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5"/>
  </p:notesMasterIdLst>
  <p:handoutMasterIdLst>
    <p:handoutMasterId r:id="rId36"/>
  </p:handoutMasterIdLst>
  <p:sldIdLst>
    <p:sldId id="378" r:id="rId2"/>
    <p:sldId id="414" r:id="rId3"/>
    <p:sldId id="475" r:id="rId4"/>
    <p:sldId id="445" r:id="rId5"/>
    <p:sldId id="444" r:id="rId6"/>
    <p:sldId id="446" r:id="rId7"/>
    <p:sldId id="447" r:id="rId8"/>
    <p:sldId id="415" r:id="rId9"/>
    <p:sldId id="448" r:id="rId10"/>
    <p:sldId id="453" r:id="rId11"/>
    <p:sldId id="450" r:id="rId12"/>
    <p:sldId id="449" r:id="rId13"/>
    <p:sldId id="451" r:id="rId14"/>
    <p:sldId id="468" r:id="rId15"/>
    <p:sldId id="469" r:id="rId16"/>
    <p:sldId id="470" r:id="rId17"/>
    <p:sldId id="471" r:id="rId18"/>
    <p:sldId id="472" r:id="rId19"/>
    <p:sldId id="473" r:id="rId20"/>
    <p:sldId id="474" r:id="rId21"/>
    <p:sldId id="456" r:id="rId22"/>
    <p:sldId id="455" r:id="rId23"/>
    <p:sldId id="454" r:id="rId24"/>
    <p:sldId id="457" r:id="rId25"/>
    <p:sldId id="458" r:id="rId26"/>
    <p:sldId id="459" r:id="rId27"/>
    <p:sldId id="460" r:id="rId28"/>
    <p:sldId id="461" r:id="rId29"/>
    <p:sldId id="462" r:id="rId30"/>
    <p:sldId id="463" r:id="rId31"/>
    <p:sldId id="464" r:id="rId32"/>
    <p:sldId id="467" r:id="rId33"/>
    <p:sldId id="466" r:id="rId34"/>
  </p:sldIdLst>
  <p:sldSz cx="9144000" cy="6858000" type="screen4x3"/>
  <p:notesSz cx="7053263" cy="93091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33CC"/>
    <a:srgbClr val="FFFF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63087" autoAdjust="0"/>
  </p:normalViewPr>
  <p:slideViewPr>
    <p:cSldViewPr>
      <p:cViewPr varScale="1">
        <p:scale>
          <a:sx n="42" d="100"/>
          <a:sy n="42" d="100"/>
        </p:scale>
        <p:origin x="200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16"/>
    </p:cViewPr>
  </p:sorterViewPr>
  <p:notesViewPr>
    <p:cSldViewPr>
      <p:cViewPr varScale="1">
        <p:scale>
          <a:sx n="40" d="100"/>
          <a:sy n="40" d="100"/>
        </p:scale>
        <p:origin x="-2194" y="-72"/>
      </p:cViewPr>
      <p:guideLst>
        <p:guide orient="horz" pos="2932"/>
        <p:guide pos="22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25BC7BB-D96D-47D4-AFF4-695DD27987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0CBD52-5519-4436-833A-F09CD38AF9D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95738" y="0"/>
            <a:ext cx="3055937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5AC2E836-C2DB-4593-B953-9C35B238B7BA}" type="datetimeFigureOut">
              <a:rPr lang="zh-CN" altLang="en-US"/>
              <a:pPr>
                <a:defRPr/>
              </a:pPr>
              <a:t>2020/5/18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4CB006-D333-4D26-B59D-4C6685B858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D7F62F-2A47-4675-8500-0A84D8471D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95738" y="8842375"/>
            <a:ext cx="3055937" cy="465138"/>
          </a:xfrm>
          <a:prstGeom prst="rect">
            <a:avLst/>
          </a:prstGeom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131187EE-F95A-45C9-A82E-9725166085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A4425C2-59D4-4E67-ADF0-C73D9578D4C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A17269-5674-4DBF-9037-C317BA0439F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95738" y="0"/>
            <a:ext cx="3055937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EC66DF56-6E63-4516-B05F-046AD1538EEF}" type="datetimeFigureOut">
              <a:rPr lang="zh-CN" altLang="en-US"/>
              <a:pPr>
                <a:defRPr/>
              </a:pPr>
              <a:t>2020/5/18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8008E28F-AEAF-4394-9B46-808B781787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AAFAA7E4-032F-4BBD-AF43-A6ACE8DA34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4850" y="4421188"/>
            <a:ext cx="5643563" cy="4189412"/>
          </a:xfrm>
          <a:prstGeom prst="rect">
            <a:avLst/>
          </a:prstGeom>
        </p:spPr>
        <p:txBody>
          <a:bodyPr vert="horz" lIns="93497" tIns="46749" rIns="93497" bIns="46749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9D5EBD-AC96-4D5B-8C5F-C28025E8B8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0A79CF-52B5-41BB-999A-ED1FEC1DF3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95738" y="8842375"/>
            <a:ext cx="3055937" cy="465138"/>
          </a:xfrm>
          <a:prstGeom prst="rect">
            <a:avLst/>
          </a:prstGeom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91E595D9-CE08-4F56-8426-30E1987192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C++ primer plus,  P734</a:t>
            </a:r>
          </a:p>
          <a:p>
            <a:r>
              <a:rPr lang="en-US" altLang="zh-CN" dirty="0" err="1"/>
              <a:t>slist</a:t>
            </a:r>
            <a:r>
              <a:rPr lang="en-US" altLang="zh-CN" dirty="0"/>
              <a:t>, </a:t>
            </a:r>
            <a:r>
              <a:rPr lang="zh-CN" altLang="en-US" dirty="0"/>
              <a:t>非标准容器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954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泛型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STL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原理和应用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432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x:  list &amp;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 &amp;&amp;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8696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splice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从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中移除，插入链表中。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第二个：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指向的元素从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表中移除，插入链表中。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第三个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区间插入。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083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0246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2427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explict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forward_list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(const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allocator_type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&amp;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alloc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每个都提供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allocator_type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的参数。略。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4457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523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泛型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STL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原理和应用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2714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before_begin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返回的不能解引用。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Emplace_after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创建新元素。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pair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9659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insert_after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右值插入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(&amp;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,&amp;&amp;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，迭代器范围插入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first,last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，初始化列表插入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splice_after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fwdlist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类型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forward_list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forward_list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&amp;&amp;);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pos, it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first, last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类型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const_iterator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707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STL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源码剖析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8971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2797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线性空间：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（固定数组）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vector(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动态数组，自动向尾端成长，空间不够，重新分配，复制数据，释放原空间。）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deque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，需要在前端或尾端增加新空间，便配置一段定量连续空间，串接在整个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deque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的头端或尾端。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deque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的最大任务，便是在这些分段的定量连续空间上，维护其整体连续的假象，并提供随机存取的接口。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其迭代器设计比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的复杂。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5886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8169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BufSiz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默认值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表示使用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412bytes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缓冲区。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，中控器，二级指针，每个元素分别指向分段连续空间首地址。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SGI STL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6425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5836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0894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776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deque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维护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map,start,finish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空间不够，重新配置。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4298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explict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list(const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allocator_type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&amp;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alloc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每个都提供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allocator_type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的参数。略。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6186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460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STL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源码剖析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2338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cbegin,cend,crbegin,crend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8784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x:  list &amp;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 &amp;&amp;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3770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627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42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891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318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871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712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explict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list(const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allocator_type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&amp;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alloc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每个都提供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allocator_type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的参数。略。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93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37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>
            <a:extLst>
              <a:ext uri="{FF2B5EF4-FFF2-40B4-BE49-F238E27FC236}">
                <a16:creationId xmlns:a16="http://schemas.microsoft.com/office/drawing/2014/main" id="{69AEF752-935A-43A5-BBEB-74972F874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589338"/>
            <a:ext cx="77724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2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33475"/>
            <a:ext cx="7772400" cy="2339975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1675" y="3833813"/>
            <a:ext cx="7756525" cy="1600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969B1D-0328-47BC-9893-F6FCFC6E8A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B89F14-1B5C-49B9-94A8-9124C0D412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CFC93F-A42E-4716-BBD6-AD4F57ED23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13541894-270D-4ED6-8B43-BF647A3B20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331935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F5BAB4F-14D3-44FC-80B1-C349DAF648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AD08C13-EC54-408F-B85F-12F1B6B181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3778B8-A29B-4D6C-9969-9F6EAF5835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631417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60039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60039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B4E31BC-4392-4C3C-BD85-BD3FC41D1B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EE04778-2224-4618-BA8C-0FFD70834C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F7F948-466C-4334-B249-EF0F55B528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079372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A01B6A8-7767-4E52-B29A-85DA828FF8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59A39FB-B94D-4FB0-9837-9FB5451F76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1978C-2545-463C-AEE0-983D95985A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157548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7AC7056-26DC-4FE4-AAFA-73646D2FA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3A96DBB-8005-4DAE-8D21-E5597A87D5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2EB317-0BC9-4E2C-94B2-4CCDC557C7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485780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C7CCA4B-0CCA-495E-AB0D-5FB0A4E6C0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FEE6F00-5182-4663-95C5-96B196289D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EAB26-0F17-44CE-9350-9371B998D2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873455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8DDDD43-98AE-48BA-BCBC-53F43DBCDA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959FDD5-8D2C-4A82-927E-77A1DA400D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C0B8C-E5D6-4BA1-AEA7-8354CDD6CB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035838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22A5EC0-93AB-4848-9AE3-67449389DF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77DAC85-BEA8-4343-96CA-EF81FEC9ED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DCCCE-FDD1-40A9-891E-8A2D05F613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065306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42ABB5DC-77B0-4C2F-ACB7-50ACA47046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CC3570D-C5D5-44C9-8489-E0CE335D92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E0D4E-ED90-40CF-9D66-458E972CD4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057832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B8A4847-045E-425A-98F8-7520AC7C4E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4B52B7D-C17B-4F65-8FED-CFA20ECECA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7D19C-B91D-49B8-89DB-D9D94E1D3A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932648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3B2CADB-07A5-44AC-A102-2BFAA9BF69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1548A08-E2F3-455D-9124-7CD8475087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08054B-FABB-4D3E-8EB5-129DEF6D7A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516250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0257B11-CF33-4BE2-A7E2-94CCB0960D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1569A49-C4B3-4308-A63C-8D708AB526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>
            <a:extLst>
              <a:ext uri="{FF2B5EF4-FFF2-40B4-BE49-F238E27FC236}">
                <a16:creationId xmlns:a16="http://schemas.microsoft.com/office/drawing/2014/main" id="{07A934EC-323C-4A81-942F-AA4B0FE02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125538"/>
            <a:ext cx="7958137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1173" name="Rectangle 5">
            <a:extLst>
              <a:ext uri="{FF2B5EF4-FFF2-40B4-BE49-F238E27FC236}">
                <a16:creationId xmlns:a16="http://schemas.microsoft.com/office/drawing/2014/main" id="{B55B2D4C-EFA1-4F34-9E1B-4752E12F786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 i="0"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1174" name="Rectangle 6">
            <a:extLst>
              <a:ext uri="{FF2B5EF4-FFF2-40B4-BE49-F238E27FC236}">
                <a16:creationId xmlns:a16="http://schemas.microsoft.com/office/drawing/2014/main" id="{B2F1205E-E71E-4CA2-8025-AF7AC8F455B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75" y="6381750"/>
            <a:ext cx="1952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C26BA33B-FDBD-4ADA-A0B0-A71B82D870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ransition/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469900" indent="-469900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>
          <a:solidFill>
            <a:srgbClr val="0033CC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p"/>
        <a:defRPr sz="2000">
          <a:solidFill>
            <a:srgbClr val="009900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57A0528-17AD-478D-8711-FEA9A7372BC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/>
              <a:t>标准模板库</a:t>
            </a:r>
            <a:r>
              <a:rPr lang="en-US" altLang="zh-CN" sz="4000" dirty="0"/>
              <a:t>STL</a:t>
            </a:r>
            <a:br>
              <a:rPr lang="zh-CN" altLang="en-US" sz="4000" dirty="0"/>
            </a:br>
            <a:endParaRPr lang="en-US" altLang="zh-CN" sz="4000" dirty="0"/>
          </a:p>
        </p:txBody>
      </p:sp>
      <p:sp>
        <p:nvSpPr>
          <p:cNvPr id="15363" name="副标题 5">
            <a:extLst>
              <a:ext uri="{FF2B5EF4-FFF2-40B4-BE49-F238E27FC236}">
                <a16:creationId xmlns:a16="http://schemas.microsoft.com/office/drawing/2014/main" id="{ED59A0AD-1A84-4C8C-93E7-0497D334EF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2800" dirty="0"/>
              <a:t>双向链表</a:t>
            </a:r>
            <a:r>
              <a:rPr lang="en-US" altLang="zh-CN" sz="2800" dirty="0"/>
              <a:t>list</a:t>
            </a:r>
            <a:r>
              <a:rPr lang="zh-CN" altLang="en-US" sz="2800" dirty="0"/>
              <a:t>、双向队列</a:t>
            </a:r>
            <a:r>
              <a:rPr lang="en-US" altLang="zh-CN" sz="2800" dirty="0"/>
              <a:t>deque</a:t>
            </a:r>
            <a:endParaRPr lang="zh-CN" altLang="en-US" sz="280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10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/>
              <a:t>双向链表</a:t>
            </a:r>
            <a:r>
              <a:rPr lang="en-US" altLang="zh-CN" sz="3800" dirty="0"/>
              <a:t>—list</a:t>
            </a:r>
            <a:r>
              <a:rPr lang="zh-CN" altLang="en-US" sz="3800" dirty="0"/>
              <a:t>，与</a:t>
            </a:r>
            <a:r>
              <a:rPr lang="en-US" altLang="zh-CN" sz="3800" dirty="0"/>
              <a:t>vector</a:t>
            </a:r>
            <a:r>
              <a:rPr lang="zh-CN" altLang="en-US" sz="3800" dirty="0"/>
              <a:t>的方法比较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310606"/>
            <a:ext cx="9477870" cy="55165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    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FA11A810-49C9-4465-B2C9-FD48101B5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962491"/>
              </p:ext>
            </p:extLst>
          </p:nvPr>
        </p:nvGraphicFramePr>
        <p:xfrm>
          <a:off x="574675" y="1397000"/>
          <a:ext cx="8001000" cy="501205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25317">
                  <a:extLst>
                    <a:ext uri="{9D8B030D-6E8A-4147-A177-3AD203B41FA5}">
                      <a16:colId xmlns:a16="http://schemas.microsoft.com/office/drawing/2014/main" val="257482783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1246830768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841744757"/>
                    </a:ext>
                  </a:extLst>
                </a:gridCol>
                <a:gridCol w="835323">
                  <a:extLst>
                    <a:ext uri="{9D8B030D-6E8A-4147-A177-3AD203B41FA5}">
                      <a16:colId xmlns:a16="http://schemas.microsoft.com/office/drawing/2014/main" val="1885240782"/>
                    </a:ext>
                  </a:extLst>
                </a:gridCol>
              </a:tblGrid>
              <a:tr h="6445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说明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vector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list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2359216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operator=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/>
                        <a:t>assign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 err="1"/>
                        <a:t>push_back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 err="1"/>
                        <a:t>pop_back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/>
                        <a:t>clear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/>
                        <a:t>erase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/>
                        <a:t>insert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/>
                        <a:t>begin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/>
                        <a:t>end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 err="1"/>
                        <a:t>rbegin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/>
                        <a:t>rend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/>
                        <a:t>empty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/>
                        <a:t>back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/>
                        <a:t>swap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/>
                        <a:t>size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 err="1"/>
                        <a:t>max_size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/>
                        <a:t>resize</a:t>
                      </a:r>
                      <a:r>
                        <a:rPr lang="zh-CN" altLang="en-US" sz="2800" dirty="0"/>
                        <a:t>、关系运算符重载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3085285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opertor</a:t>
                      </a:r>
                      <a:r>
                        <a:rPr lang="en-US" altLang="zh-CN" sz="2800" dirty="0"/>
                        <a:t>[], at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9029276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void </a:t>
                      </a:r>
                      <a:r>
                        <a:rPr lang="en-US" altLang="zh-CN" sz="2800" dirty="0" err="1"/>
                        <a:t>pop_front</a:t>
                      </a:r>
                      <a:r>
                        <a:rPr lang="en-US" altLang="zh-CN" sz="2800" dirty="0"/>
                        <a:t>()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删除表头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3594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265925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11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/>
              <a:t>双向链表</a:t>
            </a:r>
            <a:r>
              <a:rPr lang="en-US" altLang="zh-CN" sz="3800" dirty="0"/>
              <a:t>—list</a:t>
            </a:r>
            <a:r>
              <a:rPr lang="zh-CN" altLang="en-US" sz="3800" dirty="0"/>
              <a:t>，与</a:t>
            </a:r>
            <a:r>
              <a:rPr lang="en-US" altLang="zh-CN" sz="3800" dirty="0"/>
              <a:t>vector</a:t>
            </a:r>
            <a:r>
              <a:rPr lang="zh-CN" altLang="en-US" sz="3800" dirty="0"/>
              <a:t>的方法比较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310606"/>
            <a:ext cx="9477870" cy="55165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    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FA11A810-49C9-4465-B2C9-FD48101B5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840334"/>
              </p:ext>
            </p:extLst>
          </p:nvPr>
        </p:nvGraphicFramePr>
        <p:xfrm>
          <a:off x="574675" y="1235324"/>
          <a:ext cx="8001000" cy="549529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25317">
                  <a:extLst>
                    <a:ext uri="{9D8B030D-6E8A-4147-A177-3AD203B41FA5}">
                      <a16:colId xmlns:a16="http://schemas.microsoft.com/office/drawing/2014/main" val="257482783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1246830768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841744757"/>
                    </a:ext>
                  </a:extLst>
                </a:gridCol>
                <a:gridCol w="763315">
                  <a:extLst>
                    <a:ext uri="{9D8B030D-6E8A-4147-A177-3AD203B41FA5}">
                      <a16:colId xmlns:a16="http://schemas.microsoft.com/office/drawing/2014/main" val="1885240782"/>
                    </a:ext>
                  </a:extLst>
                </a:gridCol>
              </a:tblGrid>
              <a:tr h="6445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说明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vector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list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2359216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void </a:t>
                      </a:r>
                      <a:r>
                        <a:rPr lang="en-US" altLang="zh-CN" sz="2800" dirty="0" err="1"/>
                        <a:t>push_front</a:t>
                      </a:r>
                      <a:r>
                        <a:rPr lang="en-US" altLang="zh-CN" sz="2800" dirty="0"/>
                        <a:t>(</a:t>
                      </a:r>
                      <a:r>
                        <a:rPr lang="en-US" altLang="zh-CN" sz="2800" dirty="0" err="1"/>
                        <a:t>val</a:t>
                      </a:r>
                      <a:r>
                        <a:rPr lang="en-US" altLang="zh-CN" sz="2800" dirty="0"/>
                        <a:t>)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表头增加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6066125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void remove(</a:t>
                      </a:r>
                      <a:r>
                        <a:rPr lang="en-US" altLang="zh-CN" sz="2800" dirty="0" err="1"/>
                        <a:t>val</a:t>
                      </a:r>
                      <a:r>
                        <a:rPr lang="en-US" altLang="zh-CN" sz="2800" dirty="0"/>
                        <a:t>)</a:t>
                      </a:r>
                    </a:p>
                    <a:p>
                      <a:pPr algn="ctr"/>
                      <a:r>
                        <a:rPr lang="en-US" altLang="zh-CN" sz="2800" dirty="0"/>
                        <a:t>void </a:t>
                      </a:r>
                      <a:r>
                        <a:rPr lang="en-US" altLang="zh-CN" sz="2800" dirty="0" err="1"/>
                        <a:t>remove_if</a:t>
                      </a:r>
                      <a:r>
                        <a:rPr lang="en-US" altLang="zh-CN" sz="2800" dirty="0"/>
                        <a:t>(</a:t>
                      </a:r>
                      <a:r>
                        <a:rPr lang="en-US" altLang="zh-CN" sz="2800" dirty="0" err="1"/>
                        <a:t>Pred</a:t>
                      </a:r>
                      <a:r>
                        <a:rPr lang="en-US" altLang="zh-CN" sz="2800" dirty="0"/>
                        <a:t>)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删除元素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389271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void unique();</a:t>
                      </a:r>
                    </a:p>
                    <a:p>
                      <a:pPr algn="ctr"/>
                      <a:r>
                        <a:rPr lang="en-US" altLang="zh-CN" sz="2800" dirty="0"/>
                        <a:t>void unique(</a:t>
                      </a:r>
                      <a:r>
                        <a:rPr lang="en-US" altLang="zh-CN" sz="2800" dirty="0" err="1"/>
                        <a:t>Pred</a:t>
                      </a:r>
                      <a:r>
                        <a:rPr lang="en-US" altLang="zh-CN" sz="2800" dirty="0"/>
                        <a:t>);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删除相邻重复元素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/>
                        <a:t>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3634860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reference front();</a:t>
                      </a:r>
                    </a:p>
                    <a:p>
                      <a:pPr algn="ctr"/>
                      <a:r>
                        <a:rPr lang="en-US" altLang="zh-CN" sz="2800" dirty="0" err="1"/>
                        <a:t>const_reference</a:t>
                      </a:r>
                      <a:r>
                        <a:rPr lang="en-US" altLang="zh-CN" sz="2800" dirty="0"/>
                        <a:t> front() const</a:t>
                      </a:r>
                      <a:r>
                        <a:rPr lang="zh-CN" altLang="en-US" sz="2800" dirty="0"/>
                        <a:t>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返回第一个元素的引用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3594292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void merge(list &amp;x)</a:t>
                      </a:r>
                    </a:p>
                    <a:p>
                      <a:pPr algn="ctr"/>
                      <a:r>
                        <a:rPr lang="en-US" altLang="zh-CN" sz="2800" dirty="0"/>
                        <a:t>void merge(list &amp;</a:t>
                      </a:r>
                      <a:r>
                        <a:rPr lang="en-US" altLang="zh-CN" sz="2800" dirty="0" err="1"/>
                        <a:t>x,comp</a:t>
                      </a:r>
                      <a:r>
                        <a:rPr lang="en-US" altLang="zh-CN" sz="2800" dirty="0"/>
                        <a:t>)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按序合并</a:t>
                      </a:r>
                      <a:r>
                        <a:rPr lang="en-US" altLang="zh-CN" sz="2800" dirty="0"/>
                        <a:t>x</a:t>
                      </a:r>
                      <a:r>
                        <a:rPr lang="zh-CN" altLang="en-US" sz="2800" dirty="0"/>
                        <a:t>链表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9919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94311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12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/>
              <a:t>双向链表</a:t>
            </a:r>
            <a:r>
              <a:rPr lang="en-US" altLang="zh-CN" sz="3800" dirty="0"/>
              <a:t>—list</a:t>
            </a:r>
            <a:r>
              <a:rPr lang="zh-CN" altLang="en-US" sz="3800" dirty="0"/>
              <a:t>，与</a:t>
            </a:r>
            <a:r>
              <a:rPr lang="en-US" altLang="zh-CN" sz="3800" dirty="0"/>
              <a:t>vector</a:t>
            </a:r>
            <a:r>
              <a:rPr lang="zh-CN" altLang="en-US" sz="3800" dirty="0"/>
              <a:t>的方法比较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310606"/>
            <a:ext cx="9477870" cy="55165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    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FA11A810-49C9-4465-B2C9-FD48101B5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014501"/>
              </p:ext>
            </p:extLst>
          </p:nvPr>
        </p:nvGraphicFramePr>
        <p:xfrm>
          <a:off x="574675" y="1397000"/>
          <a:ext cx="8001000" cy="40322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9333">
                  <a:extLst>
                    <a:ext uri="{9D8B030D-6E8A-4147-A177-3AD203B41FA5}">
                      <a16:colId xmlns:a16="http://schemas.microsoft.com/office/drawing/2014/main" val="25748278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1246830768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841744757"/>
                    </a:ext>
                  </a:extLst>
                </a:gridCol>
                <a:gridCol w="835323">
                  <a:extLst>
                    <a:ext uri="{9D8B030D-6E8A-4147-A177-3AD203B41FA5}">
                      <a16:colId xmlns:a16="http://schemas.microsoft.com/office/drawing/2014/main" val="1885240782"/>
                    </a:ext>
                  </a:extLst>
                </a:gridCol>
              </a:tblGrid>
              <a:tr h="6445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说明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vector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list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2359216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void reverse();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反转链表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5693769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void sort();</a:t>
                      </a:r>
                    </a:p>
                    <a:p>
                      <a:pPr algn="ctr"/>
                      <a:r>
                        <a:rPr lang="en-US" altLang="zh-CN" sz="2800" dirty="0"/>
                        <a:t>void sort(comp);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排序，默认升序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2851023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void splice(</a:t>
                      </a:r>
                      <a:r>
                        <a:rPr lang="en-US" altLang="zh-CN" sz="2800" dirty="0" err="1"/>
                        <a:t>position,x</a:t>
                      </a:r>
                      <a:r>
                        <a:rPr lang="en-US" altLang="zh-CN" sz="2800" dirty="0"/>
                        <a:t>);</a:t>
                      </a:r>
                    </a:p>
                    <a:p>
                      <a:pPr algn="ctr"/>
                      <a:r>
                        <a:rPr lang="en-US" altLang="zh-CN" sz="2800" dirty="0"/>
                        <a:t>void splice(</a:t>
                      </a:r>
                      <a:r>
                        <a:rPr lang="en-US" altLang="zh-CN" sz="2800" dirty="0" err="1"/>
                        <a:t>position,x,it</a:t>
                      </a:r>
                      <a:r>
                        <a:rPr lang="en-US" altLang="zh-CN" sz="2800" dirty="0"/>
                        <a:t>);</a:t>
                      </a:r>
                    </a:p>
                    <a:p>
                      <a:pPr algn="ctr"/>
                      <a:r>
                        <a:rPr lang="en-US" altLang="zh-CN" sz="2800" dirty="0"/>
                        <a:t>void splice(</a:t>
                      </a:r>
                      <a:r>
                        <a:rPr lang="en-US" altLang="zh-CN" sz="2800" dirty="0" err="1"/>
                        <a:t>position,x,first,last</a:t>
                      </a:r>
                      <a:r>
                        <a:rPr lang="en-US" altLang="zh-CN" sz="2800" dirty="0"/>
                        <a:t>);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将链表</a:t>
                      </a:r>
                      <a:r>
                        <a:rPr lang="en-US" altLang="zh-CN" sz="2800" dirty="0"/>
                        <a:t>x</a:t>
                      </a:r>
                      <a:r>
                        <a:rPr lang="zh-CN" altLang="en-US" sz="2800" dirty="0"/>
                        <a:t>插入</a:t>
                      </a:r>
                      <a:r>
                        <a:rPr lang="en-US" altLang="zh-CN" sz="2800" dirty="0"/>
                        <a:t>position</a:t>
                      </a:r>
                      <a:r>
                        <a:rPr lang="zh-CN" altLang="en-US" sz="2800" dirty="0"/>
                        <a:t>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5131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3564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13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sz="3800"/>
              <a:t>list</a:t>
            </a:r>
            <a:r>
              <a:rPr lang="zh-CN" altLang="en-US" sz="3800" dirty="0"/>
              <a:t>练习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512" y="1340768"/>
            <a:ext cx="8568952" cy="67627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    </a:t>
            </a:r>
            <a:r>
              <a:rPr lang="zh-CN" altLang="en-US" dirty="0"/>
              <a:t>实现线性表的链式存储操作。 </a:t>
            </a:r>
            <a:r>
              <a:rPr lang="en-US" altLang="zh-CN"/>
              <a:t>//OJ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    </a:t>
            </a:r>
            <a:r>
              <a:rPr lang="zh-CN" altLang="en-US" dirty="0"/>
              <a:t>创建含</a:t>
            </a:r>
            <a:r>
              <a:rPr lang="en-US" altLang="zh-CN" dirty="0"/>
              <a:t>n</a:t>
            </a:r>
            <a:r>
              <a:rPr lang="zh-CN" altLang="en-US" dirty="0"/>
              <a:t>个元素的链表，按元素平方的降序排序。</a:t>
            </a:r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8FDB9EC-6FCB-4488-A251-BBB317C35C74}"/>
              </a:ext>
            </a:extLst>
          </p:cNvPr>
          <p:cNvSpPr txBox="1"/>
          <p:nvPr/>
        </p:nvSpPr>
        <p:spPr>
          <a:xfrm>
            <a:off x="5580112" y="5229200"/>
            <a:ext cx="2995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/>
              <a:t>listsort.cpp</a:t>
            </a:r>
            <a:endParaRPr lang="zh-CN" altLang="en-US" sz="2800" i="0" dirty="0"/>
          </a:p>
        </p:txBody>
      </p:sp>
    </p:spTree>
    <p:extLst>
      <p:ext uri="{BB962C8B-B14F-4D97-AF65-F5344CB8AC3E}">
        <p14:creationId xmlns:p14="http://schemas.microsoft.com/office/powerpoint/2010/main" val="20726031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14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/>
              <a:t>单链表</a:t>
            </a:r>
            <a:r>
              <a:rPr lang="en-US" altLang="zh-CN" sz="3800" dirty="0"/>
              <a:t>—</a:t>
            </a:r>
            <a:r>
              <a:rPr lang="en-US" altLang="zh-CN" sz="3800" dirty="0" err="1"/>
              <a:t>forward_list</a:t>
            </a:r>
            <a:endParaRPr lang="zh-CN" altLang="en-US" sz="3800" dirty="0"/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4675" y="1340768"/>
            <a:ext cx="8568952" cy="6762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dirty="0"/>
              <a:t>&lt;</a:t>
            </a:r>
            <a:r>
              <a:rPr lang="en-US" altLang="zh-CN" dirty="0" err="1"/>
              <a:t>forward_list</a:t>
            </a:r>
            <a:r>
              <a:rPr lang="en-US" altLang="zh-CN" dirty="0"/>
              <a:t>&gt;</a:t>
            </a: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dirty="0"/>
              <a:t>只支持前向迭代，不能反向遍历，不支持</a:t>
            </a:r>
            <a:r>
              <a:rPr lang="en-US" altLang="zh-CN" dirty="0" err="1"/>
              <a:t>rbegin</a:t>
            </a:r>
            <a:r>
              <a:rPr lang="en-US" altLang="zh-CN" dirty="0"/>
              <a:t>(),rend(),</a:t>
            </a:r>
            <a:r>
              <a:rPr lang="en-US" altLang="zh-CN" dirty="0" err="1"/>
              <a:t>crbegin</a:t>
            </a:r>
            <a:r>
              <a:rPr lang="en-US" altLang="zh-CN" dirty="0"/>
              <a:t>(),</a:t>
            </a:r>
            <a:r>
              <a:rPr lang="en-US" altLang="zh-CN" dirty="0" err="1"/>
              <a:t>crend</a:t>
            </a:r>
            <a:r>
              <a:rPr lang="en-US" altLang="zh-CN" dirty="0"/>
              <a:t>()</a:t>
            </a:r>
            <a:r>
              <a:rPr lang="zh-CN" altLang="en-US" dirty="0"/>
              <a:t>。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dirty="0"/>
              <a:t>插入、删除结点需修改其前驱结点的指针。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dirty="0"/>
              <a:t>增加</a:t>
            </a:r>
            <a:r>
              <a:rPr lang="en-US" altLang="zh-CN" dirty="0" err="1"/>
              <a:t>before_begin</a:t>
            </a:r>
            <a:r>
              <a:rPr lang="en-US" altLang="zh-CN" dirty="0"/>
              <a:t>()</a:t>
            </a:r>
            <a:r>
              <a:rPr lang="zh-CN" altLang="en-US" dirty="0"/>
              <a:t>方法，返回一个首前迭代器，可在链表首元素之前添加删除元素。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dirty="0" err="1"/>
              <a:t>before_begin</a:t>
            </a:r>
            <a:r>
              <a:rPr lang="en-US" altLang="zh-CN" dirty="0"/>
              <a:t>()+1</a:t>
            </a:r>
            <a:r>
              <a:rPr lang="zh-CN" altLang="en-US" dirty="0"/>
              <a:t>即</a:t>
            </a:r>
            <a:r>
              <a:rPr lang="en-US" altLang="zh-CN" dirty="0"/>
              <a:t>begin();</a:t>
            </a: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dirty="0"/>
              <a:t>未定义</a:t>
            </a:r>
            <a:r>
              <a:rPr lang="en-US" altLang="zh-CN" dirty="0" err="1"/>
              <a:t>insert,emplace</a:t>
            </a:r>
            <a:r>
              <a:rPr lang="zh-CN" altLang="en-US" dirty="0"/>
              <a:t>和</a:t>
            </a:r>
            <a:r>
              <a:rPr lang="en-US" altLang="zh-CN" dirty="0"/>
              <a:t>erase,</a:t>
            </a:r>
            <a:r>
              <a:rPr lang="zh-CN" altLang="en-US" dirty="0"/>
              <a:t>定义</a:t>
            </a:r>
            <a:r>
              <a:rPr lang="en-US" altLang="zh-CN" dirty="0" err="1"/>
              <a:t>insert_after,emplace_after</a:t>
            </a:r>
            <a:r>
              <a:rPr lang="zh-CN" altLang="en-US" dirty="0"/>
              <a:t>和</a:t>
            </a:r>
            <a:r>
              <a:rPr lang="en-US" altLang="zh-CN" dirty="0" err="1"/>
              <a:t>erase_after</a:t>
            </a:r>
            <a:r>
              <a:rPr lang="zh-CN" altLang="en-US" dirty="0"/>
              <a:t>方法。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190835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15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/>
              <a:t>单链表</a:t>
            </a:r>
            <a:r>
              <a:rPr lang="en-US" altLang="zh-CN" sz="3800" dirty="0"/>
              <a:t>—</a:t>
            </a:r>
            <a:r>
              <a:rPr lang="en-US" altLang="zh-CN" sz="3800" dirty="0" err="1"/>
              <a:t>forward_list</a:t>
            </a:r>
            <a:r>
              <a:rPr lang="zh-CN" altLang="en-US" sz="3800" dirty="0"/>
              <a:t>，构造函数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310606"/>
            <a:ext cx="9477870" cy="55165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    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B97DAC14-F12A-423F-B2AE-A40C088C0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247667"/>
              </p:ext>
            </p:extLst>
          </p:nvPr>
        </p:nvGraphicFramePr>
        <p:xfrm>
          <a:off x="683568" y="1396999"/>
          <a:ext cx="8208912" cy="55363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688632">
                  <a:extLst>
                    <a:ext uri="{9D8B030D-6E8A-4147-A177-3AD203B41FA5}">
                      <a16:colId xmlns:a16="http://schemas.microsoft.com/office/drawing/2014/main" val="82848527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4271955928"/>
                    </a:ext>
                  </a:extLst>
                </a:gridCol>
              </a:tblGrid>
              <a:tr h="9310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语句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302661"/>
                  </a:ext>
                </a:extLst>
              </a:tr>
              <a:tr h="93104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err="1"/>
                        <a:t>forward_list</a:t>
                      </a:r>
                      <a:r>
                        <a:rPr lang="en-US" altLang="zh-CN" sz="2800" dirty="0"/>
                        <a:t>()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空链表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069269"/>
                  </a:ext>
                </a:extLst>
              </a:tr>
              <a:tr h="93104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err="1"/>
                        <a:t>forward_list</a:t>
                      </a:r>
                      <a:r>
                        <a:rPr lang="en-US" altLang="zh-CN" sz="2800" dirty="0"/>
                        <a:t>(</a:t>
                      </a:r>
                      <a:r>
                        <a:rPr lang="en-US" altLang="zh-CN" sz="2800" dirty="0" err="1"/>
                        <a:t>size_type</a:t>
                      </a:r>
                      <a:r>
                        <a:rPr lang="en-US" altLang="zh-CN" sz="2800" dirty="0"/>
                        <a:t> n)</a:t>
                      </a:r>
                    </a:p>
                    <a:p>
                      <a:pPr algn="l"/>
                      <a:r>
                        <a:rPr lang="en-US" altLang="zh-CN" sz="2800" dirty="0" err="1"/>
                        <a:t>forward_list</a:t>
                      </a:r>
                      <a:r>
                        <a:rPr lang="en-US" altLang="zh-CN" sz="2800" dirty="0"/>
                        <a:t>(</a:t>
                      </a:r>
                      <a:r>
                        <a:rPr lang="en-US" altLang="zh-CN" sz="2800" dirty="0" err="1"/>
                        <a:t>size_type</a:t>
                      </a:r>
                      <a:r>
                        <a:rPr lang="en-US" altLang="zh-CN" sz="2800" dirty="0"/>
                        <a:t> n, </a:t>
                      </a:r>
                      <a:r>
                        <a:rPr lang="en-US" altLang="zh-CN" sz="2800" dirty="0" err="1"/>
                        <a:t>val_type</a:t>
                      </a:r>
                      <a:r>
                        <a:rPr lang="en-US" altLang="zh-CN" sz="2800" dirty="0"/>
                        <a:t> &amp;</a:t>
                      </a:r>
                      <a:r>
                        <a:rPr lang="en-US" altLang="zh-CN" sz="2800" dirty="0" err="1"/>
                        <a:t>val</a:t>
                      </a:r>
                      <a:r>
                        <a:rPr lang="en-US" altLang="zh-CN" sz="2800" dirty="0"/>
                        <a:t>)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含</a:t>
                      </a:r>
                      <a:r>
                        <a:rPr lang="en-US" altLang="zh-CN" sz="2800" dirty="0"/>
                        <a:t>n</a:t>
                      </a:r>
                      <a:r>
                        <a:rPr lang="zh-CN" altLang="en-US" sz="2800" dirty="0"/>
                        <a:t>个元素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9549878"/>
                  </a:ext>
                </a:extLst>
              </a:tr>
              <a:tr h="93104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err="1"/>
                        <a:t>forward_list</a:t>
                      </a:r>
                      <a:r>
                        <a:rPr lang="en-US" altLang="zh-CN" sz="2800" dirty="0"/>
                        <a:t>(const </a:t>
                      </a:r>
                      <a:r>
                        <a:rPr lang="en-US" altLang="zh-CN" sz="2800" dirty="0" err="1"/>
                        <a:t>forward_list</a:t>
                      </a:r>
                      <a:r>
                        <a:rPr lang="en-US" altLang="zh-CN" sz="2800" dirty="0"/>
                        <a:t> &amp;x)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拷贝构造创建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6993147"/>
                  </a:ext>
                </a:extLst>
              </a:tr>
              <a:tr h="93104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template&lt;class </a:t>
                      </a:r>
                      <a:r>
                        <a:rPr lang="en-US" altLang="zh-CN" sz="2800" dirty="0" err="1"/>
                        <a:t>InputIterator</a:t>
                      </a:r>
                      <a:r>
                        <a:rPr lang="en-US" altLang="zh-CN" sz="2800" dirty="0"/>
                        <a:t>&gt; </a:t>
                      </a:r>
                      <a:r>
                        <a:rPr lang="en-US" altLang="zh-CN" sz="2800" dirty="0" err="1"/>
                        <a:t>forward_list</a:t>
                      </a:r>
                      <a:r>
                        <a:rPr lang="en-US" altLang="zh-CN" sz="2800" dirty="0"/>
                        <a:t>(</a:t>
                      </a:r>
                      <a:r>
                        <a:rPr lang="en-US" altLang="zh-CN" sz="2800" dirty="0" err="1"/>
                        <a:t>InputIterator</a:t>
                      </a:r>
                      <a:r>
                        <a:rPr lang="en-US" altLang="zh-CN" sz="2800" dirty="0"/>
                        <a:t> </a:t>
                      </a:r>
                      <a:r>
                        <a:rPr lang="en-US" altLang="zh-CN" sz="2800" dirty="0" err="1"/>
                        <a:t>first,InputIterator</a:t>
                      </a:r>
                      <a:r>
                        <a:rPr lang="en-US" altLang="zh-CN" sz="2800" dirty="0"/>
                        <a:t> last)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以迭代器</a:t>
                      </a:r>
                      <a:r>
                        <a:rPr lang="en-US" altLang="zh-CN" sz="2800" dirty="0"/>
                        <a:t>[</a:t>
                      </a:r>
                      <a:r>
                        <a:rPr lang="en-US" altLang="zh-CN" sz="2800" dirty="0" err="1"/>
                        <a:t>first,last</a:t>
                      </a:r>
                      <a:r>
                        <a:rPr lang="en-US" altLang="zh-CN" sz="2800" dirty="0"/>
                        <a:t>)</a:t>
                      </a:r>
                      <a:r>
                        <a:rPr lang="zh-CN" altLang="en-US" sz="2800" dirty="0"/>
                        <a:t>区域元素初始化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3687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911872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16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/>
              <a:t>单链表</a:t>
            </a:r>
            <a:r>
              <a:rPr lang="en-US" altLang="zh-CN" sz="3800" dirty="0"/>
              <a:t>—</a:t>
            </a:r>
            <a:r>
              <a:rPr lang="en-US" altLang="zh-CN" sz="3800" dirty="0" err="1"/>
              <a:t>forward_list</a:t>
            </a:r>
            <a:r>
              <a:rPr lang="zh-CN" altLang="en-US" sz="3800" dirty="0"/>
              <a:t>，构造函数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310606"/>
            <a:ext cx="9477870" cy="55165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    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B97DAC14-F12A-423F-B2AE-A40C088C0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857892"/>
              </p:ext>
            </p:extLst>
          </p:nvPr>
        </p:nvGraphicFramePr>
        <p:xfrm>
          <a:off x="683568" y="1396999"/>
          <a:ext cx="8208912" cy="280696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688632">
                  <a:extLst>
                    <a:ext uri="{9D8B030D-6E8A-4147-A177-3AD203B41FA5}">
                      <a16:colId xmlns:a16="http://schemas.microsoft.com/office/drawing/2014/main" val="82848527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4271955928"/>
                    </a:ext>
                  </a:extLst>
                </a:gridCol>
              </a:tblGrid>
              <a:tr h="9310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语句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302661"/>
                  </a:ext>
                </a:extLst>
              </a:tr>
              <a:tr h="93104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err="1"/>
                        <a:t>forward_list</a:t>
                      </a:r>
                      <a:r>
                        <a:rPr lang="en-US" altLang="zh-CN" sz="2800" dirty="0"/>
                        <a:t>(</a:t>
                      </a:r>
                      <a:r>
                        <a:rPr lang="en-US" altLang="zh-CN" sz="2800" dirty="0" err="1"/>
                        <a:t>forward_</a:t>
                      </a:r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&amp;&amp;x)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移动拷贝构造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069269"/>
                  </a:ext>
                </a:extLst>
              </a:tr>
              <a:tr h="93104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forward_list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initializer_list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value_type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il</a:t>
                      </a:r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用初始化列表</a:t>
                      </a:r>
                      <a:r>
                        <a:rPr lang="en-US" altLang="zh-CN" sz="2800" dirty="0" err="1"/>
                        <a:t>il</a:t>
                      </a:r>
                      <a:r>
                        <a:rPr lang="zh-CN" altLang="en-US" sz="2800" dirty="0"/>
                        <a:t>初始化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9549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276784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17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4" y="304800"/>
            <a:ext cx="8461821" cy="676275"/>
          </a:xfrm>
        </p:spPr>
        <p:txBody>
          <a:bodyPr/>
          <a:lstStyle/>
          <a:p>
            <a:pPr eaLnBrk="1" hangingPunct="1"/>
            <a:r>
              <a:rPr lang="zh-CN" altLang="en-US" sz="3800" dirty="0"/>
              <a:t>单链表</a:t>
            </a:r>
            <a:r>
              <a:rPr lang="en-US" altLang="zh-CN" sz="3800" dirty="0"/>
              <a:t>—</a:t>
            </a:r>
            <a:r>
              <a:rPr lang="en-US" altLang="zh-CN" sz="3800" dirty="0" err="1"/>
              <a:t>forward_list</a:t>
            </a:r>
            <a:r>
              <a:rPr lang="zh-CN" altLang="en-US" sz="3800" dirty="0"/>
              <a:t>，与</a:t>
            </a:r>
            <a:r>
              <a:rPr lang="en-US" altLang="zh-CN" sz="3800" dirty="0"/>
              <a:t>list</a:t>
            </a:r>
            <a:r>
              <a:rPr lang="zh-CN" altLang="en-US" sz="3800" dirty="0"/>
              <a:t>的方法比较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310606"/>
            <a:ext cx="9477870" cy="55165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    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FA11A810-49C9-4465-B2C9-FD48101B5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343475"/>
              </p:ext>
            </p:extLst>
          </p:nvPr>
        </p:nvGraphicFramePr>
        <p:xfrm>
          <a:off x="0" y="1397000"/>
          <a:ext cx="9144000" cy="4876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486077">
                  <a:extLst>
                    <a:ext uri="{9D8B030D-6E8A-4147-A177-3AD203B41FA5}">
                      <a16:colId xmlns:a16="http://schemas.microsoft.com/office/drawing/2014/main" val="257482783"/>
                    </a:ext>
                  </a:extLst>
                </a:gridCol>
                <a:gridCol w="2221961">
                  <a:extLst>
                    <a:ext uri="{9D8B030D-6E8A-4147-A177-3AD203B41FA5}">
                      <a16:colId xmlns:a16="http://schemas.microsoft.com/office/drawing/2014/main" val="1246830768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841744757"/>
                    </a:ext>
                  </a:extLst>
                </a:gridCol>
                <a:gridCol w="1283834">
                  <a:extLst>
                    <a:ext uri="{9D8B030D-6E8A-4147-A177-3AD203B41FA5}">
                      <a16:colId xmlns:a16="http://schemas.microsoft.com/office/drawing/2014/main" val="1885240782"/>
                    </a:ext>
                  </a:extLst>
                </a:gridCol>
              </a:tblGrid>
              <a:tr h="6445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说明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list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forward_list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2359216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operator=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/>
                        <a:t>assign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 err="1"/>
                        <a:t>push_front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 err="1"/>
                        <a:t>pop_front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/>
                        <a:t>clear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/>
                        <a:t>begin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 err="1"/>
                        <a:t>cbegin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/>
                        <a:t>end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 err="1"/>
                        <a:t>cend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/>
                        <a:t>empty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/>
                        <a:t>swap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 err="1"/>
                        <a:t>max_size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/>
                        <a:t>resize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/>
                        <a:t>reverse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/>
                        <a:t>unique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/>
                        <a:t>sort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 err="1"/>
                        <a:t>remove_if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/>
                        <a:t>remove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/>
                        <a:t>merge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/>
                        <a:t>front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 err="1"/>
                        <a:t>emplace_front</a:t>
                      </a:r>
                      <a:endParaRPr lang="en-US" altLang="zh-CN" sz="2800" dirty="0"/>
                    </a:p>
                    <a:p>
                      <a:pPr algn="ctr"/>
                      <a:r>
                        <a:rPr lang="zh-CN" altLang="en-US" sz="2800" dirty="0"/>
                        <a:t>、关系运算符重载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3085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52363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18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536" y="262596"/>
            <a:ext cx="8821862" cy="676275"/>
          </a:xfrm>
        </p:spPr>
        <p:txBody>
          <a:bodyPr/>
          <a:lstStyle/>
          <a:p>
            <a:pPr eaLnBrk="1" hangingPunct="1"/>
            <a:r>
              <a:rPr lang="zh-CN" altLang="en-US" sz="3800" dirty="0"/>
              <a:t>单链表</a:t>
            </a:r>
            <a:r>
              <a:rPr lang="en-US" altLang="zh-CN" sz="3800" dirty="0"/>
              <a:t>—</a:t>
            </a:r>
            <a:r>
              <a:rPr lang="en-US" altLang="zh-CN" sz="3800" dirty="0" err="1"/>
              <a:t>forward_list</a:t>
            </a:r>
            <a:r>
              <a:rPr lang="zh-CN" altLang="en-US" sz="3800" dirty="0"/>
              <a:t>，与</a:t>
            </a:r>
            <a:r>
              <a:rPr lang="en-US" altLang="zh-CN" sz="3800" dirty="0"/>
              <a:t>list</a:t>
            </a:r>
            <a:r>
              <a:rPr lang="zh-CN" altLang="en-US" sz="3800" dirty="0"/>
              <a:t>的方法比较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310606"/>
            <a:ext cx="9477870" cy="55165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    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FA11A810-49C9-4465-B2C9-FD48101B5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138764"/>
              </p:ext>
            </p:extLst>
          </p:nvPr>
        </p:nvGraphicFramePr>
        <p:xfrm>
          <a:off x="179512" y="1235324"/>
          <a:ext cx="8821862" cy="5852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28034">
                  <a:extLst>
                    <a:ext uri="{9D8B030D-6E8A-4147-A177-3AD203B41FA5}">
                      <a16:colId xmlns:a16="http://schemas.microsoft.com/office/drawing/2014/main" val="257482783"/>
                    </a:ext>
                  </a:extLst>
                </a:gridCol>
                <a:gridCol w="2381870">
                  <a:extLst>
                    <a:ext uri="{9D8B030D-6E8A-4147-A177-3AD203B41FA5}">
                      <a16:colId xmlns:a16="http://schemas.microsoft.com/office/drawing/2014/main" val="1246830768"/>
                    </a:ext>
                  </a:extLst>
                </a:gridCol>
                <a:gridCol w="1270331">
                  <a:extLst>
                    <a:ext uri="{9D8B030D-6E8A-4147-A177-3AD203B41FA5}">
                      <a16:colId xmlns:a16="http://schemas.microsoft.com/office/drawing/2014/main" val="2841744757"/>
                    </a:ext>
                  </a:extLst>
                </a:gridCol>
                <a:gridCol w="841627">
                  <a:extLst>
                    <a:ext uri="{9D8B030D-6E8A-4147-A177-3AD203B41FA5}">
                      <a16:colId xmlns:a16="http://schemas.microsoft.com/office/drawing/2014/main" val="1885240782"/>
                    </a:ext>
                  </a:extLst>
                </a:gridCol>
              </a:tblGrid>
              <a:tr h="6445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说明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list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forward_list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2359216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iterator </a:t>
                      </a:r>
                      <a:r>
                        <a:rPr lang="en-US" altLang="zh-CN" sz="2800" dirty="0" err="1"/>
                        <a:t>before_begin</a:t>
                      </a:r>
                      <a:r>
                        <a:rPr lang="en-US" altLang="zh-CN" sz="2800" dirty="0"/>
                        <a:t>();</a:t>
                      </a:r>
                    </a:p>
                    <a:p>
                      <a:pPr algn="ctr"/>
                      <a:r>
                        <a:rPr lang="en-US" altLang="zh-CN" sz="2400" dirty="0" err="1"/>
                        <a:t>const_iterator</a:t>
                      </a:r>
                      <a:r>
                        <a:rPr lang="en-US" altLang="zh-CN" sz="2400" dirty="0"/>
                        <a:t> </a:t>
                      </a:r>
                      <a:r>
                        <a:rPr lang="en-US" altLang="zh-CN" sz="2400" dirty="0" err="1"/>
                        <a:t>cbefore_begin</a:t>
                      </a:r>
                      <a:r>
                        <a:rPr lang="en-US" altLang="zh-CN" sz="2400" dirty="0"/>
                        <a:t>();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返回首前指针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6066125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iterator </a:t>
                      </a:r>
                      <a:r>
                        <a:rPr lang="en-US" altLang="zh-CN" sz="2400" dirty="0" err="1"/>
                        <a:t>emplace_after</a:t>
                      </a:r>
                      <a:r>
                        <a:rPr lang="en-US" altLang="zh-CN" sz="2400" dirty="0"/>
                        <a:t>(</a:t>
                      </a:r>
                      <a:r>
                        <a:rPr lang="en-US" altLang="zh-CN" sz="2400" dirty="0" err="1"/>
                        <a:t>pos,args</a:t>
                      </a:r>
                      <a:r>
                        <a:rPr lang="en-US" altLang="zh-CN" sz="2400" dirty="0"/>
                        <a:t>);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使用</a:t>
                      </a:r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在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</a:t>
                      </a:r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指定的位置之后创建一个元素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389271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iterator </a:t>
                      </a:r>
                      <a:r>
                        <a:rPr lang="en-US" altLang="zh-CN" sz="2800" dirty="0" err="1"/>
                        <a:t>erase_after</a:t>
                      </a:r>
                      <a:r>
                        <a:rPr lang="en-US" altLang="zh-CN" sz="2800" dirty="0"/>
                        <a:t>(pos);</a:t>
                      </a:r>
                    </a:p>
                    <a:p>
                      <a:pPr algn="ctr"/>
                      <a:r>
                        <a:rPr lang="en-US" altLang="zh-CN" sz="2800" dirty="0"/>
                        <a:t>iterator </a:t>
                      </a:r>
                      <a:r>
                        <a:rPr lang="en-US" altLang="zh-CN" sz="2800" dirty="0" err="1"/>
                        <a:t>erase_after</a:t>
                      </a:r>
                      <a:r>
                        <a:rPr lang="en-US" altLang="zh-CN" sz="2800" dirty="0"/>
                        <a:t>(</a:t>
                      </a:r>
                      <a:r>
                        <a:rPr lang="en-US" altLang="zh-CN" sz="2800" dirty="0" err="1"/>
                        <a:t>pos,last</a:t>
                      </a:r>
                      <a:r>
                        <a:rPr lang="en-US" altLang="zh-CN" sz="2800" dirty="0"/>
                        <a:t>);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删除</a:t>
                      </a:r>
                      <a:r>
                        <a:rPr lang="en-US" altLang="zh-CN" sz="2800" dirty="0"/>
                        <a:t>pos</a:t>
                      </a:r>
                      <a:r>
                        <a:rPr lang="zh-CN" altLang="en-US" sz="2800" dirty="0"/>
                        <a:t>之后的运算（或到</a:t>
                      </a:r>
                      <a:r>
                        <a:rPr lang="en-US" altLang="zh-CN" sz="2800" dirty="0"/>
                        <a:t>last</a:t>
                      </a:r>
                      <a:r>
                        <a:rPr lang="zh-CN" altLang="en-US" sz="2800" dirty="0"/>
                        <a:t>之间的）</a:t>
                      </a:r>
                      <a:endParaRPr lang="en-US" altLang="zh-CN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3594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432518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19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8569325" cy="676275"/>
          </a:xfrm>
        </p:spPr>
        <p:txBody>
          <a:bodyPr/>
          <a:lstStyle/>
          <a:p>
            <a:pPr eaLnBrk="1" hangingPunct="1"/>
            <a:r>
              <a:rPr lang="zh-CN" altLang="en-US" sz="3800" dirty="0"/>
              <a:t>单链表</a:t>
            </a:r>
            <a:r>
              <a:rPr lang="en-US" altLang="zh-CN" sz="3800" dirty="0"/>
              <a:t>—</a:t>
            </a:r>
            <a:r>
              <a:rPr lang="en-US" altLang="zh-CN" sz="3800" dirty="0" err="1"/>
              <a:t>forward_list</a:t>
            </a:r>
            <a:r>
              <a:rPr lang="zh-CN" altLang="en-US" sz="3800" dirty="0"/>
              <a:t>，与</a:t>
            </a:r>
            <a:r>
              <a:rPr lang="en-US" altLang="zh-CN" sz="3800" dirty="0"/>
              <a:t>list</a:t>
            </a:r>
            <a:r>
              <a:rPr lang="zh-CN" altLang="en-US" sz="3800" dirty="0"/>
              <a:t>的方法比较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310606"/>
            <a:ext cx="9477870" cy="55165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    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FA11A810-49C9-4465-B2C9-FD48101B5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264955"/>
              </p:ext>
            </p:extLst>
          </p:nvPr>
        </p:nvGraphicFramePr>
        <p:xfrm>
          <a:off x="0" y="1397000"/>
          <a:ext cx="9143999" cy="4297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736202">
                  <a:extLst>
                    <a:ext uri="{9D8B030D-6E8A-4147-A177-3AD203B41FA5}">
                      <a16:colId xmlns:a16="http://schemas.microsoft.com/office/drawing/2014/main" val="257482783"/>
                    </a:ext>
                  </a:extLst>
                </a:gridCol>
                <a:gridCol w="2010048">
                  <a:extLst>
                    <a:ext uri="{9D8B030D-6E8A-4147-A177-3AD203B41FA5}">
                      <a16:colId xmlns:a16="http://schemas.microsoft.com/office/drawing/2014/main" val="1246830768"/>
                    </a:ext>
                  </a:extLst>
                </a:gridCol>
                <a:gridCol w="1282134">
                  <a:extLst>
                    <a:ext uri="{9D8B030D-6E8A-4147-A177-3AD203B41FA5}">
                      <a16:colId xmlns:a16="http://schemas.microsoft.com/office/drawing/2014/main" val="2841744757"/>
                    </a:ext>
                  </a:extLst>
                </a:gridCol>
                <a:gridCol w="1115615">
                  <a:extLst>
                    <a:ext uri="{9D8B030D-6E8A-4147-A177-3AD203B41FA5}">
                      <a16:colId xmlns:a16="http://schemas.microsoft.com/office/drawing/2014/main" val="1885240782"/>
                    </a:ext>
                  </a:extLst>
                </a:gridCol>
              </a:tblGrid>
              <a:tr h="6445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说明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list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forwad_list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2359216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iterator </a:t>
                      </a:r>
                      <a:r>
                        <a:rPr lang="en-US" altLang="zh-CN" sz="2400" dirty="0" err="1"/>
                        <a:t>insert_after</a:t>
                      </a:r>
                      <a:r>
                        <a:rPr lang="en-US" altLang="zh-CN" sz="2400" dirty="0"/>
                        <a:t>(</a:t>
                      </a:r>
                      <a:r>
                        <a:rPr lang="en-US" altLang="zh-CN" sz="2400" dirty="0" err="1"/>
                        <a:t>pos,val</a:t>
                      </a:r>
                      <a:r>
                        <a:rPr lang="en-US" altLang="zh-CN" sz="2400" dirty="0"/>
                        <a:t>);</a:t>
                      </a:r>
                    </a:p>
                    <a:p>
                      <a:pPr algn="ctr"/>
                      <a:r>
                        <a:rPr lang="en-US" altLang="zh-CN" sz="2400" dirty="0"/>
                        <a:t>iterator </a:t>
                      </a:r>
                      <a:r>
                        <a:rPr lang="en-US" altLang="zh-CN" sz="2400" dirty="0" err="1"/>
                        <a:t>insert_after</a:t>
                      </a:r>
                      <a:r>
                        <a:rPr lang="en-US" altLang="zh-CN" sz="2400" dirty="0"/>
                        <a:t>(</a:t>
                      </a:r>
                      <a:r>
                        <a:rPr lang="en-US" altLang="zh-CN" sz="2400" dirty="0" err="1"/>
                        <a:t>pos,n,val</a:t>
                      </a:r>
                      <a:r>
                        <a:rPr lang="en-US" altLang="zh-CN" sz="2400" dirty="0"/>
                        <a:t>);</a:t>
                      </a:r>
                    </a:p>
                    <a:p>
                      <a:pPr algn="ctr"/>
                      <a:r>
                        <a:rPr lang="en-US" altLang="zh-CN" sz="2400" dirty="0"/>
                        <a:t>iterator </a:t>
                      </a:r>
                      <a:r>
                        <a:rPr lang="en-US" altLang="zh-CN" sz="2400" dirty="0" err="1"/>
                        <a:t>insert_after</a:t>
                      </a:r>
                      <a:r>
                        <a:rPr lang="en-US" altLang="zh-CN" sz="2400" dirty="0"/>
                        <a:t>(</a:t>
                      </a:r>
                      <a:r>
                        <a:rPr lang="en-US" altLang="zh-CN" sz="2400" dirty="0" err="1"/>
                        <a:t>pos,first,last</a:t>
                      </a:r>
                      <a:r>
                        <a:rPr lang="en-US" altLang="zh-CN" sz="2400" dirty="0"/>
                        <a:t>):</a:t>
                      </a:r>
                    </a:p>
                    <a:p>
                      <a:pPr algn="ctr"/>
                      <a:r>
                        <a:rPr lang="en-US" altLang="zh-CN" sz="2400" dirty="0"/>
                        <a:t>iterator  </a:t>
                      </a:r>
                      <a:r>
                        <a:rPr lang="en-US" altLang="zh-CN" sz="2400" dirty="0" err="1"/>
                        <a:t>insert_after</a:t>
                      </a:r>
                      <a:r>
                        <a:rPr lang="en-US" altLang="zh-CN" sz="2400" dirty="0"/>
                        <a:t>(</a:t>
                      </a:r>
                      <a:r>
                        <a:rPr lang="en-US" altLang="zh-CN" sz="2400" dirty="0" err="1"/>
                        <a:t>pos,il</a:t>
                      </a:r>
                      <a:r>
                        <a:rPr lang="en-US" altLang="zh-CN" sz="2400" dirty="0"/>
                        <a:t>);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pos</a:t>
                      </a:r>
                      <a:r>
                        <a:rPr lang="zh-CN" altLang="en-US" sz="2800" dirty="0"/>
                        <a:t>之后插入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5693769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void </a:t>
                      </a:r>
                      <a:r>
                        <a:rPr lang="en-US" altLang="zh-CN" sz="2400" dirty="0" err="1"/>
                        <a:t>splice_after</a:t>
                      </a:r>
                      <a:r>
                        <a:rPr lang="en-US" altLang="zh-CN" sz="2400" dirty="0"/>
                        <a:t>(</a:t>
                      </a:r>
                      <a:r>
                        <a:rPr lang="en-US" altLang="zh-CN" sz="2400" dirty="0" err="1"/>
                        <a:t>pos,fwdlist</a:t>
                      </a:r>
                      <a:r>
                        <a:rPr lang="en-US" altLang="zh-CN" sz="2400" dirty="0"/>
                        <a:t>);</a:t>
                      </a:r>
                    </a:p>
                    <a:p>
                      <a:pPr algn="ctr"/>
                      <a:r>
                        <a:rPr lang="en-US" altLang="zh-CN" sz="2400" dirty="0"/>
                        <a:t>void </a:t>
                      </a:r>
                      <a:r>
                        <a:rPr lang="en-US" altLang="zh-CN" sz="2400" dirty="0" err="1"/>
                        <a:t>splice_after</a:t>
                      </a:r>
                      <a:r>
                        <a:rPr lang="en-US" altLang="zh-CN" sz="2400" dirty="0"/>
                        <a:t>(</a:t>
                      </a:r>
                      <a:r>
                        <a:rPr lang="en-US" altLang="zh-CN" sz="2400" dirty="0" err="1"/>
                        <a:t>pos,fwdlist,it</a:t>
                      </a:r>
                      <a:r>
                        <a:rPr lang="en-US" altLang="zh-CN" sz="2400" dirty="0"/>
                        <a:t>);</a:t>
                      </a:r>
                    </a:p>
                    <a:p>
                      <a:pPr algn="ctr"/>
                      <a:r>
                        <a:rPr lang="en-US" altLang="zh-CN" sz="2400" dirty="0"/>
                        <a:t>void </a:t>
                      </a:r>
                      <a:r>
                        <a:rPr lang="en-US" altLang="zh-CN" sz="2400" dirty="0" err="1"/>
                        <a:t>splice_after</a:t>
                      </a:r>
                      <a:r>
                        <a:rPr lang="en-US" altLang="zh-CN" sz="2400" dirty="0"/>
                        <a:t>(</a:t>
                      </a:r>
                      <a:r>
                        <a:rPr lang="en-US" altLang="zh-CN" sz="2400" dirty="0" err="1"/>
                        <a:t>pos,fwdlist,first,last</a:t>
                      </a:r>
                      <a:r>
                        <a:rPr lang="en-US" altLang="zh-CN" sz="2400" dirty="0"/>
                        <a:t>);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将单链表</a:t>
                      </a:r>
                      <a:r>
                        <a:rPr lang="en-US" altLang="zh-CN" sz="2800" dirty="0" err="1"/>
                        <a:t>fwdlist</a:t>
                      </a:r>
                      <a:r>
                        <a:rPr lang="zh-CN" altLang="en-US" sz="2800" dirty="0"/>
                        <a:t>的元素移动到</a:t>
                      </a:r>
                      <a:r>
                        <a:rPr lang="en-US" altLang="zh-CN" sz="2800" dirty="0"/>
                        <a:t>pos</a:t>
                      </a:r>
                      <a:r>
                        <a:rPr lang="zh-CN" altLang="en-US" sz="2800" dirty="0"/>
                        <a:t>之后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2851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979503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2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/>
              <a:t>双向链表</a:t>
            </a:r>
            <a:r>
              <a:rPr lang="en-US" altLang="zh-CN" sz="3800" dirty="0"/>
              <a:t>—list</a:t>
            </a:r>
            <a:endParaRPr lang="zh-CN" altLang="en-US" sz="3800" dirty="0"/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552" y="1196752"/>
            <a:ext cx="8496944" cy="5516562"/>
          </a:xfrm>
        </p:spPr>
        <p:txBody>
          <a:bodyPr/>
          <a:lstStyle/>
          <a:p>
            <a:pPr eaLnBrk="1" hangingPunct="1"/>
            <a:r>
              <a:rPr lang="en-US" altLang="zh-CN" dirty="0"/>
              <a:t>&lt;list&gt;</a:t>
            </a:r>
          </a:p>
          <a:p>
            <a:pPr eaLnBrk="1" hangingPunct="1"/>
            <a:r>
              <a:rPr lang="zh-CN" altLang="en-US" dirty="0"/>
              <a:t>双向循环链表，支持双向访问迭代器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     ++</a:t>
            </a:r>
            <a:r>
              <a:rPr lang="zh-CN" altLang="en-US" dirty="0"/>
              <a:t>，移动到下一个结点；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     --</a:t>
            </a:r>
            <a:r>
              <a:rPr lang="zh-CN" altLang="en-US" dirty="0"/>
              <a:t>，移动到前一个结点；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     </a:t>
            </a:r>
            <a:r>
              <a:rPr lang="zh-CN" altLang="en-US" dirty="0"/>
              <a:t>*，访问结点数据域，</a:t>
            </a:r>
            <a:r>
              <a:rPr lang="en-US" altLang="zh-CN" dirty="0"/>
              <a:t>data;</a:t>
            </a:r>
          </a:p>
          <a:p>
            <a:pPr marL="0" indent="0" eaLnBrk="1" hangingPunct="1">
              <a:buNone/>
            </a:pPr>
            <a:r>
              <a:rPr lang="en-US" altLang="zh-CN" dirty="0"/>
              <a:t>     -&gt;</a:t>
            </a:r>
            <a:r>
              <a:rPr lang="zh-CN" altLang="en-US" dirty="0"/>
              <a:t>，访问结点数据项，</a:t>
            </a:r>
            <a:r>
              <a:rPr lang="en-US" altLang="zh-CN" dirty="0"/>
              <a:t>student</a:t>
            </a:r>
            <a:r>
              <a:rPr lang="zh-CN" altLang="en-US" dirty="0"/>
              <a:t>的</a:t>
            </a:r>
            <a:r>
              <a:rPr lang="en-US" altLang="zh-CN" dirty="0"/>
              <a:t>name,</a:t>
            </a:r>
            <a:r>
              <a:rPr lang="zh-CN" altLang="en-US" dirty="0"/>
              <a:t> </a:t>
            </a:r>
            <a:r>
              <a:rPr lang="en-US" altLang="zh-CN" dirty="0"/>
              <a:t>id</a:t>
            </a:r>
          </a:p>
          <a:p>
            <a:pPr marL="0" indent="0" eaLnBrk="1" hangingPunct="1">
              <a:buNone/>
            </a:pP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2894807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20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sz="3800" dirty="0" err="1"/>
              <a:t>forward_list</a:t>
            </a:r>
            <a:r>
              <a:rPr lang="zh-CN" altLang="en-US" sz="3800" dirty="0"/>
              <a:t>练习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512" y="1340768"/>
            <a:ext cx="8568952" cy="67627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    </a:t>
            </a:r>
            <a:r>
              <a:rPr lang="zh-CN" altLang="en-US" dirty="0"/>
              <a:t>阅读</a:t>
            </a:r>
            <a:r>
              <a:rPr lang="en-US" altLang="zh-CN" dirty="0"/>
              <a:t>forward_list.cpp</a:t>
            </a:r>
            <a:r>
              <a:rPr lang="zh-CN" altLang="en-US" dirty="0"/>
              <a:t>，分析运行结果。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8277880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21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/>
              <a:t>双向队列</a:t>
            </a:r>
            <a:r>
              <a:rPr lang="en-US" altLang="zh-CN" sz="3800" dirty="0"/>
              <a:t>—deque</a:t>
            </a:r>
            <a:endParaRPr lang="zh-CN" altLang="en-US" sz="3800" dirty="0"/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0052" y="1269095"/>
            <a:ext cx="8496944" cy="5516562"/>
          </a:xfrm>
        </p:spPr>
        <p:txBody>
          <a:bodyPr/>
          <a:lstStyle/>
          <a:p>
            <a:pPr eaLnBrk="1" hangingPunct="1"/>
            <a:r>
              <a:rPr lang="en-US" altLang="zh-CN" dirty="0"/>
              <a:t>vector</a:t>
            </a:r>
            <a:r>
              <a:rPr lang="zh-CN" altLang="en-US" dirty="0"/>
              <a:t>单开口连续线性空间</a:t>
            </a:r>
            <a:endParaRPr lang="en-US" altLang="zh-CN" dirty="0"/>
          </a:p>
          <a:p>
            <a:pPr eaLnBrk="1" hangingPunct="1"/>
            <a:r>
              <a:rPr lang="en-US" altLang="zh-CN" dirty="0"/>
              <a:t>deque</a:t>
            </a:r>
            <a:r>
              <a:rPr lang="zh-CN" altLang="en-US" dirty="0"/>
              <a:t>双向开口的分段连续空间，可随时增加一段新的空间并链接起来，无容量概念。</a:t>
            </a:r>
            <a:r>
              <a:rPr lang="en-US" altLang="zh-CN" dirty="0"/>
              <a:t>  </a:t>
            </a:r>
          </a:p>
          <a:p>
            <a:pPr eaLnBrk="1" hangingPunct="1"/>
            <a:r>
              <a:rPr lang="zh-CN" altLang="en-US" dirty="0"/>
              <a:t>随机访问迭代器，非普通指针。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0E48BC8-496C-4865-95CE-96CEE21CF9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1" y="3082068"/>
            <a:ext cx="8928991" cy="370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47342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22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/>
              <a:t>双向队列</a:t>
            </a:r>
            <a:r>
              <a:rPr lang="en-US" altLang="zh-CN" sz="3800" dirty="0"/>
              <a:t>—deque</a:t>
            </a:r>
            <a:endParaRPr lang="zh-CN" altLang="en-US" sz="3800" dirty="0"/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552" y="1196752"/>
            <a:ext cx="8496944" cy="5516562"/>
          </a:xfrm>
        </p:spPr>
        <p:txBody>
          <a:bodyPr/>
          <a:lstStyle/>
          <a:p>
            <a:pPr eaLnBrk="1" hangingPunct="1"/>
            <a:r>
              <a:rPr lang="en-US" altLang="zh-CN" dirty="0"/>
              <a:t>vector</a:t>
            </a:r>
            <a:r>
              <a:rPr lang="zh-CN" altLang="en-US" dirty="0"/>
              <a:t>单开口连续线性空间</a:t>
            </a:r>
            <a:endParaRPr lang="en-US" altLang="zh-CN" dirty="0"/>
          </a:p>
          <a:p>
            <a:pPr eaLnBrk="1" hangingPunct="1"/>
            <a:r>
              <a:rPr lang="en-US" altLang="zh-CN" dirty="0"/>
              <a:t>deque</a:t>
            </a:r>
            <a:r>
              <a:rPr lang="zh-CN" altLang="en-US" dirty="0"/>
              <a:t>双向开口的分段连续空间，可随时增加一段新的空间并链接起来，无容量概念。</a:t>
            </a:r>
            <a:r>
              <a:rPr lang="en-US" altLang="zh-CN" dirty="0"/>
              <a:t>  </a:t>
            </a:r>
          </a:p>
          <a:p>
            <a:pPr eaLnBrk="1" hangingPunct="1"/>
            <a:r>
              <a:rPr lang="zh-CN" altLang="en-US" dirty="0"/>
              <a:t>随机访问迭代器。显然，非普通指针。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</p:txBody>
      </p:sp>
      <p:pic>
        <p:nvPicPr>
          <p:cNvPr id="5" name="Picture 54">
            <a:extLst>
              <a:ext uri="{FF2B5EF4-FFF2-40B4-BE49-F238E27FC236}">
                <a16:creationId xmlns:a16="http://schemas.microsoft.com/office/drawing/2014/main" id="{D8D49B37-6575-443D-9E27-029199BC0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48" y="1066912"/>
            <a:ext cx="8181975" cy="520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276857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23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/>
              <a:t>双向队列</a:t>
            </a:r>
            <a:r>
              <a:rPr lang="en-US" altLang="zh-CN" sz="3800" dirty="0"/>
              <a:t>—deque</a:t>
            </a:r>
            <a:endParaRPr lang="zh-CN" altLang="en-US" sz="3800" dirty="0"/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528" y="1103313"/>
            <a:ext cx="10009112" cy="5516562"/>
          </a:xfrm>
        </p:spPr>
        <p:txBody>
          <a:bodyPr/>
          <a:lstStyle/>
          <a:p>
            <a:pPr eaLnBrk="1" hangingPunct="1"/>
            <a:r>
              <a:rPr lang="en-US" altLang="zh-CN" dirty="0"/>
              <a:t>template &lt;class </a:t>
            </a:r>
            <a:r>
              <a:rPr lang="en-US" altLang="zh-CN" dirty="0" err="1"/>
              <a:t>T,class</a:t>
            </a:r>
            <a:r>
              <a:rPr lang="en-US" altLang="zh-CN" dirty="0"/>
              <a:t> </a:t>
            </a:r>
            <a:r>
              <a:rPr lang="en-US" altLang="zh-CN" dirty="0" err="1"/>
              <a:t>Alloc</a:t>
            </a:r>
            <a:r>
              <a:rPr lang="en-US" altLang="zh-CN" dirty="0"/>
              <a:t> = </a:t>
            </a:r>
            <a:r>
              <a:rPr lang="en-US" altLang="zh-CN" dirty="0" err="1"/>
              <a:t>alloc</a:t>
            </a:r>
            <a:r>
              <a:rPr lang="en-US" altLang="zh-CN" dirty="0"/>
              <a:t>, </a:t>
            </a:r>
            <a:r>
              <a:rPr lang="en-US" altLang="zh-CN" dirty="0" err="1"/>
              <a:t>size_t</a:t>
            </a:r>
            <a:r>
              <a:rPr lang="en-US" altLang="zh-CN" dirty="0"/>
              <a:t> </a:t>
            </a:r>
            <a:r>
              <a:rPr lang="en-US" altLang="zh-CN" dirty="0" err="1"/>
              <a:t>BufSiz</a:t>
            </a:r>
            <a:r>
              <a:rPr lang="en-US" altLang="zh-CN" dirty="0"/>
              <a:t> = 0&gt;</a:t>
            </a:r>
          </a:p>
          <a:p>
            <a:pPr marL="0" indent="0" eaLnBrk="1" hangingPunct="1">
              <a:buNone/>
            </a:pPr>
            <a:r>
              <a:rPr lang="en-US" altLang="zh-CN" dirty="0"/>
              <a:t>     class deque</a:t>
            </a:r>
          </a:p>
          <a:p>
            <a:pPr marL="0" indent="0" eaLnBrk="1" hangingPunct="1">
              <a:buNone/>
            </a:pPr>
            <a:r>
              <a:rPr lang="en-US" altLang="zh-CN" dirty="0"/>
              <a:t>     {</a:t>
            </a:r>
          </a:p>
          <a:p>
            <a:pPr marL="0" indent="0" eaLnBrk="1" hangingPunct="1">
              <a:buNone/>
            </a:pPr>
            <a:r>
              <a:rPr lang="en-US" altLang="zh-CN" dirty="0"/>
              <a:t>      public:</a:t>
            </a:r>
          </a:p>
          <a:p>
            <a:pPr marL="0" indent="0" eaLnBrk="1" hangingPunct="1">
              <a:buNone/>
            </a:pPr>
            <a:r>
              <a:rPr lang="en-US" altLang="zh-CN" dirty="0"/>
              <a:t>	typedef  T </a:t>
            </a:r>
            <a:r>
              <a:rPr lang="en-US" altLang="zh-CN" dirty="0" err="1"/>
              <a:t>value_type</a:t>
            </a:r>
            <a:r>
              <a:rPr lang="en-US" altLang="zh-CN" dirty="0"/>
              <a:t>;</a:t>
            </a:r>
          </a:p>
          <a:p>
            <a:pPr marL="0" indent="0" eaLnBrk="1" hangingPunct="1">
              <a:buNone/>
            </a:pPr>
            <a:r>
              <a:rPr lang="en-US" altLang="zh-CN" dirty="0"/>
              <a:t>          typedef </a:t>
            </a:r>
            <a:r>
              <a:rPr lang="en-US" altLang="zh-CN" dirty="0" err="1"/>
              <a:t>value_type</a:t>
            </a:r>
            <a:r>
              <a:rPr lang="en-US" altLang="zh-CN" dirty="0"/>
              <a:t> *pointer;       ….</a:t>
            </a:r>
          </a:p>
          <a:p>
            <a:pPr marL="0" indent="0" eaLnBrk="1" hangingPunct="1">
              <a:buNone/>
            </a:pPr>
            <a:r>
              <a:rPr lang="en-US" altLang="zh-CN" dirty="0"/>
              <a:t>      protected:</a:t>
            </a:r>
          </a:p>
          <a:p>
            <a:pPr marL="0" indent="0" eaLnBrk="1" hangingPunct="1">
              <a:buNone/>
            </a:pPr>
            <a:r>
              <a:rPr lang="en-US" altLang="zh-CN" dirty="0"/>
              <a:t>	typedef pointer *</a:t>
            </a:r>
            <a:r>
              <a:rPr lang="en-US" altLang="zh-CN" dirty="0" err="1"/>
              <a:t>map_pointer</a:t>
            </a:r>
            <a:r>
              <a:rPr lang="en-US" altLang="zh-CN" dirty="0"/>
              <a:t>;</a:t>
            </a:r>
          </a:p>
          <a:p>
            <a:pPr marL="0" indent="0" eaLnBrk="1" hangingPunct="1">
              <a:buNone/>
            </a:pPr>
            <a:r>
              <a:rPr lang="en-US" altLang="zh-CN" dirty="0"/>
              <a:t>      protected:</a:t>
            </a:r>
          </a:p>
          <a:p>
            <a:pPr marL="0" indent="0" eaLnBrk="1" hangingPunct="1">
              <a:buNone/>
            </a:pPr>
            <a:r>
              <a:rPr lang="en-US" altLang="zh-CN" dirty="0"/>
              <a:t>           </a:t>
            </a:r>
            <a:r>
              <a:rPr lang="en-US" altLang="zh-CN" dirty="0" err="1"/>
              <a:t>map_pointer</a:t>
            </a:r>
            <a:r>
              <a:rPr lang="en-US" altLang="zh-CN" dirty="0"/>
              <a:t> map;</a:t>
            </a:r>
          </a:p>
          <a:p>
            <a:pPr marL="0" indent="0" eaLnBrk="1" hangingPunct="1">
              <a:buNone/>
            </a:pPr>
            <a:r>
              <a:rPr lang="en-US" altLang="zh-CN" dirty="0"/>
              <a:t>           </a:t>
            </a:r>
            <a:r>
              <a:rPr lang="en-US" altLang="zh-CN" dirty="0" err="1"/>
              <a:t>size_type</a:t>
            </a:r>
            <a:r>
              <a:rPr lang="en-US" altLang="zh-CN" dirty="0"/>
              <a:t> </a:t>
            </a:r>
            <a:r>
              <a:rPr lang="en-US" altLang="zh-CN" dirty="0" err="1"/>
              <a:t>map_size</a:t>
            </a:r>
            <a:r>
              <a:rPr lang="en-US" altLang="zh-CN" dirty="0"/>
              <a:t>;    …</a:t>
            </a:r>
          </a:p>
          <a:p>
            <a:pPr marL="0" indent="0" eaLnBrk="1" hangingPunct="1">
              <a:buNone/>
            </a:pPr>
            <a:r>
              <a:rPr lang="en-US" altLang="zh-CN" dirty="0"/>
              <a:t>     }</a:t>
            </a:r>
          </a:p>
          <a:p>
            <a:pPr marL="0" indent="0" eaLnBrk="1" hangingPunct="1">
              <a:buNone/>
            </a:pPr>
            <a:r>
              <a:rPr lang="en-US" altLang="zh-CN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651720476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24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/>
              <a:t>双向队列</a:t>
            </a:r>
            <a:r>
              <a:rPr lang="en-US" altLang="zh-CN" sz="3800" dirty="0"/>
              <a:t>—deque</a:t>
            </a:r>
            <a:endParaRPr lang="zh-CN" altLang="en-US" sz="3800" dirty="0"/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1520" y="1196752"/>
            <a:ext cx="10009112" cy="5516562"/>
          </a:xfrm>
        </p:spPr>
        <p:txBody>
          <a:bodyPr/>
          <a:lstStyle/>
          <a:p>
            <a:pPr eaLnBrk="1" hangingPunct="1"/>
            <a:r>
              <a:rPr lang="en-US" altLang="zh-CN" dirty="0"/>
              <a:t>deque</a:t>
            </a:r>
            <a:r>
              <a:rPr lang="zh-CN" altLang="en-US" dirty="0"/>
              <a:t>的迭代器，记录了线性空间在</a:t>
            </a:r>
            <a:r>
              <a:rPr lang="en-US" altLang="zh-CN" dirty="0"/>
              <a:t>map</a:t>
            </a:r>
            <a:r>
              <a:rPr lang="zh-CN" altLang="en-US" dirty="0"/>
              <a:t>中的位置</a:t>
            </a:r>
            <a:r>
              <a:rPr lang="en-US" altLang="zh-CN" dirty="0"/>
              <a:t>(node)</a:t>
            </a:r>
            <a:r>
              <a:rPr lang="zh-CN" altLang="en-US" dirty="0"/>
              <a:t>，该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     </a:t>
            </a:r>
            <a:r>
              <a:rPr lang="zh-CN" altLang="en-US" dirty="0"/>
              <a:t>空间的开始</a:t>
            </a:r>
            <a:r>
              <a:rPr lang="en-US" altLang="zh-CN" dirty="0"/>
              <a:t>(first)</a:t>
            </a:r>
            <a:r>
              <a:rPr lang="zh-CN" altLang="en-US" dirty="0"/>
              <a:t>，结束位置</a:t>
            </a:r>
            <a:r>
              <a:rPr lang="en-US" altLang="zh-CN" dirty="0"/>
              <a:t>(last)</a:t>
            </a:r>
            <a:r>
              <a:rPr lang="zh-CN" altLang="en-US" dirty="0"/>
              <a:t>，当前读写位置</a:t>
            </a:r>
            <a:r>
              <a:rPr lang="en-US" altLang="zh-CN" dirty="0"/>
              <a:t>(cur)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     </a:t>
            </a:r>
            <a:r>
              <a:rPr lang="zh-CN" altLang="en-US" dirty="0"/>
              <a:t>重载</a:t>
            </a:r>
            <a:r>
              <a:rPr lang="en-US" altLang="zh-CN" dirty="0"/>
              <a:t>++</a:t>
            </a:r>
            <a:r>
              <a:rPr lang="zh-CN" altLang="en-US" dirty="0"/>
              <a:t>，</a:t>
            </a:r>
            <a:r>
              <a:rPr lang="en-US" altLang="zh-CN" dirty="0"/>
              <a:t>--</a:t>
            </a:r>
            <a:r>
              <a:rPr lang="zh-CN" altLang="en-US" dirty="0"/>
              <a:t>，</a:t>
            </a:r>
            <a:r>
              <a:rPr lang="en-US" altLang="zh-CN" dirty="0"/>
              <a:t>*,-&gt;</a:t>
            </a:r>
            <a:r>
              <a:rPr lang="zh-CN" altLang="en-US" dirty="0"/>
              <a:t>，</a:t>
            </a:r>
            <a:r>
              <a:rPr lang="en-US" altLang="zh-CN" dirty="0"/>
              <a:t>+n,-n</a:t>
            </a:r>
            <a:r>
              <a:rPr lang="zh-CN" altLang="en-US" dirty="0"/>
              <a:t>，关系比较等运算。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     template &lt;class T, class Ref, class </a:t>
            </a:r>
            <a:r>
              <a:rPr lang="en-US" altLang="zh-CN" dirty="0" err="1"/>
              <a:t>Ptr,size_t</a:t>
            </a:r>
            <a:r>
              <a:rPr lang="en-US" altLang="zh-CN" dirty="0"/>
              <a:t> </a:t>
            </a:r>
            <a:r>
              <a:rPr lang="en-US" altLang="zh-CN" dirty="0" err="1"/>
              <a:t>BufSiz</a:t>
            </a:r>
            <a:r>
              <a:rPr lang="en-US" altLang="zh-CN" dirty="0"/>
              <a:t>&gt;</a:t>
            </a:r>
          </a:p>
          <a:p>
            <a:pPr marL="0" indent="0" eaLnBrk="1" hangingPunct="1">
              <a:buNone/>
            </a:pPr>
            <a:r>
              <a:rPr lang="en-US" altLang="zh-CN" dirty="0"/>
              <a:t>     struct _</a:t>
            </a:r>
            <a:r>
              <a:rPr lang="en-US" altLang="zh-CN" dirty="0" err="1"/>
              <a:t>deque_iterator</a:t>
            </a:r>
            <a:r>
              <a:rPr lang="en-US" altLang="zh-CN" dirty="0"/>
              <a:t> {</a:t>
            </a:r>
          </a:p>
          <a:p>
            <a:pPr marL="0" indent="0" eaLnBrk="1" hangingPunct="1">
              <a:buNone/>
            </a:pPr>
            <a:r>
              <a:rPr lang="en-US" altLang="zh-CN" dirty="0"/>
              <a:t>    	typedef _</a:t>
            </a:r>
            <a:r>
              <a:rPr lang="en-US" altLang="zh-CN" dirty="0" err="1"/>
              <a:t>deque_iterator</a:t>
            </a:r>
            <a:r>
              <a:rPr lang="en-US" altLang="zh-CN" dirty="0"/>
              <a:t>&lt;T,T&amp;,T*,</a:t>
            </a:r>
            <a:r>
              <a:rPr lang="en-US" altLang="zh-CN" dirty="0" err="1"/>
              <a:t>BufSize</a:t>
            </a:r>
            <a:r>
              <a:rPr lang="en-US" altLang="zh-CN" dirty="0"/>
              <a:t>&gt; iterator;</a:t>
            </a:r>
          </a:p>
          <a:p>
            <a:pPr marL="0" indent="0" eaLnBrk="1" hangingPunct="1">
              <a:buNone/>
            </a:pPr>
            <a:r>
              <a:rPr lang="en-US" altLang="zh-CN" dirty="0"/>
              <a:t>          typedef  T** </a:t>
            </a:r>
            <a:r>
              <a:rPr lang="en-US" altLang="zh-CN" dirty="0" err="1"/>
              <a:t>map_pointer</a:t>
            </a:r>
            <a:r>
              <a:rPr lang="en-US" altLang="zh-CN" dirty="0"/>
              <a:t>;   </a:t>
            </a:r>
          </a:p>
          <a:p>
            <a:pPr marL="0" indent="0" eaLnBrk="1" hangingPunct="1">
              <a:buNone/>
            </a:pPr>
            <a:r>
              <a:rPr lang="en-US" altLang="zh-CN" dirty="0"/>
              <a:t>          typedef _</a:t>
            </a:r>
            <a:r>
              <a:rPr lang="en-US" altLang="zh-CN" dirty="0" err="1"/>
              <a:t>deque_iterator</a:t>
            </a:r>
            <a:r>
              <a:rPr lang="en-US" altLang="zh-CN" dirty="0"/>
              <a:t> self;</a:t>
            </a:r>
          </a:p>
          <a:p>
            <a:pPr marL="0" indent="0" eaLnBrk="1" hangingPunct="1">
              <a:buNone/>
            </a:pPr>
            <a:r>
              <a:rPr lang="en-US" altLang="zh-CN" dirty="0"/>
              <a:t>         //</a:t>
            </a:r>
            <a:r>
              <a:rPr lang="zh-CN" altLang="en-US" dirty="0"/>
              <a:t>与容器的联结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          T *cur,*first,*last;</a:t>
            </a:r>
          </a:p>
          <a:p>
            <a:pPr marL="0" indent="0" eaLnBrk="1" hangingPunct="1">
              <a:buNone/>
            </a:pPr>
            <a:r>
              <a:rPr lang="en-US" altLang="zh-CN" dirty="0"/>
              <a:t>          </a:t>
            </a:r>
            <a:r>
              <a:rPr lang="en-US" altLang="zh-CN" dirty="0" err="1"/>
              <a:t>map_pointer</a:t>
            </a:r>
            <a:r>
              <a:rPr lang="en-US" altLang="zh-CN" dirty="0"/>
              <a:t> node;           …</a:t>
            </a:r>
          </a:p>
          <a:p>
            <a:pPr marL="0" indent="0" eaLnBrk="1" hangingPunct="1">
              <a:buNone/>
            </a:pPr>
            <a:r>
              <a:rPr lang="en-US" altLang="zh-CN" dirty="0"/>
              <a:t>     }</a:t>
            </a:r>
          </a:p>
          <a:p>
            <a:pPr marL="0" indent="0" eaLnBrk="1" hangingPunct="1">
              <a:buNone/>
            </a:pPr>
            <a:r>
              <a:rPr lang="en-US" altLang="zh-CN" dirty="0"/>
              <a:t>          </a:t>
            </a:r>
          </a:p>
          <a:p>
            <a:pPr marL="0" indent="0" eaLnBrk="1" hangingPunct="1">
              <a:buNone/>
            </a:pPr>
            <a:r>
              <a:rPr lang="en-US" altLang="zh-CN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63872345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25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/>
              <a:t>双向队列</a:t>
            </a:r>
            <a:r>
              <a:rPr lang="en-US" altLang="zh-CN" sz="3800" dirty="0"/>
              <a:t>—deque</a:t>
            </a:r>
            <a:endParaRPr lang="zh-CN" altLang="en-US" sz="3800" dirty="0"/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1520" y="1196752"/>
            <a:ext cx="10009112" cy="5516562"/>
          </a:xfrm>
        </p:spPr>
        <p:txBody>
          <a:bodyPr/>
          <a:lstStyle/>
          <a:p>
            <a:pPr eaLnBrk="1" hangingPunct="1"/>
            <a:r>
              <a:rPr lang="en-US" altLang="zh-CN" dirty="0"/>
              <a:t>self</a:t>
            </a:r>
            <a:r>
              <a:rPr lang="zh-CN" altLang="en-US" dirty="0"/>
              <a:t> </a:t>
            </a:r>
            <a:r>
              <a:rPr lang="en-US" altLang="zh-CN" dirty="0"/>
              <a:t>&amp;operator++() {             //</a:t>
            </a:r>
            <a:r>
              <a:rPr lang="zh-CN" altLang="en-US" dirty="0"/>
              <a:t>重载</a:t>
            </a:r>
            <a:r>
              <a:rPr lang="en-US" altLang="zh-CN" dirty="0"/>
              <a:t>++</a:t>
            </a:r>
          </a:p>
          <a:p>
            <a:pPr marL="0" indent="0" eaLnBrk="1" hangingPunct="1">
              <a:buNone/>
            </a:pPr>
            <a:r>
              <a:rPr lang="en-US" altLang="zh-CN" dirty="0"/>
              <a:t>	++cur;</a:t>
            </a:r>
          </a:p>
          <a:p>
            <a:pPr marL="0" indent="0" eaLnBrk="1" hangingPunct="1">
              <a:buNone/>
            </a:pPr>
            <a:r>
              <a:rPr lang="en-US" altLang="zh-CN" dirty="0"/>
              <a:t>	if(cur == last) {</a:t>
            </a:r>
          </a:p>
          <a:p>
            <a:pPr marL="0" indent="0" eaLnBrk="1" hangingPunct="1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set_node</a:t>
            </a:r>
            <a:r>
              <a:rPr lang="en-US" altLang="zh-CN" dirty="0"/>
              <a:t>(node+1);</a:t>
            </a:r>
          </a:p>
          <a:p>
            <a:pPr marL="0" indent="0" eaLnBrk="1" hangingPunct="1">
              <a:buNone/>
            </a:pPr>
            <a:r>
              <a:rPr lang="en-US" altLang="zh-CN" dirty="0"/>
              <a:t>		cur = first;</a:t>
            </a:r>
          </a:p>
          <a:p>
            <a:pPr marL="0" indent="0" eaLnBrk="1" hangingPunct="1">
              <a:buNone/>
            </a:pPr>
            <a:r>
              <a:rPr lang="en-US" altLang="zh-CN" dirty="0"/>
              <a:t>	}</a:t>
            </a:r>
          </a:p>
          <a:p>
            <a:pPr marL="0" indent="0" eaLnBrk="1" hangingPunct="1">
              <a:buNone/>
            </a:pPr>
            <a:r>
              <a:rPr lang="en-US" altLang="zh-CN" dirty="0"/>
              <a:t>	return *this;</a:t>
            </a:r>
          </a:p>
          <a:p>
            <a:pPr marL="0" indent="0" eaLnBrk="1" hangingPunct="1">
              <a:buNone/>
            </a:pPr>
            <a:r>
              <a:rPr lang="en-US" altLang="zh-CN" dirty="0"/>
              <a:t>     }</a:t>
            </a:r>
          </a:p>
          <a:p>
            <a:pPr marL="0" indent="0" eaLnBrk="1" hangingPunct="1">
              <a:buNone/>
            </a:pPr>
            <a:r>
              <a:rPr lang="en-US" altLang="zh-CN" dirty="0"/>
              <a:t>     </a:t>
            </a:r>
          </a:p>
          <a:p>
            <a:pPr marL="0" indent="0" eaLnBrk="1" hangingPunct="1">
              <a:buNone/>
            </a:pPr>
            <a:r>
              <a:rPr lang="en-US" altLang="zh-CN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56715145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26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/>
              <a:t>双向队列</a:t>
            </a:r>
            <a:r>
              <a:rPr lang="en-US" altLang="zh-CN" sz="3800" dirty="0"/>
              <a:t>—deque</a:t>
            </a:r>
            <a:endParaRPr lang="zh-CN" altLang="en-US" sz="3800" dirty="0"/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1520" y="1196752"/>
            <a:ext cx="10009112" cy="5516562"/>
          </a:xfrm>
        </p:spPr>
        <p:txBody>
          <a:bodyPr/>
          <a:lstStyle/>
          <a:p>
            <a:pPr eaLnBrk="1" hangingPunct="1"/>
            <a:r>
              <a:rPr lang="en-US" altLang="zh-CN" dirty="0"/>
              <a:t>self</a:t>
            </a:r>
            <a:r>
              <a:rPr lang="zh-CN" altLang="en-US" dirty="0"/>
              <a:t> </a:t>
            </a:r>
            <a:r>
              <a:rPr lang="en-US" altLang="zh-CN" dirty="0"/>
              <a:t>&amp;operator--() {             //</a:t>
            </a:r>
            <a:r>
              <a:rPr lang="zh-CN" altLang="en-US" dirty="0"/>
              <a:t>重载</a:t>
            </a:r>
            <a:r>
              <a:rPr lang="en-US" altLang="zh-CN" dirty="0"/>
              <a:t>--</a:t>
            </a:r>
          </a:p>
          <a:p>
            <a:pPr marL="0" indent="0" eaLnBrk="1" hangingPunct="1">
              <a:buNone/>
            </a:pPr>
            <a:r>
              <a:rPr lang="en-US" altLang="zh-CN" dirty="0"/>
              <a:t>	if(cur == first) {</a:t>
            </a:r>
          </a:p>
          <a:p>
            <a:pPr marL="0" indent="0" eaLnBrk="1" hangingPunct="1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set_node</a:t>
            </a:r>
            <a:r>
              <a:rPr lang="en-US" altLang="zh-CN" dirty="0"/>
              <a:t>(node-1);</a:t>
            </a:r>
          </a:p>
          <a:p>
            <a:pPr marL="0" indent="0" eaLnBrk="1" hangingPunct="1">
              <a:buNone/>
            </a:pPr>
            <a:r>
              <a:rPr lang="en-US" altLang="zh-CN" dirty="0"/>
              <a:t>		cur = last;</a:t>
            </a:r>
          </a:p>
          <a:p>
            <a:pPr marL="0" indent="0" eaLnBrk="1" hangingPunct="1">
              <a:buNone/>
            </a:pPr>
            <a:r>
              <a:rPr lang="en-US" altLang="zh-CN" dirty="0"/>
              <a:t>	}</a:t>
            </a:r>
          </a:p>
          <a:p>
            <a:pPr marL="0" indent="0" eaLnBrk="1" hangingPunct="1">
              <a:buNone/>
            </a:pPr>
            <a:r>
              <a:rPr lang="en-US" altLang="zh-CN" dirty="0"/>
              <a:t>	--cur;</a:t>
            </a:r>
          </a:p>
          <a:p>
            <a:pPr marL="0" indent="0" eaLnBrk="1" hangingPunct="1">
              <a:buNone/>
            </a:pPr>
            <a:r>
              <a:rPr lang="en-US" altLang="zh-CN" dirty="0"/>
              <a:t>	return *this;</a:t>
            </a:r>
          </a:p>
          <a:p>
            <a:pPr marL="0" indent="0" eaLnBrk="1" hangingPunct="1">
              <a:buNone/>
            </a:pPr>
            <a:r>
              <a:rPr lang="en-US" altLang="zh-CN" dirty="0"/>
              <a:t>     }</a:t>
            </a:r>
          </a:p>
          <a:p>
            <a:pPr marL="0" indent="0" eaLnBrk="1" hangingPunct="1">
              <a:buNone/>
            </a:pPr>
            <a:r>
              <a:rPr lang="en-US" altLang="zh-CN" dirty="0"/>
              <a:t>     </a:t>
            </a:r>
          </a:p>
          <a:p>
            <a:pPr marL="0" indent="0" eaLnBrk="1" hangingPunct="1">
              <a:buNone/>
            </a:pPr>
            <a:r>
              <a:rPr lang="en-US" altLang="zh-CN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76372443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27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/>
              <a:t>双向队列</a:t>
            </a:r>
            <a:r>
              <a:rPr lang="en-US" altLang="zh-CN" sz="3800" dirty="0"/>
              <a:t>—deque</a:t>
            </a:r>
            <a:endParaRPr lang="zh-CN" altLang="en-US" sz="3800" dirty="0"/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1520" y="1196752"/>
            <a:ext cx="10009112" cy="55165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dirty="0"/>
              <a:t>begin(),end()</a:t>
            </a:r>
            <a:r>
              <a:rPr lang="zh-CN" altLang="en-US" dirty="0"/>
              <a:t>返回第一个元素，</a:t>
            </a:r>
            <a:r>
              <a:rPr lang="en-US" altLang="zh-CN" dirty="0"/>
              <a:t>past of end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     deque</a:t>
            </a:r>
            <a:r>
              <a:rPr lang="zh-CN" altLang="en-US" dirty="0"/>
              <a:t>中有</a:t>
            </a:r>
            <a:r>
              <a:rPr lang="en-US" altLang="zh-CN" dirty="0"/>
              <a:t>start</a:t>
            </a:r>
            <a:r>
              <a:rPr lang="zh-CN" altLang="en-US" dirty="0"/>
              <a:t>迭代器、</a:t>
            </a:r>
            <a:r>
              <a:rPr lang="en-US" altLang="zh-CN" dirty="0"/>
              <a:t>finish</a:t>
            </a:r>
            <a:r>
              <a:rPr lang="zh-CN" altLang="en-US" dirty="0"/>
              <a:t>迭代器始终分别指向第一个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     </a:t>
            </a:r>
            <a:r>
              <a:rPr lang="zh-CN" altLang="en-US" dirty="0"/>
              <a:t>线性空间的第一个元素，最后一个线性空间的</a:t>
            </a:r>
            <a:r>
              <a:rPr lang="en-US" altLang="zh-CN" dirty="0"/>
              <a:t>last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     …</a:t>
            </a:r>
          </a:p>
          <a:p>
            <a:pPr marL="0" indent="0" eaLnBrk="1" hangingPunct="1">
              <a:buNone/>
            </a:pPr>
            <a:r>
              <a:rPr lang="en-US" altLang="zh-CN" dirty="0"/>
              <a:t>      class deque{ </a:t>
            </a:r>
          </a:p>
          <a:p>
            <a:pPr marL="0" indent="0" eaLnBrk="1" hangingPunct="1">
              <a:buNone/>
            </a:pPr>
            <a:r>
              <a:rPr lang="en-US" altLang="zh-CN" dirty="0"/>
              <a:t>             ….</a:t>
            </a:r>
          </a:p>
          <a:p>
            <a:pPr marL="0" indent="0" eaLnBrk="1" hangingPunct="1">
              <a:buNone/>
            </a:pPr>
            <a:r>
              <a:rPr lang="en-US" altLang="zh-CN" dirty="0"/>
              <a:t>      protected:</a:t>
            </a:r>
          </a:p>
          <a:p>
            <a:pPr marL="0" indent="0" eaLnBrk="1" hangingPunct="1">
              <a:buNone/>
            </a:pPr>
            <a:r>
              <a:rPr lang="en-US" altLang="zh-CN" dirty="0"/>
              <a:t>             iterator start;</a:t>
            </a:r>
          </a:p>
          <a:p>
            <a:pPr marL="0" indent="0" eaLnBrk="1" hangingPunct="1">
              <a:buNone/>
            </a:pPr>
            <a:r>
              <a:rPr lang="en-US" altLang="zh-CN" dirty="0"/>
              <a:t>             iterator finish;</a:t>
            </a:r>
          </a:p>
          <a:p>
            <a:pPr marL="0" indent="0" eaLnBrk="1" hangingPunct="1">
              <a:buNone/>
            </a:pPr>
            <a:r>
              <a:rPr lang="en-US" altLang="zh-CN" dirty="0"/>
              <a:t>             </a:t>
            </a:r>
            <a:r>
              <a:rPr lang="en-US" altLang="zh-CN" dirty="0" err="1"/>
              <a:t>map_pointer</a:t>
            </a:r>
            <a:r>
              <a:rPr lang="en-US" altLang="zh-CN" dirty="0"/>
              <a:t> map;     …</a:t>
            </a:r>
          </a:p>
          <a:p>
            <a:pPr marL="0" indent="0" eaLnBrk="1" hangingPunct="1">
              <a:buNone/>
            </a:pPr>
            <a:r>
              <a:rPr lang="en-US" altLang="zh-CN" dirty="0"/>
              <a:t>      }</a:t>
            </a:r>
          </a:p>
          <a:p>
            <a:pPr marL="0" indent="0" eaLnBrk="1" hangingPunct="1">
              <a:buNone/>
            </a:pPr>
            <a:r>
              <a:rPr lang="en-US" altLang="zh-CN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941723637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28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/>
              <a:t>双向队列</a:t>
            </a:r>
            <a:r>
              <a:rPr lang="en-US" altLang="zh-CN" sz="3800" dirty="0"/>
              <a:t>—deque</a:t>
            </a:r>
            <a:r>
              <a:rPr lang="zh-CN" altLang="en-US" sz="3800" dirty="0"/>
              <a:t>，构造函数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310606"/>
            <a:ext cx="9477870" cy="55165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    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B97DAC14-F12A-423F-B2AE-A40C088C0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069543"/>
              </p:ext>
            </p:extLst>
          </p:nvPr>
        </p:nvGraphicFramePr>
        <p:xfrm>
          <a:off x="683568" y="1396999"/>
          <a:ext cx="8208912" cy="510961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688632">
                  <a:extLst>
                    <a:ext uri="{9D8B030D-6E8A-4147-A177-3AD203B41FA5}">
                      <a16:colId xmlns:a16="http://schemas.microsoft.com/office/drawing/2014/main" val="82848527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4271955928"/>
                    </a:ext>
                  </a:extLst>
                </a:gridCol>
              </a:tblGrid>
              <a:tr h="9310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语句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302661"/>
                  </a:ext>
                </a:extLst>
              </a:tr>
              <a:tr h="93104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deque()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空队列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069269"/>
                  </a:ext>
                </a:extLst>
              </a:tr>
              <a:tr h="93104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deque(</a:t>
                      </a:r>
                      <a:r>
                        <a:rPr lang="en-US" altLang="zh-CN" sz="2800" dirty="0" err="1"/>
                        <a:t>size_type</a:t>
                      </a:r>
                      <a:r>
                        <a:rPr lang="en-US" altLang="zh-CN" sz="2800" dirty="0"/>
                        <a:t> n)</a:t>
                      </a:r>
                    </a:p>
                    <a:p>
                      <a:pPr algn="l"/>
                      <a:r>
                        <a:rPr lang="en-US" altLang="zh-CN" sz="2800" dirty="0"/>
                        <a:t>deque(</a:t>
                      </a:r>
                      <a:r>
                        <a:rPr lang="en-US" altLang="zh-CN" sz="2800" dirty="0" err="1"/>
                        <a:t>size_type</a:t>
                      </a:r>
                      <a:r>
                        <a:rPr lang="en-US" altLang="zh-CN" sz="2800" dirty="0"/>
                        <a:t> n, </a:t>
                      </a:r>
                      <a:r>
                        <a:rPr lang="en-US" altLang="zh-CN" sz="2800" dirty="0" err="1"/>
                        <a:t>val_type</a:t>
                      </a:r>
                      <a:r>
                        <a:rPr lang="en-US" altLang="zh-CN" sz="2800" dirty="0"/>
                        <a:t> &amp;</a:t>
                      </a:r>
                      <a:r>
                        <a:rPr lang="en-US" altLang="zh-CN" sz="2800" dirty="0" err="1"/>
                        <a:t>val</a:t>
                      </a:r>
                      <a:r>
                        <a:rPr lang="en-US" altLang="zh-CN" sz="2800" dirty="0"/>
                        <a:t>)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含</a:t>
                      </a:r>
                      <a:r>
                        <a:rPr lang="en-US" altLang="zh-CN" sz="2800" dirty="0"/>
                        <a:t>n</a:t>
                      </a:r>
                      <a:r>
                        <a:rPr lang="zh-CN" altLang="en-US" sz="2800" dirty="0"/>
                        <a:t>个元素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9549878"/>
                  </a:ext>
                </a:extLst>
              </a:tr>
              <a:tr h="93104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deque(const deque &amp;x)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拷贝构造创建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6993147"/>
                  </a:ext>
                </a:extLst>
              </a:tr>
              <a:tr h="93104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template&lt;class </a:t>
                      </a:r>
                      <a:r>
                        <a:rPr lang="en-US" altLang="zh-CN" sz="2800" dirty="0" err="1"/>
                        <a:t>InputIterator</a:t>
                      </a:r>
                      <a:r>
                        <a:rPr lang="en-US" altLang="zh-CN" sz="2800" dirty="0"/>
                        <a:t>&gt; deque(</a:t>
                      </a:r>
                      <a:r>
                        <a:rPr lang="en-US" altLang="zh-CN" sz="2800" dirty="0" err="1"/>
                        <a:t>InputIterator</a:t>
                      </a:r>
                      <a:r>
                        <a:rPr lang="en-US" altLang="zh-CN" sz="2800" dirty="0"/>
                        <a:t> </a:t>
                      </a:r>
                      <a:r>
                        <a:rPr lang="en-US" altLang="zh-CN" sz="2800" dirty="0" err="1"/>
                        <a:t>first,InputIterator</a:t>
                      </a:r>
                      <a:r>
                        <a:rPr lang="en-US" altLang="zh-CN" sz="2800" dirty="0"/>
                        <a:t> last)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以迭代器</a:t>
                      </a:r>
                      <a:r>
                        <a:rPr lang="en-US" altLang="zh-CN" sz="2800" dirty="0"/>
                        <a:t>[</a:t>
                      </a:r>
                      <a:r>
                        <a:rPr lang="en-US" altLang="zh-CN" sz="2800" dirty="0" err="1"/>
                        <a:t>first,last</a:t>
                      </a:r>
                      <a:r>
                        <a:rPr lang="en-US" altLang="zh-CN" sz="2800" dirty="0"/>
                        <a:t>)</a:t>
                      </a:r>
                      <a:r>
                        <a:rPr lang="zh-CN" altLang="en-US" sz="2800" dirty="0"/>
                        <a:t>区域元素初始化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3687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420656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29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/>
              <a:t>双向队列</a:t>
            </a:r>
            <a:r>
              <a:rPr lang="en-US" altLang="zh-CN" sz="3800" dirty="0"/>
              <a:t>—deque</a:t>
            </a:r>
            <a:r>
              <a:rPr lang="zh-CN" altLang="en-US" sz="3800" dirty="0"/>
              <a:t>，构造函数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310606"/>
            <a:ext cx="9477870" cy="55165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    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B97DAC14-F12A-423F-B2AE-A40C088C0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010868"/>
              </p:ext>
            </p:extLst>
          </p:nvPr>
        </p:nvGraphicFramePr>
        <p:xfrm>
          <a:off x="683568" y="1396999"/>
          <a:ext cx="8208912" cy="280696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688632">
                  <a:extLst>
                    <a:ext uri="{9D8B030D-6E8A-4147-A177-3AD203B41FA5}">
                      <a16:colId xmlns:a16="http://schemas.microsoft.com/office/drawing/2014/main" val="82848527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4271955928"/>
                    </a:ext>
                  </a:extLst>
                </a:gridCol>
              </a:tblGrid>
              <a:tr h="9310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语句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302661"/>
                  </a:ext>
                </a:extLst>
              </a:tr>
              <a:tr h="93104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deque(deque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&amp;&amp;x)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移动拷贝构造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069269"/>
                  </a:ext>
                </a:extLst>
              </a:tr>
              <a:tr h="93104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deque (</a:t>
                      </a:r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initializer_list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value_type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il</a:t>
                      </a:r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用初始化列表</a:t>
                      </a:r>
                      <a:r>
                        <a:rPr lang="en-US" altLang="zh-CN" sz="2800" dirty="0" err="1"/>
                        <a:t>il</a:t>
                      </a:r>
                      <a:r>
                        <a:rPr lang="zh-CN" altLang="en-US" sz="2800" dirty="0"/>
                        <a:t>初始化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9549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255559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3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/>
              <a:t>双向链表</a:t>
            </a:r>
            <a:r>
              <a:rPr lang="en-US" altLang="zh-CN" sz="3800" dirty="0"/>
              <a:t>—list</a:t>
            </a:r>
            <a:endParaRPr lang="zh-CN" altLang="en-US" sz="3800" dirty="0"/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552" y="1196752"/>
            <a:ext cx="8496944" cy="5516562"/>
          </a:xfrm>
        </p:spPr>
        <p:txBody>
          <a:bodyPr/>
          <a:lstStyle/>
          <a:p>
            <a:pPr eaLnBrk="1" hangingPunct="1"/>
            <a:r>
              <a:rPr lang="en-US" altLang="zh-CN" dirty="0"/>
              <a:t>&lt;list&gt;</a:t>
            </a:r>
          </a:p>
          <a:p>
            <a:pPr eaLnBrk="1" hangingPunct="1"/>
            <a:r>
              <a:rPr lang="zh-CN" altLang="en-US" dirty="0"/>
              <a:t>支持双向访问迭代器</a:t>
            </a:r>
            <a:endParaRPr lang="en-US" altLang="zh-CN" dirty="0"/>
          </a:p>
          <a:p>
            <a:pPr eaLnBrk="1" hangingPunct="1"/>
            <a:r>
              <a:rPr lang="en-US" altLang="zh-CN" dirty="0"/>
              <a:t>list</a:t>
            </a:r>
            <a:r>
              <a:rPr lang="zh-CN" altLang="en-US" dirty="0"/>
              <a:t>的迭代器设计，迭代器类，数据成员为链表结点指针。重载</a:t>
            </a:r>
            <a:r>
              <a:rPr lang="en-US" altLang="zh-CN" dirty="0"/>
              <a:t>++</a:t>
            </a:r>
            <a:r>
              <a:rPr lang="zh-CN" altLang="en-US" dirty="0"/>
              <a:t>，</a:t>
            </a:r>
            <a:r>
              <a:rPr lang="en-US" altLang="zh-CN" dirty="0"/>
              <a:t>--</a:t>
            </a:r>
            <a:r>
              <a:rPr lang="zh-CN" altLang="en-US" dirty="0"/>
              <a:t>，</a:t>
            </a:r>
            <a:r>
              <a:rPr lang="en-US" altLang="zh-CN" dirty="0"/>
              <a:t>-&gt;,*,==,!=</a:t>
            </a:r>
            <a:r>
              <a:rPr lang="zh-CN" altLang="en-US" dirty="0"/>
              <a:t>等运算。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          </a:t>
            </a:r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79CDCDF-0B04-4405-850E-77F971BE77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37" b="12920"/>
          <a:stretch/>
        </p:blipFill>
        <p:spPr>
          <a:xfrm>
            <a:off x="827584" y="3284984"/>
            <a:ext cx="7776864" cy="326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586436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30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216218"/>
            <a:ext cx="8389813" cy="676275"/>
          </a:xfrm>
        </p:spPr>
        <p:txBody>
          <a:bodyPr/>
          <a:lstStyle/>
          <a:p>
            <a:pPr eaLnBrk="1" hangingPunct="1"/>
            <a:r>
              <a:rPr lang="zh-CN" altLang="en-US" sz="3800" dirty="0"/>
              <a:t>双向队列</a:t>
            </a:r>
            <a:r>
              <a:rPr lang="en-US" altLang="zh-CN" sz="3800" dirty="0"/>
              <a:t>—deque</a:t>
            </a:r>
            <a:r>
              <a:rPr lang="zh-CN" altLang="en-US" sz="3800" dirty="0"/>
              <a:t>，与</a:t>
            </a:r>
            <a:r>
              <a:rPr lang="en-US" altLang="zh-CN" sz="3800" dirty="0"/>
              <a:t>vector</a:t>
            </a:r>
            <a:r>
              <a:rPr lang="zh-CN" altLang="en-US" sz="3800" dirty="0"/>
              <a:t>的方法比较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310606"/>
            <a:ext cx="9477870" cy="55165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    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FA11A810-49C9-4465-B2C9-FD48101B5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709359"/>
              </p:ext>
            </p:extLst>
          </p:nvPr>
        </p:nvGraphicFramePr>
        <p:xfrm>
          <a:off x="574674" y="1397000"/>
          <a:ext cx="8569326" cy="501205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204140">
                  <a:extLst>
                    <a:ext uri="{9D8B030D-6E8A-4147-A177-3AD203B41FA5}">
                      <a16:colId xmlns:a16="http://schemas.microsoft.com/office/drawing/2014/main" val="257482783"/>
                    </a:ext>
                  </a:extLst>
                </a:gridCol>
                <a:gridCol w="2025434">
                  <a:extLst>
                    <a:ext uri="{9D8B030D-6E8A-4147-A177-3AD203B41FA5}">
                      <a16:colId xmlns:a16="http://schemas.microsoft.com/office/drawing/2014/main" val="1246830768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841744757"/>
                    </a:ext>
                  </a:extLst>
                </a:gridCol>
                <a:gridCol w="1115616">
                  <a:extLst>
                    <a:ext uri="{9D8B030D-6E8A-4147-A177-3AD203B41FA5}">
                      <a16:colId xmlns:a16="http://schemas.microsoft.com/office/drawing/2014/main" val="1885240782"/>
                    </a:ext>
                  </a:extLst>
                </a:gridCol>
              </a:tblGrid>
              <a:tr h="6445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说明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vector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deque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2359216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operator=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/>
                        <a:t>assign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 err="1"/>
                        <a:t>push_back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 err="1"/>
                        <a:t>pop_back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/>
                        <a:t>clear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/>
                        <a:t>erase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/>
                        <a:t>insert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/>
                        <a:t>begin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/>
                        <a:t>end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 err="1"/>
                        <a:t>rbegin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/>
                        <a:t>rend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/>
                        <a:t>empty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/>
                        <a:t>back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/>
                        <a:t>swap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/>
                        <a:t>size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 err="1"/>
                        <a:t>max_size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/>
                        <a:t>resize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/>
                        <a:t>front</a:t>
                      </a:r>
                      <a:r>
                        <a:rPr lang="zh-CN" altLang="en-US" sz="2800" dirty="0"/>
                        <a:t>关系运算符重载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3085285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opertor</a:t>
                      </a:r>
                      <a:r>
                        <a:rPr lang="en-US" altLang="zh-CN" sz="2800" dirty="0"/>
                        <a:t>[], at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9029276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void </a:t>
                      </a:r>
                      <a:r>
                        <a:rPr lang="en-US" altLang="zh-CN" sz="2800" dirty="0" err="1"/>
                        <a:t>pop_front</a:t>
                      </a:r>
                      <a:r>
                        <a:rPr lang="en-US" altLang="zh-CN" sz="2800" dirty="0"/>
                        <a:t>()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删除头元素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3594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421733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31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271169"/>
            <a:ext cx="8820471" cy="676275"/>
          </a:xfrm>
        </p:spPr>
        <p:txBody>
          <a:bodyPr/>
          <a:lstStyle/>
          <a:p>
            <a:pPr eaLnBrk="1" hangingPunct="1"/>
            <a:r>
              <a:rPr lang="zh-CN" altLang="en-US" sz="3800" dirty="0"/>
              <a:t>双向队列</a:t>
            </a:r>
            <a:r>
              <a:rPr lang="en-US" altLang="zh-CN" sz="3800" dirty="0"/>
              <a:t>—deque</a:t>
            </a:r>
            <a:r>
              <a:rPr lang="zh-CN" altLang="en-US" sz="3800" dirty="0"/>
              <a:t>，与</a:t>
            </a:r>
            <a:r>
              <a:rPr lang="en-US" altLang="zh-CN" sz="3800" dirty="0"/>
              <a:t>vector</a:t>
            </a:r>
            <a:r>
              <a:rPr lang="zh-CN" altLang="en-US" sz="3800" dirty="0"/>
              <a:t>的方法比较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310606"/>
            <a:ext cx="9477870" cy="55165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    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FA11A810-49C9-4465-B2C9-FD48101B5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610642"/>
              </p:ext>
            </p:extLst>
          </p:nvPr>
        </p:nvGraphicFramePr>
        <p:xfrm>
          <a:off x="574675" y="1235324"/>
          <a:ext cx="8001000" cy="12890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25317">
                  <a:extLst>
                    <a:ext uri="{9D8B030D-6E8A-4147-A177-3AD203B41FA5}">
                      <a16:colId xmlns:a16="http://schemas.microsoft.com/office/drawing/2014/main" val="257482783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1246830768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841744757"/>
                    </a:ext>
                  </a:extLst>
                </a:gridCol>
                <a:gridCol w="763315">
                  <a:extLst>
                    <a:ext uri="{9D8B030D-6E8A-4147-A177-3AD203B41FA5}">
                      <a16:colId xmlns:a16="http://schemas.microsoft.com/office/drawing/2014/main" val="1885240782"/>
                    </a:ext>
                  </a:extLst>
                </a:gridCol>
              </a:tblGrid>
              <a:tr h="6445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说明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vector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list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2359216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void </a:t>
                      </a:r>
                      <a:r>
                        <a:rPr lang="en-US" altLang="zh-CN" sz="2800" dirty="0" err="1"/>
                        <a:t>push_front</a:t>
                      </a:r>
                      <a:r>
                        <a:rPr lang="en-US" altLang="zh-CN" sz="2800" dirty="0"/>
                        <a:t>(</a:t>
                      </a:r>
                      <a:r>
                        <a:rPr lang="en-US" altLang="zh-CN" sz="2800" dirty="0" err="1"/>
                        <a:t>val</a:t>
                      </a:r>
                      <a:r>
                        <a:rPr lang="en-US" altLang="zh-CN" sz="2800" dirty="0"/>
                        <a:t>)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头部增加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6066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9658522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32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/>
              <a:t>双向队列</a:t>
            </a:r>
            <a:r>
              <a:rPr lang="en-US" altLang="zh-CN" sz="3800" dirty="0"/>
              <a:t>—deque</a:t>
            </a:r>
            <a:r>
              <a:rPr lang="zh-CN" altLang="en-US" sz="3800" dirty="0"/>
              <a:t>，特点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552" y="1196752"/>
            <a:ext cx="8496944" cy="5516562"/>
          </a:xfrm>
        </p:spPr>
        <p:txBody>
          <a:bodyPr/>
          <a:lstStyle/>
          <a:p>
            <a:pPr eaLnBrk="1" hangingPunct="1"/>
            <a:r>
              <a:rPr lang="zh-CN" altLang="en-US" dirty="0"/>
              <a:t>支持随机访问，即支持</a:t>
            </a:r>
            <a:r>
              <a:rPr lang="en-US" altLang="zh-CN" dirty="0"/>
              <a:t>[]</a:t>
            </a:r>
            <a:r>
              <a:rPr lang="zh-CN" altLang="en-US" dirty="0"/>
              <a:t>及</a:t>
            </a:r>
            <a:r>
              <a:rPr lang="en-US" altLang="zh-CN" dirty="0"/>
              <a:t>at</a:t>
            </a:r>
            <a:r>
              <a:rPr lang="zh-CN" altLang="en-US" dirty="0"/>
              <a:t>，性能没有</a:t>
            </a:r>
            <a:r>
              <a:rPr lang="en-US" altLang="zh-CN" dirty="0"/>
              <a:t>vector</a:t>
            </a:r>
            <a:r>
              <a:rPr lang="zh-CN" altLang="en-US" dirty="0"/>
              <a:t>好。</a:t>
            </a:r>
            <a:endParaRPr lang="en-US" altLang="zh-CN" dirty="0"/>
          </a:p>
          <a:p>
            <a:pPr eaLnBrk="1" hangingPunct="1"/>
            <a:r>
              <a:rPr lang="zh-CN" altLang="en-US" dirty="0"/>
              <a:t>可以内部进行插入和删除操作，性能不及</a:t>
            </a:r>
            <a:r>
              <a:rPr lang="en-US" altLang="zh-CN" dirty="0"/>
              <a:t>list</a:t>
            </a:r>
            <a:r>
              <a:rPr lang="zh-CN" altLang="en-US" dirty="0"/>
              <a:t>。</a:t>
            </a:r>
            <a:endParaRPr lang="en-US" altLang="zh-CN" dirty="0"/>
          </a:p>
          <a:p>
            <a:pPr eaLnBrk="1" hangingPunct="1"/>
            <a:r>
              <a:rPr lang="zh-CN" altLang="en-US" dirty="0"/>
              <a:t>两端都能快速插入和删除元素，</a:t>
            </a:r>
            <a:r>
              <a:rPr lang="en-US" altLang="zh-CN" dirty="0"/>
              <a:t>vector</a:t>
            </a:r>
            <a:r>
              <a:rPr lang="zh-CN" altLang="en-US" dirty="0"/>
              <a:t>只能在尾端进行。</a:t>
            </a:r>
            <a:endParaRPr lang="en-US" altLang="zh-CN" dirty="0"/>
          </a:p>
          <a:p>
            <a:pPr eaLnBrk="1" hangingPunct="1"/>
            <a:r>
              <a:rPr lang="zh-CN" altLang="en-US" dirty="0"/>
              <a:t>元素存取和迭代器操作会稍慢一些，多了中控器。</a:t>
            </a:r>
            <a:endParaRPr lang="en-US" altLang="zh-CN" dirty="0"/>
          </a:p>
          <a:p>
            <a:pPr eaLnBrk="1" hangingPunct="1"/>
            <a:r>
              <a:rPr lang="zh-CN" altLang="en-US" dirty="0"/>
              <a:t>使用内存比</a:t>
            </a:r>
            <a:r>
              <a:rPr lang="en-US" altLang="zh-CN" dirty="0"/>
              <a:t>vector</a:t>
            </a:r>
            <a:r>
              <a:rPr lang="zh-CN" altLang="en-US" dirty="0"/>
              <a:t>和</a:t>
            </a:r>
            <a:r>
              <a:rPr lang="en-US" altLang="zh-CN" dirty="0"/>
              <a:t>list</a:t>
            </a:r>
            <a:r>
              <a:rPr lang="zh-CN" altLang="en-US" dirty="0"/>
              <a:t>合理。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64251977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33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sz="3800" dirty="0"/>
              <a:t>deque</a:t>
            </a:r>
            <a:r>
              <a:rPr lang="zh-CN" altLang="en-US" sz="3800" dirty="0"/>
              <a:t>练习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560" y="1340768"/>
            <a:ext cx="8311891" cy="3600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dirty="0">
                <a:solidFill>
                  <a:srgbClr val="FF0000"/>
                </a:solidFill>
              </a:rPr>
              <a:t>疯狂队列：</a:t>
            </a:r>
            <a:r>
              <a:rPr lang="en-US" altLang="zh-CN" dirty="0"/>
              <a:t>n</a:t>
            </a:r>
            <a:r>
              <a:rPr lang="zh-CN" altLang="en-US" dirty="0"/>
              <a:t>个学生排成</a:t>
            </a:r>
            <a:r>
              <a:rPr lang="en-US" altLang="zh-CN" dirty="0"/>
              <a:t>1</a:t>
            </a:r>
            <a:r>
              <a:rPr lang="zh-CN" altLang="en-US" dirty="0"/>
              <a:t>个队列，定义一个队列的疯狂值为每对相邻排列学生身高差的绝对值总和。现给出</a:t>
            </a:r>
            <a:r>
              <a:rPr lang="en-US" altLang="zh-CN" dirty="0"/>
              <a:t>n</a:t>
            </a:r>
            <a:r>
              <a:rPr lang="zh-CN" altLang="en-US" dirty="0"/>
              <a:t>个学生的身高，请计算出这些学生列队的最大可能的疯狂值。</a:t>
            </a:r>
            <a:endParaRPr lang="en-US" altLang="zh-CN" dirty="0"/>
          </a:p>
          <a:p>
            <a:pPr marL="0" indent="0" eaLnBrk="1" hangingPunct="1">
              <a:buNone/>
            </a:pPr>
            <a:endParaRPr lang="en-US" altLang="zh-CN" dirty="0"/>
          </a:p>
          <a:p>
            <a:pPr marL="0" indent="0" eaLnBrk="1" hangingPunct="1">
              <a:buNone/>
            </a:pPr>
            <a:r>
              <a:rPr lang="zh-CN" altLang="en-US" dirty="0"/>
              <a:t>算法：最高的进队列。每次选择与队头、队尾身高差最大的进队列。</a:t>
            </a:r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55D3DBD-3609-486C-98A8-B824998C48C7}"/>
              </a:ext>
            </a:extLst>
          </p:cNvPr>
          <p:cNvSpPr/>
          <p:nvPr/>
        </p:nvSpPr>
        <p:spPr>
          <a:xfrm>
            <a:off x="570875" y="4928865"/>
            <a:ext cx="309411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0" i="0" dirty="0">
                <a:solidFill>
                  <a:srgbClr val="000000"/>
                </a:solidFill>
                <a:latin typeface="Verdana" panose="020B0604030504040204" pitchFamily="34" charset="0"/>
              </a:rPr>
              <a:t>5 5 10 25 40 25</a:t>
            </a:r>
          </a:p>
          <a:p>
            <a:r>
              <a:rPr lang="zh-CN" altLang="en-US" sz="2800" b="0" i="0" dirty="0">
                <a:solidFill>
                  <a:srgbClr val="000000"/>
                </a:solidFill>
                <a:latin typeface="Verdana" panose="020B0604030504040204" pitchFamily="34" charset="0"/>
              </a:rPr>
              <a:t>输出：</a:t>
            </a:r>
            <a:r>
              <a:rPr lang="en-US" altLang="zh-CN" sz="2800" b="0" i="0" dirty="0">
                <a:solidFill>
                  <a:srgbClr val="000000"/>
                </a:solidFill>
                <a:latin typeface="Verdana" panose="020B0604030504040204" pitchFamily="34" charset="0"/>
              </a:rPr>
              <a:t>100</a:t>
            </a:r>
            <a:endParaRPr lang="zh-CN" altLang="en-US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744F480-6A0F-46D8-9534-7BC23075AD62}"/>
              </a:ext>
            </a:extLst>
          </p:cNvPr>
          <p:cNvSpPr txBox="1"/>
          <p:nvPr/>
        </p:nvSpPr>
        <p:spPr>
          <a:xfrm>
            <a:off x="5868144" y="5882972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/>
              <a:t>crazy.cpp</a:t>
            </a:r>
            <a:endParaRPr lang="zh-CN" altLang="en-US" sz="2800" i="0" dirty="0"/>
          </a:p>
        </p:txBody>
      </p:sp>
    </p:spTree>
    <p:extLst>
      <p:ext uri="{BB962C8B-B14F-4D97-AF65-F5344CB8AC3E}">
        <p14:creationId xmlns:p14="http://schemas.microsoft.com/office/powerpoint/2010/main" val="382304163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4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/>
              <a:t>双向链表</a:t>
            </a:r>
            <a:r>
              <a:rPr lang="en-US" altLang="zh-CN" sz="3800" dirty="0"/>
              <a:t>—list</a:t>
            </a:r>
            <a:endParaRPr lang="zh-CN" altLang="en-US" sz="3800" dirty="0"/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552" y="1196752"/>
            <a:ext cx="8496944" cy="5516562"/>
          </a:xfrm>
        </p:spPr>
        <p:txBody>
          <a:bodyPr/>
          <a:lstStyle/>
          <a:p>
            <a:pPr eaLnBrk="1" hangingPunct="1"/>
            <a:r>
              <a:rPr lang="zh-CN" altLang="en-US" sz="3200" dirty="0"/>
              <a:t>结点类</a:t>
            </a:r>
            <a:endParaRPr lang="en-US" altLang="zh-CN" sz="3200" dirty="0"/>
          </a:p>
          <a:p>
            <a:pPr marL="0" indent="0" eaLnBrk="1" hangingPunct="1">
              <a:buNone/>
            </a:pPr>
            <a:r>
              <a:rPr lang="en-US" altLang="zh-CN" sz="3200" dirty="0"/>
              <a:t>     template &lt;class T&gt;</a:t>
            </a:r>
          </a:p>
          <a:p>
            <a:pPr marL="0" indent="0" eaLnBrk="1" hangingPunct="1">
              <a:buNone/>
            </a:pPr>
            <a:r>
              <a:rPr lang="en-US" altLang="zh-CN" sz="3200" dirty="0"/>
              <a:t>     struct _</a:t>
            </a:r>
            <a:r>
              <a:rPr lang="en-US" altLang="zh-CN" sz="3200" dirty="0" err="1"/>
              <a:t>list_node</a:t>
            </a:r>
            <a:r>
              <a:rPr lang="en-US" altLang="zh-CN" sz="3200" dirty="0"/>
              <a:t>{</a:t>
            </a:r>
          </a:p>
          <a:p>
            <a:pPr marL="0" indent="0" eaLnBrk="1" hangingPunct="1">
              <a:buNone/>
            </a:pPr>
            <a:r>
              <a:rPr lang="en-US" altLang="zh-CN" sz="3200" dirty="0"/>
              <a:t>	typedef void *</a:t>
            </a:r>
            <a:r>
              <a:rPr lang="en-US" altLang="zh-CN" sz="3200" dirty="0" err="1"/>
              <a:t>void_pointer</a:t>
            </a:r>
            <a:r>
              <a:rPr lang="en-US" altLang="zh-CN" sz="3200" dirty="0"/>
              <a:t>;</a:t>
            </a:r>
          </a:p>
          <a:p>
            <a:pPr marL="0" indent="0" eaLnBrk="1" hangingPunct="1">
              <a:buNone/>
            </a:pPr>
            <a:r>
              <a:rPr lang="en-US" altLang="zh-CN" sz="3200" dirty="0"/>
              <a:t>	</a:t>
            </a:r>
            <a:r>
              <a:rPr lang="en-US" altLang="zh-CN" sz="3200" dirty="0" err="1"/>
              <a:t>void_pointer</a:t>
            </a:r>
            <a:r>
              <a:rPr lang="en-US" altLang="zh-CN" sz="3200" dirty="0"/>
              <a:t>	     </a:t>
            </a:r>
            <a:r>
              <a:rPr lang="en-US" altLang="zh-CN" sz="3200" dirty="0" err="1"/>
              <a:t>prev</a:t>
            </a:r>
            <a:r>
              <a:rPr lang="en-US" altLang="zh-CN" sz="3200" dirty="0"/>
              <a:t>;</a:t>
            </a:r>
          </a:p>
          <a:p>
            <a:pPr marL="0" indent="0" eaLnBrk="1" hangingPunct="1">
              <a:buNone/>
            </a:pPr>
            <a:r>
              <a:rPr lang="en-US" altLang="zh-CN" sz="3200" dirty="0"/>
              <a:t>          </a:t>
            </a:r>
            <a:r>
              <a:rPr lang="en-US" altLang="zh-CN" sz="3200" dirty="0" err="1"/>
              <a:t>void_pointer</a:t>
            </a:r>
            <a:r>
              <a:rPr lang="en-US" altLang="zh-CN" sz="3200" dirty="0"/>
              <a:t>      next;</a:t>
            </a:r>
          </a:p>
          <a:p>
            <a:pPr marL="0" indent="0" eaLnBrk="1" hangingPunct="1">
              <a:buNone/>
            </a:pPr>
            <a:r>
              <a:rPr lang="en-US" altLang="zh-CN" sz="3200" dirty="0"/>
              <a:t>          T   data;</a:t>
            </a:r>
          </a:p>
          <a:p>
            <a:pPr marL="0" indent="0" eaLnBrk="1" hangingPunct="1">
              <a:buNone/>
            </a:pPr>
            <a:r>
              <a:rPr lang="en-US" altLang="zh-CN" sz="3200" dirty="0"/>
              <a:t>    }</a:t>
            </a:r>
          </a:p>
          <a:p>
            <a:pPr marL="0" indent="0" eaLnBrk="1" hangingPunct="1">
              <a:buNone/>
            </a:pPr>
            <a:r>
              <a:rPr lang="en-US" altLang="zh-CN" dirty="0"/>
              <a:t>     </a:t>
            </a:r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234CA4-6EA0-4A02-AAA6-52E6EF005B7D}"/>
              </a:ext>
            </a:extLst>
          </p:cNvPr>
          <p:cNvSpPr txBox="1"/>
          <p:nvPr/>
        </p:nvSpPr>
        <p:spPr>
          <a:xfrm>
            <a:off x="3347864" y="5618544"/>
            <a:ext cx="59855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0" dirty="0">
                <a:solidFill>
                  <a:srgbClr val="FF0000"/>
                </a:solidFill>
              </a:rPr>
              <a:t>list</a:t>
            </a:r>
            <a:r>
              <a:rPr lang="zh-CN" altLang="en-US" sz="3200" i="0" dirty="0">
                <a:solidFill>
                  <a:srgbClr val="FF0000"/>
                </a:solidFill>
              </a:rPr>
              <a:t>容器实现原理</a:t>
            </a:r>
            <a:r>
              <a:rPr lang="en-US" altLang="zh-CN" sz="3200" i="0" dirty="0">
                <a:solidFill>
                  <a:srgbClr val="FF0000"/>
                </a:solidFill>
              </a:rPr>
              <a:t>list</a:t>
            </a:r>
            <a:r>
              <a:rPr lang="zh-CN" altLang="en-US" sz="3200" i="0" dirty="0">
                <a:solidFill>
                  <a:srgbClr val="FF0000"/>
                </a:solidFill>
              </a:rPr>
              <a:t>压缩文件，</a:t>
            </a:r>
            <a:r>
              <a:rPr lang="en-US" altLang="zh-CN" sz="3200" i="0" dirty="0">
                <a:solidFill>
                  <a:srgbClr val="FF0000"/>
                </a:solidFill>
              </a:rPr>
              <a:t>vs2019</a:t>
            </a:r>
            <a:r>
              <a:rPr lang="zh-CN" altLang="en-US" sz="3200" i="0">
                <a:solidFill>
                  <a:srgbClr val="FF0000"/>
                </a:solidFill>
              </a:rPr>
              <a:t>下测试。</a:t>
            </a:r>
            <a:endParaRPr lang="zh-CN" altLang="en-US" sz="3200" i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7280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5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/>
              <a:t>双向链表</a:t>
            </a:r>
            <a:r>
              <a:rPr lang="en-US" altLang="zh-CN" sz="3800" dirty="0"/>
              <a:t>—list</a:t>
            </a:r>
            <a:endParaRPr lang="zh-CN" altLang="en-US" sz="3800" dirty="0"/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552" y="1196752"/>
            <a:ext cx="8604448" cy="55165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     template &lt;class </a:t>
            </a:r>
            <a:r>
              <a:rPr lang="en-US" altLang="zh-CN" dirty="0" err="1"/>
              <a:t>T,class</a:t>
            </a:r>
            <a:r>
              <a:rPr lang="en-US" altLang="zh-CN" dirty="0"/>
              <a:t> Ref, class </a:t>
            </a:r>
            <a:r>
              <a:rPr lang="en-US" altLang="zh-CN" dirty="0" err="1"/>
              <a:t>Ptr</a:t>
            </a:r>
            <a:r>
              <a:rPr lang="en-US" altLang="zh-CN" dirty="0"/>
              <a:t>&gt;</a:t>
            </a:r>
          </a:p>
          <a:p>
            <a:pPr marL="0" indent="0" eaLnBrk="1" hangingPunct="1">
              <a:buNone/>
            </a:pPr>
            <a:r>
              <a:rPr lang="en-US" altLang="zh-CN" dirty="0"/>
              <a:t>     struct _</a:t>
            </a:r>
            <a:r>
              <a:rPr lang="en-US" altLang="zh-CN" dirty="0" err="1"/>
              <a:t>list_iterator</a:t>
            </a:r>
            <a:r>
              <a:rPr lang="en-US" altLang="zh-CN" dirty="0"/>
              <a:t>{</a:t>
            </a:r>
          </a:p>
          <a:p>
            <a:pPr marL="0" indent="0" eaLnBrk="1" hangingPunct="1">
              <a:buNone/>
            </a:pPr>
            <a:r>
              <a:rPr lang="en-US" altLang="zh-CN" dirty="0"/>
              <a:t>	  typedef _</a:t>
            </a:r>
            <a:r>
              <a:rPr lang="en-US" altLang="zh-CN" dirty="0" err="1"/>
              <a:t>list_iterator</a:t>
            </a:r>
            <a:r>
              <a:rPr lang="en-US" altLang="zh-CN" dirty="0"/>
              <a:t>&lt;T,T&amp;,T*&gt;  iterator;</a:t>
            </a:r>
          </a:p>
          <a:p>
            <a:pPr marL="0" indent="0" eaLnBrk="1" hangingPunct="1">
              <a:buNone/>
            </a:pPr>
            <a:r>
              <a:rPr lang="en-US" altLang="zh-CN" dirty="0"/>
              <a:t>            typedef _</a:t>
            </a:r>
            <a:r>
              <a:rPr lang="en-US" altLang="zh-CN" dirty="0" err="1"/>
              <a:t>list_iterator</a:t>
            </a:r>
            <a:r>
              <a:rPr lang="en-US" altLang="zh-CN" dirty="0"/>
              <a:t>&lt;T,  Ref, </a:t>
            </a:r>
            <a:r>
              <a:rPr lang="en-US" altLang="zh-CN" dirty="0" err="1"/>
              <a:t>Ptr</a:t>
            </a:r>
            <a:r>
              <a:rPr lang="en-US" altLang="zh-CN" dirty="0"/>
              <a:t>&gt; self;</a:t>
            </a:r>
          </a:p>
          <a:p>
            <a:pPr marL="0" indent="0" eaLnBrk="1" hangingPunct="1">
              <a:buNone/>
            </a:pPr>
            <a:r>
              <a:rPr lang="en-US" altLang="zh-CN" dirty="0"/>
              <a:t>            typedef _</a:t>
            </a:r>
            <a:r>
              <a:rPr lang="en-US" altLang="zh-CN" dirty="0" err="1"/>
              <a:t>list_node</a:t>
            </a:r>
            <a:r>
              <a:rPr lang="en-US" altLang="zh-CN" dirty="0"/>
              <a:t>&lt;T&gt; *</a:t>
            </a:r>
            <a:r>
              <a:rPr lang="en-US" altLang="zh-CN" dirty="0" err="1"/>
              <a:t>link_type</a:t>
            </a:r>
            <a:r>
              <a:rPr lang="en-US" altLang="zh-CN" dirty="0"/>
              <a:t>;</a:t>
            </a:r>
          </a:p>
          <a:p>
            <a:pPr marL="0" indent="0" eaLnBrk="1" hangingPunct="1"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link_type</a:t>
            </a:r>
            <a:r>
              <a:rPr lang="en-US" altLang="zh-CN" dirty="0"/>
              <a:t> node;</a:t>
            </a:r>
          </a:p>
          <a:p>
            <a:pPr marL="0" indent="0" eaLnBrk="1" hangingPunct="1">
              <a:buNone/>
            </a:pPr>
            <a:r>
              <a:rPr lang="en-US" altLang="zh-CN" dirty="0"/>
              <a:t>            ….</a:t>
            </a:r>
          </a:p>
          <a:p>
            <a:pPr marL="0" indent="0" eaLnBrk="1" hangingPunct="1">
              <a:buNone/>
            </a:pPr>
            <a:r>
              <a:rPr lang="en-US" altLang="zh-CN" dirty="0"/>
              <a:t>            bool operator==(</a:t>
            </a:r>
            <a:r>
              <a:rPr lang="en-US" altLang="zh-CN" dirty="0" err="1"/>
              <a:t>conset</a:t>
            </a:r>
            <a:r>
              <a:rPr lang="en-US" altLang="zh-CN" dirty="0"/>
              <a:t> self &amp;x) const;</a:t>
            </a:r>
          </a:p>
          <a:p>
            <a:pPr marL="0" indent="0" eaLnBrk="1" hangingPunct="1">
              <a:buNone/>
            </a:pPr>
            <a:r>
              <a:rPr lang="en-US" altLang="zh-CN" dirty="0"/>
              <a:t>            bool </a:t>
            </a:r>
            <a:r>
              <a:rPr lang="en-US" altLang="zh-CN" dirty="0" err="1"/>
              <a:t>operatot</a:t>
            </a:r>
            <a:r>
              <a:rPr lang="en-US" altLang="zh-CN" dirty="0"/>
              <a:t>*() </a:t>
            </a:r>
            <a:r>
              <a:rPr lang="en-US" altLang="zh-CN" dirty="0" err="1"/>
              <a:t>cosnt</a:t>
            </a:r>
            <a:r>
              <a:rPr lang="en-US" altLang="zh-CN" dirty="0"/>
              <a:t>; { return (*node).data;}</a:t>
            </a:r>
          </a:p>
          <a:p>
            <a:pPr marL="0" indent="0" eaLnBrk="1" hangingPunct="1">
              <a:buNone/>
            </a:pPr>
            <a:r>
              <a:rPr lang="en-US" altLang="zh-CN" dirty="0"/>
              <a:t>            pointer operator-&gt;() const { return &amp;(operator*();}</a:t>
            </a:r>
          </a:p>
          <a:p>
            <a:pPr marL="0" indent="0" eaLnBrk="1" hangingPunct="1">
              <a:buNone/>
            </a:pPr>
            <a:r>
              <a:rPr lang="en-US" altLang="zh-CN" dirty="0"/>
              <a:t>            ….</a:t>
            </a:r>
          </a:p>
          <a:p>
            <a:pPr marL="0" indent="0" eaLnBrk="1" hangingPunct="1">
              <a:buNone/>
            </a:pPr>
            <a:r>
              <a:rPr lang="en-US" altLang="zh-CN" dirty="0"/>
              <a:t>      };</a:t>
            </a:r>
          </a:p>
          <a:p>
            <a:pPr marL="0" indent="0" eaLnBrk="1" hangingPunct="1">
              <a:buNone/>
            </a:pPr>
            <a:r>
              <a:rPr lang="en-US" altLang="zh-CN" dirty="0"/>
              <a:t>            </a:t>
            </a:r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111845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6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/>
              <a:t>双向链表</a:t>
            </a:r>
            <a:r>
              <a:rPr lang="en-US" altLang="zh-CN" sz="3800" dirty="0"/>
              <a:t>—list</a:t>
            </a:r>
            <a:endParaRPr lang="zh-CN" altLang="en-US" sz="3800" dirty="0"/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552" y="1196752"/>
            <a:ext cx="9433048" cy="55165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     template &lt;class </a:t>
            </a:r>
            <a:r>
              <a:rPr lang="en-US" altLang="zh-CN" dirty="0" err="1"/>
              <a:t>T,class</a:t>
            </a:r>
            <a:r>
              <a:rPr lang="en-US" altLang="zh-CN" dirty="0"/>
              <a:t> </a:t>
            </a:r>
            <a:r>
              <a:rPr lang="en-US" altLang="zh-CN" dirty="0" err="1"/>
              <a:t>Alloc</a:t>
            </a:r>
            <a:r>
              <a:rPr lang="en-US" altLang="zh-CN" dirty="0"/>
              <a:t>=</a:t>
            </a:r>
            <a:r>
              <a:rPr lang="en-US" altLang="zh-CN" dirty="0" err="1"/>
              <a:t>alloc</a:t>
            </a:r>
            <a:r>
              <a:rPr lang="en-US" altLang="zh-CN" dirty="0"/>
              <a:t>&gt;</a:t>
            </a:r>
          </a:p>
          <a:p>
            <a:pPr marL="0" indent="0" eaLnBrk="1" hangingPunct="1">
              <a:buNone/>
            </a:pPr>
            <a:r>
              <a:rPr lang="en-US" altLang="zh-CN" dirty="0"/>
              <a:t>     class list{</a:t>
            </a:r>
          </a:p>
          <a:p>
            <a:pPr marL="0" indent="0" eaLnBrk="1" hangingPunct="1">
              <a:buNone/>
            </a:pPr>
            <a:r>
              <a:rPr lang="en-US" altLang="zh-CN" dirty="0"/>
              <a:t>     protected:</a:t>
            </a:r>
          </a:p>
          <a:p>
            <a:pPr marL="0" indent="0" eaLnBrk="1" hangingPunct="1">
              <a:buNone/>
            </a:pPr>
            <a:r>
              <a:rPr lang="en-US" altLang="zh-CN" dirty="0"/>
              <a:t>     	typedef _</a:t>
            </a:r>
            <a:r>
              <a:rPr lang="en-US" altLang="zh-CN" dirty="0" err="1"/>
              <a:t>list_node</a:t>
            </a:r>
            <a:r>
              <a:rPr lang="en-US" altLang="zh-CN" dirty="0"/>
              <a:t>&lt;T&gt; </a:t>
            </a:r>
            <a:r>
              <a:rPr lang="en-US" altLang="zh-CN" dirty="0" err="1"/>
              <a:t>list_node</a:t>
            </a:r>
            <a:r>
              <a:rPr lang="en-US" altLang="zh-CN" dirty="0"/>
              <a:t>;</a:t>
            </a:r>
          </a:p>
          <a:p>
            <a:pPr marL="0" indent="0" eaLnBrk="1" hangingPunct="1">
              <a:buNone/>
            </a:pPr>
            <a:r>
              <a:rPr lang="en-US" altLang="zh-CN" dirty="0"/>
              <a:t>      public:</a:t>
            </a:r>
          </a:p>
          <a:p>
            <a:pPr marL="0" indent="0" eaLnBrk="1" hangingPunct="1">
              <a:buNone/>
            </a:pPr>
            <a:r>
              <a:rPr lang="en-US" altLang="zh-CN" dirty="0"/>
              <a:t>	typedef </a:t>
            </a:r>
            <a:r>
              <a:rPr lang="en-US" altLang="zh-CN" dirty="0" err="1"/>
              <a:t>list_node</a:t>
            </a:r>
            <a:r>
              <a:rPr lang="en-US" altLang="zh-CN" dirty="0"/>
              <a:t> *</a:t>
            </a:r>
            <a:r>
              <a:rPr lang="en-US" altLang="zh-CN" dirty="0" err="1"/>
              <a:t>link_type</a:t>
            </a:r>
            <a:r>
              <a:rPr lang="en-US" altLang="zh-CN" dirty="0"/>
              <a:t>;</a:t>
            </a:r>
          </a:p>
          <a:p>
            <a:pPr marL="0" indent="0" eaLnBrk="1" hangingPunct="1">
              <a:buNone/>
            </a:pPr>
            <a:r>
              <a:rPr lang="en-US" altLang="zh-CN" dirty="0"/>
              <a:t>          …</a:t>
            </a:r>
          </a:p>
          <a:p>
            <a:pPr marL="0" indent="0" eaLnBrk="1" hangingPunct="1">
              <a:buNone/>
            </a:pPr>
            <a:r>
              <a:rPr lang="en-US" altLang="zh-CN" dirty="0"/>
              <a:t>      protected:</a:t>
            </a:r>
          </a:p>
          <a:p>
            <a:pPr marL="0" indent="0" eaLnBrk="1" hangingPunct="1">
              <a:buNone/>
            </a:pPr>
            <a:r>
              <a:rPr lang="en-US" altLang="zh-CN" dirty="0"/>
              <a:t>          </a:t>
            </a:r>
            <a:r>
              <a:rPr lang="en-US" altLang="zh-CN" dirty="0" err="1"/>
              <a:t>link_type</a:t>
            </a:r>
            <a:r>
              <a:rPr lang="en-US" altLang="zh-CN" dirty="0"/>
              <a:t>  node;  //</a:t>
            </a:r>
            <a:r>
              <a:rPr lang="zh-CN" altLang="en-US" dirty="0"/>
              <a:t>双向循环链表，头指针，头结点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          …</a:t>
            </a:r>
          </a:p>
          <a:p>
            <a:pPr marL="0" indent="0" eaLnBrk="1" hangingPunct="1">
              <a:buNone/>
            </a:pPr>
            <a:r>
              <a:rPr lang="en-US" altLang="zh-CN" dirty="0"/>
              <a:t>       };</a:t>
            </a:r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7574139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7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/>
              <a:t>双向链表</a:t>
            </a:r>
            <a:r>
              <a:rPr lang="en-US" altLang="zh-CN" sz="3800" dirty="0"/>
              <a:t>—list</a:t>
            </a:r>
            <a:endParaRPr lang="zh-CN" altLang="en-US" sz="3800" dirty="0"/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552" y="1196752"/>
            <a:ext cx="8604448" cy="55165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    iterator begin(){return (</a:t>
            </a:r>
            <a:r>
              <a:rPr lang="en-US" altLang="zh-CN" dirty="0" err="1"/>
              <a:t>link_type</a:t>
            </a:r>
            <a:r>
              <a:rPr lang="en-US" altLang="zh-CN" dirty="0"/>
              <a:t>)((*node).next)}</a:t>
            </a:r>
          </a:p>
          <a:p>
            <a:pPr marL="0" indent="0" eaLnBrk="1" hangingPunct="1">
              <a:buNone/>
            </a:pPr>
            <a:r>
              <a:rPr lang="en-US" altLang="zh-CN" dirty="0"/>
              <a:t>    iterator end(){ return node;}</a:t>
            </a:r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8991298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8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/>
              <a:t>双向链表</a:t>
            </a:r>
            <a:r>
              <a:rPr lang="en-US" altLang="zh-CN" sz="3800" dirty="0"/>
              <a:t>—list</a:t>
            </a:r>
            <a:r>
              <a:rPr lang="zh-CN" altLang="en-US" sz="3800" dirty="0"/>
              <a:t>，构造函数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310606"/>
            <a:ext cx="9477870" cy="55165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    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B97DAC14-F12A-423F-B2AE-A40C088C0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310184"/>
              </p:ext>
            </p:extLst>
          </p:nvPr>
        </p:nvGraphicFramePr>
        <p:xfrm>
          <a:off x="683568" y="1396999"/>
          <a:ext cx="8208912" cy="510961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688632">
                  <a:extLst>
                    <a:ext uri="{9D8B030D-6E8A-4147-A177-3AD203B41FA5}">
                      <a16:colId xmlns:a16="http://schemas.microsoft.com/office/drawing/2014/main" val="82848527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4271955928"/>
                    </a:ext>
                  </a:extLst>
                </a:gridCol>
              </a:tblGrid>
              <a:tr h="9310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语句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302661"/>
                  </a:ext>
                </a:extLst>
              </a:tr>
              <a:tr h="93104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list()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空链表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069269"/>
                  </a:ext>
                </a:extLst>
              </a:tr>
              <a:tr h="93104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list(</a:t>
                      </a:r>
                      <a:r>
                        <a:rPr lang="en-US" altLang="zh-CN" sz="2800" dirty="0" err="1"/>
                        <a:t>size_type</a:t>
                      </a:r>
                      <a:r>
                        <a:rPr lang="en-US" altLang="zh-CN" sz="2800" dirty="0"/>
                        <a:t> n)</a:t>
                      </a:r>
                    </a:p>
                    <a:p>
                      <a:pPr algn="l"/>
                      <a:r>
                        <a:rPr lang="en-US" altLang="zh-CN" sz="2800" dirty="0"/>
                        <a:t>list(</a:t>
                      </a:r>
                      <a:r>
                        <a:rPr lang="en-US" altLang="zh-CN" sz="2800" dirty="0" err="1"/>
                        <a:t>size_type</a:t>
                      </a:r>
                      <a:r>
                        <a:rPr lang="en-US" altLang="zh-CN" sz="2800" dirty="0"/>
                        <a:t> n, </a:t>
                      </a:r>
                      <a:r>
                        <a:rPr lang="en-US" altLang="zh-CN" sz="2800" dirty="0" err="1"/>
                        <a:t>val_type</a:t>
                      </a:r>
                      <a:r>
                        <a:rPr lang="en-US" altLang="zh-CN" sz="2800" dirty="0"/>
                        <a:t> </a:t>
                      </a:r>
                      <a:r>
                        <a:rPr lang="en-US" altLang="zh-CN" sz="2800" dirty="0" err="1"/>
                        <a:t>val</a:t>
                      </a:r>
                      <a:r>
                        <a:rPr lang="en-US" altLang="zh-CN" sz="2800" dirty="0"/>
                        <a:t>)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含</a:t>
                      </a:r>
                      <a:r>
                        <a:rPr lang="en-US" altLang="zh-CN" sz="2800" dirty="0"/>
                        <a:t>n</a:t>
                      </a:r>
                      <a:r>
                        <a:rPr lang="zh-CN" altLang="en-US" sz="2800" dirty="0"/>
                        <a:t>个元素的链表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9549878"/>
                  </a:ext>
                </a:extLst>
              </a:tr>
              <a:tr h="93104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list(const list &amp;x)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拷贝构造创建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6993147"/>
                  </a:ext>
                </a:extLst>
              </a:tr>
              <a:tr h="93104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template&lt;class </a:t>
                      </a:r>
                      <a:r>
                        <a:rPr lang="en-US" altLang="zh-CN" sz="2800" dirty="0" err="1"/>
                        <a:t>InputIterator</a:t>
                      </a:r>
                      <a:r>
                        <a:rPr lang="en-US" altLang="zh-CN" sz="2800" dirty="0"/>
                        <a:t>&gt; list(</a:t>
                      </a:r>
                      <a:r>
                        <a:rPr lang="en-US" altLang="zh-CN" sz="2800" dirty="0" err="1"/>
                        <a:t>InputIterator</a:t>
                      </a:r>
                      <a:r>
                        <a:rPr lang="en-US" altLang="zh-CN" sz="2800" dirty="0"/>
                        <a:t> </a:t>
                      </a:r>
                      <a:r>
                        <a:rPr lang="en-US" altLang="zh-CN" sz="2800" dirty="0" err="1"/>
                        <a:t>first,InputIterator</a:t>
                      </a:r>
                      <a:r>
                        <a:rPr lang="en-US" altLang="zh-CN" sz="2800" dirty="0"/>
                        <a:t> last)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以迭代器</a:t>
                      </a:r>
                      <a:r>
                        <a:rPr lang="en-US" altLang="zh-CN" sz="2800" dirty="0" err="1"/>
                        <a:t>first~last</a:t>
                      </a:r>
                      <a:r>
                        <a:rPr lang="zh-CN" altLang="en-US" sz="2800" dirty="0"/>
                        <a:t>区域元素初始化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3687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36183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9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/>
              <a:t>双向链表</a:t>
            </a:r>
            <a:r>
              <a:rPr lang="en-US" altLang="zh-CN" sz="3800" dirty="0"/>
              <a:t>—list</a:t>
            </a:r>
            <a:r>
              <a:rPr lang="zh-CN" altLang="en-US" sz="3800" dirty="0"/>
              <a:t>，构造函数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310606"/>
            <a:ext cx="9477870" cy="55165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    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B97DAC14-F12A-423F-B2AE-A40C088C0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833585"/>
              </p:ext>
            </p:extLst>
          </p:nvPr>
        </p:nvGraphicFramePr>
        <p:xfrm>
          <a:off x="683568" y="1396999"/>
          <a:ext cx="8208912" cy="280696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688632">
                  <a:extLst>
                    <a:ext uri="{9D8B030D-6E8A-4147-A177-3AD203B41FA5}">
                      <a16:colId xmlns:a16="http://schemas.microsoft.com/office/drawing/2014/main" val="82848527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4271955928"/>
                    </a:ext>
                  </a:extLst>
                </a:gridCol>
              </a:tblGrid>
              <a:tr h="9310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语句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302661"/>
                  </a:ext>
                </a:extLst>
              </a:tr>
              <a:tr h="93104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list(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 &amp;&amp;x)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移动拷贝构造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069269"/>
                  </a:ext>
                </a:extLst>
              </a:tr>
              <a:tr h="93104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 (</a:t>
                      </a:r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initializer_list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value_type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il</a:t>
                      </a:r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用初始化列表</a:t>
                      </a:r>
                      <a:r>
                        <a:rPr lang="en-US" altLang="zh-CN" sz="2800" dirty="0" err="1"/>
                        <a:t>il</a:t>
                      </a:r>
                      <a:r>
                        <a:rPr lang="zh-CN" altLang="en-US" sz="2800" dirty="0"/>
                        <a:t>初始化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9549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819722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14962</TotalTime>
  <Words>2571</Words>
  <Application>Microsoft Office PowerPoint</Application>
  <PresentationFormat>全屏显示(4:3)</PresentationFormat>
  <Paragraphs>480</Paragraphs>
  <Slides>33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8" baseType="lpstr">
      <vt:lpstr>Calibri</vt:lpstr>
      <vt:lpstr>Times New Roman</vt:lpstr>
      <vt:lpstr>Verdana</vt:lpstr>
      <vt:lpstr>Wingdings</vt:lpstr>
      <vt:lpstr>1_Profile</vt:lpstr>
      <vt:lpstr>标准模板库STL </vt:lpstr>
      <vt:lpstr>双向链表—list</vt:lpstr>
      <vt:lpstr>双向链表—list</vt:lpstr>
      <vt:lpstr>双向链表—list</vt:lpstr>
      <vt:lpstr>双向链表—list</vt:lpstr>
      <vt:lpstr>双向链表—list</vt:lpstr>
      <vt:lpstr>双向链表—list</vt:lpstr>
      <vt:lpstr>双向链表—list，构造函数</vt:lpstr>
      <vt:lpstr>双向链表—list，构造函数</vt:lpstr>
      <vt:lpstr>双向链表—list，与vector的方法比较</vt:lpstr>
      <vt:lpstr>双向链表—list，与vector的方法比较</vt:lpstr>
      <vt:lpstr>双向链表—list，与vector的方法比较</vt:lpstr>
      <vt:lpstr>list练习</vt:lpstr>
      <vt:lpstr>单链表—forward_list</vt:lpstr>
      <vt:lpstr>单链表—forward_list，构造函数</vt:lpstr>
      <vt:lpstr>单链表—forward_list，构造函数</vt:lpstr>
      <vt:lpstr>单链表—forward_list，与list的方法比较</vt:lpstr>
      <vt:lpstr>单链表—forward_list，与list的方法比较</vt:lpstr>
      <vt:lpstr>单链表—forward_list，与list的方法比较</vt:lpstr>
      <vt:lpstr>forward_list练习</vt:lpstr>
      <vt:lpstr>双向队列—deque</vt:lpstr>
      <vt:lpstr>双向队列—deque</vt:lpstr>
      <vt:lpstr>双向队列—deque</vt:lpstr>
      <vt:lpstr>双向队列—deque</vt:lpstr>
      <vt:lpstr>双向队列—deque</vt:lpstr>
      <vt:lpstr>双向队列—deque</vt:lpstr>
      <vt:lpstr>双向队列—deque</vt:lpstr>
      <vt:lpstr>双向队列—deque，构造函数</vt:lpstr>
      <vt:lpstr>双向队列—deque，构造函数</vt:lpstr>
      <vt:lpstr>双向队列—deque，与vector的方法比较</vt:lpstr>
      <vt:lpstr>双向队列—deque，与vector的方法比较</vt:lpstr>
      <vt:lpstr>双向队列—deque，特点</vt:lpstr>
      <vt:lpstr>deque练习</vt:lpstr>
    </vt:vector>
  </TitlesOfParts>
  <Company>dongfanghong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guowei</dc:creator>
  <cp:lastModifiedBy>Dell</cp:lastModifiedBy>
  <cp:revision>1217</cp:revision>
  <cp:lastPrinted>2019-12-25T01:12:26Z</cp:lastPrinted>
  <dcterms:created xsi:type="dcterms:W3CDTF">2002-01-07T04:58:02Z</dcterms:created>
  <dcterms:modified xsi:type="dcterms:W3CDTF">2020-05-18T14:11:10Z</dcterms:modified>
</cp:coreProperties>
</file>