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7"/>
  </p:notesMasterIdLst>
  <p:handoutMasterIdLst>
    <p:handoutMasterId r:id="rId38"/>
  </p:handoutMasterIdLst>
  <p:sldIdLst>
    <p:sldId id="378" r:id="rId2"/>
    <p:sldId id="414" r:id="rId3"/>
    <p:sldId id="467" r:id="rId4"/>
    <p:sldId id="468" r:id="rId5"/>
    <p:sldId id="469" r:id="rId6"/>
    <p:sldId id="2885" r:id="rId7"/>
    <p:sldId id="470" r:id="rId8"/>
    <p:sldId id="2887" r:id="rId9"/>
    <p:sldId id="471" r:id="rId10"/>
    <p:sldId id="445" r:id="rId11"/>
    <p:sldId id="472" r:id="rId12"/>
    <p:sldId id="473" r:id="rId13"/>
    <p:sldId id="2881" r:id="rId14"/>
    <p:sldId id="474" r:id="rId15"/>
    <p:sldId id="2886" r:id="rId16"/>
    <p:sldId id="475" r:id="rId17"/>
    <p:sldId id="2888" r:id="rId18"/>
    <p:sldId id="476" r:id="rId19"/>
    <p:sldId id="477" r:id="rId20"/>
    <p:sldId id="481" r:id="rId21"/>
    <p:sldId id="2883" r:id="rId22"/>
    <p:sldId id="478" r:id="rId23"/>
    <p:sldId id="482" r:id="rId24"/>
    <p:sldId id="483" r:id="rId25"/>
    <p:sldId id="2891" r:id="rId26"/>
    <p:sldId id="2889" r:id="rId27"/>
    <p:sldId id="2890" r:id="rId28"/>
    <p:sldId id="2892" r:id="rId29"/>
    <p:sldId id="2893" r:id="rId30"/>
    <p:sldId id="2894" r:id="rId31"/>
    <p:sldId id="2882" r:id="rId32"/>
    <p:sldId id="485" r:id="rId33"/>
    <p:sldId id="2884" r:id="rId34"/>
    <p:sldId id="484" r:id="rId35"/>
    <p:sldId id="486" r:id="rId36"/>
  </p:sldIdLst>
  <p:sldSz cx="9144000" cy="6858000" type="screen4x3"/>
  <p:notesSz cx="7053263" cy="9309100"/>
  <p:defaultTextStyle>
    <a:defPPr>
      <a:defRPr lang="zh-CN"/>
    </a:defPPr>
    <a:lvl1pPr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00"/>
    <a:srgbClr val="0033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66711" autoAdjust="0"/>
  </p:normalViewPr>
  <p:slideViewPr>
    <p:cSldViewPr>
      <p:cViewPr varScale="1">
        <p:scale>
          <a:sx n="45" d="100"/>
          <a:sy n="45" d="100"/>
        </p:scale>
        <p:origin x="119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16"/>
    </p:cViewPr>
  </p:sorterViewPr>
  <p:notesViewPr>
    <p:cSldViewPr>
      <p:cViewPr varScale="1">
        <p:scale>
          <a:sx n="40" d="100"/>
          <a:sy n="40" d="100"/>
        </p:scale>
        <p:origin x="-2194" y="-72"/>
      </p:cViewPr>
      <p:guideLst>
        <p:guide orient="horz" pos="2932"/>
        <p:guide pos="222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25BC7BB-D96D-47D4-AFF4-695DD279870E}"/>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320CBD52-5519-4436-833A-F09CD38AF9DA}"/>
              </a:ext>
            </a:extLst>
          </p:cNvPr>
          <p:cNvSpPr>
            <a:spLocks noGrp="1"/>
          </p:cNvSpPr>
          <p:nvPr>
            <p:ph type="dt" sz="quarter"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5AC2E836-C2DB-4593-B953-9C35B238B7BA}" type="datetimeFigureOut">
              <a:rPr lang="zh-CN" altLang="en-US"/>
              <a:pPr>
                <a:defRPr/>
              </a:pPr>
              <a:t>2020/6/1</a:t>
            </a:fld>
            <a:endParaRPr lang="zh-CN" altLang="en-US"/>
          </a:p>
        </p:txBody>
      </p:sp>
      <p:sp>
        <p:nvSpPr>
          <p:cNvPr id="4" name="页脚占位符 3">
            <a:extLst>
              <a:ext uri="{FF2B5EF4-FFF2-40B4-BE49-F238E27FC236}">
                <a16:creationId xmlns:a16="http://schemas.microsoft.com/office/drawing/2014/main" id="{074CB006-D333-4D26-B59D-4C6685B858AC}"/>
              </a:ext>
            </a:extLst>
          </p:cNvPr>
          <p:cNvSpPr>
            <a:spLocks noGrp="1"/>
          </p:cNvSpPr>
          <p:nvPr>
            <p:ph type="ftr" sz="quarter" idx="2"/>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5" name="灯片编号占位符 4">
            <a:extLst>
              <a:ext uri="{FF2B5EF4-FFF2-40B4-BE49-F238E27FC236}">
                <a16:creationId xmlns:a16="http://schemas.microsoft.com/office/drawing/2014/main" id="{3ED7F62F-2A47-4675-8500-0A84D8471DBC}"/>
              </a:ext>
            </a:extLst>
          </p:cNvPr>
          <p:cNvSpPr>
            <a:spLocks noGrp="1"/>
          </p:cNvSpPr>
          <p:nvPr>
            <p:ph type="sldNum" sz="quarter" idx="3"/>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131187EE-F95A-45C9-A82E-9725166085E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A4425C2-59D4-4E67-ADF0-C73D9578D4C7}"/>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A9A17269-5674-4DBF-9037-C317BA0439F3}"/>
              </a:ext>
            </a:extLst>
          </p:cNvPr>
          <p:cNvSpPr>
            <a:spLocks noGrp="1"/>
          </p:cNvSpPr>
          <p:nvPr>
            <p:ph type="dt"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EC66DF56-6E63-4516-B05F-046AD1538EEF}" type="datetimeFigureOut">
              <a:rPr lang="zh-CN" altLang="en-US"/>
              <a:pPr>
                <a:defRPr/>
              </a:pPr>
              <a:t>2020/6/1</a:t>
            </a:fld>
            <a:endParaRPr lang="zh-CN" altLang="en-US"/>
          </a:p>
        </p:txBody>
      </p:sp>
      <p:sp>
        <p:nvSpPr>
          <p:cNvPr id="4" name="幻灯片图像占位符 3">
            <a:extLst>
              <a:ext uri="{FF2B5EF4-FFF2-40B4-BE49-F238E27FC236}">
                <a16:creationId xmlns:a16="http://schemas.microsoft.com/office/drawing/2014/main" id="{8008E28F-AEAF-4394-9B46-808B7817879E}"/>
              </a:ext>
            </a:extLst>
          </p:cNvPr>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pPr lvl="0"/>
            <a:endParaRPr lang="zh-CN" altLang="en-US" noProof="0"/>
          </a:p>
        </p:txBody>
      </p:sp>
      <p:sp>
        <p:nvSpPr>
          <p:cNvPr id="5" name="备注占位符 4">
            <a:extLst>
              <a:ext uri="{FF2B5EF4-FFF2-40B4-BE49-F238E27FC236}">
                <a16:creationId xmlns:a16="http://schemas.microsoft.com/office/drawing/2014/main" id="{AAFAA7E4-032F-4BBD-AF43-A6ACE8DA343B}"/>
              </a:ext>
            </a:extLst>
          </p:cNvPr>
          <p:cNvSpPr>
            <a:spLocks noGrp="1"/>
          </p:cNvSpPr>
          <p:nvPr>
            <p:ph type="body" sz="quarter" idx="3"/>
          </p:nvPr>
        </p:nvSpPr>
        <p:spPr>
          <a:xfrm>
            <a:off x="704850" y="4421188"/>
            <a:ext cx="5643563" cy="4189412"/>
          </a:xfrm>
          <a:prstGeom prst="rect">
            <a:avLst/>
          </a:prstGeom>
        </p:spPr>
        <p:txBody>
          <a:bodyPr vert="horz" lIns="93497" tIns="46749" rIns="93497" bIns="4674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2A9D5EBD-AC96-4D5B-8C5F-C28025E8B8C5}"/>
              </a:ext>
            </a:extLst>
          </p:cNvPr>
          <p:cNvSpPr>
            <a:spLocks noGrp="1"/>
          </p:cNvSpPr>
          <p:nvPr>
            <p:ph type="ftr" sz="quarter" idx="4"/>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7" name="灯片编号占位符 6">
            <a:extLst>
              <a:ext uri="{FF2B5EF4-FFF2-40B4-BE49-F238E27FC236}">
                <a16:creationId xmlns:a16="http://schemas.microsoft.com/office/drawing/2014/main" id="{500A79CF-52B5-41BB-999A-ED1FEC1DF377}"/>
              </a:ext>
            </a:extLst>
          </p:cNvPr>
          <p:cNvSpPr>
            <a:spLocks noGrp="1"/>
          </p:cNvSpPr>
          <p:nvPr>
            <p:ph type="sldNum" sz="quarter" idx="5"/>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91E595D9-CE08-4F56-8426-30E1987192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 primer plus,  P734</a:t>
            </a:r>
          </a:p>
          <a:p>
            <a:r>
              <a:rPr lang="en-US" altLang="zh-CN" dirty="0" err="1"/>
              <a:t>slist</a:t>
            </a:r>
            <a:r>
              <a:rPr lang="en-US" altLang="zh-CN" dirty="0"/>
              <a:t>, </a:t>
            </a:r>
            <a:r>
              <a:rPr lang="zh-CN" altLang="en-US" dirty="0"/>
              <a:t>非标准容器</a:t>
            </a: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a:t>
            </a:fld>
            <a:endParaRPr lang="zh-CN" altLang="en-US"/>
          </a:p>
        </p:txBody>
      </p:sp>
    </p:spTree>
    <p:extLst>
      <p:ext uri="{BB962C8B-B14F-4D97-AF65-F5344CB8AC3E}">
        <p14:creationId xmlns:p14="http://schemas.microsoft.com/office/powerpoint/2010/main" val="1566954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latin typeface="+mn-lt"/>
                <a:ea typeface="+mn-ea"/>
                <a:cs typeface="+mn-cs"/>
              </a:rPr>
              <a:t>STL</a:t>
            </a:r>
            <a:r>
              <a:rPr lang="zh-CN" altLang="en-US" sz="1200" kern="1200" dirty="0">
                <a:solidFill>
                  <a:schemeClr val="tx1"/>
                </a:solidFill>
                <a:latin typeface="+mn-lt"/>
                <a:ea typeface="+mn-ea"/>
                <a:cs typeface="+mn-cs"/>
              </a:rPr>
              <a:t>源码剖析。</a:t>
            </a:r>
            <a:r>
              <a:rPr lang="zh-CN" altLang="en-US" sz="1200" b="0" i="0" u="none" strike="noStrike" kern="1200" dirty="0">
                <a:solidFill>
                  <a:schemeClr val="tx1"/>
                </a:solidFill>
                <a:effectLst/>
                <a:latin typeface="+mn-lt"/>
                <a:ea typeface="+mn-ea"/>
                <a:cs typeface="+mn-cs"/>
              </a:rPr>
              <a:t>选择 </a:t>
            </a:r>
            <a:r>
              <a:rPr lang="en-US" altLang="zh-CN" sz="1200" b="0" i="0" u="none" strike="noStrike" kern="1200" dirty="0">
                <a:solidFill>
                  <a:schemeClr val="tx1"/>
                </a:solidFill>
                <a:effectLst/>
                <a:latin typeface="+mn-lt"/>
                <a:ea typeface="+mn-ea"/>
                <a:cs typeface="+mn-cs"/>
              </a:rPr>
              <a:t>deque </a:t>
            </a:r>
            <a:r>
              <a:rPr lang="zh-CN" altLang="en-US" sz="1200" b="0" i="0" u="none" strike="noStrike" kern="1200" dirty="0">
                <a:solidFill>
                  <a:schemeClr val="tx1"/>
                </a:solidFill>
                <a:effectLst/>
                <a:latin typeface="+mn-lt"/>
                <a:ea typeface="+mn-ea"/>
                <a:cs typeface="+mn-cs"/>
              </a:rPr>
              <a:t>而非 </a:t>
            </a:r>
            <a:r>
              <a:rPr lang="en-US" altLang="zh-CN" sz="1200" b="0" i="0" u="none" strike="noStrike" kern="1200" dirty="0">
                <a:solidFill>
                  <a:schemeClr val="tx1"/>
                </a:solidFill>
                <a:effectLst/>
                <a:latin typeface="+mn-lt"/>
                <a:ea typeface="+mn-ea"/>
                <a:cs typeface="+mn-cs"/>
              </a:rPr>
              <a:t>vector </a:t>
            </a:r>
            <a:r>
              <a:rPr lang="zh-CN" altLang="en-US" sz="1200" b="0" i="0" u="none" strike="noStrike" kern="1200" dirty="0">
                <a:solidFill>
                  <a:schemeClr val="tx1"/>
                </a:solidFill>
                <a:effectLst/>
                <a:latin typeface="+mn-lt"/>
                <a:ea typeface="+mn-ea"/>
                <a:cs typeface="+mn-cs"/>
              </a:rPr>
              <a:t>，因为 </a:t>
            </a:r>
            <a:r>
              <a:rPr lang="en-US" altLang="zh-CN" sz="1200" b="0" i="0" u="none" strike="noStrike" kern="1200" dirty="0">
                <a:solidFill>
                  <a:schemeClr val="tx1"/>
                </a:solidFill>
                <a:effectLst/>
                <a:latin typeface="+mn-lt"/>
                <a:ea typeface="+mn-ea"/>
                <a:cs typeface="+mn-cs"/>
              </a:rPr>
              <a:t>deque </a:t>
            </a:r>
            <a:r>
              <a:rPr lang="zh-CN" altLang="en-US" sz="1200" b="0" i="0" u="none" strike="noStrike" kern="1200" dirty="0">
                <a:solidFill>
                  <a:schemeClr val="tx1"/>
                </a:solidFill>
                <a:effectLst/>
                <a:latin typeface="+mn-lt"/>
                <a:ea typeface="+mn-ea"/>
                <a:cs typeface="+mn-cs"/>
              </a:rPr>
              <a:t>移除元素时会释放内存，并且不必在重分配，并且不必在重分配时复制全部元素。</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10</a:t>
            </a:fld>
            <a:endParaRPr lang="zh-CN" altLang="en-US"/>
          </a:p>
        </p:txBody>
      </p:sp>
    </p:spTree>
    <p:extLst>
      <p:ext uri="{BB962C8B-B14F-4D97-AF65-F5344CB8AC3E}">
        <p14:creationId xmlns:p14="http://schemas.microsoft.com/office/powerpoint/2010/main" val="2969891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11</a:t>
            </a:fld>
            <a:endParaRPr lang="zh-CN" altLang="en-US"/>
          </a:p>
        </p:txBody>
      </p:sp>
    </p:spTree>
    <p:extLst>
      <p:ext uri="{BB962C8B-B14F-4D97-AF65-F5344CB8AC3E}">
        <p14:creationId xmlns:p14="http://schemas.microsoft.com/office/powerpoint/2010/main" val="1039377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12</a:t>
            </a:fld>
            <a:endParaRPr lang="zh-CN" altLang="en-US"/>
          </a:p>
        </p:txBody>
      </p:sp>
    </p:spTree>
    <p:extLst>
      <p:ext uri="{BB962C8B-B14F-4D97-AF65-F5344CB8AC3E}">
        <p14:creationId xmlns:p14="http://schemas.microsoft.com/office/powerpoint/2010/main" val="207209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13</a:t>
            </a:fld>
            <a:endParaRPr lang="zh-CN" altLang="en-US"/>
          </a:p>
        </p:txBody>
      </p:sp>
    </p:spTree>
    <p:extLst>
      <p:ext uri="{BB962C8B-B14F-4D97-AF65-F5344CB8AC3E}">
        <p14:creationId xmlns:p14="http://schemas.microsoft.com/office/powerpoint/2010/main" val="1543635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14</a:t>
            </a:fld>
            <a:endParaRPr lang="zh-CN" altLang="en-US"/>
          </a:p>
        </p:txBody>
      </p:sp>
    </p:spTree>
    <p:extLst>
      <p:ext uri="{BB962C8B-B14F-4D97-AF65-F5344CB8AC3E}">
        <p14:creationId xmlns:p14="http://schemas.microsoft.com/office/powerpoint/2010/main" val="3213894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15</a:t>
            </a:fld>
            <a:endParaRPr lang="zh-CN" altLang="en-US"/>
          </a:p>
        </p:txBody>
      </p:sp>
    </p:spTree>
    <p:extLst>
      <p:ext uri="{BB962C8B-B14F-4D97-AF65-F5344CB8AC3E}">
        <p14:creationId xmlns:p14="http://schemas.microsoft.com/office/powerpoint/2010/main" val="1487266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latin typeface="+mn-lt"/>
                <a:ea typeface="+mn-ea"/>
                <a:cs typeface="+mn-cs"/>
              </a:rPr>
              <a:t>C++</a:t>
            </a:r>
            <a:r>
              <a:rPr lang="zh-CN" altLang="en-US" sz="1200" kern="1200" dirty="0">
                <a:solidFill>
                  <a:schemeClr val="tx1"/>
                </a:solidFill>
                <a:latin typeface="+mn-lt"/>
                <a:ea typeface="+mn-ea"/>
                <a:cs typeface="+mn-cs"/>
              </a:rPr>
              <a:t>泛型 </a:t>
            </a:r>
            <a:r>
              <a:rPr lang="en-US" altLang="zh-CN" sz="1200" kern="1200" dirty="0">
                <a:solidFill>
                  <a:schemeClr val="tx1"/>
                </a:solidFill>
                <a:latin typeface="+mn-lt"/>
                <a:ea typeface="+mn-ea"/>
                <a:cs typeface="+mn-cs"/>
              </a:rPr>
              <a:t>STL</a:t>
            </a:r>
            <a:r>
              <a:rPr lang="zh-CN" altLang="en-US" sz="1200" kern="1200" dirty="0">
                <a:solidFill>
                  <a:schemeClr val="tx1"/>
                </a:solidFill>
                <a:latin typeface="+mn-lt"/>
                <a:ea typeface="+mn-ea"/>
                <a:cs typeface="+mn-cs"/>
              </a:rPr>
              <a:t>原理和应用</a:t>
            </a: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16</a:t>
            </a:fld>
            <a:endParaRPr lang="zh-CN" altLang="en-US"/>
          </a:p>
        </p:txBody>
      </p:sp>
    </p:spTree>
    <p:extLst>
      <p:ext uri="{BB962C8B-B14F-4D97-AF65-F5344CB8AC3E}">
        <p14:creationId xmlns:p14="http://schemas.microsoft.com/office/powerpoint/2010/main" val="2783111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std::queue&lt;std::string&gt; </a:t>
            </a:r>
            <a:r>
              <a:rPr lang="en-US" altLang="zh-CN" sz="1200" b="0" i="0" u="none" strike="noStrike" kern="1200" dirty="0" err="1">
                <a:solidFill>
                  <a:schemeClr val="tx1"/>
                </a:solidFill>
                <a:effectLst/>
                <a:latin typeface="+mn-lt"/>
                <a:ea typeface="+mn-ea"/>
                <a:cs typeface="+mn-cs"/>
              </a:rPr>
              <a:t>myq</a:t>
            </a:r>
            <a:r>
              <a:rPr lang="en-US" altLang="zh-CN" sz="1200" b="0" i="0" u="none" strike="noStrike" kern="1200" dirty="0">
                <a:solidFill>
                  <a:schemeClr val="tx1"/>
                </a:solidFill>
                <a:effectLst/>
                <a:latin typeface="+mn-lt"/>
                <a:ea typeface="+mn-ea"/>
                <a:cs typeface="+mn-cs"/>
              </a:rPr>
              <a:t>; </a:t>
            </a:r>
          </a:p>
          <a:p>
            <a:r>
              <a:rPr lang="en-US" altLang="zh-CN" sz="1200" b="0" i="0" u="none" strike="noStrike" kern="1200" dirty="0" err="1">
                <a:solidFill>
                  <a:schemeClr val="tx1"/>
                </a:solidFill>
                <a:effectLst/>
                <a:latin typeface="+mn-lt"/>
                <a:ea typeface="+mn-ea"/>
                <a:cs typeface="+mn-cs"/>
              </a:rPr>
              <a:t>myq.emplace</a:t>
            </a:r>
            <a:r>
              <a:rPr lang="en-US" altLang="zh-CN" sz="1200" b="0" i="0" u="none" strike="noStrike" kern="1200" dirty="0">
                <a:solidFill>
                  <a:schemeClr val="tx1"/>
                </a:solidFill>
                <a:effectLst/>
                <a:latin typeface="+mn-lt"/>
                <a:ea typeface="+mn-ea"/>
                <a:cs typeface="+mn-cs"/>
              </a:rPr>
              <a:t>(</a:t>
            </a:r>
            <a:r>
              <a:rPr lang="en-US" altLang="zh-CN" dirty="0"/>
              <a:t>"orange"</a:t>
            </a:r>
            <a:r>
              <a:rPr lang="en-US" altLang="zh-CN" sz="1200" b="0" i="0" u="none" strike="noStrike" kern="1200" dirty="0">
                <a:solidFill>
                  <a:schemeClr val="tx1"/>
                </a:solidFill>
                <a:effectLst/>
                <a:latin typeface="+mn-lt"/>
                <a:ea typeface="+mn-ea"/>
                <a:cs typeface="+mn-cs"/>
              </a:rPr>
              <a:t>);</a:t>
            </a:r>
          </a:p>
          <a:p>
            <a:r>
              <a:rPr lang="en-US" altLang="zh-CN" sz="1200" b="0" i="0" u="none" strike="noStrike" kern="1200" dirty="0" err="1">
                <a:solidFill>
                  <a:schemeClr val="tx1"/>
                </a:solidFill>
                <a:effectLst/>
                <a:latin typeface="+mn-lt"/>
                <a:ea typeface="+mn-ea"/>
                <a:cs typeface="+mn-cs"/>
              </a:rPr>
              <a:t>myq.emplace</a:t>
            </a:r>
            <a:r>
              <a:rPr lang="en-US" altLang="zh-CN" sz="1200" b="0" i="0" u="none" strike="noStrike" kern="1200" dirty="0">
                <a:solidFill>
                  <a:schemeClr val="tx1"/>
                </a:solidFill>
                <a:effectLst/>
                <a:latin typeface="+mn-lt"/>
                <a:ea typeface="+mn-ea"/>
                <a:cs typeface="+mn-cs"/>
              </a:rPr>
              <a:t>(</a:t>
            </a:r>
            <a:r>
              <a:rPr lang="en-US" altLang="zh-CN" dirty="0"/>
              <a:t>"strawberry"</a:t>
            </a:r>
            <a:r>
              <a:rPr lang="en-US" altLang="zh-CN" sz="1200" b="0" i="0" u="none" strike="noStrike" kern="1200" dirty="0">
                <a:solidFill>
                  <a:schemeClr val="tx1"/>
                </a:solidFill>
                <a:effectLst/>
                <a:latin typeface="+mn-lt"/>
                <a:ea typeface="+mn-ea"/>
                <a:cs typeface="+mn-cs"/>
              </a:rPr>
              <a:t>);</a:t>
            </a:r>
          </a:p>
          <a:p>
            <a:r>
              <a:rPr lang="en-US" altLang="zh-CN" sz="1200" b="0" i="0" u="none" strike="noStrike" kern="1200" dirty="0" err="1">
                <a:solidFill>
                  <a:schemeClr val="tx1"/>
                </a:solidFill>
                <a:effectLst/>
                <a:latin typeface="+mn-lt"/>
                <a:ea typeface="+mn-ea"/>
                <a:cs typeface="+mn-cs"/>
              </a:rPr>
              <a:t>myq.emplace</a:t>
            </a:r>
            <a:r>
              <a:rPr lang="en-US" altLang="zh-CN" sz="1200" b="0" i="0" u="none" strike="noStrike" kern="1200" dirty="0">
                <a:solidFill>
                  <a:schemeClr val="tx1"/>
                </a:solidFill>
                <a:effectLst/>
                <a:latin typeface="+mn-lt"/>
                <a:ea typeface="+mn-ea"/>
                <a:cs typeface="+mn-cs"/>
              </a:rPr>
              <a:t>(</a:t>
            </a:r>
            <a:r>
              <a:rPr lang="en-US" altLang="zh-CN" dirty="0"/>
              <a:t>"apple"</a:t>
            </a:r>
            <a:r>
              <a:rPr lang="en-US" altLang="zh-CN" sz="1200" b="0" i="0" u="none" strike="noStrike" kern="1200" dirty="0">
                <a:solidFill>
                  <a:schemeClr val="tx1"/>
                </a:solidFill>
                <a:effectLst/>
                <a:latin typeface="+mn-lt"/>
                <a:ea typeface="+mn-ea"/>
                <a:cs typeface="+mn-cs"/>
              </a:rPr>
              <a:t>); </a:t>
            </a:r>
          </a:p>
          <a:p>
            <a:r>
              <a:rPr lang="en-US" altLang="zh-CN" sz="1200" b="0" i="0" u="none" strike="noStrike" kern="1200" dirty="0" err="1">
                <a:solidFill>
                  <a:schemeClr val="tx1"/>
                </a:solidFill>
                <a:effectLst/>
                <a:latin typeface="+mn-lt"/>
                <a:ea typeface="+mn-ea"/>
                <a:cs typeface="+mn-cs"/>
              </a:rPr>
              <a:t>myq.emplace</a:t>
            </a:r>
            <a:r>
              <a:rPr lang="en-US" altLang="zh-CN" sz="1200" b="0" i="0" u="none" strike="noStrike" kern="1200" dirty="0">
                <a:solidFill>
                  <a:schemeClr val="tx1"/>
                </a:solidFill>
                <a:effectLst/>
                <a:latin typeface="+mn-lt"/>
                <a:ea typeface="+mn-ea"/>
                <a:cs typeface="+mn-cs"/>
              </a:rPr>
              <a:t>(</a:t>
            </a:r>
            <a:r>
              <a:rPr lang="en-US" altLang="zh-CN" dirty="0"/>
              <a:t>"pear"</a:t>
            </a:r>
            <a:r>
              <a:rPr lang="en-US" altLang="zh-CN" sz="1200" b="0" i="0" u="none" strike="noStrike" kern="1200" dirty="0">
                <a:solidFill>
                  <a:schemeClr val="tx1"/>
                </a:solidFill>
                <a:effectLst/>
                <a:latin typeface="+mn-lt"/>
                <a:ea typeface="+mn-ea"/>
                <a:cs typeface="+mn-cs"/>
              </a:rPr>
              <a:t>);</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17</a:t>
            </a:fld>
            <a:endParaRPr lang="zh-CN" altLang="en-US"/>
          </a:p>
        </p:txBody>
      </p:sp>
    </p:spTree>
    <p:extLst>
      <p:ext uri="{BB962C8B-B14F-4D97-AF65-F5344CB8AC3E}">
        <p14:creationId xmlns:p14="http://schemas.microsoft.com/office/powerpoint/2010/main" val="1598096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18</a:t>
            </a:fld>
            <a:endParaRPr lang="zh-CN" altLang="en-US"/>
          </a:p>
        </p:txBody>
      </p:sp>
    </p:spTree>
    <p:extLst>
      <p:ext uri="{BB962C8B-B14F-4D97-AF65-F5344CB8AC3E}">
        <p14:creationId xmlns:p14="http://schemas.microsoft.com/office/powerpoint/2010/main" val="103673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19</a:t>
            </a:fld>
            <a:endParaRPr lang="zh-CN" altLang="en-US"/>
          </a:p>
        </p:txBody>
      </p:sp>
    </p:spTree>
    <p:extLst>
      <p:ext uri="{BB962C8B-B14F-4D97-AF65-F5344CB8AC3E}">
        <p14:creationId xmlns:p14="http://schemas.microsoft.com/office/powerpoint/2010/main" val="83525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mn-lt"/>
                <a:ea typeface="+mn-ea"/>
                <a:cs typeface="+mn-cs"/>
              </a:rPr>
              <a:t>电源适配器：</a:t>
            </a:r>
            <a:r>
              <a:rPr lang="zh-CN" altLang="en-US" sz="1200" b="0" i="0" u="none" strike="noStrike" kern="1200" dirty="0">
                <a:solidFill>
                  <a:schemeClr val="tx1"/>
                </a:solidFill>
                <a:effectLst/>
                <a:latin typeface="+mn-lt"/>
                <a:ea typeface="+mn-ea"/>
                <a:cs typeface="+mn-cs"/>
              </a:rPr>
              <a:t>将</a:t>
            </a:r>
            <a:r>
              <a:rPr lang="en-US" altLang="zh-CN" sz="1200" b="0" i="0" u="none" strike="noStrike" kern="1200" dirty="0">
                <a:solidFill>
                  <a:schemeClr val="tx1"/>
                </a:solidFill>
                <a:effectLst/>
                <a:latin typeface="+mn-lt"/>
                <a:ea typeface="+mn-ea"/>
                <a:cs typeface="+mn-cs"/>
              </a:rPr>
              <a:t>220V</a:t>
            </a:r>
            <a:r>
              <a:rPr lang="zh-CN" altLang="en-US" sz="1200" b="0" i="0" u="none" strike="noStrike" kern="1200" dirty="0">
                <a:solidFill>
                  <a:schemeClr val="tx1"/>
                </a:solidFill>
                <a:effectLst/>
                <a:latin typeface="+mn-lt"/>
                <a:ea typeface="+mn-ea"/>
                <a:cs typeface="+mn-cs"/>
              </a:rPr>
              <a:t>交流电变换为</a:t>
            </a:r>
            <a:r>
              <a:rPr lang="en-US" altLang="zh-CN" sz="1200" b="0" i="0" u="none" strike="noStrike" kern="1200" dirty="0">
                <a:solidFill>
                  <a:schemeClr val="tx1"/>
                </a:solidFill>
                <a:effectLst/>
                <a:latin typeface="+mn-lt"/>
                <a:ea typeface="+mn-ea"/>
                <a:cs typeface="+mn-cs"/>
              </a:rPr>
              <a:t>+5V</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-5V</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+12V</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-12V</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+3.3V</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-3.3V</a:t>
            </a:r>
            <a:r>
              <a:rPr lang="zh-CN" altLang="en-US" sz="1200" b="0" i="0" u="none" strike="noStrike" kern="1200" dirty="0">
                <a:solidFill>
                  <a:schemeClr val="tx1"/>
                </a:solidFill>
                <a:effectLst/>
                <a:latin typeface="+mn-lt"/>
                <a:ea typeface="+mn-ea"/>
                <a:cs typeface="+mn-cs"/>
              </a:rPr>
              <a:t>低压直流电。</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适配器最大优点是实现基础功能的重用。</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2</a:t>
            </a:fld>
            <a:endParaRPr lang="zh-CN" altLang="en-US"/>
          </a:p>
        </p:txBody>
      </p:sp>
    </p:spTree>
    <p:extLst>
      <p:ext uri="{BB962C8B-B14F-4D97-AF65-F5344CB8AC3E}">
        <p14:creationId xmlns:p14="http://schemas.microsoft.com/office/powerpoint/2010/main" val="40388971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mn-lt"/>
                <a:ea typeface="+mn-ea"/>
                <a:cs typeface="+mn-cs"/>
              </a:rPr>
              <a:t>链表</a:t>
            </a:r>
            <a:r>
              <a:rPr lang="en-US" altLang="zh-CN" sz="1200" kern="1200" dirty="0">
                <a:solidFill>
                  <a:schemeClr val="tx1"/>
                </a:solidFill>
                <a:latin typeface="+mn-lt"/>
                <a:ea typeface="+mn-ea"/>
                <a:cs typeface="+mn-cs"/>
              </a:rPr>
              <a:t>list</a:t>
            </a:r>
            <a:r>
              <a:rPr lang="zh-CN" altLang="en-US" sz="1200" kern="1200" dirty="0">
                <a:solidFill>
                  <a:schemeClr val="tx1"/>
                </a:solidFill>
                <a:latin typeface="+mn-lt"/>
                <a:ea typeface="+mn-ea"/>
                <a:cs typeface="+mn-cs"/>
              </a:rPr>
              <a:t>：按序插入</a:t>
            </a:r>
            <a:r>
              <a:rPr lang="en-US" altLang="zh-CN" sz="1200" kern="1200" dirty="0">
                <a:solidFill>
                  <a:schemeClr val="tx1"/>
                </a:solidFill>
                <a:latin typeface="+mn-lt"/>
                <a:ea typeface="+mn-ea"/>
                <a:cs typeface="+mn-cs"/>
              </a:rPr>
              <a:t>O(n)</a:t>
            </a:r>
            <a:r>
              <a:rPr lang="zh-CN" altLang="en-US" sz="1200" kern="1200" dirty="0">
                <a:solidFill>
                  <a:schemeClr val="tx1"/>
                </a:solidFill>
                <a:latin typeface="+mn-lt"/>
                <a:ea typeface="+mn-ea"/>
                <a:cs typeface="+mn-cs"/>
              </a:rPr>
              <a:t>，出队</a:t>
            </a:r>
            <a:r>
              <a:rPr lang="en-US" altLang="zh-CN" sz="1200" kern="1200" dirty="0">
                <a:solidFill>
                  <a:schemeClr val="tx1"/>
                </a:solidFill>
                <a:latin typeface="+mn-lt"/>
                <a:ea typeface="+mn-ea"/>
                <a:cs typeface="+mn-cs"/>
              </a:rPr>
              <a:t>O(1)</a:t>
            </a:r>
            <a:r>
              <a:rPr lang="zh-CN" altLang="en-US" sz="1200" kern="1200" dirty="0">
                <a:solidFill>
                  <a:schemeClr val="tx1"/>
                </a:solidFill>
                <a:latin typeface="+mn-lt"/>
                <a:ea typeface="+mn-ea"/>
                <a:cs typeface="+mn-cs"/>
              </a:rPr>
              <a:t>。</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二叉排序树</a:t>
            </a:r>
            <a:r>
              <a:rPr lang="en-US" altLang="zh-CN" sz="1200" kern="1200" dirty="0">
                <a:solidFill>
                  <a:schemeClr val="tx1"/>
                </a:solidFill>
                <a:latin typeface="+mn-lt"/>
                <a:ea typeface="+mn-ea"/>
                <a:cs typeface="+mn-cs"/>
              </a:rPr>
              <a:t>: O(</a:t>
            </a:r>
            <a:r>
              <a:rPr lang="en-US" altLang="zh-CN" sz="1200" kern="1200" dirty="0" err="1">
                <a:solidFill>
                  <a:schemeClr val="tx1"/>
                </a:solidFill>
                <a:latin typeface="+mn-lt"/>
                <a:ea typeface="+mn-ea"/>
                <a:cs typeface="+mn-cs"/>
              </a:rPr>
              <a:t>logn</a:t>
            </a:r>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，复杂度依赖于数据的顺序，且实现复杂。</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堆排序：输入，删除</a:t>
            </a:r>
            <a:r>
              <a:rPr lang="en-US" altLang="zh-CN" sz="1200" kern="1200" dirty="0">
                <a:solidFill>
                  <a:schemeClr val="tx1"/>
                </a:solidFill>
                <a:latin typeface="+mn-lt"/>
                <a:ea typeface="+mn-ea"/>
                <a:cs typeface="+mn-cs"/>
              </a:rPr>
              <a:t>O(</a:t>
            </a:r>
            <a:r>
              <a:rPr lang="en-US" altLang="zh-CN" sz="1200" kern="1200" dirty="0" err="1">
                <a:solidFill>
                  <a:schemeClr val="tx1"/>
                </a:solidFill>
                <a:latin typeface="+mn-lt"/>
                <a:ea typeface="+mn-ea"/>
                <a:cs typeface="+mn-cs"/>
              </a:rPr>
              <a:t>logn</a:t>
            </a:r>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，以数组存储，实现简单。</a:t>
            </a:r>
            <a:endParaRPr lang="en-US" altLang="zh-CN" sz="1200" kern="1200" dirty="0">
              <a:solidFill>
                <a:schemeClr val="tx1"/>
              </a:solidFill>
              <a:latin typeface="+mn-lt"/>
              <a:ea typeface="+mn-ea"/>
              <a:cs typeface="+mn-cs"/>
            </a:endParaRPr>
          </a:p>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20</a:t>
            </a:fld>
            <a:endParaRPr lang="zh-CN" altLang="en-US"/>
          </a:p>
        </p:txBody>
      </p:sp>
    </p:spTree>
    <p:extLst>
      <p:ext uri="{BB962C8B-B14F-4D97-AF65-F5344CB8AC3E}">
        <p14:creationId xmlns:p14="http://schemas.microsoft.com/office/powerpoint/2010/main" val="349203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mn-lt"/>
                <a:ea typeface="+mn-ea"/>
                <a:cs typeface="+mn-cs"/>
              </a:rPr>
              <a:t>链表</a:t>
            </a:r>
            <a:r>
              <a:rPr lang="en-US" altLang="zh-CN" sz="1200" kern="1200" dirty="0">
                <a:solidFill>
                  <a:schemeClr val="tx1"/>
                </a:solidFill>
                <a:latin typeface="+mn-lt"/>
                <a:ea typeface="+mn-ea"/>
                <a:cs typeface="+mn-cs"/>
              </a:rPr>
              <a:t>list</a:t>
            </a:r>
            <a:r>
              <a:rPr lang="zh-CN" altLang="en-US" sz="1200" kern="1200" dirty="0">
                <a:solidFill>
                  <a:schemeClr val="tx1"/>
                </a:solidFill>
                <a:latin typeface="+mn-lt"/>
                <a:ea typeface="+mn-ea"/>
                <a:cs typeface="+mn-cs"/>
              </a:rPr>
              <a:t>：按序插入</a:t>
            </a:r>
            <a:r>
              <a:rPr lang="en-US" altLang="zh-CN" sz="1200" kern="1200" dirty="0">
                <a:solidFill>
                  <a:schemeClr val="tx1"/>
                </a:solidFill>
                <a:latin typeface="+mn-lt"/>
                <a:ea typeface="+mn-ea"/>
                <a:cs typeface="+mn-cs"/>
              </a:rPr>
              <a:t>O(n)</a:t>
            </a:r>
            <a:r>
              <a:rPr lang="zh-CN" altLang="en-US" sz="1200" kern="1200" dirty="0">
                <a:solidFill>
                  <a:schemeClr val="tx1"/>
                </a:solidFill>
                <a:latin typeface="+mn-lt"/>
                <a:ea typeface="+mn-ea"/>
                <a:cs typeface="+mn-cs"/>
              </a:rPr>
              <a:t>，出队</a:t>
            </a:r>
            <a:r>
              <a:rPr lang="en-US" altLang="zh-CN" sz="1200" kern="1200" dirty="0">
                <a:solidFill>
                  <a:schemeClr val="tx1"/>
                </a:solidFill>
                <a:latin typeface="+mn-lt"/>
                <a:ea typeface="+mn-ea"/>
                <a:cs typeface="+mn-cs"/>
              </a:rPr>
              <a:t>O(1)</a:t>
            </a:r>
            <a:r>
              <a:rPr lang="zh-CN" altLang="en-US" sz="1200" kern="1200" dirty="0">
                <a:solidFill>
                  <a:schemeClr val="tx1"/>
                </a:solidFill>
                <a:latin typeface="+mn-lt"/>
                <a:ea typeface="+mn-ea"/>
                <a:cs typeface="+mn-cs"/>
              </a:rPr>
              <a:t>。</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二叉排序树</a:t>
            </a:r>
            <a:r>
              <a:rPr lang="en-US" altLang="zh-CN" sz="1200" kern="1200" dirty="0">
                <a:solidFill>
                  <a:schemeClr val="tx1"/>
                </a:solidFill>
                <a:latin typeface="+mn-lt"/>
                <a:ea typeface="+mn-ea"/>
                <a:cs typeface="+mn-cs"/>
              </a:rPr>
              <a:t>: O(</a:t>
            </a:r>
            <a:r>
              <a:rPr lang="en-US" altLang="zh-CN" sz="1200" kern="1200" dirty="0" err="1">
                <a:solidFill>
                  <a:schemeClr val="tx1"/>
                </a:solidFill>
                <a:latin typeface="+mn-lt"/>
                <a:ea typeface="+mn-ea"/>
                <a:cs typeface="+mn-cs"/>
              </a:rPr>
              <a:t>logn</a:t>
            </a:r>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，复杂度依赖于数据的顺序，且实现复杂。</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堆排序：输入，删除</a:t>
            </a:r>
            <a:r>
              <a:rPr lang="en-US" altLang="zh-CN" sz="1200" kern="1200" dirty="0">
                <a:solidFill>
                  <a:schemeClr val="tx1"/>
                </a:solidFill>
                <a:latin typeface="+mn-lt"/>
                <a:ea typeface="+mn-ea"/>
                <a:cs typeface="+mn-cs"/>
              </a:rPr>
              <a:t>O(</a:t>
            </a:r>
            <a:r>
              <a:rPr lang="en-US" altLang="zh-CN" sz="1200" kern="1200" dirty="0" err="1">
                <a:solidFill>
                  <a:schemeClr val="tx1"/>
                </a:solidFill>
                <a:latin typeface="+mn-lt"/>
                <a:ea typeface="+mn-ea"/>
                <a:cs typeface="+mn-cs"/>
              </a:rPr>
              <a:t>logn</a:t>
            </a:r>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，以数组存储，实现简单。</a:t>
            </a:r>
            <a:endParaRPr lang="en-US" altLang="zh-CN" sz="1200" kern="1200" dirty="0">
              <a:solidFill>
                <a:schemeClr val="tx1"/>
              </a:solidFill>
              <a:latin typeface="+mn-lt"/>
              <a:ea typeface="+mn-ea"/>
              <a:cs typeface="+mn-cs"/>
            </a:endParaRPr>
          </a:p>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21</a:t>
            </a:fld>
            <a:endParaRPr lang="zh-CN" altLang="en-US"/>
          </a:p>
        </p:txBody>
      </p:sp>
    </p:spTree>
    <p:extLst>
      <p:ext uri="{BB962C8B-B14F-4D97-AF65-F5344CB8AC3E}">
        <p14:creationId xmlns:p14="http://schemas.microsoft.com/office/powerpoint/2010/main" val="132464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22</a:t>
            </a:fld>
            <a:endParaRPr lang="zh-CN" altLang="en-US"/>
          </a:p>
        </p:txBody>
      </p:sp>
    </p:spTree>
    <p:extLst>
      <p:ext uri="{BB962C8B-B14F-4D97-AF65-F5344CB8AC3E}">
        <p14:creationId xmlns:p14="http://schemas.microsoft.com/office/powerpoint/2010/main" val="2783287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23</a:t>
            </a:fld>
            <a:endParaRPr lang="zh-CN" altLang="en-US"/>
          </a:p>
        </p:txBody>
      </p:sp>
    </p:spTree>
    <p:extLst>
      <p:ext uri="{BB962C8B-B14F-4D97-AF65-F5344CB8AC3E}">
        <p14:creationId xmlns:p14="http://schemas.microsoft.com/office/powerpoint/2010/main" val="3441487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24</a:t>
            </a:fld>
            <a:endParaRPr lang="zh-CN" altLang="en-US"/>
          </a:p>
        </p:txBody>
      </p:sp>
    </p:spTree>
    <p:extLst>
      <p:ext uri="{BB962C8B-B14F-4D97-AF65-F5344CB8AC3E}">
        <p14:creationId xmlns:p14="http://schemas.microsoft.com/office/powerpoint/2010/main" val="4165481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25</a:t>
            </a:fld>
            <a:endParaRPr lang="zh-CN" altLang="en-US"/>
          </a:p>
        </p:txBody>
      </p:sp>
    </p:spTree>
    <p:extLst>
      <p:ext uri="{BB962C8B-B14F-4D97-AF65-F5344CB8AC3E}">
        <p14:creationId xmlns:p14="http://schemas.microsoft.com/office/powerpoint/2010/main" val="16501711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26</a:t>
            </a:fld>
            <a:endParaRPr lang="zh-CN" altLang="en-US"/>
          </a:p>
        </p:txBody>
      </p:sp>
    </p:spTree>
    <p:extLst>
      <p:ext uri="{BB962C8B-B14F-4D97-AF65-F5344CB8AC3E}">
        <p14:creationId xmlns:p14="http://schemas.microsoft.com/office/powerpoint/2010/main" val="1809020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27</a:t>
            </a:fld>
            <a:endParaRPr lang="zh-CN" altLang="en-US"/>
          </a:p>
        </p:txBody>
      </p:sp>
    </p:spTree>
    <p:extLst>
      <p:ext uri="{BB962C8B-B14F-4D97-AF65-F5344CB8AC3E}">
        <p14:creationId xmlns:p14="http://schemas.microsoft.com/office/powerpoint/2010/main" val="27514092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28</a:t>
            </a:fld>
            <a:endParaRPr lang="zh-CN" altLang="en-US"/>
          </a:p>
        </p:txBody>
      </p:sp>
    </p:spTree>
    <p:extLst>
      <p:ext uri="{BB962C8B-B14F-4D97-AF65-F5344CB8AC3E}">
        <p14:creationId xmlns:p14="http://schemas.microsoft.com/office/powerpoint/2010/main" val="25649879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29</a:t>
            </a:fld>
            <a:endParaRPr lang="zh-CN" altLang="en-US"/>
          </a:p>
        </p:txBody>
      </p:sp>
    </p:spTree>
    <p:extLst>
      <p:ext uri="{BB962C8B-B14F-4D97-AF65-F5344CB8AC3E}">
        <p14:creationId xmlns:p14="http://schemas.microsoft.com/office/powerpoint/2010/main" val="2204761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3</a:t>
            </a:fld>
            <a:endParaRPr lang="zh-CN" altLang="en-US"/>
          </a:p>
        </p:txBody>
      </p:sp>
    </p:spTree>
    <p:extLst>
      <p:ext uri="{BB962C8B-B14F-4D97-AF65-F5344CB8AC3E}">
        <p14:creationId xmlns:p14="http://schemas.microsoft.com/office/powerpoint/2010/main" val="14544837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30</a:t>
            </a:fld>
            <a:endParaRPr lang="zh-CN" altLang="en-US"/>
          </a:p>
        </p:txBody>
      </p:sp>
    </p:spTree>
    <p:extLst>
      <p:ext uri="{BB962C8B-B14F-4D97-AF65-F5344CB8AC3E}">
        <p14:creationId xmlns:p14="http://schemas.microsoft.com/office/powerpoint/2010/main" val="30243026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mn-lt"/>
                <a:ea typeface="+mn-ea"/>
                <a:cs typeface="+mn-cs"/>
              </a:rPr>
              <a:t>内存分配器版本的</a:t>
            </a: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31</a:t>
            </a:fld>
            <a:endParaRPr lang="zh-CN" altLang="en-US"/>
          </a:p>
        </p:txBody>
      </p:sp>
    </p:spTree>
    <p:extLst>
      <p:ext uri="{BB962C8B-B14F-4D97-AF65-F5344CB8AC3E}">
        <p14:creationId xmlns:p14="http://schemas.microsoft.com/office/powerpoint/2010/main" val="20808232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32</a:t>
            </a:fld>
            <a:endParaRPr lang="zh-CN" altLang="en-US"/>
          </a:p>
        </p:txBody>
      </p:sp>
    </p:spTree>
    <p:extLst>
      <p:ext uri="{BB962C8B-B14F-4D97-AF65-F5344CB8AC3E}">
        <p14:creationId xmlns:p14="http://schemas.microsoft.com/office/powerpoint/2010/main" val="16537069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33</a:t>
            </a:fld>
            <a:endParaRPr lang="zh-CN" altLang="en-US"/>
          </a:p>
        </p:txBody>
      </p:sp>
    </p:spTree>
    <p:extLst>
      <p:ext uri="{BB962C8B-B14F-4D97-AF65-F5344CB8AC3E}">
        <p14:creationId xmlns:p14="http://schemas.microsoft.com/office/powerpoint/2010/main" val="23015107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34</a:t>
            </a:fld>
            <a:endParaRPr lang="zh-CN" altLang="en-US"/>
          </a:p>
        </p:txBody>
      </p:sp>
    </p:spTree>
    <p:extLst>
      <p:ext uri="{BB962C8B-B14F-4D97-AF65-F5344CB8AC3E}">
        <p14:creationId xmlns:p14="http://schemas.microsoft.com/office/powerpoint/2010/main" val="33574452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latin typeface="+mn-lt"/>
                <a:ea typeface="+mn-ea"/>
                <a:cs typeface="+mn-cs"/>
              </a:rPr>
              <a:t>内缩：表示衍生，指内含一个基层对象。</a:t>
            </a:r>
          </a:p>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35</a:t>
            </a:fld>
            <a:endParaRPr lang="zh-CN" altLang="en-US"/>
          </a:p>
        </p:txBody>
      </p:sp>
    </p:spTree>
    <p:extLst>
      <p:ext uri="{BB962C8B-B14F-4D97-AF65-F5344CB8AC3E}">
        <p14:creationId xmlns:p14="http://schemas.microsoft.com/office/powerpoint/2010/main" val="465762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latin typeface="+mn-lt"/>
                <a:ea typeface="+mn-ea"/>
                <a:cs typeface="+mn-cs"/>
              </a:rPr>
              <a:t>container adapter</a:t>
            </a:r>
            <a:r>
              <a:rPr lang="zh-CN" altLang="en-US" sz="1200" kern="1200" dirty="0">
                <a:solidFill>
                  <a:schemeClr val="tx1"/>
                </a:solidFill>
                <a:latin typeface="+mn-lt"/>
                <a:ea typeface="+mn-ea"/>
                <a:cs typeface="+mn-cs"/>
              </a:rPr>
              <a:t>，容器适配器</a:t>
            </a: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4</a:t>
            </a:fld>
            <a:endParaRPr lang="zh-CN" altLang="en-US"/>
          </a:p>
        </p:txBody>
      </p:sp>
    </p:spTree>
    <p:extLst>
      <p:ext uri="{BB962C8B-B14F-4D97-AF65-F5344CB8AC3E}">
        <p14:creationId xmlns:p14="http://schemas.microsoft.com/office/powerpoint/2010/main" val="539833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5</a:t>
            </a:fld>
            <a:endParaRPr lang="zh-CN" altLang="en-US"/>
          </a:p>
        </p:txBody>
      </p:sp>
    </p:spTree>
    <p:extLst>
      <p:ext uri="{BB962C8B-B14F-4D97-AF65-F5344CB8AC3E}">
        <p14:creationId xmlns:p14="http://schemas.microsoft.com/office/powerpoint/2010/main" val="565211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6</a:t>
            </a:fld>
            <a:endParaRPr lang="zh-CN" altLang="en-US"/>
          </a:p>
        </p:txBody>
      </p:sp>
    </p:spTree>
    <p:extLst>
      <p:ext uri="{BB962C8B-B14F-4D97-AF65-F5344CB8AC3E}">
        <p14:creationId xmlns:p14="http://schemas.microsoft.com/office/powerpoint/2010/main" val="4203559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7</a:t>
            </a:fld>
            <a:endParaRPr lang="zh-CN" altLang="en-US"/>
          </a:p>
        </p:txBody>
      </p:sp>
    </p:spTree>
    <p:extLst>
      <p:ext uri="{BB962C8B-B14F-4D97-AF65-F5344CB8AC3E}">
        <p14:creationId xmlns:p14="http://schemas.microsoft.com/office/powerpoint/2010/main" val="1892167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8</a:t>
            </a:fld>
            <a:endParaRPr lang="zh-CN" altLang="en-US"/>
          </a:p>
        </p:txBody>
      </p:sp>
    </p:spTree>
    <p:extLst>
      <p:ext uri="{BB962C8B-B14F-4D97-AF65-F5344CB8AC3E}">
        <p14:creationId xmlns:p14="http://schemas.microsoft.com/office/powerpoint/2010/main" val="542052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9</a:t>
            </a:fld>
            <a:endParaRPr lang="zh-CN" altLang="en-US"/>
          </a:p>
        </p:txBody>
      </p:sp>
    </p:spTree>
    <p:extLst>
      <p:ext uri="{BB962C8B-B14F-4D97-AF65-F5344CB8AC3E}">
        <p14:creationId xmlns:p14="http://schemas.microsoft.com/office/powerpoint/2010/main" val="1806673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69AEF752-935A-43A5-BBEB-74972F87411B}"/>
              </a:ext>
            </a:extLst>
          </p:cNvPr>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2194" name="Rectangle 2"/>
          <p:cNvSpPr>
            <a:spLocks noGrp="1" noChangeArrowheads="1"/>
          </p:cNvSpPr>
          <p:nvPr>
            <p:ph type="ctrTitle"/>
          </p:nvPr>
        </p:nvSpPr>
        <p:spPr>
          <a:xfrm>
            <a:off x="685800" y="1133475"/>
            <a:ext cx="7772400" cy="2339975"/>
          </a:xfrm>
        </p:spPr>
        <p:txBody>
          <a:bodyPr/>
          <a:lstStyle>
            <a:lvl1pPr algn="ctr">
              <a:defRPr sz="4400"/>
            </a:lvl1pPr>
          </a:lstStyle>
          <a:p>
            <a:r>
              <a:rPr lang="zh-CN" altLang="en-US"/>
              <a:t>单击此处编辑母版标题样式</a:t>
            </a:r>
          </a:p>
        </p:txBody>
      </p:sp>
      <p:sp>
        <p:nvSpPr>
          <p:cNvPr id="392195" name="Rectangle 3"/>
          <p:cNvSpPr>
            <a:spLocks noGrp="1" noChangeArrowheads="1"/>
          </p:cNvSpPr>
          <p:nvPr>
            <p:ph type="subTitle" idx="1"/>
          </p:nvPr>
        </p:nvSpPr>
        <p:spPr>
          <a:xfrm>
            <a:off x="701675" y="3833813"/>
            <a:ext cx="7756525" cy="1600200"/>
          </a:xfrm>
        </p:spPr>
        <p:txBody>
          <a:bodyPr/>
          <a:lstStyle>
            <a:lvl1pPr marL="0" indent="0" algn="ctr">
              <a:buFont typeface="Wingdings" pitchFamily="2" charset="2"/>
              <a:buNone/>
              <a:defRPr sz="2600"/>
            </a:lvl1pPr>
          </a:lstStyle>
          <a:p>
            <a:r>
              <a:rPr lang="zh-CN" altLang="en-US"/>
              <a:t>单击此处编辑母版副标题样式</a:t>
            </a:r>
          </a:p>
        </p:txBody>
      </p:sp>
      <p:sp>
        <p:nvSpPr>
          <p:cNvPr id="5" name="Rectangle 4">
            <a:extLst>
              <a:ext uri="{FF2B5EF4-FFF2-40B4-BE49-F238E27FC236}">
                <a16:creationId xmlns:a16="http://schemas.microsoft.com/office/drawing/2014/main" id="{E6969B1D-0328-47BC-9893-F6FCFC6E8A28}"/>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BB89F14-1B5C-49B9-94A8-9124C0D412DB}"/>
              </a:ext>
            </a:extLst>
          </p:cNvPr>
          <p:cNvSpPr>
            <a:spLocks noGrp="1" noChangeArrowheads="1"/>
          </p:cNvSpPr>
          <p:nvPr>
            <p:ph type="ftr" sz="quarter" idx="11"/>
          </p:nvPr>
        </p:nvSpPr>
        <p:spPr>
          <a:xfrm>
            <a:off x="3124200" y="6248400"/>
            <a:ext cx="2895600" cy="457200"/>
          </a:xfrm>
        </p:spPr>
        <p:txBody>
          <a:bodyPr/>
          <a:lstStyle>
            <a:lvl1pPr algn="ctr">
              <a:defRPr/>
            </a:lvl1pPr>
          </a:lstStyle>
          <a:p>
            <a:pPr>
              <a:defRPr/>
            </a:pPr>
            <a:endParaRPr lang="en-US" altLang="zh-CN"/>
          </a:p>
        </p:txBody>
      </p:sp>
      <p:sp>
        <p:nvSpPr>
          <p:cNvPr id="7" name="Rectangle 6">
            <a:extLst>
              <a:ext uri="{FF2B5EF4-FFF2-40B4-BE49-F238E27FC236}">
                <a16:creationId xmlns:a16="http://schemas.microsoft.com/office/drawing/2014/main" id="{8CCFC93F-A42E-4716-BBD6-AD4F57ED2366}"/>
              </a:ext>
            </a:extLst>
          </p:cNvPr>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13541894-270D-4ED6-8B43-BF647A3B200F}" type="slidenum">
              <a:rPr lang="en-US" altLang="zh-CN"/>
              <a:pPr>
                <a:defRPr/>
              </a:pPr>
              <a:t>‹#›</a:t>
            </a:fld>
            <a:endParaRPr lang="en-US" altLang="zh-CN"/>
          </a:p>
        </p:txBody>
      </p:sp>
    </p:spTree>
    <p:extLst>
      <p:ext uri="{BB962C8B-B14F-4D97-AF65-F5344CB8AC3E}">
        <p14:creationId xmlns:p14="http://schemas.microsoft.com/office/powerpoint/2010/main" val="180331935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4F5BAB4F-14D3-44FC-80B1-C349DAF6483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AD08C13-EC54-408F-B85F-12F1B6B18184}"/>
              </a:ext>
            </a:extLst>
          </p:cNvPr>
          <p:cNvSpPr>
            <a:spLocks noGrp="1" noChangeArrowheads="1"/>
          </p:cNvSpPr>
          <p:nvPr>
            <p:ph type="ftr" sz="quarter" idx="11"/>
          </p:nvPr>
        </p:nvSpPr>
        <p:spPr/>
        <p:txBody>
          <a:bodyPr/>
          <a:lstStyle>
            <a:lvl1pPr>
              <a:defRPr/>
            </a:lvl1pPr>
          </a:lstStyle>
          <a:p>
            <a:pPr>
              <a:defRPr/>
            </a:pPr>
            <a:fld id="{5E3778B8-A29B-4D6C-9969-9F6EAF583565}" type="slidenum">
              <a:rPr lang="en-US" altLang="zh-CN"/>
              <a:pPr>
                <a:defRPr/>
              </a:pPr>
              <a:t>‹#›</a:t>
            </a:fld>
            <a:endParaRPr lang="en-US" altLang="zh-CN"/>
          </a:p>
        </p:txBody>
      </p:sp>
    </p:spTree>
    <p:extLst>
      <p:ext uri="{BB962C8B-B14F-4D97-AF65-F5344CB8AC3E}">
        <p14:creationId xmlns:p14="http://schemas.microsoft.com/office/powerpoint/2010/main" val="386631417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60039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6B4E31BC-4392-4C3C-BD85-BD3FC41D1B77}"/>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5EE04778-2224-4618-BA8C-0FFD70834C6F}"/>
              </a:ext>
            </a:extLst>
          </p:cNvPr>
          <p:cNvSpPr>
            <a:spLocks noGrp="1" noChangeArrowheads="1"/>
          </p:cNvSpPr>
          <p:nvPr>
            <p:ph type="ftr" sz="quarter" idx="11"/>
          </p:nvPr>
        </p:nvSpPr>
        <p:spPr/>
        <p:txBody>
          <a:bodyPr/>
          <a:lstStyle>
            <a:lvl1pPr>
              <a:defRPr/>
            </a:lvl1pPr>
          </a:lstStyle>
          <a:p>
            <a:pPr>
              <a:defRPr/>
            </a:pPr>
            <a:fld id="{E6F7F948-466C-4334-B249-EF0F55B5287B}" type="slidenum">
              <a:rPr lang="en-US" altLang="zh-CN"/>
              <a:pPr>
                <a:defRPr/>
              </a:pPr>
              <a:t>‹#›</a:t>
            </a:fld>
            <a:endParaRPr lang="en-US" altLang="zh-CN"/>
          </a:p>
        </p:txBody>
      </p:sp>
    </p:spTree>
    <p:extLst>
      <p:ext uri="{BB962C8B-B14F-4D97-AF65-F5344CB8AC3E}">
        <p14:creationId xmlns:p14="http://schemas.microsoft.com/office/powerpoint/2010/main" val="18207937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EA01B6A8-7767-4E52-B29A-85DA828FF80A}"/>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759A39FB-B94D-4FB0-9837-9FB5451F76E7}"/>
              </a:ext>
            </a:extLst>
          </p:cNvPr>
          <p:cNvSpPr>
            <a:spLocks noGrp="1" noChangeArrowheads="1"/>
          </p:cNvSpPr>
          <p:nvPr>
            <p:ph type="ftr" sz="quarter" idx="11"/>
          </p:nvPr>
        </p:nvSpPr>
        <p:spPr/>
        <p:txBody>
          <a:bodyPr/>
          <a:lstStyle>
            <a:lvl1pPr>
              <a:defRPr/>
            </a:lvl1pPr>
          </a:lstStyle>
          <a:p>
            <a:pPr>
              <a:defRPr/>
            </a:pPr>
            <a:fld id="{3EF1978C-2545-463C-AEE0-983D95985AE6}" type="slidenum">
              <a:rPr lang="en-US" altLang="zh-CN"/>
              <a:pPr>
                <a:defRPr/>
              </a:pPr>
              <a:t>‹#›</a:t>
            </a:fld>
            <a:endParaRPr lang="en-US" altLang="zh-CN"/>
          </a:p>
        </p:txBody>
      </p:sp>
    </p:spTree>
    <p:extLst>
      <p:ext uri="{BB962C8B-B14F-4D97-AF65-F5344CB8AC3E}">
        <p14:creationId xmlns:p14="http://schemas.microsoft.com/office/powerpoint/2010/main" val="29915754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57AC7056-26DC-4FE4-AAFA-73646D2FA901}"/>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3A96DBB-8005-4DAE-8D21-E5597A87D592}"/>
              </a:ext>
            </a:extLst>
          </p:cNvPr>
          <p:cNvSpPr>
            <a:spLocks noGrp="1" noChangeArrowheads="1"/>
          </p:cNvSpPr>
          <p:nvPr>
            <p:ph type="ftr" sz="quarter" idx="11"/>
          </p:nvPr>
        </p:nvSpPr>
        <p:spPr/>
        <p:txBody>
          <a:bodyPr/>
          <a:lstStyle>
            <a:lvl1pPr>
              <a:defRPr/>
            </a:lvl1pPr>
          </a:lstStyle>
          <a:p>
            <a:pPr>
              <a:defRPr/>
            </a:pPr>
            <a:fld id="{962EB317-0BC9-4E2C-94B2-4CCDC557C718}" type="slidenum">
              <a:rPr lang="en-US" altLang="zh-CN"/>
              <a:pPr>
                <a:defRPr/>
              </a:pPr>
              <a:t>‹#›</a:t>
            </a:fld>
            <a:endParaRPr lang="en-US" altLang="zh-CN"/>
          </a:p>
        </p:txBody>
      </p:sp>
    </p:spTree>
    <p:extLst>
      <p:ext uri="{BB962C8B-B14F-4D97-AF65-F5344CB8AC3E}">
        <p14:creationId xmlns:p14="http://schemas.microsoft.com/office/powerpoint/2010/main" val="130485780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1C7CCA4B-0CCA-495E-AB0D-5FB0A4E6C062}"/>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FEE6F00-5182-4663-95C5-96B196289DEC}"/>
              </a:ext>
            </a:extLst>
          </p:cNvPr>
          <p:cNvSpPr>
            <a:spLocks noGrp="1" noChangeArrowheads="1"/>
          </p:cNvSpPr>
          <p:nvPr>
            <p:ph type="ftr" sz="quarter" idx="11"/>
          </p:nvPr>
        </p:nvSpPr>
        <p:spPr/>
        <p:txBody>
          <a:bodyPr/>
          <a:lstStyle>
            <a:lvl1pPr>
              <a:defRPr/>
            </a:lvl1pPr>
          </a:lstStyle>
          <a:p>
            <a:pPr>
              <a:defRPr/>
            </a:pPr>
            <a:fld id="{E15EAB26-0F17-44CE-9350-9371B998D28D}" type="slidenum">
              <a:rPr lang="en-US" altLang="zh-CN"/>
              <a:pPr>
                <a:defRPr/>
              </a:pPr>
              <a:t>‹#›</a:t>
            </a:fld>
            <a:endParaRPr lang="en-US" altLang="zh-CN"/>
          </a:p>
        </p:txBody>
      </p:sp>
    </p:spTree>
    <p:extLst>
      <p:ext uri="{BB962C8B-B14F-4D97-AF65-F5344CB8AC3E}">
        <p14:creationId xmlns:p14="http://schemas.microsoft.com/office/powerpoint/2010/main" val="401873455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D8DDDD43-98AE-48BA-BCBC-53F43DBCDAFF}"/>
              </a:ext>
            </a:extLst>
          </p:cNvPr>
          <p:cNvSpPr>
            <a:spLocks noGrp="1" noChangeArrowheads="1"/>
          </p:cNvSpPr>
          <p:nvPr>
            <p:ph type="dt" sz="half" idx="10"/>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4959FDD5-8D2C-4A82-927E-77A1DA400DA6}"/>
              </a:ext>
            </a:extLst>
          </p:cNvPr>
          <p:cNvSpPr>
            <a:spLocks noGrp="1" noChangeArrowheads="1"/>
          </p:cNvSpPr>
          <p:nvPr>
            <p:ph type="ftr" sz="quarter" idx="11"/>
          </p:nvPr>
        </p:nvSpPr>
        <p:spPr/>
        <p:txBody>
          <a:bodyPr/>
          <a:lstStyle>
            <a:lvl1pPr>
              <a:defRPr/>
            </a:lvl1pPr>
          </a:lstStyle>
          <a:p>
            <a:pPr>
              <a:defRPr/>
            </a:pPr>
            <a:fld id="{EB4C0B8C-E5D6-4BA1-AEA7-8354CDD6CB5F}" type="slidenum">
              <a:rPr lang="en-US" altLang="zh-CN"/>
              <a:pPr>
                <a:defRPr/>
              </a:pPr>
              <a:t>‹#›</a:t>
            </a:fld>
            <a:endParaRPr lang="en-US" altLang="zh-CN"/>
          </a:p>
        </p:txBody>
      </p:sp>
    </p:spTree>
    <p:extLst>
      <p:ext uri="{BB962C8B-B14F-4D97-AF65-F5344CB8AC3E}">
        <p14:creationId xmlns:p14="http://schemas.microsoft.com/office/powerpoint/2010/main" val="232035838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522A5EC0-93AB-4848-9AE3-67449389DFAD}"/>
              </a:ext>
            </a:extLst>
          </p:cNvPr>
          <p:cNvSpPr>
            <a:spLocks noGrp="1" noChangeArrowheads="1"/>
          </p:cNvSpPr>
          <p:nvPr>
            <p:ph type="dt" sz="half" idx="10"/>
          </p:nvPr>
        </p:nvSpPr>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677DAC85-BEA8-4343-96CA-EF81FEC9EDF1}"/>
              </a:ext>
            </a:extLst>
          </p:cNvPr>
          <p:cNvSpPr>
            <a:spLocks noGrp="1" noChangeArrowheads="1"/>
          </p:cNvSpPr>
          <p:nvPr>
            <p:ph type="ftr" sz="quarter" idx="11"/>
          </p:nvPr>
        </p:nvSpPr>
        <p:spPr/>
        <p:txBody>
          <a:bodyPr/>
          <a:lstStyle>
            <a:lvl1pPr>
              <a:defRPr/>
            </a:lvl1pPr>
          </a:lstStyle>
          <a:p>
            <a:pPr>
              <a:defRPr/>
            </a:pPr>
            <a:fld id="{DB2DCCCE-FDD1-40A9-891E-8A2D05F613E4}" type="slidenum">
              <a:rPr lang="en-US" altLang="zh-CN"/>
              <a:pPr>
                <a:defRPr/>
              </a:pPr>
              <a:t>‹#›</a:t>
            </a:fld>
            <a:endParaRPr lang="en-US" altLang="zh-CN"/>
          </a:p>
        </p:txBody>
      </p:sp>
    </p:spTree>
    <p:extLst>
      <p:ext uri="{BB962C8B-B14F-4D97-AF65-F5344CB8AC3E}">
        <p14:creationId xmlns:p14="http://schemas.microsoft.com/office/powerpoint/2010/main" val="416065306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42ABB5DC-77B0-4C2F-ACB7-50ACA47046A9}"/>
              </a:ext>
            </a:extLst>
          </p:cNvPr>
          <p:cNvSpPr>
            <a:spLocks noGrp="1" noChangeArrowheads="1"/>
          </p:cNvSpPr>
          <p:nvPr>
            <p:ph type="dt" sz="half" idx="10"/>
          </p:nvPr>
        </p:nvSpPr>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DCC3570D-C5D5-44C9-8489-E0CE335D92B1}"/>
              </a:ext>
            </a:extLst>
          </p:cNvPr>
          <p:cNvSpPr>
            <a:spLocks noGrp="1" noChangeArrowheads="1"/>
          </p:cNvSpPr>
          <p:nvPr>
            <p:ph type="ftr" sz="quarter" idx="11"/>
          </p:nvPr>
        </p:nvSpPr>
        <p:spPr/>
        <p:txBody>
          <a:bodyPr/>
          <a:lstStyle>
            <a:lvl1pPr>
              <a:defRPr/>
            </a:lvl1pPr>
          </a:lstStyle>
          <a:p>
            <a:pPr>
              <a:defRPr/>
            </a:pPr>
            <a:fld id="{510E0D4E-ED90-40CF-9D66-458E972CD4F4}" type="slidenum">
              <a:rPr lang="en-US" altLang="zh-CN"/>
              <a:pPr>
                <a:defRPr/>
              </a:pPr>
              <a:t>‹#›</a:t>
            </a:fld>
            <a:endParaRPr lang="en-US" altLang="zh-CN"/>
          </a:p>
        </p:txBody>
      </p:sp>
    </p:spTree>
    <p:extLst>
      <p:ext uri="{BB962C8B-B14F-4D97-AF65-F5344CB8AC3E}">
        <p14:creationId xmlns:p14="http://schemas.microsoft.com/office/powerpoint/2010/main" val="292057832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DB8A4847-045E-425A-98F8-7520AC7C4E20}"/>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4B52B7D-C17B-4F65-8FED-CFA20ECECA33}"/>
              </a:ext>
            </a:extLst>
          </p:cNvPr>
          <p:cNvSpPr>
            <a:spLocks noGrp="1" noChangeArrowheads="1"/>
          </p:cNvSpPr>
          <p:nvPr>
            <p:ph type="ftr" sz="quarter" idx="11"/>
          </p:nvPr>
        </p:nvSpPr>
        <p:spPr/>
        <p:txBody>
          <a:bodyPr/>
          <a:lstStyle>
            <a:lvl1pPr>
              <a:defRPr/>
            </a:lvl1pPr>
          </a:lstStyle>
          <a:p>
            <a:pPr>
              <a:defRPr/>
            </a:pPr>
            <a:fld id="{7EA7D19C-B91D-49B8-89DB-D9D94E1D3A61}" type="slidenum">
              <a:rPr lang="en-US" altLang="zh-CN"/>
              <a:pPr>
                <a:defRPr/>
              </a:pPr>
              <a:t>‹#›</a:t>
            </a:fld>
            <a:endParaRPr lang="en-US" altLang="zh-CN"/>
          </a:p>
        </p:txBody>
      </p:sp>
    </p:spTree>
    <p:extLst>
      <p:ext uri="{BB962C8B-B14F-4D97-AF65-F5344CB8AC3E}">
        <p14:creationId xmlns:p14="http://schemas.microsoft.com/office/powerpoint/2010/main" val="374932648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43B2CADB-07A5-44AC-A102-2BFAA9BF694B}"/>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1548A08-E2F3-455D-9124-7CD8475087D8}"/>
              </a:ext>
            </a:extLst>
          </p:cNvPr>
          <p:cNvSpPr>
            <a:spLocks noGrp="1" noChangeArrowheads="1"/>
          </p:cNvSpPr>
          <p:nvPr>
            <p:ph type="ftr" sz="quarter" idx="11"/>
          </p:nvPr>
        </p:nvSpPr>
        <p:spPr/>
        <p:txBody>
          <a:bodyPr/>
          <a:lstStyle>
            <a:lvl1pPr>
              <a:defRPr/>
            </a:lvl1pPr>
          </a:lstStyle>
          <a:p>
            <a:pPr>
              <a:defRPr/>
            </a:pPr>
            <a:fld id="{6108054B-FABB-4D3E-8EB5-129DEF6D7A73}" type="slidenum">
              <a:rPr lang="en-US" altLang="zh-CN"/>
              <a:pPr>
                <a:defRPr/>
              </a:pPr>
              <a:t>‹#›</a:t>
            </a:fld>
            <a:endParaRPr lang="en-US" altLang="zh-CN"/>
          </a:p>
        </p:txBody>
      </p:sp>
    </p:spTree>
    <p:extLst>
      <p:ext uri="{BB962C8B-B14F-4D97-AF65-F5344CB8AC3E}">
        <p14:creationId xmlns:p14="http://schemas.microsoft.com/office/powerpoint/2010/main" val="308516250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0257B11-CF33-4BE2-A7E2-94CCB0960DDD}"/>
              </a:ext>
            </a:extLst>
          </p:cNvPr>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21569A49-C4B3-4308-A63C-8D708AB526DF}"/>
              </a:ext>
            </a:extLst>
          </p:cNvPr>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07A934EC-323C-4A81-942F-AA4B0FE02EC0}"/>
              </a:ext>
            </a:extLst>
          </p:cNvPr>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1173" name="Rectangle 5">
            <a:extLst>
              <a:ext uri="{FF2B5EF4-FFF2-40B4-BE49-F238E27FC236}">
                <a16:creationId xmlns:a16="http://schemas.microsoft.com/office/drawing/2014/main" id="{B55B2D4C-EFA1-4F34-9E1B-4752E12F7864}"/>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b="0" i="0">
                <a:latin typeface="Verdana" pitchFamily="34" charset="0"/>
              </a:defRPr>
            </a:lvl1pPr>
          </a:lstStyle>
          <a:p>
            <a:pPr>
              <a:defRPr/>
            </a:pPr>
            <a:endParaRPr lang="en-US" altLang="zh-CN"/>
          </a:p>
        </p:txBody>
      </p:sp>
      <p:sp>
        <p:nvSpPr>
          <p:cNvPr id="391174" name="Rectangle 6">
            <a:extLst>
              <a:ext uri="{FF2B5EF4-FFF2-40B4-BE49-F238E27FC236}">
                <a16:creationId xmlns:a16="http://schemas.microsoft.com/office/drawing/2014/main" id="{B2F1205E-E71E-4CA2-8025-AF7AC8F455B5}"/>
              </a:ext>
            </a:extLst>
          </p:cNvPr>
          <p:cNvSpPr>
            <a:spLocks noGrp="1" noChangeArrowheads="1"/>
          </p:cNvSpPr>
          <p:nvPr>
            <p:ph type="ftr" sz="quarter" idx="3"/>
          </p:nvPr>
        </p:nvSpPr>
        <p:spPr bwMode="auto">
          <a:xfrm>
            <a:off x="7191375" y="6381750"/>
            <a:ext cx="19526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C26BA33B-FDBD-4ADA-A0B0-A71B82D8700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ransition/>
  <p:hf sldNum="0" hd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57A0528-17AD-478D-8711-FEA9A7372BCD}"/>
              </a:ext>
            </a:extLst>
          </p:cNvPr>
          <p:cNvSpPr>
            <a:spLocks noGrp="1" noChangeArrowheads="1"/>
          </p:cNvSpPr>
          <p:nvPr>
            <p:ph type="ctrTitle"/>
          </p:nvPr>
        </p:nvSpPr>
        <p:spPr/>
        <p:txBody>
          <a:bodyPr/>
          <a:lstStyle/>
          <a:p>
            <a:pPr eaLnBrk="1" hangingPunct="1"/>
            <a:r>
              <a:rPr lang="zh-CN" altLang="en-US" sz="4000" dirty="0"/>
              <a:t>标准模板库</a:t>
            </a:r>
            <a:r>
              <a:rPr lang="en-US" altLang="zh-CN" sz="4000" dirty="0"/>
              <a:t>STL</a:t>
            </a:r>
            <a:br>
              <a:rPr lang="zh-CN" altLang="en-US" sz="4000" dirty="0"/>
            </a:br>
            <a:endParaRPr lang="en-US" altLang="zh-CN" sz="4000" dirty="0"/>
          </a:p>
        </p:txBody>
      </p:sp>
      <p:sp>
        <p:nvSpPr>
          <p:cNvPr id="15363" name="副标题 5">
            <a:extLst>
              <a:ext uri="{FF2B5EF4-FFF2-40B4-BE49-F238E27FC236}">
                <a16:creationId xmlns:a16="http://schemas.microsoft.com/office/drawing/2014/main" id="{ED59A0AD-1A84-4C8C-93E7-0497D334EF11}"/>
              </a:ext>
            </a:extLst>
          </p:cNvPr>
          <p:cNvSpPr>
            <a:spLocks noGrp="1"/>
          </p:cNvSpPr>
          <p:nvPr>
            <p:ph type="subTitle" idx="1"/>
          </p:nvPr>
        </p:nvSpPr>
        <p:spPr/>
        <p:txBody>
          <a:bodyPr/>
          <a:lstStyle/>
          <a:p>
            <a:r>
              <a:rPr lang="zh-CN" altLang="en-US" sz="2800" dirty="0"/>
              <a:t>容器适配器</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10</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en-US" altLang="zh-CN" sz="3800" dirty="0"/>
              <a:t>stack</a:t>
            </a:r>
            <a:r>
              <a:rPr lang="zh-CN" altLang="en-US" sz="3800" dirty="0"/>
              <a:t>适配器</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856984" cy="5516562"/>
          </a:xfrm>
        </p:spPr>
        <p:txBody>
          <a:bodyPr/>
          <a:lstStyle/>
          <a:p>
            <a:pPr eaLnBrk="1" hangingPunct="1"/>
            <a:r>
              <a:rPr lang="en-US" altLang="zh-CN" dirty="0"/>
              <a:t>template &lt;class T, class Sequence=deque&lt;T&gt;&gt;</a:t>
            </a:r>
          </a:p>
          <a:p>
            <a:pPr marL="0" indent="0" eaLnBrk="1" hangingPunct="1">
              <a:buNone/>
            </a:pPr>
            <a:r>
              <a:rPr lang="en-US" altLang="zh-CN" dirty="0"/>
              <a:t>     class stack{</a:t>
            </a:r>
          </a:p>
          <a:p>
            <a:pPr marL="0" indent="0" eaLnBrk="1" hangingPunct="1">
              <a:buNone/>
            </a:pPr>
            <a:r>
              <a:rPr lang="en-US" altLang="zh-CN" dirty="0"/>
              <a:t>     protected:</a:t>
            </a:r>
          </a:p>
          <a:p>
            <a:pPr marL="0" indent="0" eaLnBrk="1" hangingPunct="1">
              <a:buNone/>
            </a:pPr>
            <a:r>
              <a:rPr lang="en-US" altLang="zh-CN" dirty="0"/>
              <a:t>	Sequence c;       //</a:t>
            </a:r>
            <a:r>
              <a:rPr lang="zh-CN" altLang="en-US" dirty="0"/>
              <a:t>底层容器</a:t>
            </a:r>
            <a:endParaRPr lang="en-US" altLang="zh-CN" dirty="0"/>
          </a:p>
          <a:p>
            <a:pPr marL="0" indent="0" eaLnBrk="1" hangingPunct="1">
              <a:buNone/>
            </a:pPr>
            <a:r>
              <a:rPr lang="en-US" altLang="zh-CN" dirty="0"/>
              <a:t>	typedef  </a:t>
            </a:r>
            <a:r>
              <a:rPr lang="en-US" altLang="zh-CN" dirty="0" err="1"/>
              <a:t>typename</a:t>
            </a:r>
            <a:r>
              <a:rPr lang="en-US" altLang="zh-CN" dirty="0"/>
              <a:t> Sequence::</a:t>
            </a:r>
            <a:r>
              <a:rPr lang="en-US" altLang="zh-CN" dirty="0" err="1"/>
              <a:t>size_type</a:t>
            </a:r>
            <a:r>
              <a:rPr lang="en-US" altLang="zh-CN" dirty="0"/>
              <a:t> </a:t>
            </a:r>
            <a:r>
              <a:rPr lang="en-US" altLang="zh-CN" dirty="0" err="1"/>
              <a:t>size_type</a:t>
            </a:r>
            <a:r>
              <a:rPr lang="en-US" altLang="zh-CN" dirty="0"/>
              <a:t>;</a:t>
            </a:r>
          </a:p>
          <a:p>
            <a:pPr marL="0" indent="0" eaLnBrk="1" hangingPunct="1">
              <a:buNone/>
            </a:pPr>
            <a:r>
              <a:rPr lang="en-US" altLang="zh-CN" dirty="0"/>
              <a:t>          typedef  </a:t>
            </a:r>
            <a:r>
              <a:rPr lang="en-US" altLang="zh-CN" dirty="0" err="1"/>
              <a:t>typename</a:t>
            </a:r>
            <a:r>
              <a:rPr lang="en-US" altLang="zh-CN" dirty="0"/>
              <a:t> Sequence::</a:t>
            </a:r>
            <a:r>
              <a:rPr lang="en-US" altLang="zh-CN" dirty="0" err="1"/>
              <a:t>value_type</a:t>
            </a:r>
            <a:r>
              <a:rPr lang="en-US" altLang="zh-CN" dirty="0"/>
              <a:t> </a:t>
            </a:r>
            <a:r>
              <a:rPr lang="en-US" altLang="zh-CN" dirty="0" err="1"/>
              <a:t>value_type</a:t>
            </a:r>
            <a:r>
              <a:rPr lang="en-US" altLang="zh-CN" dirty="0"/>
              <a:t>;</a:t>
            </a:r>
          </a:p>
          <a:p>
            <a:pPr marL="0" indent="0" eaLnBrk="1" hangingPunct="1">
              <a:buNone/>
            </a:pPr>
            <a:r>
              <a:rPr lang="en-US" altLang="zh-CN" dirty="0"/>
              <a:t>    public:</a:t>
            </a:r>
          </a:p>
          <a:p>
            <a:pPr marL="0" indent="0" eaLnBrk="1" hangingPunct="1">
              <a:buNone/>
            </a:pPr>
            <a:r>
              <a:rPr lang="en-US" altLang="zh-CN" dirty="0"/>
              <a:t>	bool empty() const {return </a:t>
            </a:r>
            <a:r>
              <a:rPr lang="en-US" altLang="zh-CN" dirty="0" err="1"/>
              <a:t>c.empty</a:t>
            </a:r>
            <a:r>
              <a:rPr lang="en-US" altLang="zh-CN" dirty="0"/>
              <a:t>(); }</a:t>
            </a:r>
          </a:p>
          <a:p>
            <a:pPr marL="0" indent="0" eaLnBrk="1" hangingPunct="1">
              <a:buNone/>
            </a:pPr>
            <a:r>
              <a:rPr lang="en-US" altLang="zh-CN" dirty="0"/>
              <a:t>          </a:t>
            </a:r>
            <a:r>
              <a:rPr lang="en-US" altLang="zh-CN" dirty="0" err="1"/>
              <a:t>size_type</a:t>
            </a:r>
            <a:r>
              <a:rPr lang="en-US" altLang="zh-CN" dirty="0"/>
              <a:t> size const {return </a:t>
            </a:r>
            <a:r>
              <a:rPr lang="en-US" altLang="zh-CN" dirty="0" err="1"/>
              <a:t>c.size</a:t>
            </a:r>
            <a:r>
              <a:rPr lang="en-US" altLang="zh-CN" dirty="0"/>
              <a:t>()</a:t>
            </a:r>
            <a:r>
              <a:rPr lang="zh-CN" altLang="en-US" dirty="0"/>
              <a:t>；</a:t>
            </a:r>
            <a:r>
              <a:rPr lang="en-US" altLang="zh-CN" dirty="0"/>
              <a:t>}</a:t>
            </a:r>
          </a:p>
          <a:p>
            <a:pPr marL="0" indent="0" eaLnBrk="1" hangingPunct="1">
              <a:buNone/>
            </a:pPr>
            <a:r>
              <a:rPr lang="en-US" altLang="zh-CN" dirty="0"/>
              <a:t>          void push(const </a:t>
            </a:r>
            <a:r>
              <a:rPr lang="en-US" altLang="zh-CN" dirty="0" err="1"/>
              <a:t>value_type</a:t>
            </a:r>
            <a:r>
              <a:rPr lang="en-US" altLang="zh-CN" dirty="0"/>
              <a:t> &amp; x) {</a:t>
            </a:r>
            <a:r>
              <a:rPr lang="en-US" altLang="zh-CN" dirty="0" err="1"/>
              <a:t>c.push_back</a:t>
            </a:r>
            <a:r>
              <a:rPr lang="en-US" altLang="zh-CN" dirty="0"/>
              <a:t>(x); }</a:t>
            </a:r>
          </a:p>
          <a:p>
            <a:pPr marL="0" indent="0" eaLnBrk="1" hangingPunct="1">
              <a:buNone/>
            </a:pPr>
            <a:r>
              <a:rPr lang="en-US" altLang="zh-CN" dirty="0"/>
              <a:t>          …</a:t>
            </a:r>
          </a:p>
          <a:p>
            <a:pPr marL="0" indent="0" eaLnBrk="1" hangingPunct="1">
              <a:buNone/>
            </a:pPr>
            <a:r>
              <a:rPr lang="en-US" altLang="zh-CN" dirty="0"/>
              <a:t>}</a:t>
            </a:r>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Tree>
    <p:extLst>
      <p:ext uri="{BB962C8B-B14F-4D97-AF65-F5344CB8AC3E}">
        <p14:creationId xmlns:p14="http://schemas.microsoft.com/office/powerpoint/2010/main" val="205572805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11</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en-US" altLang="zh-CN" sz="3800" dirty="0"/>
              <a:t>stack</a:t>
            </a:r>
            <a:r>
              <a:rPr lang="zh-CN" altLang="en-US" sz="3800" dirty="0"/>
              <a:t>适配器</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856984" cy="5516562"/>
          </a:xfrm>
        </p:spPr>
        <p:txBody>
          <a:bodyPr/>
          <a:lstStyle/>
          <a:p>
            <a:pPr eaLnBrk="1" hangingPunct="1"/>
            <a:r>
              <a:rPr lang="en-US" altLang="zh-CN" dirty="0"/>
              <a:t>template &lt;class T,</a:t>
            </a:r>
            <a:r>
              <a:rPr lang="zh-CN" altLang="en-US" dirty="0"/>
              <a:t> </a:t>
            </a:r>
            <a:r>
              <a:rPr lang="en-US" altLang="zh-CN" dirty="0"/>
              <a:t>class</a:t>
            </a:r>
            <a:r>
              <a:rPr lang="zh-CN" altLang="en-US" dirty="0"/>
              <a:t> </a:t>
            </a:r>
            <a:r>
              <a:rPr lang="en-US" altLang="zh-CN" dirty="0"/>
              <a:t>Sequence&gt;</a:t>
            </a:r>
          </a:p>
          <a:p>
            <a:pPr marL="0" indent="0" eaLnBrk="1" hangingPunct="1">
              <a:buNone/>
            </a:pPr>
            <a:r>
              <a:rPr lang="en-US" altLang="zh-CN" dirty="0"/>
              <a:t>     bool </a:t>
            </a:r>
            <a:r>
              <a:rPr lang="en-US" altLang="zh-CN" dirty="0" err="1"/>
              <a:t>operatord</a:t>
            </a:r>
            <a:r>
              <a:rPr lang="en-US" altLang="zh-CN" dirty="0"/>
              <a:t>==(const stack&lt;</a:t>
            </a:r>
            <a:r>
              <a:rPr lang="en-US" altLang="zh-CN" dirty="0" err="1"/>
              <a:t>T,Sequence</a:t>
            </a:r>
            <a:r>
              <a:rPr lang="en-US" altLang="zh-CN" dirty="0"/>
              <a:t>&gt; &amp;x, const</a:t>
            </a:r>
          </a:p>
          <a:p>
            <a:pPr marL="0" indent="0" eaLnBrk="1" hangingPunct="1">
              <a:buNone/>
            </a:pPr>
            <a:r>
              <a:rPr lang="en-US" altLang="zh-CN" dirty="0"/>
              <a:t>     stack&lt;</a:t>
            </a:r>
            <a:r>
              <a:rPr lang="en-US" altLang="zh-CN" dirty="0" err="1"/>
              <a:t>T,Sequence</a:t>
            </a:r>
            <a:r>
              <a:rPr lang="en-US" altLang="zh-CN" dirty="0"/>
              <a:t>&gt; &amp;y)</a:t>
            </a:r>
          </a:p>
          <a:p>
            <a:pPr marL="0" indent="0" eaLnBrk="1" hangingPunct="1">
              <a:buNone/>
            </a:pPr>
            <a:r>
              <a:rPr lang="en-US" altLang="zh-CN" dirty="0"/>
              <a:t>     {</a:t>
            </a:r>
          </a:p>
          <a:p>
            <a:pPr marL="0" indent="0" eaLnBrk="1" hangingPunct="1">
              <a:buNone/>
            </a:pPr>
            <a:r>
              <a:rPr lang="en-US" altLang="zh-CN" dirty="0"/>
              <a:t>	return </a:t>
            </a:r>
            <a:r>
              <a:rPr lang="en-US" altLang="zh-CN" dirty="0" err="1"/>
              <a:t>x.c</a:t>
            </a:r>
            <a:r>
              <a:rPr lang="en-US" altLang="zh-CN" dirty="0"/>
              <a:t> == </a:t>
            </a:r>
            <a:r>
              <a:rPr lang="en-US" altLang="zh-CN" dirty="0" err="1"/>
              <a:t>y.c</a:t>
            </a:r>
            <a:r>
              <a:rPr lang="en-US" altLang="zh-CN" dirty="0"/>
              <a:t>;</a:t>
            </a:r>
          </a:p>
          <a:p>
            <a:pPr marL="0" indent="0" eaLnBrk="1" hangingPunct="1">
              <a:buNone/>
            </a:pPr>
            <a:r>
              <a:rPr lang="en-US" altLang="zh-CN" dirty="0"/>
              <a:t>      }</a:t>
            </a:r>
          </a:p>
          <a:p>
            <a:pPr eaLnBrk="1" hangingPunct="1"/>
            <a:endParaRPr lang="en-US" altLang="zh-CN" dirty="0"/>
          </a:p>
          <a:p>
            <a:pPr eaLnBrk="1" hangingPunct="1"/>
            <a:r>
              <a:rPr lang="en-US" altLang="zh-CN" dirty="0"/>
              <a:t>&lt;,&gt;,!=</a:t>
            </a:r>
            <a:r>
              <a:rPr lang="zh-CN" altLang="en-US" dirty="0"/>
              <a:t>等关系运算同理。</a:t>
            </a:r>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Tree>
    <p:extLst>
      <p:ext uri="{BB962C8B-B14F-4D97-AF65-F5344CB8AC3E}">
        <p14:creationId xmlns:p14="http://schemas.microsoft.com/office/powerpoint/2010/main" val="256261748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12</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algn="ctr" eaLnBrk="1" hangingPunct="1"/>
            <a:r>
              <a:rPr lang="en-US" altLang="zh-CN" sz="3800" dirty="0"/>
              <a:t>stack</a:t>
            </a:r>
            <a:r>
              <a:rPr lang="zh-CN" altLang="en-US" sz="3800" dirty="0"/>
              <a:t>练习</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551656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
        <p:nvSpPr>
          <p:cNvPr id="7" name="Rectangle 3">
            <a:extLst>
              <a:ext uri="{FF2B5EF4-FFF2-40B4-BE49-F238E27FC236}">
                <a16:creationId xmlns:a16="http://schemas.microsoft.com/office/drawing/2014/main" id="{29BA2FCA-4F47-4478-BBC9-5B0159F25AD1}"/>
              </a:ext>
            </a:extLst>
          </p:cNvPr>
          <p:cNvSpPr txBox="1">
            <a:spLocks noChangeArrowheads="1"/>
          </p:cNvSpPr>
          <p:nvPr/>
        </p:nvSpPr>
        <p:spPr bwMode="auto">
          <a:xfrm>
            <a:off x="647056" y="1297670"/>
            <a:ext cx="8496944"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marL="0" indent="0" eaLnBrk="1" hangingPunct="1">
              <a:buNone/>
            </a:pPr>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p:txBody>
      </p:sp>
      <p:sp>
        <p:nvSpPr>
          <p:cNvPr id="3" name="文本框 2">
            <a:extLst>
              <a:ext uri="{FF2B5EF4-FFF2-40B4-BE49-F238E27FC236}">
                <a16:creationId xmlns:a16="http://schemas.microsoft.com/office/drawing/2014/main" id="{F2F2B48C-38BD-4FBF-940E-4AB535AFD466}"/>
              </a:ext>
            </a:extLst>
          </p:cNvPr>
          <p:cNvSpPr txBox="1"/>
          <p:nvPr/>
        </p:nvSpPr>
        <p:spPr>
          <a:xfrm>
            <a:off x="574675" y="1394773"/>
            <a:ext cx="7928619" cy="954107"/>
          </a:xfrm>
          <a:prstGeom prst="rect">
            <a:avLst/>
          </a:prstGeom>
          <a:noFill/>
        </p:spPr>
        <p:txBody>
          <a:bodyPr wrap="square" rtlCol="0">
            <a:spAutoFit/>
          </a:bodyPr>
          <a:lstStyle/>
          <a:p>
            <a:r>
              <a:rPr lang="zh-CN" altLang="en-US" sz="2800" i="0" dirty="0"/>
              <a:t>将</a:t>
            </a:r>
            <a:r>
              <a:rPr lang="en-US" altLang="zh-CN" sz="2800" i="0" dirty="0"/>
              <a:t>stackadapter.cpp</a:t>
            </a:r>
            <a:r>
              <a:rPr lang="zh-CN" altLang="en-US" sz="2800" i="0" dirty="0"/>
              <a:t>的主函数改为以</a:t>
            </a:r>
            <a:r>
              <a:rPr lang="en-US" altLang="zh-CN" sz="2800" i="0" dirty="0"/>
              <a:t>list</a:t>
            </a:r>
            <a:r>
              <a:rPr lang="zh-CN" altLang="en-US" sz="2800" i="0" dirty="0"/>
              <a:t>为基础容器，使用</a:t>
            </a:r>
            <a:r>
              <a:rPr lang="en-US" altLang="zh-CN" sz="2800" i="0" dirty="0"/>
              <a:t>STL</a:t>
            </a:r>
            <a:r>
              <a:rPr lang="zh-CN" altLang="en-US" sz="2800" i="0" dirty="0"/>
              <a:t>的</a:t>
            </a:r>
            <a:r>
              <a:rPr lang="en-US" altLang="zh-CN" sz="2800" i="0" dirty="0"/>
              <a:t>stack</a:t>
            </a:r>
            <a:r>
              <a:rPr lang="zh-CN" altLang="en-US" sz="2800" i="0" dirty="0"/>
              <a:t>适配器。</a:t>
            </a:r>
          </a:p>
        </p:txBody>
      </p:sp>
    </p:spTree>
    <p:extLst>
      <p:ext uri="{BB962C8B-B14F-4D97-AF65-F5344CB8AC3E}">
        <p14:creationId xmlns:p14="http://schemas.microsoft.com/office/powerpoint/2010/main" val="415332824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13</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algn="ctr" eaLnBrk="1" hangingPunct="1"/>
            <a:r>
              <a:rPr lang="en-US" altLang="zh-CN" sz="3800" dirty="0"/>
              <a:t>stack</a:t>
            </a:r>
            <a:r>
              <a:rPr lang="zh-CN" altLang="en-US" sz="3800" dirty="0"/>
              <a:t>练习</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551656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
        <p:nvSpPr>
          <p:cNvPr id="7" name="Rectangle 3">
            <a:extLst>
              <a:ext uri="{FF2B5EF4-FFF2-40B4-BE49-F238E27FC236}">
                <a16:creationId xmlns:a16="http://schemas.microsoft.com/office/drawing/2014/main" id="{29BA2FCA-4F47-4478-BBC9-5B0159F25AD1}"/>
              </a:ext>
            </a:extLst>
          </p:cNvPr>
          <p:cNvSpPr txBox="1">
            <a:spLocks noChangeArrowheads="1"/>
          </p:cNvSpPr>
          <p:nvPr/>
        </p:nvSpPr>
        <p:spPr bwMode="auto">
          <a:xfrm>
            <a:off x="647056" y="1297670"/>
            <a:ext cx="8496944"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marL="0" indent="0" eaLnBrk="1" hangingPunct="1">
              <a:buNone/>
            </a:pPr>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p:txBody>
      </p:sp>
      <p:sp>
        <p:nvSpPr>
          <p:cNvPr id="3" name="文本框 2">
            <a:extLst>
              <a:ext uri="{FF2B5EF4-FFF2-40B4-BE49-F238E27FC236}">
                <a16:creationId xmlns:a16="http://schemas.microsoft.com/office/drawing/2014/main" id="{F2F2B48C-38BD-4FBF-940E-4AB535AFD466}"/>
              </a:ext>
            </a:extLst>
          </p:cNvPr>
          <p:cNvSpPr txBox="1"/>
          <p:nvPr/>
        </p:nvSpPr>
        <p:spPr>
          <a:xfrm>
            <a:off x="574675" y="1394773"/>
            <a:ext cx="7928619" cy="954107"/>
          </a:xfrm>
          <a:prstGeom prst="rect">
            <a:avLst/>
          </a:prstGeom>
          <a:noFill/>
        </p:spPr>
        <p:txBody>
          <a:bodyPr wrap="square" rtlCol="0">
            <a:spAutoFit/>
          </a:bodyPr>
          <a:lstStyle/>
          <a:p>
            <a:r>
              <a:rPr lang="zh-CN" altLang="en-US" sz="2800" i="0" dirty="0"/>
              <a:t>括号匹配：输入字符串，只包含括号：</a:t>
            </a:r>
            <a:r>
              <a:rPr lang="en-US" altLang="zh-CN" sz="2800" i="0" dirty="0"/>
              <a:t>[</a:t>
            </a:r>
            <a:r>
              <a:rPr lang="zh-CN" altLang="en-US" sz="2800" i="0" dirty="0"/>
              <a:t>、</a:t>
            </a:r>
            <a:r>
              <a:rPr lang="en-US" altLang="zh-CN" sz="2800" i="0" dirty="0"/>
              <a:t>{</a:t>
            </a:r>
            <a:r>
              <a:rPr lang="zh-CN" altLang="en-US" sz="2800" i="0" dirty="0"/>
              <a:t>、</a:t>
            </a:r>
            <a:r>
              <a:rPr lang="en-US" altLang="zh-CN" sz="2800" i="0" dirty="0"/>
              <a:t>(</a:t>
            </a:r>
            <a:r>
              <a:rPr lang="zh-CN" altLang="en-US" sz="2800" i="0" dirty="0"/>
              <a:t>、</a:t>
            </a:r>
            <a:r>
              <a:rPr lang="en-US" altLang="zh-CN" sz="2800" i="0" dirty="0"/>
              <a:t>)</a:t>
            </a:r>
            <a:r>
              <a:rPr lang="zh-CN" altLang="en-US" sz="2800" i="0" dirty="0"/>
              <a:t>、</a:t>
            </a:r>
            <a:r>
              <a:rPr lang="en-US" altLang="zh-CN" sz="2800" i="0" dirty="0"/>
              <a:t>}</a:t>
            </a:r>
            <a:r>
              <a:rPr lang="zh-CN" altLang="en-US" sz="2800" i="0" dirty="0"/>
              <a:t>、</a:t>
            </a:r>
            <a:r>
              <a:rPr lang="en-US" altLang="zh-CN" sz="2800" i="0" dirty="0"/>
              <a:t>]</a:t>
            </a:r>
            <a:r>
              <a:rPr lang="zh-CN" altLang="en-US" sz="2800" i="0" dirty="0"/>
              <a:t>，检查括号是否匹配。</a:t>
            </a:r>
          </a:p>
        </p:txBody>
      </p:sp>
      <p:sp>
        <p:nvSpPr>
          <p:cNvPr id="2" name="文本框 1">
            <a:extLst>
              <a:ext uri="{FF2B5EF4-FFF2-40B4-BE49-F238E27FC236}">
                <a16:creationId xmlns:a16="http://schemas.microsoft.com/office/drawing/2014/main" id="{43D92F47-990E-4502-B9F9-3B96236570FB}"/>
              </a:ext>
            </a:extLst>
          </p:cNvPr>
          <p:cNvSpPr txBox="1"/>
          <p:nvPr/>
        </p:nvSpPr>
        <p:spPr>
          <a:xfrm>
            <a:off x="6660232" y="5649453"/>
            <a:ext cx="1944216" cy="523220"/>
          </a:xfrm>
          <a:prstGeom prst="rect">
            <a:avLst/>
          </a:prstGeom>
          <a:noFill/>
        </p:spPr>
        <p:txBody>
          <a:bodyPr wrap="square" rtlCol="0">
            <a:spAutoFit/>
          </a:bodyPr>
          <a:lstStyle/>
          <a:p>
            <a:r>
              <a:rPr lang="en-US" altLang="zh-CN" sz="2800" i="0" dirty="0"/>
              <a:t>match.cpp</a:t>
            </a:r>
            <a:endParaRPr lang="zh-CN" altLang="en-US" sz="2800" i="0" dirty="0"/>
          </a:p>
        </p:txBody>
      </p:sp>
    </p:spTree>
    <p:extLst>
      <p:ext uri="{BB962C8B-B14F-4D97-AF65-F5344CB8AC3E}">
        <p14:creationId xmlns:p14="http://schemas.microsoft.com/office/powerpoint/2010/main" val="338111168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14</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en-US" altLang="zh-CN" sz="3800" dirty="0"/>
              <a:t>queue</a:t>
            </a:r>
            <a:r>
              <a:rPr lang="zh-CN" altLang="en-US" sz="3800" dirty="0"/>
              <a:t>适配器</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551656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
        <p:nvSpPr>
          <p:cNvPr id="7" name="Rectangle 3">
            <a:extLst>
              <a:ext uri="{FF2B5EF4-FFF2-40B4-BE49-F238E27FC236}">
                <a16:creationId xmlns:a16="http://schemas.microsoft.com/office/drawing/2014/main" id="{29BA2FCA-4F47-4478-BBC9-5B0159F25AD1}"/>
              </a:ext>
            </a:extLst>
          </p:cNvPr>
          <p:cNvSpPr txBox="1">
            <a:spLocks noChangeArrowheads="1"/>
          </p:cNvSpPr>
          <p:nvPr/>
        </p:nvSpPr>
        <p:spPr bwMode="auto">
          <a:xfrm>
            <a:off x="647056" y="1269095"/>
            <a:ext cx="8496944"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r>
              <a:rPr lang="en-US" altLang="zh-CN" b="0" i="0" kern="0" dirty="0"/>
              <a:t>&lt;queue&gt;</a:t>
            </a:r>
          </a:p>
          <a:p>
            <a:pPr eaLnBrk="1" hangingPunct="1"/>
            <a:r>
              <a:rPr lang="zh-CN" altLang="en-US" b="0" i="0" kern="0" dirty="0"/>
              <a:t>队列是一种先进先出的数据结构。有两个出口，队尾加入元素</a:t>
            </a:r>
            <a:r>
              <a:rPr lang="en-US" altLang="zh-CN" b="0" i="0" kern="0" dirty="0"/>
              <a:t>(push)</a:t>
            </a:r>
            <a:r>
              <a:rPr lang="zh-CN" altLang="en-US" b="0" i="0" kern="0" dirty="0"/>
              <a:t>，队头取出元素</a:t>
            </a:r>
            <a:r>
              <a:rPr lang="en-US" altLang="zh-CN" b="0" i="0" kern="0" dirty="0"/>
              <a:t>(pop)</a:t>
            </a:r>
            <a:r>
              <a:rPr lang="zh-CN" altLang="en-US" b="0" i="0" kern="0" dirty="0"/>
              <a:t>。</a:t>
            </a:r>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p:txBody>
      </p:sp>
      <p:pic>
        <p:nvPicPr>
          <p:cNvPr id="3" name="图片 2">
            <a:extLst>
              <a:ext uri="{FF2B5EF4-FFF2-40B4-BE49-F238E27FC236}">
                <a16:creationId xmlns:a16="http://schemas.microsoft.com/office/drawing/2014/main" id="{4FDADE99-A760-4650-8111-86F69C154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462" y="3630954"/>
            <a:ext cx="6315075" cy="2030294"/>
          </a:xfrm>
          <a:prstGeom prst="rect">
            <a:avLst/>
          </a:prstGeom>
        </p:spPr>
      </p:pic>
    </p:spTree>
    <p:extLst>
      <p:ext uri="{BB962C8B-B14F-4D97-AF65-F5344CB8AC3E}">
        <p14:creationId xmlns:p14="http://schemas.microsoft.com/office/powerpoint/2010/main" val="167667877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15</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en-US" altLang="zh-CN" sz="3800" dirty="0"/>
              <a:t>queue</a:t>
            </a:r>
            <a:r>
              <a:rPr lang="zh-CN" altLang="en-US" sz="3800" dirty="0"/>
              <a:t>构造函数</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551656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
        <p:nvSpPr>
          <p:cNvPr id="7" name="Rectangle 3">
            <a:extLst>
              <a:ext uri="{FF2B5EF4-FFF2-40B4-BE49-F238E27FC236}">
                <a16:creationId xmlns:a16="http://schemas.microsoft.com/office/drawing/2014/main" id="{29BA2FCA-4F47-4478-BBC9-5B0159F25AD1}"/>
              </a:ext>
            </a:extLst>
          </p:cNvPr>
          <p:cNvSpPr txBox="1">
            <a:spLocks noChangeArrowheads="1"/>
          </p:cNvSpPr>
          <p:nvPr/>
        </p:nvSpPr>
        <p:spPr bwMode="auto">
          <a:xfrm>
            <a:off x="647056" y="1269095"/>
            <a:ext cx="8496944"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marL="0" indent="0" eaLnBrk="1" hangingPunct="1">
              <a:buNone/>
            </a:pPr>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p:txBody>
      </p:sp>
      <p:graphicFrame>
        <p:nvGraphicFramePr>
          <p:cNvPr id="3" name="表格 3">
            <a:extLst>
              <a:ext uri="{FF2B5EF4-FFF2-40B4-BE49-F238E27FC236}">
                <a16:creationId xmlns:a16="http://schemas.microsoft.com/office/drawing/2014/main" id="{EF6B91AF-E320-406F-A47C-CD15B6397A16}"/>
              </a:ext>
            </a:extLst>
          </p:cNvPr>
          <p:cNvGraphicFramePr>
            <a:graphicFrameLocks noGrp="1"/>
          </p:cNvGraphicFramePr>
          <p:nvPr>
            <p:extLst>
              <p:ext uri="{D42A27DB-BD31-4B8C-83A1-F6EECF244321}">
                <p14:modId xmlns:p14="http://schemas.microsoft.com/office/powerpoint/2010/main" val="3616889202"/>
              </p:ext>
            </p:extLst>
          </p:nvPr>
        </p:nvGraphicFramePr>
        <p:xfrm>
          <a:off x="647056" y="1269095"/>
          <a:ext cx="8496944" cy="4955844"/>
        </p:xfrm>
        <a:graphic>
          <a:graphicData uri="http://schemas.openxmlformats.org/drawingml/2006/table">
            <a:tbl>
              <a:tblPr firstRow="1" bandRow="1">
                <a:tableStyleId>{21E4AEA4-8DFA-4A89-87EB-49C32662AFE0}</a:tableStyleId>
              </a:tblPr>
              <a:tblGrid>
                <a:gridCol w="6790239">
                  <a:extLst>
                    <a:ext uri="{9D8B030D-6E8A-4147-A177-3AD203B41FA5}">
                      <a16:colId xmlns:a16="http://schemas.microsoft.com/office/drawing/2014/main" val="793192076"/>
                    </a:ext>
                  </a:extLst>
                </a:gridCol>
                <a:gridCol w="1706705">
                  <a:extLst>
                    <a:ext uri="{9D8B030D-6E8A-4147-A177-3AD203B41FA5}">
                      <a16:colId xmlns:a16="http://schemas.microsoft.com/office/drawing/2014/main" val="1722775121"/>
                    </a:ext>
                  </a:extLst>
                </a:gridCol>
              </a:tblGrid>
              <a:tr h="754923">
                <a:tc>
                  <a:txBody>
                    <a:bodyPr/>
                    <a:lstStyle/>
                    <a:p>
                      <a:pPr algn="l"/>
                      <a:r>
                        <a:rPr lang="en-US" altLang="zh-CN" sz="2800" dirty="0"/>
                        <a:t> </a:t>
                      </a:r>
                      <a:r>
                        <a:rPr lang="zh-CN" altLang="en-US" sz="2800" dirty="0"/>
                        <a:t>                           构造函数</a:t>
                      </a:r>
                    </a:p>
                  </a:txBody>
                  <a:tcPr/>
                </a:tc>
                <a:tc>
                  <a:txBody>
                    <a:bodyPr/>
                    <a:lstStyle/>
                    <a:p>
                      <a:pPr algn="l"/>
                      <a:r>
                        <a:rPr lang="en-US" altLang="zh-CN" sz="2800" dirty="0"/>
                        <a:t>   </a:t>
                      </a:r>
                      <a:r>
                        <a:rPr lang="zh-CN" altLang="en-US" sz="2800" dirty="0"/>
                        <a:t>说明</a:t>
                      </a:r>
                    </a:p>
                  </a:txBody>
                  <a:tcPr/>
                </a:tc>
                <a:extLst>
                  <a:ext uri="{0D108BD9-81ED-4DB2-BD59-A6C34878D82A}">
                    <a16:rowId xmlns:a16="http://schemas.microsoft.com/office/drawing/2014/main" val="2123141859"/>
                  </a:ext>
                </a:extLst>
              </a:tr>
              <a:tr h="1076269">
                <a:tc>
                  <a:txBody>
                    <a:bodyPr/>
                    <a:lstStyle/>
                    <a:p>
                      <a:r>
                        <a:rPr lang="en-US" altLang="zh-CN" sz="2800" b="0" i="0" u="none" strike="noStrike" kern="1200" dirty="0">
                          <a:solidFill>
                            <a:schemeClr val="dk1"/>
                          </a:solidFill>
                          <a:effectLst/>
                          <a:latin typeface="+mn-lt"/>
                          <a:ea typeface="+mn-ea"/>
                          <a:cs typeface="+mn-cs"/>
                        </a:rPr>
                        <a:t>explicit queue (const </a:t>
                      </a:r>
                      <a:r>
                        <a:rPr lang="en-US" altLang="zh-CN" sz="2800" b="0" i="0" u="none" strike="noStrike" kern="1200" dirty="0" err="1">
                          <a:solidFill>
                            <a:schemeClr val="dk1"/>
                          </a:solidFill>
                          <a:effectLst/>
                          <a:latin typeface="+mn-lt"/>
                          <a:ea typeface="+mn-ea"/>
                          <a:cs typeface="+mn-cs"/>
                        </a:rPr>
                        <a:t>container_type</a:t>
                      </a:r>
                      <a:r>
                        <a:rPr lang="en-US" altLang="zh-CN" sz="2800" b="0" i="0" u="none" strike="noStrike" kern="1200" dirty="0">
                          <a:solidFill>
                            <a:schemeClr val="dk1"/>
                          </a:solidFill>
                          <a:effectLst/>
                          <a:latin typeface="+mn-lt"/>
                          <a:ea typeface="+mn-ea"/>
                          <a:cs typeface="+mn-cs"/>
                        </a:rPr>
                        <a:t>&amp; </a:t>
                      </a:r>
                      <a:r>
                        <a:rPr lang="en-US" altLang="zh-CN" sz="2800" b="0" i="0" u="none" strike="noStrike" kern="1200" dirty="0" err="1">
                          <a:solidFill>
                            <a:schemeClr val="dk1"/>
                          </a:solidFill>
                          <a:effectLst/>
                          <a:latin typeface="+mn-lt"/>
                          <a:ea typeface="+mn-ea"/>
                          <a:cs typeface="+mn-cs"/>
                        </a:rPr>
                        <a:t>ctnr</a:t>
                      </a:r>
                      <a:r>
                        <a:rPr lang="en-US" altLang="zh-CN" sz="2800" b="0" i="0" u="none" strike="noStrike" kern="1200" dirty="0">
                          <a:solidFill>
                            <a:schemeClr val="dk1"/>
                          </a:solidFill>
                          <a:effectLst/>
                          <a:latin typeface="+mn-lt"/>
                          <a:ea typeface="+mn-ea"/>
                          <a:cs typeface="+mn-cs"/>
                        </a:rPr>
                        <a:t>); </a:t>
                      </a:r>
                      <a:endParaRPr lang="zh-CN" altLang="en-US" sz="2800" b="0" i="0" u="none" strike="noStrike" kern="1200" dirty="0">
                        <a:solidFill>
                          <a:schemeClr val="dk1"/>
                        </a:solidFill>
                        <a:effectLst/>
                        <a:latin typeface="+mn-lt"/>
                        <a:ea typeface="+mn-ea"/>
                        <a:cs typeface="+mn-cs"/>
                      </a:endParaRPr>
                    </a:p>
                  </a:txBody>
                  <a:tcPr/>
                </a:tc>
                <a:tc>
                  <a:txBody>
                    <a:bodyPr/>
                    <a:lstStyle/>
                    <a:p>
                      <a:pPr algn="ctr"/>
                      <a:endParaRPr lang="en-US" altLang="zh-CN" sz="2800" dirty="0"/>
                    </a:p>
                    <a:p>
                      <a:pPr algn="ctr"/>
                      <a:r>
                        <a:rPr lang="zh-CN" altLang="en-US" sz="2800" dirty="0"/>
                        <a:t>初始化</a:t>
                      </a:r>
                    </a:p>
                  </a:txBody>
                  <a:tcPr/>
                </a:tc>
                <a:extLst>
                  <a:ext uri="{0D108BD9-81ED-4DB2-BD59-A6C34878D82A}">
                    <a16:rowId xmlns:a16="http://schemas.microsoft.com/office/drawing/2014/main" val="488054918"/>
                  </a:ext>
                </a:extLst>
              </a:tr>
              <a:tr h="1562326">
                <a:tc>
                  <a:txBody>
                    <a:bodyPr/>
                    <a:lstStyle/>
                    <a:p>
                      <a:r>
                        <a:rPr lang="en-US" altLang="zh-CN" sz="2800" kern="1200" dirty="0">
                          <a:solidFill>
                            <a:schemeClr val="tx1"/>
                          </a:solidFill>
                          <a:effectLst/>
                          <a:latin typeface="+mn-lt"/>
                          <a:ea typeface="+mn-ea"/>
                          <a:cs typeface="+mn-cs"/>
                        </a:rPr>
                        <a:t>template &lt;class </a:t>
                      </a:r>
                      <a:r>
                        <a:rPr lang="en-US" altLang="zh-CN" sz="2800" kern="1200" dirty="0" err="1">
                          <a:solidFill>
                            <a:schemeClr val="tx1"/>
                          </a:solidFill>
                          <a:effectLst/>
                          <a:latin typeface="+mn-lt"/>
                          <a:ea typeface="+mn-ea"/>
                          <a:cs typeface="+mn-cs"/>
                        </a:rPr>
                        <a:t>Alloc</a:t>
                      </a:r>
                      <a:r>
                        <a:rPr lang="en-US" altLang="zh-CN" sz="2800" kern="1200" dirty="0">
                          <a:solidFill>
                            <a:schemeClr val="tx1"/>
                          </a:solidFill>
                          <a:effectLst/>
                          <a:latin typeface="+mn-lt"/>
                          <a:ea typeface="+mn-ea"/>
                          <a:cs typeface="+mn-cs"/>
                        </a:rPr>
                        <a:t>&gt; </a:t>
                      </a:r>
                    </a:p>
                    <a:p>
                      <a:r>
                        <a:rPr lang="en-US" altLang="zh-CN" sz="2800" kern="1200" dirty="0">
                          <a:solidFill>
                            <a:schemeClr val="tx1"/>
                          </a:solidFill>
                          <a:effectLst/>
                          <a:latin typeface="+mn-lt"/>
                          <a:ea typeface="+mn-ea"/>
                          <a:cs typeface="+mn-cs"/>
                        </a:rPr>
                        <a:t>queue (const queue&amp; x, const </a:t>
                      </a:r>
                      <a:r>
                        <a:rPr lang="en-US" altLang="zh-CN" sz="2800" kern="1200" dirty="0" err="1">
                          <a:solidFill>
                            <a:schemeClr val="tx1"/>
                          </a:solidFill>
                          <a:effectLst/>
                          <a:latin typeface="+mn-lt"/>
                          <a:ea typeface="+mn-ea"/>
                          <a:cs typeface="+mn-cs"/>
                        </a:rPr>
                        <a:t>Alloc</a:t>
                      </a:r>
                      <a:r>
                        <a:rPr lang="en-US" altLang="zh-CN" sz="2800" kern="1200" dirty="0">
                          <a:solidFill>
                            <a:schemeClr val="tx1"/>
                          </a:solidFill>
                          <a:effectLst/>
                          <a:latin typeface="+mn-lt"/>
                          <a:ea typeface="+mn-ea"/>
                          <a:cs typeface="+mn-cs"/>
                        </a:rPr>
                        <a:t>&amp; </a:t>
                      </a:r>
                      <a:r>
                        <a:rPr lang="en-US" altLang="zh-CN" sz="2800" kern="1200" dirty="0" err="1">
                          <a:solidFill>
                            <a:schemeClr val="tx1"/>
                          </a:solidFill>
                          <a:effectLst/>
                          <a:latin typeface="+mn-lt"/>
                          <a:ea typeface="+mn-ea"/>
                          <a:cs typeface="+mn-cs"/>
                        </a:rPr>
                        <a:t>alloc</a:t>
                      </a:r>
                      <a:r>
                        <a:rPr lang="en-US" altLang="zh-CN" sz="2800" kern="1200" dirty="0">
                          <a:solidFill>
                            <a:schemeClr val="tx1"/>
                          </a:solidFill>
                          <a:effectLst/>
                          <a:latin typeface="+mn-lt"/>
                          <a:ea typeface="+mn-ea"/>
                          <a:cs typeface="+mn-cs"/>
                        </a:rPr>
                        <a:t>); </a:t>
                      </a:r>
                      <a:endParaRPr lang="zh-CN" altLang="en-US" sz="2800" b="0" i="0" u="none" strike="noStrike" kern="1200" dirty="0">
                        <a:solidFill>
                          <a:schemeClr val="dk1"/>
                        </a:solidFill>
                        <a:effectLst/>
                        <a:latin typeface="+mn-lt"/>
                        <a:ea typeface="+mn-ea"/>
                        <a:cs typeface="+mn-cs"/>
                      </a:endParaRPr>
                    </a:p>
                  </a:txBody>
                  <a:tcPr/>
                </a:tc>
                <a:tc>
                  <a:txBody>
                    <a:bodyPr/>
                    <a:lstStyle/>
                    <a:p>
                      <a:pPr algn="ctr"/>
                      <a:endParaRPr lang="en-US" altLang="zh-CN" sz="2800" dirty="0"/>
                    </a:p>
                    <a:p>
                      <a:pPr algn="ctr"/>
                      <a:r>
                        <a:rPr lang="zh-CN" altLang="en-US" sz="2800" dirty="0"/>
                        <a:t>拷贝构造</a:t>
                      </a:r>
                    </a:p>
                  </a:txBody>
                  <a:tcPr/>
                </a:tc>
                <a:extLst>
                  <a:ext uri="{0D108BD9-81ED-4DB2-BD59-A6C34878D82A}">
                    <a16:rowId xmlns:a16="http://schemas.microsoft.com/office/drawing/2014/main" val="1220294976"/>
                  </a:ext>
                </a:extLst>
              </a:tr>
              <a:tr h="1562326">
                <a:tc>
                  <a:txBody>
                    <a:bodyPr/>
                    <a:lstStyle/>
                    <a:p>
                      <a:r>
                        <a:rPr lang="en-US" altLang="zh-CN" sz="2800" kern="1200" dirty="0">
                          <a:solidFill>
                            <a:schemeClr val="tx1"/>
                          </a:solidFill>
                          <a:effectLst/>
                          <a:latin typeface="+mn-lt"/>
                          <a:ea typeface="+mn-ea"/>
                          <a:cs typeface="+mn-cs"/>
                        </a:rPr>
                        <a:t>template &lt;class </a:t>
                      </a:r>
                      <a:r>
                        <a:rPr lang="en-US" altLang="zh-CN" sz="2800" kern="1200" dirty="0" err="1">
                          <a:solidFill>
                            <a:schemeClr val="tx1"/>
                          </a:solidFill>
                          <a:effectLst/>
                          <a:latin typeface="+mn-lt"/>
                          <a:ea typeface="+mn-ea"/>
                          <a:cs typeface="+mn-cs"/>
                        </a:rPr>
                        <a:t>Alloc</a:t>
                      </a:r>
                      <a:r>
                        <a:rPr lang="en-US" altLang="zh-CN" sz="2800" kern="1200" dirty="0">
                          <a:solidFill>
                            <a:schemeClr val="tx1"/>
                          </a:solidFill>
                          <a:effectLst/>
                          <a:latin typeface="+mn-lt"/>
                          <a:ea typeface="+mn-ea"/>
                          <a:cs typeface="+mn-cs"/>
                        </a:rPr>
                        <a:t>&gt; </a:t>
                      </a:r>
                    </a:p>
                    <a:p>
                      <a:r>
                        <a:rPr lang="en-US" altLang="zh-CN" sz="2800" kern="1200" dirty="0">
                          <a:solidFill>
                            <a:schemeClr val="tx1"/>
                          </a:solidFill>
                          <a:effectLst/>
                          <a:latin typeface="+mn-lt"/>
                          <a:ea typeface="+mn-ea"/>
                          <a:cs typeface="+mn-cs"/>
                        </a:rPr>
                        <a:t>queue (queue &amp;&amp; x, const </a:t>
                      </a:r>
                      <a:r>
                        <a:rPr lang="en-US" altLang="zh-CN" sz="2800" kern="1200" dirty="0" err="1">
                          <a:solidFill>
                            <a:schemeClr val="tx1"/>
                          </a:solidFill>
                          <a:effectLst/>
                          <a:latin typeface="+mn-lt"/>
                          <a:ea typeface="+mn-ea"/>
                          <a:cs typeface="+mn-cs"/>
                        </a:rPr>
                        <a:t>Alloc</a:t>
                      </a:r>
                      <a:r>
                        <a:rPr lang="en-US" altLang="zh-CN" sz="2800" kern="1200" dirty="0">
                          <a:solidFill>
                            <a:schemeClr val="tx1"/>
                          </a:solidFill>
                          <a:effectLst/>
                          <a:latin typeface="+mn-lt"/>
                          <a:ea typeface="+mn-ea"/>
                          <a:cs typeface="+mn-cs"/>
                        </a:rPr>
                        <a:t>&amp; </a:t>
                      </a:r>
                      <a:r>
                        <a:rPr lang="en-US" altLang="zh-CN" sz="2800" kern="1200" dirty="0" err="1">
                          <a:solidFill>
                            <a:schemeClr val="tx1"/>
                          </a:solidFill>
                          <a:effectLst/>
                          <a:latin typeface="+mn-lt"/>
                          <a:ea typeface="+mn-ea"/>
                          <a:cs typeface="+mn-cs"/>
                        </a:rPr>
                        <a:t>alloc</a:t>
                      </a:r>
                      <a:r>
                        <a:rPr lang="en-US" altLang="zh-CN" sz="2800" kern="1200" dirty="0">
                          <a:solidFill>
                            <a:schemeClr val="tx1"/>
                          </a:solidFill>
                          <a:effectLst/>
                          <a:latin typeface="+mn-lt"/>
                          <a:ea typeface="+mn-ea"/>
                          <a:cs typeface="+mn-cs"/>
                        </a:rPr>
                        <a:t>);</a:t>
                      </a:r>
                      <a:endParaRPr lang="zh-CN" altLang="en-US" sz="2800" b="0" i="0" u="none" strike="noStrike" kern="1200" dirty="0">
                        <a:solidFill>
                          <a:schemeClr val="dk1"/>
                        </a:solidFill>
                        <a:effectLst/>
                        <a:latin typeface="+mn-lt"/>
                        <a:ea typeface="+mn-ea"/>
                        <a:cs typeface="+mn-cs"/>
                      </a:endParaRPr>
                    </a:p>
                  </a:txBody>
                  <a:tcPr/>
                </a:tc>
                <a:tc>
                  <a:txBody>
                    <a:bodyPr/>
                    <a:lstStyle/>
                    <a:p>
                      <a:pPr algn="ctr"/>
                      <a:endParaRPr lang="en-US" altLang="zh-CN" sz="2800" dirty="0"/>
                    </a:p>
                    <a:p>
                      <a:pPr algn="ctr"/>
                      <a:r>
                        <a:rPr lang="zh-CN" altLang="en-US" sz="2800" dirty="0"/>
                        <a:t>移动构造</a:t>
                      </a:r>
                    </a:p>
                  </a:txBody>
                  <a:tcPr/>
                </a:tc>
                <a:extLst>
                  <a:ext uri="{0D108BD9-81ED-4DB2-BD59-A6C34878D82A}">
                    <a16:rowId xmlns:a16="http://schemas.microsoft.com/office/drawing/2014/main" val="1131438901"/>
                  </a:ext>
                </a:extLst>
              </a:tr>
            </a:tbl>
          </a:graphicData>
        </a:graphic>
      </p:graphicFrame>
    </p:spTree>
    <p:extLst>
      <p:ext uri="{BB962C8B-B14F-4D97-AF65-F5344CB8AC3E}">
        <p14:creationId xmlns:p14="http://schemas.microsoft.com/office/powerpoint/2010/main" val="61259543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16</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en-US" altLang="zh-CN" sz="3800" dirty="0"/>
              <a:t>queue</a:t>
            </a:r>
            <a:r>
              <a:rPr lang="zh-CN" altLang="en-US" sz="3800" dirty="0"/>
              <a:t>适配器常用方法</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551656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
        <p:nvSpPr>
          <p:cNvPr id="7" name="Rectangle 3">
            <a:extLst>
              <a:ext uri="{FF2B5EF4-FFF2-40B4-BE49-F238E27FC236}">
                <a16:creationId xmlns:a16="http://schemas.microsoft.com/office/drawing/2014/main" id="{29BA2FCA-4F47-4478-BBC9-5B0159F25AD1}"/>
              </a:ext>
            </a:extLst>
          </p:cNvPr>
          <p:cNvSpPr txBox="1">
            <a:spLocks noChangeArrowheads="1"/>
          </p:cNvSpPr>
          <p:nvPr/>
        </p:nvSpPr>
        <p:spPr bwMode="auto">
          <a:xfrm>
            <a:off x="647056" y="1269095"/>
            <a:ext cx="8496944"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marL="0" indent="0" eaLnBrk="1" hangingPunct="1">
              <a:buNone/>
            </a:pPr>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p:txBody>
      </p:sp>
      <p:graphicFrame>
        <p:nvGraphicFramePr>
          <p:cNvPr id="2" name="表格 2">
            <a:extLst>
              <a:ext uri="{FF2B5EF4-FFF2-40B4-BE49-F238E27FC236}">
                <a16:creationId xmlns:a16="http://schemas.microsoft.com/office/drawing/2014/main" id="{C06028FF-791D-4D3A-B0C1-2F08F9AFDC56}"/>
              </a:ext>
            </a:extLst>
          </p:cNvPr>
          <p:cNvGraphicFramePr>
            <a:graphicFrameLocks noGrp="1"/>
          </p:cNvGraphicFramePr>
          <p:nvPr>
            <p:extLst>
              <p:ext uri="{D42A27DB-BD31-4B8C-83A1-F6EECF244321}">
                <p14:modId xmlns:p14="http://schemas.microsoft.com/office/powerpoint/2010/main" val="3781424777"/>
              </p:ext>
            </p:extLst>
          </p:nvPr>
        </p:nvGraphicFramePr>
        <p:xfrm>
          <a:off x="647056" y="1397001"/>
          <a:ext cx="7957392" cy="5316311"/>
        </p:xfrm>
        <a:graphic>
          <a:graphicData uri="http://schemas.openxmlformats.org/drawingml/2006/table">
            <a:tbl>
              <a:tblPr firstRow="1" bandRow="1">
                <a:tableStyleId>{21E4AEA4-8DFA-4A89-87EB-49C32662AFE0}</a:tableStyleId>
              </a:tblPr>
              <a:tblGrid>
                <a:gridCol w="3978696">
                  <a:extLst>
                    <a:ext uri="{9D8B030D-6E8A-4147-A177-3AD203B41FA5}">
                      <a16:colId xmlns:a16="http://schemas.microsoft.com/office/drawing/2014/main" val="2742366032"/>
                    </a:ext>
                  </a:extLst>
                </a:gridCol>
                <a:gridCol w="3978696">
                  <a:extLst>
                    <a:ext uri="{9D8B030D-6E8A-4147-A177-3AD203B41FA5}">
                      <a16:colId xmlns:a16="http://schemas.microsoft.com/office/drawing/2014/main" val="3364048933"/>
                    </a:ext>
                  </a:extLst>
                </a:gridCol>
              </a:tblGrid>
              <a:tr h="759473">
                <a:tc>
                  <a:txBody>
                    <a:bodyPr/>
                    <a:lstStyle/>
                    <a:p>
                      <a:pPr algn="ctr"/>
                      <a:r>
                        <a:rPr lang="zh-CN" altLang="en-US" sz="2800" dirty="0"/>
                        <a:t>功能</a:t>
                      </a:r>
                    </a:p>
                  </a:txBody>
                  <a:tcPr anchor="ctr"/>
                </a:tc>
                <a:tc>
                  <a:txBody>
                    <a:bodyPr/>
                    <a:lstStyle/>
                    <a:p>
                      <a:pPr algn="ctr"/>
                      <a:r>
                        <a:rPr lang="zh-CN" altLang="en-US" sz="2800" dirty="0"/>
                        <a:t>说明</a:t>
                      </a:r>
                    </a:p>
                  </a:txBody>
                  <a:tcPr anchor="ctr"/>
                </a:tc>
                <a:extLst>
                  <a:ext uri="{0D108BD9-81ED-4DB2-BD59-A6C34878D82A}">
                    <a16:rowId xmlns:a16="http://schemas.microsoft.com/office/drawing/2014/main" val="2483975196"/>
                  </a:ext>
                </a:extLst>
              </a:tr>
              <a:tr h="759473">
                <a:tc>
                  <a:txBody>
                    <a:bodyPr/>
                    <a:lstStyle/>
                    <a:p>
                      <a:pPr algn="ctr"/>
                      <a:r>
                        <a:rPr lang="en-US" altLang="zh-CN" sz="2800" dirty="0"/>
                        <a:t>empty()</a:t>
                      </a:r>
                      <a:endParaRPr lang="zh-CN" altLang="en-US" sz="2800" dirty="0"/>
                    </a:p>
                  </a:txBody>
                  <a:tcPr anchor="ctr"/>
                </a:tc>
                <a:tc>
                  <a:txBody>
                    <a:bodyPr/>
                    <a:lstStyle/>
                    <a:p>
                      <a:pPr algn="ctr"/>
                      <a:r>
                        <a:rPr lang="zh-CN" altLang="en-US" sz="2800" dirty="0"/>
                        <a:t>判空，返回</a:t>
                      </a:r>
                      <a:r>
                        <a:rPr lang="en-US" altLang="zh-CN" sz="2800" dirty="0"/>
                        <a:t>true</a:t>
                      </a:r>
                      <a:r>
                        <a:rPr lang="zh-CN" altLang="en-US" sz="2800" dirty="0"/>
                        <a:t>或</a:t>
                      </a:r>
                      <a:r>
                        <a:rPr lang="en-US" altLang="zh-CN" sz="2800" dirty="0"/>
                        <a:t>false</a:t>
                      </a:r>
                      <a:endParaRPr lang="zh-CN" altLang="en-US" sz="2800" dirty="0"/>
                    </a:p>
                  </a:txBody>
                  <a:tcPr anchor="ctr"/>
                </a:tc>
                <a:extLst>
                  <a:ext uri="{0D108BD9-81ED-4DB2-BD59-A6C34878D82A}">
                    <a16:rowId xmlns:a16="http://schemas.microsoft.com/office/drawing/2014/main" val="1815298001"/>
                  </a:ext>
                </a:extLst>
              </a:tr>
              <a:tr h="759473">
                <a:tc>
                  <a:txBody>
                    <a:bodyPr/>
                    <a:lstStyle/>
                    <a:p>
                      <a:pPr algn="ctr"/>
                      <a:r>
                        <a:rPr lang="en-US" altLang="zh-CN" sz="2800" dirty="0"/>
                        <a:t>size()</a:t>
                      </a:r>
                      <a:endParaRPr lang="zh-CN" altLang="en-US" sz="2800" dirty="0"/>
                    </a:p>
                  </a:txBody>
                  <a:tcPr anchor="ctr"/>
                </a:tc>
                <a:tc>
                  <a:txBody>
                    <a:bodyPr/>
                    <a:lstStyle/>
                    <a:p>
                      <a:pPr algn="ctr"/>
                      <a:r>
                        <a:rPr lang="zh-CN" altLang="en-US" sz="2800" dirty="0"/>
                        <a:t>返回队中元素个数</a:t>
                      </a:r>
                    </a:p>
                  </a:txBody>
                  <a:tcPr anchor="ctr"/>
                </a:tc>
                <a:extLst>
                  <a:ext uri="{0D108BD9-81ED-4DB2-BD59-A6C34878D82A}">
                    <a16:rowId xmlns:a16="http://schemas.microsoft.com/office/drawing/2014/main" val="1582376756"/>
                  </a:ext>
                </a:extLst>
              </a:tr>
              <a:tr h="759473">
                <a:tc>
                  <a:txBody>
                    <a:bodyPr/>
                    <a:lstStyle/>
                    <a:p>
                      <a:pPr algn="ctr"/>
                      <a:r>
                        <a:rPr lang="en-US" altLang="zh-CN" sz="2800" dirty="0"/>
                        <a:t>pop()</a:t>
                      </a:r>
                      <a:endParaRPr lang="zh-CN" altLang="en-US" sz="2800" dirty="0"/>
                    </a:p>
                  </a:txBody>
                  <a:tcPr anchor="ctr"/>
                </a:tc>
                <a:tc>
                  <a:txBody>
                    <a:bodyPr/>
                    <a:lstStyle/>
                    <a:p>
                      <a:pPr algn="ctr"/>
                      <a:r>
                        <a:rPr lang="zh-CN" altLang="en-US" sz="2800" dirty="0"/>
                        <a:t>队头元素出队</a:t>
                      </a:r>
                    </a:p>
                  </a:txBody>
                  <a:tcPr anchor="ctr"/>
                </a:tc>
                <a:extLst>
                  <a:ext uri="{0D108BD9-81ED-4DB2-BD59-A6C34878D82A}">
                    <a16:rowId xmlns:a16="http://schemas.microsoft.com/office/drawing/2014/main" val="3470379390"/>
                  </a:ext>
                </a:extLst>
              </a:tr>
              <a:tr h="759473">
                <a:tc>
                  <a:txBody>
                    <a:bodyPr/>
                    <a:lstStyle/>
                    <a:p>
                      <a:pPr algn="ctr"/>
                      <a:r>
                        <a:rPr lang="en-US" altLang="zh-CN" sz="2800" dirty="0"/>
                        <a:t>front()</a:t>
                      </a:r>
                      <a:endParaRPr lang="zh-CN" altLang="en-US" sz="2800" dirty="0"/>
                    </a:p>
                  </a:txBody>
                  <a:tcPr anchor="ctr"/>
                </a:tc>
                <a:tc>
                  <a:txBody>
                    <a:bodyPr/>
                    <a:lstStyle/>
                    <a:p>
                      <a:pPr algn="ctr"/>
                      <a:r>
                        <a:rPr lang="zh-CN" altLang="en-US" sz="2800" dirty="0"/>
                        <a:t>返回队头元素，不出队</a:t>
                      </a:r>
                    </a:p>
                  </a:txBody>
                  <a:tcPr anchor="ctr"/>
                </a:tc>
                <a:extLst>
                  <a:ext uri="{0D108BD9-81ED-4DB2-BD59-A6C34878D82A}">
                    <a16:rowId xmlns:a16="http://schemas.microsoft.com/office/drawing/2014/main" val="1304736546"/>
                  </a:ext>
                </a:extLst>
              </a:tr>
              <a:tr h="759473">
                <a:tc>
                  <a:txBody>
                    <a:bodyPr/>
                    <a:lstStyle/>
                    <a:p>
                      <a:pPr algn="ctr"/>
                      <a:r>
                        <a:rPr lang="en-US" altLang="zh-CN" sz="2800" dirty="0"/>
                        <a:t>push(item)</a:t>
                      </a:r>
                      <a:endParaRPr lang="zh-CN" altLang="en-US" sz="2800" dirty="0"/>
                    </a:p>
                  </a:txBody>
                  <a:tcPr anchor="ctr"/>
                </a:tc>
                <a:tc>
                  <a:txBody>
                    <a:bodyPr/>
                    <a:lstStyle/>
                    <a:p>
                      <a:pPr algn="ctr"/>
                      <a:r>
                        <a:rPr lang="zh-CN" altLang="en-US" sz="2800" dirty="0"/>
                        <a:t>元素</a:t>
                      </a:r>
                      <a:r>
                        <a:rPr lang="en-US" altLang="zh-CN" sz="2800" dirty="0"/>
                        <a:t>item</a:t>
                      </a:r>
                      <a:r>
                        <a:rPr lang="zh-CN" altLang="en-US" sz="2800" dirty="0"/>
                        <a:t>入队尾</a:t>
                      </a:r>
                    </a:p>
                  </a:txBody>
                  <a:tcPr anchor="ctr"/>
                </a:tc>
                <a:extLst>
                  <a:ext uri="{0D108BD9-81ED-4DB2-BD59-A6C34878D82A}">
                    <a16:rowId xmlns:a16="http://schemas.microsoft.com/office/drawing/2014/main" val="1031447674"/>
                  </a:ext>
                </a:extLst>
              </a:tr>
              <a:tr h="759473">
                <a:tc>
                  <a:txBody>
                    <a:bodyPr/>
                    <a:lstStyle/>
                    <a:p>
                      <a:pPr algn="ctr"/>
                      <a:r>
                        <a:rPr lang="en-US" altLang="zh-CN" sz="2800" dirty="0"/>
                        <a:t>back()</a:t>
                      </a:r>
                      <a:endParaRPr lang="zh-CN" altLang="en-US" sz="2800" dirty="0"/>
                    </a:p>
                  </a:txBody>
                  <a:tcPr anchor="ctr"/>
                </a:tc>
                <a:tc>
                  <a:txBody>
                    <a:bodyPr/>
                    <a:lstStyle/>
                    <a:p>
                      <a:pPr algn="ctr"/>
                      <a:r>
                        <a:rPr lang="zh-CN" altLang="en-US" sz="2800" dirty="0"/>
                        <a:t>返回队尾元素，不出队</a:t>
                      </a:r>
                    </a:p>
                  </a:txBody>
                  <a:tcPr anchor="ctr"/>
                </a:tc>
                <a:extLst>
                  <a:ext uri="{0D108BD9-81ED-4DB2-BD59-A6C34878D82A}">
                    <a16:rowId xmlns:a16="http://schemas.microsoft.com/office/drawing/2014/main" val="1692148703"/>
                  </a:ext>
                </a:extLst>
              </a:tr>
            </a:tbl>
          </a:graphicData>
        </a:graphic>
      </p:graphicFrame>
    </p:spTree>
    <p:extLst>
      <p:ext uri="{BB962C8B-B14F-4D97-AF65-F5344CB8AC3E}">
        <p14:creationId xmlns:p14="http://schemas.microsoft.com/office/powerpoint/2010/main" val="344825691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17</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en-US" altLang="zh-CN" sz="3800" dirty="0"/>
              <a:t>queue</a:t>
            </a:r>
            <a:r>
              <a:rPr lang="zh-CN" altLang="en-US" sz="3800" dirty="0"/>
              <a:t>适配器常用方法</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551656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
        <p:nvSpPr>
          <p:cNvPr id="7" name="Rectangle 3">
            <a:extLst>
              <a:ext uri="{FF2B5EF4-FFF2-40B4-BE49-F238E27FC236}">
                <a16:creationId xmlns:a16="http://schemas.microsoft.com/office/drawing/2014/main" id="{29BA2FCA-4F47-4478-BBC9-5B0159F25AD1}"/>
              </a:ext>
            </a:extLst>
          </p:cNvPr>
          <p:cNvSpPr txBox="1">
            <a:spLocks noChangeArrowheads="1"/>
          </p:cNvSpPr>
          <p:nvPr/>
        </p:nvSpPr>
        <p:spPr bwMode="auto">
          <a:xfrm>
            <a:off x="647056" y="1269095"/>
            <a:ext cx="8496944"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marL="0" indent="0" eaLnBrk="1" hangingPunct="1">
              <a:buNone/>
            </a:pPr>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p:txBody>
      </p:sp>
      <p:graphicFrame>
        <p:nvGraphicFramePr>
          <p:cNvPr id="2" name="表格 2">
            <a:extLst>
              <a:ext uri="{FF2B5EF4-FFF2-40B4-BE49-F238E27FC236}">
                <a16:creationId xmlns:a16="http://schemas.microsoft.com/office/drawing/2014/main" id="{C06028FF-791D-4D3A-B0C1-2F08F9AFDC56}"/>
              </a:ext>
            </a:extLst>
          </p:cNvPr>
          <p:cNvGraphicFramePr>
            <a:graphicFrameLocks noGrp="1"/>
          </p:cNvGraphicFramePr>
          <p:nvPr/>
        </p:nvGraphicFramePr>
        <p:xfrm>
          <a:off x="647056" y="1397001"/>
          <a:ext cx="7957392" cy="1704353"/>
        </p:xfrm>
        <a:graphic>
          <a:graphicData uri="http://schemas.openxmlformats.org/drawingml/2006/table">
            <a:tbl>
              <a:tblPr firstRow="1" bandRow="1">
                <a:tableStyleId>{21E4AEA4-8DFA-4A89-87EB-49C32662AFE0}</a:tableStyleId>
              </a:tblPr>
              <a:tblGrid>
                <a:gridCol w="5509120">
                  <a:extLst>
                    <a:ext uri="{9D8B030D-6E8A-4147-A177-3AD203B41FA5}">
                      <a16:colId xmlns:a16="http://schemas.microsoft.com/office/drawing/2014/main" val="2742366032"/>
                    </a:ext>
                  </a:extLst>
                </a:gridCol>
                <a:gridCol w="2448272">
                  <a:extLst>
                    <a:ext uri="{9D8B030D-6E8A-4147-A177-3AD203B41FA5}">
                      <a16:colId xmlns:a16="http://schemas.microsoft.com/office/drawing/2014/main" val="3364048933"/>
                    </a:ext>
                  </a:extLst>
                </a:gridCol>
              </a:tblGrid>
              <a:tr h="759473">
                <a:tc>
                  <a:txBody>
                    <a:bodyPr/>
                    <a:lstStyle/>
                    <a:p>
                      <a:pPr algn="ctr"/>
                      <a:r>
                        <a:rPr lang="zh-CN" altLang="en-US" sz="2800" dirty="0"/>
                        <a:t>功能</a:t>
                      </a:r>
                    </a:p>
                  </a:txBody>
                  <a:tcPr anchor="ctr"/>
                </a:tc>
                <a:tc>
                  <a:txBody>
                    <a:bodyPr/>
                    <a:lstStyle/>
                    <a:p>
                      <a:pPr algn="ctr"/>
                      <a:r>
                        <a:rPr lang="zh-CN" altLang="en-US" sz="2800" dirty="0"/>
                        <a:t>说明</a:t>
                      </a:r>
                    </a:p>
                  </a:txBody>
                  <a:tcPr anchor="ctr"/>
                </a:tc>
                <a:extLst>
                  <a:ext uri="{0D108BD9-81ED-4DB2-BD59-A6C34878D82A}">
                    <a16:rowId xmlns:a16="http://schemas.microsoft.com/office/drawing/2014/main" val="2483975196"/>
                  </a:ext>
                </a:extLst>
              </a:tr>
              <a:tr h="840478">
                <a:tc>
                  <a:txBody>
                    <a:bodyPr/>
                    <a:lstStyle/>
                    <a:p>
                      <a:pPr marL="0" algn="l" defTabSz="914400" rtl="0" eaLnBrk="1" latinLnBrk="0" hangingPunct="1"/>
                      <a:r>
                        <a:rPr lang="en-US" altLang="zh-CN" sz="2800" kern="1200" dirty="0">
                          <a:solidFill>
                            <a:schemeClr val="dk1"/>
                          </a:solidFill>
                          <a:latin typeface="+mn-lt"/>
                          <a:ea typeface="+mn-ea"/>
                          <a:cs typeface="+mn-cs"/>
                        </a:rPr>
                        <a:t>template &lt;class... </a:t>
                      </a:r>
                      <a:r>
                        <a:rPr lang="en-US" altLang="zh-CN" sz="2800" kern="1200" dirty="0" err="1">
                          <a:solidFill>
                            <a:schemeClr val="dk1"/>
                          </a:solidFill>
                          <a:latin typeface="+mn-lt"/>
                          <a:ea typeface="+mn-ea"/>
                          <a:cs typeface="+mn-cs"/>
                        </a:rPr>
                        <a:t>Args</a:t>
                      </a:r>
                      <a:r>
                        <a:rPr lang="en-US" altLang="zh-CN" sz="2800" kern="1200" dirty="0">
                          <a:solidFill>
                            <a:schemeClr val="dk1"/>
                          </a:solidFill>
                          <a:latin typeface="+mn-lt"/>
                          <a:ea typeface="+mn-ea"/>
                          <a:cs typeface="+mn-cs"/>
                        </a:rPr>
                        <a:t>&gt; </a:t>
                      </a:r>
                    </a:p>
                    <a:p>
                      <a:pPr marL="0" algn="l" defTabSz="914400" rtl="0" eaLnBrk="1" latinLnBrk="0" hangingPunct="1"/>
                      <a:r>
                        <a:rPr lang="en-US" altLang="zh-CN" sz="2800" kern="1200" dirty="0">
                          <a:solidFill>
                            <a:schemeClr val="dk1"/>
                          </a:solidFill>
                          <a:latin typeface="+mn-lt"/>
                          <a:ea typeface="+mn-ea"/>
                          <a:cs typeface="+mn-cs"/>
                        </a:rPr>
                        <a:t>void emplace (</a:t>
                      </a:r>
                      <a:r>
                        <a:rPr lang="en-US" altLang="zh-CN" sz="2800" kern="1200" dirty="0" err="1">
                          <a:solidFill>
                            <a:schemeClr val="dk1"/>
                          </a:solidFill>
                          <a:latin typeface="+mn-lt"/>
                          <a:ea typeface="+mn-ea"/>
                          <a:cs typeface="+mn-cs"/>
                        </a:rPr>
                        <a:t>Args</a:t>
                      </a:r>
                      <a:r>
                        <a:rPr lang="en-US" altLang="zh-CN" sz="2800" kern="1200" dirty="0">
                          <a:solidFill>
                            <a:schemeClr val="dk1"/>
                          </a:solidFill>
                          <a:latin typeface="+mn-lt"/>
                          <a:ea typeface="+mn-ea"/>
                          <a:cs typeface="+mn-cs"/>
                        </a:rPr>
                        <a:t>&amp;&amp;... </a:t>
                      </a:r>
                      <a:r>
                        <a:rPr lang="en-US" altLang="zh-CN" sz="2800" kern="1200" dirty="0" err="1">
                          <a:solidFill>
                            <a:schemeClr val="dk1"/>
                          </a:solidFill>
                          <a:latin typeface="+mn-lt"/>
                          <a:ea typeface="+mn-ea"/>
                          <a:cs typeface="+mn-cs"/>
                        </a:rPr>
                        <a:t>args</a:t>
                      </a:r>
                      <a:r>
                        <a:rPr lang="en-US" altLang="zh-CN" sz="2800" kern="1200" dirty="0">
                          <a:solidFill>
                            <a:schemeClr val="dk1"/>
                          </a:solidFill>
                          <a:latin typeface="+mn-lt"/>
                          <a:ea typeface="+mn-ea"/>
                          <a:cs typeface="+mn-cs"/>
                        </a:rPr>
                        <a:t>);</a:t>
                      </a:r>
                      <a:endParaRPr lang="zh-CN" altLang="en-US" sz="2800" kern="1200" dirty="0">
                        <a:solidFill>
                          <a:schemeClr val="dk1"/>
                        </a:solidFill>
                        <a:latin typeface="+mn-lt"/>
                        <a:ea typeface="+mn-ea"/>
                        <a:cs typeface="+mn-cs"/>
                      </a:endParaRPr>
                    </a:p>
                  </a:txBody>
                  <a:tcPr anchor="ctr"/>
                </a:tc>
                <a:tc>
                  <a:txBody>
                    <a:bodyPr/>
                    <a:lstStyle/>
                    <a:p>
                      <a:pPr algn="ctr"/>
                      <a:r>
                        <a:rPr lang="zh-CN" altLang="en-US" sz="2800" dirty="0"/>
                        <a:t>构造插入元素</a:t>
                      </a:r>
                    </a:p>
                  </a:txBody>
                  <a:tcPr anchor="ctr"/>
                </a:tc>
                <a:extLst>
                  <a:ext uri="{0D108BD9-81ED-4DB2-BD59-A6C34878D82A}">
                    <a16:rowId xmlns:a16="http://schemas.microsoft.com/office/drawing/2014/main" val="1815298001"/>
                  </a:ext>
                </a:extLst>
              </a:tr>
            </a:tbl>
          </a:graphicData>
        </a:graphic>
      </p:graphicFrame>
    </p:spTree>
    <p:extLst>
      <p:ext uri="{BB962C8B-B14F-4D97-AF65-F5344CB8AC3E}">
        <p14:creationId xmlns:p14="http://schemas.microsoft.com/office/powerpoint/2010/main" val="375496201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18</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en-US" altLang="zh-CN" sz="3800" dirty="0"/>
              <a:t>queue</a:t>
            </a:r>
            <a:r>
              <a:rPr lang="zh-CN" altLang="en-US" sz="3800" dirty="0"/>
              <a:t>适配器</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551656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
        <p:nvSpPr>
          <p:cNvPr id="7" name="Rectangle 3">
            <a:extLst>
              <a:ext uri="{FF2B5EF4-FFF2-40B4-BE49-F238E27FC236}">
                <a16:creationId xmlns:a16="http://schemas.microsoft.com/office/drawing/2014/main" id="{29BA2FCA-4F47-4478-BBC9-5B0159F25AD1}"/>
              </a:ext>
            </a:extLst>
          </p:cNvPr>
          <p:cNvSpPr txBox="1">
            <a:spLocks noChangeArrowheads="1"/>
          </p:cNvSpPr>
          <p:nvPr/>
        </p:nvSpPr>
        <p:spPr bwMode="auto">
          <a:xfrm>
            <a:off x="647056" y="1269095"/>
            <a:ext cx="8496944"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r>
              <a:rPr lang="zh-CN" altLang="en-US" b="0" i="0" kern="0" dirty="0"/>
              <a:t>同</a:t>
            </a:r>
            <a:r>
              <a:rPr lang="en-US" altLang="zh-CN" b="0" i="0" kern="0" dirty="0"/>
              <a:t>stack</a:t>
            </a:r>
            <a:r>
              <a:rPr lang="zh-CN" altLang="en-US" b="0" i="0" kern="0" dirty="0"/>
              <a:t>一样，以</a:t>
            </a:r>
            <a:r>
              <a:rPr lang="en-US" altLang="zh-CN" b="0" i="0" kern="0" dirty="0"/>
              <a:t>deque</a:t>
            </a:r>
            <a:r>
              <a:rPr lang="zh-CN" altLang="en-US" b="0" i="0" kern="0" dirty="0"/>
              <a:t>为默认基础容器。</a:t>
            </a:r>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p:txBody>
      </p:sp>
    </p:spTree>
    <p:extLst>
      <p:ext uri="{BB962C8B-B14F-4D97-AF65-F5344CB8AC3E}">
        <p14:creationId xmlns:p14="http://schemas.microsoft.com/office/powerpoint/2010/main" val="307110690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19</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algn="ctr" eaLnBrk="1" hangingPunct="1"/>
            <a:r>
              <a:rPr lang="en-US" altLang="zh-CN" sz="3800" dirty="0"/>
              <a:t>queue</a:t>
            </a:r>
            <a:r>
              <a:rPr lang="zh-CN" altLang="en-US" sz="3800" dirty="0"/>
              <a:t>练习</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551656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
        <p:nvSpPr>
          <p:cNvPr id="7" name="Rectangle 3">
            <a:extLst>
              <a:ext uri="{FF2B5EF4-FFF2-40B4-BE49-F238E27FC236}">
                <a16:creationId xmlns:a16="http://schemas.microsoft.com/office/drawing/2014/main" id="{29BA2FCA-4F47-4478-BBC9-5B0159F25AD1}"/>
              </a:ext>
            </a:extLst>
          </p:cNvPr>
          <p:cNvSpPr txBox="1">
            <a:spLocks noChangeArrowheads="1"/>
          </p:cNvSpPr>
          <p:nvPr/>
        </p:nvSpPr>
        <p:spPr bwMode="auto">
          <a:xfrm>
            <a:off x="647056" y="1269095"/>
            <a:ext cx="8496944"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marL="0" indent="0" eaLnBrk="1" hangingPunct="1">
              <a:buNone/>
            </a:pPr>
            <a:r>
              <a:rPr lang="zh-CN" altLang="en-US" b="0" i="0" kern="0" dirty="0"/>
              <a:t>假设在周末舞会上，男士们和女士们进入舞厅时，各自排成一队。跳舞开始时，依次从男队和女队的队头上各出一人配成舞伴。规定每个舞曲只能有一对跳舞者。若两队初始人数不同，则较长的那一队中未配对者等待下一轮舞曲。写一程序，模拟上述舞伴配对问题。</a:t>
            </a:r>
            <a:endParaRPr lang="en-US" altLang="zh-CN" b="0" i="0" kern="0" dirty="0"/>
          </a:p>
          <a:p>
            <a:pPr marL="0" indent="0" eaLnBrk="1" hangingPunct="1">
              <a:buNone/>
            </a:pPr>
            <a:endParaRPr lang="en-US" altLang="zh-CN" b="0" i="0" kern="0" dirty="0"/>
          </a:p>
          <a:p>
            <a:pPr marL="0" indent="0" eaLnBrk="1" hangingPunct="1">
              <a:buNone/>
            </a:pPr>
            <a:r>
              <a:rPr lang="zh-CN" altLang="en-US" b="0" i="0" kern="0" dirty="0"/>
              <a:t>第一行，两个正整数，表示男士人数</a:t>
            </a:r>
            <a:r>
              <a:rPr lang="en-US" altLang="zh-CN" b="0" i="0" kern="0" dirty="0"/>
              <a:t>m</a:t>
            </a:r>
            <a:r>
              <a:rPr lang="zh-CN" altLang="en-US" b="0" i="0" kern="0" dirty="0"/>
              <a:t>（</a:t>
            </a:r>
            <a:r>
              <a:rPr lang="en-US" altLang="zh-CN" b="0" i="0" kern="0" dirty="0"/>
              <a:t>1~m)</a:t>
            </a:r>
            <a:r>
              <a:rPr lang="zh-CN" altLang="en-US" b="0" i="0" kern="0" dirty="0"/>
              <a:t>和女士</a:t>
            </a:r>
            <a:endParaRPr lang="en-US" altLang="zh-CN" b="0" i="0" kern="0" dirty="0"/>
          </a:p>
          <a:p>
            <a:pPr marL="0" indent="0" eaLnBrk="1" hangingPunct="1">
              <a:buNone/>
            </a:pPr>
            <a:r>
              <a:rPr lang="en-US" altLang="zh-CN" b="0" i="0" kern="0" dirty="0"/>
              <a:t>                </a:t>
            </a:r>
            <a:r>
              <a:rPr lang="zh-CN" altLang="en-US" b="0" i="0" kern="0" dirty="0"/>
              <a:t>人数</a:t>
            </a:r>
            <a:r>
              <a:rPr lang="en-US" altLang="zh-CN" b="0" i="0" kern="0" dirty="0"/>
              <a:t>n(1~n)</a:t>
            </a:r>
            <a:r>
              <a:rPr lang="zh-CN" altLang="en-US" b="0" i="0" kern="0" dirty="0"/>
              <a:t>。</a:t>
            </a:r>
            <a:endParaRPr lang="en-US" altLang="zh-CN" b="0" i="0" kern="0" dirty="0"/>
          </a:p>
          <a:p>
            <a:pPr marL="0" indent="0" eaLnBrk="1" hangingPunct="1">
              <a:buNone/>
            </a:pPr>
            <a:r>
              <a:rPr lang="zh-CN" altLang="en-US" b="0" i="0" kern="0" dirty="0"/>
              <a:t>第二行，舞曲的数目，</a:t>
            </a:r>
            <a:r>
              <a:rPr lang="en-US" altLang="zh-CN" b="0" i="0" kern="0" dirty="0"/>
              <a:t>k(&gt;1)</a:t>
            </a:r>
            <a:r>
              <a:rPr lang="zh-CN" altLang="en-US" b="0" i="0" kern="0" dirty="0"/>
              <a:t>。</a:t>
            </a:r>
            <a:endParaRPr lang="en-US" altLang="zh-CN" b="0" i="0" kern="0" dirty="0"/>
          </a:p>
          <a:p>
            <a:pPr marL="0" indent="0" eaLnBrk="1" hangingPunct="1">
              <a:buNone/>
            </a:pPr>
            <a:endParaRPr lang="en-US" altLang="zh-CN" b="0" i="0" kern="0" dirty="0"/>
          </a:p>
          <a:p>
            <a:pPr marL="0" indent="0" eaLnBrk="1" hangingPunct="1">
              <a:buNone/>
            </a:pPr>
            <a:r>
              <a:rPr lang="zh-CN" altLang="en-US" b="0" i="0" kern="0" dirty="0"/>
              <a:t>输出配对舞伴的序号。                        </a:t>
            </a:r>
            <a:r>
              <a:rPr lang="en-US" altLang="zh-CN" b="0" i="0" kern="0" dirty="0"/>
              <a:t>dance.cpp</a:t>
            </a:r>
          </a:p>
        </p:txBody>
      </p:sp>
    </p:spTree>
    <p:extLst>
      <p:ext uri="{BB962C8B-B14F-4D97-AF65-F5344CB8AC3E}">
        <p14:creationId xmlns:p14="http://schemas.microsoft.com/office/powerpoint/2010/main" val="222555070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2</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zh-CN" altLang="en-US" sz="3800" dirty="0"/>
              <a:t>适配器</a:t>
            </a:r>
            <a:r>
              <a:rPr lang="en-US" altLang="zh-CN" sz="3800" dirty="0"/>
              <a:t>(adapter)</a:t>
            </a:r>
            <a:endParaRPr lang="zh-CN" altLang="en-US" sz="3800" dirty="0"/>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551656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
        <p:nvSpPr>
          <p:cNvPr id="7" name="Rectangle 3">
            <a:extLst>
              <a:ext uri="{FF2B5EF4-FFF2-40B4-BE49-F238E27FC236}">
                <a16:creationId xmlns:a16="http://schemas.microsoft.com/office/drawing/2014/main" id="{29BA2FCA-4F47-4478-BBC9-5B0159F25AD1}"/>
              </a:ext>
            </a:extLst>
          </p:cNvPr>
          <p:cNvSpPr txBox="1">
            <a:spLocks noChangeArrowheads="1"/>
          </p:cNvSpPr>
          <p:nvPr/>
        </p:nvSpPr>
        <p:spPr bwMode="auto">
          <a:xfrm>
            <a:off x="647056" y="1269095"/>
            <a:ext cx="8496944"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r>
              <a:rPr lang="zh-CN" altLang="en-US" b="0" i="0" kern="0" dirty="0"/>
              <a:t>适配器将一个原来不能直接为用户使用的对象转换为可以直接使用的对象。</a:t>
            </a:r>
            <a:endParaRPr lang="en-US" altLang="zh-CN" b="0" i="0" kern="0" dirty="0"/>
          </a:p>
          <a:p>
            <a:pPr marL="0" indent="0" eaLnBrk="1" hangingPunct="1">
              <a:buNone/>
            </a:pPr>
            <a:r>
              <a:rPr lang="en-US" altLang="zh-CN" b="0" i="0" kern="0" dirty="0"/>
              <a:t>     </a:t>
            </a:r>
            <a:r>
              <a:rPr lang="zh-CN" altLang="en-US" b="0" i="0" kern="0" dirty="0">
                <a:solidFill>
                  <a:srgbClr val="FF0000"/>
                </a:solidFill>
              </a:rPr>
              <a:t>例如：电源适配器、串口</a:t>
            </a:r>
            <a:r>
              <a:rPr lang="en-US" altLang="zh-CN" b="0" i="0" kern="0" dirty="0">
                <a:solidFill>
                  <a:srgbClr val="FF0000"/>
                </a:solidFill>
              </a:rPr>
              <a:t>/USB</a:t>
            </a:r>
            <a:r>
              <a:rPr lang="zh-CN" altLang="en-US" b="0" i="0" kern="0" dirty="0">
                <a:solidFill>
                  <a:srgbClr val="FF0000"/>
                </a:solidFill>
              </a:rPr>
              <a:t>转换器、电源转</a:t>
            </a:r>
            <a:endParaRPr lang="en-US" altLang="zh-CN" b="0" i="0" kern="0" dirty="0">
              <a:solidFill>
                <a:srgbClr val="FF0000"/>
              </a:solidFill>
            </a:endParaRPr>
          </a:p>
          <a:p>
            <a:pPr marL="0" indent="0" eaLnBrk="1" hangingPunct="1">
              <a:buNone/>
            </a:pPr>
            <a:r>
              <a:rPr lang="en-US" altLang="zh-CN" b="0" i="0" kern="0" dirty="0">
                <a:solidFill>
                  <a:srgbClr val="FF0000"/>
                </a:solidFill>
              </a:rPr>
              <a:t>                 </a:t>
            </a:r>
            <a:r>
              <a:rPr lang="zh-CN" altLang="en-US" b="0" i="0" kern="0" dirty="0">
                <a:solidFill>
                  <a:srgbClr val="FF0000"/>
                </a:solidFill>
              </a:rPr>
              <a:t>换插座、手机</a:t>
            </a:r>
            <a:r>
              <a:rPr lang="en-US" altLang="zh-CN" b="0" i="0" kern="0" dirty="0">
                <a:solidFill>
                  <a:srgbClr val="FF0000"/>
                </a:solidFill>
              </a:rPr>
              <a:t>/</a:t>
            </a:r>
            <a:r>
              <a:rPr lang="zh-CN" altLang="en-US" b="0" i="0" kern="0" dirty="0">
                <a:solidFill>
                  <a:srgbClr val="FF0000"/>
                </a:solidFill>
              </a:rPr>
              <a:t>相机自拍器。</a:t>
            </a:r>
            <a:endParaRPr lang="en-US" altLang="zh-CN" b="0" i="0" kern="0" dirty="0">
              <a:solidFill>
                <a:srgbClr val="FF0000"/>
              </a:solidFill>
            </a:endParaRPr>
          </a:p>
          <a:p>
            <a:pPr marL="0" indent="0" eaLnBrk="1" hangingPunct="1">
              <a:buNone/>
            </a:pPr>
            <a:endParaRPr lang="en-US" altLang="zh-CN" b="0" i="0" kern="0" dirty="0"/>
          </a:p>
          <a:p>
            <a:pPr eaLnBrk="1" hangingPunct="1"/>
            <a:r>
              <a:rPr lang="zh-CN" altLang="en-US" b="0" i="0" kern="0" dirty="0"/>
              <a:t>适配器两个特点：</a:t>
            </a:r>
            <a:endParaRPr lang="en-US" altLang="zh-CN" b="0" i="0" kern="0" dirty="0"/>
          </a:p>
          <a:p>
            <a:pPr marL="0" indent="0" eaLnBrk="1" hangingPunct="1">
              <a:buNone/>
            </a:pPr>
            <a:r>
              <a:rPr lang="en-US" altLang="zh-CN" b="0" i="0" kern="0" dirty="0"/>
              <a:t>     </a:t>
            </a:r>
            <a:r>
              <a:rPr lang="zh-CN" altLang="en-US" b="0" i="0" kern="0" dirty="0"/>
              <a:t>不提供基础功能，基础功能来自另外对象；</a:t>
            </a:r>
            <a:endParaRPr lang="en-US" altLang="zh-CN" b="0" i="0" kern="0" dirty="0"/>
          </a:p>
          <a:p>
            <a:pPr marL="0" indent="0" eaLnBrk="1" hangingPunct="1">
              <a:buNone/>
            </a:pPr>
            <a:r>
              <a:rPr lang="en-US" altLang="zh-CN" b="0" i="0" kern="0" dirty="0"/>
              <a:t>     </a:t>
            </a:r>
            <a:r>
              <a:rPr lang="zh-CN" altLang="en-US" b="0" i="0" kern="0" dirty="0"/>
              <a:t>通过转化基础功能对外接口提供服务。</a:t>
            </a:r>
            <a:endParaRPr lang="en-US" altLang="zh-CN" b="0" i="0" kern="0" dirty="0"/>
          </a:p>
          <a:p>
            <a:pPr eaLnBrk="1" hangingPunct="1"/>
            <a:endParaRPr lang="en-US" altLang="zh-CN" b="0" i="0" kern="0" dirty="0"/>
          </a:p>
          <a:p>
            <a:pPr eaLnBrk="1" hangingPunct="1"/>
            <a:r>
              <a:rPr lang="zh-CN" altLang="en-US" b="0" i="0" kern="0" dirty="0"/>
              <a:t>从代码角度，适配器就是以私有数据成员形式封装一个对象，通过公有函数提供功能。</a:t>
            </a:r>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p:txBody>
      </p:sp>
    </p:spTree>
    <p:extLst>
      <p:ext uri="{BB962C8B-B14F-4D97-AF65-F5344CB8AC3E}">
        <p14:creationId xmlns:p14="http://schemas.microsoft.com/office/powerpoint/2010/main" val="38289480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20</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en-US" altLang="zh-CN" sz="3800" dirty="0" err="1"/>
              <a:t>priority_queue</a:t>
            </a:r>
            <a:r>
              <a:rPr lang="zh-CN" altLang="en-US" sz="3800" dirty="0"/>
              <a:t>适配器</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551656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
        <p:nvSpPr>
          <p:cNvPr id="7" name="Rectangle 3">
            <a:extLst>
              <a:ext uri="{FF2B5EF4-FFF2-40B4-BE49-F238E27FC236}">
                <a16:creationId xmlns:a16="http://schemas.microsoft.com/office/drawing/2014/main" id="{29BA2FCA-4F47-4478-BBC9-5B0159F25AD1}"/>
              </a:ext>
            </a:extLst>
          </p:cNvPr>
          <p:cNvSpPr txBox="1">
            <a:spLocks noChangeArrowheads="1"/>
          </p:cNvSpPr>
          <p:nvPr/>
        </p:nvSpPr>
        <p:spPr bwMode="auto">
          <a:xfrm>
            <a:off x="647056" y="1269095"/>
            <a:ext cx="8496944"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r>
              <a:rPr lang="en-US" altLang="zh-CN" b="0" i="0" kern="0" dirty="0"/>
              <a:t>&lt;queue&gt;</a:t>
            </a:r>
          </a:p>
          <a:p>
            <a:pPr eaLnBrk="1" hangingPunct="1"/>
            <a:r>
              <a:rPr lang="zh-CN" altLang="en-US" b="0" i="0" kern="0" dirty="0"/>
              <a:t>类模板</a:t>
            </a:r>
            <a:endParaRPr lang="en-US" altLang="zh-CN" b="0" i="0" kern="0" dirty="0"/>
          </a:p>
          <a:p>
            <a:pPr marL="0" indent="0" eaLnBrk="1" hangingPunct="1">
              <a:buNone/>
            </a:pPr>
            <a:r>
              <a:rPr lang="en-US" altLang="zh-CN" b="0" i="0" kern="0" dirty="0"/>
              <a:t>     </a:t>
            </a:r>
            <a:r>
              <a:rPr lang="en-US" altLang="zh-CN" b="0" i="0" dirty="0"/>
              <a:t>template &lt;class T, class Container = vector&lt;T&gt;, class Compare = less&lt;</a:t>
            </a:r>
            <a:r>
              <a:rPr lang="en-US" altLang="zh-CN" b="0" i="0" dirty="0" err="1"/>
              <a:t>typename</a:t>
            </a:r>
            <a:r>
              <a:rPr lang="en-US" altLang="zh-CN" b="0" i="0" dirty="0"/>
              <a:t> Container::</a:t>
            </a:r>
            <a:r>
              <a:rPr lang="en-US" altLang="zh-CN" b="0" i="0" dirty="0" err="1"/>
              <a:t>value_type</a:t>
            </a:r>
            <a:r>
              <a:rPr lang="en-US" altLang="zh-CN" b="0" i="0" dirty="0"/>
              <a:t>&gt; &gt; </a:t>
            </a:r>
          </a:p>
          <a:p>
            <a:pPr marL="0" indent="0" eaLnBrk="1" hangingPunct="1">
              <a:buNone/>
            </a:pPr>
            <a:r>
              <a:rPr lang="en-US" altLang="zh-CN" b="0" i="0" dirty="0"/>
              <a:t>      class </a:t>
            </a:r>
            <a:r>
              <a:rPr lang="en-US" altLang="zh-CN" b="0" i="0" dirty="0" err="1"/>
              <a:t>priority_queue</a:t>
            </a:r>
            <a:r>
              <a:rPr lang="en-US" altLang="zh-CN" b="0" i="0" dirty="0"/>
              <a:t>;</a:t>
            </a:r>
          </a:p>
          <a:p>
            <a:pPr marL="0" indent="0" eaLnBrk="1" hangingPunct="1">
              <a:buNone/>
            </a:pPr>
            <a:endParaRPr lang="en-US" altLang="zh-CN" b="0" i="0" kern="0" dirty="0"/>
          </a:p>
          <a:p>
            <a:pPr eaLnBrk="1" hangingPunct="1"/>
            <a:r>
              <a:rPr lang="zh-CN" altLang="en-US" b="0" i="0" kern="0" dirty="0"/>
              <a:t>拥有权值概念的</a:t>
            </a:r>
            <a:r>
              <a:rPr lang="en-US" altLang="zh-CN" b="0" i="0" kern="0" dirty="0"/>
              <a:t>queue</a:t>
            </a:r>
            <a:r>
              <a:rPr lang="zh-CN" altLang="en-US" b="0" i="0" kern="0" dirty="0"/>
              <a:t>，优先队列。</a:t>
            </a:r>
            <a:endParaRPr lang="en-US" altLang="zh-CN" b="0" i="0" kern="0" dirty="0"/>
          </a:p>
          <a:p>
            <a:pPr eaLnBrk="1" hangingPunct="1"/>
            <a:r>
              <a:rPr lang="zh-CN" altLang="en-US" b="0" i="0" kern="0" dirty="0"/>
              <a:t>非队尾入队，入队自动按照元素权值排列，权值最高者，排在最前面。权值最高者出队。</a:t>
            </a:r>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p:txBody>
      </p:sp>
      <p:sp>
        <p:nvSpPr>
          <p:cNvPr id="2" name="对话气泡: 圆角矩形 1">
            <a:extLst>
              <a:ext uri="{FF2B5EF4-FFF2-40B4-BE49-F238E27FC236}">
                <a16:creationId xmlns:a16="http://schemas.microsoft.com/office/drawing/2014/main" id="{8341D27A-D5D5-461A-85BF-B3727BC3E621}"/>
              </a:ext>
            </a:extLst>
          </p:cNvPr>
          <p:cNvSpPr/>
          <p:nvPr/>
        </p:nvSpPr>
        <p:spPr bwMode="auto">
          <a:xfrm>
            <a:off x="3347864" y="1628800"/>
            <a:ext cx="1800200" cy="578882"/>
          </a:xfrm>
          <a:prstGeom prst="wedgeRoundRectCallout">
            <a:avLst>
              <a:gd name="adj1" fmla="val -66298"/>
              <a:gd name="adj2" fmla="val 144894"/>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eaLnBrk="1" hangingPunct="1">
              <a:spcBef>
                <a:spcPct val="50000"/>
              </a:spcBef>
            </a:pPr>
            <a:r>
              <a:rPr lang="zh-CN" altLang="en-US" sz="2800" i="0" dirty="0"/>
              <a:t>默认降序</a:t>
            </a:r>
          </a:p>
        </p:txBody>
      </p:sp>
    </p:spTree>
    <p:extLst>
      <p:ext uri="{BB962C8B-B14F-4D97-AF65-F5344CB8AC3E}">
        <p14:creationId xmlns:p14="http://schemas.microsoft.com/office/powerpoint/2010/main" val="22287670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21</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en-US" altLang="zh-CN" sz="3800" dirty="0" err="1"/>
              <a:t>priority_queue</a:t>
            </a:r>
            <a:r>
              <a:rPr lang="zh-CN" altLang="en-US" sz="3800" dirty="0"/>
              <a:t>适配器</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551656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
        <p:nvSpPr>
          <p:cNvPr id="7" name="Rectangle 3">
            <a:extLst>
              <a:ext uri="{FF2B5EF4-FFF2-40B4-BE49-F238E27FC236}">
                <a16:creationId xmlns:a16="http://schemas.microsoft.com/office/drawing/2014/main" id="{29BA2FCA-4F47-4478-BBC9-5B0159F25AD1}"/>
              </a:ext>
            </a:extLst>
          </p:cNvPr>
          <p:cNvSpPr txBox="1">
            <a:spLocks noChangeArrowheads="1"/>
          </p:cNvSpPr>
          <p:nvPr/>
        </p:nvSpPr>
        <p:spPr bwMode="auto">
          <a:xfrm>
            <a:off x="647056" y="1269095"/>
            <a:ext cx="8496944"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r>
              <a:rPr lang="zh-CN" altLang="en-US" b="0" i="0" kern="0" dirty="0"/>
              <a:t>采用堆</a:t>
            </a:r>
            <a:r>
              <a:rPr lang="en-US" altLang="zh-CN" b="0" i="0" kern="0" dirty="0"/>
              <a:t>(heap)</a:t>
            </a:r>
            <a:r>
              <a:rPr lang="zh-CN" altLang="en-US" b="0" i="0" kern="0" dirty="0"/>
              <a:t>，大顶堆</a:t>
            </a:r>
            <a:r>
              <a:rPr lang="en-US" altLang="zh-CN" b="0" i="0" kern="0" dirty="0"/>
              <a:t>(</a:t>
            </a:r>
            <a:r>
              <a:rPr lang="zh-CN" altLang="en-US" b="0" i="0" kern="0" dirty="0"/>
              <a:t>升序</a:t>
            </a:r>
            <a:r>
              <a:rPr lang="en-US" altLang="zh-CN" b="0" i="0" kern="0" dirty="0"/>
              <a:t>)</a:t>
            </a:r>
            <a:r>
              <a:rPr lang="zh-CN" altLang="en-US" b="0" i="0" kern="0" dirty="0"/>
              <a:t>或小顶堆</a:t>
            </a:r>
            <a:r>
              <a:rPr lang="en-US" altLang="zh-CN" b="0" i="0" kern="0" dirty="0"/>
              <a:t>(</a:t>
            </a:r>
            <a:r>
              <a:rPr lang="zh-CN" altLang="en-US" b="0" i="0" kern="0" dirty="0"/>
              <a:t>降序）。数组存储的完全二叉树。</a:t>
            </a:r>
            <a:endParaRPr lang="en-US" altLang="zh-CN" b="0" i="0" kern="0" dirty="0"/>
          </a:p>
          <a:p>
            <a:pPr marL="0" indent="0" eaLnBrk="1" hangingPunct="1">
              <a:buNone/>
            </a:pPr>
            <a:endParaRPr lang="en-US" altLang="zh-CN" b="0" i="0" kern="0" dirty="0"/>
          </a:p>
          <a:p>
            <a:pPr eaLnBrk="1" hangingPunct="1"/>
            <a:r>
              <a:rPr lang="zh-CN" altLang="en-US" b="0" i="0" kern="0" dirty="0"/>
              <a:t>以</a:t>
            </a:r>
            <a:r>
              <a:rPr lang="en-US" altLang="zh-CN" b="0" i="0" kern="0" dirty="0"/>
              <a:t>vector</a:t>
            </a:r>
            <a:r>
              <a:rPr lang="zh-CN" altLang="en-US" b="0" i="0" kern="0" dirty="0"/>
              <a:t>为默认基础容器。</a:t>
            </a:r>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p:txBody>
      </p:sp>
    </p:spTree>
    <p:extLst>
      <p:ext uri="{BB962C8B-B14F-4D97-AF65-F5344CB8AC3E}">
        <p14:creationId xmlns:p14="http://schemas.microsoft.com/office/powerpoint/2010/main" val="193744637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22</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en-US" altLang="zh-CN" sz="3800" dirty="0" err="1"/>
              <a:t>priority_queue</a:t>
            </a:r>
            <a:r>
              <a:rPr lang="zh-CN" altLang="en-US" sz="3800" dirty="0"/>
              <a:t>适配器 ，</a:t>
            </a:r>
            <a:r>
              <a:rPr lang="en-US" altLang="zh-CN" sz="3800" dirty="0"/>
              <a:t>heap</a:t>
            </a:r>
            <a:r>
              <a:rPr lang="zh-CN" altLang="en-US" sz="3800" dirty="0"/>
              <a:t>示意图</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551656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pic>
        <p:nvPicPr>
          <p:cNvPr id="8" name="图片 7">
            <a:extLst>
              <a:ext uri="{FF2B5EF4-FFF2-40B4-BE49-F238E27FC236}">
                <a16:creationId xmlns:a16="http://schemas.microsoft.com/office/drawing/2014/main" id="{BF6E6F1F-0CB2-4021-9A1E-CC30538DE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340768"/>
            <a:ext cx="7920880" cy="4752962"/>
          </a:xfrm>
          <a:prstGeom prst="rect">
            <a:avLst/>
          </a:prstGeom>
        </p:spPr>
      </p:pic>
    </p:spTree>
    <p:extLst>
      <p:ext uri="{BB962C8B-B14F-4D97-AF65-F5344CB8AC3E}">
        <p14:creationId xmlns:p14="http://schemas.microsoft.com/office/powerpoint/2010/main" val="176988620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23</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en-US" altLang="zh-CN" sz="3800" dirty="0" err="1"/>
              <a:t>priority_queue</a:t>
            </a:r>
            <a:endParaRPr lang="zh-CN" altLang="en-US" sz="3800" dirty="0"/>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551656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
        <p:nvSpPr>
          <p:cNvPr id="6" name="Rectangle 3">
            <a:extLst>
              <a:ext uri="{FF2B5EF4-FFF2-40B4-BE49-F238E27FC236}">
                <a16:creationId xmlns:a16="http://schemas.microsoft.com/office/drawing/2014/main" id="{C5A54514-4910-4A87-82A0-A4EE4C91CFF3}"/>
              </a:ext>
            </a:extLst>
          </p:cNvPr>
          <p:cNvSpPr txBox="1">
            <a:spLocks noChangeArrowheads="1"/>
          </p:cNvSpPr>
          <p:nvPr/>
        </p:nvSpPr>
        <p:spPr bwMode="auto">
          <a:xfrm>
            <a:off x="647056" y="1269095"/>
            <a:ext cx="8496944"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r>
              <a:rPr lang="en-US" altLang="zh-CN" b="0" i="0" kern="0" dirty="0"/>
              <a:t>template &lt;class </a:t>
            </a:r>
            <a:r>
              <a:rPr lang="en-US" altLang="zh-CN" b="0" i="0" kern="0" dirty="0" err="1"/>
              <a:t>T,class</a:t>
            </a:r>
            <a:r>
              <a:rPr lang="en-US" altLang="zh-CN" b="0" i="0" kern="0" dirty="0"/>
              <a:t> Sequence = vector&lt;T&gt;, class Compare = less&lt;</a:t>
            </a:r>
            <a:r>
              <a:rPr lang="en-US" altLang="zh-CN" b="0" i="0" kern="0" dirty="0" err="1"/>
              <a:t>typename</a:t>
            </a:r>
            <a:r>
              <a:rPr lang="en-US" altLang="zh-CN" b="0" i="0" kern="0" dirty="0"/>
              <a:t> Sequence::</a:t>
            </a:r>
            <a:r>
              <a:rPr lang="en-US" altLang="zh-CN" b="0" i="0" kern="0" dirty="0" err="1"/>
              <a:t>value_type</a:t>
            </a:r>
            <a:r>
              <a:rPr lang="en-US" altLang="zh-CN" b="0" i="0" kern="0" dirty="0"/>
              <a:t>&gt;</a:t>
            </a:r>
          </a:p>
          <a:p>
            <a:pPr marL="0" indent="0" eaLnBrk="1" hangingPunct="1">
              <a:buNone/>
            </a:pPr>
            <a:r>
              <a:rPr lang="en-US" altLang="zh-CN" b="0" i="0" kern="0" dirty="0"/>
              <a:t>     class </a:t>
            </a:r>
            <a:r>
              <a:rPr lang="en-US" altLang="zh-CN" b="0" i="0" kern="0" dirty="0" err="1"/>
              <a:t>prority_queue</a:t>
            </a:r>
            <a:r>
              <a:rPr lang="en-US" altLang="zh-CN" b="0" i="0" kern="0" dirty="0"/>
              <a:t>{</a:t>
            </a:r>
          </a:p>
          <a:p>
            <a:pPr marL="0" indent="0" eaLnBrk="1" hangingPunct="1">
              <a:buNone/>
            </a:pPr>
            <a:r>
              <a:rPr lang="en-US" altLang="zh-CN" b="0" i="0" kern="0" dirty="0"/>
              <a:t>     protected:</a:t>
            </a:r>
          </a:p>
          <a:p>
            <a:pPr marL="0" indent="0" eaLnBrk="1" hangingPunct="1">
              <a:buNone/>
            </a:pPr>
            <a:r>
              <a:rPr lang="en-US" altLang="zh-CN" b="0" i="0" kern="0" dirty="0"/>
              <a:t>	Sequence  c;            //</a:t>
            </a:r>
            <a:r>
              <a:rPr lang="zh-CN" altLang="en-US" b="0" i="0" kern="0" dirty="0"/>
              <a:t>底层容器</a:t>
            </a:r>
            <a:endParaRPr lang="en-US" altLang="zh-CN" b="0" i="0" kern="0" dirty="0"/>
          </a:p>
          <a:p>
            <a:pPr marL="0" indent="0" eaLnBrk="1" hangingPunct="1">
              <a:buNone/>
            </a:pPr>
            <a:r>
              <a:rPr lang="en-US" altLang="zh-CN" b="0" i="0" kern="0" dirty="0"/>
              <a:t>	Compare   comp;    //</a:t>
            </a:r>
            <a:r>
              <a:rPr lang="zh-CN" altLang="en-US" b="0" i="0" kern="0" dirty="0"/>
              <a:t>元素大小比较标准</a:t>
            </a:r>
            <a:endParaRPr lang="en-US" altLang="zh-CN" b="0" i="0" kern="0" dirty="0"/>
          </a:p>
          <a:p>
            <a:pPr marL="0" indent="0" eaLnBrk="1" hangingPunct="1">
              <a:buNone/>
            </a:pPr>
            <a:r>
              <a:rPr lang="en-US" altLang="zh-CN" b="0" i="0" kern="0" dirty="0"/>
              <a:t>     public:</a:t>
            </a:r>
          </a:p>
          <a:p>
            <a:pPr marL="0" indent="0" eaLnBrk="1" hangingPunct="1">
              <a:buNone/>
            </a:pPr>
            <a:r>
              <a:rPr lang="en-US" altLang="zh-CN" b="0" i="0" kern="0" dirty="0"/>
              <a:t>	explicit </a:t>
            </a:r>
            <a:r>
              <a:rPr lang="en-US" altLang="zh-CN" b="0" i="0" kern="0" dirty="0" err="1"/>
              <a:t>priority_queue</a:t>
            </a:r>
            <a:r>
              <a:rPr lang="en-US" altLang="zh-CN" b="0" i="0" kern="0" dirty="0"/>
              <a:t>(const Compare &amp;x):c(),</a:t>
            </a:r>
          </a:p>
          <a:p>
            <a:pPr marL="0" indent="0" eaLnBrk="1" hangingPunct="1">
              <a:buNone/>
            </a:pPr>
            <a:r>
              <a:rPr lang="en-US" altLang="zh-CN" b="0" i="0" kern="0" dirty="0"/>
              <a:t>                                               comp(x){}</a:t>
            </a:r>
          </a:p>
          <a:p>
            <a:pPr marL="0" indent="0" eaLnBrk="1" hangingPunct="1">
              <a:buNone/>
            </a:pPr>
            <a:r>
              <a:rPr lang="en-US" altLang="zh-CN" b="0" i="0" kern="0" dirty="0"/>
              <a:t> </a:t>
            </a:r>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p:txBody>
      </p:sp>
    </p:spTree>
    <p:extLst>
      <p:ext uri="{BB962C8B-B14F-4D97-AF65-F5344CB8AC3E}">
        <p14:creationId xmlns:p14="http://schemas.microsoft.com/office/powerpoint/2010/main" val="418196667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24</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en-US" altLang="zh-CN" sz="3800" dirty="0" err="1"/>
              <a:t>priority_queue</a:t>
            </a:r>
            <a:endParaRPr lang="zh-CN" altLang="en-US" sz="3800" dirty="0"/>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551656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
        <p:nvSpPr>
          <p:cNvPr id="6" name="Rectangle 3">
            <a:extLst>
              <a:ext uri="{FF2B5EF4-FFF2-40B4-BE49-F238E27FC236}">
                <a16:creationId xmlns:a16="http://schemas.microsoft.com/office/drawing/2014/main" id="{C5A54514-4910-4A87-82A0-A4EE4C91CFF3}"/>
              </a:ext>
            </a:extLst>
          </p:cNvPr>
          <p:cNvSpPr txBox="1">
            <a:spLocks noChangeArrowheads="1"/>
          </p:cNvSpPr>
          <p:nvPr/>
        </p:nvSpPr>
        <p:spPr bwMode="auto">
          <a:xfrm>
            <a:off x="-321990" y="1196752"/>
            <a:ext cx="9465989"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marL="0" indent="0" eaLnBrk="1" hangingPunct="1">
              <a:buNone/>
            </a:pPr>
            <a:r>
              <a:rPr lang="en-US" altLang="zh-CN" b="0" i="0" kern="0" dirty="0"/>
              <a:t>	void push(const </a:t>
            </a:r>
            <a:r>
              <a:rPr lang="en-US" altLang="zh-CN" b="0" i="0" kern="0" dirty="0" err="1"/>
              <a:t>value_type</a:t>
            </a:r>
            <a:r>
              <a:rPr lang="en-US" altLang="zh-CN" b="0" i="0" kern="0" dirty="0"/>
              <a:t> &amp;x)</a:t>
            </a:r>
          </a:p>
          <a:p>
            <a:pPr marL="0" indent="0" eaLnBrk="1" hangingPunct="1">
              <a:buNone/>
            </a:pPr>
            <a:r>
              <a:rPr lang="en-US" altLang="zh-CN" b="0" i="0" kern="0" dirty="0"/>
              <a:t>	{</a:t>
            </a:r>
          </a:p>
          <a:p>
            <a:pPr marL="0" indent="0" eaLnBrk="1" hangingPunct="1">
              <a:buNone/>
            </a:pPr>
            <a:r>
              <a:rPr lang="en-US" altLang="zh-CN" b="0" i="0" kern="0" dirty="0"/>
              <a:t>		</a:t>
            </a:r>
            <a:r>
              <a:rPr lang="en-US" altLang="zh-CN" b="0" i="0" kern="0" dirty="0" err="1"/>
              <a:t>c.push_back</a:t>
            </a:r>
            <a:r>
              <a:rPr lang="en-US" altLang="zh-CN" b="0" i="0" kern="0" dirty="0"/>
              <a:t>(x);</a:t>
            </a:r>
          </a:p>
          <a:p>
            <a:pPr marL="0" indent="0" eaLnBrk="1" hangingPunct="1">
              <a:buNone/>
            </a:pPr>
            <a:r>
              <a:rPr lang="en-US" altLang="zh-CN" b="0" i="0" kern="0" dirty="0"/>
              <a:t>		</a:t>
            </a:r>
            <a:r>
              <a:rPr lang="en-US" altLang="zh-CN" b="0" i="0" kern="0" dirty="0" err="1"/>
              <a:t>push_heap</a:t>
            </a:r>
            <a:r>
              <a:rPr lang="en-US" altLang="zh-CN" b="0" i="0" kern="0" dirty="0"/>
              <a:t>(</a:t>
            </a:r>
            <a:r>
              <a:rPr lang="en-US" altLang="zh-CN" b="0" i="0" kern="0" dirty="0" err="1"/>
              <a:t>c.begin</a:t>
            </a:r>
            <a:r>
              <a:rPr lang="en-US" altLang="zh-CN" b="0" i="0" kern="0" dirty="0"/>
              <a:t>(),</a:t>
            </a:r>
            <a:r>
              <a:rPr lang="en-US" altLang="zh-CN" b="0" i="0" kern="0" dirty="0" err="1"/>
              <a:t>c.end</a:t>
            </a:r>
            <a:r>
              <a:rPr lang="en-US" altLang="zh-CN" b="0" i="0" kern="0" dirty="0"/>
              <a:t>(),</a:t>
            </a:r>
            <a:r>
              <a:rPr lang="en-US" altLang="zh-CN" b="0" i="0" kern="0" dirty="0" err="1"/>
              <a:t>cmp</a:t>
            </a:r>
            <a:r>
              <a:rPr lang="en-US" altLang="zh-CN" b="0" i="0" kern="0" dirty="0"/>
              <a:t>);</a:t>
            </a:r>
          </a:p>
          <a:p>
            <a:pPr marL="0" indent="0" eaLnBrk="1" hangingPunct="1">
              <a:buNone/>
            </a:pPr>
            <a:r>
              <a:rPr lang="en-US" altLang="zh-CN" b="0" i="0" kern="0" dirty="0"/>
              <a:t>                          //</a:t>
            </a:r>
            <a:r>
              <a:rPr lang="zh-CN" altLang="en-US" b="0" i="0" kern="0" dirty="0"/>
              <a:t>算法，上溯调整</a:t>
            </a:r>
            <a:r>
              <a:rPr lang="en-US" altLang="zh-CN" b="0" i="0" kern="0" dirty="0"/>
              <a:t>heap</a:t>
            </a:r>
          </a:p>
          <a:p>
            <a:pPr marL="0" indent="0" eaLnBrk="1" hangingPunct="1">
              <a:buNone/>
            </a:pPr>
            <a:r>
              <a:rPr lang="en-US" altLang="zh-CN" b="0" i="0" kern="0" dirty="0"/>
              <a:t>            }</a:t>
            </a:r>
          </a:p>
          <a:p>
            <a:pPr marL="0" indent="0" eaLnBrk="1" hangingPunct="1">
              <a:buNone/>
            </a:pPr>
            <a:r>
              <a:rPr lang="en-US" altLang="zh-CN" b="0" i="0" kern="0" dirty="0"/>
              <a:t>           void pop()</a:t>
            </a:r>
          </a:p>
          <a:p>
            <a:pPr marL="0" indent="0" eaLnBrk="1" hangingPunct="1">
              <a:buNone/>
            </a:pPr>
            <a:r>
              <a:rPr lang="en-US" altLang="zh-CN" b="0" i="0" kern="0" dirty="0"/>
              <a:t>	{</a:t>
            </a:r>
          </a:p>
          <a:p>
            <a:pPr marL="0" indent="0" eaLnBrk="1" hangingPunct="1">
              <a:buNone/>
            </a:pPr>
            <a:r>
              <a:rPr lang="en-US" altLang="zh-CN" b="0" i="0" kern="0" dirty="0"/>
              <a:t>		</a:t>
            </a:r>
            <a:r>
              <a:rPr lang="en-US" altLang="zh-CN" b="0" i="0" kern="0" dirty="0" err="1"/>
              <a:t>pop_heap</a:t>
            </a:r>
            <a:r>
              <a:rPr lang="en-US" altLang="zh-CN" b="0" i="0" kern="0" dirty="0"/>
              <a:t>(</a:t>
            </a:r>
            <a:r>
              <a:rPr lang="en-US" altLang="zh-CN" b="0" i="0" kern="0" dirty="0" err="1"/>
              <a:t>c.begin</a:t>
            </a:r>
            <a:r>
              <a:rPr lang="en-US" altLang="zh-CN" b="0" i="0" kern="0" dirty="0"/>
              <a:t>(),</a:t>
            </a:r>
            <a:r>
              <a:rPr lang="en-US" altLang="zh-CN" b="0" i="0" kern="0" dirty="0" err="1"/>
              <a:t>c.end</a:t>
            </a:r>
            <a:r>
              <a:rPr lang="en-US" altLang="zh-CN" b="0" i="0" kern="0" dirty="0"/>
              <a:t>(),</a:t>
            </a:r>
            <a:r>
              <a:rPr lang="en-US" altLang="zh-CN" b="0" i="0" kern="0" dirty="0" err="1"/>
              <a:t>cmp</a:t>
            </a:r>
            <a:r>
              <a:rPr lang="en-US" altLang="zh-CN" b="0" i="0" kern="0" dirty="0"/>
              <a:t>);  //</a:t>
            </a:r>
            <a:r>
              <a:rPr lang="zh-CN" altLang="en-US" b="0" i="0" kern="0" dirty="0"/>
              <a:t>下溯调整</a:t>
            </a:r>
            <a:r>
              <a:rPr lang="en-US" altLang="zh-CN" b="0" i="0" kern="0" dirty="0"/>
              <a:t>heap</a:t>
            </a:r>
          </a:p>
          <a:p>
            <a:pPr marL="0" indent="0" eaLnBrk="1" hangingPunct="1">
              <a:buNone/>
            </a:pPr>
            <a:r>
              <a:rPr lang="en-US" altLang="zh-CN" b="0" i="0" kern="0" dirty="0"/>
              <a:t>		</a:t>
            </a:r>
            <a:r>
              <a:rPr lang="en-US" altLang="zh-CN" b="0" i="0" kern="0" dirty="0" err="1"/>
              <a:t>c.pop_back</a:t>
            </a:r>
            <a:r>
              <a:rPr lang="en-US" altLang="zh-CN" b="0" i="0" kern="0" dirty="0"/>
              <a:t>();</a:t>
            </a:r>
          </a:p>
          <a:p>
            <a:pPr marL="0" indent="0" eaLnBrk="1" hangingPunct="1">
              <a:buNone/>
            </a:pPr>
            <a:r>
              <a:rPr lang="en-US" altLang="zh-CN" b="0" i="0" kern="0" dirty="0"/>
              <a:t>	}</a:t>
            </a:r>
          </a:p>
          <a:p>
            <a:pPr marL="0" indent="0" eaLnBrk="1" hangingPunct="1">
              <a:buNone/>
            </a:pPr>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p:txBody>
      </p:sp>
    </p:spTree>
    <p:extLst>
      <p:ext uri="{BB962C8B-B14F-4D97-AF65-F5344CB8AC3E}">
        <p14:creationId xmlns:p14="http://schemas.microsoft.com/office/powerpoint/2010/main" val="352715940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25</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algn="ctr" eaLnBrk="1" hangingPunct="1"/>
            <a:r>
              <a:rPr lang="en-US" altLang="zh-CN" sz="3800" dirty="0"/>
              <a:t>STL</a:t>
            </a:r>
            <a:r>
              <a:rPr lang="zh-CN" altLang="en-US" sz="3800" dirty="0"/>
              <a:t>中的</a:t>
            </a:r>
            <a:r>
              <a:rPr lang="en-US" altLang="zh-CN" sz="3800" dirty="0"/>
              <a:t>heap</a:t>
            </a:r>
            <a:r>
              <a:rPr lang="zh-CN" altLang="en-US" sz="3800" dirty="0"/>
              <a:t>算法</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424847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
        <p:nvSpPr>
          <p:cNvPr id="6" name="Rectangle 3">
            <a:extLst>
              <a:ext uri="{FF2B5EF4-FFF2-40B4-BE49-F238E27FC236}">
                <a16:creationId xmlns:a16="http://schemas.microsoft.com/office/drawing/2014/main" id="{777AA5A4-27E1-4806-9668-68F6AF56B62C}"/>
              </a:ext>
            </a:extLst>
          </p:cNvPr>
          <p:cNvSpPr txBox="1">
            <a:spLocks noChangeArrowheads="1"/>
          </p:cNvSpPr>
          <p:nvPr/>
        </p:nvSpPr>
        <p:spPr bwMode="auto">
          <a:xfrm>
            <a:off x="647056" y="1269095"/>
            <a:ext cx="8496944"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r>
              <a:rPr lang="en-US" altLang="zh-CN" b="0" i="0" kern="0" dirty="0"/>
              <a:t>&lt;algorithm&gt;</a:t>
            </a:r>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p:txBody>
      </p:sp>
    </p:spTree>
    <p:extLst>
      <p:ext uri="{BB962C8B-B14F-4D97-AF65-F5344CB8AC3E}">
        <p14:creationId xmlns:p14="http://schemas.microsoft.com/office/powerpoint/2010/main" val="145096322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26</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algn="ctr" eaLnBrk="1" hangingPunct="1"/>
            <a:r>
              <a:rPr lang="en-US" altLang="zh-CN" sz="3800" dirty="0"/>
              <a:t>STL</a:t>
            </a:r>
            <a:r>
              <a:rPr lang="zh-CN" altLang="en-US" sz="3800" dirty="0"/>
              <a:t>中</a:t>
            </a:r>
            <a:r>
              <a:rPr lang="en-US" altLang="zh-CN" sz="3800" dirty="0"/>
              <a:t>heap</a:t>
            </a:r>
            <a:r>
              <a:rPr lang="zh-CN" altLang="en-US" sz="3800" dirty="0"/>
              <a:t>算法</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424847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graphicFrame>
        <p:nvGraphicFramePr>
          <p:cNvPr id="8" name="表格 2">
            <a:extLst>
              <a:ext uri="{FF2B5EF4-FFF2-40B4-BE49-F238E27FC236}">
                <a16:creationId xmlns:a16="http://schemas.microsoft.com/office/drawing/2014/main" id="{771FD6E2-21BE-4EC9-9EC0-F4E40EFD9110}"/>
              </a:ext>
            </a:extLst>
          </p:cNvPr>
          <p:cNvGraphicFramePr>
            <a:graphicFrameLocks noGrp="1"/>
          </p:cNvGraphicFramePr>
          <p:nvPr>
            <p:extLst>
              <p:ext uri="{D42A27DB-BD31-4B8C-83A1-F6EECF244321}">
                <p14:modId xmlns:p14="http://schemas.microsoft.com/office/powerpoint/2010/main" val="1402952440"/>
              </p:ext>
            </p:extLst>
          </p:nvPr>
        </p:nvGraphicFramePr>
        <p:xfrm>
          <a:off x="611560" y="1340768"/>
          <a:ext cx="8280920" cy="4356113"/>
        </p:xfrm>
        <a:graphic>
          <a:graphicData uri="http://schemas.openxmlformats.org/drawingml/2006/table">
            <a:tbl>
              <a:tblPr firstRow="1" bandRow="1">
                <a:tableStyleId>{21E4AEA4-8DFA-4A89-87EB-49C32662AFE0}</a:tableStyleId>
              </a:tblPr>
              <a:tblGrid>
                <a:gridCol w="6048672">
                  <a:extLst>
                    <a:ext uri="{9D8B030D-6E8A-4147-A177-3AD203B41FA5}">
                      <a16:colId xmlns:a16="http://schemas.microsoft.com/office/drawing/2014/main" val="2742366032"/>
                    </a:ext>
                  </a:extLst>
                </a:gridCol>
                <a:gridCol w="2232248">
                  <a:extLst>
                    <a:ext uri="{9D8B030D-6E8A-4147-A177-3AD203B41FA5}">
                      <a16:colId xmlns:a16="http://schemas.microsoft.com/office/drawing/2014/main" val="3364048933"/>
                    </a:ext>
                  </a:extLst>
                </a:gridCol>
              </a:tblGrid>
              <a:tr h="759473">
                <a:tc>
                  <a:txBody>
                    <a:bodyPr/>
                    <a:lstStyle/>
                    <a:p>
                      <a:pPr algn="ctr"/>
                      <a:r>
                        <a:rPr lang="zh-CN" altLang="en-US" sz="2800" dirty="0"/>
                        <a:t>功能</a:t>
                      </a:r>
                    </a:p>
                  </a:txBody>
                  <a:tcPr anchor="ctr"/>
                </a:tc>
                <a:tc>
                  <a:txBody>
                    <a:bodyPr/>
                    <a:lstStyle/>
                    <a:p>
                      <a:pPr algn="ctr"/>
                      <a:r>
                        <a:rPr lang="zh-CN" altLang="en-US" sz="2800" dirty="0"/>
                        <a:t>说明</a:t>
                      </a:r>
                    </a:p>
                  </a:txBody>
                  <a:tcPr anchor="ctr"/>
                </a:tc>
                <a:extLst>
                  <a:ext uri="{0D108BD9-81ED-4DB2-BD59-A6C34878D82A}">
                    <a16:rowId xmlns:a16="http://schemas.microsoft.com/office/drawing/2014/main" val="2483975196"/>
                  </a:ext>
                </a:extLst>
              </a:tr>
              <a:tr h="840478">
                <a:tc>
                  <a:txBody>
                    <a:bodyPr/>
                    <a:lstStyle/>
                    <a:p>
                      <a:r>
                        <a:rPr lang="en-US" sz="2800" kern="1200" dirty="0">
                          <a:solidFill>
                            <a:schemeClr val="dk1"/>
                          </a:solidFill>
                          <a:latin typeface="+mn-lt"/>
                          <a:ea typeface="+mn-ea"/>
                          <a:cs typeface="+mn-cs"/>
                        </a:rPr>
                        <a:t>template &lt;class </a:t>
                      </a:r>
                      <a:r>
                        <a:rPr lang="en-US" sz="2800" kern="1200" dirty="0" err="1">
                          <a:solidFill>
                            <a:schemeClr val="dk1"/>
                          </a:solidFill>
                          <a:latin typeface="+mn-lt"/>
                          <a:ea typeface="+mn-ea"/>
                          <a:cs typeface="+mn-cs"/>
                        </a:rPr>
                        <a:t>RandomAccessIterator</a:t>
                      </a:r>
                      <a:r>
                        <a:rPr lang="en-US" sz="2800" kern="1200" dirty="0">
                          <a:solidFill>
                            <a:schemeClr val="dk1"/>
                          </a:solidFill>
                          <a:latin typeface="+mn-lt"/>
                          <a:ea typeface="+mn-ea"/>
                          <a:cs typeface="+mn-cs"/>
                        </a:rPr>
                        <a:t>&gt; </a:t>
                      </a:r>
                    </a:p>
                    <a:p>
                      <a:r>
                        <a:rPr lang="en-US" sz="2800" kern="1200" dirty="0">
                          <a:solidFill>
                            <a:schemeClr val="dk1"/>
                          </a:solidFill>
                          <a:latin typeface="+mn-lt"/>
                          <a:ea typeface="+mn-ea"/>
                          <a:cs typeface="+mn-cs"/>
                        </a:rPr>
                        <a:t>void </a:t>
                      </a:r>
                      <a:r>
                        <a:rPr lang="en-US" sz="2800" kern="1200" dirty="0" err="1">
                          <a:solidFill>
                            <a:schemeClr val="dk1"/>
                          </a:solidFill>
                          <a:latin typeface="+mn-lt"/>
                          <a:ea typeface="+mn-ea"/>
                          <a:cs typeface="+mn-cs"/>
                        </a:rPr>
                        <a:t>make_heap</a:t>
                      </a:r>
                      <a:r>
                        <a:rPr lang="en-US" sz="2800" kern="1200" dirty="0">
                          <a:solidFill>
                            <a:schemeClr val="dk1"/>
                          </a:solidFill>
                          <a:latin typeface="+mn-lt"/>
                          <a:ea typeface="+mn-ea"/>
                          <a:cs typeface="+mn-cs"/>
                        </a:rPr>
                        <a:t> (</a:t>
                      </a:r>
                      <a:r>
                        <a:rPr lang="en-US" sz="2800" kern="1200" dirty="0" err="1">
                          <a:solidFill>
                            <a:schemeClr val="dk1"/>
                          </a:solidFill>
                          <a:latin typeface="+mn-lt"/>
                          <a:ea typeface="+mn-ea"/>
                          <a:cs typeface="+mn-cs"/>
                        </a:rPr>
                        <a:t>RandomAccessIterator</a:t>
                      </a:r>
                      <a:r>
                        <a:rPr lang="en-US" sz="2800" kern="1200" dirty="0">
                          <a:solidFill>
                            <a:schemeClr val="dk1"/>
                          </a:solidFill>
                          <a:latin typeface="+mn-lt"/>
                          <a:ea typeface="+mn-ea"/>
                          <a:cs typeface="+mn-cs"/>
                        </a:rPr>
                        <a:t> first, </a:t>
                      </a:r>
                      <a:r>
                        <a:rPr lang="en-US" sz="2800" kern="1200" dirty="0" err="1">
                          <a:solidFill>
                            <a:schemeClr val="dk1"/>
                          </a:solidFill>
                          <a:latin typeface="+mn-lt"/>
                          <a:ea typeface="+mn-ea"/>
                          <a:cs typeface="+mn-cs"/>
                        </a:rPr>
                        <a:t>RandomAccessIterator</a:t>
                      </a:r>
                      <a:r>
                        <a:rPr lang="en-US" sz="2800" kern="1200" dirty="0">
                          <a:solidFill>
                            <a:schemeClr val="dk1"/>
                          </a:solidFill>
                          <a:latin typeface="+mn-lt"/>
                          <a:ea typeface="+mn-ea"/>
                          <a:cs typeface="+mn-cs"/>
                        </a:rPr>
                        <a:t> last); </a:t>
                      </a:r>
                    </a:p>
                  </a:txBody>
                  <a:tcPr marL="76200" anchor="ctr"/>
                </a:tc>
                <a:tc rowSpan="2">
                  <a:txBody>
                    <a:bodyPr/>
                    <a:lstStyle/>
                    <a:p>
                      <a:r>
                        <a:rPr lang="zh-CN" altLang="en-US" sz="2800" dirty="0"/>
                        <a:t>重排</a:t>
                      </a:r>
                      <a:r>
                        <a:rPr lang="en-US" altLang="zh-CN" sz="2800" dirty="0"/>
                        <a:t>[</a:t>
                      </a:r>
                      <a:r>
                        <a:rPr lang="en-US" altLang="zh-CN" sz="2800" dirty="0" err="1"/>
                        <a:t>first,last</a:t>
                      </a:r>
                      <a:r>
                        <a:rPr lang="en-US" altLang="zh-CN" sz="2800" dirty="0"/>
                        <a:t>)</a:t>
                      </a:r>
                      <a:r>
                        <a:rPr lang="zh-CN" altLang="en-US" sz="2800" dirty="0"/>
                        <a:t>区间内的元素，使其构成堆。默认大顶堆（升序）</a:t>
                      </a:r>
                    </a:p>
                  </a:txBody>
                  <a:tcPr anchor="ctr"/>
                </a:tc>
                <a:extLst>
                  <a:ext uri="{0D108BD9-81ED-4DB2-BD59-A6C34878D82A}">
                    <a16:rowId xmlns:a16="http://schemas.microsoft.com/office/drawing/2014/main" val="1815298001"/>
                  </a:ext>
                </a:extLst>
              </a:tr>
              <a:tr h="840478">
                <a:tc>
                  <a:txBody>
                    <a:bodyPr/>
                    <a:lstStyle/>
                    <a:p>
                      <a:pPr algn="l"/>
                      <a:r>
                        <a:rPr lang="en-US" altLang="zh-CN" sz="2800" kern="1200" dirty="0">
                          <a:solidFill>
                            <a:schemeClr val="dk1"/>
                          </a:solidFill>
                          <a:latin typeface="+mn-lt"/>
                          <a:ea typeface="+mn-ea"/>
                          <a:cs typeface="+mn-cs"/>
                        </a:rPr>
                        <a:t>template &lt;class </a:t>
                      </a:r>
                      <a:r>
                        <a:rPr lang="en-US" altLang="zh-CN" sz="2800" kern="1200" dirty="0" err="1">
                          <a:solidFill>
                            <a:schemeClr val="dk1"/>
                          </a:solidFill>
                          <a:latin typeface="+mn-lt"/>
                          <a:ea typeface="+mn-ea"/>
                          <a:cs typeface="+mn-cs"/>
                        </a:rPr>
                        <a:t>RandomAccessIterator</a:t>
                      </a:r>
                      <a:r>
                        <a:rPr lang="en-US" altLang="zh-CN" sz="2800" kern="1200" dirty="0">
                          <a:solidFill>
                            <a:schemeClr val="dk1"/>
                          </a:solidFill>
                          <a:latin typeface="+mn-lt"/>
                          <a:ea typeface="+mn-ea"/>
                          <a:cs typeface="+mn-cs"/>
                        </a:rPr>
                        <a:t>, class Compare&gt; </a:t>
                      </a:r>
                    </a:p>
                    <a:p>
                      <a:pPr algn="l"/>
                      <a:r>
                        <a:rPr lang="en-US" altLang="zh-CN" sz="2800" kern="1200" dirty="0">
                          <a:solidFill>
                            <a:schemeClr val="dk1"/>
                          </a:solidFill>
                          <a:latin typeface="+mn-lt"/>
                          <a:ea typeface="+mn-ea"/>
                          <a:cs typeface="+mn-cs"/>
                        </a:rPr>
                        <a:t>void </a:t>
                      </a:r>
                      <a:r>
                        <a:rPr lang="en-US" altLang="zh-CN" sz="2800" kern="1200" dirty="0" err="1">
                          <a:solidFill>
                            <a:schemeClr val="dk1"/>
                          </a:solidFill>
                          <a:latin typeface="+mn-lt"/>
                          <a:ea typeface="+mn-ea"/>
                          <a:cs typeface="+mn-cs"/>
                        </a:rPr>
                        <a:t>make_heap</a:t>
                      </a:r>
                      <a:r>
                        <a:rPr lang="en-US" altLang="zh-CN" sz="2800" kern="1200" dirty="0">
                          <a:solidFill>
                            <a:schemeClr val="dk1"/>
                          </a:solidFill>
                          <a:latin typeface="+mn-lt"/>
                          <a:ea typeface="+mn-ea"/>
                          <a:cs typeface="+mn-cs"/>
                        </a:rPr>
                        <a:t> (</a:t>
                      </a:r>
                      <a:r>
                        <a:rPr lang="en-US" altLang="zh-CN" sz="2800" kern="1200" dirty="0" err="1">
                          <a:solidFill>
                            <a:schemeClr val="dk1"/>
                          </a:solidFill>
                          <a:latin typeface="+mn-lt"/>
                          <a:ea typeface="+mn-ea"/>
                          <a:cs typeface="+mn-cs"/>
                        </a:rPr>
                        <a:t>RandomAccessIterator</a:t>
                      </a:r>
                      <a:r>
                        <a:rPr lang="en-US" altLang="zh-CN" sz="2800" kern="1200" dirty="0">
                          <a:solidFill>
                            <a:schemeClr val="dk1"/>
                          </a:solidFill>
                          <a:latin typeface="+mn-lt"/>
                          <a:ea typeface="+mn-ea"/>
                          <a:cs typeface="+mn-cs"/>
                        </a:rPr>
                        <a:t> first, </a:t>
                      </a:r>
                      <a:r>
                        <a:rPr lang="en-US" altLang="zh-CN" sz="2800" kern="1200" dirty="0" err="1">
                          <a:solidFill>
                            <a:schemeClr val="dk1"/>
                          </a:solidFill>
                          <a:latin typeface="+mn-lt"/>
                          <a:ea typeface="+mn-ea"/>
                          <a:cs typeface="+mn-cs"/>
                        </a:rPr>
                        <a:t>RandomAccessIterator</a:t>
                      </a:r>
                      <a:r>
                        <a:rPr lang="en-US" altLang="zh-CN" sz="2800" kern="1200" dirty="0">
                          <a:solidFill>
                            <a:schemeClr val="dk1"/>
                          </a:solidFill>
                          <a:latin typeface="+mn-lt"/>
                          <a:ea typeface="+mn-ea"/>
                          <a:cs typeface="+mn-cs"/>
                        </a:rPr>
                        <a:t> last, Compare comp );</a:t>
                      </a:r>
                      <a:endParaRPr lang="en-US" sz="2800" kern="1200" dirty="0">
                        <a:solidFill>
                          <a:schemeClr val="dk1"/>
                        </a:solidFill>
                        <a:latin typeface="+mn-lt"/>
                        <a:ea typeface="+mn-ea"/>
                        <a:cs typeface="+mn-cs"/>
                      </a:endParaRPr>
                    </a:p>
                  </a:txBody>
                  <a:tcPr anchor="ctr"/>
                </a:tc>
                <a:tc vMerge="1">
                  <a:txBody>
                    <a:bodyPr/>
                    <a:lstStyle/>
                    <a:p>
                      <a:endParaRPr lang="en-US" dirty="0">
                        <a:solidFill>
                          <a:srgbClr val="008000"/>
                        </a:solidFill>
                        <a:effectLst/>
                      </a:endParaRPr>
                    </a:p>
                  </a:txBody>
                  <a:tcPr marL="76200" anchor="ctr"/>
                </a:tc>
                <a:extLst>
                  <a:ext uri="{0D108BD9-81ED-4DB2-BD59-A6C34878D82A}">
                    <a16:rowId xmlns:a16="http://schemas.microsoft.com/office/drawing/2014/main" val="3915218240"/>
                  </a:ext>
                </a:extLst>
              </a:tr>
            </a:tbl>
          </a:graphicData>
        </a:graphic>
      </p:graphicFrame>
    </p:spTree>
    <p:extLst>
      <p:ext uri="{BB962C8B-B14F-4D97-AF65-F5344CB8AC3E}">
        <p14:creationId xmlns:p14="http://schemas.microsoft.com/office/powerpoint/2010/main" val="267326188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27</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algn="ctr" eaLnBrk="1" hangingPunct="1"/>
            <a:r>
              <a:rPr lang="en-US" altLang="zh-CN" sz="3800" dirty="0"/>
              <a:t>STL</a:t>
            </a:r>
            <a:r>
              <a:rPr lang="zh-CN" altLang="en-US" sz="3800" dirty="0"/>
              <a:t>中</a:t>
            </a:r>
            <a:r>
              <a:rPr lang="en-US" altLang="zh-CN" sz="3800" dirty="0"/>
              <a:t>heap</a:t>
            </a:r>
            <a:r>
              <a:rPr lang="zh-CN" altLang="en-US" sz="3800" dirty="0"/>
              <a:t>算法</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424847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graphicFrame>
        <p:nvGraphicFramePr>
          <p:cNvPr id="8" name="表格 2">
            <a:extLst>
              <a:ext uri="{FF2B5EF4-FFF2-40B4-BE49-F238E27FC236}">
                <a16:creationId xmlns:a16="http://schemas.microsoft.com/office/drawing/2014/main" id="{771FD6E2-21BE-4EC9-9EC0-F4E40EFD9110}"/>
              </a:ext>
            </a:extLst>
          </p:cNvPr>
          <p:cNvGraphicFramePr>
            <a:graphicFrameLocks noGrp="1"/>
          </p:cNvGraphicFramePr>
          <p:nvPr/>
        </p:nvGraphicFramePr>
        <p:xfrm>
          <a:off x="611560" y="1340768"/>
          <a:ext cx="8280920" cy="4356113"/>
        </p:xfrm>
        <a:graphic>
          <a:graphicData uri="http://schemas.openxmlformats.org/drawingml/2006/table">
            <a:tbl>
              <a:tblPr firstRow="1" bandRow="1">
                <a:tableStyleId>{21E4AEA4-8DFA-4A89-87EB-49C32662AFE0}</a:tableStyleId>
              </a:tblPr>
              <a:tblGrid>
                <a:gridCol w="6048672">
                  <a:extLst>
                    <a:ext uri="{9D8B030D-6E8A-4147-A177-3AD203B41FA5}">
                      <a16:colId xmlns:a16="http://schemas.microsoft.com/office/drawing/2014/main" val="2742366032"/>
                    </a:ext>
                  </a:extLst>
                </a:gridCol>
                <a:gridCol w="2232248">
                  <a:extLst>
                    <a:ext uri="{9D8B030D-6E8A-4147-A177-3AD203B41FA5}">
                      <a16:colId xmlns:a16="http://schemas.microsoft.com/office/drawing/2014/main" val="3364048933"/>
                    </a:ext>
                  </a:extLst>
                </a:gridCol>
              </a:tblGrid>
              <a:tr h="759473">
                <a:tc>
                  <a:txBody>
                    <a:bodyPr/>
                    <a:lstStyle/>
                    <a:p>
                      <a:pPr algn="ctr"/>
                      <a:r>
                        <a:rPr lang="zh-CN" altLang="en-US" sz="2800" dirty="0"/>
                        <a:t>功能</a:t>
                      </a:r>
                    </a:p>
                  </a:txBody>
                  <a:tcPr anchor="ctr"/>
                </a:tc>
                <a:tc>
                  <a:txBody>
                    <a:bodyPr/>
                    <a:lstStyle/>
                    <a:p>
                      <a:pPr algn="ctr"/>
                      <a:r>
                        <a:rPr lang="zh-CN" altLang="en-US" sz="2800" dirty="0"/>
                        <a:t>说明</a:t>
                      </a:r>
                    </a:p>
                  </a:txBody>
                  <a:tcPr anchor="ctr"/>
                </a:tc>
                <a:extLst>
                  <a:ext uri="{0D108BD9-81ED-4DB2-BD59-A6C34878D82A}">
                    <a16:rowId xmlns:a16="http://schemas.microsoft.com/office/drawing/2014/main" val="2483975196"/>
                  </a:ext>
                </a:extLst>
              </a:tr>
              <a:tr h="840478">
                <a:tc>
                  <a:txBody>
                    <a:bodyPr/>
                    <a:lstStyle/>
                    <a:p>
                      <a:pPr marL="0" algn="l" defTabSz="914400" rtl="0" eaLnBrk="1" latinLnBrk="0" hangingPunct="1"/>
                      <a:r>
                        <a:rPr lang="en-US" altLang="zh-CN" sz="2800" kern="1200" dirty="0">
                          <a:solidFill>
                            <a:schemeClr val="dk1"/>
                          </a:solidFill>
                          <a:latin typeface="+mn-lt"/>
                          <a:ea typeface="+mn-ea"/>
                          <a:cs typeface="+mn-cs"/>
                        </a:rPr>
                        <a:t>template &lt;class </a:t>
                      </a:r>
                      <a:r>
                        <a:rPr lang="en-US" altLang="zh-CN" sz="2800" kern="1200" dirty="0" err="1">
                          <a:solidFill>
                            <a:schemeClr val="dk1"/>
                          </a:solidFill>
                          <a:latin typeface="+mn-lt"/>
                          <a:ea typeface="+mn-ea"/>
                          <a:cs typeface="+mn-cs"/>
                        </a:rPr>
                        <a:t>RandomAccessIterator</a:t>
                      </a:r>
                      <a:r>
                        <a:rPr lang="en-US" altLang="zh-CN" sz="2800" kern="1200" dirty="0">
                          <a:solidFill>
                            <a:schemeClr val="dk1"/>
                          </a:solidFill>
                          <a:latin typeface="+mn-lt"/>
                          <a:ea typeface="+mn-ea"/>
                          <a:cs typeface="+mn-cs"/>
                        </a:rPr>
                        <a:t>&gt; void </a:t>
                      </a:r>
                      <a:r>
                        <a:rPr lang="en-US" altLang="zh-CN" sz="2800" kern="1200" dirty="0" err="1">
                          <a:solidFill>
                            <a:schemeClr val="dk1"/>
                          </a:solidFill>
                          <a:latin typeface="+mn-lt"/>
                          <a:ea typeface="+mn-ea"/>
                          <a:cs typeface="+mn-cs"/>
                        </a:rPr>
                        <a:t>push_heap</a:t>
                      </a:r>
                      <a:r>
                        <a:rPr lang="en-US" altLang="zh-CN" sz="2800" kern="1200" dirty="0">
                          <a:solidFill>
                            <a:schemeClr val="dk1"/>
                          </a:solidFill>
                          <a:latin typeface="+mn-lt"/>
                          <a:ea typeface="+mn-ea"/>
                          <a:cs typeface="+mn-cs"/>
                        </a:rPr>
                        <a:t> (</a:t>
                      </a:r>
                      <a:r>
                        <a:rPr lang="en-US" altLang="zh-CN" sz="2800" kern="1200" dirty="0" err="1">
                          <a:solidFill>
                            <a:schemeClr val="dk1"/>
                          </a:solidFill>
                          <a:latin typeface="+mn-lt"/>
                          <a:ea typeface="+mn-ea"/>
                          <a:cs typeface="+mn-cs"/>
                        </a:rPr>
                        <a:t>RandomAccessIterator</a:t>
                      </a:r>
                      <a:r>
                        <a:rPr lang="en-US" altLang="zh-CN" sz="2800" kern="1200" dirty="0">
                          <a:solidFill>
                            <a:schemeClr val="dk1"/>
                          </a:solidFill>
                          <a:latin typeface="+mn-lt"/>
                          <a:ea typeface="+mn-ea"/>
                          <a:cs typeface="+mn-cs"/>
                        </a:rPr>
                        <a:t> first, </a:t>
                      </a:r>
                      <a:r>
                        <a:rPr lang="en-US" altLang="zh-CN" sz="2800" kern="1200" dirty="0" err="1">
                          <a:solidFill>
                            <a:schemeClr val="dk1"/>
                          </a:solidFill>
                          <a:latin typeface="+mn-lt"/>
                          <a:ea typeface="+mn-ea"/>
                          <a:cs typeface="+mn-cs"/>
                        </a:rPr>
                        <a:t>RandomAccessIterator</a:t>
                      </a:r>
                      <a:r>
                        <a:rPr lang="en-US" altLang="zh-CN" sz="2800" kern="1200" dirty="0">
                          <a:solidFill>
                            <a:schemeClr val="dk1"/>
                          </a:solidFill>
                          <a:latin typeface="+mn-lt"/>
                          <a:ea typeface="+mn-ea"/>
                          <a:cs typeface="+mn-cs"/>
                        </a:rPr>
                        <a:t> last);</a:t>
                      </a:r>
                      <a:endParaRPr lang="en-US" sz="2800" kern="1200" dirty="0">
                        <a:solidFill>
                          <a:schemeClr val="dk1"/>
                        </a:solidFill>
                        <a:latin typeface="+mn-lt"/>
                        <a:ea typeface="+mn-ea"/>
                        <a:cs typeface="+mn-cs"/>
                      </a:endParaRPr>
                    </a:p>
                  </a:txBody>
                  <a:tcPr marL="76200" anchor="ctr"/>
                </a:tc>
                <a:tc rowSpan="2">
                  <a:txBody>
                    <a:bodyPr/>
                    <a:lstStyle/>
                    <a:p>
                      <a:pPr algn="l"/>
                      <a:r>
                        <a:rPr lang="zh-CN" altLang="en-US" sz="2800" dirty="0"/>
                        <a:t>在</a:t>
                      </a:r>
                      <a:r>
                        <a:rPr lang="en-US" altLang="zh-CN" sz="2800" dirty="0"/>
                        <a:t>last-1</a:t>
                      </a:r>
                      <a:r>
                        <a:rPr lang="zh-CN" altLang="en-US" sz="2800" dirty="0"/>
                        <a:t>位置插入元素后，上溯调整为堆。</a:t>
                      </a:r>
                    </a:p>
                  </a:txBody>
                  <a:tcPr anchor="ctr"/>
                </a:tc>
                <a:extLst>
                  <a:ext uri="{0D108BD9-81ED-4DB2-BD59-A6C34878D82A}">
                    <a16:rowId xmlns:a16="http://schemas.microsoft.com/office/drawing/2014/main" val="1815298001"/>
                  </a:ext>
                </a:extLst>
              </a:tr>
              <a:tr h="438164">
                <a:tc>
                  <a:txBody>
                    <a:bodyPr/>
                    <a:lstStyle/>
                    <a:p>
                      <a:pPr algn="l"/>
                      <a:r>
                        <a:rPr lang="en-US" altLang="zh-CN" sz="2800" kern="1200" dirty="0">
                          <a:solidFill>
                            <a:schemeClr val="dk1"/>
                          </a:solidFill>
                          <a:latin typeface="+mn-lt"/>
                          <a:ea typeface="+mn-ea"/>
                          <a:cs typeface="+mn-cs"/>
                        </a:rPr>
                        <a:t>template</a:t>
                      </a:r>
                      <a:r>
                        <a:rPr lang="en-US" altLang="zh-CN" sz="1800" b="0" i="0" u="none" strike="noStrike" kern="1200" dirty="0">
                          <a:solidFill>
                            <a:schemeClr val="dk1"/>
                          </a:solidFill>
                          <a:effectLst/>
                          <a:latin typeface="+mn-lt"/>
                          <a:ea typeface="+mn-ea"/>
                          <a:cs typeface="+mn-cs"/>
                        </a:rPr>
                        <a:t> </a:t>
                      </a:r>
                      <a:r>
                        <a:rPr lang="en-US" altLang="zh-CN" sz="2800" kern="1200" dirty="0">
                          <a:solidFill>
                            <a:schemeClr val="dk1"/>
                          </a:solidFill>
                          <a:latin typeface="+mn-lt"/>
                          <a:ea typeface="+mn-ea"/>
                          <a:cs typeface="+mn-cs"/>
                        </a:rPr>
                        <a:t>&lt;class </a:t>
                      </a:r>
                      <a:r>
                        <a:rPr lang="en-US" altLang="zh-CN" sz="2800" kern="1200" dirty="0" err="1">
                          <a:solidFill>
                            <a:schemeClr val="dk1"/>
                          </a:solidFill>
                          <a:latin typeface="+mn-lt"/>
                          <a:ea typeface="+mn-ea"/>
                          <a:cs typeface="+mn-cs"/>
                        </a:rPr>
                        <a:t>RandomAccessIterator</a:t>
                      </a:r>
                      <a:r>
                        <a:rPr lang="en-US" altLang="zh-CN" sz="2800" kern="1200" dirty="0">
                          <a:solidFill>
                            <a:schemeClr val="dk1"/>
                          </a:solidFill>
                          <a:latin typeface="+mn-lt"/>
                          <a:ea typeface="+mn-ea"/>
                          <a:cs typeface="+mn-cs"/>
                        </a:rPr>
                        <a:t>, class Compare&gt; </a:t>
                      </a:r>
                    </a:p>
                    <a:p>
                      <a:pPr algn="l"/>
                      <a:r>
                        <a:rPr lang="en-US" altLang="zh-CN" sz="2800" kern="1200" dirty="0">
                          <a:solidFill>
                            <a:schemeClr val="dk1"/>
                          </a:solidFill>
                          <a:latin typeface="+mn-lt"/>
                          <a:ea typeface="+mn-ea"/>
                          <a:cs typeface="+mn-cs"/>
                        </a:rPr>
                        <a:t>void </a:t>
                      </a:r>
                      <a:r>
                        <a:rPr lang="en-US" altLang="zh-CN" sz="2800" kern="1200" dirty="0" err="1">
                          <a:solidFill>
                            <a:schemeClr val="dk1"/>
                          </a:solidFill>
                          <a:latin typeface="+mn-lt"/>
                          <a:ea typeface="+mn-ea"/>
                          <a:cs typeface="+mn-cs"/>
                        </a:rPr>
                        <a:t>push_heap</a:t>
                      </a:r>
                      <a:r>
                        <a:rPr lang="en-US" altLang="zh-CN" sz="2800" kern="1200" dirty="0">
                          <a:solidFill>
                            <a:schemeClr val="dk1"/>
                          </a:solidFill>
                          <a:latin typeface="+mn-lt"/>
                          <a:ea typeface="+mn-ea"/>
                          <a:cs typeface="+mn-cs"/>
                        </a:rPr>
                        <a:t> (</a:t>
                      </a:r>
                      <a:r>
                        <a:rPr lang="en-US" altLang="zh-CN" sz="2800" kern="1200" dirty="0" err="1">
                          <a:solidFill>
                            <a:schemeClr val="dk1"/>
                          </a:solidFill>
                          <a:latin typeface="+mn-lt"/>
                          <a:ea typeface="+mn-ea"/>
                          <a:cs typeface="+mn-cs"/>
                        </a:rPr>
                        <a:t>RandomAccessIterator</a:t>
                      </a:r>
                      <a:r>
                        <a:rPr lang="en-US" altLang="zh-CN" sz="2800" kern="1200" dirty="0">
                          <a:solidFill>
                            <a:schemeClr val="dk1"/>
                          </a:solidFill>
                          <a:latin typeface="+mn-lt"/>
                          <a:ea typeface="+mn-ea"/>
                          <a:cs typeface="+mn-cs"/>
                        </a:rPr>
                        <a:t> first, </a:t>
                      </a:r>
                      <a:r>
                        <a:rPr lang="en-US" altLang="zh-CN" sz="2800" kern="1200" dirty="0" err="1">
                          <a:solidFill>
                            <a:schemeClr val="dk1"/>
                          </a:solidFill>
                          <a:latin typeface="+mn-lt"/>
                          <a:ea typeface="+mn-ea"/>
                          <a:cs typeface="+mn-cs"/>
                        </a:rPr>
                        <a:t>RandomAccessIterator</a:t>
                      </a:r>
                      <a:r>
                        <a:rPr lang="en-US" altLang="zh-CN" sz="2800" kern="1200" dirty="0">
                          <a:solidFill>
                            <a:schemeClr val="dk1"/>
                          </a:solidFill>
                          <a:latin typeface="+mn-lt"/>
                          <a:ea typeface="+mn-ea"/>
                          <a:cs typeface="+mn-cs"/>
                        </a:rPr>
                        <a:t> last, Compare comp);</a:t>
                      </a:r>
                      <a:endParaRPr lang="en-US" sz="2800" kern="1200" dirty="0">
                        <a:solidFill>
                          <a:schemeClr val="dk1"/>
                        </a:solidFill>
                        <a:latin typeface="+mn-lt"/>
                        <a:ea typeface="+mn-ea"/>
                        <a:cs typeface="+mn-cs"/>
                      </a:endParaRPr>
                    </a:p>
                  </a:txBody>
                  <a:tcPr anchor="ctr"/>
                </a:tc>
                <a:tc vMerge="1">
                  <a:txBody>
                    <a:bodyPr/>
                    <a:lstStyle/>
                    <a:p>
                      <a:endParaRPr lang="en-US" dirty="0">
                        <a:solidFill>
                          <a:srgbClr val="008000"/>
                        </a:solidFill>
                        <a:effectLst/>
                      </a:endParaRPr>
                    </a:p>
                  </a:txBody>
                  <a:tcPr marL="76200" anchor="ctr"/>
                </a:tc>
                <a:extLst>
                  <a:ext uri="{0D108BD9-81ED-4DB2-BD59-A6C34878D82A}">
                    <a16:rowId xmlns:a16="http://schemas.microsoft.com/office/drawing/2014/main" val="3915218240"/>
                  </a:ext>
                </a:extLst>
              </a:tr>
            </a:tbl>
          </a:graphicData>
        </a:graphic>
      </p:graphicFrame>
    </p:spTree>
    <p:extLst>
      <p:ext uri="{BB962C8B-B14F-4D97-AF65-F5344CB8AC3E}">
        <p14:creationId xmlns:p14="http://schemas.microsoft.com/office/powerpoint/2010/main" val="386775900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28</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algn="ctr" eaLnBrk="1" hangingPunct="1"/>
            <a:r>
              <a:rPr lang="en-US" altLang="zh-CN" sz="3800" dirty="0"/>
              <a:t>STL</a:t>
            </a:r>
            <a:r>
              <a:rPr lang="zh-CN" altLang="en-US" sz="3800" dirty="0"/>
              <a:t>中</a:t>
            </a:r>
            <a:r>
              <a:rPr lang="en-US" altLang="zh-CN" sz="3800" dirty="0"/>
              <a:t>heap</a:t>
            </a:r>
            <a:r>
              <a:rPr lang="zh-CN" altLang="en-US" sz="3800" dirty="0"/>
              <a:t>算法</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424847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graphicFrame>
        <p:nvGraphicFramePr>
          <p:cNvPr id="8" name="表格 2">
            <a:extLst>
              <a:ext uri="{FF2B5EF4-FFF2-40B4-BE49-F238E27FC236}">
                <a16:creationId xmlns:a16="http://schemas.microsoft.com/office/drawing/2014/main" id="{771FD6E2-21BE-4EC9-9EC0-F4E40EFD9110}"/>
              </a:ext>
            </a:extLst>
          </p:cNvPr>
          <p:cNvGraphicFramePr>
            <a:graphicFrameLocks noGrp="1"/>
          </p:cNvGraphicFramePr>
          <p:nvPr/>
        </p:nvGraphicFramePr>
        <p:xfrm>
          <a:off x="611560" y="1340768"/>
          <a:ext cx="8280920" cy="4356113"/>
        </p:xfrm>
        <a:graphic>
          <a:graphicData uri="http://schemas.openxmlformats.org/drawingml/2006/table">
            <a:tbl>
              <a:tblPr firstRow="1" bandRow="1">
                <a:tableStyleId>{21E4AEA4-8DFA-4A89-87EB-49C32662AFE0}</a:tableStyleId>
              </a:tblPr>
              <a:tblGrid>
                <a:gridCol w="6048672">
                  <a:extLst>
                    <a:ext uri="{9D8B030D-6E8A-4147-A177-3AD203B41FA5}">
                      <a16:colId xmlns:a16="http://schemas.microsoft.com/office/drawing/2014/main" val="2742366032"/>
                    </a:ext>
                  </a:extLst>
                </a:gridCol>
                <a:gridCol w="2232248">
                  <a:extLst>
                    <a:ext uri="{9D8B030D-6E8A-4147-A177-3AD203B41FA5}">
                      <a16:colId xmlns:a16="http://schemas.microsoft.com/office/drawing/2014/main" val="3364048933"/>
                    </a:ext>
                  </a:extLst>
                </a:gridCol>
              </a:tblGrid>
              <a:tr h="759473">
                <a:tc>
                  <a:txBody>
                    <a:bodyPr/>
                    <a:lstStyle/>
                    <a:p>
                      <a:pPr algn="ctr"/>
                      <a:r>
                        <a:rPr lang="zh-CN" altLang="en-US" sz="2800" dirty="0"/>
                        <a:t>功能</a:t>
                      </a:r>
                    </a:p>
                  </a:txBody>
                  <a:tcPr anchor="ctr"/>
                </a:tc>
                <a:tc>
                  <a:txBody>
                    <a:bodyPr/>
                    <a:lstStyle/>
                    <a:p>
                      <a:pPr algn="ctr"/>
                      <a:r>
                        <a:rPr lang="zh-CN" altLang="en-US" sz="2800" dirty="0"/>
                        <a:t>说明</a:t>
                      </a:r>
                    </a:p>
                  </a:txBody>
                  <a:tcPr anchor="ctr"/>
                </a:tc>
                <a:extLst>
                  <a:ext uri="{0D108BD9-81ED-4DB2-BD59-A6C34878D82A}">
                    <a16:rowId xmlns:a16="http://schemas.microsoft.com/office/drawing/2014/main" val="2483975196"/>
                  </a:ext>
                </a:extLst>
              </a:tr>
              <a:tr h="840478">
                <a:tc>
                  <a:txBody>
                    <a:bodyPr/>
                    <a:lstStyle/>
                    <a:p>
                      <a:pPr marL="0" algn="l" defTabSz="914400" rtl="0" eaLnBrk="1" latinLnBrk="0" hangingPunct="1"/>
                      <a:r>
                        <a:rPr lang="en-US" altLang="zh-CN" sz="2800" kern="1200" dirty="0">
                          <a:solidFill>
                            <a:schemeClr val="dk1"/>
                          </a:solidFill>
                          <a:latin typeface="+mn-lt"/>
                          <a:ea typeface="+mn-ea"/>
                          <a:cs typeface="+mn-cs"/>
                        </a:rPr>
                        <a:t>template &lt;class </a:t>
                      </a:r>
                      <a:r>
                        <a:rPr lang="en-US" altLang="zh-CN" sz="2800" kern="1200" dirty="0" err="1">
                          <a:solidFill>
                            <a:schemeClr val="dk1"/>
                          </a:solidFill>
                          <a:latin typeface="+mn-lt"/>
                          <a:ea typeface="+mn-ea"/>
                          <a:cs typeface="+mn-cs"/>
                        </a:rPr>
                        <a:t>RandomAccessIterator</a:t>
                      </a:r>
                      <a:r>
                        <a:rPr lang="en-US" altLang="zh-CN" sz="2800" kern="1200" dirty="0">
                          <a:solidFill>
                            <a:schemeClr val="dk1"/>
                          </a:solidFill>
                          <a:latin typeface="+mn-lt"/>
                          <a:ea typeface="+mn-ea"/>
                          <a:cs typeface="+mn-cs"/>
                        </a:rPr>
                        <a:t>&gt; void </a:t>
                      </a:r>
                      <a:r>
                        <a:rPr lang="en-US" altLang="zh-CN" sz="2800" kern="1200" dirty="0" err="1">
                          <a:solidFill>
                            <a:schemeClr val="dk1"/>
                          </a:solidFill>
                          <a:latin typeface="+mn-lt"/>
                          <a:ea typeface="+mn-ea"/>
                          <a:cs typeface="+mn-cs"/>
                        </a:rPr>
                        <a:t>pop_heap</a:t>
                      </a:r>
                      <a:r>
                        <a:rPr lang="en-US" altLang="zh-CN" sz="2800" kern="1200" dirty="0">
                          <a:solidFill>
                            <a:schemeClr val="dk1"/>
                          </a:solidFill>
                          <a:latin typeface="+mn-lt"/>
                          <a:ea typeface="+mn-ea"/>
                          <a:cs typeface="+mn-cs"/>
                        </a:rPr>
                        <a:t> (</a:t>
                      </a:r>
                      <a:r>
                        <a:rPr lang="en-US" altLang="zh-CN" sz="2800" kern="1200" dirty="0" err="1">
                          <a:solidFill>
                            <a:schemeClr val="dk1"/>
                          </a:solidFill>
                          <a:latin typeface="+mn-lt"/>
                          <a:ea typeface="+mn-ea"/>
                          <a:cs typeface="+mn-cs"/>
                        </a:rPr>
                        <a:t>RandomAccessIterator</a:t>
                      </a:r>
                      <a:r>
                        <a:rPr lang="en-US" altLang="zh-CN" sz="2800" kern="1200" dirty="0">
                          <a:solidFill>
                            <a:schemeClr val="dk1"/>
                          </a:solidFill>
                          <a:latin typeface="+mn-lt"/>
                          <a:ea typeface="+mn-ea"/>
                          <a:cs typeface="+mn-cs"/>
                        </a:rPr>
                        <a:t> first, </a:t>
                      </a:r>
                      <a:r>
                        <a:rPr lang="en-US" altLang="zh-CN" sz="2800" kern="1200" dirty="0" err="1">
                          <a:solidFill>
                            <a:schemeClr val="dk1"/>
                          </a:solidFill>
                          <a:latin typeface="+mn-lt"/>
                          <a:ea typeface="+mn-ea"/>
                          <a:cs typeface="+mn-cs"/>
                        </a:rPr>
                        <a:t>RandomAccessIterator</a:t>
                      </a:r>
                      <a:r>
                        <a:rPr lang="en-US" altLang="zh-CN" sz="2800" kern="1200" dirty="0">
                          <a:solidFill>
                            <a:schemeClr val="dk1"/>
                          </a:solidFill>
                          <a:latin typeface="+mn-lt"/>
                          <a:ea typeface="+mn-ea"/>
                          <a:cs typeface="+mn-cs"/>
                        </a:rPr>
                        <a:t> last);</a:t>
                      </a:r>
                      <a:endParaRPr lang="en-US" sz="2800" kern="1200" dirty="0">
                        <a:solidFill>
                          <a:schemeClr val="dk1"/>
                        </a:solidFill>
                        <a:latin typeface="+mn-lt"/>
                        <a:ea typeface="+mn-ea"/>
                        <a:cs typeface="+mn-cs"/>
                      </a:endParaRPr>
                    </a:p>
                  </a:txBody>
                  <a:tcPr marL="76200" anchor="ctr"/>
                </a:tc>
                <a:tc rowSpan="2">
                  <a:txBody>
                    <a:bodyPr/>
                    <a:lstStyle/>
                    <a:p>
                      <a:pPr algn="l"/>
                      <a:r>
                        <a:rPr lang="zh-CN" altLang="en-US" sz="2800" dirty="0"/>
                        <a:t>最大值移到</a:t>
                      </a:r>
                      <a:r>
                        <a:rPr lang="en-US" altLang="zh-CN" sz="2800" dirty="0"/>
                        <a:t>last-1,</a:t>
                      </a:r>
                      <a:r>
                        <a:rPr lang="zh-CN" altLang="en-US" sz="2800" dirty="0"/>
                        <a:t>下溯调整为堆。</a:t>
                      </a:r>
                    </a:p>
                  </a:txBody>
                  <a:tcPr anchor="ctr"/>
                </a:tc>
                <a:extLst>
                  <a:ext uri="{0D108BD9-81ED-4DB2-BD59-A6C34878D82A}">
                    <a16:rowId xmlns:a16="http://schemas.microsoft.com/office/drawing/2014/main" val="1815298001"/>
                  </a:ext>
                </a:extLst>
              </a:tr>
              <a:tr h="201003">
                <a:tc>
                  <a:txBody>
                    <a:bodyPr/>
                    <a:lstStyle/>
                    <a:p>
                      <a:pPr algn="l"/>
                      <a:r>
                        <a:rPr lang="en-US" altLang="zh-CN" sz="2800" kern="1200" dirty="0">
                          <a:solidFill>
                            <a:schemeClr val="dk1"/>
                          </a:solidFill>
                          <a:latin typeface="+mn-lt"/>
                          <a:ea typeface="+mn-ea"/>
                          <a:cs typeface="+mn-cs"/>
                        </a:rPr>
                        <a:t>template &lt;class </a:t>
                      </a:r>
                      <a:r>
                        <a:rPr lang="en-US" altLang="zh-CN" sz="2800" kern="1200" dirty="0" err="1">
                          <a:solidFill>
                            <a:schemeClr val="dk1"/>
                          </a:solidFill>
                          <a:latin typeface="+mn-lt"/>
                          <a:ea typeface="+mn-ea"/>
                          <a:cs typeface="+mn-cs"/>
                        </a:rPr>
                        <a:t>RandomAccessIterator</a:t>
                      </a:r>
                      <a:r>
                        <a:rPr lang="en-US" altLang="zh-CN" sz="2800" kern="1200" dirty="0">
                          <a:solidFill>
                            <a:schemeClr val="dk1"/>
                          </a:solidFill>
                          <a:latin typeface="+mn-lt"/>
                          <a:ea typeface="+mn-ea"/>
                          <a:cs typeface="+mn-cs"/>
                        </a:rPr>
                        <a:t>, class Compare&gt; </a:t>
                      </a:r>
                    </a:p>
                    <a:p>
                      <a:pPr algn="l"/>
                      <a:r>
                        <a:rPr lang="en-US" altLang="zh-CN" sz="2800" kern="1200" dirty="0">
                          <a:solidFill>
                            <a:schemeClr val="dk1"/>
                          </a:solidFill>
                          <a:latin typeface="+mn-lt"/>
                          <a:ea typeface="+mn-ea"/>
                          <a:cs typeface="+mn-cs"/>
                        </a:rPr>
                        <a:t>void </a:t>
                      </a:r>
                      <a:r>
                        <a:rPr lang="en-US" altLang="zh-CN" sz="2800" kern="1200" dirty="0" err="1">
                          <a:solidFill>
                            <a:schemeClr val="dk1"/>
                          </a:solidFill>
                          <a:latin typeface="+mn-lt"/>
                          <a:ea typeface="+mn-ea"/>
                          <a:cs typeface="+mn-cs"/>
                        </a:rPr>
                        <a:t>pop_heap</a:t>
                      </a:r>
                      <a:r>
                        <a:rPr lang="en-US" altLang="zh-CN" sz="2800" kern="1200" dirty="0">
                          <a:solidFill>
                            <a:schemeClr val="dk1"/>
                          </a:solidFill>
                          <a:latin typeface="+mn-lt"/>
                          <a:ea typeface="+mn-ea"/>
                          <a:cs typeface="+mn-cs"/>
                        </a:rPr>
                        <a:t> (</a:t>
                      </a:r>
                      <a:r>
                        <a:rPr lang="en-US" altLang="zh-CN" sz="2800" kern="1200" dirty="0" err="1">
                          <a:solidFill>
                            <a:schemeClr val="dk1"/>
                          </a:solidFill>
                          <a:latin typeface="+mn-lt"/>
                          <a:ea typeface="+mn-ea"/>
                          <a:cs typeface="+mn-cs"/>
                        </a:rPr>
                        <a:t>RandomAccessIterator</a:t>
                      </a:r>
                      <a:r>
                        <a:rPr lang="en-US" altLang="zh-CN" sz="2800" kern="1200" dirty="0">
                          <a:solidFill>
                            <a:schemeClr val="dk1"/>
                          </a:solidFill>
                          <a:latin typeface="+mn-lt"/>
                          <a:ea typeface="+mn-ea"/>
                          <a:cs typeface="+mn-cs"/>
                        </a:rPr>
                        <a:t> first, </a:t>
                      </a:r>
                      <a:r>
                        <a:rPr lang="en-US" altLang="zh-CN" sz="2800" kern="1200" dirty="0" err="1">
                          <a:solidFill>
                            <a:schemeClr val="dk1"/>
                          </a:solidFill>
                          <a:latin typeface="+mn-lt"/>
                          <a:ea typeface="+mn-ea"/>
                          <a:cs typeface="+mn-cs"/>
                        </a:rPr>
                        <a:t>RandomAccessIterator</a:t>
                      </a:r>
                      <a:r>
                        <a:rPr lang="en-US" altLang="zh-CN" sz="2800" kern="1200" dirty="0">
                          <a:solidFill>
                            <a:schemeClr val="dk1"/>
                          </a:solidFill>
                          <a:latin typeface="+mn-lt"/>
                          <a:ea typeface="+mn-ea"/>
                          <a:cs typeface="+mn-cs"/>
                        </a:rPr>
                        <a:t> last, Compare comp);</a:t>
                      </a:r>
                      <a:endParaRPr lang="en-US" sz="2800" kern="1200" dirty="0">
                        <a:solidFill>
                          <a:schemeClr val="dk1"/>
                        </a:solidFill>
                        <a:latin typeface="+mn-lt"/>
                        <a:ea typeface="+mn-ea"/>
                        <a:cs typeface="+mn-cs"/>
                      </a:endParaRPr>
                    </a:p>
                  </a:txBody>
                  <a:tcPr anchor="ctr"/>
                </a:tc>
                <a:tc vMerge="1">
                  <a:txBody>
                    <a:bodyPr/>
                    <a:lstStyle/>
                    <a:p>
                      <a:endParaRPr lang="en-US" dirty="0">
                        <a:solidFill>
                          <a:srgbClr val="008000"/>
                        </a:solidFill>
                        <a:effectLst/>
                      </a:endParaRPr>
                    </a:p>
                  </a:txBody>
                  <a:tcPr marL="76200" anchor="ctr"/>
                </a:tc>
                <a:extLst>
                  <a:ext uri="{0D108BD9-81ED-4DB2-BD59-A6C34878D82A}">
                    <a16:rowId xmlns:a16="http://schemas.microsoft.com/office/drawing/2014/main" val="3915218240"/>
                  </a:ext>
                </a:extLst>
              </a:tr>
            </a:tbl>
          </a:graphicData>
        </a:graphic>
      </p:graphicFrame>
    </p:spTree>
    <p:extLst>
      <p:ext uri="{BB962C8B-B14F-4D97-AF65-F5344CB8AC3E}">
        <p14:creationId xmlns:p14="http://schemas.microsoft.com/office/powerpoint/2010/main" val="415460967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29</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algn="ctr" eaLnBrk="1" hangingPunct="1"/>
            <a:r>
              <a:rPr lang="en-US" altLang="zh-CN" sz="3800" dirty="0"/>
              <a:t>STL</a:t>
            </a:r>
            <a:r>
              <a:rPr lang="zh-CN" altLang="en-US" sz="3800" dirty="0"/>
              <a:t>中</a:t>
            </a:r>
            <a:r>
              <a:rPr lang="en-US" altLang="zh-CN" sz="3800" dirty="0"/>
              <a:t>heap</a:t>
            </a:r>
            <a:r>
              <a:rPr lang="zh-CN" altLang="en-US" sz="3800" dirty="0"/>
              <a:t>算法</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424847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graphicFrame>
        <p:nvGraphicFramePr>
          <p:cNvPr id="8" name="表格 2">
            <a:extLst>
              <a:ext uri="{FF2B5EF4-FFF2-40B4-BE49-F238E27FC236}">
                <a16:creationId xmlns:a16="http://schemas.microsoft.com/office/drawing/2014/main" id="{771FD6E2-21BE-4EC9-9EC0-F4E40EFD9110}"/>
              </a:ext>
            </a:extLst>
          </p:cNvPr>
          <p:cNvGraphicFramePr>
            <a:graphicFrameLocks noGrp="1"/>
          </p:cNvGraphicFramePr>
          <p:nvPr/>
        </p:nvGraphicFramePr>
        <p:xfrm>
          <a:off x="611560" y="1268760"/>
          <a:ext cx="8280920" cy="4646246"/>
        </p:xfrm>
        <a:graphic>
          <a:graphicData uri="http://schemas.openxmlformats.org/drawingml/2006/table">
            <a:tbl>
              <a:tblPr firstRow="1" bandRow="1">
                <a:tableStyleId>{21E4AEA4-8DFA-4A89-87EB-49C32662AFE0}</a:tableStyleId>
              </a:tblPr>
              <a:tblGrid>
                <a:gridCol w="6048672">
                  <a:extLst>
                    <a:ext uri="{9D8B030D-6E8A-4147-A177-3AD203B41FA5}">
                      <a16:colId xmlns:a16="http://schemas.microsoft.com/office/drawing/2014/main" val="2742366032"/>
                    </a:ext>
                  </a:extLst>
                </a:gridCol>
                <a:gridCol w="2232248">
                  <a:extLst>
                    <a:ext uri="{9D8B030D-6E8A-4147-A177-3AD203B41FA5}">
                      <a16:colId xmlns:a16="http://schemas.microsoft.com/office/drawing/2014/main" val="3364048933"/>
                    </a:ext>
                  </a:extLst>
                </a:gridCol>
              </a:tblGrid>
              <a:tr h="759473">
                <a:tc>
                  <a:txBody>
                    <a:bodyPr/>
                    <a:lstStyle/>
                    <a:p>
                      <a:pPr algn="ctr"/>
                      <a:r>
                        <a:rPr lang="zh-CN" altLang="en-US" sz="2800" dirty="0"/>
                        <a:t>功能</a:t>
                      </a:r>
                    </a:p>
                  </a:txBody>
                  <a:tcPr anchor="ctr"/>
                </a:tc>
                <a:tc>
                  <a:txBody>
                    <a:bodyPr/>
                    <a:lstStyle/>
                    <a:p>
                      <a:pPr algn="ctr"/>
                      <a:r>
                        <a:rPr lang="zh-CN" altLang="en-US" sz="2800" dirty="0"/>
                        <a:t>说明</a:t>
                      </a:r>
                    </a:p>
                  </a:txBody>
                  <a:tcPr anchor="ctr"/>
                </a:tc>
                <a:extLst>
                  <a:ext uri="{0D108BD9-81ED-4DB2-BD59-A6C34878D82A}">
                    <a16:rowId xmlns:a16="http://schemas.microsoft.com/office/drawing/2014/main" val="2483975196"/>
                  </a:ext>
                </a:extLst>
              </a:tr>
              <a:tr h="1661733">
                <a:tc>
                  <a:txBody>
                    <a:bodyPr/>
                    <a:lstStyle/>
                    <a:p>
                      <a:pPr marL="0" algn="l" defTabSz="914400" rtl="0" eaLnBrk="1" latinLnBrk="0" hangingPunct="1"/>
                      <a:r>
                        <a:rPr lang="en-US" altLang="zh-CN" sz="2800" kern="1200" dirty="0">
                          <a:solidFill>
                            <a:schemeClr val="dk1"/>
                          </a:solidFill>
                          <a:latin typeface="+mn-lt"/>
                          <a:ea typeface="+mn-ea"/>
                          <a:cs typeface="+mn-cs"/>
                        </a:rPr>
                        <a:t>template &lt;class </a:t>
                      </a:r>
                      <a:r>
                        <a:rPr lang="en-US" altLang="zh-CN" sz="2800" kern="1200" dirty="0" err="1">
                          <a:solidFill>
                            <a:schemeClr val="dk1"/>
                          </a:solidFill>
                          <a:latin typeface="+mn-lt"/>
                          <a:ea typeface="+mn-ea"/>
                          <a:cs typeface="+mn-cs"/>
                        </a:rPr>
                        <a:t>RandomAccessIterator</a:t>
                      </a:r>
                      <a:r>
                        <a:rPr lang="en-US" altLang="zh-CN" sz="2800" kern="1200" dirty="0">
                          <a:solidFill>
                            <a:schemeClr val="dk1"/>
                          </a:solidFill>
                          <a:latin typeface="+mn-lt"/>
                          <a:ea typeface="+mn-ea"/>
                          <a:cs typeface="+mn-cs"/>
                        </a:rPr>
                        <a:t>&gt; void </a:t>
                      </a:r>
                      <a:r>
                        <a:rPr lang="en-US" altLang="zh-CN" sz="2800" kern="1200" dirty="0" err="1">
                          <a:solidFill>
                            <a:schemeClr val="dk1"/>
                          </a:solidFill>
                          <a:latin typeface="+mn-lt"/>
                          <a:ea typeface="+mn-ea"/>
                          <a:cs typeface="+mn-cs"/>
                        </a:rPr>
                        <a:t>sort_heap</a:t>
                      </a:r>
                      <a:r>
                        <a:rPr lang="en-US" altLang="zh-CN" sz="2800" kern="1200" dirty="0">
                          <a:solidFill>
                            <a:schemeClr val="dk1"/>
                          </a:solidFill>
                          <a:latin typeface="+mn-lt"/>
                          <a:ea typeface="+mn-ea"/>
                          <a:cs typeface="+mn-cs"/>
                        </a:rPr>
                        <a:t> (</a:t>
                      </a:r>
                      <a:r>
                        <a:rPr lang="en-US" altLang="zh-CN" sz="2800" kern="1200" dirty="0" err="1">
                          <a:solidFill>
                            <a:schemeClr val="dk1"/>
                          </a:solidFill>
                          <a:latin typeface="+mn-lt"/>
                          <a:ea typeface="+mn-ea"/>
                          <a:cs typeface="+mn-cs"/>
                        </a:rPr>
                        <a:t>RandomAccessIterator</a:t>
                      </a:r>
                      <a:r>
                        <a:rPr lang="en-US" altLang="zh-CN" sz="2800" kern="1200" dirty="0">
                          <a:solidFill>
                            <a:schemeClr val="dk1"/>
                          </a:solidFill>
                          <a:latin typeface="+mn-lt"/>
                          <a:ea typeface="+mn-ea"/>
                          <a:cs typeface="+mn-cs"/>
                        </a:rPr>
                        <a:t> first, </a:t>
                      </a:r>
                      <a:r>
                        <a:rPr lang="en-US" altLang="zh-CN" sz="2800" kern="1200" dirty="0" err="1">
                          <a:solidFill>
                            <a:schemeClr val="dk1"/>
                          </a:solidFill>
                          <a:latin typeface="+mn-lt"/>
                          <a:ea typeface="+mn-ea"/>
                          <a:cs typeface="+mn-cs"/>
                        </a:rPr>
                        <a:t>RandomAccessIterator</a:t>
                      </a:r>
                      <a:r>
                        <a:rPr lang="en-US" altLang="zh-CN" sz="2800" kern="1200" dirty="0">
                          <a:solidFill>
                            <a:schemeClr val="dk1"/>
                          </a:solidFill>
                          <a:latin typeface="+mn-lt"/>
                          <a:ea typeface="+mn-ea"/>
                          <a:cs typeface="+mn-cs"/>
                        </a:rPr>
                        <a:t> last);</a:t>
                      </a:r>
                      <a:endParaRPr lang="en-US" sz="2800" kern="1200" dirty="0">
                        <a:solidFill>
                          <a:schemeClr val="dk1"/>
                        </a:solidFill>
                        <a:latin typeface="+mn-lt"/>
                        <a:ea typeface="+mn-ea"/>
                        <a:cs typeface="+mn-cs"/>
                      </a:endParaRPr>
                    </a:p>
                  </a:txBody>
                  <a:tcPr marL="76200" anchor="ctr"/>
                </a:tc>
                <a:tc rowSpan="2">
                  <a:txBody>
                    <a:bodyPr/>
                    <a:lstStyle/>
                    <a:p>
                      <a:pPr algn="l"/>
                      <a:r>
                        <a:rPr lang="zh-CN" altLang="en-US" sz="2800" dirty="0"/>
                        <a:t>对堆进行排序。</a:t>
                      </a:r>
                      <a:endParaRPr lang="en-US" altLang="zh-CN" sz="2800" dirty="0"/>
                    </a:p>
                    <a:p>
                      <a:pPr algn="l"/>
                      <a:r>
                        <a:rPr lang="zh-CN" altLang="en-US" sz="2800" kern="1200" dirty="0">
                          <a:solidFill>
                            <a:schemeClr val="dk1"/>
                          </a:solidFill>
                          <a:latin typeface="+mn-lt"/>
                          <a:ea typeface="+mn-ea"/>
                          <a:cs typeface="+mn-cs"/>
                        </a:rPr>
                        <a:t>使用</a:t>
                      </a:r>
                      <a:r>
                        <a:rPr lang="en-US" altLang="zh-CN" sz="2800" kern="1200" dirty="0">
                          <a:solidFill>
                            <a:schemeClr val="dk1"/>
                          </a:solidFill>
                          <a:latin typeface="+mn-lt"/>
                          <a:ea typeface="+mn-ea"/>
                          <a:cs typeface="+mn-cs"/>
                        </a:rPr>
                        <a:t>operator&lt; for the first version, and comp for the second</a:t>
                      </a:r>
                      <a:endParaRPr lang="zh-CN" altLang="en-US" sz="2800" kern="1200" dirty="0">
                        <a:solidFill>
                          <a:schemeClr val="dk1"/>
                        </a:solidFill>
                        <a:latin typeface="+mn-lt"/>
                        <a:ea typeface="+mn-ea"/>
                        <a:cs typeface="+mn-cs"/>
                      </a:endParaRPr>
                    </a:p>
                  </a:txBody>
                  <a:tcPr anchor="ctr"/>
                </a:tc>
                <a:extLst>
                  <a:ext uri="{0D108BD9-81ED-4DB2-BD59-A6C34878D82A}">
                    <a16:rowId xmlns:a16="http://schemas.microsoft.com/office/drawing/2014/main" val="1815298001"/>
                  </a:ext>
                </a:extLst>
              </a:tr>
              <a:tr h="179866">
                <a:tc>
                  <a:txBody>
                    <a:bodyPr/>
                    <a:lstStyle/>
                    <a:p>
                      <a:pPr algn="l"/>
                      <a:r>
                        <a:rPr lang="en-US" altLang="zh-CN" sz="2800" kern="1200" dirty="0">
                          <a:solidFill>
                            <a:schemeClr val="dk1"/>
                          </a:solidFill>
                          <a:latin typeface="+mn-lt"/>
                          <a:ea typeface="+mn-ea"/>
                          <a:cs typeface="+mn-cs"/>
                        </a:rPr>
                        <a:t>template &lt;class </a:t>
                      </a:r>
                      <a:r>
                        <a:rPr lang="en-US" altLang="zh-CN" sz="2800" kern="1200" dirty="0" err="1">
                          <a:solidFill>
                            <a:schemeClr val="dk1"/>
                          </a:solidFill>
                          <a:latin typeface="+mn-lt"/>
                          <a:ea typeface="+mn-ea"/>
                          <a:cs typeface="+mn-cs"/>
                        </a:rPr>
                        <a:t>RandomAccessIterator</a:t>
                      </a:r>
                      <a:r>
                        <a:rPr lang="en-US" altLang="zh-CN" sz="2800" kern="1200" dirty="0">
                          <a:solidFill>
                            <a:schemeClr val="dk1"/>
                          </a:solidFill>
                          <a:latin typeface="+mn-lt"/>
                          <a:ea typeface="+mn-ea"/>
                          <a:cs typeface="+mn-cs"/>
                        </a:rPr>
                        <a:t>, class Compare&gt; </a:t>
                      </a:r>
                    </a:p>
                    <a:p>
                      <a:pPr algn="l"/>
                      <a:r>
                        <a:rPr lang="en-US" altLang="zh-CN" sz="2800" kern="1200" dirty="0">
                          <a:solidFill>
                            <a:schemeClr val="dk1"/>
                          </a:solidFill>
                          <a:latin typeface="+mn-lt"/>
                          <a:ea typeface="+mn-ea"/>
                          <a:cs typeface="+mn-cs"/>
                        </a:rPr>
                        <a:t>void </a:t>
                      </a:r>
                      <a:r>
                        <a:rPr lang="en-US" altLang="zh-CN" sz="2800" kern="1200" dirty="0" err="1">
                          <a:solidFill>
                            <a:schemeClr val="dk1"/>
                          </a:solidFill>
                          <a:latin typeface="+mn-lt"/>
                          <a:ea typeface="+mn-ea"/>
                          <a:cs typeface="+mn-cs"/>
                        </a:rPr>
                        <a:t>sort_heap</a:t>
                      </a:r>
                      <a:r>
                        <a:rPr lang="en-US" altLang="zh-CN" sz="2800" kern="1200" dirty="0">
                          <a:solidFill>
                            <a:schemeClr val="dk1"/>
                          </a:solidFill>
                          <a:latin typeface="+mn-lt"/>
                          <a:ea typeface="+mn-ea"/>
                          <a:cs typeface="+mn-cs"/>
                        </a:rPr>
                        <a:t> (</a:t>
                      </a:r>
                      <a:r>
                        <a:rPr lang="en-US" altLang="zh-CN" sz="2800" kern="1200" dirty="0" err="1">
                          <a:solidFill>
                            <a:schemeClr val="dk1"/>
                          </a:solidFill>
                          <a:latin typeface="+mn-lt"/>
                          <a:ea typeface="+mn-ea"/>
                          <a:cs typeface="+mn-cs"/>
                        </a:rPr>
                        <a:t>RandomAccessIterator</a:t>
                      </a:r>
                      <a:r>
                        <a:rPr lang="en-US" altLang="zh-CN" sz="2800" kern="1200" dirty="0">
                          <a:solidFill>
                            <a:schemeClr val="dk1"/>
                          </a:solidFill>
                          <a:latin typeface="+mn-lt"/>
                          <a:ea typeface="+mn-ea"/>
                          <a:cs typeface="+mn-cs"/>
                        </a:rPr>
                        <a:t> first, </a:t>
                      </a:r>
                      <a:r>
                        <a:rPr lang="en-US" altLang="zh-CN" sz="2800" kern="1200" dirty="0" err="1">
                          <a:solidFill>
                            <a:schemeClr val="dk1"/>
                          </a:solidFill>
                          <a:latin typeface="+mn-lt"/>
                          <a:ea typeface="+mn-ea"/>
                          <a:cs typeface="+mn-cs"/>
                        </a:rPr>
                        <a:t>RandomAccessIterator</a:t>
                      </a:r>
                      <a:r>
                        <a:rPr lang="en-US" altLang="zh-CN" sz="2800" kern="1200" dirty="0">
                          <a:solidFill>
                            <a:schemeClr val="dk1"/>
                          </a:solidFill>
                          <a:latin typeface="+mn-lt"/>
                          <a:ea typeface="+mn-ea"/>
                          <a:cs typeface="+mn-cs"/>
                        </a:rPr>
                        <a:t> last, Compare comp);</a:t>
                      </a:r>
                      <a:endParaRPr lang="en-US" sz="2800" kern="1200" dirty="0">
                        <a:solidFill>
                          <a:schemeClr val="dk1"/>
                        </a:solidFill>
                        <a:latin typeface="+mn-lt"/>
                        <a:ea typeface="+mn-ea"/>
                        <a:cs typeface="+mn-cs"/>
                      </a:endParaRPr>
                    </a:p>
                  </a:txBody>
                  <a:tcPr anchor="ctr"/>
                </a:tc>
                <a:tc vMerge="1">
                  <a:txBody>
                    <a:bodyPr/>
                    <a:lstStyle/>
                    <a:p>
                      <a:endParaRPr lang="en-US" dirty="0">
                        <a:solidFill>
                          <a:srgbClr val="008000"/>
                        </a:solidFill>
                        <a:effectLst/>
                      </a:endParaRPr>
                    </a:p>
                  </a:txBody>
                  <a:tcPr marL="76200" anchor="ctr"/>
                </a:tc>
                <a:extLst>
                  <a:ext uri="{0D108BD9-81ED-4DB2-BD59-A6C34878D82A}">
                    <a16:rowId xmlns:a16="http://schemas.microsoft.com/office/drawing/2014/main" val="3915218240"/>
                  </a:ext>
                </a:extLst>
              </a:tr>
            </a:tbl>
          </a:graphicData>
        </a:graphic>
      </p:graphicFrame>
    </p:spTree>
    <p:extLst>
      <p:ext uri="{BB962C8B-B14F-4D97-AF65-F5344CB8AC3E}">
        <p14:creationId xmlns:p14="http://schemas.microsoft.com/office/powerpoint/2010/main" val="243277846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3</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zh-CN" altLang="en-US" sz="3800" dirty="0"/>
              <a:t>适配器（</a:t>
            </a:r>
            <a:r>
              <a:rPr lang="en-US" altLang="zh-CN" sz="3800" dirty="0"/>
              <a:t>adapter</a:t>
            </a:r>
            <a:r>
              <a:rPr lang="zh-CN" altLang="en-US" sz="3800" dirty="0"/>
              <a:t>）</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551656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
        <p:nvSpPr>
          <p:cNvPr id="7" name="Rectangle 3">
            <a:extLst>
              <a:ext uri="{FF2B5EF4-FFF2-40B4-BE49-F238E27FC236}">
                <a16:creationId xmlns:a16="http://schemas.microsoft.com/office/drawing/2014/main" id="{29BA2FCA-4F47-4478-BBC9-5B0159F25AD1}"/>
              </a:ext>
            </a:extLst>
          </p:cNvPr>
          <p:cNvSpPr txBox="1">
            <a:spLocks noChangeArrowheads="1"/>
          </p:cNvSpPr>
          <p:nvPr/>
        </p:nvSpPr>
        <p:spPr bwMode="auto">
          <a:xfrm>
            <a:off x="647056" y="1269095"/>
            <a:ext cx="8496944"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r>
              <a:rPr lang="en-US" altLang="zh-CN" b="0" i="0" kern="0" dirty="0"/>
              <a:t>STL</a:t>
            </a:r>
            <a:r>
              <a:rPr lang="zh-CN" altLang="en-US" b="0" i="0" kern="0" dirty="0"/>
              <a:t>为基本容器、迭代器及函数对象提供了一些预设适配器。</a:t>
            </a:r>
            <a:endParaRPr lang="en-US" altLang="zh-CN" b="0" i="0" kern="0" dirty="0"/>
          </a:p>
          <a:p>
            <a:pPr eaLnBrk="1" hangingPunct="1"/>
            <a:endParaRPr lang="en-US" altLang="zh-CN" b="0" i="0" kern="0" dirty="0"/>
          </a:p>
          <a:p>
            <a:pPr eaLnBrk="1" hangingPunct="1"/>
            <a:r>
              <a:rPr lang="en-US" altLang="zh-CN" b="0" i="0" kern="0" dirty="0"/>
              <a:t>STL</a:t>
            </a:r>
            <a:r>
              <a:rPr lang="zh-CN" altLang="en-US" b="0" i="0" kern="0" dirty="0"/>
              <a:t>为对应连续内存、不连续内存、连续不连续混合内存的三种基本容器</a:t>
            </a:r>
            <a:r>
              <a:rPr lang="en-US" altLang="zh-CN" b="0" i="0" kern="0" dirty="0"/>
              <a:t>vector</a:t>
            </a:r>
            <a:r>
              <a:rPr lang="zh-CN" altLang="en-US" b="0" i="0" kern="0" dirty="0"/>
              <a:t>、</a:t>
            </a:r>
            <a:r>
              <a:rPr lang="en-US" altLang="zh-CN" b="0" i="0" kern="0" dirty="0"/>
              <a:t>list</a:t>
            </a:r>
            <a:r>
              <a:rPr lang="zh-CN" altLang="en-US" b="0" i="0" kern="0" dirty="0"/>
              <a:t>、</a:t>
            </a:r>
            <a:r>
              <a:rPr lang="en-US" altLang="zh-CN" b="0" i="0" kern="0" dirty="0"/>
              <a:t>deque</a:t>
            </a:r>
            <a:r>
              <a:rPr lang="zh-CN" altLang="en-US" b="0" i="0" kern="0" dirty="0"/>
              <a:t>，提供了尽可能多的功能。</a:t>
            </a:r>
            <a:endParaRPr lang="en-US" altLang="zh-CN" b="0" i="0" kern="0" dirty="0"/>
          </a:p>
          <a:p>
            <a:pPr eaLnBrk="1" hangingPunct="1"/>
            <a:endParaRPr lang="en-US" altLang="zh-CN" b="0" i="0" kern="0" dirty="0"/>
          </a:p>
          <a:p>
            <a:pPr eaLnBrk="1" hangingPunct="1"/>
            <a:r>
              <a:rPr lang="zh-CN" altLang="en-US" b="0" i="0" kern="0" dirty="0"/>
              <a:t>所有具有特殊接口需求的容器，内存组织方式属于上述三种之一，都可以用</a:t>
            </a:r>
            <a:r>
              <a:rPr lang="en-US" altLang="zh-CN" b="0" i="0" kern="0" dirty="0"/>
              <a:t>vector</a:t>
            </a:r>
            <a:r>
              <a:rPr lang="zh-CN" altLang="en-US" b="0" i="0" kern="0" dirty="0"/>
              <a:t>、</a:t>
            </a:r>
            <a:r>
              <a:rPr lang="en-US" altLang="zh-CN" b="0" i="0" kern="0" dirty="0"/>
              <a:t>list</a:t>
            </a:r>
            <a:r>
              <a:rPr lang="zh-CN" altLang="en-US" b="0" i="0" kern="0" dirty="0"/>
              <a:t>、</a:t>
            </a:r>
            <a:r>
              <a:rPr lang="en-US" altLang="zh-CN" b="0" i="0" kern="0" dirty="0"/>
              <a:t>deque</a:t>
            </a:r>
            <a:r>
              <a:rPr lang="zh-CN" altLang="en-US" b="0" i="0" kern="0" dirty="0"/>
              <a:t>为基础适配而成。</a:t>
            </a:r>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p:txBody>
      </p:sp>
    </p:spTree>
    <p:extLst>
      <p:ext uri="{BB962C8B-B14F-4D97-AF65-F5344CB8AC3E}">
        <p14:creationId xmlns:p14="http://schemas.microsoft.com/office/powerpoint/2010/main" val="33307455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30</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algn="ctr" eaLnBrk="1" hangingPunct="1"/>
            <a:r>
              <a:rPr lang="en-US" altLang="zh-CN" sz="3800" dirty="0"/>
              <a:t>heap</a:t>
            </a:r>
            <a:r>
              <a:rPr lang="zh-CN" altLang="en-US" sz="3800" dirty="0"/>
              <a:t>算法练习</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424847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
        <p:nvSpPr>
          <p:cNvPr id="6" name="Rectangle 3">
            <a:extLst>
              <a:ext uri="{FF2B5EF4-FFF2-40B4-BE49-F238E27FC236}">
                <a16:creationId xmlns:a16="http://schemas.microsoft.com/office/drawing/2014/main" id="{777AA5A4-27E1-4806-9668-68F6AF56B62C}"/>
              </a:ext>
            </a:extLst>
          </p:cNvPr>
          <p:cNvSpPr txBox="1">
            <a:spLocks noChangeArrowheads="1"/>
          </p:cNvSpPr>
          <p:nvPr/>
        </p:nvSpPr>
        <p:spPr bwMode="auto">
          <a:xfrm>
            <a:off x="647056" y="1269095"/>
            <a:ext cx="8496944"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marL="0" indent="0" eaLnBrk="1" hangingPunct="1">
              <a:buNone/>
            </a:pPr>
            <a:r>
              <a:rPr lang="zh-CN" altLang="en-US" b="0" i="0" kern="0" dirty="0"/>
              <a:t>阅读和运行</a:t>
            </a:r>
            <a:r>
              <a:rPr lang="en-US" altLang="zh-CN" b="0" i="0" kern="0" dirty="0"/>
              <a:t>heap.cpp</a:t>
            </a:r>
            <a:r>
              <a:rPr lang="zh-CN" altLang="en-US" b="0" i="0" kern="0" dirty="0"/>
              <a:t>，理解</a:t>
            </a:r>
            <a:r>
              <a:rPr lang="en-US" altLang="zh-CN" b="0" i="0" kern="0" dirty="0"/>
              <a:t>heap</a:t>
            </a:r>
            <a:r>
              <a:rPr lang="zh-CN" altLang="en-US" b="0" i="0" kern="0"/>
              <a:t>各算法。</a:t>
            </a:r>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p:txBody>
      </p:sp>
    </p:spTree>
    <p:extLst>
      <p:ext uri="{BB962C8B-B14F-4D97-AF65-F5344CB8AC3E}">
        <p14:creationId xmlns:p14="http://schemas.microsoft.com/office/powerpoint/2010/main" val="273074365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31</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en-US" altLang="zh-CN" sz="3800" dirty="0" err="1"/>
              <a:t>priority_queue</a:t>
            </a:r>
            <a:endParaRPr lang="zh-CN" altLang="en-US" sz="3800" dirty="0"/>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551656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
        <p:nvSpPr>
          <p:cNvPr id="7" name="Rectangle 3">
            <a:extLst>
              <a:ext uri="{FF2B5EF4-FFF2-40B4-BE49-F238E27FC236}">
                <a16:creationId xmlns:a16="http://schemas.microsoft.com/office/drawing/2014/main" id="{29BA2FCA-4F47-4478-BBC9-5B0159F25AD1}"/>
              </a:ext>
            </a:extLst>
          </p:cNvPr>
          <p:cNvSpPr txBox="1">
            <a:spLocks noChangeArrowheads="1"/>
          </p:cNvSpPr>
          <p:nvPr/>
        </p:nvSpPr>
        <p:spPr bwMode="auto">
          <a:xfrm>
            <a:off x="647056" y="1269095"/>
            <a:ext cx="8496944"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marL="0" indent="0" eaLnBrk="1" hangingPunct="1">
              <a:buNone/>
            </a:pPr>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p:txBody>
      </p:sp>
      <p:graphicFrame>
        <p:nvGraphicFramePr>
          <p:cNvPr id="3" name="表格 3">
            <a:extLst>
              <a:ext uri="{FF2B5EF4-FFF2-40B4-BE49-F238E27FC236}">
                <a16:creationId xmlns:a16="http://schemas.microsoft.com/office/drawing/2014/main" id="{EF6B91AF-E320-406F-A47C-CD15B6397A16}"/>
              </a:ext>
            </a:extLst>
          </p:cNvPr>
          <p:cNvGraphicFramePr>
            <a:graphicFrameLocks noGrp="1"/>
          </p:cNvGraphicFramePr>
          <p:nvPr>
            <p:extLst>
              <p:ext uri="{D42A27DB-BD31-4B8C-83A1-F6EECF244321}">
                <p14:modId xmlns:p14="http://schemas.microsoft.com/office/powerpoint/2010/main" val="2903739986"/>
              </p:ext>
            </p:extLst>
          </p:nvPr>
        </p:nvGraphicFramePr>
        <p:xfrm>
          <a:off x="647056" y="1269095"/>
          <a:ext cx="8496944" cy="4955844"/>
        </p:xfrm>
        <a:graphic>
          <a:graphicData uri="http://schemas.openxmlformats.org/drawingml/2006/table">
            <a:tbl>
              <a:tblPr firstRow="1" bandRow="1">
                <a:tableStyleId>{21E4AEA4-8DFA-4A89-87EB-49C32662AFE0}</a:tableStyleId>
              </a:tblPr>
              <a:tblGrid>
                <a:gridCol w="6790239">
                  <a:extLst>
                    <a:ext uri="{9D8B030D-6E8A-4147-A177-3AD203B41FA5}">
                      <a16:colId xmlns:a16="http://schemas.microsoft.com/office/drawing/2014/main" val="793192076"/>
                    </a:ext>
                  </a:extLst>
                </a:gridCol>
                <a:gridCol w="1706705">
                  <a:extLst>
                    <a:ext uri="{9D8B030D-6E8A-4147-A177-3AD203B41FA5}">
                      <a16:colId xmlns:a16="http://schemas.microsoft.com/office/drawing/2014/main" val="1722775121"/>
                    </a:ext>
                  </a:extLst>
                </a:gridCol>
              </a:tblGrid>
              <a:tr h="754923">
                <a:tc>
                  <a:txBody>
                    <a:bodyPr/>
                    <a:lstStyle/>
                    <a:p>
                      <a:pPr algn="l"/>
                      <a:r>
                        <a:rPr lang="en-US" altLang="zh-CN" sz="2800" dirty="0"/>
                        <a:t> </a:t>
                      </a:r>
                      <a:r>
                        <a:rPr lang="zh-CN" altLang="en-US" sz="2800" dirty="0"/>
                        <a:t>                           构造函数</a:t>
                      </a:r>
                    </a:p>
                  </a:txBody>
                  <a:tcPr/>
                </a:tc>
                <a:tc>
                  <a:txBody>
                    <a:bodyPr/>
                    <a:lstStyle/>
                    <a:p>
                      <a:pPr algn="l"/>
                      <a:r>
                        <a:rPr lang="en-US" altLang="zh-CN" sz="2800" dirty="0"/>
                        <a:t>   </a:t>
                      </a:r>
                      <a:r>
                        <a:rPr lang="zh-CN" altLang="en-US" sz="2800" dirty="0"/>
                        <a:t>说明</a:t>
                      </a:r>
                    </a:p>
                  </a:txBody>
                  <a:tcPr/>
                </a:tc>
                <a:extLst>
                  <a:ext uri="{0D108BD9-81ED-4DB2-BD59-A6C34878D82A}">
                    <a16:rowId xmlns:a16="http://schemas.microsoft.com/office/drawing/2014/main" val="2123141859"/>
                  </a:ext>
                </a:extLst>
              </a:tr>
              <a:tr h="1076269">
                <a:tc>
                  <a:txBody>
                    <a:bodyPr/>
                    <a:lstStyle/>
                    <a:p>
                      <a:r>
                        <a:rPr lang="fr-FR" altLang="zh-CN" sz="2800" b="0" i="0" u="none" strike="noStrike" kern="1200" dirty="0">
                          <a:solidFill>
                            <a:schemeClr val="dk1"/>
                          </a:solidFill>
                          <a:effectLst/>
                          <a:latin typeface="+mn-lt"/>
                          <a:ea typeface="+mn-ea"/>
                          <a:cs typeface="+mn-cs"/>
                        </a:rPr>
                        <a:t>priority_queue (const Compare&amp; comp, const Container&amp; ctnr);</a:t>
                      </a:r>
                      <a:endParaRPr lang="zh-CN" altLang="en-US" sz="2800" dirty="0"/>
                    </a:p>
                  </a:txBody>
                  <a:tcPr/>
                </a:tc>
                <a:tc>
                  <a:txBody>
                    <a:bodyPr/>
                    <a:lstStyle/>
                    <a:p>
                      <a:pPr algn="ctr"/>
                      <a:r>
                        <a:rPr lang="zh-CN" altLang="en-US" sz="2800" dirty="0"/>
                        <a:t>初始化</a:t>
                      </a:r>
                    </a:p>
                  </a:txBody>
                  <a:tcPr/>
                </a:tc>
                <a:extLst>
                  <a:ext uri="{0D108BD9-81ED-4DB2-BD59-A6C34878D82A}">
                    <a16:rowId xmlns:a16="http://schemas.microsoft.com/office/drawing/2014/main" val="488054918"/>
                  </a:ext>
                </a:extLst>
              </a:tr>
              <a:tr h="1562326">
                <a:tc>
                  <a:txBody>
                    <a:bodyPr/>
                    <a:lstStyle/>
                    <a:p>
                      <a:r>
                        <a:rPr lang="en-US" altLang="zh-CN" sz="2800" b="0" i="0" u="none" strike="noStrike" kern="1200" dirty="0">
                          <a:solidFill>
                            <a:schemeClr val="dk1"/>
                          </a:solidFill>
                          <a:effectLst/>
                          <a:latin typeface="+mn-lt"/>
                          <a:ea typeface="+mn-ea"/>
                          <a:cs typeface="+mn-cs"/>
                        </a:rPr>
                        <a:t>template &lt;class </a:t>
                      </a:r>
                      <a:r>
                        <a:rPr lang="en-US" altLang="zh-CN" sz="2800" b="0" i="0" u="none" strike="noStrike" kern="1200" dirty="0" err="1">
                          <a:solidFill>
                            <a:schemeClr val="dk1"/>
                          </a:solidFill>
                          <a:effectLst/>
                          <a:latin typeface="+mn-lt"/>
                          <a:ea typeface="+mn-ea"/>
                          <a:cs typeface="+mn-cs"/>
                        </a:rPr>
                        <a:t>InputIterator</a:t>
                      </a:r>
                      <a:r>
                        <a:rPr lang="en-US" altLang="zh-CN" sz="2800" b="0" i="0" u="none" strike="noStrike" kern="1200" dirty="0">
                          <a:solidFill>
                            <a:schemeClr val="dk1"/>
                          </a:solidFill>
                          <a:effectLst/>
                          <a:latin typeface="+mn-lt"/>
                          <a:ea typeface="+mn-ea"/>
                          <a:cs typeface="+mn-cs"/>
                        </a:rPr>
                        <a:t>&gt; </a:t>
                      </a:r>
                      <a:r>
                        <a:rPr lang="en-US" altLang="zh-CN" sz="2800" b="0" i="0" u="none" strike="noStrike" kern="1200" dirty="0" err="1">
                          <a:solidFill>
                            <a:schemeClr val="dk1"/>
                          </a:solidFill>
                          <a:effectLst/>
                          <a:latin typeface="+mn-lt"/>
                          <a:ea typeface="+mn-ea"/>
                          <a:cs typeface="+mn-cs"/>
                        </a:rPr>
                        <a:t>priority_queue</a:t>
                      </a:r>
                      <a:r>
                        <a:rPr lang="en-US" altLang="zh-CN" sz="2800" b="0" i="0" u="none" strike="noStrike" kern="1200" dirty="0">
                          <a:solidFill>
                            <a:schemeClr val="dk1"/>
                          </a:solidFill>
                          <a:effectLst/>
                          <a:latin typeface="+mn-lt"/>
                          <a:ea typeface="+mn-ea"/>
                          <a:cs typeface="+mn-cs"/>
                        </a:rPr>
                        <a:t> (</a:t>
                      </a:r>
                      <a:r>
                        <a:rPr lang="en-US" altLang="zh-CN" sz="2800" b="0" i="0" u="none" strike="noStrike" kern="1200" dirty="0" err="1">
                          <a:solidFill>
                            <a:schemeClr val="dk1"/>
                          </a:solidFill>
                          <a:effectLst/>
                          <a:latin typeface="+mn-lt"/>
                          <a:ea typeface="+mn-ea"/>
                          <a:cs typeface="+mn-cs"/>
                        </a:rPr>
                        <a:t>InputIterator</a:t>
                      </a:r>
                      <a:r>
                        <a:rPr lang="en-US" altLang="zh-CN" sz="2800" b="0" i="0" u="none" strike="noStrike" kern="1200" dirty="0">
                          <a:solidFill>
                            <a:schemeClr val="dk1"/>
                          </a:solidFill>
                          <a:effectLst/>
                          <a:latin typeface="+mn-lt"/>
                          <a:ea typeface="+mn-ea"/>
                          <a:cs typeface="+mn-cs"/>
                        </a:rPr>
                        <a:t> first, </a:t>
                      </a:r>
                      <a:r>
                        <a:rPr lang="en-US" altLang="zh-CN" sz="2800" b="0" i="0" u="none" strike="noStrike" kern="1200" dirty="0" err="1">
                          <a:solidFill>
                            <a:schemeClr val="dk1"/>
                          </a:solidFill>
                          <a:effectLst/>
                          <a:latin typeface="+mn-lt"/>
                          <a:ea typeface="+mn-ea"/>
                          <a:cs typeface="+mn-cs"/>
                        </a:rPr>
                        <a:t>InputIterator</a:t>
                      </a:r>
                      <a:r>
                        <a:rPr lang="en-US" altLang="zh-CN" sz="2800" b="0" i="0" u="none" strike="noStrike" kern="1200" dirty="0">
                          <a:solidFill>
                            <a:schemeClr val="dk1"/>
                          </a:solidFill>
                          <a:effectLst/>
                          <a:latin typeface="+mn-lt"/>
                          <a:ea typeface="+mn-ea"/>
                          <a:cs typeface="+mn-cs"/>
                        </a:rPr>
                        <a:t> last, const Compare&amp; comp, const Container&amp; </a:t>
                      </a:r>
                      <a:r>
                        <a:rPr lang="en-US" altLang="zh-CN" sz="2800" b="0" i="0" u="none" strike="noStrike" kern="1200" dirty="0" err="1">
                          <a:solidFill>
                            <a:schemeClr val="dk1"/>
                          </a:solidFill>
                          <a:effectLst/>
                          <a:latin typeface="+mn-lt"/>
                          <a:ea typeface="+mn-ea"/>
                          <a:cs typeface="+mn-cs"/>
                        </a:rPr>
                        <a:t>ctnr</a:t>
                      </a:r>
                      <a:r>
                        <a:rPr lang="en-US" altLang="zh-CN" sz="2800" b="0" i="0" u="none" strike="noStrike" kern="1200" dirty="0">
                          <a:solidFill>
                            <a:schemeClr val="dk1"/>
                          </a:solidFill>
                          <a:effectLst/>
                          <a:latin typeface="+mn-lt"/>
                          <a:ea typeface="+mn-ea"/>
                          <a:cs typeface="+mn-cs"/>
                        </a:rPr>
                        <a:t>);</a:t>
                      </a:r>
                      <a:endParaRPr lang="zh-CN" altLang="en-US" sz="2800" b="0" i="0" u="none" strike="noStrike" kern="1200" dirty="0">
                        <a:solidFill>
                          <a:schemeClr val="dk1"/>
                        </a:solidFill>
                        <a:effectLst/>
                        <a:latin typeface="+mn-lt"/>
                        <a:ea typeface="+mn-ea"/>
                        <a:cs typeface="+mn-cs"/>
                      </a:endParaRPr>
                    </a:p>
                  </a:txBody>
                  <a:tcPr/>
                </a:tc>
                <a:tc>
                  <a:txBody>
                    <a:bodyPr/>
                    <a:lstStyle/>
                    <a:p>
                      <a:pPr algn="ctr"/>
                      <a:r>
                        <a:rPr lang="zh-CN" altLang="en-US" sz="2800" dirty="0"/>
                        <a:t>范围构建</a:t>
                      </a:r>
                    </a:p>
                  </a:txBody>
                  <a:tcPr/>
                </a:tc>
                <a:extLst>
                  <a:ext uri="{0D108BD9-81ED-4DB2-BD59-A6C34878D82A}">
                    <a16:rowId xmlns:a16="http://schemas.microsoft.com/office/drawing/2014/main" val="1220294976"/>
                  </a:ext>
                </a:extLst>
              </a:tr>
              <a:tr h="1562326">
                <a:tc>
                  <a:txBody>
                    <a:bodyPr/>
                    <a:lstStyle/>
                    <a:p>
                      <a:r>
                        <a:rPr lang="fr-FR" altLang="zh-CN" sz="2800" b="0" i="0" u="none" strike="noStrike" kern="1200" dirty="0">
                          <a:solidFill>
                            <a:schemeClr val="dk1"/>
                          </a:solidFill>
                          <a:effectLst/>
                          <a:latin typeface="+mn-lt"/>
                          <a:ea typeface="+mn-ea"/>
                          <a:cs typeface="+mn-cs"/>
                        </a:rPr>
                        <a:t>explicit priority_queue (const Compare&amp; comp = Compare(), Container&amp;&amp; ctnr = Container());</a:t>
                      </a:r>
                      <a:endParaRPr lang="zh-CN" altLang="en-US" sz="2800" b="0" i="0" u="none" strike="noStrike" kern="1200" dirty="0">
                        <a:solidFill>
                          <a:schemeClr val="dk1"/>
                        </a:solidFill>
                        <a:effectLst/>
                        <a:latin typeface="+mn-lt"/>
                        <a:ea typeface="+mn-ea"/>
                        <a:cs typeface="+mn-cs"/>
                      </a:endParaRPr>
                    </a:p>
                  </a:txBody>
                  <a:tcPr/>
                </a:tc>
                <a:tc>
                  <a:txBody>
                    <a:bodyPr/>
                    <a:lstStyle/>
                    <a:p>
                      <a:pPr algn="ctr"/>
                      <a:r>
                        <a:rPr lang="zh-CN" altLang="en-US" sz="2800" dirty="0"/>
                        <a:t>移动构建</a:t>
                      </a:r>
                    </a:p>
                  </a:txBody>
                  <a:tcPr/>
                </a:tc>
                <a:extLst>
                  <a:ext uri="{0D108BD9-81ED-4DB2-BD59-A6C34878D82A}">
                    <a16:rowId xmlns:a16="http://schemas.microsoft.com/office/drawing/2014/main" val="1131438901"/>
                  </a:ext>
                </a:extLst>
              </a:tr>
            </a:tbl>
          </a:graphicData>
        </a:graphic>
      </p:graphicFrame>
    </p:spTree>
    <p:extLst>
      <p:ext uri="{BB962C8B-B14F-4D97-AF65-F5344CB8AC3E}">
        <p14:creationId xmlns:p14="http://schemas.microsoft.com/office/powerpoint/2010/main" val="290159028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32</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en-US" altLang="zh-CN" sz="3800" dirty="0" err="1"/>
              <a:t>priority_queue</a:t>
            </a:r>
            <a:r>
              <a:rPr lang="zh-CN" altLang="en-US" sz="3800" dirty="0"/>
              <a:t>适配器常用方法</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551656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
        <p:nvSpPr>
          <p:cNvPr id="7" name="Rectangle 3">
            <a:extLst>
              <a:ext uri="{FF2B5EF4-FFF2-40B4-BE49-F238E27FC236}">
                <a16:creationId xmlns:a16="http://schemas.microsoft.com/office/drawing/2014/main" id="{29BA2FCA-4F47-4478-BBC9-5B0159F25AD1}"/>
              </a:ext>
            </a:extLst>
          </p:cNvPr>
          <p:cNvSpPr txBox="1">
            <a:spLocks noChangeArrowheads="1"/>
          </p:cNvSpPr>
          <p:nvPr/>
        </p:nvSpPr>
        <p:spPr bwMode="auto">
          <a:xfrm>
            <a:off x="647056" y="1269095"/>
            <a:ext cx="8496944"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marL="0" indent="0" eaLnBrk="1" hangingPunct="1">
              <a:buNone/>
            </a:pPr>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p:txBody>
      </p:sp>
      <p:graphicFrame>
        <p:nvGraphicFramePr>
          <p:cNvPr id="2" name="表格 2">
            <a:extLst>
              <a:ext uri="{FF2B5EF4-FFF2-40B4-BE49-F238E27FC236}">
                <a16:creationId xmlns:a16="http://schemas.microsoft.com/office/drawing/2014/main" id="{C06028FF-791D-4D3A-B0C1-2F08F9AFDC56}"/>
              </a:ext>
            </a:extLst>
          </p:cNvPr>
          <p:cNvGraphicFramePr>
            <a:graphicFrameLocks noGrp="1"/>
          </p:cNvGraphicFramePr>
          <p:nvPr>
            <p:extLst>
              <p:ext uri="{D42A27DB-BD31-4B8C-83A1-F6EECF244321}">
                <p14:modId xmlns:p14="http://schemas.microsoft.com/office/powerpoint/2010/main" val="1916370641"/>
              </p:ext>
            </p:extLst>
          </p:nvPr>
        </p:nvGraphicFramePr>
        <p:xfrm>
          <a:off x="647056" y="1397001"/>
          <a:ext cx="7957392" cy="4742245"/>
        </p:xfrm>
        <a:graphic>
          <a:graphicData uri="http://schemas.openxmlformats.org/drawingml/2006/table">
            <a:tbl>
              <a:tblPr firstRow="1" bandRow="1">
                <a:tableStyleId>{21E4AEA4-8DFA-4A89-87EB-49C32662AFE0}</a:tableStyleId>
              </a:tblPr>
              <a:tblGrid>
                <a:gridCol w="3978696">
                  <a:extLst>
                    <a:ext uri="{9D8B030D-6E8A-4147-A177-3AD203B41FA5}">
                      <a16:colId xmlns:a16="http://schemas.microsoft.com/office/drawing/2014/main" val="2742366032"/>
                    </a:ext>
                  </a:extLst>
                </a:gridCol>
                <a:gridCol w="3978696">
                  <a:extLst>
                    <a:ext uri="{9D8B030D-6E8A-4147-A177-3AD203B41FA5}">
                      <a16:colId xmlns:a16="http://schemas.microsoft.com/office/drawing/2014/main" val="3364048933"/>
                    </a:ext>
                  </a:extLst>
                </a:gridCol>
              </a:tblGrid>
              <a:tr h="759473">
                <a:tc>
                  <a:txBody>
                    <a:bodyPr/>
                    <a:lstStyle/>
                    <a:p>
                      <a:pPr algn="ctr"/>
                      <a:r>
                        <a:rPr lang="zh-CN" altLang="en-US" sz="2800" dirty="0"/>
                        <a:t>功能</a:t>
                      </a:r>
                    </a:p>
                  </a:txBody>
                  <a:tcPr anchor="ctr"/>
                </a:tc>
                <a:tc>
                  <a:txBody>
                    <a:bodyPr/>
                    <a:lstStyle/>
                    <a:p>
                      <a:pPr algn="ctr"/>
                      <a:r>
                        <a:rPr lang="zh-CN" altLang="en-US" sz="2800" dirty="0"/>
                        <a:t>说明</a:t>
                      </a:r>
                    </a:p>
                  </a:txBody>
                  <a:tcPr anchor="ctr"/>
                </a:tc>
                <a:extLst>
                  <a:ext uri="{0D108BD9-81ED-4DB2-BD59-A6C34878D82A}">
                    <a16:rowId xmlns:a16="http://schemas.microsoft.com/office/drawing/2014/main" val="2483975196"/>
                  </a:ext>
                </a:extLst>
              </a:tr>
              <a:tr h="759473">
                <a:tc>
                  <a:txBody>
                    <a:bodyPr/>
                    <a:lstStyle/>
                    <a:p>
                      <a:pPr algn="ctr"/>
                      <a:r>
                        <a:rPr lang="en-US" altLang="zh-CN" sz="2800" dirty="0"/>
                        <a:t>empty()</a:t>
                      </a:r>
                      <a:endParaRPr lang="zh-CN" altLang="en-US" sz="2800" dirty="0"/>
                    </a:p>
                  </a:txBody>
                  <a:tcPr anchor="ctr"/>
                </a:tc>
                <a:tc>
                  <a:txBody>
                    <a:bodyPr/>
                    <a:lstStyle/>
                    <a:p>
                      <a:pPr algn="ctr"/>
                      <a:r>
                        <a:rPr lang="zh-CN" altLang="en-US" sz="2800" dirty="0"/>
                        <a:t>判空，返回</a:t>
                      </a:r>
                      <a:r>
                        <a:rPr lang="en-US" altLang="zh-CN" sz="2800" dirty="0"/>
                        <a:t>true</a:t>
                      </a:r>
                      <a:r>
                        <a:rPr lang="zh-CN" altLang="en-US" sz="2800" dirty="0"/>
                        <a:t>或</a:t>
                      </a:r>
                      <a:r>
                        <a:rPr lang="en-US" altLang="zh-CN" sz="2800" dirty="0"/>
                        <a:t>false</a:t>
                      </a:r>
                      <a:endParaRPr lang="zh-CN" altLang="en-US" sz="2800" dirty="0"/>
                    </a:p>
                  </a:txBody>
                  <a:tcPr anchor="ctr"/>
                </a:tc>
                <a:extLst>
                  <a:ext uri="{0D108BD9-81ED-4DB2-BD59-A6C34878D82A}">
                    <a16:rowId xmlns:a16="http://schemas.microsoft.com/office/drawing/2014/main" val="1815298001"/>
                  </a:ext>
                </a:extLst>
              </a:tr>
              <a:tr h="759473">
                <a:tc>
                  <a:txBody>
                    <a:bodyPr/>
                    <a:lstStyle/>
                    <a:p>
                      <a:pPr algn="ctr"/>
                      <a:r>
                        <a:rPr lang="en-US" altLang="zh-CN" sz="2800" dirty="0"/>
                        <a:t>size()</a:t>
                      </a:r>
                      <a:endParaRPr lang="zh-CN" altLang="en-US" sz="2800" dirty="0"/>
                    </a:p>
                  </a:txBody>
                  <a:tcPr anchor="ctr"/>
                </a:tc>
                <a:tc>
                  <a:txBody>
                    <a:bodyPr/>
                    <a:lstStyle/>
                    <a:p>
                      <a:pPr algn="ctr"/>
                      <a:r>
                        <a:rPr lang="zh-CN" altLang="en-US" sz="2800" dirty="0"/>
                        <a:t>返回队中元素个数</a:t>
                      </a:r>
                    </a:p>
                  </a:txBody>
                  <a:tcPr anchor="ctr"/>
                </a:tc>
                <a:extLst>
                  <a:ext uri="{0D108BD9-81ED-4DB2-BD59-A6C34878D82A}">
                    <a16:rowId xmlns:a16="http://schemas.microsoft.com/office/drawing/2014/main" val="1582376756"/>
                  </a:ext>
                </a:extLst>
              </a:tr>
              <a:tr h="759473">
                <a:tc>
                  <a:txBody>
                    <a:bodyPr/>
                    <a:lstStyle/>
                    <a:p>
                      <a:pPr algn="ctr"/>
                      <a:r>
                        <a:rPr lang="en-US" altLang="zh-CN" sz="2800" dirty="0"/>
                        <a:t>pop()</a:t>
                      </a:r>
                      <a:endParaRPr lang="zh-CN" altLang="en-US" sz="2800" dirty="0"/>
                    </a:p>
                  </a:txBody>
                  <a:tcPr anchor="ctr"/>
                </a:tc>
                <a:tc>
                  <a:txBody>
                    <a:bodyPr/>
                    <a:lstStyle/>
                    <a:p>
                      <a:pPr algn="ctr"/>
                      <a:r>
                        <a:rPr lang="zh-CN" altLang="en-US" sz="2800" dirty="0"/>
                        <a:t>删除最高优先级元素</a:t>
                      </a:r>
                    </a:p>
                  </a:txBody>
                  <a:tcPr anchor="ctr"/>
                </a:tc>
                <a:extLst>
                  <a:ext uri="{0D108BD9-81ED-4DB2-BD59-A6C34878D82A}">
                    <a16:rowId xmlns:a16="http://schemas.microsoft.com/office/drawing/2014/main" val="3470379390"/>
                  </a:ext>
                </a:extLst>
              </a:tr>
              <a:tr h="759473">
                <a:tc>
                  <a:txBody>
                    <a:bodyPr/>
                    <a:lstStyle/>
                    <a:p>
                      <a:pPr algn="ctr"/>
                      <a:r>
                        <a:rPr lang="en-US" altLang="zh-CN" sz="2800" dirty="0"/>
                        <a:t>top()</a:t>
                      </a:r>
                      <a:endParaRPr lang="zh-CN" altLang="en-US" sz="2800" dirty="0"/>
                    </a:p>
                  </a:txBody>
                  <a:tcPr anchor="ctr"/>
                </a:tc>
                <a:tc>
                  <a:txBody>
                    <a:bodyPr/>
                    <a:lstStyle/>
                    <a:p>
                      <a:pPr algn="ctr"/>
                      <a:r>
                        <a:rPr lang="zh-CN" altLang="en-US" sz="2800" dirty="0"/>
                        <a:t>获取顶部元素引用</a:t>
                      </a:r>
                    </a:p>
                  </a:txBody>
                  <a:tcPr anchor="ctr"/>
                </a:tc>
                <a:extLst>
                  <a:ext uri="{0D108BD9-81ED-4DB2-BD59-A6C34878D82A}">
                    <a16:rowId xmlns:a16="http://schemas.microsoft.com/office/drawing/2014/main" val="1304736546"/>
                  </a:ext>
                </a:extLst>
              </a:tr>
              <a:tr h="759473">
                <a:tc>
                  <a:txBody>
                    <a:bodyPr/>
                    <a:lstStyle/>
                    <a:p>
                      <a:pPr algn="ctr"/>
                      <a:r>
                        <a:rPr lang="en-US" altLang="zh-CN" sz="2800" dirty="0"/>
                        <a:t>push(item)</a:t>
                      </a:r>
                      <a:endParaRPr lang="zh-CN" altLang="en-US" sz="2800" dirty="0"/>
                    </a:p>
                  </a:txBody>
                  <a:tcPr anchor="ctr"/>
                </a:tc>
                <a:tc>
                  <a:txBody>
                    <a:bodyPr/>
                    <a:lstStyle/>
                    <a:p>
                      <a:pPr algn="ctr"/>
                      <a:r>
                        <a:rPr lang="zh-CN" altLang="en-US" sz="2800" dirty="0"/>
                        <a:t>根据优先级顺序在适当位置插入元素</a:t>
                      </a:r>
                      <a:r>
                        <a:rPr lang="en-US" altLang="zh-CN" sz="2800" dirty="0"/>
                        <a:t>item</a:t>
                      </a:r>
                      <a:endParaRPr lang="zh-CN" altLang="en-US" sz="2800" dirty="0"/>
                    </a:p>
                  </a:txBody>
                  <a:tcPr anchor="ctr"/>
                </a:tc>
                <a:extLst>
                  <a:ext uri="{0D108BD9-81ED-4DB2-BD59-A6C34878D82A}">
                    <a16:rowId xmlns:a16="http://schemas.microsoft.com/office/drawing/2014/main" val="1031447674"/>
                  </a:ext>
                </a:extLst>
              </a:tr>
            </a:tbl>
          </a:graphicData>
        </a:graphic>
      </p:graphicFrame>
    </p:spTree>
    <p:extLst>
      <p:ext uri="{BB962C8B-B14F-4D97-AF65-F5344CB8AC3E}">
        <p14:creationId xmlns:p14="http://schemas.microsoft.com/office/powerpoint/2010/main" val="375694165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33</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en-US" altLang="zh-CN" sz="3800" dirty="0" err="1"/>
              <a:t>priority_queue</a:t>
            </a:r>
            <a:r>
              <a:rPr lang="zh-CN" altLang="en-US" sz="3800" dirty="0"/>
              <a:t>适配器常用方法</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754560" y="3500996"/>
            <a:ext cx="8389440" cy="2232248"/>
          </a:xfrm>
        </p:spPr>
        <p:txBody>
          <a:bodyPr>
            <a:normAutofit fontScale="25000" lnSpcReduction="20000"/>
          </a:bodyPr>
          <a:lstStyle/>
          <a:p>
            <a:pPr eaLnBrk="1" hangingPunct="1"/>
            <a:endParaRPr lang="en-US" altLang="zh-CN" dirty="0"/>
          </a:p>
          <a:p>
            <a:pPr marL="0" indent="0" eaLnBrk="1" hangingPunct="1">
              <a:buNone/>
            </a:pPr>
            <a:r>
              <a:rPr lang="en-US" altLang="zh-CN" dirty="0"/>
              <a:t> </a:t>
            </a:r>
            <a:r>
              <a:rPr lang="en-US" altLang="zh-CN" sz="11200" kern="1200" dirty="0"/>
              <a:t>std::</a:t>
            </a:r>
            <a:r>
              <a:rPr lang="en-US" altLang="zh-CN" sz="11200" kern="1200" dirty="0" err="1"/>
              <a:t>priority_queue</a:t>
            </a:r>
            <a:r>
              <a:rPr lang="en-US" altLang="zh-CN" sz="11200" kern="1200" dirty="0"/>
              <a:t>&lt;std::string&gt; </a:t>
            </a:r>
          </a:p>
          <a:p>
            <a:pPr marL="0" indent="0">
              <a:buNone/>
            </a:pPr>
            <a:r>
              <a:rPr lang="en-US" altLang="zh-CN" sz="11200" kern="1200" dirty="0" err="1"/>
              <a:t>mypq</a:t>
            </a:r>
            <a:r>
              <a:rPr lang="en-US" altLang="zh-CN" sz="11200" kern="1200" dirty="0"/>
              <a:t>; </a:t>
            </a:r>
            <a:r>
              <a:rPr lang="en-US" altLang="zh-CN" sz="11200" kern="1200" dirty="0" err="1"/>
              <a:t>mypq.emplace</a:t>
            </a:r>
            <a:r>
              <a:rPr lang="en-US" altLang="zh-CN" sz="11200" kern="1200" dirty="0"/>
              <a:t>(</a:t>
            </a:r>
            <a:r>
              <a:rPr lang="en-US" altLang="zh-CN" sz="11200" dirty="0"/>
              <a:t>"orange"</a:t>
            </a:r>
            <a:r>
              <a:rPr lang="en-US" altLang="zh-CN" sz="11200" kern="1200" dirty="0"/>
              <a:t>);</a:t>
            </a:r>
          </a:p>
          <a:p>
            <a:pPr marL="0" indent="0">
              <a:buNone/>
            </a:pPr>
            <a:r>
              <a:rPr lang="en-US" altLang="zh-CN" sz="11200" kern="1200" dirty="0" err="1"/>
              <a:t>mypq.emplace</a:t>
            </a:r>
            <a:r>
              <a:rPr lang="en-US" altLang="zh-CN" sz="11200" kern="1200" dirty="0"/>
              <a:t>(</a:t>
            </a:r>
            <a:r>
              <a:rPr lang="en-US" altLang="zh-CN" sz="11200" dirty="0"/>
              <a:t>"strawberry"</a:t>
            </a:r>
            <a:r>
              <a:rPr lang="en-US" altLang="zh-CN" sz="11200" kern="1200" dirty="0"/>
              <a:t>);</a:t>
            </a:r>
          </a:p>
          <a:p>
            <a:pPr marL="0" indent="0">
              <a:buNone/>
            </a:pPr>
            <a:r>
              <a:rPr lang="en-US" altLang="zh-CN" sz="11200" kern="1200" dirty="0" err="1"/>
              <a:t>mypq.emplace</a:t>
            </a:r>
            <a:r>
              <a:rPr lang="en-US" altLang="zh-CN" sz="11200" kern="1200" dirty="0"/>
              <a:t>(</a:t>
            </a:r>
            <a:r>
              <a:rPr lang="en-US" altLang="zh-CN" sz="11200" dirty="0"/>
              <a:t>"apple"</a:t>
            </a:r>
            <a:r>
              <a:rPr lang="en-US" altLang="zh-CN" sz="11200" kern="1200" dirty="0"/>
              <a:t>); </a:t>
            </a:r>
          </a:p>
          <a:p>
            <a:pPr marL="0" indent="0">
              <a:buNone/>
            </a:pPr>
            <a:r>
              <a:rPr lang="en-US" altLang="zh-CN" sz="11200" kern="1200" dirty="0" err="1"/>
              <a:t>mypq.emplace</a:t>
            </a:r>
            <a:r>
              <a:rPr lang="en-US" altLang="zh-CN" sz="11200" kern="1200" dirty="0"/>
              <a:t>(</a:t>
            </a:r>
            <a:r>
              <a:rPr lang="en-US" altLang="zh-CN" sz="11200" dirty="0"/>
              <a:t>“pear”</a:t>
            </a:r>
            <a:r>
              <a:rPr lang="en-US" altLang="zh-CN" sz="11200" kern="1200" dirty="0"/>
              <a:t>);           </a:t>
            </a:r>
            <a:r>
              <a:rPr lang="zh-CN" altLang="en-US" sz="11200" kern="1200" dirty="0"/>
              <a:t>默认降序</a:t>
            </a:r>
          </a:p>
          <a:p>
            <a:pPr eaLnBrk="1" hangingPunct="1"/>
            <a:endParaRPr lang="en-US" altLang="zh-CN" dirty="0"/>
          </a:p>
        </p:txBody>
      </p:sp>
      <p:sp>
        <p:nvSpPr>
          <p:cNvPr id="7" name="Rectangle 3">
            <a:extLst>
              <a:ext uri="{FF2B5EF4-FFF2-40B4-BE49-F238E27FC236}">
                <a16:creationId xmlns:a16="http://schemas.microsoft.com/office/drawing/2014/main" id="{29BA2FCA-4F47-4478-BBC9-5B0159F25AD1}"/>
              </a:ext>
            </a:extLst>
          </p:cNvPr>
          <p:cNvSpPr txBox="1">
            <a:spLocks noChangeArrowheads="1"/>
          </p:cNvSpPr>
          <p:nvPr/>
        </p:nvSpPr>
        <p:spPr bwMode="auto">
          <a:xfrm>
            <a:off x="647056" y="1269095"/>
            <a:ext cx="8496944" cy="194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marL="0" indent="0" eaLnBrk="1" hangingPunct="1">
              <a:buNone/>
            </a:pPr>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p:txBody>
      </p:sp>
      <p:graphicFrame>
        <p:nvGraphicFramePr>
          <p:cNvPr id="2" name="表格 2">
            <a:extLst>
              <a:ext uri="{FF2B5EF4-FFF2-40B4-BE49-F238E27FC236}">
                <a16:creationId xmlns:a16="http://schemas.microsoft.com/office/drawing/2014/main" id="{C06028FF-791D-4D3A-B0C1-2F08F9AFDC56}"/>
              </a:ext>
            </a:extLst>
          </p:cNvPr>
          <p:cNvGraphicFramePr>
            <a:graphicFrameLocks noGrp="1"/>
          </p:cNvGraphicFramePr>
          <p:nvPr>
            <p:extLst>
              <p:ext uri="{D42A27DB-BD31-4B8C-83A1-F6EECF244321}">
                <p14:modId xmlns:p14="http://schemas.microsoft.com/office/powerpoint/2010/main" val="3899694695"/>
              </p:ext>
            </p:extLst>
          </p:nvPr>
        </p:nvGraphicFramePr>
        <p:xfrm>
          <a:off x="647056" y="1397001"/>
          <a:ext cx="7957392" cy="1704353"/>
        </p:xfrm>
        <a:graphic>
          <a:graphicData uri="http://schemas.openxmlformats.org/drawingml/2006/table">
            <a:tbl>
              <a:tblPr firstRow="1" bandRow="1">
                <a:tableStyleId>{21E4AEA4-8DFA-4A89-87EB-49C32662AFE0}</a:tableStyleId>
              </a:tblPr>
              <a:tblGrid>
                <a:gridCol w="5509120">
                  <a:extLst>
                    <a:ext uri="{9D8B030D-6E8A-4147-A177-3AD203B41FA5}">
                      <a16:colId xmlns:a16="http://schemas.microsoft.com/office/drawing/2014/main" val="2742366032"/>
                    </a:ext>
                  </a:extLst>
                </a:gridCol>
                <a:gridCol w="2448272">
                  <a:extLst>
                    <a:ext uri="{9D8B030D-6E8A-4147-A177-3AD203B41FA5}">
                      <a16:colId xmlns:a16="http://schemas.microsoft.com/office/drawing/2014/main" val="3364048933"/>
                    </a:ext>
                  </a:extLst>
                </a:gridCol>
              </a:tblGrid>
              <a:tr h="759473">
                <a:tc>
                  <a:txBody>
                    <a:bodyPr/>
                    <a:lstStyle/>
                    <a:p>
                      <a:pPr algn="ctr"/>
                      <a:r>
                        <a:rPr lang="zh-CN" altLang="en-US" sz="2800" dirty="0"/>
                        <a:t>功能</a:t>
                      </a:r>
                    </a:p>
                  </a:txBody>
                  <a:tcPr anchor="ctr"/>
                </a:tc>
                <a:tc>
                  <a:txBody>
                    <a:bodyPr/>
                    <a:lstStyle/>
                    <a:p>
                      <a:pPr algn="ctr"/>
                      <a:r>
                        <a:rPr lang="zh-CN" altLang="en-US" sz="2800" dirty="0"/>
                        <a:t>说明</a:t>
                      </a:r>
                    </a:p>
                  </a:txBody>
                  <a:tcPr anchor="ctr"/>
                </a:tc>
                <a:extLst>
                  <a:ext uri="{0D108BD9-81ED-4DB2-BD59-A6C34878D82A}">
                    <a16:rowId xmlns:a16="http://schemas.microsoft.com/office/drawing/2014/main" val="2483975196"/>
                  </a:ext>
                </a:extLst>
              </a:tr>
              <a:tr h="840478">
                <a:tc>
                  <a:txBody>
                    <a:bodyPr/>
                    <a:lstStyle/>
                    <a:p>
                      <a:pPr marL="0" algn="l" defTabSz="914400" rtl="0" eaLnBrk="1" latinLnBrk="0" hangingPunct="1"/>
                      <a:r>
                        <a:rPr lang="en-US" altLang="zh-CN" sz="2800" kern="1200" dirty="0">
                          <a:solidFill>
                            <a:schemeClr val="dk1"/>
                          </a:solidFill>
                          <a:latin typeface="+mn-lt"/>
                          <a:ea typeface="+mn-ea"/>
                          <a:cs typeface="+mn-cs"/>
                        </a:rPr>
                        <a:t>template &lt;class... </a:t>
                      </a:r>
                      <a:r>
                        <a:rPr lang="en-US" altLang="zh-CN" sz="2800" kern="1200" dirty="0" err="1">
                          <a:solidFill>
                            <a:schemeClr val="dk1"/>
                          </a:solidFill>
                          <a:latin typeface="+mn-lt"/>
                          <a:ea typeface="+mn-ea"/>
                          <a:cs typeface="+mn-cs"/>
                        </a:rPr>
                        <a:t>Args</a:t>
                      </a:r>
                      <a:r>
                        <a:rPr lang="en-US" altLang="zh-CN" sz="2800" kern="1200" dirty="0">
                          <a:solidFill>
                            <a:schemeClr val="dk1"/>
                          </a:solidFill>
                          <a:latin typeface="+mn-lt"/>
                          <a:ea typeface="+mn-ea"/>
                          <a:cs typeface="+mn-cs"/>
                        </a:rPr>
                        <a:t>&gt; </a:t>
                      </a:r>
                    </a:p>
                    <a:p>
                      <a:pPr marL="0" algn="l" defTabSz="914400" rtl="0" eaLnBrk="1" latinLnBrk="0" hangingPunct="1"/>
                      <a:r>
                        <a:rPr lang="en-US" altLang="zh-CN" sz="2800" kern="1200" dirty="0">
                          <a:solidFill>
                            <a:schemeClr val="dk1"/>
                          </a:solidFill>
                          <a:latin typeface="+mn-lt"/>
                          <a:ea typeface="+mn-ea"/>
                          <a:cs typeface="+mn-cs"/>
                        </a:rPr>
                        <a:t>void emplace (</a:t>
                      </a:r>
                      <a:r>
                        <a:rPr lang="en-US" altLang="zh-CN" sz="2800" kern="1200" dirty="0" err="1">
                          <a:solidFill>
                            <a:schemeClr val="dk1"/>
                          </a:solidFill>
                          <a:latin typeface="+mn-lt"/>
                          <a:ea typeface="+mn-ea"/>
                          <a:cs typeface="+mn-cs"/>
                        </a:rPr>
                        <a:t>Args</a:t>
                      </a:r>
                      <a:r>
                        <a:rPr lang="en-US" altLang="zh-CN" sz="2800" kern="1200" dirty="0">
                          <a:solidFill>
                            <a:schemeClr val="dk1"/>
                          </a:solidFill>
                          <a:latin typeface="+mn-lt"/>
                          <a:ea typeface="+mn-ea"/>
                          <a:cs typeface="+mn-cs"/>
                        </a:rPr>
                        <a:t>&amp;&amp;... </a:t>
                      </a:r>
                      <a:r>
                        <a:rPr lang="en-US" altLang="zh-CN" sz="2800" kern="1200" dirty="0" err="1">
                          <a:solidFill>
                            <a:schemeClr val="dk1"/>
                          </a:solidFill>
                          <a:latin typeface="+mn-lt"/>
                          <a:ea typeface="+mn-ea"/>
                          <a:cs typeface="+mn-cs"/>
                        </a:rPr>
                        <a:t>args</a:t>
                      </a:r>
                      <a:r>
                        <a:rPr lang="en-US" altLang="zh-CN" sz="2800" kern="1200" dirty="0">
                          <a:solidFill>
                            <a:schemeClr val="dk1"/>
                          </a:solidFill>
                          <a:latin typeface="+mn-lt"/>
                          <a:ea typeface="+mn-ea"/>
                          <a:cs typeface="+mn-cs"/>
                        </a:rPr>
                        <a:t>);</a:t>
                      </a:r>
                      <a:endParaRPr lang="zh-CN" altLang="en-US" sz="2800" kern="1200" dirty="0">
                        <a:solidFill>
                          <a:schemeClr val="dk1"/>
                        </a:solidFill>
                        <a:latin typeface="+mn-lt"/>
                        <a:ea typeface="+mn-ea"/>
                        <a:cs typeface="+mn-cs"/>
                      </a:endParaRPr>
                    </a:p>
                  </a:txBody>
                  <a:tcPr anchor="ctr"/>
                </a:tc>
                <a:tc>
                  <a:txBody>
                    <a:bodyPr/>
                    <a:lstStyle/>
                    <a:p>
                      <a:pPr algn="ctr"/>
                      <a:r>
                        <a:rPr lang="zh-CN" altLang="en-US" sz="2800" dirty="0"/>
                        <a:t>构造插入元素</a:t>
                      </a:r>
                    </a:p>
                  </a:txBody>
                  <a:tcPr anchor="ctr"/>
                </a:tc>
                <a:extLst>
                  <a:ext uri="{0D108BD9-81ED-4DB2-BD59-A6C34878D82A}">
                    <a16:rowId xmlns:a16="http://schemas.microsoft.com/office/drawing/2014/main" val="1815298001"/>
                  </a:ext>
                </a:extLst>
              </a:tr>
            </a:tbl>
          </a:graphicData>
        </a:graphic>
      </p:graphicFrame>
    </p:spTree>
    <p:extLst>
      <p:ext uri="{BB962C8B-B14F-4D97-AF65-F5344CB8AC3E}">
        <p14:creationId xmlns:p14="http://schemas.microsoft.com/office/powerpoint/2010/main" val="41660093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34</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algn="ctr" eaLnBrk="1" hangingPunct="1"/>
            <a:r>
              <a:rPr lang="en-US" altLang="zh-CN" sz="3800" dirty="0" err="1"/>
              <a:t>priority_queue</a:t>
            </a:r>
            <a:r>
              <a:rPr lang="zh-CN" altLang="en-US" sz="3800" dirty="0"/>
              <a:t>练习</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424847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
        <p:nvSpPr>
          <p:cNvPr id="7" name="Rectangle 3">
            <a:extLst>
              <a:ext uri="{FF2B5EF4-FFF2-40B4-BE49-F238E27FC236}">
                <a16:creationId xmlns:a16="http://schemas.microsoft.com/office/drawing/2014/main" id="{29BA2FCA-4F47-4478-BBC9-5B0159F25AD1}"/>
              </a:ext>
            </a:extLst>
          </p:cNvPr>
          <p:cNvSpPr txBox="1">
            <a:spLocks noChangeArrowheads="1"/>
          </p:cNvSpPr>
          <p:nvPr/>
        </p:nvSpPr>
        <p:spPr bwMode="auto">
          <a:xfrm>
            <a:off x="755576" y="3242339"/>
            <a:ext cx="7344816" cy="213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marL="0" indent="0" eaLnBrk="1" hangingPunct="1">
              <a:buNone/>
            </a:pPr>
            <a:endParaRPr lang="en-US" altLang="zh-CN" b="0" i="0" dirty="0"/>
          </a:p>
          <a:p>
            <a:pPr marL="0" indent="0" eaLnBrk="1" hangingPunct="1">
              <a:buNone/>
            </a:pPr>
            <a:r>
              <a:rPr lang="en-US" altLang="zh-CN" b="0" i="0" dirty="0"/>
              <a:t>7 </a:t>
            </a:r>
          </a:p>
          <a:p>
            <a:pPr marL="0" indent="0" eaLnBrk="1" hangingPunct="1">
              <a:buNone/>
            </a:pPr>
            <a:r>
              <a:rPr lang="en-US" altLang="zh-CN" b="0" i="0" dirty="0"/>
              <a:t>13 7 8 16 21 4 18</a:t>
            </a:r>
          </a:p>
          <a:p>
            <a:pPr marL="0" indent="0" eaLnBrk="1" hangingPunct="1">
              <a:buNone/>
            </a:pPr>
            <a:endParaRPr lang="en-US" altLang="zh-CN" b="0" i="0" kern="0" dirty="0"/>
          </a:p>
          <a:p>
            <a:pPr marL="0" indent="0" eaLnBrk="1" hangingPunct="1">
              <a:buNone/>
            </a:pPr>
            <a:r>
              <a:rPr lang="en-US" altLang="zh-CN" b="0" i="0" kern="0" dirty="0"/>
              <a:t>233</a:t>
            </a:r>
          </a:p>
        </p:txBody>
      </p:sp>
      <p:sp>
        <p:nvSpPr>
          <p:cNvPr id="2" name="文本框 1">
            <a:extLst>
              <a:ext uri="{FF2B5EF4-FFF2-40B4-BE49-F238E27FC236}">
                <a16:creationId xmlns:a16="http://schemas.microsoft.com/office/drawing/2014/main" id="{8B66FB7F-1D63-4C7D-B6D2-1394F4DED2AC}"/>
              </a:ext>
            </a:extLst>
          </p:cNvPr>
          <p:cNvSpPr txBox="1"/>
          <p:nvPr/>
        </p:nvSpPr>
        <p:spPr>
          <a:xfrm>
            <a:off x="593304" y="1264686"/>
            <a:ext cx="8299176" cy="2246769"/>
          </a:xfrm>
          <a:prstGeom prst="rect">
            <a:avLst/>
          </a:prstGeom>
          <a:noFill/>
        </p:spPr>
        <p:txBody>
          <a:bodyPr wrap="square" rtlCol="0">
            <a:spAutoFit/>
          </a:bodyPr>
          <a:lstStyle/>
          <a:p>
            <a:r>
              <a:rPr lang="zh-CN" altLang="en-US" sz="2800" b="0" i="0" dirty="0"/>
              <a:t>有</a:t>
            </a:r>
            <a:r>
              <a:rPr lang="en-US" altLang="zh-CN" sz="2800" b="0" i="0" dirty="0"/>
              <a:t>N</a:t>
            </a:r>
            <a:r>
              <a:rPr lang="zh-CN" altLang="en-US" sz="2800" b="0" i="0" dirty="0"/>
              <a:t>堆石子排成一排，每堆石子有一定的数量。现要将</a:t>
            </a:r>
            <a:r>
              <a:rPr lang="en-US" altLang="zh-CN" sz="2800" b="0" i="0" dirty="0"/>
              <a:t>N</a:t>
            </a:r>
            <a:r>
              <a:rPr lang="zh-CN" altLang="en-US" sz="2800" b="0" i="0" dirty="0"/>
              <a:t>堆石子并成为一堆。合并的过程只能每次将相邻的两堆石子堆成一堆，每次合并花费的代价为这两堆石子的和，经过</a:t>
            </a:r>
            <a:r>
              <a:rPr lang="en-US" altLang="zh-CN" sz="2800" b="0" i="0" dirty="0"/>
              <a:t>N-1</a:t>
            </a:r>
            <a:r>
              <a:rPr lang="zh-CN" altLang="en-US" sz="2800" b="0" i="0" dirty="0"/>
              <a:t>次合并后成为一堆。求出总的代价最小值。</a:t>
            </a:r>
          </a:p>
        </p:txBody>
      </p:sp>
      <p:sp>
        <p:nvSpPr>
          <p:cNvPr id="4" name="文本框 3">
            <a:extLst>
              <a:ext uri="{FF2B5EF4-FFF2-40B4-BE49-F238E27FC236}">
                <a16:creationId xmlns:a16="http://schemas.microsoft.com/office/drawing/2014/main" id="{8E12D5BD-B47E-4A8C-958C-565DC9446CB6}"/>
              </a:ext>
            </a:extLst>
          </p:cNvPr>
          <p:cNvSpPr txBox="1"/>
          <p:nvPr/>
        </p:nvSpPr>
        <p:spPr>
          <a:xfrm>
            <a:off x="6631459" y="5399291"/>
            <a:ext cx="1944216" cy="523220"/>
          </a:xfrm>
          <a:prstGeom prst="rect">
            <a:avLst/>
          </a:prstGeom>
          <a:noFill/>
        </p:spPr>
        <p:txBody>
          <a:bodyPr wrap="square" rtlCol="0">
            <a:spAutoFit/>
          </a:bodyPr>
          <a:lstStyle/>
          <a:p>
            <a:r>
              <a:rPr lang="en-US" altLang="zh-CN" sz="2800" i="0" dirty="0"/>
              <a:t>stone.cpp</a:t>
            </a:r>
            <a:endParaRPr lang="zh-CN" altLang="en-US" sz="2800" i="0" dirty="0"/>
          </a:p>
        </p:txBody>
      </p:sp>
    </p:spTree>
    <p:extLst>
      <p:ext uri="{BB962C8B-B14F-4D97-AF65-F5344CB8AC3E}">
        <p14:creationId xmlns:p14="http://schemas.microsoft.com/office/powerpoint/2010/main" val="260046427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35</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zh-CN" altLang="en-US" sz="3800" dirty="0"/>
              <a:t>序列式容器的关系图</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551656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
        <p:nvSpPr>
          <p:cNvPr id="7" name="Rectangle 3">
            <a:extLst>
              <a:ext uri="{FF2B5EF4-FFF2-40B4-BE49-F238E27FC236}">
                <a16:creationId xmlns:a16="http://schemas.microsoft.com/office/drawing/2014/main" id="{29BA2FCA-4F47-4478-BBC9-5B0159F25AD1}"/>
              </a:ext>
            </a:extLst>
          </p:cNvPr>
          <p:cNvSpPr txBox="1">
            <a:spLocks noChangeArrowheads="1"/>
          </p:cNvSpPr>
          <p:nvPr/>
        </p:nvSpPr>
        <p:spPr bwMode="auto">
          <a:xfrm>
            <a:off x="647056" y="1269095"/>
            <a:ext cx="8496944"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marL="0" indent="0" eaLnBrk="1" hangingPunct="1">
              <a:buNone/>
            </a:pPr>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p:txBody>
      </p:sp>
      <p:pic>
        <p:nvPicPr>
          <p:cNvPr id="3" name="图片 2">
            <a:extLst>
              <a:ext uri="{FF2B5EF4-FFF2-40B4-BE49-F238E27FC236}">
                <a16:creationId xmlns:a16="http://schemas.microsoft.com/office/drawing/2014/main" id="{1560640A-39DF-42F6-B7AB-2F2DD44ABB6D}"/>
              </a:ext>
            </a:extLst>
          </p:cNvPr>
          <p:cNvPicPr>
            <a:picLocks noChangeAspect="1"/>
          </p:cNvPicPr>
          <p:nvPr/>
        </p:nvPicPr>
        <p:blipFill rotWithShape="1">
          <a:blip r:embed="rId3">
            <a:extLst>
              <a:ext uri="{28A0092B-C50C-407E-A947-70E740481C1C}">
                <a14:useLocalDpi xmlns:a14="http://schemas.microsoft.com/office/drawing/2010/main" val="0"/>
              </a:ext>
            </a:extLst>
          </a:blip>
          <a:srcRect r="41180"/>
          <a:stretch/>
        </p:blipFill>
        <p:spPr>
          <a:xfrm>
            <a:off x="1714500" y="1124410"/>
            <a:ext cx="6457900" cy="5428790"/>
          </a:xfrm>
          <a:prstGeom prst="rect">
            <a:avLst/>
          </a:prstGeom>
        </p:spPr>
      </p:pic>
    </p:spTree>
    <p:extLst>
      <p:ext uri="{BB962C8B-B14F-4D97-AF65-F5344CB8AC3E}">
        <p14:creationId xmlns:p14="http://schemas.microsoft.com/office/powerpoint/2010/main" val="385553882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4</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zh-CN" altLang="en-US" sz="3800" dirty="0"/>
              <a:t>适配器（</a:t>
            </a:r>
            <a:r>
              <a:rPr lang="en-US" altLang="zh-CN" sz="3800" dirty="0"/>
              <a:t>adapter)</a:t>
            </a:r>
            <a:endParaRPr lang="zh-CN" altLang="en-US" sz="3800" dirty="0"/>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551656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
        <p:nvSpPr>
          <p:cNvPr id="7" name="Rectangle 3">
            <a:extLst>
              <a:ext uri="{FF2B5EF4-FFF2-40B4-BE49-F238E27FC236}">
                <a16:creationId xmlns:a16="http://schemas.microsoft.com/office/drawing/2014/main" id="{29BA2FCA-4F47-4478-BBC9-5B0159F25AD1}"/>
              </a:ext>
            </a:extLst>
          </p:cNvPr>
          <p:cNvSpPr txBox="1">
            <a:spLocks noChangeArrowheads="1"/>
          </p:cNvSpPr>
          <p:nvPr/>
        </p:nvSpPr>
        <p:spPr bwMode="auto">
          <a:xfrm>
            <a:off x="647056" y="1269095"/>
            <a:ext cx="8496944"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r>
              <a:rPr lang="en-US" altLang="zh-CN" b="0" i="0" kern="0" dirty="0"/>
              <a:t>STL</a:t>
            </a:r>
            <a:r>
              <a:rPr lang="zh-CN" altLang="en-US" b="0" i="0" kern="0" dirty="0"/>
              <a:t>提供：</a:t>
            </a:r>
            <a:endParaRPr lang="en-US" altLang="zh-CN" b="0" i="0" kern="0" dirty="0"/>
          </a:p>
          <a:p>
            <a:pPr marL="0" indent="0" eaLnBrk="1" hangingPunct="1">
              <a:buNone/>
            </a:pPr>
            <a:r>
              <a:rPr lang="en-US" altLang="zh-CN" b="0" i="0" kern="0" dirty="0"/>
              <a:t>     </a:t>
            </a:r>
            <a:r>
              <a:rPr lang="zh-CN" altLang="en-US" b="0" i="0" kern="0" dirty="0">
                <a:solidFill>
                  <a:srgbClr val="FF0000"/>
                </a:solidFill>
              </a:rPr>
              <a:t>栈</a:t>
            </a:r>
            <a:r>
              <a:rPr lang="en-US" altLang="zh-CN" b="0" i="0" kern="0" dirty="0">
                <a:solidFill>
                  <a:srgbClr val="FF0000"/>
                </a:solidFill>
              </a:rPr>
              <a:t>(stack)</a:t>
            </a:r>
            <a:r>
              <a:rPr lang="zh-CN" altLang="en-US" b="0" i="0" kern="0" dirty="0">
                <a:solidFill>
                  <a:srgbClr val="FF0000"/>
                </a:solidFill>
              </a:rPr>
              <a:t>适配器、队列</a:t>
            </a:r>
            <a:r>
              <a:rPr lang="en-US" altLang="zh-CN" b="0" i="0" kern="0" dirty="0">
                <a:solidFill>
                  <a:srgbClr val="FF0000"/>
                </a:solidFill>
              </a:rPr>
              <a:t>(queue)</a:t>
            </a:r>
            <a:r>
              <a:rPr lang="zh-CN" altLang="en-US" b="0" i="0" kern="0" dirty="0">
                <a:solidFill>
                  <a:srgbClr val="FF0000"/>
                </a:solidFill>
              </a:rPr>
              <a:t>适配器、优先队列</a:t>
            </a:r>
            <a:r>
              <a:rPr lang="en-US" altLang="zh-CN" b="0" i="0" kern="0" dirty="0">
                <a:solidFill>
                  <a:srgbClr val="FF0000"/>
                </a:solidFill>
              </a:rPr>
              <a:t>(</a:t>
            </a:r>
            <a:r>
              <a:rPr lang="en-US" altLang="zh-CN" b="0" i="0" kern="0" dirty="0" err="1">
                <a:solidFill>
                  <a:srgbClr val="FF0000"/>
                </a:solidFill>
              </a:rPr>
              <a:t>priority_queue</a:t>
            </a:r>
            <a:r>
              <a:rPr lang="en-US" altLang="zh-CN" b="0" i="0" kern="0" dirty="0">
                <a:solidFill>
                  <a:srgbClr val="FF0000"/>
                </a:solidFill>
              </a:rPr>
              <a:t>)</a:t>
            </a:r>
            <a:r>
              <a:rPr lang="zh-CN" altLang="en-US" b="0" i="0" kern="0" dirty="0">
                <a:solidFill>
                  <a:srgbClr val="FF0000"/>
                </a:solidFill>
              </a:rPr>
              <a:t>适配器。</a:t>
            </a:r>
            <a:endParaRPr lang="en-US" altLang="zh-CN" b="0" i="0" kern="0" dirty="0">
              <a:solidFill>
                <a:srgbClr val="FF0000"/>
              </a:solidFill>
            </a:endParaRPr>
          </a:p>
          <a:p>
            <a:pPr eaLnBrk="1" hangingPunct="1"/>
            <a:endParaRPr lang="en-US" altLang="zh-CN" b="0" i="0" kern="0" dirty="0"/>
          </a:p>
          <a:p>
            <a:pPr eaLnBrk="1" hangingPunct="1"/>
            <a:r>
              <a:rPr lang="zh-CN" altLang="en-US" b="0" i="0" kern="0" dirty="0"/>
              <a:t>以上适配器的共同特点</a:t>
            </a:r>
            <a:r>
              <a:rPr lang="en-US" altLang="zh-CN" b="0" i="0" kern="0" dirty="0"/>
              <a:t>:</a:t>
            </a:r>
          </a:p>
          <a:p>
            <a:pPr lvl="1" eaLnBrk="1" hangingPunct="1"/>
            <a:r>
              <a:rPr lang="zh-CN" altLang="en-US" sz="2800" b="0" i="0" kern="0" dirty="0"/>
              <a:t>均为类模板，被适配基础容器以模板参数形式传入适配器。</a:t>
            </a:r>
            <a:endParaRPr lang="en-US" altLang="zh-CN" sz="2800" b="0" i="0" kern="0" dirty="0"/>
          </a:p>
          <a:p>
            <a:pPr lvl="1" eaLnBrk="1" hangingPunct="1"/>
            <a:r>
              <a:rPr lang="zh-CN" altLang="en-US" sz="2800" b="0" i="0" kern="0" dirty="0"/>
              <a:t>均在开口处进行数据的输入或输出操作，不提供迭代器，没有遍历操作。</a:t>
            </a:r>
            <a:r>
              <a:rPr lang="en-US" altLang="zh-CN" sz="2800" b="0" i="0" kern="0" dirty="0"/>
              <a:t>pop(),push(),top()</a:t>
            </a:r>
            <a:r>
              <a:rPr lang="zh-CN" altLang="en-US" sz="2800" b="0" i="0" kern="0" dirty="0"/>
              <a:t>。</a:t>
            </a:r>
            <a:endParaRPr lang="en-US" altLang="zh-CN" sz="2800" b="0" i="0" kern="0" dirty="0"/>
          </a:p>
          <a:p>
            <a:pPr lvl="1" eaLnBrk="1" hangingPunct="1"/>
            <a:r>
              <a:rPr lang="zh-CN" altLang="en-US" sz="2800" b="0" i="0" kern="0" dirty="0"/>
              <a:t>只要基础元素类型支持</a:t>
            </a:r>
            <a:r>
              <a:rPr lang="en-US" altLang="zh-CN" sz="2800" b="0" i="0" kern="0" dirty="0"/>
              <a:t>==,!=,&gt;</a:t>
            </a:r>
            <a:r>
              <a:rPr lang="zh-CN" altLang="en-US" sz="2800" b="0" i="0" kern="0" dirty="0"/>
              <a:t>等关系运算符，两个相同类型适配器可以做关系运算。</a:t>
            </a:r>
            <a:endParaRPr lang="en-US" altLang="zh-CN" sz="2800" b="0" i="0" kern="0" dirty="0"/>
          </a:p>
          <a:p>
            <a:pPr marL="0" indent="0" eaLnBrk="1" hangingPunct="1">
              <a:buNone/>
            </a:pPr>
            <a:r>
              <a:rPr lang="en-US" altLang="zh-CN" b="0" i="0" kern="0" dirty="0"/>
              <a:t>     </a:t>
            </a:r>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p:txBody>
      </p:sp>
    </p:spTree>
    <p:extLst>
      <p:ext uri="{BB962C8B-B14F-4D97-AF65-F5344CB8AC3E}">
        <p14:creationId xmlns:p14="http://schemas.microsoft.com/office/powerpoint/2010/main" val="2093787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5</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en-US" altLang="zh-CN" sz="3800" dirty="0"/>
              <a:t>stack</a:t>
            </a:r>
            <a:r>
              <a:rPr lang="zh-CN" altLang="en-US" sz="3800" dirty="0"/>
              <a:t>适配器</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551656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
        <p:nvSpPr>
          <p:cNvPr id="7" name="Rectangle 3">
            <a:extLst>
              <a:ext uri="{FF2B5EF4-FFF2-40B4-BE49-F238E27FC236}">
                <a16:creationId xmlns:a16="http://schemas.microsoft.com/office/drawing/2014/main" id="{29BA2FCA-4F47-4478-BBC9-5B0159F25AD1}"/>
              </a:ext>
            </a:extLst>
          </p:cNvPr>
          <p:cNvSpPr txBox="1">
            <a:spLocks noChangeArrowheads="1"/>
          </p:cNvSpPr>
          <p:nvPr/>
        </p:nvSpPr>
        <p:spPr bwMode="auto">
          <a:xfrm>
            <a:off x="647056" y="1269095"/>
            <a:ext cx="8496944"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r>
              <a:rPr lang="en-US" altLang="zh-CN" b="0" i="0" kern="0" dirty="0"/>
              <a:t>&lt;stack&gt;</a:t>
            </a:r>
          </a:p>
          <a:p>
            <a:pPr eaLnBrk="1" hangingPunct="1"/>
            <a:r>
              <a:rPr lang="zh-CN" altLang="en-US" b="0" i="0" kern="0" dirty="0"/>
              <a:t>堆栈</a:t>
            </a:r>
            <a:r>
              <a:rPr lang="en-US" altLang="zh-CN" b="0" i="0" kern="0" dirty="0"/>
              <a:t>(stack)</a:t>
            </a:r>
            <a:r>
              <a:rPr lang="zh-CN" altLang="en-US" b="0" i="0" kern="0" dirty="0"/>
              <a:t>只在一端</a:t>
            </a:r>
            <a:r>
              <a:rPr lang="en-US" altLang="zh-CN" b="0" i="0" kern="0" dirty="0"/>
              <a:t>(</a:t>
            </a:r>
            <a:r>
              <a:rPr lang="zh-CN" altLang="en-US" b="0" i="0" kern="0" dirty="0"/>
              <a:t>栈顶）进行数据的输入、输出。</a:t>
            </a:r>
            <a:endParaRPr lang="en-US" altLang="zh-CN" b="0" i="0" kern="0" dirty="0"/>
          </a:p>
          <a:p>
            <a:pPr eaLnBrk="1" hangingPunct="1"/>
            <a:r>
              <a:rPr lang="zh-CN" altLang="en-US" b="0" i="0" kern="0" dirty="0"/>
              <a:t>具有先进后出的特点。</a:t>
            </a:r>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p:txBody>
      </p:sp>
      <p:pic>
        <p:nvPicPr>
          <p:cNvPr id="6" name="图片 5">
            <a:extLst>
              <a:ext uri="{FF2B5EF4-FFF2-40B4-BE49-F238E27FC236}">
                <a16:creationId xmlns:a16="http://schemas.microsoft.com/office/drawing/2014/main" id="{F137A241-F007-438E-97FD-3A82E41C73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401" y="3001342"/>
            <a:ext cx="8034089" cy="3528392"/>
          </a:xfrm>
          <a:prstGeom prst="rect">
            <a:avLst/>
          </a:prstGeom>
        </p:spPr>
      </p:pic>
    </p:spTree>
    <p:extLst>
      <p:ext uri="{BB962C8B-B14F-4D97-AF65-F5344CB8AC3E}">
        <p14:creationId xmlns:p14="http://schemas.microsoft.com/office/powerpoint/2010/main" val="304597587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6</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en-US" altLang="zh-CN" sz="3800" dirty="0"/>
              <a:t>stack</a:t>
            </a:r>
            <a:r>
              <a:rPr lang="zh-CN" altLang="en-US" sz="3800" dirty="0"/>
              <a:t>构造函数</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551656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
        <p:nvSpPr>
          <p:cNvPr id="7" name="Rectangle 3">
            <a:extLst>
              <a:ext uri="{FF2B5EF4-FFF2-40B4-BE49-F238E27FC236}">
                <a16:creationId xmlns:a16="http://schemas.microsoft.com/office/drawing/2014/main" id="{29BA2FCA-4F47-4478-BBC9-5B0159F25AD1}"/>
              </a:ext>
            </a:extLst>
          </p:cNvPr>
          <p:cNvSpPr txBox="1">
            <a:spLocks noChangeArrowheads="1"/>
          </p:cNvSpPr>
          <p:nvPr/>
        </p:nvSpPr>
        <p:spPr bwMode="auto">
          <a:xfrm>
            <a:off x="647056" y="1269095"/>
            <a:ext cx="8496944"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marL="0" indent="0" eaLnBrk="1" hangingPunct="1">
              <a:buNone/>
            </a:pPr>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p:txBody>
      </p:sp>
      <p:graphicFrame>
        <p:nvGraphicFramePr>
          <p:cNvPr id="3" name="表格 3">
            <a:extLst>
              <a:ext uri="{FF2B5EF4-FFF2-40B4-BE49-F238E27FC236}">
                <a16:creationId xmlns:a16="http://schemas.microsoft.com/office/drawing/2014/main" id="{EF6B91AF-E320-406F-A47C-CD15B6397A16}"/>
              </a:ext>
            </a:extLst>
          </p:cNvPr>
          <p:cNvGraphicFramePr>
            <a:graphicFrameLocks noGrp="1"/>
          </p:cNvGraphicFramePr>
          <p:nvPr>
            <p:extLst>
              <p:ext uri="{D42A27DB-BD31-4B8C-83A1-F6EECF244321}">
                <p14:modId xmlns:p14="http://schemas.microsoft.com/office/powerpoint/2010/main" val="4206171209"/>
              </p:ext>
            </p:extLst>
          </p:nvPr>
        </p:nvGraphicFramePr>
        <p:xfrm>
          <a:off x="647056" y="1269095"/>
          <a:ext cx="8496944" cy="4955844"/>
        </p:xfrm>
        <a:graphic>
          <a:graphicData uri="http://schemas.openxmlformats.org/drawingml/2006/table">
            <a:tbl>
              <a:tblPr firstRow="1" bandRow="1">
                <a:tableStyleId>{21E4AEA4-8DFA-4A89-87EB-49C32662AFE0}</a:tableStyleId>
              </a:tblPr>
              <a:tblGrid>
                <a:gridCol w="6790239">
                  <a:extLst>
                    <a:ext uri="{9D8B030D-6E8A-4147-A177-3AD203B41FA5}">
                      <a16:colId xmlns:a16="http://schemas.microsoft.com/office/drawing/2014/main" val="793192076"/>
                    </a:ext>
                  </a:extLst>
                </a:gridCol>
                <a:gridCol w="1706705">
                  <a:extLst>
                    <a:ext uri="{9D8B030D-6E8A-4147-A177-3AD203B41FA5}">
                      <a16:colId xmlns:a16="http://schemas.microsoft.com/office/drawing/2014/main" val="1722775121"/>
                    </a:ext>
                  </a:extLst>
                </a:gridCol>
              </a:tblGrid>
              <a:tr h="754923">
                <a:tc>
                  <a:txBody>
                    <a:bodyPr/>
                    <a:lstStyle/>
                    <a:p>
                      <a:pPr algn="l"/>
                      <a:r>
                        <a:rPr lang="en-US" altLang="zh-CN" sz="2800" dirty="0"/>
                        <a:t> </a:t>
                      </a:r>
                      <a:r>
                        <a:rPr lang="zh-CN" altLang="en-US" sz="2800" dirty="0"/>
                        <a:t>                           构造函数</a:t>
                      </a:r>
                    </a:p>
                  </a:txBody>
                  <a:tcPr/>
                </a:tc>
                <a:tc>
                  <a:txBody>
                    <a:bodyPr/>
                    <a:lstStyle/>
                    <a:p>
                      <a:pPr algn="l"/>
                      <a:r>
                        <a:rPr lang="en-US" altLang="zh-CN" sz="2800" dirty="0"/>
                        <a:t>   </a:t>
                      </a:r>
                      <a:r>
                        <a:rPr lang="zh-CN" altLang="en-US" sz="2800" dirty="0"/>
                        <a:t>说明</a:t>
                      </a:r>
                    </a:p>
                  </a:txBody>
                  <a:tcPr/>
                </a:tc>
                <a:extLst>
                  <a:ext uri="{0D108BD9-81ED-4DB2-BD59-A6C34878D82A}">
                    <a16:rowId xmlns:a16="http://schemas.microsoft.com/office/drawing/2014/main" val="2123141859"/>
                  </a:ext>
                </a:extLst>
              </a:tr>
              <a:tr h="1076269">
                <a:tc>
                  <a:txBody>
                    <a:bodyPr/>
                    <a:lstStyle/>
                    <a:p>
                      <a:r>
                        <a:rPr lang="en-US" altLang="zh-CN" sz="2800" b="0" i="0" u="none" strike="noStrike" kern="1200" dirty="0">
                          <a:solidFill>
                            <a:schemeClr val="dk1"/>
                          </a:solidFill>
                          <a:effectLst/>
                          <a:latin typeface="+mn-lt"/>
                          <a:ea typeface="+mn-ea"/>
                          <a:cs typeface="+mn-cs"/>
                        </a:rPr>
                        <a:t>explicit stack (const </a:t>
                      </a:r>
                      <a:r>
                        <a:rPr lang="en-US" altLang="zh-CN" sz="2800" b="0" i="0" u="none" strike="noStrike" kern="1200" dirty="0" err="1">
                          <a:solidFill>
                            <a:schemeClr val="dk1"/>
                          </a:solidFill>
                          <a:effectLst/>
                          <a:latin typeface="+mn-lt"/>
                          <a:ea typeface="+mn-ea"/>
                          <a:cs typeface="+mn-cs"/>
                        </a:rPr>
                        <a:t>container_type</a:t>
                      </a:r>
                      <a:r>
                        <a:rPr lang="en-US" altLang="zh-CN" sz="2800" b="0" i="0" u="none" strike="noStrike" kern="1200" dirty="0">
                          <a:solidFill>
                            <a:schemeClr val="dk1"/>
                          </a:solidFill>
                          <a:effectLst/>
                          <a:latin typeface="+mn-lt"/>
                          <a:ea typeface="+mn-ea"/>
                          <a:cs typeface="+mn-cs"/>
                        </a:rPr>
                        <a:t>&amp; </a:t>
                      </a:r>
                      <a:r>
                        <a:rPr lang="en-US" altLang="zh-CN" sz="2800" b="0" i="0" u="none" strike="noStrike" kern="1200" dirty="0" err="1">
                          <a:solidFill>
                            <a:schemeClr val="dk1"/>
                          </a:solidFill>
                          <a:effectLst/>
                          <a:latin typeface="+mn-lt"/>
                          <a:ea typeface="+mn-ea"/>
                          <a:cs typeface="+mn-cs"/>
                        </a:rPr>
                        <a:t>ctnr</a:t>
                      </a:r>
                      <a:r>
                        <a:rPr lang="en-US" altLang="zh-CN" sz="2800" b="0" i="0" u="none" strike="noStrike" kern="1200" dirty="0">
                          <a:solidFill>
                            <a:schemeClr val="dk1"/>
                          </a:solidFill>
                          <a:effectLst/>
                          <a:latin typeface="+mn-lt"/>
                          <a:ea typeface="+mn-ea"/>
                          <a:cs typeface="+mn-cs"/>
                        </a:rPr>
                        <a:t>); </a:t>
                      </a:r>
                      <a:endParaRPr lang="zh-CN" altLang="en-US" sz="2800" b="0" i="0" u="none" strike="noStrike" kern="1200" dirty="0">
                        <a:solidFill>
                          <a:schemeClr val="dk1"/>
                        </a:solidFill>
                        <a:effectLst/>
                        <a:latin typeface="+mn-lt"/>
                        <a:ea typeface="+mn-ea"/>
                        <a:cs typeface="+mn-cs"/>
                      </a:endParaRPr>
                    </a:p>
                  </a:txBody>
                  <a:tcPr/>
                </a:tc>
                <a:tc>
                  <a:txBody>
                    <a:bodyPr/>
                    <a:lstStyle/>
                    <a:p>
                      <a:pPr algn="ctr"/>
                      <a:r>
                        <a:rPr lang="zh-CN" altLang="en-US" sz="2800" dirty="0"/>
                        <a:t>初始化</a:t>
                      </a:r>
                    </a:p>
                  </a:txBody>
                  <a:tcPr/>
                </a:tc>
                <a:extLst>
                  <a:ext uri="{0D108BD9-81ED-4DB2-BD59-A6C34878D82A}">
                    <a16:rowId xmlns:a16="http://schemas.microsoft.com/office/drawing/2014/main" val="488054918"/>
                  </a:ext>
                </a:extLst>
              </a:tr>
              <a:tr h="1562326">
                <a:tc>
                  <a:txBody>
                    <a:bodyPr/>
                    <a:lstStyle/>
                    <a:p>
                      <a:r>
                        <a:rPr lang="en-US" altLang="zh-CN" sz="2800" kern="1200" dirty="0">
                          <a:solidFill>
                            <a:schemeClr val="tx1"/>
                          </a:solidFill>
                          <a:effectLst/>
                          <a:latin typeface="+mn-lt"/>
                          <a:ea typeface="+mn-ea"/>
                          <a:cs typeface="+mn-cs"/>
                        </a:rPr>
                        <a:t>template &lt;class </a:t>
                      </a:r>
                      <a:r>
                        <a:rPr lang="en-US" altLang="zh-CN" sz="2800" kern="1200" dirty="0" err="1">
                          <a:solidFill>
                            <a:schemeClr val="tx1"/>
                          </a:solidFill>
                          <a:effectLst/>
                          <a:latin typeface="+mn-lt"/>
                          <a:ea typeface="+mn-ea"/>
                          <a:cs typeface="+mn-cs"/>
                        </a:rPr>
                        <a:t>Alloc</a:t>
                      </a:r>
                      <a:r>
                        <a:rPr lang="en-US" altLang="zh-CN" sz="2800" kern="1200" dirty="0">
                          <a:solidFill>
                            <a:schemeClr val="tx1"/>
                          </a:solidFill>
                          <a:effectLst/>
                          <a:latin typeface="+mn-lt"/>
                          <a:ea typeface="+mn-ea"/>
                          <a:cs typeface="+mn-cs"/>
                        </a:rPr>
                        <a:t>&gt; stack (const stack&amp; x, const </a:t>
                      </a:r>
                      <a:r>
                        <a:rPr lang="en-US" altLang="zh-CN" sz="2800" kern="1200" dirty="0" err="1">
                          <a:solidFill>
                            <a:schemeClr val="tx1"/>
                          </a:solidFill>
                          <a:effectLst/>
                          <a:latin typeface="+mn-lt"/>
                          <a:ea typeface="+mn-ea"/>
                          <a:cs typeface="+mn-cs"/>
                        </a:rPr>
                        <a:t>Alloc</a:t>
                      </a:r>
                      <a:r>
                        <a:rPr lang="en-US" altLang="zh-CN" sz="2800" kern="1200" dirty="0">
                          <a:solidFill>
                            <a:schemeClr val="tx1"/>
                          </a:solidFill>
                          <a:effectLst/>
                          <a:latin typeface="+mn-lt"/>
                          <a:ea typeface="+mn-ea"/>
                          <a:cs typeface="+mn-cs"/>
                        </a:rPr>
                        <a:t>&amp; </a:t>
                      </a:r>
                      <a:r>
                        <a:rPr lang="en-US" altLang="zh-CN" sz="2800" kern="1200" dirty="0" err="1">
                          <a:solidFill>
                            <a:schemeClr val="tx1"/>
                          </a:solidFill>
                          <a:effectLst/>
                          <a:latin typeface="+mn-lt"/>
                          <a:ea typeface="+mn-ea"/>
                          <a:cs typeface="+mn-cs"/>
                        </a:rPr>
                        <a:t>alloc</a:t>
                      </a:r>
                      <a:r>
                        <a:rPr lang="en-US" altLang="zh-CN" sz="2800" kern="1200" dirty="0">
                          <a:solidFill>
                            <a:schemeClr val="tx1"/>
                          </a:solidFill>
                          <a:effectLst/>
                          <a:latin typeface="+mn-lt"/>
                          <a:ea typeface="+mn-ea"/>
                          <a:cs typeface="+mn-cs"/>
                        </a:rPr>
                        <a:t>); </a:t>
                      </a:r>
                      <a:endParaRPr lang="zh-CN" altLang="en-US" sz="2800" b="0" i="0" u="none" strike="noStrike" kern="1200" dirty="0">
                        <a:solidFill>
                          <a:schemeClr val="dk1"/>
                        </a:solidFill>
                        <a:effectLst/>
                        <a:latin typeface="+mn-lt"/>
                        <a:ea typeface="+mn-ea"/>
                        <a:cs typeface="+mn-cs"/>
                      </a:endParaRPr>
                    </a:p>
                  </a:txBody>
                  <a:tcPr/>
                </a:tc>
                <a:tc>
                  <a:txBody>
                    <a:bodyPr/>
                    <a:lstStyle/>
                    <a:p>
                      <a:pPr algn="ctr"/>
                      <a:r>
                        <a:rPr lang="zh-CN" altLang="en-US" sz="2800" dirty="0"/>
                        <a:t>拷贝构造</a:t>
                      </a:r>
                    </a:p>
                  </a:txBody>
                  <a:tcPr/>
                </a:tc>
                <a:extLst>
                  <a:ext uri="{0D108BD9-81ED-4DB2-BD59-A6C34878D82A}">
                    <a16:rowId xmlns:a16="http://schemas.microsoft.com/office/drawing/2014/main" val="1220294976"/>
                  </a:ext>
                </a:extLst>
              </a:tr>
              <a:tr h="1562326">
                <a:tc>
                  <a:txBody>
                    <a:bodyPr/>
                    <a:lstStyle/>
                    <a:p>
                      <a:r>
                        <a:rPr lang="en-US" altLang="zh-CN" sz="2800" kern="1200" dirty="0">
                          <a:solidFill>
                            <a:schemeClr val="tx1"/>
                          </a:solidFill>
                          <a:effectLst/>
                          <a:latin typeface="+mn-lt"/>
                          <a:ea typeface="+mn-ea"/>
                          <a:cs typeface="+mn-cs"/>
                        </a:rPr>
                        <a:t>template &lt;class </a:t>
                      </a:r>
                      <a:r>
                        <a:rPr lang="en-US" altLang="zh-CN" sz="2800" kern="1200" dirty="0" err="1">
                          <a:solidFill>
                            <a:schemeClr val="tx1"/>
                          </a:solidFill>
                          <a:effectLst/>
                          <a:latin typeface="+mn-lt"/>
                          <a:ea typeface="+mn-ea"/>
                          <a:cs typeface="+mn-cs"/>
                        </a:rPr>
                        <a:t>Alloc</a:t>
                      </a:r>
                      <a:r>
                        <a:rPr lang="en-US" altLang="zh-CN" sz="2800" kern="1200" dirty="0">
                          <a:solidFill>
                            <a:schemeClr val="tx1"/>
                          </a:solidFill>
                          <a:effectLst/>
                          <a:latin typeface="+mn-lt"/>
                          <a:ea typeface="+mn-ea"/>
                          <a:cs typeface="+mn-cs"/>
                        </a:rPr>
                        <a:t>&gt; stack (stack&amp;&amp; x, const </a:t>
                      </a:r>
                      <a:r>
                        <a:rPr lang="en-US" altLang="zh-CN" sz="2800" kern="1200" dirty="0" err="1">
                          <a:solidFill>
                            <a:schemeClr val="tx1"/>
                          </a:solidFill>
                          <a:effectLst/>
                          <a:latin typeface="+mn-lt"/>
                          <a:ea typeface="+mn-ea"/>
                          <a:cs typeface="+mn-cs"/>
                        </a:rPr>
                        <a:t>Alloc</a:t>
                      </a:r>
                      <a:r>
                        <a:rPr lang="en-US" altLang="zh-CN" sz="2800" kern="1200" dirty="0">
                          <a:solidFill>
                            <a:schemeClr val="tx1"/>
                          </a:solidFill>
                          <a:effectLst/>
                          <a:latin typeface="+mn-lt"/>
                          <a:ea typeface="+mn-ea"/>
                          <a:cs typeface="+mn-cs"/>
                        </a:rPr>
                        <a:t>&amp; </a:t>
                      </a:r>
                      <a:r>
                        <a:rPr lang="en-US" altLang="zh-CN" sz="2800" kern="1200" dirty="0" err="1">
                          <a:solidFill>
                            <a:schemeClr val="tx1"/>
                          </a:solidFill>
                          <a:effectLst/>
                          <a:latin typeface="+mn-lt"/>
                          <a:ea typeface="+mn-ea"/>
                          <a:cs typeface="+mn-cs"/>
                        </a:rPr>
                        <a:t>alloc</a:t>
                      </a:r>
                      <a:r>
                        <a:rPr lang="en-US" altLang="zh-CN" sz="2800" kern="1200" dirty="0">
                          <a:solidFill>
                            <a:schemeClr val="tx1"/>
                          </a:solidFill>
                          <a:effectLst/>
                          <a:latin typeface="+mn-lt"/>
                          <a:ea typeface="+mn-ea"/>
                          <a:cs typeface="+mn-cs"/>
                        </a:rPr>
                        <a:t>);</a:t>
                      </a:r>
                      <a:endParaRPr lang="zh-CN" altLang="en-US" sz="2800" b="0" i="0" u="none" strike="noStrike" kern="1200" dirty="0">
                        <a:solidFill>
                          <a:schemeClr val="dk1"/>
                        </a:solidFill>
                        <a:effectLst/>
                        <a:latin typeface="+mn-lt"/>
                        <a:ea typeface="+mn-ea"/>
                        <a:cs typeface="+mn-cs"/>
                      </a:endParaRPr>
                    </a:p>
                  </a:txBody>
                  <a:tcPr/>
                </a:tc>
                <a:tc>
                  <a:txBody>
                    <a:bodyPr/>
                    <a:lstStyle/>
                    <a:p>
                      <a:pPr algn="ctr"/>
                      <a:r>
                        <a:rPr lang="zh-CN" altLang="en-US" sz="2800" dirty="0"/>
                        <a:t>移动构造</a:t>
                      </a:r>
                    </a:p>
                  </a:txBody>
                  <a:tcPr/>
                </a:tc>
                <a:extLst>
                  <a:ext uri="{0D108BD9-81ED-4DB2-BD59-A6C34878D82A}">
                    <a16:rowId xmlns:a16="http://schemas.microsoft.com/office/drawing/2014/main" val="1131438901"/>
                  </a:ext>
                </a:extLst>
              </a:tr>
            </a:tbl>
          </a:graphicData>
        </a:graphic>
      </p:graphicFrame>
      <p:sp>
        <p:nvSpPr>
          <p:cNvPr id="2" name="对话气泡: 圆角矩形 1">
            <a:extLst>
              <a:ext uri="{FF2B5EF4-FFF2-40B4-BE49-F238E27FC236}">
                <a16:creationId xmlns:a16="http://schemas.microsoft.com/office/drawing/2014/main" id="{9A72D280-30E0-45F4-80FD-6530B737CB64}"/>
              </a:ext>
            </a:extLst>
          </p:cNvPr>
          <p:cNvSpPr/>
          <p:nvPr/>
        </p:nvSpPr>
        <p:spPr bwMode="auto">
          <a:xfrm>
            <a:off x="2987824" y="2888429"/>
            <a:ext cx="5904656" cy="3439239"/>
          </a:xfrm>
          <a:prstGeom prst="wedgeRoundRectCallout">
            <a:avLst>
              <a:gd name="adj1" fmla="val -44005"/>
              <a:gd name="adj2" fmla="val -59709"/>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1" hangingPunct="1">
              <a:spcBef>
                <a:spcPct val="50000"/>
              </a:spcBef>
            </a:pPr>
            <a:r>
              <a:rPr lang="en-US" altLang="zh-CN" dirty="0"/>
              <a:t> </a:t>
            </a:r>
            <a:r>
              <a:rPr lang="en-US" altLang="zh-CN" sz="2800" dirty="0"/>
              <a:t>deque&lt;int&gt; d{1,2,3,4,5};</a:t>
            </a:r>
          </a:p>
          <a:p>
            <a:pPr eaLnBrk="1" hangingPunct="1">
              <a:spcBef>
                <a:spcPct val="50000"/>
              </a:spcBef>
            </a:pPr>
            <a:r>
              <a:rPr lang="en-US" altLang="zh-CN" sz="2800" dirty="0"/>
              <a:t> stack&lt;int&gt; s1(d);</a:t>
            </a:r>
          </a:p>
          <a:p>
            <a:pPr eaLnBrk="1" hangingPunct="1">
              <a:spcBef>
                <a:spcPct val="50000"/>
              </a:spcBef>
            </a:pPr>
            <a:r>
              <a:rPr lang="en-US" altLang="zh-CN" sz="2800" dirty="0"/>
              <a:t> list&lt;int&gt; l{1,2,3,4,5};</a:t>
            </a:r>
          </a:p>
          <a:p>
            <a:pPr eaLnBrk="1" hangingPunct="1">
              <a:spcBef>
                <a:spcPct val="50000"/>
              </a:spcBef>
            </a:pPr>
            <a:r>
              <a:rPr lang="en-US" altLang="zh-CN" sz="2800" dirty="0"/>
              <a:t> stack&lt;</a:t>
            </a:r>
            <a:r>
              <a:rPr lang="en-US" altLang="zh-CN" sz="2800" dirty="0" err="1"/>
              <a:t>int,list</a:t>
            </a:r>
            <a:r>
              <a:rPr lang="en-US" altLang="zh-CN" sz="2800" dirty="0"/>
              <a:t>&lt;int&gt;&gt; s2(l);</a:t>
            </a:r>
          </a:p>
          <a:p>
            <a:pPr eaLnBrk="1" hangingPunct="1">
              <a:spcBef>
                <a:spcPct val="50000"/>
              </a:spcBef>
            </a:pPr>
            <a:endParaRPr kumimoji="0"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6955340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7</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en-US" altLang="zh-CN" sz="3800" dirty="0"/>
              <a:t>stack</a:t>
            </a:r>
            <a:r>
              <a:rPr lang="zh-CN" altLang="en-US" sz="3800" dirty="0"/>
              <a:t>适配器常用方法</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551656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
        <p:nvSpPr>
          <p:cNvPr id="7" name="Rectangle 3">
            <a:extLst>
              <a:ext uri="{FF2B5EF4-FFF2-40B4-BE49-F238E27FC236}">
                <a16:creationId xmlns:a16="http://schemas.microsoft.com/office/drawing/2014/main" id="{29BA2FCA-4F47-4478-BBC9-5B0159F25AD1}"/>
              </a:ext>
            </a:extLst>
          </p:cNvPr>
          <p:cNvSpPr txBox="1">
            <a:spLocks noChangeArrowheads="1"/>
          </p:cNvSpPr>
          <p:nvPr/>
        </p:nvSpPr>
        <p:spPr bwMode="auto">
          <a:xfrm>
            <a:off x="647056" y="1269095"/>
            <a:ext cx="8496944"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marL="0" indent="0" eaLnBrk="1" hangingPunct="1">
              <a:buNone/>
            </a:pPr>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p:txBody>
      </p:sp>
      <p:graphicFrame>
        <p:nvGraphicFramePr>
          <p:cNvPr id="2" name="表格 2">
            <a:extLst>
              <a:ext uri="{FF2B5EF4-FFF2-40B4-BE49-F238E27FC236}">
                <a16:creationId xmlns:a16="http://schemas.microsoft.com/office/drawing/2014/main" id="{C06028FF-791D-4D3A-B0C1-2F08F9AFDC56}"/>
              </a:ext>
            </a:extLst>
          </p:cNvPr>
          <p:cNvGraphicFramePr>
            <a:graphicFrameLocks noGrp="1"/>
          </p:cNvGraphicFramePr>
          <p:nvPr>
            <p:extLst>
              <p:ext uri="{D42A27DB-BD31-4B8C-83A1-F6EECF244321}">
                <p14:modId xmlns:p14="http://schemas.microsoft.com/office/powerpoint/2010/main" val="955560788"/>
              </p:ext>
            </p:extLst>
          </p:nvPr>
        </p:nvGraphicFramePr>
        <p:xfrm>
          <a:off x="647056" y="1397000"/>
          <a:ext cx="7957392" cy="5156202"/>
        </p:xfrm>
        <a:graphic>
          <a:graphicData uri="http://schemas.openxmlformats.org/drawingml/2006/table">
            <a:tbl>
              <a:tblPr firstRow="1" bandRow="1">
                <a:tableStyleId>{21E4AEA4-8DFA-4A89-87EB-49C32662AFE0}</a:tableStyleId>
              </a:tblPr>
              <a:tblGrid>
                <a:gridCol w="3978696">
                  <a:extLst>
                    <a:ext uri="{9D8B030D-6E8A-4147-A177-3AD203B41FA5}">
                      <a16:colId xmlns:a16="http://schemas.microsoft.com/office/drawing/2014/main" val="2742366032"/>
                    </a:ext>
                  </a:extLst>
                </a:gridCol>
                <a:gridCol w="3978696">
                  <a:extLst>
                    <a:ext uri="{9D8B030D-6E8A-4147-A177-3AD203B41FA5}">
                      <a16:colId xmlns:a16="http://schemas.microsoft.com/office/drawing/2014/main" val="3364048933"/>
                    </a:ext>
                  </a:extLst>
                </a:gridCol>
              </a:tblGrid>
              <a:tr h="859367">
                <a:tc>
                  <a:txBody>
                    <a:bodyPr/>
                    <a:lstStyle/>
                    <a:p>
                      <a:pPr algn="ctr"/>
                      <a:r>
                        <a:rPr lang="zh-CN" altLang="en-US" sz="2800" dirty="0"/>
                        <a:t>功能</a:t>
                      </a:r>
                    </a:p>
                  </a:txBody>
                  <a:tcPr anchor="ctr"/>
                </a:tc>
                <a:tc>
                  <a:txBody>
                    <a:bodyPr/>
                    <a:lstStyle/>
                    <a:p>
                      <a:pPr algn="ctr"/>
                      <a:r>
                        <a:rPr lang="zh-CN" altLang="en-US" sz="2800" dirty="0"/>
                        <a:t>说明</a:t>
                      </a:r>
                    </a:p>
                  </a:txBody>
                  <a:tcPr anchor="ctr"/>
                </a:tc>
                <a:extLst>
                  <a:ext uri="{0D108BD9-81ED-4DB2-BD59-A6C34878D82A}">
                    <a16:rowId xmlns:a16="http://schemas.microsoft.com/office/drawing/2014/main" val="2483975196"/>
                  </a:ext>
                </a:extLst>
              </a:tr>
              <a:tr h="859367">
                <a:tc>
                  <a:txBody>
                    <a:bodyPr/>
                    <a:lstStyle/>
                    <a:p>
                      <a:pPr algn="ctr"/>
                      <a:r>
                        <a:rPr lang="en-US" altLang="zh-CN" sz="2800" dirty="0"/>
                        <a:t>empty()</a:t>
                      </a:r>
                      <a:endParaRPr lang="zh-CN" altLang="en-US" sz="2800" dirty="0"/>
                    </a:p>
                  </a:txBody>
                  <a:tcPr anchor="ctr"/>
                </a:tc>
                <a:tc>
                  <a:txBody>
                    <a:bodyPr/>
                    <a:lstStyle/>
                    <a:p>
                      <a:pPr algn="ctr"/>
                      <a:r>
                        <a:rPr lang="zh-CN" altLang="en-US" sz="2800" dirty="0"/>
                        <a:t>判空，返回</a:t>
                      </a:r>
                      <a:r>
                        <a:rPr lang="en-US" altLang="zh-CN" sz="2800" dirty="0"/>
                        <a:t>true</a:t>
                      </a:r>
                      <a:r>
                        <a:rPr lang="zh-CN" altLang="en-US" sz="2800" dirty="0"/>
                        <a:t>或</a:t>
                      </a:r>
                      <a:r>
                        <a:rPr lang="en-US" altLang="zh-CN" sz="2800" dirty="0"/>
                        <a:t>false</a:t>
                      </a:r>
                      <a:endParaRPr lang="zh-CN" altLang="en-US" sz="2800" dirty="0"/>
                    </a:p>
                  </a:txBody>
                  <a:tcPr anchor="ctr"/>
                </a:tc>
                <a:extLst>
                  <a:ext uri="{0D108BD9-81ED-4DB2-BD59-A6C34878D82A}">
                    <a16:rowId xmlns:a16="http://schemas.microsoft.com/office/drawing/2014/main" val="1815298001"/>
                  </a:ext>
                </a:extLst>
              </a:tr>
              <a:tr h="859367">
                <a:tc>
                  <a:txBody>
                    <a:bodyPr/>
                    <a:lstStyle/>
                    <a:p>
                      <a:pPr algn="ctr"/>
                      <a:r>
                        <a:rPr lang="en-US" altLang="zh-CN" sz="2800" dirty="0"/>
                        <a:t>size()</a:t>
                      </a:r>
                      <a:endParaRPr lang="zh-CN" altLang="en-US" sz="2800" dirty="0"/>
                    </a:p>
                  </a:txBody>
                  <a:tcPr anchor="ctr"/>
                </a:tc>
                <a:tc>
                  <a:txBody>
                    <a:bodyPr/>
                    <a:lstStyle/>
                    <a:p>
                      <a:pPr algn="ctr"/>
                      <a:r>
                        <a:rPr lang="zh-CN" altLang="en-US" sz="2800" dirty="0"/>
                        <a:t>返回栈中元素个数</a:t>
                      </a:r>
                    </a:p>
                  </a:txBody>
                  <a:tcPr anchor="ctr"/>
                </a:tc>
                <a:extLst>
                  <a:ext uri="{0D108BD9-81ED-4DB2-BD59-A6C34878D82A}">
                    <a16:rowId xmlns:a16="http://schemas.microsoft.com/office/drawing/2014/main" val="1582376756"/>
                  </a:ext>
                </a:extLst>
              </a:tr>
              <a:tr h="859367">
                <a:tc>
                  <a:txBody>
                    <a:bodyPr/>
                    <a:lstStyle/>
                    <a:p>
                      <a:pPr algn="ctr"/>
                      <a:r>
                        <a:rPr lang="en-US" altLang="zh-CN" sz="2800" dirty="0"/>
                        <a:t>pop()</a:t>
                      </a:r>
                      <a:endParaRPr lang="zh-CN" altLang="en-US" sz="2800" dirty="0"/>
                    </a:p>
                  </a:txBody>
                  <a:tcPr anchor="ctr"/>
                </a:tc>
                <a:tc>
                  <a:txBody>
                    <a:bodyPr/>
                    <a:lstStyle/>
                    <a:p>
                      <a:pPr algn="ctr"/>
                      <a:r>
                        <a:rPr lang="zh-CN" altLang="en-US" sz="2800" dirty="0"/>
                        <a:t>栈顶出栈</a:t>
                      </a:r>
                    </a:p>
                  </a:txBody>
                  <a:tcPr anchor="ctr"/>
                </a:tc>
                <a:extLst>
                  <a:ext uri="{0D108BD9-81ED-4DB2-BD59-A6C34878D82A}">
                    <a16:rowId xmlns:a16="http://schemas.microsoft.com/office/drawing/2014/main" val="3470379390"/>
                  </a:ext>
                </a:extLst>
              </a:tr>
              <a:tr h="859367">
                <a:tc>
                  <a:txBody>
                    <a:bodyPr/>
                    <a:lstStyle/>
                    <a:p>
                      <a:pPr algn="ctr"/>
                      <a:r>
                        <a:rPr lang="en-US" altLang="zh-CN" sz="2800" dirty="0"/>
                        <a:t>top()</a:t>
                      </a:r>
                      <a:endParaRPr lang="zh-CN" altLang="en-US" sz="2800" dirty="0"/>
                    </a:p>
                  </a:txBody>
                  <a:tcPr anchor="ctr"/>
                </a:tc>
                <a:tc>
                  <a:txBody>
                    <a:bodyPr/>
                    <a:lstStyle/>
                    <a:p>
                      <a:pPr algn="ctr"/>
                      <a:r>
                        <a:rPr lang="zh-CN" altLang="en-US" sz="2800" dirty="0"/>
                        <a:t>返回栈顶元素，不出栈</a:t>
                      </a:r>
                    </a:p>
                  </a:txBody>
                  <a:tcPr anchor="ctr"/>
                </a:tc>
                <a:extLst>
                  <a:ext uri="{0D108BD9-81ED-4DB2-BD59-A6C34878D82A}">
                    <a16:rowId xmlns:a16="http://schemas.microsoft.com/office/drawing/2014/main" val="1304736546"/>
                  </a:ext>
                </a:extLst>
              </a:tr>
              <a:tr h="859367">
                <a:tc>
                  <a:txBody>
                    <a:bodyPr/>
                    <a:lstStyle/>
                    <a:p>
                      <a:pPr algn="ctr"/>
                      <a:r>
                        <a:rPr lang="en-US" altLang="zh-CN" sz="2800" dirty="0"/>
                        <a:t>push(item)</a:t>
                      </a:r>
                      <a:endParaRPr lang="zh-CN" altLang="en-US" sz="2800" dirty="0"/>
                    </a:p>
                  </a:txBody>
                  <a:tcPr anchor="ctr"/>
                </a:tc>
                <a:tc>
                  <a:txBody>
                    <a:bodyPr/>
                    <a:lstStyle/>
                    <a:p>
                      <a:pPr algn="ctr"/>
                      <a:r>
                        <a:rPr lang="zh-CN" altLang="en-US" sz="2800" dirty="0"/>
                        <a:t>元素</a:t>
                      </a:r>
                      <a:r>
                        <a:rPr lang="en-US" altLang="zh-CN" sz="2800" dirty="0"/>
                        <a:t>item</a:t>
                      </a:r>
                      <a:r>
                        <a:rPr lang="zh-CN" altLang="en-US" sz="2800" dirty="0"/>
                        <a:t>入栈</a:t>
                      </a:r>
                    </a:p>
                  </a:txBody>
                  <a:tcPr anchor="ctr"/>
                </a:tc>
                <a:extLst>
                  <a:ext uri="{0D108BD9-81ED-4DB2-BD59-A6C34878D82A}">
                    <a16:rowId xmlns:a16="http://schemas.microsoft.com/office/drawing/2014/main" val="1031447674"/>
                  </a:ext>
                </a:extLst>
              </a:tr>
            </a:tbl>
          </a:graphicData>
        </a:graphic>
      </p:graphicFrame>
    </p:spTree>
    <p:extLst>
      <p:ext uri="{BB962C8B-B14F-4D97-AF65-F5344CB8AC3E}">
        <p14:creationId xmlns:p14="http://schemas.microsoft.com/office/powerpoint/2010/main" val="222966085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8</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en-US" altLang="zh-CN" sz="3800" dirty="0"/>
              <a:t>stack</a:t>
            </a:r>
            <a:r>
              <a:rPr lang="zh-CN" altLang="en-US" sz="3800" dirty="0"/>
              <a:t>适配器常用方法</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551656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
        <p:nvSpPr>
          <p:cNvPr id="7" name="Rectangle 3">
            <a:extLst>
              <a:ext uri="{FF2B5EF4-FFF2-40B4-BE49-F238E27FC236}">
                <a16:creationId xmlns:a16="http://schemas.microsoft.com/office/drawing/2014/main" id="{29BA2FCA-4F47-4478-BBC9-5B0159F25AD1}"/>
              </a:ext>
            </a:extLst>
          </p:cNvPr>
          <p:cNvSpPr txBox="1">
            <a:spLocks noChangeArrowheads="1"/>
          </p:cNvSpPr>
          <p:nvPr/>
        </p:nvSpPr>
        <p:spPr bwMode="auto">
          <a:xfrm>
            <a:off x="647056" y="1269095"/>
            <a:ext cx="8496944" cy="2015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marL="0" indent="0" eaLnBrk="1" hangingPunct="1">
              <a:buNone/>
            </a:pPr>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p:txBody>
      </p:sp>
      <p:graphicFrame>
        <p:nvGraphicFramePr>
          <p:cNvPr id="2" name="表格 2">
            <a:extLst>
              <a:ext uri="{FF2B5EF4-FFF2-40B4-BE49-F238E27FC236}">
                <a16:creationId xmlns:a16="http://schemas.microsoft.com/office/drawing/2014/main" id="{C06028FF-791D-4D3A-B0C1-2F08F9AFDC56}"/>
              </a:ext>
            </a:extLst>
          </p:cNvPr>
          <p:cNvGraphicFramePr>
            <a:graphicFrameLocks noGrp="1"/>
          </p:cNvGraphicFramePr>
          <p:nvPr/>
        </p:nvGraphicFramePr>
        <p:xfrm>
          <a:off x="647056" y="1397001"/>
          <a:ext cx="7957392" cy="1704353"/>
        </p:xfrm>
        <a:graphic>
          <a:graphicData uri="http://schemas.openxmlformats.org/drawingml/2006/table">
            <a:tbl>
              <a:tblPr firstRow="1" bandRow="1">
                <a:tableStyleId>{21E4AEA4-8DFA-4A89-87EB-49C32662AFE0}</a:tableStyleId>
              </a:tblPr>
              <a:tblGrid>
                <a:gridCol w="5509120">
                  <a:extLst>
                    <a:ext uri="{9D8B030D-6E8A-4147-A177-3AD203B41FA5}">
                      <a16:colId xmlns:a16="http://schemas.microsoft.com/office/drawing/2014/main" val="2742366032"/>
                    </a:ext>
                  </a:extLst>
                </a:gridCol>
                <a:gridCol w="2448272">
                  <a:extLst>
                    <a:ext uri="{9D8B030D-6E8A-4147-A177-3AD203B41FA5}">
                      <a16:colId xmlns:a16="http://schemas.microsoft.com/office/drawing/2014/main" val="3364048933"/>
                    </a:ext>
                  </a:extLst>
                </a:gridCol>
              </a:tblGrid>
              <a:tr h="759473">
                <a:tc>
                  <a:txBody>
                    <a:bodyPr/>
                    <a:lstStyle/>
                    <a:p>
                      <a:pPr algn="ctr"/>
                      <a:r>
                        <a:rPr lang="zh-CN" altLang="en-US" sz="2800" dirty="0"/>
                        <a:t>功能</a:t>
                      </a:r>
                    </a:p>
                  </a:txBody>
                  <a:tcPr anchor="ctr"/>
                </a:tc>
                <a:tc>
                  <a:txBody>
                    <a:bodyPr/>
                    <a:lstStyle/>
                    <a:p>
                      <a:pPr algn="ctr"/>
                      <a:r>
                        <a:rPr lang="zh-CN" altLang="en-US" sz="2800" dirty="0"/>
                        <a:t>说明</a:t>
                      </a:r>
                    </a:p>
                  </a:txBody>
                  <a:tcPr anchor="ctr"/>
                </a:tc>
                <a:extLst>
                  <a:ext uri="{0D108BD9-81ED-4DB2-BD59-A6C34878D82A}">
                    <a16:rowId xmlns:a16="http://schemas.microsoft.com/office/drawing/2014/main" val="2483975196"/>
                  </a:ext>
                </a:extLst>
              </a:tr>
              <a:tr h="840478">
                <a:tc>
                  <a:txBody>
                    <a:bodyPr/>
                    <a:lstStyle/>
                    <a:p>
                      <a:pPr marL="0" algn="l" defTabSz="914400" rtl="0" eaLnBrk="1" latinLnBrk="0" hangingPunct="1"/>
                      <a:r>
                        <a:rPr lang="en-US" altLang="zh-CN" sz="2800" kern="1200" dirty="0">
                          <a:solidFill>
                            <a:schemeClr val="dk1"/>
                          </a:solidFill>
                          <a:latin typeface="+mn-lt"/>
                          <a:ea typeface="+mn-ea"/>
                          <a:cs typeface="+mn-cs"/>
                        </a:rPr>
                        <a:t>template &lt;class... </a:t>
                      </a:r>
                      <a:r>
                        <a:rPr lang="en-US" altLang="zh-CN" sz="2800" kern="1200" dirty="0" err="1">
                          <a:solidFill>
                            <a:schemeClr val="dk1"/>
                          </a:solidFill>
                          <a:latin typeface="+mn-lt"/>
                          <a:ea typeface="+mn-ea"/>
                          <a:cs typeface="+mn-cs"/>
                        </a:rPr>
                        <a:t>Args</a:t>
                      </a:r>
                      <a:r>
                        <a:rPr lang="en-US" altLang="zh-CN" sz="2800" kern="1200" dirty="0">
                          <a:solidFill>
                            <a:schemeClr val="dk1"/>
                          </a:solidFill>
                          <a:latin typeface="+mn-lt"/>
                          <a:ea typeface="+mn-ea"/>
                          <a:cs typeface="+mn-cs"/>
                        </a:rPr>
                        <a:t>&gt; </a:t>
                      </a:r>
                    </a:p>
                    <a:p>
                      <a:pPr marL="0" algn="l" defTabSz="914400" rtl="0" eaLnBrk="1" latinLnBrk="0" hangingPunct="1"/>
                      <a:r>
                        <a:rPr lang="en-US" altLang="zh-CN" sz="2800" kern="1200" dirty="0">
                          <a:solidFill>
                            <a:schemeClr val="dk1"/>
                          </a:solidFill>
                          <a:latin typeface="+mn-lt"/>
                          <a:ea typeface="+mn-ea"/>
                          <a:cs typeface="+mn-cs"/>
                        </a:rPr>
                        <a:t>void emplace (</a:t>
                      </a:r>
                      <a:r>
                        <a:rPr lang="en-US" altLang="zh-CN" sz="2800" kern="1200" dirty="0" err="1">
                          <a:solidFill>
                            <a:schemeClr val="dk1"/>
                          </a:solidFill>
                          <a:latin typeface="+mn-lt"/>
                          <a:ea typeface="+mn-ea"/>
                          <a:cs typeface="+mn-cs"/>
                        </a:rPr>
                        <a:t>Args</a:t>
                      </a:r>
                      <a:r>
                        <a:rPr lang="en-US" altLang="zh-CN" sz="2800" kern="1200" dirty="0">
                          <a:solidFill>
                            <a:schemeClr val="dk1"/>
                          </a:solidFill>
                          <a:latin typeface="+mn-lt"/>
                          <a:ea typeface="+mn-ea"/>
                          <a:cs typeface="+mn-cs"/>
                        </a:rPr>
                        <a:t>&amp;&amp;... </a:t>
                      </a:r>
                      <a:r>
                        <a:rPr lang="en-US" altLang="zh-CN" sz="2800" kern="1200" dirty="0" err="1">
                          <a:solidFill>
                            <a:schemeClr val="dk1"/>
                          </a:solidFill>
                          <a:latin typeface="+mn-lt"/>
                          <a:ea typeface="+mn-ea"/>
                          <a:cs typeface="+mn-cs"/>
                        </a:rPr>
                        <a:t>args</a:t>
                      </a:r>
                      <a:r>
                        <a:rPr lang="en-US" altLang="zh-CN" sz="2800" kern="1200" dirty="0">
                          <a:solidFill>
                            <a:schemeClr val="dk1"/>
                          </a:solidFill>
                          <a:latin typeface="+mn-lt"/>
                          <a:ea typeface="+mn-ea"/>
                          <a:cs typeface="+mn-cs"/>
                        </a:rPr>
                        <a:t>);</a:t>
                      </a:r>
                      <a:endParaRPr lang="zh-CN" altLang="en-US" sz="2800" kern="1200" dirty="0">
                        <a:solidFill>
                          <a:schemeClr val="dk1"/>
                        </a:solidFill>
                        <a:latin typeface="+mn-lt"/>
                        <a:ea typeface="+mn-ea"/>
                        <a:cs typeface="+mn-cs"/>
                      </a:endParaRPr>
                    </a:p>
                  </a:txBody>
                  <a:tcPr anchor="ctr"/>
                </a:tc>
                <a:tc>
                  <a:txBody>
                    <a:bodyPr/>
                    <a:lstStyle/>
                    <a:p>
                      <a:pPr algn="ctr"/>
                      <a:r>
                        <a:rPr lang="zh-CN" altLang="en-US" sz="2800" dirty="0"/>
                        <a:t>构造插入元素</a:t>
                      </a:r>
                    </a:p>
                  </a:txBody>
                  <a:tcPr anchor="ctr"/>
                </a:tc>
                <a:extLst>
                  <a:ext uri="{0D108BD9-81ED-4DB2-BD59-A6C34878D82A}">
                    <a16:rowId xmlns:a16="http://schemas.microsoft.com/office/drawing/2014/main" val="1815298001"/>
                  </a:ext>
                </a:extLst>
              </a:tr>
            </a:tbl>
          </a:graphicData>
        </a:graphic>
      </p:graphicFrame>
      <p:sp>
        <p:nvSpPr>
          <p:cNvPr id="3" name="矩形 2">
            <a:extLst>
              <a:ext uri="{FF2B5EF4-FFF2-40B4-BE49-F238E27FC236}">
                <a16:creationId xmlns:a16="http://schemas.microsoft.com/office/drawing/2014/main" id="{AF6BBC53-AA8C-403D-91E7-9FC51100C94F}"/>
              </a:ext>
            </a:extLst>
          </p:cNvPr>
          <p:cNvSpPr/>
          <p:nvPr/>
        </p:nvSpPr>
        <p:spPr>
          <a:xfrm>
            <a:off x="647055" y="3756647"/>
            <a:ext cx="7928619" cy="2246769"/>
          </a:xfrm>
          <a:prstGeom prst="rect">
            <a:avLst/>
          </a:prstGeom>
        </p:spPr>
        <p:txBody>
          <a:bodyPr wrap="square">
            <a:spAutoFit/>
          </a:bodyPr>
          <a:lstStyle/>
          <a:p>
            <a:r>
              <a:rPr lang="en-US" altLang="zh-CN" sz="2800" b="0" i="0" dirty="0"/>
              <a:t>std::stack&lt;std::string&gt;  </a:t>
            </a:r>
            <a:r>
              <a:rPr lang="en-US" altLang="zh-CN" sz="2800" b="0" i="0" dirty="0" err="1"/>
              <a:t>mystack</a:t>
            </a:r>
            <a:r>
              <a:rPr lang="en-US" altLang="zh-CN" sz="2800" b="0" i="0" dirty="0"/>
              <a:t>;</a:t>
            </a:r>
          </a:p>
          <a:p>
            <a:r>
              <a:rPr lang="en-US" altLang="zh-CN" sz="2800" b="0" i="0" dirty="0" err="1"/>
              <a:t>mystack.emplace</a:t>
            </a:r>
            <a:r>
              <a:rPr lang="en-US" altLang="zh-CN" sz="2800" b="0" i="0" dirty="0"/>
              <a:t>(</a:t>
            </a:r>
            <a:r>
              <a:rPr lang="en-US" altLang="zh-CN" sz="2800" dirty="0"/>
              <a:t>"orange"</a:t>
            </a:r>
            <a:r>
              <a:rPr lang="en-US" altLang="zh-CN" sz="2800" b="0" i="0" dirty="0"/>
              <a:t>);</a:t>
            </a:r>
          </a:p>
          <a:p>
            <a:r>
              <a:rPr lang="en-US" altLang="zh-CN" sz="2800" b="0" i="0" dirty="0" err="1"/>
              <a:t>mystack.emplace</a:t>
            </a:r>
            <a:r>
              <a:rPr lang="en-US" altLang="zh-CN" sz="2800" b="0" i="0" dirty="0"/>
              <a:t>(</a:t>
            </a:r>
            <a:r>
              <a:rPr lang="en-US" altLang="zh-CN" sz="2800" dirty="0"/>
              <a:t>"strawberry"</a:t>
            </a:r>
            <a:r>
              <a:rPr lang="en-US" altLang="zh-CN" sz="2800" b="0" i="0" dirty="0"/>
              <a:t>);</a:t>
            </a:r>
          </a:p>
          <a:p>
            <a:r>
              <a:rPr lang="en-US" altLang="zh-CN" sz="2800" b="0" i="0" dirty="0" err="1"/>
              <a:t>mystack.emplace</a:t>
            </a:r>
            <a:r>
              <a:rPr lang="en-US" altLang="zh-CN" sz="2800" b="0" i="0" dirty="0"/>
              <a:t>(</a:t>
            </a:r>
            <a:r>
              <a:rPr lang="en-US" altLang="zh-CN" sz="2800" dirty="0"/>
              <a:t>"apple"</a:t>
            </a:r>
            <a:r>
              <a:rPr lang="en-US" altLang="zh-CN" sz="2800" b="0" i="0" dirty="0"/>
              <a:t>); </a:t>
            </a:r>
          </a:p>
          <a:p>
            <a:r>
              <a:rPr lang="en-US" altLang="zh-CN" sz="2800" b="0" i="0" dirty="0" err="1"/>
              <a:t>mystack.emplace</a:t>
            </a:r>
            <a:r>
              <a:rPr lang="en-US" altLang="zh-CN" sz="2800" b="0" i="0" dirty="0"/>
              <a:t>(</a:t>
            </a:r>
            <a:r>
              <a:rPr lang="en-US" altLang="zh-CN" sz="2800" dirty="0"/>
              <a:t>"pear"</a:t>
            </a:r>
            <a:r>
              <a:rPr lang="en-US" altLang="zh-CN" sz="2800" b="0" i="0" dirty="0"/>
              <a:t>);</a:t>
            </a:r>
            <a:endParaRPr lang="zh-CN" altLang="en-US" sz="2800" dirty="0"/>
          </a:p>
        </p:txBody>
      </p:sp>
    </p:spTree>
    <p:extLst>
      <p:ext uri="{BB962C8B-B14F-4D97-AF65-F5344CB8AC3E}">
        <p14:creationId xmlns:p14="http://schemas.microsoft.com/office/powerpoint/2010/main" val="16753908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9</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algn="ctr" eaLnBrk="1" hangingPunct="1"/>
            <a:r>
              <a:rPr lang="en-US" altLang="zh-CN" sz="3800" dirty="0"/>
              <a:t>stack</a:t>
            </a:r>
            <a:r>
              <a:rPr lang="zh-CN" altLang="en-US" sz="3800" dirty="0"/>
              <a:t>练习</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539552" y="1196752"/>
            <a:ext cx="8496944" cy="5516562"/>
          </a:xfrm>
        </p:spPr>
        <p:txBody>
          <a:bodyPr/>
          <a:lstStyle/>
          <a:p>
            <a:pPr eaLnBrk="1" hangingPunct="1"/>
            <a:endParaRPr lang="en-US" altLang="zh-CN" dirty="0"/>
          </a:p>
          <a:p>
            <a:pPr marL="0" indent="0" eaLnBrk="1" hangingPunct="1">
              <a:buNone/>
            </a:pPr>
            <a:r>
              <a:rPr lang="en-US" altLang="zh-CN" dirty="0"/>
              <a:t>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sp>
        <p:nvSpPr>
          <p:cNvPr id="7" name="Rectangle 3">
            <a:extLst>
              <a:ext uri="{FF2B5EF4-FFF2-40B4-BE49-F238E27FC236}">
                <a16:creationId xmlns:a16="http://schemas.microsoft.com/office/drawing/2014/main" id="{29BA2FCA-4F47-4478-BBC9-5B0159F25AD1}"/>
              </a:ext>
            </a:extLst>
          </p:cNvPr>
          <p:cNvSpPr txBox="1">
            <a:spLocks noChangeArrowheads="1"/>
          </p:cNvSpPr>
          <p:nvPr/>
        </p:nvSpPr>
        <p:spPr bwMode="auto">
          <a:xfrm>
            <a:off x="647056" y="1269095"/>
            <a:ext cx="8496944"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marL="0" indent="0" eaLnBrk="1" hangingPunct="1">
              <a:buNone/>
            </a:pPr>
            <a:endParaRPr lang="en-US" altLang="zh-CN" b="0" i="0" kern="0" dirty="0"/>
          </a:p>
          <a:p>
            <a:pPr eaLnBrk="1" hangingPunct="1"/>
            <a:endParaRPr lang="en-US" altLang="zh-CN" b="0" i="0" kern="0" dirty="0"/>
          </a:p>
          <a:p>
            <a:pPr eaLnBrk="1" hangingPunct="1"/>
            <a:endParaRPr lang="en-US" altLang="zh-CN" b="0" i="0" kern="0" dirty="0"/>
          </a:p>
          <a:p>
            <a:pPr eaLnBrk="1" hangingPunct="1"/>
            <a:endParaRPr lang="en-US" altLang="zh-CN" b="0" i="0" kern="0" dirty="0"/>
          </a:p>
        </p:txBody>
      </p:sp>
      <p:sp>
        <p:nvSpPr>
          <p:cNvPr id="3" name="文本框 2">
            <a:extLst>
              <a:ext uri="{FF2B5EF4-FFF2-40B4-BE49-F238E27FC236}">
                <a16:creationId xmlns:a16="http://schemas.microsoft.com/office/drawing/2014/main" id="{F2F2B48C-38BD-4FBF-940E-4AB535AFD466}"/>
              </a:ext>
            </a:extLst>
          </p:cNvPr>
          <p:cNvSpPr txBox="1"/>
          <p:nvPr/>
        </p:nvSpPr>
        <p:spPr>
          <a:xfrm>
            <a:off x="574675" y="1454423"/>
            <a:ext cx="7928619" cy="523220"/>
          </a:xfrm>
          <a:prstGeom prst="rect">
            <a:avLst/>
          </a:prstGeom>
          <a:noFill/>
        </p:spPr>
        <p:txBody>
          <a:bodyPr wrap="square" rtlCol="0">
            <a:spAutoFit/>
          </a:bodyPr>
          <a:lstStyle/>
          <a:p>
            <a:r>
              <a:rPr lang="zh-CN" altLang="en-US" sz="2800" i="0" dirty="0"/>
              <a:t>以</a:t>
            </a:r>
            <a:r>
              <a:rPr lang="en-US" altLang="zh-CN" sz="2800" i="0" dirty="0"/>
              <a:t>vector</a:t>
            </a:r>
            <a:r>
              <a:rPr lang="zh-CN" altLang="en-US" sz="2800" i="0" dirty="0"/>
              <a:t>为基础容器，编写</a:t>
            </a:r>
            <a:r>
              <a:rPr lang="en-US" altLang="zh-CN" sz="2800" i="0" dirty="0"/>
              <a:t>stack</a:t>
            </a:r>
            <a:r>
              <a:rPr lang="zh-CN" altLang="en-US" sz="2800" i="0" dirty="0"/>
              <a:t>适配器。</a:t>
            </a:r>
          </a:p>
        </p:txBody>
      </p:sp>
      <p:sp>
        <p:nvSpPr>
          <p:cNvPr id="2" name="文本框 1">
            <a:extLst>
              <a:ext uri="{FF2B5EF4-FFF2-40B4-BE49-F238E27FC236}">
                <a16:creationId xmlns:a16="http://schemas.microsoft.com/office/drawing/2014/main" id="{FFEFB479-954A-45C7-A866-74B0A3A76F13}"/>
              </a:ext>
            </a:extLst>
          </p:cNvPr>
          <p:cNvSpPr txBox="1"/>
          <p:nvPr/>
        </p:nvSpPr>
        <p:spPr>
          <a:xfrm>
            <a:off x="5580112" y="5661248"/>
            <a:ext cx="3024336" cy="523220"/>
          </a:xfrm>
          <a:prstGeom prst="rect">
            <a:avLst/>
          </a:prstGeom>
          <a:noFill/>
        </p:spPr>
        <p:txBody>
          <a:bodyPr wrap="square" rtlCol="0">
            <a:spAutoFit/>
          </a:bodyPr>
          <a:lstStyle/>
          <a:p>
            <a:r>
              <a:rPr lang="en-US" altLang="zh-CN" sz="2800" i="0" dirty="0"/>
              <a:t>stackadapter.cpp</a:t>
            </a:r>
            <a:endParaRPr lang="zh-CN" altLang="en-US" sz="2800" i="0" dirty="0"/>
          </a:p>
        </p:txBody>
      </p:sp>
    </p:spTree>
    <p:extLst>
      <p:ext uri="{BB962C8B-B14F-4D97-AF65-F5344CB8AC3E}">
        <p14:creationId xmlns:p14="http://schemas.microsoft.com/office/powerpoint/2010/main" val="675011119"/>
      </p:ext>
    </p:extLst>
  </p:cSld>
  <p:clrMapOvr>
    <a:masterClrMapping/>
  </p:clrMapOvr>
  <p:transition/>
</p:sld>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algn="l" eaLnBrk="1" hangingPunct="1">
          <a:spcBef>
            <a:spcPct val="50000"/>
          </a:spcBef>
          <a:defRPr dirty="0"/>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15485</TotalTime>
  <Words>2245</Words>
  <Application>Microsoft Office PowerPoint</Application>
  <PresentationFormat>全屏显示(4:3)</PresentationFormat>
  <Paragraphs>579</Paragraphs>
  <Slides>35</Slides>
  <Notes>35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Calibri</vt:lpstr>
      <vt:lpstr>Times New Roman</vt:lpstr>
      <vt:lpstr>Verdana</vt:lpstr>
      <vt:lpstr>Wingdings</vt:lpstr>
      <vt:lpstr>1_Profile</vt:lpstr>
      <vt:lpstr>标准模板库STL </vt:lpstr>
      <vt:lpstr>适配器(adapter)</vt:lpstr>
      <vt:lpstr>适配器（adapter）</vt:lpstr>
      <vt:lpstr>适配器（adapter)</vt:lpstr>
      <vt:lpstr>stack适配器</vt:lpstr>
      <vt:lpstr>stack构造函数</vt:lpstr>
      <vt:lpstr>stack适配器常用方法</vt:lpstr>
      <vt:lpstr>stack适配器常用方法</vt:lpstr>
      <vt:lpstr>stack练习</vt:lpstr>
      <vt:lpstr>stack适配器</vt:lpstr>
      <vt:lpstr>stack适配器</vt:lpstr>
      <vt:lpstr>stack练习</vt:lpstr>
      <vt:lpstr>stack练习</vt:lpstr>
      <vt:lpstr>queue适配器</vt:lpstr>
      <vt:lpstr>queue构造函数</vt:lpstr>
      <vt:lpstr>queue适配器常用方法</vt:lpstr>
      <vt:lpstr>queue适配器常用方法</vt:lpstr>
      <vt:lpstr>queue适配器</vt:lpstr>
      <vt:lpstr>queue练习</vt:lpstr>
      <vt:lpstr>priority_queue适配器</vt:lpstr>
      <vt:lpstr>priority_queue适配器</vt:lpstr>
      <vt:lpstr>priority_queue适配器 ，heap示意图</vt:lpstr>
      <vt:lpstr>priority_queue</vt:lpstr>
      <vt:lpstr>priority_queue</vt:lpstr>
      <vt:lpstr>STL中的heap算法</vt:lpstr>
      <vt:lpstr>STL中heap算法</vt:lpstr>
      <vt:lpstr>STL中heap算法</vt:lpstr>
      <vt:lpstr>STL中heap算法</vt:lpstr>
      <vt:lpstr>STL中heap算法</vt:lpstr>
      <vt:lpstr>heap算法练习</vt:lpstr>
      <vt:lpstr>priority_queue</vt:lpstr>
      <vt:lpstr>priority_queue适配器常用方法</vt:lpstr>
      <vt:lpstr>priority_queue适配器常用方法</vt:lpstr>
      <vt:lpstr>priority_queue练习</vt:lpstr>
      <vt:lpstr>序列式容器的关系图</vt:lpstr>
    </vt:vector>
  </TitlesOfParts>
  <Company>dongfanghong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guowei</dc:creator>
  <cp:lastModifiedBy>Dell</cp:lastModifiedBy>
  <cp:revision>1276</cp:revision>
  <cp:lastPrinted>2019-12-25T01:12:26Z</cp:lastPrinted>
  <dcterms:created xsi:type="dcterms:W3CDTF">2002-01-07T04:58:02Z</dcterms:created>
  <dcterms:modified xsi:type="dcterms:W3CDTF">2020-06-01T07:34:27Z</dcterms:modified>
</cp:coreProperties>
</file>