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handoutMasterIdLst>
    <p:handoutMasterId r:id="rId74"/>
  </p:handoutMasterIdLst>
  <p:sldIdLst>
    <p:sldId id="378" r:id="rId2"/>
    <p:sldId id="414" r:id="rId3"/>
    <p:sldId id="467" r:id="rId4"/>
    <p:sldId id="468" r:id="rId5"/>
    <p:sldId id="495" r:id="rId6"/>
    <p:sldId id="471" r:id="rId7"/>
    <p:sldId id="473" r:id="rId8"/>
    <p:sldId id="475" r:id="rId9"/>
    <p:sldId id="472" r:id="rId10"/>
    <p:sldId id="477" r:id="rId11"/>
    <p:sldId id="476" r:id="rId12"/>
    <p:sldId id="522" r:id="rId13"/>
    <p:sldId id="478" r:id="rId14"/>
    <p:sldId id="479" r:id="rId15"/>
    <p:sldId id="481" r:id="rId16"/>
    <p:sldId id="489" r:id="rId17"/>
    <p:sldId id="524" r:id="rId18"/>
    <p:sldId id="525" r:id="rId19"/>
    <p:sldId id="491" r:id="rId20"/>
    <p:sldId id="482" r:id="rId21"/>
    <p:sldId id="483" r:id="rId22"/>
    <p:sldId id="484" r:id="rId23"/>
    <p:sldId id="485" r:id="rId24"/>
    <p:sldId id="486" r:id="rId25"/>
    <p:sldId id="490" r:id="rId26"/>
    <p:sldId id="487" r:id="rId27"/>
    <p:sldId id="488" r:id="rId28"/>
    <p:sldId id="493" r:id="rId29"/>
    <p:sldId id="494" r:id="rId30"/>
    <p:sldId id="496" r:id="rId31"/>
    <p:sldId id="523" r:id="rId32"/>
    <p:sldId id="497" r:id="rId33"/>
    <p:sldId id="498" r:id="rId34"/>
    <p:sldId id="499" r:id="rId35"/>
    <p:sldId id="501" r:id="rId36"/>
    <p:sldId id="502" r:id="rId37"/>
    <p:sldId id="500" r:id="rId38"/>
    <p:sldId id="503" r:id="rId39"/>
    <p:sldId id="506" r:id="rId40"/>
    <p:sldId id="507" r:id="rId41"/>
    <p:sldId id="508" r:id="rId42"/>
    <p:sldId id="505" r:id="rId43"/>
    <p:sldId id="504" r:id="rId44"/>
    <p:sldId id="509" r:id="rId45"/>
    <p:sldId id="510" r:id="rId46"/>
    <p:sldId id="511" r:id="rId47"/>
    <p:sldId id="512" r:id="rId48"/>
    <p:sldId id="513" r:id="rId49"/>
    <p:sldId id="514" r:id="rId50"/>
    <p:sldId id="526" r:id="rId51"/>
    <p:sldId id="515" r:id="rId52"/>
    <p:sldId id="517" r:id="rId53"/>
    <p:sldId id="518" r:id="rId54"/>
    <p:sldId id="519" r:id="rId55"/>
    <p:sldId id="520" r:id="rId56"/>
    <p:sldId id="527" r:id="rId57"/>
    <p:sldId id="521" r:id="rId58"/>
    <p:sldId id="528" r:id="rId59"/>
    <p:sldId id="537" r:id="rId60"/>
    <p:sldId id="536" r:id="rId61"/>
    <p:sldId id="539" r:id="rId62"/>
    <p:sldId id="538" r:id="rId63"/>
    <p:sldId id="530" r:id="rId64"/>
    <p:sldId id="532" r:id="rId65"/>
    <p:sldId id="531" r:id="rId66"/>
    <p:sldId id="533" r:id="rId67"/>
    <p:sldId id="534" r:id="rId68"/>
    <p:sldId id="552" r:id="rId69"/>
    <p:sldId id="553" r:id="rId70"/>
    <p:sldId id="551" r:id="rId71"/>
    <p:sldId id="554" r:id="rId72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168" autoAdjust="0"/>
  </p:normalViewPr>
  <p:slideViewPr>
    <p:cSldViewPr>
      <p:cViewPr varScale="1">
        <p:scale>
          <a:sx n="50" d="100"/>
          <a:sy n="50" d="100"/>
        </p:scale>
        <p:origin x="176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5BC7BB-D96D-47D4-AFF4-695DD27987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CBD52-5519-4436-833A-F09CD38AF9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5AC2E836-C2DB-4593-B953-9C35B238B7BA}" type="datetimeFigureOut">
              <a:rPr lang="zh-CN" altLang="en-US"/>
              <a:pPr>
                <a:defRPr/>
              </a:pPr>
              <a:t>2020/6/9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CB006-D333-4D26-B59D-4C6685B858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7F62F-2A47-4675-8500-0A84D8471D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31187EE-F95A-45C9-A82E-9725166085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A4425C2-59D4-4E67-ADF0-C73D9578D4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17269-5674-4DBF-9037-C317BA0439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C66DF56-6E63-4516-B05F-046AD1538EEF}" type="datetimeFigureOut">
              <a:rPr lang="zh-CN" altLang="en-US"/>
              <a:pPr>
                <a:defRPr/>
              </a:pPr>
              <a:t>2020/6/9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008E28F-AEAF-4394-9B46-808B78178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AFAA7E4-032F-4BBD-AF43-A6ACE8DA3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D5EBD-AC96-4D5B-8C5F-C28025E8B8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A79CF-52B5-41BB-999A-ED1FEC1DF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91E595D9-CE08-4F56-8426-30E198719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54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C++17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引入构造函数的模板参数推导，可以忘掉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make_pair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 auto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aThirdPair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pair(5,10.0);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13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8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67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84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7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allocator </a:t>
            </a:r>
            <a:r>
              <a:rPr lang="zh-CN" altLang="en-US" dirty="0"/>
              <a:t>构造，略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17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01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45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4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allocator </a:t>
            </a:r>
            <a:r>
              <a:rPr lang="zh-CN" altLang="en-US" dirty="0"/>
              <a:t>构造，略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6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源码剖析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RB-tree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也是一个独立容器，不对外界开放。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平衡二叉树：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AVL-tree, RB-tree, AA-tree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97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37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64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53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get&lt;string&gt;(tuple);  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中提取指定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类型元素值。若有多个，编译错误。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75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generic cv-specializations 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I, class T&gt; class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tuple_element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&lt;const T&gt;;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template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I, class T&gt; class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tuple_element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&lt;volatile T&gt;;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template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I, class T&gt; class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tuple_element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&lt;const volatile T&gt;; </a:t>
            </a:r>
          </a:p>
          <a:p>
            <a:r>
              <a:rPr lang="en-US" altLang="zh-CN" dirty="0"/>
              <a:t>tuple specialization: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I, class... Types&gt; class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tuple_element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I, tuple&lt;Types...&gt; &gt;;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87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78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64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72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9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4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内缩：表示衍生，指内含一个基层对象。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4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4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09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缺省：键值递增。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27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26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4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62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17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0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0" dirty="0"/>
              <a:t>typedef pair&lt;const </a:t>
            </a:r>
            <a:r>
              <a:rPr lang="en-US" altLang="zh-CN" sz="1200" b="0" i="0" kern="0" dirty="0" err="1"/>
              <a:t>Key,T</a:t>
            </a:r>
            <a:r>
              <a:rPr lang="en-US" altLang="zh-CN" sz="1200" b="0" i="0" kern="0" dirty="0"/>
              <a:t>&gt; </a:t>
            </a:r>
            <a:r>
              <a:rPr lang="en-US" altLang="zh-CN" sz="1200" b="0" i="0" kern="0" dirty="0" err="1"/>
              <a:t>value_type</a:t>
            </a:r>
            <a:r>
              <a:rPr lang="en-US" altLang="zh-CN" sz="1200" b="0" i="0" kern="0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716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2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39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804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19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0" dirty="0"/>
              <a:t>下界，键值为</a:t>
            </a:r>
            <a:r>
              <a:rPr lang="en-US" altLang="zh-CN" sz="1200" b="0" i="0" kern="0" dirty="0"/>
              <a:t>k</a:t>
            </a:r>
            <a:r>
              <a:rPr lang="zh-CN" altLang="en-US" sz="1200" b="0" i="0" kern="0" dirty="0"/>
              <a:t>的元素。上界，下一个元素。半闭区间。</a:t>
            </a:r>
            <a:endParaRPr lang="en-US" altLang="zh-CN" sz="1200" b="0" i="0" kern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0" dirty="0"/>
              <a:t>找不到，上界</a:t>
            </a:r>
            <a:r>
              <a:rPr lang="en-US" altLang="zh-CN" sz="1200" b="0" i="0" kern="0" dirty="0"/>
              <a:t>=</a:t>
            </a:r>
            <a:r>
              <a:rPr lang="zh-CN" altLang="en-US" sz="1200" b="0" i="0" kern="0" dirty="0"/>
              <a:t>下界，按序键值的下一个元素。</a:t>
            </a: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29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58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494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788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内缩：表示衍生，指内含一个基层对象。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391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缺省：键值递增。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277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缺省：键值递增。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268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54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643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0" dirty="0"/>
              <a:t>返回插入迭代器，成功标识</a:t>
            </a:r>
            <a:r>
              <a:rPr lang="en-US" altLang="zh-CN" sz="1200" b="0" i="0" kern="0" dirty="0"/>
              <a:t>bool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173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232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804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0" dirty="0"/>
              <a:t>下界，键值为</a:t>
            </a:r>
            <a:r>
              <a:rPr lang="en-US" altLang="zh-CN" sz="1200" b="0" i="0" kern="0" dirty="0"/>
              <a:t>k</a:t>
            </a:r>
            <a:r>
              <a:rPr lang="zh-CN" altLang="en-US" sz="1200" b="0" i="0" kern="0" dirty="0"/>
              <a:t>的元素。上界，下一个元素。半闭区间。</a:t>
            </a:r>
            <a:endParaRPr lang="en-US" altLang="zh-CN" sz="1200" b="0" i="0" kern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0" dirty="0"/>
              <a:t>找不到，上界</a:t>
            </a:r>
            <a:r>
              <a:rPr lang="en-US" altLang="zh-CN" sz="1200" b="0" i="0" kern="0" dirty="0"/>
              <a:t>=</a:t>
            </a:r>
            <a:r>
              <a:rPr lang="zh-CN" altLang="en-US" sz="1200" b="0" i="0" kern="0" dirty="0"/>
              <a:t>下界，按序键值的下一个元素。</a:t>
            </a: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29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58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776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494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510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9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720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132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336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441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668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528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579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293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419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43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1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689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928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9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5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红色，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C++11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新增。涉及右值引用，初始化列表：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１１新增。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swap (pair&amp;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noexcept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noexcept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(swap(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first,pr.first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&amp;&amp;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noexcept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(swap(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second,pr.second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);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69AEF752-935A-43A5-BBEB-74972F87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69B1D-0328-47BC-9893-F6FCFC6E8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89F14-1B5C-49B9-94A8-9124C0D41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FC93F-A42E-4716-BBD6-AD4F57ED23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3541894-270D-4ED6-8B43-BF647A3B2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3193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5BAB4F-14D3-44FC-80B1-C349DAF648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D08C13-EC54-408F-B85F-12F1B6B18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78B8-A29B-4D6C-9969-9F6EAF583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3141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4E31BC-4392-4C3C-BD85-BD3FC41D1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E04778-2224-4618-BA8C-0FFD70834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7F948-466C-4334-B249-EF0F55B52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7937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01B6A8-7767-4E52-B29A-85DA828FF8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A39FB-B94D-4FB0-9837-9FB5451F7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1978C-2545-463C-AEE0-983D95985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5754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AC7056-26DC-4FE4-AAFA-73646D2FA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A96DBB-8005-4DAE-8D21-E5597A87D5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EB317-0BC9-4E2C-94B2-4CCDC557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8578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7CCA4B-0CCA-495E-AB0D-5FB0A4E6C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EE6F00-5182-4663-95C5-96B196289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EAB26-0F17-44CE-9350-9371B998D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7345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8DDDD43-98AE-48BA-BCBC-53F43DBCD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959FDD5-8D2C-4A82-927E-77A1DA400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0B8C-E5D6-4BA1-AEA7-8354CDD6C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3583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2A5EC0-93AB-4848-9AE3-67449389D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7DAC85-BEA8-4343-96CA-EF81FEC9E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CCCE-FDD1-40A9-891E-8A2D05F61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6530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2ABB5DC-77B0-4C2F-ACB7-50ACA47046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CC3570D-C5D5-44C9-8489-E0CE335D9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0D4E-ED90-40CF-9D66-458E972CD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5783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8A4847-045E-425A-98F8-7520AC7C4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B52B7D-C17B-4F65-8FED-CFA20ECEC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D19C-B91D-49B8-89DB-D9D94E1D3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3264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B2CADB-07A5-44AC-A102-2BFAA9BF6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548A08-E2F3-455D-9124-7CD847508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8054B-FABB-4D3E-8EB5-129DEF6D7A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1625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257B11-CF33-4BE2-A7E2-94CCB0960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569A49-C4B3-4308-A63C-8D708AB52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07A934EC-323C-4A81-942F-AA4B0FE02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B55B2D4C-EFA1-4F34-9E1B-4752E12F78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B2F1205E-E71E-4CA2-8025-AF7AC8F455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26BA33B-FDBD-4ADA-A0B0-A71B82D87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57A0528-17AD-478D-8711-FEA9A7372B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标准模板库</a:t>
            </a:r>
            <a:r>
              <a:rPr lang="en-US" altLang="zh-CN" sz="4000" dirty="0"/>
              <a:t>STL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15363" name="副标题 5">
            <a:extLst>
              <a:ext uri="{FF2B5EF4-FFF2-40B4-BE49-F238E27FC236}">
                <a16:creationId xmlns:a16="http://schemas.microsoft.com/office/drawing/2014/main" id="{ED59A0AD-1A84-4C8C-93E7-0497D334E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关联式容器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pair</a:t>
            </a:r>
            <a:r>
              <a:rPr lang="zh-CN" altLang="en-US" sz="3800" dirty="0"/>
              <a:t>工具类，非成员函数模板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88634"/>
              </p:ext>
            </p:extLst>
          </p:nvPr>
        </p:nvGraphicFramePr>
        <p:xfrm>
          <a:off x="0" y="1396999"/>
          <a:ext cx="8892480" cy="4254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64288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template &lt;class T1,class T2&gt;</a:t>
                      </a:r>
                    </a:p>
                    <a:p>
                      <a:pPr algn="l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bool operator==(const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pair&lt;T1,T2&gt;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lhs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pair&lt;T1,T2&gt;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rhs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支持关系运算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100677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👆，</a:t>
                      </a:r>
                      <a:r>
                        <a:rPr lang="en-US" altLang="zh-CN" sz="2800" dirty="0"/>
                        <a:t>!=,&lt;,&lt;=,&gt;,&gt;=</a:t>
                      </a:r>
                      <a:endParaRPr lang="zh-CN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3147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T1, class T2&gt; </a:t>
                      </a:r>
                    </a:p>
                    <a:p>
                      <a:pPr algn="l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pair&lt;V1,V2&gt;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(T1&amp;&amp; x, T2&amp;&amp; y);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构建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pair</a:t>
                      </a: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68769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8450192-CF36-4534-9AB7-D128D27606B0}"/>
              </a:ext>
            </a:extLst>
          </p:cNvPr>
          <p:cNvSpPr txBox="1"/>
          <p:nvPr/>
        </p:nvSpPr>
        <p:spPr>
          <a:xfrm>
            <a:off x="0" y="5930116"/>
            <a:ext cx="932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关系比较的规则是先比较</a:t>
            </a:r>
            <a:r>
              <a:rPr lang="en-US" altLang="zh-CN" sz="2800" i="0" dirty="0"/>
              <a:t>first</a:t>
            </a:r>
            <a:r>
              <a:rPr lang="zh-CN" altLang="en-US" sz="2800" i="0" dirty="0"/>
              <a:t>，</a:t>
            </a:r>
            <a:r>
              <a:rPr lang="en-US" altLang="zh-CN" sz="2800" i="0" dirty="0"/>
              <a:t>first</a:t>
            </a:r>
            <a:r>
              <a:rPr lang="zh-CN" altLang="en-US" sz="2800" i="0" dirty="0"/>
              <a:t>相等时再比较</a:t>
            </a:r>
            <a:r>
              <a:rPr lang="en-US" altLang="zh-CN" sz="2800" i="0" dirty="0"/>
              <a:t>second</a:t>
            </a:r>
            <a:r>
              <a:rPr lang="zh-CN" altLang="en-US" sz="2800" i="0" dirty="0"/>
              <a:t>。</a:t>
            </a:r>
            <a:endParaRPr lang="zh-CN" altLang="en-US" sz="2800" dirty="0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5925CAC0-9D6B-4CCF-A089-78D68661C3D7}"/>
              </a:ext>
            </a:extLst>
          </p:cNvPr>
          <p:cNvSpPr/>
          <p:nvPr/>
        </p:nvSpPr>
        <p:spPr bwMode="auto">
          <a:xfrm>
            <a:off x="3779912" y="2276589"/>
            <a:ext cx="5364087" cy="1169551"/>
          </a:xfrm>
          <a:prstGeom prst="wedgeRectCallout">
            <a:avLst>
              <a:gd name="adj1" fmla="val -13199"/>
              <a:gd name="adj2" fmla="val 19890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auto p = </a:t>
            </a:r>
            <a:r>
              <a:rPr lang="en-US" altLang="zh-CN" sz="2800" dirty="0" err="1"/>
              <a:t>make_pair</a:t>
            </a:r>
            <a:r>
              <a:rPr lang="en-US" altLang="zh-CN" sz="2800" dirty="0"/>
              <a:t>(1,2.4);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auto p = pair(5,10.0); C++17</a:t>
            </a: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401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pair</a:t>
            </a:r>
            <a:r>
              <a:rPr lang="zh-CN" altLang="en-US" sz="3800" dirty="0"/>
              <a:t>工具类，非成员函数模板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79340"/>
              </p:ext>
            </p:extLst>
          </p:nvPr>
        </p:nvGraphicFramePr>
        <p:xfrm>
          <a:off x="0" y="1396999"/>
          <a:ext cx="8892480" cy="41785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64288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template &lt;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size_t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I,class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T1,class T2&gt;</a:t>
                      </a:r>
                    </a:p>
                    <a:p>
                      <a:pPr algn="l"/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typename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tuple_element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I,pair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&lt;T1,T2&gt;&gt;::type &amp;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get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(pair&lt;T1,T2&gt; &amp;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pr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noexcept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返回第一元素</a:t>
                      </a:r>
                      <a:r>
                        <a:rPr lang="en-US" altLang="zh-CN" sz="2800" dirty="0"/>
                        <a:t>(I=0)</a:t>
                      </a:r>
                      <a:r>
                        <a:rPr lang="zh-CN" altLang="en-US" sz="2800" dirty="0"/>
                        <a:t>或第二元素</a:t>
                      </a:r>
                      <a:r>
                        <a:rPr lang="en-US" altLang="zh-CN" sz="2800" dirty="0"/>
                        <a:t>(I=1)</a:t>
                      </a:r>
                      <a:r>
                        <a:rPr lang="zh-CN" altLang="en-US" sz="2800" dirty="0"/>
                        <a:t>的引用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👆，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pair&lt;T1,T2&gt; &amp;&amp;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pr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549878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👆，</a:t>
                      </a:r>
                      <a:r>
                        <a:rPr lang="en-US" altLang="zh-CN" sz="2800" dirty="0"/>
                        <a:t>const </a:t>
                      </a:r>
                      <a:r>
                        <a:rPr lang="en-US" altLang="zh-CN" sz="2800" dirty="0" err="1"/>
                        <a:t>typename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tupe_element</a:t>
                      </a:r>
                      <a:r>
                        <a:rPr lang="en-US" altLang="zh-CN" sz="2800" dirty="0"/>
                        <a:t>&lt;..&gt;,    </a:t>
                      </a:r>
                    </a:p>
                    <a:p>
                      <a:pPr algn="l"/>
                      <a:r>
                        <a:rPr lang="en-US" altLang="zh-CN" sz="2800" dirty="0"/>
                        <a:t>        const pair&lt;T1,T2&gt; &amp;</a:t>
                      </a:r>
                      <a:r>
                        <a:rPr lang="en-US" altLang="zh-CN" sz="2800" dirty="0" err="1"/>
                        <a:t>pr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3147"/>
                  </a:ext>
                </a:extLst>
              </a:tr>
            </a:tbl>
          </a:graphicData>
        </a:graphic>
      </p:graphicFrame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9FAA761F-BEF8-4670-B58B-A138FD11DDD9}"/>
              </a:ext>
            </a:extLst>
          </p:cNvPr>
          <p:cNvSpPr/>
          <p:nvPr/>
        </p:nvSpPr>
        <p:spPr bwMode="auto">
          <a:xfrm>
            <a:off x="4099743" y="1135389"/>
            <a:ext cx="4288681" cy="523220"/>
          </a:xfrm>
          <a:prstGeom prst="wedgeRectCallout">
            <a:avLst>
              <a:gd name="adj1" fmla="val -13199"/>
              <a:gd name="adj2" fmla="val 19890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get&lt;0&gt;(p1)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lang="en-US" altLang="zh-CN" sz="2800" i="0" dirty="0"/>
              <a:t>&lt;</a:t>
            </a:r>
            <a:r>
              <a:rPr lang="zh-CN" altLang="en-US" sz="2800" i="0" dirty="0"/>
              <a:t>常量整型</a:t>
            </a:r>
            <a:r>
              <a:rPr lang="en-US" altLang="zh-CN" sz="2800" i="0" dirty="0"/>
              <a:t>&gt;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5753BA-1C70-40DA-B619-CC6F2FB8841E}"/>
              </a:ext>
            </a:extLst>
          </p:cNvPr>
          <p:cNvSpPr txBox="1"/>
          <p:nvPr/>
        </p:nvSpPr>
        <p:spPr>
          <a:xfrm>
            <a:off x="107504" y="5783571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 err="1"/>
              <a:t>tupe_element</a:t>
            </a:r>
            <a:r>
              <a:rPr lang="en-US" altLang="zh-CN" sz="2800" i="0" dirty="0"/>
              <a:t>&lt;I, pair&lt;T1,T2&gt;&gt;::type : I=0,type=T1;</a:t>
            </a:r>
            <a:r>
              <a:rPr lang="zh-CN" altLang="en-US" sz="2800" i="0" dirty="0"/>
              <a:t>否则</a:t>
            </a:r>
            <a:r>
              <a:rPr lang="en-US" altLang="zh-CN" sz="2800" i="0" dirty="0"/>
              <a:t>T2</a:t>
            </a:r>
            <a:r>
              <a:rPr lang="zh-CN" altLang="en-US" sz="2800" i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36471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/>
              <a:t>pair</a:t>
            </a:r>
            <a:r>
              <a:rPr lang="zh-CN" altLang="en-US" sz="3800" dirty="0"/>
              <a:t>练习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268760"/>
            <a:ext cx="80010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b="0" i="0" kern="0" dirty="0"/>
              <a:t> </a:t>
            </a:r>
            <a:r>
              <a:rPr lang="zh-CN" altLang="en-US" b="0" i="0" kern="0" dirty="0"/>
              <a:t>丑陋数：</a:t>
            </a:r>
            <a:r>
              <a:rPr lang="en-US" altLang="zh-CN" b="0" i="0" kern="0" dirty="0"/>
              <a:t>1</a:t>
            </a:r>
            <a:r>
              <a:rPr lang="zh-CN" altLang="en-US" b="0" i="0" kern="0" dirty="0"/>
              <a:t>或正整数，素数因子只包含</a:t>
            </a:r>
            <a:r>
              <a:rPr lang="en-US" altLang="zh-CN" b="0" i="0" kern="0" dirty="0"/>
              <a:t>2</a:t>
            </a:r>
            <a:r>
              <a:rPr lang="zh-CN" altLang="en-US" b="0" i="0" kern="0" dirty="0"/>
              <a:t>，</a:t>
            </a:r>
            <a:r>
              <a:rPr lang="en-US" altLang="zh-CN" b="0" i="0" kern="0" dirty="0"/>
              <a:t>3</a:t>
            </a:r>
            <a:r>
              <a:rPr lang="zh-CN" altLang="en-US" b="0" i="0" kern="0" dirty="0"/>
              <a:t>，</a:t>
            </a:r>
            <a:r>
              <a:rPr lang="en-US" altLang="zh-CN" b="0" i="0" kern="0" dirty="0"/>
              <a:t>5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</a:t>
            </a:r>
            <a:r>
              <a:rPr lang="zh-CN" altLang="en-US" b="0" i="0" kern="0" dirty="0"/>
              <a:t>输入正整数</a:t>
            </a:r>
            <a:r>
              <a:rPr lang="en-US" altLang="zh-CN" b="0" i="0" kern="0" dirty="0"/>
              <a:t>n(&lt;2000)</a:t>
            </a:r>
            <a:r>
              <a:rPr lang="zh-CN" altLang="en-US" b="0" i="0" kern="0" dirty="0"/>
              <a:t>，输出第</a:t>
            </a:r>
            <a:r>
              <a:rPr lang="en-US" altLang="zh-CN" b="0" i="0" kern="0" dirty="0"/>
              <a:t>n</a:t>
            </a:r>
            <a:r>
              <a:rPr lang="zh-CN" altLang="en-US" b="0" i="0" kern="0" dirty="0"/>
              <a:t>个丑陋数。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9D134D-E7E1-460B-A99A-FF8772C9FA51}"/>
              </a:ext>
            </a:extLst>
          </p:cNvPr>
          <p:cNvSpPr txBox="1"/>
          <p:nvPr/>
        </p:nvSpPr>
        <p:spPr>
          <a:xfrm>
            <a:off x="6660926" y="5327630"/>
            <a:ext cx="150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ulgy.cpp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4738131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tuple</a:t>
            </a:r>
            <a:r>
              <a:rPr lang="zh-CN" altLang="en-US" sz="3800" dirty="0"/>
              <a:t>元组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6752"/>
            <a:ext cx="9397925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0" kern="0" dirty="0"/>
              <a:t>&lt;tuple&gt;</a:t>
            </a:r>
          </a:p>
          <a:p>
            <a:pPr eaLnBrk="1" hangingPunct="1"/>
            <a:r>
              <a:rPr lang="en-US" altLang="zh-CN" b="0" i="0" kern="0" dirty="0"/>
              <a:t>pair</a:t>
            </a:r>
            <a:r>
              <a:rPr lang="zh-CN" altLang="en-US" b="0" i="0" kern="0" dirty="0"/>
              <a:t>的泛化，类模板。</a:t>
            </a:r>
            <a:endParaRPr lang="en-US" altLang="zh-CN" b="0" i="0" kern="0" dirty="0"/>
          </a:p>
          <a:p>
            <a:pPr eaLnBrk="1" hangingPunct="1"/>
            <a:r>
              <a:rPr lang="en-US" altLang="zh-CN" b="0" i="0" kern="0" dirty="0"/>
              <a:t>pair</a:t>
            </a:r>
            <a:r>
              <a:rPr lang="zh-CN" altLang="en-US" b="0" i="0" kern="0" dirty="0"/>
              <a:t>存储两个值。</a:t>
            </a:r>
            <a:r>
              <a:rPr lang="en-US" altLang="zh-CN" b="0" i="0" kern="0" dirty="0"/>
              <a:t>tuple</a:t>
            </a:r>
            <a:r>
              <a:rPr lang="zh-CN" altLang="en-US" b="0" i="0" kern="0" dirty="0"/>
              <a:t>允许存储任意数量的值，每个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zh-CN" altLang="en-US" b="0" i="0" kern="0" dirty="0"/>
              <a:t>值都有自己的类型。大小和值类型编译时确定，都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zh-CN" altLang="en-US" b="0" i="0" kern="0" dirty="0"/>
              <a:t>是固定的。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1861520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tuple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9073008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缺省构造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en-US" altLang="zh-CN" b="0" i="0" kern="0" dirty="0" err="1"/>
              <a:t>constexpr</a:t>
            </a:r>
            <a:r>
              <a:rPr lang="en-US" altLang="zh-CN" b="0" i="0" kern="0" dirty="0"/>
              <a:t> tuple();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0" i="0" kern="0" dirty="0"/>
              <a:t>拷贝</a:t>
            </a:r>
            <a:r>
              <a:rPr lang="en-US" altLang="zh-CN" b="0" i="0" kern="0" dirty="0"/>
              <a:t>/</a:t>
            </a:r>
            <a:r>
              <a:rPr lang="zh-CN" altLang="en-US" b="0" i="0" kern="0" dirty="0"/>
              <a:t>移动构造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tuple (const tuple&amp; </a:t>
            </a:r>
            <a:r>
              <a:rPr lang="en-US" altLang="zh-CN" b="0" i="0" kern="0" dirty="0" err="1"/>
              <a:t>pr</a:t>
            </a:r>
            <a:r>
              <a:rPr lang="en-US" altLang="zh-CN" b="0" i="0" kern="0" dirty="0"/>
              <a:t>) = default;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tuple (tuple&amp;&amp; </a:t>
            </a:r>
            <a:r>
              <a:rPr lang="en-US" altLang="zh-CN" b="0" i="0" kern="0" dirty="0" err="1"/>
              <a:t>pr</a:t>
            </a:r>
            <a:r>
              <a:rPr lang="en-US" altLang="zh-CN" b="0" i="0" kern="0" dirty="0"/>
              <a:t>) = default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初始化构造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 explicit tuple(const Type &amp;…</a:t>
            </a:r>
            <a:r>
              <a:rPr lang="en-US" altLang="zh-CN" b="0" i="0" kern="0" dirty="0" err="1"/>
              <a:t>elems</a:t>
            </a:r>
            <a:r>
              <a:rPr lang="en-US" altLang="zh-CN" b="0" i="0" kern="0" dirty="0"/>
              <a:t>);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template &lt;class…</a:t>
            </a:r>
            <a:r>
              <a:rPr lang="en-US" altLang="zh-CN" b="0" i="0" kern="0" dirty="0" err="1"/>
              <a:t>Utypes</a:t>
            </a:r>
            <a:r>
              <a:rPr lang="en-US" altLang="zh-CN" b="0" i="0" kern="0" dirty="0"/>
              <a:t>&gt; 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explicit tuple(</a:t>
            </a:r>
            <a:r>
              <a:rPr lang="en-US" altLang="zh-CN" b="0" i="0" kern="0" dirty="0" err="1"/>
              <a:t>Utypes</a:t>
            </a:r>
            <a:r>
              <a:rPr lang="en-US" altLang="zh-CN" b="0" i="0" kern="0" dirty="0"/>
              <a:t> &amp;&amp;…</a:t>
            </a:r>
            <a:r>
              <a:rPr lang="en-US" altLang="zh-CN" b="0" i="0" kern="0" dirty="0" err="1"/>
              <a:t>elems</a:t>
            </a:r>
            <a:r>
              <a:rPr lang="en-US" altLang="zh-CN" b="0" i="0" kern="0" dirty="0"/>
              <a:t>);</a:t>
            </a:r>
          </a:p>
          <a:p>
            <a:pPr eaLnBrk="1" hangingPunct="1"/>
            <a:endParaRPr lang="en-US" altLang="zh-CN" b="0" i="0" kern="0" dirty="0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3C69C872-CC71-4893-9B7E-3DEB66F3BBBE}"/>
              </a:ext>
            </a:extLst>
          </p:cNvPr>
          <p:cNvSpPr/>
          <p:nvPr/>
        </p:nvSpPr>
        <p:spPr bwMode="auto">
          <a:xfrm>
            <a:off x="2983409" y="827304"/>
            <a:ext cx="5715818" cy="523220"/>
          </a:xfrm>
          <a:prstGeom prst="wedgeRectCallout">
            <a:avLst>
              <a:gd name="adj1" fmla="val -39197"/>
              <a:gd name="adj2" fmla="val 15278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zh-CN" sz="2800" b="0" i="0" dirty="0"/>
              <a:t>tuple&lt;string, int, complex&lt;double&gt;&gt; t;</a:t>
            </a: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D7D6BE84-D1CC-4021-A11A-645210C4B999}"/>
              </a:ext>
            </a:extLst>
          </p:cNvPr>
          <p:cNvSpPr/>
          <p:nvPr/>
        </p:nvSpPr>
        <p:spPr bwMode="auto">
          <a:xfrm>
            <a:off x="2627784" y="2132856"/>
            <a:ext cx="6336704" cy="523220"/>
          </a:xfrm>
          <a:prstGeom prst="wedgeRectCallout">
            <a:avLst>
              <a:gd name="adj1" fmla="val -39197"/>
              <a:gd name="adj2" fmla="val 15278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altLang="zh-CN" sz="2800" b="0" i="0" dirty="0"/>
              <a:t>tuple&lt;string, int, complex&lt;double&gt;&gt; </a:t>
            </a:r>
            <a:r>
              <a:rPr lang="en-US" altLang="zh-CN" sz="2800" b="0" i="0" dirty="0"/>
              <a:t>t1(t)</a:t>
            </a:r>
            <a:r>
              <a:rPr lang="fr-FR" altLang="zh-CN" sz="2800" b="0" i="0" dirty="0"/>
              <a:t>;</a:t>
            </a: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0898678A-2304-4E11-965F-91AE90349182}"/>
              </a:ext>
            </a:extLst>
          </p:cNvPr>
          <p:cNvSpPr/>
          <p:nvPr/>
        </p:nvSpPr>
        <p:spPr bwMode="auto">
          <a:xfrm>
            <a:off x="278706" y="3955033"/>
            <a:ext cx="8836074" cy="523220"/>
          </a:xfrm>
          <a:prstGeom prst="wedgeRectCallout">
            <a:avLst>
              <a:gd name="adj1" fmla="val -6729"/>
              <a:gd name="adj2" fmla="val 16249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0" i="0" dirty="0"/>
              <a:t>tuple&lt;</a:t>
            </a:r>
            <a:r>
              <a:rPr lang="en-US" altLang="zh-CN" sz="2800" b="0" i="0" dirty="0" err="1"/>
              <a:t>string,int,string</a:t>
            </a:r>
            <a:r>
              <a:rPr lang="en-US" altLang="zh-CN" sz="2800" b="0" i="0" dirty="0"/>
              <a:t>&gt; t2(“liming“,201915000,”computer”);</a:t>
            </a: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111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tuple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9073008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0" kern="0" dirty="0"/>
              <a:t>pair</a:t>
            </a:r>
            <a:r>
              <a:rPr lang="zh-CN" altLang="en-US" b="0" i="0" kern="0" dirty="0"/>
              <a:t>构造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template &lt;class U1,class U2&gt;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tuple(const pair&lt;U1,U2&gt; &amp;</a:t>
            </a:r>
            <a:r>
              <a:rPr lang="en-US" altLang="zh-CN" b="0" i="0" kern="0" dirty="0" err="1"/>
              <a:t>pr</a:t>
            </a:r>
            <a:r>
              <a:rPr lang="en-US" altLang="zh-CN" b="0" i="0" kern="0" dirty="0"/>
              <a:t>);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template &lt;class U1,class U2&gt;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tuple(const pair&lt;U1,U2&gt; &amp;&amp;</a:t>
            </a:r>
            <a:r>
              <a:rPr lang="en-US" altLang="zh-CN" b="0" i="0" kern="0" dirty="0" err="1"/>
              <a:t>pr</a:t>
            </a:r>
            <a:r>
              <a:rPr lang="en-US" altLang="zh-CN" b="0" i="0" kern="0" dirty="0"/>
              <a:t>);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r>
              <a:rPr lang="en-US" altLang="zh-CN" b="0" i="0" kern="0" dirty="0"/>
              <a:t>implicit conversion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template &lt;class … </a:t>
            </a:r>
            <a:r>
              <a:rPr lang="en-US" altLang="zh-CN" b="0" i="0" kern="0" dirty="0" err="1"/>
              <a:t>Utypes</a:t>
            </a:r>
            <a:r>
              <a:rPr lang="en-US" altLang="zh-CN" b="0" i="0" kern="0" dirty="0"/>
              <a:t>&gt; 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tuple(const tuple&lt;</a:t>
            </a:r>
            <a:r>
              <a:rPr lang="en-US" altLang="zh-CN" b="0" i="0" kern="0" dirty="0" err="1"/>
              <a:t>Utypes</a:t>
            </a:r>
            <a:r>
              <a:rPr lang="en-US" altLang="zh-CN" b="0" i="0" kern="0" dirty="0"/>
              <a:t>…&gt; &amp;</a:t>
            </a:r>
            <a:r>
              <a:rPr lang="en-US" altLang="zh-CN" b="0" i="0" kern="0" dirty="0" err="1"/>
              <a:t>tpl</a:t>
            </a:r>
            <a:r>
              <a:rPr lang="en-US" altLang="zh-CN" b="0" i="0" kern="0" dirty="0"/>
              <a:t>);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template&lt;class… </a:t>
            </a:r>
            <a:r>
              <a:rPr lang="en-US" altLang="zh-CN" b="0" i="0" kern="0" dirty="0" err="1"/>
              <a:t>Utypes</a:t>
            </a:r>
            <a:r>
              <a:rPr lang="en-US" altLang="zh-CN" b="0" i="0" kern="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tuple(tuple&lt;</a:t>
            </a:r>
            <a:r>
              <a:rPr lang="en-US" altLang="zh-CN" b="0" i="0" kern="0" dirty="0" err="1"/>
              <a:t>Utypes</a:t>
            </a:r>
            <a:r>
              <a:rPr lang="en-US" altLang="zh-CN" b="0" i="0" kern="0" dirty="0"/>
              <a:t>…&gt; &amp;&amp;</a:t>
            </a:r>
            <a:r>
              <a:rPr lang="en-US" altLang="zh-CN" b="0" i="0" kern="0" dirty="0" err="1"/>
              <a:t>tpl</a:t>
            </a:r>
            <a:r>
              <a:rPr lang="en-US" altLang="zh-CN" b="0" i="0" kern="0" dirty="0"/>
              <a:t>):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9A2E5092-6433-4DB6-91B3-BF97FC011C83}"/>
              </a:ext>
            </a:extLst>
          </p:cNvPr>
          <p:cNvSpPr/>
          <p:nvPr/>
        </p:nvSpPr>
        <p:spPr bwMode="auto">
          <a:xfrm>
            <a:off x="3059832" y="616605"/>
            <a:ext cx="6336704" cy="1169551"/>
          </a:xfrm>
          <a:prstGeom prst="wedgeRectCallout">
            <a:avLst>
              <a:gd name="adj1" fmla="val -20558"/>
              <a:gd name="adj2" fmla="val 8437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pair&lt;</a:t>
            </a:r>
            <a:r>
              <a:rPr lang="en-US" altLang="zh-CN" sz="2800" dirty="0" err="1"/>
              <a:t>string,int</a:t>
            </a:r>
            <a:r>
              <a:rPr lang="en-US" altLang="zh-CN" sz="2800" dirty="0"/>
              <a:t>&gt; s("liming",3);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tuple&lt;</a:t>
            </a:r>
            <a:r>
              <a:rPr lang="en-US" altLang="zh-CN" sz="2800" dirty="0" err="1"/>
              <a:t>string,int</a:t>
            </a:r>
            <a:r>
              <a:rPr lang="en-US" altLang="zh-CN" sz="2800" dirty="0"/>
              <a:t>&gt; t(s);</a:t>
            </a: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014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tuple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9073008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例：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#include &lt;tuple&gt;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using </a:t>
            </a:r>
            <a:r>
              <a:rPr lang="en-US" altLang="zh-CN" b="0" i="0" kern="0" dirty="0" err="1"/>
              <a:t>MyTuple</a:t>
            </a:r>
            <a:r>
              <a:rPr lang="en-US" altLang="zh-CN" b="0" i="0" kern="0" dirty="0"/>
              <a:t> = tuple&lt;</a:t>
            </a:r>
            <a:r>
              <a:rPr lang="en-US" altLang="zh-CN" b="0" i="0" kern="0" dirty="0" err="1"/>
              <a:t>int,string,bool</a:t>
            </a:r>
            <a:r>
              <a:rPr lang="en-US" altLang="zh-CN" b="0" i="0" kern="0" dirty="0"/>
              <a:t>&gt;;</a:t>
            </a:r>
          </a:p>
          <a:p>
            <a:pPr marL="0" indent="0" eaLnBrk="1" hangingPunct="1">
              <a:buNone/>
            </a:pPr>
            <a:r>
              <a:rPr lang="en-US" altLang="zh-CN" b="0" i="0" kern="0" dirty="0" err="1"/>
              <a:t>MyTuple</a:t>
            </a:r>
            <a:r>
              <a:rPr lang="en-US" altLang="zh-CN" b="0" i="0" kern="0" dirty="0"/>
              <a:t>  t1(16,"Test",true);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//C++17</a:t>
            </a:r>
            <a:r>
              <a:rPr lang="zh-CN" altLang="en-US" b="0" i="0" kern="0" dirty="0"/>
              <a:t>，构造函数的模板参数自动推导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#include &lt;tuple&gt;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tuple t1(16,”test”s,true);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951709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using</a:t>
            </a:r>
            <a:r>
              <a:rPr lang="zh-CN" altLang="en-US" sz="3800" dirty="0"/>
              <a:t>用法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9073008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 eaLnBrk="1" hangingPunct="1">
              <a:buAutoNum type="arabicPeriod"/>
            </a:pPr>
            <a:r>
              <a:rPr lang="zh-CN" altLang="en-US" b="0" i="0" kern="0" dirty="0"/>
              <a:t>对命名空间进行管理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>
                <a:solidFill>
                  <a:srgbClr val="FF0000"/>
                </a:solidFill>
              </a:rPr>
              <a:t>      using namespace std;</a:t>
            </a:r>
          </a:p>
          <a:p>
            <a:pPr marL="0" indent="0" eaLnBrk="1" hangingPunct="1">
              <a:buNone/>
            </a:pPr>
            <a:endParaRPr lang="en-US" altLang="zh-CN" b="0" i="0" kern="0" dirty="0">
              <a:solidFill>
                <a:srgbClr val="FF0000"/>
              </a:solidFill>
            </a:endParaRPr>
          </a:p>
          <a:p>
            <a:pPr marL="514350" indent="-514350" eaLnBrk="1" hangingPunct="1">
              <a:buAutoNum type="arabicPeriod" startAt="2"/>
            </a:pPr>
            <a:r>
              <a:rPr lang="zh-CN" altLang="en-US" b="0" i="0" kern="0" dirty="0"/>
              <a:t>类型重命名，同</a:t>
            </a:r>
            <a:r>
              <a:rPr lang="en-US" altLang="zh-CN" b="0" i="0" kern="0" dirty="0"/>
              <a:t>typedef</a:t>
            </a:r>
            <a:r>
              <a:rPr lang="zh-CN" altLang="en-US" b="0" i="0" kern="0" dirty="0"/>
              <a:t>，逻辑上更直观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>
                <a:solidFill>
                  <a:srgbClr val="FF0000"/>
                </a:solidFill>
              </a:rPr>
              <a:t>      </a:t>
            </a:r>
            <a:r>
              <a:rPr lang="en-US" altLang="zh-CN" b="0" i="0" kern="0" dirty="0"/>
              <a:t>typedef  tuple&lt;</a:t>
            </a:r>
            <a:r>
              <a:rPr lang="en-US" altLang="zh-CN" b="0" i="0" kern="0" dirty="0" err="1"/>
              <a:t>int,string,bool</a:t>
            </a:r>
            <a:r>
              <a:rPr lang="en-US" altLang="zh-CN" b="0" i="0" kern="0" dirty="0"/>
              <a:t>&gt;  </a:t>
            </a:r>
            <a:r>
              <a:rPr lang="en-US" altLang="zh-CN" b="0" i="0" kern="0" dirty="0" err="1"/>
              <a:t>MyTuple</a:t>
            </a:r>
            <a:r>
              <a:rPr lang="en-US" altLang="zh-CN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b="0" i="0" kern="0" dirty="0">
                <a:solidFill>
                  <a:srgbClr val="FF0000"/>
                </a:solidFill>
              </a:rPr>
              <a:t>      using </a:t>
            </a:r>
            <a:r>
              <a:rPr lang="en-US" altLang="zh-CN" b="0" i="0" kern="0" dirty="0" err="1">
                <a:solidFill>
                  <a:srgbClr val="FF0000"/>
                </a:solidFill>
              </a:rPr>
              <a:t>MyTuple</a:t>
            </a:r>
            <a:r>
              <a:rPr lang="en-US" altLang="zh-CN" b="0" i="0" kern="0" dirty="0">
                <a:solidFill>
                  <a:srgbClr val="FF0000"/>
                </a:solidFill>
              </a:rPr>
              <a:t> = tuple&lt;</a:t>
            </a:r>
            <a:r>
              <a:rPr lang="en-US" altLang="zh-CN" b="0" i="0" kern="0" dirty="0" err="1">
                <a:solidFill>
                  <a:srgbClr val="FF0000"/>
                </a:solidFill>
              </a:rPr>
              <a:t>int,string,bool</a:t>
            </a:r>
            <a:r>
              <a:rPr lang="en-US" altLang="zh-CN" b="0" i="0" kern="0" dirty="0">
                <a:solidFill>
                  <a:srgbClr val="FF0000"/>
                </a:solidFill>
              </a:rPr>
              <a:t>&gt;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 t</a:t>
            </a:r>
            <a:r>
              <a:rPr lang="en-US" altLang="zh-CN" b="0" i="0" dirty="0"/>
              <a:t>ypedef void (</a:t>
            </a:r>
            <a:r>
              <a:rPr lang="en-US" altLang="zh-CN" b="0" i="0" dirty="0" err="1"/>
              <a:t>tFunc</a:t>
            </a:r>
            <a:r>
              <a:rPr lang="en-US" altLang="zh-CN" b="0" i="0" dirty="0"/>
              <a:t>*)(void);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b="0" i="0" dirty="0">
                <a:solidFill>
                  <a:srgbClr val="FF0000"/>
                </a:solidFill>
              </a:rPr>
              <a:t>using </a:t>
            </a:r>
            <a:r>
              <a:rPr lang="en-US" altLang="zh-CN" b="0" i="0" dirty="0" err="1">
                <a:solidFill>
                  <a:srgbClr val="FF0000"/>
                </a:solidFill>
              </a:rPr>
              <a:t>uFunc</a:t>
            </a:r>
            <a:r>
              <a:rPr lang="en-US" altLang="zh-CN" b="0" i="0" dirty="0">
                <a:solidFill>
                  <a:srgbClr val="FF0000"/>
                </a:solidFill>
              </a:rPr>
              <a:t> = void(*)(void);</a:t>
            </a:r>
            <a:endParaRPr lang="en-US" altLang="zh-CN" b="0" i="0" kern="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284914024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using</a:t>
            </a:r>
            <a:r>
              <a:rPr lang="zh-CN" altLang="en-US" sz="3800" dirty="0"/>
              <a:t>用法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35292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b="0" i="0" kern="0" dirty="0"/>
              <a:t>3. </a:t>
            </a:r>
            <a:r>
              <a:rPr lang="zh-CN" altLang="en-US" b="0" i="0" kern="0" dirty="0"/>
              <a:t>继承体系中，改变部分接口的继承权限。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zh-CN" altLang="en-US" b="0" i="0" dirty="0"/>
              <a:t>    私有继承一个基类，通过</a:t>
            </a:r>
            <a:r>
              <a:rPr lang="en-US" altLang="zh-CN" b="0" i="0" dirty="0"/>
              <a:t>using</a:t>
            </a:r>
            <a:r>
              <a:rPr lang="zh-CN" altLang="en-US" b="0" i="0" dirty="0"/>
              <a:t>可将基类中的某些</a:t>
            </a:r>
            <a:r>
              <a:rPr lang="en-US" altLang="zh-CN" b="0" i="0" dirty="0"/>
              <a:t>public</a:t>
            </a:r>
            <a:r>
              <a:rPr lang="zh-CN" altLang="en-US" b="0" i="0" dirty="0"/>
              <a:t>接口在子类对象实例化后对外开放直接使用。</a:t>
            </a:r>
            <a:endParaRPr lang="en-US" altLang="zh-CN" b="0" i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5DC025-4153-438E-853B-60C68E3107A4}"/>
              </a:ext>
            </a:extLst>
          </p:cNvPr>
          <p:cNvSpPr txBox="1"/>
          <p:nvPr/>
        </p:nvSpPr>
        <p:spPr>
          <a:xfrm>
            <a:off x="6732240" y="472514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using.cpp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8392330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tuple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9073008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例：</a:t>
            </a:r>
            <a:endParaRPr lang="en-US" altLang="zh-CN" b="0" i="0" kern="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b="0" i="0" kern="0" dirty="0"/>
              <a:t>#include &lt;tuple&gt;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#include &lt;</a:t>
            </a:r>
            <a:r>
              <a:rPr lang="en-US" altLang="zh-CN" b="0" i="0" kern="0" dirty="0">
                <a:solidFill>
                  <a:srgbClr val="FF0000"/>
                </a:solidFill>
              </a:rPr>
              <a:t>functional</a:t>
            </a:r>
            <a:r>
              <a:rPr lang="en-US" altLang="zh-CN" b="0" i="0" kern="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using namespace std;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double d = 3.14;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string str1 = “Test”;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tuple t2(16,</a:t>
            </a:r>
            <a:r>
              <a:rPr lang="en-US" altLang="zh-CN" b="0" i="0" kern="0" dirty="0">
                <a:solidFill>
                  <a:srgbClr val="FF0000"/>
                </a:solidFill>
              </a:rPr>
              <a:t>ref</a:t>
            </a:r>
            <a:r>
              <a:rPr lang="en-US" altLang="zh-CN" b="0" i="0" kern="0" dirty="0"/>
              <a:t>(d),</a:t>
            </a:r>
            <a:r>
              <a:rPr lang="en-US" altLang="zh-CN" b="0" i="0" kern="0" dirty="0" err="1">
                <a:solidFill>
                  <a:srgbClr val="FF0000"/>
                </a:solidFill>
              </a:rPr>
              <a:t>cref</a:t>
            </a:r>
            <a:r>
              <a:rPr lang="en-US" altLang="zh-CN" b="0" i="0" kern="0" dirty="0"/>
              <a:t>(d),ref(str1);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ref—</a:t>
            </a:r>
            <a:r>
              <a:rPr lang="zh-CN" altLang="en-US" b="0" i="0" kern="0" dirty="0"/>
              <a:t>引用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 err="1"/>
              <a:t>cref</a:t>
            </a:r>
            <a:r>
              <a:rPr lang="en-US" altLang="zh-CN" b="0" i="0" kern="0" dirty="0"/>
              <a:t>—</a:t>
            </a:r>
            <a:r>
              <a:rPr lang="zh-CN" altLang="en-US" b="0" i="0" kern="0" dirty="0"/>
              <a:t>常量引用，不可修改值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C++17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5427774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关联式容器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496944" cy="5516562"/>
          </a:xfrm>
        </p:spPr>
        <p:txBody>
          <a:bodyPr/>
          <a:lstStyle/>
          <a:p>
            <a:pPr eaLnBrk="1" hangingPunct="1"/>
            <a:r>
              <a:rPr lang="zh-CN" altLang="en-US" dirty="0"/>
              <a:t>标准关联式容器：</a:t>
            </a:r>
            <a:r>
              <a:rPr lang="en-US" altLang="zh-CN" dirty="0"/>
              <a:t>set(</a:t>
            </a:r>
            <a:r>
              <a:rPr lang="zh-CN" altLang="en-US" dirty="0"/>
              <a:t>集合）、</a:t>
            </a:r>
            <a:r>
              <a:rPr lang="en-US" altLang="zh-CN" dirty="0"/>
              <a:t>map(</a:t>
            </a:r>
            <a:r>
              <a:rPr lang="zh-CN" altLang="en-US" dirty="0"/>
              <a:t>映射</a:t>
            </a:r>
            <a:r>
              <a:rPr lang="en-US" altLang="zh-CN" dirty="0"/>
              <a:t>)</a:t>
            </a:r>
            <a:r>
              <a:rPr lang="zh-CN" altLang="en-US" dirty="0"/>
              <a:t>。衍生体：</a:t>
            </a:r>
            <a:r>
              <a:rPr lang="en-US" altLang="zh-CN" dirty="0"/>
              <a:t>multiset(</a:t>
            </a:r>
            <a:r>
              <a:rPr lang="zh-CN" altLang="en-US" dirty="0"/>
              <a:t>多键集合</a:t>
            </a:r>
            <a:r>
              <a:rPr lang="en-US" altLang="zh-CN" dirty="0"/>
              <a:t>) </a:t>
            </a:r>
            <a:r>
              <a:rPr lang="zh-CN" altLang="en-US" dirty="0"/>
              <a:t>和</a:t>
            </a:r>
            <a:r>
              <a:rPr lang="en-US" altLang="zh-CN" dirty="0"/>
              <a:t> multimap(</a:t>
            </a:r>
            <a:r>
              <a:rPr lang="zh-CN" altLang="en-US" dirty="0"/>
              <a:t>多键映射表）。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底层机制：</a:t>
            </a:r>
            <a:r>
              <a:rPr lang="en-US" altLang="zh-CN" dirty="0"/>
              <a:t>RB-tree(</a:t>
            </a:r>
            <a:r>
              <a:rPr lang="zh-CN" altLang="en-US" dirty="0"/>
              <a:t>红黑树）。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en-US" altLang="zh-CN" dirty="0"/>
              <a:t>SGI STL</a:t>
            </a:r>
            <a:r>
              <a:rPr lang="zh-CN" altLang="en-US" dirty="0"/>
              <a:t>提供非标准关联式容器：</a:t>
            </a:r>
            <a:r>
              <a:rPr lang="en-US" altLang="zh-CN" dirty="0"/>
              <a:t>hash table(</a:t>
            </a:r>
            <a:r>
              <a:rPr lang="zh-CN" altLang="en-US" dirty="0"/>
              <a:t>散列表）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     以</a:t>
            </a:r>
            <a:r>
              <a:rPr lang="en-US" altLang="zh-CN" dirty="0"/>
              <a:t>hash table</a:t>
            </a:r>
            <a:r>
              <a:rPr lang="zh-CN" altLang="en-US" dirty="0"/>
              <a:t>为底层机制实现：</a:t>
            </a:r>
            <a:r>
              <a:rPr lang="en-US" altLang="zh-CN" dirty="0" err="1"/>
              <a:t>hash_set</a:t>
            </a:r>
            <a:r>
              <a:rPr lang="en-US" altLang="zh-CN" dirty="0"/>
              <a:t>(</a:t>
            </a:r>
            <a:r>
              <a:rPr lang="zh-CN" altLang="en-US" dirty="0"/>
              <a:t>散列集合）、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hash_map</a:t>
            </a:r>
            <a:r>
              <a:rPr lang="en-US" altLang="zh-CN" dirty="0"/>
              <a:t>(</a:t>
            </a:r>
            <a:r>
              <a:rPr lang="zh-CN" altLang="en-US" dirty="0"/>
              <a:t>散列映射表）、</a:t>
            </a:r>
            <a:r>
              <a:rPr lang="en-US" altLang="zh-CN" dirty="0" err="1"/>
              <a:t>hash_multiset</a:t>
            </a:r>
            <a:r>
              <a:rPr lang="en-US" altLang="zh-CN" dirty="0"/>
              <a:t>(</a:t>
            </a:r>
            <a:r>
              <a:rPr lang="zh-CN" altLang="en-US" dirty="0"/>
              <a:t>散列多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键集合）、</a:t>
            </a:r>
            <a:r>
              <a:rPr lang="en-US" altLang="zh-CN" dirty="0" err="1"/>
              <a:t>hash_multimap</a:t>
            </a:r>
            <a:r>
              <a:rPr lang="en-US" altLang="zh-CN" dirty="0"/>
              <a:t>(</a:t>
            </a:r>
            <a:r>
              <a:rPr lang="zh-CN" altLang="en-US" dirty="0"/>
              <a:t>散列多键映射表）。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89480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tuple</a:t>
            </a:r>
            <a:r>
              <a:rPr lang="zh-CN" altLang="en-US" sz="3800" dirty="0"/>
              <a:t>常用方法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07892"/>
              </p:ext>
            </p:extLst>
          </p:nvPr>
        </p:nvGraphicFramePr>
        <p:xfrm>
          <a:off x="15478" y="1310606"/>
          <a:ext cx="8892480" cy="56505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32786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1959694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6832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tuple &amp;operator=(const tuple &amp;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tpl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拷贝</a:t>
                      </a:r>
                      <a:r>
                        <a:rPr lang="en-US" altLang="zh-CN" sz="2800" dirty="0"/>
                        <a:t>/</a:t>
                      </a:r>
                      <a:r>
                        <a:rPr lang="zh-CN" altLang="en-US" sz="2800" dirty="0"/>
                        <a:t>移动赋值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5443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👆，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(tuple &amp;&amp;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tpl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noexcept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549878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template&lt;class …</a:t>
                      </a:r>
                      <a:r>
                        <a:rPr lang="en-US" altLang="zh-CN" sz="2800" dirty="0" err="1"/>
                        <a:t>Utypes</a:t>
                      </a:r>
                      <a:r>
                        <a:rPr lang="en-US" altLang="zh-CN" sz="2800" dirty="0"/>
                        <a:t>&gt;</a:t>
                      </a:r>
                    </a:p>
                    <a:p>
                      <a:pPr algn="l"/>
                      <a:r>
                        <a:rPr lang="en-US" altLang="zh-CN" sz="2800" dirty="0"/>
                        <a:t>tuple &amp;operator=(const tuple&lt;</a:t>
                      </a:r>
                      <a:r>
                        <a:rPr lang="en-US" altLang="zh-CN" sz="2800" dirty="0" err="1"/>
                        <a:t>UTypes</a:t>
                      </a:r>
                      <a:r>
                        <a:rPr lang="en-US" altLang="zh-CN" sz="2800" dirty="0"/>
                        <a:t>…&gt; &amp;</a:t>
                      </a:r>
                      <a:r>
                        <a:rPr lang="en-US" altLang="zh-CN" sz="2800" dirty="0" err="1"/>
                        <a:t>tpl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implicit conversion</a:t>
                      </a:r>
                      <a:r>
                        <a:rPr lang="zh-CN" altLang="en-US" sz="2800" dirty="0"/>
                        <a:t>赋值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3147"/>
                  </a:ext>
                </a:extLst>
              </a:tr>
              <a:tr h="6710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👆，（</a:t>
                      </a:r>
                      <a:r>
                        <a:rPr lang="en-US" altLang="zh-CN" sz="2800" dirty="0"/>
                        <a:t>tuple&lt;</a:t>
                      </a:r>
                      <a:r>
                        <a:rPr lang="en-US" altLang="zh-CN" sz="2800" dirty="0" err="1"/>
                        <a:t>UTypes</a:t>
                      </a:r>
                      <a:r>
                        <a:rPr lang="en-US" altLang="zh-CN" sz="2800" dirty="0"/>
                        <a:t>…&gt; &amp;&amp;</a:t>
                      </a:r>
                      <a:r>
                        <a:rPr lang="en-US" altLang="zh-CN" sz="2800" dirty="0" err="1"/>
                        <a:t>tpl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687699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Template&lt;class U1,class U2&gt;</a:t>
                      </a:r>
                    </a:p>
                    <a:p>
                      <a:pPr algn="l"/>
                      <a:r>
                        <a:rPr lang="en-US" altLang="zh-CN" sz="2800" dirty="0"/>
                        <a:t>Tuple &amp;operator=(const pair&lt;U1,U2&gt; &amp;</a:t>
                      </a:r>
                      <a:r>
                        <a:rPr lang="en-US" altLang="zh-CN" sz="2800" dirty="0" err="1"/>
                        <a:t>pr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从</a:t>
                      </a:r>
                      <a:r>
                        <a:rPr lang="en-US" altLang="zh-CN" sz="2800" dirty="0"/>
                        <a:t>pair</a:t>
                      </a:r>
                      <a:r>
                        <a:rPr lang="zh-CN" altLang="en-US" sz="2800" dirty="0"/>
                        <a:t>转换赋值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489412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👆，</a:t>
                      </a:r>
                      <a:r>
                        <a:rPr lang="en-US" altLang="zh-CN" sz="2800" dirty="0"/>
                        <a:t>(pair&lt;U1,U2&gt; &amp;&amp;</a:t>
                      </a:r>
                      <a:r>
                        <a:rPr lang="en-US" altLang="zh-CN" sz="2800" dirty="0" err="1"/>
                        <a:t>pr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9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33304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tuple</a:t>
            </a:r>
            <a:r>
              <a:rPr lang="zh-CN" altLang="en-US" sz="3800" dirty="0"/>
              <a:t>常用方法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22720"/>
              </p:ext>
            </p:extLst>
          </p:nvPr>
        </p:nvGraphicFramePr>
        <p:xfrm>
          <a:off x="15478" y="1310606"/>
          <a:ext cx="8892480" cy="15448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32786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1959694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61381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swap (tuple&amp;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tpl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zh-CN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交换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6837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tuple</a:t>
            </a:r>
            <a:r>
              <a:rPr lang="zh-CN" altLang="en-US" sz="3800" dirty="0"/>
              <a:t>，非成员函数模板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6307"/>
              </p:ext>
            </p:extLst>
          </p:nvPr>
        </p:nvGraphicFramePr>
        <p:xfrm>
          <a:off x="0" y="1396999"/>
          <a:ext cx="8892480" cy="4254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64288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template&lt;class...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TTypes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class...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UTypes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operator== ( const tuple&lt;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TTypes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...&gt;&amp;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lhs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const tuple&lt;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UTypes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...&gt;&amp;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支持关系运算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100677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👆，</a:t>
                      </a:r>
                      <a:r>
                        <a:rPr lang="en-US" altLang="zh-CN" sz="2800" dirty="0"/>
                        <a:t>!=,&lt;,&lt;=,&gt;,&gt;=</a:t>
                      </a:r>
                      <a:endParaRPr lang="zh-CN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3147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template&lt;class... Types&gt; </a:t>
                      </a:r>
                    </a:p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VTypes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make_tuple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(Types&amp;&amp;...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构建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68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362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tuple</a:t>
            </a:r>
            <a:r>
              <a:rPr lang="zh-CN" altLang="en-US" sz="3800" dirty="0"/>
              <a:t>，非成员函数模板</a:t>
            </a:r>
            <a:r>
              <a:rPr lang="en-US" altLang="zh-CN" sz="3800" dirty="0"/>
              <a:t>get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60597"/>
              </p:ext>
            </p:extLst>
          </p:nvPr>
        </p:nvGraphicFramePr>
        <p:xfrm>
          <a:off x="125760" y="1310606"/>
          <a:ext cx="8892480" cy="460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64288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template &lt;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size_t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I,class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…Types&gt;</a:t>
                      </a:r>
                    </a:p>
                    <a:p>
                      <a:pPr algn="l"/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typename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tuple_element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&lt;I, tuple&lt;Types…&gt;&gt;::type &amp;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get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(tuple&lt;Types…&gt; &amp;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tpl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noexcept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返回第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个元素的引用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en-US" altLang="zh-CN" sz="2800" dirty="0"/>
                        <a:t>=0,1,2,..)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👆，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(tuple &lt;Types…&gt; 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tpls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549878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👆，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const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typename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tupe_element</a:t>
                      </a:r>
                      <a:r>
                        <a:rPr lang="en-US" altLang="zh-CN" sz="2800" dirty="0"/>
                        <a:t>&lt;…&gt;,    </a:t>
                      </a:r>
                    </a:p>
                    <a:p>
                      <a:pPr algn="l"/>
                      <a:r>
                        <a:rPr lang="en-US" altLang="zh-CN" sz="2800" dirty="0"/>
                        <a:t>        (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const </a:t>
                      </a:r>
                      <a:r>
                        <a:rPr lang="en-US" altLang="zh-CN" sz="2800" dirty="0"/>
                        <a:t>tuple&lt;Types…&gt; &amp;</a:t>
                      </a:r>
                      <a:r>
                        <a:rPr lang="en-US" altLang="zh-CN" sz="2800" dirty="0" err="1"/>
                        <a:t>tpl</a:t>
                      </a:r>
                      <a:r>
                        <a:rPr lang="en-US" altLang="zh-CN" sz="2800" dirty="0"/>
                        <a:t>) </a:t>
                      </a:r>
                      <a:endParaRPr lang="zh-CN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3147"/>
                  </a:ext>
                </a:extLst>
              </a:tr>
            </a:tbl>
          </a:graphicData>
        </a:graphic>
      </p:graphicFrame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B69EF0AC-6388-4F34-B418-F1028DC40D1F}"/>
              </a:ext>
            </a:extLst>
          </p:cNvPr>
          <p:cNvSpPr/>
          <p:nvPr/>
        </p:nvSpPr>
        <p:spPr bwMode="auto">
          <a:xfrm>
            <a:off x="2428652" y="1124744"/>
            <a:ext cx="6336704" cy="1169551"/>
          </a:xfrm>
          <a:prstGeom prst="wedgeRectCallout">
            <a:avLst>
              <a:gd name="adj1" fmla="val -21961"/>
              <a:gd name="adj2" fmla="val 13100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0" i="0" dirty="0"/>
              <a:t>get&lt;0&gt;(tuple</a:t>
            </a:r>
            <a:r>
              <a:rPr lang="zh-CN" altLang="en-US" sz="2800" b="0" i="0" dirty="0"/>
              <a:t>对象名</a:t>
            </a:r>
            <a:r>
              <a:rPr lang="en-US" altLang="zh-CN" sz="2800" b="0" i="0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get&lt;string&gt;(tuple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对象名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);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VS,ok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; CB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错误。</a:t>
            </a: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23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tuple_element</a:t>
            </a:r>
            <a:r>
              <a:rPr lang="zh-CN" altLang="en-US" sz="3800" dirty="0"/>
              <a:t>类模板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16305"/>
              </p:ext>
            </p:extLst>
          </p:nvPr>
        </p:nvGraphicFramePr>
        <p:xfrm>
          <a:off x="0" y="1397000"/>
          <a:ext cx="9036496" cy="27491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00192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template &lt;</a:t>
                      </a:r>
                      <a:r>
                        <a:rPr lang="en-US" altLang="zh-CN" sz="2800" dirty="0" err="1"/>
                        <a:t>size_t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I,class</a:t>
                      </a:r>
                      <a:r>
                        <a:rPr lang="en-US" altLang="zh-CN" sz="2800" dirty="0"/>
                        <a:t> T&gt; </a:t>
                      </a:r>
                    </a:p>
                    <a:p>
                      <a:pPr algn="l"/>
                      <a:r>
                        <a:rPr lang="en-US" altLang="zh-CN" sz="2800" dirty="0"/>
                        <a:t>class </a:t>
                      </a:r>
                      <a:r>
                        <a:rPr lang="en-US" altLang="zh-CN" sz="2800" dirty="0" err="1"/>
                        <a:t>tuple_element</a:t>
                      </a:r>
                      <a:r>
                        <a:rPr lang="en-US" altLang="zh-CN" sz="2800" dirty="0"/>
                        <a:t>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tuple</a:t>
                      </a:r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I</a:t>
                      </a:r>
                      <a:r>
                        <a:rPr lang="zh-CN" altLang="en-US" sz="2800" dirty="0"/>
                        <a:t>个元素的类型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tuple_elemen</a:t>
                      </a:r>
                      <a:r>
                        <a:rPr lang="zh-CN" altLang="en-US" sz="2800" dirty="0"/>
                        <a:t>的公有类型：</a:t>
                      </a:r>
                      <a:r>
                        <a:rPr lang="en-US" altLang="zh-CN" sz="2800" dirty="0"/>
                        <a:t>type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tuple</a:t>
                      </a:r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I</a:t>
                      </a:r>
                      <a:r>
                        <a:rPr lang="zh-CN" altLang="en-US" sz="2800" dirty="0"/>
                        <a:t>个元素的数据类型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2679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6A1297D-0D55-4F14-B920-597E783C7A9B}"/>
              </a:ext>
            </a:extLst>
          </p:cNvPr>
          <p:cNvSpPr txBox="1"/>
          <p:nvPr/>
        </p:nvSpPr>
        <p:spPr>
          <a:xfrm>
            <a:off x="174799" y="434406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访问元素类型的其它方法：</a:t>
            </a:r>
            <a:r>
              <a:rPr lang="en-US" altLang="zh-CN" sz="2800" i="0" dirty="0"/>
              <a:t>&lt;</a:t>
            </a:r>
            <a:r>
              <a:rPr lang="en-US" altLang="zh-CN" sz="2800" i="0" dirty="0" err="1"/>
              <a:t>typeinfo</a:t>
            </a:r>
            <a:r>
              <a:rPr lang="en-US" altLang="zh-CN" sz="2800" i="0" dirty="0"/>
              <a:t>&gt;</a:t>
            </a:r>
          </a:p>
          <a:p>
            <a:r>
              <a:rPr lang="en-US" altLang="zh-CN" sz="2800" i="0" dirty="0" err="1"/>
              <a:t>cout</a:t>
            </a:r>
            <a:r>
              <a:rPr lang="en-US" altLang="zh-CN" sz="2800" i="0" dirty="0"/>
              <a:t>&lt;&lt;</a:t>
            </a:r>
            <a:r>
              <a:rPr lang="en-US" altLang="zh-CN" sz="2800" i="0" dirty="0" err="1"/>
              <a:t>typeid</a:t>
            </a:r>
            <a:r>
              <a:rPr lang="en-US" altLang="zh-CN" sz="2800" i="0" dirty="0"/>
              <a:t>(get&lt;0&gt;(t1)).name()&lt;&lt;</a:t>
            </a:r>
            <a:r>
              <a:rPr lang="en-US" altLang="zh-CN" sz="2800" i="0" dirty="0" err="1"/>
              <a:t>endl</a:t>
            </a:r>
            <a:r>
              <a:rPr lang="en-US" altLang="zh-CN" sz="2800" i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956086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tuple</a:t>
            </a:r>
            <a:r>
              <a:rPr lang="zh-CN" altLang="en-US" sz="3800" dirty="0"/>
              <a:t>，访问元素及类型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947787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例：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#include &lt;tuple&gt;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using </a:t>
            </a:r>
            <a:r>
              <a:rPr lang="en-US" altLang="zh-CN" b="0" i="0" kern="0" dirty="0" err="1"/>
              <a:t>MyTuple</a:t>
            </a:r>
            <a:r>
              <a:rPr lang="en-US" altLang="zh-CN" b="0" i="0" kern="0" dirty="0"/>
              <a:t> = tuple&lt;</a:t>
            </a:r>
            <a:r>
              <a:rPr lang="en-US" altLang="zh-CN" b="0" i="0" kern="0" dirty="0" err="1"/>
              <a:t>int,string,bool</a:t>
            </a:r>
            <a:r>
              <a:rPr lang="en-US" altLang="zh-CN" b="0" i="0" kern="0" dirty="0"/>
              <a:t>&gt;;</a:t>
            </a:r>
          </a:p>
          <a:p>
            <a:pPr marL="0" indent="0" eaLnBrk="1" hangingPunct="1">
              <a:buNone/>
            </a:pPr>
            <a:r>
              <a:rPr lang="en-US" altLang="zh-CN" b="0" i="0" kern="0" dirty="0" err="1"/>
              <a:t>MyTuple</a:t>
            </a:r>
            <a:r>
              <a:rPr lang="en-US" altLang="zh-CN" b="0" i="0" kern="0" dirty="0"/>
              <a:t>  t1(16,"Test",true);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 err="1"/>
              <a:t>tuple_element</a:t>
            </a:r>
            <a:r>
              <a:rPr lang="en-US" altLang="zh-CN" b="0" i="0" kern="0" dirty="0"/>
              <a:t>&lt;1,MyTuple&gt;::type   first = get&lt;1&gt;(t1);</a:t>
            </a:r>
          </a:p>
          <a:p>
            <a:pPr marL="0" indent="0" eaLnBrk="1" hangingPunct="1">
              <a:buNone/>
            </a:pPr>
            <a:r>
              <a:rPr lang="en-US" altLang="zh-CN" b="0" i="0" kern="0" dirty="0" err="1"/>
              <a:t>cout</a:t>
            </a:r>
            <a:r>
              <a:rPr lang="en-US" altLang="zh-CN" b="0" i="0" kern="0" dirty="0"/>
              <a:t>&lt;&lt;first&lt;&lt;</a:t>
            </a:r>
            <a:r>
              <a:rPr lang="en-US" altLang="zh-CN" b="0" i="0" kern="0" dirty="0" err="1"/>
              <a:t>endl</a:t>
            </a:r>
            <a:r>
              <a:rPr lang="en-US" altLang="zh-CN" b="0" i="0" kern="0" dirty="0"/>
              <a:t>;    //</a:t>
            </a:r>
            <a:r>
              <a:rPr lang="zh-CN" altLang="en-US" b="0" i="0" kern="0" dirty="0"/>
              <a:t>输出</a:t>
            </a:r>
            <a:r>
              <a:rPr lang="en-US" altLang="zh-CN" b="0" i="0" kern="0" dirty="0"/>
              <a:t>Test</a:t>
            </a:r>
          </a:p>
          <a:p>
            <a:pPr marL="0" indent="0" eaLnBrk="1" hangingPunct="1">
              <a:buNone/>
            </a:pPr>
            <a:r>
              <a:rPr lang="en-US" altLang="zh-CN" b="0" i="0" kern="0" dirty="0" err="1"/>
              <a:t>cout</a:t>
            </a:r>
            <a:r>
              <a:rPr lang="en-US" altLang="zh-CN" b="0" i="0" kern="0" dirty="0"/>
              <a:t>&lt;&lt;</a:t>
            </a:r>
            <a:r>
              <a:rPr lang="en-US" altLang="zh-CN" b="0" i="0" kern="0" dirty="0" err="1"/>
              <a:t>typeid</a:t>
            </a:r>
            <a:r>
              <a:rPr lang="en-US" altLang="zh-CN" b="0" i="0" kern="0" dirty="0"/>
              <a:t>(get&lt;1&gt;(t1)).name()&lt;&lt;</a:t>
            </a:r>
            <a:r>
              <a:rPr lang="en-US" altLang="zh-CN" b="0" i="0" kern="0" dirty="0" err="1"/>
              <a:t>endl</a:t>
            </a:r>
            <a:r>
              <a:rPr lang="en-US" altLang="zh-CN" b="0" i="0" kern="0" dirty="0"/>
              <a:t>;   //</a:t>
            </a:r>
            <a:r>
              <a:rPr lang="zh-CN" altLang="en-US" b="0" i="0" kern="0" dirty="0"/>
              <a:t>输出</a:t>
            </a:r>
            <a:r>
              <a:rPr lang="en-US" altLang="zh-CN" b="0" i="0" kern="0" dirty="0"/>
              <a:t>Test</a:t>
            </a:r>
            <a:r>
              <a:rPr lang="zh-CN" altLang="en-US" b="0" i="0" kern="0" dirty="0"/>
              <a:t>的类型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 err="1"/>
              <a:t>cout</a:t>
            </a:r>
            <a:r>
              <a:rPr lang="en-US" altLang="zh-CN" b="0" i="0" kern="0" dirty="0"/>
              <a:t>&lt;&lt;</a:t>
            </a:r>
            <a:r>
              <a:rPr lang="en-US" altLang="zh-CN" b="0" i="0" kern="0" dirty="0" err="1"/>
              <a:t>typeid</a:t>
            </a:r>
            <a:r>
              <a:rPr lang="en-US" altLang="zh-CN" b="0" i="0" kern="0" dirty="0"/>
              <a:t>(first).name()&lt;&lt;</a:t>
            </a:r>
            <a:r>
              <a:rPr lang="en-US" altLang="zh-CN" b="0" i="0" kern="0" dirty="0" err="1"/>
              <a:t>endl</a:t>
            </a:r>
            <a:r>
              <a:rPr lang="en-US" altLang="zh-CN" b="0" i="0" kern="0" dirty="0"/>
              <a:t>;  //</a:t>
            </a:r>
            <a:r>
              <a:rPr lang="zh-CN" altLang="en-US" b="0" i="0" kern="0" dirty="0"/>
              <a:t>输出</a:t>
            </a:r>
            <a:r>
              <a:rPr lang="en-US" altLang="zh-CN" b="0" i="0" kern="0" dirty="0"/>
              <a:t>first</a:t>
            </a:r>
            <a:r>
              <a:rPr lang="zh-CN" altLang="en-US" b="0" i="0" kern="0" dirty="0"/>
              <a:t>的类型，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                                                    //</a:t>
            </a:r>
            <a:r>
              <a:rPr lang="zh-CN" altLang="en-US" b="0" i="0" kern="0" dirty="0"/>
              <a:t>同</a:t>
            </a:r>
            <a:r>
              <a:rPr lang="en-US" altLang="zh-CN" b="0" i="0" kern="0" dirty="0"/>
              <a:t>Test</a:t>
            </a:r>
            <a:r>
              <a:rPr lang="zh-CN" altLang="en-US" b="0" i="0" kern="0" dirty="0"/>
              <a:t>类型</a:t>
            </a:r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374047574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tuple_size</a:t>
            </a:r>
            <a:r>
              <a:rPr lang="zh-CN" altLang="en-US" sz="3800" dirty="0"/>
              <a:t>类模板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15224"/>
              </p:ext>
            </p:extLst>
          </p:nvPr>
        </p:nvGraphicFramePr>
        <p:xfrm>
          <a:off x="53752" y="1326902"/>
          <a:ext cx="9036496" cy="26636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00192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template &lt;T&gt;</a:t>
                      </a:r>
                    </a:p>
                    <a:p>
                      <a:pPr algn="l"/>
                      <a:r>
                        <a:rPr lang="en-US" altLang="zh-CN" sz="2800" dirty="0"/>
                        <a:t>class </a:t>
                      </a:r>
                      <a:r>
                        <a:rPr lang="en-US" altLang="zh-CN" sz="2800" dirty="0" err="1"/>
                        <a:t>tuple_size</a:t>
                      </a:r>
                      <a:r>
                        <a:rPr lang="en-US" altLang="zh-CN" sz="2800" dirty="0"/>
                        <a:t>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类模板，访问</a:t>
                      </a:r>
                      <a:r>
                        <a:rPr lang="en-US" altLang="zh-CN" sz="2800" dirty="0"/>
                        <a:t>tuple</a:t>
                      </a:r>
                      <a:r>
                        <a:rPr lang="zh-CN" altLang="en-US" sz="2800" dirty="0"/>
                        <a:t>的元素数目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tuple_size</a:t>
                      </a:r>
                      <a:r>
                        <a:rPr lang="zh-CN" altLang="en-US" sz="2800" dirty="0"/>
                        <a:t>中的静态常量：</a:t>
                      </a:r>
                      <a:r>
                        <a:rPr lang="en-US" altLang="zh-CN" sz="2800" dirty="0"/>
                        <a:t>value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tuple</a:t>
                      </a:r>
                      <a:r>
                        <a:rPr lang="zh-CN" altLang="en-US" sz="2800" dirty="0"/>
                        <a:t>中的元素数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267918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F464A98-51E8-4376-9BBB-0AFC4457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2" y="4155281"/>
            <a:ext cx="9477870" cy="26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例：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#include &lt;tuple&gt;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using </a:t>
            </a:r>
            <a:r>
              <a:rPr lang="en-US" altLang="zh-CN" b="0" i="0" kern="0" dirty="0" err="1"/>
              <a:t>MyTuple</a:t>
            </a:r>
            <a:r>
              <a:rPr lang="en-US" altLang="zh-CN" b="0" i="0" kern="0" dirty="0"/>
              <a:t> = tuple&lt;</a:t>
            </a:r>
            <a:r>
              <a:rPr lang="en-US" altLang="zh-CN" b="0" i="0" kern="0" dirty="0" err="1"/>
              <a:t>int,string,bool</a:t>
            </a:r>
            <a:r>
              <a:rPr lang="en-US" altLang="zh-CN" b="0" i="0" kern="0" dirty="0"/>
              <a:t>&gt;;</a:t>
            </a:r>
          </a:p>
          <a:p>
            <a:pPr marL="0" indent="0" eaLnBrk="1" hangingPunct="1">
              <a:buNone/>
            </a:pPr>
            <a:r>
              <a:rPr lang="en-US" altLang="zh-CN" b="0" i="0" kern="0" dirty="0" err="1"/>
              <a:t>MyTuple</a:t>
            </a:r>
            <a:r>
              <a:rPr lang="en-US" altLang="zh-CN" b="0" i="0" kern="0" dirty="0"/>
              <a:t>  t1(16,"Test",true);</a:t>
            </a:r>
          </a:p>
          <a:p>
            <a:pPr marL="0" indent="0" eaLnBrk="1" hangingPunct="1">
              <a:buNone/>
            </a:pPr>
            <a:r>
              <a:rPr lang="en-US" altLang="zh-CN" b="0" i="0" kern="0" dirty="0" err="1"/>
              <a:t>cout</a:t>
            </a:r>
            <a:r>
              <a:rPr lang="en-US" altLang="zh-CN" b="0" i="0" kern="0" dirty="0"/>
              <a:t>&lt;&lt;</a:t>
            </a:r>
            <a:r>
              <a:rPr lang="en-US" altLang="zh-CN" b="0" i="0" kern="0" dirty="0" err="1"/>
              <a:t>tuple_size</a:t>
            </a:r>
            <a:r>
              <a:rPr lang="en-US" altLang="zh-CN" b="0" i="0" kern="0" dirty="0"/>
              <a:t>&lt;</a:t>
            </a:r>
            <a:r>
              <a:rPr lang="en-US" altLang="zh-CN" b="0" i="0" kern="0" dirty="0" err="1"/>
              <a:t>MyTuple</a:t>
            </a:r>
            <a:r>
              <a:rPr lang="en-US" altLang="zh-CN" b="0" i="0" kern="0" dirty="0"/>
              <a:t>&gt;::value&lt;&lt;</a:t>
            </a:r>
            <a:r>
              <a:rPr lang="en-US" altLang="zh-CN" b="0" i="0" kern="0" dirty="0" err="1"/>
              <a:t>endl</a:t>
            </a:r>
            <a:r>
              <a:rPr lang="en-US" altLang="zh-CN" b="0" i="0" kern="0" dirty="0"/>
              <a:t>;    //</a:t>
            </a:r>
            <a:r>
              <a:rPr lang="zh-CN" altLang="en-US" b="0" i="0" kern="0" dirty="0"/>
              <a:t>输出</a:t>
            </a:r>
            <a:r>
              <a:rPr lang="en-US" altLang="zh-CN" b="0" i="0" kern="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3497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tuple_cat</a:t>
            </a:r>
            <a:r>
              <a:rPr lang="en-US" altLang="zh-CN" sz="3800" dirty="0"/>
              <a:t>, </a:t>
            </a:r>
            <a:r>
              <a:rPr lang="zh-CN" altLang="en-US" sz="3800" dirty="0"/>
              <a:t>串联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832" y="1310606"/>
            <a:ext cx="949957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49875"/>
              </p:ext>
            </p:extLst>
          </p:nvPr>
        </p:nvGraphicFramePr>
        <p:xfrm>
          <a:off x="0" y="1397000"/>
          <a:ext cx="9036496" cy="22309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6256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&lt;class... Tuples&gt; tuple&lt;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CTypes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tuple_cat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(Tuples&amp;&amp;...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tpls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将两个</a:t>
                      </a:r>
                      <a:r>
                        <a:rPr lang="en-US" altLang="zh-CN" sz="2800" dirty="0"/>
                        <a:t>tuple</a:t>
                      </a:r>
                      <a:r>
                        <a:rPr lang="zh-CN" altLang="en-US" sz="2800" dirty="0"/>
                        <a:t>串联为一个</a:t>
                      </a:r>
                      <a:r>
                        <a:rPr lang="en-US" altLang="zh-CN" sz="2800" dirty="0"/>
                        <a:t>tuple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598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tie, </a:t>
            </a:r>
            <a:r>
              <a:rPr lang="zh-CN" altLang="en-US" sz="3800" dirty="0"/>
              <a:t>打包或分解</a:t>
            </a:r>
            <a:r>
              <a:rPr lang="en-US" altLang="zh-CN" sz="3800" dirty="0"/>
              <a:t>tuple</a:t>
            </a:r>
            <a:r>
              <a:rPr lang="zh-CN" altLang="en-US" sz="3800" dirty="0"/>
              <a:t>元素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832" y="1310606"/>
            <a:ext cx="949957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/>
        </p:nvGraphicFramePr>
        <p:xfrm>
          <a:off x="0" y="1397000"/>
          <a:ext cx="9036496" cy="22309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00192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template&lt;class... Types&gt; </a:t>
                      </a:r>
                    </a:p>
                    <a:p>
                      <a:pPr algn="l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constexpr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tuple&lt;Types&amp;...&gt; tie (Types&amp;...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打包或分解</a:t>
                      </a:r>
                      <a:r>
                        <a:rPr lang="en-US" altLang="zh-CN" sz="2800" dirty="0"/>
                        <a:t>tuple</a:t>
                      </a:r>
                      <a:r>
                        <a:rPr lang="zh-CN" altLang="en-US" sz="2800" dirty="0"/>
                        <a:t>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C04F03C-E815-4477-8754-34685FDCAEBD}"/>
              </a:ext>
            </a:extLst>
          </p:cNvPr>
          <p:cNvSpPr txBox="1"/>
          <p:nvPr/>
        </p:nvSpPr>
        <p:spPr>
          <a:xfrm>
            <a:off x="7185992" y="5562797"/>
            <a:ext cx="134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tie.cpp</a:t>
            </a:r>
            <a:endParaRPr lang="zh-CN" altLang="en-US" sz="2800" i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0C598F-7B63-4613-BEF9-8F33FB873769}"/>
              </a:ext>
            </a:extLst>
          </p:cNvPr>
          <p:cNvSpPr txBox="1"/>
          <p:nvPr/>
        </p:nvSpPr>
        <p:spPr>
          <a:xfrm>
            <a:off x="395535" y="4221088"/>
            <a:ext cx="6795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</a:rPr>
              <a:t>std::ignore , </a:t>
            </a:r>
            <a:r>
              <a:rPr lang="zh-CN" altLang="en-US" sz="2800" i="0" dirty="0">
                <a:solidFill>
                  <a:srgbClr val="FF0000"/>
                </a:solidFill>
              </a:rPr>
              <a:t>忽略不需要分解的元素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547025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2605"/>
            <a:ext cx="8461821" cy="676275"/>
          </a:xfrm>
        </p:spPr>
        <p:txBody>
          <a:bodyPr/>
          <a:lstStyle/>
          <a:p>
            <a:pPr eaLnBrk="1" hangingPunct="1"/>
            <a:r>
              <a:rPr lang="en-US" altLang="zh-CN" sz="3800" dirty="0"/>
              <a:t>C++17</a:t>
            </a:r>
            <a:r>
              <a:rPr lang="zh-CN" altLang="en-US" sz="3800" dirty="0"/>
              <a:t>，结构化绑定，分解元素方法二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832" y="1310606"/>
            <a:ext cx="949957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1E1CB9-499A-48C9-8FAF-B176A9D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78497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结构化绑定</a:t>
            </a:r>
            <a:r>
              <a:rPr lang="en-US" altLang="zh-CN" b="0" i="0" kern="0" dirty="0"/>
              <a:t>(structured bindings)</a:t>
            </a:r>
            <a:r>
              <a:rPr lang="zh-CN" altLang="en-US" b="0" i="0" kern="0" dirty="0"/>
              <a:t>，允许声明多个变量，使用数组、结构、</a:t>
            </a:r>
            <a:r>
              <a:rPr lang="en-US" altLang="zh-CN" b="0" i="0" kern="0" dirty="0"/>
              <a:t>pair</a:t>
            </a:r>
            <a:r>
              <a:rPr lang="zh-CN" altLang="en-US" b="0" i="0" kern="0" dirty="0"/>
              <a:t>或</a:t>
            </a:r>
            <a:r>
              <a:rPr lang="en-US" altLang="zh-CN" b="0" i="0" kern="0" dirty="0"/>
              <a:t>tuple</a:t>
            </a:r>
            <a:r>
              <a:rPr lang="zh-CN" altLang="en-US" b="0" i="0" kern="0" dirty="0"/>
              <a:t>中的元素初始化。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kern="0" dirty="0">
                <a:solidFill>
                  <a:srgbClr val="FF0000"/>
                </a:solidFill>
              </a:rPr>
              <a:t>例：</a:t>
            </a:r>
            <a:r>
              <a:rPr lang="en-US" altLang="zh-CN" b="0" i="0" kern="0" dirty="0"/>
              <a:t>int </a:t>
            </a:r>
            <a:r>
              <a:rPr lang="en-US" altLang="zh-CN" b="0" i="0" kern="0" dirty="0" err="1"/>
              <a:t>arr</a:t>
            </a:r>
            <a:r>
              <a:rPr lang="en-US" altLang="zh-CN" b="0" i="0" kern="0" dirty="0"/>
              <a:t>[3] {10,20,30};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       auto [</a:t>
            </a:r>
            <a:r>
              <a:rPr lang="en-US" altLang="zh-CN" b="0" i="0" kern="0" dirty="0" err="1"/>
              <a:t>x,y,z</a:t>
            </a:r>
            <a:r>
              <a:rPr lang="en-US" altLang="zh-CN" b="0" i="0" kern="0" dirty="0"/>
              <a:t>] = </a:t>
            </a:r>
            <a:r>
              <a:rPr lang="en-US" altLang="zh-CN" b="0" i="0" kern="0" dirty="0" err="1"/>
              <a:t>arr</a:t>
            </a:r>
            <a:r>
              <a:rPr lang="en-US" altLang="zh-CN" b="0" i="0" kern="0" dirty="0"/>
              <a:t>;</a:t>
            </a:r>
          </a:p>
          <a:p>
            <a:pPr eaLnBrk="1" hangingPunct="1"/>
            <a:r>
              <a:rPr lang="zh-CN" altLang="en-US" b="0" i="0" kern="0" dirty="0"/>
              <a:t>必须使用</a:t>
            </a:r>
            <a:r>
              <a:rPr lang="en-US" altLang="zh-CN" b="0" i="0" kern="0" dirty="0"/>
              <a:t>auto</a:t>
            </a:r>
            <a:r>
              <a:rPr lang="zh-CN" altLang="en-US" b="0" i="0" kern="0" dirty="0"/>
              <a:t>关键字</a:t>
            </a: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声明的变量数量必须与右侧表达式中的值数量匹配。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若非静态成员是公有的，结构化绑定适用于结构体。</a:t>
            </a:r>
            <a:endParaRPr lang="en-US" altLang="zh-CN" b="0" i="0" kern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0D186-791E-4A98-AFBD-2E83F1E0E5F2}"/>
              </a:ext>
            </a:extLst>
          </p:cNvPr>
          <p:cNvSpPr txBox="1"/>
          <p:nvPr/>
        </p:nvSpPr>
        <p:spPr>
          <a:xfrm>
            <a:off x="7185992" y="5562797"/>
            <a:ext cx="134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tie.cpp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9370419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关联式容器关系图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E41335-405A-46F8-8545-8D855EB3AE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0"/>
          <a:stretch/>
        </p:blipFill>
        <p:spPr>
          <a:xfrm>
            <a:off x="1763688" y="1268760"/>
            <a:ext cx="5665812" cy="52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02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2605"/>
            <a:ext cx="8461821" cy="676275"/>
          </a:xfrm>
        </p:spPr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832" y="1310606"/>
            <a:ext cx="949957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1E1CB9-499A-48C9-8FAF-B176A9D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78497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0" kern="0" dirty="0"/>
              <a:t>&lt;map&gt;</a:t>
            </a:r>
          </a:p>
          <a:p>
            <a:pPr eaLnBrk="1" hangingPunct="1"/>
            <a:r>
              <a:rPr lang="zh-CN" altLang="en-US" b="0" i="0" kern="0" dirty="0"/>
              <a:t>提供一对一的映射关系，在处理一对一数据时，提供快速访问。如学号，班级。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所有元素根据元素的键值自动被排序。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元素的键值不可修改，且唯一。实值可修改。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以</a:t>
            </a:r>
            <a:r>
              <a:rPr lang="en-US" altLang="zh-CN" b="0" i="0" kern="0" dirty="0"/>
              <a:t>RB-tree</a:t>
            </a:r>
            <a:r>
              <a:rPr lang="zh-CN" altLang="en-US" b="0" i="0" kern="0" dirty="0"/>
              <a:t>（红黑树，</a:t>
            </a:r>
            <a:r>
              <a:rPr lang="zh-CN" altLang="en-US" b="0" i="0" dirty="0"/>
              <a:t>平衡二叉树的一种）</a:t>
            </a:r>
            <a:r>
              <a:rPr lang="zh-CN" altLang="en-US" b="0" i="0" kern="0" dirty="0"/>
              <a:t>为底层机制实现键值排序，</a:t>
            </a:r>
            <a:r>
              <a:rPr lang="en-US" altLang="zh-CN" b="0" i="0" kern="0" dirty="0"/>
              <a:t>RB-tree</a:t>
            </a:r>
            <a:r>
              <a:rPr lang="zh-CN" altLang="en-US" b="0" i="0" kern="0" dirty="0"/>
              <a:t>中的每个结点内容是一个</a:t>
            </a:r>
            <a:r>
              <a:rPr lang="en-US" altLang="zh-CN" b="0" i="0" kern="0" dirty="0"/>
              <a:t>pair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几乎所有的</a:t>
            </a:r>
            <a:r>
              <a:rPr lang="en-US" altLang="zh-CN" b="0" i="0" kern="0" dirty="0"/>
              <a:t>map</a:t>
            </a:r>
            <a:r>
              <a:rPr lang="zh-CN" altLang="en-US" b="0" i="0" kern="0" dirty="0"/>
              <a:t>操作行为都只是调用</a:t>
            </a:r>
            <a:r>
              <a:rPr lang="en-US" altLang="zh-CN" b="0" i="0" kern="0" dirty="0"/>
              <a:t>RB-tree</a:t>
            </a:r>
            <a:r>
              <a:rPr lang="zh-CN" altLang="en-US" b="0" i="0" kern="0" dirty="0"/>
              <a:t>的操作行为。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查找时间复杂度</a:t>
            </a:r>
            <a:r>
              <a:rPr lang="en-US" altLang="zh-CN" b="0" i="0" kern="0" dirty="0"/>
              <a:t>O(</a:t>
            </a:r>
            <a:r>
              <a:rPr lang="en-US" altLang="zh-CN" b="0" i="0" kern="0" dirty="0" err="1"/>
              <a:t>logn</a:t>
            </a:r>
            <a:r>
              <a:rPr lang="en-US" altLang="zh-CN" b="0" i="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80224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2605"/>
            <a:ext cx="8461821" cy="676275"/>
          </a:xfrm>
        </p:spPr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832" y="1310606"/>
            <a:ext cx="949957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1E1CB9-499A-48C9-8FAF-B176A9D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78497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支持双向迭代器，重载</a:t>
            </a:r>
            <a:r>
              <a:rPr lang="en-US" altLang="zh-CN" b="0" i="0" kern="0" dirty="0"/>
              <a:t>++</a:t>
            </a:r>
            <a:r>
              <a:rPr lang="zh-CN" altLang="en-US" b="0" i="0" kern="0" dirty="0"/>
              <a:t>，</a:t>
            </a:r>
            <a:r>
              <a:rPr lang="en-US" altLang="zh-CN" b="0" i="0" kern="0" dirty="0"/>
              <a:t>--</a:t>
            </a:r>
          </a:p>
          <a:p>
            <a:pPr eaLnBrk="1" hangingPunct="1"/>
            <a:r>
              <a:rPr lang="zh-CN" altLang="en-US" b="0" i="0" kern="0" dirty="0"/>
              <a:t>可通过迭代器改变实值，即</a:t>
            </a:r>
            <a:r>
              <a:rPr lang="en-US" altLang="zh-CN" b="0" i="0" kern="0" dirty="0"/>
              <a:t>second</a:t>
            </a:r>
            <a:r>
              <a:rPr lang="zh-CN" altLang="en-US" b="0" i="0" kern="0" dirty="0"/>
              <a:t>，不可改变键值。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dirty="0"/>
              <a:t>增加和删除节点，除了操作节点，对其它迭代器没什么影响。</a:t>
            </a: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215241753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2605"/>
            <a:ext cx="8461821" cy="676275"/>
          </a:xfrm>
        </p:spPr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832" y="1310606"/>
            <a:ext cx="949957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1E1CB9-499A-48C9-8FAF-B176A9D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784976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400" b="0" i="0" kern="0" dirty="0"/>
              <a:t>template &lt;class Key, class </a:t>
            </a:r>
            <a:r>
              <a:rPr lang="en-US" altLang="zh-CN" sz="2400" b="0" i="0" kern="0" dirty="0" err="1"/>
              <a:t>T,class</a:t>
            </a:r>
            <a:r>
              <a:rPr lang="en-US" altLang="zh-CN" sz="2400" b="0" i="0" kern="0" dirty="0"/>
              <a:t> Compare = less&lt;Key&gt;,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class </a:t>
            </a:r>
            <a:r>
              <a:rPr lang="en-US" altLang="zh-CN" sz="2400" b="0" i="0" kern="0" dirty="0" err="1"/>
              <a:t>Alloc</a:t>
            </a:r>
            <a:r>
              <a:rPr lang="en-US" altLang="zh-CN" sz="2400" b="0" i="0" kern="0" dirty="0"/>
              <a:t> = </a:t>
            </a:r>
            <a:r>
              <a:rPr lang="en-US" altLang="zh-CN" sz="2400" b="0" i="0" kern="0" dirty="0" err="1"/>
              <a:t>alloc</a:t>
            </a:r>
            <a:r>
              <a:rPr lang="en-US" altLang="zh-CN" sz="2400" b="0" i="0" kern="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class map {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public: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typedef key </a:t>
            </a:r>
            <a:r>
              <a:rPr lang="en-US" altLang="zh-CN" sz="2400" b="0" i="0" kern="0" dirty="0" err="1"/>
              <a:t>key_type</a:t>
            </a:r>
            <a:r>
              <a:rPr lang="en-US" altLang="zh-CN" sz="2400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typedef T </a:t>
            </a:r>
            <a:r>
              <a:rPr lang="en-US" altLang="zh-CN" sz="2400" b="0" i="0" kern="0" dirty="0" err="1"/>
              <a:t>data_type</a:t>
            </a:r>
            <a:r>
              <a:rPr lang="en-US" altLang="zh-CN" sz="2400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typedef pair&lt;const </a:t>
            </a:r>
            <a:r>
              <a:rPr lang="en-US" altLang="zh-CN" sz="2400" b="0" i="0" kern="0" dirty="0" err="1"/>
              <a:t>Key,T</a:t>
            </a:r>
            <a:r>
              <a:rPr lang="en-US" altLang="zh-CN" sz="2400" b="0" i="0" kern="0" dirty="0"/>
              <a:t>&gt; </a:t>
            </a:r>
            <a:r>
              <a:rPr lang="en-US" altLang="zh-CN" sz="2400" b="0" i="0" kern="0" dirty="0" err="1"/>
              <a:t>value_type</a:t>
            </a:r>
            <a:r>
              <a:rPr lang="en-US" altLang="zh-CN" sz="2400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typedef Compare </a:t>
            </a:r>
            <a:r>
              <a:rPr lang="en-US" altLang="zh-CN" sz="2400" b="0" i="0" kern="0" dirty="0" err="1"/>
              <a:t>key_compare</a:t>
            </a:r>
            <a:r>
              <a:rPr lang="en-US" altLang="zh-CN" sz="2400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private: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typedef   </a:t>
            </a:r>
            <a:r>
              <a:rPr lang="en-US" altLang="zh-CN" sz="2400" b="0" i="0" kern="0" dirty="0" err="1"/>
              <a:t>rb_tree</a:t>
            </a:r>
            <a:r>
              <a:rPr lang="en-US" altLang="zh-CN" sz="2400" b="0" i="0" kern="0" dirty="0"/>
              <a:t>&lt;key_type,value_type,select1st&lt;</a:t>
            </a:r>
            <a:r>
              <a:rPr lang="en-US" altLang="zh-CN" sz="2400" b="0" i="0" kern="0" dirty="0" err="1"/>
              <a:t>value_type</a:t>
            </a:r>
            <a:r>
              <a:rPr lang="en-US" altLang="zh-CN" sz="2400" b="0" i="0" kern="0" dirty="0"/>
              <a:t>,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                       </a:t>
            </a:r>
            <a:r>
              <a:rPr lang="en-US" altLang="zh-CN" sz="2400" b="0" i="0" kern="0" dirty="0" err="1"/>
              <a:t>key_compare,Alloc</a:t>
            </a:r>
            <a:r>
              <a:rPr lang="en-US" altLang="zh-CN" sz="2400" b="0" i="0" kern="0" dirty="0"/>
              <a:t>&gt; </a:t>
            </a:r>
            <a:r>
              <a:rPr lang="en-US" altLang="zh-CN" sz="2400" b="0" i="0" kern="0" dirty="0" err="1"/>
              <a:t>rep_type</a:t>
            </a:r>
            <a:r>
              <a:rPr lang="en-US" altLang="zh-CN" sz="2400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</a:t>
            </a:r>
            <a:r>
              <a:rPr lang="en-US" altLang="zh-CN" sz="2400" b="0" i="0" kern="0" dirty="0" err="1"/>
              <a:t>rep_type</a:t>
            </a:r>
            <a:r>
              <a:rPr lang="en-US" altLang="zh-CN" sz="2400" b="0" i="0" kern="0" dirty="0"/>
              <a:t> t;     //</a:t>
            </a:r>
            <a:r>
              <a:rPr lang="zh-CN" altLang="en-US" sz="2400" b="0" i="0" kern="0" dirty="0"/>
              <a:t>以红黑树存储</a:t>
            </a:r>
            <a:r>
              <a:rPr lang="en-US" altLang="zh-CN" sz="2400" b="0" i="0" kern="0" dirty="0"/>
              <a:t>map</a:t>
            </a:r>
          </a:p>
          <a:p>
            <a:pPr marL="0" indent="0" eaLnBrk="1" hangingPunct="1">
              <a:buNone/>
            </a:pPr>
            <a:endParaRPr lang="en-US" altLang="zh-CN" sz="2400" b="0" i="0" kern="0" dirty="0"/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85870572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2605"/>
            <a:ext cx="8461821" cy="676275"/>
          </a:xfrm>
        </p:spPr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832" y="1310606"/>
            <a:ext cx="949957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1E1CB9-499A-48C9-8FAF-B176A9D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78497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b="0" i="0" kern="0" dirty="0"/>
              <a:t>public: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typedef </a:t>
            </a:r>
            <a:r>
              <a:rPr lang="en-US" altLang="zh-CN" b="0" i="0" kern="0" dirty="0" err="1"/>
              <a:t>typename</a:t>
            </a:r>
            <a:r>
              <a:rPr lang="en-US" altLang="zh-CN" b="0" i="0" kern="0" dirty="0"/>
              <a:t> </a:t>
            </a:r>
            <a:r>
              <a:rPr lang="en-US" altLang="zh-CN" b="0" i="0" kern="0" dirty="0" err="1"/>
              <a:t>rep_type</a:t>
            </a:r>
            <a:r>
              <a:rPr lang="en-US" altLang="zh-CN" b="0" i="0" kern="0" dirty="0"/>
              <a:t>::iterator </a:t>
            </a:r>
            <a:r>
              <a:rPr lang="en-US" altLang="zh-CN" b="0" i="0" kern="0" dirty="0" err="1"/>
              <a:t>iterator</a:t>
            </a:r>
            <a:r>
              <a:rPr lang="en-US" altLang="zh-CN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iterator begin() {return </a:t>
            </a:r>
            <a:r>
              <a:rPr lang="en-US" altLang="zh-CN" b="0" i="0" kern="0" dirty="0" err="1"/>
              <a:t>t.begin</a:t>
            </a:r>
            <a:r>
              <a:rPr lang="en-US" altLang="zh-CN" b="0" i="0" kern="0" dirty="0"/>
              <a:t>(); }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 &amp;operator[](const </a:t>
            </a:r>
            <a:r>
              <a:rPr lang="en-US" altLang="zh-CN" b="0" i="0" kern="0" dirty="0" err="1"/>
              <a:t>key_type</a:t>
            </a:r>
            <a:r>
              <a:rPr lang="en-US" altLang="zh-CN" b="0" i="0" kern="0" dirty="0"/>
              <a:t> &amp;k)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{ return (*((insert(</a:t>
            </a:r>
            <a:r>
              <a:rPr lang="en-US" altLang="zh-CN" b="0" i="0" kern="0" dirty="0" err="1"/>
              <a:t>value_type</a:t>
            </a:r>
            <a:r>
              <a:rPr lang="en-US" altLang="zh-CN" b="0" i="0" kern="0" dirty="0"/>
              <a:t>(</a:t>
            </a:r>
            <a:r>
              <a:rPr lang="en-US" altLang="zh-CN" b="0" i="0" kern="0" dirty="0" err="1"/>
              <a:t>k,T</a:t>
            </a:r>
            <a:r>
              <a:rPr lang="en-US" altLang="zh-CN" b="0" i="0" kern="0" dirty="0"/>
              <a:t>()))).first)).second;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pair&lt;</a:t>
            </a:r>
            <a:r>
              <a:rPr lang="en-US" altLang="zh-CN" b="0" i="0" kern="0" dirty="0" err="1"/>
              <a:t>iterator,bool</a:t>
            </a:r>
            <a:r>
              <a:rPr lang="en-US" altLang="zh-CN" b="0" i="0" kern="0" dirty="0"/>
              <a:t>&gt; insert(const </a:t>
            </a:r>
            <a:r>
              <a:rPr lang="en-US" altLang="zh-CN" b="0" i="0" kern="0" dirty="0" err="1"/>
              <a:t>value_type</a:t>
            </a:r>
            <a:r>
              <a:rPr lang="en-US" altLang="zh-CN" b="0" i="0" kern="0" dirty="0"/>
              <a:t> &amp;x)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{ return </a:t>
            </a:r>
            <a:r>
              <a:rPr lang="en-US" altLang="zh-CN" b="0" i="0" kern="0" dirty="0" err="1"/>
              <a:t>t.insert_unique</a:t>
            </a:r>
            <a:r>
              <a:rPr lang="en-US" altLang="zh-CN" b="0" i="0" kern="0" dirty="0"/>
              <a:t>(x); } 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void clear() {</a:t>
            </a:r>
            <a:r>
              <a:rPr lang="en-US" altLang="zh-CN" b="0" i="0" kern="0" dirty="0" err="1"/>
              <a:t>t.clear</a:t>
            </a:r>
            <a:r>
              <a:rPr lang="en-US" altLang="zh-CN" b="0" i="0" kern="0" dirty="0"/>
              <a:t>(); }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       …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93891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10225136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默认构造函数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en-US" altLang="zh-CN" i="0" dirty="0"/>
              <a:t>explicit map (const </a:t>
            </a:r>
            <a:r>
              <a:rPr lang="en-US" altLang="zh-CN" i="0" dirty="0" err="1"/>
              <a:t>key_compare</a:t>
            </a:r>
            <a:r>
              <a:rPr lang="en-US" altLang="zh-CN" i="0" dirty="0"/>
              <a:t>&amp; comp = </a:t>
            </a:r>
          </a:p>
          <a:p>
            <a:pPr marL="0" indent="0" eaLnBrk="1" hangingPunct="1">
              <a:buNone/>
            </a:pPr>
            <a:r>
              <a:rPr lang="en-US" altLang="zh-CN" i="0" dirty="0"/>
              <a:t>     </a:t>
            </a:r>
            <a:r>
              <a:rPr lang="en-US" altLang="zh-CN" i="0" dirty="0" err="1"/>
              <a:t>key_compare</a:t>
            </a:r>
            <a:r>
              <a:rPr lang="en-US" altLang="zh-CN" i="0" dirty="0"/>
              <a:t>(), const </a:t>
            </a:r>
            <a:r>
              <a:rPr lang="en-US" altLang="zh-CN" i="0" dirty="0" err="1"/>
              <a:t>allocator_type</a:t>
            </a:r>
            <a:r>
              <a:rPr lang="en-US" altLang="zh-CN" i="0" dirty="0"/>
              <a:t>&amp; </a:t>
            </a:r>
            <a:r>
              <a:rPr lang="en-US" altLang="zh-CN" i="0" dirty="0" err="1"/>
              <a:t>alloc</a:t>
            </a:r>
            <a:r>
              <a:rPr lang="en-US" altLang="zh-CN" i="0" dirty="0"/>
              <a:t> = </a:t>
            </a:r>
          </a:p>
          <a:p>
            <a:pPr marL="0" indent="0" eaLnBrk="1" hangingPunct="1">
              <a:buNone/>
            </a:pPr>
            <a:r>
              <a:rPr lang="en-US" altLang="zh-CN" i="0" dirty="0"/>
              <a:t>                                                      </a:t>
            </a:r>
            <a:r>
              <a:rPr lang="en-US" altLang="zh-CN" i="0" dirty="0" err="1"/>
              <a:t>allocator_type</a:t>
            </a:r>
            <a:r>
              <a:rPr lang="en-US" altLang="zh-CN" i="0" dirty="0"/>
              <a:t>());</a:t>
            </a:r>
          </a:p>
          <a:p>
            <a:pPr marL="0" indent="0" eaLnBrk="1" hangingPunct="1">
              <a:buNone/>
            </a:pPr>
            <a:endParaRPr lang="en-US" altLang="zh-CN" sz="2400" i="0" dirty="0"/>
          </a:p>
          <a:p>
            <a:pPr eaLnBrk="1" hangingPunct="1"/>
            <a:r>
              <a:rPr lang="zh-CN" altLang="en-US" i="0" dirty="0"/>
              <a:t>区间构造函数</a:t>
            </a:r>
            <a:endParaRPr lang="en-US" altLang="zh-CN" i="0" dirty="0"/>
          </a:p>
          <a:p>
            <a:pPr marL="0" indent="0" eaLnBrk="1" hangingPunct="1">
              <a:buNone/>
            </a:pPr>
            <a:r>
              <a:rPr lang="en-US" altLang="zh-CN" sz="2400" i="0" dirty="0"/>
              <a:t>      </a:t>
            </a:r>
            <a:r>
              <a:rPr lang="en-US" altLang="zh-CN" i="0" dirty="0"/>
              <a:t>template &lt;class </a:t>
            </a:r>
            <a:r>
              <a:rPr lang="en-US" altLang="zh-CN" i="0" dirty="0" err="1"/>
              <a:t>InputIterator</a:t>
            </a:r>
            <a:r>
              <a:rPr lang="en-US" altLang="zh-CN" i="0" dirty="0"/>
              <a:t>&gt; </a:t>
            </a:r>
          </a:p>
          <a:p>
            <a:pPr marL="0" indent="0" eaLnBrk="1" hangingPunct="1">
              <a:buNone/>
            </a:pPr>
            <a:r>
              <a:rPr lang="en-US" altLang="zh-CN" i="0" dirty="0"/>
              <a:t>     map (</a:t>
            </a:r>
            <a:r>
              <a:rPr lang="en-US" altLang="zh-CN" i="0" dirty="0" err="1"/>
              <a:t>InputIterator</a:t>
            </a:r>
            <a:r>
              <a:rPr lang="en-US" altLang="zh-CN" i="0" dirty="0"/>
              <a:t> first, </a:t>
            </a:r>
            <a:r>
              <a:rPr lang="en-US" altLang="zh-CN" i="0" dirty="0" err="1"/>
              <a:t>InputIterator</a:t>
            </a:r>
            <a:r>
              <a:rPr lang="en-US" altLang="zh-CN" i="0" dirty="0"/>
              <a:t> last, </a:t>
            </a:r>
          </a:p>
          <a:p>
            <a:pPr marL="0" indent="0" eaLnBrk="1" hangingPunct="1">
              <a:buNone/>
            </a:pPr>
            <a:r>
              <a:rPr lang="en-US" altLang="zh-CN" i="0" dirty="0"/>
              <a:t>               const </a:t>
            </a:r>
            <a:r>
              <a:rPr lang="en-US" altLang="zh-CN" i="0" dirty="0" err="1"/>
              <a:t>key_compare</a:t>
            </a:r>
            <a:r>
              <a:rPr lang="en-US" altLang="zh-CN" i="0" dirty="0"/>
              <a:t>&amp; comp = </a:t>
            </a:r>
            <a:r>
              <a:rPr lang="en-US" altLang="zh-CN" i="0" dirty="0" err="1"/>
              <a:t>key_compare</a:t>
            </a:r>
            <a:r>
              <a:rPr lang="en-US" altLang="zh-CN" i="0" dirty="0"/>
              <a:t>(), </a:t>
            </a:r>
          </a:p>
          <a:p>
            <a:pPr marL="0" indent="0" eaLnBrk="1" hangingPunct="1">
              <a:buNone/>
            </a:pPr>
            <a:r>
              <a:rPr lang="en-US" altLang="zh-CN" i="0" dirty="0"/>
              <a:t>               const </a:t>
            </a:r>
            <a:r>
              <a:rPr lang="en-US" altLang="zh-CN" i="0" dirty="0" err="1"/>
              <a:t>allocator_type</a:t>
            </a:r>
            <a:r>
              <a:rPr lang="en-US" altLang="zh-CN" i="0" dirty="0"/>
              <a:t>&amp; </a:t>
            </a:r>
            <a:r>
              <a:rPr lang="en-US" altLang="zh-CN" i="0" dirty="0" err="1"/>
              <a:t>alloc</a:t>
            </a:r>
            <a:r>
              <a:rPr lang="en-US" altLang="zh-CN" i="0" dirty="0"/>
              <a:t> = </a:t>
            </a:r>
            <a:r>
              <a:rPr lang="en-US" altLang="zh-CN" i="0" dirty="0" err="1"/>
              <a:t>allocator_type</a:t>
            </a:r>
            <a:r>
              <a:rPr lang="en-US" altLang="zh-CN" i="0" dirty="0"/>
              <a:t>())  </a:t>
            </a:r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346004423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10225136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i="0" dirty="0"/>
              <a:t>拷贝构造函数</a:t>
            </a:r>
            <a:endParaRPr lang="en-US" altLang="zh-CN" i="0" dirty="0"/>
          </a:p>
          <a:p>
            <a:pPr marL="0" indent="0" eaLnBrk="1" hangingPunct="1">
              <a:buNone/>
            </a:pPr>
            <a:r>
              <a:rPr lang="en-US" altLang="zh-CN" i="0" dirty="0"/>
              <a:t>      map(const map &amp;x);</a:t>
            </a:r>
          </a:p>
          <a:p>
            <a:pPr marL="0" indent="0" eaLnBrk="1" hangingPunct="1">
              <a:buNone/>
            </a:pPr>
            <a:endParaRPr lang="en-US" altLang="zh-CN" sz="2400" b="0" i="0" kern="0" dirty="0"/>
          </a:p>
        </p:txBody>
      </p:sp>
    </p:spTree>
    <p:extLst>
      <p:ext uri="{BB962C8B-B14F-4D97-AF65-F5344CB8AC3E}">
        <p14:creationId xmlns:p14="http://schemas.microsoft.com/office/powerpoint/2010/main" val="77157835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r>
              <a:rPr lang="zh-CN" altLang="en-US" sz="3800" dirty="0"/>
              <a:t>常用方法，插入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80100"/>
              </p:ext>
            </p:extLst>
          </p:nvPr>
        </p:nvGraphicFramePr>
        <p:xfrm>
          <a:off x="0" y="1397000"/>
          <a:ext cx="9036496" cy="45474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20272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pair&lt;</a:t>
                      </a:r>
                      <a:r>
                        <a:rPr lang="en-US" altLang="zh-CN" sz="2800" dirty="0" err="1"/>
                        <a:t>iterator,bool</a:t>
                      </a:r>
                      <a:r>
                        <a:rPr lang="en-US" altLang="zh-CN" sz="2800" dirty="0"/>
                        <a:t>&gt; insert(const </a:t>
                      </a:r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插入键值对。</a:t>
                      </a:r>
                      <a:r>
                        <a:rPr lang="en-US" altLang="zh-CN" sz="2800" dirty="0"/>
                        <a:t>bool</a:t>
                      </a:r>
                      <a:r>
                        <a:rPr lang="zh-CN" altLang="en-US" sz="2800" dirty="0"/>
                        <a:t>，插入是否成功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iterator insert(iterator </a:t>
                      </a:r>
                      <a:r>
                        <a:rPr lang="en-US" altLang="zh-CN" sz="2800" dirty="0" err="1"/>
                        <a:t>position,const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指定位置插入（</a:t>
                      </a:r>
                      <a:r>
                        <a:rPr lang="en-US" altLang="zh-CN" sz="2800" dirty="0"/>
                        <a:t>hint position)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267918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marL="0" indent="0" eaLnBrk="1" hangingPunct="1">
                        <a:buNone/>
                      </a:pPr>
                      <a:r>
                        <a:rPr lang="en-US" altLang="zh-CN" sz="2800" b="0" i="0" kern="0" dirty="0"/>
                        <a:t>template &lt;class </a:t>
                      </a:r>
                      <a:r>
                        <a:rPr lang="en-US" altLang="zh-CN" sz="2800" b="0" i="0" kern="0" dirty="0" err="1"/>
                        <a:t>InputIterator</a:t>
                      </a:r>
                      <a:r>
                        <a:rPr lang="en-US" altLang="zh-CN" sz="2800" b="0" i="0" kern="0" dirty="0"/>
                        <a:t>&gt;</a:t>
                      </a:r>
                    </a:p>
                    <a:p>
                      <a:pPr marL="0" indent="0" eaLnBrk="1" hangingPunct="1">
                        <a:buNone/>
                      </a:pPr>
                      <a:r>
                        <a:rPr lang="en-US" altLang="zh-CN" sz="2800" b="0" i="0" kern="0" dirty="0"/>
                        <a:t>void insert(</a:t>
                      </a:r>
                      <a:r>
                        <a:rPr lang="en-US" altLang="zh-CN" sz="2800" b="0" i="0" kern="0" dirty="0" err="1"/>
                        <a:t>InputIterator</a:t>
                      </a:r>
                      <a:r>
                        <a:rPr lang="en-US" altLang="zh-CN" sz="2800" b="0" i="0" kern="0" dirty="0"/>
                        <a:t> </a:t>
                      </a:r>
                      <a:r>
                        <a:rPr lang="en-US" altLang="zh-CN" sz="2800" b="0" i="0" kern="0" dirty="0" err="1"/>
                        <a:t>first,InputIterator</a:t>
                      </a:r>
                      <a:r>
                        <a:rPr lang="en-US" altLang="zh-CN" sz="2800" b="0" i="0" kern="0" dirty="0"/>
                        <a:t> last);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区间插入</a:t>
                      </a:r>
                      <a:r>
                        <a:rPr lang="en-US" altLang="zh-CN" sz="2800" dirty="0"/>
                        <a:t>(range)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135110"/>
                  </a:ext>
                </a:extLst>
              </a:tr>
            </a:tbl>
          </a:graphicData>
        </a:graphic>
      </p:graphicFrame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C891D8A4-BD0E-4E6C-9429-EF44178C36AD}"/>
              </a:ext>
            </a:extLst>
          </p:cNvPr>
          <p:cNvSpPr/>
          <p:nvPr/>
        </p:nvSpPr>
        <p:spPr bwMode="auto">
          <a:xfrm>
            <a:off x="2987824" y="1537628"/>
            <a:ext cx="5976664" cy="523220"/>
          </a:xfrm>
          <a:prstGeom prst="wedgeRectCallout">
            <a:avLst>
              <a:gd name="adj1" fmla="val -20558"/>
              <a:gd name="adj2" fmla="val 8437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t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ypedef pair&lt;const </a:t>
            </a:r>
            <a:r>
              <a:rPr kumimoji="0" lang="en-US" altLang="zh-CN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key,T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&gt; </a:t>
            </a:r>
            <a:r>
              <a:rPr kumimoji="0" lang="en-US" altLang="zh-CN" sz="28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2800" b="1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value_type</a:t>
            </a:r>
            <a:r>
              <a:rPr kumimoji="0" lang="en-US" altLang="zh-CN" sz="28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;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798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r>
              <a:rPr lang="zh-CN" altLang="en-US" sz="3800" dirty="0"/>
              <a:t>常用方法，访问元素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83881"/>
              </p:ext>
            </p:extLst>
          </p:nvPr>
        </p:nvGraphicFramePr>
        <p:xfrm>
          <a:off x="0" y="1397000"/>
          <a:ext cx="9036496" cy="36025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20272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mapped_type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operator[] (const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key_type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k)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以下标方式用键值访问元素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mapped_type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at (const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k); </a:t>
                      </a:r>
                    </a:p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mapped_type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at (const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k) const;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用键值访问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628827"/>
                  </a:ext>
                </a:extLst>
              </a:tr>
            </a:tbl>
          </a:graphicData>
        </a:graphic>
      </p:graphicFrame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536C48D5-4A79-48C2-80E5-09B13308BADE}"/>
              </a:ext>
            </a:extLst>
          </p:cNvPr>
          <p:cNvSpPr/>
          <p:nvPr/>
        </p:nvSpPr>
        <p:spPr bwMode="auto">
          <a:xfrm>
            <a:off x="2411760" y="1916832"/>
            <a:ext cx="3960440" cy="523220"/>
          </a:xfrm>
          <a:prstGeom prst="wedgeRectCallout">
            <a:avLst>
              <a:gd name="adj1" fmla="val -20558"/>
              <a:gd name="adj2" fmla="val 8437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 err="1"/>
              <a:t>mapped_type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data</a:t>
            </a:r>
            <a:r>
              <a:rPr kumimoji="0" lang="en-US" altLang="zh-CN" sz="2800" b="1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_type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561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r>
              <a:rPr lang="zh-CN" altLang="en-US" sz="3800" dirty="0"/>
              <a:t>插入数据例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41CE8F-3A42-4857-B1EC-8665CC548509}"/>
              </a:ext>
            </a:extLst>
          </p:cNvPr>
          <p:cNvSpPr txBox="1"/>
          <p:nvPr/>
        </p:nvSpPr>
        <p:spPr>
          <a:xfrm>
            <a:off x="593700" y="1294632"/>
            <a:ext cx="98829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以学号为键值，姓名为实值构建</a:t>
            </a:r>
            <a:r>
              <a:rPr lang="en-US" altLang="zh-CN" sz="2800" i="0" dirty="0"/>
              <a:t>map</a:t>
            </a:r>
            <a:r>
              <a:rPr lang="zh-CN" altLang="en-US" sz="2800" i="0" dirty="0"/>
              <a:t>对象，插入数据。</a:t>
            </a:r>
            <a:endParaRPr lang="en-US" altLang="zh-CN" sz="2800" i="0" dirty="0"/>
          </a:p>
          <a:p>
            <a:r>
              <a:rPr lang="en-US" altLang="zh-CN" sz="2800" i="0" dirty="0"/>
              <a:t> map&lt;</a:t>
            </a:r>
            <a:r>
              <a:rPr lang="en-US" altLang="zh-CN" sz="2800" i="0" dirty="0" err="1"/>
              <a:t>int,string</a:t>
            </a:r>
            <a:r>
              <a:rPr lang="en-US" altLang="zh-CN" sz="2800" i="0" dirty="0"/>
              <a:t>&gt; </a:t>
            </a:r>
            <a:r>
              <a:rPr lang="en-US" altLang="zh-CN" sz="2800" i="0" dirty="0" err="1"/>
              <a:t>mapStud</a:t>
            </a:r>
            <a:r>
              <a:rPr lang="en-US" altLang="zh-CN" sz="2800" i="0" dirty="0"/>
              <a:t>;</a:t>
            </a:r>
          </a:p>
          <a:p>
            <a:r>
              <a:rPr lang="en-US" altLang="zh-CN" sz="2800" i="0" dirty="0"/>
              <a:t> </a:t>
            </a:r>
            <a:r>
              <a:rPr lang="en-US" altLang="zh-CN" sz="2800" i="0" dirty="0" err="1"/>
              <a:t>mapStud.insert</a:t>
            </a:r>
            <a:r>
              <a:rPr lang="en-US" altLang="zh-CN" sz="2800" i="0" dirty="0"/>
              <a:t>(pair&lt;</a:t>
            </a:r>
            <a:r>
              <a:rPr lang="en-US" altLang="zh-CN" sz="2800" i="0" dirty="0" err="1"/>
              <a:t>int,string</a:t>
            </a:r>
            <a:r>
              <a:rPr lang="en-US" altLang="zh-CN" sz="2800" i="0" dirty="0"/>
              <a:t>&gt;(1,”wangming”));</a:t>
            </a:r>
          </a:p>
          <a:p>
            <a:r>
              <a:rPr lang="en-US" altLang="zh-CN" sz="2800" i="0" dirty="0"/>
              <a:t> </a:t>
            </a:r>
            <a:r>
              <a:rPr lang="en-US" altLang="zh-CN" sz="2800" i="0" dirty="0" err="1"/>
              <a:t>mapStud</a:t>
            </a:r>
            <a:r>
              <a:rPr lang="en-US" altLang="zh-CN" sz="2800" i="0" dirty="0"/>
              <a:t>[1]  = “</a:t>
            </a:r>
            <a:r>
              <a:rPr lang="en-US" altLang="zh-CN" sz="2800" i="0" dirty="0" err="1"/>
              <a:t>wangming</a:t>
            </a:r>
            <a:r>
              <a:rPr lang="en-US" altLang="zh-CN" sz="2800" i="0" dirty="0"/>
              <a:t>”;</a:t>
            </a:r>
          </a:p>
          <a:p>
            <a:r>
              <a:rPr lang="en-US" altLang="zh-CN" sz="2800" i="0" dirty="0"/>
              <a:t> mapStud.at[1] = “</a:t>
            </a:r>
            <a:r>
              <a:rPr lang="en-US" altLang="zh-CN" sz="2800" i="0" dirty="0" err="1"/>
              <a:t>wangming</a:t>
            </a:r>
            <a:r>
              <a:rPr lang="en-US" altLang="zh-CN" sz="2800" i="0" dirty="0"/>
              <a:t>”;</a:t>
            </a:r>
          </a:p>
          <a:p>
            <a:r>
              <a:rPr lang="en-US" altLang="zh-CN" sz="2800" i="0" dirty="0"/>
              <a:t> </a:t>
            </a:r>
            <a:r>
              <a:rPr lang="en-US" altLang="zh-CN" sz="2800" i="0" dirty="0" err="1"/>
              <a:t>mapStud.insert</a:t>
            </a:r>
            <a:r>
              <a:rPr lang="en-US" altLang="zh-CN" sz="2800" i="0" dirty="0"/>
              <a:t>(map&lt;</a:t>
            </a:r>
            <a:r>
              <a:rPr lang="en-US" altLang="zh-CN" sz="2800" i="0" dirty="0" err="1"/>
              <a:t>int,string</a:t>
            </a:r>
            <a:r>
              <a:rPr lang="en-US" altLang="zh-CN" sz="2800" i="0" dirty="0"/>
              <a:t>&gt;::</a:t>
            </a:r>
            <a:r>
              <a:rPr lang="en-US" altLang="zh-CN" sz="2800" i="0" dirty="0" err="1"/>
              <a:t>value_type</a:t>
            </a:r>
            <a:r>
              <a:rPr lang="en-US" altLang="zh-CN" sz="2800" i="0" dirty="0"/>
              <a:t>(1,”wangming”);</a:t>
            </a:r>
          </a:p>
          <a:p>
            <a:r>
              <a:rPr lang="en-US" altLang="zh-CN" sz="2800" i="0" dirty="0"/>
              <a:t> </a:t>
            </a:r>
          </a:p>
          <a:p>
            <a:r>
              <a:rPr lang="en-US" altLang="zh-CN" sz="2800" i="0" dirty="0"/>
              <a:t> //</a:t>
            </a:r>
            <a:r>
              <a:rPr lang="zh-CN" altLang="en-US" sz="2800" i="0" dirty="0"/>
              <a:t>可以指定键值的排序策略</a:t>
            </a:r>
            <a:endParaRPr lang="en-US" altLang="zh-CN" sz="2800" i="0" dirty="0"/>
          </a:p>
          <a:p>
            <a:r>
              <a:rPr lang="en-US" altLang="zh-CN" sz="2800" i="0" dirty="0"/>
              <a:t> map&lt;</a:t>
            </a:r>
            <a:r>
              <a:rPr lang="en-US" altLang="zh-CN" sz="2800" i="0" dirty="0" err="1"/>
              <a:t>int,string,greater</a:t>
            </a:r>
            <a:r>
              <a:rPr lang="en-US" altLang="zh-CN" sz="2800" i="0" dirty="0"/>
              <a:t>&lt;int&gt;&gt; </a:t>
            </a:r>
            <a:r>
              <a:rPr lang="en-US" altLang="zh-CN" sz="2800" i="0" dirty="0" err="1"/>
              <a:t>mapStud</a:t>
            </a:r>
            <a:r>
              <a:rPr lang="en-US" altLang="zh-CN" sz="2800" i="0" dirty="0"/>
              <a:t>;</a:t>
            </a:r>
          </a:p>
          <a:p>
            <a:r>
              <a:rPr lang="en-US" altLang="zh-CN" sz="2800" i="0" dirty="0"/>
              <a:t> </a:t>
            </a:r>
          </a:p>
          <a:p>
            <a:r>
              <a:rPr lang="en-US" altLang="zh-CN" sz="2800" i="0" dirty="0"/>
              <a:t>        </a:t>
            </a:r>
          </a:p>
          <a:p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420328359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r>
              <a:rPr lang="zh-CN" altLang="en-US" sz="3800" dirty="0"/>
              <a:t>常用方法，删除元素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05976"/>
              </p:ext>
            </p:extLst>
          </p:nvPr>
        </p:nvGraphicFramePr>
        <p:xfrm>
          <a:off x="574674" y="1397000"/>
          <a:ext cx="8461821" cy="35229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25518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erase(iterator position);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迭代器位置删除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erase(const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key_type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&amp;k);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以键值删除，返回删除元素数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628827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erase(iterator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first,iterator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last);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区间删除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67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3007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关联式容器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496944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每个元素都有一个键值</a:t>
            </a:r>
            <a:r>
              <a:rPr lang="en-US" altLang="zh-CN" b="0" i="0" kern="0" dirty="0"/>
              <a:t>(key)</a:t>
            </a:r>
            <a:r>
              <a:rPr lang="zh-CN" altLang="en-US" b="0" i="0" kern="0" dirty="0"/>
              <a:t>和一个实值（</a:t>
            </a:r>
            <a:r>
              <a:rPr lang="en-US" altLang="zh-CN" b="0" i="0" kern="0" dirty="0"/>
              <a:t>value)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容器内部根据元素的键值自动排序。</a:t>
            </a:r>
            <a:endParaRPr lang="en-US" altLang="zh-CN" b="0" i="0" kern="0" dirty="0"/>
          </a:p>
          <a:p>
            <a:pPr eaLnBrk="1" hangingPunct="1"/>
            <a:r>
              <a:rPr lang="en-US" altLang="zh-CN" b="0" i="0" kern="0" dirty="0"/>
              <a:t>map, </a:t>
            </a:r>
            <a:r>
              <a:rPr lang="zh-CN" altLang="en-US" b="0" i="0" kern="0" dirty="0"/>
              <a:t>所有元素都是</a:t>
            </a:r>
            <a:r>
              <a:rPr lang="en-US" altLang="zh-CN" b="0" i="0" kern="0" dirty="0"/>
              <a:t>pair</a:t>
            </a:r>
            <a:r>
              <a:rPr lang="zh-CN" altLang="en-US" b="0" i="0" kern="0" dirty="0"/>
              <a:t>，同时拥有键值</a:t>
            </a:r>
            <a:r>
              <a:rPr lang="en-US" altLang="zh-CN" b="0" i="0" kern="0" dirty="0"/>
              <a:t>(key)</a:t>
            </a:r>
            <a:r>
              <a:rPr lang="zh-CN" altLang="en-US" b="0" i="0" kern="0" dirty="0"/>
              <a:t>和实值</a:t>
            </a:r>
            <a:r>
              <a:rPr lang="en-US" altLang="zh-CN" b="0" i="0" kern="0" dirty="0"/>
              <a:t>(value)</a:t>
            </a:r>
            <a:r>
              <a:rPr lang="zh-CN" altLang="en-US" b="0" i="0" kern="0" dirty="0"/>
              <a:t>，键值唯一，即不允许重复键值。</a:t>
            </a:r>
            <a:endParaRPr lang="en-US" altLang="zh-CN" b="0" i="0" kern="0" dirty="0"/>
          </a:p>
          <a:p>
            <a:pPr eaLnBrk="1" hangingPunct="1"/>
            <a:r>
              <a:rPr lang="en-US" altLang="zh-CN" b="0" i="0" kern="0" dirty="0"/>
              <a:t>set, key = value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先学习</a:t>
            </a:r>
            <a:r>
              <a:rPr lang="en-US" altLang="zh-CN" b="0" i="0" kern="0" dirty="0"/>
              <a:t>pair</a:t>
            </a:r>
            <a:r>
              <a:rPr lang="zh-CN" altLang="en-US" b="0" i="0" kern="0" dirty="0"/>
              <a:t>和</a:t>
            </a:r>
            <a:r>
              <a:rPr lang="en-US" altLang="zh-CN" b="0" i="0" kern="0" dirty="0"/>
              <a:t>pair</a:t>
            </a:r>
            <a:r>
              <a:rPr lang="zh-CN" altLang="en-US" b="0" i="0" kern="0" dirty="0"/>
              <a:t>的泛化</a:t>
            </a:r>
            <a:r>
              <a:rPr lang="en-US" altLang="zh-CN" b="0" i="0" kern="0" dirty="0"/>
              <a:t>tuple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eaLnBrk="1" hangingPunct="1"/>
            <a:r>
              <a:rPr lang="en-US" altLang="zh-CN" b="0" i="0" dirty="0"/>
              <a:t>pair</a:t>
            </a:r>
            <a:r>
              <a:rPr lang="zh-CN" altLang="en-US" b="0" i="0" dirty="0"/>
              <a:t>和</a:t>
            </a:r>
            <a:r>
              <a:rPr lang="en-US" altLang="zh-CN" b="0" i="0" dirty="0"/>
              <a:t>tuple</a:t>
            </a:r>
            <a:r>
              <a:rPr lang="zh-CN" altLang="en-US" b="0" i="0" dirty="0"/>
              <a:t>可将一些数据组合成单一对象，避免定义一个新数据结构来表示这些数据。可将它们看作一个”快速而随意”的数据结构。</a:t>
            </a: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2522133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r>
              <a:rPr lang="zh-CN" altLang="en-US" sz="3800" dirty="0"/>
              <a:t>常用方法，查找元素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57908"/>
              </p:ext>
            </p:extLst>
          </p:nvPr>
        </p:nvGraphicFramePr>
        <p:xfrm>
          <a:off x="574674" y="1397000"/>
          <a:ext cx="8461821" cy="4035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25518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 find(const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key_value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&amp;k);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按键值查找，找到，返回迭代器；否则，返回</a:t>
                      </a:r>
                      <a:r>
                        <a:rPr lang="en-US" altLang="zh-CN" sz="2800" dirty="0"/>
                        <a:t>end</a:t>
                      </a:r>
                      <a:r>
                        <a:rPr lang="zh-CN" altLang="en-US" sz="28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const_iterator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find(const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key_value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&amp;k);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628827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 (const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k) const;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按键值查找，有返回</a:t>
                      </a:r>
                      <a:r>
                        <a:rPr lang="en-US" altLang="zh-CN" sz="2800" dirty="0"/>
                        <a:t>1</a:t>
                      </a:r>
                      <a:r>
                        <a:rPr lang="zh-CN" altLang="en-US" sz="2800" dirty="0"/>
                        <a:t>；否则，返回</a:t>
                      </a:r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12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5156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r>
              <a:rPr lang="zh-CN" altLang="en-US" sz="3800" dirty="0"/>
              <a:t>常用方法，键值的上界和下界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99496"/>
              </p:ext>
            </p:extLst>
          </p:nvPr>
        </p:nvGraphicFramePr>
        <p:xfrm>
          <a:off x="574674" y="1397000"/>
          <a:ext cx="8461821" cy="44619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25518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lower_bound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(const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key_type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&amp;k);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返回指向键值下界的迭代器。没有返回</a:t>
                      </a:r>
                      <a:r>
                        <a:rPr lang="en-US" altLang="zh-CN" sz="2800" dirty="0"/>
                        <a:t>end()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12506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👆，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const_iterator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   () const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4551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同理，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upper_bound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返回指向键值下一个的迭代器。后面没有返回</a:t>
                      </a:r>
                      <a:r>
                        <a:rPr lang="en-US" altLang="zh-CN" sz="2800" dirty="0"/>
                        <a:t>end()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59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5700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map</a:t>
            </a:r>
            <a:r>
              <a:rPr lang="zh-CN" altLang="en-US" sz="3800" dirty="0"/>
              <a:t>常用方法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41361"/>
              </p:ext>
            </p:extLst>
          </p:nvPr>
        </p:nvGraphicFramePr>
        <p:xfrm>
          <a:off x="215516" y="1124744"/>
          <a:ext cx="8712968" cy="48827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8930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1944038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const_iterator,const_iterator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equal_range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k) const; pair&lt;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iterator,iterator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equal_range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k);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查找键值为</a:t>
                      </a:r>
                      <a:r>
                        <a:rPr lang="en-US" altLang="zh-CN" sz="2800" dirty="0"/>
                        <a:t>k</a:t>
                      </a:r>
                      <a:r>
                        <a:rPr lang="zh-CN" altLang="en-US" sz="2800" dirty="0"/>
                        <a:t>的元素范围，返回迭代器下界和上界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4186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rbegin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rend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cbegin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cend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crbegin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crend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empty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size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max_size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swap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operator=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clear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==</a:t>
                      </a:r>
                      <a:r>
                        <a:rPr lang="zh-CN" altLang="en-US" sz="2800" dirty="0"/>
                        <a:t>，</a:t>
                      </a:r>
                      <a:r>
                        <a:rPr lang="en-US" altLang="zh-CN" sz="2800" dirty="0"/>
                        <a:t>&lt;, &gt;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同</a:t>
                      </a:r>
                      <a:r>
                        <a:rPr lang="en-US" altLang="zh-CN" sz="2800" dirty="0" err="1"/>
                        <a:t>vector,list</a:t>
                      </a:r>
                      <a:r>
                        <a:rPr lang="zh-CN" altLang="en-US" sz="2800" dirty="0"/>
                        <a:t>中的使用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1743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/>
              <a:t>map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41CE8F-3A42-4857-B1EC-8665CC548509}"/>
              </a:ext>
            </a:extLst>
          </p:cNvPr>
          <p:cNvSpPr txBox="1"/>
          <p:nvPr/>
        </p:nvSpPr>
        <p:spPr>
          <a:xfrm>
            <a:off x="593700" y="1294632"/>
            <a:ext cx="9882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以学号为键值，姓名为实值构建学生</a:t>
            </a:r>
            <a:r>
              <a:rPr lang="en-US" altLang="zh-CN" sz="2800" i="0" dirty="0"/>
              <a:t>map</a:t>
            </a:r>
            <a:r>
              <a:rPr lang="zh-CN" altLang="en-US" sz="2800" i="0" dirty="0"/>
              <a:t>对象。</a:t>
            </a:r>
            <a:endParaRPr lang="en-US" altLang="zh-CN" sz="2800" i="0" dirty="0"/>
          </a:p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位学生的信息。</a:t>
            </a:r>
            <a:endParaRPr lang="en-US" altLang="zh-CN" sz="2800" i="0" dirty="0"/>
          </a:p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m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m</a:t>
            </a:r>
            <a:r>
              <a:rPr lang="zh-CN" altLang="en-US" sz="2800" i="0" dirty="0"/>
              <a:t>个操作</a:t>
            </a:r>
            <a:r>
              <a:rPr lang="en-US" altLang="zh-CN" sz="2800" i="0" dirty="0"/>
              <a:t>(inert, delete, find</a:t>
            </a:r>
            <a:r>
              <a:rPr lang="zh-CN" altLang="en-US" sz="2800" i="0" dirty="0"/>
              <a:t>等），实现</a:t>
            </a:r>
            <a:endParaRPr lang="en-US" altLang="zh-CN" sz="2800" i="0" dirty="0"/>
          </a:p>
          <a:p>
            <a:r>
              <a:rPr lang="zh-CN" altLang="en-US" sz="2800" i="0" dirty="0"/>
              <a:t>插入、删除、查找上下界等功能。</a:t>
            </a:r>
            <a:endParaRPr lang="en-US" altLang="zh-CN" sz="2800" i="0" dirty="0"/>
          </a:p>
          <a:p>
            <a:r>
              <a:rPr lang="en-US" altLang="zh-CN" sz="2800" i="0" dirty="0"/>
              <a:t>        </a:t>
            </a:r>
          </a:p>
          <a:p>
            <a:endParaRPr lang="zh-CN" altLang="en-US" sz="2800" i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C3D819-FC59-4E33-87E2-8AF57A981082}"/>
              </a:ext>
            </a:extLst>
          </p:cNvPr>
          <p:cNvSpPr txBox="1"/>
          <p:nvPr/>
        </p:nvSpPr>
        <p:spPr>
          <a:xfrm>
            <a:off x="5580112" y="4915409"/>
            <a:ext cx="276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mapstudent.cpp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16050159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multimap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B94F5A-34EF-4452-A778-B825F2C22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036123" cy="198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特性和用法与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完全相同。</a:t>
            </a: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i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差别：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multimap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允许键值重复</a:t>
            </a: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multimap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 :  RB-tree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insert_equal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 eaLnBrk="1" hangingPunct="1">
              <a:buNone/>
            </a:pP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map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插入：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RB-tree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insert_unique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i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方法差别</a:t>
            </a:r>
            <a:r>
              <a:rPr lang="en-US" altLang="zh-CN" i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没有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at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访问。</a:t>
            </a: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DB5461-3163-4BF2-8D78-61FA5B93932D}"/>
              </a:ext>
            </a:extLst>
          </p:cNvPr>
          <p:cNvSpPr txBox="1"/>
          <p:nvPr/>
        </p:nvSpPr>
        <p:spPr>
          <a:xfrm>
            <a:off x="2816622" y="4090467"/>
            <a:ext cx="5427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find</a:t>
            </a:r>
            <a:r>
              <a:rPr lang="zh-CN" altLang="en-US" sz="2800" i="0" dirty="0"/>
              <a:t>：返回第一个元素迭代器。</a:t>
            </a:r>
            <a:endParaRPr lang="en-US" altLang="zh-CN" sz="2800" i="0" dirty="0"/>
          </a:p>
          <a:p>
            <a:r>
              <a:rPr lang="en-US" altLang="zh-CN" sz="2800" i="0" dirty="0"/>
              <a:t>count</a:t>
            </a:r>
            <a:r>
              <a:rPr lang="zh-CN" altLang="en-US" sz="2800" i="0" dirty="0"/>
              <a:t>、</a:t>
            </a:r>
            <a:r>
              <a:rPr lang="en-US" altLang="zh-CN" sz="2800" i="0" dirty="0"/>
              <a:t>erase:</a:t>
            </a:r>
            <a:r>
              <a:rPr lang="zh-CN" altLang="en-US" sz="2800" i="0" dirty="0"/>
              <a:t>返回的元素个数。</a:t>
            </a:r>
            <a:endParaRPr lang="en-US" altLang="zh-CN" sz="2800" i="0" dirty="0"/>
          </a:p>
          <a:p>
            <a:r>
              <a:rPr lang="en-US" altLang="zh-CN" sz="2800" i="0" dirty="0"/>
              <a:t>inset: </a:t>
            </a:r>
            <a:r>
              <a:rPr lang="zh-CN" altLang="en-US" sz="2800" i="0" dirty="0"/>
              <a:t>返回迭代器位置。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56D551-CF37-44C1-98AA-E59B50787AF2}"/>
              </a:ext>
            </a:extLst>
          </p:cNvPr>
          <p:cNvSpPr txBox="1"/>
          <p:nvPr/>
        </p:nvSpPr>
        <p:spPr>
          <a:xfrm>
            <a:off x="683568" y="5805264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因为键值重复，得到的是多个元素，区间。</a:t>
            </a:r>
          </a:p>
        </p:txBody>
      </p:sp>
    </p:spTree>
    <p:extLst>
      <p:ext uri="{BB962C8B-B14F-4D97-AF65-F5344CB8AC3E}">
        <p14:creationId xmlns:p14="http://schemas.microsoft.com/office/powerpoint/2010/main" val="1991746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/>
              <a:t>multimap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41CE8F-3A42-4857-B1EC-8665CC548509}"/>
              </a:ext>
            </a:extLst>
          </p:cNvPr>
          <p:cNvSpPr txBox="1"/>
          <p:nvPr/>
        </p:nvSpPr>
        <p:spPr>
          <a:xfrm>
            <a:off x="593700" y="1294632"/>
            <a:ext cx="9882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以班级为键值，姓名为实值构建学生</a:t>
            </a:r>
            <a:r>
              <a:rPr lang="en-US" altLang="zh-CN" sz="2800" i="0" dirty="0"/>
              <a:t>map</a:t>
            </a:r>
            <a:r>
              <a:rPr lang="zh-CN" altLang="en-US" sz="2800" i="0" dirty="0"/>
              <a:t>对象。</a:t>
            </a:r>
            <a:endParaRPr lang="en-US" altLang="zh-CN" sz="2800" i="0" dirty="0"/>
          </a:p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位学生的信息。</a:t>
            </a:r>
            <a:endParaRPr lang="en-US" altLang="zh-CN" sz="2800" i="0" dirty="0"/>
          </a:p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m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m</a:t>
            </a:r>
            <a:r>
              <a:rPr lang="zh-CN" altLang="en-US" sz="2800" i="0" dirty="0"/>
              <a:t>个操作</a:t>
            </a:r>
            <a:r>
              <a:rPr lang="en-US" altLang="zh-CN" sz="2800" i="0" dirty="0"/>
              <a:t>(inert, delete, find</a:t>
            </a:r>
            <a:r>
              <a:rPr lang="zh-CN" altLang="en-US" sz="2800" i="0" dirty="0"/>
              <a:t>等），实现</a:t>
            </a:r>
            <a:endParaRPr lang="en-US" altLang="zh-CN" sz="2800" i="0" dirty="0"/>
          </a:p>
          <a:p>
            <a:r>
              <a:rPr lang="zh-CN" altLang="en-US" sz="2800" i="0" dirty="0"/>
              <a:t>插入、删除、查找上下界等功能。</a:t>
            </a:r>
            <a:endParaRPr lang="en-US" altLang="zh-CN" sz="2800" i="0" dirty="0"/>
          </a:p>
          <a:p>
            <a:r>
              <a:rPr lang="en-US" altLang="zh-CN" sz="2800" i="0" dirty="0"/>
              <a:t>        </a:t>
            </a:r>
          </a:p>
          <a:p>
            <a:endParaRPr lang="zh-CN" altLang="en-US" sz="2800" i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C3D819-FC59-4E33-87E2-8AF57A981082}"/>
              </a:ext>
            </a:extLst>
          </p:cNvPr>
          <p:cNvSpPr txBox="1"/>
          <p:nvPr/>
        </p:nvSpPr>
        <p:spPr>
          <a:xfrm>
            <a:off x="593700" y="4619834"/>
            <a:ext cx="831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C00000"/>
                </a:solidFill>
              </a:rPr>
              <a:t>修改</a:t>
            </a:r>
            <a:r>
              <a:rPr lang="en-US" altLang="zh-CN" sz="2800" i="0" dirty="0">
                <a:solidFill>
                  <a:srgbClr val="C00000"/>
                </a:solidFill>
              </a:rPr>
              <a:t>mapStud.cpp</a:t>
            </a:r>
            <a:r>
              <a:rPr lang="zh-CN" altLang="en-US" sz="2800" i="0" dirty="0">
                <a:solidFill>
                  <a:srgbClr val="C00000"/>
                </a:solidFill>
              </a:rPr>
              <a:t>实现上述功能。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36AB62-F0C9-45E8-B09D-D6EBA13A3BBA}"/>
              </a:ext>
            </a:extLst>
          </p:cNvPr>
          <p:cNvSpPr txBox="1"/>
          <p:nvPr/>
        </p:nvSpPr>
        <p:spPr>
          <a:xfrm>
            <a:off x="5436096" y="5373216"/>
            <a:ext cx="347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multimapstudent.cpp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49513008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set</a:t>
            </a:r>
            <a:r>
              <a:rPr lang="zh-CN" altLang="en-US" sz="3800" dirty="0"/>
              <a:t>集合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496944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0" dirty="0"/>
              <a:t>&lt;set&gt;</a:t>
            </a:r>
          </a:p>
          <a:p>
            <a:pPr eaLnBrk="1" hangingPunct="1"/>
            <a:r>
              <a:rPr lang="zh-CN" altLang="en-US" b="0" i="0" dirty="0"/>
              <a:t>所有元素根据元素的键值自动被排序。</a:t>
            </a:r>
            <a:endParaRPr lang="en-US" altLang="zh-CN" b="0" i="0" dirty="0"/>
          </a:p>
          <a:p>
            <a:pPr eaLnBrk="1" hangingPunct="1"/>
            <a:r>
              <a:rPr lang="en-US" altLang="zh-CN" b="0" i="0" dirty="0"/>
              <a:t>set</a:t>
            </a:r>
            <a:r>
              <a:rPr lang="zh-CN" altLang="en-US" b="0" i="0" dirty="0"/>
              <a:t>元素：</a:t>
            </a:r>
            <a:r>
              <a:rPr lang="en-US" altLang="zh-CN" b="0" i="0" dirty="0"/>
              <a:t>key = value</a:t>
            </a:r>
            <a:r>
              <a:rPr lang="zh-CN" altLang="en-US" b="0" i="0" dirty="0"/>
              <a:t>，即键值</a:t>
            </a:r>
            <a:r>
              <a:rPr lang="en-US" altLang="zh-CN" b="0" i="0" dirty="0"/>
              <a:t>=</a:t>
            </a:r>
            <a:r>
              <a:rPr lang="zh-CN" altLang="en-US" b="0" i="0" dirty="0"/>
              <a:t>实值，不允许有相同键值。</a:t>
            </a:r>
            <a:endParaRPr lang="en-US" altLang="zh-CN" b="0" i="0" dirty="0"/>
          </a:p>
          <a:p>
            <a:pPr eaLnBrk="1" hangingPunct="1"/>
            <a:r>
              <a:rPr lang="zh-CN" altLang="en-US" b="0" i="0" dirty="0"/>
              <a:t>不可通过迭代器改变元素值。</a:t>
            </a:r>
            <a:endParaRPr lang="en-US" altLang="zh-CN" b="0" i="0" dirty="0"/>
          </a:p>
          <a:p>
            <a:pPr eaLnBrk="1" hangingPunct="1"/>
            <a:r>
              <a:rPr lang="en-US" altLang="zh-CN" b="0" i="0" dirty="0" err="1"/>
              <a:t>const_iterator</a:t>
            </a:r>
            <a:endParaRPr lang="en-US" altLang="zh-CN" b="0" i="0" dirty="0"/>
          </a:p>
          <a:p>
            <a:pPr eaLnBrk="1" hangingPunct="1"/>
            <a:r>
              <a:rPr lang="zh-CN" altLang="en-US" b="0" i="0" dirty="0"/>
              <a:t>同</a:t>
            </a:r>
            <a:r>
              <a:rPr lang="en-US" altLang="zh-CN" b="0" i="0" dirty="0"/>
              <a:t>map</a:t>
            </a:r>
            <a:r>
              <a:rPr lang="zh-CN" altLang="en-US" b="0" i="0" dirty="0"/>
              <a:t>一样，以</a:t>
            </a:r>
            <a:r>
              <a:rPr lang="en-US" altLang="zh-CN" b="0" i="0" dirty="0"/>
              <a:t>RB-tree</a:t>
            </a:r>
            <a:r>
              <a:rPr lang="zh-CN" altLang="en-US" b="0" i="0" dirty="0"/>
              <a:t>为底层机制，几乎所有操作转为</a:t>
            </a:r>
            <a:r>
              <a:rPr lang="en-US" altLang="zh-CN" b="0" i="0" dirty="0"/>
              <a:t>RB-tree</a:t>
            </a:r>
            <a:r>
              <a:rPr lang="zh-CN" altLang="en-US" b="0" i="0" dirty="0"/>
              <a:t>的调用。</a:t>
            </a:r>
            <a:endParaRPr lang="en-US" altLang="zh-CN" b="0" i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338662648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2605"/>
            <a:ext cx="8461821" cy="676275"/>
          </a:xfrm>
        </p:spPr>
        <p:txBody>
          <a:bodyPr/>
          <a:lstStyle/>
          <a:p>
            <a:pPr eaLnBrk="1" hangingPunct="1"/>
            <a:r>
              <a:rPr lang="en-US" altLang="zh-CN" sz="3800" dirty="0"/>
              <a:t>set</a:t>
            </a:r>
            <a:r>
              <a:rPr lang="zh-CN" altLang="en-US" sz="3800" dirty="0"/>
              <a:t>代码摘录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832" y="1310606"/>
            <a:ext cx="949957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1E1CB9-499A-48C9-8FAF-B176A9D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784976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b="0" i="0" kern="0" dirty="0"/>
              <a:t>template &lt;class Key, class Compare = less&lt;Key&gt;,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           class </a:t>
            </a:r>
            <a:r>
              <a:rPr lang="en-US" altLang="zh-CN" sz="2400" b="0" i="0" kern="0" dirty="0" err="1"/>
              <a:t>Alloc</a:t>
            </a:r>
            <a:r>
              <a:rPr lang="en-US" altLang="zh-CN" sz="2400" b="0" i="0" kern="0" dirty="0"/>
              <a:t> = </a:t>
            </a:r>
            <a:r>
              <a:rPr lang="en-US" altLang="zh-CN" sz="2400" b="0" i="0" kern="0" dirty="0" err="1"/>
              <a:t>alloc</a:t>
            </a:r>
            <a:r>
              <a:rPr lang="en-US" altLang="zh-CN" sz="2400" b="0" i="0" kern="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class set {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public: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typedef  Key </a:t>
            </a:r>
            <a:r>
              <a:rPr lang="en-US" altLang="zh-CN" sz="2400" b="0" i="0" kern="0" dirty="0" err="1"/>
              <a:t>key_type</a:t>
            </a:r>
            <a:r>
              <a:rPr lang="en-US" altLang="zh-CN" sz="2400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typedef  Key </a:t>
            </a:r>
            <a:r>
              <a:rPr lang="en-US" altLang="zh-CN" sz="2400" b="0" i="0" kern="0" dirty="0" err="1"/>
              <a:t>value_type</a:t>
            </a:r>
            <a:r>
              <a:rPr lang="en-US" altLang="zh-CN" sz="2400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private: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typedef </a:t>
            </a:r>
            <a:r>
              <a:rPr lang="en-US" altLang="zh-CN" sz="2400" b="0" i="0" kern="0" dirty="0" err="1"/>
              <a:t>rb_tree</a:t>
            </a:r>
            <a:r>
              <a:rPr lang="en-US" altLang="zh-CN" sz="2400" b="0" i="0" kern="0" dirty="0"/>
              <a:t>&lt;</a:t>
            </a:r>
            <a:r>
              <a:rPr lang="en-US" altLang="zh-CN" sz="2400" b="0" i="0" kern="0" dirty="0" err="1"/>
              <a:t>key_type,value_type</a:t>
            </a:r>
            <a:r>
              <a:rPr lang="en-US" altLang="zh-CN" sz="2400" b="0" i="0" kern="0" dirty="0"/>
              <a:t>, identity&lt;</a:t>
            </a:r>
            <a:r>
              <a:rPr lang="en-US" altLang="zh-CN" sz="2400" b="0" i="0" kern="0" dirty="0" err="1"/>
              <a:t>value_type</a:t>
            </a:r>
            <a:r>
              <a:rPr lang="en-US" altLang="zh-CN" sz="2400" b="0" i="0" kern="0" dirty="0"/>
              <a:t>&gt;,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                       </a:t>
            </a:r>
            <a:r>
              <a:rPr lang="en-US" altLang="zh-CN" sz="2400" b="0" i="0" kern="0" dirty="0" err="1"/>
              <a:t>key_compare,Alloc</a:t>
            </a:r>
            <a:r>
              <a:rPr lang="en-US" altLang="zh-CN" sz="2400" b="0" i="0" kern="0" dirty="0"/>
              <a:t>&gt; </a:t>
            </a:r>
            <a:r>
              <a:rPr lang="en-US" altLang="zh-CN" sz="2400" b="0" i="0" kern="0" dirty="0" err="1"/>
              <a:t>rep_type</a:t>
            </a:r>
            <a:r>
              <a:rPr lang="en-US" altLang="zh-CN" sz="2400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</a:t>
            </a:r>
            <a:r>
              <a:rPr lang="en-US" altLang="zh-CN" sz="2400" b="0" i="0" kern="0" dirty="0" err="1"/>
              <a:t>rep_type</a:t>
            </a:r>
            <a:r>
              <a:rPr lang="en-US" altLang="zh-CN" sz="2400" b="0" i="0" kern="0" dirty="0"/>
              <a:t> t;     //</a:t>
            </a:r>
            <a:r>
              <a:rPr lang="zh-CN" altLang="en-US" sz="2400" b="0" i="0" kern="0" dirty="0"/>
              <a:t>以红黑树存储</a:t>
            </a:r>
            <a:r>
              <a:rPr lang="en-US" altLang="zh-CN" sz="2400" b="0" i="0" kern="0" dirty="0"/>
              <a:t>set</a:t>
            </a:r>
            <a:r>
              <a:rPr lang="zh-CN" altLang="en-US" sz="2400" b="0" i="0" kern="0" dirty="0"/>
              <a:t>元素</a:t>
            </a:r>
            <a:endParaRPr lang="en-US" altLang="zh-CN" sz="2400" b="0" i="0" kern="0" dirty="0"/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3943104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2605"/>
            <a:ext cx="8461821" cy="676275"/>
          </a:xfrm>
        </p:spPr>
        <p:txBody>
          <a:bodyPr/>
          <a:lstStyle/>
          <a:p>
            <a:pPr eaLnBrk="1" hangingPunct="1"/>
            <a:r>
              <a:rPr lang="en-US" altLang="zh-CN" sz="3800" dirty="0"/>
              <a:t>set</a:t>
            </a:r>
            <a:r>
              <a:rPr lang="zh-CN" altLang="en-US" sz="3800" dirty="0"/>
              <a:t>代码摘录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832" y="1310606"/>
            <a:ext cx="9499574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1E1CB9-499A-48C9-8FAF-B176A9D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784976" cy="518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b="0" i="0" kern="0" dirty="0"/>
              <a:t>public: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	typedef </a:t>
            </a:r>
            <a:r>
              <a:rPr lang="en-US" altLang="zh-CN" sz="2400" b="0" i="0" kern="0" dirty="0" err="1"/>
              <a:t>typename</a:t>
            </a:r>
            <a:r>
              <a:rPr lang="en-US" altLang="zh-CN" sz="2400" b="0" i="0" kern="0" dirty="0"/>
              <a:t> </a:t>
            </a:r>
            <a:r>
              <a:rPr lang="en-US" altLang="zh-CN" sz="2400" b="0" i="0" kern="0" dirty="0" err="1"/>
              <a:t>rep_type</a:t>
            </a:r>
            <a:r>
              <a:rPr lang="en-US" altLang="zh-CN" sz="2400" b="0" i="0" kern="0" dirty="0"/>
              <a:t>::</a:t>
            </a:r>
            <a:r>
              <a:rPr lang="en-US" altLang="zh-CN" sz="2400" b="0" i="0" kern="0" dirty="0" err="1"/>
              <a:t>const_iterator</a:t>
            </a:r>
            <a:r>
              <a:rPr lang="en-US" altLang="zh-CN" sz="2400" b="0" i="0" kern="0" dirty="0"/>
              <a:t> iterator;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iterator begin() const {return </a:t>
            </a:r>
            <a:r>
              <a:rPr lang="en-US" altLang="zh-CN" sz="2400" b="0" i="0" kern="0" dirty="0" err="1"/>
              <a:t>t.begin</a:t>
            </a:r>
            <a:r>
              <a:rPr lang="en-US" altLang="zh-CN" sz="2400" b="0" i="0" kern="0" dirty="0"/>
              <a:t>(); }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template &lt;class </a:t>
            </a:r>
            <a:r>
              <a:rPr lang="en-US" altLang="zh-CN" sz="2400" b="0" i="0" kern="0" dirty="0" err="1"/>
              <a:t>InputIterator</a:t>
            </a:r>
            <a:r>
              <a:rPr lang="en-US" altLang="zh-CN" sz="2400" b="0" i="0" kern="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void insert(</a:t>
            </a:r>
            <a:r>
              <a:rPr lang="en-US" altLang="zh-CN" sz="2400" b="0" i="0" kern="0" dirty="0" err="1"/>
              <a:t>InputIterator</a:t>
            </a:r>
            <a:r>
              <a:rPr lang="en-US" altLang="zh-CN" sz="2400" b="0" i="0" kern="0" dirty="0"/>
              <a:t> first, </a:t>
            </a:r>
            <a:r>
              <a:rPr lang="en-US" altLang="zh-CN" sz="2400" b="0" i="0" kern="0" dirty="0" err="1"/>
              <a:t>InputIterator</a:t>
            </a:r>
            <a:r>
              <a:rPr lang="en-US" altLang="zh-CN" sz="2400" b="0" i="0" kern="0" dirty="0"/>
              <a:t> last)    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{  </a:t>
            </a:r>
            <a:r>
              <a:rPr lang="en-US" altLang="zh-CN" sz="2400" b="0" i="0" kern="0" dirty="0" err="1"/>
              <a:t>t.insert_unique</a:t>
            </a:r>
            <a:r>
              <a:rPr lang="en-US" altLang="zh-CN" sz="2400" b="0" i="0" kern="0" dirty="0"/>
              <a:t>(</a:t>
            </a:r>
            <a:r>
              <a:rPr lang="en-US" altLang="zh-CN" sz="2400" b="0" i="0" kern="0" dirty="0" err="1"/>
              <a:t>first,last</a:t>
            </a:r>
            <a:r>
              <a:rPr lang="en-US" altLang="zh-CN" sz="2400" b="0" i="0" kern="0" dirty="0"/>
              <a:t>); }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void erase(iterator position)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{ typedef </a:t>
            </a:r>
            <a:r>
              <a:rPr lang="en-US" altLang="zh-CN" sz="2400" b="0" i="0" kern="0" dirty="0" err="1"/>
              <a:t>typename</a:t>
            </a:r>
            <a:r>
              <a:rPr lang="en-US" altLang="zh-CN" sz="2400" b="0" i="0" kern="0" dirty="0"/>
              <a:t> </a:t>
            </a:r>
            <a:r>
              <a:rPr lang="en-US" altLang="zh-CN" sz="2400" b="0" i="0" kern="0" dirty="0" err="1"/>
              <a:t>rep_type</a:t>
            </a:r>
            <a:r>
              <a:rPr lang="en-US" altLang="zh-CN" sz="2400" b="0" i="0" kern="0" dirty="0"/>
              <a:t>::iterator </a:t>
            </a:r>
            <a:r>
              <a:rPr lang="en-US" altLang="zh-CN" sz="2400" b="0" i="0" kern="0" dirty="0" err="1"/>
              <a:t>rep_iterator</a:t>
            </a:r>
            <a:r>
              <a:rPr lang="en-US" altLang="zh-CN" sz="2400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   </a:t>
            </a:r>
            <a:r>
              <a:rPr lang="en-US" altLang="zh-CN" sz="2400" b="0" i="0" kern="0" dirty="0" err="1"/>
              <a:t>t.erase</a:t>
            </a:r>
            <a:r>
              <a:rPr lang="en-US" altLang="zh-CN" sz="2400" b="0" i="0" kern="0" dirty="0"/>
              <a:t>((</a:t>
            </a:r>
            <a:r>
              <a:rPr lang="en-US" altLang="zh-CN" sz="2400" b="0" i="0" kern="0" dirty="0" err="1"/>
              <a:t>rep_iterator</a:t>
            </a:r>
            <a:r>
              <a:rPr lang="en-US" altLang="zh-CN" sz="2400" b="0" i="0" kern="0" dirty="0"/>
              <a:t>&amp;)position); 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 }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     …</a:t>
            </a:r>
          </a:p>
          <a:p>
            <a:pPr marL="0" indent="0" eaLnBrk="1" hangingPunct="1">
              <a:buNone/>
            </a:pPr>
            <a:r>
              <a:rPr lang="en-US" altLang="zh-CN" sz="2400" b="0" i="0" kern="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88536766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set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10225136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默认构造函数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en-US" altLang="zh-CN" sz="2400" i="0" dirty="0"/>
              <a:t>explicit set (const </a:t>
            </a:r>
            <a:r>
              <a:rPr lang="en-US" altLang="zh-CN" sz="2400" i="0" dirty="0" err="1"/>
              <a:t>key_compare</a:t>
            </a:r>
            <a:r>
              <a:rPr lang="en-US" altLang="zh-CN" sz="2400" i="0" dirty="0"/>
              <a:t>&amp; comp = </a:t>
            </a:r>
            <a:r>
              <a:rPr lang="en-US" altLang="zh-CN" sz="2400" i="0" dirty="0" err="1"/>
              <a:t>key_compare</a:t>
            </a:r>
            <a:r>
              <a:rPr lang="en-US" altLang="zh-CN" sz="2400" i="0" dirty="0"/>
              <a:t>(), </a:t>
            </a:r>
          </a:p>
          <a:p>
            <a:pPr marL="0" indent="0" eaLnBrk="1" hangingPunct="1">
              <a:buNone/>
            </a:pPr>
            <a:r>
              <a:rPr lang="en-US" altLang="zh-CN" sz="2400" i="0" dirty="0"/>
              <a:t>                          const </a:t>
            </a:r>
            <a:r>
              <a:rPr lang="en-US" altLang="zh-CN" sz="2400" i="0" dirty="0" err="1"/>
              <a:t>allocator_type</a:t>
            </a:r>
            <a:r>
              <a:rPr lang="en-US" altLang="zh-CN" sz="2400" i="0" dirty="0"/>
              <a:t>&amp; </a:t>
            </a:r>
            <a:r>
              <a:rPr lang="en-US" altLang="zh-CN" sz="2400" i="0" dirty="0" err="1"/>
              <a:t>alloc</a:t>
            </a:r>
            <a:r>
              <a:rPr lang="en-US" altLang="zh-CN" sz="2400" i="0" dirty="0"/>
              <a:t> = </a:t>
            </a:r>
            <a:r>
              <a:rPr lang="en-US" altLang="zh-CN" sz="2400" i="0" dirty="0" err="1"/>
              <a:t>allocator_type</a:t>
            </a:r>
            <a:r>
              <a:rPr lang="en-US" altLang="zh-CN" sz="2400" i="0" dirty="0"/>
              <a:t>()); </a:t>
            </a:r>
          </a:p>
          <a:p>
            <a:pPr marL="0" indent="0" eaLnBrk="1" hangingPunct="1">
              <a:buNone/>
            </a:pPr>
            <a:endParaRPr lang="en-US" altLang="zh-CN" sz="2400" i="0" dirty="0"/>
          </a:p>
          <a:p>
            <a:pPr eaLnBrk="1" hangingPunct="1"/>
            <a:r>
              <a:rPr lang="zh-CN" altLang="en-US" b="0" i="0" dirty="0"/>
              <a:t>区间构造函数</a:t>
            </a:r>
            <a:endParaRPr lang="en-US" altLang="zh-CN" b="0" i="0" dirty="0"/>
          </a:p>
          <a:p>
            <a:pPr marL="0" indent="0" eaLnBrk="1" hangingPunct="1">
              <a:buNone/>
            </a:pPr>
            <a:r>
              <a:rPr lang="en-US" altLang="zh-CN" sz="2400" i="0" dirty="0"/>
              <a:t>      template &lt;class </a:t>
            </a:r>
            <a:r>
              <a:rPr lang="en-US" altLang="zh-CN" sz="2400" i="0" dirty="0" err="1"/>
              <a:t>InputIterator</a:t>
            </a:r>
            <a:r>
              <a:rPr lang="en-US" altLang="zh-CN" sz="2400" i="0" dirty="0"/>
              <a:t>&gt; </a:t>
            </a:r>
          </a:p>
          <a:p>
            <a:pPr marL="0" indent="0" eaLnBrk="1" hangingPunct="1">
              <a:buNone/>
            </a:pPr>
            <a:r>
              <a:rPr lang="en-US" altLang="zh-CN" sz="2400" i="0" dirty="0"/>
              <a:t>      set (</a:t>
            </a:r>
            <a:r>
              <a:rPr lang="en-US" altLang="zh-CN" sz="2400" i="0" dirty="0" err="1"/>
              <a:t>InputIterator</a:t>
            </a:r>
            <a:r>
              <a:rPr lang="en-US" altLang="zh-CN" sz="2400" i="0" dirty="0"/>
              <a:t> first, </a:t>
            </a:r>
            <a:r>
              <a:rPr lang="en-US" altLang="zh-CN" sz="2400" i="0" dirty="0" err="1"/>
              <a:t>InputIterator</a:t>
            </a:r>
            <a:r>
              <a:rPr lang="en-US" altLang="zh-CN" sz="2400" i="0" dirty="0"/>
              <a:t> last, </a:t>
            </a:r>
          </a:p>
          <a:p>
            <a:pPr marL="0" indent="0" eaLnBrk="1" hangingPunct="1">
              <a:buNone/>
            </a:pPr>
            <a:r>
              <a:rPr lang="en-US" altLang="zh-CN" sz="2400" i="0" dirty="0"/>
              <a:t>             const </a:t>
            </a:r>
            <a:r>
              <a:rPr lang="en-US" altLang="zh-CN" sz="2400" i="0" dirty="0" err="1"/>
              <a:t>key_compare</a:t>
            </a:r>
            <a:r>
              <a:rPr lang="en-US" altLang="zh-CN" sz="2400" i="0" dirty="0"/>
              <a:t>&amp; comp = </a:t>
            </a:r>
            <a:r>
              <a:rPr lang="en-US" altLang="zh-CN" sz="2400" i="0" dirty="0" err="1"/>
              <a:t>key_compare</a:t>
            </a:r>
            <a:r>
              <a:rPr lang="en-US" altLang="zh-CN" sz="2400" i="0" dirty="0"/>
              <a:t>(), </a:t>
            </a:r>
          </a:p>
          <a:p>
            <a:pPr marL="0" indent="0" eaLnBrk="1" hangingPunct="1">
              <a:buNone/>
            </a:pPr>
            <a:r>
              <a:rPr lang="en-US" altLang="zh-CN" sz="2400" i="0" dirty="0"/>
              <a:t>             const </a:t>
            </a:r>
            <a:r>
              <a:rPr lang="en-US" altLang="zh-CN" sz="2400" i="0" dirty="0" err="1"/>
              <a:t>allocator_type</a:t>
            </a:r>
            <a:r>
              <a:rPr lang="en-US" altLang="zh-CN" sz="2400" i="0" dirty="0"/>
              <a:t>&amp; </a:t>
            </a:r>
            <a:r>
              <a:rPr lang="en-US" altLang="zh-CN" sz="2400" i="0" dirty="0" err="1"/>
              <a:t>alloc</a:t>
            </a:r>
            <a:r>
              <a:rPr lang="en-US" altLang="zh-CN" sz="2400" i="0" dirty="0"/>
              <a:t> = </a:t>
            </a:r>
            <a:r>
              <a:rPr lang="en-US" altLang="zh-CN" sz="2400" i="0" dirty="0" err="1"/>
              <a:t>allocator_type</a:t>
            </a:r>
            <a:r>
              <a:rPr lang="en-US" altLang="zh-CN" sz="2400" i="0" dirty="0"/>
              <a:t>());</a:t>
            </a:r>
            <a:endParaRPr lang="en-US" altLang="zh-CN" sz="2400" b="0" i="0" kern="0" dirty="0"/>
          </a:p>
        </p:txBody>
      </p:sp>
    </p:spTree>
    <p:extLst>
      <p:ext uri="{BB962C8B-B14F-4D97-AF65-F5344CB8AC3E}">
        <p14:creationId xmlns:p14="http://schemas.microsoft.com/office/powerpoint/2010/main" val="24934414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pair</a:t>
            </a:r>
            <a:r>
              <a:rPr lang="zh-CN" altLang="en-US" sz="3800" dirty="0"/>
              <a:t>工具类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496944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0" kern="0" dirty="0"/>
              <a:t>template &lt;class T1,class T2&gt;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struct pair {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	typedef T1 </a:t>
            </a:r>
            <a:r>
              <a:rPr lang="en-US" altLang="zh-CN" b="0" i="0" kern="0" dirty="0" err="1"/>
              <a:t>first_type</a:t>
            </a:r>
            <a:r>
              <a:rPr lang="en-US" altLang="zh-CN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    typedef T2 </a:t>
            </a:r>
            <a:r>
              <a:rPr lang="en-US" altLang="zh-CN" b="0" i="0" kern="0" dirty="0" err="1"/>
              <a:t>second_type</a:t>
            </a:r>
            <a:r>
              <a:rPr lang="en-US" altLang="zh-CN" b="0" i="0" kern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    T1  first;                     //public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	T2  second;                //public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     pair():first(T1()),second(T2()){}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     pair(const T1 &amp;</a:t>
            </a:r>
            <a:r>
              <a:rPr lang="en-US" altLang="zh-CN" b="0" i="0" kern="0" dirty="0" err="1"/>
              <a:t>a,const</a:t>
            </a:r>
            <a:r>
              <a:rPr lang="en-US" altLang="zh-CN" b="0" i="0" kern="0" dirty="0"/>
              <a:t> T2 &amp;b):first(a),second(b){}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};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321178733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set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10225136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默认构造函数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en-US" altLang="zh-CN" sz="2400" i="0" dirty="0"/>
              <a:t>explicit set (const </a:t>
            </a:r>
            <a:r>
              <a:rPr lang="en-US" altLang="zh-CN" sz="2400" i="0" dirty="0" err="1"/>
              <a:t>key_compare</a:t>
            </a:r>
            <a:r>
              <a:rPr lang="en-US" altLang="zh-CN" sz="2400" i="0" dirty="0"/>
              <a:t>&amp; comp = </a:t>
            </a:r>
            <a:r>
              <a:rPr lang="en-US" altLang="zh-CN" sz="2400" i="0" dirty="0" err="1"/>
              <a:t>key_compare</a:t>
            </a:r>
            <a:r>
              <a:rPr lang="en-US" altLang="zh-CN" sz="2400" i="0" dirty="0"/>
              <a:t>(), </a:t>
            </a:r>
          </a:p>
          <a:p>
            <a:pPr marL="0" indent="0" eaLnBrk="1" hangingPunct="1">
              <a:buNone/>
            </a:pPr>
            <a:r>
              <a:rPr lang="en-US" altLang="zh-CN" sz="2400" i="0" dirty="0"/>
              <a:t>                          const </a:t>
            </a:r>
            <a:r>
              <a:rPr lang="en-US" altLang="zh-CN" sz="2400" i="0" dirty="0" err="1"/>
              <a:t>allocator_type</a:t>
            </a:r>
            <a:r>
              <a:rPr lang="en-US" altLang="zh-CN" sz="2400" i="0" dirty="0"/>
              <a:t>&amp; </a:t>
            </a:r>
            <a:r>
              <a:rPr lang="en-US" altLang="zh-CN" sz="2400" i="0" dirty="0" err="1"/>
              <a:t>alloc</a:t>
            </a:r>
            <a:r>
              <a:rPr lang="en-US" altLang="zh-CN" sz="2400" i="0" dirty="0"/>
              <a:t> = </a:t>
            </a:r>
            <a:r>
              <a:rPr lang="en-US" altLang="zh-CN" sz="2400" i="0" dirty="0" err="1"/>
              <a:t>allocator_type</a:t>
            </a:r>
            <a:r>
              <a:rPr lang="en-US" altLang="zh-CN" sz="2400" i="0" dirty="0"/>
              <a:t>()); </a:t>
            </a:r>
          </a:p>
          <a:p>
            <a:pPr marL="0" indent="0" eaLnBrk="1" hangingPunct="1">
              <a:buNone/>
            </a:pPr>
            <a:endParaRPr lang="en-US" altLang="zh-CN" sz="2400" i="0" dirty="0"/>
          </a:p>
          <a:p>
            <a:pPr eaLnBrk="1" hangingPunct="1"/>
            <a:r>
              <a:rPr lang="zh-CN" altLang="en-US" b="0" i="0" dirty="0"/>
              <a:t>区间构造函数</a:t>
            </a:r>
            <a:endParaRPr lang="en-US" altLang="zh-CN" b="0" i="0" dirty="0"/>
          </a:p>
          <a:p>
            <a:pPr marL="0" indent="0" eaLnBrk="1" hangingPunct="1">
              <a:buNone/>
            </a:pPr>
            <a:r>
              <a:rPr lang="en-US" altLang="zh-CN" sz="2400" i="0" dirty="0"/>
              <a:t>      template &lt;class </a:t>
            </a:r>
            <a:r>
              <a:rPr lang="en-US" altLang="zh-CN" sz="2400" i="0" dirty="0" err="1"/>
              <a:t>InputIterator</a:t>
            </a:r>
            <a:r>
              <a:rPr lang="en-US" altLang="zh-CN" sz="2400" i="0" dirty="0"/>
              <a:t>&gt; </a:t>
            </a:r>
          </a:p>
          <a:p>
            <a:pPr marL="0" indent="0" eaLnBrk="1" hangingPunct="1">
              <a:buNone/>
            </a:pPr>
            <a:r>
              <a:rPr lang="en-US" altLang="zh-CN" sz="2400" i="0" dirty="0"/>
              <a:t>      set (</a:t>
            </a:r>
            <a:r>
              <a:rPr lang="en-US" altLang="zh-CN" sz="2400" i="0" dirty="0" err="1"/>
              <a:t>InputIterator</a:t>
            </a:r>
            <a:r>
              <a:rPr lang="en-US" altLang="zh-CN" sz="2400" i="0" dirty="0"/>
              <a:t> first, </a:t>
            </a:r>
            <a:r>
              <a:rPr lang="en-US" altLang="zh-CN" sz="2400" i="0" dirty="0" err="1"/>
              <a:t>InputIterator</a:t>
            </a:r>
            <a:r>
              <a:rPr lang="en-US" altLang="zh-CN" sz="2400" i="0" dirty="0"/>
              <a:t> last, </a:t>
            </a:r>
          </a:p>
          <a:p>
            <a:pPr marL="0" indent="0" eaLnBrk="1" hangingPunct="1">
              <a:buNone/>
            </a:pPr>
            <a:r>
              <a:rPr lang="en-US" altLang="zh-CN" sz="2400" i="0" dirty="0"/>
              <a:t>             const </a:t>
            </a:r>
            <a:r>
              <a:rPr lang="en-US" altLang="zh-CN" sz="2400" i="0" dirty="0" err="1"/>
              <a:t>key_compare</a:t>
            </a:r>
            <a:r>
              <a:rPr lang="en-US" altLang="zh-CN" sz="2400" i="0" dirty="0"/>
              <a:t>&amp; comp = </a:t>
            </a:r>
            <a:r>
              <a:rPr lang="en-US" altLang="zh-CN" sz="2400" i="0" dirty="0" err="1"/>
              <a:t>key_compare</a:t>
            </a:r>
            <a:r>
              <a:rPr lang="en-US" altLang="zh-CN" sz="2400" i="0" dirty="0"/>
              <a:t>(), </a:t>
            </a:r>
          </a:p>
          <a:p>
            <a:pPr marL="0" indent="0" eaLnBrk="1" hangingPunct="1">
              <a:buNone/>
            </a:pPr>
            <a:r>
              <a:rPr lang="en-US" altLang="zh-CN" sz="2400" i="0" dirty="0"/>
              <a:t>             const </a:t>
            </a:r>
            <a:r>
              <a:rPr lang="en-US" altLang="zh-CN" sz="2400" i="0" dirty="0" err="1"/>
              <a:t>allocator_type</a:t>
            </a:r>
            <a:r>
              <a:rPr lang="en-US" altLang="zh-CN" sz="2400" i="0" dirty="0"/>
              <a:t>&amp; </a:t>
            </a:r>
            <a:r>
              <a:rPr lang="en-US" altLang="zh-CN" sz="2400" i="0" dirty="0" err="1"/>
              <a:t>alloc</a:t>
            </a:r>
            <a:r>
              <a:rPr lang="en-US" altLang="zh-CN" sz="2400" i="0" dirty="0"/>
              <a:t> = </a:t>
            </a:r>
            <a:r>
              <a:rPr lang="en-US" altLang="zh-CN" sz="2400" i="0" dirty="0" err="1"/>
              <a:t>allocator_type</a:t>
            </a:r>
            <a:r>
              <a:rPr lang="en-US" altLang="zh-CN" sz="2400" i="0" dirty="0"/>
              <a:t>());</a:t>
            </a:r>
            <a:endParaRPr lang="en-US" altLang="zh-CN" sz="2400" b="0" i="0" kern="0" dirty="0"/>
          </a:p>
        </p:txBody>
      </p:sp>
    </p:spTree>
    <p:extLst>
      <p:ext uri="{BB962C8B-B14F-4D97-AF65-F5344CB8AC3E}">
        <p14:creationId xmlns:p14="http://schemas.microsoft.com/office/powerpoint/2010/main" val="91423556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set</a:t>
            </a:r>
            <a:r>
              <a:rPr lang="zh-CN" altLang="en-US" sz="3800" dirty="0"/>
              <a:t>常用方法，插入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/>
        </p:nvGraphicFramePr>
        <p:xfrm>
          <a:off x="0" y="1397000"/>
          <a:ext cx="9036496" cy="41207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20272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pair&lt;</a:t>
                      </a:r>
                      <a:r>
                        <a:rPr lang="en-US" altLang="zh-CN" sz="2800" dirty="0" err="1"/>
                        <a:t>iterator,bool</a:t>
                      </a:r>
                      <a:r>
                        <a:rPr lang="en-US" altLang="zh-CN" sz="2800" dirty="0"/>
                        <a:t>&gt; insert(const </a:t>
                      </a:r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插入单值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iterator insert(iterator </a:t>
                      </a:r>
                      <a:r>
                        <a:rPr lang="en-US" altLang="zh-CN" sz="2800" dirty="0" err="1"/>
                        <a:t>position,const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指定位置插入（</a:t>
                      </a:r>
                      <a:r>
                        <a:rPr lang="en-US" altLang="zh-CN" sz="2800" dirty="0"/>
                        <a:t>hint position)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267918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marL="0" indent="0" eaLnBrk="1" hangingPunct="1">
                        <a:buNone/>
                      </a:pPr>
                      <a:r>
                        <a:rPr lang="en-US" altLang="zh-CN" sz="2800" b="0" i="0" kern="0" dirty="0"/>
                        <a:t>template &lt;class </a:t>
                      </a:r>
                      <a:r>
                        <a:rPr lang="en-US" altLang="zh-CN" sz="2800" b="0" i="0" kern="0" dirty="0" err="1"/>
                        <a:t>InputIterator</a:t>
                      </a:r>
                      <a:r>
                        <a:rPr lang="en-US" altLang="zh-CN" sz="2800" b="0" i="0" kern="0" dirty="0"/>
                        <a:t>&gt;</a:t>
                      </a:r>
                    </a:p>
                    <a:p>
                      <a:pPr marL="0" indent="0" eaLnBrk="1" hangingPunct="1">
                        <a:buNone/>
                      </a:pPr>
                      <a:r>
                        <a:rPr lang="en-US" altLang="zh-CN" sz="2800" b="0" i="0" kern="0" dirty="0"/>
                        <a:t>void insert(</a:t>
                      </a:r>
                      <a:r>
                        <a:rPr lang="en-US" altLang="zh-CN" sz="2800" b="0" i="0" kern="0" dirty="0" err="1"/>
                        <a:t>InputIterator</a:t>
                      </a:r>
                      <a:r>
                        <a:rPr lang="en-US" altLang="zh-CN" sz="2800" b="0" i="0" kern="0" dirty="0"/>
                        <a:t> </a:t>
                      </a:r>
                      <a:r>
                        <a:rPr lang="en-US" altLang="zh-CN" sz="2800" b="0" i="0" kern="0" dirty="0" err="1"/>
                        <a:t>first,InputIterator</a:t>
                      </a:r>
                      <a:r>
                        <a:rPr lang="en-US" altLang="zh-CN" sz="2800" b="0" i="0" kern="0" dirty="0"/>
                        <a:t> last);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区间插入</a:t>
                      </a:r>
                      <a:r>
                        <a:rPr lang="en-US" altLang="zh-CN" sz="2800" dirty="0"/>
                        <a:t>(range)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13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27074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set</a:t>
            </a:r>
            <a:r>
              <a:rPr lang="zh-CN" altLang="en-US" sz="3800" dirty="0"/>
              <a:t>常用方法，删除元素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/>
        </p:nvGraphicFramePr>
        <p:xfrm>
          <a:off x="574674" y="1397000"/>
          <a:ext cx="8461821" cy="35229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25518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erase(iterator position);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迭代器位置删除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erase(const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&amp;k);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元素值删除，返回删除元素数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628827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erase(iterator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first,iterator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last);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区间删除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67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5428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set</a:t>
            </a:r>
            <a:r>
              <a:rPr lang="zh-CN" altLang="en-US" sz="3800" dirty="0"/>
              <a:t>常用方法，查找元素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57032"/>
              </p:ext>
            </p:extLst>
          </p:nvPr>
        </p:nvGraphicFramePr>
        <p:xfrm>
          <a:off x="574674" y="1397000"/>
          <a:ext cx="8461821" cy="36025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25518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 find(const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const;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找到，返回迭代器；否则，返回</a:t>
                      </a:r>
                      <a:r>
                        <a:rPr lang="en-US" altLang="zh-CN" sz="2800" dirty="0"/>
                        <a:t>set::end</a:t>
                      </a:r>
                      <a:r>
                        <a:rPr lang="zh-CN" altLang="en-US" sz="28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10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 (const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const;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查找元素，返回元素个数</a:t>
                      </a:r>
                      <a:r>
                        <a:rPr lang="en-US" altLang="zh-CN" sz="2800" dirty="0"/>
                        <a:t>(1</a:t>
                      </a:r>
                      <a:r>
                        <a:rPr lang="zh-CN" altLang="en-US" sz="2800" dirty="0"/>
                        <a:t>或</a:t>
                      </a:r>
                      <a:r>
                        <a:rPr lang="en-US" altLang="zh-CN" sz="2800" dirty="0"/>
                        <a:t>0</a:t>
                      </a:r>
                      <a:r>
                        <a:rPr lang="zh-CN" altLang="en-US" sz="2800" dirty="0"/>
                        <a:t>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62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87614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set</a:t>
            </a:r>
            <a:r>
              <a:rPr lang="zh-CN" altLang="en-US" sz="3800" dirty="0"/>
              <a:t>常用方法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/>
        </p:nvGraphicFramePr>
        <p:xfrm>
          <a:off x="215516" y="1124744"/>
          <a:ext cx="8712968" cy="40292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84676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iterator,iterator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equal_range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const;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查找键值为</a:t>
                      </a:r>
                      <a:r>
                        <a:rPr lang="en-US" altLang="zh-CN" sz="2800" dirty="0"/>
                        <a:t>k</a:t>
                      </a:r>
                      <a:r>
                        <a:rPr lang="zh-CN" altLang="en-US" sz="2800" dirty="0"/>
                        <a:t>的元素范围，返回迭代器下界和上界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4186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rbegin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rend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cbegin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cend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crbegin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crend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empty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size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max_size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swap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operator=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clear</a:t>
                      </a:r>
                      <a:r>
                        <a:rPr lang="zh-CN" altLang="en-US" sz="2800" dirty="0"/>
                        <a:t>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同</a:t>
                      </a:r>
                      <a:r>
                        <a:rPr lang="en-US" altLang="zh-CN" sz="2800" dirty="0"/>
                        <a:t>map</a:t>
                      </a:r>
                      <a:r>
                        <a:rPr lang="zh-CN" altLang="en-US" sz="2800" dirty="0"/>
                        <a:t>的使用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941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/>
              <a:t>set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8568952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C3D819-FC59-4E33-87E2-8AF57A981082}"/>
              </a:ext>
            </a:extLst>
          </p:cNvPr>
          <p:cNvSpPr txBox="1"/>
          <p:nvPr/>
        </p:nvSpPr>
        <p:spPr>
          <a:xfrm>
            <a:off x="6039247" y="5082339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C00000"/>
                </a:solidFill>
              </a:rPr>
              <a:t>   set.cpp</a:t>
            </a:r>
            <a:endParaRPr lang="zh-CN" altLang="en-US" sz="2800" i="0" dirty="0">
              <a:solidFill>
                <a:srgbClr val="C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64A6AC-4973-46D4-A368-3067AA20F5F6}"/>
              </a:ext>
            </a:extLst>
          </p:cNvPr>
          <p:cNvSpPr/>
          <p:nvPr/>
        </p:nvSpPr>
        <p:spPr>
          <a:xfrm>
            <a:off x="562471" y="1335758"/>
            <a:ext cx="80132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r>
              <a:rPr lang="zh-CN" altLang="en-US" sz="2800" i="0" dirty="0">
                <a:solidFill>
                  <a:srgbClr val="4D4D4D"/>
                </a:solidFill>
                <a:latin typeface="&amp;quot"/>
              </a:rPr>
              <a:t>串排序：将</a:t>
            </a:r>
            <a:r>
              <a:rPr lang="en-US" altLang="zh-CN" sz="2800" i="0" dirty="0">
                <a:solidFill>
                  <a:srgbClr val="4D4D4D"/>
                </a:solidFill>
                <a:latin typeface="&amp;quot"/>
              </a:rPr>
              <a:t>01</a:t>
            </a:r>
            <a:r>
              <a:rPr lang="zh-CN" altLang="en-US" sz="2800" i="0" dirty="0">
                <a:solidFill>
                  <a:srgbClr val="4D4D4D"/>
                </a:solidFill>
                <a:latin typeface="&amp;quot"/>
              </a:rPr>
              <a:t>串首先按长度排序，长度相同按</a:t>
            </a:r>
            <a:r>
              <a:rPr lang="en-US" altLang="zh-CN" sz="2800" i="0" dirty="0">
                <a:solidFill>
                  <a:srgbClr val="4D4D4D"/>
                </a:solidFill>
                <a:latin typeface="&amp;quot"/>
              </a:rPr>
              <a:t>1</a:t>
            </a:r>
            <a:r>
              <a:rPr lang="zh-CN" altLang="en-US" sz="2800" i="0" dirty="0">
                <a:solidFill>
                  <a:srgbClr val="4D4D4D"/>
                </a:solidFill>
                <a:latin typeface="&amp;quot"/>
              </a:rPr>
              <a:t>的个数排序，</a:t>
            </a:r>
            <a:r>
              <a:rPr lang="en-US" altLang="zh-CN" sz="2800" i="0" dirty="0">
                <a:solidFill>
                  <a:srgbClr val="4D4D4D"/>
                </a:solidFill>
                <a:latin typeface="&amp;quot"/>
              </a:rPr>
              <a:t>1</a:t>
            </a:r>
            <a:r>
              <a:rPr lang="zh-CN" altLang="en-US" sz="2800" i="0" dirty="0">
                <a:solidFill>
                  <a:srgbClr val="4D4D4D"/>
                </a:solidFill>
                <a:latin typeface="&amp;quot"/>
              </a:rPr>
              <a:t>的个数相同按</a:t>
            </a:r>
            <a:r>
              <a:rPr lang="en-US" altLang="zh-CN" sz="2800" i="0" dirty="0">
                <a:solidFill>
                  <a:srgbClr val="4D4D4D"/>
                </a:solidFill>
                <a:latin typeface="&amp;quot"/>
              </a:rPr>
              <a:t>ASCII</a:t>
            </a:r>
            <a:r>
              <a:rPr lang="zh-CN" altLang="en-US" sz="2800" i="0" dirty="0">
                <a:solidFill>
                  <a:srgbClr val="4D4D4D"/>
                </a:solidFill>
                <a:latin typeface="&amp;quot"/>
              </a:rPr>
              <a:t>码排序。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112000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set</a:t>
            </a:r>
            <a:r>
              <a:rPr lang="zh-CN" altLang="en-US" sz="3800" dirty="0"/>
              <a:t>、</a:t>
            </a:r>
            <a:r>
              <a:rPr lang="en-US" altLang="zh-CN" sz="3800" dirty="0"/>
              <a:t>multiset</a:t>
            </a:r>
            <a:endParaRPr lang="zh-CN" altLang="en-US" sz="3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E54C84-C834-4978-B9DD-8171977D6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1340768"/>
            <a:ext cx="817378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450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multiset</a:t>
            </a:r>
            <a:r>
              <a:rPr lang="zh-CN" altLang="en-US" sz="3800" dirty="0"/>
              <a:t>多重集合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B94F5A-34EF-4452-A778-B825F2C22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208912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特性和用法与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完全相同。</a:t>
            </a: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i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差别：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multiset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允许元素重复</a:t>
            </a: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multiset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 :  RB-tree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insert_equal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 eaLnBrk="1" hangingPunct="1">
              <a:buNone/>
            </a:pP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map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插入：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RB-tree</a:t>
            </a:r>
            <a:r>
              <a: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insert_unique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i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46294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/>
              <a:t> multiset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B94F5A-34EF-4452-A778-B825F2C22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68301"/>
            <a:ext cx="8208912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0" i="0" dirty="0"/>
              <a:t>每天上午，比尔会收到若干张帐单（也可能一张也没收到），每一张都有一定的面额。下午，他会从目前还没有支付的帐单中选出面额最大和最小的两张，并把它们付清。还没有支付的帐单会被保留到下一天。现在比尔已经知道他每天收到帐单的数量和面额，请你帮他给出支付的顺序。比尔保证最后一天全部付清。</a:t>
            </a:r>
            <a:endParaRPr lang="en-US" altLang="zh-CN" b="0" i="0" dirty="0"/>
          </a:p>
          <a:p>
            <a:pPr marL="0" indent="0">
              <a:buNone/>
            </a:pPr>
            <a:r>
              <a:rPr lang="en-US" altLang="zh-CN" b="0" i="0" dirty="0"/>
              <a:t>4</a:t>
            </a:r>
            <a:br>
              <a:rPr lang="zh-CN" altLang="en-US" dirty="0"/>
            </a:br>
            <a:r>
              <a:rPr lang="en-US" altLang="zh-CN" b="0" i="0" dirty="0"/>
              <a:t>3 3 6 5</a:t>
            </a:r>
            <a:br>
              <a:rPr lang="zh-CN" altLang="en-US" dirty="0"/>
            </a:br>
            <a:r>
              <a:rPr lang="en-US" altLang="zh-CN" b="0" i="0" dirty="0"/>
              <a:t>2 8 2</a:t>
            </a:r>
            <a:br>
              <a:rPr lang="zh-CN" altLang="en-US" dirty="0"/>
            </a:br>
            <a:r>
              <a:rPr lang="en-US" altLang="zh-CN" b="0" i="0" dirty="0"/>
              <a:t>3 7 1 7</a:t>
            </a:r>
            <a:br>
              <a:rPr lang="zh-CN" altLang="en-US" dirty="0"/>
            </a:br>
            <a:r>
              <a:rPr lang="en-US" altLang="zh-CN" b="0" i="0" dirty="0"/>
              <a:t>0</a:t>
            </a:r>
            <a:endParaRPr lang="zh-CN" altLang="en-US" b="0" i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32B3AC-16E2-44D1-927F-B2938E682DDE}"/>
              </a:ext>
            </a:extLst>
          </p:cNvPr>
          <p:cNvSpPr txBox="1"/>
          <p:nvPr/>
        </p:nvSpPr>
        <p:spPr>
          <a:xfrm>
            <a:off x="6917473" y="5547394"/>
            <a:ext cx="135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bill.cpp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02914428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迭代器适配器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5" y="1268760"/>
            <a:ext cx="9477870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STL</a:t>
            </a:r>
            <a:r>
              <a:rPr lang="zh-CN" altLang="en-US" dirty="0"/>
              <a:t>提供迭代器适配器：插入迭代器（</a:t>
            </a:r>
            <a:r>
              <a:rPr lang="en-US" altLang="zh-CN" dirty="0"/>
              <a:t>insert iterators)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、反向迭代器</a:t>
            </a:r>
            <a:r>
              <a:rPr lang="en-US" altLang="zh-CN" dirty="0"/>
              <a:t>(reverse iterators)</a:t>
            </a:r>
            <a:r>
              <a:rPr lang="zh-CN" altLang="en-US" dirty="0"/>
              <a:t>、流迭代器（</a:t>
            </a:r>
            <a:r>
              <a:rPr lang="en-US" altLang="zh-CN" dirty="0"/>
              <a:t>iostream </a:t>
            </a:r>
          </a:p>
          <a:p>
            <a:pPr marL="0" indent="0" eaLnBrk="1" hangingPunct="1">
              <a:buNone/>
            </a:pPr>
            <a:r>
              <a:rPr lang="en-US" altLang="zh-CN" dirty="0"/>
              <a:t>    iterators)</a:t>
            </a:r>
          </a:p>
          <a:p>
            <a:pPr eaLnBrk="1" hangingPunct="1"/>
            <a:r>
              <a:rPr lang="en-US" altLang="zh-CN" dirty="0"/>
              <a:t>&lt;iterator&gt;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676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pair</a:t>
            </a:r>
            <a:r>
              <a:rPr lang="zh-CN" altLang="en-US" sz="3800" dirty="0"/>
              <a:t>工具类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496944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0" kern="0" dirty="0"/>
              <a:t>&lt;utility&gt;</a:t>
            </a:r>
          </a:p>
          <a:p>
            <a:pPr eaLnBrk="1" hangingPunct="1"/>
            <a:r>
              <a:rPr lang="zh-CN" altLang="en-US" b="0" i="0" kern="0" dirty="0"/>
              <a:t>类模板，对组、二元组、元素对，用于存储两个不同类型的元素，称为存储异构元素。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dirty="0"/>
              <a:t>提供了按照字典序对元素对进行大小比较的运算符</a:t>
            </a:r>
            <a:endParaRPr lang="en-US" altLang="zh-CN" b="0" i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容器存储的都是同构元素。</a:t>
            </a:r>
            <a:r>
              <a:rPr lang="en-US" altLang="zh-CN" b="0" i="0" kern="0" dirty="0"/>
              <a:t>pair</a:t>
            </a:r>
            <a:r>
              <a:rPr lang="zh-CN" altLang="en-US" b="0" i="0" kern="0" dirty="0"/>
              <a:t>可以作为容器中的元素对象。</a:t>
            </a:r>
          </a:p>
          <a:p>
            <a:pPr eaLnBrk="1" hangingPunct="1"/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公有成员变量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first — pair</a:t>
            </a:r>
            <a:r>
              <a:rPr lang="zh-CN" altLang="en-US" b="0" i="0" kern="0" dirty="0"/>
              <a:t>中的第一个值；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second — pair</a:t>
            </a:r>
            <a:r>
              <a:rPr lang="zh-CN" altLang="en-US" b="0" i="0" kern="0" dirty="0"/>
              <a:t>中的第二个值。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260138085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插入迭代器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5" y="1268760"/>
            <a:ext cx="9477870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插入迭代器，将一般迭代器的赋值</a:t>
            </a:r>
            <a:r>
              <a:rPr lang="en-US" altLang="zh-CN" dirty="0"/>
              <a:t>(assign)</a:t>
            </a:r>
            <a:r>
              <a:rPr lang="zh-CN" altLang="en-US" dirty="0"/>
              <a:t>操作转变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为插入</a:t>
            </a:r>
            <a:r>
              <a:rPr lang="en-US" altLang="zh-CN" dirty="0"/>
              <a:t>(insert)</a:t>
            </a:r>
            <a:r>
              <a:rPr lang="zh-CN" altLang="en-US" dirty="0"/>
              <a:t>操作。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STL</a:t>
            </a:r>
            <a:r>
              <a:rPr lang="zh-CN" altLang="en-US" dirty="0"/>
              <a:t>定义了三种插入迭代器：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back_insert_iterator</a:t>
            </a:r>
            <a:r>
              <a:rPr lang="zh-CN" altLang="en-US" dirty="0"/>
              <a:t>：尾端插入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insert_iterator</a:t>
            </a:r>
            <a:r>
              <a:rPr lang="zh-CN" altLang="en-US" dirty="0"/>
              <a:t>：任意位置执行插入操作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front_insert_iterator</a:t>
            </a:r>
            <a:r>
              <a:rPr lang="zh-CN" altLang="en-US" dirty="0"/>
              <a:t>：头端插入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三个相应插入函数为：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back_inserter</a:t>
            </a:r>
            <a:r>
              <a:rPr lang="zh-CN" altLang="en-US" dirty="0"/>
              <a:t>、</a:t>
            </a:r>
            <a:r>
              <a:rPr lang="en-US" altLang="zh-CN" dirty="0"/>
              <a:t>inserter</a:t>
            </a:r>
            <a:r>
              <a:rPr lang="zh-CN" altLang="en-US" dirty="0"/>
              <a:t>、</a:t>
            </a:r>
            <a:r>
              <a:rPr lang="en-US" altLang="zh-CN" dirty="0" err="1"/>
              <a:t>front_inserter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82819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插入迭代器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28661"/>
              </p:ext>
            </p:extLst>
          </p:nvPr>
        </p:nvGraphicFramePr>
        <p:xfrm>
          <a:off x="574674" y="1397000"/>
          <a:ext cx="8461821" cy="44560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57566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Container&gt;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back_insert_iterator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&lt;Container&gt;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back_inserter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(Container&amp; x);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构建尾端插入迭代器，在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的尾部插入元素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Container&gt;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front_insert_iterator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&lt;Container&gt;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front_inserter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(Container&amp; x);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构建头部插入迭代器，在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的头端插入元素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89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0808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插入迭代器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21224"/>
              </p:ext>
            </p:extLst>
          </p:nvPr>
        </p:nvGraphicFramePr>
        <p:xfrm>
          <a:off x="574674" y="1397000"/>
          <a:ext cx="8461821" cy="26576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57566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Container&gt;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&lt;Container&gt; inserter (Container&amp; x,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Container::iterator it);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构建插入迭代器，在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容器的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位置插入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55404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/>
              <a:t>STL</a:t>
            </a:r>
            <a:r>
              <a:rPr lang="zh-CN" altLang="en-US" sz="3800" dirty="0"/>
              <a:t>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18717"/>
              </p:ext>
            </p:extLst>
          </p:nvPr>
        </p:nvGraphicFramePr>
        <p:xfrm>
          <a:off x="574674" y="1397000"/>
          <a:ext cx="8461821" cy="45227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57566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InputIterator1, class InputIterator2, class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set_union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(InputIterator1 first1, InputIterator1 last1, InputIterator2 first2, InputIterator2 last2,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result);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计算两个有序集合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[first1,last1) 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[first2,last2)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的并集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（有序）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10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👆，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&lt;…class Compare&gt;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(…Compare comp)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628827"/>
                  </a:ext>
                </a:extLst>
              </a:tr>
            </a:tbl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95F4931-72A6-4EFC-A3AF-46E0D6F4D6AB}"/>
              </a:ext>
            </a:extLst>
          </p:cNvPr>
          <p:cNvSpPr/>
          <p:nvPr/>
        </p:nvSpPr>
        <p:spPr bwMode="auto">
          <a:xfrm>
            <a:off x="591045" y="1628800"/>
            <a:ext cx="7381702" cy="1055608"/>
          </a:xfrm>
          <a:prstGeom prst="wedgeRoundRectCallout">
            <a:avLst>
              <a:gd name="adj1" fmla="val -5865"/>
              <a:gd name="adj2" fmla="val 6902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 err="1"/>
              <a:t>set_union</a:t>
            </a:r>
            <a:r>
              <a:rPr lang="en-US" altLang="zh-CN" sz="2800" dirty="0"/>
              <a:t>(s1.begin(),s1.end(),s2.begin(),s2.end(), inserter(result, begin(result)));</a:t>
            </a: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26929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/>
              <a:t>STL</a:t>
            </a:r>
            <a:r>
              <a:rPr lang="zh-CN" altLang="en-US" sz="3800" dirty="0"/>
              <a:t>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43125"/>
              </p:ext>
            </p:extLst>
          </p:nvPr>
        </p:nvGraphicFramePr>
        <p:xfrm>
          <a:off x="574674" y="1397000"/>
          <a:ext cx="8461821" cy="45227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57566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InputIterator1, class InputIterator2, class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set_difference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(InputIterator1 first1, InputIterator1 last1, InputIterator2 first2, InputIterator2 last2,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result);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计算两个有序集合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[first1,last1) 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[first2,last2)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的差集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（有序）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10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👆，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&lt;…class Compare&gt;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(…Compare comp)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62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7692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/>
              <a:t>STL</a:t>
            </a:r>
            <a:r>
              <a:rPr lang="zh-CN" altLang="en-US" sz="3800" dirty="0"/>
              <a:t>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63807"/>
              </p:ext>
            </p:extLst>
          </p:nvPr>
        </p:nvGraphicFramePr>
        <p:xfrm>
          <a:off x="574674" y="1397000"/>
          <a:ext cx="8461821" cy="45227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57566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InputIterator1, class InputIterator2, class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set_intersection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(InputIterator1 first1, InputIterator1 last1, InputIterator2 first2, InputIterator2 last2,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计算两个有序集合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[first1,last1) 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[first2,last2)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的交集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（有序）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10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👆，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&lt;…class Compare&gt;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(…Compare comp)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62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60736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/>
              <a:t>STL</a:t>
            </a:r>
            <a:r>
              <a:rPr lang="zh-CN" altLang="en-US" sz="3800" dirty="0"/>
              <a:t>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7C928C-37FC-480A-8343-7CEE549B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01287"/>
              </p:ext>
            </p:extLst>
          </p:nvPr>
        </p:nvGraphicFramePr>
        <p:xfrm>
          <a:off x="574674" y="1397000"/>
          <a:ext cx="8461821" cy="47971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57566">
                  <a:extLst>
                    <a:ext uri="{9D8B030D-6E8A-4147-A177-3AD203B41FA5}">
                      <a16:colId xmlns:a16="http://schemas.microsoft.com/office/drawing/2014/main" val="2147667048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049449846"/>
                    </a:ext>
                  </a:extLst>
                </a:gridCol>
              </a:tblGrid>
              <a:tr h="859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3993"/>
                  </a:ext>
                </a:extLst>
              </a:tr>
              <a:tr h="859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InputIterator1, class InputIterator2, class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set_symmetric_difference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(InputIterator1 first1, InputIterator1 last1, InputIterator2 first2, InputIterator2 last2,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result);</a:t>
                      </a:r>
                    </a:p>
                    <a:p>
                      <a:pPr algn="r"/>
                      <a:endParaRPr lang="en-US" altLang="zh-CN" b="0" i="1" dirty="0">
                        <a:solidFill>
                          <a:srgbClr val="A0D0A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计算两个有序集合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[first1,last1) 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[first2,last2)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的对称差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（有序）</a:t>
                      </a:r>
                    </a:p>
                    <a:p>
                      <a:endParaRPr lang="en-US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6200" anchor="ctr"/>
                </a:tc>
                <a:extLst>
                  <a:ext uri="{0D108BD9-81ED-4DB2-BD59-A6C34878D82A}">
                    <a16:rowId xmlns:a16="http://schemas.microsoft.com/office/drawing/2014/main" val="3301243174"/>
                  </a:ext>
                </a:extLst>
              </a:tr>
              <a:tr h="101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👆，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&lt;…class Compare&gt;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(…Compare comp)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62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5188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                   STL</a:t>
            </a:r>
            <a:r>
              <a:rPr lang="zh-CN" altLang="en-US" sz="3800" dirty="0"/>
              <a:t>集合算法练习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B94F5A-34EF-4452-A778-B825F2C22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68301"/>
            <a:ext cx="8208912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0" i="0" dirty="0"/>
              <a:t>输入两个集合，计算集合的并、交、差、对称差。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32B3AC-16E2-44D1-927F-B2938E682DDE}"/>
              </a:ext>
            </a:extLst>
          </p:cNvPr>
          <p:cNvSpPr txBox="1"/>
          <p:nvPr/>
        </p:nvSpPr>
        <p:spPr>
          <a:xfrm>
            <a:off x="5292080" y="5547394"/>
            <a:ext cx="297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setalgorithm.cpp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47802893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二叉树搜索算法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7709"/>
              </p:ext>
            </p:extLst>
          </p:nvPr>
        </p:nvGraphicFramePr>
        <p:xfrm>
          <a:off x="467545" y="1412776"/>
          <a:ext cx="8424936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4535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class T&gt;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lower_bound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last, const T&amp;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 查找序列中不小于给定值的第一个元素。返回迭代器。若区间所有元素均小于</a:t>
                      </a:r>
                      <a:r>
                        <a:rPr lang="en-US" altLang="zh-CN" sz="2400" dirty="0" err="1"/>
                        <a:t>val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返回</a:t>
                      </a:r>
                      <a:r>
                        <a:rPr lang="en-US" altLang="zh-CN" sz="2400" dirty="0"/>
                        <a:t>last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👆，</a:t>
                      </a:r>
                      <a:r>
                        <a:rPr lang="en-US" altLang="zh-CN" sz="2800" dirty="0"/>
                        <a:t>…, class compare&gt;</a:t>
                      </a:r>
                    </a:p>
                    <a:p>
                      <a:pPr algn="l"/>
                      <a:r>
                        <a:rPr lang="en-US" altLang="zh-CN" sz="2800" dirty="0"/>
                        <a:t>        …, compare </a:t>
                      </a:r>
                      <a:r>
                        <a:rPr lang="en-US" altLang="zh-CN" sz="2800" dirty="0" err="1"/>
                        <a:t>cmp</a:t>
                      </a:r>
                      <a:r>
                        <a:rPr lang="en-US" altLang="zh-CN" sz="2800" dirty="0"/>
                        <a:t>&gt;</a:t>
                      </a:r>
                      <a:endParaRPr lang="zh-CN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同理，</a:t>
                      </a:r>
                      <a:r>
                        <a:rPr lang="en-US" altLang="zh-CN" sz="2800" dirty="0" err="1"/>
                        <a:t>upper_bound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查找序列中大于给定值的第一个元素。</a:t>
                      </a:r>
                    </a:p>
                    <a:p>
                      <a:pPr algn="l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17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69354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二叉树搜索算法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80408"/>
              </p:ext>
            </p:extLst>
          </p:nvPr>
        </p:nvGraphicFramePr>
        <p:xfrm>
          <a:off x="467545" y="1412776"/>
          <a:ext cx="8424936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663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class T&gt; pair&lt;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ForwardIterator,ForwardIterator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equal_range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last, const T&amp;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返回</a:t>
                      </a:r>
                      <a:r>
                        <a:rPr lang="en-US" altLang="zh-CN" sz="2400" dirty="0"/>
                        <a:t>pair,</a:t>
                      </a:r>
                      <a:r>
                        <a:rPr lang="zh-CN" altLang="en-US" sz="2400" dirty="0"/>
                        <a:t>值等于</a:t>
                      </a:r>
                      <a:r>
                        <a:rPr lang="en-US" altLang="zh-CN" sz="2400" dirty="0" err="1"/>
                        <a:t>val</a:t>
                      </a:r>
                      <a:r>
                        <a:rPr lang="zh-CN" altLang="en-US" sz="2400" dirty="0"/>
                        <a:t>的</a:t>
                      </a:r>
                      <a:r>
                        <a:rPr lang="en-US" altLang="zh-CN" sz="2400" dirty="0" err="1"/>
                        <a:t>lower_bound,upper_bound</a:t>
                      </a:r>
                      <a:r>
                        <a:rPr lang="zh-CN" altLang="en-US" sz="24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0032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👆</a:t>
                      </a:r>
                      <a:r>
                        <a:rPr lang="en-US" altLang="zh-CN" sz="2800" dirty="0"/>
                        <a:t>, …, class Compare&gt;</a:t>
                      </a:r>
                    </a:p>
                    <a:p>
                      <a:pPr algn="l"/>
                      <a:r>
                        <a:rPr lang="en-US" altLang="zh-CN" sz="2800" dirty="0"/>
                        <a:t>       …, Compare comp)</a:t>
                      </a:r>
                      <a:endParaRPr lang="zh-CN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51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7276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pair</a:t>
            </a:r>
            <a:r>
              <a:rPr lang="zh-CN" altLang="en-US" sz="3800" dirty="0"/>
              <a:t>工具类，构造函数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DBD718-FA9A-4863-9D55-4FFD9F07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9073008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缺省构造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en-US" altLang="zh-CN" b="0" i="0" kern="0" dirty="0" err="1"/>
              <a:t>constexpr</a:t>
            </a:r>
            <a:r>
              <a:rPr lang="en-US" altLang="zh-CN" b="0" i="0" kern="0" dirty="0"/>
              <a:t> pair();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0" i="0" kern="0" dirty="0"/>
              <a:t>拷贝</a:t>
            </a:r>
            <a:r>
              <a:rPr lang="en-US" altLang="zh-CN" b="0" i="0" kern="0" dirty="0"/>
              <a:t>/</a:t>
            </a:r>
            <a:r>
              <a:rPr lang="zh-CN" altLang="en-US" b="0" i="0" kern="0" dirty="0"/>
              <a:t>移动构造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template&lt;class U, class V&gt;  pair (const pair&lt;U,V&gt;&amp; </a:t>
            </a:r>
            <a:r>
              <a:rPr lang="en-US" altLang="zh-CN" b="0" i="0" kern="0" dirty="0" err="1"/>
              <a:t>pr</a:t>
            </a:r>
            <a:r>
              <a:rPr lang="en-US" altLang="zh-CN" b="0" i="0" kern="0" dirty="0"/>
              <a:t>); 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template&lt;class U, class V&gt;  pair (pair&lt;U,V&gt;&amp;&amp; </a:t>
            </a:r>
            <a:r>
              <a:rPr lang="en-US" altLang="zh-CN" b="0" i="0" kern="0" dirty="0" err="1"/>
              <a:t>pr</a:t>
            </a:r>
            <a:r>
              <a:rPr lang="en-US" altLang="zh-CN" b="0" i="0" kern="0" dirty="0"/>
              <a:t>); 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pair (const pair&amp; </a:t>
            </a:r>
            <a:r>
              <a:rPr lang="en-US" altLang="zh-CN" b="0" i="0" kern="0" dirty="0" err="1"/>
              <a:t>pr</a:t>
            </a:r>
            <a:r>
              <a:rPr lang="en-US" altLang="zh-CN" b="0" i="0" kern="0" dirty="0"/>
              <a:t>) = default;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pair (pair&amp;&amp; </a:t>
            </a:r>
            <a:r>
              <a:rPr lang="en-US" altLang="zh-CN" b="0" i="0" kern="0" dirty="0" err="1"/>
              <a:t>pr</a:t>
            </a:r>
            <a:r>
              <a:rPr lang="en-US" altLang="zh-CN" b="0" i="0" kern="0" dirty="0"/>
              <a:t>) = default</a:t>
            </a:r>
          </a:p>
          <a:p>
            <a:pPr eaLnBrk="1" hangingPunct="1"/>
            <a:endParaRPr lang="en-US" altLang="zh-CN" b="0" i="0" kern="0" dirty="0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78B719D7-E7D0-4C67-9DB7-15393D5B63A0}"/>
              </a:ext>
            </a:extLst>
          </p:cNvPr>
          <p:cNvSpPr/>
          <p:nvPr/>
        </p:nvSpPr>
        <p:spPr bwMode="auto">
          <a:xfrm>
            <a:off x="4427984" y="945481"/>
            <a:ext cx="3384376" cy="578882"/>
          </a:xfrm>
          <a:prstGeom prst="wedgeRoundRectCallout">
            <a:avLst>
              <a:gd name="adj1" fmla="val -76685"/>
              <a:gd name="adj2" fmla="val 11314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0" i="0" dirty="0"/>
              <a:t>pair&lt;int ,double&gt; p1;</a:t>
            </a:r>
            <a:endParaRPr lang="zh-CN" altLang="en-US" sz="2800" b="0" i="0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6B0A20A3-8554-4C5B-A797-7F8704AB0737}"/>
              </a:ext>
            </a:extLst>
          </p:cNvPr>
          <p:cNvSpPr/>
          <p:nvPr/>
        </p:nvSpPr>
        <p:spPr bwMode="auto">
          <a:xfrm>
            <a:off x="4572000" y="5082366"/>
            <a:ext cx="4032448" cy="578882"/>
          </a:xfrm>
          <a:prstGeom prst="wedgeRoundRectCallout">
            <a:avLst>
              <a:gd name="adj1" fmla="val 13001"/>
              <a:gd name="adj2" fmla="val -30150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0" i="0" dirty="0"/>
              <a:t>pair&lt;int ,double&gt; p2(p1);</a:t>
            </a:r>
            <a:endParaRPr lang="zh-CN" altLang="en-US" sz="2800" b="0" i="0" dirty="0"/>
          </a:p>
        </p:txBody>
      </p:sp>
    </p:spTree>
    <p:extLst>
      <p:ext uri="{BB962C8B-B14F-4D97-AF65-F5344CB8AC3E}">
        <p14:creationId xmlns:p14="http://schemas.microsoft.com/office/powerpoint/2010/main" val="2553124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70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二叉树搜索算法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20279"/>
              </p:ext>
            </p:extLst>
          </p:nvPr>
        </p:nvGraphicFramePr>
        <p:xfrm>
          <a:off x="467545" y="1412776"/>
          <a:ext cx="8424936" cy="326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663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class T&gt;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binary_search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last, const T&amp;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二分查找，</a:t>
                      </a:r>
                      <a:r>
                        <a:rPr lang="en-US" altLang="zh-CN" sz="2400" dirty="0"/>
                        <a:t>[</a:t>
                      </a:r>
                      <a:r>
                        <a:rPr lang="en-US" altLang="zh-CN" sz="2400" dirty="0" err="1"/>
                        <a:t>first,last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/>
                        <a:t>中找到</a:t>
                      </a:r>
                      <a:r>
                        <a:rPr lang="en-US" altLang="zh-CN" sz="2400" dirty="0" err="1"/>
                        <a:t>val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返回</a:t>
                      </a:r>
                      <a:r>
                        <a:rPr lang="en-US" altLang="zh-CN" sz="2400" dirty="0"/>
                        <a:t>true</a:t>
                      </a:r>
                      <a:r>
                        <a:rPr lang="zh-CN" altLang="en-US" sz="2400" dirty="0"/>
                        <a:t>；否则</a:t>
                      </a:r>
                      <a:r>
                        <a:rPr lang="en-US" altLang="zh-CN" sz="2400" dirty="0"/>
                        <a:t>false</a:t>
                      </a:r>
                      <a:r>
                        <a:rPr lang="zh-CN" altLang="en-US" sz="2400" dirty="0"/>
                        <a:t>。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en-US" altLang="zh-CN" sz="2400" dirty="0"/>
                        <a:t>[</a:t>
                      </a:r>
                      <a:r>
                        <a:rPr lang="en-US" altLang="zh-CN" sz="2400" dirty="0" err="1"/>
                        <a:t>first,last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/>
                        <a:t>已有序。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0032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👆，</a:t>
                      </a:r>
                      <a:r>
                        <a:rPr lang="en-US" altLang="zh-CN" sz="2800" dirty="0"/>
                        <a:t>…class Compare&gt;</a:t>
                      </a:r>
                    </a:p>
                    <a:p>
                      <a:pPr algn="l"/>
                      <a:r>
                        <a:rPr lang="en-US" altLang="zh-CN" sz="2800" dirty="0"/>
                        <a:t>        …Compare comp)</a:t>
                      </a:r>
                      <a:endParaRPr lang="zh-CN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51928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6796DA4-63A6-4C41-8D04-CCA56BE1C127}"/>
              </a:ext>
            </a:extLst>
          </p:cNvPr>
          <p:cNvSpPr txBox="1"/>
          <p:nvPr/>
        </p:nvSpPr>
        <p:spPr>
          <a:xfrm>
            <a:off x="574675" y="5229200"/>
            <a:ext cx="8569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a</a:t>
            </a:r>
            <a:r>
              <a:rPr lang="zh-CN" altLang="en-US" sz="2800" i="0" dirty="0"/>
              <a:t>和</a:t>
            </a:r>
            <a:r>
              <a:rPr lang="en-US" altLang="zh-CN" sz="2800" i="0" dirty="0"/>
              <a:t>b</a:t>
            </a:r>
            <a:r>
              <a:rPr lang="zh-CN" altLang="en-US" sz="2800" i="0" dirty="0"/>
              <a:t>相同，</a:t>
            </a:r>
            <a:r>
              <a:rPr lang="en-US" altLang="zh-CN" sz="2800" i="0" dirty="0"/>
              <a:t>!(a&lt;b) &amp;&amp;!(b&lt;a)  </a:t>
            </a:r>
            <a:r>
              <a:rPr lang="zh-CN" altLang="en-US" sz="2800" i="0" dirty="0"/>
              <a:t>或者</a:t>
            </a:r>
            <a:r>
              <a:rPr lang="en-US" altLang="zh-CN" sz="2800" i="0" dirty="0"/>
              <a:t>!comp(</a:t>
            </a:r>
            <a:r>
              <a:rPr lang="en-US" altLang="zh-CN" sz="2800" i="0" dirty="0" err="1"/>
              <a:t>a,b</a:t>
            </a:r>
            <a:r>
              <a:rPr lang="en-US" altLang="zh-CN" sz="2800" i="0" dirty="0"/>
              <a:t>) &amp;&amp; !comp(</a:t>
            </a:r>
            <a:r>
              <a:rPr lang="en-US" altLang="zh-CN" sz="2800" i="0" dirty="0" err="1"/>
              <a:t>b,a</a:t>
            </a:r>
            <a:r>
              <a:rPr lang="en-US" altLang="zh-CN" sz="2800" i="0" dirty="0"/>
              <a:t>)</a:t>
            </a:r>
            <a:r>
              <a:rPr lang="zh-CN" altLang="en-US" sz="2800" i="0" dirty="0"/>
              <a:t>。</a:t>
            </a:r>
            <a:r>
              <a:rPr lang="en-US" altLang="zh-CN" sz="2800" i="0" dirty="0"/>
              <a:t> 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429449840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71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二叉树搜索算法练习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AB4DD0-9F1C-424D-86A9-BEAB9C6D449D}"/>
              </a:ext>
            </a:extLst>
          </p:cNvPr>
          <p:cNvSpPr txBox="1"/>
          <p:nvPr/>
        </p:nvSpPr>
        <p:spPr>
          <a:xfrm>
            <a:off x="549771" y="1412776"/>
            <a:ext cx="831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运行</a:t>
            </a:r>
            <a:r>
              <a:rPr lang="en-US" altLang="zh-CN" sz="2800" i="0" dirty="0"/>
              <a:t>binaryalgorithm.cpp</a:t>
            </a:r>
            <a:r>
              <a:rPr lang="zh-CN" altLang="en-US" sz="2800" i="0" dirty="0"/>
              <a:t>，理解上述算法使用。</a:t>
            </a:r>
          </a:p>
        </p:txBody>
      </p:sp>
    </p:spTree>
    <p:extLst>
      <p:ext uri="{BB962C8B-B14F-4D97-AF65-F5344CB8AC3E}">
        <p14:creationId xmlns:p14="http://schemas.microsoft.com/office/powerpoint/2010/main" val="321507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pair</a:t>
            </a:r>
            <a:r>
              <a:rPr lang="zh-CN" altLang="en-US" sz="3800" dirty="0"/>
              <a:t>工具类，构造函数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9" y="1196752"/>
            <a:ext cx="864096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0" i="0" kern="0" dirty="0"/>
              <a:t>初值构建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 pair(const </a:t>
            </a:r>
            <a:r>
              <a:rPr lang="en-US" altLang="zh-CN" b="0" i="0" kern="0" dirty="0" err="1"/>
              <a:t>first_type</a:t>
            </a:r>
            <a:r>
              <a:rPr lang="en-US" altLang="zh-CN" b="0" i="0" kern="0" dirty="0"/>
              <a:t> &amp;</a:t>
            </a:r>
            <a:r>
              <a:rPr lang="en-US" altLang="zh-CN" b="0" i="0" kern="0" dirty="0" err="1"/>
              <a:t>a,const</a:t>
            </a:r>
            <a:r>
              <a:rPr lang="en-US" altLang="zh-CN" b="0" i="0" kern="0" dirty="0"/>
              <a:t> second type &amp;b)</a:t>
            </a:r>
            <a:r>
              <a:rPr lang="zh-CN" altLang="en-US" b="0" i="0" kern="0" dirty="0"/>
              <a:t>；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 template &lt;class </a:t>
            </a:r>
            <a:r>
              <a:rPr lang="en-US" altLang="zh-CN" b="0" i="0" kern="0" dirty="0" err="1"/>
              <a:t>U,class</a:t>
            </a:r>
            <a:r>
              <a:rPr lang="en-US" altLang="zh-CN" b="0" i="0" kern="0" dirty="0"/>
              <a:t> V&gt;  pair(U &amp;&amp;</a:t>
            </a:r>
            <a:r>
              <a:rPr lang="en-US" altLang="zh-CN" b="0" i="0" kern="0" dirty="0" err="1"/>
              <a:t>a,V</a:t>
            </a:r>
            <a:r>
              <a:rPr lang="en-US" altLang="zh-CN" b="0" i="0" kern="0" dirty="0"/>
              <a:t> &amp;&amp;b);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i="0" kern="0" dirty="0"/>
              <a:t>piecewise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template &lt;class… Args1,class… Args2&gt;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pair(</a:t>
            </a:r>
            <a:r>
              <a:rPr lang="en-US" altLang="zh-CN" b="0" i="0" kern="0" dirty="0" err="1"/>
              <a:t>piecewise_construct_t</a:t>
            </a:r>
            <a:r>
              <a:rPr lang="en-US" altLang="zh-CN" b="0" i="0" kern="0" dirty="0"/>
              <a:t> </a:t>
            </a:r>
            <a:r>
              <a:rPr lang="en-US" altLang="zh-CN" b="0" i="0" kern="0" dirty="0" err="1"/>
              <a:t>pwc</a:t>
            </a:r>
            <a:r>
              <a:rPr lang="en-US" altLang="zh-CN" b="0" i="0" kern="0" dirty="0"/>
              <a:t>, 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       tuple&lt;Args1…&gt;  </a:t>
            </a:r>
            <a:r>
              <a:rPr lang="en-US" altLang="zh-CN" b="0" i="0" kern="0" dirty="0" err="1"/>
              <a:t>first_args</a:t>
            </a:r>
            <a:r>
              <a:rPr lang="en-US" altLang="zh-CN" b="0" i="0" kern="0" dirty="0"/>
              <a:t>,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       tuple&lt;Args2…&gt;</a:t>
            </a:r>
            <a:r>
              <a:rPr lang="zh-CN" altLang="en-US" b="0" i="0" kern="0" dirty="0"/>
              <a:t>  </a:t>
            </a:r>
            <a:r>
              <a:rPr lang="en-US" altLang="zh-CN" b="0" i="0" kern="0" dirty="0" err="1"/>
              <a:t>second_args</a:t>
            </a:r>
            <a:r>
              <a:rPr lang="en-US" altLang="zh-CN" b="0" i="0" kern="0" dirty="0"/>
              <a:t>);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</a:t>
            </a:r>
          </a:p>
          <a:p>
            <a:pPr eaLnBrk="1" hangingPunct="1"/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041E3BE-B240-4ED4-9576-49E086FEF718}"/>
              </a:ext>
            </a:extLst>
          </p:cNvPr>
          <p:cNvSpPr/>
          <p:nvPr/>
        </p:nvSpPr>
        <p:spPr bwMode="auto">
          <a:xfrm>
            <a:off x="5076056" y="476671"/>
            <a:ext cx="4067944" cy="523220"/>
          </a:xfrm>
          <a:prstGeom prst="wedgeRectCallout">
            <a:avLst>
              <a:gd name="adj1" fmla="val -13199"/>
              <a:gd name="adj2" fmla="val 19890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pair&lt;int, double&gt; p(1,2.4);</a:t>
            </a: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915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/>
              <a:t>pair</a:t>
            </a:r>
            <a:r>
              <a:rPr lang="zh-CN" altLang="en-US" sz="3800" dirty="0"/>
              <a:t>工具类常用方法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93883"/>
              </p:ext>
            </p:extLst>
          </p:nvPr>
        </p:nvGraphicFramePr>
        <p:xfrm>
          <a:off x="0" y="1396999"/>
          <a:ext cx="8892480" cy="45138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62333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2730147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pair &amp;operator=(const pair &amp;</a:t>
                      </a:r>
                      <a:r>
                        <a:rPr lang="en-US" altLang="zh-CN" sz="2800" dirty="0" err="1"/>
                        <a:t>pr</a:t>
                      </a:r>
                      <a:r>
                        <a:rPr lang="en-US" altLang="zh-CN" sz="2800" dirty="0"/>
                        <a:t>);</a:t>
                      </a:r>
                    </a:p>
                    <a:p>
                      <a:pPr algn="l"/>
                      <a:r>
                        <a:rPr lang="en-US" altLang="zh-CN" sz="2800" dirty="0"/>
                        <a:t>template &lt;class </a:t>
                      </a:r>
                      <a:r>
                        <a:rPr lang="en-US" altLang="zh-CN" sz="2800" dirty="0" err="1"/>
                        <a:t>U,class</a:t>
                      </a:r>
                      <a:r>
                        <a:rPr lang="en-US" altLang="zh-CN" sz="2800" dirty="0"/>
                        <a:t> V&gt;</a:t>
                      </a:r>
                    </a:p>
                    <a:p>
                      <a:pPr algn="l"/>
                      <a:r>
                        <a:rPr lang="en-US" altLang="zh-CN" sz="2800" dirty="0"/>
                        <a:t>pair &amp;operator=(const pair&lt;U,V&gt; &amp;</a:t>
                      </a:r>
                      <a:r>
                        <a:rPr lang="en-US" altLang="zh-CN" sz="2800" dirty="0" err="1"/>
                        <a:t>pr</a:t>
                      </a:r>
                      <a:r>
                        <a:rPr lang="en-US" altLang="zh-CN" sz="2800" dirty="0"/>
                        <a:t>);</a:t>
                      </a:r>
                    </a:p>
                    <a:p>
                      <a:pPr algn="l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pair &amp;operator=(pair &amp;&amp;</a:t>
                      </a:r>
                      <a:r>
                        <a:rPr lang="en-US" altLang="zh-CN" sz="2800" dirty="0" err="1">
                          <a:solidFill>
                            <a:srgbClr val="FF0000"/>
                          </a:solidFill>
                        </a:rPr>
                        <a:t>pr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);</a:t>
                      </a:r>
                    </a:p>
                    <a:p>
                      <a:pPr algn="l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template &lt;class </a:t>
                      </a:r>
                      <a:r>
                        <a:rPr lang="en-US" altLang="zh-CN" sz="2800" dirty="0" err="1">
                          <a:solidFill>
                            <a:srgbClr val="FF0000"/>
                          </a:solidFill>
                        </a:rPr>
                        <a:t>U,class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V&gt;</a:t>
                      </a:r>
                    </a:p>
                    <a:p>
                      <a:pPr algn="l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pair &amp;operator=(const pair&lt;U,V&gt; &amp;&amp;</a:t>
                      </a:r>
                      <a:r>
                        <a:rPr lang="en-US" altLang="zh-CN" sz="2800" dirty="0" err="1">
                          <a:solidFill>
                            <a:srgbClr val="FF0000"/>
                          </a:solidFill>
                        </a:rPr>
                        <a:t>pr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);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赋值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void swap(pair &amp;</a:t>
                      </a:r>
                      <a:r>
                        <a:rPr lang="en-US" altLang="zh-CN" sz="2800" dirty="0" err="1"/>
                        <a:t>pr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交换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5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2837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21787</TotalTime>
  <Words>5543</Words>
  <Application>Microsoft Office PowerPoint</Application>
  <PresentationFormat>全屏显示(4:3)</PresentationFormat>
  <Paragraphs>834</Paragraphs>
  <Slides>71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8" baseType="lpstr">
      <vt:lpstr>&amp;quot</vt:lpstr>
      <vt:lpstr>Microsoft YaHei</vt:lpstr>
      <vt:lpstr>Calibri</vt:lpstr>
      <vt:lpstr>Times New Roman</vt:lpstr>
      <vt:lpstr>Verdana</vt:lpstr>
      <vt:lpstr>Wingdings</vt:lpstr>
      <vt:lpstr>1_Profile</vt:lpstr>
      <vt:lpstr>标准模板库STL </vt:lpstr>
      <vt:lpstr>关联式容器</vt:lpstr>
      <vt:lpstr>关联式容器关系图</vt:lpstr>
      <vt:lpstr>关联式容器</vt:lpstr>
      <vt:lpstr>pair工具类</vt:lpstr>
      <vt:lpstr>pair工具类</vt:lpstr>
      <vt:lpstr>pair工具类，构造函数</vt:lpstr>
      <vt:lpstr>pair工具类，构造函数</vt:lpstr>
      <vt:lpstr>pair工具类常用方法</vt:lpstr>
      <vt:lpstr>pair工具类，非成员函数模板</vt:lpstr>
      <vt:lpstr>pair工具类，非成员函数模板</vt:lpstr>
      <vt:lpstr>pair练习</vt:lpstr>
      <vt:lpstr>tuple元组</vt:lpstr>
      <vt:lpstr>tuple，构造函数</vt:lpstr>
      <vt:lpstr>tuple，构造函数</vt:lpstr>
      <vt:lpstr>tuple，构造函数</vt:lpstr>
      <vt:lpstr>using用法</vt:lpstr>
      <vt:lpstr>using用法</vt:lpstr>
      <vt:lpstr>tuple，构造函数</vt:lpstr>
      <vt:lpstr>tuple常用方法</vt:lpstr>
      <vt:lpstr>tuple常用方法</vt:lpstr>
      <vt:lpstr>tuple，非成员函数模板</vt:lpstr>
      <vt:lpstr>tuple，非成员函数模板get</vt:lpstr>
      <vt:lpstr>tuple_element类模板</vt:lpstr>
      <vt:lpstr>tuple，访问元素及类型</vt:lpstr>
      <vt:lpstr>tuple_size类模板</vt:lpstr>
      <vt:lpstr>tuple_cat, 串联</vt:lpstr>
      <vt:lpstr>tie, 打包或分解tuple元素</vt:lpstr>
      <vt:lpstr>C++17，结构化绑定，分解元素方法二</vt:lpstr>
      <vt:lpstr>map</vt:lpstr>
      <vt:lpstr>map</vt:lpstr>
      <vt:lpstr>map</vt:lpstr>
      <vt:lpstr>map</vt:lpstr>
      <vt:lpstr>map，构造函数</vt:lpstr>
      <vt:lpstr>map，构造函数</vt:lpstr>
      <vt:lpstr>map常用方法，插入</vt:lpstr>
      <vt:lpstr>map常用方法，访问元素</vt:lpstr>
      <vt:lpstr>map插入数据例</vt:lpstr>
      <vt:lpstr>map常用方法，删除元素</vt:lpstr>
      <vt:lpstr>map常用方法，查找元素</vt:lpstr>
      <vt:lpstr>map常用方法，键值的上界和下界</vt:lpstr>
      <vt:lpstr>map常用方法</vt:lpstr>
      <vt:lpstr>map练习</vt:lpstr>
      <vt:lpstr>multimap</vt:lpstr>
      <vt:lpstr>multimap练习</vt:lpstr>
      <vt:lpstr>set集合</vt:lpstr>
      <vt:lpstr>set代码摘录</vt:lpstr>
      <vt:lpstr>set代码摘录</vt:lpstr>
      <vt:lpstr>set，构造函数</vt:lpstr>
      <vt:lpstr>set，构造函数</vt:lpstr>
      <vt:lpstr>set常用方法，插入</vt:lpstr>
      <vt:lpstr>set常用方法，删除元素</vt:lpstr>
      <vt:lpstr>set常用方法，查找元素</vt:lpstr>
      <vt:lpstr>set常用方法</vt:lpstr>
      <vt:lpstr>set练习</vt:lpstr>
      <vt:lpstr>set、multiset</vt:lpstr>
      <vt:lpstr>multiset多重集合</vt:lpstr>
      <vt:lpstr> multiset练习</vt:lpstr>
      <vt:lpstr>迭代器适配器</vt:lpstr>
      <vt:lpstr>插入迭代器</vt:lpstr>
      <vt:lpstr>插入迭代器</vt:lpstr>
      <vt:lpstr>插入迭代器</vt:lpstr>
      <vt:lpstr>STL算法</vt:lpstr>
      <vt:lpstr>STL算法</vt:lpstr>
      <vt:lpstr>STL算法</vt:lpstr>
      <vt:lpstr>STL算法</vt:lpstr>
      <vt:lpstr>                   STL集合算法练习</vt:lpstr>
      <vt:lpstr>二叉树搜索算法</vt:lpstr>
      <vt:lpstr>二叉树搜索算法</vt:lpstr>
      <vt:lpstr>二叉树搜索算法</vt:lpstr>
      <vt:lpstr>二叉树搜索算法练习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guowei</dc:creator>
  <cp:lastModifiedBy>Dell</cp:lastModifiedBy>
  <cp:revision>1442</cp:revision>
  <cp:lastPrinted>2019-12-25T01:12:26Z</cp:lastPrinted>
  <dcterms:created xsi:type="dcterms:W3CDTF">2002-01-07T04:58:02Z</dcterms:created>
  <dcterms:modified xsi:type="dcterms:W3CDTF">2020-06-09T02:01:30Z</dcterms:modified>
</cp:coreProperties>
</file>