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78" r:id="rId2"/>
    <p:sldId id="414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4" r:id="rId15"/>
    <p:sldId id="533" r:id="rId16"/>
    <p:sldId id="535" r:id="rId17"/>
    <p:sldId id="467" r:id="rId18"/>
    <p:sldId id="468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6" r:id="rId29"/>
    <p:sldId id="547" r:id="rId3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76644" autoAdjust="0"/>
  </p:normalViewPr>
  <p:slideViewPr>
    <p:cSldViewPr>
      <p:cViewPr varScale="1">
        <p:scale>
          <a:sx n="67" d="100"/>
          <a:sy n="67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5BC7BB-D96D-47D4-AFF4-695DD2798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CBD52-5519-4436-833A-F09CD38AF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AC2E836-C2DB-4593-B953-9C35B238B7BA}" type="datetimeFigureOut">
              <a:rPr lang="zh-CN" altLang="en-US"/>
              <a:pPr>
                <a:defRPr/>
              </a:pPr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B006-D333-4D26-B59D-4C6685B858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7F62F-2A47-4675-8500-0A84D8471D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31187EE-F95A-45C9-A82E-972516608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4425C2-59D4-4E67-ADF0-C73D9578D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17269-5674-4DBF-9037-C317BA0439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C66DF56-6E63-4516-B05F-046AD1538EEF}" type="datetimeFigureOut">
              <a:rPr lang="zh-CN" altLang="en-US"/>
              <a:pPr>
                <a:defRPr/>
              </a:pPr>
              <a:t>2020/6/9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08E28F-AEAF-4394-9B46-808B78178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FAA7E4-032F-4BBD-AF43-A6ACE8DA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5EBD-AC96-4D5B-8C5F-C28025E8B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79CF-52B5-41BB-999A-ED1FEC1D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1E595D9-CE08-4F56-8426-30E198719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省略了默认参数，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hasher&amp; hf = hasher(), const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key_equal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key_equal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const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31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省略了默认参数，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hasher&amp; hf = hasher(), const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key_equal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key_equal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const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4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insert_or_assign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k, M&amp;&amp; obj)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insert_or_assign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k, M&amp;&amp; obj)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insert_or_assign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hint, 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k, M&amp;&amp; obj)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insert_or_assign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hint,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k, M&amp;&amp; obj)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插入元素，或若关键已存在则赋值给当前元素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0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6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const_local_iterator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begin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) const;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Const_local_iterator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n) const;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4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const_local_iterator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begin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) const;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1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load_factor,load_iterator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const_load_iterator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max_loac_factor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负载因子。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6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3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4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9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选课，课程对象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17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5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77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输出：低位对应下标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，从后往前。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41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const_local_iterator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begin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) const;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Const_local_iterator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(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n) const;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88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7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set()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置所有位为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59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set()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noexcept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置所有位为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99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&lt;class T&gt; struct hash; // unspecialized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&lt;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N&gt; struct hash&lt;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&lt;N&gt;&gt;; //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specialization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96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7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二次哈希。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dirty="0"/>
              <a:t>map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，底层树结构，单次操作是 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没有可用哈希函数，需自己实现。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比赛大神自定义哈希函数。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之后，纳入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标准。第三方供应商已开发多种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标准库大多选择通过线性链表解决冲突。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MSVC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hash_map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&lt;boost/unordered_map.hpp&gt;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。后来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被吸纳进了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TR1 (C++ Technical Report 1)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C++0x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中被最终定了标准。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键类型、值类型、哈希函数、判等比较类型、分配器类型。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https://blog.csdn.net/yousss/article/details/79541543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5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4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https://blog.csdn.net/yousss/article/details/79541543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9AEF752-935A-43A5-BBEB-74972F87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69B1D-0328-47BC-9893-F6FCFC6E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89F14-1B5C-49B9-94A8-9124C0D4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FC93F-A42E-4716-BBD6-AD4F57ED2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541894-270D-4ED6-8B43-BF647A3B2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19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BAB4F-14D3-44FC-80B1-C349DAF64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8C13-EC54-408F-B85F-12F1B6B18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78B8-A29B-4D6C-9969-9F6EAF58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141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E31BC-4392-4C3C-BD85-BD3FC41D1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04778-2224-4618-BA8C-0FFD70834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948-466C-4334-B249-EF0F55B52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793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1B6A8-7767-4E52-B29A-85DA828FF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9FB-B94D-4FB0-9837-9FB5451F7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978C-2545-463C-AEE0-983D9598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754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C7056-26DC-4FE4-AAFA-73646D2F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96DBB-8005-4DAE-8D21-E5597A87D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B317-0BC9-4E2C-94B2-4CCDC557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857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CCA4B-0CCA-495E-AB0D-5FB0A4E6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E6F00-5182-4663-95C5-96B19628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AB26-0F17-44CE-9350-9371B998D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734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DDDD43-98AE-48BA-BCBC-53F43DBC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59FDD5-8D2C-4A82-927E-77A1DA40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0B8C-E5D6-4BA1-AEA7-8354CDD6C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8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2A5EC0-93AB-4848-9AE3-67449389D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DAC85-BEA8-4343-96CA-EF81FEC9E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CCCE-FDD1-40A9-891E-8A2D05F61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53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ABB5DC-77B0-4C2F-ACB7-50ACA47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C3570D-C5D5-44C9-8489-E0CE335D9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0D4E-ED90-40CF-9D66-458E972CD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783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A4847-045E-425A-98F8-7520AC7C4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52B7D-C17B-4F65-8FED-CFA20ECE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D19C-B91D-49B8-89DB-D9D94E1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2CADB-07A5-44AC-A102-2BFAA9BF6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48A08-E2F3-455D-9124-7CD847508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054B-FABB-4D3E-8EB5-129DEF6D7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162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57B11-CF33-4BE2-A7E2-94CCB096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569A49-C4B3-4308-A63C-8D708AB5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934EC-323C-4A81-942F-AA4B0FE0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B55B2D4C-EFA1-4F34-9E1B-4752E12F7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B2F1205E-E71E-4CA2-8025-AF7AC8F45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26BA33B-FDBD-4ADA-A0B0-A71B82D87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A0528-17AD-478D-8711-FEA9A7372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标准模板库</a:t>
            </a:r>
            <a:r>
              <a:rPr lang="en-US" altLang="zh-CN" sz="4000" dirty="0"/>
              <a:t>STL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id="{ED59A0AD-1A84-4C8C-93E7-0497D33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无序关联容器</a:t>
            </a:r>
            <a:r>
              <a:rPr lang="en-US" altLang="zh-CN" sz="2800" dirty="0"/>
              <a:t>/</a:t>
            </a:r>
            <a:r>
              <a:rPr lang="zh-CN" altLang="en-US" sz="2800" dirty="0"/>
              <a:t>哈希表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4787"/>
            <a:ext cx="9137720" cy="5116963"/>
          </a:xfrm>
        </p:spPr>
        <p:txBody>
          <a:bodyPr/>
          <a:lstStyle/>
          <a:p>
            <a:pPr eaLnBrk="1" hangingPunct="1"/>
            <a:r>
              <a:rPr lang="zh-CN" altLang="en-US" dirty="0"/>
              <a:t>默认构造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unordered_map</a:t>
            </a:r>
            <a:r>
              <a:rPr lang="en-US" altLang="zh-CN" dirty="0"/>
              <a:t>();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explicit </a:t>
            </a:r>
            <a:r>
              <a:rPr lang="en-US" altLang="zh-CN" dirty="0" err="1"/>
              <a:t>unordered_map</a:t>
            </a:r>
            <a:r>
              <a:rPr lang="en-US" altLang="zh-CN" dirty="0"/>
              <a:t>(</a:t>
            </a:r>
            <a:r>
              <a:rPr lang="en-US" altLang="zh-CN" dirty="0" err="1"/>
              <a:t>size_type</a:t>
            </a:r>
            <a:r>
              <a:rPr lang="en-US" altLang="zh-CN" dirty="0"/>
              <a:t> n);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区间构造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template &lt;class </a:t>
            </a:r>
            <a:r>
              <a:rPr lang="en-US" altLang="zh-CN" dirty="0" err="1"/>
              <a:t>InputIterator</a:t>
            </a:r>
            <a:r>
              <a:rPr lang="en-US" altLang="zh-CN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unordered_map</a:t>
            </a:r>
            <a:r>
              <a:rPr lang="en-US" altLang="zh-CN" dirty="0"/>
              <a:t>(</a:t>
            </a:r>
            <a:r>
              <a:rPr lang="en-US" altLang="zh-CN" dirty="0" err="1"/>
              <a:t>InputIterator</a:t>
            </a:r>
            <a:r>
              <a:rPr lang="en-US" altLang="zh-CN" dirty="0"/>
              <a:t> </a:t>
            </a:r>
            <a:r>
              <a:rPr lang="en-US" altLang="zh-CN" dirty="0" err="1"/>
              <a:t>first,InputIterator</a:t>
            </a:r>
            <a:r>
              <a:rPr lang="en-US" altLang="zh-CN" dirty="0"/>
              <a:t> last,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 err="1"/>
              <a:t>size_type</a:t>
            </a:r>
            <a:r>
              <a:rPr lang="en-US" altLang="zh-CN" dirty="0"/>
              <a:t> n);</a:t>
            </a:r>
          </a:p>
          <a:p>
            <a:pPr eaLnBrk="1" hangingPunct="1"/>
            <a:r>
              <a:rPr lang="zh-CN" altLang="en-US" dirty="0"/>
              <a:t>拷贝构造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unordered_map</a:t>
            </a:r>
            <a:r>
              <a:rPr lang="en-US" altLang="zh-CN" dirty="0"/>
              <a:t>(const </a:t>
            </a:r>
            <a:r>
              <a:rPr lang="en-US" altLang="zh-CN" dirty="0" err="1"/>
              <a:t>unordered_map</a:t>
            </a:r>
            <a:r>
              <a:rPr lang="en-US" altLang="zh-CN" dirty="0"/>
              <a:t> &amp;ump):</a:t>
            </a:r>
          </a:p>
        </p:txBody>
      </p:sp>
    </p:spTree>
    <p:extLst>
      <p:ext uri="{BB962C8B-B14F-4D97-AF65-F5344CB8AC3E}">
        <p14:creationId xmlns:p14="http://schemas.microsoft.com/office/powerpoint/2010/main" val="28079306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4787"/>
            <a:ext cx="9137720" cy="5116963"/>
          </a:xfrm>
        </p:spPr>
        <p:txBody>
          <a:bodyPr/>
          <a:lstStyle/>
          <a:p>
            <a:pPr eaLnBrk="1" hangingPunct="1"/>
            <a:r>
              <a:rPr lang="zh-CN" altLang="en-US" dirty="0"/>
              <a:t>移动构造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unordered_map</a:t>
            </a:r>
            <a:r>
              <a:rPr lang="en-US" altLang="zh-CN" dirty="0"/>
              <a:t>(</a:t>
            </a:r>
            <a:r>
              <a:rPr lang="en-US" altLang="zh-CN" dirty="0" err="1"/>
              <a:t>unordered_map</a:t>
            </a:r>
            <a:r>
              <a:rPr lang="en-US" altLang="zh-CN" dirty="0"/>
              <a:t> &amp;&amp;ump);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初始化列表构造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unordered_map</a:t>
            </a:r>
            <a:r>
              <a:rPr lang="en-US" altLang="zh-CN" dirty="0"/>
              <a:t>(</a:t>
            </a:r>
            <a:r>
              <a:rPr lang="en-US" altLang="zh-CN" dirty="0" err="1"/>
              <a:t>initializer_list</a:t>
            </a:r>
            <a:r>
              <a:rPr lang="en-US" altLang="zh-CN" dirty="0"/>
              <a:t>&lt;</a:t>
            </a:r>
            <a:r>
              <a:rPr lang="en-US" altLang="zh-CN" dirty="0" err="1"/>
              <a:t>value_type</a:t>
            </a:r>
            <a:r>
              <a:rPr lang="en-US" altLang="zh-CN" dirty="0"/>
              <a:t>&gt; </a:t>
            </a:r>
            <a:r>
              <a:rPr lang="en-US" altLang="zh-CN" dirty="0" err="1"/>
              <a:t>il</a:t>
            </a:r>
            <a:r>
              <a:rPr lang="en-US" altLang="zh-CN" dirty="0"/>
              <a:t>, </a:t>
            </a:r>
            <a:r>
              <a:rPr lang="en-US" altLang="zh-CN" dirty="0" err="1"/>
              <a:t>size_type</a:t>
            </a:r>
            <a:r>
              <a:rPr lang="en-US" altLang="zh-CN" dirty="0"/>
              <a:t> n);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791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，与</a:t>
            </a:r>
            <a:r>
              <a:rPr lang="en-US" altLang="zh-CN" sz="3800" dirty="0"/>
              <a:t>map</a:t>
            </a:r>
            <a:r>
              <a:rPr lang="zh-CN" altLang="en-US" sz="3800" dirty="0"/>
              <a:t>的方法对比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40F1CF-1B6D-43A6-86E1-4F5B1DA2F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08638"/>
              </p:ext>
            </p:extLst>
          </p:nvPr>
        </p:nvGraphicFramePr>
        <p:xfrm>
          <a:off x="574675" y="1397000"/>
          <a:ext cx="8001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1301">
                  <a:extLst>
                    <a:ext uri="{9D8B030D-6E8A-4147-A177-3AD203B41FA5}">
                      <a16:colId xmlns:a16="http://schemas.microsoft.com/office/drawing/2014/main" val="319972709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107398302"/>
                    </a:ext>
                  </a:extLst>
                </a:gridCol>
                <a:gridCol w="2203475">
                  <a:extLst>
                    <a:ext uri="{9D8B030D-6E8A-4147-A177-3AD203B41FA5}">
                      <a16:colId xmlns:a16="http://schemas.microsoft.com/office/drawing/2014/main" val="319446578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unordered_map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3361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at,begin,cbegin,cend,clear,count,emplace,emplace_hint,empty,end,equal_range,erase,find,insert,iterator/</a:t>
                      </a:r>
                      <a:r>
                        <a:rPr lang="en-US" altLang="zh-CN" sz="2800" dirty="0" err="1"/>
                        <a:t>const_iterator,max_size,operator</a:t>
                      </a:r>
                      <a:r>
                        <a:rPr lang="en-US" altLang="zh-CN" sz="2800" dirty="0"/>
                        <a:t>[],</a:t>
                      </a:r>
                      <a:r>
                        <a:rPr lang="en-US" altLang="zh-CN" sz="2800" dirty="0" err="1"/>
                        <a:t>size,swap,</a:t>
                      </a:r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extract,insert_or_assign,merge,try_emplace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2800" dirty="0" err="1">
                          <a:solidFill>
                            <a:srgbClr val="FF0000"/>
                          </a:solidFill>
                        </a:rPr>
                        <a:t>c++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20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6302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，与</a:t>
            </a:r>
            <a:r>
              <a:rPr lang="en-US" altLang="zh-CN" sz="3800" dirty="0"/>
              <a:t>map</a:t>
            </a:r>
            <a:r>
              <a:rPr lang="zh-CN" altLang="en-US" sz="3800" dirty="0"/>
              <a:t>的方法对比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40F1CF-1B6D-43A6-86E1-4F5B1DA2F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50341"/>
              </p:ext>
            </p:extLst>
          </p:nvPr>
        </p:nvGraphicFramePr>
        <p:xfrm>
          <a:off x="574675" y="1397000"/>
          <a:ext cx="800100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1301">
                  <a:extLst>
                    <a:ext uri="{9D8B030D-6E8A-4147-A177-3AD203B41FA5}">
                      <a16:colId xmlns:a16="http://schemas.microsoft.com/office/drawing/2014/main" val="319972709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107398302"/>
                    </a:ext>
                  </a:extLst>
                </a:gridCol>
                <a:gridCol w="2203475">
                  <a:extLst>
                    <a:ext uri="{9D8B030D-6E8A-4147-A177-3AD203B41FA5}">
                      <a16:colId xmlns:a16="http://schemas.microsoft.com/office/drawing/2014/main" val="319446578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unordered_map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3361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crbegin,crend,lower_bound,rbegin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rend,reverse_iterator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const_reverse_iterator,upper_bound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不支持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20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57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支持，</a:t>
            </a:r>
            <a:r>
              <a:rPr lang="en-US" altLang="zh-CN" sz="3800" dirty="0"/>
              <a:t>map</a:t>
            </a:r>
            <a:r>
              <a:rPr lang="zh-CN" altLang="en-US" sz="3800" dirty="0"/>
              <a:t>不支持方法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06765"/>
              </p:ext>
            </p:extLst>
          </p:nvPr>
        </p:nvGraphicFramePr>
        <p:xfrm>
          <a:off x="251520" y="1304691"/>
          <a:ext cx="8784976" cy="5232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7496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311001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begin (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); 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返回指向第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个桶子第一个元素的迭代器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4681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n); 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同上，返回指向桶子中</a:t>
                      </a:r>
                      <a:r>
                        <a:rPr lang="en-US" altLang="zh-CN" sz="2800" dirty="0"/>
                        <a:t>the 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past-the-end element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的迭代器</a:t>
                      </a:r>
                      <a:endParaRPr lang="zh-CN" altLang="en-US" sz="2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bucket_count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返回桶子数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04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支持，</a:t>
            </a:r>
            <a:r>
              <a:rPr lang="en-US" altLang="zh-CN" sz="3800" dirty="0"/>
              <a:t>map</a:t>
            </a:r>
            <a:r>
              <a:rPr lang="zh-CN" altLang="en-US" sz="3800" dirty="0"/>
              <a:t>不支持方法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62747"/>
              </p:ext>
            </p:extLst>
          </p:nvPr>
        </p:nvGraphicFramePr>
        <p:xfrm>
          <a:off x="625946" y="1304691"/>
          <a:ext cx="7892108" cy="515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2609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419499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bucket (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 ) const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所在的桶子号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bucket_size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) const;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个桶子中的元素数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547753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max_bucket_count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返回支持桶子的最大数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241512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reserve (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重置桶子数</a:t>
                      </a:r>
                      <a:r>
                        <a:rPr lang="en-US" altLang="zh-CN" sz="2800" dirty="0"/>
                        <a:t>n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64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182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支持，</a:t>
            </a:r>
            <a:r>
              <a:rPr lang="en-US" altLang="zh-CN" sz="3800" dirty="0"/>
              <a:t>map</a:t>
            </a:r>
            <a:r>
              <a:rPr lang="zh-CN" altLang="en-US" sz="3800" dirty="0"/>
              <a:t>不支持方法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/>
        </p:nvGraphicFramePr>
        <p:xfrm>
          <a:off x="625946" y="1304691"/>
          <a:ext cx="7892108" cy="515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2609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419499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bucket (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k ) const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k</a:t>
                      </a:r>
                      <a:r>
                        <a:rPr lang="zh-CN" altLang="en-US" sz="2800" dirty="0"/>
                        <a:t>所在的桶子号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bucket_size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) const;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个桶子中的元素数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547753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max_bucket_count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返回支持桶子的最大数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241512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reserve (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size_type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重置桶子数</a:t>
                      </a:r>
                      <a:r>
                        <a:rPr lang="en-US" altLang="zh-CN" sz="2800" dirty="0"/>
                        <a:t>n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64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824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 err="1"/>
              <a:t>unordered_map</a:t>
            </a:r>
            <a:r>
              <a:rPr lang="zh-CN" altLang="en-US" sz="3800" dirty="0"/>
              <a:t>练习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2059A6-484D-47C3-A00D-D58F56C25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/>
              <a:t>用</a:t>
            </a:r>
            <a:r>
              <a:rPr lang="en-US" altLang="zh-CN" b="0" i="0" kern="0" dirty="0" err="1"/>
              <a:t>unordered_map</a:t>
            </a:r>
            <a:r>
              <a:rPr lang="zh-CN" altLang="en-US" b="0" i="0" kern="0" dirty="0"/>
              <a:t>容器存储学号和姓名。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1</a:t>
            </a:r>
            <a:r>
              <a:rPr lang="zh-CN" altLang="en-US" b="0" i="0" kern="0" dirty="0"/>
              <a:t>）输出桶子数，每个桶子中的元素数和元素。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2</a:t>
            </a:r>
            <a:r>
              <a:rPr lang="zh-CN" altLang="en-US" b="0" i="0" kern="0" dirty="0"/>
              <a:t>）输入学号，查找姓名。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3</a:t>
            </a:r>
            <a:r>
              <a:rPr lang="zh-CN" altLang="en-US" b="0" i="0" kern="0" dirty="0"/>
              <a:t>）输入学号，姓名，插入容器中。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4</a:t>
            </a:r>
            <a:r>
              <a:rPr lang="zh-CN" altLang="en-US" b="0" i="0" kern="0" dirty="0"/>
              <a:t>）输入学号，找到所在桶子号。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5</a:t>
            </a:r>
            <a:r>
              <a:rPr lang="zh-CN" altLang="en-US" b="0" i="0" kern="0" dirty="0"/>
              <a:t>）输出容器中的所有元素。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C8A118-2413-4E97-9CE2-91FCD01A287C}"/>
              </a:ext>
            </a:extLst>
          </p:cNvPr>
          <p:cNvSpPr txBox="1"/>
          <p:nvPr/>
        </p:nvSpPr>
        <p:spPr>
          <a:xfrm>
            <a:off x="6156176" y="551723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unordered_map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74002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unordered_multimap</a:t>
            </a:r>
            <a:endParaRPr lang="zh-CN" altLang="en-US" sz="3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</a:t>
            </a:r>
            <a:r>
              <a:rPr lang="en-US" altLang="zh-CN" b="0" i="0" kern="0" dirty="0" err="1"/>
              <a:t>unordered_map</a:t>
            </a:r>
            <a:r>
              <a:rPr lang="en-US" altLang="zh-CN" b="0" i="0" kern="0" dirty="0"/>
              <a:t>&gt;</a:t>
            </a:r>
          </a:p>
          <a:p>
            <a:pPr eaLnBrk="1" hangingPunct="1"/>
            <a:r>
              <a:rPr lang="zh-CN" altLang="en-US" b="0" i="0" kern="0" dirty="0"/>
              <a:t>允许多个元素带同一个键值。两者接口基本相同。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 err="1"/>
              <a:t>unordered_multimap</a:t>
            </a:r>
            <a:r>
              <a:rPr lang="zh-CN" altLang="en-US" b="0" i="0" kern="0" dirty="0"/>
              <a:t>没有</a:t>
            </a:r>
            <a:r>
              <a:rPr lang="en-US" altLang="zh-CN" b="0" i="0" kern="0" dirty="0"/>
              <a:t>operator[]</a:t>
            </a:r>
            <a:r>
              <a:rPr lang="zh-CN" altLang="en-US" b="0" i="0" kern="0" dirty="0"/>
              <a:t>和</a:t>
            </a:r>
            <a:r>
              <a:rPr lang="en-US" altLang="zh-CN" b="0" i="0" kern="0" dirty="0"/>
              <a:t>at</a:t>
            </a:r>
          </a:p>
          <a:p>
            <a:pPr eaLnBrk="1" hangingPunct="1"/>
            <a:r>
              <a:rPr lang="en-US" altLang="zh-CN" b="0" i="0" kern="0" dirty="0" err="1"/>
              <a:t>unordered_multimap</a:t>
            </a:r>
            <a:r>
              <a:rPr lang="zh-CN" altLang="en-US" b="0" i="0" kern="0" dirty="0"/>
              <a:t>插入一定成功。插入返回迭代器而非</a:t>
            </a:r>
            <a:r>
              <a:rPr lang="en-US" altLang="zh-CN" b="0" i="0" kern="0" dirty="0"/>
              <a:t>pair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r>
              <a:rPr lang="en-US" altLang="zh-CN" b="0" i="0" kern="0" dirty="0" err="1"/>
              <a:t>unordered_multimap</a:t>
            </a:r>
            <a:r>
              <a:rPr lang="zh-CN" altLang="en-US" b="0" i="0" kern="0" dirty="0"/>
              <a:t>不支持</a:t>
            </a:r>
            <a:r>
              <a:rPr lang="en-US" altLang="zh-CN" b="0" i="0" kern="0" dirty="0" err="1"/>
              <a:t>insert_or_assign</a:t>
            </a:r>
            <a:r>
              <a:rPr lang="zh-CN" altLang="en-US" b="0" i="0" kern="0" dirty="0"/>
              <a:t>和</a:t>
            </a:r>
            <a:r>
              <a:rPr lang="en-US" altLang="zh-CN" b="0" i="0" kern="0" dirty="0" err="1"/>
              <a:t>try_element</a:t>
            </a:r>
            <a:r>
              <a:rPr lang="zh-CN" altLang="en-US" b="0" i="0" kern="0" dirty="0"/>
              <a:t>方法。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25221332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unordered_set</a:t>
            </a:r>
            <a:r>
              <a:rPr lang="en-US" altLang="zh-CN" sz="3800" dirty="0"/>
              <a:t>/</a:t>
            </a:r>
            <a:r>
              <a:rPr lang="en-US" altLang="zh-CN" sz="3800" dirty="0" err="1"/>
              <a:t>unordered_multiset</a:t>
            </a:r>
            <a:endParaRPr lang="zh-CN" altLang="en-US" sz="3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</a:t>
            </a:r>
            <a:r>
              <a:rPr lang="en-US" altLang="zh-CN" b="0" i="0" kern="0" dirty="0" err="1"/>
              <a:t>unordered_set</a:t>
            </a:r>
            <a:r>
              <a:rPr lang="en-US" altLang="zh-CN" b="0" i="0" kern="0" dirty="0"/>
              <a:t>&gt;</a:t>
            </a:r>
          </a:p>
          <a:p>
            <a:pPr eaLnBrk="1" hangingPunct="1"/>
            <a:r>
              <a:rPr lang="zh-CN" altLang="en-US" b="0" i="0" kern="0" dirty="0"/>
              <a:t>类似</a:t>
            </a:r>
            <a:r>
              <a:rPr lang="en-US" altLang="zh-CN" b="0" i="0" kern="0" dirty="0"/>
              <a:t>set</a:t>
            </a:r>
            <a:r>
              <a:rPr lang="zh-CN" altLang="en-US" b="0" i="0" kern="0" dirty="0"/>
              <a:t>和</a:t>
            </a:r>
            <a:r>
              <a:rPr lang="en-US" altLang="zh-CN" b="0" i="0" kern="0" dirty="0"/>
              <a:t>multiset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可参考</a:t>
            </a:r>
            <a:r>
              <a:rPr lang="en-US" altLang="zh-CN" b="0" i="0" kern="0" dirty="0" err="1"/>
              <a:t>unordered_map</a:t>
            </a:r>
            <a:r>
              <a:rPr lang="en-US" altLang="zh-CN" b="0" i="0" kern="0" dirty="0"/>
              <a:t>/</a:t>
            </a:r>
            <a:r>
              <a:rPr lang="en-US" altLang="zh-CN" b="0" i="0" kern="0" dirty="0" err="1"/>
              <a:t>unordered_multiset</a:t>
            </a:r>
            <a:r>
              <a:rPr lang="zh-CN" altLang="en-US" b="0" i="0" kern="0" dirty="0"/>
              <a:t>理解。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12046151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无序关联容器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无序关联容器，也称哈希表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标准库支持无序关联容器或哈希表：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unordered_map</a:t>
            </a:r>
            <a:r>
              <a:rPr lang="zh-CN" altLang="en-US" dirty="0"/>
              <a:t>、</a:t>
            </a:r>
            <a:r>
              <a:rPr lang="en-US" altLang="zh-CN" dirty="0" err="1"/>
              <a:t>unordered_multimap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unordered_set</a:t>
            </a:r>
            <a:r>
              <a:rPr lang="zh-CN" altLang="en-US" dirty="0"/>
              <a:t>、</a:t>
            </a:r>
            <a:r>
              <a:rPr lang="en-US" altLang="zh-CN" dirty="0" err="1"/>
              <a:t>unordered_multiset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480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其它容器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bitset</a:t>
            </a:r>
            <a:endParaRPr lang="zh-CN" altLang="en-US" sz="3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&lt;</a:t>
            </a:r>
            <a:r>
              <a:rPr lang="en-US" altLang="zh-CN" b="0" i="0" kern="0" dirty="0" err="1"/>
              <a:t>bitset</a:t>
            </a:r>
            <a:r>
              <a:rPr lang="en-US" altLang="zh-CN" b="0" i="0" kern="0" dirty="0"/>
              <a:t>&gt;</a:t>
            </a:r>
          </a:p>
          <a:p>
            <a:pPr eaLnBrk="1" hangingPunct="1"/>
            <a:r>
              <a:rPr lang="zh-CN" altLang="en-US" b="0" i="0" kern="0" dirty="0"/>
              <a:t>固定长度的位序列的抽象。</a:t>
            </a:r>
            <a:endParaRPr lang="en-US" altLang="zh-CN" b="0" i="0" kern="0" dirty="0"/>
          </a:p>
          <a:p>
            <a:pPr eaLnBrk="1" hangingPunct="1"/>
            <a:r>
              <a:rPr lang="zh-CN" altLang="en-US" b="0" i="0" dirty="0"/>
              <a:t>位 </a:t>
            </a:r>
            <a:r>
              <a:rPr lang="en-US" altLang="zh-CN" b="0" i="0" dirty="0"/>
              <a:t>set </a:t>
            </a:r>
            <a:r>
              <a:rPr lang="zh-CN" altLang="en-US" b="0" i="0" dirty="0"/>
              <a:t>的每个元素是一个位（</a:t>
            </a:r>
            <a:r>
              <a:rPr lang="en-US" altLang="zh-CN" b="0" i="0" dirty="0"/>
              <a:t>1</a:t>
            </a:r>
            <a:r>
              <a:rPr lang="zh-CN" altLang="en-US" b="0" i="0" dirty="0"/>
              <a:t>或</a:t>
            </a:r>
            <a:r>
              <a:rPr lang="en-US" altLang="zh-CN" b="0" i="0" dirty="0"/>
              <a:t>0</a:t>
            </a:r>
            <a:r>
              <a:rPr lang="zh-CN" altLang="en-US" b="0" i="0" dirty="0"/>
              <a:t>）。可以对每个元素进行测试、设置或者清除。通过逻辑与、逻辑或和逻辑异或操作。</a:t>
            </a:r>
            <a:endParaRPr lang="en-US" altLang="zh-CN" b="0" i="0" dirty="0"/>
          </a:p>
          <a:p>
            <a:r>
              <a:rPr lang="zh-CN" altLang="en-US" b="0" i="0" dirty="0"/>
              <a:t>常见的应用是那些需要对海量数据进行一些统计工作的时候，比如日志分析、用户数统计等等。</a:t>
            </a:r>
            <a:endParaRPr lang="en-US" altLang="zh-CN" b="0" i="0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latin typeface="&amp;quot"/>
              </a:rPr>
              <a:t>     如：统计</a:t>
            </a:r>
            <a:r>
              <a:rPr lang="en-US" altLang="zh-CN" b="0" i="0" dirty="0">
                <a:solidFill>
                  <a:srgbClr val="4D4D4D"/>
                </a:solidFill>
                <a:latin typeface="&amp;quot"/>
              </a:rPr>
              <a:t>40</a:t>
            </a:r>
            <a:r>
              <a:rPr lang="zh-CN" altLang="en-US" b="0" i="0" dirty="0">
                <a:solidFill>
                  <a:srgbClr val="4D4D4D"/>
                </a:solidFill>
                <a:latin typeface="&amp;quot"/>
              </a:rPr>
              <a:t>亿个数据中没有出现的数据。</a:t>
            </a:r>
            <a:r>
              <a:rPr lang="zh-CN" altLang="en-US" b="0" i="0" dirty="0"/>
              <a:t> </a:t>
            </a:r>
          </a:p>
          <a:p>
            <a:pPr eaLnBrk="1" hangingPunct="1"/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049250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默认构造函数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constexpr</a:t>
            </a:r>
            <a:r>
              <a:rPr lang="en-US" altLang="zh-CN" b="0" i="0" kern="0" dirty="0"/>
              <a:t> </a:t>
            </a:r>
            <a:r>
              <a:rPr lang="en-US" altLang="zh-CN" b="0" i="0" kern="0" dirty="0" err="1"/>
              <a:t>bitset</a:t>
            </a:r>
            <a:r>
              <a:rPr lang="en-US" altLang="zh-CN" b="0" i="0" kern="0" dirty="0"/>
              <a:t>() </a:t>
            </a:r>
            <a:r>
              <a:rPr lang="en-US" altLang="zh-CN" b="0" i="0" kern="0" dirty="0" err="1"/>
              <a:t>noexcept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整型值构造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constexpn</a:t>
            </a:r>
            <a:r>
              <a:rPr lang="en-US" altLang="zh-CN" b="0" i="0" kern="0" dirty="0"/>
              <a:t> </a:t>
            </a:r>
            <a:r>
              <a:rPr lang="en-US" altLang="zh-CN" b="0" i="0" kern="0" dirty="0" err="1"/>
              <a:t>bitset</a:t>
            </a:r>
            <a:r>
              <a:rPr lang="en-US" altLang="zh-CN" b="0" i="0" kern="0" dirty="0"/>
              <a:t>(unsigned long </a:t>
            </a:r>
            <a:r>
              <a:rPr lang="en-US" altLang="zh-CN" b="0" i="0" kern="0" dirty="0" err="1"/>
              <a:t>long</a:t>
            </a:r>
            <a:r>
              <a:rPr lang="en-US" altLang="zh-CN" b="0" i="0" kern="0" dirty="0"/>
              <a:t> </a:t>
            </a:r>
            <a:r>
              <a:rPr lang="en-US" altLang="zh-CN" b="0" i="0" kern="0" dirty="0" err="1"/>
              <a:t>val</a:t>
            </a:r>
            <a:r>
              <a:rPr lang="en-US" altLang="zh-CN" b="0" i="0" kern="0" dirty="0"/>
              <a:t>) </a:t>
            </a:r>
            <a:r>
              <a:rPr lang="en-US" altLang="zh-CN" b="0" i="0" kern="0" dirty="0" err="1"/>
              <a:t>noexcept</a:t>
            </a:r>
            <a:r>
              <a:rPr lang="en-US" altLang="zh-CN" b="0" i="0" kern="0" dirty="0"/>
              <a:t>;</a:t>
            </a:r>
          </a:p>
          <a:p>
            <a:pPr marL="0" indent="0" eaLnBrk="1" hangingPunct="1">
              <a:buNone/>
            </a:pPr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字符串构造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 </a:t>
            </a:r>
            <a:r>
              <a:rPr lang="en-US" altLang="zh-CN" b="0" i="0" kern="0" dirty="0" err="1"/>
              <a:t>chart,class</a:t>
            </a:r>
            <a:r>
              <a:rPr lang="en-US" altLang="zh-CN" b="0" i="0" kern="0" dirty="0"/>
              <a:t> traits, class </a:t>
            </a:r>
            <a:r>
              <a:rPr lang="en-US" altLang="zh-CN" b="0" i="0" kern="0" dirty="0" err="1"/>
              <a:t>Alloc</a:t>
            </a:r>
            <a:r>
              <a:rPr lang="en-US" altLang="zh-CN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explicit </a:t>
            </a:r>
            <a:r>
              <a:rPr lang="en-US" altLang="zh-CN" b="0" i="0" kern="0" dirty="0" err="1"/>
              <a:t>bitset</a:t>
            </a:r>
            <a:r>
              <a:rPr lang="en-US" altLang="zh-CN" b="0" i="0" kern="0" dirty="0"/>
              <a:t>(const </a:t>
            </a:r>
            <a:r>
              <a:rPr lang="en-US" altLang="zh-CN" b="0" i="0" kern="0" dirty="0" err="1"/>
              <a:t>basic_string</a:t>
            </a:r>
            <a:r>
              <a:rPr lang="en-US" altLang="zh-CN" b="0" i="0" kern="0" dirty="0"/>
              <a:t>&lt;char </a:t>
            </a:r>
            <a:r>
              <a:rPr lang="en-US" altLang="zh-CN" b="0" i="0" kern="0" dirty="0" err="1"/>
              <a:t>T,traits</a:t>
            </a:r>
            <a:r>
              <a:rPr lang="en-US" altLang="zh-CN" b="0" i="0" kern="0" dirty="0"/>
              <a:t>, </a:t>
            </a:r>
            <a:r>
              <a:rPr lang="en-US" altLang="zh-CN" b="0" i="0" kern="0" dirty="0" err="1"/>
              <a:t>Alloc</a:t>
            </a:r>
            <a:r>
              <a:rPr lang="en-US" altLang="zh-CN" b="0" i="0" kern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&amp;str, </a:t>
            </a:r>
            <a:r>
              <a:rPr lang="en-US" altLang="zh-CN" b="0" i="0" kern="0" dirty="0" err="1"/>
              <a:t>size_type</a:t>
            </a:r>
            <a:r>
              <a:rPr lang="en-US" altLang="zh-CN" b="0" i="0" kern="0" dirty="0"/>
              <a:t> pos=0,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size_type</a:t>
            </a:r>
            <a:r>
              <a:rPr lang="en-US" altLang="zh-CN" b="0" i="0" kern="0" dirty="0"/>
              <a:t> n=…string&lt;…&gt;::</a:t>
            </a:r>
            <a:r>
              <a:rPr lang="en-US" altLang="zh-CN" b="0" i="0" kern="0" dirty="0" err="1"/>
              <a:t>npos</a:t>
            </a:r>
            <a:r>
              <a:rPr lang="en-US" altLang="zh-CN" b="0" i="0" kern="0" dirty="0"/>
              <a:t>,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 zero = chart(‘0’),</a:t>
            </a:r>
            <a:r>
              <a:rPr lang="zh-CN" altLang="en-US" b="0" i="0" kern="0" dirty="0"/>
              <a:t> </a:t>
            </a:r>
            <a:r>
              <a:rPr lang="en-US" altLang="zh-CN" b="0" i="0" kern="0" dirty="0" err="1"/>
              <a:t>charT</a:t>
            </a:r>
            <a:r>
              <a:rPr lang="zh-CN" altLang="en-US" b="0" i="0" kern="0" dirty="0"/>
              <a:t> </a:t>
            </a:r>
            <a:r>
              <a:rPr lang="en-US" altLang="zh-CN" b="0" i="0" kern="0" dirty="0"/>
              <a:t>one=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(‘1’));</a:t>
            </a:r>
          </a:p>
          <a:p>
            <a:pPr eaLnBrk="1" hangingPunct="1"/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16547573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36F5D-5D2C-45D8-97E2-82FA64D1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496944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C-</a:t>
            </a:r>
            <a:r>
              <a:rPr lang="zh-CN" altLang="en-US" b="0" i="0" kern="0" dirty="0"/>
              <a:t>串构造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template &lt;class 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&gt; explicit </a:t>
            </a:r>
            <a:r>
              <a:rPr lang="en-US" altLang="zh-CN" b="0" i="0" kern="0" dirty="0" err="1"/>
              <a:t>bitset</a:t>
            </a:r>
            <a:r>
              <a:rPr lang="en-US" altLang="zh-CN" b="0" i="0" kern="0" dirty="0"/>
              <a:t>(const 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 *str,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 </a:t>
            </a:r>
            <a:r>
              <a:rPr lang="en-US" altLang="zh-CN" b="0" i="0" kern="0" dirty="0" err="1"/>
              <a:t>size_type</a:t>
            </a:r>
            <a:r>
              <a:rPr lang="en-US" altLang="zh-CN" b="0" i="0" kern="0" dirty="0"/>
              <a:t> n= </a:t>
            </a:r>
            <a:r>
              <a:rPr lang="en-US" altLang="zh-CN" b="0" i="0" kern="0" dirty="0" err="1"/>
              <a:t>basic_string</a:t>
            </a:r>
            <a:r>
              <a:rPr lang="en-US" altLang="zh-CN" b="0" i="0" kern="0" dirty="0"/>
              <a:t>&lt;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&gt;::</a:t>
            </a:r>
            <a:r>
              <a:rPr lang="en-US" altLang="zh-CN" b="0" i="0" kern="0" dirty="0" err="1"/>
              <a:t>npos,char</a:t>
            </a:r>
            <a:r>
              <a:rPr lang="en-US" altLang="zh-CN" b="0" i="0" kern="0" dirty="0"/>
              <a:t> T zero =  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(‘0’),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 one = </a:t>
            </a:r>
            <a:r>
              <a:rPr lang="en-US" altLang="zh-CN" b="0" i="0" kern="0" dirty="0" err="1"/>
              <a:t>charT</a:t>
            </a:r>
            <a:r>
              <a:rPr lang="en-US" altLang="zh-CN" b="0" i="0" kern="0" dirty="0"/>
              <a:t>(‘1’));</a:t>
            </a:r>
          </a:p>
        </p:txBody>
      </p:sp>
    </p:spTree>
    <p:extLst>
      <p:ext uri="{BB962C8B-B14F-4D97-AF65-F5344CB8AC3E}">
        <p14:creationId xmlns:p14="http://schemas.microsoft.com/office/powerpoint/2010/main" val="38156096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805"/>
              </p:ext>
            </p:extLst>
          </p:nvPr>
        </p:nvGraphicFramePr>
        <p:xfrm>
          <a:off x="251520" y="1304691"/>
          <a:ext cx="8784976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operator&amp;=,operator|=,operator&lt;&lt;=,</a:t>
                      </a:r>
                    </a:p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(&gt;&gt;=,~,^=,&lt;&lt;,&gt;&gt;,==,!=,&amp;,^,|,)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支持位运算等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4681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template&lt;class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 traits,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N&gt;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basic_istream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traits&gt;&amp; operator&gt;&gt; 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basic_istream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charT,traits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&gt;&amp; is,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&lt;N&gt;&amp;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basic_ostream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&lt;&lt;)</a:t>
                      </a:r>
                      <a:endParaRPr lang="zh-CN" altLang="en-US" sz="24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i="0" dirty="0"/>
                        <a:t>重载输入输出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test 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 const;</a:t>
                      </a:r>
                      <a:endParaRPr lang="zh-CN" altLang="en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/>
                        <a:t>pos</a:t>
                      </a:r>
                      <a:r>
                        <a:rPr lang="zh-CN" altLang="en-US" sz="2800" dirty="0"/>
                        <a:t>位的值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20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46763"/>
              </p:ext>
            </p:extLst>
          </p:nvPr>
        </p:nvGraphicFramePr>
        <p:xfrm>
          <a:off x="251520" y="1304691"/>
          <a:ext cx="8784976" cy="377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all()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i="0" dirty="0"/>
                        <a:t>测试所有位设置为</a:t>
                      </a:r>
                      <a:r>
                        <a:rPr lang="en-US" altLang="zh-CN" sz="2800" i="0" dirty="0"/>
                        <a:t>1</a:t>
                      </a:r>
                      <a:r>
                        <a:rPr lang="zh-CN" altLang="en-US" sz="2800" i="0" dirty="0"/>
                        <a:t>，返回</a:t>
                      </a:r>
                      <a:r>
                        <a:rPr lang="en-US" altLang="zh-CN" sz="2800" i="0" dirty="0"/>
                        <a:t>true</a:t>
                      </a:r>
                      <a:r>
                        <a:rPr lang="zh-CN" altLang="en-US" sz="2800" i="0" dirty="0"/>
                        <a:t>或</a:t>
                      </a:r>
                      <a:r>
                        <a:rPr lang="en-US" altLang="zh-CN" sz="2800" i="0" dirty="0"/>
                        <a:t>false</a:t>
                      </a:r>
                      <a:endParaRPr lang="zh-CN" altLang="en-US" sz="2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any()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测试有位设置为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，返回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false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2893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523"/>
              </p:ext>
            </p:extLst>
          </p:nvPr>
        </p:nvGraphicFramePr>
        <p:xfrm>
          <a:off x="251520" y="1304691"/>
          <a:ext cx="8784976" cy="549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none() const;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测试没有位设置为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，返回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或</a:t>
                      </a:r>
                      <a:r>
                        <a:rPr lang="en-US" altLang="zh-CN" sz="2800" dirty="0"/>
                        <a:t>false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4681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operator[]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 const; </a:t>
                      </a:r>
                    </a:p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operator[]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i="0" dirty="0"/>
                        <a:t>返回第</a:t>
                      </a:r>
                      <a:r>
                        <a:rPr lang="en-US" altLang="zh-CN" sz="2800" i="0" dirty="0"/>
                        <a:t>pos</a:t>
                      </a:r>
                      <a:r>
                        <a:rPr lang="zh-CN" altLang="en-US" sz="2800" i="0" dirty="0"/>
                        <a:t>位的元素值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count() const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返回总设置位数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7229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&amp;reset();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&amp;reset(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重置</a:t>
                      </a:r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821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6249"/>
              </p:ext>
            </p:extLst>
          </p:nvPr>
        </p:nvGraphicFramePr>
        <p:xfrm>
          <a:off x="251520" y="1304691"/>
          <a:ext cx="8784976" cy="515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filp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&amp;flip(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反转位置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4681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&amp;set()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bitset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&amp;set(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pos,bool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i="0" dirty="0"/>
                        <a:t>设置值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90447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constexpr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noexcept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返回总位数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7229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test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 const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</a:t>
                      </a:r>
                      <a:r>
                        <a:rPr lang="en-US" altLang="zh-CN" sz="2800" dirty="0"/>
                        <a:t>pos</a:t>
                      </a:r>
                      <a:r>
                        <a:rPr lang="zh-CN" altLang="en-US" sz="2800" dirty="0"/>
                        <a:t>位的值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595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17436"/>
              </p:ext>
            </p:extLst>
          </p:nvPr>
        </p:nvGraphicFramePr>
        <p:xfrm>
          <a:off x="251520" y="1304691"/>
          <a:ext cx="8784976" cy="4714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char, class traits =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char_traits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class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allocator&lt;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basic_string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charT,traits,Alloc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to_string</a:t>
                      </a:r>
                      <a:r>
                        <a:rPr lang="en-US" altLang="zh-CN" sz="2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 =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one =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('1')) const;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</a:t>
                      </a:r>
                      <a:r>
                        <a:rPr lang="en-US" altLang="zh-CN" sz="2800" dirty="0"/>
                        <a:t>string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4681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to_ullong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const;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转无符号长整型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3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055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bitset</a:t>
            </a:r>
            <a:r>
              <a:rPr lang="en-US" altLang="zh-CN" sz="3800" dirty="0"/>
              <a:t>, </a:t>
            </a:r>
            <a:r>
              <a:rPr lang="zh-CN" altLang="en-US" sz="3800" dirty="0"/>
              <a:t>方法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8E41BDB-D3DC-4CEE-AB10-80B100B0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18"/>
              </p:ext>
            </p:extLst>
          </p:nvPr>
        </p:nvGraphicFramePr>
        <p:xfrm>
          <a:off x="251520" y="1304691"/>
          <a:ext cx="8784976" cy="206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18928686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654685592"/>
                    </a:ext>
                  </a:extLst>
                </a:gridCol>
              </a:tblGrid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497734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to_ulong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const;</a:t>
                      </a:r>
                      <a:endParaRPr lang="zh-CN" altLang="en-US" sz="2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转无符号长整型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3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242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 err="1"/>
              <a:t>bitset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8587359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D20E6C-D95D-4350-B6A9-B3936D49556A}"/>
              </a:ext>
            </a:extLst>
          </p:cNvPr>
          <p:cNvSpPr/>
          <p:nvPr/>
        </p:nvSpPr>
        <p:spPr>
          <a:xfrm>
            <a:off x="556640" y="1310606"/>
            <a:ext cx="85873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现在有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千万个随机数，随机数的范围在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到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亿之间。现在要求写出一种算法，将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到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亿之间没有在随机数中的数求出来。</a:t>
            </a:r>
            <a:endParaRPr lang="en-US" altLang="zh-CN" sz="2800" b="0" i="0" dirty="0">
              <a:solidFill>
                <a:srgbClr val="4D4D4D"/>
              </a:solidFill>
              <a:latin typeface="&amp;quot"/>
            </a:endParaRPr>
          </a:p>
          <a:p>
            <a:endParaRPr lang="en-US" altLang="zh-CN" sz="2800" b="0" i="0" u="none" strike="noStrike" dirty="0">
              <a:solidFill>
                <a:srgbClr val="4D4D4D"/>
              </a:solidFill>
              <a:effectLst/>
              <a:latin typeface="&amp;quot"/>
            </a:endParaRPr>
          </a:p>
          <a:p>
            <a:endParaRPr lang="en-US" altLang="zh-CN" sz="2800" b="0" i="0" dirty="0">
              <a:solidFill>
                <a:srgbClr val="4D4D4D"/>
              </a:solidFill>
              <a:latin typeface="&amp;quot"/>
            </a:endParaRPr>
          </a:p>
          <a:p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用筛选法求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到</a:t>
            </a:r>
            <a:r>
              <a:rPr lang="en-US" altLang="zh-CN" sz="2800" b="0" i="0" dirty="0">
                <a:solidFill>
                  <a:srgbClr val="4D4D4D"/>
                </a:solidFill>
                <a:latin typeface="&amp;quot"/>
              </a:rPr>
              <a:t>30000</a:t>
            </a:r>
            <a:r>
              <a:rPr lang="zh-CN" altLang="en-US" sz="2800" b="0" i="0" dirty="0">
                <a:solidFill>
                  <a:srgbClr val="4D4D4D"/>
                </a:solidFill>
                <a:latin typeface="&amp;quot"/>
              </a:rPr>
              <a:t>之间的所有素数。</a:t>
            </a:r>
            <a:endParaRPr lang="zh-CN" altLang="en-US" sz="2800" b="0" i="0" u="none" strike="noStrike" dirty="0">
              <a:solidFill>
                <a:srgbClr val="4D4D4D"/>
              </a:solidFill>
              <a:effectLst/>
              <a:latin typeface="&amp;quo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1769C7-D1FC-43BE-8DC1-DA8AC1640A98}"/>
              </a:ext>
            </a:extLst>
          </p:cNvPr>
          <p:cNvSpPr txBox="1"/>
          <p:nvPr/>
        </p:nvSpPr>
        <p:spPr>
          <a:xfrm>
            <a:off x="4644008" y="5564995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i="0" dirty="0"/>
              <a:t>prime.cpp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7322115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哈希函数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6"/>
            <a:ext cx="8273624" cy="966465"/>
          </a:xfrm>
        </p:spPr>
        <p:txBody>
          <a:bodyPr/>
          <a:lstStyle/>
          <a:p>
            <a:pPr eaLnBrk="1" hangingPunct="1"/>
            <a:r>
              <a:rPr lang="zh-CN" altLang="en-US" dirty="0"/>
              <a:t>数组，地址 </a:t>
            </a:r>
            <a:r>
              <a:rPr lang="en-US" altLang="zh-CN" dirty="0"/>
              <a:t>= H(key) , H—</a:t>
            </a:r>
            <a:r>
              <a:rPr lang="zh-CN" altLang="en-US" dirty="0"/>
              <a:t>哈希函数，数据和数组下标之间建立映射关系。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F492D75-9CE3-434E-B99B-016557F76F96}"/>
              </a:ext>
            </a:extLst>
          </p:cNvPr>
          <p:cNvSpPr/>
          <p:nvPr/>
        </p:nvSpPr>
        <p:spPr bwMode="auto">
          <a:xfrm>
            <a:off x="5751215" y="2422992"/>
            <a:ext cx="1440160" cy="34563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7D26051-9020-45D3-9A5C-A03EF6D45EFC}"/>
              </a:ext>
            </a:extLst>
          </p:cNvPr>
          <p:cNvSpPr/>
          <p:nvPr/>
        </p:nvSpPr>
        <p:spPr bwMode="auto">
          <a:xfrm>
            <a:off x="1916088" y="2501280"/>
            <a:ext cx="1440160" cy="34563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32A9612-8D83-4DC6-A322-07D42969AF13}"/>
              </a:ext>
            </a:extLst>
          </p:cNvPr>
          <p:cNvSpPr/>
          <p:nvPr/>
        </p:nvSpPr>
        <p:spPr bwMode="auto">
          <a:xfrm>
            <a:off x="3635896" y="3955033"/>
            <a:ext cx="1800200" cy="33806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E7B8D-F952-4669-AE17-979576A5C369}"/>
              </a:ext>
            </a:extLst>
          </p:cNvPr>
          <p:cNvSpPr txBox="1"/>
          <p:nvPr/>
        </p:nvSpPr>
        <p:spPr>
          <a:xfrm>
            <a:off x="3779912" y="306896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映射</a:t>
            </a:r>
            <a:r>
              <a:rPr lang="en-US" altLang="zh-CN" sz="2800" dirty="0"/>
              <a:t>H(key)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21741A-E46B-486D-B016-4E46B3D250FE}"/>
              </a:ext>
            </a:extLst>
          </p:cNvPr>
          <p:cNvSpPr txBox="1"/>
          <p:nvPr/>
        </p:nvSpPr>
        <p:spPr>
          <a:xfrm>
            <a:off x="2267744" y="3068960"/>
            <a:ext cx="83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数据值域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E010-35FD-4AE0-9A05-C87DB192B9FF}"/>
              </a:ext>
            </a:extLst>
          </p:cNvPr>
          <p:cNvSpPr txBox="1"/>
          <p:nvPr/>
        </p:nvSpPr>
        <p:spPr>
          <a:xfrm>
            <a:off x="6183263" y="2838415"/>
            <a:ext cx="83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数组下标域</a:t>
            </a:r>
          </a:p>
        </p:txBody>
      </p:sp>
    </p:spTree>
    <p:extLst>
      <p:ext uri="{BB962C8B-B14F-4D97-AF65-F5344CB8AC3E}">
        <p14:creationId xmlns:p14="http://schemas.microsoft.com/office/powerpoint/2010/main" val="852053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哈希函数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5</a:t>
            </a:r>
            <a:r>
              <a:rPr lang="zh-CN" altLang="en-US" dirty="0"/>
              <a:t>个数据</a:t>
            </a:r>
            <a:r>
              <a:rPr lang="en-US" altLang="zh-CN" dirty="0"/>
              <a:t>{23,7,9,1,10}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CF3AB63-CA00-46F7-A3B4-40128321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941063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/>
              <a:t>     </a:t>
            </a:r>
            <a:r>
              <a:rPr lang="en-US" altLang="zh-CN" b="0" i="0" kern="0" dirty="0"/>
              <a:t>H1(key) = key%5  (3,2,4,1,0)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H2(key) = key   (23,7,9,1,10)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H3(key) = key%9  </a:t>
            </a:r>
            <a:r>
              <a:rPr lang="zh-CN" altLang="en-US" b="0" i="0" kern="0" dirty="0"/>
              <a:t>（</a:t>
            </a:r>
            <a:r>
              <a:rPr lang="en-US" altLang="zh-CN" b="0" i="0" kern="0" dirty="0"/>
              <a:t>5,7,0,1,1)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不同关键字，得到相同哈希地址，冲突</a:t>
            </a:r>
            <a:r>
              <a:rPr lang="en-US" altLang="zh-CN" b="0" i="0" kern="0" dirty="0"/>
              <a:t>(collision)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解决方法之一</a:t>
            </a:r>
            <a:r>
              <a:rPr lang="en-US" altLang="zh-CN" b="0" i="0" kern="0" dirty="0"/>
              <a:t>: </a:t>
            </a:r>
            <a:r>
              <a:rPr lang="zh-CN" altLang="en-US" b="0" i="0" kern="0" dirty="0"/>
              <a:t>每个数据单元存放一个链表指针，相同哈希地址的关键字链成</a:t>
            </a:r>
            <a:r>
              <a:rPr lang="en-US" altLang="zh-CN" b="0" i="0" kern="0" dirty="0"/>
              <a:t>1</a:t>
            </a:r>
            <a:r>
              <a:rPr lang="zh-CN" altLang="en-US" b="0" i="0" kern="0" dirty="0"/>
              <a:t>个单链表。（开链法散列表）</a:t>
            </a:r>
            <a:endParaRPr lang="en-US" altLang="zh-CN" b="0" i="0" kern="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0" i="0" kern="0" dirty="0"/>
              <a:t>     </a:t>
            </a:r>
          </a:p>
          <a:p>
            <a:pPr eaLnBrk="1" hangingPunct="1"/>
            <a:endParaRPr lang="en-US" altLang="zh-CN" b="0" i="0" kern="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16305524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哈希函数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r>
              <a:rPr lang="zh-CN" altLang="en-US" dirty="0"/>
              <a:t>不产生冲突的哈希函数，完美哈希。</a:t>
            </a:r>
            <a:endParaRPr lang="en-US" altLang="zh-CN" dirty="0"/>
          </a:p>
          <a:p>
            <a:pPr eaLnBrk="1" hangingPunct="1"/>
            <a:r>
              <a:rPr lang="zh-CN" altLang="en-US" dirty="0"/>
              <a:t>节点</a:t>
            </a:r>
            <a:r>
              <a:rPr lang="en-US" altLang="zh-CN" dirty="0"/>
              <a:t>: </a:t>
            </a:r>
            <a:r>
              <a:rPr lang="zh-CN" altLang="en-US" dirty="0"/>
              <a:t>链表中的节点，存用户数据</a:t>
            </a:r>
            <a:endParaRPr lang="en-US" altLang="zh-CN" dirty="0"/>
          </a:p>
          <a:p>
            <a:pPr eaLnBrk="1" hangingPunct="1"/>
            <a:r>
              <a:rPr lang="zh-CN" altLang="en-US" dirty="0"/>
              <a:t>桶子（</a:t>
            </a:r>
            <a:r>
              <a:rPr lang="en-US" altLang="zh-CN" dirty="0"/>
              <a:t>bucket): </a:t>
            </a:r>
            <a:r>
              <a:rPr lang="zh-CN" altLang="en-US" dirty="0"/>
              <a:t>数组元素</a:t>
            </a:r>
            <a:endParaRPr lang="en-US" altLang="zh-CN" dirty="0"/>
          </a:p>
          <a:p>
            <a:pPr eaLnBrk="1" hangingPunct="1"/>
            <a:r>
              <a:rPr lang="zh-CN" altLang="en-US" dirty="0"/>
              <a:t>查找过程：根据关键字和哈希函数计算桶子，在桶子对应的单链表中查找。查找速度取决于冲突次数。</a:t>
            </a:r>
            <a:endParaRPr lang="en-US" altLang="zh-CN" dirty="0"/>
          </a:p>
          <a:p>
            <a:pPr eaLnBrk="1" hangingPunct="1"/>
            <a:r>
              <a:rPr lang="zh-CN" altLang="en-US" dirty="0"/>
              <a:t>比</a:t>
            </a:r>
            <a:r>
              <a:rPr lang="en-US" altLang="zh-CN" dirty="0"/>
              <a:t>map</a:t>
            </a:r>
            <a:r>
              <a:rPr lang="zh-CN" altLang="en-US" dirty="0"/>
              <a:t>查找快。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47138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哈希表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DD585FB-C124-4016-B815-AABB78C1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34683"/>
              </p:ext>
            </p:extLst>
          </p:nvPr>
        </p:nvGraphicFramePr>
        <p:xfrm>
          <a:off x="618856" y="1397000"/>
          <a:ext cx="8129607" cy="4984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3064">
                  <a:extLst>
                    <a:ext uri="{9D8B030D-6E8A-4147-A177-3AD203B41FA5}">
                      <a16:colId xmlns:a16="http://schemas.microsoft.com/office/drawing/2014/main" val="399027113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7359954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3947861262"/>
                    </a:ext>
                  </a:extLst>
                </a:gridCol>
              </a:tblGrid>
              <a:tr h="99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散列表类型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有无关系值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接受相同键值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265107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unordered_set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151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unordered_multiset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46179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unordered_map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497446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unordered_multimap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8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662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4787"/>
            <a:ext cx="9137720" cy="5116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&lt;</a:t>
            </a:r>
            <a:r>
              <a:rPr lang="en-US" altLang="zh-CN" dirty="0" err="1"/>
              <a:t>unordered_map</a:t>
            </a:r>
            <a:r>
              <a:rPr lang="en-US" altLang="zh-CN" dirty="0"/>
              <a:t>&gt;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类模板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template &lt;class Key, class T,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class Hash= hash&lt;Key&gt;,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class </a:t>
            </a:r>
            <a:r>
              <a:rPr lang="en-US" altLang="zh-CN" dirty="0" err="1"/>
              <a:t>Pred</a:t>
            </a:r>
            <a:r>
              <a:rPr lang="en-US" altLang="zh-CN" dirty="0"/>
              <a:t> = </a:t>
            </a:r>
            <a:r>
              <a:rPr lang="en-US" altLang="zh-CN" dirty="0" err="1"/>
              <a:t>equatl_to</a:t>
            </a:r>
            <a:r>
              <a:rPr lang="en-US" altLang="zh-CN" dirty="0"/>
              <a:t>&lt;Key&gt;,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class </a:t>
            </a:r>
            <a:r>
              <a:rPr lang="en-US" altLang="zh-CN" dirty="0" err="1"/>
              <a:t>Alloc</a:t>
            </a:r>
            <a:r>
              <a:rPr lang="en-US" altLang="zh-CN" dirty="0"/>
              <a:t> = allocate&lt;pair&lt;const key</a:t>
            </a:r>
            <a:r>
              <a:rPr lang="zh-CN" altLang="en-US" dirty="0"/>
              <a:t>，</a:t>
            </a:r>
            <a:r>
              <a:rPr lang="en-US" altLang="zh-CN" dirty="0"/>
              <a:t>T&gt;&gt;&gt;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class </a:t>
            </a:r>
            <a:r>
              <a:rPr lang="en-US" altLang="zh-CN" dirty="0" err="1"/>
              <a:t>unordered_map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1489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4787"/>
            <a:ext cx="9137720" cy="5116963"/>
          </a:xfrm>
        </p:spPr>
        <p:txBody>
          <a:bodyPr/>
          <a:lstStyle/>
          <a:p>
            <a:pPr eaLnBrk="1" hangingPunct="1"/>
            <a:r>
              <a:rPr lang="zh-CN" altLang="en-US" dirty="0"/>
              <a:t>哈希函数即函数对象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struct hash&lt;int&gt;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{ </a:t>
            </a:r>
            <a:r>
              <a:rPr lang="en-US" altLang="zh-CN" dirty="0" err="1"/>
              <a:t>size_t</a:t>
            </a:r>
            <a:r>
              <a:rPr lang="en-US" altLang="zh-CN" dirty="0"/>
              <a:t> operator()(int __x) const { return __x; } };</a:t>
            </a:r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SGI STL</a:t>
            </a:r>
            <a:r>
              <a:rPr lang="zh-CN" altLang="en-US" dirty="0"/>
              <a:t>为以下类型提供了哈希函数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struct hash&lt;char*&gt;    </a:t>
            </a:r>
            <a:r>
              <a:rPr lang="zh-CN" altLang="en-US" dirty="0"/>
              <a:t>，          </a:t>
            </a:r>
            <a:r>
              <a:rPr lang="en-US" altLang="zh-CN" dirty="0"/>
              <a:t>struct hash&lt;const char*&gt;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hash&lt;char&gt;       </a:t>
            </a:r>
            <a:r>
              <a:rPr lang="zh-CN" altLang="en-US" dirty="0"/>
              <a:t>，</a:t>
            </a:r>
            <a:r>
              <a:rPr lang="en-US" altLang="zh-CN" dirty="0"/>
              <a:t>           struct hash&lt;unsigned char&gt;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hash&lt;signed char&gt; </a:t>
            </a:r>
            <a:r>
              <a:rPr lang="zh-CN" altLang="en-US" dirty="0"/>
              <a:t>，     </a:t>
            </a:r>
            <a:r>
              <a:rPr lang="en-US" altLang="zh-CN" dirty="0"/>
              <a:t>struct hash&lt;short&gt;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hash&lt;unsigned short&gt;,    struct hash&lt;int&gt;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hash&lt;unsigned int&gt; ,       struct hash&lt;long&gt;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hash&lt;unsigned long&gt;</a:t>
            </a:r>
          </a:p>
        </p:txBody>
      </p:sp>
    </p:spTree>
    <p:extLst>
      <p:ext uri="{BB962C8B-B14F-4D97-AF65-F5344CB8AC3E}">
        <p14:creationId xmlns:p14="http://schemas.microsoft.com/office/powerpoint/2010/main" val="39323206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err="1"/>
              <a:t>unordered_map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4787"/>
            <a:ext cx="9137720" cy="5116963"/>
          </a:xfrm>
        </p:spPr>
        <p:txBody>
          <a:bodyPr/>
          <a:lstStyle/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标准为以下内容提供了哈希函数：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bool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error_code</a:t>
            </a:r>
            <a:r>
              <a:rPr lang="zh-CN" altLang="en-US" dirty="0"/>
              <a:t>、     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error_condition</a:t>
            </a:r>
            <a:r>
              <a:rPr lang="zh-CN" altLang="en-US" dirty="0"/>
              <a:t>、</a:t>
            </a:r>
            <a:r>
              <a:rPr lang="en-US" altLang="zh-CN" dirty="0"/>
              <a:t>optional</a:t>
            </a:r>
            <a:r>
              <a:rPr lang="zh-CN" altLang="en-US" dirty="0"/>
              <a:t>、</a:t>
            </a:r>
            <a:r>
              <a:rPr lang="en-US" altLang="zh-CN" dirty="0"/>
              <a:t>variant</a:t>
            </a:r>
            <a:r>
              <a:rPr lang="zh-CN" altLang="en-US" dirty="0"/>
              <a:t>、</a:t>
            </a:r>
            <a:r>
              <a:rPr lang="en-US" altLang="zh-CN" dirty="0" err="1"/>
              <a:t>bitset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type_index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string_view</a:t>
            </a:r>
            <a:r>
              <a:rPr lang="zh-CN" altLang="en-US" dirty="0"/>
              <a:t>、</a:t>
            </a:r>
            <a:r>
              <a:rPr lang="en-US" altLang="zh-CN" dirty="0"/>
              <a:t>vector&lt;bool&gt;</a:t>
            </a:r>
            <a:r>
              <a:rPr lang="zh-CN" altLang="en-US" dirty="0"/>
              <a:t>、</a:t>
            </a:r>
            <a:r>
              <a:rPr lang="en-US" altLang="zh-CN" dirty="0"/>
              <a:t>thread::id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若没有提供，自定义哈希函数。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9401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20614</TotalTime>
  <Words>2367</Words>
  <Application>Microsoft Office PowerPoint</Application>
  <PresentationFormat>全屏显示(4:3)</PresentationFormat>
  <Paragraphs>343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&amp;quot</vt:lpstr>
      <vt:lpstr>Calibri</vt:lpstr>
      <vt:lpstr>Times New Roman</vt:lpstr>
      <vt:lpstr>Verdana</vt:lpstr>
      <vt:lpstr>Wingdings</vt:lpstr>
      <vt:lpstr>1_Profile</vt:lpstr>
      <vt:lpstr>标准模板库STL </vt:lpstr>
      <vt:lpstr>无序关联容器</vt:lpstr>
      <vt:lpstr>哈希函数</vt:lpstr>
      <vt:lpstr>哈希函数</vt:lpstr>
      <vt:lpstr>哈希函数</vt:lpstr>
      <vt:lpstr>哈希表</vt:lpstr>
      <vt:lpstr>unordered_map</vt:lpstr>
      <vt:lpstr>unordered_map</vt:lpstr>
      <vt:lpstr>unordered_map</vt:lpstr>
      <vt:lpstr>unordered_map，构造函数</vt:lpstr>
      <vt:lpstr>unordered_map，构造函数</vt:lpstr>
      <vt:lpstr>unordered_map，与map的方法对比</vt:lpstr>
      <vt:lpstr>unordered_map，与map的方法对比</vt:lpstr>
      <vt:lpstr>unordered_map支持，map不支持方法</vt:lpstr>
      <vt:lpstr>unordered_map支持，map不支持方法</vt:lpstr>
      <vt:lpstr>unordered_map支持，map不支持方法</vt:lpstr>
      <vt:lpstr>unordered_map练习</vt:lpstr>
      <vt:lpstr>unordered_multimap</vt:lpstr>
      <vt:lpstr>unordered_set/unordered_multiset</vt:lpstr>
      <vt:lpstr>其它容器—bitset</vt:lpstr>
      <vt:lpstr>bitset，构造函数</vt:lpstr>
      <vt:lpstr>bitset，构造函数</vt:lpstr>
      <vt:lpstr>bitset, 方法</vt:lpstr>
      <vt:lpstr>bitset, 方法</vt:lpstr>
      <vt:lpstr>bitset, 方法</vt:lpstr>
      <vt:lpstr>bitset, 方法</vt:lpstr>
      <vt:lpstr>bitset, 方法</vt:lpstr>
      <vt:lpstr>bitset, 方法</vt:lpstr>
      <vt:lpstr>bitset练习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1393</cp:revision>
  <cp:lastPrinted>2019-12-25T01:12:26Z</cp:lastPrinted>
  <dcterms:created xsi:type="dcterms:W3CDTF">2002-01-07T04:58:02Z</dcterms:created>
  <dcterms:modified xsi:type="dcterms:W3CDTF">2020-06-09T03:08:57Z</dcterms:modified>
</cp:coreProperties>
</file>