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78" r:id="rId2"/>
    <p:sldId id="522" r:id="rId3"/>
    <p:sldId id="523" r:id="rId4"/>
    <p:sldId id="525" r:id="rId5"/>
    <p:sldId id="537" r:id="rId6"/>
    <p:sldId id="538" r:id="rId7"/>
    <p:sldId id="540" r:id="rId8"/>
    <p:sldId id="541" r:id="rId9"/>
    <p:sldId id="542" r:id="rId10"/>
    <p:sldId id="543" r:id="rId11"/>
    <p:sldId id="544" r:id="rId12"/>
    <p:sldId id="575" r:id="rId13"/>
    <p:sldId id="545" r:id="rId14"/>
    <p:sldId id="546" r:id="rId15"/>
    <p:sldId id="547" r:id="rId16"/>
    <p:sldId id="548" r:id="rId17"/>
    <p:sldId id="549" r:id="rId18"/>
    <p:sldId id="550" r:id="rId19"/>
    <p:sldId id="552" r:id="rId20"/>
    <p:sldId id="553" r:id="rId21"/>
    <p:sldId id="551" r:id="rId22"/>
    <p:sldId id="554" r:id="rId23"/>
    <p:sldId id="555" r:id="rId24"/>
    <p:sldId id="556" r:id="rId25"/>
    <p:sldId id="557" r:id="rId26"/>
    <p:sldId id="558" r:id="rId27"/>
    <p:sldId id="559" r:id="rId28"/>
    <p:sldId id="539" r:id="rId29"/>
    <p:sldId id="560" r:id="rId30"/>
    <p:sldId id="576" r:id="rId31"/>
    <p:sldId id="577" r:id="rId32"/>
    <p:sldId id="578" r:id="rId33"/>
    <p:sldId id="561" r:id="rId34"/>
    <p:sldId id="567" r:id="rId35"/>
    <p:sldId id="579" r:id="rId36"/>
    <p:sldId id="566" r:id="rId37"/>
    <p:sldId id="562" r:id="rId38"/>
    <p:sldId id="568" r:id="rId39"/>
    <p:sldId id="569" r:id="rId40"/>
    <p:sldId id="570" r:id="rId41"/>
    <p:sldId id="571" r:id="rId42"/>
    <p:sldId id="572" r:id="rId43"/>
    <p:sldId id="564" r:id="rId44"/>
    <p:sldId id="573" r:id="rId45"/>
    <p:sldId id="580" r:id="rId46"/>
    <p:sldId id="565" r:id="rId47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FF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44" autoAdjust="0"/>
  </p:normalViewPr>
  <p:slideViewPr>
    <p:cSldViewPr>
      <p:cViewPr varScale="1">
        <p:scale>
          <a:sx n="51" d="100"/>
          <a:sy n="51" d="100"/>
        </p:scale>
        <p:origin x="17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5BC7BB-D96D-47D4-AFF4-695DD2798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CBD52-5519-4436-833A-F09CD38AF9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5AC2E836-C2DB-4593-B953-9C35B238B7BA}" type="datetimeFigureOut">
              <a:rPr lang="zh-CN" altLang="en-US"/>
              <a:pPr>
                <a:defRPr/>
              </a:pPr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CB006-D333-4D26-B59D-4C6685B858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7F62F-2A47-4675-8500-0A84D8471D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31187EE-F95A-45C9-A82E-972516608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4425C2-59D4-4E67-ADF0-C73D9578D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17269-5674-4DBF-9037-C317BA0439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C66DF56-6E63-4516-B05F-046AD1538EEF}" type="datetimeFigureOut">
              <a:rPr lang="zh-CN" altLang="en-US"/>
              <a:pPr>
                <a:defRPr/>
              </a:pPr>
              <a:t>2020/6/22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008E28F-AEAF-4394-9B46-808B78178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AFAA7E4-032F-4BBD-AF43-A6ACE8DA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D5EBD-AC96-4D5B-8C5F-C28025E8B8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79CF-52B5-41BB-999A-ED1FEC1DF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1E595D9-CE08-4F56-8426-30E198719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1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6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7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5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36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7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0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7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7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7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move,move_backward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算法使用高效移动语义。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P354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40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排列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67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23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6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06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排列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E595D9-CE08-4F56-8426-30E1987192B6}" type="slidenum">
              <a:rPr kumimoji="0" lang="zh-CN" altLang="en-US" sz="12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28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5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85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73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利用函数对象绑定参数。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08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利用函数对象绑定参数。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函数适配器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93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60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2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result_type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defined as an alias of </a:t>
            </a:r>
            <a:r>
              <a:rPr lang="en-US" altLang="zh-CN" dirty="0"/>
              <a:t>Ret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69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函数对象的第一个参数不绑定，第二个参数绑定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bind(greater&lt;int&gt;(),placeholders::_1,99);</a:t>
            </a:r>
            <a:b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it = partition(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v.begin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v.end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96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迭代器，半开区间，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找到，返回迭代器，找不到，返回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last. (the past of end)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79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60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39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52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it = partition(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v.begin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v.end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bind2nd(greater&lt;int&gt;(), 99));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已不建议使用。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469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如前半部分大于等于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，小于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的反。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f = bind(less&lt;int&gt;(),placeholders::_1,100);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it = partition(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v.begin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v.end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not_fn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86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30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it = partition(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v.begin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v.end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not1(bind2nd(less&lt;int&gt;(), 100)));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迭代器，半开区间，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找到，返回迭代器，找不到，返回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last. (the past of end)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可以没有，即相等。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7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迭代器，半开区间，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找到，返回迭代器，找不到，返回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last. (the past of end)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可以没有，即相等。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迭代器，半开区间，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first,last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Equal_range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找不带，上下界相等，等于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6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mismatch: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返回第一序列和第二序列不匹配元素迭代器。若完全匹配，返回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及对应迭代器。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若没有匹配，返回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first1,first2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2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5D9-CE08-4F56-8426-30E1987192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6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69AEF752-935A-43A5-BBEB-74972F87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69B1D-0328-47BC-9893-F6FCFC6E8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89F14-1B5C-49B9-94A8-9124C0D41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FC93F-A42E-4716-BBD6-AD4F57ED2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3541894-270D-4ED6-8B43-BF647A3B2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3193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5BAB4F-14D3-44FC-80B1-C349DAF648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D08C13-EC54-408F-B85F-12F1B6B18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78B8-A29B-4D6C-9969-9F6EAF583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141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E31BC-4392-4C3C-BD85-BD3FC41D1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04778-2224-4618-BA8C-0FFD70834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F948-466C-4334-B249-EF0F55B52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7937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1B6A8-7767-4E52-B29A-85DA828FF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9FB-B94D-4FB0-9837-9FB5451F7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978C-2545-463C-AEE0-983D95985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5754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AC7056-26DC-4FE4-AAFA-73646D2FA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A96DBB-8005-4DAE-8D21-E5597A87D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EB317-0BC9-4E2C-94B2-4CCDC557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8578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CCA4B-0CCA-495E-AB0D-5FB0A4E6C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EE6F00-5182-4663-95C5-96B196289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AB26-0F17-44CE-9350-9371B998D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734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DDDD43-98AE-48BA-BCBC-53F43DBCD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959FDD5-8D2C-4A82-927E-77A1DA400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0B8C-E5D6-4BA1-AEA7-8354CDD6C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583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2A5EC0-93AB-4848-9AE3-67449389D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7DAC85-BEA8-4343-96CA-EF81FEC9E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CCCE-FDD1-40A9-891E-8A2D05F61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530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2ABB5DC-77B0-4C2F-ACB7-50ACA4704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CC3570D-C5D5-44C9-8489-E0CE335D9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0D4E-ED90-40CF-9D66-458E972CD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783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A4847-045E-425A-98F8-7520AC7C4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B52B7D-C17B-4F65-8FED-CFA20ECEC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D19C-B91D-49B8-89DB-D9D94E1D3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3264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2CADB-07A5-44AC-A102-2BFAA9BF6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548A08-E2F3-455D-9124-7CD847508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8054B-FABB-4D3E-8EB5-129DEF6D7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162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257B11-CF33-4BE2-A7E2-94CCB096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569A49-C4B3-4308-A63C-8D708AB5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7A934EC-323C-4A81-942F-AA4B0FE0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B55B2D4C-EFA1-4F34-9E1B-4752E12F78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B2F1205E-E71E-4CA2-8025-AF7AC8F45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26BA33B-FDBD-4ADA-A0B0-A71B82D87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57A0528-17AD-478D-8711-FEA9A7372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标准模板库</a:t>
            </a:r>
            <a:r>
              <a:rPr lang="en-US" altLang="zh-CN" sz="4000" dirty="0"/>
              <a:t>STL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15363" name="副标题 5">
            <a:extLst>
              <a:ext uri="{FF2B5EF4-FFF2-40B4-BE49-F238E27FC236}">
                <a16:creationId xmlns:a16="http://schemas.microsoft.com/office/drawing/2014/main" id="{ED59A0AD-1A84-4C8C-93E7-0497D33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/>
              <a:t>算法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计数算法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59907"/>
              </p:ext>
            </p:extLst>
          </p:nvPr>
        </p:nvGraphicFramePr>
        <p:xfrm>
          <a:off x="107504" y="1397000"/>
          <a:ext cx="9036496" cy="3387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iterator_traits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&gt;::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UnaryPredicate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计算区间内使谓词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zh-CN" altLang="en-US" sz="2800" dirty="0"/>
                        <a:t>为真的元素个数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accumulate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T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BinaryOperation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binary_op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返回区间内的累计结果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3060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修改序列算法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r>
              <a:rPr lang="zh-CN" altLang="en-US" dirty="0"/>
              <a:t>修改原始序列，改变序列中的元素。</a:t>
            </a:r>
            <a:endParaRPr lang="en-US" altLang="zh-CN" dirty="0"/>
          </a:p>
          <a:p>
            <a:pPr eaLnBrk="1" hangingPunct="1"/>
            <a:r>
              <a:rPr lang="zh-CN" altLang="en-US" dirty="0"/>
              <a:t>改变序列中的元素，将结果复制到另一个不同序列，原始序列未修改。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复制：</a:t>
            </a:r>
            <a:r>
              <a:rPr lang="en-US" altLang="zh-CN" dirty="0"/>
              <a:t>copy</a:t>
            </a:r>
            <a:r>
              <a:rPr lang="zh-CN" altLang="en-US" dirty="0"/>
              <a:t>、</a:t>
            </a:r>
            <a:r>
              <a:rPr lang="en-US" altLang="zh-CN" dirty="0" err="1"/>
              <a:t>copy_backward</a:t>
            </a:r>
            <a:r>
              <a:rPr lang="zh-CN" altLang="en-US" dirty="0"/>
              <a:t>、</a:t>
            </a:r>
            <a:r>
              <a:rPr lang="en-US" altLang="zh-CN" dirty="0" err="1"/>
              <a:t>copy_n</a:t>
            </a:r>
            <a:r>
              <a:rPr lang="zh-CN" altLang="en-US" dirty="0"/>
              <a:t>、</a:t>
            </a:r>
            <a:r>
              <a:rPr lang="en-US" altLang="zh-CN" dirty="0" err="1"/>
              <a:t>copy_if</a:t>
            </a:r>
            <a:endParaRPr lang="en-US" altLang="zh-CN" dirty="0"/>
          </a:p>
          <a:p>
            <a:pPr eaLnBrk="1" hangingPunct="1"/>
            <a:r>
              <a:rPr lang="zh-CN" altLang="en-US" dirty="0"/>
              <a:t>移动：</a:t>
            </a:r>
            <a:r>
              <a:rPr lang="en-US" altLang="zh-CN" dirty="0"/>
              <a:t>move</a:t>
            </a:r>
            <a:r>
              <a:rPr lang="zh-CN" altLang="en-US" dirty="0"/>
              <a:t>、</a:t>
            </a:r>
            <a:r>
              <a:rPr lang="en-US" altLang="zh-CN" dirty="0" err="1"/>
              <a:t>move_backward</a:t>
            </a:r>
            <a:endParaRPr lang="en-US" altLang="zh-CN" dirty="0"/>
          </a:p>
          <a:p>
            <a:pPr eaLnBrk="1" hangingPunct="1"/>
            <a:r>
              <a:rPr lang="zh-CN" altLang="en-US" dirty="0"/>
              <a:t>替换：</a:t>
            </a:r>
            <a:r>
              <a:rPr lang="en-US" altLang="zh-CN" dirty="0"/>
              <a:t>replace</a:t>
            </a:r>
            <a:r>
              <a:rPr lang="zh-CN" altLang="en-US" dirty="0"/>
              <a:t>、</a:t>
            </a:r>
            <a:r>
              <a:rPr lang="en-US" altLang="zh-CN" dirty="0" err="1"/>
              <a:t>replace_if</a:t>
            </a:r>
            <a:r>
              <a:rPr lang="zh-CN" altLang="en-US" dirty="0"/>
              <a:t>、</a:t>
            </a:r>
            <a:r>
              <a:rPr lang="en-US" altLang="zh-CN" dirty="0" err="1"/>
              <a:t>replace_copy</a:t>
            </a:r>
            <a:r>
              <a:rPr lang="zh-CN" altLang="en-US" dirty="0"/>
              <a:t>、</a:t>
            </a:r>
            <a:r>
              <a:rPr lang="en-US" altLang="zh-CN" dirty="0" err="1"/>
              <a:t>replace_copy_if</a:t>
            </a:r>
            <a:endParaRPr lang="en-US" altLang="zh-CN" dirty="0"/>
          </a:p>
          <a:p>
            <a:pPr eaLnBrk="1" hangingPunct="1"/>
            <a:r>
              <a:rPr lang="zh-CN" altLang="en-US" dirty="0"/>
              <a:t>删除：</a:t>
            </a:r>
            <a:r>
              <a:rPr lang="en-US" altLang="zh-CN" dirty="0"/>
              <a:t>remove</a:t>
            </a:r>
            <a:r>
              <a:rPr lang="zh-CN" altLang="en-US" dirty="0"/>
              <a:t>、</a:t>
            </a:r>
            <a:r>
              <a:rPr lang="en-US" altLang="zh-CN" dirty="0" err="1"/>
              <a:t>remove_if</a:t>
            </a:r>
            <a:r>
              <a:rPr lang="zh-CN" altLang="en-US" dirty="0"/>
              <a:t>、</a:t>
            </a:r>
            <a:r>
              <a:rPr lang="en-US" altLang="zh-CN" dirty="0" err="1"/>
              <a:t>remove_copy_if</a:t>
            </a:r>
            <a:r>
              <a:rPr lang="zh-CN" altLang="en-US" dirty="0"/>
              <a:t>、</a:t>
            </a:r>
            <a:r>
              <a:rPr lang="en-US" altLang="zh-CN" dirty="0" err="1"/>
              <a:t>remove_copy</a:t>
            </a:r>
            <a:endParaRPr lang="en-US" altLang="zh-CN" dirty="0"/>
          </a:p>
          <a:p>
            <a:pPr eaLnBrk="1" hangingPunct="1"/>
            <a:r>
              <a:rPr lang="zh-CN" altLang="en-US" dirty="0"/>
              <a:t>唯一化：</a:t>
            </a:r>
            <a:r>
              <a:rPr lang="en-US" altLang="zh-CN" dirty="0"/>
              <a:t>unique</a:t>
            </a:r>
            <a:r>
              <a:rPr lang="zh-CN" altLang="en-US" dirty="0"/>
              <a:t>、</a:t>
            </a:r>
            <a:r>
              <a:rPr lang="en-US" altLang="zh-CN" dirty="0" err="1"/>
              <a:t>unique_copy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7337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修改序列算法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r>
              <a:rPr lang="zh-CN" altLang="en-US" dirty="0"/>
              <a:t>抽样：</a:t>
            </a:r>
            <a:r>
              <a:rPr lang="en-US" altLang="zh-CN" dirty="0"/>
              <a:t>sample</a:t>
            </a:r>
          </a:p>
          <a:p>
            <a:pPr eaLnBrk="1" hangingPunct="1"/>
            <a:r>
              <a:rPr lang="zh-CN" altLang="en-US" dirty="0"/>
              <a:t>反转：</a:t>
            </a:r>
            <a:r>
              <a:rPr lang="en-US" altLang="zh-CN" dirty="0"/>
              <a:t>reverse</a:t>
            </a:r>
            <a:r>
              <a:rPr lang="zh-CN" altLang="en-US" dirty="0"/>
              <a:t>、</a:t>
            </a:r>
            <a:r>
              <a:rPr lang="en-US" altLang="zh-CN" dirty="0" err="1"/>
              <a:t>reverse_copy</a:t>
            </a:r>
            <a:endParaRPr lang="en-US" altLang="zh-CN" dirty="0"/>
          </a:p>
          <a:p>
            <a:pPr eaLnBrk="1" hangingPunct="1"/>
            <a:r>
              <a:rPr lang="zh-CN" altLang="en-US" dirty="0"/>
              <a:t>乱序：</a:t>
            </a:r>
            <a:r>
              <a:rPr lang="en-US" altLang="zh-CN" dirty="0"/>
              <a:t>shuffle</a:t>
            </a:r>
            <a:r>
              <a:rPr lang="zh-CN" altLang="en-US" dirty="0"/>
              <a:t>、</a:t>
            </a:r>
            <a:r>
              <a:rPr lang="en-US" altLang="zh-CN" dirty="0" err="1"/>
              <a:t>random_shuffle</a:t>
            </a:r>
            <a:endParaRPr lang="en-US" altLang="zh-CN" dirty="0"/>
          </a:p>
          <a:p>
            <a:pPr eaLnBrk="1" hangingPunct="1"/>
            <a:r>
              <a:rPr lang="zh-CN" altLang="en-US" dirty="0"/>
              <a:t>转换：</a:t>
            </a:r>
            <a:r>
              <a:rPr lang="en-US" altLang="zh-CN" dirty="0"/>
              <a:t>transform</a:t>
            </a:r>
          </a:p>
          <a:p>
            <a:pPr eaLnBrk="1" hangingPunct="1"/>
            <a:r>
              <a:rPr lang="zh-CN" altLang="en-US" dirty="0"/>
              <a:t>交换：</a:t>
            </a:r>
            <a:r>
              <a:rPr lang="en-US" altLang="zh-CN" dirty="0"/>
              <a:t>rotate</a:t>
            </a:r>
            <a:r>
              <a:rPr lang="zh-CN" altLang="en-US" dirty="0"/>
              <a:t>、</a:t>
            </a:r>
            <a:r>
              <a:rPr lang="en-US" altLang="zh-CN" dirty="0" err="1"/>
              <a:t>rotate_copy</a:t>
            </a:r>
            <a:endParaRPr lang="en-US" altLang="zh-CN" dirty="0"/>
          </a:p>
          <a:p>
            <a:pPr eaLnBrk="1" hangingPunct="1"/>
            <a:r>
              <a:rPr lang="zh-CN" altLang="en-US" dirty="0"/>
              <a:t>填充：</a:t>
            </a:r>
            <a:r>
              <a:rPr lang="en-US" altLang="zh-CN" dirty="0"/>
              <a:t>fill</a:t>
            </a:r>
            <a:r>
              <a:rPr lang="zh-CN" altLang="en-US" dirty="0"/>
              <a:t>、</a:t>
            </a:r>
            <a:r>
              <a:rPr lang="en-US" altLang="zh-CN" dirty="0" err="1"/>
              <a:t>fill_n</a:t>
            </a:r>
            <a:r>
              <a:rPr lang="zh-CN" altLang="en-US" dirty="0"/>
              <a:t>、</a:t>
            </a:r>
            <a:r>
              <a:rPr lang="en-US" altLang="zh-CN" dirty="0"/>
              <a:t>generate</a:t>
            </a:r>
            <a:r>
              <a:rPr lang="zh-CN" altLang="en-US" dirty="0"/>
              <a:t>、</a:t>
            </a:r>
            <a:r>
              <a:rPr lang="en-US" altLang="zh-CN" dirty="0" err="1"/>
              <a:t>generate_n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7681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修改序列算法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338"/>
              </p:ext>
            </p:extLst>
          </p:nvPr>
        </p:nvGraphicFramePr>
        <p:xfrm>
          <a:off x="574675" y="1188882"/>
          <a:ext cx="8525144" cy="5691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1096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500404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copy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copy_backward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将一个序列元素复制到另一个序列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copy_if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👆，满足条件的元素复制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copy_n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从一个序列中复制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个元素到另一个序列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69078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fill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将序列中的所有元素设置为新值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4948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fill_n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将序列中的前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个元素设置为新值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703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generate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调用指定函数，为序列中的每个元素生成一个新值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3089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generate_n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调用指定函数，为序列中的前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个元素生成一个新值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5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521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修改序列算法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63609"/>
              </p:ext>
            </p:extLst>
          </p:nvPr>
        </p:nvGraphicFramePr>
        <p:xfrm>
          <a:off x="251520" y="1188882"/>
          <a:ext cx="8848299" cy="5155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4567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5193732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move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move_backward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将一个序列的元素移动到两一个序列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remove,remove_if,remove_copy,remove_copy_if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删除匹配给定值或使谓词返回</a:t>
                      </a:r>
                      <a:r>
                        <a:rPr lang="en-US" altLang="zh-CN" sz="2400" dirty="0"/>
                        <a:t>true</a:t>
                      </a:r>
                      <a:r>
                        <a:rPr lang="zh-CN" altLang="en-US" sz="2400" dirty="0"/>
                        <a:t>的元素，就地删除或将结果复制到另一个不同的序列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replace,replace_if,replace_copy,replace_copy_if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将匹配给定值或导致谓词返回</a:t>
                      </a:r>
                      <a:r>
                        <a:rPr lang="en-US" altLang="zh-CN" sz="2400" dirty="0"/>
                        <a:t>true</a:t>
                      </a:r>
                      <a:r>
                        <a:rPr lang="zh-CN" altLang="en-US" sz="2400" dirty="0"/>
                        <a:t>的所有元素替换为新元素，原位置替换或将结果复制到新序列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69078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reverse,reverse_copy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逆转序列元素的顺序，在原位置操作或将结果复制到新序列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4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448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修改序列算法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90880"/>
              </p:ext>
            </p:extLst>
          </p:nvPr>
        </p:nvGraphicFramePr>
        <p:xfrm>
          <a:off x="251520" y="1188882"/>
          <a:ext cx="8848299" cy="5138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4567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5193732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rotate,rotate_copy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交换序列的前半部分和后半部分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sample 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从序列中选择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个随机元素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shuffle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 err="1"/>
                        <a:t>random_shuffle</a:t>
                      </a:r>
                      <a:r>
                        <a:rPr lang="en-US" altLang="zh-CN" sz="2800" dirty="0"/>
                        <a:t>(C++17</a:t>
                      </a:r>
                      <a:r>
                        <a:rPr lang="zh-CN" altLang="en-US" sz="2800" dirty="0"/>
                        <a:t>删除）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随机重排元素，打乱元素的顺序。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669078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transform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对序列中的每个元素调用一元函数，或对两个队列中的对应元素调用二元函数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4948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unique,unique_copy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删除序列中连续出现的重复元素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95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598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操作算法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在单独的元素序列上执行函数</a:t>
            </a: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14025"/>
              </p:ext>
            </p:extLst>
          </p:nvPr>
        </p:nvGraphicFramePr>
        <p:xfrm>
          <a:off x="467544" y="2060848"/>
          <a:ext cx="8848299" cy="18072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4567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5193732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for_each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对序列中的每个元素执行函数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for_each_n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对序列中的前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个元素执行函数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635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交换算法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99069"/>
              </p:ext>
            </p:extLst>
          </p:nvPr>
        </p:nvGraphicFramePr>
        <p:xfrm>
          <a:off x="467545" y="1412776"/>
          <a:ext cx="8424936" cy="3274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iter_swap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交换两个迭代器指向的元素值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swap_ranges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交换两个元素序列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swap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交换两个值</a:t>
                      </a:r>
                      <a:r>
                        <a:rPr lang="en-US" altLang="zh-CN" sz="2400" dirty="0"/>
                        <a:t>, &lt;utility&gt;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exchange(C++17)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用新值替换给定值，并返回旧值。</a:t>
                      </a:r>
                      <a:r>
                        <a:rPr lang="en-US" altLang="zh-CN" sz="2400" dirty="0"/>
                        <a:t>&lt;utility&gt;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276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排序算法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92680"/>
              </p:ext>
            </p:extLst>
          </p:nvPr>
        </p:nvGraphicFramePr>
        <p:xfrm>
          <a:off x="467545" y="1412776"/>
          <a:ext cx="8424936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is_sorted</a:t>
                      </a:r>
                      <a:endParaRPr lang="en-US" altLang="zh-CN" sz="2800" dirty="0"/>
                    </a:p>
                    <a:p>
                      <a:pPr algn="l"/>
                      <a:r>
                        <a:rPr lang="en-US" altLang="zh-CN" sz="2800" dirty="0" err="1"/>
                        <a:t>is_sorted_until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检查一个序列是否已排序，或检查哪个子序列已排序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nth_element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重定位序列中的第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个元素，使其前面的元素均小于新的第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个元素，后面的元素均大于第</a:t>
                      </a:r>
                      <a:r>
                        <a:rPr lang="en-US" altLang="zh-CN" sz="2400" dirty="0"/>
                        <a:t>n</a:t>
                      </a:r>
                      <a:r>
                        <a:rPr lang="zh-CN" altLang="en-US" sz="2400" dirty="0"/>
                        <a:t>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partial_sort</a:t>
                      </a:r>
                      <a:endParaRPr lang="en-US" altLang="zh-CN" sz="2800" dirty="0"/>
                    </a:p>
                    <a:p>
                      <a:pPr algn="l"/>
                      <a:r>
                        <a:rPr lang="en-US" altLang="zh-CN" sz="2800" dirty="0" err="1"/>
                        <a:t>partial_sort_copy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只排序序列中的一部分元素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sort, </a:t>
                      </a:r>
                      <a:r>
                        <a:rPr lang="en-US" altLang="zh-CN" sz="2800" dirty="0" err="1"/>
                        <a:t>stable_sort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原位置排序，保留重复元素的顺序或不保留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9735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19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分区算法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按谓词对序列进行分区，谓词返回</a:t>
            </a:r>
            <a:r>
              <a:rPr lang="en-US" altLang="zh-CN" dirty="0"/>
              <a:t>true</a:t>
            </a:r>
            <a:r>
              <a:rPr lang="zh-CN" altLang="en-US" dirty="0"/>
              <a:t>的元素都在谓词返回</a:t>
            </a:r>
            <a:r>
              <a:rPr lang="en-US" altLang="zh-CN" dirty="0"/>
              <a:t>false</a:t>
            </a:r>
            <a:r>
              <a:rPr lang="zh-CN" altLang="en-US" dirty="0"/>
              <a:t>的所有元素前面。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系列中不满足谓词的第一个元素称为分区点</a:t>
            </a:r>
            <a:r>
              <a:rPr lang="en-US" altLang="zh-CN" dirty="0"/>
              <a:t>(partition point)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65270"/>
              </p:ext>
            </p:extLst>
          </p:nvPr>
        </p:nvGraphicFramePr>
        <p:xfrm>
          <a:off x="543200" y="3257801"/>
          <a:ext cx="8424936" cy="34531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is_partitioned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谓词为</a:t>
                      </a:r>
                      <a:r>
                        <a:rPr lang="en-US" altLang="zh-CN" sz="2400" dirty="0"/>
                        <a:t>true</a:t>
                      </a:r>
                      <a:r>
                        <a:rPr lang="zh-CN" altLang="en-US" sz="2400" dirty="0"/>
                        <a:t>的所有元素都在谓词为</a:t>
                      </a:r>
                      <a:r>
                        <a:rPr lang="en-US" altLang="zh-CN" sz="2400" dirty="0"/>
                        <a:t>false</a:t>
                      </a:r>
                      <a:r>
                        <a:rPr lang="zh-CN" altLang="en-US" sz="2400" dirty="0"/>
                        <a:t>的所有元素前面，返回</a:t>
                      </a:r>
                      <a:r>
                        <a:rPr lang="en-US" altLang="zh-CN" sz="2400" dirty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partition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按谓词对序列进行分区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partition_copy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将分区结果复制到两个不同的序列中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4670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partition_point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返回指向分区点的迭代器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90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0767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6"/>
            <a:ext cx="8273624" cy="966465"/>
          </a:xfrm>
        </p:spPr>
        <p:txBody>
          <a:bodyPr/>
          <a:lstStyle/>
          <a:p>
            <a:pPr eaLnBrk="1" hangingPunct="1"/>
            <a:r>
              <a:rPr lang="zh-CN" altLang="en-US" dirty="0"/>
              <a:t>函数模板，参数一般是迭代器类型。</a:t>
            </a:r>
            <a:endParaRPr lang="en-US" altLang="zh-CN" dirty="0"/>
          </a:p>
          <a:p>
            <a:pPr eaLnBrk="1" hangingPunct="1"/>
            <a:r>
              <a:rPr lang="zh-CN" altLang="en-US" dirty="0"/>
              <a:t>算法对传递给它的迭代器有一些要求（输入迭代器、输出迭代器、正向迭代器、双向迭代器、随机迭代器）。</a:t>
            </a:r>
            <a:endParaRPr lang="en-US" altLang="zh-CN" dirty="0"/>
          </a:p>
          <a:p>
            <a:pPr eaLnBrk="1" hangingPunct="1"/>
            <a:r>
              <a:rPr lang="zh-CN" altLang="en-US" dirty="0"/>
              <a:t>大部分算法定义在</a:t>
            </a:r>
            <a:r>
              <a:rPr lang="en-US" altLang="zh-CN" dirty="0"/>
              <a:t>&lt;algorithm&gt;</a:t>
            </a:r>
            <a:r>
              <a:rPr lang="zh-CN" altLang="en-US" dirty="0"/>
              <a:t>，一些定义在</a:t>
            </a:r>
            <a:r>
              <a:rPr lang="en-US" altLang="zh-CN" dirty="0"/>
              <a:t>&lt;numeric&gt;</a:t>
            </a:r>
          </a:p>
        </p:txBody>
      </p:sp>
    </p:spTree>
    <p:extLst>
      <p:ext uri="{BB962C8B-B14F-4D97-AF65-F5344CB8AC3E}">
        <p14:creationId xmlns:p14="http://schemas.microsoft.com/office/powerpoint/2010/main" val="8520534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最大</a:t>
            </a:r>
            <a:r>
              <a:rPr lang="en-US" altLang="zh-CN" sz="3800" dirty="0"/>
              <a:t>/</a:t>
            </a:r>
            <a:r>
              <a:rPr lang="zh-CN" altLang="en-US" sz="3800" dirty="0"/>
              <a:t>最小算法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83459"/>
              </p:ext>
            </p:extLst>
          </p:nvPr>
        </p:nvGraphicFramePr>
        <p:xfrm>
          <a:off x="467545" y="1412776"/>
          <a:ext cx="8424936" cy="4942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clamp(C++17)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确保一个值（</a:t>
                      </a:r>
                      <a:r>
                        <a:rPr lang="en-US" altLang="zh-CN" sz="2400" dirty="0"/>
                        <a:t>v)</a:t>
                      </a:r>
                      <a:r>
                        <a:rPr lang="zh-CN" altLang="en-US" sz="2400" dirty="0"/>
                        <a:t>在给定的最小值</a:t>
                      </a:r>
                      <a:r>
                        <a:rPr lang="en-US" altLang="zh-CN" sz="2400" dirty="0"/>
                        <a:t>(lo)</a:t>
                      </a:r>
                      <a:r>
                        <a:rPr lang="zh-CN" altLang="en-US" sz="2400" dirty="0"/>
                        <a:t>和最大值</a:t>
                      </a:r>
                      <a:r>
                        <a:rPr lang="en-US" altLang="zh-CN" sz="2400" dirty="0"/>
                        <a:t>(hi)</a:t>
                      </a:r>
                      <a:r>
                        <a:rPr lang="zh-CN" altLang="en-US" sz="2400" dirty="0"/>
                        <a:t>之间。成立，返回</a:t>
                      </a:r>
                      <a:r>
                        <a:rPr lang="en-US" altLang="zh-CN" sz="2400" dirty="0"/>
                        <a:t>v</a:t>
                      </a:r>
                      <a:r>
                        <a:rPr lang="zh-CN" altLang="en-US" sz="2400" dirty="0"/>
                        <a:t>的引用，否则返回</a:t>
                      </a:r>
                      <a:r>
                        <a:rPr lang="en-US" altLang="zh-CN" sz="2400" dirty="0"/>
                        <a:t>lo</a:t>
                      </a:r>
                      <a:r>
                        <a:rPr lang="zh-CN" altLang="en-US" sz="2400" dirty="0"/>
                        <a:t>或</a:t>
                      </a:r>
                      <a:r>
                        <a:rPr lang="en-US" altLang="zh-CN" sz="2400" dirty="0"/>
                        <a:t>hi</a:t>
                      </a:r>
                      <a:r>
                        <a:rPr lang="zh-CN" altLang="en-US" sz="2400" dirty="0"/>
                        <a:t>的引用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min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/>
                        <a:t>max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返回多个值中的最小或最大值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minmax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以</a:t>
                      </a:r>
                      <a:r>
                        <a:rPr lang="en-US" altLang="zh-CN" sz="2400" dirty="0"/>
                        <a:t>pair</a:t>
                      </a:r>
                      <a:r>
                        <a:rPr lang="zh-CN" altLang="en-US" sz="2400" dirty="0"/>
                        <a:t>方式返回两个或多个值中的最小值和最大值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min_element</a:t>
                      </a:r>
                      <a:r>
                        <a:rPr lang="zh-CN" altLang="en-US" sz="2800" dirty="0"/>
                        <a:t>、</a:t>
                      </a:r>
                      <a:endParaRPr lang="en-US" altLang="zh-CN" sz="2800" dirty="0"/>
                    </a:p>
                    <a:p>
                      <a:pPr algn="l"/>
                      <a:r>
                        <a:rPr lang="en-US" altLang="zh-CN" sz="2800" dirty="0" err="1"/>
                        <a:t>max_element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返回序列中的最小或最大元素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minmax_element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以</a:t>
                      </a:r>
                      <a:r>
                        <a:rPr lang="en-US" altLang="zh-CN" sz="2400" dirty="0"/>
                        <a:t>pair</a:t>
                      </a:r>
                      <a:r>
                        <a:rPr lang="zh-CN" altLang="en-US" sz="2400" dirty="0"/>
                        <a:t>方式返回序列中的最小元素和最大元素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1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211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二叉树搜索算法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70120"/>
              </p:ext>
            </p:extLst>
          </p:nvPr>
        </p:nvGraphicFramePr>
        <p:xfrm>
          <a:off x="467545" y="1412776"/>
          <a:ext cx="8424936" cy="3631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lower_bound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查找序列中不小于给定值的第一个元素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uppder_bound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查找序列中大于给定值的第一个元素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equal_range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</a:t>
                      </a:r>
                      <a:r>
                        <a:rPr lang="en-US" altLang="zh-CN" sz="2400" dirty="0"/>
                        <a:t>pair,</a:t>
                      </a:r>
                      <a:r>
                        <a:rPr lang="zh-CN" altLang="en-US" sz="2400" dirty="0"/>
                        <a:t>包含</a:t>
                      </a:r>
                      <a:r>
                        <a:rPr lang="en-US" altLang="zh-CN" sz="2400" dirty="0" err="1"/>
                        <a:t>lower_bound,upper_bound</a:t>
                      </a:r>
                      <a:r>
                        <a:rPr lang="zh-CN" altLang="en-US" sz="2400" dirty="0"/>
                        <a:t>的结果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binary_search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序列中查找给定值，</a:t>
                      </a:r>
                      <a:r>
                        <a:rPr lang="en-US" altLang="zh-CN" sz="2400" dirty="0"/>
                        <a:t>true</a:t>
                      </a:r>
                      <a:r>
                        <a:rPr lang="zh-CN" altLang="en-US" sz="2400" dirty="0"/>
                        <a:t>或</a:t>
                      </a:r>
                      <a:r>
                        <a:rPr lang="en-US" altLang="zh-CN" sz="2400" dirty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4984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集合算法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13201"/>
              </p:ext>
            </p:extLst>
          </p:nvPr>
        </p:nvGraphicFramePr>
        <p:xfrm>
          <a:off x="467545" y="1412776"/>
          <a:ext cx="8424936" cy="42106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inplace_merge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在原位置将两个排好的序列合并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merge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合并两个排好的序列，结果复制到一个新的序列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set_union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set_intersection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set_difference</a:t>
                      </a:r>
                      <a:r>
                        <a:rPr lang="zh-CN" altLang="en-US" sz="2800" dirty="0"/>
                        <a:t>、</a:t>
                      </a:r>
                      <a:r>
                        <a:rPr lang="en-US" altLang="zh-CN" sz="2800" dirty="0" err="1"/>
                        <a:t>set_symmetric_difference</a:t>
                      </a:r>
                      <a:endParaRPr lang="en-US" altLang="zh-C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对两个已排好的序列执行特定的集合操作，将结果复制到第三个已排好的序列中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502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置换算法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01697"/>
              </p:ext>
            </p:extLst>
          </p:nvPr>
        </p:nvGraphicFramePr>
        <p:xfrm>
          <a:off x="467545" y="1412776"/>
          <a:ext cx="8424936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is_permutation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如果某个范围内的元素是另一个范围内元素的置换，返回</a:t>
                      </a:r>
                      <a:r>
                        <a:rPr lang="en-US" altLang="zh-CN" sz="2400" dirty="0"/>
                        <a:t>true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next_permutation</a:t>
                      </a:r>
                      <a:endParaRPr lang="en-US" altLang="zh-CN" sz="2800" dirty="0"/>
                    </a:p>
                    <a:p>
                      <a:pPr algn="l"/>
                      <a:r>
                        <a:rPr lang="en-US" altLang="zh-CN" sz="2800" dirty="0" err="1"/>
                        <a:t>prve_permutation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修改序列，将序列转换为下一个或前一个排列，如果没有更多排序，返回</a:t>
                      </a:r>
                      <a:r>
                        <a:rPr lang="en-US" altLang="zh-CN" sz="2400" dirty="0"/>
                        <a:t>false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517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堆算法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40573"/>
              </p:ext>
            </p:extLst>
          </p:nvPr>
        </p:nvGraphicFramePr>
        <p:xfrm>
          <a:off x="467545" y="1412776"/>
          <a:ext cx="8424936" cy="3919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is_heap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检查某个范围内的元素是否堆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is_heap_until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在给定范围的元素堆中查找最大的子范围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make_heap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从某个范围的元素中创建堆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27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push_heap,pop_heap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在堆中添加或删除元素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20846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sort_heap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堆排序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72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0844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数值处理算法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57347"/>
              </p:ext>
            </p:extLst>
          </p:nvPr>
        </p:nvGraphicFramePr>
        <p:xfrm>
          <a:off x="467545" y="1412776"/>
          <a:ext cx="8424936" cy="5194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70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45228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iota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用连续递增的值填充序列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gcd</a:t>
                      </a:r>
                      <a:r>
                        <a:rPr lang="en-US" altLang="zh-CN" sz="2800" dirty="0"/>
                        <a:t>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返回两种整数类型的最大公约数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lcm(C++17)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返回两种整数类型的最小公约数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27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adjacent_difference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生成一个新的序列，其中每一个元素都是原始序列中相邻元素对的后一个与前一个之差（或其他二元操作）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20846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partial_sum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生成一个新的序列，其中每一个元素都是原始序列中对应元素及之前所有元素的和（或其他二元操作）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72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240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数值处理算法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68557"/>
              </p:ext>
            </p:extLst>
          </p:nvPr>
        </p:nvGraphicFramePr>
        <p:xfrm>
          <a:off x="0" y="1412776"/>
          <a:ext cx="8892481" cy="5551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392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6855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accumulate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“累加”一个序列中所有元素的值。默认是求和，可提供谓词。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inner_produce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👆类似。对两个序列中的对应元素调用二元函数（默认乘法）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exclusive_scan</a:t>
                      </a:r>
                      <a:r>
                        <a:rPr lang="en-US" altLang="zh-CN" sz="2800" dirty="0"/>
                        <a:t>(C++17)</a:t>
                      </a:r>
                    </a:p>
                    <a:p>
                      <a:pPr algn="l"/>
                      <a:r>
                        <a:rPr lang="en-US" altLang="zh-CN" sz="2800" dirty="0" err="1"/>
                        <a:t>inclusive_scan</a:t>
                      </a:r>
                      <a:r>
                        <a:rPr lang="en-US" altLang="zh-CN" sz="2800" dirty="0"/>
                        <a:t>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👆两个，以不确定的顺序求和。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27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transform_exclusive_scan</a:t>
                      </a:r>
                      <a:r>
                        <a:rPr lang="en-US" altLang="zh-CN" sz="2800" dirty="0"/>
                        <a:t>(C++17)</a:t>
                      </a:r>
                    </a:p>
                    <a:p>
                      <a:pPr algn="l"/>
                      <a:r>
                        <a:rPr lang="en-US" altLang="zh-CN" sz="2800" dirty="0" err="1"/>
                        <a:t>transform_inclusive_scan</a:t>
                      </a:r>
                      <a:r>
                        <a:rPr lang="en-US" altLang="zh-CN" sz="2800" dirty="0"/>
                        <a:t>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对序列中的每个元素应用转换，然后执行</a:t>
                      </a:r>
                      <a:r>
                        <a:rPr lang="en-US" altLang="zh-CN" sz="2400" dirty="0"/>
                        <a:t>exclusive/inclusive</a:t>
                      </a:r>
                      <a:r>
                        <a:rPr lang="zh-CN" altLang="en-US" sz="2400" dirty="0"/>
                        <a:t>扫描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20846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72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5785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数值处理算法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9882"/>
              </p:ext>
            </p:extLst>
          </p:nvPr>
        </p:nvGraphicFramePr>
        <p:xfrm>
          <a:off x="0" y="1412776"/>
          <a:ext cx="8892481" cy="19856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3928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496855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reduce(C++17)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与</a:t>
                      </a:r>
                      <a:r>
                        <a:rPr lang="en-US" altLang="zh-CN" sz="2400" dirty="0"/>
                        <a:t>accumulate</a:t>
                      </a:r>
                      <a:r>
                        <a:rPr lang="zh-CN" altLang="en-US" sz="2400" dirty="0"/>
                        <a:t>类似，支持并行执行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err="1"/>
                        <a:t>transform_reduce</a:t>
                      </a:r>
                      <a:r>
                        <a:rPr lang="en-US" altLang="zh-CN" sz="2800" dirty="0"/>
                        <a:t>(C++17)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对序列中的每个元素应用转换，然后执行</a:t>
                      </a:r>
                      <a:r>
                        <a:rPr lang="en-US" altLang="zh-CN" sz="2400" dirty="0"/>
                        <a:t>reduce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579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28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算法练习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968781-1144-4865-9D72-64C81A8EB3D0}"/>
              </a:ext>
            </a:extLst>
          </p:cNvPr>
          <p:cNvSpPr txBox="1"/>
          <p:nvPr/>
        </p:nvSpPr>
        <p:spPr>
          <a:xfrm>
            <a:off x="618856" y="1340768"/>
            <a:ext cx="790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位同学成绩，按降序排序，查找并输出不及格成绩。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23D705-2C1A-455B-850D-E2D54CC57CF2}"/>
              </a:ext>
            </a:extLst>
          </p:cNvPr>
          <p:cNvSpPr txBox="1"/>
          <p:nvPr/>
        </p:nvSpPr>
        <p:spPr>
          <a:xfrm>
            <a:off x="6215062" y="5504718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score.cpp</a:t>
            </a:r>
            <a:endParaRPr lang="zh-CN" altLang="en-US" sz="2800" i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FAC38-0626-4785-AE25-803CB1B01BF4}"/>
              </a:ext>
            </a:extLst>
          </p:cNvPr>
          <p:cNvSpPr/>
          <p:nvPr/>
        </p:nvSpPr>
        <p:spPr>
          <a:xfrm>
            <a:off x="574675" y="2859660"/>
            <a:ext cx="8421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sort, </a:t>
            </a:r>
            <a:r>
              <a:rPr lang="en-US" altLang="zh-CN" sz="2800" i="0" dirty="0" err="1">
                <a:solidFill>
                  <a:srgbClr val="FF0000"/>
                </a:solidFill>
              </a:rPr>
              <a:t>find_if</a:t>
            </a:r>
            <a:endParaRPr lang="en-US" altLang="zh-CN" sz="2800" i="0" dirty="0">
              <a:solidFill>
                <a:srgbClr val="FF0000"/>
              </a:solidFill>
            </a:endParaRPr>
          </a:p>
          <a:p>
            <a:r>
              <a:rPr lang="en-US" altLang="zh-CN" sz="2800" i="0" dirty="0" err="1">
                <a:solidFill>
                  <a:srgbClr val="FF0000"/>
                </a:solidFill>
              </a:rPr>
              <a:t>greate</a:t>
            </a:r>
            <a:r>
              <a:rPr lang="en-US" altLang="zh-CN" sz="2800" i="0" dirty="0">
                <a:solidFill>
                  <a:srgbClr val="FF0000"/>
                </a:solidFill>
              </a:rPr>
              <a:t>&lt;int&gt;()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86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EA8D7-306D-4C35-BCED-1D57501DB9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算法练习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E32269-83E5-4585-9A26-38C57F8FB7F1}"/>
              </a:ext>
            </a:extLst>
          </p:cNvPr>
          <p:cNvSpPr txBox="1"/>
          <p:nvPr/>
        </p:nvSpPr>
        <p:spPr>
          <a:xfrm>
            <a:off x="611560" y="1340768"/>
            <a:ext cx="782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个数，输出它们的全排列。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F6F980-B093-4037-8D05-5A6B54503888}"/>
              </a:ext>
            </a:extLst>
          </p:cNvPr>
          <p:cNvSpPr/>
          <p:nvPr/>
        </p:nvSpPr>
        <p:spPr>
          <a:xfrm>
            <a:off x="614974" y="2316626"/>
            <a:ext cx="8421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>
                <a:solidFill>
                  <a:srgbClr val="000000"/>
                </a:solidFill>
              </a:rPr>
              <a:t>bool </a:t>
            </a:r>
            <a:r>
              <a:rPr lang="en-US" altLang="zh-CN" sz="2800" i="0" dirty="0" err="1">
                <a:solidFill>
                  <a:srgbClr val="FF0000"/>
                </a:solidFill>
              </a:rPr>
              <a:t>next_permutation</a:t>
            </a:r>
            <a:r>
              <a:rPr lang="en-US" altLang="zh-CN" sz="2800" i="0" dirty="0">
                <a:solidFill>
                  <a:srgbClr val="FF0000"/>
                </a:solidFill>
              </a:rPr>
              <a:t> </a:t>
            </a:r>
            <a:r>
              <a:rPr lang="en-US" altLang="zh-CN" sz="2800" i="0" dirty="0">
                <a:solidFill>
                  <a:srgbClr val="000000"/>
                </a:solidFill>
              </a:rPr>
              <a:t>(</a:t>
            </a:r>
            <a:r>
              <a:rPr lang="en-US" altLang="zh-CN" sz="2800" i="0" dirty="0" err="1">
                <a:solidFill>
                  <a:srgbClr val="000000"/>
                </a:solidFill>
              </a:rPr>
              <a:t>BidirectionalIterator</a:t>
            </a:r>
            <a:r>
              <a:rPr lang="en-US" altLang="zh-CN" sz="2800" i="0" dirty="0">
                <a:solidFill>
                  <a:srgbClr val="000000"/>
                </a:solidFill>
              </a:rPr>
              <a:t> first, </a:t>
            </a:r>
            <a:r>
              <a:rPr lang="en-US" altLang="zh-CN" sz="2800" i="0" dirty="0" err="1">
                <a:solidFill>
                  <a:srgbClr val="000000"/>
                </a:solidFill>
              </a:rPr>
              <a:t>BidirectionalIterator</a:t>
            </a:r>
            <a:r>
              <a:rPr lang="en-US" altLang="zh-CN" sz="2800" i="0" dirty="0">
                <a:solidFill>
                  <a:srgbClr val="000000"/>
                </a:solidFill>
              </a:rPr>
              <a:t> last);</a:t>
            </a:r>
            <a:endParaRPr lang="zh-CN" altLang="en-US" sz="2800" i="0" dirty="0">
              <a:solidFill>
                <a:srgbClr val="0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A4A47F-63EF-41D9-8809-FCAEDC4F8C7B}"/>
              </a:ext>
            </a:extLst>
          </p:cNvPr>
          <p:cNvSpPr/>
          <p:nvPr/>
        </p:nvSpPr>
        <p:spPr>
          <a:xfrm>
            <a:off x="574674" y="3587268"/>
            <a:ext cx="8173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>
                <a:solidFill>
                  <a:srgbClr val="000000"/>
                </a:solidFill>
              </a:rPr>
              <a:t>template &lt;class </a:t>
            </a:r>
            <a:r>
              <a:rPr lang="en-US" altLang="zh-CN" sz="2800" i="0" dirty="0" err="1">
                <a:solidFill>
                  <a:srgbClr val="000000"/>
                </a:solidFill>
              </a:rPr>
              <a:t>InputIterator</a:t>
            </a:r>
            <a:r>
              <a:rPr lang="en-US" altLang="zh-CN" sz="2800" i="0" dirty="0">
                <a:solidFill>
                  <a:srgbClr val="000000"/>
                </a:solidFill>
              </a:rPr>
              <a:t>, class </a:t>
            </a:r>
            <a:r>
              <a:rPr lang="en-US" altLang="zh-CN" sz="2800" i="0" dirty="0" err="1">
                <a:solidFill>
                  <a:srgbClr val="000000"/>
                </a:solidFill>
              </a:rPr>
              <a:t>OutputIterator</a:t>
            </a:r>
            <a:r>
              <a:rPr lang="en-US" altLang="zh-CN" sz="2800" i="0" dirty="0">
                <a:solidFill>
                  <a:srgbClr val="000000"/>
                </a:solidFill>
              </a:rPr>
              <a:t>&gt; </a:t>
            </a:r>
            <a:r>
              <a:rPr lang="en-US" altLang="zh-CN" sz="2800" i="0" dirty="0" err="1">
                <a:solidFill>
                  <a:srgbClr val="000000"/>
                </a:solidFill>
              </a:rPr>
              <a:t>OutputIterator</a:t>
            </a:r>
            <a:r>
              <a:rPr lang="en-US" altLang="zh-CN" sz="2800" i="0" dirty="0">
                <a:solidFill>
                  <a:srgbClr val="000000"/>
                </a:solidFill>
              </a:rPr>
              <a:t> </a:t>
            </a:r>
            <a:r>
              <a:rPr lang="en-US" altLang="zh-CN" sz="2800" i="0" dirty="0">
                <a:solidFill>
                  <a:srgbClr val="FF0000"/>
                </a:solidFill>
              </a:rPr>
              <a:t>copy</a:t>
            </a:r>
            <a:r>
              <a:rPr lang="en-US" altLang="zh-CN" sz="2800" i="0" dirty="0">
                <a:solidFill>
                  <a:srgbClr val="000000"/>
                </a:solidFill>
              </a:rPr>
              <a:t> (</a:t>
            </a:r>
            <a:r>
              <a:rPr lang="en-US" altLang="zh-CN" sz="2800" i="0" dirty="0" err="1">
                <a:solidFill>
                  <a:srgbClr val="000000"/>
                </a:solidFill>
              </a:rPr>
              <a:t>InputIterator</a:t>
            </a:r>
            <a:r>
              <a:rPr lang="en-US" altLang="zh-CN" sz="2800" i="0" dirty="0">
                <a:solidFill>
                  <a:srgbClr val="000000"/>
                </a:solidFill>
              </a:rPr>
              <a:t> first, </a:t>
            </a:r>
            <a:r>
              <a:rPr lang="en-US" altLang="zh-CN" sz="2800" i="0" dirty="0" err="1">
                <a:solidFill>
                  <a:srgbClr val="000000"/>
                </a:solidFill>
              </a:rPr>
              <a:t>InputIterator</a:t>
            </a:r>
            <a:r>
              <a:rPr lang="en-US" altLang="zh-CN" sz="2800" i="0" dirty="0">
                <a:solidFill>
                  <a:srgbClr val="000000"/>
                </a:solidFill>
              </a:rPr>
              <a:t> last, </a:t>
            </a:r>
            <a:r>
              <a:rPr lang="en-US" altLang="zh-CN" sz="2800" i="0" dirty="0" err="1">
                <a:solidFill>
                  <a:srgbClr val="000000"/>
                </a:solidFill>
              </a:rPr>
              <a:t>OutputIterator</a:t>
            </a:r>
            <a:r>
              <a:rPr lang="en-US" altLang="zh-CN" sz="2800" i="0" dirty="0">
                <a:solidFill>
                  <a:srgbClr val="000000"/>
                </a:solidFill>
              </a:rPr>
              <a:t> result);</a:t>
            </a:r>
            <a:endParaRPr lang="zh-CN" altLang="en-US" sz="2800" i="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FFE79-2058-4D87-9C6B-4D69733C85C0}"/>
              </a:ext>
            </a:extLst>
          </p:cNvPr>
          <p:cNvSpPr txBox="1"/>
          <p:nvPr/>
        </p:nvSpPr>
        <p:spPr>
          <a:xfrm>
            <a:off x="5580112" y="5805264"/>
            <a:ext cx="299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permutation.cpp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978444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非修改顺序算法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不改变序列中的元素值或顺序，如查找，搜索、比较、计数。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查找、搜索：</a:t>
            </a:r>
            <a:r>
              <a:rPr lang="en-US" altLang="zh-CN" dirty="0"/>
              <a:t>find</a:t>
            </a:r>
            <a:r>
              <a:rPr lang="zh-CN" altLang="en-US" dirty="0"/>
              <a:t>、</a:t>
            </a:r>
            <a:r>
              <a:rPr lang="en-US" altLang="zh-CN" dirty="0" err="1"/>
              <a:t>find_if</a:t>
            </a:r>
            <a:r>
              <a:rPr lang="zh-CN" altLang="en-US" dirty="0"/>
              <a:t>、</a:t>
            </a:r>
            <a:r>
              <a:rPr lang="en-US" altLang="zh-CN" dirty="0" err="1"/>
              <a:t>find_if_not</a:t>
            </a:r>
            <a:r>
              <a:rPr lang="zh-CN" altLang="en-US" dirty="0"/>
              <a:t>、</a:t>
            </a:r>
            <a:r>
              <a:rPr lang="en-US" altLang="zh-CN" dirty="0" err="1"/>
              <a:t>find_first_of</a:t>
            </a:r>
            <a:r>
              <a:rPr lang="zh-CN" altLang="en-US" dirty="0"/>
              <a:t>、</a:t>
            </a:r>
            <a:r>
              <a:rPr lang="en-US" altLang="zh-CN" dirty="0"/>
              <a:t>     </a:t>
            </a:r>
            <a:r>
              <a:rPr lang="en-US" altLang="zh-CN" dirty="0" err="1"/>
              <a:t>adjacent_find</a:t>
            </a:r>
            <a:r>
              <a:rPr lang="zh-CN" altLang="en-US" dirty="0"/>
              <a:t>、</a:t>
            </a:r>
            <a:r>
              <a:rPr lang="en-US" altLang="zh-CN" dirty="0"/>
              <a:t>search</a:t>
            </a:r>
            <a:r>
              <a:rPr lang="zh-CN" altLang="en-US" dirty="0"/>
              <a:t>、</a:t>
            </a:r>
            <a:r>
              <a:rPr lang="en-US" altLang="zh-CN" dirty="0" err="1"/>
              <a:t>find_end</a:t>
            </a:r>
            <a:r>
              <a:rPr lang="zh-CN" altLang="en-US" dirty="0"/>
              <a:t>、</a:t>
            </a:r>
            <a:r>
              <a:rPr lang="en-US" altLang="zh-CN" dirty="0" err="1"/>
              <a:t>search_n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比较：</a:t>
            </a:r>
            <a:r>
              <a:rPr lang="en-US" altLang="zh-CN" dirty="0"/>
              <a:t>equal</a:t>
            </a:r>
            <a:r>
              <a:rPr lang="zh-CN" altLang="en-US" dirty="0"/>
              <a:t>、</a:t>
            </a:r>
            <a:r>
              <a:rPr lang="en-US" altLang="zh-CN" dirty="0" err="1"/>
              <a:t>equal_range</a:t>
            </a:r>
            <a:r>
              <a:rPr lang="zh-CN" altLang="en-US" dirty="0"/>
              <a:t>、</a:t>
            </a:r>
            <a:r>
              <a:rPr lang="en-US" altLang="zh-CN" dirty="0"/>
              <a:t>mismatch</a:t>
            </a:r>
            <a:r>
              <a:rPr lang="zh-CN" altLang="en-US" dirty="0"/>
              <a:t>、</a:t>
            </a:r>
            <a:r>
              <a:rPr lang="en-US" altLang="zh-CN" dirty="0" err="1"/>
              <a:t>lexicographical_compare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计数：</a:t>
            </a:r>
            <a:r>
              <a:rPr lang="en-US" altLang="zh-CN" dirty="0" err="1"/>
              <a:t>all_of</a:t>
            </a:r>
            <a:r>
              <a:rPr lang="zh-CN" altLang="en-US" dirty="0"/>
              <a:t>、</a:t>
            </a:r>
            <a:r>
              <a:rPr lang="en-US" altLang="zh-CN" dirty="0" err="1"/>
              <a:t>any_of</a:t>
            </a:r>
            <a:r>
              <a:rPr lang="zh-CN" altLang="en-US" dirty="0"/>
              <a:t>、</a:t>
            </a:r>
            <a:r>
              <a:rPr lang="en-US" altLang="zh-CN" dirty="0" err="1"/>
              <a:t>none_of</a:t>
            </a:r>
            <a:r>
              <a:rPr lang="zh-CN" altLang="en-US" dirty="0"/>
              <a:t>、</a:t>
            </a:r>
            <a:r>
              <a:rPr lang="en-US" altLang="zh-CN" dirty="0"/>
              <a:t>count</a:t>
            </a:r>
            <a:r>
              <a:rPr lang="zh-CN" altLang="en-US" dirty="0"/>
              <a:t>、</a:t>
            </a:r>
            <a:r>
              <a:rPr lang="en-US" altLang="zh-CN" dirty="0" err="1"/>
              <a:t>count_if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accumulate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5524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迭代器适配器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流迭代器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4" y="1268760"/>
            <a:ext cx="8677845" cy="5516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流迭代器，可将迭代器绑定到某个</a:t>
            </a:r>
            <a:r>
              <a:rPr lang="en-US" altLang="zh-CN" dirty="0"/>
              <a:t>iostream</a:t>
            </a:r>
            <a:r>
              <a:rPr lang="zh-CN" altLang="en-US" dirty="0"/>
              <a:t>对象身上。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/>
              <a:t>&lt;iterator&gt;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err="1"/>
              <a:t>istream_iterator</a:t>
            </a:r>
            <a:r>
              <a:rPr lang="zh-CN" altLang="en-US" dirty="0"/>
              <a:t>，绑定</a:t>
            </a:r>
            <a:r>
              <a:rPr lang="en-US" altLang="zh-CN" dirty="0" err="1"/>
              <a:t>istream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 err="1"/>
              <a:t>cin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err="1"/>
              <a:t>ostream_iterator</a:t>
            </a:r>
            <a:r>
              <a:rPr lang="zh-CN" altLang="en-US" dirty="0"/>
              <a:t>，绑定</a:t>
            </a:r>
            <a:r>
              <a:rPr lang="en-US" altLang="zh-CN" dirty="0" err="1"/>
              <a:t>ostream</a:t>
            </a:r>
            <a:r>
              <a:rPr lang="zh-CN" altLang="en-US" dirty="0"/>
              <a:t>对象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 err="1"/>
              <a:t>cout</a:t>
            </a:r>
            <a:r>
              <a:rPr lang="en-US" altLang="zh-CN" dirty="0"/>
              <a:t>)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/>
              <a:t>类模板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template &lt;class T, class </a:t>
            </a:r>
            <a:r>
              <a:rPr lang="en-US" altLang="zh-CN" dirty="0" err="1"/>
              <a:t>charT</a:t>
            </a:r>
            <a:r>
              <a:rPr lang="en-US" altLang="zh-CN" dirty="0"/>
              <a:t>=char, class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traits=</a:t>
            </a:r>
            <a:r>
              <a:rPr lang="en-US" altLang="zh-CN" dirty="0" err="1"/>
              <a:t>char_traits</a:t>
            </a:r>
            <a:r>
              <a:rPr lang="en-US" altLang="zh-CN" dirty="0"/>
              <a:t>&lt;</a:t>
            </a:r>
            <a:r>
              <a:rPr lang="en-US" altLang="zh-CN" dirty="0" err="1"/>
              <a:t>charT</a:t>
            </a:r>
            <a:r>
              <a:rPr lang="en-US" altLang="zh-CN" dirty="0"/>
              <a:t>&gt;, class Distance = </a:t>
            </a:r>
            <a:r>
              <a:rPr lang="en-US" altLang="zh-CN" dirty="0" err="1"/>
              <a:t>ptrdiff_t</a:t>
            </a:r>
            <a:r>
              <a:rPr lang="en-US" altLang="zh-CN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istream_iterator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35417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/>
        </p:nvGraphicFramePr>
        <p:xfrm>
          <a:off x="467545" y="1412776"/>
          <a:ext cx="8424936" cy="4986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08711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构造函数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istream_iterator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</a:txBody>
                  <a:tcPr marL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缺省构造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0032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stream_iterator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istream_type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&amp;s);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初始化构造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anchor="ctr"/>
                </a:tc>
                <a:extLst>
                  <a:ext uri="{0D108BD9-81ED-4DB2-BD59-A6C34878D82A}">
                    <a16:rowId xmlns:a16="http://schemas.microsoft.com/office/drawing/2014/main" val="264629055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istream_iterator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(const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istream_iterator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x);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拷贝构造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anchor="ctr"/>
                </a:tc>
                <a:extLst>
                  <a:ext uri="{0D108BD9-81ED-4DB2-BD59-A6C34878D82A}">
                    <a16:rowId xmlns:a16="http://schemas.microsoft.com/office/drawing/2014/main" val="124551928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ostream_iterator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ostream_type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初始化构造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anchor="ctr"/>
                </a:tc>
                <a:extLst>
                  <a:ext uri="{0D108BD9-81ED-4DB2-BD59-A6C34878D82A}">
                    <a16:rowId xmlns:a16="http://schemas.microsoft.com/office/drawing/2014/main" val="402910186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ostream_iterator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ostream_type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s,const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char_type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*delimiter);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初始化构造，指定分隔符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anchor="ctr"/>
                </a:tc>
                <a:extLst>
                  <a:ext uri="{0D108BD9-81ED-4DB2-BD59-A6C34878D82A}">
                    <a16:rowId xmlns:a16="http://schemas.microsoft.com/office/drawing/2014/main" val="300167858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ostream_iterator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(const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ostream_iterator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&amp;x);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拷贝构造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anchor="ctr"/>
                </a:tc>
                <a:extLst>
                  <a:ext uri="{0D108BD9-81ED-4DB2-BD59-A6C34878D82A}">
                    <a16:rowId xmlns:a16="http://schemas.microsoft.com/office/drawing/2014/main" val="20086874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748291-F591-48A3-B042-33FCED646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 eaLnBrk="1" hangingPunct="1"/>
            <a:r>
              <a:rPr lang="zh-CN" altLang="en-US" sz="3800" dirty="0"/>
              <a:t>迭代器适配器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流迭代器</a:t>
            </a:r>
          </a:p>
        </p:txBody>
      </p:sp>
    </p:spTree>
    <p:extLst>
      <p:ext uri="{BB962C8B-B14F-4D97-AF65-F5344CB8AC3E}">
        <p14:creationId xmlns:p14="http://schemas.microsoft.com/office/powerpoint/2010/main" val="374094232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算法练习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输入一个整数数组，调整数组中数字的顺序，使得前半部分大于等于</a:t>
            </a:r>
            <a:r>
              <a:rPr lang="en-US" altLang="zh-CN" dirty="0"/>
              <a:t>100</a:t>
            </a:r>
            <a:r>
              <a:rPr lang="zh-CN" altLang="en-US" dirty="0"/>
              <a:t>，后边部分小于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534A8-31B3-41A9-9816-AFB219A5BA32}"/>
              </a:ext>
            </a:extLst>
          </p:cNvPr>
          <p:cNvSpPr/>
          <p:nvPr/>
        </p:nvSpPr>
        <p:spPr>
          <a:xfrm>
            <a:off x="618856" y="2863792"/>
            <a:ext cx="8273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>
                <a:latin typeface="+mn-lt"/>
                <a:ea typeface="+mn-ea"/>
              </a:rPr>
              <a:t>template &lt;class </a:t>
            </a:r>
            <a:r>
              <a:rPr lang="en-US" altLang="zh-CN" sz="2800" i="0" dirty="0" err="1">
                <a:latin typeface="+mn-lt"/>
                <a:ea typeface="+mn-ea"/>
              </a:rPr>
              <a:t>InputIterator</a:t>
            </a:r>
            <a:r>
              <a:rPr lang="en-US" altLang="zh-CN" sz="2800" i="0" dirty="0">
                <a:latin typeface="+mn-lt"/>
                <a:ea typeface="+mn-ea"/>
              </a:rPr>
              <a:t>, class OutputIterator1, class OutputIterator2, class </a:t>
            </a:r>
            <a:r>
              <a:rPr lang="en-US" altLang="zh-CN" sz="2800" i="0" dirty="0" err="1">
                <a:latin typeface="+mn-lt"/>
                <a:ea typeface="+mn-ea"/>
              </a:rPr>
              <a:t>UnaryPredicate</a:t>
            </a:r>
            <a:r>
              <a:rPr lang="en-US" altLang="zh-CN" sz="2800" i="0" dirty="0">
                <a:latin typeface="+mn-lt"/>
                <a:ea typeface="+mn-ea"/>
              </a:rPr>
              <a:t> </a:t>
            </a:r>
            <a:r>
              <a:rPr lang="en-US" altLang="zh-CN" sz="2800" i="0" dirty="0" err="1">
                <a:latin typeface="+mn-lt"/>
                <a:ea typeface="+mn-ea"/>
              </a:rPr>
              <a:t>pred</a:t>
            </a:r>
            <a:r>
              <a:rPr lang="en-US" altLang="zh-CN" sz="2800" i="0" dirty="0">
                <a:latin typeface="+mn-lt"/>
                <a:ea typeface="+mn-ea"/>
              </a:rPr>
              <a:t>&gt; pair&lt;OutputIterator1,OutputIterator2&gt; </a:t>
            </a:r>
            <a:r>
              <a:rPr lang="en-US" altLang="zh-CN" sz="2800" i="0" dirty="0" err="1">
                <a:solidFill>
                  <a:srgbClr val="FF0000"/>
                </a:solidFill>
                <a:latin typeface="+mn-lt"/>
                <a:ea typeface="+mn-ea"/>
              </a:rPr>
              <a:t>partition_copy</a:t>
            </a:r>
            <a:r>
              <a:rPr lang="en-US" altLang="zh-CN" sz="2800" i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800" i="0" dirty="0">
                <a:latin typeface="+mn-lt"/>
                <a:ea typeface="+mn-ea"/>
              </a:rPr>
              <a:t>(</a:t>
            </a:r>
            <a:r>
              <a:rPr lang="en-US" altLang="zh-CN" sz="2800" i="0" dirty="0" err="1">
                <a:latin typeface="+mn-lt"/>
                <a:ea typeface="+mn-ea"/>
              </a:rPr>
              <a:t>InputIterator</a:t>
            </a:r>
            <a:r>
              <a:rPr lang="en-US" altLang="zh-CN" sz="2800" i="0" dirty="0">
                <a:latin typeface="+mn-lt"/>
                <a:ea typeface="+mn-ea"/>
              </a:rPr>
              <a:t> first, </a:t>
            </a:r>
            <a:r>
              <a:rPr lang="en-US" altLang="zh-CN" sz="2800" i="0" dirty="0" err="1">
                <a:latin typeface="+mn-lt"/>
                <a:ea typeface="+mn-ea"/>
              </a:rPr>
              <a:t>InputIterator</a:t>
            </a:r>
            <a:r>
              <a:rPr lang="en-US" altLang="zh-CN" sz="2800" i="0" dirty="0">
                <a:latin typeface="+mn-lt"/>
                <a:ea typeface="+mn-ea"/>
              </a:rPr>
              <a:t> last, OutputIterator1 </a:t>
            </a:r>
            <a:r>
              <a:rPr lang="en-US" altLang="zh-CN" sz="2800" i="0" dirty="0" err="1">
                <a:latin typeface="+mn-lt"/>
                <a:ea typeface="+mn-ea"/>
              </a:rPr>
              <a:t>result_true</a:t>
            </a:r>
            <a:r>
              <a:rPr lang="en-US" altLang="zh-CN" sz="2800" i="0" dirty="0">
                <a:latin typeface="+mn-lt"/>
                <a:ea typeface="+mn-ea"/>
              </a:rPr>
              <a:t>, OutputIterator2 </a:t>
            </a:r>
            <a:r>
              <a:rPr lang="en-US" altLang="zh-CN" sz="2800" i="0" dirty="0" err="1">
                <a:latin typeface="+mn-lt"/>
                <a:ea typeface="+mn-ea"/>
              </a:rPr>
              <a:t>result_false</a:t>
            </a:r>
            <a:r>
              <a:rPr lang="en-US" altLang="zh-CN" sz="2800" i="0" dirty="0">
                <a:latin typeface="+mn-lt"/>
                <a:ea typeface="+mn-ea"/>
              </a:rPr>
              <a:t>, </a:t>
            </a:r>
            <a:r>
              <a:rPr lang="en-US" altLang="zh-CN" sz="2800" i="0" dirty="0" err="1">
                <a:latin typeface="+mn-lt"/>
                <a:ea typeface="+mn-ea"/>
              </a:rPr>
              <a:t>UnaryPredicate</a:t>
            </a:r>
            <a:r>
              <a:rPr lang="en-US" altLang="zh-CN" sz="2800" i="0" dirty="0">
                <a:latin typeface="+mn-lt"/>
                <a:ea typeface="+mn-ea"/>
              </a:rPr>
              <a:t> </a:t>
            </a:r>
            <a:r>
              <a:rPr lang="en-US" altLang="zh-CN" sz="2800" i="0" dirty="0" err="1">
                <a:latin typeface="+mn-lt"/>
                <a:ea typeface="+mn-ea"/>
              </a:rPr>
              <a:t>pred</a:t>
            </a:r>
            <a:r>
              <a:rPr lang="en-US" altLang="zh-CN" sz="2800" i="0" dirty="0">
                <a:latin typeface="+mn-lt"/>
                <a:ea typeface="+mn-ea"/>
              </a:rPr>
              <a:t>);</a:t>
            </a:r>
            <a:endParaRPr lang="zh-CN" altLang="en-US" sz="2800" i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9077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算法练习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ECC98B-8FB9-4EF5-A5C8-D8131F54125F}"/>
              </a:ext>
            </a:extLst>
          </p:cNvPr>
          <p:cNvSpPr txBox="1"/>
          <p:nvPr/>
        </p:nvSpPr>
        <p:spPr>
          <a:xfrm>
            <a:off x="584226" y="3254945"/>
            <a:ext cx="80648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i="0" dirty="0"/>
          </a:p>
          <a:p>
            <a:r>
              <a:rPr lang="zh-CN" altLang="en-US" sz="2800" i="0" dirty="0"/>
              <a:t>方法一：用</a:t>
            </a:r>
            <a:r>
              <a:rPr lang="en-US" altLang="zh-CN" sz="2800" i="0" dirty="0"/>
              <a:t>lambda</a:t>
            </a:r>
            <a:r>
              <a:rPr lang="zh-CN" altLang="en-US" sz="2800" i="0" dirty="0"/>
              <a:t>表达式实现。</a:t>
            </a:r>
            <a:endParaRPr lang="en-US" altLang="zh-CN" sz="2800" i="0" dirty="0"/>
          </a:p>
          <a:p>
            <a:r>
              <a:rPr lang="zh-CN" altLang="en-US" sz="2800" i="0" dirty="0"/>
              <a:t>方法二：使用绑定器对函数对象参数进行绑定。</a:t>
            </a:r>
            <a:endParaRPr lang="en-US" altLang="zh-CN" sz="2800" i="0" dirty="0"/>
          </a:p>
          <a:p>
            <a:r>
              <a:rPr lang="en-US" altLang="zh-CN" sz="2800" i="0" dirty="0"/>
              <a:t>                </a:t>
            </a:r>
            <a:r>
              <a:rPr lang="zh-CN" altLang="en-US" sz="2800" i="0" dirty="0"/>
              <a:t>绑定器，函数对象适配器。</a:t>
            </a:r>
            <a:endParaRPr lang="en-US" altLang="zh-CN" sz="2800" i="0" dirty="0"/>
          </a:p>
          <a:p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A35B8FC-505C-466A-8DE0-DBA98100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0" i="0" kern="0" dirty="0"/>
              <a:t>输入一个整数数组，调整数组中数字的顺序，使得前半部分大于等于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，后边部分小于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D877AB-5645-4418-979A-9B1681C986BD}"/>
              </a:ext>
            </a:extLst>
          </p:cNvPr>
          <p:cNvSpPr/>
          <p:nvPr/>
        </p:nvSpPr>
        <p:spPr>
          <a:xfrm>
            <a:off x="5436096" y="5331603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0" dirty="0"/>
              <a:t>partition.cpp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740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2420888"/>
            <a:ext cx="8273624" cy="6762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template &lt;class T&gt; </a:t>
            </a:r>
          </a:p>
          <a:p>
            <a:pPr marL="0" indent="0" eaLnBrk="1" hangingPunct="1">
              <a:buNone/>
            </a:pPr>
            <a:r>
              <a:rPr lang="en-US" altLang="zh-CN" dirty="0"/>
              <a:t>struct greater </a:t>
            </a:r>
          </a:p>
          <a:p>
            <a:pPr marL="0" indent="0" eaLnBrk="1" hangingPunct="1">
              <a:buNone/>
            </a:pPr>
            <a:r>
              <a:rPr lang="en-US" altLang="zh-CN" dirty="0"/>
              <a:t>{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bool operator() (const T&amp; x, const T&amp; y) const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{   return x&gt;y; }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typedef T </a:t>
            </a:r>
            <a:r>
              <a:rPr lang="en-US" altLang="zh-CN" dirty="0" err="1"/>
              <a:t>first_argument_type</a:t>
            </a:r>
            <a:r>
              <a:rPr lang="en-US" altLang="zh-CN" dirty="0"/>
              <a:t>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typedef T </a:t>
            </a:r>
            <a:r>
              <a:rPr lang="en-US" altLang="zh-CN" dirty="0" err="1"/>
              <a:t>second_argument_type</a:t>
            </a:r>
            <a:r>
              <a:rPr lang="en-US" altLang="zh-CN" dirty="0"/>
              <a:t>;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typedef bool </a:t>
            </a:r>
            <a:r>
              <a:rPr lang="en-US" altLang="zh-CN" dirty="0" err="1"/>
              <a:t>result_type</a:t>
            </a:r>
            <a:r>
              <a:rPr lang="en-US" altLang="zh-CN" dirty="0"/>
              <a:t>; };</a:t>
            </a:r>
          </a:p>
          <a:p>
            <a:pPr marL="0" indent="0" eaLnBrk="1" hangingPunct="1">
              <a:buNone/>
            </a:pPr>
            <a:r>
              <a:rPr lang="en-US" altLang="zh-CN" dirty="0"/>
              <a:t> 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59CE54-9C81-4EC0-91E8-C1B2622AF50D}"/>
              </a:ext>
            </a:extLst>
          </p:cNvPr>
          <p:cNvSpPr txBox="1"/>
          <p:nvPr/>
        </p:nvSpPr>
        <p:spPr>
          <a:xfrm>
            <a:off x="574675" y="1412776"/>
            <a:ext cx="8273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标准提供了很多仿函数（函数对象）。</a:t>
            </a:r>
            <a:r>
              <a:rPr lang="en-US" altLang="zh-CN" sz="2800" i="0" dirty="0"/>
              <a:t>greater</a:t>
            </a:r>
            <a:r>
              <a:rPr lang="zh-CN" altLang="en-US" sz="2800" i="0" dirty="0"/>
              <a:t>仿函数如下定义</a:t>
            </a:r>
            <a:r>
              <a:rPr lang="zh-CN" altLang="en-US" i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876285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1783076-E9F3-4CC7-A965-E438D3956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0" kern="0" dirty="0"/>
              <a:t>C++</a:t>
            </a:r>
            <a:r>
              <a:rPr lang="zh-CN" altLang="en-US" b="0" i="0" kern="0" dirty="0"/>
              <a:t>标准提供基本函数对象，有时不能满足需要。如大于等于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函数适配器</a:t>
            </a:r>
            <a:r>
              <a:rPr lang="en-US" altLang="zh-CN" b="0" i="0" kern="0" dirty="0"/>
              <a:t>(function adapter</a:t>
            </a:r>
            <a:r>
              <a:rPr lang="zh-CN" altLang="en-US" b="0" i="0" kern="0" dirty="0"/>
              <a:t>）：所有适配器中数量最庞大的一个族群，可以配接、配接、再配接（</a:t>
            </a:r>
            <a:r>
              <a:rPr lang="en-US" altLang="zh-CN" b="0" i="0" kern="0" dirty="0"/>
              <a:t>bind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negate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compose)</a:t>
            </a:r>
            <a:r>
              <a:rPr lang="zh-CN" altLang="en-US" b="0" i="0" kern="0" dirty="0"/>
              <a:t>。以及对一般函数或成员函数的修饰（使其称为一个仿函数）。</a:t>
            </a:r>
            <a:endParaRPr lang="en-US" altLang="zh-CN" b="0" i="0" kern="0" dirty="0"/>
          </a:p>
          <a:p>
            <a:pPr eaLnBrk="1" hangingPunct="1"/>
            <a:endParaRPr lang="en-US" altLang="zh-CN" b="0" i="0" kern="0" dirty="0"/>
          </a:p>
          <a:p>
            <a:pPr eaLnBrk="1" hangingPunct="1"/>
            <a:r>
              <a:rPr lang="zh-CN" altLang="en-US" b="0" i="0" kern="0" dirty="0"/>
              <a:t>函数适配器的价值：通过绑定、组合、修饰，几乎可以无限制地创造各种可能的表达式。</a:t>
            </a:r>
            <a:r>
              <a:rPr lang="en-US" altLang="zh-CN" b="0" i="0" kern="0" dirty="0"/>
              <a:t>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147257216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1783076-E9F3-4CC7-A965-E438D3956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i="0" kern="0" dirty="0"/>
              <a:t>函数对象适配器：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/>
              <a:t>绑定器（</a:t>
            </a:r>
            <a:r>
              <a:rPr lang="en-US" altLang="zh-CN" b="0" i="0" kern="0" dirty="0"/>
              <a:t>bind)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/>
              <a:t>取反器  </a:t>
            </a:r>
            <a:r>
              <a:rPr lang="en-US" altLang="zh-CN" b="0" i="0" kern="0" dirty="0"/>
              <a:t>(negate)</a:t>
            </a:r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  <a:r>
              <a:rPr lang="zh-CN" altLang="en-US" b="0" i="0" kern="0" dirty="0">
                <a:solidFill>
                  <a:srgbClr val="FF0000"/>
                </a:solidFill>
              </a:rPr>
              <a:t>调用函数成员（用时查）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0" i="0" kern="0" dirty="0"/>
              <a:t>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30393533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65E045-AF61-4787-8A41-B942A933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i="0" kern="0" dirty="0"/>
              <a:t>绑定器</a:t>
            </a:r>
            <a:r>
              <a:rPr lang="en-US" altLang="zh-CN" b="0" i="0" kern="0" dirty="0"/>
              <a:t>(binder)</a:t>
            </a:r>
            <a:r>
              <a:rPr lang="zh-CN" altLang="en-US" b="0" i="0" kern="0" dirty="0"/>
              <a:t>用于将函数的参数绑定至特定的值。</a:t>
            </a:r>
            <a:endParaRPr lang="en-US" altLang="zh-CN" b="0" i="0" kern="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i="0" kern="0" dirty="0"/>
              <a:t>&lt;functional&gt;</a:t>
            </a:r>
            <a:r>
              <a:rPr lang="zh-CN" altLang="en-US" b="0" i="0" kern="0" dirty="0"/>
              <a:t>中类模板，</a:t>
            </a:r>
            <a:endParaRPr lang="en-US" altLang="zh-CN" b="0" i="0" kern="0" dirty="0"/>
          </a:p>
          <a:p>
            <a:pPr marL="0" indent="0" eaLnBrk="1" hangingPunct="1">
              <a:buNone/>
            </a:pPr>
            <a:r>
              <a:rPr lang="zh-CN" altLang="en-US" i="0" dirty="0"/>
              <a:t>     </a:t>
            </a:r>
            <a:r>
              <a:rPr lang="en-US" altLang="zh-CN" i="0" dirty="0"/>
              <a:t>template &lt;class </a:t>
            </a:r>
            <a:r>
              <a:rPr lang="en-US" altLang="zh-CN" i="0" dirty="0" err="1"/>
              <a:t>Fn</a:t>
            </a:r>
            <a:r>
              <a:rPr lang="en-US" altLang="zh-CN" i="0" dirty="0"/>
              <a:t>, class... </a:t>
            </a:r>
            <a:r>
              <a:rPr lang="en-US" altLang="zh-CN" i="0" dirty="0" err="1"/>
              <a:t>Args</a:t>
            </a:r>
            <a:r>
              <a:rPr lang="en-US" altLang="zh-CN" i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bind (</a:t>
            </a:r>
            <a:r>
              <a:rPr lang="en-US" altLang="zh-CN" i="0" dirty="0" err="1"/>
              <a:t>Fn</a:t>
            </a:r>
            <a:r>
              <a:rPr lang="en-US" altLang="zh-CN" i="0" dirty="0"/>
              <a:t>&amp;&amp; </a:t>
            </a:r>
            <a:r>
              <a:rPr lang="en-US" altLang="zh-CN" i="0" dirty="0" err="1"/>
              <a:t>fn</a:t>
            </a:r>
            <a:r>
              <a:rPr lang="en-US" altLang="zh-CN" i="0" dirty="0"/>
              <a:t>, </a:t>
            </a:r>
            <a:r>
              <a:rPr lang="en-US" altLang="zh-CN" i="0" dirty="0" err="1"/>
              <a:t>Args</a:t>
            </a:r>
            <a:r>
              <a:rPr lang="en-US" altLang="zh-CN" i="0" dirty="0"/>
              <a:t>&amp;&amp;... </a:t>
            </a:r>
            <a:r>
              <a:rPr lang="en-US" altLang="zh-CN" i="0" dirty="0" err="1"/>
              <a:t>args</a:t>
            </a:r>
            <a:r>
              <a:rPr lang="en-US" altLang="zh-CN" i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template &lt;class Ret, class </a:t>
            </a:r>
            <a:r>
              <a:rPr lang="en-US" altLang="zh-CN" i="0" dirty="0" err="1"/>
              <a:t>Fn</a:t>
            </a:r>
            <a:r>
              <a:rPr lang="en-US" altLang="zh-CN" i="0" dirty="0"/>
              <a:t>, class... </a:t>
            </a:r>
            <a:r>
              <a:rPr lang="en-US" altLang="zh-CN" i="0" dirty="0" err="1"/>
              <a:t>Args</a:t>
            </a:r>
            <a:r>
              <a:rPr lang="en-US" altLang="zh-CN" i="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bind (</a:t>
            </a:r>
            <a:r>
              <a:rPr lang="en-US" altLang="zh-CN" i="0" dirty="0" err="1"/>
              <a:t>Fn</a:t>
            </a:r>
            <a:r>
              <a:rPr lang="en-US" altLang="zh-CN" i="0" dirty="0"/>
              <a:t>&amp;&amp; </a:t>
            </a:r>
            <a:r>
              <a:rPr lang="en-US" altLang="zh-CN" i="0" dirty="0" err="1"/>
              <a:t>fn</a:t>
            </a:r>
            <a:r>
              <a:rPr lang="en-US" altLang="zh-CN" i="0" dirty="0"/>
              <a:t>, </a:t>
            </a:r>
            <a:r>
              <a:rPr lang="en-US" altLang="zh-CN" i="0" dirty="0" err="1"/>
              <a:t>Args</a:t>
            </a:r>
            <a:r>
              <a:rPr lang="en-US" altLang="zh-CN" i="0" dirty="0"/>
              <a:t>&amp;&amp;... </a:t>
            </a:r>
            <a:r>
              <a:rPr lang="en-US" altLang="zh-CN" i="0" dirty="0" err="1"/>
              <a:t>args</a:t>
            </a:r>
            <a:r>
              <a:rPr lang="en-US" altLang="zh-CN" i="0" dirty="0"/>
              <a:t>);  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 //with return type</a:t>
            </a:r>
          </a:p>
          <a:p>
            <a:pPr marL="0" indent="0" eaLnBrk="1" hangingPunct="1">
              <a:buNone/>
            </a:pPr>
            <a:r>
              <a:rPr lang="en-US" altLang="zh-CN" i="0" dirty="0"/>
              <a:t>     //</a:t>
            </a:r>
            <a:r>
              <a:rPr lang="zh-CN" altLang="en-US" i="0" dirty="0"/>
              <a:t>将</a:t>
            </a:r>
            <a:r>
              <a:rPr lang="en-US" altLang="zh-CN" i="0" dirty="0" err="1"/>
              <a:t>fn</a:t>
            </a:r>
            <a:r>
              <a:rPr lang="zh-CN" altLang="en-US" i="0" dirty="0"/>
              <a:t>的参数绑定于</a:t>
            </a:r>
            <a:r>
              <a:rPr lang="en-US" altLang="zh-CN" i="0" dirty="0" err="1"/>
              <a:t>args</a:t>
            </a:r>
            <a:r>
              <a:rPr lang="zh-CN" altLang="en-US" i="0" dirty="0"/>
              <a:t>，返回函数对象。</a:t>
            </a:r>
            <a:endParaRPr lang="en-US" altLang="zh-CN" i="0" dirty="0"/>
          </a:p>
          <a:p>
            <a:pPr marL="0" indent="0" eaLnBrk="1" hangingPunct="1">
              <a:buNone/>
            </a:pPr>
            <a:endParaRPr lang="en-US" altLang="zh-CN" i="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i="0" kern="0" dirty="0"/>
              <a:t>bind</a:t>
            </a:r>
            <a:r>
              <a:rPr lang="zh-CN" altLang="en-US" b="0" i="0" kern="0" dirty="0"/>
              <a:t>除可将函数的参数绑定至固定值，还能重新安排函数参数顺序。</a:t>
            </a:r>
            <a:endParaRPr lang="en-US" altLang="zh-CN" b="0" i="0" kern="0" dirty="0"/>
          </a:p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b="0" i="0" kern="0" dirty="0"/>
          </a:p>
        </p:txBody>
      </p:sp>
    </p:spTree>
    <p:extLst>
      <p:ext uri="{BB962C8B-B14F-4D97-AF65-F5344CB8AC3E}">
        <p14:creationId xmlns:p14="http://schemas.microsoft.com/office/powerpoint/2010/main" val="66770070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7429E-EA5D-4486-AFD4-87B52765ED87}"/>
              </a:ext>
            </a:extLst>
          </p:cNvPr>
          <p:cNvSpPr/>
          <p:nvPr/>
        </p:nvSpPr>
        <p:spPr>
          <a:xfrm>
            <a:off x="683568" y="3238076"/>
            <a:ext cx="79928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 err="1"/>
              <a:t>partitiot_copy</a:t>
            </a:r>
            <a:r>
              <a:rPr lang="zh-CN" altLang="en-US" sz="2800" i="0" dirty="0"/>
              <a:t>最后一个参数</a:t>
            </a:r>
            <a:r>
              <a:rPr lang="en-US" altLang="zh-CN" sz="2800" i="0" dirty="0"/>
              <a:t>: </a:t>
            </a:r>
            <a:r>
              <a:rPr lang="en-US" altLang="zh-CN" sz="2800" i="0" dirty="0">
                <a:solidFill>
                  <a:srgbClr val="FF0000"/>
                </a:solidFill>
              </a:rPr>
              <a:t>bind(greater&lt;int&gt;(),placeholders::_1,99));</a:t>
            </a:r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8A4A9-1E07-4B0C-9D63-45E805EEA380}"/>
              </a:ext>
            </a:extLst>
          </p:cNvPr>
          <p:cNvSpPr/>
          <p:nvPr/>
        </p:nvSpPr>
        <p:spPr>
          <a:xfrm>
            <a:off x="759224" y="4653136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i="0" dirty="0"/>
              <a:t>没有绑定至指定值的参数标记为：</a:t>
            </a:r>
            <a:r>
              <a:rPr lang="en-US" altLang="zh-CN" sz="2800" i="0" dirty="0"/>
              <a:t>_1,_2</a:t>
            </a:r>
            <a:r>
              <a:rPr lang="zh-CN" altLang="en-US" sz="2800" i="0" dirty="0"/>
              <a:t>等。定义在</a:t>
            </a:r>
            <a:r>
              <a:rPr lang="en-US" altLang="zh-CN" sz="2800" i="0" dirty="0"/>
              <a:t>std::placeholders</a:t>
            </a:r>
            <a:r>
              <a:rPr lang="zh-CN" altLang="en-US" sz="2800" i="0" dirty="0"/>
              <a:t>名字空间中。</a:t>
            </a:r>
            <a:endParaRPr lang="en-US" altLang="zh-CN" sz="2800" i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0F7327-D7A7-488F-B5AE-BAEC85F8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0" i="0" kern="0" dirty="0"/>
              <a:t>输入一个整数数组，调整数组中数字的顺序，使得前半部分大于等于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，后边部分小于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E29B8A-DD36-4137-93B4-AFAE4CE9114B}"/>
              </a:ext>
            </a:extLst>
          </p:cNvPr>
          <p:cNvSpPr/>
          <p:nvPr/>
        </p:nvSpPr>
        <p:spPr>
          <a:xfrm>
            <a:off x="5956706" y="5732886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0" dirty="0"/>
              <a:t>partition.cpp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9402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39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65E045-AF61-4787-8A41-B942A933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zh-CN" altLang="en-US" b="0" i="0" kern="0" dirty="0"/>
              <a:t>重新安排函数参数顺序。</a:t>
            </a:r>
            <a:endParaRPr lang="en-US" altLang="zh-CN" b="0" i="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7429E-EA5D-4486-AFD4-87B52765ED87}"/>
              </a:ext>
            </a:extLst>
          </p:cNvPr>
          <p:cNvSpPr/>
          <p:nvPr/>
        </p:nvSpPr>
        <p:spPr>
          <a:xfrm>
            <a:off x="574675" y="2348880"/>
            <a:ext cx="87772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/>
              <a:t>auto f = bind(greater&lt;int&gt;(),placeholders::_2,placeholders::_1));</a:t>
            </a:r>
          </a:p>
          <a:p>
            <a:endParaRPr lang="en-US" altLang="zh-CN" sz="2800" i="0" dirty="0"/>
          </a:p>
          <a:p>
            <a:endParaRPr lang="en-US" altLang="zh-CN" sz="2800" i="0" dirty="0"/>
          </a:p>
          <a:p>
            <a:r>
              <a:rPr lang="en-US" altLang="zh-CN" sz="2800" i="0" dirty="0"/>
              <a:t>greater:  x&gt;y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r>
              <a:rPr lang="zh-CN" altLang="en-US" sz="2800" i="0" dirty="0"/>
              <a:t>绑定后</a:t>
            </a:r>
            <a:r>
              <a:rPr lang="en-US" altLang="zh-CN" sz="2800" i="0" dirty="0"/>
              <a:t>f</a:t>
            </a:r>
            <a:r>
              <a:rPr lang="zh-CN" altLang="en-US" sz="2800" i="0" dirty="0"/>
              <a:t>：</a:t>
            </a:r>
            <a:r>
              <a:rPr lang="en-US" altLang="zh-CN" sz="2800" i="0" dirty="0"/>
              <a:t>y&gt;x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endParaRPr lang="en-US" altLang="zh-CN" sz="2800" i="0" dirty="0"/>
          </a:p>
          <a:p>
            <a:r>
              <a:rPr lang="en-US" altLang="zh-CN" sz="2800" i="0" dirty="0"/>
              <a:t>sort(</a:t>
            </a:r>
            <a:r>
              <a:rPr lang="en-US" altLang="zh-CN" sz="2800" i="0" dirty="0" err="1"/>
              <a:t>v.begin</a:t>
            </a:r>
            <a:r>
              <a:rPr lang="en-US" altLang="zh-CN" sz="2800" i="0" dirty="0"/>
              <a:t>(),</a:t>
            </a:r>
            <a:r>
              <a:rPr lang="en-US" altLang="zh-CN" sz="2800" i="0" dirty="0" err="1"/>
              <a:t>v.end</a:t>
            </a:r>
            <a:r>
              <a:rPr lang="en-US" altLang="zh-CN" sz="2800" i="0" dirty="0"/>
              <a:t>(),f)   //</a:t>
            </a:r>
            <a:r>
              <a:rPr lang="zh-CN" altLang="en-US" sz="2800" i="0" dirty="0"/>
              <a:t>升序排序</a:t>
            </a:r>
            <a:endParaRPr lang="en-US" altLang="zh-CN" sz="2800" i="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310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查找算法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72154"/>
              </p:ext>
            </p:extLst>
          </p:nvPr>
        </p:nvGraphicFramePr>
        <p:xfrm>
          <a:off x="107504" y="1397000"/>
          <a:ext cx="9036496" cy="52774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3529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70120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ForwardIterator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/>
                        <a:t>adjacent_find</a:t>
                      </a:r>
                      <a:r>
                        <a:rPr lang="en-US" altLang="zh-CN" sz="2800" dirty="0"/>
                        <a:t>(</a:t>
                      </a:r>
                      <a:r>
                        <a:rPr lang="en-US" altLang="zh-CN" sz="2800" dirty="0" err="1"/>
                        <a:t>firs,last,pred</a:t>
                      </a:r>
                      <a:r>
                        <a:rPr lang="en-US" altLang="zh-CN" sz="2800" dirty="0"/>
                        <a:t>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找出第一组满足条件的相邻元素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find (first, last, const T&amp;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查找第一个等于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的元素。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793047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first,last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查找第一个使谓词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的元素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5209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find_first_of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(first1, last1,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BinaryPredicate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与</a:t>
                      </a:r>
                      <a:r>
                        <a:rPr lang="en-US" altLang="zh-CN" sz="2800" dirty="0"/>
                        <a:t>find</a:t>
                      </a:r>
                      <a:r>
                        <a:rPr lang="zh-CN" altLang="en-US" sz="2800" dirty="0"/>
                        <a:t>类似，同时搜索多个元素中的某个元素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1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6621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40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65E045-AF61-4787-8A41-B942A933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zh-CN" altLang="en-US" b="0" i="0" kern="0" dirty="0"/>
              <a:t>重新安排函数参数顺序。</a:t>
            </a:r>
            <a:endParaRPr lang="en-US" altLang="zh-CN" b="0" i="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7429E-EA5D-4486-AFD4-87B52765ED87}"/>
              </a:ext>
            </a:extLst>
          </p:cNvPr>
          <p:cNvSpPr/>
          <p:nvPr/>
        </p:nvSpPr>
        <p:spPr>
          <a:xfrm>
            <a:off x="574675" y="2348880"/>
            <a:ext cx="877728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/>
              <a:t>auto f = bind(greater&lt;int&gt;(),placeholders::_2,placeholders::_1));</a:t>
            </a:r>
          </a:p>
          <a:p>
            <a:endParaRPr lang="en-US" altLang="zh-CN" sz="2800" i="0" dirty="0"/>
          </a:p>
          <a:p>
            <a:endParaRPr lang="en-US" altLang="zh-CN" sz="2800" i="0" dirty="0"/>
          </a:p>
          <a:p>
            <a:r>
              <a:rPr lang="en-US" altLang="zh-CN" sz="2800" i="0" dirty="0"/>
              <a:t>greater:  x&gt;y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r>
              <a:rPr lang="zh-CN" altLang="en-US" sz="2800" i="0" dirty="0"/>
              <a:t>绑定后</a:t>
            </a:r>
            <a:r>
              <a:rPr lang="en-US" altLang="zh-CN" sz="2800" i="0" dirty="0"/>
              <a:t>f</a:t>
            </a:r>
            <a:r>
              <a:rPr lang="zh-CN" altLang="en-US" sz="2800" i="0" dirty="0"/>
              <a:t>：</a:t>
            </a:r>
            <a:r>
              <a:rPr lang="en-US" altLang="zh-CN" sz="2800" i="0" dirty="0"/>
              <a:t>y&gt;x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endParaRPr lang="en-US" altLang="zh-CN" sz="2800" i="0" dirty="0"/>
          </a:p>
          <a:p>
            <a:r>
              <a:rPr lang="en-US" altLang="zh-CN" sz="2800" i="0" dirty="0"/>
              <a:t>sort(</a:t>
            </a:r>
            <a:r>
              <a:rPr lang="en-US" altLang="zh-CN" sz="2800" i="0" dirty="0" err="1"/>
              <a:t>v.begin</a:t>
            </a:r>
            <a:r>
              <a:rPr lang="en-US" altLang="zh-CN" sz="2800" i="0" dirty="0"/>
              <a:t>(),</a:t>
            </a:r>
            <a:r>
              <a:rPr lang="en-US" altLang="zh-CN" sz="2800" i="0" dirty="0" err="1"/>
              <a:t>v.end</a:t>
            </a:r>
            <a:r>
              <a:rPr lang="en-US" altLang="zh-CN" sz="2800" i="0" dirty="0"/>
              <a:t>(),f)   //</a:t>
            </a:r>
            <a:r>
              <a:rPr lang="zh-CN" altLang="en-US" sz="2800" i="0" dirty="0"/>
              <a:t>升序排序</a:t>
            </a:r>
            <a:endParaRPr lang="en-US" altLang="zh-CN" sz="2800" i="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98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41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65E045-AF61-4787-8A41-B942A933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zh-CN" altLang="en-US" b="0" i="0" kern="0" dirty="0"/>
              <a:t>可以绑定引用或</a:t>
            </a:r>
            <a:r>
              <a:rPr lang="en-US" altLang="zh-CN" b="0" i="0" kern="0" dirty="0"/>
              <a:t>const </a:t>
            </a:r>
            <a:r>
              <a:rPr lang="zh-CN" altLang="en-US" b="0" i="0" kern="0" dirty="0"/>
              <a:t>引用。</a:t>
            </a:r>
            <a:endParaRPr lang="en-US" altLang="zh-CN" b="0" i="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7429E-EA5D-4486-AFD4-87B52765ED87}"/>
              </a:ext>
            </a:extLst>
          </p:cNvPr>
          <p:cNvSpPr/>
          <p:nvPr/>
        </p:nvSpPr>
        <p:spPr>
          <a:xfrm>
            <a:off x="574675" y="4655328"/>
            <a:ext cx="6977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800" i="0" dirty="0"/>
              <a:t>阅读</a:t>
            </a:r>
            <a:r>
              <a:rPr lang="en-US" altLang="zh-CN" sz="2800" i="0" dirty="0"/>
              <a:t>bindref.cpp</a:t>
            </a:r>
            <a:r>
              <a:rPr lang="zh-CN" altLang="en-US" sz="2800" i="0" dirty="0"/>
              <a:t>，通过运行理解绑定引用。</a:t>
            </a:r>
            <a:endParaRPr lang="en-US" altLang="zh-CN" sz="2800" i="0" dirty="0"/>
          </a:p>
        </p:txBody>
      </p:sp>
    </p:spTree>
    <p:extLst>
      <p:ext uri="{BB962C8B-B14F-4D97-AF65-F5344CB8AC3E}">
        <p14:creationId xmlns:p14="http://schemas.microsoft.com/office/powerpoint/2010/main" val="125532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42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65E045-AF61-4787-8A41-B942A933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例：</a:t>
            </a:r>
            <a:r>
              <a:rPr lang="zh-CN" altLang="en-US" b="0" i="0" kern="0" dirty="0"/>
              <a:t>绑定重载函数，需指定参数类型。</a:t>
            </a:r>
            <a:endParaRPr lang="en-US" altLang="zh-CN" b="0" i="0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F15565-A193-4FAF-A51D-91A1850CBA56}"/>
              </a:ext>
            </a:extLst>
          </p:cNvPr>
          <p:cNvSpPr txBox="1"/>
          <p:nvPr/>
        </p:nvSpPr>
        <p:spPr>
          <a:xfrm>
            <a:off x="899592" y="234888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void overloaded(int num) { }</a:t>
            </a:r>
          </a:p>
          <a:p>
            <a:r>
              <a:rPr lang="en-US" altLang="zh-CN" sz="2800" i="0" dirty="0"/>
              <a:t>void overloaded(float f) { }</a:t>
            </a:r>
            <a:endParaRPr lang="zh-CN" altLang="en-US" sz="28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314B8F-EB25-4BA1-A02D-4C3CF0EA6230}"/>
              </a:ext>
            </a:extLst>
          </p:cNvPr>
          <p:cNvSpPr txBox="1"/>
          <p:nvPr/>
        </p:nvSpPr>
        <p:spPr>
          <a:xfrm>
            <a:off x="878088" y="3538550"/>
            <a:ext cx="82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auto f = bind(overloaded, placeholders::_1) ;   </a:t>
            </a:r>
            <a:r>
              <a:rPr lang="en-US" altLang="zh-CN" sz="2800" i="0" dirty="0">
                <a:solidFill>
                  <a:srgbClr val="FF0000"/>
                </a:solidFill>
              </a:rPr>
              <a:t>//error  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1A04F0-6ABF-4E1C-8ABB-AF2C3B08D5F4}"/>
              </a:ext>
            </a:extLst>
          </p:cNvPr>
          <p:cNvSpPr txBox="1"/>
          <p:nvPr/>
        </p:nvSpPr>
        <p:spPr>
          <a:xfrm>
            <a:off x="855168" y="4197139"/>
            <a:ext cx="8273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auto f = bind(void(*)(float)overloaded, </a:t>
            </a:r>
          </a:p>
          <a:p>
            <a:r>
              <a:rPr lang="en-US" altLang="zh-CN" sz="2800" i="0" dirty="0"/>
              <a:t>                       placeholders::_1) ;   </a:t>
            </a:r>
            <a:r>
              <a:rPr lang="en-US" altLang="zh-CN" sz="2800" i="0" dirty="0">
                <a:solidFill>
                  <a:srgbClr val="FF0000"/>
                </a:solidFill>
              </a:rPr>
              <a:t>//ok  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6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43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/>
        </p:nvGraphicFramePr>
        <p:xfrm>
          <a:off x="573060" y="2329532"/>
          <a:ext cx="8424936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0639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664297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dirty="0"/>
                        <a:t>template &lt;class Operation, class T&gt; binder1st&lt;Operation&gt; bind1st (const Operation&amp; op, const T&amp; x);</a:t>
                      </a:r>
                    </a:p>
                    <a:p>
                      <a:pPr algn="l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返回绑定</a:t>
                      </a:r>
                      <a:r>
                        <a:rPr lang="en-US" altLang="zh-CN" sz="2800" dirty="0"/>
                        <a:t>op</a:t>
                      </a:r>
                      <a:r>
                        <a:rPr lang="zh-CN" altLang="en-US" sz="2800" dirty="0"/>
                        <a:t>第一个参数的函数对象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Operation, class T&gt; binder2nd&lt;Operation&gt; bind2nd (const Operation&amp; op, const T&amp; x);</a:t>
                      </a:r>
                      <a:endParaRPr lang="zh-CN" altLang="en-US" sz="2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返回绑定</a:t>
                      </a:r>
                      <a:r>
                        <a:rPr lang="en-US" altLang="zh-CN" sz="2800" dirty="0"/>
                        <a:t>op</a:t>
                      </a:r>
                      <a:r>
                        <a:rPr lang="zh-CN" altLang="en-US" sz="2800" dirty="0"/>
                        <a:t>第二个参数的函数对象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1455B04-DDE4-4BA5-93A9-434345C121B0}"/>
              </a:ext>
            </a:extLst>
          </p:cNvPr>
          <p:cNvSpPr txBox="1"/>
          <p:nvPr/>
        </p:nvSpPr>
        <p:spPr>
          <a:xfrm>
            <a:off x="535482" y="1268760"/>
            <a:ext cx="846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&lt;functional&gt;</a:t>
            </a:r>
            <a:r>
              <a:rPr lang="zh-CN" altLang="en-US" sz="2800" i="0" dirty="0"/>
              <a:t>， </a:t>
            </a:r>
            <a:r>
              <a:rPr lang="en-US" altLang="zh-CN" sz="2800" i="0" dirty="0"/>
              <a:t>C++11</a:t>
            </a:r>
            <a:r>
              <a:rPr lang="zh-CN" altLang="en-US" sz="2800" i="0" dirty="0"/>
              <a:t>之前提供</a:t>
            </a:r>
            <a:r>
              <a:rPr lang="en-US" altLang="zh-CN" sz="2800" i="0" dirty="0"/>
              <a:t>bind1st,bind2nd</a:t>
            </a:r>
            <a:r>
              <a:rPr lang="zh-CN" altLang="en-US" sz="2800" i="0" dirty="0"/>
              <a:t>。</a:t>
            </a:r>
            <a:r>
              <a:rPr lang="en-US" altLang="zh-CN" sz="2800" i="0" dirty="0"/>
              <a:t>C++17</a:t>
            </a:r>
            <a:r>
              <a:rPr lang="zh-CN" altLang="en-US" sz="2800" i="0" dirty="0"/>
              <a:t>已删除。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051EA0-05C9-497A-B75D-B1ECDF73E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</p:spTree>
    <p:extLst>
      <p:ext uri="{BB962C8B-B14F-4D97-AF65-F5344CB8AC3E}">
        <p14:creationId xmlns:p14="http://schemas.microsoft.com/office/powerpoint/2010/main" val="34732392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44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取反器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455B04-DDE4-4BA5-93A9-434345C121B0}"/>
              </a:ext>
            </a:extLst>
          </p:cNvPr>
          <p:cNvSpPr txBox="1"/>
          <p:nvPr/>
        </p:nvSpPr>
        <p:spPr>
          <a:xfrm>
            <a:off x="535482" y="1442175"/>
            <a:ext cx="6949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i="0" dirty="0"/>
              <a:t>取反器</a:t>
            </a:r>
            <a:r>
              <a:rPr lang="en-US" altLang="zh-CN" sz="2800" i="0" dirty="0"/>
              <a:t>(negator)</a:t>
            </a:r>
            <a:r>
              <a:rPr lang="zh-CN" altLang="en-US" sz="2800" i="0" dirty="0"/>
              <a:t>对调用结果取反。</a:t>
            </a:r>
            <a:endParaRPr lang="en-US" altLang="zh-CN" sz="2800" i="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&lt;functional&gt;</a:t>
            </a:r>
            <a:r>
              <a:rPr lang="zh-CN" altLang="en-US" sz="2800" i="0" dirty="0"/>
              <a:t>中函数模板，</a:t>
            </a:r>
            <a:endParaRPr lang="en-US" altLang="zh-CN" sz="2800" i="0" dirty="0"/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template &lt;class F&gt;</a:t>
            </a:r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en-US" altLang="zh-CN" sz="2800" i="0" dirty="0" err="1">
                <a:solidFill>
                  <a:srgbClr val="FF0000"/>
                </a:solidFill>
              </a:rPr>
              <a:t>not_fn</a:t>
            </a:r>
            <a:r>
              <a:rPr lang="en-US" altLang="zh-CN" sz="2800" i="0" dirty="0"/>
              <a:t>(F &amp;&amp;f);</a:t>
            </a:r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template &lt;class F&gt;</a:t>
            </a:r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en-US" altLang="zh-CN" sz="2800" i="0" dirty="0" err="1"/>
              <a:t>constexpr</a:t>
            </a:r>
            <a:r>
              <a:rPr lang="en-US" altLang="zh-CN" sz="2800" i="0" dirty="0"/>
              <a:t> </a:t>
            </a:r>
            <a:r>
              <a:rPr lang="en-US" altLang="zh-CN" sz="2800" i="0" dirty="0" err="1">
                <a:solidFill>
                  <a:srgbClr val="FF0000"/>
                </a:solidFill>
              </a:rPr>
              <a:t>not_fn</a:t>
            </a:r>
            <a:r>
              <a:rPr lang="en-US" altLang="zh-CN" sz="2800" i="0" dirty="0"/>
              <a:t>(F &amp;&amp;f);</a:t>
            </a:r>
          </a:p>
          <a:p>
            <a:pPr>
              <a:buClr>
                <a:srgbClr val="FF0000"/>
              </a:buClr>
            </a:pPr>
            <a:endParaRPr lang="en-US" altLang="zh-CN" sz="2800" i="0" dirty="0"/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</a:t>
            </a:r>
          </a:p>
          <a:p>
            <a:pPr>
              <a:buClr>
                <a:srgbClr val="FF0000"/>
              </a:buClr>
            </a:pPr>
            <a:r>
              <a:rPr lang="en-US" altLang="zh-CN" sz="2800" i="0" dirty="0"/>
              <a:t>     </a:t>
            </a:r>
            <a:endParaRPr lang="zh-CN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76904011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绑定器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7429E-EA5D-4486-AFD4-87B52765ED87}"/>
              </a:ext>
            </a:extLst>
          </p:cNvPr>
          <p:cNvSpPr/>
          <p:nvPr/>
        </p:nvSpPr>
        <p:spPr>
          <a:xfrm>
            <a:off x="683568" y="3238076"/>
            <a:ext cx="79928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0" dirty="0" err="1"/>
              <a:t>partitiot_copy</a:t>
            </a:r>
            <a:r>
              <a:rPr lang="zh-CN" altLang="en-US" sz="2800" i="0" dirty="0"/>
              <a:t>最后一个参数</a:t>
            </a:r>
            <a:r>
              <a:rPr lang="en-US" altLang="zh-CN" sz="2800" i="0" dirty="0"/>
              <a:t>: </a:t>
            </a:r>
            <a:r>
              <a:rPr lang="en-US" altLang="zh-CN" sz="2800" i="0" dirty="0" err="1"/>
              <a:t>not_fn</a:t>
            </a:r>
            <a:r>
              <a:rPr lang="en-US" altLang="zh-CN" sz="2800" i="0" dirty="0"/>
              <a:t>(</a:t>
            </a:r>
            <a:r>
              <a:rPr lang="en-US" altLang="zh-CN" sz="2800" i="0" dirty="0">
                <a:solidFill>
                  <a:srgbClr val="FF0000"/>
                </a:solidFill>
              </a:rPr>
              <a:t>bind(less&lt;int&gt;(),placeholders::_1,100));</a:t>
            </a:r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8A4A9-1E07-4B0C-9D63-45E805EEA380}"/>
              </a:ext>
            </a:extLst>
          </p:cNvPr>
          <p:cNvSpPr/>
          <p:nvPr/>
        </p:nvSpPr>
        <p:spPr>
          <a:xfrm>
            <a:off x="759224" y="46531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i="0" dirty="0"/>
              <a:t>前半部分：小于</a:t>
            </a:r>
            <a:r>
              <a:rPr lang="en-US" altLang="zh-CN" sz="2800" i="0" dirty="0"/>
              <a:t>100</a:t>
            </a:r>
            <a:r>
              <a:rPr lang="zh-CN" altLang="en-US" sz="2800" i="0" dirty="0"/>
              <a:t>取反。</a:t>
            </a:r>
            <a:endParaRPr lang="en-US" altLang="zh-CN" sz="2800" i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0F7327-D7A7-488F-B5AE-BAEC85F8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56" y="1264787"/>
            <a:ext cx="8273624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0" i="0" kern="0" dirty="0"/>
              <a:t>输入一个整数数组，调整数组中数字的顺序，使得前半部分大于等于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，后边部分小于</a:t>
            </a:r>
            <a:r>
              <a:rPr lang="en-US" altLang="zh-CN" b="0" i="0" kern="0" dirty="0"/>
              <a:t>100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E29B8A-DD36-4137-93B4-AFAE4CE9114B}"/>
              </a:ext>
            </a:extLst>
          </p:cNvPr>
          <p:cNvSpPr/>
          <p:nvPr/>
        </p:nvSpPr>
        <p:spPr>
          <a:xfrm>
            <a:off x="5956706" y="5732886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0" dirty="0"/>
              <a:t>partition.cpp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4535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46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800" dirty="0"/>
              <a:t>函数对象适配器</a:t>
            </a:r>
            <a:r>
              <a:rPr lang="en-US" altLang="zh-CN" sz="3800" dirty="0"/>
              <a:t>—</a:t>
            </a:r>
            <a:r>
              <a:rPr lang="zh-CN" altLang="en-US" sz="3800" dirty="0"/>
              <a:t>取反器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/>
        </p:nvGraphicFramePr>
        <p:xfrm>
          <a:off x="573060" y="2329532"/>
          <a:ext cx="8424936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0639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664297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3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Predicate&gt;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unary_negate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&lt;Predicate&gt; not1 (const Predicate&amp;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返回一元函数对象的逻辑负值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&lt;class Predicate&gt;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binary_negate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&lt;Predicate&gt; not2 (const Predicate&amp;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返回二元函数对象的逻辑负值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9383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1455B04-DDE4-4BA5-93A9-434345C121B0}"/>
              </a:ext>
            </a:extLst>
          </p:cNvPr>
          <p:cNvSpPr txBox="1"/>
          <p:nvPr/>
        </p:nvSpPr>
        <p:spPr>
          <a:xfrm>
            <a:off x="535482" y="1442175"/>
            <a:ext cx="694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&lt;functional&gt;</a:t>
            </a:r>
            <a:r>
              <a:rPr lang="zh-CN" altLang="en-US" sz="2800" dirty="0"/>
              <a:t>，</a:t>
            </a:r>
            <a:r>
              <a:rPr lang="en-US" altLang="zh-CN" sz="2800" dirty="0"/>
              <a:t>C++17</a:t>
            </a:r>
            <a:r>
              <a:rPr lang="zh-CN" altLang="en-US" sz="2800" dirty="0"/>
              <a:t>之前，</a:t>
            </a:r>
            <a:r>
              <a:rPr lang="en-US" altLang="zh-CN" sz="2800" dirty="0"/>
              <a:t>not1,not2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51457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5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查找算法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23383"/>
              </p:ext>
            </p:extLst>
          </p:nvPr>
        </p:nvGraphicFramePr>
        <p:xfrm>
          <a:off x="107504" y="1397000"/>
          <a:ext cx="9036496" cy="51860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3529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70120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find_if_not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(first, last,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zh-CN" sz="2800" dirty="0"/>
                        <a:t> 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返回使谓词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zh-CN" altLang="en-US" sz="2800" dirty="0"/>
                        <a:t>为</a:t>
                      </a:r>
                      <a:r>
                        <a:rPr lang="en-US" altLang="zh-CN" sz="2800" dirty="0"/>
                        <a:t>false</a:t>
                      </a:r>
                      <a:r>
                        <a:rPr lang="zh-CN" altLang="en-US" sz="2800" dirty="0"/>
                        <a:t>的第一个元素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ForwardIterator1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find_end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(first1, last1, first2, last2,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在</a:t>
                      </a:r>
                      <a:r>
                        <a:rPr lang="en-US" altLang="zh-CN" sz="2800" dirty="0"/>
                        <a:t>[first1,last1)</a:t>
                      </a:r>
                      <a:r>
                        <a:rPr lang="zh-CN" altLang="en-US" sz="2800" dirty="0"/>
                        <a:t>中查找使谓词为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的最后一次匹配</a:t>
                      </a:r>
                      <a:r>
                        <a:rPr lang="en-US" altLang="zh-CN" sz="2800" dirty="0"/>
                        <a:t>[first2,last2)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793047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ForwardIterator1 search (first1, last1first2, last2,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👆，查找</a:t>
                      </a:r>
                      <a:r>
                        <a:rPr lang="en-US" altLang="zh-CN" sz="2800" dirty="0"/>
                        <a:t>[first2,last2)</a:t>
                      </a:r>
                      <a:r>
                        <a:rPr lang="zh-CN" altLang="en-US" sz="2800" dirty="0"/>
                        <a:t>的第一次匹配位置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5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015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6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查找算法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9001"/>
              </p:ext>
            </p:extLst>
          </p:nvPr>
        </p:nvGraphicFramePr>
        <p:xfrm>
          <a:off x="107504" y="1397000"/>
          <a:ext cx="9036496" cy="2869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3529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70120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search_n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(first,</a:t>
                      </a:r>
                      <a:r>
                        <a:rPr lang="zh-CN" alt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last, n, const T&amp;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[</a:t>
                      </a:r>
                      <a:r>
                        <a:rPr lang="en-US" altLang="zh-CN" sz="2800" dirty="0" err="1"/>
                        <a:t>first,last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中查找前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个等于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或与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作用使谓词</a:t>
                      </a:r>
                      <a:r>
                        <a:rPr lang="en-US" altLang="zh-CN" sz="2800" dirty="0" err="1"/>
                        <a:t>pred</a:t>
                      </a:r>
                      <a:r>
                        <a:rPr lang="zh-CN" altLang="en-US" sz="2800" dirty="0"/>
                        <a:t>为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的连续元素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0335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7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比较算法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07085"/>
              </p:ext>
            </p:extLst>
          </p:nvPr>
        </p:nvGraphicFramePr>
        <p:xfrm>
          <a:off x="107504" y="1397000"/>
          <a:ext cx="9036496" cy="42411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3529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70120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equal (InputIterator1 first1, InputIterator1 last1, InputIterator2 first2,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BinaryPredicate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检查相应元素是否相等或匹配谓词，即判断两个序列是否相同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pair&lt;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ForwardIterator,ForwardIterator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equal_range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ForwardIterator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Compare comp);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[</a:t>
                      </a:r>
                      <a:r>
                        <a:rPr lang="en-US" altLang="zh-CN" sz="2800" dirty="0" err="1"/>
                        <a:t>first,last</a:t>
                      </a:r>
                      <a:r>
                        <a:rPr lang="zh-CN" altLang="en-US" sz="2800" dirty="0"/>
                        <a:t>）中等于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或使谓词为</a:t>
                      </a:r>
                      <a:r>
                        <a:rPr lang="en-US" altLang="zh-CN" sz="2800" dirty="0"/>
                        <a:t>true</a:t>
                      </a:r>
                      <a:r>
                        <a:rPr lang="zh-CN" altLang="en-US" sz="2800" dirty="0"/>
                        <a:t>的子区间下界和上界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16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846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8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比较算法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4660"/>
              </p:ext>
            </p:extLst>
          </p:nvPr>
        </p:nvGraphicFramePr>
        <p:xfrm>
          <a:off x="107504" y="1397000"/>
          <a:ext cx="9036496" cy="4667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35293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701203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pair&lt;InputIterator1, InputIterator2&gt; mismatch (InputIterator1 first1, InputIterator1 last1, InputIterator2 first2,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BinaryPredicate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返回</a:t>
                      </a:r>
                      <a:r>
                        <a:rPr lang="en-US" altLang="zh-CN" sz="2800" dirty="0"/>
                        <a:t>[first1,last1)</a:t>
                      </a:r>
                      <a:r>
                        <a:rPr lang="zh-CN" altLang="en-US" sz="2800" dirty="0"/>
                        <a:t>中第一个出现的与</a:t>
                      </a:r>
                      <a:r>
                        <a:rPr lang="en-US" altLang="zh-CN" sz="2800" dirty="0"/>
                        <a:t>first2</a:t>
                      </a:r>
                      <a:r>
                        <a:rPr lang="zh-CN" altLang="en-US" sz="2800" dirty="0"/>
                        <a:t>序列同一位置元素不匹配的迭代器。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2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lexicographical_compare</a:t>
                      </a:r>
                      <a:r>
                        <a:rPr lang="en-US" altLang="zh-CN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(InputIterator1 first1, InputIterator1 last1, InputIterator2 first2, InputIterator2 last2, Compare comp);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判断两个序列的</a:t>
                      </a:r>
                      <a:r>
                        <a:rPr lang="en-US" altLang="zh-CN" sz="2800" dirty="0"/>
                        <a:t>”</a:t>
                      </a:r>
                      <a:r>
                        <a:rPr lang="zh-CN" altLang="en-US" sz="2800" dirty="0"/>
                        <a:t>词典顺序</a:t>
                      </a:r>
                      <a:r>
                        <a:rPr lang="en-US" altLang="zh-CN" sz="2800" dirty="0"/>
                        <a:t>”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16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120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18A261AF-B8DD-4403-BDD4-1B3926A7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EA8D7-306D-4C35-BCED-1D57501DB95F}" type="slidenum">
              <a:rPr lang="en-US" altLang="zh-CN" b="0" i="0" smtClean="0">
                <a:latin typeface="Verdana" panose="020B0604030504040204" pitchFamily="34" charset="0"/>
              </a:rPr>
              <a:pPr/>
              <a:t>9</a:t>
            </a:fld>
            <a:endParaRPr lang="en-US" altLang="zh-CN" b="0" i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C8037FE-B5E1-4EC0-8133-9A12A2A50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/>
              <a:t>计数算法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109D92-E1B3-41DD-BD1A-74EE77C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856" y="1264787"/>
            <a:ext cx="8273624" cy="676276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AB56A31-6D28-490E-8E0C-A3E49492F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05161"/>
              </p:ext>
            </p:extLst>
          </p:nvPr>
        </p:nvGraphicFramePr>
        <p:xfrm>
          <a:off x="107504" y="1397000"/>
          <a:ext cx="9036496" cy="50336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517623372"/>
                    </a:ext>
                  </a:extLst>
                </a:gridCol>
                <a:gridCol w="2699792">
                  <a:extLst>
                    <a:ext uri="{9D8B030D-6E8A-4147-A177-3AD203B41FA5}">
                      <a16:colId xmlns:a16="http://schemas.microsoft.com/office/drawing/2014/main" val="294499896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6624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all_of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UnaryPredicate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判断序列中的所有元素满足条件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49944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any_of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UnaryPredicate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判断序列中有一个元素满足条件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16225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zh-CN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none_of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UnaryPredicate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判断序列中所有元素不满足条件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142728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iterator_traits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&gt;::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difference_type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first,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last, const T&amp; </a:t>
                      </a:r>
                      <a:r>
                        <a:rPr lang="en-US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计算区间内匹配</a:t>
                      </a:r>
                      <a:r>
                        <a:rPr lang="en-US" altLang="zh-CN" sz="2800" dirty="0" err="1"/>
                        <a:t>val</a:t>
                      </a:r>
                      <a:r>
                        <a:rPr lang="zh-CN" altLang="en-US" sz="2800" dirty="0"/>
                        <a:t>值的元素个数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00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41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18126</TotalTime>
  <Words>3938</Words>
  <Application>Microsoft Office PowerPoint</Application>
  <PresentationFormat>全屏显示(4:3)</PresentationFormat>
  <Paragraphs>540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Calibri</vt:lpstr>
      <vt:lpstr>Times New Roman</vt:lpstr>
      <vt:lpstr>Verdana</vt:lpstr>
      <vt:lpstr>Wingdings</vt:lpstr>
      <vt:lpstr>1_Profile</vt:lpstr>
      <vt:lpstr>标准模板库STL </vt:lpstr>
      <vt:lpstr>算法</vt:lpstr>
      <vt:lpstr>非修改顺序算法</vt:lpstr>
      <vt:lpstr>查找算法</vt:lpstr>
      <vt:lpstr>查找算法</vt:lpstr>
      <vt:lpstr>查找算法</vt:lpstr>
      <vt:lpstr>比较算法</vt:lpstr>
      <vt:lpstr>比较算法</vt:lpstr>
      <vt:lpstr>计数算法</vt:lpstr>
      <vt:lpstr>计数算法</vt:lpstr>
      <vt:lpstr>修改序列算法</vt:lpstr>
      <vt:lpstr>修改序列算法</vt:lpstr>
      <vt:lpstr>修改序列算法</vt:lpstr>
      <vt:lpstr>修改序列算法</vt:lpstr>
      <vt:lpstr>修改序列算法</vt:lpstr>
      <vt:lpstr>操作算法</vt:lpstr>
      <vt:lpstr>交换算法</vt:lpstr>
      <vt:lpstr>排序算法</vt:lpstr>
      <vt:lpstr>分区算法</vt:lpstr>
      <vt:lpstr>最大/最小算法</vt:lpstr>
      <vt:lpstr>二叉树搜索算法</vt:lpstr>
      <vt:lpstr>集合算法</vt:lpstr>
      <vt:lpstr>置换算法</vt:lpstr>
      <vt:lpstr>堆算法</vt:lpstr>
      <vt:lpstr>数值处理算法</vt:lpstr>
      <vt:lpstr>数值处理算法</vt:lpstr>
      <vt:lpstr>数值处理算法</vt:lpstr>
      <vt:lpstr>算法练习</vt:lpstr>
      <vt:lpstr>算法练习</vt:lpstr>
      <vt:lpstr>迭代器适配器—流迭代器</vt:lpstr>
      <vt:lpstr>迭代器适配器—流迭代器</vt:lpstr>
      <vt:lpstr>算法练习</vt:lpstr>
      <vt:lpstr>算法练习</vt:lpstr>
      <vt:lpstr>函数对象适配器</vt:lpstr>
      <vt:lpstr>函数对象适配器</vt:lpstr>
      <vt:lpstr>函数对象适配器</vt:lpstr>
      <vt:lpstr>函数对象适配器—绑定器</vt:lpstr>
      <vt:lpstr>函数对象适配器—绑定器</vt:lpstr>
      <vt:lpstr>函数对象适配器—绑定器</vt:lpstr>
      <vt:lpstr>函数对象适配器—绑定器</vt:lpstr>
      <vt:lpstr>函数对象适配器—绑定器</vt:lpstr>
      <vt:lpstr>函数对象适配器—绑定器</vt:lpstr>
      <vt:lpstr>函数对象适配器—绑定器</vt:lpstr>
      <vt:lpstr>函数对象适配器—取反器</vt:lpstr>
      <vt:lpstr>函数对象适配器—绑定器</vt:lpstr>
      <vt:lpstr>函数对象适配器—取反器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Dell</cp:lastModifiedBy>
  <cp:revision>1485</cp:revision>
  <cp:lastPrinted>2019-12-25T01:12:26Z</cp:lastPrinted>
  <dcterms:created xsi:type="dcterms:W3CDTF">2002-01-07T04:58:02Z</dcterms:created>
  <dcterms:modified xsi:type="dcterms:W3CDTF">2020-06-22T05:09:49Z</dcterms:modified>
</cp:coreProperties>
</file>