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349" r:id="rId2"/>
    <p:sldId id="380" r:id="rId3"/>
    <p:sldId id="381" r:id="rId4"/>
    <p:sldId id="360" r:id="rId5"/>
    <p:sldId id="361" r:id="rId6"/>
    <p:sldId id="307" r:id="rId7"/>
    <p:sldId id="305" r:id="rId8"/>
    <p:sldId id="357" r:id="rId9"/>
    <p:sldId id="304" r:id="rId10"/>
    <p:sldId id="260" r:id="rId11"/>
    <p:sldId id="363" r:id="rId12"/>
    <p:sldId id="364" r:id="rId13"/>
    <p:sldId id="365" r:id="rId14"/>
    <p:sldId id="386" r:id="rId15"/>
    <p:sldId id="366" r:id="rId16"/>
    <p:sldId id="368" r:id="rId17"/>
    <p:sldId id="369" r:id="rId18"/>
    <p:sldId id="370" r:id="rId19"/>
    <p:sldId id="379" r:id="rId20"/>
    <p:sldId id="371" r:id="rId21"/>
    <p:sldId id="388" r:id="rId22"/>
    <p:sldId id="310" r:id="rId23"/>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A82"/>
    <a:srgbClr val="44546A"/>
    <a:srgbClr val="434F5A"/>
    <a:srgbClr val="BFBFBF"/>
    <a:srgbClr val="172E42"/>
    <a:srgbClr val="3974A7"/>
    <a:srgbClr val="356188"/>
    <a:srgbClr val="447FB1"/>
    <a:srgbClr val="2A4D6B"/>
    <a:srgbClr val="56A3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94" autoAdjust="0"/>
    <p:restoredTop sz="95214" autoAdjust="0"/>
  </p:normalViewPr>
  <p:slideViewPr>
    <p:cSldViewPr snapToGrid="0" showGuides="1">
      <p:cViewPr varScale="1">
        <p:scale>
          <a:sx n="81" d="100"/>
          <a:sy n="81" d="100"/>
        </p:scale>
        <p:origin x="485" y="67"/>
      </p:cViewPr>
      <p:guideLst>
        <p:guide orient="horz" pos="2115"/>
        <p:guide pos="3840"/>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65" d="100"/>
          <a:sy n="65" d="100"/>
        </p:scale>
        <p:origin x="3154" y="43"/>
      </p:cViewPr>
      <p:guideLst/>
    </p:cSldViewPr>
  </p:notes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3CBEE59-0524-40B9-B64F-5E4BD0B5EEA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871E0E6A-1393-469A-8E19-D2CA2066F33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40189F-F061-46A7-B25C-073001DD5B17}" type="datetimeFigureOut">
              <a:rPr lang="zh-CN" altLang="en-US" smtClean="0"/>
              <a:t>2021/12/15</a:t>
            </a:fld>
            <a:endParaRPr lang="zh-CN" altLang="en-US"/>
          </a:p>
        </p:txBody>
      </p:sp>
      <p:sp>
        <p:nvSpPr>
          <p:cNvPr id="4" name="页脚占位符 3">
            <a:extLst>
              <a:ext uri="{FF2B5EF4-FFF2-40B4-BE49-F238E27FC236}">
                <a16:creationId xmlns:a16="http://schemas.microsoft.com/office/drawing/2014/main" id="{C095FC6C-AC4D-46DB-BCE8-475617049F7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4BD309F3-AA71-4A10-887E-CC741B4D718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682F23-453C-4F14-A208-A253D447D892}" type="slidenum">
              <a:rPr lang="zh-CN" altLang="en-US" smtClean="0"/>
              <a:t>‹#›</a:t>
            </a:fld>
            <a:endParaRPr lang="zh-CN" altLang="en-US"/>
          </a:p>
        </p:txBody>
      </p:sp>
    </p:spTree>
    <p:extLst>
      <p:ext uri="{BB962C8B-B14F-4D97-AF65-F5344CB8AC3E}">
        <p14:creationId xmlns:p14="http://schemas.microsoft.com/office/powerpoint/2010/main" val="40820194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598C22-CBB9-4C01-BD1D-56C1F9DEE69B}" type="datetimeFigureOut">
              <a:rPr lang="zh-CN" altLang="en-US" smtClean="0"/>
              <a:t>2021/12/15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CA4074-5112-41DF-B02D-DAD24AD1111C}" type="slidenum">
              <a:rPr lang="zh-CN" altLang="en-US" smtClean="0"/>
              <a:t>‹#›</a:t>
            </a:fld>
            <a:endParaRPr lang="zh-CN" altLang="en-US"/>
          </a:p>
        </p:txBody>
      </p:sp>
    </p:spTree>
    <p:extLst>
      <p:ext uri="{BB962C8B-B14F-4D97-AF65-F5344CB8AC3E}">
        <p14:creationId xmlns:p14="http://schemas.microsoft.com/office/powerpoint/2010/main" val="3244923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CA4074-5112-41DF-B02D-DAD24AD1111C}" type="slidenum">
              <a:rPr lang="zh-CN" altLang="en-US" smtClean="0"/>
              <a:t>1</a:t>
            </a:fld>
            <a:endParaRPr lang="zh-CN" altLang="en-US"/>
          </a:p>
        </p:txBody>
      </p:sp>
    </p:spTree>
    <p:extLst>
      <p:ext uri="{BB962C8B-B14F-4D97-AF65-F5344CB8AC3E}">
        <p14:creationId xmlns:p14="http://schemas.microsoft.com/office/powerpoint/2010/main" val="1397266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CA4074-5112-41DF-B02D-DAD24AD1111C}" type="slidenum">
              <a:rPr lang="zh-CN" altLang="en-US" smtClean="0"/>
              <a:t>10</a:t>
            </a:fld>
            <a:endParaRPr lang="zh-CN" altLang="en-US"/>
          </a:p>
        </p:txBody>
      </p:sp>
    </p:spTree>
    <p:extLst>
      <p:ext uri="{BB962C8B-B14F-4D97-AF65-F5344CB8AC3E}">
        <p14:creationId xmlns:p14="http://schemas.microsoft.com/office/powerpoint/2010/main" val="703084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CA4074-5112-41DF-B02D-DAD24AD1111C}" type="slidenum">
              <a:rPr lang="zh-CN" altLang="en-US" smtClean="0"/>
              <a:t>11</a:t>
            </a:fld>
            <a:endParaRPr lang="zh-CN" altLang="en-US"/>
          </a:p>
        </p:txBody>
      </p:sp>
    </p:spTree>
    <p:extLst>
      <p:ext uri="{BB962C8B-B14F-4D97-AF65-F5344CB8AC3E}">
        <p14:creationId xmlns:p14="http://schemas.microsoft.com/office/powerpoint/2010/main" val="6009012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CA4074-5112-41DF-B02D-DAD24AD1111C}" type="slidenum">
              <a:rPr lang="zh-CN" altLang="en-US" smtClean="0"/>
              <a:t>12</a:t>
            </a:fld>
            <a:endParaRPr lang="zh-CN" altLang="en-US"/>
          </a:p>
        </p:txBody>
      </p:sp>
    </p:spTree>
    <p:extLst>
      <p:ext uri="{BB962C8B-B14F-4D97-AF65-F5344CB8AC3E}">
        <p14:creationId xmlns:p14="http://schemas.microsoft.com/office/powerpoint/2010/main" val="22105392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CA4074-5112-41DF-B02D-DAD24AD1111C}" type="slidenum">
              <a:rPr lang="zh-CN" altLang="en-US" smtClean="0"/>
              <a:t>13</a:t>
            </a:fld>
            <a:endParaRPr lang="zh-CN" altLang="en-US"/>
          </a:p>
        </p:txBody>
      </p:sp>
    </p:spTree>
    <p:extLst>
      <p:ext uri="{BB962C8B-B14F-4D97-AF65-F5344CB8AC3E}">
        <p14:creationId xmlns:p14="http://schemas.microsoft.com/office/powerpoint/2010/main" val="2494766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CA4074-5112-41DF-B02D-DAD24AD1111C}" type="slidenum">
              <a:rPr lang="zh-CN" altLang="en-US" smtClean="0"/>
              <a:t>14</a:t>
            </a:fld>
            <a:endParaRPr lang="zh-CN" altLang="en-US"/>
          </a:p>
        </p:txBody>
      </p:sp>
    </p:spTree>
    <p:extLst>
      <p:ext uri="{BB962C8B-B14F-4D97-AF65-F5344CB8AC3E}">
        <p14:creationId xmlns:p14="http://schemas.microsoft.com/office/powerpoint/2010/main" val="250244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CA4074-5112-41DF-B02D-DAD24AD1111C}" type="slidenum">
              <a:rPr lang="zh-CN" altLang="en-US" smtClean="0"/>
              <a:t>15</a:t>
            </a:fld>
            <a:endParaRPr lang="zh-CN" altLang="en-US"/>
          </a:p>
        </p:txBody>
      </p:sp>
    </p:spTree>
    <p:extLst>
      <p:ext uri="{BB962C8B-B14F-4D97-AF65-F5344CB8AC3E}">
        <p14:creationId xmlns:p14="http://schemas.microsoft.com/office/powerpoint/2010/main" val="35359033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CA4074-5112-41DF-B02D-DAD24AD1111C}" type="slidenum">
              <a:rPr lang="zh-CN" altLang="en-US" smtClean="0"/>
              <a:t>16</a:t>
            </a:fld>
            <a:endParaRPr lang="zh-CN" altLang="en-US"/>
          </a:p>
        </p:txBody>
      </p:sp>
    </p:spTree>
    <p:extLst>
      <p:ext uri="{BB962C8B-B14F-4D97-AF65-F5344CB8AC3E}">
        <p14:creationId xmlns:p14="http://schemas.microsoft.com/office/powerpoint/2010/main" val="1664302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CA4074-5112-41DF-B02D-DAD24AD1111C}" type="slidenum">
              <a:rPr lang="zh-CN" altLang="en-US" smtClean="0"/>
              <a:t>17</a:t>
            </a:fld>
            <a:endParaRPr lang="zh-CN" altLang="en-US"/>
          </a:p>
        </p:txBody>
      </p:sp>
    </p:spTree>
    <p:extLst>
      <p:ext uri="{BB962C8B-B14F-4D97-AF65-F5344CB8AC3E}">
        <p14:creationId xmlns:p14="http://schemas.microsoft.com/office/powerpoint/2010/main" val="3294813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CA4074-5112-41DF-B02D-DAD24AD1111C}" type="slidenum">
              <a:rPr lang="zh-CN" altLang="en-US" smtClean="0"/>
              <a:t>18</a:t>
            </a:fld>
            <a:endParaRPr lang="zh-CN" altLang="en-US"/>
          </a:p>
        </p:txBody>
      </p:sp>
    </p:spTree>
    <p:extLst>
      <p:ext uri="{BB962C8B-B14F-4D97-AF65-F5344CB8AC3E}">
        <p14:creationId xmlns:p14="http://schemas.microsoft.com/office/powerpoint/2010/main" val="5156612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CA4074-5112-41DF-B02D-DAD24AD1111C}" type="slidenum">
              <a:rPr lang="zh-CN" altLang="en-US" smtClean="0"/>
              <a:t>19</a:t>
            </a:fld>
            <a:endParaRPr lang="zh-CN" altLang="en-US"/>
          </a:p>
        </p:txBody>
      </p:sp>
    </p:spTree>
    <p:extLst>
      <p:ext uri="{BB962C8B-B14F-4D97-AF65-F5344CB8AC3E}">
        <p14:creationId xmlns:p14="http://schemas.microsoft.com/office/powerpoint/2010/main" val="2651136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CA4074-5112-41DF-B02D-DAD24AD1111C}" type="slidenum">
              <a:rPr lang="zh-CN" altLang="en-US" smtClean="0"/>
              <a:t>2</a:t>
            </a:fld>
            <a:endParaRPr lang="zh-CN" altLang="en-US"/>
          </a:p>
        </p:txBody>
      </p:sp>
    </p:spTree>
    <p:extLst>
      <p:ext uri="{BB962C8B-B14F-4D97-AF65-F5344CB8AC3E}">
        <p14:creationId xmlns:p14="http://schemas.microsoft.com/office/powerpoint/2010/main" val="13318237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CA4074-5112-41DF-B02D-DAD24AD1111C}" type="slidenum">
              <a:rPr lang="zh-CN" altLang="en-US" smtClean="0"/>
              <a:t>20</a:t>
            </a:fld>
            <a:endParaRPr lang="zh-CN" altLang="en-US"/>
          </a:p>
        </p:txBody>
      </p:sp>
    </p:spTree>
    <p:extLst>
      <p:ext uri="{BB962C8B-B14F-4D97-AF65-F5344CB8AC3E}">
        <p14:creationId xmlns:p14="http://schemas.microsoft.com/office/powerpoint/2010/main" val="1344037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CA4074-5112-41DF-B02D-DAD24AD1111C}" type="slidenum">
              <a:rPr lang="zh-CN" altLang="en-US" smtClean="0"/>
              <a:t>21</a:t>
            </a:fld>
            <a:endParaRPr lang="zh-CN" altLang="en-US"/>
          </a:p>
        </p:txBody>
      </p:sp>
    </p:spTree>
    <p:extLst>
      <p:ext uri="{BB962C8B-B14F-4D97-AF65-F5344CB8AC3E}">
        <p14:creationId xmlns:p14="http://schemas.microsoft.com/office/powerpoint/2010/main" val="88359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CA4074-5112-41DF-B02D-DAD24AD1111C}" type="slidenum">
              <a:rPr lang="zh-CN" altLang="en-US" smtClean="0"/>
              <a:t>22</a:t>
            </a:fld>
            <a:endParaRPr lang="zh-CN" altLang="en-US"/>
          </a:p>
        </p:txBody>
      </p:sp>
    </p:spTree>
    <p:extLst>
      <p:ext uri="{BB962C8B-B14F-4D97-AF65-F5344CB8AC3E}">
        <p14:creationId xmlns:p14="http://schemas.microsoft.com/office/powerpoint/2010/main" val="2652683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CA4074-5112-41DF-B02D-DAD24AD1111C}" type="slidenum">
              <a:rPr lang="zh-CN" altLang="en-US" smtClean="0"/>
              <a:t>3</a:t>
            </a:fld>
            <a:endParaRPr lang="zh-CN" altLang="en-US"/>
          </a:p>
        </p:txBody>
      </p:sp>
    </p:spTree>
    <p:extLst>
      <p:ext uri="{BB962C8B-B14F-4D97-AF65-F5344CB8AC3E}">
        <p14:creationId xmlns:p14="http://schemas.microsoft.com/office/powerpoint/2010/main" val="146852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CA4074-5112-41DF-B02D-DAD24AD1111C}" type="slidenum">
              <a:rPr lang="zh-CN" altLang="en-US" smtClean="0"/>
              <a:t>4</a:t>
            </a:fld>
            <a:endParaRPr lang="zh-CN" altLang="en-US"/>
          </a:p>
        </p:txBody>
      </p:sp>
    </p:spTree>
    <p:extLst>
      <p:ext uri="{BB962C8B-B14F-4D97-AF65-F5344CB8AC3E}">
        <p14:creationId xmlns:p14="http://schemas.microsoft.com/office/powerpoint/2010/main" val="1551242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CA4074-5112-41DF-B02D-DAD24AD1111C}" type="slidenum">
              <a:rPr lang="zh-CN" altLang="en-US" smtClean="0"/>
              <a:t>5</a:t>
            </a:fld>
            <a:endParaRPr lang="zh-CN" altLang="en-US"/>
          </a:p>
        </p:txBody>
      </p:sp>
    </p:spTree>
    <p:extLst>
      <p:ext uri="{BB962C8B-B14F-4D97-AF65-F5344CB8AC3E}">
        <p14:creationId xmlns:p14="http://schemas.microsoft.com/office/powerpoint/2010/main" val="3897419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CA4074-5112-41DF-B02D-DAD24AD1111C}" type="slidenum">
              <a:rPr lang="zh-CN" altLang="en-US" smtClean="0"/>
              <a:t>6</a:t>
            </a:fld>
            <a:endParaRPr lang="zh-CN" altLang="en-US"/>
          </a:p>
        </p:txBody>
      </p:sp>
    </p:spTree>
    <p:extLst>
      <p:ext uri="{BB962C8B-B14F-4D97-AF65-F5344CB8AC3E}">
        <p14:creationId xmlns:p14="http://schemas.microsoft.com/office/powerpoint/2010/main" val="245477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CA4074-5112-41DF-B02D-DAD24AD1111C}" type="slidenum">
              <a:rPr lang="zh-CN" altLang="en-US" smtClean="0"/>
              <a:t>7</a:t>
            </a:fld>
            <a:endParaRPr lang="zh-CN" altLang="en-US"/>
          </a:p>
        </p:txBody>
      </p:sp>
    </p:spTree>
    <p:extLst>
      <p:ext uri="{BB962C8B-B14F-4D97-AF65-F5344CB8AC3E}">
        <p14:creationId xmlns:p14="http://schemas.microsoft.com/office/powerpoint/2010/main" val="701108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CA4074-5112-41DF-B02D-DAD24AD1111C}" type="slidenum">
              <a:rPr lang="zh-CN" altLang="en-US" smtClean="0"/>
              <a:t>8</a:t>
            </a:fld>
            <a:endParaRPr lang="zh-CN" altLang="en-US"/>
          </a:p>
        </p:txBody>
      </p:sp>
    </p:spTree>
    <p:extLst>
      <p:ext uri="{BB962C8B-B14F-4D97-AF65-F5344CB8AC3E}">
        <p14:creationId xmlns:p14="http://schemas.microsoft.com/office/powerpoint/2010/main" val="778613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CA4074-5112-41DF-B02D-DAD24AD1111C}" type="slidenum">
              <a:rPr lang="zh-CN" altLang="en-US" smtClean="0"/>
              <a:t>9</a:t>
            </a:fld>
            <a:endParaRPr lang="zh-CN" altLang="en-US"/>
          </a:p>
        </p:txBody>
      </p:sp>
    </p:spTree>
    <p:extLst>
      <p:ext uri="{BB962C8B-B14F-4D97-AF65-F5344CB8AC3E}">
        <p14:creationId xmlns:p14="http://schemas.microsoft.com/office/powerpoint/2010/main" val="4206516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06AB5F-DBB8-470A-A894-07E5B9A3C50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9C70F5A-99C2-4A27-92E6-DDFCE3C619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C23D7753-CA89-4322-A437-C8AF59D617F8}"/>
              </a:ext>
            </a:extLst>
          </p:cNvPr>
          <p:cNvSpPr>
            <a:spLocks noGrp="1"/>
          </p:cNvSpPr>
          <p:nvPr>
            <p:ph type="dt" sz="half" idx="10"/>
          </p:nvPr>
        </p:nvSpPr>
        <p:spPr/>
        <p:txBody>
          <a:bodyPr/>
          <a:lstStyle/>
          <a:p>
            <a:fld id="{F9AF9047-6445-42CF-A75D-4B5D1459B267}" type="datetimeFigureOut">
              <a:rPr lang="zh-CN" altLang="en-US" smtClean="0"/>
              <a:t>2021/12/15</a:t>
            </a:fld>
            <a:endParaRPr lang="zh-CN" altLang="en-US"/>
          </a:p>
        </p:txBody>
      </p:sp>
      <p:sp>
        <p:nvSpPr>
          <p:cNvPr id="5" name="页脚占位符 4">
            <a:extLst>
              <a:ext uri="{FF2B5EF4-FFF2-40B4-BE49-F238E27FC236}">
                <a16:creationId xmlns:a16="http://schemas.microsoft.com/office/drawing/2014/main" id="{32D3AFD2-3ECA-4CD9-BC3F-BEE3B8CE5F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6055CB-507E-441A-A55F-6E2609777317}"/>
              </a:ext>
            </a:extLst>
          </p:cNvPr>
          <p:cNvSpPr>
            <a:spLocks noGrp="1"/>
          </p:cNvSpPr>
          <p:nvPr>
            <p:ph type="sldNum" sz="quarter" idx="12"/>
          </p:nvPr>
        </p:nvSpPr>
        <p:spPr/>
        <p:txBody>
          <a:bodyPr/>
          <a:lstStyle/>
          <a:p>
            <a:fld id="{484ACED5-3594-4A1F-8F26-833E011D92EE}" type="slidenum">
              <a:rPr lang="zh-CN" altLang="en-US" smtClean="0"/>
              <a:t>‹#›</a:t>
            </a:fld>
            <a:endParaRPr lang="zh-CN" altLang="en-US"/>
          </a:p>
        </p:txBody>
      </p:sp>
    </p:spTree>
    <p:extLst>
      <p:ext uri="{BB962C8B-B14F-4D97-AF65-F5344CB8AC3E}">
        <p14:creationId xmlns:p14="http://schemas.microsoft.com/office/powerpoint/2010/main" val="672867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9935B0-514A-4DD8-80E4-6E531A959F5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EE23D46-77D7-48CC-8703-EFFACE925BB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9293EE4-65DB-47F8-BA87-84E936E107FA}"/>
              </a:ext>
            </a:extLst>
          </p:cNvPr>
          <p:cNvSpPr>
            <a:spLocks noGrp="1"/>
          </p:cNvSpPr>
          <p:nvPr>
            <p:ph type="dt" sz="half" idx="10"/>
          </p:nvPr>
        </p:nvSpPr>
        <p:spPr/>
        <p:txBody>
          <a:bodyPr/>
          <a:lstStyle/>
          <a:p>
            <a:fld id="{F9AF9047-6445-42CF-A75D-4B5D1459B267}" type="datetimeFigureOut">
              <a:rPr lang="zh-CN" altLang="en-US" smtClean="0"/>
              <a:t>2021/12/15</a:t>
            </a:fld>
            <a:endParaRPr lang="zh-CN" altLang="en-US"/>
          </a:p>
        </p:txBody>
      </p:sp>
      <p:sp>
        <p:nvSpPr>
          <p:cNvPr id="5" name="页脚占位符 4">
            <a:extLst>
              <a:ext uri="{FF2B5EF4-FFF2-40B4-BE49-F238E27FC236}">
                <a16:creationId xmlns:a16="http://schemas.microsoft.com/office/drawing/2014/main" id="{8CA87BC6-BDC2-4CBA-9773-7F172F1F75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FD6778-A89D-49FD-99B1-FFCA8A3DBE23}"/>
              </a:ext>
            </a:extLst>
          </p:cNvPr>
          <p:cNvSpPr>
            <a:spLocks noGrp="1"/>
          </p:cNvSpPr>
          <p:nvPr>
            <p:ph type="sldNum" sz="quarter" idx="12"/>
          </p:nvPr>
        </p:nvSpPr>
        <p:spPr/>
        <p:txBody>
          <a:bodyPr/>
          <a:lstStyle/>
          <a:p>
            <a:fld id="{484ACED5-3594-4A1F-8F26-833E011D92EE}" type="slidenum">
              <a:rPr lang="zh-CN" altLang="en-US" smtClean="0"/>
              <a:t>‹#›</a:t>
            </a:fld>
            <a:endParaRPr lang="zh-CN" altLang="en-US"/>
          </a:p>
        </p:txBody>
      </p:sp>
    </p:spTree>
    <p:extLst>
      <p:ext uri="{BB962C8B-B14F-4D97-AF65-F5344CB8AC3E}">
        <p14:creationId xmlns:p14="http://schemas.microsoft.com/office/powerpoint/2010/main" val="419316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7DDD4A4-7F4B-4C90-99E4-D260544E988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B7A26A2-4BCD-418D-9E90-87E316714419}"/>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D130328-B7D2-4FC8-A06C-F746892D5095}"/>
              </a:ext>
            </a:extLst>
          </p:cNvPr>
          <p:cNvSpPr>
            <a:spLocks noGrp="1"/>
          </p:cNvSpPr>
          <p:nvPr>
            <p:ph type="dt" sz="half" idx="10"/>
          </p:nvPr>
        </p:nvSpPr>
        <p:spPr/>
        <p:txBody>
          <a:bodyPr/>
          <a:lstStyle/>
          <a:p>
            <a:fld id="{F9AF9047-6445-42CF-A75D-4B5D1459B267}" type="datetimeFigureOut">
              <a:rPr lang="zh-CN" altLang="en-US" smtClean="0"/>
              <a:t>2021/12/15</a:t>
            </a:fld>
            <a:endParaRPr lang="zh-CN" altLang="en-US"/>
          </a:p>
        </p:txBody>
      </p:sp>
      <p:sp>
        <p:nvSpPr>
          <p:cNvPr id="5" name="页脚占位符 4">
            <a:extLst>
              <a:ext uri="{FF2B5EF4-FFF2-40B4-BE49-F238E27FC236}">
                <a16:creationId xmlns:a16="http://schemas.microsoft.com/office/drawing/2014/main" id="{B0A5AA5D-E4BB-451A-8EB3-0478C7BFF9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94952F-69EB-4837-92FE-7A1994E79E0D}"/>
              </a:ext>
            </a:extLst>
          </p:cNvPr>
          <p:cNvSpPr>
            <a:spLocks noGrp="1"/>
          </p:cNvSpPr>
          <p:nvPr>
            <p:ph type="sldNum" sz="quarter" idx="12"/>
          </p:nvPr>
        </p:nvSpPr>
        <p:spPr/>
        <p:txBody>
          <a:bodyPr/>
          <a:lstStyle/>
          <a:p>
            <a:fld id="{484ACED5-3594-4A1F-8F26-833E011D92EE}" type="slidenum">
              <a:rPr lang="zh-CN" altLang="en-US" smtClean="0"/>
              <a:t>‹#›</a:t>
            </a:fld>
            <a:endParaRPr lang="zh-CN" altLang="en-US"/>
          </a:p>
        </p:txBody>
      </p:sp>
    </p:spTree>
    <p:extLst>
      <p:ext uri="{BB962C8B-B14F-4D97-AF65-F5344CB8AC3E}">
        <p14:creationId xmlns:p14="http://schemas.microsoft.com/office/powerpoint/2010/main" val="2804058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DBCAB-8990-42DB-9DFC-314C3E20D14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537106E-FA3A-449B-A9B2-7DB0B77899CC}"/>
              </a:ext>
            </a:extLst>
          </p:cNvPr>
          <p:cNvSpPr>
            <a:spLocks noGrp="1"/>
          </p:cNvSpPr>
          <p:nvPr>
            <p:ph type="dt" sz="half" idx="10"/>
          </p:nvPr>
        </p:nvSpPr>
        <p:spPr/>
        <p:txBody>
          <a:bodyPr/>
          <a:lstStyle/>
          <a:p>
            <a:fld id="{F9AF9047-6445-42CF-A75D-4B5D1459B267}" type="datetimeFigureOut">
              <a:rPr lang="zh-CN" altLang="en-US" smtClean="0"/>
              <a:t>2021/12/15</a:t>
            </a:fld>
            <a:endParaRPr lang="zh-CN" altLang="en-US"/>
          </a:p>
        </p:txBody>
      </p:sp>
      <p:sp>
        <p:nvSpPr>
          <p:cNvPr id="4" name="页脚占位符 3">
            <a:extLst>
              <a:ext uri="{FF2B5EF4-FFF2-40B4-BE49-F238E27FC236}">
                <a16:creationId xmlns:a16="http://schemas.microsoft.com/office/drawing/2014/main" id="{CC916A2C-68B6-4EA6-82D9-F519B46AC34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6C04211-5225-4EB3-A431-C52CE1D67454}"/>
              </a:ext>
            </a:extLst>
          </p:cNvPr>
          <p:cNvSpPr>
            <a:spLocks noGrp="1"/>
          </p:cNvSpPr>
          <p:nvPr>
            <p:ph type="sldNum" sz="quarter" idx="12"/>
          </p:nvPr>
        </p:nvSpPr>
        <p:spPr/>
        <p:txBody>
          <a:bodyPr/>
          <a:lstStyle/>
          <a:p>
            <a:fld id="{484ACED5-3594-4A1F-8F26-833E011D92EE}" type="slidenum">
              <a:rPr lang="zh-CN" altLang="en-US" smtClean="0"/>
              <a:t>‹#›</a:t>
            </a:fld>
            <a:endParaRPr lang="zh-CN" altLang="en-US"/>
          </a:p>
        </p:txBody>
      </p:sp>
    </p:spTree>
    <p:extLst>
      <p:ext uri="{BB962C8B-B14F-4D97-AF65-F5344CB8AC3E}">
        <p14:creationId xmlns:p14="http://schemas.microsoft.com/office/powerpoint/2010/main" val="1205703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964785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8DB12B-5923-43AD-B9BA-7CE42E24065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FDE4CED-3974-402B-8AFC-8AB27F21C30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3940C18-C765-4E16-98B4-93E67BEB4757}"/>
              </a:ext>
            </a:extLst>
          </p:cNvPr>
          <p:cNvSpPr>
            <a:spLocks noGrp="1"/>
          </p:cNvSpPr>
          <p:nvPr>
            <p:ph type="dt" sz="half" idx="10"/>
          </p:nvPr>
        </p:nvSpPr>
        <p:spPr/>
        <p:txBody>
          <a:bodyPr/>
          <a:lstStyle/>
          <a:p>
            <a:fld id="{F9AF9047-6445-42CF-A75D-4B5D1459B267}" type="datetimeFigureOut">
              <a:rPr lang="zh-CN" altLang="en-US" smtClean="0"/>
              <a:t>2021/12/15</a:t>
            </a:fld>
            <a:endParaRPr lang="zh-CN" altLang="en-US"/>
          </a:p>
        </p:txBody>
      </p:sp>
      <p:sp>
        <p:nvSpPr>
          <p:cNvPr id="5" name="页脚占位符 4">
            <a:extLst>
              <a:ext uri="{FF2B5EF4-FFF2-40B4-BE49-F238E27FC236}">
                <a16:creationId xmlns:a16="http://schemas.microsoft.com/office/drawing/2014/main" id="{92C35145-A429-480F-9DFB-6174412CD4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351C9E-6A87-4F8A-9A66-E56CC95723A3}"/>
              </a:ext>
            </a:extLst>
          </p:cNvPr>
          <p:cNvSpPr>
            <a:spLocks noGrp="1"/>
          </p:cNvSpPr>
          <p:nvPr>
            <p:ph type="sldNum" sz="quarter" idx="12"/>
          </p:nvPr>
        </p:nvSpPr>
        <p:spPr/>
        <p:txBody>
          <a:bodyPr/>
          <a:lstStyle/>
          <a:p>
            <a:fld id="{484ACED5-3594-4A1F-8F26-833E011D92EE}" type="slidenum">
              <a:rPr lang="zh-CN" altLang="en-US" smtClean="0"/>
              <a:t>‹#›</a:t>
            </a:fld>
            <a:endParaRPr lang="zh-CN" altLang="en-US"/>
          </a:p>
        </p:txBody>
      </p:sp>
    </p:spTree>
    <p:extLst>
      <p:ext uri="{BB962C8B-B14F-4D97-AF65-F5344CB8AC3E}">
        <p14:creationId xmlns:p14="http://schemas.microsoft.com/office/powerpoint/2010/main" val="958776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CE3CA8-F5FB-498D-8AA4-3FFFA3F9E92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15134E8-8CAC-4DE4-9FF4-431ADBA733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06B28F8-4183-4F8F-B4D5-75F64A9D4C41}"/>
              </a:ext>
            </a:extLst>
          </p:cNvPr>
          <p:cNvSpPr>
            <a:spLocks noGrp="1"/>
          </p:cNvSpPr>
          <p:nvPr>
            <p:ph type="dt" sz="half" idx="10"/>
          </p:nvPr>
        </p:nvSpPr>
        <p:spPr/>
        <p:txBody>
          <a:bodyPr/>
          <a:lstStyle/>
          <a:p>
            <a:fld id="{F9AF9047-6445-42CF-A75D-4B5D1459B267}" type="datetimeFigureOut">
              <a:rPr lang="zh-CN" altLang="en-US" smtClean="0"/>
              <a:t>2021/12/15</a:t>
            </a:fld>
            <a:endParaRPr lang="zh-CN" altLang="en-US"/>
          </a:p>
        </p:txBody>
      </p:sp>
      <p:sp>
        <p:nvSpPr>
          <p:cNvPr id="5" name="页脚占位符 4">
            <a:extLst>
              <a:ext uri="{FF2B5EF4-FFF2-40B4-BE49-F238E27FC236}">
                <a16:creationId xmlns:a16="http://schemas.microsoft.com/office/drawing/2014/main" id="{AF9F4D9D-905D-412B-A536-6D90026345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A55AAB-ED78-45CE-91B2-F1D8CE8F1084}"/>
              </a:ext>
            </a:extLst>
          </p:cNvPr>
          <p:cNvSpPr>
            <a:spLocks noGrp="1"/>
          </p:cNvSpPr>
          <p:nvPr>
            <p:ph type="sldNum" sz="quarter" idx="12"/>
          </p:nvPr>
        </p:nvSpPr>
        <p:spPr/>
        <p:txBody>
          <a:bodyPr/>
          <a:lstStyle/>
          <a:p>
            <a:fld id="{484ACED5-3594-4A1F-8F26-833E011D92EE}" type="slidenum">
              <a:rPr lang="zh-CN" altLang="en-US" smtClean="0"/>
              <a:t>‹#›</a:t>
            </a:fld>
            <a:endParaRPr lang="zh-CN" altLang="en-US"/>
          </a:p>
        </p:txBody>
      </p:sp>
    </p:spTree>
    <p:extLst>
      <p:ext uri="{BB962C8B-B14F-4D97-AF65-F5344CB8AC3E}">
        <p14:creationId xmlns:p14="http://schemas.microsoft.com/office/powerpoint/2010/main" val="262090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6BE0F-D5CD-4C31-8DE5-625DAB937D1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B62FE53-343C-48B2-8DB2-00F7B2133D79}"/>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AF411D2-E9AF-4A24-AB11-0B9FC06DAD5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401C15D-6923-48DB-A37F-20B661C6F9E9}"/>
              </a:ext>
            </a:extLst>
          </p:cNvPr>
          <p:cNvSpPr>
            <a:spLocks noGrp="1"/>
          </p:cNvSpPr>
          <p:nvPr>
            <p:ph type="dt" sz="half" idx="10"/>
          </p:nvPr>
        </p:nvSpPr>
        <p:spPr/>
        <p:txBody>
          <a:bodyPr/>
          <a:lstStyle/>
          <a:p>
            <a:fld id="{F9AF9047-6445-42CF-A75D-4B5D1459B267}" type="datetimeFigureOut">
              <a:rPr lang="zh-CN" altLang="en-US" smtClean="0"/>
              <a:t>2021/12/15</a:t>
            </a:fld>
            <a:endParaRPr lang="zh-CN" altLang="en-US"/>
          </a:p>
        </p:txBody>
      </p:sp>
      <p:sp>
        <p:nvSpPr>
          <p:cNvPr id="6" name="页脚占位符 5">
            <a:extLst>
              <a:ext uri="{FF2B5EF4-FFF2-40B4-BE49-F238E27FC236}">
                <a16:creationId xmlns:a16="http://schemas.microsoft.com/office/drawing/2014/main" id="{636ECDDD-AAF8-4847-AB9A-5774BFCF393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B64CB0E-6EBC-467C-AE1E-9FD1D8C44680}"/>
              </a:ext>
            </a:extLst>
          </p:cNvPr>
          <p:cNvSpPr>
            <a:spLocks noGrp="1"/>
          </p:cNvSpPr>
          <p:nvPr>
            <p:ph type="sldNum" sz="quarter" idx="12"/>
          </p:nvPr>
        </p:nvSpPr>
        <p:spPr/>
        <p:txBody>
          <a:bodyPr/>
          <a:lstStyle/>
          <a:p>
            <a:fld id="{484ACED5-3594-4A1F-8F26-833E011D92EE}" type="slidenum">
              <a:rPr lang="zh-CN" altLang="en-US" smtClean="0"/>
              <a:t>‹#›</a:t>
            </a:fld>
            <a:endParaRPr lang="zh-CN" altLang="en-US"/>
          </a:p>
        </p:txBody>
      </p:sp>
    </p:spTree>
    <p:extLst>
      <p:ext uri="{BB962C8B-B14F-4D97-AF65-F5344CB8AC3E}">
        <p14:creationId xmlns:p14="http://schemas.microsoft.com/office/powerpoint/2010/main" val="1972554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518029-0167-4235-A69E-7B94129F5D3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B9501EB-6562-4C98-9F62-CB229C9A68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B2909A7-D3FE-4094-9855-03DAD472176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3143DDB-9986-441F-A5AE-BC4E06715B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AA8AD0D-4CE3-456A-BE61-E5893D52BD64}"/>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A7B54A9-87FB-497A-949C-D2FC1D5399BB}"/>
              </a:ext>
            </a:extLst>
          </p:cNvPr>
          <p:cNvSpPr>
            <a:spLocks noGrp="1"/>
          </p:cNvSpPr>
          <p:nvPr>
            <p:ph type="dt" sz="half" idx="10"/>
          </p:nvPr>
        </p:nvSpPr>
        <p:spPr/>
        <p:txBody>
          <a:bodyPr/>
          <a:lstStyle/>
          <a:p>
            <a:fld id="{F9AF9047-6445-42CF-A75D-4B5D1459B267}" type="datetimeFigureOut">
              <a:rPr lang="zh-CN" altLang="en-US" smtClean="0"/>
              <a:t>2021/12/15</a:t>
            </a:fld>
            <a:endParaRPr lang="zh-CN" altLang="en-US"/>
          </a:p>
        </p:txBody>
      </p:sp>
      <p:sp>
        <p:nvSpPr>
          <p:cNvPr id="8" name="页脚占位符 7">
            <a:extLst>
              <a:ext uri="{FF2B5EF4-FFF2-40B4-BE49-F238E27FC236}">
                <a16:creationId xmlns:a16="http://schemas.microsoft.com/office/drawing/2014/main" id="{063C500F-0AB7-454C-B7D1-7CE0462C0F2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6565BAA-D035-47D5-B596-BA3E38D0C5BB}"/>
              </a:ext>
            </a:extLst>
          </p:cNvPr>
          <p:cNvSpPr>
            <a:spLocks noGrp="1"/>
          </p:cNvSpPr>
          <p:nvPr>
            <p:ph type="sldNum" sz="quarter" idx="12"/>
          </p:nvPr>
        </p:nvSpPr>
        <p:spPr/>
        <p:txBody>
          <a:bodyPr/>
          <a:lstStyle/>
          <a:p>
            <a:fld id="{484ACED5-3594-4A1F-8F26-833E011D92EE}" type="slidenum">
              <a:rPr lang="zh-CN" altLang="en-US" smtClean="0"/>
              <a:t>‹#›</a:t>
            </a:fld>
            <a:endParaRPr lang="zh-CN" altLang="en-US"/>
          </a:p>
        </p:txBody>
      </p:sp>
    </p:spTree>
    <p:extLst>
      <p:ext uri="{BB962C8B-B14F-4D97-AF65-F5344CB8AC3E}">
        <p14:creationId xmlns:p14="http://schemas.microsoft.com/office/powerpoint/2010/main" val="1334236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bg2">
            <a:lumMod val="7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0433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FBA3965-BB8C-4C6A-8490-47404F572E91}"/>
              </a:ext>
            </a:extLst>
          </p:cNvPr>
          <p:cNvSpPr>
            <a:spLocks noGrp="1"/>
          </p:cNvSpPr>
          <p:nvPr>
            <p:ph type="dt" sz="half" idx="10"/>
          </p:nvPr>
        </p:nvSpPr>
        <p:spPr/>
        <p:txBody>
          <a:bodyPr/>
          <a:lstStyle/>
          <a:p>
            <a:fld id="{F9AF9047-6445-42CF-A75D-4B5D1459B267}" type="datetimeFigureOut">
              <a:rPr lang="zh-CN" altLang="en-US" smtClean="0"/>
              <a:t>2021/12/15</a:t>
            </a:fld>
            <a:endParaRPr lang="zh-CN" altLang="en-US"/>
          </a:p>
        </p:txBody>
      </p:sp>
      <p:sp>
        <p:nvSpPr>
          <p:cNvPr id="3" name="页脚占位符 2">
            <a:extLst>
              <a:ext uri="{FF2B5EF4-FFF2-40B4-BE49-F238E27FC236}">
                <a16:creationId xmlns:a16="http://schemas.microsoft.com/office/drawing/2014/main" id="{4F34890E-EFE3-4741-9B2E-0C9B73BC655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B1EF3EA-0F96-41A6-A304-3F7F4DF7C3B8}"/>
              </a:ext>
            </a:extLst>
          </p:cNvPr>
          <p:cNvSpPr>
            <a:spLocks noGrp="1"/>
          </p:cNvSpPr>
          <p:nvPr>
            <p:ph type="sldNum" sz="quarter" idx="12"/>
          </p:nvPr>
        </p:nvSpPr>
        <p:spPr/>
        <p:txBody>
          <a:bodyPr/>
          <a:lstStyle/>
          <a:p>
            <a:fld id="{484ACED5-3594-4A1F-8F26-833E011D92EE}" type="slidenum">
              <a:rPr lang="zh-CN" altLang="en-US" smtClean="0"/>
              <a:t>‹#›</a:t>
            </a:fld>
            <a:endParaRPr lang="zh-CN" altLang="en-US"/>
          </a:p>
        </p:txBody>
      </p:sp>
    </p:spTree>
    <p:extLst>
      <p:ext uri="{BB962C8B-B14F-4D97-AF65-F5344CB8AC3E}">
        <p14:creationId xmlns:p14="http://schemas.microsoft.com/office/powerpoint/2010/main" val="1679667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659DFD-E15A-4EB5-BF15-5FFAC0F0E6F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D0E0616-E577-4E90-B625-90E4204D50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00C7EC3D-077C-4A2D-9FEF-2D580948A8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F02FF58-D547-49BB-8A57-FCBF8776F980}"/>
              </a:ext>
            </a:extLst>
          </p:cNvPr>
          <p:cNvSpPr>
            <a:spLocks noGrp="1"/>
          </p:cNvSpPr>
          <p:nvPr>
            <p:ph type="dt" sz="half" idx="10"/>
          </p:nvPr>
        </p:nvSpPr>
        <p:spPr/>
        <p:txBody>
          <a:bodyPr/>
          <a:lstStyle/>
          <a:p>
            <a:fld id="{F9AF9047-6445-42CF-A75D-4B5D1459B267}" type="datetimeFigureOut">
              <a:rPr lang="zh-CN" altLang="en-US" smtClean="0"/>
              <a:t>2021/12/15</a:t>
            </a:fld>
            <a:endParaRPr lang="zh-CN" altLang="en-US"/>
          </a:p>
        </p:txBody>
      </p:sp>
      <p:sp>
        <p:nvSpPr>
          <p:cNvPr id="6" name="页脚占位符 5">
            <a:extLst>
              <a:ext uri="{FF2B5EF4-FFF2-40B4-BE49-F238E27FC236}">
                <a16:creationId xmlns:a16="http://schemas.microsoft.com/office/drawing/2014/main" id="{2380D24B-5507-4918-AF10-CF459FBD211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F87C0EE-6758-4083-B7C1-90C1623497BA}"/>
              </a:ext>
            </a:extLst>
          </p:cNvPr>
          <p:cNvSpPr>
            <a:spLocks noGrp="1"/>
          </p:cNvSpPr>
          <p:nvPr>
            <p:ph type="sldNum" sz="quarter" idx="12"/>
          </p:nvPr>
        </p:nvSpPr>
        <p:spPr/>
        <p:txBody>
          <a:bodyPr/>
          <a:lstStyle/>
          <a:p>
            <a:fld id="{484ACED5-3594-4A1F-8F26-833E011D92EE}" type="slidenum">
              <a:rPr lang="zh-CN" altLang="en-US" smtClean="0"/>
              <a:t>‹#›</a:t>
            </a:fld>
            <a:endParaRPr lang="zh-CN" altLang="en-US"/>
          </a:p>
        </p:txBody>
      </p:sp>
    </p:spTree>
    <p:extLst>
      <p:ext uri="{BB962C8B-B14F-4D97-AF65-F5344CB8AC3E}">
        <p14:creationId xmlns:p14="http://schemas.microsoft.com/office/powerpoint/2010/main" val="3022808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6F0F1D-84BE-4A4E-8490-1AA39E34216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F0A9724-DD5C-4998-B18E-A4575DAA95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C1FDBF9-5E35-4B62-AC58-7F7F7BFF41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7429F73-25CE-4C13-9E6C-8163D9BF468E}"/>
              </a:ext>
            </a:extLst>
          </p:cNvPr>
          <p:cNvSpPr>
            <a:spLocks noGrp="1"/>
          </p:cNvSpPr>
          <p:nvPr>
            <p:ph type="dt" sz="half" idx="10"/>
          </p:nvPr>
        </p:nvSpPr>
        <p:spPr/>
        <p:txBody>
          <a:bodyPr/>
          <a:lstStyle/>
          <a:p>
            <a:fld id="{F9AF9047-6445-42CF-A75D-4B5D1459B267}" type="datetimeFigureOut">
              <a:rPr lang="zh-CN" altLang="en-US" smtClean="0"/>
              <a:t>2021/12/15</a:t>
            </a:fld>
            <a:endParaRPr lang="zh-CN" altLang="en-US"/>
          </a:p>
        </p:txBody>
      </p:sp>
      <p:sp>
        <p:nvSpPr>
          <p:cNvPr id="6" name="页脚占位符 5">
            <a:extLst>
              <a:ext uri="{FF2B5EF4-FFF2-40B4-BE49-F238E27FC236}">
                <a16:creationId xmlns:a16="http://schemas.microsoft.com/office/drawing/2014/main" id="{B7EB0459-B308-42FE-A2B8-3628DD581D9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423472-0791-4852-9ACF-67FFE0AD481E}"/>
              </a:ext>
            </a:extLst>
          </p:cNvPr>
          <p:cNvSpPr>
            <a:spLocks noGrp="1"/>
          </p:cNvSpPr>
          <p:nvPr>
            <p:ph type="sldNum" sz="quarter" idx="12"/>
          </p:nvPr>
        </p:nvSpPr>
        <p:spPr/>
        <p:txBody>
          <a:bodyPr/>
          <a:lstStyle/>
          <a:p>
            <a:fld id="{484ACED5-3594-4A1F-8F26-833E011D92EE}" type="slidenum">
              <a:rPr lang="zh-CN" altLang="en-US" smtClean="0"/>
              <a:t>‹#›</a:t>
            </a:fld>
            <a:endParaRPr lang="zh-CN" altLang="en-US"/>
          </a:p>
        </p:txBody>
      </p:sp>
    </p:spTree>
    <p:extLst>
      <p:ext uri="{BB962C8B-B14F-4D97-AF65-F5344CB8AC3E}">
        <p14:creationId xmlns:p14="http://schemas.microsoft.com/office/powerpoint/2010/main" val="1465395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C96BE82-3030-40EB-9077-3BC4F63151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FDA96DB-C3C0-48A7-985A-F263D22A45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70F6711-44C1-4A2A-97C0-EC11E44289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AF9047-6445-42CF-A75D-4B5D1459B267}" type="datetimeFigureOut">
              <a:rPr lang="zh-CN" altLang="en-US" smtClean="0"/>
              <a:t>2021/12/15</a:t>
            </a:fld>
            <a:endParaRPr lang="zh-CN" altLang="en-US"/>
          </a:p>
        </p:txBody>
      </p:sp>
      <p:sp>
        <p:nvSpPr>
          <p:cNvPr id="5" name="页脚占位符 4">
            <a:extLst>
              <a:ext uri="{FF2B5EF4-FFF2-40B4-BE49-F238E27FC236}">
                <a16:creationId xmlns:a16="http://schemas.microsoft.com/office/drawing/2014/main" id="{4C45E360-7479-4CB0-ADDA-E158831BE6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831134C-477D-41F5-8A1F-D6202709F3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4ACED5-3594-4A1F-8F26-833E011D92EE}" type="slidenum">
              <a:rPr lang="zh-CN" altLang="en-US" smtClean="0"/>
              <a:t>‹#›</a:t>
            </a:fld>
            <a:endParaRPr lang="zh-CN" altLang="en-US"/>
          </a:p>
        </p:txBody>
      </p:sp>
    </p:spTree>
    <p:extLst>
      <p:ext uri="{BB962C8B-B14F-4D97-AF65-F5344CB8AC3E}">
        <p14:creationId xmlns:p14="http://schemas.microsoft.com/office/powerpoint/2010/main" val="889852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BE47BF5-92E9-41F4-A728-4759DDFCBA01}"/>
              </a:ext>
            </a:extLst>
          </p:cNvPr>
          <p:cNvSpPr txBox="1">
            <a:spLocks noChangeArrowheads="1"/>
          </p:cNvSpPr>
          <p:nvPr/>
        </p:nvSpPr>
        <p:spPr bwMode="auto">
          <a:xfrm>
            <a:off x="3158225" y="206280"/>
            <a:ext cx="6154376" cy="584775"/>
          </a:xfrm>
          <a:prstGeom prst="rect">
            <a:avLst/>
          </a:prstGeom>
          <a:noFill/>
          <a:ln>
            <a:noFill/>
          </a:ln>
        </p:spPr>
        <p:txBody>
          <a:bodyPr wrap="square">
            <a:spAutoFit/>
          </a:bodyPr>
          <a:lstStyle>
            <a:lvl1pPr/>
            <a:lvl2pPr marL="742950" indent="-285750"/>
            <a:lvl3pPr/>
            <a:lvl4pPr/>
            <a:lvl5pPr/>
            <a:lvl6pPr/>
            <a:lvl7pPr/>
            <a:lvl8pPr/>
            <a:lvl9pPr/>
          </a:lstStyle>
          <a:p>
            <a:pPr algn="ctr"/>
            <a:r>
              <a:rPr lang="zh-CN" altLang="en-US" sz="3200" dirty="0">
                <a:ln w="9525">
                  <a:noFill/>
                </a:ln>
                <a:solidFill>
                  <a:schemeClr val="bg1"/>
                </a:solidFill>
                <a:effectLst>
                  <a:outerShdw blurRad="50800" dist="38100" dir="2700000" algn="tl" rotWithShape="0">
                    <a:schemeClr val="bg1">
                      <a:lumMod val="85000"/>
                      <a:alpha val="40000"/>
                    </a:schemeClr>
                  </a:outerShdw>
                </a:effectLst>
                <a:latin typeface="+mj-ea"/>
                <a:ea typeface="+mj-ea"/>
              </a:rPr>
              <a:t>共识</a:t>
            </a:r>
          </a:p>
        </p:txBody>
      </p:sp>
      <p:sp>
        <p:nvSpPr>
          <p:cNvPr id="5" name="矩形 4">
            <a:extLst>
              <a:ext uri="{FF2B5EF4-FFF2-40B4-BE49-F238E27FC236}">
                <a16:creationId xmlns:a16="http://schemas.microsoft.com/office/drawing/2014/main" id="{21F18E28-BF77-4DCB-9C95-0138A4ECF9D1}"/>
              </a:ext>
            </a:extLst>
          </p:cNvPr>
          <p:cNvSpPr/>
          <p:nvPr/>
        </p:nvSpPr>
        <p:spPr>
          <a:xfrm>
            <a:off x="4412550" y="791055"/>
            <a:ext cx="3687411" cy="338554"/>
          </a:xfrm>
          <a:prstGeom prst="rect">
            <a:avLst/>
          </a:prstGeom>
        </p:spPr>
        <p:txBody>
          <a:bodyPr wrap="square">
            <a:spAutoFit/>
          </a:bodyPr>
          <a:lstStyle/>
          <a:p>
            <a:pPr algn="ctr"/>
            <a:r>
              <a:rPr lang="en-US" altLang="zh-CN" sz="1600" dirty="0">
                <a:ln w="3175">
                  <a:noFill/>
                </a:ln>
                <a:solidFill>
                  <a:srgbClr val="447FB1"/>
                </a:solidFill>
                <a:effectLst>
                  <a:outerShdw blurRad="50800" dist="38100" dir="2700000" algn="tl" rotWithShape="0">
                    <a:schemeClr val="bg1">
                      <a:lumMod val="85000"/>
                      <a:alpha val="40000"/>
                    </a:schemeClr>
                  </a:outerShdw>
                </a:effectLst>
                <a:latin typeface="+mj-ea"/>
                <a:ea typeface="+mj-ea"/>
              </a:rPr>
              <a:t>Consensus</a:t>
            </a:r>
            <a:endParaRPr lang="zh-CN" altLang="en-US" sz="1600" dirty="0">
              <a:ln w="3175">
                <a:noFill/>
              </a:ln>
              <a:solidFill>
                <a:srgbClr val="447FB1"/>
              </a:solidFill>
              <a:effectLst>
                <a:outerShdw blurRad="50800" dist="38100" dir="2700000" algn="tl" rotWithShape="0">
                  <a:schemeClr val="bg1">
                    <a:lumMod val="85000"/>
                    <a:alpha val="40000"/>
                  </a:schemeClr>
                </a:outerShdw>
              </a:effectLst>
              <a:latin typeface="+mj-ea"/>
              <a:ea typeface="+mj-ea"/>
            </a:endParaRPr>
          </a:p>
        </p:txBody>
      </p:sp>
      <p:sp>
        <p:nvSpPr>
          <p:cNvPr id="8" name="TextBox 19">
            <a:extLst>
              <a:ext uri="{FF2B5EF4-FFF2-40B4-BE49-F238E27FC236}">
                <a16:creationId xmlns:a16="http://schemas.microsoft.com/office/drawing/2014/main" id="{6A73058D-5916-4B88-99E7-F2501A40E457}"/>
              </a:ext>
            </a:extLst>
          </p:cNvPr>
          <p:cNvSpPr txBox="1"/>
          <p:nvPr/>
        </p:nvSpPr>
        <p:spPr>
          <a:xfrm>
            <a:off x="1649693" y="2344002"/>
            <a:ext cx="5392129" cy="2638990"/>
          </a:xfrm>
          <a:prstGeom prst="rect">
            <a:avLst/>
          </a:prstGeom>
          <a:noFill/>
          <a:ln>
            <a:noFill/>
          </a:ln>
        </p:spPr>
        <p:txBody>
          <a:bodyPr wrap="square" lIns="72000" tIns="0" rIns="0" bIns="0">
            <a:normAutofit/>
          </a:bodyPr>
          <a:lstStyle/>
          <a:p>
            <a:pPr lvl="0" algn="just">
              <a:lnSpc>
                <a:spcPct val="150000"/>
              </a:lnSpc>
            </a:pPr>
            <a:r>
              <a:rPr lang="zh-CN" altLang="en-US" sz="2000" dirty="0">
                <a:solidFill>
                  <a:schemeClr val="bg1"/>
                </a:solidFill>
              </a:rPr>
              <a:t>共识是指在议题无法被搁置而必须得到解决的情况下，分歧各方搁置争议，达成能够被各方所共同接受的方案（即使对某些人有时只是勉强接受）的解决之道。</a:t>
            </a:r>
          </a:p>
        </p:txBody>
      </p:sp>
      <p:sp>
        <p:nvSpPr>
          <p:cNvPr id="21" name="Oval 22">
            <a:extLst>
              <a:ext uri="{FF2B5EF4-FFF2-40B4-BE49-F238E27FC236}">
                <a16:creationId xmlns:a16="http://schemas.microsoft.com/office/drawing/2014/main" id="{1339D5DB-5577-4529-95AD-C02EA1B54BE3}"/>
              </a:ext>
            </a:extLst>
          </p:cNvPr>
          <p:cNvSpPr/>
          <p:nvPr/>
        </p:nvSpPr>
        <p:spPr>
          <a:xfrm>
            <a:off x="839027" y="2280234"/>
            <a:ext cx="650341" cy="650341"/>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rgbClr val="172E42"/>
              </a:solidFill>
            </a:endParaRPr>
          </a:p>
        </p:txBody>
      </p:sp>
    </p:spTree>
    <p:extLst>
      <p:ext uri="{BB962C8B-B14F-4D97-AF65-F5344CB8AC3E}">
        <p14:creationId xmlns:p14="http://schemas.microsoft.com/office/powerpoint/2010/main" val="73552708"/>
      </p:ext>
    </p:extLst>
  </p:cSld>
  <p:clrMapOvr>
    <a:masterClrMapping/>
  </p:clrMapOvr>
  <mc:AlternateContent xmlns:mc="http://schemas.openxmlformats.org/markup-compatibility/2006" xmlns:p14="http://schemas.microsoft.com/office/powerpoint/2010/main">
    <mc:Choice Requires="p14">
      <p:transition spd="slow" p14:dur="1250" advClick="0" advTm="0">
        <p:randomBar dir="vert"/>
      </p:transition>
    </mc:Choice>
    <mc:Fallback xmlns="">
      <p:transition spd="slow" advClick="0" advTm="0">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par>
                                <p:cTn id="11" presetID="47"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anim calcmode="lin" valueType="num">
                                      <p:cBhvr>
                                        <p:cTn id="14" dur="500" fill="hold"/>
                                        <p:tgtEl>
                                          <p:spTgt spid="8"/>
                                        </p:tgtEl>
                                        <p:attrNameLst>
                                          <p:attrName>ppt_x</p:attrName>
                                        </p:attrNameLst>
                                      </p:cBhvr>
                                      <p:tavLst>
                                        <p:tav tm="0">
                                          <p:val>
                                            <p:strVal val="#ppt_x"/>
                                          </p:val>
                                        </p:tav>
                                        <p:tav tm="100000">
                                          <p:val>
                                            <p:strVal val="#ppt_x"/>
                                          </p:val>
                                        </p:tav>
                                      </p:tavLst>
                                    </p:anim>
                                    <p:anim calcmode="lin" valueType="num">
                                      <p:cBhvr>
                                        <p:cTn id="15"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BE47BF5-92E9-41F4-A728-4759DDFCBA01}"/>
              </a:ext>
            </a:extLst>
          </p:cNvPr>
          <p:cNvSpPr txBox="1">
            <a:spLocks noChangeArrowheads="1"/>
          </p:cNvSpPr>
          <p:nvPr/>
        </p:nvSpPr>
        <p:spPr bwMode="auto">
          <a:xfrm>
            <a:off x="3916744" y="246963"/>
            <a:ext cx="5177786" cy="584775"/>
          </a:xfrm>
          <a:prstGeom prst="rect">
            <a:avLst/>
          </a:prstGeom>
          <a:noFill/>
          <a:ln>
            <a:noFill/>
          </a:ln>
        </p:spPr>
        <p:txBody>
          <a:bodyPr wrap="square">
            <a:spAutoFit/>
          </a:bodyPr>
          <a:lstStyle>
            <a:lvl1pPr/>
            <a:lvl2pPr marL="742950" indent="-285750"/>
            <a:lvl3pPr/>
            <a:lvl4pPr/>
            <a:lvl5pPr/>
            <a:lvl6pPr/>
            <a:lvl7pPr/>
            <a:lvl8pPr/>
            <a:lvl9pPr/>
          </a:lstStyle>
          <a:p>
            <a:pPr algn="ctr"/>
            <a:r>
              <a:rPr lang="zh-CN" altLang="en-US" sz="3200" dirty="0">
                <a:ln w="9525">
                  <a:noFill/>
                </a:ln>
                <a:solidFill>
                  <a:schemeClr val="bg1"/>
                </a:solidFill>
                <a:effectLst>
                  <a:outerShdw blurRad="50800" dist="38100" dir="2700000" algn="tl" rotWithShape="0">
                    <a:schemeClr val="bg1">
                      <a:lumMod val="85000"/>
                      <a:alpha val="40000"/>
                    </a:schemeClr>
                  </a:outerShdw>
                </a:effectLst>
                <a:latin typeface="+mj-ea"/>
              </a:rPr>
              <a:t>比特币的特色和局限</a:t>
            </a:r>
          </a:p>
        </p:txBody>
      </p:sp>
      <p:sp>
        <p:nvSpPr>
          <p:cNvPr id="5" name="矩形 4">
            <a:extLst>
              <a:ext uri="{FF2B5EF4-FFF2-40B4-BE49-F238E27FC236}">
                <a16:creationId xmlns:a16="http://schemas.microsoft.com/office/drawing/2014/main" id="{21F18E28-BF77-4DCB-9C95-0138A4ECF9D1}"/>
              </a:ext>
            </a:extLst>
          </p:cNvPr>
          <p:cNvSpPr/>
          <p:nvPr/>
        </p:nvSpPr>
        <p:spPr>
          <a:xfrm>
            <a:off x="4349593" y="878027"/>
            <a:ext cx="4514726" cy="338554"/>
          </a:xfrm>
          <a:prstGeom prst="rect">
            <a:avLst/>
          </a:prstGeom>
        </p:spPr>
        <p:txBody>
          <a:bodyPr wrap="square">
            <a:spAutoFit/>
          </a:bodyPr>
          <a:lstStyle/>
          <a:p>
            <a:pPr algn="ctr"/>
            <a:r>
              <a:rPr lang="en-US" altLang="zh-CN" sz="1600" dirty="0">
                <a:ln w="3175">
                  <a:noFill/>
                </a:ln>
                <a:solidFill>
                  <a:srgbClr val="447FB1"/>
                </a:solidFill>
                <a:effectLst>
                  <a:outerShdw blurRad="50800" dist="38100" dir="2700000" algn="tl" rotWithShape="0">
                    <a:schemeClr val="bg1">
                      <a:lumMod val="85000"/>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Features and Limitations of Bitcoin</a:t>
            </a:r>
            <a:r>
              <a:rPr lang="en-US" altLang="zh-CN" sz="1600" dirty="0">
                <a:ln w="3175">
                  <a:noFill/>
                </a:ln>
                <a:solidFill>
                  <a:srgbClr val="447FB1"/>
                </a:solidFill>
                <a:effectLst>
                  <a:outerShdw blurRad="50800" dist="38100" dir="2700000" algn="tl" rotWithShape="0">
                    <a:schemeClr val="bg1">
                      <a:lumMod val="85000"/>
                      <a:alpha val="40000"/>
                    </a:schemeClr>
                  </a:outerShdw>
                </a:effectLst>
                <a:latin typeface="宋体" panose="02010600030101010101" pitchFamily="2" charset="-122"/>
                <a:ea typeface="宋体" panose="02010600030101010101" pitchFamily="2" charset="-122"/>
              </a:rPr>
              <a:t> </a:t>
            </a:r>
            <a:endParaRPr lang="zh-CN" altLang="en-US" sz="1600" dirty="0">
              <a:ln w="3175">
                <a:noFill/>
              </a:ln>
              <a:solidFill>
                <a:srgbClr val="447FB1"/>
              </a:solidFill>
              <a:effectLst>
                <a:outerShdw blurRad="50800" dist="38100" dir="2700000" algn="tl" rotWithShape="0">
                  <a:schemeClr val="bg1">
                    <a:lumMod val="85000"/>
                    <a:alpha val="40000"/>
                  </a:schemeClr>
                </a:outerShdw>
              </a:effectLst>
              <a:latin typeface="宋体" panose="02010600030101010101" pitchFamily="2" charset="-122"/>
              <a:ea typeface="宋体" panose="02010600030101010101" pitchFamily="2" charset="-122"/>
            </a:endParaRPr>
          </a:p>
        </p:txBody>
      </p:sp>
      <p:sp>
        <p:nvSpPr>
          <p:cNvPr id="75" name="矩形: 圆角 74">
            <a:extLst>
              <a:ext uri="{FF2B5EF4-FFF2-40B4-BE49-F238E27FC236}">
                <a16:creationId xmlns:a16="http://schemas.microsoft.com/office/drawing/2014/main" id="{25DDBBC3-EF13-4466-A5D9-5D6BD275463B}"/>
              </a:ext>
            </a:extLst>
          </p:cNvPr>
          <p:cNvSpPr/>
          <p:nvPr/>
        </p:nvSpPr>
        <p:spPr>
          <a:xfrm>
            <a:off x="4579932" y="2485261"/>
            <a:ext cx="1235682" cy="1235683"/>
          </a:xfrm>
          <a:prstGeom prst="roundRect">
            <a:avLst>
              <a:gd name="adj" fmla="val 6631"/>
            </a:avLst>
          </a:prstGeom>
          <a:solidFill>
            <a:srgbClr val="2C5A8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r>
              <a:rPr lang="en-US" altLang="zh-CN" sz="4400" b="1" dirty="0">
                <a:solidFill>
                  <a:schemeClr val="bg1"/>
                </a:solidFill>
              </a:rPr>
              <a:t>1</a:t>
            </a:r>
            <a:endParaRPr lang="en-US" sz="4400" b="1" dirty="0">
              <a:solidFill>
                <a:schemeClr val="bg1"/>
              </a:solidFill>
            </a:endParaRPr>
          </a:p>
        </p:txBody>
      </p:sp>
      <p:sp>
        <p:nvSpPr>
          <p:cNvPr id="76" name="矩形: 圆角 75">
            <a:extLst>
              <a:ext uri="{FF2B5EF4-FFF2-40B4-BE49-F238E27FC236}">
                <a16:creationId xmlns:a16="http://schemas.microsoft.com/office/drawing/2014/main" id="{8E0730BA-9B8F-4946-87A8-F4C2A5EF3BA2}"/>
              </a:ext>
            </a:extLst>
          </p:cNvPr>
          <p:cNvSpPr/>
          <p:nvPr/>
        </p:nvSpPr>
        <p:spPr>
          <a:xfrm>
            <a:off x="4500151" y="2405480"/>
            <a:ext cx="1395244" cy="1395245"/>
          </a:xfrm>
          <a:prstGeom prst="roundRect">
            <a:avLst>
              <a:gd name="adj" fmla="val 6631"/>
            </a:avLst>
          </a:prstGeom>
          <a:noFill/>
          <a:ln w="12700" cap="flat" cmpd="sng" algn="ctr">
            <a:solidFill>
              <a:schemeClr val="accent1">
                <a:alpha val="80000"/>
              </a:schemeClr>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77" name="矩形: 圆角 76">
            <a:extLst>
              <a:ext uri="{FF2B5EF4-FFF2-40B4-BE49-F238E27FC236}">
                <a16:creationId xmlns:a16="http://schemas.microsoft.com/office/drawing/2014/main" id="{568674E4-DA28-4166-9575-5C8432109BCC}"/>
              </a:ext>
            </a:extLst>
          </p:cNvPr>
          <p:cNvSpPr/>
          <p:nvPr/>
        </p:nvSpPr>
        <p:spPr>
          <a:xfrm>
            <a:off x="6376384" y="2485261"/>
            <a:ext cx="1235682" cy="1235683"/>
          </a:xfrm>
          <a:prstGeom prst="roundRect">
            <a:avLst>
              <a:gd name="adj" fmla="val 6631"/>
            </a:avLst>
          </a:prstGeom>
          <a:solidFill>
            <a:srgbClr val="2C5A8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r>
              <a:rPr lang="zh-CN" altLang="en-US" sz="4400" b="1" dirty="0">
                <a:solidFill>
                  <a:schemeClr val="bg1"/>
                </a:solidFill>
              </a:rPr>
              <a:t>花</a:t>
            </a:r>
            <a:endParaRPr lang="en-US" sz="4400" b="1" dirty="0">
              <a:solidFill>
                <a:schemeClr val="bg1"/>
              </a:solidFill>
            </a:endParaRPr>
          </a:p>
        </p:txBody>
      </p:sp>
      <p:sp>
        <p:nvSpPr>
          <p:cNvPr id="78" name="矩形: 圆角 77">
            <a:extLst>
              <a:ext uri="{FF2B5EF4-FFF2-40B4-BE49-F238E27FC236}">
                <a16:creationId xmlns:a16="http://schemas.microsoft.com/office/drawing/2014/main" id="{0550A2F2-8169-401E-99EE-D21D19DB4047}"/>
              </a:ext>
            </a:extLst>
          </p:cNvPr>
          <p:cNvSpPr/>
          <p:nvPr/>
        </p:nvSpPr>
        <p:spPr>
          <a:xfrm>
            <a:off x="6296604" y="2405480"/>
            <a:ext cx="1395244" cy="1395245"/>
          </a:xfrm>
          <a:prstGeom prst="roundRect">
            <a:avLst>
              <a:gd name="adj" fmla="val 6631"/>
            </a:avLst>
          </a:prstGeom>
          <a:noFill/>
          <a:ln w="12700" cap="flat" cmpd="sng" algn="ctr">
            <a:solidFill>
              <a:schemeClr val="accent1">
                <a:alpha val="80000"/>
              </a:schemeClr>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79" name="矩形: 圆角 78">
            <a:extLst>
              <a:ext uri="{FF2B5EF4-FFF2-40B4-BE49-F238E27FC236}">
                <a16:creationId xmlns:a16="http://schemas.microsoft.com/office/drawing/2014/main" id="{A70EB9C3-E066-4F40-B4D1-C429E2D41A43}"/>
              </a:ext>
            </a:extLst>
          </p:cNvPr>
          <p:cNvSpPr/>
          <p:nvPr/>
        </p:nvSpPr>
        <p:spPr>
          <a:xfrm>
            <a:off x="4579932" y="4096072"/>
            <a:ext cx="1235682" cy="1235683"/>
          </a:xfrm>
          <a:prstGeom prst="roundRect">
            <a:avLst>
              <a:gd name="adj" fmla="val 6631"/>
            </a:avLst>
          </a:prstGeom>
          <a:solidFill>
            <a:srgbClr val="2C5A8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r>
              <a:rPr lang="en-US" sz="4400" b="1" dirty="0">
                <a:solidFill>
                  <a:schemeClr val="bg1"/>
                </a:solidFill>
              </a:rPr>
              <a:t>2</a:t>
            </a:r>
          </a:p>
        </p:txBody>
      </p:sp>
      <p:sp>
        <p:nvSpPr>
          <p:cNvPr id="80" name="矩形: 圆角 79">
            <a:extLst>
              <a:ext uri="{FF2B5EF4-FFF2-40B4-BE49-F238E27FC236}">
                <a16:creationId xmlns:a16="http://schemas.microsoft.com/office/drawing/2014/main" id="{334B6C53-9605-4239-BFCB-FDF82B52FC49}"/>
              </a:ext>
            </a:extLst>
          </p:cNvPr>
          <p:cNvSpPr/>
          <p:nvPr/>
        </p:nvSpPr>
        <p:spPr>
          <a:xfrm>
            <a:off x="4500151" y="4016291"/>
            <a:ext cx="1395244" cy="1395245"/>
          </a:xfrm>
          <a:prstGeom prst="roundRect">
            <a:avLst>
              <a:gd name="adj" fmla="val 6631"/>
            </a:avLst>
          </a:prstGeom>
          <a:noFill/>
          <a:ln w="12700" cap="flat" cmpd="sng" algn="ctr">
            <a:solidFill>
              <a:schemeClr val="accent1">
                <a:alpha val="80000"/>
              </a:schemeClr>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81" name="矩形: 圆角 80">
            <a:extLst>
              <a:ext uri="{FF2B5EF4-FFF2-40B4-BE49-F238E27FC236}">
                <a16:creationId xmlns:a16="http://schemas.microsoft.com/office/drawing/2014/main" id="{EF556715-899D-4BA1-AF9C-F41ED24458FC}"/>
              </a:ext>
            </a:extLst>
          </p:cNvPr>
          <p:cNvSpPr/>
          <p:nvPr/>
        </p:nvSpPr>
        <p:spPr>
          <a:xfrm>
            <a:off x="6376384" y="4096072"/>
            <a:ext cx="1235682" cy="1235683"/>
          </a:xfrm>
          <a:prstGeom prst="roundRect">
            <a:avLst>
              <a:gd name="adj" fmla="val 6631"/>
            </a:avLst>
          </a:prstGeom>
          <a:solidFill>
            <a:srgbClr val="2C5A8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r>
              <a:rPr lang="zh-CN" altLang="en-US" sz="4400" b="1" dirty="0">
                <a:solidFill>
                  <a:schemeClr val="bg1"/>
                </a:solidFill>
              </a:rPr>
              <a:t>絮</a:t>
            </a:r>
            <a:endParaRPr lang="en-US" sz="4400" b="1" dirty="0">
              <a:solidFill>
                <a:schemeClr val="bg1"/>
              </a:solidFill>
            </a:endParaRPr>
          </a:p>
        </p:txBody>
      </p:sp>
      <p:sp>
        <p:nvSpPr>
          <p:cNvPr id="82" name="矩形: 圆角 81">
            <a:extLst>
              <a:ext uri="{FF2B5EF4-FFF2-40B4-BE49-F238E27FC236}">
                <a16:creationId xmlns:a16="http://schemas.microsoft.com/office/drawing/2014/main" id="{88745024-80BC-498F-8D01-5915933CC5A2}"/>
              </a:ext>
            </a:extLst>
          </p:cNvPr>
          <p:cNvSpPr/>
          <p:nvPr/>
        </p:nvSpPr>
        <p:spPr>
          <a:xfrm>
            <a:off x="6296604" y="4016291"/>
            <a:ext cx="1395244" cy="1395245"/>
          </a:xfrm>
          <a:prstGeom prst="roundRect">
            <a:avLst>
              <a:gd name="adj" fmla="val 6631"/>
            </a:avLst>
          </a:prstGeom>
          <a:noFill/>
          <a:ln w="12700" cap="flat" cmpd="sng" algn="ctr">
            <a:solidFill>
              <a:schemeClr val="accent1">
                <a:alpha val="80000"/>
              </a:schemeClr>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74" name="矩形 73">
            <a:extLst>
              <a:ext uri="{FF2B5EF4-FFF2-40B4-BE49-F238E27FC236}">
                <a16:creationId xmlns:a16="http://schemas.microsoft.com/office/drawing/2014/main" id="{38D7C0FA-F71F-4501-907E-88F22BBF507B}"/>
              </a:ext>
            </a:extLst>
          </p:cNvPr>
          <p:cNvSpPr/>
          <p:nvPr/>
        </p:nvSpPr>
        <p:spPr>
          <a:xfrm>
            <a:off x="7991149" y="2686044"/>
            <a:ext cx="2681874" cy="503750"/>
          </a:xfrm>
          <a:prstGeom prst="rect">
            <a:avLst/>
          </a:prstGeom>
        </p:spPr>
        <p:txBody>
          <a:bodyPr wrap="square" lIns="0" tIns="0" rIns="0" bIns="0" anchor="ctr">
            <a:normAutofit/>
          </a:bodyPr>
          <a:lstStyle/>
          <a:p>
            <a:pPr lvl="0">
              <a:lnSpc>
                <a:spcPct val="120000"/>
              </a:lnSpc>
            </a:pPr>
            <a:r>
              <a:rPr lang="zh-CN" altLang="en-US" sz="1200" dirty="0">
                <a:solidFill>
                  <a:schemeClr val="bg1"/>
                </a:solidFill>
              </a:rPr>
              <a:t>缺乏去中心化交易所，中心化交易所不断被盗和监守自盗</a:t>
            </a:r>
          </a:p>
        </p:txBody>
      </p:sp>
      <p:sp>
        <p:nvSpPr>
          <p:cNvPr id="72" name="矩形 71">
            <a:extLst>
              <a:ext uri="{FF2B5EF4-FFF2-40B4-BE49-F238E27FC236}">
                <a16:creationId xmlns:a16="http://schemas.microsoft.com/office/drawing/2014/main" id="{022AD8EA-1D4F-405F-8D7A-16E986136920}"/>
              </a:ext>
            </a:extLst>
          </p:cNvPr>
          <p:cNvSpPr/>
          <p:nvPr/>
        </p:nvSpPr>
        <p:spPr>
          <a:xfrm>
            <a:off x="7991150" y="4016292"/>
            <a:ext cx="2681874" cy="801242"/>
          </a:xfrm>
          <a:prstGeom prst="rect">
            <a:avLst/>
          </a:prstGeom>
        </p:spPr>
        <p:txBody>
          <a:bodyPr wrap="square" lIns="0" tIns="0" rIns="0" bIns="0" anchor="ctr">
            <a:normAutofit/>
          </a:bodyPr>
          <a:lstStyle/>
          <a:p>
            <a:pPr lvl="0"/>
            <a:r>
              <a:rPr lang="zh-CN" altLang="en-US" sz="1200" dirty="0">
                <a:solidFill>
                  <a:schemeClr val="bg1"/>
                </a:solidFill>
              </a:rPr>
              <a:t>比特币已经生存</a:t>
            </a:r>
            <a:r>
              <a:rPr lang="en-US" altLang="zh-CN" sz="1200" dirty="0">
                <a:solidFill>
                  <a:schemeClr val="bg1"/>
                </a:solidFill>
              </a:rPr>
              <a:t>10</a:t>
            </a:r>
            <a:r>
              <a:rPr lang="zh-CN" altLang="en-US" sz="1200" dirty="0">
                <a:solidFill>
                  <a:schemeClr val="bg1"/>
                </a:solidFill>
              </a:rPr>
              <a:t>年</a:t>
            </a:r>
            <a:endParaRPr lang="zh-CN" altLang="zh-CN" sz="1200" dirty="0">
              <a:solidFill>
                <a:schemeClr val="bg1"/>
              </a:solidFill>
            </a:endParaRPr>
          </a:p>
        </p:txBody>
      </p:sp>
      <p:sp>
        <p:nvSpPr>
          <p:cNvPr id="70" name="矩形 69">
            <a:extLst>
              <a:ext uri="{FF2B5EF4-FFF2-40B4-BE49-F238E27FC236}">
                <a16:creationId xmlns:a16="http://schemas.microsoft.com/office/drawing/2014/main" id="{48457DC7-1B88-41D1-B839-2EFFDA3EC8BE}"/>
              </a:ext>
            </a:extLst>
          </p:cNvPr>
          <p:cNvSpPr/>
          <p:nvPr/>
        </p:nvSpPr>
        <p:spPr>
          <a:xfrm>
            <a:off x="1363133" y="2405480"/>
            <a:ext cx="2986460" cy="1610811"/>
          </a:xfrm>
          <a:prstGeom prst="rect">
            <a:avLst/>
          </a:prstGeom>
        </p:spPr>
        <p:txBody>
          <a:bodyPr wrap="square" lIns="0" tIns="0" rIns="0" bIns="0" anchor="ctr">
            <a:normAutofit/>
          </a:bodyPr>
          <a:lstStyle/>
          <a:p>
            <a:pPr algn="just">
              <a:lnSpc>
                <a:spcPct val="150000"/>
              </a:lnSpc>
            </a:pPr>
            <a:r>
              <a:rPr lang="zh-CN" altLang="en-US" sz="1300" dirty="0">
                <a:solidFill>
                  <a:schemeClr val="bg1"/>
                </a:solidFill>
              </a:rPr>
              <a:t>比特币被设计为去中心化自治系统，自</a:t>
            </a:r>
            <a:r>
              <a:rPr lang="en-US" altLang="zh-CN" sz="1300" dirty="0">
                <a:solidFill>
                  <a:schemeClr val="bg1"/>
                </a:solidFill>
              </a:rPr>
              <a:t>2009</a:t>
            </a:r>
            <a:r>
              <a:rPr lang="zh-CN" altLang="en-US" sz="1300" dirty="0">
                <a:solidFill>
                  <a:schemeClr val="bg1"/>
                </a:solidFill>
              </a:rPr>
              <a:t>年</a:t>
            </a:r>
            <a:r>
              <a:rPr lang="en-US" altLang="zh-CN" sz="1300" dirty="0">
                <a:solidFill>
                  <a:schemeClr val="bg1"/>
                </a:solidFill>
              </a:rPr>
              <a:t>1</a:t>
            </a:r>
            <a:r>
              <a:rPr lang="zh-CN" altLang="en-US" sz="1300" dirty="0">
                <a:solidFill>
                  <a:schemeClr val="bg1"/>
                </a:solidFill>
              </a:rPr>
              <a:t>月</a:t>
            </a:r>
            <a:r>
              <a:rPr lang="en-US" altLang="zh-CN" sz="1300" dirty="0">
                <a:solidFill>
                  <a:schemeClr val="bg1"/>
                </a:solidFill>
              </a:rPr>
              <a:t>3</a:t>
            </a:r>
            <a:r>
              <a:rPr lang="zh-CN" altLang="en-US" sz="1300" dirty="0">
                <a:solidFill>
                  <a:schemeClr val="bg1"/>
                </a:solidFill>
              </a:rPr>
              <a:t>日创世后，以既定规则在因特网中自主运行，不依赖某个机构的服务器，也无须某个机构来监管。</a:t>
            </a:r>
            <a:endParaRPr lang="zh-CN" altLang="en-US" sz="1000" dirty="0">
              <a:solidFill>
                <a:schemeClr val="bg1"/>
              </a:solidFill>
            </a:endParaRPr>
          </a:p>
        </p:txBody>
      </p:sp>
      <p:sp>
        <p:nvSpPr>
          <p:cNvPr id="68" name="矩形 67">
            <a:extLst>
              <a:ext uri="{FF2B5EF4-FFF2-40B4-BE49-F238E27FC236}">
                <a16:creationId xmlns:a16="http://schemas.microsoft.com/office/drawing/2014/main" id="{59F19BFE-2F50-4926-B23C-34E1DC88306E}"/>
              </a:ext>
            </a:extLst>
          </p:cNvPr>
          <p:cNvSpPr/>
          <p:nvPr/>
        </p:nvSpPr>
        <p:spPr>
          <a:xfrm>
            <a:off x="1363133" y="4267200"/>
            <a:ext cx="2531563" cy="1064555"/>
          </a:xfrm>
          <a:prstGeom prst="rect">
            <a:avLst/>
          </a:prstGeom>
        </p:spPr>
        <p:txBody>
          <a:bodyPr wrap="square" lIns="0" tIns="0" rIns="0" bIns="0" anchor="ctr">
            <a:noAutofit/>
          </a:bodyPr>
          <a:lstStyle/>
          <a:p>
            <a:pPr lvl="0">
              <a:lnSpc>
                <a:spcPct val="120000"/>
              </a:lnSpc>
            </a:pPr>
            <a:r>
              <a:rPr lang="zh-CN" altLang="en-US" sz="1200" dirty="0">
                <a:solidFill>
                  <a:schemeClr val="bg1"/>
                </a:solidFill>
              </a:rPr>
              <a:t>在理论上确保了任何人、机构或政府都无法操控比特币的货币总量，或者制造通货膨胀。</a:t>
            </a:r>
            <a:endParaRPr lang="zh-CN" altLang="zh-CN" sz="1200" dirty="0">
              <a:solidFill>
                <a:schemeClr val="bg1"/>
              </a:solidFill>
            </a:endParaRPr>
          </a:p>
          <a:p>
            <a:pPr>
              <a:lnSpc>
                <a:spcPct val="120000"/>
              </a:lnSpc>
            </a:pPr>
            <a:endParaRPr lang="zh-CN" altLang="en-US" sz="1200" dirty="0">
              <a:solidFill>
                <a:schemeClr val="bg1"/>
              </a:solidFill>
            </a:endParaRPr>
          </a:p>
        </p:txBody>
      </p:sp>
    </p:spTree>
    <p:extLst>
      <p:ext uri="{BB962C8B-B14F-4D97-AF65-F5344CB8AC3E}">
        <p14:creationId xmlns:p14="http://schemas.microsoft.com/office/powerpoint/2010/main" val="1511695610"/>
      </p:ext>
    </p:extLst>
  </p:cSld>
  <p:clrMapOvr>
    <a:masterClrMapping/>
  </p:clrMapOvr>
  <mc:AlternateContent xmlns:mc="http://schemas.openxmlformats.org/markup-compatibility/2006" xmlns:p14="http://schemas.microsoft.com/office/powerpoint/2010/main">
    <mc:Choice Requires="p14">
      <p:transition spd="slow" p14:dur="1250" advClick="0" advTm="0">
        <p:randomBar dir="vert"/>
      </p:transition>
    </mc:Choice>
    <mc:Fallback xmlns="">
      <p:transition spd="slow" advClick="0" advTm="0">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76"/>
                                        </p:tgtEl>
                                        <p:attrNameLst>
                                          <p:attrName>style.visibility</p:attrName>
                                        </p:attrNameLst>
                                      </p:cBhvr>
                                      <p:to>
                                        <p:strVal val="visible"/>
                                      </p:to>
                                    </p:set>
                                    <p:anim calcmode="lin" valueType="num">
                                      <p:cBhvr>
                                        <p:cTn id="14" dur="500" fill="hold"/>
                                        <p:tgtEl>
                                          <p:spTgt spid="76"/>
                                        </p:tgtEl>
                                        <p:attrNameLst>
                                          <p:attrName>ppt_w</p:attrName>
                                        </p:attrNameLst>
                                      </p:cBhvr>
                                      <p:tavLst>
                                        <p:tav tm="0">
                                          <p:val>
                                            <p:fltVal val="0"/>
                                          </p:val>
                                        </p:tav>
                                        <p:tav tm="100000">
                                          <p:val>
                                            <p:strVal val="#ppt_w"/>
                                          </p:val>
                                        </p:tav>
                                      </p:tavLst>
                                    </p:anim>
                                    <p:anim calcmode="lin" valueType="num">
                                      <p:cBhvr>
                                        <p:cTn id="15" dur="500" fill="hold"/>
                                        <p:tgtEl>
                                          <p:spTgt spid="76"/>
                                        </p:tgtEl>
                                        <p:attrNameLst>
                                          <p:attrName>ppt_h</p:attrName>
                                        </p:attrNameLst>
                                      </p:cBhvr>
                                      <p:tavLst>
                                        <p:tav tm="0">
                                          <p:val>
                                            <p:fltVal val="0"/>
                                          </p:val>
                                        </p:tav>
                                        <p:tav tm="100000">
                                          <p:val>
                                            <p:strVal val="#ppt_h"/>
                                          </p:val>
                                        </p:tav>
                                      </p:tavLst>
                                    </p:anim>
                                    <p:anim calcmode="lin" valueType="num">
                                      <p:cBhvr>
                                        <p:cTn id="16" dur="500" fill="hold"/>
                                        <p:tgtEl>
                                          <p:spTgt spid="76"/>
                                        </p:tgtEl>
                                        <p:attrNameLst>
                                          <p:attrName>style.rotation</p:attrName>
                                        </p:attrNameLst>
                                      </p:cBhvr>
                                      <p:tavLst>
                                        <p:tav tm="0">
                                          <p:val>
                                            <p:fltVal val="360"/>
                                          </p:val>
                                        </p:tav>
                                        <p:tav tm="100000">
                                          <p:val>
                                            <p:fltVal val="0"/>
                                          </p:val>
                                        </p:tav>
                                      </p:tavLst>
                                    </p:anim>
                                    <p:animEffect transition="in" filter="fade">
                                      <p:cBhvr>
                                        <p:cTn id="17" dur="500"/>
                                        <p:tgtEl>
                                          <p:spTgt spid="76"/>
                                        </p:tgtEl>
                                      </p:cBhvr>
                                    </p:animEffect>
                                  </p:childTnLst>
                                </p:cTn>
                              </p:par>
                              <p:par>
                                <p:cTn id="18" presetID="49" presetClass="entr" presetSubtype="0" decel="100000" fill="hold" grpId="0" nodeType="withEffect">
                                  <p:stCondLst>
                                    <p:cond delay="0"/>
                                  </p:stCondLst>
                                  <p:childTnLst>
                                    <p:set>
                                      <p:cBhvr>
                                        <p:cTn id="19" dur="1" fill="hold">
                                          <p:stCondLst>
                                            <p:cond delay="0"/>
                                          </p:stCondLst>
                                        </p:cTn>
                                        <p:tgtEl>
                                          <p:spTgt spid="78"/>
                                        </p:tgtEl>
                                        <p:attrNameLst>
                                          <p:attrName>style.visibility</p:attrName>
                                        </p:attrNameLst>
                                      </p:cBhvr>
                                      <p:to>
                                        <p:strVal val="visible"/>
                                      </p:to>
                                    </p:set>
                                    <p:anim calcmode="lin" valueType="num">
                                      <p:cBhvr>
                                        <p:cTn id="20" dur="500" fill="hold"/>
                                        <p:tgtEl>
                                          <p:spTgt spid="78"/>
                                        </p:tgtEl>
                                        <p:attrNameLst>
                                          <p:attrName>ppt_w</p:attrName>
                                        </p:attrNameLst>
                                      </p:cBhvr>
                                      <p:tavLst>
                                        <p:tav tm="0">
                                          <p:val>
                                            <p:fltVal val="0"/>
                                          </p:val>
                                        </p:tav>
                                        <p:tav tm="100000">
                                          <p:val>
                                            <p:strVal val="#ppt_w"/>
                                          </p:val>
                                        </p:tav>
                                      </p:tavLst>
                                    </p:anim>
                                    <p:anim calcmode="lin" valueType="num">
                                      <p:cBhvr>
                                        <p:cTn id="21" dur="500" fill="hold"/>
                                        <p:tgtEl>
                                          <p:spTgt spid="78"/>
                                        </p:tgtEl>
                                        <p:attrNameLst>
                                          <p:attrName>ppt_h</p:attrName>
                                        </p:attrNameLst>
                                      </p:cBhvr>
                                      <p:tavLst>
                                        <p:tav tm="0">
                                          <p:val>
                                            <p:fltVal val="0"/>
                                          </p:val>
                                        </p:tav>
                                        <p:tav tm="100000">
                                          <p:val>
                                            <p:strVal val="#ppt_h"/>
                                          </p:val>
                                        </p:tav>
                                      </p:tavLst>
                                    </p:anim>
                                    <p:anim calcmode="lin" valueType="num">
                                      <p:cBhvr>
                                        <p:cTn id="22" dur="500" fill="hold"/>
                                        <p:tgtEl>
                                          <p:spTgt spid="78"/>
                                        </p:tgtEl>
                                        <p:attrNameLst>
                                          <p:attrName>style.rotation</p:attrName>
                                        </p:attrNameLst>
                                      </p:cBhvr>
                                      <p:tavLst>
                                        <p:tav tm="0">
                                          <p:val>
                                            <p:fltVal val="360"/>
                                          </p:val>
                                        </p:tav>
                                        <p:tav tm="100000">
                                          <p:val>
                                            <p:fltVal val="0"/>
                                          </p:val>
                                        </p:tav>
                                      </p:tavLst>
                                    </p:anim>
                                    <p:animEffect transition="in" filter="fade">
                                      <p:cBhvr>
                                        <p:cTn id="23" dur="500"/>
                                        <p:tgtEl>
                                          <p:spTgt spid="78"/>
                                        </p:tgtEl>
                                      </p:cBhvr>
                                    </p:animEffect>
                                  </p:childTnLst>
                                </p:cTn>
                              </p:par>
                              <p:par>
                                <p:cTn id="24" presetID="49" presetClass="entr" presetSubtype="0" decel="100000" fill="hold" grpId="0" nodeType="withEffect">
                                  <p:stCondLst>
                                    <p:cond delay="0"/>
                                  </p:stCondLst>
                                  <p:childTnLst>
                                    <p:set>
                                      <p:cBhvr>
                                        <p:cTn id="25" dur="1" fill="hold">
                                          <p:stCondLst>
                                            <p:cond delay="0"/>
                                          </p:stCondLst>
                                        </p:cTn>
                                        <p:tgtEl>
                                          <p:spTgt spid="80"/>
                                        </p:tgtEl>
                                        <p:attrNameLst>
                                          <p:attrName>style.visibility</p:attrName>
                                        </p:attrNameLst>
                                      </p:cBhvr>
                                      <p:to>
                                        <p:strVal val="visible"/>
                                      </p:to>
                                    </p:set>
                                    <p:anim calcmode="lin" valueType="num">
                                      <p:cBhvr>
                                        <p:cTn id="26" dur="500" fill="hold"/>
                                        <p:tgtEl>
                                          <p:spTgt spid="80"/>
                                        </p:tgtEl>
                                        <p:attrNameLst>
                                          <p:attrName>ppt_w</p:attrName>
                                        </p:attrNameLst>
                                      </p:cBhvr>
                                      <p:tavLst>
                                        <p:tav tm="0">
                                          <p:val>
                                            <p:fltVal val="0"/>
                                          </p:val>
                                        </p:tav>
                                        <p:tav tm="100000">
                                          <p:val>
                                            <p:strVal val="#ppt_w"/>
                                          </p:val>
                                        </p:tav>
                                      </p:tavLst>
                                    </p:anim>
                                    <p:anim calcmode="lin" valueType="num">
                                      <p:cBhvr>
                                        <p:cTn id="27" dur="500" fill="hold"/>
                                        <p:tgtEl>
                                          <p:spTgt spid="80"/>
                                        </p:tgtEl>
                                        <p:attrNameLst>
                                          <p:attrName>ppt_h</p:attrName>
                                        </p:attrNameLst>
                                      </p:cBhvr>
                                      <p:tavLst>
                                        <p:tav tm="0">
                                          <p:val>
                                            <p:fltVal val="0"/>
                                          </p:val>
                                        </p:tav>
                                        <p:tav tm="100000">
                                          <p:val>
                                            <p:strVal val="#ppt_h"/>
                                          </p:val>
                                        </p:tav>
                                      </p:tavLst>
                                    </p:anim>
                                    <p:anim calcmode="lin" valueType="num">
                                      <p:cBhvr>
                                        <p:cTn id="28" dur="500" fill="hold"/>
                                        <p:tgtEl>
                                          <p:spTgt spid="80"/>
                                        </p:tgtEl>
                                        <p:attrNameLst>
                                          <p:attrName>style.rotation</p:attrName>
                                        </p:attrNameLst>
                                      </p:cBhvr>
                                      <p:tavLst>
                                        <p:tav tm="0">
                                          <p:val>
                                            <p:fltVal val="360"/>
                                          </p:val>
                                        </p:tav>
                                        <p:tav tm="100000">
                                          <p:val>
                                            <p:fltVal val="0"/>
                                          </p:val>
                                        </p:tav>
                                      </p:tavLst>
                                    </p:anim>
                                    <p:animEffect transition="in" filter="fade">
                                      <p:cBhvr>
                                        <p:cTn id="29" dur="500"/>
                                        <p:tgtEl>
                                          <p:spTgt spid="80"/>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82"/>
                                        </p:tgtEl>
                                        <p:attrNameLst>
                                          <p:attrName>style.visibility</p:attrName>
                                        </p:attrNameLst>
                                      </p:cBhvr>
                                      <p:to>
                                        <p:strVal val="visible"/>
                                      </p:to>
                                    </p:set>
                                    <p:anim calcmode="lin" valueType="num">
                                      <p:cBhvr>
                                        <p:cTn id="32" dur="500" fill="hold"/>
                                        <p:tgtEl>
                                          <p:spTgt spid="82"/>
                                        </p:tgtEl>
                                        <p:attrNameLst>
                                          <p:attrName>ppt_w</p:attrName>
                                        </p:attrNameLst>
                                      </p:cBhvr>
                                      <p:tavLst>
                                        <p:tav tm="0">
                                          <p:val>
                                            <p:fltVal val="0"/>
                                          </p:val>
                                        </p:tav>
                                        <p:tav tm="100000">
                                          <p:val>
                                            <p:strVal val="#ppt_w"/>
                                          </p:val>
                                        </p:tav>
                                      </p:tavLst>
                                    </p:anim>
                                    <p:anim calcmode="lin" valueType="num">
                                      <p:cBhvr>
                                        <p:cTn id="33" dur="500" fill="hold"/>
                                        <p:tgtEl>
                                          <p:spTgt spid="82"/>
                                        </p:tgtEl>
                                        <p:attrNameLst>
                                          <p:attrName>ppt_h</p:attrName>
                                        </p:attrNameLst>
                                      </p:cBhvr>
                                      <p:tavLst>
                                        <p:tav tm="0">
                                          <p:val>
                                            <p:fltVal val="0"/>
                                          </p:val>
                                        </p:tav>
                                        <p:tav tm="100000">
                                          <p:val>
                                            <p:strVal val="#ppt_h"/>
                                          </p:val>
                                        </p:tav>
                                      </p:tavLst>
                                    </p:anim>
                                    <p:anim calcmode="lin" valueType="num">
                                      <p:cBhvr>
                                        <p:cTn id="34" dur="500" fill="hold"/>
                                        <p:tgtEl>
                                          <p:spTgt spid="82"/>
                                        </p:tgtEl>
                                        <p:attrNameLst>
                                          <p:attrName>style.rotation</p:attrName>
                                        </p:attrNameLst>
                                      </p:cBhvr>
                                      <p:tavLst>
                                        <p:tav tm="0">
                                          <p:val>
                                            <p:fltVal val="360"/>
                                          </p:val>
                                        </p:tav>
                                        <p:tav tm="100000">
                                          <p:val>
                                            <p:fltVal val="0"/>
                                          </p:val>
                                        </p:tav>
                                      </p:tavLst>
                                    </p:anim>
                                    <p:animEffect transition="in" filter="fade">
                                      <p:cBhvr>
                                        <p:cTn id="35" dur="500"/>
                                        <p:tgtEl>
                                          <p:spTgt spid="82"/>
                                        </p:tgtEl>
                                      </p:cBhvr>
                                    </p:animEffect>
                                  </p:childTnLst>
                                </p:cTn>
                              </p:par>
                            </p:childTnLst>
                          </p:cTn>
                        </p:par>
                        <p:par>
                          <p:cTn id="36" fill="hold">
                            <p:stCondLst>
                              <p:cond delay="1000"/>
                            </p:stCondLst>
                            <p:childTnLst>
                              <p:par>
                                <p:cTn id="37" presetID="53" presetClass="entr" presetSubtype="16" fill="hold" grpId="0" nodeType="afterEffect">
                                  <p:stCondLst>
                                    <p:cond delay="0"/>
                                  </p:stCondLst>
                                  <p:childTnLst>
                                    <p:set>
                                      <p:cBhvr>
                                        <p:cTn id="38" dur="1" fill="hold">
                                          <p:stCondLst>
                                            <p:cond delay="0"/>
                                          </p:stCondLst>
                                        </p:cTn>
                                        <p:tgtEl>
                                          <p:spTgt spid="75"/>
                                        </p:tgtEl>
                                        <p:attrNameLst>
                                          <p:attrName>style.visibility</p:attrName>
                                        </p:attrNameLst>
                                      </p:cBhvr>
                                      <p:to>
                                        <p:strVal val="visible"/>
                                      </p:to>
                                    </p:set>
                                    <p:anim calcmode="lin" valueType="num">
                                      <p:cBhvr>
                                        <p:cTn id="39" dur="500" fill="hold"/>
                                        <p:tgtEl>
                                          <p:spTgt spid="75"/>
                                        </p:tgtEl>
                                        <p:attrNameLst>
                                          <p:attrName>ppt_w</p:attrName>
                                        </p:attrNameLst>
                                      </p:cBhvr>
                                      <p:tavLst>
                                        <p:tav tm="0">
                                          <p:val>
                                            <p:fltVal val="0"/>
                                          </p:val>
                                        </p:tav>
                                        <p:tav tm="100000">
                                          <p:val>
                                            <p:strVal val="#ppt_w"/>
                                          </p:val>
                                        </p:tav>
                                      </p:tavLst>
                                    </p:anim>
                                    <p:anim calcmode="lin" valueType="num">
                                      <p:cBhvr>
                                        <p:cTn id="40" dur="500" fill="hold"/>
                                        <p:tgtEl>
                                          <p:spTgt spid="75"/>
                                        </p:tgtEl>
                                        <p:attrNameLst>
                                          <p:attrName>ppt_h</p:attrName>
                                        </p:attrNameLst>
                                      </p:cBhvr>
                                      <p:tavLst>
                                        <p:tav tm="0">
                                          <p:val>
                                            <p:fltVal val="0"/>
                                          </p:val>
                                        </p:tav>
                                        <p:tav tm="100000">
                                          <p:val>
                                            <p:strVal val="#ppt_h"/>
                                          </p:val>
                                        </p:tav>
                                      </p:tavLst>
                                    </p:anim>
                                    <p:animEffect transition="in" filter="fade">
                                      <p:cBhvr>
                                        <p:cTn id="41" dur="500"/>
                                        <p:tgtEl>
                                          <p:spTgt spid="75"/>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77"/>
                                        </p:tgtEl>
                                        <p:attrNameLst>
                                          <p:attrName>style.visibility</p:attrName>
                                        </p:attrNameLst>
                                      </p:cBhvr>
                                      <p:to>
                                        <p:strVal val="visible"/>
                                      </p:to>
                                    </p:set>
                                    <p:anim calcmode="lin" valueType="num">
                                      <p:cBhvr>
                                        <p:cTn id="44" dur="500" fill="hold"/>
                                        <p:tgtEl>
                                          <p:spTgt spid="77"/>
                                        </p:tgtEl>
                                        <p:attrNameLst>
                                          <p:attrName>ppt_w</p:attrName>
                                        </p:attrNameLst>
                                      </p:cBhvr>
                                      <p:tavLst>
                                        <p:tav tm="0">
                                          <p:val>
                                            <p:fltVal val="0"/>
                                          </p:val>
                                        </p:tav>
                                        <p:tav tm="100000">
                                          <p:val>
                                            <p:strVal val="#ppt_w"/>
                                          </p:val>
                                        </p:tav>
                                      </p:tavLst>
                                    </p:anim>
                                    <p:anim calcmode="lin" valueType="num">
                                      <p:cBhvr>
                                        <p:cTn id="45" dur="500" fill="hold"/>
                                        <p:tgtEl>
                                          <p:spTgt spid="77"/>
                                        </p:tgtEl>
                                        <p:attrNameLst>
                                          <p:attrName>ppt_h</p:attrName>
                                        </p:attrNameLst>
                                      </p:cBhvr>
                                      <p:tavLst>
                                        <p:tav tm="0">
                                          <p:val>
                                            <p:fltVal val="0"/>
                                          </p:val>
                                        </p:tav>
                                        <p:tav tm="100000">
                                          <p:val>
                                            <p:strVal val="#ppt_h"/>
                                          </p:val>
                                        </p:tav>
                                      </p:tavLst>
                                    </p:anim>
                                    <p:animEffect transition="in" filter="fade">
                                      <p:cBhvr>
                                        <p:cTn id="46" dur="500"/>
                                        <p:tgtEl>
                                          <p:spTgt spid="77"/>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81"/>
                                        </p:tgtEl>
                                        <p:attrNameLst>
                                          <p:attrName>style.visibility</p:attrName>
                                        </p:attrNameLst>
                                      </p:cBhvr>
                                      <p:to>
                                        <p:strVal val="visible"/>
                                      </p:to>
                                    </p:set>
                                    <p:anim calcmode="lin" valueType="num">
                                      <p:cBhvr>
                                        <p:cTn id="49" dur="500" fill="hold"/>
                                        <p:tgtEl>
                                          <p:spTgt spid="81"/>
                                        </p:tgtEl>
                                        <p:attrNameLst>
                                          <p:attrName>ppt_w</p:attrName>
                                        </p:attrNameLst>
                                      </p:cBhvr>
                                      <p:tavLst>
                                        <p:tav tm="0">
                                          <p:val>
                                            <p:fltVal val="0"/>
                                          </p:val>
                                        </p:tav>
                                        <p:tav tm="100000">
                                          <p:val>
                                            <p:strVal val="#ppt_w"/>
                                          </p:val>
                                        </p:tav>
                                      </p:tavLst>
                                    </p:anim>
                                    <p:anim calcmode="lin" valueType="num">
                                      <p:cBhvr>
                                        <p:cTn id="50" dur="500" fill="hold"/>
                                        <p:tgtEl>
                                          <p:spTgt spid="81"/>
                                        </p:tgtEl>
                                        <p:attrNameLst>
                                          <p:attrName>ppt_h</p:attrName>
                                        </p:attrNameLst>
                                      </p:cBhvr>
                                      <p:tavLst>
                                        <p:tav tm="0">
                                          <p:val>
                                            <p:fltVal val="0"/>
                                          </p:val>
                                        </p:tav>
                                        <p:tav tm="100000">
                                          <p:val>
                                            <p:strVal val="#ppt_h"/>
                                          </p:val>
                                        </p:tav>
                                      </p:tavLst>
                                    </p:anim>
                                    <p:animEffect transition="in" filter="fade">
                                      <p:cBhvr>
                                        <p:cTn id="51" dur="500"/>
                                        <p:tgtEl>
                                          <p:spTgt spid="81"/>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79"/>
                                        </p:tgtEl>
                                        <p:attrNameLst>
                                          <p:attrName>style.visibility</p:attrName>
                                        </p:attrNameLst>
                                      </p:cBhvr>
                                      <p:to>
                                        <p:strVal val="visible"/>
                                      </p:to>
                                    </p:set>
                                    <p:anim calcmode="lin" valueType="num">
                                      <p:cBhvr>
                                        <p:cTn id="54" dur="500" fill="hold"/>
                                        <p:tgtEl>
                                          <p:spTgt spid="79"/>
                                        </p:tgtEl>
                                        <p:attrNameLst>
                                          <p:attrName>ppt_w</p:attrName>
                                        </p:attrNameLst>
                                      </p:cBhvr>
                                      <p:tavLst>
                                        <p:tav tm="0">
                                          <p:val>
                                            <p:fltVal val="0"/>
                                          </p:val>
                                        </p:tav>
                                        <p:tav tm="100000">
                                          <p:val>
                                            <p:strVal val="#ppt_w"/>
                                          </p:val>
                                        </p:tav>
                                      </p:tavLst>
                                    </p:anim>
                                    <p:anim calcmode="lin" valueType="num">
                                      <p:cBhvr>
                                        <p:cTn id="55" dur="500" fill="hold"/>
                                        <p:tgtEl>
                                          <p:spTgt spid="79"/>
                                        </p:tgtEl>
                                        <p:attrNameLst>
                                          <p:attrName>ppt_h</p:attrName>
                                        </p:attrNameLst>
                                      </p:cBhvr>
                                      <p:tavLst>
                                        <p:tav tm="0">
                                          <p:val>
                                            <p:fltVal val="0"/>
                                          </p:val>
                                        </p:tav>
                                        <p:tav tm="100000">
                                          <p:val>
                                            <p:strVal val="#ppt_h"/>
                                          </p:val>
                                        </p:tav>
                                      </p:tavLst>
                                    </p:anim>
                                    <p:animEffect transition="in" filter="fade">
                                      <p:cBhvr>
                                        <p:cTn id="56"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5" grpId="0" animBg="1"/>
      <p:bldP spid="76" grpId="0" animBg="1"/>
      <p:bldP spid="77" grpId="0" animBg="1"/>
      <p:bldP spid="78" grpId="0" animBg="1"/>
      <p:bldP spid="79" grpId="0" animBg="1"/>
      <p:bldP spid="80" grpId="0" animBg="1"/>
      <p:bldP spid="81" grpId="0" animBg="1"/>
      <p:bldP spid="8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BE47BF5-92E9-41F4-A728-4759DDFCBA01}"/>
              </a:ext>
            </a:extLst>
          </p:cNvPr>
          <p:cNvSpPr txBox="1">
            <a:spLocks noChangeArrowheads="1"/>
          </p:cNvSpPr>
          <p:nvPr/>
        </p:nvSpPr>
        <p:spPr bwMode="auto">
          <a:xfrm>
            <a:off x="3970388" y="250393"/>
            <a:ext cx="4894757" cy="584775"/>
          </a:xfrm>
          <a:prstGeom prst="rect">
            <a:avLst/>
          </a:prstGeom>
          <a:noFill/>
          <a:ln>
            <a:noFill/>
          </a:ln>
        </p:spPr>
        <p:txBody>
          <a:bodyPr wrap="square">
            <a:spAutoFit/>
          </a:bodyPr>
          <a:lstStyle>
            <a:lvl1pPr/>
            <a:lvl2pPr marL="742950" indent="-285750"/>
            <a:lvl3pPr/>
            <a:lvl4pPr/>
            <a:lvl5pPr/>
            <a:lvl6pPr/>
            <a:lvl7pPr/>
            <a:lvl8pPr/>
            <a:lvl9pPr/>
          </a:lstStyle>
          <a:p>
            <a:pPr algn="ctr"/>
            <a:r>
              <a:rPr lang="zh-CN" altLang="en-US" sz="3200" dirty="0">
                <a:ln w="9525">
                  <a:noFill/>
                </a:ln>
                <a:solidFill>
                  <a:schemeClr val="bg1"/>
                </a:solidFill>
                <a:effectLst>
                  <a:outerShdw blurRad="50800" dist="38100" dir="2700000" algn="tl" rotWithShape="0">
                    <a:schemeClr val="bg1">
                      <a:lumMod val="85000"/>
                      <a:alpha val="40000"/>
                    </a:schemeClr>
                  </a:outerShdw>
                </a:effectLst>
                <a:latin typeface="+mj-ea"/>
                <a:ea typeface="+mj-ea"/>
              </a:rPr>
              <a:t>比特币的特色和局限</a:t>
            </a:r>
          </a:p>
        </p:txBody>
      </p:sp>
      <p:sp>
        <p:nvSpPr>
          <p:cNvPr id="5" name="矩形 4">
            <a:extLst>
              <a:ext uri="{FF2B5EF4-FFF2-40B4-BE49-F238E27FC236}">
                <a16:creationId xmlns:a16="http://schemas.microsoft.com/office/drawing/2014/main" id="{21F18E28-BF77-4DCB-9C95-0138A4ECF9D1}"/>
              </a:ext>
            </a:extLst>
          </p:cNvPr>
          <p:cNvSpPr/>
          <p:nvPr/>
        </p:nvSpPr>
        <p:spPr>
          <a:xfrm>
            <a:off x="4190973" y="843077"/>
            <a:ext cx="4453585" cy="400110"/>
          </a:xfrm>
          <a:prstGeom prst="rect">
            <a:avLst/>
          </a:prstGeom>
        </p:spPr>
        <p:txBody>
          <a:bodyPr wrap="square">
            <a:spAutoFit/>
          </a:bodyPr>
          <a:lstStyle/>
          <a:p>
            <a:pPr algn="ctr"/>
            <a:r>
              <a:rPr lang="en-US" altLang="zh-CN" sz="2000" dirty="0">
                <a:ln w="3175">
                  <a:noFill/>
                </a:ln>
                <a:solidFill>
                  <a:srgbClr val="447FB1"/>
                </a:solidFill>
                <a:effectLst>
                  <a:outerShdw blurRad="50800" dist="38100" dir="2700000" algn="tl" rotWithShape="0">
                    <a:schemeClr val="bg1">
                      <a:lumMod val="85000"/>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Features and Limitations of Bitcoin</a:t>
            </a:r>
            <a:r>
              <a:rPr lang="en-US" altLang="zh-CN" sz="2000" dirty="0">
                <a:ln w="3175">
                  <a:noFill/>
                </a:ln>
                <a:solidFill>
                  <a:srgbClr val="447FB1"/>
                </a:solidFill>
                <a:effectLst>
                  <a:outerShdw blurRad="50800" dist="38100" dir="2700000" algn="tl" rotWithShape="0">
                    <a:schemeClr val="bg1">
                      <a:lumMod val="85000"/>
                      <a:alpha val="40000"/>
                    </a:schemeClr>
                  </a:outerShdw>
                </a:effectLst>
                <a:latin typeface="宋体" panose="02010600030101010101" pitchFamily="2" charset="-122"/>
                <a:ea typeface="宋体" panose="02010600030101010101" pitchFamily="2" charset="-122"/>
              </a:rPr>
              <a:t> </a:t>
            </a:r>
            <a:endParaRPr lang="zh-CN" altLang="en-US" sz="2000" dirty="0">
              <a:ln w="3175">
                <a:noFill/>
              </a:ln>
              <a:solidFill>
                <a:srgbClr val="447FB1"/>
              </a:solidFill>
              <a:effectLst>
                <a:outerShdw blurRad="50800" dist="38100" dir="2700000" algn="tl" rotWithShape="0">
                  <a:schemeClr val="bg1">
                    <a:lumMod val="85000"/>
                    <a:alpha val="40000"/>
                  </a:schemeClr>
                </a:outerShdw>
              </a:effectLst>
              <a:latin typeface="宋体" panose="02010600030101010101" pitchFamily="2" charset="-122"/>
              <a:ea typeface="宋体" panose="02010600030101010101" pitchFamily="2" charset="-122"/>
            </a:endParaRPr>
          </a:p>
        </p:txBody>
      </p:sp>
      <p:cxnSp>
        <p:nvCxnSpPr>
          <p:cNvPr id="9" name="直接连接符 8">
            <a:extLst>
              <a:ext uri="{FF2B5EF4-FFF2-40B4-BE49-F238E27FC236}">
                <a16:creationId xmlns:a16="http://schemas.microsoft.com/office/drawing/2014/main" id="{DFAA8BB5-18E7-4094-AC9A-B19245078C5F}"/>
              </a:ext>
            </a:extLst>
          </p:cNvPr>
          <p:cNvCxnSpPr/>
          <p:nvPr/>
        </p:nvCxnSpPr>
        <p:spPr>
          <a:xfrm>
            <a:off x="2097105" y="1968247"/>
            <a:ext cx="4187735"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097105" y="1441008"/>
            <a:ext cx="4027715" cy="369332"/>
          </a:xfrm>
          <a:prstGeom prst="rect">
            <a:avLst/>
          </a:prstGeom>
          <a:noFill/>
        </p:spPr>
        <p:txBody>
          <a:bodyPr wrap="square" rtlCol="0">
            <a:spAutoFit/>
          </a:bodyPr>
          <a:lstStyle/>
          <a:p>
            <a:pPr lvl="0"/>
            <a:r>
              <a:rPr kumimoji="1" lang="en-US" altLang="zh-CN" b="1" dirty="0">
                <a:solidFill>
                  <a:schemeClr val="bg1"/>
                </a:solidFill>
              </a:rPr>
              <a:t>2</a:t>
            </a:r>
            <a:r>
              <a:rPr kumimoji="1" lang="zh-CN" altLang="en-US" b="1" dirty="0">
                <a:solidFill>
                  <a:schemeClr val="bg1"/>
                </a:solidFill>
              </a:rPr>
              <a:t>、去审查（</a:t>
            </a:r>
            <a:r>
              <a:rPr kumimoji="1" lang="en-US" altLang="zh-CN" b="1" dirty="0">
                <a:solidFill>
                  <a:schemeClr val="bg1"/>
                </a:solidFill>
              </a:rPr>
              <a:t>Anti-censorship</a:t>
            </a:r>
            <a:r>
              <a:rPr kumimoji="1" lang="zh-CN" altLang="en-US" b="1" dirty="0">
                <a:solidFill>
                  <a:schemeClr val="bg1"/>
                </a:solidFill>
              </a:rPr>
              <a:t>）</a:t>
            </a:r>
            <a:endParaRPr kumimoji="1" lang="zh-CN" altLang="en-US" dirty="0">
              <a:solidFill>
                <a:schemeClr val="bg1"/>
              </a:solidFill>
            </a:endParaRPr>
          </a:p>
        </p:txBody>
      </p:sp>
      <p:sp>
        <p:nvSpPr>
          <p:cNvPr id="2" name="文本框 1">
            <a:extLst>
              <a:ext uri="{FF2B5EF4-FFF2-40B4-BE49-F238E27FC236}">
                <a16:creationId xmlns:a16="http://schemas.microsoft.com/office/drawing/2014/main" id="{0F9EAED4-9763-4F8C-864C-14A01446BDBB}"/>
              </a:ext>
            </a:extLst>
          </p:cNvPr>
          <p:cNvSpPr txBox="1"/>
          <p:nvPr/>
        </p:nvSpPr>
        <p:spPr>
          <a:xfrm>
            <a:off x="912535" y="2423604"/>
            <a:ext cx="10779355" cy="1292662"/>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solidFill>
                  <a:schemeClr val="bg1"/>
                </a:solidFill>
                <a:latin typeface="宋体" panose="02010600030101010101" pitchFamily="2" charset="-122"/>
                <a:ea typeface="宋体" panose="02010600030101010101" pitchFamily="2" charset="-122"/>
              </a:rPr>
              <a:t>没有人可以伪造、修改、撤销或废除你的比特币交易。</a:t>
            </a:r>
            <a:endParaRPr lang="en-US" altLang="zh-CN" sz="2000" dirty="0">
              <a:solidFill>
                <a:schemeClr val="bg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2000" dirty="0">
              <a:solidFill>
                <a:schemeClr val="bg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000" dirty="0">
                <a:solidFill>
                  <a:schemeClr val="bg1"/>
                </a:solidFill>
                <a:latin typeface="宋体" panose="02010600030101010101" pitchFamily="2" charset="-122"/>
                <a:ea typeface="宋体" panose="02010600030101010101" pitchFamily="2" charset="-122"/>
              </a:rPr>
              <a:t>抗审查被广泛接受为区块链的核心规则，即区块链里的数据不可被伪造、篡改或删除。</a:t>
            </a:r>
            <a:endParaRPr lang="en-US" altLang="zh-CN" sz="2000" dirty="0">
              <a:solidFill>
                <a:schemeClr val="bg1"/>
              </a:solidFill>
              <a:latin typeface="宋体" panose="02010600030101010101" pitchFamily="2" charset="-122"/>
              <a:ea typeface="宋体" panose="02010600030101010101" pitchFamily="2" charset="-122"/>
            </a:endParaRPr>
          </a:p>
          <a:p>
            <a:endParaRPr lang="zh-CN" altLang="en-US" dirty="0">
              <a:solidFill>
                <a:schemeClr val="bg1"/>
              </a:solidFill>
            </a:endParaRPr>
          </a:p>
        </p:txBody>
      </p:sp>
    </p:spTree>
    <p:extLst>
      <p:ext uri="{BB962C8B-B14F-4D97-AF65-F5344CB8AC3E}">
        <p14:creationId xmlns:p14="http://schemas.microsoft.com/office/powerpoint/2010/main" val="3473232288"/>
      </p:ext>
    </p:extLst>
  </p:cSld>
  <p:clrMapOvr>
    <a:masterClrMapping/>
  </p:clrMapOvr>
  <mc:AlternateContent xmlns:mc="http://schemas.openxmlformats.org/markup-compatibility/2006" xmlns:p14="http://schemas.microsoft.com/office/powerpoint/2010/main">
    <mc:Choice Requires="p14">
      <p:transition spd="slow" p14:dur="1250" advClick="0" advTm="0">
        <p:circle/>
      </p:transition>
    </mc:Choice>
    <mc:Fallback xmlns="">
      <p:transition spd="slow" advClick="0" advTm="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50" presetClass="entr" presetSubtype="0" decel="10000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strVal val="#ppt_w+.3"/>
                                          </p:val>
                                        </p:tav>
                                        <p:tav tm="100000">
                                          <p:val>
                                            <p:strVal val="#ppt_w"/>
                                          </p:val>
                                        </p:tav>
                                      </p:tavLst>
                                    </p:anim>
                                    <p:anim calcmode="lin" valueType="num">
                                      <p:cBhvr>
                                        <p:cTn id="15" dur="500" fill="hold"/>
                                        <p:tgtEl>
                                          <p:spTgt spid="9"/>
                                        </p:tgtEl>
                                        <p:attrNameLst>
                                          <p:attrName>ppt_h</p:attrName>
                                        </p:attrNameLst>
                                      </p:cBhvr>
                                      <p:tavLst>
                                        <p:tav tm="0">
                                          <p:val>
                                            <p:strVal val="#ppt_h"/>
                                          </p:val>
                                        </p:tav>
                                        <p:tav tm="100000">
                                          <p:val>
                                            <p:strVal val="#ppt_h"/>
                                          </p:val>
                                        </p:tav>
                                      </p:tavLst>
                                    </p:anim>
                                    <p:animEffect transition="in" filter="fade">
                                      <p:cBhvr>
                                        <p:cTn id="16" dur="500"/>
                                        <p:tgtEl>
                                          <p:spTgt spid="9"/>
                                        </p:tgtEl>
                                      </p:cBhvr>
                                    </p:animEffect>
                                  </p:childTnLst>
                                </p:cTn>
                              </p:par>
                            </p:childTnLst>
                          </p:cTn>
                        </p:par>
                        <p:par>
                          <p:cTn id="17" fill="hold">
                            <p:stCondLst>
                              <p:cond delay="1000"/>
                            </p:stCondLst>
                            <p:childTnLst>
                              <p:par>
                                <p:cTn id="18" presetID="2" presetClass="entr" presetSubtype="4" fill="hold" nodeType="afterEffect">
                                  <p:stCondLst>
                                    <p:cond delay="0"/>
                                  </p:stCondLst>
                                  <p:childTnLst>
                                    <p:set>
                                      <p:cBhvr>
                                        <p:cTn id="19" dur="1" fill="hold">
                                          <p:stCondLst>
                                            <p:cond delay="0"/>
                                          </p:stCondLst>
                                        </p:cTn>
                                        <p:tgtEl>
                                          <p:spTgt spid="2">
                                            <p:txEl>
                                              <p:pRg st="0" end="0"/>
                                            </p:txEl>
                                          </p:spTgt>
                                        </p:tgtEl>
                                        <p:attrNameLst>
                                          <p:attrName>style.visibility</p:attrName>
                                        </p:attrNameLst>
                                      </p:cBhvr>
                                      <p:to>
                                        <p:strVal val="visible"/>
                                      </p:to>
                                    </p:set>
                                    <p:anim calcmode="lin" valueType="num">
                                      <p:cBhvr additive="base">
                                        <p:cTn id="20"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 calcmode="lin" valueType="num">
                                      <p:cBhvr additive="base">
                                        <p:cTn id="26"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BE47BF5-92E9-41F4-A728-4759DDFCBA01}"/>
              </a:ext>
            </a:extLst>
          </p:cNvPr>
          <p:cNvSpPr txBox="1">
            <a:spLocks noChangeArrowheads="1"/>
          </p:cNvSpPr>
          <p:nvPr/>
        </p:nvSpPr>
        <p:spPr bwMode="auto">
          <a:xfrm>
            <a:off x="3970388" y="250393"/>
            <a:ext cx="4894757" cy="584775"/>
          </a:xfrm>
          <a:prstGeom prst="rect">
            <a:avLst/>
          </a:prstGeom>
          <a:noFill/>
          <a:ln>
            <a:noFill/>
          </a:ln>
        </p:spPr>
        <p:txBody>
          <a:bodyPr wrap="square">
            <a:spAutoFit/>
          </a:bodyPr>
          <a:lstStyle>
            <a:lvl1pPr/>
            <a:lvl2pPr marL="742950" indent="-285750"/>
            <a:lvl3pPr/>
            <a:lvl4pPr/>
            <a:lvl5pPr/>
            <a:lvl6pPr/>
            <a:lvl7pPr/>
            <a:lvl8pPr/>
            <a:lvl9pPr/>
          </a:lstStyle>
          <a:p>
            <a:pPr algn="ctr"/>
            <a:r>
              <a:rPr lang="zh-CN" altLang="en-US" sz="3200" dirty="0">
                <a:ln w="9525">
                  <a:noFill/>
                </a:ln>
                <a:solidFill>
                  <a:schemeClr val="bg1"/>
                </a:solidFill>
                <a:effectLst>
                  <a:outerShdw blurRad="50800" dist="38100" dir="2700000" algn="tl" rotWithShape="0">
                    <a:schemeClr val="bg1">
                      <a:lumMod val="85000"/>
                      <a:alpha val="40000"/>
                    </a:schemeClr>
                  </a:outerShdw>
                </a:effectLst>
                <a:latin typeface="+mj-ea"/>
                <a:ea typeface="+mj-ea"/>
              </a:rPr>
              <a:t>比特币的特色和局限</a:t>
            </a:r>
          </a:p>
        </p:txBody>
      </p:sp>
      <p:sp>
        <p:nvSpPr>
          <p:cNvPr id="5" name="矩形 4">
            <a:extLst>
              <a:ext uri="{FF2B5EF4-FFF2-40B4-BE49-F238E27FC236}">
                <a16:creationId xmlns:a16="http://schemas.microsoft.com/office/drawing/2014/main" id="{21F18E28-BF77-4DCB-9C95-0138A4ECF9D1}"/>
              </a:ext>
            </a:extLst>
          </p:cNvPr>
          <p:cNvSpPr/>
          <p:nvPr/>
        </p:nvSpPr>
        <p:spPr>
          <a:xfrm>
            <a:off x="4190973" y="843077"/>
            <a:ext cx="4453585" cy="400110"/>
          </a:xfrm>
          <a:prstGeom prst="rect">
            <a:avLst/>
          </a:prstGeom>
        </p:spPr>
        <p:txBody>
          <a:bodyPr wrap="square">
            <a:spAutoFit/>
          </a:bodyPr>
          <a:lstStyle/>
          <a:p>
            <a:pPr algn="ctr"/>
            <a:r>
              <a:rPr lang="en-US" altLang="zh-CN" sz="2000" dirty="0">
                <a:ln w="3175">
                  <a:noFill/>
                </a:ln>
                <a:solidFill>
                  <a:srgbClr val="447FB1"/>
                </a:solidFill>
                <a:effectLst>
                  <a:outerShdw blurRad="50800" dist="38100" dir="2700000" algn="tl" rotWithShape="0">
                    <a:schemeClr val="bg1">
                      <a:lumMod val="85000"/>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Features and Limitations of Bitcoin</a:t>
            </a:r>
            <a:r>
              <a:rPr lang="en-US" altLang="zh-CN" sz="2000" dirty="0">
                <a:ln w="3175">
                  <a:noFill/>
                </a:ln>
                <a:solidFill>
                  <a:srgbClr val="447FB1"/>
                </a:solidFill>
                <a:effectLst>
                  <a:outerShdw blurRad="50800" dist="38100" dir="2700000" algn="tl" rotWithShape="0">
                    <a:schemeClr val="bg1">
                      <a:lumMod val="85000"/>
                      <a:alpha val="40000"/>
                    </a:schemeClr>
                  </a:outerShdw>
                </a:effectLst>
                <a:latin typeface="宋体" panose="02010600030101010101" pitchFamily="2" charset="-122"/>
                <a:ea typeface="宋体" panose="02010600030101010101" pitchFamily="2" charset="-122"/>
              </a:rPr>
              <a:t> </a:t>
            </a:r>
            <a:endParaRPr lang="zh-CN" altLang="en-US" sz="2000" dirty="0">
              <a:ln w="3175">
                <a:noFill/>
              </a:ln>
              <a:solidFill>
                <a:srgbClr val="447FB1"/>
              </a:solidFill>
              <a:effectLst>
                <a:outerShdw blurRad="50800" dist="38100" dir="2700000" algn="tl" rotWithShape="0">
                  <a:schemeClr val="bg1">
                    <a:lumMod val="85000"/>
                    <a:alpha val="40000"/>
                  </a:schemeClr>
                </a:outerShdw>
              </a:effectLst>
              <a:latin typeface="宋体" panose="02010600030101010101" pitchFamily="2" charset="-122"/>
              <a:ea typeface="宋体" panose="02010600030101010101" pitchFamily="2" charset="-122"/>
            </a:endParaRPr>
          </a:p>
        </p:txBody>
      </p:sp>
      <p:cxnSp>
        <p:nvCxnSpPr>
          <p:cNvPr id="9" name="直接连接符 8">
            <a:extLst>
              <a:ext uri="{FF2B5EF4-FFF2-40B4-BE49-F238E27FC236}">
                <a16:creationId xmlns:a16="http://schemas.microsoft.com/office/drawing/2014/main" id="{DFAA8BB5-18E7-4094-AC9A-B19245078C5F}"/>
              </a:ext>
            </a:extLst>
          </p:cNvPr>
          <p:cNvCxnSpPr/>
          <p:nvPr/>
        </p:nvCxnSpPr>
        <p:spPr>
          <a:xfrm>
            <a:off x="2097105" y="1968247"/>
            <a:ext cx="4187735"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097105" y="1441008"/>
            <a:ext cx="4027715" cy="369332"/>
          </a:xfrm>
          <a:prstGeom prst="rect">
            <a:avLst/>
          </a:prstGeom>
          <a:noFill/>
        </p:spPr>
        <p:txBody>
          <a:bodyPr wrap="square" rtlCol="0">
            <a:spAutoFit/>
          </a:bodyPr>
          <a:lstStyle/>
          <a:p>
            <a:pPr lvl="0"/>
            <a:r>
              <a:rPr kumimoji="1" lang="en-US" altLang="zh-CN" b="1" dirty="0">
                <a:solidFill>
                  <a:schemeClr val="bg1"/>
                </a:solidFill>
              </a:rPr>
              <a:t>3</a:t>
            </a:r>
            <a:r>
              <a:rPr kumimoji="1" lang="zh-CN" altLang="en-US" b="1" dirty="0">
                <a:solidFill>
                  <a:schemeClr val="bg1"/>
                </a:solidFill>
              </a:rPr>
              <a:t>、公开透明（</a:t>
            </a:r>
            <a:r>
              <a:rPr kumimoji="1" lang="en-US" altLang="zh-CN" b="1" dirty="0">
                <a:solidFill>
                  <a:schemeClr val="bg1"/>
                </a:solidFill>
              </a:rPr>
              <a:t>Transparency</a:t>
            </a:r>
            <a:r>
              <a:rPr kumimoji="1" lang="zh-CN" altLang="en-US" b="1" dirty="0">
                <a:solidFill>
                  <a:schemeClr val="bg1"/>
                </a:solidFill>
              </a:rPr>
              <a:t>）</a:t>
            </a:r>
            <a:endParaRPr kumimoji="1" lang="zh-CN" altLang="en-US" dirty="0">
              <a:solidFill>
                <a:schemeClr val="bg1"/>
              </a:solidFill>
            </a:endParaRPr>
          </a:p>
        </p:txBody>
      </p:sp>
      <p:sp>
        <p:nvSpPr>
          <p:cNvPr id="2" name="文本框 1">
            <a:extLst>
              <a:ext uri="{FF2B5EF4-FFF2-40B4-BE49-F238E27FC236}">
                <a16:creationId xmlns:a16="http://schemas.microsoft.com/office/drawing/2014/main" id="{0F9EAED4-9763-4F8C-864C-14A01446BDBB}"/>
              </a:ext>
            </a:extLst>
          </p:cNvPr>
          <p:cNvSpPr txBox="1"/>
          <p:nvPr/>
        </p:nvSpPr>
        <p:spPr>
          <a:xfrm>
            <a:off x="912535" y="2423604"/>
            <a:ext cx="10779355" cy="1908215"/>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solidFill>
                  <a:schemeClr val="bg1"/>
                </a:solidFill>
                <a:latin typeface="宋体" panose="02010600030101010101" pitchFamily="2" charset="-122"/>
                <a:ea typeface="宋体" panose="02010600030101010101" pitchFamily="2" charset="-122"/>
              </a:rPr>
              <a:t>比特币的所有转账数据是公开透明的。</a:t>
            </a:r>
            <a:endParaRPr lang="en-US" altLang="zh-CN" sz="2000" dirty="0">
              <a:solidFill>
                <a:schemeClr val="bg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2000" dirty="0">
              <a:solidFill>
                <a:schemeClr val="bg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000" dirty="0">
                <a:solidFill>
                  <a:schemeClr val="bg1"/>
                </a:solidFill>
                <a:latin typeface="宋体" panose="02010600030101010101" pitchFamily="2" charset="-122"/>
                <a:ea typeface="宋体" panose="02010600030101010101" pitchFamily="2" charset="-122"/>
              </a:rPr>
              <a:t>比特币的所有全节点钱包的代码也都是公开透明的。</a:t>
            </a:r>
            <a:endParaRPr lang="en-US" altLang="zh-CN" sz="2000" dirty="0">
              <a:solidFill>
                <a:schemeClr val="bg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2000" dirty="0">
              <a:solidFill>
                <a:schemeClr val="bg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000" dirty="0">
                <a:solidFill>
                  <a:schemeClr val="bg1"/>
                </a:solidFill>
                <a:latin typeface="宋体" panose="02010600030101010101" pitchFamily="2" charset="-122"/>
                <a:ea typeface="宋体" panose="02010600030101010101" pitchFamily="2" charset="-122"/>
              </a:rPr>
              <a:t>公开透明是防范作恶的最后一道屏障。</a:t>
            </a:r>
            <a:endParaRPr lang="en-US" altLang="zh-CN" sz="2000" dirty="0">
              <a:solidFill>
                <a:schemeClr val="bg1"/>
              </a:solidFill>
              <a:latin typeface="宋体" panose="02010600030101010101" pitchFamily="2" charset="-122"/>
              <a:ea typeface="宋体" panose="02010600030101010101" pitchFamily="2" charset="-122"/>
            </a:endParaRPr>
          </a:p>
          <a:p>
            <a:endParaRPr lang="zh-CN" altLang="en-US" dirty="0">
              <a:solidFill>
                <a:schemeClr val="bg1"/>
              </a:solidFill>
            </a:endParaRPr>
          </a:p>
        </p:txBody>
      </p:sp>
    </p:spTree>
    <p:extLst>
      <p:ext uri="{BB962C8B-B14F-4D97-AF65-F5344CB8AC3E}">
        <p14:creationId xmlns:p14="http://schemas.microsoft.com/office/powerpoint/2010/main" val="379324373"/>
      </p:ext>
    </p:extLst>
  </p:cSld>
  <p:clrMapOvr>
    <a:masterClrMapping/>
  </p:clrMapOvr>
  <mc:AlternateContent xmlns:mc="http://schemas.openxmlformats.org/markup-compatibility/2006" xmlns:p14="http://schemas.microsoft.com/office/powerpoint/2010/main">
    <mc:Choice Requires="p14">
      <p:transition spd="slow" p14:dur="1250" advClick="0" advTm="0">
        <p:circle/>
      </p:transition>
    </mc:Choice>
    <mc:Fallback xmlns="">
      <p:transition spd="slow" advClick="0" advTm="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50" presetClass="entr" presetSubtype="0" decel="10000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strVal val="#ppt_w+.3"/>
                                          </p:val>
                                        </p:tav>
                                        <p:tav tm="100000">
                                          <p:val>
                                            <p:strVal val="#ppt_w"/>
                                          </p:val>
                                        </p:tav>
                                      </p:tavLst>
                                    </p:anim>
                                    <p:anim calcmode="lin" valueType="num">
                                      <p:cBhvr>
                                        <p:cTn id="15" dur="500" fill="hold"/>
                                        <p:tgtEl>
                                          <p:spTgt spid="9"/>
                                        </p:tgtEl>
                                        <p:attrNameLst>
                                          <p:attrName>ppt_h</p:attrName>
                                        </p:attrNameLst>
                                      </p:cBhvr>
                                      <p:tavLst>
                                        <p:tav tm="0">
                                          <p:val>
                                            <p:strVal val="#ppt_h"/>
                                          </p:val>
                                        </p:tav>
                                        <p:tav tm="100000">
                                          <p:val>
                                            <p:strVal val="#ppt_h"/>
                                          </p:val>
                                        </p:tav>
                                      </p:tavLst>
                                    </p:anim>
                                    <p:animEffect transition="in" filter="fade">
                                      <p:cBhvr>
                                        <p:cTn id="16" dur="500"/>
                                        <p:tgtEl>
                                          <p:spTgt spid="9"/>
                                        </p:tgtEl>
                                      </p:cBhvr>
                                    </p:animEffect>
                                  </p:childTnLst>
                                </p:cTn>
                              </p:par>
                            </p:childTnLst>
                          </p:cTn>
                        </p:par>
                        <p:par>
                          <p:cTn id="17" fill="hold">
                            <p:stCondLst>
                              <p:cond delay="1000"/>
                            </p:stCondLst>
                            <p:childTnLst>
                              <p:par>
                                <p:cTn id="18" presetID="2" presetClass="entr" presetSubtype="4" fill="hold" nodeType="afterEffect">
                                  <p:stCondLst>
                                    <p:cond delay="0"/>
                                  </p:stCondLst>
                                  <p:childTnLst>
                                    <p:set>
                                      <p:cBhvr>
                                        <p:cTn id="19" dur="1" fill="hold">
                                          <p:stCondLst>
                                            <p:cond delay="0"/>
                                          </p:stCondLst>
                                        </p:cTn>
                                        <p:tgtEl>
                                          <p:spTgt spid="2">
                                            <p:txEl>
                                              <p:pRg st="0" end="0"/>
                                            </p:txEl>
                                          </p:spTgt>
                                        </p:tgtEl>
                                        <p:attrNameLst>
                                          <p:attrName>style.visibility</p:attrName>
                                        </p:attrNameLst>
                                      </p:cBhvr>
                                      <p:to>
                                        <p:strVal val="visible"/>
                                      </p:to>
                                    </p:set>
                                    <p:anim calcmode="lin" valueType="num">
                                      <p:cBhvr additive="base">
                                        <p:cTn id="20"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 calcmode="lin" valueType="num">
                                      <p:cBhvr additive="base">
                                        <p:cTn id="26"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 calcmode="lin" valueType="num">
                                      <p:cBhvr additive="base">
                                        <p:cTn id="32"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BE47BF5-92E9-41F4-A728-4759DDFCBA01}"/>
              </a:ext>
            </a:extLst>
          </p:cNvPr>
          <p:cNvSpPr txBox="1">
            <a:spLocks noChangeArrowheads="1"/>
          </p:cNvSpPr>
          <p:nvPr/>
        </p:nvSpPr>
        <p:spPr bwMode="auto">
          <a:xfrm>
            <a:off x="3970388" y="250393"/>
            <a:ext cx="4894757" cy="584775"/>
          </a:xfrm>
          <a:prstGeom prst="rect">
            <a:avLst/>
          </a:prstGeom>
          <a:noFill/>
          <a:ln>
            <a:noFill/>
          </a:ln>
        </p:spPr>
        <p:txBody>
          <a:bodyPr wrap="square">
            <a:spAutoFit/>
          </a:bodyPr>
          <a:lstStyle>
            <a:lvl1pPr/>
            <a:lvl2pPr marL="742950" indent="-285750"/>
            <a:lvl3pPr/>
            <a:lvl4pPr/>
            <a:lvl5pPr/>
            <a:lvl6pPr/>
            <a:lvl7pPr/>
            <a:lvl8pPr/>
            <a:lvl9pPr/>
          </a:lstStyle>
          <a:p>
            <a:pPr algn="ctr"/>
            <a:r>
              <a:rPr lang="zh-CN" altLang="en-US" sz="3200" dirty="0">
                <a:ln w="9525">
                  <a:noFill/>
                </a:ln>
                <a:solidFill>
                  <a:schemeClr val="bg1"/>
                </a:solidFill>
                <a:effectLst>
                  <a:outerShdw blurRad="50800" dist="38100" dir="2700000" algn="tl" rotWithShape="0">
                    <a:schemeClr val="bg1">
                      <a:lumMod val="85000"/>
                      <a:alpha val="40000"/>
                    </a:schemeClr>
                  </a:outerShdw>
                </a:effectLst>
                <a:latin typeface="+mj-ea"/>
                <a:ea typeface="+mj-ea"/>
              </a:rPr>
              <a:t>比特币的特色和局限</a:t>
            </a:r>
          </a:p>
        </p:txBody>
      </p:sp>
      <p:sp>
        <p:nvSpPr>
          <p:cNvPr id="5" name="矩形 4">
            <a:extLst>
              <a:ext uri="{FF2B5EF4-FFF2-40B4-BE49-F238E27FC236}">
                <a16:creationId xmlns:a16="http://schemas.microsoft.com/office/drawing/2014/main" id="{21F18E28-BF77-4DCB-9C95-0138A4ECF9D1}"/>
              </a:ext>
            </a:extLst>
          </p:cNvPr>
          <p:cNvSpPr/>
          <p:nvPr/>
        </p:nvSpPr>
        <p:spPr>
          <a:xfrm>
            <a:off x="4190973" y="843077"/>
            <a:ext cx="4453585" cy="400110"/>
          </a:xfrm>
          <a:prstGeom prst="rect">
            <a:avLst/>
          </a:prstGeom>
        </p:spPr>
        <p:txBody>
          <a:bodyPr wrap="square">
            <a:spAutoFit/>
          </a:bodyPr>
          <a:lstStyle/>
          <a:p>
            <a:pPr algn="ctr"/>
            <a:r>
              <a:rPr lang="en-US" altLang="zh-CN" sz="2000" dirty="0">
                <a:ln w="3175">
                  <a:noFill/>
                </a:ln>
                <a:solidFill>
                  <a:srgbClr val="447FB1"/>
                </a:solidFill>
                <a:effectLst>
                  <a:outerShdw blurRad="50800" dist="38100" dir="2700000" algn="tl" rotWithShape="0">
                    <a:schemeClr val="bg1">
                      <a:lumMod val="85000"/>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Features and Limitations of Bitcoin</a:t>
            </a:r>
            <a:r>
              <a:rPr lang="en-US" altLang="zh-CN" sz="2000" dirty="0">
                <a:ln w="3175">
                  <a:noFill/>
                </a:ln>
                <a:solidFill>
                  <a:srgbClr val="447FB1"/>
                </a:solidFill>
                <a:effectLst>
                  <a:outerShdw blurRad="50800" dist="38100" dir="2700000" algn="tl" rotWithShape="0">
                    <a:schemeClr val="bg1">
                      <a:lumMod val="85000"/>
                      <a:alpha val="40000"/>
                    </a:schemeClr>
                  </a:outerShdw>
                </a:effectLst>
                <a:latin typeface="宋体" panose="02010600030101010101" pitchFamily="2" charset="-122"/>
                <a:ea typeface="宋体" panose="02010600030101010101" pitchFamily="2" charset="-122"/>
              </a:rPr>
              <a:t> </a:t>
            </a:r>
            <a:endParaRPr lang="zh-CN" altLang="en-US" sz="2000" dirty="0">
              <a:ln w="3175">
                <a:noFill/>
              </a:ln>
              <a:solidFill>
                <a:srgbClr val="447FB1"/>
              </a:solidFill>
              <a:effectLst>
                <a:outerShdw blurRad="50800" dist="38100" dir="2700000" algn="tl" rotWithShape="0">
                  <a:schemeClr val="bg1">
                    <a:lumMod val="85000"/>
                    <a:alpha val="40000"/>
                  </a:schemeClr>
                </a:outerShdw>
              </a:effectLst>
              <a:latin typeface="宋体" panose="02010600030101010101" pitchFamily="2" charset="-122"/>
              <a:ea typeface="宋体" panose="02010600030101010101" pitchFamily="2" charset="-122"/>
            </a:endParaRPr>
          </a:p>
        </p:txBody>
      </p:sp>
      <p:cxnSp>
        <p:nvCxnSpPr>
          <p:cNvPr id="9" name="直接连接符 8">
            <a:extLst>
              <a:ext uri="{FF2B5EF4-FFF2-40B4-BE49-F238E27FC236}">
                <a16:creationId xmlns:a16="http://schemas.microsoft.com/office/drawing/2014/main" id="{DFAA8BB5-18E7-4094-AC9A-B19245078C5F}"/>
              </a:ext>
            </a:extLst>
          </p:cNvPr>
          <p:cNvCxnSpPr>
            <a:cxnSpLocks/>
          </p:cNvCxnSpPr>
          <p:nvPr/>
        </p:nvCxnSpPr>
        <p:spPr>
          <a:xfrm>
            <a:off x="2097105" y="1968247"/>
            <a:ext cx="4605536"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097105" y="1441008"/>
            <a:ext cx="4453585" cy="369332"/>
          </a:xfrm>
          <a:prstGeom prst="rect">
            <a:avLst/>
          </a:prstGeom>
          <a:noFill/>
        </p:spPr>
        <p:txBody>
          <a:bodyPr wrap="square" rtlCol="0">
            <a:spAutoFit/>
          </a:bodyPr>
          <a:lstStyle/>
          <a:p>
            <a:pPr lvl="0"/>
            <a:r>
              <a:rPr kumimoji="1" lang="en-US" altLang="zh-CN" b="1" dirty="0">
                <a:solidFill>
                  <a:schemeClr val="bg1"/>
                </a:solidFill>
              </a:rPr>
              <a:t>4</a:t>
            </a:r>
            <a:r>
              <a:rPr kumimoji="1" lang="zh-CN" altLang="en-US" b="1" dirty="0">
                <a:solidFill>
                  <a:schemeClr val="bg1"/>
                </a:solidFill>
              </a:rPr>
              <a:t>、毋庸置疑的公信力（</a:t>
            </a:r>
            <a:r>
              <a:rPr kumimoji="1" lang="en-US" altLang="zh-CN" b="1" dirty="0">
                <a:solidFill>
                  <a:schemeClr val="bg1"/>
                </a:solidFill>
              </a:rPr>
              <a:t>Trustless Trust</a:t>
            </a:r>
            <a:r>
              <a:rPr kumimoji="1" lang="zh-CN" altLang="en-US" b="1" dirty="0">
                <a:solidFill>
                  <a:schemeClr val="bg1"/>
                </a:solidFill>
              </a:rPr>
              <a:t>）</a:t>
            </a:r>
            <a:endParaRPr kumimoji="1" lang="zh-CN" altLang="en-US" dirty="0">
              <a:solidFill>
                <a:schemeClr val="bg1"/>
              </a:solidFill>
            </a:endParaRPr>
          </a:p>
        </p:txBody>
      </p:sp>
      <p:sp>
        <p:nvSpPr>
          <p:cNvPr id="2" name="文本框 1">
            <a:extLst>
              <a:ext uri="{FF2B5EF4-FFF2-40B4-BE49-F238E27FC236}">
                <a16:creationId xmlns:a16="http://schemas.microsoft.com/office/drawing/2014/main" id="{0F9EAED4-9763-4F8C-864C-14A01446BDBB}"/>
              </a:ext>
            </a:extLst>
          </p:cNvPr>
          <p:cNvSpPr txBox="1"/>
          <p:nvPr/>
        </p:nvSpPr>
        <p:spPr>
          <a:xfrm>
            <a:off x="912535" y="2423604"/>
            <a:ext cx="10779355" cy="3139321"/>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solidFill>
                  <a:schemeClr val="bg1"/>
                </a:solidFill>
                <a:latin typeface="宋体" panose="02010600030101010101" pitchFamily="2" charset="-122"/>
                <a:ea typeface="宋体" panose="02010600030101010101" pitchFamily="2" charset="-122"/>
              </a:rPr>
              <a:t>记账权采用矿工抢答来决定。</a:t>
            </a:r>
            <a:endParaRPr lang="en-US" altLang="zh-CN" sz="2000" dirty="0">
              <a:solidFill>
                <a:schemeClr val="bg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2000" dirty="0">
              <a:solidFill>
                <a:schemeClr val="bg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000" dirty="0">
                <a:solidFill>
                  <a:schemeClr val="bg1"/>
                </a:solidFill>
                <a:latin typeface="宋体" panose="02010600030101010101" pitchFamily="2" charset="-122"/>
                <a:ea typeface="宋体" panose="02010600030101010101" pitchFamily="2" charset="-122"/>
              </a:rPr>
              <a:t>其他矿工确认后作为账单分发给所有节点确认，并且要在系统里连续做</a:t>
            </a:r>
            <a:r>
              <a:rPr lang="en-US" altLang="zh-CN" sz="2000" dirty="0">
                <a:solidFill>
                  <a:schemeClr val="bg1"/>
                </a:solidFill>
                <a:latin typeface="宋体" panose="02010600030101010101" pitchFamily="2" charset="-122"/>
                <a:ea typeface="宋体" panose="02010600030101010101" pitchFamily="2" charset="-122"/>
              </a:rPr>
              <a:t>6</a:t>
            </a:r>
            <a:r>
              <a:rPr lang="zh-CN" altLang="en-US" sz="2000" dirty="0">
                <a:solidFill>
                  <a:schemeClr val="bg1"/>
                </a:solidFill>
                <a:latin typeface="宋体" panose="02010600030101010101" pitchFamily="2" charset="-122"/>
                <a:ea typeface="宋体" panose="02010600030101010101" pitchFamily="2" charset="-122"/>
              </a:rPr>
              <a:t>次这样的确认才被最终接纳，串通困难。</a:t>
            </a:r>
            <a:endParaRPr lang="en-US" altLang="zh-CN" sz="2000" dirty="0">
              <a:solidFill>
                <a:schemeClr val="bg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2000" dirty="0">
              <a:solidFill>
                <a:schemeClr val="bg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000" dirty="0">
                <a:solidFill>
                  <a:schemeClr val="bg1"/>
                </a:solidFill>
                <a:latin typeface="宋体" panose="02010600030101010101" pitchFamily="2" charset="-122"/>
                <a:ea typeface="宋体" panose="02010600030101010101" pitchFamily="2" charset="-122"/>
              </a:rPr>
              <a:t>所有账单都透明可查，因此交易的参与方不需要相互了解或者彼此信任，不再需要中央银行这样的中介，就能安全可靠地完成交易。</a:t>
            </a:r>
            <a:endParaRPr lang="en-US" altLang="zh-CN" sz="2000" dirty="0">
              <a:solidFill>
                <a:schemeClr val="bg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2000" dirty="0">
              <a:solidFill>
                <a:schemeClr val="bg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000" dirty="0">
                <a:solidFill>
                  <a:schemeClr val="bg1"/>
                </a:solidFill>
                <a:latin typeface="宋体" panose="02010600030101010101" pitchFamily="2" charset="-122"/>
                <a:ea typeface="宋体" panose="02010600030101010101" pitchFamily="2" charset="-122"/>
              </a:rPr>
              <a:t>匿名矿工数量足够且足够分散时，比特币是值得信赖的。</a:t>
            </a:r>
            <a:endParaRPr lang="en-US" altLang="zh-CN" sz="2000" dirty="0">
              <a:solidFill>
                <a:schemeClr val="bg1"/>
              </a:solidFill>
              <a:latin typeface="宋体" panose="02010600030101010101" pitchFamily="2" charset="-122"/>
              <a:ea typeface="宋体" panose="02010600030101010101" pitchFamily="2" charset="-122"/>
            </a:endParaRPr>
          </a:p>
          <a:p>
            <a:endParaRPr lang="zh-CN" altLang="en-US" dirty="0">
              <a:solidFill>
                <a:schemeClr val="bg1"/>
              </a:solidFill>
            </a:endParaRPr>
          </a:p>
        </p:txBody>
      </p:sp>
    </p:spTree>
    <p:extLst>
      <p:ext uri="{BB962C8B-B14F-4D97-AF65-F5344CB8AC3E}">
        <p14:creationId xmlns:p14="http://schemas.microsoft.com/office/powerpoint/2010/main" val="1691337138"/>
      </p:ext>
    </p:extLst>
  </p:cSld>
  <p:clrMapOvr>
    <a:masterClrMapping/>
  </p:clrMapOvr>
  <mc:AlternateContent xmlns:mc="http://schemas.openxmlformats.org/markup-compatibility/2006" xmlns:p14="http://schemas.microsoft.com/office/powerpoint/2010/main">
    <mc:Choice Requires="p14">
      <p:transition spd="slow" p14:dur="1250" advClick="0" advTm="0">
        <p:circle/>
      </p:transition>
    </mc:Choice>
    <mc:Fallback xmlns="">
      <p:transition spd="slow" advClick="0" advTm="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50" presetClass="entr" presetSubtype="0" decel="10000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strVal val="#ppt_w+.3"/>
                                          </p:val>
                                        </p:tav>
                                        <p:tav tm="100000">
                                          <p:val>
                                            <p:strVal val="#ppt_w"/>
                                          </p:val>
                                        </p:tav>
                                      </p:tavLst>
                                    </p:anim>
                                    <p:anim calcmode="lin" valueType="num">
                                      <p:cBhvr>
                                        <p:cTn id="15" dur="500" fill="hold"/>
                                        <p:tgtEl>
                                          <p:spTgt spid="9"/>
                                        </p:tgtEl>
                                        <p:attrNameLst>
                                          <p:attrName>ppt_h</p:attrName>
                                        </p:attrNameLst>
                                      </p:cBhvr>
                                      <p:tavLst>
                                        <p:tav tm="0">
                                          <p:val>
                                            <p:strVal val="#ppt_h"/>
                                          </p:val>
                                        </p:tav>
                                        <p:tav tm="100000">
                                          <p:val>
                                            <p:strVal val="#ppt_h"/>
                                          </p:val>
                                        </p:tav>
                                      </p:tavLst>
                                    </p:anim>
                                    <p:animEffect transition="in" filter="fade">
                                      <p:cBhvr>
                                        <p:cTn id="16" dur="500"/>
                                        <p:tgtEl>
                                          <p:spTgt spid="9"/>
                                        </p:tgtEl>
                                      </p:cBhvr>
                                    </p:animEffect>
                                  </p:childTnLst>
                                </p:cTn>
                              </p:par>
                            </p:childTnLst>
                          </p:cTn>
                        </p:par>
                        <p:par>
                          <p:cTn id="17" fill="hold">
                            <p:stCondLst>
                              <p:cond delay="1000"/>
                            </p:stCondLst>
                            <p:childTnLst>
                              <p:par>
                                <p:cTn id="18" presetID="2" presetClass="entr" presetSubtype="4" fill="hold" nodeType="afterEffect">
                                  <p:stCondLst>
                                    <p:cond delay="0"/>
                                  </p:stCondLst>
                                  <p:childTnLst>
                                    <p:set>
                                      <p:cBhvr>
                                        <p:cTn id="19" dur="1" fill="hold">
                                          <p:stCondLst>
                                            <p:cond delay="0"/>
                                          </p:stCondLst>
                                        </p:cTn>
                                        <p:tgtEl>
                                          <p:spTgt spid="2">
                                            <p:txEl>
                                              <p:pRg st="0" end="0"/>
                                            </p:txEl>
                                          </p:spTgt>
                                        </p:tgtEl>
                                        <p:attrNameLst>
                                          <p:attrName>style.visibility</p:attrName>
                                        </p:attrNameLst>
                                      </p:cBhvr>
                                      <p:to>
                                        <p:strVal val="visible"/>
                                      </p:to>
                                    </p:set>
                                    <p:anim calcmode="lin" valueType="num">
                                      <p:cBhvr additive="base">
                                        <p:cTn id="20"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1500"/>
                            </p:stCondLst>
                            <p:childTnLst>
                              <p:par>
                                <p:cTn id="23" presetID="2" presetClass="entr" presetSubtype="4" fill="hold" nodeType="after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 calcmode="lin" valueType="num">
                                      <p:cBhvr additive="base">
                                        <p:cTn id="2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 calcmode="lin" valueType="num">
                                      <p:cBhvr additive="base">
                                        <p:cTn id="3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BE47BF5-92E9-41F4-A728-4759DDFCBA01}"/>
              </a:ext>
            </a:extLst>
          </p:cNvPr>
          <p:cNvSpPr txBox="1">
            <a:spLocks noChangeArrowheads="1"/>
          </p:cNvSpPr>
          <p:nvPr/>
        </p:nvSpPr>
        <p:spPr bwMode="auto">
          <a:xfrm>
            <a:off x="3970388" y="250393"/>
            <a:ext cx="4894757" cy="584775"/>
          </a:xfrm>
          <a:prstGeom prst="rect">
            <a:avLst/>
          </a:prstGeom>
          <a:noFill/>
          <a:ln>
            <a:noFill/>
          </a:ln>
        </p:spPr>
        <p:txBody>
          <a:bodyPr wrap="square">
            <a:spAutoFit/>
          </a:bodyPr>
          <a:lstStyle>
            <a:lvl1pPr/>
            <a:lvl2pPr marL="742950" indent="-285750"/>
            <a:lvl3pPr/>
            <a:lvl4pPr/>
            <a:lvl5pPr/>
            <a:lvl6pPr/>
            <a:lvl7pPr/>
            <a:lvl8pPr/>
            <a:lvl9pPr/>
          </a:lstStyle>
          <a:p>
            <a:pPr algn="ctr"/>
            <a:r>
              <a:rPr lang="zh-CN" altLang="en-US" sz="3200" dirty="0">
                <a:ln w="9525">
                  <a:noFill/>
                </a:ln>
                <a:solidFill>
                  <a:schemeClr val="bg1"/>
                </a:solidFill>
                <a:effectLst>
                  <a:outerShdw blurRad="50800" dist="38100" dir="2700000" algn="tl" rotWithShape="0">
                    <a:schemeClr val="bg1">
                      <a:lumMod val="85000"/>
                      <a:alpha val="40000"/>
                    </a:schemeClr>
                  </a:outerShdw>
                </a:effectLst>
                <a:latin typeface="+mj-ea"/>
                <a:ea typeface="+mj-ea"/>
              </a:rPr>
              <a:t>比特币的特色和局限</a:t>
            </a:r>
          </a:p>
        </p:txBody>
      </p:sp>
      <p:sp>
        <p:nvSpPr>
          <p:cNvPr id="5" name="矩形 4">
            <a:extLst>
              <a:ext uri="{FF2B5EF4-FFF2-40B4-BE49-F238E27FC236}">
                <a16:creationId xmlns:a16="http://schemas.microsoft.com/office/drawing/2014/main" id="{21F18E28-BF77-4DCB-9C95-0138A4ECF9D1}"/>
              </a:ext>
            </a:extLst>
          </p:cNvPr>
          <p:cNvSpPr/>
          <p:nvPr/>
        </p:nvSpPr>
        <p:spPr>
          <a:xfrm>
            <a:off x="4190973" y="843077"/>
            <a:ext cx="4453585" cy="400110"/>
          </a:xfrm>
          <a:prstGeom prst="rect">
            <a:avLst/>
          </a:prstGeom>
        </p:spPr>
        <p:txBody>
          <a:bodyPr wrap="square">
            <a:spAutoFit/>
          </a:bodyPr>
          <a:lstStyle/>
          <a:p>
            <a:pPr algn="ctr"/>
            <a:r>
              <a:rPr lang="en-US" altLang="zh-CN" sz="2000" dirty="0">
                <a:ln w="3175">
                  <a:noFill/>
                </a:ln>
                <a:solidFill>
                  <a:srgbClr val="447FB1"/>
                </a:solidFill>
                <a:effectLst>
                  <a:outerShdw blurRad="50800" dist="38100" dir="2700000" algn="tl" rotWithShape="0">
                    <a:schemeClr val="bg1">
                      <a:lumMod val="85000"/>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Features and Limitations of Bitcoin</a:t>
            </a:r>
            <a:r>
              <a:rPr lang="en-US" altLang="zh-CN" sz="2000" dirty="0">
                <a:ln w="3175">
                  <a:noFill/>
                </a:ln>
                <a:solidFill>
                  <a:srgbClr val="447FB1"/>
                </a:solidFill>
                <a:effectLst>
                  <a:outerShdw blurRad="50800" dist="38100" dir="2700000" algn="tl" rotWithShape="0">
                    <a:schemeClr val="bg1">
                      <a:lumMod val="85000"/>
                      <a:alpha val="40000"/>
                    </a:schemeClr>
                  </a:outerShdw>
                </a:effectLst>
                <a:latin typeface="宋体" panose="02010600030101010101" pitchFamily="2" charset="-122"/>
                <a:ea typeface="宋体" panose="02010600030101010101" pitchFamily="2" charset="-122"/>
              </a:rPr>
              <a:t> </a:t>
            </a:r>
            <a:endParaRPr lang="zh-CN" altLang="en-US" sz="2000" dirty="0">
              <a:ln w="3175">
                <a:noFill/>
              </a:ln>
              <a:solidFill>
                <a:srgbClr val="447FB1"/>
              </a:solidFill>
              <a:effectLst>
                <a:outerShdw blurRad="50800" dist="38100" dir="2700000" algn="tl" rotWithShape="0">
                  <a:schemeClr val="bg1">
                    <a:lumMod val="85000"/>
                    <a:alpha val="40000"/>
                  </a:schemeClr>
                </a:outerShdw>
              </a:effectLst>
              <a:latin typeface="宋体" panose="02010600030101010101" pitchFamily="2" charset="-122"/>
              <a:ea typeface="宋体" panose="02010600030101010101" pitchFamily="2" charset="-122"/>
            </a:endParaRPr>
          </a:p>
        </p:txBody>
      </p:sp>
      <p:cxnSp>
        <p:nvCxnSpPr>
          <p:cNvPr id="9" name="直接连接符 8">
            <a:extLst>
              <a:ext uri="{FF2B5EF4-FFF2-40B4-BE49-F238E27FC236}">
                <a16:creationId xmlns:a16="http://schemas.microsoft.com/office/drawing/2014/main" id="{DFAA8BB5-18E7-4094-AC9A-B19245078C5F}"/>
              </a:ext>
            </a:extLst>
          </p:cNvPr>
          <p:cNvCxnSpPr>
            <a:cxnSpLocks/>
          </p:cNvCxnSpPr>
          <p:nvPr/>
        </p:nvCxnSpPr>
        <p:spPr>
          <a:xfrm>
            <a:off x="2097105" y="1968247"/>
            <a:ext cx="4605536"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097105" y="1441008"/>
            <a:ext cx="4453585" cy="369332"/>
          </a:xfrm>
          <a:prstGeom prst="rect">
            <a:avLst/>
          </a:prstGeom>
          <a:noFill/>
        </p:spPr>
        <p:txBody>
          <a:bodyPr wrap="square" rtlCol="0">
            <a:spAutoFit/>
          </a:bodyPr>
          <a:lstStyle/>
          <a:p>
            <a:pPr lvl="0"/>
            <a:r>
              <a:rPr kumimoji="1" lang="en-US" altLang="zh-CN" b="1" dirty="0">
                <a:solidFill>
                  <a:schemeClr val="bg1"/>
                </a:solidFill>
              </a:rPr>
              <a:t>5</a:t>
            </a:r>
            <a:r>
              <a:rPr kumimoji="1" lang="zh-CN" altLang="en-US" b="1" dirty="0">
                <a:solidFill>
                  <a:schemeClr val="bg1"/>
                </a:solidFill>
              </a:rPr>
              <a:t>、无需许可（</a:t>
            </a:r>
            <a:r>
              <a:rPr kumimoji="1" lang="en-US" altLang="zh-CN" b="1" dirty="0">
                <a:solidFill>
                  <a:schemeClr val="bg1"/>
                </a:solidFill>
              </a:rPr>
              <a:t>Permissionless</a:t>
            </a:r>
            <a:r>
              <a:rPr kumimoji="1" lang="zh-CN" altLang="en-US" b="1" dirty="0">
                <a:solidFill>
                  <a:schemeClr val="bg1"/>
                </a:solidFill>
              </a:rPr>
              <a:t>）</a:t>
            </a:r>
            <a:endParaRPr kumimoji="1" lang="zh-CN" altLang="en-US" dirty="0">
              <a:solidFill>
                <a:schemeClr val="bg1"/>
              </a:solidFill>
            </a:endParaRPr>
          </a:p>
        </p:txBody>
      </p:sp>
      <p:sp>
        <p:nvSpPr>
          <p:cNvPr id="2" name="文本框 1">
            <a:extLst>
              <a:ext uri="{FF2B5EF4-FFF2-40B4-BE49-F238E27FC236}">
                <a16:creationId xmlns:a16="http://schemas.microsoft.com/office/drawing/2014/main" id="{0F9EAED4-9763-4F8C-864C-14A01446BDBB}"/>
              </a:ext>
            </a:extLst>
          </p:cNvPr>
          <p:cNvSpPr txBox="1"/>
          <p:nvPr/>
        </p:nvSpPr>
        <p:spPr>
          <a:xfrm>
            <a:off x="912535" y="2423604"/>
            <a:ext cx="10779355" cy="3754874"/>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solidFill>
                  <a:schemeClr val="bg1"/>
                </a:solidFill>
                <a:latin typeface="宋体" panose="02010600030101010101" pitchFamily="2" charset="-122"/>
                <a:ea typeface="宋体" panose="02010600030101010101" pitchFamily="2" charset="-122"/>
              </a:rPr>
              <a:t>最早是表示任何节点都可以请求将任何交易添加到区块链中。</a:t>
            </a:r>
            <a:endParaRPr lang="en-US" altLang="zh-CN" sz="2000" dirty="0">
              <a:solidFill>
                <a:schemeClr val="bg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2000" dirty="0">
              <a:solidFill>
                <a:schemeClr val="bg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000" dirty="0">
                <a:solidFill>
                  <a:schemeClr val="bg1"/>
                </a:solidFill>
                <a:latin typeface="宋体" panose="02010600030101010101" pitchFamily="2" charset="-122"/>
                <a:ea typeface="宋体" panose="02010600030101010101" pitchFamily="2" charset="-122"/>
              </a:rPr>
              <a:t>你可以自由地挖矿。</a:t>
            </a:r>
            <a:endParaRPr lang="en-US" altLang="zh-CN" sz="2000" dirty="0">
              <a:solidFill>
                <a:schemeClr val="bg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2000" dirty="0">
              <a:solidFill>
                <a:schemeClr val="bg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000" dirty="0">
                <a:solidFill>
                  <a:schemeClr val="bg1"/>
                </a:solidFill>
                <a:latin typeface="宋体" panose="02010600030101010101" pitchFamily="2" charset="-122"/>
                <a:ea typeface="宋体" panose="02010600030101010101" pitchFamily="2" charset="-122"/>
              </a:rPr>
              <a:t>你可以自由拥有比特币。</a:t>
            </a:r>
            <a:endParaRPr lang="en-US" altLang="zh-CN" sz="2000" dirty="0">
              <a:solidFill>
                <a:schemeClr val="bg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2000" dirty="0">
              <a:solidFill>
                <a:schemeClr val="bg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000" dirty="0">
                <a:solidFill>
                  <a:schemeClr val="bg1"/>
                </a:solidFill>
                <a:latin typeface="宋体" panose="02010600030101010101" pitchFamily="2" charset="-122"/>
                <a:ea typeface="宋体" panose="02010600030101010101" pitchFamily="2" charset="-122"/>
              </a:rPr>
              <a:t>你可以自由花费比特币。</a:t>
            </a:r>
            <a:endParaRPr lang="en-US" altLang="zh-CN" sz="2000" dirty="0">
              <a:solidFill>
                <a:schemeClr val="bg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2000" dirty="0">
              <a:solidFill>
                <a:schemeClr val="bg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000" dirty="0">
                <a:solidFill>
                  <a:schemeClr val="bg1"/>
                </a:solidFill>
                <a:latin typeface="宋体" panose="02010600030101010101" pitchFamily="2" charset="-122"/>
                <a:ea typeface="宋体" panose="02010600030101010101" pitchFamily="2" charset="-122"/>
              </a:rPr>
              <a:t>你可以自由地坚信比特币不死。</a:t>
            </a:r>
            <a:endParaRPr lang="en-US" altLang="zh-CN" sz="2000" dirty="0">
              <a:solidFill>
                <a:schemeClr val="bg1"/>
              </a:solidFill>
              <a:latin typeface="宋体" panose="02010600030101010101" pitchFamily="2" charset="-122"/>
              <a:ea typeface="宋体" panose="02010600030101010101" pitchFamily="2" charset="-122"/>
            </a:endParaRPr>
          </a:p>
          <a:p>
            <a:endParaRPr lang="en-US" altLang="zh-CN" sz="2000" dirty="0">
              <a:solidFill>
                <a:schemeClr val="bg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000" dirty="0">
                <a:solidFill>
                  <a:schemeClr val="bg1"/>
                </a:solidFill>
                <a:latin typeface="宋体" panose="02010600030101010101" pitchFamily="2" charset="-122"/>
                <a:ea typeface="宋体" panose="02010600030101010101" pitchFamily="2" charset="-122"/>
              </a:rPr>
              <a:t>区块链</a:t>
            </a:r>
            <a:r>
              <a:rPr lang="en-US" altLang="zh-CN" sz="2000" dirty="0">
                <a:solidFill>
                  <a:schemeClr val="bg1"/>
                </a:solidFill>
                <a:latin typeface="宋体" panose="02010600030101010101" pitchFamily="2" charset="-122"/>
                <a:ea typeface="宋体" panose="02010600030101010101" pitchFamily="2" charset="-122"/>
              </a:rPr>
              <a:t>2.0</a:t>
            </a:r>
            <a:r>
              <a:rPr lang="zh-CN" altLang="en-US" sz="2000">
                <a:solidFill>
                  <a:schemeClr val="bg1"/>
                </a:solidFill>
                <a:latin typeface="宋体" panose="02010600030101010101" pitchFamily="2" charset="-122"/>
                <a:ea typeface="宋体" panose="02010600030101010101" pitchFamily="2" charset="-122"/>
              </a:rPr>
              <a:t>时代：一</a:t>
            </a:r>
            <a:r>
              <a:rPr lang="zh-CN" altLang="en-US" sz="2000" dirty="0">
                <a:solidFill>
                  <a:schemeClr val="bg1"/>
                </a:solidFill>
                <a:latin typeface="宋体" panose="02010600030101010101" pitchFamily="2" charset="-122"/>
                <a:ea typeface="宋体" panose="02010600030101010101" pitchFamily="2" charset="-122"/>
              </a:rPr>
              <a:t>个智能</a:t>
            </a:r>
            <a:r>
              <a:rPr lang="zh-CN" altLang="en-US" sz="2000">
                <a:solidFill>
                  <a:schemeClr val="bg1"/>
                </a:solidFill>
                <a:latin typeface="宋体" panose="02010600030101010101" pitchFamily="2" charset="-122"/>
                <a:ea typeface="宋体" panose="02010600030101010101" pitchFamily="2" charset="-122"/>
              </a:rPr>
              <a:t>合约可被任何人</a:t>
            </a:r>
            <a:r>
              <a:rPr lang="zh-CN" altLang="en-US" sz="2000" dirty="0">
                <a:solidFill>
                  <a:schemeClr val="bg1"/>
                </a:solidFill>
                <a:latin typeface="宋体" panose="02010600030101010101" pitchFamily="2" charset="-122"/>
                <a:ea typeface="宋体" panose="02010600030101010101" pitchFamily="2" charset="-122"/>
              </a:rPr>
              <a:t>的</a:t>
            </a:r>
            <a:r>
              <a:rPr lang="zh-CN" altLang="en-US" sz="2000">
                <a:solidFill>
                  <a:schemeClr val="bg1"/>
                </a:solidFill>
                <a:latin typeface="宋体" panose="02010600030101010101" pitchFamily="2" charset="-122"/>
                <a:ea typeface="宋体" panose="02010600030101010101" pitchFamily="2" charset="-122"/>
              </a:rPr>
              <a:t>钱包或者其它任何</a:t>
            </a:r>
            <a:r>
              <a:rPr lang="zh-CN" altLang="en-US" sz="2000" dirty="0">
                <a:solidFill>
                  <a:schemeClr val="bg1"/>
                </a:solidFill>
                <a:latin typeface="宋体" panose="02010600030101010101" pitchFamily="2" charset="-122"/>
                <a:ea typeface="宋体" panose="02010600030101010101" pitchFamily="2" charset="-122"/>
              </a:rPr>
              <a:t>一个智能合约任意交互。</a:t>
            </a:r>
            <a:endParaRPr lang="en-US" altLang="zh-CN" sz="2000" dirty="0">
              <a:solidFill>
                <a:schemeClr val="bg1"/>
              </a:solidFill>
              <a:latin typeface="宋体" panose="02010600030101010101" pitchFamily="2" charset="-122"/>
              <a:ea typeface="宋体" panose="02010600030101010101" pitchFamily="2" charset="-122"/>
            </a:endParaRPr>
          </a:p>
          <a:p>
            <a:endParaRPr lang="zh-CN" altLang="en-US" dirty="0">
              <a:solidFill>
                <a:schemeClr val="bg1"/>
              </a:solidFill>
            </a:endParaRPr>
          </a:p>
        </p:txBody>
      </p:sp>
    </p:spTree>
    <p:extLst>
      <p:ext uri="{BB962C8B-B14F-4D97-AF65-F5344CB8AC3E}">
        <p14:creationId xmlns:p14="http://schemas.microsoft.com/office/powerpoint/2010/main" val="2211879208"/>
      </p:ext>
    </p:extLst>
  </p:cSld>
  <p:clrMapOvr>
    <a:masterClrMapping/>
  </p:clrMapOvr>
  <mc:AlternateContent xmlns:mc="http://schemas.openxmlformats.org/markup-compatibility/2006" xmlns:p14="http://schemas.microsoft.com/office/powerpoint/2010/main">
    <mc:Choice Requires="p14">
      <p:transition spd="slow" p14:dur="1250" advClick="0" advTm="0">
        <p:circle/>
      </p:transition>
    </mc:Choice>
    <mc:Fallback xmlns="">
      <p:transition spd="slow" advClick="0" advTm="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50" presetClass="entr" presetSubtype="0" decel="10000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strVal val="#ppt_w+.3"/>
                                          </p:val>
                                        </p:tav>
                                        <p:tav tm="100000">
                                          <p:val>
                                            <p:strVal val="#ppt_w"/>
                                          </p:val>
                                        </p:tav>
                                      </p:tavLst>
                                    </p:anim>
                                    <p:anim calcmode="lin" valueType="num">
                                      <p:cBhvr>
                                        <p:cTn id="15" dur="500" fill="hold"/>
                                        <p:tgtEl>
                                          <p:spTgt spid="9"/>
                                        </p:tgtEl>
                                        <p:attrNameLst>
                                          <p:attrName>ppt_h</p:attrName>
                                        </p:attrNameLst>
                                      </p:cBhvr>
                                      <p:tavLst>
                                        <p:tav tm="0">
                                          <p:val>
                                            <p:strVal val="#ppt_h"/>
                                          </p:val>
                                        </p:tav>
                                        <p:tav tm="100000">
                                          <p:val>
                                            <p:strVal val="#ppt_h"/>
                                          </p:val>
                                        </p:tav>
                                      </p:tavLst>
                                    </p:anim>
                                    <p:animEffect transition="in" filter="fade">
                                      <p:cBhvr>
                                        <p:cTn id="16" dur="500"/>
                                        <p:tgtEl>
                                          <p:spTgt spid="9"/>
                                        </p:tgtEl>
                                      </p:cBhvr>
                                    </p:animEffect>
                                  </p:childTnLst>
                                </p:cTn>
                              </p:par>
                            </p:childTnLst>
                          </p:cTn>
                        </p:par>
                        <p:par>
                          <p:cTn id="17" fill="hold">
                            <p:stCondLst>
                              <p:cond delay="1000"/>
                            </p:stCondLst>
                            <p:childTnLst>
                              <p:par>
                                <p:cTn id="18" presetID="2" presetClass="entr" presetSubtype="4" fill="hold" nodeType="afterEffect">
                                  <p:stCondLst>
                                    <p:cond delay="0"/>
                                  </p:stCondLst>
                                  <p:childTnLst>
                                    <p:set>
                                      <p:cBhvr>
                                        <p:cTn id="19" dur="1" fill="hold">
                                          <p:stCondLst>
                                            <p:cond delay="0"/>
                                          </p:stCondLst>
                                        </p:cTn>
                                        <p:tgtEl>
                                          <p:spTgt spid="2">
                                            <p:txEl>
                                              <p:pRg st="0" end="0"/>
                                            </p:txEl>
                                          </p:spTgt>
                                        </p:tgtEl>
                                        <p:attrNameLst>
                                          <p:attrName>style.visibility</p:attrName>
                                        </p:attrNameLst>
                                      </p:cBhvr>
                                      <p:to>
                                        <p:strVal val="visible"/>
                                      </p:to>
                                    </p:set>
                                    <p:anim calcmode="lin" valueType="num">
                                      <p:cBhvr additive="base">
                                        <p:cTn id="20"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1500"/>
                            </p:stCondLst>
                            <p:childTnLst>
                              <p:par>
                                <p:cTn id="23" presetID="2" presetClass="entr" presetSubtype="4" fill="hold" nodeType="after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000"/>
                            </p:stCondLst>
                            <p:childTnLst>
                              <p:par>
                                <p:cTn id="28" presetID="2" presetClass="entr" presetSubtype="4" fill="hold" nodeType="afterEffect">
                                  <p:stCondLst>
                                    <p:cond delay="0"/>
                                  </p:stCondLst>
                                  <p:childTnLst>
                                    <p:set>
                                      <p:cBhvr>
                                        <p:cTn id="29" dur="1" fill="hold">
                                          <p:stCondLst>
                                            <p:cond delay="0"/>
                                          </p:stCondLst>
                                        </p:cTn>
                                        <p:tgtEl>
                                          <p:spTgt spid="2">
                                            <p:txEl>
                                              <p:pRg st="2" end="2"/>
                                            </p:txEl>
                                          </p:spTgt>
                                        </p:tgtEl>
                                        <p:attrNameLst>
                                          <p:attrName>style.visibility</p:attrName>
                                        </p:attrNameLst>
                                      </p:cBhvr>
                                      <p:to>
                                        <p:strVal val="visible"/>
                                      </p:to>
                                    </p:set>
                                    <p:anim calcmode="lin" valueType="num">
                                      <p:cBhvr additive="base">
                                        <p:cTn id="30"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par>
                          <p:cTn id="32" fill="hold">
                            <p:stCondLst>
                              <p:cond delay="2500"/>
                            </p:stCondLst>
                            <p:childTnLst>
                              <p:par>
                                <p:cTn id="33" presetID="2" presetClass="entr" presetSubtype="4" fill="hold" nodeType="after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 calcmode="lin" valueType="num">
                                      <p:cBhvr additive="base">
                                        <p:cTn id="35"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anim calcmode="lin" valueType="num">
                                      <p:cBhvr additive="base">
                                        <p:cTn id="41"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 calcmode="lin" valueType="num">
                                      <p:cBhvr additive="base">
                                        <p:cTn id="47"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BE47BF5-92E9-41F4-A728-4759DDFCBA01}"/>
              </a:ext>
            </a:extLst>
          </p:cNvPr>
          <p:cNvSpPr txBox="1">
            <a:spLocks noChangeArrowheads="1"/>
          </p:cNvSpPr>
          <p:nvPr/>
        </p:nvSpPr>
        <p:spPr bwMode="auto">
          <a:xfrm>
            <a:off x="3970388" y="250393"/>
            <a:ext cx="4894757" cy="584775"/>
          </a:xfrm>
          <a:prstGeom prst="rect">
            <a:avLst/>
          </a:prstGeom>
          <a:noFill/>
          <a:ln>
            <a:noFill/>
          </a:ln>
        </p:spPr>
        <p:txBody>
          <a:bodyPr wrap="square">
            <a:spAutoFit/>
          </a:bodyPr>
          <a:lstStyle>
            <a:lvl1pPr/>
            <a:lvl2pPr marL="742950" indent="-285750"/>
            <a:lvl3pPr/>
            <a:lvl4pPr/>
            <a:lvl5pPr/>
            <a:lvl6pPr/>
            <a:lvl7pPr/>
            <a:lvl8pPr/>
            <a:lvl9pPr/>
          </a:lstStyle>
          <a:p>
            <a:pPr algn="ctr"/>
            <a:r>
              <a:rPr lang="zh-CN" altLang="en-US" sz="3200" dirty="0">
                <a:ln w="9525">
                  <a:noFill/>
                </a:ln>
                <a:solidFill>
                  <a:schemeClr val="bg1"/>
                </a:solidFill>
                <a:effectLst>
                  <a:outerShdw blurRad="50800" dist="38100" dir="2700000" algn="tl" rotWithShape="0">
                    <a:schemeClr val="bg1">
                      <a:lumMod val="85000"/>
                      <a:alpha val="40000"/>
                    </a:schemeClr>
                  </a:outerShdw>
                </a:effectLst>
                <a:latin typeface="+mj-ea"/>
                <a:ea typeface="+mj-ea"/>
              </a:rPr>
              <a:t>比特币的特色和局限</a:t>
            </a:r>
          </a:p>
        </p:txBody>
      </p:sp>
      <p:sp>
        <p:nvSpPr>
          <p:cNvPr id="5" name="矩形 4">
            <a:extLst>
              <a:ext uri="{FF2B5EF4-FFF2-40B4-BE49-F238E27FC236}">
                <a16:creationId xmlns:a16="http://schemas.microsoft.com/office/drawing/2014/main" id="{21F18E28-BF77-4DCB-9C95-0138A4ECF9D1}"/>
              </a:ext>
            </a:extLst>
          </p:cNvPr>
          <p:cNvSpPr/>
          <p:nvPr/>
        </p:nvSpPr>
        <p:spPr>
          <a:xfrm>
            <a:off x="4190973" y="843077"/>
            <a:ext cx="4453585" cy="400110"/>
          </a:xfrm>
          <a:prstGeom prst="rect">
            <a:avLst/>
          </a:prstGeom>
        </p:spPr>
        <p:txBody>
          <a:bodyPr wrap="square">
            <a:spAutoFit/>
          </a:bodyPr>
          <a:lstStyle/>
          <a:p>
            <a:pPr algn="ctr"/>
            <a:r>
              <a:rPr lang="en-US" altLang="zh-CN" sz="2000" dirty="0">
                <a:ln w="3175">
                  <a:noFill/>
                </a:ln>
                <a:solidFill>
                  <a:srgbClr val="447FB1"/>
                </a:solidFill>
                <a:effectLst>
                  <a:outerShdw blurRad="50800" dist="38100" dir="2700000" algn="tl" rotWithShape="0">
                    <a:schemeClr val="bg1">
                      <a:lumMod val="85000"/>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Features and Limitations of Bitcoin</a:t>
            </a:r>
            <a:r>
              <a:rPr lang="en-US" altLang="zh-CN" sz="2000" dirty="0">
                <a:ln w="3175">
                  <a:noFill/>
                </a:ln>
                <a:solidFill>
                  <a:srgbClr val="447FB1"/>
                </a:solidFill>
                <a:effectLst>
                  <a:outerShdw blurRad="50800" dist="38100" dir="2700000" algn="tl" rotWithShape="0">
                    <a:schemeClr val="bg1">
                      <a:lumMod val="85000"/>
                      <a:alpha val="40000"/>
                    </a:schemeClr>
                  </a:outerShdw>
                </a:effectLst>
                <a:latin typeface="宋体" panose="02010600030101010101" pitchFamily="2" charset="-122"/>
                <a:ea typeface="宋体" panose="02010600030101010101" pitchFamily="2" charset="-122"/>
              </a:rPr>
              <a:t> </a:t>
            </a:r>
            <a:endParaRPr lang="zh-CN" altLang="en-US" sz="2000" dirty="0">
              <a:ln w="3175">
                <a:noFill/>
              </a:ln>
              <a:solidFill>
                <a:srgbClr val="447FB1"/>
              </a:solidFill>
              <a:effectLst>
                <a:outerShdw blurRad="50800" dist="38100" dir="2700000" algn="tl" rotWithShape="0">
                  <a:schemeClr val="bg1">
                    <a:lumMod val="85000"/>
                    <a:alpha val="40000"/>
                  </a:schemeClr>
                </a:outerShdw>
              </a:effectLst>
              <a:latin typeface="宋体" panose="02010600030101010101" pitchFamily="2" charset="-122"/>
              <a:ea typeface="宋体" panose="02010600030101010101" pitchFamily="2" charset="-122"/>
            </a:endParaRPr>
          </a:p>
        </p:txBody>
      </p:sp>
      <p:cxnSp>
        <p:nvCxnSpPr>
          <p:cNvPr id="9" name="直接连接符 8">
            <a:extLst>
              <a:ext uri="{FF2B5EF4-FFF2-40B4-BE49-F238E27FC236}">
                <a16:creationId xmlns:a16="http://schemas.microsoft.com/office/drawing/2014/main" id="{DFAA8BB5-18E7-4094-AC9A-B19245078C5F}"/>
              </a:ext>
            </a:extLst>
          </p:cNvPr>
          <p:cNvCxnSpPr/>
          <p:nvPr/>
        </p:nvCxnSpPr>
        <p:spPr>
          <a:xfrm>
            <a:off x="2097105" y="1968247"/>
            <a:ext cx="4187735"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097105" y="1441008"/>
            <a:ext cx="4027715" cy="369332"/>
          </a:xfrm>
          <a:prstGeom prst="rect">
            <a:avLst/>
          </a:prstGeom>
          <a:noFill/>
        </p:spPr>
        <p:txBody>
          <a:bodyPr wrap="square" rtlCol="0">
            <a:spAutoFit/>
          </a:bodyPr>
          <a:lstStyle/>
          <a:p>
            <a:pPr lvl="0"/>
            <a:r>
              <a:rPr kumimoji="1" lang="en-US" altLang="zh-CN" b="1" dirty="0">
                <a:solidFill>
                  <a:schemeClr val="bg1"/>
                </a:solidFill>
              </a:rPr>
              <a:t>6</a:t>
            </a:r>
            <a:r>
              <a:rPr kumimoji="1" lang="zh-CN" altLang="en-US" b="1" dirty="0">
                <a:solidFill>
                  <a:schemeClr val="bg1"/>
                </a:solidFill>
              </a:rPr>
              <a:t>、匿名（</a:t>
            </a:r>
            <a:r>
              <a:rPr kumimoji="1" lang="en-US" altLang="zh-CN" b="1" dirty="0">
                <a:solidFill>
                  <a:schemeClr val="bg1"/>
                </a:solidFill>
              </a:rPr>
              <a:t>Anonymity</a:t>
            </a:r>
            <a:r>
              <a:rPr kumimoji="1" lang="zh-CN" altLang="en-US" b="1" dirty="0">
                <a:solidFill>
                  <a:schemeClr val="bg1"/>
                </a:solidFill>
              </a:rPr>
              <a:t>）</a:t>
            </a:r>
            <a:endParaRPr kumimoji="1" lang="zh-CN" altLang="en-US" dirty="0">
              <a:solidFill>
                <a:schemeClr val="bg1"/>
              </a:solidFill>
            </a:endParaRPr>
          </a:p>
        </p:txBody>
      </p:sp>
      <p:sp>
        <p:nvSpPr>
          <p:cNvPr id="2" name="文本框 1">
            <a:extLst>
              <a:ext uri="{FF2B5EF4-FFF2-40B4-BE49-F238E27FC236}">
                <a16:creationId xmlns:a16="http://schemas.microsoft.com/office/drawing/2014/main" id="{0F9EAED4-9763-4F8C-864C-14A01446BDBB}"/>
              </a:ext>
            </a:extLst>
          </p:cNvPr>
          <p:cNvSpPr txBox="1"/>
          <p:nvPr/>
        </p:nvSpPr>
        <p:spPr>
          <a:xfrm>
            <a:off x="912535" y="2423604"/>
            <a:ext cx="10779355" cy="249299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solidFill>
                  <a:schemeClr val="bg1"/>
                </a:solidFill>
                <a:latin typeface="宋体" panose="02010600030101010101" pitchFamily="2" charset="-122"/>
                <a:ea typeface="宋体" panose="02010600030101010101" pitchFamily="2" charset="-122"/>
              </a:rPr>
              <a:t>使用比特币钱包完全不用注册个人信息，因此哪些比特币地址是你的，谁都不知道。</a:t>
            </a:r>
            <a:endParaRPr lang="en-US" altLang="zh-CN" sz="2000" dirty="0">
              <a:solidFill>
                <a:schemeClr val="bg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2000" dirty="0">
              <a:solidFill>
                <a:schemeClr val="bg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000" dirty="0">
                <a:solidFill>
                  <a:schemeClr val="bg1"/>
                </a:solidFill>
                <a:latin typeface="宋体" panose="02010600030101010101" pitchFamily="2" charset="-122"/>
                <a:ea typeface="宋体" panose="02010600030101010101" pitchFamily="2" charset="-122"/>
              </a:rPr>
              <a:t>比特币转账时会用到一种特殊的“找零机制”技术，让追踪变得更困难。</a:t>
            </a:r>
            <a:endParaRPr lang="en-US" altLang="zh-CN" sz="2000" dirty="0">
              <a:solidFill>
                <a:schemeClr val="bg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2000" dirty="0">
              <a:solidFill>
                <a:schemeClr val="bg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000" dirty="0">
                <a:solidFill>
                  <a:schemeClr val="bg1"/>
                </a:solidFill>
                <a:latin typeface="宋体" panose="02010600030101010101" pitchFamily="2" charset="-122"/>
                <a:ea typeface="宋体" panose="02010600030101010101" pitchFamily="2" charset="-122"/>
              </a:rPr>
              <a:t>私钥是钱包根据密码学原理生成的；私钥生成公钥，公钥再生成地址。有了某个地址的私钥，您才能使用它收款或转账。</a:t>
            </a:r>
            <a:endParaRPr lang="en-US" altLang="zh-CN" sz="2000" dirty="0">
              <a:solidFill>
                <a:schemeClr val="bg1"/>
              </a:solidFill>
              <a:latin typeface="宋体" panose="02010600030101010101" pitchFamily="2" charset="-122"/>
              <a:ea typeface="宋体" panose="02010600030101010101" pitchFamily="2" charset="-122"/>
            </a:endParaRPr>
          </a:p>
          <a:p>
            <a:endParaRPr lang="en-US" altLang="zh-CN" dirty="0">
              <a:solidFill>
                <a:schemeClr val="bg1"/>
              </a:solidFill>
            </a:endParaRPr>
          </a:p>
          <a:p>
            <a:endParaRPr lang="zh-CN" altLang="en-US" dirty="0">
              <a:solidFill>
                <a:schemeClr val="bg1"/>
              </a:solidFill>
            </a:endParaRPr>
          </a:p>
        </p:txBody>
      </p:sp>
    </p:spTree>
    <p:extLst>
      <p:ext uri="{BB962C8B-B14F-4D97-AF65-F5344CB8AC3E}">
        <p14:creationId xmlns:p14="http://schemas.microsoft.com/office/powerpoint/2010/main" val="758831054"/>
      </p:ext>
    </p:extLst>
  </p:cSld>
  <p:clrMapOvr>
    <a:masterClrMapping/>
  </p:clrMapOvr>
  <mc:AlternateContent xmlns:mc="http://schemas.openxmlformats.org/markup-compatibility/2006" xmlns:p14="http://schemas.microsoft.com/office/powerpoint/2010/main">
    <mc:Choice Requires="p14">
      <p:transition spd="slow" p14:dur="1250" advClick="0" advTm="0">
        <p:circle/>
      </p:transition>
    </mc:Choice>
    <mc:Fallback xmlns="">
      <p:transition spd="slow" advClick="0" advTm="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50" presetClass="entr" presetSubtype="0" decel="10000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strVal val="#ppt_w+.3"/>
                                          </p:val>
                                        </p:tav>
                                        <p:tav tm="100000">
                                          <p:val>
                                            <p:strVal val="#ppt_w"/>
                                          </p:val>
                                        </p:tav>
                                      </p:tavLst>
                                    </p:anim>
                                    <p:anim calcmode="lin" valueType="num">
                                      <p:cBhvr>
                                        <p:cTn id="15" dur="500" fill="hold"/>
                                        <p:tgtEl>
                                          <p:spTgt spid="9"/>
                                        </p:tgtEl>
                                        <p:attrNameLst>
                                          <p:attrName>ppt_h</p:attrName>
                                        </p:attrNameLst>
                                      </p:cBhvr>
                                      <p:tavLst>
                                        <p:tav tm="0">
                                          <p:val>
                                            <p:strVal val="#ppt_h"/>
                                          </p:val>
                                        </p:tav>
                                        <p:tav tm="100000">
                                          <p:val>
                                            <p:strVal val="#ppt_h"/>
                                          </p:val>
                                        </p:tav>
                                      </p:tavLst>
                                    </p:anim>
                                    <p:animEffect transition="in" filter="fade">
                                      <p:cBhvr>
                                        <p:cTn id="16" dur="500"/>
                                        <p:tgtEl>
                                          <p:spTgt spid="9"/>
                                        </p:tgtEl>
                                      </p:cBhvr>
                                    </p:animEffect>
                                  </p:childTnLst>
                                </p:cTn>
                              </p:par>
                            </p:childTnLst>
                          </p:cTn>
                        </p:par>
                        <p:par>
                          <p:cTn id="17" fill="hold">
                            <p:stCondLst>
                              <p:cond delay="1000"/>
                            </p:stCondLst>
                            <p:childTnLst>
                              <p:par>
                                <p:cTn id="18" presetID="2" presetClass="entr" presetSubtype="4" fill="hold" nodeType="afterEffect">
                                  <p:stCondLst>
                                    <p:cond delay="0"/>
                                  </p:stCondLst>
                                  <p:childTnLst>
                                    <p:set>
                                      <p:cBhvr>
                                        <p:cTn id="19" dur="1" fill="hold">
                                          <p:stCondLst>
                                            <p:cond delay="0"/>
                                          </p:stCondLst>
                                        </p:cTn>
                                        <p:tgtEl>
                                          <p:spTgt spid="2">
                                            <p:txEl>
                                              <p:pRg st="0" end="0"/>
                                            </p:txEl>
                                          </p:spTgt>
                                        </p:tgtEl>
                                        <p:attrNameLst>
                                          <p:attrName>style.visibility</p:attrName>
                                        </p:attrNameLst>
                                      </p:cBhvr>
                                      <p:to>
                                        <p:strVal val="visible"/>
                                      </p:to>
                                    </p:set>
                                    <p:anim calcmode="lin" valueType="num">
                                      <p:cBhvr additive="base">
                                        <p:cTn id="20"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 calcmode="lin" valueType="num">
                                      <p:cBhvr additive="base">
                                        <p:cTn id="26"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 calcmode="lin" valueType="num">
                                      <p:cBhvr additive="base">
                                        <p:cTn id="32"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BE47BF5-92E9-41F4-A728-4759DDFCBA01}"/>
              </a:ext>
            </a:extLst>
          </p:cNvPr>
          <p:cNvSpPr txBox="1">
            <a:spLocks noChangeArrowheads="1"/>
          </p:cNvSpPr>
          <p:nvPr/>
        </p:nvSpPr>
        <p:spPr bwMode="auto">
          <a:xfrm>
            <a:off x="3970388" y="250393"/>
            <a:ext cx="4894757" cy="584775"/>
          </a:xfrm>
          <a:prstGeom prst="rect">
            <a:avLst/>
          </a:prstGeom>
          <a:noFill/>
          <a:ln>
            <a:noFill/>
          </a:ln>
        </p:spPr>
        <p:txBody>
          <a:bodyPr wrap="square">
            <a:spAutoFit/>
          </a:bodyPr>
          <a:lstStyle>
            <a:lvl1pPr/>
            <a:lvl2pPr marL="742950" indent="-285750"/>
            <a:lvl3pPr/>
            <a:lvl4pPr/>
            <a:lvl5pPr/>
            <a:lvl6pPr/>
            <a:lvl7pPr/>
            <a:lvl8pPr/>
            <a:lvl9pPr/>
          </a:lstStyle>
          <a:p>
            <a:pPr algn="ctr"/>
            <a:r>
              <a:rPr lang="zh-CN" altLang="en-US" sz="3200" dirty="0">
                <a:ln w="9525">
                  <a:noFill/>
                </a:ln>
                <a:solidFill>
                  <a:schemeClr val="bg1"/>
                </a:solidFill>
                <a:effectLst>
                  <a:outerShdw blurRad="50800" dist="38100" dir="2700000" algn="tl" rotWithShape="0">
                    <a:schemeClr val="bg1">
                      <a:lumMod val="85000"/>
                      <a:alpha val="40000"/>
                    </a:schemeClr>
                  </a:outerShdw>
                </a:effectLst>
                <a:latin typeface="+mj-ea"/>
                <a:ea typeface="+mj-ea"/>
              </a:rPr>
              <a:t>比特币的特色和局限</a:t>
            </a:r>
          </a:p>
        </p:txBody>
      </p:sp>
      <p:sp>
        <p:nvSpPr>
          <p:cNvPr id="5" name="矩形 4">
            <a:extLst>
              <a:ext uri="{FF2B5EF4-FFF2-40B4-BE49-F238E27FC236}">
                <a16:creationId xmlns:a16="http://schemas.microsoft.com/office/drawing/2014/main" id="{21F18E28-BF77-4DCB-9C95-0138A4ECF9D1}"/>
              </a:ext>
            </a:extLst>
          </p:cNvPr>
          <p:cNvSpPr/>
          <p:nvPr/>
        </p:nvSpPr>
        <p:spPr>
          <a:xfrm>
            <a:off x="4190973" y="843077"/>
            <a:ext cx="4453585" cy="400110"/>
          </a:xfrm>
          <a:prstGeom prst="rect">
            <a:avLst/>
          </a:prstGeom>
        </p:spPr>
        <p:txBody>
          <a:bodyPr wrap="square">
            <a:spAutoFit/>
          </a:bodyPr>
          <a:lstStyle/>
          <a:p>
            <a:pPr algn="ctr"/>
            <a:r>
              <a:rPr lang="en-US" altLang="zh-CN" sz="2000" dirty="0">
                <a:ln w="3175">
                  <a:noFill/>
                </a:ln>
                <a:solidFill>
                  <a:srgbClr val="447FB1"/>
                </a:solidFill>
                <a:effectLst>
                  <a:outerShdw blurRad="50800" dist="38100" dir="2700000" algn="tl" rotWithShape="0">
                    <a:schemeClr val="bg1">
                      <a:lumMod val="85000"/>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Features and Limitations of Bitcoin</a:t>
            </a:r>
            <a:r>
              <a:rPr lang="en-US" altLang="zh-CN" sz="2000" dirty="0">
                <a:ln w="3175">
                  <a:noFill/>
                </a:ln>
                <a:solidFill>
                  <a:srgbClr val="447FB1"/>
                </a:solidFill>
                <a:effectLst>
                  <a:outerShdw blurRad="50800" dist="38100" dir="2700000" algn="tl" rotWithShape="0">
                    <a:schemeClr val="bg1">
                      <a:lumMod val="85000"/>
                      <a:alpha val="40000"/>
                    </a:schemeClr>
                  </a:outerShdw>
                </a:effectLst>
                <a:latin typeface="宋体" panose="02010600030101010101" pitchFamily="2" charset="-122"/>
                <a:ea typeface="宋体" panose="02010600030101010101" pitchFamily="2" charset="-122"/>
              </a:rPr>
              <a:t> </a:t>
            </a:r>
            <a:endParaRPr lang="zh-CN" altLang="en-US" sz="2000" dirty="0">
              <a:ln w="3175">
                <a:noFill/>
              </a:ln>
              <a:solidFill>
                <a:srgbClr val="447FB1"/>
              </a:solidFill>
              <a:effectLst>
                <a:outerShdw blurRad="50800" dist="38100" dir="2700000" algn="tl" rotWithShape="0">
                  <a:schemeClr val="bg1">
                    <a:lumMod val="85000"/>
                    <a:alpha val="40000"/>
                  </a:schemeClr>
                </a:outerShdw>
              </a:effectLst>
              <a:latin typeface="宋体" panose="02010600030101010101" pitchFamily="2" charset="-122"/>
              <a:ea typeface="宋体" panose="02010600030101010101" pitchFamily="2" charset="-122"/>
            </a:endParaRPr>
          </a:p>
        </p:txBody>
      </p:sp>
      <p:cxnSp>
        <p:nvCxnSpPr>
          <p:cNvPr id="9" name="直接连接符 8">
            <a:extLst>
              <a:ext uri="{FF2B5EF4-FFF2-40B4-BE49-F238E27FC236}">
                <a16:creationId xmlns:a16="http://schemas.microsoft.com/office/drawing/2014/main" id="{DFAA8BB5-18E7-4094-AC9A-B19245078C5F}"/>
              </a:ext>
            </a:extLst>
          </p:cNvPr>
          <p:cNvCxnSpPr/>
          <p:nvPr/>
        </p:nvCxnSpPr>
        <p:spPr>
          <a:xfrm>
            <a:off x="2097105" y="1968247"/>
            <a:ext cx="4187735"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097105" y="1441008"/>
            <a:ext cx="4027715" cy="369332"/>
          </a:xfrm>
          <a:prstGeom prst="rect">
            <a:avLst/>
          </a:prstGeom>
          <a:noFill/>
        </p:spPr>
        <p:txBody>
          <a:bodyPr wrap="square" rtlCol="0">
            <a:spAutoFit/>
          </a:bodyPr>
          <a:lstStyle/>
          <a:p>
            <a:pPr lvl="0"/>
            <a:r>
              <a:rPr kumimoji="1" lang="en-US" altLang="zh-CN" b="1" dirty="0">
                <a:solidFill>
                  <a:schemeClr val="bg1"/>
                </a:solidFill>
              </a:rPr>
              <a:t>5</a:t>
            </a:r>
            <a:r>
              <a:rPr kumimoji="1" lang="zh-CN" altLang="en-US" b="1" dirty="0">
                <a:solidFill>
                  <a:schemeClr val="bg1"/>
                </a:solidFill>
              </a:rPr>
              <a:t>、匿名（</a:t>
            </a:r>
            <a:r>
              <a:rPr kumimoji="1" lang="en-US" altLang="zh-CN" b="1" dirty="0">
                <a:solidFill>
                  <a:schemeClr val="bg1"/>
                </a:solidFill>
              </a:rPr>
              <a:t>Anonymity</a:t>
            </a:r>
            <a:r>
              <a:rPr kumimoji="1" lang="zh-CN" altLang="en-US" b="1" dirty="0">
                <a:solidFill>
                  <a:schemeClr val="bg1"/>
                </a:solidFill>
              </a:rPr>
              <a:t>）</a:t>
            </a:r>
            <a:endParaRPr kumimoji="1" lang="zh-CN" altLang="en-US" dirty="0">
              <a:solidFill>
                <a:schemeClr val="bg1"/>
              </a:solidFill>
            </a:endParaRPr>
          </a:p>
        </p:txBody>
      </p:sp>
      <p:sp>
        <p:nvSpPr>
          <p:cNvPr id="2" name="文本框 1">
            <a:extLst>
              <a:ext uri="{FF2B5EF4-FFF2-40B4-BE49-F238E27FC236}">
                <a16:creationId xmlns:a16="http://schemas.microsoft.com/office/drawing/2014/main" id="{0F9EAED4-9763-4F8C-864C-14A01446BDBB}"/>
              </a:ext>
            </a:extLst>
          </p:cNvPr>
          <p:cNvSpPr txBox="1"/>
          <p:nvPr/>
        </p:nvSpPr>
        <p:spPr>
          <a:xfrm>
            <a:off x="912536" y="2423604"/>
            <a:ext cx="8195954" cy="3046988"/>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solidFill>
                  <a:schemeClr val="bg1"/>
                </a:solidFill>
                <a:latin typeface="宋体" panose="02010600030101010101" pitchFamily="2" charset="-122"/>
                <a:ea typeface="宋体" panose="02010600030101010101" pitchFamily="2" charset="-122"/>
              </a:rPr>
              <a:t>唯一的私钥产生唯一公钥，公钥再产生唯一地址。</a:t>
            </a:r>
          </a:p>
          <a:p>
            <a:pPr marL="285750" indent="-285750">
              <a:buFont typeface="Arial" panose="020B0604020202020204" pitchFamily="34" charset="0"/>
              <a:buChar char="•"/>
            </a:pPr>
            <a:r>
              <a:rPr lang="zh-CN" altLang="en-US" sz="2400" dirty="0">
                <a:solidFill>
                  <a:schemeClr val="bg1"/>
                </a:solidFill>
                <a:latin typeface="宋体" panose="02010600030101010101" pitchFamily="2" charset="-122"/>
                <a:ea typeface="宋体" panose="02010600030101010101" pitchFamily="2" charset="-122"/>
              </a:rPr>
              <a:t>它们的样子大同小异，这是一个地址：</a:t>
            </a:r>
            <a:r>
              <a:rPr lang="en-US" altLang="zh-CN" sz="2400" dirty="0">
                <a:solidFill>
                  <a:schemeClr val="bg1"/>
                </a:solidFill>
                <a:latin typeface="宋体" panose="02010600030101010101" pitchFamily="2" charset="-122"/>
                <a:ea typeface="宋体" panose="02010600030101010101" pitchFamily="2" charset="-122"/>
              </a:rPr>
              <a:t>0x26e1a160821707c35329ed14f9f27dce761e5dac</a:t>
            </a:r>
          </a:p>
          <a:p>
            <a:pPr marL="285750" indent="-285750">
              <a:buFont typeface="Arial" panose="020B0604020202020204" pitchFamily="34" charset="0"/>
              <a:buChar char="•"/>
            </a:pPr>
            <a:r>
              <a:rPr lang="zh-CN" altLang="en-US" sz="2400" dirty="0">
                <a:solidFill>
                  <a:schemeClr val="bg1"/>
                </a:solidFill>
                <a:latin typeface="宋体" panose="02010600030101010101" pitchFamily="2" charset="-122"/>
                <a:ea typeface="宋体" panose="02010600030101010101" pitchFamily="2" charset="-122"/>
              </a:rPr>
              <a:t>唯一的私钥，无法被假冒。永远不可示人或暴露！</a:t>
            </a:r>
          </a:p>
          <a:p>
            <a:pPr marL="285750" indent="-285750">
              <a:buFont typeface="Arial" panose="020B0604020202020204" pitchFamily="34" charset="0"/>
              <a:buChar char="•"/>
            </a:pPr>
            <a:r>
              <a:rPr lang="zh-CN" altLang="en-US" sz="2400" dirty="0">
                <a:solidFill>
                  <a:schemeClr val="bg1"/>
                </a:solidFill>
                <a:latin typeface="宋体" panose="02010600030101010101" pitchFamily="2" charset="-122"/>
                <a:ea typeface="宋体" panose="02010600030101010101" pitchFamily="2" charset="-122"/>
              </a:rPr>
              <a:t>私钥在谁手上，谁就是该地址上的数字资产的主人。</a:t>
            </a:r>
          </a:p>
          <a:p>
            <a:pPr marL="285750" indent="-285750">
              <a:buFont typeface="Arial" panose="020B0604020202020204" pitchFamily="34" charset="0"/>
              <a:buChar char="•"/>
            </a:pPr>
            <a:r>
              <a:rPr lang="zh-CN" altLang="en-US" sz="2400" dirty="0">
                <a:solidFill>
                  <a:schemeClr val="bg1"/>
                </a:solidFill>
                <a:latin typeface="宋体" panose="02010600030101010101" pitchFamily="2" charset="-122"/>
                <a:ea typeface="宋体" panose="02010600030101010101" pitchFamily="2" charset="-122"/>
              </a:rPr>
              <a:t>解密比特币：这是一个将人匿名的零知识证明！</a:t>
            </a:r>
          </a:p>
          <a:p>
            <a:pPr marL="285750" indent="-285750">
              <a:buFont typeface="Arial" panose="020B0604020202020204" pitchFamily="34" charset="0"/>
              <a:buChar char="•"/>
            </a:pPr>
            <a:r>
              <a:rPr lang="zh-CN" altLang="en-US" sz="2400" dirty="0">
                <a:solidFill>
                  <a:schemeClr val="bg1"/>
                </a:solidFill>
                <a:latin typeface="宋体" panose="02010600030101010101" pitchFamily="2" charset="-122"/>
                <a:ea typeface="宋体" panose="02010600030101010101" pitchFamily="2" charset="-122"/>
              </a:rPr>
              <a:t>加上</a:t>
            </a:r>
            <a:r>
              <a:rPr lang="en-US" altLang="zh-CN" sz="2400" dirty="0" err="1">
                <a:solidFill>
                  <a:schemeClr val="bg1"/>
                </a:solidFill>
                <a:latin typeface="宋体" panose="02010600030101010101" pitchFamily="2" charset="-122"/>
                <a:ea typeface="宋体" panose="02010600030101010101" pitchFamily="2" charset="-122"/>
              </a:rPr>
              <a:t>PoW</a:t>
            </a:r>
            <a:r>
              <a:rPr lang="zh-CN" altLang="en-US" sz="2400" dirty="0">
                <a:solidFill>
                  <a:schemeClr val="bg1"/>
                </a:solidFill>
                <a:latin typeface="宋体" panose="02010600030101010101" pitchFamily="2" charset="-122"/>
                <a:ea typeface="宋体" panose="02010600030101010101" pitchFamily="2" charset="-122"/>
              </a:rPr>
              <a:t>共识规则拿走了个人的决策权和特权，说明区块链必须坚持匿名原则！</a:t>
            </a:r>
            <a:endParaRPr lang="en-US" altLang="zh-CN" sz="2400" dirty="0">
              <a:solidFill>
                <a:schemeClr val="bg1"/>
              </a:solidFill>
              <a:latin typeface="宋体" panose="02010600030101010101" pitchFamily="2" charset="-122"/>
              <a:ea typeface="宋体" panose="02010600030101010101" pitchFamily="2" charset="-122"/>
            </a:endParaRPr>
          </a:p>
        </p:txBody>
      </p:sp>
      <p:pic>
        <p:nvPicPr>
          <p:cNvPr id="10" name="图片 9">
            <a:extLst>
              <a:ext uri="{FF2B5EF4-FFF2-40B4-BE49-F238E27FC236}">
                <a16:creationId xmlns:a16="http://schemas.microsoft.com/office/drawing/2014/main" id="{92BCEF2C-BAB8-4B3A-AC1C-DE47738E2C04}"/>
              </a:ext>
            </a:extLst>
          </p:cNvPr>
          <p:cNvPicPr>
            <a:picLocks noChangeAspect="1"/>
          </p:cNvPicPr>
          <p:nvPr/>
        </p:nvPicPr>
        <p:blipFill>
          <a:blip r:embed="rId3"/>
          <a:stretch>
            <a:fillRect/>
          </a:stretch>
        </p:blipFill>
        <p:spPr>
          <a:xfrm>
            <a:off x="9221821" y="2194560"/>
            <a:ext cx="2865368" cy="2872989"/>
          </a:xfrm>
          <a:prstGeom prst="rect">
            <a:avLst/>
          </a:prstGeom>
        </p:spPr>
      </p:pic>
    </p:spTree>
    <p:extLst>
      <p:ext uri="{BB962C8B-B14F-4D97-AF65-F5344CB8AC3E}">
        <p14:creationId xmlns:p14="http://schemas.microsoft.com/office/powerpoint/2010/main" val="1490544740"/>
      </p:ext>
    </p:extLst>
  </p:cSld>
  <p:clrMapOvr>
    <a:masterClrMapping/>
  </p:clrMapOvr>
  <mc:AlternateContent xmlns:mc="http://schemas.openxmlformats.org/markup-compatibility/2006" xmlns:p14="http://schemas.microsoft.com/office/powerpoint/2010/main">
    <mc:Choice Requires="p14">
      <p:transition spd="slow" p14:dur="1250" advClick="0" advTm="0">
        <p:circle/>
      </p:transition>
    </mc:Choice>
    <mc:Fallback xmlns="">
      <p:transition spd="slow" advClick="0" advTm="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50" presetClass="entr" presetSubtype="0" decel="10000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strVal val="#ppt_w+.3"/>
                                          </p:val>
                                        </p:tav>
                                        <p:tav tm="100000">
                                          <p:val>
                                            <p:strVal val="#ppt_w"/>
                                          </p:val>
                                        </p:tav>
                                      </p:tavLst>
                                    </p:anim>
                                    <p:anim calcmode="lin" valueType="num">
                                      <p:cBhvr>
                                        <p:cTn id="15" dur="500" fill="hold"/>
                                        <p:tgtEl>
                                          <p:spTgt spid="9"/>
                                        </p:tgtEl>
                                        <p:attrNameLst>
                                          <p:attrName>ppt_h</p:attrName>
                                        </p:attrNameLst>
                                      </p:cBhvr>
                                      <p:tavLst>
                                        <p:tav tm="0">
                                          <p:val>
                                            <p:strVal val="#ppt_h"/>
                                          </p:val>
                                        </p:tav>
                                        <p:tav tm="100000">
                                          <p:val>
                                            <p:strVal val="#ppt_h"/>
                                          </p:val>
                                        </p:tav>
                                      </p:tavLst>
                                    </p:anim>
                                    <p:animEffect transition="in" filter="fade">
                                      <p:cBhvr>
                                        <p:cTn id="16" dur="500"/>
                                        <p:tgtEl>
                                          <p:spTgt spid="9"/>
                                        </p:tgtEl>
                                      </p:cBhvr>
                                    </p:animEffect>
                                  </p:childTnLst>
                                </p:cTn>
                              </p:par>
                            </p:childTnLst>
                          </p:cTn>
                        </p:par>
                        <p:par>
                          <p:cTn id="17" fill="hold">
                            <p:stCondLst>
                              <p:cond delay="1000"/>
                            </p:stCondLst>
                            <p:childTnLst>
                              <p:par>
                                <p:cTn id="18" presetID="14" presetClass="entr" presetSubtype="10"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randombar(horizontal)">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BE47BF5-92E9-41F4-A728-4759DDFCBA01}"/>
              </a:ext>
            </a:extLst>
          </p:cNvPr>
          <p:cNvSpPr txBox="1">
            <a:spLocks noChangeArrowheads="1"/>
          </p:cNvSpPr>
          <p:nvPr/>
        </p:nvSpPr>
        <p:spPr bwMode="auto">
          <a:xfrm>
            <a:off x="3970388" y="250393"/>
            <a:ext cx="4894757" cy="584775"/>
          </a:xfrm>
          <a:prstGeom prst="rect">
            <a:avLst/>
          </a:prstGeom>
          <a:noFill/>
          <a:ln>
            <a:noFill/>
          </a:ln>
        </p:spPr>
        <p:txBody>
          <a:bodyPr wrap="square">
            <a:spAutoFit/>
          </a:bodyPr>
          <a:lstStyle>
            <a:lvl1pPr/>
            <a:lvl2pPr marL="742950" indent="-285750"/>
            <a:lvl3pPr/>
            <a:lvl4pPr/>
            <a:lvl5pPr/>
            <a:lvl6pPr/>
            <a:lvl7pPr/>
            <a:lvl8pPr/>
            <a:lvl9pPr/>
          </a:lstStyle>
          <a:p>
            <a:pPr algn="ctr"/>
            <a:r>
              <a:rPr lang="zh-CN" altLang="en-US" sz="3200" dirty="0">
                <a:ln w="9525">
                  <a:noFill/>
                </a:ln>
                <a:solidFill>
                  <a:schemeClr val="bg1"/>
                </a:solidFill>
                <a:effectLst>
                  <a:outerShdw blurRad="50800" dist="38100" dir="2700000" algn="tl" rotWithShape="0">
                    <a:schemeClr val="bg1">
                      <a:lumMod val="85000"/>
                      <a:alpha val="40000"/>
                    </a:schemeClr>
                  </a:outerShdw>
                </a:effectLst>
                <a:latin typeface="+mj-ea"/>
                <a:ea typeface="+mj-ea"/>
              </a:rPr>
              <a:t>比特币的特色和局限</a:t>
            </a:r>
          </a:p>
        </p:txBody>
      </p:sp>
      <p:sp>
        <p:nvSpPr>
          <p:cNvPr id="5" name="矩形 4">
            <a:extLst>
              <a:ext uri="{FF2B5EF4-FFF2-40B4-BE49-F238E27FC236}">
                <a16:creationId xmlns:a16="http://schemas.microsoft.com/office/drawing/2014/main" id="{21F18E28-BF77-4DCB-9C95-0138A4ECF9D1}"/>
              </a:ext>
            </a:extLst>
          </p:cNvPr>
          <p:cNvSpPr/>
          <p:nvPr/>
        </p:nvSpPr>
        <p:spPr>
          <a:xfrm>
            <a:off x="4190973" y="843077"/>
            <a:ext cx="4453585" cy="400110"/>
          </a:xfrm>
          <a:prstGeom prst="rect">
            <a:avLst/>
          </a:prstGeom>
        </p:spPr>
        <p:txBody>
          <a:bodyPr wrap="square">
            <a:spAutoFit/>
          </a:bodyPr>
          <a:lstStyle/>
          <a:p>
            <a:pPr algn="ctr"/>
            <a:r>
              <a:rPr lang="en-US" altLang="zh-CN" sz="2000" dirty="0">
                <a:ln w="3175">
                  <a:noFill/>
                </a:ln>
                <a:solidFill>
                  <a:srgbClr val="447FB1"/>
                </a:solidFill>
                <a:effectLst>
                  <a:outerShdw blurRad="50800" dist="38100" dir="2700000" algn="tl" rotWithShape="0">
                    <a:schemeClr val="bg1">
                      <a:lumMod val="85000"/>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Features and Limitations of Bitcoin</a:t>
            </a:r>
            <a:r>
              <a:rPr lang="en-US" altLang="zh-CN" sz="2000" dirty="0">
                <a:ln w="3175">
                  <a:noFill/>
                </a:ln>
                <a:solidFill>
                  <a:srgbClr val="447FB1"/>
                </a:solidFill>
                <a:effectLst>
                  <a:outerShdw blurRad="50800" dist="38100" dir="2700000" algn="tl" rotWithShape="0">
                    <a:schemeClr val="bg1">
                      <a:lumMod val="85000"/>
                      <a:alpha val="40000"/>
                    </a:schemeClr>
                  </a:outerShdw>
                </a:effectLst>
                <a:latin typeface="宋体" panose="02010600030101010101" pitchFamily="2" charset="-122"/>
                <a:ea typeface="宋体" panose="02010600030101010101" pitchFamily="2" charset="-122"/>
              </a:rPr>
              <a:t> </a:t>
            </a:r>
            <a:endParaRPr lang="zh-CN" altLang="en-US" sz="2000" dirty="0">
              <a:ln w="3175">
                <a:noFill/>
              </a:ln>
              <a:solidFill>
                <a:srgbClr val="447FB1"/>
              </a:solidFill>
              <a:effectLst>
                <a:outerShdw blurRad="50800" dist="38100" dir="2700000" algn="tl" rotWithShape="0">
                  <a:schemeClr val="bg1">
                    <a:lumMod val="85000"/>
                    <a:alpha val="40000"/>
                  </a:schemeClr>
                </a:outerShdw>
              </a:effectLst>
              <a:latin typeface="宋体" panose="02010600030101010101" pitchFamily="2" charset="-122"/>
              <a:ea typeface="宋体" panose="02010600030101010101" pitchFamily="2" charset="-122"/>
            </a:endParaRPr>
          </a:p>
        </p:txBody>
      </p:sp>
      <p:cxnSp>
        <p:nvCxnSpPr>
          <p:cNvPr id="9" name="直接连接符 8">
            <a:extLst>
              <a:ext uri="{FF2B5EF4-FFF2-40B4-BE49-F238E27FC236}">
                <a16:creationId xmlns:a16="http://schemas.microsoft.com/office/drawing/2014/main" id="{DFAA8BB5-18E7-4094-AC9A-B19245078C5F}"/>
              </a:ext>
            </a:extLst>
          </p:cNvPr>
          <p:cNvCxnSpPr>
            <a:cxnSpLocks/>
          </p:cNvCxnSpPr>
          <p:nvPr/>
        </p:nvCxnSpPr>
        <p:spPr>
          <a:xfrm>
            <a:off x="2097105" y="1968247"/>
            <a:ext cx="9310701"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097105" y="1441008"/>
            <a:ext cx="6904852" cy="369332"/>
          </a:xfrm>
          <a:prstGeom prst="rect">
            <a:avLst/>
          </a:prstGeom>
          <a:noFill/>
        </p:spPr>
        <p:txBody>
          <a:bodyPr wrap="square" rtlCol="0">
            <a:spAutoFit/>
          </a:bodyPr>
          <a:lstStyle/>
          <a:p>
            <a:pPr lvl="0"/>
            <a:r>
              <a:rPr kumimoji="1" lang="en-US" altLang="zh-CN" b="1" dirty="0">
                <a:solidFill>
                  <a:schemeClr val="bg1"/>
                </a:solidFill>
              </a:rPr>
              <a:t>6</a:t>
            </a:r>
            <a:r>
              <a:rPr kumimoji="1" lang="zh-CN" altLang="en-US" b="1" dirty="0">
                <a:solidFill>
                  <a:schemeClr val="bg1"/>
                </a:solidFill>
              </a:rPr>
              <a:t>、划时代意义的创新支付网络（</a:t>
            </a:r>
            <a:r>
              <a:rPr kumimoji="1" lang="en-US" altLang="zh-CN" b="1" dirty="0">
                <a:solidFill>
                  <a:schemeClr val="bg1"/>
                </a:solidFill>
              </a:rPr>
              <a:t>Innovative Payment Network</a:t>
            </a:r>
            <a:r>
              <a:rPr kumimoji="1" lang="zh-CN" altLang="en-US" b="1" dirty="0">
                <a:solidFill>
                  <a:schemeClr val="bg1"/>
                </a:solidFill>
              </a:rPr>
              <a:t>）</a:t>
            </a:r>
            <a:endParaRPr kumimoji="1" lang="zh-CN" altLang="en-US" dirty="0">
              <a:solidFill>
                <a:schemeClr val="bg1"/>
              </a:solidFill>
            </a:endParaRPr>
          </a:p>
        </p:txBody>
      </p:sp>
      <p:sp>
        <p:nvSpPr>
          <p:cNvPr id="2" name="文本框 1">
            <a:extLst>
              <a:ext uri="{FF2B5EF4-FFF2-40B4-BE49-F238E27FC236}">
                <a16:creationId xmlns:a16="http://schemas.microsoft.com/office/drawing/2014/main" id="{0F9EAED4-9763-4F8C-864C-14A01446BDBB}"/>
              </a:ext>
            </a:extLst>
          </p:cNvPr>
          <p:cNvSpPr txBox="1"/>
          <p:nvPr/>
        </p:nvSpPr>
        <p:spPr>
          <a:xfrm>
            <a:off x="912535" y="2423604"/>
            <a:ext cx="10885887" cy="3600986"/>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solidFill>
                  <a:schemeClr val="bg1"/>
                </a:solidFill>
                <a:latin typeface="宋体" panose="02010600030101010101" pitchFamily="2" charset="-122"/>
                <a:ea typeface="宋体" panose="02010600030101010101" pitchFamily="2" charset="-122"/>
              </a:rPr>
              <a:t>依靠因特网，完全没有国界限制。而且无论身处地球的哪个角落，比特币的到账时间都是</a:t>
            </a:r>
            <a:r>
              <a:rPr lang="en-US" altLang="zh-CN" sz="2000" dirty="0">
                <a:solidFill>
                  <a:schemeClr val="bg1"/>
                </a:solidFill>
                <a:latin typeface="宋体" panose="02010600030101010101" pitchFamily="2" charset="-122"/>
                <a:ea typeface="宋体" panose="02010600030101010101" pitchFamily="2" charset="-122"/>
              </a:rPr>
              <a:t>10</a:t>
            </a:r>
            <a:r>
              <a:rPr lang="zh-CN" altLang="en-US" sz="2000" dirty="0">
                <a:solidFill>
                  <a:schemeClr val="bg1"/>
                </a:solidFill>
                <a:latin typeface="宋体" panose="02010600030101010101" pitchFamily="2" charset="-122"/>
                <a:ea typeface="宋体" panose="02010600030101010101" pitchFamily="2" charset="-122"/>
              </a:rPr>
              <a:t>分钟，交易完成时间都是</a:t>
            </a:r>
            <a:r>
              <a:rPr lang="en-US" altLang="zh-CN" sz="2000" dirty="0">
                <a:solidFill>
                  <a:schemeClr val="bg1"/>
                </a:solidFill>
                <a:latin typeface="宋体" panose="02010600030101010101" pitchFamily="2" charset="-122"/>
                <a:ea typeface="宋体" panose="02010600030101010101" pitchFamily="2" charset="-122"/>
              </a:rPr>
              <a:t>1</a:t>
            </a:r>
            <a:r>
              <a:rPr lang="zh-CN" altLang="en-US" sz="2000" dirty="0">
                <a:solidFill>
                  <a:schemeClr val="bg1"/>
                </a:solidFill>
                <a:latin typeface="宋体" panose="02010600030101010101" pitchFamily="2" charset="-122"/>
                <a:ea typeface="宋体" panose="02010600030101010101" pitchFamily="2" charset="-122"/>
              </a:rPr>
              <a:t>小时。</a:t>
            </a:r>
            <a:endParaRPr lang="en-US" altLang="zh-CN" sz="2000" dirty="0">
              <a:solidFill>
                <a:schemeClr val="bg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2000" dirty="0">
              <a:solidFill>
                <a:schemeClr val="bg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000" dirty="0">
                <a:solidFill>
                  <a:schemeClr val="bg1"/>
                </a:solidFill>
                <a:latin typeface="宋体" panose="02010600030101010101" pitchFamily="2" charset="-122"/>
                <a:ea typeface="宋体" panose="02010600030101010101" pitchFamily="2" charset="-122"/>
              </a:rPr>
              <a:t>比特币交易不受任何中央管理机构或银行的影响，完全是点对点交易（</a:t>
            </a:r>
            <a:r>
              <a:rPr lang="en-US" altLang="zh-CN" sz="2000" dirty="0">
                <a:solidFill>
                  <a:schemeClr val="bg1"/>
                </a:solidFill>
                <a:latin typeface="宋体" panose="02010600030101010101" pitchFamily="2" charset="-122"/>
                <a:ea typeface="宋体" panose="02010600030101010101" pitchFamily="2" charset="-122"/>
              </a:rPr>
              <a:t>Peer-to-Peer Transactions</a:t>
            </a:r>
            <a:r>
              <a:rPr lang="zh-CN" altLang="en-US" sz="2000" dirty="0">
                <a:solidFill>
                  <a:schemeClr val="bg1"/>
                </a:solidFill>
                <a:latin typeface="宋体" panose="02010600030101010101" pitchFamily="2" charset="-122"/>
                <a:ea typeface="宋体" panose="02010600030101010101" pitchFamily="2" charset="-122"/>
              </a:rPr>
              <a:t>）。</a:t>
            </a:r>
            <a:endParaRPr lang="en-US" altLang="zh-CN" sz="2000" dirty="0">
              <a:solidFill>
                <a:schemeClr val="bg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2000" dirty="0">
              <a:solidFill>
                <a:schemeClr val="bg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000" dirty="0">
                <a:solidFill>
                  <a:schemeClr val="bg1"/>
                </a:solidFill>
                <a:latin typeface="宋体" panose="02010600030101010101" pitchFamily="2" charset="-122"/>
                <a:ea typeface="宋体" panose="02010600030101010101" pitchFamily="2" charset="-122"/>
              </a:rPr>
              <a:t>使用比特币转账，无论转账金额多高，手续费都是万分之一比特币。</a:t>
            </a:r>
            <a:endParaRPr lang="en-US" altLang="zh-CN" sz="2000" dirty="0">
              <a:solidFill>
                <a:schemeClr val="bg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2000" dirty="0">
              <a:solidFill>
                <a:schemeClr val="bg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000" dirty="0">
                <a:solidFill>
                  <a:schemeClr val="bg1"/>
                </a:solidFill>
                <a:latin typeface="宋体" panose="02010600030101010101" pitchFamily="2" charset="-122"/>
                <a:ea typeface="宋体" panose="02010600030101010101" pitchFamily="2" charset="-122"/>
              </a:rPr>
              <a:t>完全自主控制（自由）、全球化、安全可靠、极低的手续费、交易完全透明、彻底杜绝欺诈、兼具多重签名支付模式、超快捷的结算速度和微支付能力、机器自动结算</a:t>
            </a:r>
            <a:r>
              <a:rPr lang="en-US" altLang="zh-CN" sz="2000" dirty="0">
                <a:solidFill>
                  <a:schemeClr val="bg1"/>
                </a:solidFill>
                <a:latin typeface="宋体" panose="02010600030101010101" pitchFamily="2" charset="-122"/>
                <a:ea typeface="宋体" panose="02010600030101010101" pitchFamily="2" charset="-122"/>
              </a:rPr>
              <a:t>……</a:t>
            </a:r>
          </a:p>
          <a:p>
            <a:pPr marL="285750" indent="-285750">
              <a:buFont typeface="Arial" panose="020B0604020202020204" pitchFamily="34" charset="0"/>
              <a:buChar char="•"/>
            </a:pPr>
            <a:endParaRPr lang="en-US" altLang="zh-CN" sz="2800"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34585319"/>
      </p:ext>
    </p:extLst>
  </p:cSld>
  <p:clrMapOvr>
    <a:masterClrMapping/>
  </p:clrMapOvr>
  <mc:AlternateContent xmlns:mc="http://schemas.openxmlformats.org/markup-compatibility/2006" xmlns:p14="http://schemas.microsoft.com/office/powerpoint/2010/main">
    <mc:Choice Requires="p14">
      <p:transition spd="slow" p14:dur="1250" advClick="0" advTm="0">
        <p:circle/>
      </p:transition>
    </mc:Choice>
    <mc:Fallback xmlns="">
      <p:transition spd="slow" advClick="0" advTm="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50" presetClass="entr" presetSubtype="0" decel="10000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strVal val="#ppt_w+.3"/>
                                          </p:val>
                                        </p:tav>
                                        <p:tav tm="100000">
                                          <p:val>
                                            <p:strVal val="#ppt_w"/>
                                          </p:val>
                                        </p:tav>
                                      </p:tavLst>
                                    </p:anim>
                                    <p:anim calcmode="lin" valueType="num">
                                      <p:cBhvr>
                                        <p:cTn id="15" dur="500" fill="hold"/>
                                        <p:tgtEl>
                                          <p:spTgt spid="9"/>
                                        </p:tgtEl>
                                        <p:attrNameLst>
                                          <p:attrName>ppt_h</p:attrName>
                                        </p:attrNameLst>
                                      </p:cBhvr>
                                      <p:tavLst>
                                        <p:tav tm="0">
                                          <p:val>
                                            <p:strVal val="#ppt_h"/>
                                          </p:val>
                                        </p:tav>
                                        <p:tav tm="100000">
                                          <p:val>
                                            <p:strVal val="#ppt_h"/>
                                          </p:val>
                                        </p:tav>
                                      </p:tavLst>
                                    </p:anim>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BE47BF5-92E9-41F4-A728-4759DDFCBA01}"/>
              </a:ext>
            </a:extLst>
          </p:cNvPr>
          <p:cNvSpPr txBox="1">
            <a:spLocks noChangeArrowheads="1"/>
          </p:cNvSpPr>
          <p:nvPr/>
        </p:nvSpPr>
        <p:spPr bwMode="auto">
          <a:xfrm>
            <a:off x="3970388" y="250393"/>
            <a:ext cx="4894757" cy="584775"/>
          </a:xfrm>
          <a:prstGeom prst="rect">
            <a:avLst/>
          </a:prstGeom>
          <a:noFill/>
          <a:ln>
            <a:noFill/>
          </a:ln>
        </p:spPr>
        <p:txBody>
          <a:bodyPr wrap="square">
            <a:spAutoFit/>
          </a:bodyPr>
          <a:lstStyle>
            <a:lvl1pPr/>
            <a:lvl2pPr marL="742950" indent="-285750"/>
            <a:lvl3pPr/>
            <a:lvl4pPr/>
            <a:lvl5pPr/>
            <a:lvl6pPr/>
            <a:lvl7pPr/>
            <a:lvl8pPr/>
            <a:lvl9pPr/>
          </a:lstStyle>
          <a:p>
            <a:pPr algn="ctr"/>
            <a:r>
              <a:rPr lang="zh-CN" altLang="en-US" sz="3200" dirty="0">
                <a:ln w="9525">
                  <a:noFill/>
                </a:ln>
                <a:solidFill>
                  <a:schemeClr val="bg1"/>
                </a:solidFill>
                <a:effectLst>
                  <a:outerShdw blurRad="50800" dist="38100" dir="2700000" algn="tl" rotWithShape="0">
                    <a:schemeClr val="bg1">
                      <a:lumMod val="85000"/>
                      <a:alpha val="40000"/>
                    </a:schemeClr>
                  </a:outerShdw>
                </a:effectLst>
                <a:latin typeface="+mj-ea"/>
                <a:ea typeface="+mj-ea"/>
              </a:rPr>
              <a:t>比特币的特色和局限</a:t>
            </a:r>
          </a:p>
        </p:txBody>
      </p:sp>
      <p:sp>
        <p:nvSpPr>
          <p:cNvPr id="5" name="矩形 4">
            <a:extLst>
              <a:ext uri="{FF2B5EF4-FFF2-40B4-BE49-F238E27FC236}">
                <a16:creationId xmlns:a16="http://schemas.microsoft.com/office/drawing/2014/main" id="{21F18E28-BF77-4DCB-9C95-0138A4ECF9D1}"/>
              </a:ext>
            </a:extLst>
          </p:cNvPr>
          <p:cNvSpPr/>
          <p:nvPr/>
        </p:nvSpPr>
        <p:spPr>
          <a:xfrm>
            <a:off x="4190973" y="843077"/>
            <a:ext cx="4453585" cy="400110"/>
          </a:xfrm>
          <a:prstGeom prst="rect">
            <a:avLst/>
          </a:prstGeom>
        </p:spPr>
        <p:txBody>
          <a:bodyPr wrap="square">
            <a:spAutoFit/>
          </a:bodyPr>
          <a:lstStyle/>
          <a:p>
            <a:pPr algn="ctr"/>
            <a:r>
              <a:rPr lang="en-US" altLang="zh-CN" sz="2000" dirty="0">
                <a:ln w="3175">
                  <a:noFill/>
                </a:ln>
                <a:solidFill>
                  <a:srgbClr val="447FB1"/>
                </a:solidFill>
                <a:effectLst>
                  <a:outerShdw blurRad="50800" dist="38100" dir="2700000" algn="tl" rotWithShape="0">
                    <a:schemeClr val="bg1">
                      <a:lumMod val="85000"/>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Features and Limitations of Bitcoin</a:t>
            </a:r>
            <a:r>
              <a:rPr lang="en-US" altLang="zh-CN" sz="2000" dirty="0">
                <a:ln w="3175">
                  <a:noFill/>
                </a:ln>
                <a:solidFill>
                  <a:srgbClr val="447FB1"/>
                </a:solidFill>
                <a:effectLst>
                  <a:outerShdw blurRad="50800" dist="38100" dir="2700000" algn="tl" rotWithShape="0">
                    <a:schemeClr val="bg1">
                      <a:lumMod val="85000"/>
                      <a:alpha val="40000"/>
                    </a:schemeClr>
                  </a:outerShdw>
                </a:effectLst>
                <a:latin typeface="宋体" panose="02010600030101010101" pitchFamily="2" charset="-122"/>
                <a:ea typeface="宋体" panose="02010600030101010101" pitchFamily="2" charset="-122"/>
              </a:rPr>
              <a:t> </a:t>
            </a:r>
            <a:endParaRPr lang="zh-CN" altLang="en-US" sz="2000" dirty="0">
              <a:ln w="3175">
                <a:noFill/>
              </a:ln>
              <a:solidFill>
                <a:srgbClr val="447FB1"/>
              </a:solidFill>
              <a:effectLst>
                <a:outerShdw blurRad="50800" dist="38100" dir="2700000" algn="tl" rotWithShape="0">
                  <a:schemeClr val="bg1">
                    <a:lumMod val="85000"/>
                    <a:alpha val="40000"/>
                  </a:schemeClr>
                </a:outerShdw>
              </a:effectLst>
              <a:latin typeface="宋体" panose="02010600030101010101" pitchFamily="2" charset="-122"/>
              <a:ea typeface="宋体" panose="02010600030101010101" pitchFamily="2" charset="-122"/>
            </a:endParaRPr>
          </a:p>
        </p:txBody>
      </p:sp>
      <p:cxnSp>
        <p:nvCxnSpPr>
          <p:cNvPr id="9" name="直接连接符 8">
            <a:extLst>
              <a:ext uri="{FF2B5EF4-FFF2-40B4-BE49-F238E27FC236}">
                <a16:creationId xmlns:a16="http://schemas.microsoft.com/office/drawing/2014/main" id="{DFAA8BB5-18E7-4094-AC9A-B19245078C5F}"/>
              </a:ext>
            </a:extLst>
          </p:cNvPr>
          <p:cNvCxnSpPr>
            <a:cxnSpLocks/>
          </p:cNvCxnSpPr>
          <p:nvPr/>
        </p:nvCxnSpPr>
        <p:spPr>
          <a:xfrm>
            <a:off x="2097105" y="1968247"/>
            <a:ext cx="9310701"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097105" y="1441008"/>
            <a:ext cx="6904852" cy="523220"/>
          </a:xfrm>
          <a:prstGeom prst="rect">
            <a:avLst/>
          </a:prstGeom>
          <a:noFill/>
        </p:spPr>
        <p:txBody>
          <a:bodyPr wrap="square" rtlCol="0">
            <a:spAutoFit/>
          </a:bodyPr>
          <a:lstStyle/>
          <a:p>
            <a:pPr lvl="0"/>
            <a:r>
              <a:rPr kumimoji="1" lang="zh-CN" altLang="en-US" sz="2800" b="1" dirty="0">
                <a:solidFill>
                  <a:schemeClr val="bg1"/>
                </a:solidFill>
              </a:rPr>
              <a:t>比特币已经丧失的优势</a:t>
            </a:r>
            <a:endParaRPr kumimoji="1" lang="zh-CN" altLang="en-US" sz="2800" dirty="0">
              <a:solidFill>
                <a:schemeClr val="bg1"/>
              </a:solidFill>
            </a:endParaRPr>
          </a:p>
        </p:txBody>
      </p:sp>
      <p:sp>
        <p:nvSpPr>
          <p:cNvPr id="2" name="文本框 1">
            <a:extLst>
              <a:ext uri="{FF2B5EF4-FFF2-40B4-BE49-F238E27FC236}">
                <a16:creationId xmlns:a16="http://schemas.microsoft.com/office/drawing/2014/main" id="{0F9EAED4-9763-4F8C-864C-14A01446BDBB}"/>
              </a:ext>
            </a:extLst>
          </p:cNvPr>
          <p:cNvSpPr txBox="1"/>
          <p:nvPr/>
        </p:nvSpPr>
        <p:spPr>
          <a:xfrm>
            <a:off x="912535" y="2423604"/>
            <a:ext cx="10885887" cy="2246769"/>
          </a:xfrm>
          <a:prstGeom prst="rect">
            <a:avLst/>
          </a:prstGeom>
          <a:noFill/>
        </p:spPr>
        <p:txBody>
          <a:bodyPr wrap="square" rtlCol="0">
            <a:spAutoFit/>
          </a:bodyPr>
          <a:lstStyle/>
          <a:p>
            <a:r>
              <a:rPr lang="en-US" altLang="zh-CN" sz="2800" dirty="0" err="1">
                <a:solidFill>
                  <a:schemeClr val="bg1"/>
                </a:solidFill>
                <a:latin typeface="宋体" panose="02010600030101010101" pitchFamily="2" charset="-122"/>
                <a:ea typeface="宋体" panose="02010600030101010101" pitchFamily="2" charset="-122"/>
              </a:rPr>
              <a:t>PoW</a:t>
            </a:r>
            <a:r>
              <a:rPr lang="zh-CN" altLang="en-US" sz="2800" dirty="0">
                <a:solidFill>
                  <a:schemeClr val="bg1"/>
                </a:solidFill>
                <a:latin typeface="宋体" panose="02010600030101010101" pitchFamily="2" charset="-122"/>
                <a:ea typeface="宋体" panose="02010600030101010101" pitchFamily="2" charset="-122"/>
              </a:rPr>
              <a:t>给比特币带来了优势</a:t>
            </a:r>
          </a:p>
          <a:p>
            <a:pPr marL="285750" indent="-285750">
              <a:buFont typeface="Arial" panose="020B0604020202020204" pitchFamily="34" charset="0"/>
              <a:buChar char="•"/>
            </a:pPr>
            <a:r>
              <a:rPr lang="zh-CN" altLang="en-US" sz="2800" dirty="0">
                <a:solidFill>
                  <a:schemeClr val="bg1"/>
                </a:solidFill>
                <a:latin typeface="宋体" panose="02010600030101010101" pitchFamily="2" charset="-122"/>
                <a:ea typeface="宋体" panose="02010600030101010101" pitchFamily="2" charset="-122"/>
              </a:rPr>
              <a:t>符合“劳动创造价值”这一基本价值观，容易被接受。</a:t>
            </a:r>
          </a:p>
          <a:p>
            <a:pPr marL="285750" indent="-285750">
              <a:buFont typeface="Arial" panose="020B0604020202020204" pitchFamily="34" charset="0"/>
              <a:buChar char="•"/>
            </a:pPr>
            <a:r>
              <a:rPr lang="zh-CN" altLang="en-US" sz="2800" dirty="0">
                <a:solidFill>
                  <a:schemeClr val="bg1"/>
                </a:solidFill>
                <a:latin typeface="宋体" panose="02010600030101010101" pitchFamily="2" charset="-122"/>
                <a:ea typeface="宋体" panose="02010600030101010101" pitchFamily="2" charset="-122"/>
              </a:rPr>
              <a:t>是一种非常有效的激励机制。</a:t>
            </a:r>
          </a:p>
          <a:p>
            <a:pPr marL="285750" indent="-285750">
              <a:buFont typeface="Arial" panose="020B0604020202020204" pitchFamily="34" charset="0"/>
              <a:buChar char="•"/>
            </a:pPr>
            <a:r>
              <a:rPr lang="zh-CN" altLang="en-US" sz="2800" dirty="0">
                <a:solidFill>
                  <a:schemeClr val="bg1"/>
                </a:solidFill>
                <a:latin typeface="宋体" panose="02010600030101010101" pitchFamily="2" charset="-122"/>
                <a:ea typeface="宋体" panose="02010600030101010101" pitchFamily="2" charset="-122"/>
              </a:rPr>
              <a:t>在区块链发展的初期，安全性比较高。</a:t>
            </a:r>
          </a:p>
          <a:p>
            <a:pPr marL="285750" indent="-285750">
              <a:buFont typeface="Arial" panose="020B0604020202020204" pitchFamily="34" charset="0"/>
              <a:buChar char="•"/>
            </a:pPr>
            <a:endParaRPr lang="en-US" altLang="zh-CN" sz="2800"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92031938"/>
      </p:ext>
    </p:extLst>
  </p:cSld>
  <p:clrMapOvr>
    <a:masterClrMapping/>
  </p:clrMapOvr>
  <mc:AlternateContent xmlns:mc="http://schemas.openxmlformats.org/markup-compatibility/2006" xmlns:p14="http://schemas.microsoft.com/office/powerpoint/2010/main">
    <mc:Choice Requires="p14">
      <p:transition spd="slow" p14:dur="1250" advClick="0" advTm="0">
        <p:circle/>
      </p:transition>
    </mc:Choice>
    <mc:Fallback xmlns="">
      <p:transition spd="slow" advClick="0" advTm="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50" presetClass="entr" presetSubtype="0" decel="10000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strVal val="#ppt_w+.3"/>
                                          </p:val>
                                        </p:tav>
                                        <p:tav tm="100000">
                                          <p:val>
                                            <p:strVal val="#ppt_w"/>
                                          </p:val>
                                        </p:tav>
                                      </p:tavLst>
                                    </p:anim>
                                    <p:anim calcmode="lin" valueType="num">
                                      <p:cBhvr>
                                        <p:cTn id="15" dur="500" fill="hold"/>
                                        <p:tgtEl>
                                          <p:spTgt spid="9"/>
                                        </p:tgtEl>
                                        <p:attrNameLst>
                                          <p:attrName>ppt_h</p:attrName>
                                        </p:attrNameLst>
                                      </p:cBhvr>
                                      <p:tavLst>
                                        <p:tav tm="0">
                                          <p:val>
                                            <p:strVal val="#ppt_h"/>
                                          </p:val>
                                        </p:tav>
                                        <p:tav tm="100000">
                                          <p:val>
                                            <p:strVal val="#ppt_h"/>
                                          </p:val>
                                        </p:tav>
                                      </p:tavLst>
                                    </p:anim>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BE47BF5-92E9-41F4-A728-4759DDFCBA01}"/>
              </a:ext>
            </a:extLst>
          </p:cNvPr>
          <p:cNvSpPr txBox="1">
            <a:spLocks noChangeArrowheads="1"/>
          </p:cNvSpPr>
          <p:nvPr/>
        </p:nvSpPr>
        <p:spPr bwMode="auto">
          <a:xfrm>
            <a:off x="3970388" y="250393"/>
            <a:ext cx="4894757" cy="584775"/>
          </a:xfrm>
          <a:prstGeom prst="rect">
            <a:avLst/>
          </a:prstGeom>
          <a:noFill/>
          <a:ln>
            <a:noFill/>
          </a:ln>
        </p:spPr>
        <p:txBody>
          <a:bodyPr wrap="square">
            <a:spAutoFit/>
          </a:bodyPr>
          <a:lstStyle>
            <a:lvl1pPr/>
            <a:lvl2pPr marL="742950" indent="-285750"/>
            <a:lvl3pPr/>
            <a:lvl4pPr/>
            <a:lvl5pPr/>
            <a:lvl6pPr/>
            <a:lvl7pPr/>
            <a:lvl8pPr/>
            <a:lvl9pPr/>
          </a:lstStyle>
          <a:p>
            <a:pPr algn="ctr"/>
            <a:r>
              <a:rPr lang="zh-CN" altLang="en-US" sz="3200" dirty="0">
                <a:ln w="9525">
                  <a:noFill/>
                </a:ln>
                <a:solidFill>
                  <a:schemeClr val="bg1"/>
                </a:solidFill>
                <a:effectLst>
                  <a:outerShdw blurRad="50800" dist="38100" dir="2700000" algn="tl" rotWithShape="0">
                    <a:schemeClr val="bg1">
                      <a:lumMod val="85000"/>
                      <a:alpha val="40000"/>
                    </a:schemeClr>
                  </a:outerShdw>
                </a:effectLst>
                <a:latin typeface="+mj-ea"/>
                <a:ea typeface="+mj-ea"/>
              </a:rPr>
              <a:t>比特币的特色和局限</a:t>
            </a:r>
          </a:p>
        </p:txBody>
      </p:sp>
      <p:sp>
        <p:nvSpPr>
          <p:cNvPr id="5" name="矩形 4">
            <a:extLst>
              <a:ext uri="{FF2B5EF4-FFF2-40B4-BE49-F238E27FC236}">
                <a16:creationId xmlns:a16="http://schemas.microsoft.com/office/drawing/2014/main" id="{21F18E28-BF77-4DCB-9C95-0138A4ECF9D1}"/>
              </a:ext>
            </a:extLst>
          </p:cNvPr>
          <p:cNvSpPr/>
          <p:nvPr/>
        </p:nvSpPr>
        <p:spPr>
          <a:xfrm>
            <a:off x="4190973" y="843077"/>
            <a:ext cx="4453585" cy="400110"/>
          </a:xfrm>
          <a:prstGeom prst="rect">
            <a:avLst/>
          </a:prstGeom>
        </p:spPr>
        <p:txBody>
          <a:bodyPr wrap="square">
            <a:spAutoFit/>
          </a:bodyPr>
          <a:lstStyle/>
          <a:p>
            <a:pPr algn="ctr"/>
            <a:r>
              <a:rPr lang="en-US" altLang="zh-CN" sz="2000" dirty="0">
                <a:ln w="3175">
                  <a:noFill/>
                </a:ln>
                <a:solidFill>
                  <a:srgbClr val="447FB1"/>
                </a:solidFill>
                <a:effectLst>
                  <a:outerShdw blurRad="50800" dist="38100" dir="2700000" algn="tl" rotWithShape="0">
                    <a:schemeClr val="bg1">
                      <a:lumMod val="85000"/>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Features and Limitations of Bitcoin</a:t>
            </a:r>
            <a:r>
              <a:rPr lang="en-US" altLang="zh-CN" sz="2000" dirty="0">
                <a:ln w="3175">
                  <a:noFill/>
                </a:ln>
                <a:solidFill>
                  <a:srgbClr val="447FB1"/>
                </a:solidFill>
                <a:effectLst>
                  <a:outerShdw blurRad="50800" dist="38100" dir="2700000" algn="tl" rotWithShape="0">
                    <a:schemeClr val="bg1">
                      <a:lumMod val="85000"/>
                      <a:alpha val="40000"/>
                    </a:schemeClr>
                  </a:outerShdw>
                </a:effectLst>
                <a:latin typeface="宋体" panose="02010600030101010101" pitchFamily="2" charset="-122"/>
                <a:ea typeface="宋体" panose="02010600030101010101" pitchFamily="2" charset="-122"/>
              </a:rPr>
              <a:t> </a:t>
            </a:r>
            <a:endParaRPr lang="zh-CN" altLang="en-US" sz="2000" dirty="0">
              <a:ln w="3175">
                <a:noFill/>
              </a:ln>
              <a:solidFill>
                <a:srgbClr val="447FB1"/>
              </a:solidFill>
              <a:effectLst>
                <a:outerShdw blurRad="50800" dist="38100" dir="2700000" algn="tl" rotWithShape="0">
                  <a:schemeClr val="bg1">
                    <a:lumMod val="85000"/>
                    <a:alpha val="40000"/>
                  </a:schemeClr>
                </a:outerShdw>
              </a:effectLst>
              <a:latin typeface="宋体" panose="02010600030101010101" pitchFamily="2" charset="-122"/>
              <a:ea typeface="宋体" panose="02010600030101010101" pitchFamily="2" charset="-122"/>
            </a:endParaRPr>
          </a:p>
        </p:txBody>
      </p:sp>
      <p:cxnSp>
        <p:nvCxnSpPr>
          <p:cNvPr id="9" name="直接连接符 8">
            <a:extLst>
              <a:ext uri="{FF2B5EF4-FFF2-40B4-BE49-F238E27FC236}">
                <a16:creationId xmlns:a16="http://schemas.microsoft.com/office/drawing/2014/main" id="{DFAA8BB5-18E7-4094-AC9A-B19245078C5F}"/>
              </a:ext>
            </a:extLst>
          </p:cNvPr>
          <p:cNvCxnSpPr>
            <a:cxnSpLocks/>
          </p:cNvCxnSpPr>
          <p:nvPr/>
        </p:nvCxnSpPr>
        <p:spPr>
          <a:xfrm>
            <a:off x="2097105" y="1968247"/>
            <a:ext cx="9310701"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097105" y="1441008"/>
            <a:ext cx="6904852" cy="523220"/>
          </a:xfrm>
          <a:prstGeom prst="rect">
            <a:avLst/>
          </a:prstGeom>
          <a:noFill/>
        </p:spPr>
        <p:txBody>
          <a:bodyPr wrap="square" rtlCol="0">
            <a:spAutoFit/>
          </a:bodyPr>
          <a:lstStyle/>
          <a:p>
            <a:pPr lvl="0"/>
            <a:r>
              <a:rPr kumimoji="1" lang="zh-CN" altLang="en-US" sz="2800" b="1" dirty="0">
                <a:solidFill>
                  <a:schemeClr val="bg1"/>
                </a:solidFill>
              </a:rPr>
              <a:t>比特币的局限</a:t>
            </a:r>
            <a:endParaRPr kumimoji="1" lang="zh-CN" altLang="en-US" sz="2800" dirty="0">
              <a:solidFill>
                <a:schemeClr val="bg1"/>
              </a:solidFill>
            </a:endParaRPr>
          </a:p>
        </p:txBody>
      </p:sp>
      <p:sp>
        <p:nvSpPr>
          <p:cNvPr id="2" name="文本框 1">
            <a:extLst>
              <a:ext uri="{FF2B5EF4-FFF2-40B4-BE49-F238E27FC236}">
                <a16:creationId xmlns:a16="http://schemas.microsoft.com/office/drawing/2014/main" id="{0F9EAED4-9763-4F8C-864C-14A01446BDBB}"/>
              </a:ext>
            </a:extLst>
          </p:cNvPr>
          <p:cNvSpPr txBox="1"/>
          <p:nvPr/>
        </p:nvSpPr>
        <p:spPr>
          <a:xfrm>
            <a:off x="912535" y="2423604"/>
            <a:ext cx="10885887" cy="3477875"/>
          </a:xfrm>
          <a:prstGeom prst="rect">
            <a:avLst/>
          </a:prstGeom>
          <a:noFill/>
        </p:spPr>
        <p:txBody>
          <a:bodyPr wrap="square" rtlCol="0">
            <a:spAutoFit/>
          </a:bodyPr>
          <a:lstStyle/>
          <a:p>
            <a:r>
              <a:rPr kumimoji="1" lang="en-US" altLang="zh-CN" sz="2400" b="1" dirty="0" err="1">
                <a:solidFill>
                  <a:schemeClr val="bg1"/>
                </a:solidFill>
                <a:latin typeface="+mj-ea"/>
                <a:ea typeface="+mj-ea"/>
              </a:rPr>
              <a:t>PoW</a:t>
            </a:r>
            <a:r>
              <a:rPr kumimoji="1" lang="zh-CN" altLang="en-US" sz="2400" b="1" dirty="0">
                <a:solidFill>
                  <a:schemeClr val="bg1"/>
                </a:solidFill>
                <a:latin typeface="+mj-ea"/>
                <a:ea typeface="+mj-ea"/>
              </a:rPr>
              <a:t>与多数人暴政</a:t>
            </a:r>
            <a:endParaRPr kumimoji="1" lang="zh-CN" altLang="en-US" sz="2400" dirty="0">
              <a:solidFill>
                <a:schemeClr val="bg1"/>
              </a:solidFill>
              <a:latin typeface="+mj-ea"/>
              <a:ea typeface="+mj-ea"/>
            </a:endParaRPr>
          </a:p>
          <a:p>
            <a:pPr marL="514350" indent="-514350">
              <a:buFont typeface="+mj-lt"/>
              <a:buAutoNum type="arabicPeriod"/>
            </a:pPr>
            <a:r>
              <a:rPr lang="zh-CN" altLang="en-US" sz="2800" dirty="0">
                <a:solidFill>
                  <a:schemeClr val="bg1"/>
                </a:solidFill>
                <a:latin typeface="宋体" panose="02010600030101010101" pitchFamily="2" charset="-122"/>
                <a:ea typeface="宋体" panose="02010600030101010101" pitchFamily="2" charset="-122"/>
              </a:rPr>
              <a:t>多数人决定记账结果，逐步演变为多数算力决定矿业，最终演变为多数人暴政，变成了事实上的中心化！</a:t>
            </a:r>
          </a:p>
          <a:p>
            <a:pPr marL="514350" indent="-514350">
              <a:buFont typeface="+mj-lt"/>
              <a:buAutoNum type="arabicPeriod"/>
            </a:pPr>
            <a:r>
              <a:rPr lang="zh-CN" altLang="en-US" sz="2800" dirty="0">
                <a:solidFill>
                  <a:schemeClr val="bg1"/>
                </a:solidFill>
                <a:latin typeface="宋体" panose="02010600030101010101" pitchFamily="2" charset="-122"/>
                <a:ea typeface="宋体" panose="02010600030101010101" pitchFamily="2" charset="-122"/>
              </a:rPr>
              <a:t>迄今为止区块链所有的以选票为核心的决策方式都是错误的！</a:t>
            </a:r>
          </a:p>
          <a:p>
            <a:pPr lvl="1"/>
            <a:r>
              <a:rPr lang="zh-CN" altLang="en-US" sz="2800" dirty="0">
                <a:solidFill>
                  <a:schemeClr val="bg1"/>
                </a:solidFill>
                <a:latin typeface="宋体" panose="02010600030101010101" pitchFamily="2" charset="-122"/>
                <a:ea typeface="宋体" panose="02010600030101010101" pitchFamily="2" charset="-122"/>
              </a:rPr>
              <a:t>根本问题是：只要是人做决策，就永远有漏洞。或者说迄今为止，绝大多数的“共识机制”，都还只是伪命题。</a:t>
            </a:r>
          </a:p>
          <a:p>
            <a:pPr marL="514350" indent="-514350">
              <a:buFont typeface="+mj-lt"/>
              <a:buAutoNum type="arabicPeriod"/>
            </a:pPr>
            <a:r>
              <a:rPr lang="zh-CN" altLang="en-US" sz="2800" dirty="0">
                <a:solidFill>
                  <a:schemeClr val="bg1"/>
                </a:solidFill>
                <a:latin typeface="宋体" panose="02010600030101010101" pitchFamily="2" charset="-122"/>
                <a:ea typeface="宋体" panose="02010600030101010101" pitchFamily="2" charset="-122"/>
              </a:rPr>
              <a:t>以太坊先是抵制矿业化，后巧妙地把记账权和其它决策权隔离，最后通过以太坊升级换代完全淘汰</a:t>
            </a:r>
            <a:r>
              <a:rPr lang="en-US" altLang="zh-CN" sz="2800" dirty="0" err="1">
                <a:solidFill>
                  <a:schemeClr val="bg1"/>
                </a:solidFill>
                <a:latin typeface="宋体" panose="02010600030101010101" pitchFamily="2" charset="-122"/>
                <a:ea typeface="宋体" panose="02010600030101010101" pitchFamily="2" charset="-122"/>
              </a:rPr>
              <a:t>PoW</a:t>
            </a:r>
            <a:r>
              <a:rPr lang="zh-CN" altLang="en-US" sz="2800" dirty="0">
                <a:solidFill>
                  <a:schemeClr val="bg1"/>
                </a:solidFill>
                <a:latin typeface="宋体" panose="02010600030101010101" pitchFamily="2" charset="-122"/>
                <a:ea typeface="宋体" panose="02010600030101010101" pitchFamily="2" charset="-122"/>
              </a:rPr>
              <a:t>共识机制。</a:t>
            </a:r>
          </a:p>
        </p:txBody>
      </p:sp>
    </p:spTree>
    <p:extLst>
      <p:ext uri="{BB962C8B-B14F-4D97-AF65-F5344CB8AC3E}">
        <p14:creationId xmlns:p14="http://schemas.microsoft.com/office/powerpoint/2010/main" val="3011579039"/>
      </p:ext>
    </p:extLst>
  </p:cSld>
  <p:clrMapOvr>
    <a:masterClrMapping/>
  </p:clrMapOvr>
  <mc:AlternateContent xmlns:mc="http://schemas.openxmlformats.org/markup-compatibility/2006" xmlns:p14="http://schemas.microsoft.com/office/powerpoint/2010/main">
    <mc:Choice Requires="p14">
      <p:transition spd="slow" p14:dur="1250" advClick="0" advTm="0">
        <p:circle/>
      </p:transition>
    </mc:Choice>
    <mc:Fallback xmlns="">
      <p:transition spd="slow" advClick="0" advTm="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50" presetClass="entr" presetSubtype="0" decel="10000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strVal val="#ppt_w+.3"/>
                                          </p:val>
                                        </p:tav>
                                        <p:tav tm="100000">
                                          <p:val>
                                            <p:strVal val="#ppt_w"/>
                                          </p:val>
                                        </p:tav>
                                      </p:tavLst>
                                    </p:anim>
                                    <p:anim calcmode="lin" valueType="num">
                                      <p:cBhvr>
                                        <p:cTn id="15" dur="500" fill="hold"/>
                                        <p:tgtEl>
                                          <p:spTgt spid="9"/>
                                        </p:tgtEl>
                                        <p:attrNameLst>
                                          <p:attrName>ppt_h</p:attrName>
                                        </p:attrNameLst>
                                      </p:cBhvr>
                                      <p:tavLst>
                                        <p:tav tm="0">
                                          <p:val>
                                            <p:strVal val="#ppt_h"/>
                                          </p:val>
                                        </p:tav>
                                        <p:tav tm="100000">
                                          <p:val>
                                            <p:strVal val="#ppt_h"/>
                                          </p:val>
                                        </p:tav>
                                      </p:tavLst>
                                    </p:anim>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BE47BF5-92E9-41F4-A728-4759DDFCBA01}"/>
              </a:ext>
            </a:extLst>
          </p:cNvPr>
          <p:cNvSpPr txBox="1">
            <a:spLocks noChangeArrowheads="1"/>
          </p:cNvSpPr>
          <p:nvPr/>
        </p:nvSpPr>
        <p:spPr bwMode="auto">
          <a:xfrm>
            <a:off x="4325443" y="279112"/>
            <a:ext cx="3541113" cy="584775"/>
          </a:xfrm>
          <a:prstGeom prst="rect">
            <a:avLst/>
          </a:prstGeom>
          <a:noFill/>
          <a:ln>
            <a:noFill/>
          </a:ln>
        </p:spPr>
        <p:txBody>
          <a:bodyPr wrap="square">
            <a:spAutoFit/>
          </a:bodyPr>
          <a:lstStyle>
            <a:lvl1pPr/>
            <a:lvl2pPr marL="742950" indent="-285750"/>
            <a:lvl3pPr/>
            <a:lvl4pPr/>
            <a:lvl5pPr/>
            <a:lvl6pPr/>
            <a:lvl7pPr/>
            <a:lvl8pPr/>
            <a:lvl9pPr/>
          </a:lstStyle>
          <a:p>
            <a:pPr algn="ctr"/>
            <a:r>
              <a:rPr lang="zh-CN" altLang="en-US" sz="3200" dirty="0">
                <a:ln w="9525">
                  <a:noFill/>
                </a:ln>
                <a:solidFill>
                  <a:schemeClr val="bg1"/>
                </a:solidFill>
                <a:effectLst>
                  <a:outerShdw blurRad="50800" dist="38100" dir="2700000" algn="tl" rotWithShape="0">
                    <a:schemeClr val="bg1">
                      <a:lumMod val="85000"/>
                      <a:alpha val="40000"/>
                    </a:schemeClr>
                  </a:outerShdw>
                </a:effectLst>
                <a:latin typeface="+mj-ea"/>
                <a:ea typeface="+mj-ea"/>
              </a:rPr>
              <a:t>厘清共识的歧义</a:t>
            </a:r>
          </a:p>
        </p:txBody>
      </p:sp>
      <p:sp>
        <p:nvSpPr>
          <p:cNvPr id="5" name="矩形 4">
            <a:extLst>
              <a:ext uri="{FF2B5EF4-FFF2-40B4-BE49-F238E27FC236}">
                <a16:creationId xmlns:a16="http://schemas.microsoft.com/office/drawing/2014/main" id="{21F18E28-BF77-4DCB-9C95-0138A4ECF9D1}"/>
              </a:ext>
            </a:extLst>
          </p:cNvPr>
          <p:cNvSpPr/>
          <p:nvPr/>
        </p:nvSpPr>
        <p:spPr>
          <a:xfrm>
            <a:off x="4252293" y="791055"/>
            <a:ext cx="3687411" cy="338554"/>
          </a:xfrm>
          <a:prstGeom prst="rect">
            <a:avLst/>
          </a:prstGeom>
        </p:spPr>
        <p:txBody>
          <a:bodyPr wrap="square">
            <a:spAutoFit/>
          </a:bodyPr>
          <a:lstStyle/>
          <a:p>
            <a:pPr algn="ctr"/>
            <a:r>
              <a:rPr lang="en-US" altLang="zh-CN" sz="1600" dirty="0">
                <a:ln w="3175">
                  <a:noFill/>
                </a:ln>
                <a:solidFill>
                  <a:srgbClr val="447FB1"/>
                </a:solidFill>
                <a:effectLst>
                  <a:outerShdw blurRad="50800" dist="38100" dir="2700000" algn="tl" rotWithShape="0">
                    <a:schemeClr val="bg1">
                      <a:lumMod val="85000"/>
                      <a:alpha val="40000"/>
                    </a:schemeClr>
                  </a:outerShdw>
                </a:effectLst>
                <a:latin typeface="+mj-ea"/>
                <a:ea typeface="+mj-ea"/>
              </a:rPr>
              <a:t>Ambiguity in consensus</a:t>
            </a:r>
            <a:endParaRPr lang="zh-CN" altLang="en-US" sz="1600" dirty="0">
              <a:ln w="3175">
                <a:noFill/>
              </a:ln>
              <a:solidFill>
                <a:srgbClr val="447FB1"/>
              </a:solidFill>
              <a:effectLst>
                <a:outerShdw blurRad="50800" dist="38100" dir="2700000" algn="tl" rotWithShape="0">
                  <a:schemeClr val="bg1">
                    <a:lumMod val="85000"/>
                    <a:alpha val="40000"/>
                  </a:schemeClr>
                </a:outerShdw>
              </a:effectLst>
              <a:latin typeface="+mj-ea"/>
              <a:ea typeface="+mj-ea"/>
            </a:endParaRPr>
          </a:p>
        </p:txBody>
      </p:sp>
      <p:grpSp>
        <p:nvGrpSpPr>
          <p:cNvPr id="90" name="Group 79"/>
          <p:cNvGrpSpPr/>
          <p:nvPr/>
        </p:nvGrpSpPr>
        <p:grpSpPr>
          <a:xfrm>
            <a:off x="5707800" y="1937528"/>
            <a:ext cx="2763495" cy="853832"/>
            <a:chOff x="5948704" y="1505351"/>
            <a:chExt cx="2763494" cy="853831"/>
          </a:xfrm>
        </p:grpSpPr>
        <p:sp>
          <p:nvSpPr>
            <p:cNvPr id="91" name="TextBox 73"/>
            <p:cNvSpPr txBox="1">
              <a:spLocks/>
            </p:cNvSpPr>
            <p:nvPr/>
          </p:nvSpPr>
          <p:spPr>
            <a:xfrm>
              <a:off x="5948704" y="1805184"/>
              <a:ext cx="2763494" cy="553998"/>
            </a:xfrm>
            <a:prstGeom prst="rect">
              <a:avLst/>
            </a:prstGeom>
          </p:spPr>
          <p:txBody>
            <a:bodyPr wrap="square" lIns="0" tIns="0" rIns="0" bIns="0" anchor="ctr" anchorCtr="0">
              <a:noAutofit/>
            </a:bodyPr>
            <a:lstStyle/>
            <a:p>
              <a:pPr lvl="1"/>
              <a:r>
                <a:rPr lang="zh-CN" altLang="zh-CN" sz="1400" dirty="0">
                  <a:solidFill>
                    <a:schemeClr val="bg1"/>
                  </a:solidFill>
                  <a:latin typeface="微软雅黑" panose="020B0503020204020204" pitchFamily="34" charset="-122"/>
                  <a:ea typeface="微软雅黑" panose="020B0503020204020204" pitchFamily="34" charset="-122"/>
                </a:rPr>
                <a:t>共识不是多数选举制</a:t>
              </a:r>
            </a:p>
          </p:txBody>
        </p:sp>
        <p:sp>
          <p:nvSpPr>
            <p:cNvPr id="92" name="Rectangle 2"/>
            <p:cNvSpPr/>
            <p:nvPr/>
          </p:nvSpPr>
          <p:spPr>
            <a:xfrm>
              <a:off x="5948705" y="1505351"/>
              <a:ext cx="2487555" cy="230832"/>
            </a:xfrm>
            <a:prstGeom prst="rect">
              <a:avLst/>
            </a:prstGeom>
          </p:spPr>
          <p:txBody>
            <a:bodyPr wrap="none" lIns="0" tIns="0" rIns="0" bIns="0" anchor="ctr" anchorCtr="0">
              <a:normAutofit lnSpcReduction="10000"/>
            </a:bodyPr>
            <a:lstStyle/>
            <a:p>
              <a:pPr>
                <a:defRPr/>
              </a:pPr>
              <a:r>
                <a:rPr lang="en-US" altLang="zh-CN" sz="1600" b="1" dirty="0">
                  <a:solidFill>
                    <a:schemeClr val="bg1"/>
                  </a:solidFill>
                  <a:latin typeface="微软雅黑" panose="020B0503020204020204" pitchFamily="34" charset="-122"/>
                  <a:ea typeface="微软雅黑" panose="020B0503020204020204" pitchFamily="34" charset="-122"/>
                </a:rPr>
                <a:t>01</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93" name="Group 79">
            <a:extLst>
              <a:ext uri="{FF2B5EF4-FFF2-40B4-BE49-F238E27FC236}">
                <a16:creationId xmlns:a16="http://schemas.microsoft.com/office/drawing/2014/main" id="{CCE04698-CC34-4288-9948-E5DA20B0C28C}"/>
              </a:ext>
            </a:extLst>
          </p:cNvPr>
          <p:cNvGrpSpPr/>
          <p:nvPr/>
        </p:nvGrpSpPr>
        <p:grpSpPr>
          <a:xfrm>
            <a:off x="5707256" y="3280858"/>
            <a:ext cx="2763495" cy="853832"/>
            <a:chOff x="5948704" y="1505351"/>
            <a:chExt cx="2763494" cy="853831"/>
          </a:xfrm>
        </p:grpSpPr>
        <p:sp>
          <p:nvSpPr>
            <p:cNvPr id="94" name="TextBox 73">
              <a:extLst>
                <a:ext uri="{FF2B5EF4-FFF2-40B4-BE49-F238E27FC236}">
                  <a16:creationId xmlns:a16="http://schemas.microsoft.com/office/drawing/2014/main" id="{7F0DAA3A-4F8F-43A7-BA0B-E2F467CC0B84}"/>
                </a:ext>
              </a:extLst>
            </p:cNvPr>
            <p:cNvSpPr txBox="1">
              <a:spLocks/>
            </p:cNvSpPr>
            <p:nvPr/>
          </p:nvSpPr>
          <p:spPr>
            <a:xfrm>
              <a:off x="5948704" y="1805184"/>
              <a:ext cx="2763494" cy="553998"/>
            </a:xfrm>
            <a:prstGeom prst="rect">
              <a:avLst/>
            </a:prstGeom>
          </p:spPr>
          <p:txBody>
            <a:bodyPr wrap="square" lIns="0" tIns="0" rIns="0" bIns="0" anchor="ctr" anchorCtr="0">
              <a:noAutofit/>
            </a:bodyPr>
            <a:lstStyle/>
            <a:p>
              <a:pPr lvl="1"/>
              <a:r>
                <a:rPr lang="zh-CN" altLang="zh-CN" sz="1400" dirty="0">
                  <a:solidFill>
                    <a:schemeClr val="bg1"/>
                  </a:solidFill>
                  <a:latin typeface="微软雅黑" panose="020B0503020204020204" pitchFamily="34" charset="-122"/>
                  <a:ea typeface="微软雅黑" panose="020B0503020204020204" pitchFamily="34" charset="-122"/>
                </a:rPr>
                <a:t>共识最重要的核心是指反对派能够搁置不同意见，拥护一个所有人可接受的社区解决方案</a:t>
              </a:r>
            </a:p>
          </p:txBody>
        </p:sp>
        <p:sp>
          <p:nvSpPr>
            <p:cNvPr id="95" name="Rectangle 2">
              <a:extLst>
                <a:ext uri="{FF2B5EF4-FFF2-40B4-BE49-F238E27FC236}">
                  <a16:creationId xmlns:a16="http://schemas.microsoft.com/office/drawing/2014/main" id="{D5953DD3-CFA1-4221-AA06-7C99363F0E6D}"/>
                </a:ext>
              </a:extLst>
            </p:cNvPr>
            <p:cNvSpPr/>
            <p:nvPr/>
          </p:nvSpPr>
          <p:spPr>
            <a:xfrm>
              <a:off x="5948705" y="1505351"/>
              <a:ext cx="2487555" cy="230832"/>
            </a:xfrm>
            <a:prstGeom prst="rect">
              <a:avLst/>
            </a:prstGeom>
          </p:spPr>
          <p:txBody>
            <a:bodyPr wrap="none" lIns="0" tIns="0" rIns="0" bIns="0" anchor="ctr" anchorCtr="0">
              <a:normAutofit lnSpcReduction="10000"/>
            </a:bodyPr>
            <a:lstStyle/>
            <a:p>
              <a:pPr>
                <a:defRPr/>
              </a:pPr>
              <a:r>
                <a:rPr lang="en-US" altLang="zh-CN" sz="1600" b="1" dirty="0">
                  <a:solidFill>
                    <a:schemeClr val="bg1"/>
                  </a:solidFill>
                  <a:latin typeface="微软雅黑" panose="020B0503020204020204" pitchFamily="34" charset="-122"/>
                  <a:ea typeface="微软雅黑" panose="020B0503020204020204" pitchFamily="34" charset="-122"/>
                </a:rPr>
                <a:t>02</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96" name="Group 79">
            <a:extLst>
              <a:ext uri="{FF2B5EF4-FFF2-40B4-BE49-F238E27FC236}">
                <a16:creationId xmlns:a16="http://schemas.microsoft.com/office/drawing/2014/main" id="{3E92F5AA-E5BE-4255-87E1-C8AC983570A9}"/>
              </a:ext>
            </a:extLst>
          </p:cNvPr>
          <p:cNvGrpSpPr/>
          <p:nvPr/>
        </p:nvGrpSpPr>
        <p:grpSpPr>
          <a:xfrm>
            <a:off x="5725682" y="4606537"/>
            <a:ext cx="3167635" cy="854566"/>
            <a:chOff x="5948705" y="1505351"/>
            <a:chExt cx="3167634" cy="854565"/>
          </a:xfrm>
        </p:grpSpPr>
        <p:sp>
          <p:nvSpPr>
            <p:cNvPr id="97" name="TextBox 73">
              <a:extLst>
                <a:ext uri="{FF2B5EF4-FFF2-40B4-BE49-F238E27FC236}">
                  <a16:creationId xmlns:a16="http://schemas.microsoft.com/office/drawing/2014/main" id="{C9699177-AB29-47FF-9389-C42A861EB478}"/>
                </a:ext>
              </a:extLst>
            </p:cNvPr>
            <p:cNvSpPr txBox="1">
              <a:spLocks/>
            </p:cNvSpPr>
            <p:nvPr/>
          </p:nvSpPr>
          <p:spPr>
            <a:xfrm>
              <a:off x="6352845" y="1805918"/>
              <a:ext cx="2763494" cy="553998"/>
            </a:xfrm>
            <a:prstGeom prst="rect">
              <a:avLst/>
            </a:prstGeom>
          </p:spPr>
          <p:txBody>
            <a:bodyPr wrap="square" lIns="0" tIns="0" rIns="0" bIns="0" anchor="ctr" anchorCtr="0">
              <a:noAutofit/>
            </a:bodyPr>
            <a:lstStyle/>
            <a:p>
              <a:pPr marL="0" lvl="1">
                <a:lnSpc>
                  <a:spcPct val="120000"/>
                </a:lnSpc>
                <a:spcBef>
                  <a:spcPct val="0"/>
                </a:spcBef>
                <a:defRPr/>
              </a:pPr>
              <a:r>
                <a:rPr lang="zh-CN" altLang="zh-CN" sz="1400" dirty="0">
                  <a:solidFill>
                    <a:schemeClr val="bg1"/>
                  </a:solidFill>
                  <a:latin typeface="微软雅黑" panose="020B0503020204020204" pitchFamily="34" charset="-122"/>
                  <a:ea typeface="微软雅黑" panose="020B0503020204020204" pitchFamily="34" charset="-122"/>
                </a:rPr>
                <a:t>共识不是“全体一致同意“</a:t>
              </a:r>
            </a:p>
          </p:txBody>
        </p:sp>
        <p:sp>
          <p:nvSpPr>
            <p:cNvPr id="98" name="Rectangle 2">
              <a:extLst>
                <a:ext uri="{FF2B5EF4-FFF2-40B4-BE49-F238E27FC236}">
                  <a16:creationId xmlns:a16="http://schemas.microsoft.com/office/drawing/2014/main" id="{3088C435-C621-4DED-9DF4-C16CBFF7C3B5}"/>
                </a:ext>
              </a:extLst>
            </p:cNvPr>
            <p:cNvSpPr/>
            <p:nvPr/>
          </p:nvSpPr>
          <p:spPr>
            <a:xfrm>
              <a:off x="5948705" y="1505351"/>
              <a:ext cx="2487555" cy="230832"/>
            </a:xfrm>
            <a:prstGeom prst="rect">
              <a:avLst/>
            </a:prstGeom>
          </p:spPr>
          <p:txBody>
            <a:bodyPr wrap="none" lIns="0" tIns="0" rIns="0" bIns="0" anchor="ctr" anchorCtr="0">
              <a:normAutofit lnSpcReduction="10000"/>
            </a:bodyPr>
            <a:lstStyle/>
            <a:p>
              <a:pPr>
                <a:defRPr/>
              </a:pPr>
              <a:r>
                <a:rPr lang="en-US" altLang="zh-CN" sz="1600" b="1" dirty="0">
                  <a:solidFill>
                    <a:schemeClr val="bg1"/>
                  </a:solidFill>
                  <a:latin typeface="微软雅黑" panose="020B0503020204020204" pitchFamily="34" charset="-122"/>
                  <a:ea typeface="微软雅黑" panose="020B0503020204020204" pitchFamily="34" charset="-122"/>
                </a:rPr>
                <a:t>03</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99" name="Group 79">
            <a:extLst>
              <a:ext uri="{FF2B5EF4-FFF2-40B4-BE49-F238E27FC236}">
                <a16:creationId xmlns:a16="http://schemas.microsoft.com/office/drawing/2014/main" id="{602E4686-2E40-45FB-93D8-B163DD9FEB90}"/>
              </a:ext>
            </a:extLst>
          </p:cNvPr>
          <p:cNvGrpSpPr/>
          <p:nvPr/>
        </p:nvGrpSpPr>
        <p:grpSpPr>
          <a:xfrm>
            <a:off x="8893317" y="1982946"/>
            <a:ext cx="2763495" cy="853832"/>
            <a:chOff x="5948704" y="1505351"/>
            <a:chExt cx="2763494" cy="853831"/>
          </a:xfrm>
        </p:grpSpPr>
        <p:sp>
          <p:nvSpPr>
            <p:cNvPr id="100" name="TextBox 73">
              <a:extLst>
                <a:ext uri="{FF2B5EF4-FFF2-40B4-BE49-F238E27FC236}">
                  <a16:creationId xmlns:a16="http://schemas.microsoft.com/office/drawing/2014/main" id="{C2E309EC-A82A-4B00-9448-2340CAD24805}"/>
                </a:ext>
              </a:extLst>
            </p:cNvPr>
            <p:cNvSpPr txBox="1">
              <a:spLocks/>
            </p:cNvSpPr>
            <p:nvPr/>
          </p:nvSpPr>
          <p:spPr>
            <a:xfrm>
              <a:off x="5948704" y="1805184"/>
              <a:ext cx="2763494" cy="553998"/>
            </a:xfrm>
            <a:prstGeom prst="rect">
              <a:avLst/>
            </a:prstGeom>
          </p:spPr>
          <p:txBody>
            <a:bodyPr wrap="square" lIns="0" tIns="0" rIns="0" bIns="0" anchor="ctr" anchorCtr="0">
              <a:noAutofit/>
            </a:bodyPr>
            <a:lstStyle/>
            <a:p>
              <a:pPr lvl="1"/>
              <a:r>
                <a:rPr lang="zh-CN" altLang="zh-CN" sz="1400" dirty="0">
                  <a:solidFill>
                    <a:schemeClr val="bg1"/>
                  </a:solidFill>
                  <a:latin typeface="微软雅黑" panose="020B0503020204020204" pitchFamily="34" charset="-122"/>
                  <a:ea typeface="微软雅黑" panose="020B0503020204020204" pitchFamily="34" charset="-122"/>
                </a:rPr>
                <a:t>共识不是要全部完美解决</a:t>
              </a:r>
            </a:p>
          </p:txBody>
        </p:sp>
        <p:sp>
          <p:nvSpPr>
            <p:cNvPr id="101" name="Rectangle 2">
              <a:extLst>
                <a:ext uri="{FF2B5EF4-FFF2-40B4-BE49-F238E27FC236}">
                  <a16:creationId xmlns:a16="http://schemas.microsoft.com/office/drawing/2014/main" id="{A7C32302-D558-4FE8-BD1C-6FC2C0338815}"/>
                </a:ext>
              </a:extLst>
            </p:cNvPr>
            <p:cNvSpPr/>
            <p:nvPr/>
          </p:nvSpPr>
          <p:spPr>
            <a:xfrm>
              <a:off x="5948705" y="1505351"/>
              <a:ext cx="2487555" cy="230832"/>
            </a:xfrm>
            <a:prstGeom prst="rect">
              <a:avLst/>
            </a:prstGeom>
          </p:spPr>
          <p:txBody>
            <a:bodyPr wrap="none" lIns="0" tIns="0" rIns="0" bIns="0" anchor="ctr" anchorCtr="0">
              <a:normAutofit lnSpcReduction="10000"/>
            </a:bodyPr>
            <a:lstStyle/>
            <a:p>
              <a:pPr>
                <a:defRPr/>
              </a:pPr>
              <a:r>
                <a:rPr lang="en-US" altLang="zh-CN" sz="1600" b="1" dirty="0">
                  <a:solidFill>
                    <a:schemeClr val="bg1"/>
                  </a:solidFill>
                  <a:latin typeface="微软雅黑" panose="020B0503020204020204" pitchFamily="34" charset="-122"/>
                  <a:ea typeface="微软雅黑" panose="020B0503020204020204" pitchFamily="34" charset="-122"/>
                </a:rPr>
                <a:t>04</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102" name="Group 79">
            <a:extLst>
              <a:ext uri="{FF2B5EF4-FFF2-40B4-BE49-F238E27FC236}">
                <a16:creationId xmlns:a16="http://schemas.microsoft.com/office/drawing/2014/main" id="{125CE712-38BE-4753-A498-EBA4C5CE88FE}"/>
              </a:ext>
            </a:extLst>
          </p:cNvPr>
          <p:cNvGrpSpPr/>
          <p:nvPr/>
        </p:nvGrpSpPr>
        <p:grpSpPr>
          <a:xfrm>
            <a:off x="8893317" y="3249003"/>
            <a:ext cx="2763495" cy="887112"/>
            <a:chOff x="5948704" y="1472071"/>
            <a:chExt cx="2763494" cy="887111"/>
          </a:xfrm>
        </p:grpSpPr>
        <p:sp>
          <p:nvSpPr>
            <p:cNvPr id="103" name="TextBox 73">
              <a:extLst>
                <a:ext uri="{FF2B5EF4-FFF2-40B4-BE49-F238E27FC236}">
                  <a16:creationId xmlns:a16="http://schemas.microsoft.com/office/drawing/2014/main" id="{AF7F4525-50AC-4BFE-B26F-6D683891434C}"/>
                </a:ext>
              </a:extLst>
            </p:cNvPr>
            <p:cNvSpPr txBox="1">
              <a:spLocks/>
            </p:cNvSpPr>
            <p:nvPr/>
          </p:nvSpPr>
          <p:spPr>
            <a:xfrm>
              <a:off x="5948704" y="1805184"/>
              <a:ext cx="2763494" cy="553998"/>
            </a:xfrm>
            <a:prstGeom prst="rect">
              <a:avLst/>
            </a:prstGeom>
          </p:spPr>
          <p:txBody>
            <a:bodyPr wrap="square" lIns="0" tIns="0" rIns="0" bIns="0" anchor="ctr" anchorCtr="0">
              <a:noAutofit/>
            </a:bodyPr>
            <a:lstStyle/>
            <a:p>
              <a:pPr lvl="1"/>
              <a:r>
                <a:rPr lang="zh-CN" altLang="en-US" sz="1400" dirty="0">
                  <a:solidFill>
                    <a:schemeClr val="bg1"/>
                  </a:solidFill>
                  <a:latin typeface="微软雅黑" panose="020B0503020204020204" pitchFamily="34" charset="-122"/>
                  <a:ea typeface="微软雅黑" panose="020B0503020204020204" pitchFamily="34" charset="-122"/>
                </a:rPr>
                <a:t> </a:t>
              </a:r>
              <a:r>
                <a:rPr lang="zh-CN" altLang="zh-CN" sz="1400" dirty="0">
                  <a:solidFill>
                    <a:schemeClr val="bg1"/>
                  </a:solidFill>
                  <a:latin typeface="微软雅黑" panose="020B0503020204020204" pitchFamily="34" charset="-122"/>
                  <a:ea typeface="微软雅黑" panose="020B0503020204020204" pitchFamily="34" charset="-122"/>
                </a:rPr>
                <a:t>共识不是一劳永逸</a:t>
              </a:r>
            </a:p>
          </p:txBody>
        </p:sp>
        <p:sp>
          <p:nvSpPr>
            <p:cNvPr id="104" name="Rectangle 2">
              <a:extLst>
                <a:ext uri="{FF2B5EF4-FFF2-40B4-BE49-F238E27FC236}">
                  <a16:creationId xmlns:a16="http://schemas.microsoft.com/office/drawing/2014/main" id="{B4F3D9F0-1063-4EDA-99EA-7450D68042E2}"/>
                </a:ext>
              </a:extLst>
            </p:cNvPr>
            <p:cNvSpPr/>
            <p:nvPr/>
          </p:nvSpPr>
          <p:spPr>
            <a:xfrm>
              <a:off x="5948705" y="1472071"/>
              <a:ext cx="2487555" cy="230832"/>
            </a:xfrm>
            <a:prstGeom prst="rect">
              <a:avLst/>
            </a:prstGeom>
          </p:spPr>
          <p:txBody>
            <a:bodyPr wrap="none" lIns="0" tIns="0" rIns="0" bIns="0" anchor="ctr" anchorCtr="0">
              <a:normAutofit lnSpcReduction="10000"/>
            </a:bodyPr>
            <a:lstStyle/>
            <a:p>
              <a:pPr>
                <a:defRPr/>
              </a:pPr>
              <a:r>
                <a:rPr lang="en-US" altLang="zh-CN" sz="1600" b="1" dirty="0">
                  <a:solidFill>
                    <a:schemeClr val="bg1"/>
                  </a:solidFill>
                  <a:latin typeface="微软雅黑" panose="020B0503020204020204" pitchFamily="34" charset="-122"/>
                  <a:ea typeface="微软雅黑" panose="020B0503020204020204" pitchFamily="34" charset="-122"/>
                </a:rPr>
                <a:t>05</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105" name="Group 79">
            <a:extLst>
              <a:ext uri="{FF2B5EF4-FFF2-40B4-BE49-F238E27FC236}">
                <a16:creationId xmlns:a16="http://schemas.microsoft.com/office/drawing/2014/main" id="{E992E450-25F8-4F6C-BA18-6720E34DC2DA}"/>
              </a:ext>
            </a:extLst>
          </p:cNvPr>
          <p:cNvGrpSpPr/>
          <p:nvPr/>
        </p:nvGrpSpPr>
        <p:grpSpPr>
          <a:xfrm>
            <a:off x="8893317" y="4696914"/>
            <a:ext cx="2763495" cy="853832"/>
            <a:chOff x="5948704" y="1505351"/>
            <a:chExt cx="2763494" cy="853831"/>
          </a:xfrm>
        </p:grpSpPr>
        <p:sp>
          <p:nvSpPr>
            <p:cNvPr id="106" name="TextBox 73">
              <a:extLst>
                <a:ext uri="{FF2B5EF4-FFF2-40B4-BE49-F238E27FC236}">
                  <a16:creationId xmlns:a16="http://schemas.microsoft.com/office/drawing/2014/main" id="{D4BBD0BD-791C-486A-8F33-880230D85FE3}"/>
                </a:ext>
              </a:extLst>
            </p:cNvPr>
            <p:cNvSpPr txBox="1">
              <a:spLocks/>
            </p:cNvSpPr>
            <p:nvPr/>
          </p:nvSpPr>
          <p:spPr>
            <a:xfrm>
              <a:off x="5948704" y="1805184"/>
              <a:ext cx="2763494" cy="553998"/>
            </a:xfrm>
            <a:prstGeom prst="rect">
              <a:avLst/>
            </a:prstGeom>
          </p:spPr>
          <p:txBody>
            <a:bodyPr wrap="square" lIns="0" tIns="0" rIns="0" bIns="0" anchor="ctr" anchorCtr="0">
              <a:noAutofit/>
            </a:bodyPr>
            <a:lstStyle/>
            <a:p>
              <a:pPr lvl="1"/>
              <a:r>
                <a:rPr lang="zh-CN" altLang="zh-CN" sz="1400" dirty="0">
                  <a:solidFill>
                    <a:schemeClr val="bg1"/>
                  </a:solidFill>
                  <a:latin typeface="微软雅黑" panose="020B0503020204020204" pitchFamily="34" charset="-122"/>
                  <a:ea typeface="微软雅黑" panose="020B0503020204020204" pitchFamily="34" charset="-122"/>
                </a:rPr>
                <a:t>共识不是竞赛或对抗</a:t>
              </a:r>
            </a:p>
          </p:txBody>
        </p:sp>
        <p:sp>
          <p:nvSpPr>
            <p:cNvPr id="107" name="Rectangle 2">
              <a:extLst>
                <a:ext uri="{FF2B5EF4-FFF2-40B4-BE49-F238E27FC236}">
                  <a16:creationId xmlns:a16="http://schemas.microsoft.com/office/drawing/2014/main" id="{9E3607AB-C355-48DC-99C6-9727F48B8F2C}"/>
                </a:ext>
              </a:extLst>
            </p:cNvPr>
            <p:cNvSpPr/>
            <p:nvPr/>
          </p:nvSpPr>
          <p:spPr>
            <a:xfrm>
              <a:off x="5948705" y="1505351"/>
              <a:ext cx="2487555" cy="230832"/>
            </a:xfrm>
            <a:prstGeom prst="rect">
              <a:avLst/>
            </a:prstGeom>
          </p:spPr>
          <p:txBody>
            <a:bodyPr wrap="none" lIns="0" tIns="0" rIns="0" bIns="0" anchor="ctr" anchorCtr="0">
              <a:normAutofit lnSpcReduction="10000"/>
            </a:bodyPr>
            <a:lstStyle/>
            <a:p>
              <a:pPr>
                <a:defRPr/>
              </a:pPr>
              <a:r>
                <a:rPr lang="en-US" altLang="zh-CN" sz="1600" b="1" dirty="0">
                  <a:solidFill>
                    <a:schemeClr val="bg1"/>
                  </a:solidFill>
                  <a:latin typeface="微软雅黑" panose="020B0503020204020204" pitchFamily="34" charset="-122"/>
                  <a:ea typeface="微软雅黑" panose="020B0503020204020204" pitchFamily="34" charset="-122"/>
                </a:rPr>
                <a:t>06</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31672831"/>
      </p:ext>
    </p:extLst>
  </p:cSld>
  <p:clrMapOvr>
    <a:masterClrMapping/>
  </p:clrMapOvr>
  <mc:AlternateContent xmlns:mc="http://schemas.openxmlformats.org/markup-compatibility/2006" xmlns:p14="http://schemas.microsoft.com/office/powerpoint/2010/main">
    <mc:Choice Requires="p14">
      <p:transition spd="slow" p14:dur="1250" advClick="0" advTm="0">
        <p:randomBar dir="vert"/>
      </p:transition>
    </mc:Choice>
    <mc:Fallback xmlns="">
      <p:transition spd="slow" advClick="0" advTm="0">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90"/>
                                        </p:tgtEl>
                                        <p:attrNameLst>
                                          <p:attrName>style.visibility</p:attrName>
                                        </p:attrNameLst>
                                      </p:cBhvr>
                                      <p:to>
                                        <p:strVal val="visible"/>
                                      </p:to>
                                    </p:set>
                                    <p:animEffect transition="in" filter="fade">
                                      <p:cBhvr>
                                        <p:cTn id="14" dur="1000"/>
                                        <p:tgtEl>
                                          <p:spTgt spid="90"/>
                                        </p:tgtEl>
                                      </p:cBhvr>
                                    </p:animEffect>
                                    <p:anim calcmode="lin" valueType="num">
                                      <p:cBhvr>
                                        <p:cTn id="15" dur="1000" fill="hold"/>
                                        <p:tgtEl>
                                          <p:spTgt spid="90"/>
                                        </p:tgtEl>
                                        <p:attrNameLst>
                                          <p:attrName>ppt_x</p:attrName>
                                        </p:attrNameLst>
                                      </p:cBhvr>
                                      <p:tavLst>
                                        <p:tav tm="0">
                                          <p:val>
                                            <p:strVal val="#ppt_x"/>
                                          </p:val>
                                        </p:tav>
                                        <p:tav tm="100000">
                                          <p:val>
                                            <p:strVal val="#ppt_x"/>
                                          </p:val>
                                        </p:tav>
                                      </p:tavLst>
                                    </p:anim>
                                    <p:anim calcmode="lin" valueType="num">
                                      <p:cBhvr>
                                        <p:cTn id="16" dur="1000" fill="hold"/>
                                        <p:tgtEl>
                                          <p:spTgt spid="90"/>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93"/>
                                        </p:tgtEl>
                                        <p:attrNameLst>
                                          <p:attrName>style.visibility</p:attrName>
                                        </p:attrNameLst>
                                      </p:cBhvr>
                                      <p:to>
                                        <p:strVal val="visible"/>
                                      </p:to>
                                    </p:set>
                                    <p:animEffect transition="in" filter="fade">
                                      <p:cBhvr>
                                        <p:cTn id="20" dur="1000"/>
                                        <p:tgtEl>
                                          <p:spTgt spid="93"/>
                                        </p:tgtEl>
                                      </p:cBhvr>
                                    </p:animEffect>
                                    <p:anim calcmode="lin" valueType="num">
                                      <p:cBhvr>
                                        <p:cTn id="21" dur="1000" fill="hold"/>
                                        <p:tgtEl>
                                          <p:spTgt spid="93"/>
                                        </p:tgtEl>
                                        <p:attrNameLst>
                                          <p:attrName>ppt_x</p:attrName>
                                        </p:attrNameLst>
                                      </p:cBhvr>
                                      <p:tavLst>
                                        <p:tav tm="0">
                                          <p:val>
                                            <p:strVal val="#ppt_x"/>
                                          </p:val>
                                        </p:tav>
                                        <p:tav tm="100000">
                                          <p:val>
                                            <p:strVal val="#ppt_x"/>
                                          </p:val>
                                        </p:tav>
                                      </p:tavLst>
                                    </p:anim>
                                    <p:anim calcmode="lin" valueType="num">
                                      <p:cBhvr>
                                        <p:cTn id="22" dur="1000" fill="hold"/>
                                        <p:tgtEl>
                                          <p:spTgt spid="93"/>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42" presetClass="entr" presetSubtype="0" fill="hold" nodeType="afterEffect">
                                  <p:stCondLst>
                                    <p:cond delay="0"/>
                                  </p:stCondLst>
                                  <p:childTnLst>
                                    <p:set>
                                      <p:cBhvr>
                                        <p:cTn id="25" dur="1" fill="hold">
                                          <p:stCondLst>
                                            <p:cond delay="0"/>
                                          </p:stCondLst>
                                        </p:cTn>
                                        <p:tgtEl>
                                          <p:spTgt spid="96"/>
                                        </p:tgtEl>
                                        <p:attrNameLst>
                                          <p:attrName>style.visibility</p:attrName>
                                        </p:attrNameLst>
                                      </p:cBhvr>
                                      <p:to>
                                        <p:strVal val="visible"/>
                                      </p:to>
                                    </p:set>
                                    <p:animEffect transition="in" filter="fade">
                                      <p:cBhvr>
                                        <p:cTn id="26" dur="1000"/>
                                        <p:tgtEl>
                                          <p:spTgt spid="96"/>
                                        </p:tgtEl>
                                      </p:cBhvr>
                                    </p:animEffect>
                                    <p:anim calcmode="lin" valueType="num">
                                      <p:cBhvr>
                                        <p:cTn id="27" dur="1000" fill="hold"/>
                                        <p:tgtEl>
                                          <p:spTgt spid="96"/>
                                        </p:tgtEl>
                                        <p:attrNameLst>
                                          <p:attrName>ppt_x</p:attrName>
                                        </p:attrNameLst>
                                      </p:cBhvr>
                                      <p:tavLst>
                                        <p:tav tm="0">
                                          <p:val>
                                            <p:strVal val="#ppt_x"/>
                                          </p:val>
                                        </p:tav>
                                        <p:tav tm="100000">
                                          <p:val>
                                            <p:strVal val="#ppt_x"/>
                                          </p:val>
                                        </p:tav>
                                      </p:tavLst>
                                    </p:anim>
                                    <p:anim calcmode="lin" valueType="num">
                                      <p:cBhvr>
                                        <p:cTn id="28" dur="1000" fill="hold"/>
                                        <p:tgtEl>
                                          <p:spTgt spid="96"/>
                                        </p:tgtEl>
                                        <p:attrNameLst>
                                          <p:attrName>ppt_y</p:attrName>
                                        </p:attrNameLst>
                                      </p:cBhvr>
                                      <p:tavLst>
                                        <p:tav tm="0">
                                          <p:val>
                                            <p:strVal val="#ppt_y+.1"/>
                                          </p:val>
                                        </p:tav>
                                        <p:tav tm="100000">
                                          <p:val>
                                            <p:strVal val="#ppt_y"/>
                                          </p:val>
                                        </p:tav>
                                      </p:tavLst>
                                    </p:anim>
                                  </p:childTnLst>
                                </p:cTn>
                              </p:par>
                            </p:childTnLst>
                          </p:cTn>
                        </p:par>
                        <p:par>
                          <p:cTn id="29" fill="hold">
                            <p:stCondLst>
                              <p:cond delay="3500"/>
                            </p:stCondLst>
                            <p:childTnLst>
                              <p:par>
                                <p:cTn id="30" presetID="42" presetClass="entr" presetSubtype="0" fill="hold" nodeType="afterEffect">
                                  <p:stCondLst>
                                    <p:cond delay="0"/>
                                  </p:stCondLst>
                                  <p:childTnLst>
                                    <p:set>
                                      <p:cBhvr>
                                        <p:cTn id="31" dur="1" fill="hold">
                                          <p:stCondLst>
                                            <p:cond delay="0"/>
                                          </p:stCondLst>
                                        </p:cTn>
                                        <p:tgtEl>
                                          <p:spTgt spid="99"/>
                                        </p:tgtEl>
                                        <p:attrNameLst>
                                          <p:attrName>style.visibility</p:attrName>
                                        </p:attrNameLst>
                                      </p:cBhvr>
                                      <p:to>
                                        <p:strVal val="visible"/>
                                      </p:to>
                                    </p:set>
                                    <p:animEffect transition="in" filter="fade">
                                      <p:cBhvr>
                                        <p:cTn id="32" dur="1000"/>
                                        <p:tgtEl>
                                          <p:spTgt spid="99"/>
                                        </p:tgtEl>
                                      </p:cBhvr>
                                    </p:animEffect>
                                    <p:anim calcmode="lin" valueType="num">
                                      <p:cBhvr>
                                        <p:cTn id="33" dur="1000" fill="hold"/>
                                        <p:tgtEl>
                                          <p:spTgt spid="99"/>
                                        </p:tgtEl>
                                        <p:attrNameLst>
                                          <p:attrName>ppt_x</p:attrName>
                                        </p:attrNameLst>
                                      </p:cBhvr>
                                      <p:tavLst>
                                        <p:tav tm="0">
                                          <p:val>
                                            <p:strVal val="#ppt_x"/>
                                          </p:val>
                                        </p:tav>
                                        <p:tav tm="100000">
                                          <p:val>
                                            <p:strVal val="#ppt_x"/>
                                          </p:val>
                                        </p:tav>
                                      </p:tavLst>
                                    </p:anim>
                                    <p:anim calcmode="lin" valueType="num">
                                      <p:cBhvr>
                                        <p:cTn id="34" dur="1000" fill="hold"/>
                                        <p:tgtEl>
                                          <p:spTgt spid="99"/>
                                        </p:tgtEl>
                                        <p:attrNameLst>
                                          <p:attrName>ppt_y</p:attrName>
                                        </p:attrNameLst>
                                      </p:cBhvr>
                                      <p:tavLst>
                                        <p:tav tm="0">
                                          <p:val>
                                            <p:strVal val="#ppt_y+.1"/>
                                          </p:val>
                                        </p:tav>
                                        <p:tav tm="100000">
                                          <p:val>
                                            <p:strVal val="#ppt_y"/>
                                          </p:val>
                                        </p:tav>
                                      </p:tavLst>
                                    </p:anim>
                                  </p:childTnLst>
                                </p:cTn>
                              </p:par>
                            </p:childTnLst>
                          </p:cTn>
                        </p:par>
                        <p:par>
                          <p:cTn id="35" fill="hold">
                            <p:stCondLst>
                              <p:cond delay="4500"/>
                            </p:stCondLst>
                            <p:childTnLst>
                              <p:par>
                                <p:cTn id="36" presetID="42" presetClass="entr" presetSubtype="0" fill="hold" nodeType="afterEffect">
                                  <p:stCondLst>
                                    <p:cond delay="0"/>
                                  </p:stCondLst>
                                  <p:childTnLst>
                                    <p:set>
                                      <p:cBhvr>
                                        <p:cTn id="37" dur="1" fill="hold">
                                          <p:stCondLst>
                                            <p:cond delay="0"/>
                                          </p:stCondLst>
                                        </p:cTn>
                                        <p:tgtEl>
                                          <p:spTgt spid="102"/>
                                        </p:tgtEl>
                                        <p:attrNameLst>
                                          <p:attrName>style.visibility</p:attrName>
                                        </p:attrNameLst>
                                      </p:cBhvr>
                                      <p:to>
                                        <p:strVal val="visible"/>
                                      </p:to>
                                    </p:set>
                                    <p:animEffect transition="in" filter="fade">
                                      <p:cBhvr>
                                        <p:cTn id="38" dur="1000"/>
                                        <p:tgtEl>
                                          <p:spTgt spid="102"/>
                                        </p:tgtEl>
                                      </p:cBhvr>
                                    </p:animEffect>
                                    <p:anim calcmode="lin" valueType="num">
                                      <p:cBhvr>
                                        <p:cTn id="39" dur="1000" fill="hold"/>
                                        <p:tgtEl>
                                          <p:spTgt spid="102"/>
                                        </p:tgtEl>
                                        <p:attrNameLst>
                                          <p:attrName>ppt_x</p:attrName>
                                        </p:attrNameLst>
                                      </p:cBhvr>
                                      <p:tavLst>
                                        <p:tav tm="0">
                                          <p:val>
                                            <p:strVal val="#ppt_x"/>
                                          </p:val>
                                        </p:tav>
                                        <p:tav tm="100000">
                                          <p:val>
                                            <p:strVal val="#ppt_x"/>
                                          </p:val>
                                        </p:tav>
                                      </p:tavLst>
                                    </p:anim>
                                    <p:anim calcmode="lin" valueType="num">
                                      <p:cBhvr>
                                        <p:cTn id="40" dur="1000" fill="hold"/>
                                        <p:tgtEl>
                                          <p:spTgt spid="102"/>
                                        </p:tgtEl>
                                        <p:attrNameLst>
                                          <p:attrName>ppt_y</p:attrName>
                                        </p:attrNameLst>
                                      </p:cBhvr>
                                      <p:tavLst>
                                        <p:tav tm="0">
                                          <p:val>
                                            <p:strVal val="#ppt_y+.1"/>
                                          </p:val>
                                        </p:tav>
                                        <p:tav tm="100000">
                                          <p:val>
                                            <p:strVal val="#ppt_y"/>
                                          </p:val>
                                        </p:tav>
                                      </p:tavLst>
                                    </p:anim>
                                  </p:childTnLst>
                                </p:cTn>
                              </p:par>
                            </p:childTnLst>
                          </p:cTn>
                        </p:par>
                        <p:par>
                          <p:cTn id="41" fill="hold">
                            <p:stCondLst>
                              <p:cond delay="5500"/>
                            </p:stCondLst>
                            <p:childTnLst>
                              <p:par>
                                <p:cTn id="42" presetID="42" presetClass="entr" presetSubtype="0" fill="hold" nodeType="afterEffect">
                                  <p:stCondLst>
                                    <p:cond delay="0"/>
                                  </p:stCondLst>
                                  <p:childTnLst>
                                    <p:set>
                                      <p:cBhvr>
                                        <p:cTn id="43" dur="1" fill="hold">
                                          <p:stCondLst>
                                            <p:cond delay="0"/>
                                          </p:stCondLst>
                                        </p:cTn>
                                        <p:tgtEl>
                                          <p:spTgt spid="105"/>
                                        </p:tgtEl>
                                        <p:attrNameLst>
                                          <p:attrName>style.visibility</p:attrName>
                                        </p:attrNameLst>
                                      </p:cBhvr>
                                      <p:to>
                                        <p:strVal val="visible"/>
                                      </p:to>
                                    </p:set>
                                    <p:animEffect transition="in" filter="fade">
                                      <p:cBhvr>
                                        <p:cTn id="44" dur="1000"/>
                                        <p:tgtEl>
                                          <p:spTgt spid="105"/>
                                        </p:tgtEl>
                                      </p:cBhvr>
                                    </p:animEffect>
                                    <p:anim calcmode="lin" valueType="num">
                                      <p:cBhvr>
                                        <p:cTn id="45" dur="1000" fill="hold"/>
                                        <p:tgtEl>
                                          <p:spTgt spid="105"/>
                                        </p:tgtEl>
                                        <p:attrNameLst>
                                          <p:attrName>ppt_x</p:attrName>
                                        </p:attrNameLst>
                                      </p:cBhvr>
                                      <p:tavLst>
                                        <p:tav tm="0">
                                          <p:val>
                                            <p:strVal val="#ppt_x"/>
                                          </p:val>
                                        </p:tav>
                                        <p:tav tm="100000">
                                          <p:val>
                                            <p:strVal val="#ppt_x"/>
                                          </p:val>
                                        </p:tav>
                                      </p:tavLst>
                                    </p:anim>
                                    <p:anim calcmode="lin" valueType="num">
                                      <p:cBhvr>
                                        <p:cTn id="46" dur="1000" fill="hold"/>
                                        <p:tgtEl>
                                          <p:spTgt spid="10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BE47BF5-92E9-41F4-A728-4759DDFCBA01}"/>
              </a:ext>
            </a:extLst>
          </p:cNvPr>
          <p:cNvSpPr txBox="1">
            <a:spLocks noChangeArrowheads="1"/>
          </p:cNvSpPr>
          <p:nvPr/>
        </p:nvSpPr>
        <p:spPr bwMode="auto">
          <a:xfrm>
            <a:off x="3970388" y="250393"/>
            <a:ext cx="4894757" cy="584775"/>
          </a:xfrm>
          <a:prstGeom prst="rect">
            <a:avLst/>
          </a:prstGeom>
          <a:noFill/>
          <a:ln>
            <a:noFill/>
          </a:ln>
        </p:spPr>
        <p:txBody>
          <a:bodyPr wrap="square">
            <a:spAutoFit/>
          </a:bodyPr>
          <a:lstStyle>
            <a:lvl1pPr/>
            <a:lvl2pPr marL="742950" indent="-285750"/>
            <a:lvl3pPr/>
            <a:lvl4pPr/>
            <a:lvl5pPr/>
            <a:lvl6pPr/>
            <a:lvl7pPr/>
            <a:lvl8pPr/>
            <a:lvl9pPr/>
          </a:lstStyle>
          <a:p>
            <a:pPr algn="ctr"/>
            <a:r>
              <a:rPr lang="zh-CN" altLang="en-US" sz="3200" dirty="0">
                <a:ln w="9525">
                  <a:noFill/>
                </a:ln>
                <a:solidFill>
                  <a:schemeClr val="bg1"/>
                </a:solidFill>
                <a:effectLst>
                  <a:outerShdw blurRad="50800" dist="38100" dir="2700000" algn="tl" rotWithShape="0">
                    <a:schemeClr val="bg1">
                      <a:lumMod val="85000"/>
                      <a:alpha val="40000"/>
                    </a:schemeClr>
                  </a:outerShdw>
                </a:effectLst>
                <a:latin typeface="+mj-ea"/>
                <a:ea typeface="+mj-ea"/>
              </a:rPr>
              <a:t>比特币的特色和局限</a:t>
            </a:r>
          </a:p>
        </p:txBody>
      </p:sp>
      <p:sp>
        <p:nvSpPr>
          <p:cNvPr id="5" name="矩形 4">
            <a:extLst>
              <a:ext uri="{FF2B5EF4-FFF2-40B4-BE49-F238E27FC236}">
                <a16:creationId xmlns:a16="http://schemas.microsoft.com/office/drawing/2014/main" id="{21F18E28-BF77-4DCB-9C95-0138A4ECF9D1}"/>
              </a:ext>
            </a:extLst>
          </p:cNvPr>
          <p:cNvSpPr/>
          <p:nvPr/>
        </p:nvSpPr>
        <p:spPr>
          <a:xfrm>
            <a:off x="4190973" y="843077"/>
            <a:ext cx="4453585" cy="400110"/>
          </a:xfrm>
          <a:prstGeom prst="rect">
            <a:avLst/>
          </a:prstGeom>
        </p:spPr>
        <p:txBody>
          <a:bodyPr wrap="square">
            <a:spAutoFit/>
          </a:bodyPr>
          <a:lstStyle/>
          <a:p>
            <a:pPr algn="ctr"/>
            <a:r>
              <a:rPr lang="en-US" altLang="zh-CN" sz="2000" dirty="0">
                <a:ln w="3175">
                  <a:noFill/>
                </a:ln>
                <a:solidFill>
                  <a:srgbClr val="447FB1"/>
                </a:solidFill>
                <a:effectLst>
                  <a:outerShdw blurRad="50800" dist="38100" dir="2700000" algn="tl" rotWithShape="0">
                    <a:schemeClr val="bg1">
                      <a:lumMod val="85000"/>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Features and Limitations of Bitcoin</a:t>
            </a:r>
            <a:r>
              <a:rPr lang="en-US" altLang="zh-CN" sz="2000" dirty="0">
                <a:ln w="3175">
                  <a:noFill/>
                </a:ln>
                <a:solidFill>
                  <a:srgbClr val="447FB1"/>
                </a:solidFill>
                <a:effectLst>
                  <a:outerShdw blurRad="50800" dist="38100" dir="2700000" algn="tl" rotWithShape="0">
                    <a:schemeClr val="bg1">
                      <a:lumMod val="85000"/>
                      <a:alpha val="40000"/>
                    </a:schemeClr>
                  </a:outerShdw>
                </a:effectLst>
                <a:latin typeface="宋体" panose="02010600030101010101" pitchFamily="2" charset="-122"/>
                <a:ea typeface="宋体" panose="02010600030101010101" pitchFamily="2" charset="-122"/>
              </a:rPr>
              <a:t> </a:t>
            </a:r>
            <a:endParaRPr lang="zh-CN" altLang="en-US" sz="2000" dirty="0">
              <a:ln w="3175">
                <a:noFill/>
              </a:ln>
              <a:solidFill>
                <a:srgbClr val="447FB1"/>
              </a:solidFill>
              <a:effectLst>
                <a:outerShdw blurRad="50800" dist="38100" dir="2700000" algn="tl" rotWithShape="0">
                  <a:schemeClr val="bg1">
                    <a:lumMod val="85000"/>
                    <a:alpha val="40000"/>
                  </a:schemeClr>
                </a:outerShdw>
              </a:effectLst>
              <a:latin typeface="宋体" panose="02010600030101010101" pitchFamily="2" charset="-122"/>
              <a:ea typeface="宋体" panose="02010600030101010101" pitchFamily="2" charset="-122"/>
            </a:endParaRPr>
          </a:p>
        </p:txBody>
      </p:sp>
      <p:cxnSp>
        <p:nvCxnSpPr>
          <p:cNvPr id="9" name="直接连接符 8">
            <a:extLst>
              <a:ext uri="{FF2B5EF4-FFF2-40B4-BE49-F238E27FC236}">
                <a16:creationId xmlns:a16="http://schemas.microsoft.com/office/drawing/2014/main" id="{DFAA8BB5-18E7-4094-AC9A-B19245078C5F}"/>
              </a:ext>
            </a:extLst>
          </p:cNvPr>
          <p:cNvCxnSpPr>
            <a:cxnSpLocks/>
          </p:cNvCxnSpPr>
          <p:nvPr/>
        </p:nvCxnSpPr>
        <p:spPr>
          <a:xfrm>
            <a:off x="2097105" y="1968247"/>
            <a:ext cx="9310701"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097105" y="1441008"/>
            <a:ext cx="6904852" cy="523220"/>
          </a:xfrm>
          <a:prstGeom prst="rect">
            <a:avLst/>
          </a:prstGeom>
          <a:noFill/>
        </p:spPr>
        <p:txBody>
          <a:bodyPr wrap="square" rtlCol="0">
            <a:spAutoFit/>
          </a:bodyPr>
          <a:lstStyle/>
          <a:p>
            <a:pPr lvl="0"/>
            <a:r>
              <a:rPr kumimoji="1" lang="zh-CN" altLang="en-US" sz="2800" b="1" dirty="0">
                <a:solidFill>
                  <a:schemeClr val="bg1"/>
                </a:solidFill>
              </a:rPr>
              <a:t>比特币的局限</a:t>
            </a:r>
            <a:endParaRPr kumimoji="1" lang="zh-CN" altLang="en-US" sz="2800" dirty="0">
              <a:solidFill>
                <a:schemeClr val="bg1"/>
              </a:solidFill>
            </a:endParaRPr>
          </a:p>
        </p:txBody>
      </p:sp>
      <p:sp>
        <p:nvSpPr>
          <p:cNvPr id="2" name="文本框 1">
            <a:extLst>
              <a:ext uri="{FF2B5EF4-FFF2-40B4-BE49-F238E27FC236}">
                <a16:creationId xmlns:a16="http://schemas.microsoft.com/office/drawing/2014/main" id="{0F9EAED4-9763-4F8C-864C-14A01446BDBB}"/>
              </a:ext>
            </a:extLst>
          </p:cNvPr>
          <p:cNvSpPr txBox="1"/>
          <p:nvPr/>
        </p:nvSpPr>
        <p:spPr>
          <a:xfrm>
            <a:off x="912535" y="2423604"/>
            <a:ext cx="10885887" cy="3970318"/>
          </a:xfrm>
          <a:prstGeom prst="rect">
            <a:avLst/>
          </a:prstGeom>
          <a:noFill/>
        </p:spPr>
        <p:txBody>
          <a:bodyPr wrap="square" rtlCol="0">
            <a:spAutoFit/>
          </a:bodyPr>
          <a:lstStyle/>
          <a:p>
            <a:r>
              <a:rPr lang="zh-CN" altLang="en-US" sz="2800" dirty="0">
                <a:solidFill>
                  <a:schemeClr val="bg1"/>
                </a:solidFill>
                <a:latin typeface="宋体" panose="02010600030101010101" pitchFamily="2" charset="-122"/>
                <a:ea typeface="宋体" panose="02010600030101010101" pitchFamily="2" charset="-122"/>
              </a:rPr>
              <a:t>问题</a:t>
            </a:r>
          </a:p>
          <a:p>
            <a:pPr marL="285750" indent="-285750">
              <a:buFont typeface="Arial" panose="020B0604020202020204" pitchFamily="34" charset="0"/>
              <a:buChar char="•"/>
            </a:pPr>
            <a:r>
              <a:rPr lang="en-US" altLang="zh-CN" sz="2800" dirty="0" err="1">
                <a:solidFill>
                  <a:schemeClr val="bg1"/>
                </a:solidFill>
                <a:latin typeface="宋体" panose="02010600030101010101" pitchFamily="2" charset="-122"/>
                <a:ea typeface="宋体" panose="02010600030101010101" pitchFamily="2" charset="-122"/>
              </a:rPr>
              <a:t>PoW</a:t>
            </a:r>
            <a:r>
              <a:rPr lang="zh-CN" altLang="en-US" sz="2800" dirty="0">
                <a:solidFill>
                  <a:schemeClr val="bg1"/>
                </a:solidFill>
                <a:latin typeface="宋体" panose="02010600030101010101" pitchFamily="2" charset="-122"/>
                <a:ea typeface="宋体" panose="02010600030101010101" pitchFamily="2" charset="-122"/>
              </a:rPr>
              <a:t>已经成了</a:t>
            </a:r>
            <a:r>
              <a:rPr lang="en-US" altLang="zh-CN" sz="2800" dirty="0">
                <a:solidFill>
                  <a:schemeClr val="bg1"/>
                </a:solidFill>
                <a:latin typeface="宋体" panose="02010600030101010101" pitchFamily="2" charset="-122"/>
                <a:ea typeface="宋体" panose="02010600030101010101" pitchFamily="2" charset="-122"/>
              </a:rPr>
              <a:t>pay-to-play</a:t>
            </a:r>
            <a:r>
              <a:rPr lang="zh-CN" altLang="en-US" sz="2800" dirty="0">
                <a:solidFill>
                  <a:schemeClr val="bg1"/>
                </a:solidFill>
                <a:latin typeface="宋体" panose="02010600030101010101" pitchFamily="2" charset="-122"/>
                <a:ea typeface="宋体" panose="02010600030101010101" pitchFamily="2" charset="-122"/>
              </a:rPr>
              <a:t>的模式，是一个只有能花费大量成本的人才会加入的盈利模式。</a:t>
            </a:r>
          </a:p>
          <a:p>
            <a:pPr marL="285750" indent="-285750">
              <a:buFont typeface="Arial" panose="020B0604020202020204" pitchFamily="34" charset="0"/>
              <a:buChar char="•"/>
            </a:pPr>
            <a:r>
              <a:rPr lang="en-US" altLang="zh-CN" sz="2800" dirty="0" err="1">
                <a:solidFill>
                  <a:schemeClr val="bg1"/>
                </a:solidFill>
                <a:latin typeface="宋体" panose="02010600030101010101" pitchFamily="2" charset="-122"/>
                <a:ea typeface="宋体" panose="02010600030101010101" pitchFamily="2" charset="-122"/>
              </a:rPr>
              <a:t>PoW</a:t>
            </a:r>
            <a:r>
              <a:rPr lang="zh-CN" altLang="en-US" sz="2800" dirty="0">
                <a:solidFill>
                  <a:schemeClr val="bg1"/>
                </a:solidFill>
                <a:latin typeface="宋体" panose="02010600030101010101" pitchFamily="2" charset="-122"/>
                <a:ea typeface="宋体" panose="02010600030101010101" pitchFamily="2" charset="-122"/>
              </a:rPr>
              <a:t>的未来就是破坏环境。</a:t>
            </a:r>
          </a:p>
          <a:p>
            <a:pPr marL="285750" indent="-285750">
              <a:buFont typeface="Arial" panose="020B0604020202020204" pitchFamily="34" charset="0"/>
              <a:buChar char="•"/>
            </a:pPr>
            <a:r>
              <a:rPr lang="zh-CN" altLang="en-US" sz="2800" dirty="0">
                <a:solidFill>
                  <a:schemeClr val="bg1"/>
                </a:solidFill>
                <a:latin typeface="宋体" panose="02010600030101010101" pitchFamily="2" charset="-122"/>
                <a:ea typeface="宋体" panose="02010600030101010101" pitchFamily="2" charset="-122"/>
              </a:rPr>
              <a:t>采用</a:t>
            </a:r>
            <a:r>
              <a:rPr lang="en-US" altLang="zh-CN" sz="2800" dirty="0" err="1">
                <a:solidFill>
                  <a:schemeClr val="bg1"/>
                </a:solidFill>
                <a:latin typeface="宋体" panose="02010600030101010101" pitchFamily="2" charset="-122"/>
                <a:ea typeface="宋体" panose="02010600030101010101" pitchFamily="2" charset="-122"/>
              </a:rPr>
              <a:t>PoW</a:t>
            </a:r>
            <a:r>
              <a:rPr lang="zh-CN" altLang="en-US" sz="2800" dirty="0">
                <a:solidFill>
                  <a:schemeClr val="bg1"/>
                </a:solidFill>
                <a:latin typeface="宋体" panose="02010600030101010101" pitchFamily="2" charset="-122"/>
                <a:ea typeface="宋体" panose="02010600030101010101" pitchFamily="2" charset="-122"/>
              </a:rPr>
              <a:t>共识的比特币已经中心化！具体体现在矿业中心化和矿机中心化、比特币技术发展停滞、比特币分叉等等方面。</a:t>
            </a:r>
            <a:endParaRPr lang="en-US" altLang="zh-CN" sz="2800" dirty="0">
              <a:solidFill>
                <a:schemeClr val="bg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800" dirty="0">
                <a:solidFill>
                  <a:schemeClr val="bg1"/>
                </a:solidFill>
                <a:latin typeface="宋体" panose="02010600030101010101" pitchFamily="2" charset="-122"/>
                <a:ea typeface="宋体" panose="02010600030101010101" pitchFamily="2" charset="-122"/>
              </a:rPr>
              <a:t>对于很多链来说，安全期已经过去，危险已经降临。</a:t>
            </a:r>
            <a:endParaRPr lang="en-US" altLang="zh-CN" sz="2800" dirty="0">
              <a:solidFill>
                <a:schemeClr val="bg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800" dirty="0">
                <a:solidFill>
                  <a:schemeClr val="bg1"/>
                </a:solidFill>
                <a:latin typeface="宋体" panose="02010600030101010101" pitchFamily="2" charset="-122"/>
                <a:ea typeface="宋体" panose="02010600030101010101" pitchFamily="2" charset="-122"/>
              </a:rPr>
              <a:t>遭受约一百次分叉劫难，其中</a:t>
            </a:r>
            <a:r>
              <a:rPr lang="en-US" altLang="zh-CN" sz="2800" dirty="0">
                <a:solidFill>
                  <a:schemeClr val="bg1"/>
                </a:solidFill>
                <a:latin typeface="宋体" panose="02010600030101010101" pitchFamily="2" charset="-122"/>
                <a:ea typeface="宋体" panose="02010600030101010101" pitchFamily="2" charset="-122"/>
              </a:rPr>
              <a:t>70</a:t>
            </a:r>
            <a:r>
              <a:rPr lang="zh-CN" altLang="en-US" sz="2800" dirty="0">
                <a:solidFill>
                  <a:schemeClr val="bg1"/>
                </a:solidFill>
                <a:latin typeface="宋体" panose="02010600030101010101" pitchFamily="2" charset="-122"/>
                <a:ea typeface="宋体" panose="02010600030101010101" pitchFamily="2" charset="-122"/>
              </a:rPr>
              <a:t>个分叉币还很活跃，共识生态支离破碎。</a:t>
            </a:r>
          </a:p>
        </p:txBody>
      </p:sp>
    </p:spTree>
    <p:extLst>
      <p:ext uri="{BB962C8B-B14F-4D97-AF65-F5344CB8AC3E}">
        <p14:creationId xmlns:p14="http://schemas.microsoft.com/office/powerpoint/2010/main" val="4273303414"/>
      </p:ext>
    </p:extLst>
  </p:cSld>
  <p:clrMapOvr>
    <a:masterClrMapping/>
  </p:clrMapOvr>
  <mc:AlternateContent xmlns:mc="http://schemas.openxmlformats.org/markup-compatibility/2006" xmlns:p14="http://schemas.microsoft.com/office/powerpoint/2010/main">
    <mc:Choice Requires="p14">
      <p:transition spd="slow" p14:dur="1250" advClick="0" advTm="0">
        <p:circle/>
      </p:transition>
    </mc:Choice>
    <mc:Fallback xmlns="">
      <p:transition spd="slow" advClick="0" advTm="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50" presetClass="entr" presetSubtype="0" decel="10000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strVal val="#ppt_w+.3"/>
                                          </p:val>
                                        </p:tav>
                                        <p:tav tm="100000">
                                          <p:val>
                                            <p:strVal val="#ppt_w"/>
                                          </p:val>
                                        </p:tav>
                                      </p:tavLst>
                                    </p:anim>
                                    <p:anim calcmode="lin" valueType="num">
                                      <p:cBhvr>
                                        <p:cTn id="15" dur="500" fill="hold"/>
                                        <p:tgtEl>
                                          <p:spTgt spid="9"/>
                                        </p:tgtEl>
                                        <p:attrNameLst>
                                          <p:attrName>ppt_h</p:attrName>
                                        </p:attrNameLst>
                                      </p:cBhvr>
                                      <p:tavLst>
                                        <p:tav tm="0">
                                          <p:val>
                                            <p:strVal val="#ppt_h"/>
                                          </p:val>
                                        </p:tav>
                                        <p:tav tm="100000">
                                          <p:val>
                                            <p:strVal val="#ppt_h"/>
                                          </p:val>
                                        </p:tav>
                                      </p:tavLst>
                                    </p:anim>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BE47BF5-92E9-41F4-A728-4759DDFCBA01}"/>
              </a:ext>
            </a:extLst>
          </p:cNvPr>
          <p:cNvSpPr txBox="1">
            <a:spLocks noChangeArrowheads="1"/>
          </p:cNvSpPr>
          <p:nvPr/>
        </p:nvSpPr>
        <p:spPr bwMode="auto">
          <a:xfrm>
            <a:off x="4325443" y="279112"/>
            <a:ext cx="3541113" cy="584775"/>
          </a:xfrm>
          <a:prstGeom prst="rect">
            <a:avLst/>
          </a:prstGeom>
          <a:noFill/>
          <a:ln>
            <a:noFill/>
          </a:ln>
        </p:spPr>
        <p:txBody>
          <a:bodyPr wrap="square">
            <a:spAutoFit/>
          </a:bodyPr>
          <a:lstStyle>
            <a:lvl1pPr/>
            <a:lvl2pPr marL="742950" indent="-285750"/>
            <a:lvl3pPr/>
            <a:lvl4pPr/>
            <a:lvl5pPr/>
            <a:lvl6pPr/>
            <a:lvl7pPr/>
            <a:lvl8pPr/>
            <a:lvl9pPr/>
          </a:lstStyle>
          <a:p>
            <a:pPr algn="ctr"/>
            <a:r>
              <a:rPr lang="zh-CN" altLang="en-US" sz="3200" dirty="0">
                <a:ln w="9525">
                  <a:noFill/>
                </a:ln>
                <a:solidFill>
                  <a:schemeClr val="bg1"/>
                </a:solidFill>
                <a:effectLst>
                  <a:outerShdw blurRad="50800" dist="38100" dir="2700000" algn="tl" rotWithShape="0">
                    <a:schemeClr val="bg1">
                      <a:lumMod val="85000"/>
                      <a:alpha val="40000"/>
                    </a:schemeClr>
                  </a:outerShdw>
                </a:effectLst>
                <a:latin typeface="+mj-ea"/>
                <a:ea typeface="+mj-ea"/>
              </a:rPr>
              <a:t>区块链的定义</a:t>
            </a:r>
          </a:p>
        </p:txBody>
      </p:sp>
      <p:sp>
        <p:nvSpPr>
          <p:cNvPr id="5" name="矩形 4">
            <a:extLst>
              <a:ext uri="{FF2B5EF4-FFF2-40B4-BE49-F238E27FC236}">
                <a16:creationId xmlns:a16="http://schemas.microsoft.com/office/drawing/2014/main" id="{21F18E28-BF77-4DCB-9C95-0138A4ECF9D1}"/>
              </a:ext>
            </a:extLst>
          </p:cNvPr>
          <p:cNvSpPr/>
          <p:nvPr/>
        </p:nvSpPr>
        <p:spPr>
          <a:xfrm>
            <a:off x="4411560" y="745681"/>
            <a:ext cx="3368878" cy="338554"/>
          </a:xfrm>
          <a:prstGeom prst="rect">
            <a:avLst/>
          </a:prstGeom>
        </p:spPr>
        <p:txBody>
          <a:bodyPr wrap="square">
            <a:spAutoFit/>
          </a:bodyPr>
          <a:lstStyle/>
          <a:p>
            <a:pPr algn="ctr"/>
            <a:r>
              <a:rPr lang="en-US" altLang="zh-CN" sz="1600" dirty="0">
                <a:ln w="3175">
                  <a:noFill/>
                </a:ln>
                <a:solidFill>
                  <a:srgbClr val="447FB1"/>
                </a:solidFill>
                <a:effectLst>
                  <a:outerShdw blurRad="50800" dist="38100" dir="2700000" algn="tl" rotWithShape="0">
                    <a:schemeClr val="bg1">
                      <a:lumMod val="85000"/>
                      <a:alpha val="40000"/>
                    </a:schemeClr>
                  </a:outerShdw>
                </a:effectLst>
                <a:latin typeface="+mj-ea"/>
                <a:ea typeface="+mj-ea"/>
              </a:rPr>
              <a:t>Definition of </a:t>
            </a:r>
            <a:r>
              <a:rPr lang="en-US" altLang="zh-CN" sz="1600" dirty="0" err="1">
                <a:ln w="3175">
                  <a:noFill/>
                </a:ln>
                <a:solidFill>
                  <a:srgbClr val="447FB1"/>
                </a:solidFill>
                <a:effectLst>
                  <a:outerShdw blurRad="50800" dist="38100" dir="2700000" algn="tl" rotWithShape="0">
                    <a:schemeClr val="bg1">
                      <a:lumMod val="85000"/>
                      <a:alpha val="40000"/>
                    </a:schemeClr>
                  </a:outerShdw>
                </a:effectLst>
                <a:latin typeface="+mj-ea"/>
                <a:ea typeface="+mj-ea"/>
              </a:rPr>
              <a:t>blockchain</a:t>
            </a:r>
            <a:r>
              <a:rPr lang="en-US" altLang="zh-CN" sz="1600" dirty="0">
                <a:ln w="3175">
                  <a:noFill/>
                </a:ln>
                <a:solidFill>
                  <a:srgbClr val="447FB1"/>
                </a:solidFill>
                <a:effectLst>
                  <a:outerShdw blurRad="50800" dist="38100" dir="2700000" algn="tl" rotWithShape="0">
                    <a:schemeClr val="bg1">
                      <a:lumMod val="85000"/>
                      <a:alpha val="40000"/>
                    </a:schemeClr>
                  </a:outerShdw>
                </a:effectLst>
                <a:latin typeface="+mj-ea"/>
                <a:ea typeface="+mj-ea"/>
              </a:rPr>
              <a:t>.</a:t>
            </a:r>
            <a:endParaRPr lang="zh-CN" altLang="en-US" sz="1600" dirty="0">
              <a:ln w="3175">
                <a:noFill/>
              </a:ln>
              <a:solidFill>
                <a:srgbClr val="447FB1"/>
              </a:solidFill>
              <a:effectLst>
                <a:outerShdw blurRad="50800" dist="38100" dir="2700000" algn="tl" rotWithShape="0">
                  <a:schemeClr val="bg1">
                    <a:lumMod val="85000"/>
                    <a:alpha val="40000"/>
                  </a:schemeClr>
                </a:outerShdw>
              </a:effectLst>
              <a:latin typeface="+mj-ea"/>
              <a:ea typeface="+mj-ea"/>
            </a:endParaRPr>
          </a:p>
        </p:txBody>
      </p:sp>
      <p:sp>
        <p:nvSpPr>
          <p:cNvPr id="7" name="Freeform: Shape 13">
            <a:extLst>
              <a:ext uri="{FF2B5EF4-FFF2-40B4-BE49-F238E27FC236}">
                <a16:creationId xmlns:a16="http://schemas.microsoft.com/office/drawing/2014/main" id="{9E72A6A5-4033-4146-9248-52418AD63382}"/>
              </a:ext>
            </a:extLst>
          </p:cNvPr>
          <p:cNvSpPr/>
          <p:nvPr/>
        </p:nvSpPr>
        <p:spPr>
          <a:xfrm rot="2561600">
            <a:off x="3353501" y="4265589"/>
            <a:ext cx="473985" cy="68728"/>
          </a:xfrm>
          <a:custGeom>
            <a:avLst/>
            <a:gdLst/>
            <a:ahLst/>
            <a:cxnLst/>
            <a:rect l="0" t="0" r="0" b="0"/>
            <a:pathLst>
              <a:path>
                <a:moveTo>
                  <a:pt x="0" y="28828"/>
                </a:moveTo>
                <a:lnTo>
                  <a:pt x="397630" y="28828"/>
                </a:lnTo>
              </a:path>
            </a:pathLst>
          </a:custGeom>
          <a:noFill/>
          <a:ln w="19050">
            <a:solidFill>
              <a:schemeClr val="tx1">
                <a:lumMod val="75000"/>
                <a:lumOff val="25000"/>
              </a:schemeClr>
            </a:solidFill>
            <a:prstDash val="dash"/>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nchor="ctr"/>
          <a:lstStyle/>
          <a:p>
            <a:pPr algn="ctr"/>
            <a:endParaRPr>
              <a:solidFill>
                <a:schemeClr val="bg1"/>
              </a:solidFill>
            </a:endParaRPr>
          </a:p>
        </p:txBody>
      </p:sp>
      <p:sp>
        <p:nvSpPr>
          <p:cNvPr id="8" name="Freeform: Shape 14">
            <a:extLst>
              <a:ext uri="{FF2B5EF4-FFF2-40B4-BE49-F238E27FC236}">
                <a16:creationId xmlns:a16="http://schemas.microsoft.com/office/drawing/2014/main" id="{9FB0BA1E-E96D-44BD-BF84-9543AFB02DE0}"/>
              </a:ext>
            </a:extLst>
          </p:cNvPr>
          <p:cNvSpPr/>
          <p:nvPr/>
        </p:nvSpPr>
        <p:spPr>
          <a:xfrm>
            <a:off x="3416306" y="3620628"/>
            <a:ext cx="526765" cy="68728"/>
          </a:xfrm>
          <a:custGeom>
            <a:avLst/>
            <a:gdLst/>
            <a:ahLst/>
            <a:cxnLst/>
            <a:rect l="0" t="0" r="0" b="0"/>
            <a:pathLst>
              <a:path>
                <a:moveTo>
                  <a:pt x="0" y="28828"/>
                </a:moveTo>
                <a:lnTo>
                  <a:pt x="441908" y="28828"/>
                </a:lnTo>
              </a:path>
            </a:pathLst>
          </a:custGeom>
          <a:noFill/>
          <a:ln w="19050">
            <a:solidFill>
              <a:schemeClr val="tx1">
                <a:lumMod val="75000"/>
                <a:lumOff val="25000"/>
              </a:schemeClr>
            </a:solidFill>
            <a:prstDash val="dash"/>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nchor="ctr"/>
          <a:lstStyle/>
          <a:p>
            <a:pPr algn="ctr"/>
            <a:endParaRPr>
              <a:solidFill>
                <a:schemeClr val="bg1"/>
              </a:solidFill>
            </a:endParaRPr>
          </a:p>
        </p:txBody>
      </p:sp>
      <p:sp>
        <p:nvSpPr>
          <p:cNvPr id="9" name="Freeform: Shape 15">
            <a:extLst>
              <a:ext uri="{FF2B5EF4-FFF2-40B4-BE49-F238E27FC236}">
                <a16:creationId xmlns:a16="http://schemas.microsoft.com/office/drawing/2014/main" id="{2371D0DC-965C-4A26-A328-D3BCA48D6638}"/>
              </a:ext>
            </a:extLst>
          </p:cNvPr>
          <p:cNvSpPr/>
          <p:nvPr/>
        </p:nvSpPr>
        <p:spPr>
          <a:xfrm rot="19038400">
            <a:off x="3353501" y="2975674"/>
            <a:ext cx="473962" cy="68728"/>
          </a:xfrm>
          <a:custGeom>
            <a:avLst/>
            <a:gdLst/>
            <a:ahLst/>
            <a:cxnLst/>
            <a:rect l="0" t="0" r="0" b="0"/>
            <a:pathLst>
              <a:path>
                <a:moveTo>
                  <a:pt x="0" y="28828"/>
                </a:moveTo>
                <a:lnTo>
                  <a:pt x="397611" y="28828"/>
                </a:lnTo>
              </a:path>
            </a:pathLst>
          </a:custGeom>
          <a:noFill/>
          <a:ln w="19050">
            <a:solidFill>
              <a:schemeClr val="tx1">
                <a:lumMod val="75000"/>
                <a:lumOff val="25000"/>
              </a:schemeClr>
            </a:solidFill>
            <a:prstDash val="dash"/>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nchor="ctr"/>
          <a:lstStyle/>
          <a:p>
            <a:pPr algn="ctr"/>
            <a:endParaRPr>
              <a:solidFill>
                <a:schemeClr val="bg1"/>
              </a:solidFill>
            </a:endParaRPr>
          </a:p>
        </p:txBody>
      </p:sp>
      <p:sp>
        <p:nvSpPr>
          <p:cNvPr id="31" name="Rectangle: Rounded Corners 6">
            <a:extLst>
              <a:ext uri="{FF2B5EF4-FFF2-40B4-BE49-F238E27FC236}">
                <a16:creationId xmlns:a16="http://schemas.microsoft.com/office/drawing/2014/main" id="{01F48A2D-9A5B-4949-B3C0-928A4C433E9D}"/>
              </a:ext>
            </a:extLst>
          </p:cNvPr>
          <p:cNvSpPr/>
          <p:nvPr/>
        </p:nvSpPr>
        <p:spPr>
          <a:xfrm>
            <a:off x="3943071" y="1464816"/>
            <a:ext cx="7145139" cy="447475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200000"/>
              </a:lnSpc>
            </a:pPr>
            <a:r>
              <a:rPr lang="zh-CN" altLang="en-US" sz="1600" dirty="0">
                <a:latin typeface="+mj-ea"/>
                <a:ea typeface="+mj-ea"/>
              </a:rPr>
              <a:t>区块链（</a:t>
            </a:r>
            <a:r>
              <a:rPr lang="en-US" altLang="zh-CN" sz="1600" dirty="0">
                <a:latin typeface="+mj-ea"/>
                <a:ea typeface="+mj-ea"/>
              </a:rPr>
              <a:t>Blockchain</a:t>
            </a:r>
            <a:r>
              <a:rPr lang="zh-CN" altLang="en-US" sz="1600" dirty="0">
                <a:latin typeface="+mj-ea"/>
                <a:ea typeface="+mj-ea"/>
              </a:rPr>
              <a:t>）源于比特币的</a:t>
            </a:r>
            <a:r>
              <a:rPr lang="zh-CN" altLang="en-US" sz="1600" dirty="0">
                <a:solidFill>
                  <a:srgbClr val="FFFF00"/>
                </a:solidFill>
                <a:latin typeface="+mj-ea"/>
                <a:ea typeface="+mj-ea"/>
              </a:rPr>
              <a:t>底层共识</a:t>
            </a:r>
            <a:r>
              <a:rPr lang="zh-CN" altLang="en-US" sz="1600" dirty="0">
                <a:latin typeface="+mj-ea"/>
                <a:ea typeface="+mj-ea"/>
              </a:rPr>
              <a:t>和</a:t>
            </a:r>
            <a:r>
              <a:rPr lang="zh-CN" altLang="en-US" sz="1600" dirty="0">
                <a:solidFill>
                  <a:srgbClr val="FFFF00"/>
                </a:solidFill>
                <a:latin typeface="+mj-ea"/>
                <a:ea typeface="+mj-ea"/>
              </a:rPr>
              <a:t>通证</a:t>
            </a:r>
            <a:r>
              <a:rPr lang="zh-CN" altLang="en-US" sz="1600" dirty="0">
                <a:latin typeface="+mj-ea"/>
                <a:ea typeface="+mj-ea"/>
              </a:rPr>
              <a:t>技术。它是提供</a:t>
            </a:r>
            <a:r>
              <a:rPr lang="zh-CN" altLang="en-US" sz="1600" dirty="0">
                <a:solidFill>
                  <a:srgbClr val="FFFF00"/>
                </a:solidFill>
                <a:latin typeface="+mj-ea"/>
                <a:ea typeface="+mj-ea"/>
              </a:rPr>
              <a:t>智能合约</a:t>
            </a:r>
            <a:r>
              <a:rPr lang="zh-CN" altLang="en-US" sz="1600" dirty="0">
                <a:latin typeface="+mj-ea"/>
                <a:ea typeface="+mj-ea"/>
              </a:rPr>
              <a:t>执行环境的去中心化超级计算机，也是一种按时间顺序永久记录通证交易、智能合约代码及其运行状态和数据的分布式时态数据库。区块链是通过其</a:t>
            </a:r>
            <a:r>
              <a:rPr lang="zh-CN" altLang="en-US" sz="1600" dirty="0">
                <a:solidFill>
                  <a:srgbClr val="FFFF00"/>
                </a:solidFill>
                <a:latin typeface="+mj-ea"/>
                <a:ea typeface="+mj-ea"/>
              </a:rPr>
              <a:t>共识机制</a:t>
            </a:r>
            <a:r>
              <a:rPr lang="zh-CN" altLang="en-US" sz="1600" dirty="0">
                <a:latin typeface="+mj-ea"/>
                <a:ea typeface="+mj-ea"/>
              </a:rPr>
              <a:t>、</a:t>
            </a:r>
            <a:r>
              <a:rPr lang="zh-CN" altLang="en-US" sz="1600" dirty="0">
                <a:solidFill>
                  <a:srgbClr val="FFFF00"/>
                </a:solidFill>
                <a:latin typeface="+mj-ea"/>
                <a:ea typeface="+mj-ea"/>
              </a:rPr>
              <a:t>通证</a:t>
            </a:r>
            <a:r>
              <a:rPr lang="zh-CN" altLang="en-US" sz="1600" dirty="0">
                <a:latin typeface="+mj-ea"/>
                <a:ea typeface="+mj-ea"/>
              </a:rPr>
              <a:t>和</a:t>
            </a:r>
            <a:r>
              <a:rPr lang="zh-CN" altLang="en-US" sz="1600" dirty="0">
                <a:solidFill>
                  <a:srgbClr val="FFFF00"/>
                </a:solidFill>
                <a:latin typeface="+mj-ea"/>
                <a:ea typeface="+mj-ea"/>
              </a:rPr>
              <a:t>智能合约</a:t>
            </a:r>
            <a:r>
              <a:rPr lang="zh-CN" altLang="en-US" sz="1600" dirty="0">
                <a:latin typeface="+mj-ea"/>
                <a:ea typeface="+mj-ea"/>
              </a:rPr>
              <a:t>等起到的激励、安保、确权、监管、经济自治等作用，做到集</a:t>
            </a:r>
            <a:r>
              <a:rPr lang="zh-CN" altLang="en-US" sz="1600" dirty="0">
                <a:solidFill>
                  <a:srgbClr val="FFFF00"/>
                </a:solidFill>
                <a:latin typeface="+mj-ea"/>
                <a:ea typeface="+mj-ea"/>
              </a:rPr>
              <a:t>去中心化</a:t>
            </a:r>
            <a:r>
              <a:rPr lang="zh-CN" altLang="en-US" sz="1600" dirty="0">
                <a:latin typeface="+mj-ea"/>
                <a:ea typeface="+mj-ea"/>
              </a:rPr>
              <a:t>、</a:t>
            </a:r>
            <a:r>
              <a:rPr lang="zh-CN" altLang="en-US" sz="1600" dirty="0">
                <a:solidFill>
                  <a:srgbClr val="FFFF00"/>
                </a:solidFill>
                <a:latin typeface="+mj-ea"/>
                <a:ea typeface="+mj-ea"/>
              </a:rPr>
              <a:t>抗审查</a:t>
            </a:r>
            <a:r>
              <a:rPr lang="zh-CN" altLang="en-US" sz="1600" dirty="0">
                <a:latin typeface="+mj-ea"/>
                <a:ea typeface="+mj-ea"/>
              </a:rPr>
              <a:t>、</a:t>
            </a:r>
            <a:r>
              <a:rPr lang="zh-CN" altLang="en-US" sz="1600" dirty="0">
                <a:solidFill>
                  <a:srgbClr val="FFFF00"/>
                </a:solidFill>
                <a:latin typeface="+mj-ea"/>
                <a:ea typeface="+mj-ea"/>
              </a:rPr>
              <a:t>去信任</a:t>
            </a:r>
            <a:r>
              <a:rPr lang="zh-CN" altLang="en-US" sz="1600" dirty="0">
                <a:latin typeface="+mj-ea"/>
                <a:ea typeface="+mj-ea"/>
              </a:rPr>
              <a:t>、</a:t>
            </a:r>
            <a:r>
              <a:rPr lang="zh-CN" altLang="en-US" sz="1600" dirty="0">
                <a:solidFill>
                  <a:srgbClr val="FFFF00"/>
                </a:solidFill>
                <a:latin typeface="+mj-ea"/>
                <a:ea typeface="+mj-ea"/>
              </a:rPr>
              <a:t>无需许可</a:t>
            </a:r>
            <a:r>
              <a:rPr lang="zh-CN" altLang="en-US" sz="1600" dirty="0">
                <a:latin typeface="+mj-ea"/>
                <a:ea typeface="+mj-ea"/>
              </a:rPr>
              <a:t>等本质特征于一体的新兴互联网技术。区块链应用的主流将寄望于蓬勃发展的</a:t>
            </a:r>
            <a:r>
              <a:rPr lang="zh-CN" altLang="en-US" sz="1600" dirty="0">
                <a:solidFill>
                  <a:srgbClr val="FFFF00"/>
                </a:solidFill>
                <a:latin typeface="+mj-ea"/>
                <a:ea typeface="+mj-ea"/>
              </a:rPr>
              <a:t>去中心化应用（</a:t>
            </a:r>
            <a:r>
              <a:rPr lang="en-US" altLang="zh-CN" sz="1600" dirty="0" err="1">
                <a:solidFill>
                  <a:srgbClr val="FFFF00"/>
                </a:solidFill>
                <a:latin typeface="+mj-ea"/>
                <a:ea typeface="+mj-ea"/>
              </a:rPr>
              <a:t>DApp</a:t>
            </a:r>
            <a:r>
              <a:rPr lang="zh-CN" altLang="en-US" sz="1600" dirty="0">
                <a:solidFill>
                  <a:srgbClr val="FFFF00"/>
                </a:solidFill>
                <a:latin typeface="+mj-ea"/>
                <a:ea typeface="+mj-ea"/>
              </a:rPr>
              <a:t>）</a:t>
            </a:r>
            <a:r>
              <a:rPr lang="zh-CN" altLang="en-US" sz="1600" dirty="0">
                <a:latin typeface="+mj-ea"/>
                <a:ea typeface="+mj-ea"/>
              </a:rPr>
              <a:t>和</a:t>
            </a:r>
            <a:r>
              <a:rPr lang="zh-CN" altLang="en-US" sz="1600" dirty="0">
                <a:solidFill>
                  <a:srgbClr val="FFFF00"/>
                </a:solidFill>
                <a:latin typeface="+mj-ea"/>
                <a:ea typeface="+mj-ea"/>
              </a:rPr>
              <a:t>去中心化自治智能体（</a:t>
            </a:r>
            <a:r>
              <a:rPr lang="en-US" altLang="zh-CN" sz="1600" dirty="0">
                <a:solidFill>
                  <a:srgbClr val="FFFF00"/>
                </a:solidFill>
                <a:latin typeface="+mj-ea"/>
                <a:ea typeface="+mj-ea"/>
              </a:rPr>
              <a:t>DAO</a:t>
            </a:r>
            <a:r>
              <a:rPr lang="zh-CN" altLang="en-US" sz="1600" dirty="0">
                <a:solidFill>
                  <a:srgbClr val="FFFF00"/>
                </a:solidFill>
                <a:latin typeface="+mj-ea"/>
                <a:ea typeface="+mj-ea"/>
              </a:rPr>
              <a:t>）</a:t>
            </a:r>
            <a:r>
              <a:rPr lang="zh-CN" altLang="en-US" sz="1600" dirty="0">
                <a:latin typeface="+mj-ea"/>
                <a:ea typeface="+mj-ea"/>
              </a:rPr>
              <a:t>。区块链的终极目标是要完成从信息互联网到价值互联网的飞跃。</a:t>
            </a:r>
            <a:endParaRPr lang="zh-CN" altLang="zh-CN" b="1" dirty="0">
              <a:solidFill>
                <a:srgbClr val="0070C0"/>
              </a:solidFill>
              <a:latin typeface="+mj-ea"/>
              <a:ea typeface="+mj-ea"/>
            </a:endParaRPr>
          </a:p>
        </p:txBody>
      </p:sp>
    </p:spTree>
    <p:extLst>
      <p:ext uri="{BB962C8B-B14F-4D97-AF65-F5344CB8AC3E}">
        <p14:creationId xmlns:p14="http://schemas.microsoft.com/office/powerpoint/2010/main" val="3346805562"/>
      </p:ext>
    </p:extLst>
  </p:cSld>
  <p:clrMapOvr>
    <a:masterClrMapping/>
  </p:clrMapOvr>
  <mc:AlternateContent xmlns:mc="http://schemas.openxmlformats.org/markup-compatibility/2006" xmlns:p14="http://schemas.microsoft.com/office/powerpoint/2010/main">
    <mc:Choice Requires="p14">
      <p:transition spd="slow" p14:dur="1250" advClick="0" advTm="0">
        <p:circle/>
      </p:transition>
    </mc:Choice>
    <mc:Fallback xmlns="">
      <p:transition spd="slow" advClick="0" advTm="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500"/>
                                        <p:tgtEl>
                                          <p:spTgt spid="31"/>
                                        </p:tgtEl>
                                      </p:cBhvr>
                                    </p:animEffect>
                                    <p:anim calcmode="lin" valueType="num">
                                      <p:cBhvr>
                                        <p:cTn id="15" dur="500" fill="hold"/>
                                        <p:tgtEl>
                                          <p:spTgt spid="31"/>
                                        </p:tgtEl>
                                        <p:attrNameLst>
                                          <p:attrName>ppt_x</p:attrName>
                                        </p:attrNameLst>
                                      </p:cBhvr>
                                      <p:tavLst>
                                        <p:tav tm="0">
                                          <p:val>
                                            <p:strVal val="#ppt_x"/>
                                          </p:val>
                                        </p:tav>
                                        <p:tav tm="100000">
                                          <p:val>
                                            <p:strVal val="#ppt_x"/>
                                          </p:val>
                                        </p:tav>
                                      </p:tavLst>
                                    </p:anim>
                                    <p:anim calcmode="lin" valueType="num">
                                      <p:cBhvr>
                                        <p:cTn id="16" dur="5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BE47BF5-92E9-41F4-A728-4759DDFCBA01}"/>
              </a:ext>
            </a:extLst>
          </p:cNvPr>
          <p:cNvSpPr txBox="1">
            <a:spLocks noChangeArrowheads="1"/>
          </p:cNvSpPr>
          <p:nvPr/>
        </p:nvSpPr>
        <p:spPr bwMode="auto">
          <a:xfrm>
            <a:off x="4090050" y="295341"/>
            <a:ext cx="4394014" cy="584775"/>
          </a:xfrm>
          <a:prstGeom prst="rect">
            <a:avLst/>
          </a:prstGeom>
          <a:noFill/>
          <a:ln>
            <a:noFill/>
          </a:ln>
        </p:spPr>
        <p:txBody>
          <a:bodyPr wrap="square">
            <a:spAutoFit/>
          </a:bodyPr>
          <a:lstStyle>
            <a:lvl1pPr/>
            <a:lvl2pPr marL="742950" indent="-285750"/>
            <a:lvl3pPr/>
            <a:lvl4pPr/>
            <a:lvl5pPr/>
            <a:lvl6pPr/>
            <a:lvl7pPr/>
            <a:lvl8pPr/>
            <a:lvl9pPr/>
          </a:lstStyle>
          <a:p>
            <a:pPr algn="ctr"/>
            <a:r>
              <a:rPr lang="zh-CN" altLang="en-US" sz="3200" dirty="0">
                <a:ln w="9525">
                  <a:noFill/>
                </a:ln>
                <a:solidFill>
                  <a:schemeClr val="bg1"/>
                </a:solidFill>
                <a:effectLst>
                  <a:outerShdw blurRad="50800" dist="38100" dir="2700000" algn="tl" rotWithShape="0">
                    <a:schemeClr val="bg1">
                      <a:lumMod val="85000"/>
                      <a:alpha val="40000"/>
                    </a:schemeClr>
                  </a:outerShdw>
                </a:effectLst>
                <a:latin typeface="+mj-ea"/>
                <a:ea typeface="+mj-ea"/>
              </a:rPr>
              <a:t>区块链的分类及其分歧</a:t>
            </a:r>
          </a:p>
        </p:txBody>
      </p:sp>
      <p:sp>
        <p:nvSpPr>
          <p:cNvPr id="5" name="矩形 4">
            <a:extLst>
              <a:ext uri="{FF2B5EF4-FFF2-40B4-BE49-F238E27FC236}">
                <a16:creationId xmlns:a16="http://schemas.microsoft.com/office/drawing/2014/main" id="{21F18E28-BF77-4DCB-9C95-0138A4ECF9D1}"/>
              </a:ext>
            </a:extLst>
          </p:cNvPr>
          <p:cNvSpPr/>
          <p:nvPr/>
        </p:nvSpPr>
        <p:spPr>
          <a:xfrm>
            <a:off x="3947567" y="811608"/>
            <a:ext cx="4536497" cy="338554"/>
          </a:xfrm>
          <a:prstGeom prst="rect">
            <a:avLst/>
          </a:prstGeom>
        </p:spPr>
        <p:txBody>
          <a:bodyPr wrap="square">
            <a:spAutoFit/>
          </a:bodyPr>
          <a:lstStyle/>
          <a:p>
            <a:pPr algn="ctr"/>
            <a:r>
              <a:rPr lang="en-US" altLang="zh-CN" sz="1600" dirty="0">
                <a:ln w="3175">
                  <a:noFill/>
                </a:ln>
                <a:solidFill>
                  <a:srgbClr val="447FB1"/>
                </a:solidFill>
                <a:effectLst>
                  <a:outerShdw blurRad="50800" dist="38100" dir="2700000" algn="tl" rotWithShape="0">
                    <a:schemeClr val="bg1">
                      <a:lumMod val="85000"/>
                      <a:alpha val="40000"/>
                    </a:schemeClr>
                  </a:outerShdw>
                </a:effectLst>
                <a:latin typeface="+mj-ea"/>
                <a:ea typeface="+mj-ea"/>
              </a:rPr>
              <a:t>The classification and division of Blockchain</a:t>
            </a:r>
            <a:endParaRPr lang="zh-CN" altLang="en-US" sz="1600" dirty="0">
              <a:ln w="3175">
                <a:noFill/>
              </a:ln>
              <a:solidFill>
                <a:srgbClr val="447FB1"/>
              </a:solidFill>
              <a:effectLst>
                <a:outerShdw blurRad="50800" dist="38100" dir="2700000" algn="tl" rotWithShape="0">
                  <a:schemeClr val="bg1">
                    <a:lumMod val="85000"/>
                    <a:alpha val="40000"/>
                  </a:schemeClr>
                </a:outerShdw>
              </a:effectLst>
              <a:latin typeface="+mj-ea"/>
              <a:ea typeface="+mj-ea"/>
            </a:endParaRPr>
          </a:p>
        </p:txBody>
      </p:sp>
      <p:sp>
        <p:nvSpPr>
          <p:cNvPr id="9" name="Rectangle: Rounded Corners 6">
            <a:extLst>
              <a:ext uri="{FF2B5EF4-FFF2-40B4-BE49-F238E27FC236}">
                <a16:creationId xmlns:a16="http://schemas.microsoft.com/office/drawing/2014/main" id="{01F48A2D-9A5B-4949-B3C0-928A4C433E9D}"/>
              </a:ext>
            </a:extLst>
          </p:cNvPr>
          <p:cNvSpPr/>
          <p:nvPr/>
        </p:nvSpPr>
        <p:spPr>
          <a:xfrm>
            <a:off x="1420058" y="3180867"/>
            <a:ext cx="4368794" cy="1783106"/>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grpSp>
        <p:nvGrpSpPr>
          <p:cNvPr id="2" name="组合 1">
            <a:extLst>
              <a:ext uri="{FF2B5EF4-FFF2-40B4-BE49-F238E27FC236}">
                <a16:creationId xmlns:a16="http://schemas.microsoft.com/office/drawing/2014/main" id="{9F36B1CA-AE4B-4BD7-93F6-B2F9B1513A90}"/>
              </a:ext>
            </a:extLst>
          </p:cNvPr>
          <p:cNvGrpSpPr/>
          <p:nvPr/>
        </p:nvGrpSpPr>
        <p:grpSpPr>
          <a:xfrm>
            <a:off x="5785842" y="2640521"/>
            <a:ext cx="1331694" cy="2730151"/>
            <a:chOff x="5785842" y="2640521"/>
            <a:chExt cx="1331694" cy="2730151"/>
          </a:xfrm>
        </p:grpSpPr>
        <p:grpSp>
          <p:nvGrpSpPr>
            <p:cNvPr id="8" name="Group 2">
              <a:extLst>
                <a:ext uri="{FF2B5EF4-FFF2-40B4-BE49-F238E27FC236}">
                  <a16:creationId xmlns:a16="http://schemas.microsoft.com/office/drawing/2014/main" id="{338657BB-0769-4951-AE1C-1AD97810CBD1}"/>
                </a:ext>
              </a:extLst>
            </p:cNvPr>
            <p:cNvGrpSpPr/>
            <p:nvPr/>
          </p:nvGrpSpPr>
          <p:grpSpPr>
            <a:xfrm>
              <a:off x="5785842" y="2640524"/>
              <a:ext cx="1331694" cy="2714621"/>
              <a:chOff x="5175077" y="2507654"/>
              <a:chExt cx="1331694" cy="2714625"/>
            </a:xfrm>
          </p:grpSpPr>
          <p:cxnSp>
            <p:nvCxnSpPr>
              <p:cNvPr id="26" name="Straight Connector 3">
                <a:extLst>
                  <a:ext uri="{FF2B5EF4-FFF2-40B4-BE49-F238E27FC236}">
                    <a16:creationId xmlns:a16="http://schemas.microsoft.com/office/drawing/2014/main" id="{E7FB1A70-7029-4129-BECD-B4A43E0BA9B7}"/>
                  </a:ext>
                </a:extLst>
              </p:cNvPr>
              <p:cNvCxnSpPr/>
              <p:nvPr/>
            </p:nvCxnSpPr>
            <p:spPr>
              <a:xfrm>
                <a:off x="5713775" y="2507654"/>
                <a:ext cx="792996" cy="0"/>
              </a:xfrm>
              <a:prstGeom prst="line">
                <a:avLst/>
              </a:prstGeom>
              <a:ln w="127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4">
                <a:extLst>
                  <a:ext uri="{FF2B5EF4-FFF2-40B4-BE49-F238E27FC236}">
                    <a16:creationId xmlns:a16="http://schemas.microsoft.com/office/drawing/2014/main" id="{418666CE-EB5E-4612-B769-4F6DAF273D72}"/>
                  </a:ext>
                </a:extLst>
              </p:cNvPr>
              <p:cNvCxnSpPr/>
              <p:nvPr/>
            </p:nvCxnSpPr>
            <p:spPr>
              <a:xfrm>
                <a:off x="5713775" y="5222279"/>
                <a:ext cx="792996" cy="0"/>
              </a:xfrm>
              <a:prstGeom prst="line">
                <a:avLst/>
              </a:prstGeom>
              <a:ln w="127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5">
                <a:extLst>
                  <a:ext uri="{FF2B5EF4-FFF2-40B4-BE49-F238E27FC236}">
                    <a16:creationId xmlns:a16="http://schemas.microsoft.com/office/drawing/2014/main" id="{F4557FB7-3EF1-4207-8A55-924259F95240}"/>
                  </a:ext>
                </a:extLst>
              </p:cNvPr>
              <p:cNvCxnSpPr/>
              <p:nvPr/>
            </p:nvCxnSpPr>
            <p:spPr>
              <a:xfrm>
                <a:off x="5175077" y="3887402"/>
                <a:ext cx="1331694" cy="0"/>
              </a:xfrm>
              <a:prstGeom prst="line">
                <a:avLst/>
              </a:prstGeom>
              <a:ln w="127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10" name="Straight Connector 7">
              <a:extLst>
                <a:ext uri="{FF2B5EF4-FFF2-40B4-BE49-F238E27FC236}">
                  <a16:creationId xmlns:a16="http://schemas.microsoft.com/office/drawing/2014/main" id="{0E42DF63-5BF0-4849-A662-AAEBCD879E0D}"/>
                </a:ext>
              </a:extLst>
            </p:cNvPr>
            <p:cNvCxnSpPr/>
            <p:nvPr/>
          </p:nvCxnSpPr>
          <p:spPr>
            <a:xfrm>
              <a:off x="6324535" y="2640521"/>
              <a:ext cx="0" cy="2730151"/>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11" name="Freeform: Shape 60">
            <a:extLst>
              <a:ext uri="{FF2B5EF4-FFF2-40B4-BE49-F238E27FC236}">
                <a16:creationId xmlns:a16="http://schemas.microsoft.com/office/drawing/2014/main" id="{5238B882-2F2D-421D-AB57-39349679A8F2}"/>
              </a:ext>
            </a:extLst>
          </p:cNvPr>
          <p:cNvSpPr>
            <a:spLocks/>
          </p:cNvSpPr>
          <p:nvPr/>
        </p:nvSpPr>
        <p:spPr bwMode="auto">
          <a:xfrm>
            <a:off x="7225142" y="2372015"/>
            <a:ext cx="516828" cy="516828"/>
          </a:xfrm>
          <a:custGeom>
            <a:avLst/>
            <a:gdLst>
              <a:gd name="T0" fmla="*/ 187 w 228"/>
              <a:gd name="T1" fmla="*/ 114 h 240"/>
              <a:gd name="T2" fmla="*/ 114 w 228"/>
              <a:gd name="T3" fmla="*/ 40 h 240"/>
              <a:gd name="T4" fmla="*/ 40 w 228"/>
              <a:gd name="T5" fmla="*/ 114 h 240"/>
              <a:gd name="T6" fmla="*/ 68 w 228"/>
              <a:gd name="T7" fmla="*/ 171 h 240"/>
              <a:gd name="T8" fmla="*/ 74 w 228"/>
              <a:gd name="T9" fmla="*/ 173 h 240"/>
              <a:gd name="T10" fmla="*/ 81 w 228"/>
              <a:gd name="T11" fmla="*/ 169 h 240"/>
              <a:gd name="T12" fmla="*/ 79 w 228"/>
              <a:gd name="T13" fmla="*/ 156 h 240"/>
              <a:gd name="T14" fmla="*/ 59 w 228"/>
              <a:gd name="T15" fmla="*/ 114 h 240"/>
              <a:gd name="T16" fmla="*/ 114 w 228"/>
              <a:gd name="T17" fmla="*/ 59 h 240"/>
              <a:gd name="T18" fmla="*/ 169 w 228"/>
              <a:gd name="T19" fmla="*/ 114 h 240"/>
              <a:gd name="T20" fmla="*/ 152 w 228"/>
              <a:gd name="T21" fmla="*/ 153 h 240"/>
              <a:gd name="T22" fmla="*/ 151 w 228"/>
              <a:gd name="T23" fmla="*/ 166 h 240"/>
              <a:gd name="T24" fmla="*/ 165 w 228"/>
              <a:gd name="T25" fmla="*/ 167 h 240"/>
              <a:gd name="T26" fmla="*/ 187 w 228"/>
              <a:gd name="T27" fmla="*/ 114 h 240"/>
              <a:gd name="T28" fmla="*/ 116 w 228"/>
              <a:gd name="T29" fmla="*/ 79 h 240"/>
              <a:gd name="T30" fmla="*/ 81 w 228"/>
              <a:gd name="T31" fmla="*/ 114 h 240"/>
              <a:gd name="T32" fmla="*/ 101 w 228"/>
              <a:gd name="T33" fmla="*/ 144 h 240"/>
              <a:gd name="T34" fmla="*/ 101 w 228"/>
              <a:gd name="T35" fmla="*/ 226 h 240"/>
              <a:gd name="T36" fmla="*/ 115 w 228"/>
              <a:gd name="T37" fmla="*/ 240 h 240"/>
              <a:gd name="T38" fmla="*/ 129 w 228"/>
              <a:gd name="T39" fmla="*/ 226 h 240"/>
              <a:gd name="T40" fmla="*/ 129 w 228"/>
              <a:gd name="T41" fmla="*/ 145 h 240"/>
              <a:gd name="T42" fmla="*/ 150 w 228"/>
              <a:gd name="T43" fmla="*/ 114 h 240"/>
              <a:gd name="T44" fmla="*/ 116 w 228"/>
              <a:gd name="T45" fmla="*/ 79 h 240"/>
              <a:gd name="T46" fmla="*/ 114 w 228"/>
              <a:gd name="T47" fmla="*/ 0 h 240"/>
              <a:gd name="T48" fmla="*/ 0 w 228"/>
              <a:gd name="T49" fmla="*/ 114 h 240"/>
              <a:gd name="T50" fmla="*/ 52 w 228"/>
              <a:gd name="T51" fmla="*/ 209 h 240"/>
              <a:gd name="T52" fmla="*/ 57 w 228"/>
              <a:gd name="T53" fmla="*/ 211 h 240"/>
              <a:gd name="T54" fmla="*/ 65 w 228"/>
              <a:gd name="T55" fmla="*/ 206 h 240"/>
              <a:gd name="T56" fmla="*/ 62 w 228"/>
              <a:gd name="T57" fmla="*/ 193 h 240"/>
              <a:gd name="T58" fmla="*/ 19 w 228"/>
              <a:gd name="T59" fmla="*/ 114 h 240"/>
              <a:gd name="T60" fmla="*/ 114 w 228"/>
              <a:gd name="T61" fmla="*/ 18 h 240"/>
              <a:gd name="T62" fmla="*/ 209 w 228"/>
              <a:gd name="T63" fmla="*/ 114 h 240"/>
              <a:gd name="T64" fmla="*/ 168 w 228"/>
              <a:gd name="T65" fmla="*/ 192 h 240"/>
              <a:gd name="T66" fmla="*/ 165 w 228"/>
              <a:gd name="T67" fmla="*/ 205 h 240"/>
              <a:gd name="T68" fmla="*/ 178 w 228"/>
              <a:gd name="T69" fmla="*/ 208 h 240"/>
              <a:gd name="T70" fmla="*/ 228 w 228"/>
              <a:gd name="T71" fmla="*/ 114 h 240"/>
              <a:gd name="T72" fmla="*/ 114 w 228"/>
              <a:gd name="T7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8" h="240">
                <a:moveTo>
                  <a:pt x="187" y="114"/>
                </a:moveTo>
                <a:cubicBezTo>
                  <a:pt x="187" y="73"/>
                  <a:pt x="154" y="40"/>
                  <a:pt x="114" y="40"/>
                </a:cubicBezTo>
                <a:cubicBezTo>
                  <a:pt x="73" y="40"/>
                  <a:pt x="40" y="73"/>
                  <a:pt x="40" y="114"/>
                </a:cubicBezTo>
                <a:cubicBezTo>
                  <a:pt x="40" y="136"/>
                  <a:pt x="50" y="157"/>
                  <a:pt x="68" y="171"/>
                </a:cubicBezTo>
                <a:cubicBezTo>
                  <a:pt x="69" y="172"/>
                  <a:pt x="71" y="173"/>
                  <a:pt x="74" y="173"/>
                </a:cubicBezTo>
                <a:cubicBezTo>
                  <a:pt x="76" y="173"/>
                  <a:pt x="79" y="171"/>
                  <a:pt x="81" y="169"/>
                </a:cubicBezTo>
                <a:cubicBezTo>
                  <a:pt x="84" y="165"/>
                  <a:pt x="83" y="159"/>
                  <a:pt x="79" y="156"/>
                </a:cubicBezTo>
                <a:cubicBezTo>
                  <a:pt x="67" y="146"/>
                  <a:pt x="59" y="130"/>
                  <a:pt x="59" y="114"/>
                </a:cubicBezTo>
                <a:cubicBezTo>
                  <a:pt x="59" y="83"/>
                  <a:pt x="84" y="59"/>
                  <a:pt x="114" y="59"/>
                </a:cubicBezTo>
                <a:cubicBezTo>
                  <a:pt x="144" y="59"/>
                  <a:pt x="169" y="83"/>
                  <a:pt x="169" y="114"/>
                </a:cubicBezTo>
                <a:cubicBezTo>
                  <a:pt x="169" y="129"/>
                  <a:pt x="163" y="143"/>
                  <a:pt x="152" y="153"/>
                </a:cubicBezTo>
                <a:cubicBezTo>
                  <a:pt x="148" y="157"/>
                  <a:pt x="148" y="163"/>
                  <a:pt x="151" y="166"/>
                </a:cubicBezTo>
                <a:cubicBezTo>
                  <a:pt x="155" y="170"/>
                  <a:pt x="161" y="170"/>
                  <a:pt x="165" y="167"/>
                </a:cubicBezTo>
                <a:cubicBezTo>
                  <a:pt x="179" y="153"/>
                  <a:pt x="187" y="134"/>
                  <a:pt x="187" y="114"/>
                </a:cubicBezTo>
                <a:close/>
                <a:moveTo>
                  <a:pt x="116" y="79"/>
                </a:moveTo>
                <a:cubicBezTo>
                  <a:pt x="97" y="79"/>
                  <a:pt x="81" y="95"/>
                  <a:pt x="81" y="114"/>
                </a:cubicBezTo>
                <a:cubicBezTo>
                  <a:pt x="81" y="127"/>
                  <a:pt x="89" y="139"/>
                  <a:pt x="101" y="144"/>
                </a:cubicBezTo>
                <a:cubicBezTo>
                  <a:pt x="101" y="226"/>
                  <a:pt x="101" y="226"/>
                  <a:pt x="101" y="226"/>
                </a:cubicBezTo>
                <a:cubicBezTo>
                  <a:pt x="101" y="233"/>
                  <a:pt x="107" y="240"/>
                  <a:pt x="115" y="240"/>
                </a:cubicBezTo>
                <a:cubicBezTo>
                  <a:pt x="123" y="240"/>
                  <a:pt x="129" y="233"/>
                  <a:pt x="129" y="226"/>
                </a:cubicBezTo>
                <a:cubicBezTo>
                  <a:pt x="129" y="145"/>
                  <a:pt x="129" y="145"/>
                  <a:pt x="129" y="145"/>
                </a:cubicBezTo>
                <a:cubicBezTo>
                  <a:pt x="141" y="140"/>
                  <a:pt x="150" y="128"/>
                  <a:pt x="150" y="114"/>
                </a:cubicBezTo>
                <a:cubicBezTo>
                  <a:pt x="150" y="95"/>
                  <a:pt x="134" y="79"/>
                  <a:pt x="116" y="79"/>
                </a:cubicBezTo>
                <a:close/>
                <a:moveTo>
                  <a:pt x="114" y="0"/>
                </a:moveTo>
                <a:cubicBezTo>
                  <a:pt x="51" y="0"/>
                  <a:pt x="0" y="51"/>
                  <a:pt x="0" y="114"/>
                </a:cubicBezTo>
                <a:cubicBezTo>
                  <a:pt x="0" y="152"/>
                  <a:pt x="19" y="188"/>
                  <a:pt x="52" y="209"/>
                </a:cubicBezTo>
                <a:cubicBezTo>
                  <a:pt x="54" y="210"/>
                  <a:pt x="55" y="211"/>
                  <a:pt x="57" y="211"/>
                </a:cubicBezTo>
                <a:cubicBezTo>
                  <a:pt x="60" y="211"/>
                  <a:pt x="63" y="209"/>
                  <a:pt x="65" y="206"/>
                </a:cubicBezTo>
                <a:cubicBezTo>
                  <a:pt x="68" y="202"/>
                  <a:pt x="67" y="196"/>
                  <a:pt x="62" y="193"/>
                </a:cubicBezTo>
                <a:cubicBezTo>
                  <a:pt x="35" y="176"/>
                  <a:pt x="19" y="146"/>
                  <a:pt x="19" y="114"/>
                </a:cubicBezTo>
                <a:cubicBezTo>
                  <a:pt x="19" y="61"/>
                  <a:pt x="61" y="18"/>
                  <a:pt x="114" y="18"/>
                </a:cubicBezTo>
                <a:cubicBezTo>
                  <a:pt x="166" y="18"/>
                  <a:pt x="209" y="61"/>
                  <a:pt x="209" y="114"/>
                </a:cubicBezTo>
                <a:cubicBezTo>
                  <a:pt x="209" y="145"/>
                  <a:pt x="194" y="174"/>
                  <a:pt x="168" y="192"/>
                </a:cubicBezTo>
                <a:cubicBezTo>
                  <a:pt x="163" y="195"/>
                  <a:pt x="162" y="201"/>
                  <a:pt x="165" y="205"/>
                </a:cubicBezTo>
                <a:cubicBezTo>
                  <a:pt x="168" y="209"/>
                  <a:pt x="174" y="211"/>
                  <a:pt x="178" y="208"/>
                </a:cubicBezTo>
                <a:cubicBezTo>
                  <a:pt x="209" y="186"/>
                  <a:pt x="228" y="151"/>
                  <a:pt x="228" y="114"/>
                </a:cubicBezTo>
                <a:cubicBezTo>
                  <a:pt x="228" y="51"/>
                  <a:pt x="177" y="0"/>
                  <a:pt x="114" y="0"/>
                </a:cubicBezTo>
                <a:close/>
              </a:path>
            </a:pathLst>
          </a:custGeom>
          <a:solidFill>
            <a:schemeClr val="accent1"/>
          </a:solidFill>
          <a:ln>
            <a:noFill/>
          </a:ln>
        </p:spPr>
        <p:txBody>
          <a:bodyPr anchor="ctr"/>
          <a:lstStyle/>
          <a:p>
            <a:pPr algn="ctr"/>
            <a:endParaRPr>
              <a:solidFill>
                <a:schemeClr val="bg1"/>
              </a:solidFill>
            </a:endParaRPr>
          </a:p>
        </p:txBody>
      </p:sp>
      <p:sp>
        <p:nvSpPr>
          <p:cNvPr id="12" name="Freeform: Shape 61">
            <a:extLst>
              <a:ext uri="{FF2B5EF4-FFF2-40B4-BE49-F238E27FC236}">
                <a16:creationId xmlns:a16="http://schemas.microsoft.com/office/drawing/2014/main" id="{6BB6F227-5A23-40C6-9C7C-341004B36A3B}"/>
              </a:ext>
            </a:extLst>
          </p:cNvPr>
          <p:cNvSpPr>
            <a:spLocks/>
          </p:cNvSpPr>
          <p:nvPr/>
        </p:nvSpPr>
        <p:spPr bwMode="auto">
          <a:xfrm>
            <a:off x="7225142" y="3744158"/>
            <a:ext cx="516828" cy="516828"/>
          </a:xfrm>
          <a:custGeom>
            <a:avLst/>
            <a:gdLst>
              <a:gd name="T0" fmla="*/ 74 w 236"/>
              <a:gd name="T1" fmla="*/ 160 h 236"/>
              <a:gd name="T2" fmla="*/ 93 w 236"/>
              <a:gd name="T3" fmla="*/ 160 h 236"/>
              <a:gd name="T4" fmla="*/ 93 w 236"/>
              <a:gd name="T5" fmla="*/ 103 h 236"/>
              <a:gd name="T6" fmla="*/ 74 w 236"/>
              <a:gd name="T7" fmla="*/ 103 h 236"/>
              <a:gd name="T8" fmla="*/ 74 w 236"/>
              <a:gd name="T9" fmla="*/ 160 h 236"/>
              <a:gd name="T10" fmla="*/ 140 w 236"/>
              <a:gd name="T11" fmla="*/ 102 h 236"/>
              <a:gd name="T12" fmla="*/ 122 w 236"/>
              <a:gd name="T13" fmla="*/ 111 h 236"/>
              <a:gd name="T14" fmla="*/ 122 w 236"/>
              <a:gd name="T15" fmla="*/ 103 h 236"/>
              <a:gd name="T16" fmla="*/ 103 w 236"/>
              <a:gd name="T17" fmla="*/ 103 h 236"/>
              <a:gd name="T18" fmla="*/ 103 w 236"/>
              <a:gd name="T19" fmla="*/ 160 h 236"/>
              <a:gd name="T20" fmla="*/ 122 w 236"/>
              <a:gd name="T21" fmla="*/ 160 h 236"/>
              <a:gd name="T22" fmla="*/ 122 w 236"/>
              <a:gd name="T23" fmla="*/ 128 h 236"/>
              <a:gd name="T24" fmla="*/ 123 w 236"/>
              <a:gd name="T25" fmla="*/ 124 h 236"/>
              <a:gd name="T26" fmla="*/ 133 w 236"/>
              <a:gd name="T27" fmla="*/ 117 h 236"/>
              <a:gd name="T28" fmla="*/ 142 w 236"/>
              <a:gd name="T29" fmla="*/ 130 h 236"/>
              <a:gd name="T30" fmla="*/ 142 w 236"/>
              <a:gd name="T31" fmla="*/ 160 h 236"/>
              <a:gd name="T32" fmla="*/ 161 w 236"/>
              <a:gd name="T33" fmla="*/ 160 h 236"/>
              <a:gd name="T34" fmla="*/ 161 w 236"/>
              <a:gd name="T35" fmla="*/ 160 h 236"/>
              <a:gd name="T36" fmla="*/ 161 w 236"/>
              <a:gd name="T37" fmla="*/ 127 h 236"/>
              <a:gd name="T38" fmla="*/ 140 w 236"/>
              <a:gd name="T39" fmla="*/ 102 h 236"/>
              <a:gd name="T40" fmla="*/ 122 w 236"/>
              <a:gd name="T41" fmla="*/ 111 h 236"/>
              <a:gd name="T42" fmla="*/ 122 w 236"/>
              <a:gd name="T43" fmla="*/ 111 h 236"/>
              <a:gd name="T44" fmla="*/ 122 w 236"/>
              <a:gd name="T45" fmla="*/ 111 h 236"/>
              <a:gd name="T46" fmla="*/ 83 w 236"/>
              <a:gd name="T47" fmla="*/ 75 h 236"/>
              <a:gd name="T48" fmla="*/ 73 w 236"/>
              <a:gd name="T49" fmla="*/ 85 h 236"/>
              <a:gd name="T50" fmla="*/ 83 w 236"/>
              <a:gd name="T51" fmla="*/ 95 h 236"/>
              <a:gd name="T52" fmla="*/ 83 w 236"/>
              <a:gd name="T53" fmla="*/ 95 h 236"/>
              <a:gd name="T54" fmla="*/ 94 w 236"/>
              <a:gd name="T55" fmla="*/ 85 h 236"/>
              <a:gd name="T56" fmla="*/ 83 w 236"/>
              <a:gd name="T57" fmla="*/ 75 h 236"/>
              <a:gd name="T58" fmla="*/ 118 w 236"/>
              <a:gd name="T59" fmla="*/ 0 h 236"/>
              <a:gd name="T60" fmla="*/ 0 w 236"/>
              <a:gd name="T61" fmla="*/ 118 h 236"/>
              <a:gd name="T62" fmla="*/ 118 w 236"/>
              <a:gd name="T63" fmla="*/ 236 h 236"/>
              <a:gd name="T64" fmla="*/ 236 w 236"/>
              <a:gd name="T65" fmla="*/ 118 h 236"/>
              <a:gd name="T66" fmla="*/ 118 w 236"/>
              <a:gd name="T67" fmla="*/ 0 h 236"/>
              <a:gd name="T68" fmla="*/ 181 w 236"/>
              <a:gd name="T69" fmla="*/ 172 h 236"/>
              <a:gd name="T70" fmla="*/ 171 w 236"/>
              <a:gd name="T71" fmla="*/ 181 h 236"/>
              <a:gd name="T72" fmla="*/ 64 w 236"/>
              <a:gd name="T73" fmla="*/ 181 h 236"/>
              <a:gd name="T74" fmla="*/ 55 w 236"/>
              <a:gd name="T75" fmla="*/ 172 h 236"/>
              <a:gd name="T76" fmla="*/ 55 w 236"/>
              <a:gd name="T77" fmla="*/ 63 h 236"/>
              <a:gd name="T78" fmla="*/ 64 w 236"/>
              <a:gd name="T79" fmla="*/ 54 h 236"/>
              <a:gd name="T80" fmla="*/ 171 w 236"/>
              <a:gd name="T81" fmla="*/ 54 h 236"/>
              <a:gd name="T82" fmla="*/ 181 w 236"/>
              <a:gd name="T83" fmla="*/ 63 h 236"/>
              <a:gd name="T84" fmla="*/ 181 w 236"/>
              <a:gd name="T85" fmla="*/ 17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6" h="236">
                <a:moveTo>
                  <a:pt x="74" y="160"/>
                </a:moveTo>
                <a:cubicBezTo>
                  <a:pt x="93" y="160"/>
                  <a:pt x="93" y="160"/>
                  <a:pt x="93" y="160"/>
                </a:cubicBezTo>
                <a:cubicBezTo>
                  <a:pt x="93" y="103"/>
                  <a:pt x="93" y="103"/>
                  <a:pt x="93" y="103"/>
                </a:cubicBezTo>
                <a:cubicBezTo>
                  <a:pt x="74" y="103"/>
                  <a:pt x="74" y="103"/>
                  <a:pt x="74" y="103"/>
                </a:cubicBezTo>
                <a:lnTo>
                  <a:pt x="74" y="160"/>
                </a:lnTo>
                <a:close/>
                <a:moveTo>
                  <a:pt x="140" y="102"/>
                </a:moveTo>
                <a:cubicBezTo>
                  <a:pt x="129" y="102"/>
                  <a:pt x="125" y="107"/>
                  <a:pt x="122" y="111"/>
                </a:cubicBezTo>
                <a:cubicBezTo>
                  <a:pt x="122" y="103"/>
                  <a:pt x="122" y="103"/>
                  <a:pt x="122" y="103"/>
                </a:cubicBezTo>
                <a:cubicBezTo>
                  <a:pt x="103" y="103"/>
                  <a:pt x="103" y="103"/>
                  <a:pt x="103" y="103"/>
                </a:cubicBezTo>
                <a:cubicBezTo>
                  <a:pt x="104" y="108"/>
                  <a:pt x="103" y="160"/>
                  <a:pt x="103" y="160"/>
                </a:cubicBezTo>
                <a:cubicBezTo>
                  <a:pt x="122" y="160"/>
                  <a:pt x="122" y="160"/>
                  <a:pt x="122" y="160"/>
                </a:cubicBezTo>
                <a:cubicBezTo>
                  <a:pt x="122" y="128"/>
                  <a:pt x="122" y="128"/>
                  <a:pt x="122" y="128"/>
                </a:cubicBezTo>
                <a:cubicBezTo>
                  <a:pt x="122" y="127"/>
                  <a:pt x="123" y="125"/>
                  <a:pt x="123" y="124"/>
                </a:cubicBezTo>
                <a:cubicBezTo>
                  <a:pt x="124" y="120"/>
                  <a:pt x="128" y="117"/>
                  <a:pt x="133" y="117"/>
                </a:cubicBezTo>
                <a:cubicBezTo>
                  <a:pt x="140" y="117"/>
                  <a:pt x="142" y="122"/>
                  <a:pt x="142" y="130"/>
                </a:cubicBezTo>
                <a:cubicBezTo>
                  <a:pt x="142" y="160"/>
                  <a:pt x="142" y="160"/>
                  <a:pt x="142" y="160"/>
                </a:cubicBezTo>
                <a:cubicBezTo>
                  <a:pt x="161" y="160"/>
                  <a:pt x="161" y="160"/>
                  <a:pt x="161" y="160"/>
                </a:cubicBezTo>
                <a:cubicBezTo>
                  <a:pt x="161" y="160"/>
                  <a:pt x="161" y="160"/>
                  <a:pt x="161" y="160"/>
                </a:cubicBezTo>
                <a:cubicBezTo>
                  <a:pt x="161" y="127"/>
                  <a:pt x="161" y="127"/>
                  <a:pt x="161" y="127"/>
                </a:cubicBezTo>
                <a:cubicBezTo>
                  <a:pt x="161" y="110"/>
                  <a:pt x="152" y="102"/>
                  <a:pt x="140" y="102"/>
                </a:cubicBezTo>
                <a:close/>
                <a:moveTo>
                  <a:pt x="122" y="111"/>
                </a:moveTo>
                <a:cubicBezTo>
                  <a:pt x="122" y="111"/>
                  <a:pt x="122" y="111"/>
                  <a:pt x="122" y="111"/>
                </a:cubicBezTo>
                <a:cubicBezTo>
                  <a:pt x="122" y="111"/>
                  <a:pt x="122" y="111"/>
                  <a:pt x="122" y="111"/>
                </a:cubicBezTo>
                <a:close/>
                <a:moveTo>
                  <a:pt x="83" y="75"/>
                </a:moveTo>
                <a:cubicBezTo>
                  <a:pt x="77" y="75"/>
                  <a:pt x="73" y="80"/>
                  <a:pt x="73" y="85"/>
                </a:cubicBezTo>
                <a:cubicBezTo>
                  <a:pt x="73" y="91"/>
                  <a:pt x="77" y="95"/>
                  <a:pt x="83" y="95"/>
                </a:cubicBezTo>
                <a:cubicBezTo>
                  <a:pt x="83" y="95"/>
                  <a:pt x="83" y="95"/>
                  <a:pt x="83" y="95"/>
                </a:cubicBezTo>
                <a:cubicBezTo>
                  <a:pt x="90" y="95"/>
                  <a:pt x="94" y="91"/>
                  <a:pt x="94" y="85"/>
                </a:cubicBezTo>
                <a:cubicBezTo>
                  <a:pt x="94" y="80"/>
                  <a:pt x="90" y="75"/>
                  <a:pt x="83" y="75"/>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1" y="172"/>
                </a:moveTo>
                <a:cubicBezTo>
                  <a:pt x="181" y="177"/>
                  <a:pt x="176" y="181"/>
                  <a:pt x="171" y="181"/>
                </a:cubicBezTo>
                <a:cubicBezTo>
                  <a:pt x="64" y="181"/>
                  <a:pt x="64" y="181"/>
                  <a:pt x="64" y="181"/>
                </a:cubicBezTo>
                <a:cubicBezTo>
                  <a:pt x="59" y="181"/>
                  <a:pt x="55" y="177"/>
                  <a:pt x="55" y="172"/>
                </a:cubicBezTo>
                <a:cubicBezTo>
                  <a:pt x="55" y="63"/>
                  <a:pt x="55" y="63"/>
                  <a:pt x="55" y="63"/>
                </a:cubicBezTo>
                <a:cubicBezTo>
                  <a:pt x="55" y="58"/>
                  <a:pt x="59" y="54"/>
                  <a:pt x="64" y="54"/>
                </a:cubicBezTo>
                <a:cubicBezTo>
                  <a:pt x="171" y="54"/>
                  <a:pt x="171" y="54"/>
                  <a:pt x="171" y="54"/>
                </a:cubicBezTo>
                <a:cubicBezTo>
                  <a:pt x="176" y="54"/>
                  <a:pt x="181" y="58"/>
                  <a:pt x="181" y="63"/>
                </a:cubicBezTo>
                <a:cubicBezTo>
                  <a:pt x="181" y="172"/>
                  <a:pt x="181" y="172"/>
                  <a:pt x="181" y="172"/>
                </a:cubicBezTo>
                <a:close/>
              </a:path>
            </a:pathLst>
          </a:custGeom>
          <a:solidFill>
            <a:schemeClr val="bg1">
              <a:lumMod val="85000"/>
            </a:schemeClr>
          </a:solidFill>
          <a:ln>
            <a:noFill/>
          </a:ln>
        </p:spPr>
        <p:txBody>
          <a:bodyPr anchor="ctr"/>
          <a:lstStyle/>
          <a:p>
            <a:pPr algn="ctr"/>
            <a:endParaRPr>
              <a:solidFill>
                <a:schemeClr val="bg1"/>
              </a:solidFill>
            </a:endParaRPr>
          </a:p>
        </p:txBody>
      </p:sp>
      <p:sp>
        <p:nvSpPr>
          <p:cNvPr id="13" name="Freeform: Shape 62">
            <a:extLst>
              <a:ext uri="{FF2B5EF4-FFF2-40B4-BE49-F238E27FC236}">
                <a16:creationId xmlns:a16="http://schemas.microsoft.com/office/drawing/2014/main" id="{831262E2-09A3-4024-AC64-E546E25A79AC}"/>
              </a:ext>
            </a:extLst>
          </p:cNvPr>
          <p:cNvSpPr>
            <a:spLocks/>
          </p:cNvSpPr>
          <p:nvPr/>
        </p:nvSpPr>
        <p:spPr bwMode="auto">
          <a:xfrm>
            <a:off x="7225142" y="5076304"/>
            <a:ext cx="516828" cy="516828"/>
          </a:xfrm>
          <a:custGeom>
            <a:avLst/>
            <a:gdLst>
              <a:gd name="T0" fmla="*/ 182 w 236"/>
              <a:gd name="T1" fmla="*/ 109 h 236"/>
              <a:gd name="T2" fmla="*/ 157 w 236"/>
              <a:gd name="T3" fmla="*/ 103 h 236"/>
              <a:gd name="T4" fmla="*/ 134 w 236"/>
              <a:gd name="T5" fmla="*/ 102 h 236"/>
              <a:gd name="T6" fmla="*/ 120 w 236"/>
              <a:gd name="T7" fmla="*/ 114 h 236"/>
              <a:gd name="T8" fmla="*/ 118 w 236"/>
              <a:gd name="T9" fmla="*/ 129 h 236"/>
              <a:gd name="T10" fmla="*/ 122 w 236"/>
              <a:gd name="T11" fmla="*/ 141 h 236"/>
              <a:gd name="T12" fmla="*/ 135 w 236"/>
              <a:gd name="T13" fmla="*/ 156 h 236"/>
              <a:gd name="T14" fmla="*/ 139 w 236"/>
              <a:gd name="T15" fmla="*/ 185 h 236"/>
              <a:gd name="T16" fmla="*/ 152 w 236"/>
              <a:gd name="T17" fmla="*/ 198 h 236"/>
              <a:gd name="T18" fmla="*/ 169 w 236"/>
              <a:gd name="T19" fmla="*/ 180 h 236"/>
              <a:gd name="T20" fmla="*/ 187 w 236"/>
              <a:gd name="T21" fmla="*/ 150 h 236"/>
              <a:gd name="T22" fmla="*/ 200 w 236"/>
              <a:gd name="T23" fmla="*/ 122 h 236"/>
              <a:gd name="T24" fmla="*/ 182 w 236"/>
              <a:gd name="T25" fmla="*/ 109 h 236"/>
              <a:gd name="T26" fmla="*/ 118 w 236"/>
              <a:gd name="T27" fmla="*/ 0 h 236"/>
              <a:gd name="T28" fmla="*/ 0 w 236"/>
              <a:gd name="T29" fmla="*/ 118 h 236"/>
              <a:gd name="T30" fmla="*/ 118 w 236"/>
              <a:gd name="T31" fmla="*/ 236 h 236"/>
              <a:gd name="T32" fmla="*/ 236 w 236"/>
              <a:gd name="T33" fmla="*/ 118 h 236"/>
              <a:gd name="T34" fmla="*/ 118 w 236"/>
              <a:gd name="T35" fmla="*/ 0 h 236"/>
              <a:gd name="T36" fmla="*/ 126 w 236"/>
              <a:gd name="T37" fmla="*/ 212 h 236"/>
              <a:gd name="T38" fmla="*/ 128 w 236"/>
              <a:gd name="T39" fmla="*/ 208 h 236"/>
              <a:gd name="T40" fmla="*/ 125 w 236"/>
              <a:gd name="T41" fmla="*/ 186 h 236"/>
              <a:gd name="T42" fmla="*/ 105 w 236"/>
              <a:gd name="T43" fmla="*/ 186 h 236"/>
              <a:gd name="T44" fmla="*/ 98 w 236"/>
              <a:gd name="T45" fmla="*/ 207 h 236"/>
              <a:gd name="T46" fmla="*/ 102 w 236"/>
              <a:gd name="T47" fmla="*/ 211 h 236"/>
              <a:gd name="T48" fmla="*/ 34 w 236"/>
              <a:gd name="T49" fmla="*/ 161 h 236"/>
              <a:gd name="T50" fmla="*/ 44 w 236"/>
              <a:gd name="T51" fmla="*/ 157 h 236"/>
              <a:gd name="T52" fmla="*/ 44 w 236"/>
              <a:gd name="T53" fmla="*/ 157 h 236"/>
              <a:gd name="T54" fmla="*/ 81 w 236"/>
              <a:gd name="T55" fmla="*/ 142 h 236"/>
              <a:gd name="T56" fmla="*/ 81 w 236"/>
              <a:gd name="T57" fmla="*/ 118 h 236"/>
              <a:gd name="T58" fmla="*/ 55 w 236"/>
              <a:gd name="T59" fmla="*/ 94 h 236"/>
              <a:gd name="T60" fmla="*/ 28 w 236"/>
              <a:gd name="T61" fmla="*/ 90 h 236"/>
              <a:gd name="T62" fmla="*/ 84 w 236"/>
              <a:gd name="T63" fmla="*/ 30 h 236"/>
              <a:gd name="T64" fmla="*/ 84 w 236"/>
              <a:gd name="T65" fmla="*/ 31 h 236"/>
              <a:gd name="T66" fmla="*/ 102 w 236"/>
              <a:gd name="T67" fmla="*/ 56 h 236"/>
              <a:gd name="T68" fmla="*/ 120 w 236"/>
              <a:gd name="T69" fmla="*/ 79 h 236"/>
              <a:gd name="T70" fmla="*/ 131 w 236"/>
              <a:gd name="T71" fmla="*/ 97 h 236"/>
              <a:gd name="T72" fmla="*/ 146 w 236"/>
              <a:gd name="T73" fmla="*/ 88 h 236"/>
              <a:gd name="T74" fmla="*/ 177 w 236"/>
              <a:gd name="T75" fmla="*/ 66 h 236"/>
              <a:gd name="T76" fmla="*/ 190 w 236"/>
              <a:gd name="T77" fmla="*/ 57 h 236"/>
              <a:gd name="T78" fmla="*/ 212 w 236"/>
              <a:gd name="T79" fmla="*/ 118 h 236"/>
              <a:gd name="T80" fmla="*/ 126 w 236"/>
              <a:gd name="T81" fmla="*/ 21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36">
                <a:moveTo>
                  <a:pt x="182" y="109"/>
                </a:moveTo>
                <a:cubicBezTo>
                  <a:pt x="172" y="107"/>
                  <a:pt x="161" y="105"/>
                  <a:pt x="157" y="103"/>
                </a:cubicBezTo>
                <a:cubicBezTo>
                  <a:pt x="153" y="102"/>
                  <a:pt x="143" y="101"/>
                  <a:pt x="134" y="102"/>
                </a:cubicBezTo>
                <a:cubicBezTo>
                  <a:pt x="125" y="103"/>
                  <a:pt x="119" y="109"/>
                  <a:pt x="120" y="114"/>
                </a:cubicBezTo>
                <a:cubicBezTo>
                  <a:pt x="121" y="119"/>
                  <a:pt x="120" y="126"/>
                  <a:pt x="118" y="129"/>
                </a:cubicBezTo>
                <a:cubicBezTo>
                  <a:pt x="117" y="132"/>
                  <a:pt x="118" y="138"/>
                  <a:pt x="122" y="141"/>
                </a:cubicBezTo>
                <a:cubicBezTo>
                  <a:pt x="127" y="144"/>
                  <a:pt x="132" y="151"/>
                  <a:pt x="135" y="156"/>
                </a:cubicBezTo>
                <a:cubicBezTo>
                  <a:pt x="138" y="162"/>
                  <a:pt x="140" y="175"/>
                  <a:pt x="139" y="185"/>
                </a:cubicBezTo>
                <a:cubicBezTo>
                  <a:pt x="139" y="195"/>
                  <a:pt x="145" y="201"/>
                  <a:pt x="152" y="198"/>
                </a:cubicBezTo>
                <a:cubicBezTo>
                  <a:pt x="160" y="195"/>
                  <a:pt x="167" y="187"/>
                  <a:pt x="169" y="180"/>
                </a:cubicBezTo>
                <a:cubicBezTo>
                  <a:pt x="171" y="174"/>
                  <a:pt x="179" y="160"/>
                  <a:pt x="187" y="150"/>
                </a:cubicBezTo>
                <a:cubicBezTo>
                  <a:pt x="195" y="140"/>
                  <a:pt x="201" y="127"/>
                  <a:pt x="200" y="122"/>
                </a:cubicBezTo>
                <a:cubicBezTo>
                  <a:pt x="200" y="116"/>
                  <a:pt x="191" y="111"/>
                  <a:pt x="182" y="109"/>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6" y="212"/>
                </a:moveTo>
                <a:cubicBezTo>
                  <a:pt x="127" y="211"/>
                  <a:pt x="128" y="209"/>
                  <a:pt x="128" y="208"/>
                </a:cubicBezTo>
                <a:cubicBezTo>
                  <a:pt x="130" y="201"/>
                  <a:pt x="128" y="191"/>
                  <a:pt x="125" y="186"/>
                </a:cubicBezTo>
                <a:cubicBezTo>
                  <a:pt x="121" y="181"/>
                  <a:pt x="112" y="181"/>
                  <a:pt x="105" y="186"/>
                </a:cubicBezTo>
                <a:cubicBezTo>
                  <a:pt x="97" y="191"/>
                  <a:pt x="94" y="200"/>
                  <a:pt x="98" y="207"/>
                </a:cubicBezTo>
                <a:cubicBezTo>
                  <a:pt x="99" y="208"/>
                  <a:pt x="100" y="210"/>
                  <a:pt x="102" y="211"/>
                </a:cubicBezTo>
                <a:cubicBezTo>
                  <a:pt x="72" y="206"/>
                  <a:pt x="47" y="187"/>
                  <a:pt x="34" y="161"/>
                </a:cubicBezTo>
                <a:cubicBezTo>
                  <a:pt x="37" y="161"/>
                  <a:pt x="40" y="159"/>
                  <a:pt x="44" y="157"/>
                </a:cubicBezTo>
                <a:cubicBezTo>
                  <a:pt x="44" y="157"/>
                  <a:pt x="44" y="157"/>
                  <a:pt x="44" y="157"/>
                </a:cubicBezTo>
                <a:cubicBezTo>
                  <a:pt x="57" y="148"/>
                  <a:pt x="74" y="141"/>
                  <a:pt x="81" y="142"/>
                </a:cubicBezTo>
                <a:cubicBezTo>
                  <a:pt x="89" y="142"/>
                  <a:pt x="89" y="131"/>
                  <a:pt x="81" y="118"/>
                </a:cubicBezTo>
                <a:cubicBezTo>
                  <a:pt x="74" y="105"/>
                  <a:pt x="62" y="94"/>
                  <a:pt x="55" y="94"/>
                </a:cubicBezTo>
                <a:cubicBezTo>
                  <a:pt x="48" y="94"/>
                  <a:pt x="36" y="92"/>
                  <a:pt x="28" y="90"/>
                </a:cubicBezTo>
                <a:cubicBezTo>
                  <a:pt x="37" y="62"/>
                  <a:pt x="58" y="41"/>
                  <a:pt x="84" y="30"/>
                </a:cubicBezTo>
                <a:cubicBezTo>
                  <a:pt x="84" y="31"/>
                  <a:pt x="84" y="31"/>
                  <a:pt x="84" y="31"/>
                </a:cubicBezTo>
                <a:cubicBezTo>
                  <a:pt x="86" y="39"/>
                  <a:pt x="95" y="50"/>
                  <a:pt x="102" y="56"/>
                </a:cubicBezTo>
                <a:cubicBezTo>
                  <a:pt x="110" y="62"/>
                  <a:pt x="118" y="72"/>
                  <a:pt x="120" y="79"/>
                </a:cubicBezTo>
                <a:cubicBezTo>
                  <a:pt x="122" y="85"/>
                  <a:pt x="127" y="93"/>
                  <a:pt x="131" y="97"/>
                </a:cubicBezTo>
                <a:cubicBezTo>
                  <a:pt x="136" y="100"/>
                  <a:pt x="142" y="96"/>
                  <a:pt x="146" y="88"/>
                </a:cubicBezTo>
                <a:cubicBezTo>
                  <a:pt x="150" y="80"/>
                  <a:pt x="164" y="70"/>
                  <a:pt x="177" y="66"/>
                </a:cubicBezTo>
                <a:cubicBezTo>
                  <a:pt x="183" y="64"/>
                  <a:pt x="187" y="61"/>
                  <a:pt x="190" y="57"/>
                </a:cubicBezTo>
                <a:cubicBezTo>
                  <a:pt x="204" y="74"/>
                  <a:pt x="212" y="95"/>
                  <a:pt x="212" y="118"/>
                </a:cubicBezTo>
                <a:cubicBezTo>
                  <a:pt x="212" y="168"/>
                  <a:pt x="174" y="208"/>
                  <a:pt x="126" y="212"/>
                </a:cubicBezTo>
                <a:close/>
              </a:path>
            </a:pathLst>
          </a:custGeom>
          <a:solidFill>
            <a:srgbClr val="44546A"/>
          </a:solidFill>
          <a:ln>
            <a:noFill/>
          </a:ln>
        </p:spPr>
        <p:txBody>
          <a:bodyPr anchor="ctr"/>
          <a:lstStyle/>
          <a:p>
            <a:pPr algn="ctr"/>
            <a:endParaRPr>
              <a:solidFill>
                <a:schemeClr val="bg1"/>
              </a:solidFill>
            </a:endParaRPr>
          </a:p>
        </p:txBody>
      </p:sp>
      <p:grpSp>
        <p:nvGrpSpPr>
          <p:cNvPr id="14" name="Group 8">
            <a:extLst>
              <a:ext uri="{FF2B5EF4-FFF2-40B4-BE49-F238E27FC236}">
                <a16:creationId xmlns:a16="http://schemas.microsoft.com/office/drawing/2014/main" id="{D5FDBBF6-81C7-4423-BA03-EE472D4EE0BD}"/>
              </a:ext>
            </a:extLst>
          </p:cNvPr>
          <p:cNvGrpSpPr/>
          <p:nvPr/>
        </p:nvGrpSpPr>
        <p:grpSpPr>
          <a:xfrm>
            <a:off x="7838827" y="2331286"/>
            <a:ext cx="3015826" cy="730969"/>
            <a:chOff x="8457032" y="1844824"/>
            <a:chExt cx="2147157" cy="730967"/>
          </a:xfrm>
        </p:grpSpPr>
        <p:sp>
          <p:nvSpPr>
            <p:cNvPr id="24" name="TextBox 63">
              <a:extLst>
                <a:ext uri="{FF2B5EF4-FFF2-40B4-BE49-F238E27FC236}">
                  <a16:creationId xmlns:a16="http://schemas.microsoft.com/office/drawing/2014/main" id="{5284170F-C4AD-410C-A22B-5F8F3D2C885D}"/>
                </a:ext>
              </a:extLst>
            </p:cNvPr>
            <p:cNvSpPr txBox="1">
              <a:spLocks/>
            </p:cNvSpPr>
            <p:nvPr/>
          </p:nvSpPr>
          <p:spPr bwMode="auto">
            <a:xfrm>
              <a:off x="8457032" y="1844824"/>
              <a:ext cx="876501" cy="246220"/>
            </a:xfrm>
            <a:prstGeom prst="rect">
              <a:avLst/>
            </a:prstGeom>
            <a:noFill/>
          </p:spPr>
          <p:txBody>
            <a:bodyPr wrap="none" lIns="0" tIns="0" rIns="0" bIns="0">
              <a:noAutofit/>
            </a:bodyPr>
            <a:lstStyle/>
            <a:p>
              <a:pPr algn="l" latinLnBrk="0"/>
              <a:r>
                <a:rPr lang="en-US" altLang="zh-CN" b="1" dirty="0">
                  <a:solidFill>
                    <a:schemeClr val="bg1"/>
                  </a:solidFill>
                  <a:effectLst/>
                </a:rPr>
                <a:t>01</a:t>
              </a:r>
              <a:endParaRPr lang="zh-CN" altLang="en-US" b="1" dirty="0">
                <a:solidFill>
                  <a:schemeClr val="bg1"/>
                </a:solidFill>
                <a:effectLst/>
              </a:endParaRPr>
            </a:p>
          </p:txBody>
        </p:sp>
        <p:sp>
          <p:nvSpPr>
            <p:cNvPr id="25" name="Rectangle 64">
              <a:extLst>
                <a:ext uri="{FF2B5EF4-FFF2-40B4-BE49-F238E27FC236}">
                  <a16:creationId xmlns:a16="http://schemas.microsoft.com/office/drawing/2014/main" id="{B252BA81-62DA-4062-9A64-D9D79AE47070}"/>
                </a:ext>
              </a:extLst>
            </p:cNvPr>
            <p:cNvSpPr/>
            <p:nvPr/>
          </p:nvSpPr>
          <p:spPr>
            <a:xfrm>
              <a:off x="8457032" y="2091044"/>
              <a:ext cx="2147157" cy="484747"/>
            </a:xfrm>
            <a:prstGeom prst="rect">
              <a:avLst/>
            </a:prstGeom>
          </p:spPr>
          <p:txBody>
            <a:bodyPr wrap="square" lIns="0" tIns="0" rIns="0" bIns="0">
              <a:normAutofit/>
            </a:bodyPr>
            <a:lstStyle/>
            <a:p>
              <a:pPr lvl="0"/>
              <a:r>
                <a:rPr lang="zh-CN" altLang="zh-CN" sz="1400" dirty="0">
                  <a:solidFill>
                    <a:schemeClr val="bg1"/>
                  </a:solidFill>
                </a:rPr>
                <a:t>公共区块链（</a:t>
              </a:r>
              <a:r>
                <a:rPr lang="en-US" altLang="zh-CN" sz="1400" dirty="0">
                  <a:solidFill>
                    <a:schemeClr val="bg1"/>
                  </a:solidFill>
                </a:rPr>
                <a:t>Public </a:t>
              </a:r>
              <a:r>
                <a:rPr lang="en-US" altLang="zh-CN" sz="1400" dirty="0" err="1">
                  <a:solidFill>
                    <a:schemeClr val="bg1"/>
                  </a:solidFill>
                </a:rPr>
                <a:t>Blockchain</a:t>
              </a:r>
              <a:r>
                <a:rPr lang="zh-CN" altLang="zh-CN" sz="1400" dirty="0">
                  <a:solidFill>
                    <a:schemeClr val="bg1"/>
                  </a:solidFill>
                </a:rPr>
                <a:t>，简称公有链）</a:t>
              </a:r>
              <a:r>
                <a:rPr lang="zh-CN" altLang="en-US" sz="1400" dirty="0">
                  <a:solidFill>
                    <a:schemeClr val="bg1"/>
                  </a:solidFill>
                </a:rPr>
                <a:t>。</a:t>
              </a:r>
              <a:endParaRPr lang="zh-CN" altLang="zh-CN" sz="1400" dirty="0">
                <a:solidFill>
                  <a:schemeClr val="bg1"/>
                </a:solidFill>
              </a:endParaRPr>
            </a:p>
          </p:txBody>
        </p:sp>
      </p:grpSp>
      <p:grpSp>
        <p:nvGrpSpPr>
          <p:cNvPr id="15" name="Group 9">
            <a:extLst>
              <a:ext uri="{FF2B5EF4-FFF2-40B4-BE49-F238E27FC236}">
                <a16:creationId xmlns:a16="http://schemas.microsoft.com/office/drawing/2014/main" id="{2BC54AAC-B01B-4FC2-BCA3-495144E47F19}"/>
              </a:ext>
            </a:extLst>
          </p:cNvPr>
          <p:cNvGrpSpPr/>
          <p:nvPr/>
        </p:nvGrpSpPr>
        <p:grpSpPr>
          <a:xfrm>
            <a:off x="7838827" y="3696835"/>
            <a:ext cx="3015826" cy="730969"/>
            <a:chOff x="8457032" y="3210370"/>
            <a:chExt cx="2147157" cy="730967"/>
          </a:xfrm>
        </p:grpSpPr>
        <p:sp>
          <p:nvSpPr>
            <p:cNvPr id="22" name="TextBox 65">
              <a:extLst>
                <a:ext uri="{FF2B5EF4-FFF2-40B4-BE49-F238E27FC236}">
                  <a16:creationId xmlns:a16="http://schemas.microsoft.com/office/drawing/2014/main" id="{45022041-B276-48DB-9322-F82E3523AAE0}"/>
                </a:ext>
              </a:extLst>
            </p:cNvPr>
            <p:cNvSpPr txBox="1">
              <a:spLocks/>
            </p:cNvSpPr>
            <p:nvPr/>
          </p:nvSpPr>
          <p:spPr bwMode="auto">
            <a:xfrm>
              <a:off x="8457032" y="3210370"/>
              <a:ext cx="876501" cy="246220"/>
            </a:xfrm>
            <a:prstGeom prst="rect">
              <a:avLst/>
            </a:prstGeom>
            <a:noFill/>
          </p:spPr>
          <p:txBody>
            <a:bodyPr wrap="none" lIns="0" tIns="0" rIns="0" bIns="0">
              <a:noAutofit/>
            </a:bodyPr>
            <a:lstStyle/>
            <a:p>
              <a:r>
                <a:rPr lang="en-US" altLang="zh-CN" b="1" dirty="0">
                  <a:solidFill>
                    <a:schemeClr val="bg1"/>
                  </a:solidFill>
                </a:rPr>
                <a:t>02</a:t>
              </a:r>
              <a:endParaRPr lang="zh-CN" altLang="en-US" b="1" dirty="0">
                <a:solidFill>
                  <a:schemeClr val="bg1"/>
                </a:solidFill>
              </a:endParaRPr>
            </a:p>
          </p:txBody>
        </p:sp>
        <p:sp>
          <p:nvSpPr>
            <p:cNvPr id="23" name="Rectangle 66">
              <a:extLst>
                <a:ext uri="{FF2B5EF4-FFF2-40B4-BE49-F238E27FC236}">
                  <a16:creationId xmlns:a16="http://schemas.microsoft.com/office/drawing/2014/main" id="{10A2CE56-ABA0-4314-9960-B40E1CAEC0EE}"/>
                </a:ext>
              </a:extLst>
            </p:cNvPr>
            <p:cNvSpPr/>
            <p:nvPr/>
          </p:nvSpPr>
          <p:spPr>
            <a:xfrm>
              <a:off x="8457032" y="3456590"/>
              <a:ext cx="2147157" cy="484747"/>
            </a:xfrm>
            <a:prstGeom prst="rect">
              <a:avLst/>
            </a:prstGeom>
          </p:spPr>
          <p:txBody>
            <a:bodyPr wrap="square" lIns="0" tIns="0" rIns="0" bIns="0">
              <a:noAutofit/>
            </a:bodyPr>
            <a:lstStyle/>
            <a:p>
              <a:pPr lvl="0"/>
              <a:r>
                <a:rPr lang="zh-CN" altLang="zh-CN" sz="1400" dirty="0">
                  <a:solidFill>
                    <a:schemeClr val="bg1"/>
                  </a:solidFill>
                </a:rPr>
                <a:t>联盟区块链（</a:t>
              </a:r>
              <a:r>
                <a:rPr lang="en-US" altLang="zh-CN" sz="1400" dirty="0">
                  <a:solidFill>
                    <a:schemeClr val="bg1"/>
                  </a:solidFill>
                </a:rPr>
                <a:t>Consortium </a:t>
              </a:r>
              <a:r>
                <a:rPr lang="en-US" altLang="zh-CN" sz="1400" dirty="0" err="1">
                  <a:solidFill>
                    <a:schemeClr val="bg1"/>
                  </a:solidFill>
                </a:rPr>
                <a:t>Blockchain</a:t>
              </a:r>
              <a:r>
                <a:rPr lang="zh-CN" altLang="zh-CN" sz="1400" dirty="0">
                  <a:solidFill>
                    <a:schemeClr val="bg1"/>
                  </a:solidFill>
                </a:rPr>
                <a:t>，简称联盟链）</a:t>
              </a:r>
              <a:r>
                <a:rPr lang="zh-CN" altLang="en-US" sz="1400" dirty="0">
                  <a:solidFill>
                    <a:schemeClr val="bg1"/>
                  </a:solidFill>
                </a:rPr>
                <a:t>。</a:t>
              </a:r>
              <a:endParaRPr lang="zh-CN" altLang="zh-CN" sz="1400" dirty="0">
                <a:solidFill>
                  <a:schemeClr val="bg1"/>
                </a:solidFill>
              </a:endParaRPr>
            </a:p>
          </p:txBody>
        </p:sp>
      </p:grpSp>
      <p:grpSp>
        <p:nvGrpSpPr>
          <p:cNvPr id="16" name="Group 10">
            <a:extLst>
              <a:ext uri="{FF2B5EF4-FFF2-40B4-BE49-F238E27FC236}">
                <a16:creationId xmlns:a16="http://schemas.microsoft.com/office/drawing/2014/main" id="{F34D75AD-8FE7-4A17-8F47-0280D10C2B90}"/>
              </a:ext>
            </a:extLst>
          </p:cNvPr>
          <p:cNvGrpSpPr/>
          <p:nvPr/>
        </p:nvGrpSpPr>
        <p:grpSpPr>
          <a:xfrm>
            <a:off x="7838827" y="5028986"/>
            <a:ext cx="3015826" cy="730969"/>
            <a:chOff x="8457032" y="4542518"/>
            <a:chExt cx="2147157" cy="730967"/>
          </a:xfrm>
        </p:grpSpPr>
        <p:sp>
          <p:nvSpPr>
            <p:cNvPr id="20" name="TextBox 67">
              <a:extLst>
                <a:ext uri="{FF2B5EF4-FFF2-40B4-BE49-F238E27FC236}">
                  <a16:creationId xmlns:a16="http://schemas.microsoft.com/office/drawing/2014/main" id="{92E39B53-08B2-4E13-B25C-FE14B8E3923B}"/>
                </a:ext>
              </a:extLst>
            </p:cNvPr>
            <p:cNvSpPr txBox="1">
              <a:spLocks/>
            </p:cNvSpPr>
            <p:nvPr/>
          </p:nvSpPr>
          <p:spPr bwMode="auto">
            <a:xfrm>
              <a:off x="8457032" y="4542518"/>
              <a:ext cx="876501" cy="246220"/>
            </a:xfrm>
            <a:prstGeom prst="rect">
              <a:avLst/>
            </a:prstGeom>
            <a:noFill/>
          </p:spPr>
          <p:txBody>
            <a:bodyPr wrap="none" lIns="0" tIns="0" rIns="0" bIns="0">
              <a:noAutofit/>
            </a:bodyPr>
            <a:lstStyle/>
            <a:p>
              <a:r>
                <a:rPr lang="en-US" altLang="zh-CN" b="1" dirty="0">
                  <a:solidFill>
                    <a:schemeClr val="bg1"/>
                  </a:solidFill>
                </a:rPr>
                <a:t>03</a:t>
              </a:r>
              <a:endParaRPr lang="zh-CN" altLang="en-US" b="1" dirty="0">
                <a:solidFill>
                  <a:schemeClr val="bg1"/>
                </a:solidFill>
              </a:endParaRPr>
            </a:p>
          </p:txBody>
        </p:sp>
        <p:sp>
          <p:nvSpPr>
            <p:cNvPr id="21" name="Rectangle 68">
              <a:extLst>
                <a:ext uri="{FF2B5EF4-FFF2-40B4-BE49-F238E27FC236}">
                  <a16:creationId xmlns:a16="http://schemas.microsoft.com/office/drawing/2014/main" id="{FC094699-9299-4EBA-95F5-2F88D553155A}"/>
                </a:ext>
              </a:extLst>
            </p:cNvPr>
            <p:cNvSpPr/>
            <p:nvPr/>
          </p:nvSpPr>
          <p:spPr>
            <a:xfrm>
              <a:off x="8457032" y="4788738"/>
              <a:ext cx="2147157" cy="484747"/>
            </a:xfrm>
            <a:prstGeom prst="rect">
              <a:avLst/>
            </a:prstGeom>
          </p:spPr>
          <p:txBody>
            <a:bodyPr wrap="square" lIns="0" tIns="0" rIns="0" bIns="0">
              <a:normAutofit/>
            </a:bodyPr>
            <a:lstStyle/>
            <a:p>
              <a:pPr lvl="0"/>
              <a:r>
                <a:rPr lang="zh-CN" altLang="zh-CN" sz="1400" dirty="0">
                  <a:solidFill>
                    <a:schemeClr val="bg1"/>
                  </a:solidFill>
                </a:rPr>
                <a:t>私有区块链（</a:t>
              </a:r>
              <a:r>
                <a:rPr lang="en-US" altLang="zh-CN" sz="1400" dirty="0">
                  <a:solidFill>
                    <a:schemeClr val="bg1"/>
                  </a:solidFill>
                </a:rPr>
                <a:t>Private </a:t>
              </a:r>
              <a:r>
                <a:rPr lang="en-US" altLang="zh-CN" sz="1400" dirty="0" err="1">
                  <a:solidFill>
                    <a:schemeClr val="bg1"/>
                  </a:solidFill>
                </a:rPr>
                <a:t>Blockchain</a:t>
              </a:r>
              <a:r>
                <a:rPr lang="zh-CN" altLang="zh-CN" sz="1400" dirty="0">
                  <a:solidFill>
                    <a:schemeClr val="bg1"/>
                  </a:solidFill>
                </a:rPr>
                <a:t>，简称私有链）</a:t>
              </a:r>
              <a:r>
                <a:rPr lang="zh-CN" altLang="en-US" sz="1400" dirty="0">
                  <a:solidFill>
                    <a:schemeClr val="bg1"/>
                  </a:solidFill>
                </a:rPr>
                <a:t>。</a:t>
              </a:r>
              <a:endParaRPr lang="zh-CN" altLang="zh-CN" sz="1400" dirty="0">
                <a:solidFill>
                  <a:schemeClr val="bg1"/>
                </a:solidFill>
              </a:endParaRPr>
            </a:p>
          </p:txBody>
        </p:sp>
      </p:grpSp>
      <p:sp>
        <p:nvSpPr>
          <p:cNvPr id="17" name="Rectangle 69">
            <a:extLst>
              <a:ext uri="{FF2B5EF4-FFF2-40B4-BE49-F238E27FC236}">
                <a16:creationId xmlns:a16="http://schemas.microsoft.com/office/drawing/2014/main" id="{DF79DD36-1826-4BB7-956C-3C03AD1DC768}"/>
              </a:ext>
            </a:extLst>
          </p:cNvPr>
          <p:cNvSpPr/>
          <p:nvPr/>
        </p:nvSpPr>
        <p:spPr>
          <a:xfrm>
            <a:off x="1506695" y="3903195"/>
            <a:ext cx="4195520" cy="854079"/>
          </a:xfrm>
          <a:prstGeom prst="rect">
            <a:avLst/>
          </a:prstGeom>
        </p:spPr>
        <p:txBody>
          <a:bodyPr wrap="square">
            <a:noAutofit/>
          </a:bodyPr>
          <a:lstStyle/>
          <a:p>
            <a:pPr algn="just">
              <a:lnSpc>
                <a:spcPct val="200000"/>
              </a:lnSpc>
              <a:defRPr/>
            </a:pPr>
            <a:r>
              <a:rPr lang="zh-CN" altLang="zh-CN" sz="1400" dirty="0">
                <a:solidFill>
                  <a:schemeClr val="bg1"/>
                </a:solidFill>
              </a:rPr>
              <a:t>区块链常被分为三类，普遍采用的是天才级的以太坊创始人</a:t>
            </a:r>
            <a:r>
              <a:rPr lang="en-US" altLang="zh-CN" sz="1400" dirty="0" err="1">
                <a:solidFill>
                  <a:schemeClr val="bg1"/>
                </a:solidFill>
              </a:rPr>
              <a:t>Vitalik</a:t>
            </a:r>
            <a:r>
              <a:rPr lang="en-US" altLang="zh-CN" sz="1400" dirty="0">
                <a:solidFill>
                  <a:schemeClr val="bg1"/>
                </a:solidFill>
              </a:rPr>
              <a:t> </a:t>
            </a:r>
            <a:r>
              <a:rPr lang="en-US" altLang="zh-CN" sz="1400" dirty="0" err="1">
                <a:solidFill>
                  <a:schemeClr val="bg1"/>
                </a:solidFill>
              </a:rPr>
              <a:t>Buterin</a:t>
            </a:r>
            <a:r>
              <a:rPr lang="zh-CN" altLang="zh-CN" sz="1400" dirty="0">
                <a:solidFill>
                  <a:schemeClr val="bg1"/>
                </a:solidFill>
              </a:rPr>
              <a:t>的分类解释 </a:t>
            </a:r>
            <a:r>
              <a:rPr lang="zh-CN" altLang="en-US" sz="1400" dirty="0">
                <a:solidFill>
                  <a:schemeClr val="bg1"/>
                </a:solidFill>
              </a:rPr>
              <a:t>。</a:t>
            </a:r>
          </a:p>
        </p:txBody>
      </p:sp>
      <p:sp>
        <p:nvSpPr>
          <p:cNvPr id="18" name="TextBox 70">
            <a:extLst>
              <a:ext uri="{FF2B5EF4-FFF2-40B4-BE49-F238E27FC236}">
                <a16:creationId xmlns:a16="http://schemas.microsoft.com/office/drawing/2014/main" id="{7F309EF1-3C33-4D18-92DA-0F64F99DF5E7}"/>
              </a:ext>
            </a:extLst>
          </p:cNvPr>
          <p:cNvSpPr txBox="1">
            <a:spLocks/>
          </p:cNvSpPr>
          <p:nvPr/>
        </p:nvSpPr>
        <p:spPr>
          <a:xfrm>
            <a:off x="2898023" y="3342467"/>
            <a:ext cx="1412862" cy="340735"/>
          </a:xfrm>
          <a:prstGeom prst="rect">
            <a:avLst/>
          </a:prstGeom>
        </p:spPr>
        <p:txBody>
          <a:bodyPr vert="horz" wrap="none" lIns="90000" tIns="46800" rIns="90000" bIns="46800" anchor="t">
            <a:normAutofit/>
          </a:bodyPr>
          <a:lstStyle/>
          <a:p>
            <a:pPr>
              <a:defRPr/>
            </a:pPr>
            <a:r>
              <a:rPr lang="zh-CN" altLang="en-US" sz="1600" b="1" dirty="0">
                <a:solidFill>
                  <a:schemeClr val="bg1"/>
                </a:solidFill>
              </a:rPr>
              <a:t>区块链分类</a:t>
            </a:r>
          </a:p>
        </p:txBody>
      </p:sp>
      <p:cxnSp>
        <p:nvCxnSpPr>
          <p:cNvPr id="19" name="Straight Connector 72">
            <a:extLst>
              <a:ext uri="{FF2B5EF4-FFF2-40B4-BE49-F238E27FC236}">
                <a16:creationId xmlns:a16="http://schemas.microsoft.com/office/drawing/2014/main" id="{E4C657CE-606F-4522-A562-7D294C84AE3B}"/>
              </a:ext>
            </a:extLst>
          </p:cNvPr>
          <p:cNvCxnSpPr/>
          <p:nvPr/>
        </p:nvCxnSpPr>
        <p:spPr>
          <a:xfrm>
            <a:off x="2362319" y="3744157"/>
            <a:ext cx="24842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1300896"/>
      </p:ext>
    </p:extLst>
  </p:cSld>
  <p:clrMapOvr>
    <a:masterClrMapping/>
  </p:clrMapOvr>
  <mc:AlternateContent xmlns:mc="http://schemas.openxmlformats.org/markup-compatibility/2006" xmlns:p14="http://schemas.microsoft.com/office/powerpoint/2010/main">
    <mc:Choice Requires="p14">
      <p:transition spd="slow" p14:dur="1250" advClick="0" advTm="0">
        <p:randomBar dir="vert"/>
      </p:transition>
    </mc:Choice>
    <mc:Fallback xmlns="">
      <p:transition spd="slow" advClick="0" advTm="0">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anim calcmode="lin" valueType="num">
                                      <p:cBhvr>
                                        <p:cTn id="15" dur="500" fill="hold"/>
                                        <p:tgtEl>
                                          <p:spTgt spid="9"/>
                                        </p:tgtEl>
                                        <p:attrNameLst>
                                          <p:attrName>ppt_x</p:attrName>
                                        </p:attrNameLst>
                                      </p:cBhvr>
                                      <p:tavLst>
                                        <p:tav tm="0">
                                          <p:val>
                                            <p:strVal val="#ppt_x"/>
                                          </p:val>
                                        </p:tav>
                                        <p:tav tm="100000">
                                          <p:val>
                                            <p:strVal val="#ppt_x"/>
                                          </p:val>
                                        </p:tav>
                                      </p:tavLst>
                                    </p:anim>
                                    <p:anim calcmode="lin" valueType="num">
                                      <p:cBhvr>
                                        <p:cTn id="16" dur="500" fill="hold"/>
                                        <p:tgtEl>
                                          <p:spTgt spid="9"/>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9" presetClass="entr" presetSubtype="0" decel="100000" fill="hold" nodeType="after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 calcmode="lin" valueType="num">
                                      <p:cBhvr>
                                        <p:cTn id="22" dur="500" fill="hold"/>
                                        <p:tgtEl>
                                          <p:spTgt spid="19"/>
                                        </p:tgtEl>
                                        <p:attrNameLst>
                                          <p:attrName>style.rotation</p:attrName>
                                        </p:attrNameLst>
                                      </p:cBhvr>
                                      <p:tavLst>
                                        <p:tav tm="0">
                                          <p:val>
                                            <p:fltVal val="360"/>
                                          </p:val>
                                        </p:tav>
                                        <p:tav tm="100000">
                                          <p:val>
                                            <p:fltVal val="0"/>
                                          </p:val>
                                        </p:tav>
                                      </p:tavLst>
                                    </p:anim>
                                    <p:animEffect transition="in" filter="fade">
                                      <p:cBhvr>
                                        <p:cTn id="23" dur="500"/>
                                        <p:tgtEl>
                                          <p:spTgt spid="19"/>
                                        </p:tgtEl>
                                      </p:cBhvr>
                                    </p:animEffect>
                                  </p:childTnLst>
                                </p:cTn>
                              </p:par>
                            </p:childTnLst>
                          </p:cTn>
                        </p:par>
                        <p:par>
                          <p:cTn id="24" fill="hold">
                            <p:stCondLst>
                              <p:cond delay="1500"/>
                            </p:stCondLst>
                            <p:childTnLst>
                              <p:par>
                                <p:cTn id="25" presetID="42" presetClass="entr" presetSubtype="0"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anim calcmode="lin" valueType="num">
                                      <p:cBhvr>
                                        <p:cTn id="28" dur="500" fill="hold"/>
                                        <p:tgtEl>
                                          <p:spTgt spid="18"/>
                                        </p:tgtEl>
                                        <p:attrNameLst>
                                          <p:attrName>ppt_x</p:attrName>
                                        </p:attrNameLst>
                                      </p:cBhvr>
                                      <p:tavLst>
                                        <p:tav tm="0">
                                          <p:val>
                                            <p:strVal val="#ppt_x"/>
                                          </p:val>
                                        </p:tav>
                                        <p:tav tm="100000">
                                          <p:val>
                                            <p:strVal val="#ppt_x"/>
                                          </p:val>
                                        </p:tav>
                                      </p:tavLst>
                                    </p:anim>
                                    <p:anim calcmode="lin" valueType="num">
                                      <p:cBhvr>
                                        <p:cTn id="29" dur="500" fill="hold"/>
                                        <p:tgtEl>
                                          <p:spTgt spid="18"/>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anim calcmode="lin" valueType="num">
                                      <p:cBhvr>
                                        <p:cTn id="33" dur="500" fill="hold"/>
                                        <p:tgtEl>
                                          <p:spTgt spid="17"/>
                                        </p:tgtEl>
                                        <p:attrNameLst>
                                          <p:attrName>ppt_x</p:attrName>
                                        </p:attrNameLst>
                                      </p:cBhvr>
                                      <p:tavLst>
                                        <p:tav tm="0">
                                          <p:val>
                                            <p:strVal val="#ppt_x"/>
                                          </p:val>
                                        </p:tav>
                                        <p:tav tm="100000">
                                          <p:val>
                                            <p:strVal val="#ppt_x"/>
                                          </p:val>
                                        </p:tav>
                                      </p:tavLst>
                                    </p:anim>
                                    <p:anim calcmode="lin" valueType="num">
                                      <p:cBhvr>
                                        <p:cTn id="34" dur="500" fill="hold"/>
                                        <p:tgtEl>
                                          <p:spTgt spid="17"/>
                                        </p:tgtEl>
                                        <p:attrNameLst>
                                          <p:attrName>ppt_y</p:attrName>
                                        </p:attrNameLst>
                                      </p:cBhvr>
                                      <p:tavLst>
                                        <p:tav tm="0">
                                          <p:val>
                                            <p:strVal val="#ppt_y-.1"/>
                                          </p:val>
                                        </p:tav>
                                        <p:tav tm="100000">
                                          <p:val>
                                            <p:strVal val="#ppt_y"/>
                                          </p:val>
                                        </p:tav>
                                      </p:tavLst>
                                    </p:anim>
                                  </p:childTnLst>
                                </p:cTn>
                              </p:par>
                            </p:childTnLst>
                          </p:cTn>
                        </p:par>
                        <p:par>
                          <p:cTn id="35" fill="hold">
                            <p:stCondLst>
                              <p:cond delay="2000"/>
                            </p:stCondLst>
                            <p:childTnLst>
                              <p:par>
                                <p:cTn id="36" presetID="17" presetClass="entr" presetSubtype="8" fill="hold" nodeType="after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p:cTn id="38" dur="500" fill="hold"/>
                                        <p:tgtEl>
                                          <p:spTgt spid="2"/>
                                        </p:tgtEl>
                                        <p:attrNameLst>
                                          <p:attrName>ppt_x</p:attrName>
                                        </p:attrNameLst>
                                      </p:cBhvr>
                                      <p:tavLst>
                                        <p:tav tm="0">
                                          <p:val>
                                            <p:strVal val="#ppt_x-#ppt_w/2"/>
                                          </p:val>
                                        </p:tav>
                                        <p:tav tm="100000">
                                          <p:val>
                                            <p:strVal val="#ppt_x"/>
                                          </p:val>
                                        </p:tav>
                                      </p:tavLst>
                                    </p:anim>
                                    <p:anim calcmode="lin" valueType="num">
                                      <p:cBhvr>
                                        <p:cTn id="39" dur="500" fill="hold"/>
                                        <p:tgtEl>
                                          <p:spTgt spid="2"/>
                                        </p:tgtEl>
                                        <p:attrNameLst>
                                          <p:attrName>ppt_y</p:attrName>
                                        </p:attrNameLst>
                                      </p:cBhvr>
                                      <p:tavLst>
                                        <p:tav tm="0">
                                          <p:val>
                                            <p:strVal val="#ppt_y"/>
                                          </p:val>
                                        </p:tav>
                                        <p:tav tm="100000">
                                          <p:val>
                                            <p:strVal val="#ppt_y"/>
                                          </p:val>
                                        </p:tav>
                                      </p:tavLst>
                                    </p:anim>
                                    <p:anim calcmode="lin" valueType="num">
                                      <p:cBhvr>
                                        <p:cTn id="40" dur="500" fill="hold"/>
                                        <p:tgtEl>
                                          <p:spTgt spid="2"/>
                                        </p:tgtEl>
                                        <p:attrNameLst>
                                          <p:attrName>ppt_w</p:attrName>
                                        </p:attrNameLst>
                                      </p:cBhvr>
                                      <p:tavLst>
                                        <p:tav tm="0">
                                          <p:val>
                                            <p:fltVal val="0"/>
                                          </p:val>
                                        </p:tav>
                                        <p:tav tm="100000">
                                          <p:val>
                                            <p:strVal val="#ppt_w"/>
                                          </p:val>
                                        </p:tav>
                                      </p:tavLst>
                                    </p:anim>
                                    <p:anim calcmode="lin" valueType="num">
                                      <p:cBhvr>
                                        <p:cTn id="41" dur="500" fill="hold"/>
                                        <p:tgtEl>
                                          <p:spTgt spid="2"/>
                                        </p:tgtEl>
                                        <p:attrNameLst>
                                          <p:attrName>ppt_h</p:attrName>
                                        </p:attrNameLst>
                                      </p:cBhvr>
                                      <p:tavLst>
                                        <p:tav tm="0">
                                          <p:val>
                                            <p:strVal val="#ppt_h"/>
                                          </p:val>
                                        </p:tav>
                                        <p:tav tm="100000">
                                          <p:val>
                                            <p:strVal val="#ppt_h"/>
                                          </p:val>
                                        </p:tav>
                                      </p:tavLst>
                                    </p:anim>
                                  </p:childTnLst>
                                </p:cTn>
                              </p:par>
                            </p:childTnLst>
                          </p:cTn>
                        </p:par>
                        <p:par>
                          <p:cTn id="42" fill="hold">
                            <p:stCondLst>
                              <p:cond delay="2500"/>
                            </p:stCondLst>
                            <p:childTnLst>
                              <p:par>
                                <p:cTn id="43" presetID="49" presetClass="entr" presetSubtype="0" decel="100000"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p:cTn id="45" dur="500" fill="hold"/>
                                        <p:tgtEl>
                                          <p:spTgt spid="11"/>
                                        </p:tgtEl>
                                        <p:attrNameLst>
                                          <p:attrName>ppt_w</p:attrName>
                                        </p:attrNameLst>
                                      </p:cBhvr>
                                      <p:tavLst>
                                        <p:tav tm="0">
                                          <p:val>
                                            <p:fltVal val="0"/>
                                          </p:val>
                                        </p:tav>
                                        <p:tav tm="100000">
                                          <p:val>
                                            <p:strVal val="#ppt_w"/>
                                          </p:val>
                                        </p:tav>
                                      </p:tavLst>
                                    </p:anim>
                                    <p:anim calcmode="lin" valueType="num">
                                      <p:cBhvr>
                                        <p:cTn id="46" dur="500" fill="hold"/>
                                        <p:tgtEl>
                                          <p:spTgt spid="11"/>
                                        </p:tgtEl>
                                        <p:attrNameLst>
                                          <p:attrName>ppt_h</p:attrName>
                                        </p:attrNameLst>
                                      </p:cBhvr>
                                      <p:tavLst>
                                        <p:tav tm="0">
                                          <p:val>
                                            <p:fltVal val="0"/>
                                          </p:val>
                                        </p:tav>
                                        <p:tav tm="100000">
                                          <p:val>
                                            <p:strVal val="#ppt_h"/>
                                          </p:val>
                                        </p:tav>
                                      </p:tavLst>
                                    </p:anim>
                                    <p:anim calcmode="lin" valueType="num">
                                      <p:cBhvr>
                                        <p:cTn id="47" dur="500" fill="hold"/>
                                        <p:tgtEl>
                                          <p:spTgt spid="11"/>
                                        </p:tgtEl>
                                        <p:attrNameLst>
                                          <p:attrName>style.rotation</p:attrName>
                                        </p:attrNameLst>
                                      </p:cBhvr>
                                      <p:tavLst>
                                        <p:tav tm="0">
                                          <p:val>
                                            <p:fltVal val="360"/>
                                          </p:val>
                                        </p:tav>
                                        <p:tav tm="100000">
                                          <p:val>
                                            <p:fltVal val="0"/>
                                          </p:val>
                                        </p:tav>
                                      </p:tavLst>
                                    </p:anim>
                                    <p:animEffect transition="in" filter="fade">
                                      <p:cBhvr>
                                        <p:cTn id="48" dur="500"/>
                                        <p:tgtEl>
                                          <p:spTgt spid="11"/>
                                        </p:tgtEl>
                                      </p:cBhvr>
                                    </p:animEffect>
                                  </p:childTnLst>
                                </p:cTn>
                              </p:par>
                              <p:par>
                                <p:cTn id="49" presetID="49" presetClass="entr" presetSubtype="0" decel="10000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p:cTn id="51" dur="500" fill="hold"/>
                                        <p:tgtEl>
                                          <p:spTgt spid="12"/>
                                        </p:tgtEl>
                                        <p:attrNameLst>
                                          <p:attrName>ppt_w</p:attrName>
                                        </p:attrNameLst>
                                      </p:cBhvr>
                                      <p:tavLst>
                                        <p:tav tm="0">
                                          <p:val>
                                            <p:fltVal val="0"/>
                                          </p:val>
                                        </p:tav>
                                        <p:tav tm="100000">
                                          <p:val>
                                            <p:strVal val="#ppt_w"/>
                                          </p:val>
                                        </p:tav>
                                      </p:tavLst>
                                    </p:anim>
                                    <p:anim calcmode="lin" valueType="num">
                                      <p:cBhvr>
                                        <p:cTn id="52" dur="500" fill="hold"/>
                                        <p:tgtEl>
                                          <p:spTgt spid="12"/>
                                        </p:tgtEl>
                                        <p:attrNameLst>
                                          <p:attrName>ppt_h</p:attrName>
                                        </p:attrNameLst>
                                      </p:cBhvr>
                                      <p:tavLst>
                                        <p:tav tm="0">
                                          <p:val>
                                            <p:fltVal val="0"/>
                                          </p:val>
                                        </p:tav>
                                        <p:tav tm="100000">
                                          <p:val>
                                            <p:strVal val="#ppt_h"/>
                                          </p:val>
                                        </p:tav>
                                      </p:tavLst>
                                    </p:anim>
                                    <p:anim calcmode="lin" valueType="num">
                                      <p:cBhvr>
                                        <p:cTn id="53" dur="500" fill="hold"/>
                                        <p:tgtEl>
                                          <p:spTgt spid="12"/>
                                        </p:tgtEl>
                                        <p:attrNameLst>
                                          <p:attrName>style.rotation</p:attrName>
                                        </p:attrNameLst>
                                      </p:cBhvr>
                                      <p:tavLst>
                                        <p:tav tm="0">
                                          <p:val>
                                            <p:fltVal val="360"/>
                                          </p:val>
                                        </p:tav>
                                        <p:tav tm="100000">
                                          <p:val>
                                            <p:fltVal val="0"/>
                                          </p:val>
                                        </p:tav>
                                      </p:tavLst>
                                    </p:anim>
                                    <p:animEffect transition="in" filter="fade">
                                      <p:cBhvr>
                                        <p:cTn id="54" dur="500"/>
                                        <p:tgtEl>
                                          <p:spTgt spid="12"/>
                                        </p:tgtEl>
                                      </p:cBhvr>
                                    </p:animEffect>
                                  </p:childTnLst>
                                </p:cTn>
                              </p:par>
                              <p:par>
                                <p:cTn id="55" presetID="49" presetClass="entr" presetSubtype="0" decel="10000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p:cTn id="57" dur="500" fill="hold"/>
                                        <p:tgtEl>
                                          <p:spTgt spid="13"/>
                                        </p:tgtEl>
                                        <p:attrNameLst>
                                          <p:attrName>ppt_w</p:attrName>
                                        </p:attrNameLst>
                                      </p:cBhvr>
                                      <p:tavLst>
                                        <p:tav tm="0">
                                          <p:val>
                                            <p:fltVal val="0"/>
                                          </p:val>
                                        </p:tav>
                                        <p:tav tm="100000">
                                          <p:val>
                                            <p:strVal val="#ppt_w"/>
                                          </p:val>
                                        </p:tav>
                                      </p:tavLst>
                                    </p:anim>
                                    <p:anim calcmode="lin" valueType="num">
                                      <p:cBhvr>
                                        <p:cTn id="58" dur="500" fill="hold"/>
                                        <p:tgtEl>
                                          <p:spTgt spid="13"/>
                                        </p:tgtEl>
                                        <p:attrNameLst>
                                          <p:attrName>ppt_h</p:attrName>
                                        </p:attrNameLst>
                                      </p:cBhvr>
                                      <p:tavLst>
                                        <p:tav tm="0">
                                          <p:val>
                                            <p:fltVal val="0"/>
                                          </p:val>
                                        </p:tav>
                                        <p:tav tm="100000">
                                          <p:val>
                                            <p:strVal val="#ppt_h"/>
                                          </p:val>
                                        </p:tav>
                                      </p:tavLst>
                                    </p:anim>
                                    <p:anim calcmode="lin" valueType="num">
                                      <p:cBhvr>
                                        <p:cTn id="59" dur="500" fill="hold"/>
                                        <p:tgtEl>
                                          <p:spTgt spid="13"/>
                                        </p:tgtEl>
                                        <p:attrNameLst>
                                          <p:attrName>style.rotation</p:attrName>
                                        </p:attrNameLst>
                                      </p:cBhvr>
                                      <p:tavLst>
                                        <p:tav tm="0">
                                          <p:val>
                                            <p:fltVal val="360"/>
                                          </p:val>
                                        </p:tav>
                                        <p:tav tm="100000">
                                          <p:val>
                                            <p:fltVal val="0"/>
                                          </p:val>
                                        </p:tav>
                                      </p:tavLst>
                                    </p:anim>
                                    <p:animEffect transition="in" filter="fade">
                                      <p:cBhvr>
                                        <p:cTn id="60" dur="500"/>
                                        <p:tgtEl>
                                          <p:spTgt spid="13"/>
                                        </p:tgtEl>
                                      </p:cBhvr>
                                    </p:animEffect>
                                  </p:childTnLst>
                                </p:cTn>
                              </p:par>
                            </p:childTnLst>
                          </p:cTn>
                        </p:par>
                        <p:par>
                          <p:cTn id="61" fill="hold">
                            <p:stCondLst>
                              <p:cond delay="3000"/>
                            </p:stCondLst>
                            <p:childTnLst>
                              <p:par>
                                <p:cTn id="62" presetID="22" presetClass="entr" presetSubtype="8" fill="hold" nodeType="after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ipe(left)">
                                      <p:cBhvr>
                                        <p:cTn id="64" dur="500"/>
                                        <p:tgtEl>
                                          <p:spTgt spid="14"/>
                                        </p:tgtEl>
                                      </p:cBhvr>
                                    </p:animEffect>
                                  </p:childTnLst>
                                </p:cTn>
                              </p:par>
                              <p:par>
                                <p:cTn id="65" presetID="22" presetClass="entr" presetSubtype="8" fill="hold" nodeType="with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left)">
                                      <p:cBhvr>
                                        <p:cTn id="67" dur="500"/>
                                        <p:tgtEl>
                                          <p:spTgt spid="15"/>
                                        </p:tgtEl>
                                      </p:cBhvr>
                                    </p:animEffect>
                                  </p:childTnLst>
                                </p:cTn>
                              </p:par>
                              <p:par>
                                <p:cTn id="68" presetID="22" presetClass="entr" presetSubtype="8" fill="hold" nodeType="with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wipe(left)">
                                      <p:cBhvr>
                                        <p:cTn id="7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animBg="1"/>
      <p:bldP spid="11" grpId="0" animBg="1"/>
      <p:bldP spid="12" grpId="0" animBg="1"/>
      <p:bldP spid="13" grpId="0" animBg="1"/>
      <p:bldP spid="17"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BE47BF5-92E9-41F4-A728-4759DDFCBA01}"/>
              </a:ext>
            </a:extLst>
          </p:cNvPr>
          <p:cNvSpPr txBox="1">
            <a:spLocks noChangeArrowheads="1"/>
          </p:cNvSpPr>
          <p:nvPr/>
        </p:nvSpPr>
        <p:spPr bwMode="auto">
          <a:xfrm>
            <a:off x="3214787" y="206280"/>
            <a:ext cx="6154376" cy="584775"/>
          </a:xfrm>
          <a:prstGeom prst="rect">
            <a:avLst/>
          </a:prstGeom>
          <a:noFill/>
          <a:ln>
            <a:noFill/>
          </a:ln>
        </p:spPr>
        <p:txBody>
          <a:bodyPr wrap="square">
            <a:spAutoFit/>
          </a:bodyPr>
          <a:lstStyle>
            <a:lvl1pPr/>
            <a:lvl2pPr marL="742950" indent="-285750"/>
            <a:lvl3pPr/>
            <a:lvl4pPr/>
            <a:lvl5pPr/>
            <a:lvl6pPr/>
            <a:lvl7pPr/>
            <a:lvl8pPr/>
            <a:lvl9pPr/>
          </a:lstStyle>
          <a:p>
            <a:pPr algn="ctr"/>
            <a:r>
              <a:rPr lang="zh-CN" altLang="en-US" sz="3200" dirty="0">
                <a:ln w="9525">
                  <a:noFill/>
                </a:ln>
                <a:solidFill>
                  <a:schemeClr val="bg1"/>
                </a:solidFill>
                <a:effectLst>
                  <a:outerShdw blurRad="50800" dist="38100" dir="2700000" algn="tl" rotWithShape="0">
                    <a:schemeClr val="bg1">
                      <a:lumMod val="85000"/>
                      <a:alpha val="40000"/>
                    </a:schemeClr>
                  </a:outerShdw>
                </a:effectLst>
                <a:latin typeface="+mj-ea"/>
                <a:ea typeface="+mj-ea"/>
              </a:rPr>
              <a:t>共识算法、</a:t>
            </a:r>
            <a:r>
              <a:rPr lang="zh-CN" altLang="en-US" sz="3200" dirty="0">
                <a:ln w="9525">
                  <a:noFill/>
                </a:ln>
                <a:solidFill>
                  <a:schemeClr val="bg1"/>
                </a:solidFill>
                <a:effectLst>
                  <a:outerShdw blurRad="50800" dist="38100" dir="2700000" algn="tl" rotWithShape="0">
                    <a:schemeClr val="bg1">
                      <a:lumMod val="85000"/>
                      <a:alpha val="40000"/>
                    </a:schemeClr>
                  </a:outerShdw>
                </a:effectLst>
                <a:latin typeface="+mj-ea"/>
              </a:rPr>
              <a:t>共识</a:t>
            </a:r>
            <a:r>
              <a:rPr lang="zh-CN" altLang="en-US" sz="3200" dirty="0">
                <a:ln w="9525">
                  <a:noFill/>
                </a:ln>
                <a:solidFill>
                  <a:schemeClr val="bg1"/>
                </a:solidFill>
                <a:effectLst>
                  <a:outerShdw blurRad="50800" dist="38100" dir="2700000" algn="tl" rotWithShape="0">
                    <a:schemeClr val="bg1">
                      <a:lumMod val="85000"/>
                      <a:alpha val="40000"/>
                    </a:schemeClr>
                  </a:outerShdw>
                </a:effectLst>
                <a:latin typeface="+mj-ea"/>
                <a:ea typeface="+mj-ea"/>
              </a:rPr>
              <a:t>规则、</a:t>
            </a:r>
            <a:r>
              <a:rPr lang="zh-CN" altLang="en-US" sz="3200" dirty="0">
                <a:ln w="9525">
                  <a:noFill/>
                </a:ln>
                <a:solidFill>
                  <a:schemeClr val="bg1"/>
                </a:solidFill>
                <a:effectLst>
                  <a:outerShdw blurRad="50800" dist="38100" dir="2700000" algn="tl" rotWithShape="0">
                    <a:schemeClr val="bg1">
                      <a:lumMod val="85000"/>
                      <a:alpha val="40000"/>
                    </a:schemeClr>
                  </a:outerShdw>
                </a:effectLst>
                <a:latin typeface="+mj-ea"/>
              </a:rPr>
              <a:t>共识</a:t>
            </a:r>
            <a:r>
              <a:rPr lang="zh-CN" altLang="en-US" sz="3200" dirty="0">
                <a:ln w="9525">
                  <a:noFill/>
                </a:ln>
                <a:solidFill>
                  <a:schemeClr val="bg1"/>
                </a:solidFill>
                <a:effectLst>
                  <a:outerShdw blurRad="50800" dist="38100" dir="2700000" algn="tl" rotWithShape="0">
                    <a:schemeClr val="bg1">
                      <a:lumMod val="85000"/>
                      <a:alpha val="40000"/>
                    </a:schemeClr>
                  </a:outerShdw>
                </a:effectLst>
                <a:latin typeface="+mj-ea"/>
                <a:ea typeface="+mj-ea"/>
              </a:rPr>
              <a:t>机制</a:t>
            </a:r>
          </a:p>
        </p:txBody>
      </p:sp>
      <p:sp>
        <p:nvSpPr>
          <p:cNvPr id="5" name="矩形 4">
            <a:extLst>
              <a:ext uri="{FF2B5EF4-FFF2-40B4-BE49-F238E27FC236}">
                <a16:creationId xmlns:a16="http://schemas.microsoft.com/office/drawing/2014/main" id="{21F18E28-BF77-4DCB-9C95-0138A4ECF9D1}"/>
              </a:ext>
            </a:extLst>
          </p:cNvPr>
          <p:cNvSpPr/>
          <p:nvPr/>
        </p:nvSpPr>
        <p:spPr>
          <a:xfrm>
            <a:off x="4252293" y="791055"/>
            <a:ext cx="3687411" cy="338554"/>
          </a:xfrm>
          <a:prstGeom prst="rect">
            <a:avLst/>
          </a:prstGeom>
        </p:spPr>
        <p:txBody>
          <a:bodyPr wrap="square">
            <a:spAutoFit/>
          </a:bodyPr>
          <a:lstStyle/>
          <a:p>
            <a:pPr algn="ctr"/>
            <a:r>
              <a:rPr lang="en-US" altLang="zh-CN" sz="1600" dirty="0">
                <a:ln w="3175">
                  <a:noFill/>
                </a:ln>
                <a:solidFill>
                  <a:srgbClr val="447FB1"/>
                </a:solidFill>
                <a:effectLst>
                  <a:outerShdw blurRad="50800" dist="38100" dir="2700000" algn="tl" rotWithShape="0">
                    <a:schemeClr val="bg1">
                      <a:lumMod val="85000"/>
                      <a:alpha val="40000"/>
                    </a:schemeClr>
                  </a:outerShdw>
                </a:effectLst>
                <a:latin typeface="+mj-ea"/>
                <a:ea typeface="+mj-ea"/>
              </a:rPr>
              <a:t>Algorithms</a:t>
            </a:r>
            <a:r>
              <a:rPr lang="zh-CN" altLang="en-US" sz="1600" dirty="0">
                <a:ln w="3175">
                  <a:noFill/>
                </a:ln>
                <a:solidFill>
                  <a:srgbClr val="447FB1"/>
                </a:solidFill>
                <a:effectLst>
                  <a:outerShdw blurRad="50800" dist="38100" dir="2700000" algn="tl" rotWithShape="0">
                    <a:schemeClr val="bg1">
                      <a:lumMod val="85000"/>
                      <a:alpha val="40000"/>
                    </a:schemeClr>
                  </a:outerShdw>
                </a:effectLst>
                <a:latin typeface="+mj-ea"/>
                <a:ea typeface="+mj-ea"/>
              </a:rPr>
              <a:t>、</a:t>
            </a:r>
            <a:r>
              <a:rPr lang="en-US" altLang="zh-CN" sz="1600" dirty="0">
                <a:ln w="3175">
                  <a:noFill/>
                </a:ln>
                <a:solidFill>
                  <a:srgbClr val="447FB1"/>
                </a:solidFill>
                <a:effectLst>
                  <a:outerShdw blurRad="50800" dist="38100" dir="2700000" algn="tl" rotWithShape="0">
                    <a:schemeClr val="bg1">
                      <a:lumMod val="85000"/>
                      <a:alpha val="40000"/>
                    </a:schemeClr>
                  </a:outerShdw>
                </a:effectLst>
                <a:latin typeface="+mj-ea"/>
                <a:ea typeface="+mj-ea"/>
              </a:rPr>
              <a:t> rules</a:t>
            </a:r>
            <a:r>
              <a:rPr lang="zh-CN" altLang="en-US" sz="1600" dirty="0">
                <a:ln w="3175">
                  <a:noFill/>
                </a:ln>
                <a:solidFill>
                  <a:srgbClr val="447FB1"/>
                </a:solidFill>
                <a:effectLst>
                  <a:outerShdw blurRad="50800" dist="38100" dir="2700000" algn="tl" rotWithShape="0">
                    <a:schemeClr val="bg1">
                      <a:lumMod val="85000"/>
                      <a:alpha val="40000"/>
                    </a:schemeClr>
                  </a:outerShdw>
                </a:effectLst>
                <a:latin typeface="+mj-ea"/>
                <a:ea typeface="+mj-ea"/>
              </a:rPr>
              <a:t>、</a:t>
            </a:r>
            <a:r>
              <a:rPr lang="en-US" altLang="zh-CN" sz="1600" dirty="0">
                <a:ln w="3175">
                  <a:noFill/>
                </a:ln>
                <a:solidFill>
                  <a:srgbClr val="447FB1"/>
                </a:solidFill>
                <a:effectLst>
                  <a:outerShdw blurRad="50800" dist="38100" dir="2700000" algn="tl" rotWithShape="0">
                    <a:schemeClr val="bg1">
                      <a:lumMod val="85000"/>
                      <a:alpha val="40000"/>
                    </a:schemeClr>
                  </a:outerShdw>
                </a:effectLst>
                <a:latin typeface="+mj-ea"/>
                <a:ea typeface="+mj-ea"/>
              </a:rPr>
              <a:t>mechanisms</a:t>
            </a:r>
            <a:endParaRPr lang="zh-CN" altLang="en-US" sz="1600" dirty="0">
              <a:ln w="3175">
                <a:noFill/>
              </a:ln>
              <a:solidFill>
                <a:srgbClr val="447FB1"/>
              </a:solidFill>
              <a:effectLst>
                <a:outerShdw blurRad="50800" dist="38100" dir="2700000" algn="tl" rotWithShape="0">
                  <a:schemeClr val="bg1">
                    <a:lumMod val="85000"/>
                    <a:alpha val="40000"/>
                  </a:schemeClr>
                </a:outerShdw>
              </a:effectLst>
              <a:latin typeface="+mj-ea"/>
              <a:ea typeface="+mj-ea"/>
            </a:endParaRPr>
          </a:p>
        </p:txBody>
      </p:sp>
      <p:sp>
        <p:nvSpPr>
          <p:cNvPr id="8" name="TextBox 19">
            <a:extLst>
              <a:ext uri="{FF2B5EF4-FFF2-40B4-BE49-F238E27FC236}">
                <a16:creationId xmlns:a16="http://schemas.microsoft.com/office/drawing/2014/main" id="{6A73058D-5916-4B88-99E7-F2501A40E457}"/>
              </a:ext>
            </a:extLst>
          </p:cNvPr>
          <p:cNvSpPr txBox="1"/>
          <p:nvPr/>
        </p:nvSpPr>
        <p:spPr>
          <a:xfrm>
            <a:off x="2360496" y="2616232"/>
            <a:ext cx="3970326" cy="904208"/>
          </a:xfrm>
          <a:prstGeom prst="rect">
            <a:avLst/>
          </a:prstGeom>
          <a:noFill/>
          <a:ln>
            <a:noFill/>
          </a:ln>
        </p:spPr>
        <p:txBody>
          <a:bodyPr wrap="square" lIns="72000" tIns="0" rIns="0" bIns="0">
            <a:normAutofit/>
          </a:bodyPr>
          <a:lstStyle/>
          <a:p>
            <a:pPr lvl="0" algn="just">
              <a:lnSpc>
                <a:spcPct val="150000"/>
              </a:lnSpc>
            </a:pPr>
            <a:r>
              <a:rPr lang="zh-CN" altLang="zh-CN" sz="1400" dirty="0">
                <a:solidFill>
                  <a:schemeClr val="bg1"/>
                </a:solidFill>
              </a:rPr>
              <a:t>达成共识的计算机算法，即共识算法（</a:t>
            </a:r>
            <a:r>
              <a:rPr lang="en-US" altLang="zh-CN" sz="1400" dirty="0">
                <a:solidFill>
                  <a:schemeClr val="bg1"/>
                </a:solidFill>
              </a:rPr>
              <a:t>Consensus Algorithm</a:t>
            </a:r>
            <a:r>
              <a:rPr lang="zh-CN" altLang="zh-CN" sz="1400" dirty="0">
                <a:solidFill>
                  <a:schemeClr val="bg1"/>
                </a:solidFill>
              </a:rPr>
              <a:t>）</a:t>
            </a:r>
            <a:r>
              <a:rPr lang="zh-CN" altLang="en-US" sz="1400" dirty="0">
                <a:solidFill>
                  <a:schemeClr val="bg1"/>
                </a:solidFill>
              </a:rPr>
              <a:t>。</a:t>
            </a:r>
            <a:endParaRPr lang="zh-CN" altLang="zh-CN" sz="1400" dirty="0">
              <a:solidFill>
                <a:schemeClr val="bg1"/>
              </a:solidFill>
            </a:endParaRPr>
          </a:p>
          <a:p>
            <a:pPr algn="just">
              <a:lnSpc>
                <a:spcPct val="120000"/>
              </a:lnSpc>
            </a:pPr>
            <a:endParaRPr lang="zh-CN" altLang="en-US" sz="1200" dirty="0">
              <a:solidFill>
                <a:schemeClr val="bg1"/>
              </a:solidFill>
            </a:endParaRPr>
          </a:p>
        </p:txBody>
      </p:sp>
      <p:sp>
        <p:nvSpPr>
          <p:cNvPr id="9" name="TextBox 20">
            <a:extLst>
              <a:ext uri="{FF2B5EF4-FFF2-40B4-BE49-F238E27FC236}">
                <a16:creationId xmlns:a16="http://schemas.microsoft.com/office/drawing/2014/main" id="{7D03C7AD-74CD-4B6B-B627-7724D145F65B}"/>
              </a:ext>
            </a:extLst>
          </p:cNvPr>
          <p:cNvSpPr txBox="1"/>
          <p:nvPr/>
        </p:nvSpPr>
        <p:spPr>
          <a:xfrm>
            <a:off x="2360495" y="2344414"/>
            <a:ext cx="1708585" cy="260491"/>
          </a:xfrm>
          <a:prstGeom prst="rect">
            <a:avLst/>
          </a:prstGeom>
          <a:noFill/>
          <a:ln>
            <a:noFill/>
          </a:ln>
        </p:spPr>
        <p:txBody>
          <a:bodyPr wrap="none" lIns="72000" tIns="0" rIns="0" bIns="0">
            <a:normAutofit/>
          </a:bodyPr>
          <a:lstStyle/>
          <a:p>
            <a:r>
              <a:rPr lang="zh-CN" altLang="en-US" sz="1600" b="1" dirty="0">
                <a:solidFill>
                  <a:schemeClr val="bg1"/>
                </a:solidFill>
              </a:rPr>
              <a:t>共识算法</a:t>
            </a:r>
          </a:p>
        </p:txBody>
      </p:sp>
      <p:grpSp>
        <p:nvGrpSpPr>
          <p:cNvPr id="10" name="Group 21">
            <a:extLst>
              <a:ext uri="{FF2B5EF4-FFF2-40B4-BE49-F238E27FC236}">
                <a16:creationId xmlns:a16="http://schemas.microsoft.com/office/drawing/2014/main" id="{4F01DCFB-5E05-460C-811B-864BF576B30F}"/>
              </a:ext>
            </a:extLst>
          </p:cNvPr>
          <p:cNvGrpSpPr/>
          <p:nvPr/>
        </p:nvGrpSpPr>
        <p:grpSpPr>
          <a:xfrm>
            <a:off x="1640307" y="2280234"/>
            <a:ext cx="650341" cy="650341"/>
            <a:chOff x="1731021" y="1638788"/>
            <a:chExt cx="736375" cy="736375"/>
          </a:xfrm>
          <a:solidFill>
            <a:schemeClr val="bg1"/>
          </a:solidFill>
        </p:grpSpPr>
        <p:sp>
          <p:nvSpPr>
            <p:cNvPr id="21" name="Oval 22">
              <a:extLst>
                <a:ext uri="{FF2B5EF4-FFF2-40B4-BE49-F238E27FC236}">
                  <a16:creationId xmlns:a16="http://schemas.microsoft.com/office/drawing/2014/main" id="{1339D5DB-5577-4529-95AD-C02EA1B54BE3}"/>
                </a:ext>
              </a:extLst>
            </p:cNvPr>
            <p:cNvSpPr/>
            <p:nvPr/>
          </p:nvSpPr>
          <p:spPr>
            <a:xfrm>
              <a:off x="1731021" y="1638788"/>
              <a:ext cx="736375" cy="736375"/>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rgbClr val="172E42"/>
                </a:solidFill>
              </a:endParaRPr>
            </a:p>
          </p:txBody>
        </p:sp>
        <p:sp>
          <p:nvSpPr>
            <p:cNvPr id="22" name="TextBox 23">
              <a:extLst>
                <a:ext uri="{FF2B5EF4-FFF2-40B4-BE49-F238E27FC236}">
                  <a16:creationId xmlns:a16="http://schemas.microsoft.com/office/drawing/2014/main" id="{21EF70E5-87E5-4A21-937E-823A7FF951AA}"/>
                </a:ext>
              </a:extLst>
            </p:cNvPr>
            <p:cNvSpPr txBox="1"/>
            <p:nvPr/>
          </p:nvSpPr>
          <p:spPr>
            <a:xfrm>
              <a:off x="1835353" y="1774998"/>
              <a:ext cx="527709" cy="461665"/>
            </a:xfrm>
            <a:prstGeom prst="rect">
              <a:avLst/>
            </a:prstGeom>
            <a:grpFill/>
            <a:ln>
              <a:noFill/>
            </a:ln>
          </p:spPr>
          <p:txBody>
            <a:bodyPr wrap="none">
              <a:normAutofit fontScale="92500" lnSpcReduction="10000"/>
            </a:bodyPr>
            <a:lstStyle/>
            <a:p>
              <a:pPr algn="ctr"/>
              <a:r>
                <a:rPr lang="en-GB" sz="2400" dirty="0">
                  <a:solidFill>
                    <a:srgbClr val="172E42"/>
                  </a:solidFill>
                </a:rPr>
                <a:t>0</a:t>
              </a:r>
              <a:r>
                <a:rPr lang="en-US" altLang="zh-CN" sz="2400" dirty="0">
                  <a:solidFill>
                    <a:srgbClr val="172E42"/>
                  </a:solidFill>
                </a:rPr>
                <a:t>1</a:t>
              </a:r>
              <a:endParaRPr lang="en-GB" sz="2400" dirty="0">
                <a:solidFill>
                  <a:srgbClr val="172E42"/>
                </a:solidFill>
              </a:endParaRPr>
            </a:p>
          </p:txBody>
        </p:sp>
      </p:grpSp>
      <p:sp>
        <p:nvSpPr>
          <p:cNvPr id="11" name="TextBox 25">
            <a:extLst>
              <a:ext uri="{FF2B5EF4-FFF2-40B4-BE49-F238E27FC236}">
                <a16:creationId xmlns:a16="http://schemas.microsoft.com/office/drawing/2014/main" id="{03780BAC-CC90-4D71-A37A-8A3F2955768A}"/>
              </a:ext>
            </a:extLst>
          </p:cNvPr>
          <p:cNvSpPr txBox="1"/>
          <p:nvPr/>
        </p:nvSpPr>
        <p:spPr>
          <a:xfrm>
            <a:off x="2360496" y="3950919"/>
            <a:ext cx="4116504" cy="1115197"/>
          </a:xfrm>
          <a:prstGeom prst="rect">
            <a:avLst/>
          </a:prstGeom>
          <a:noFill/>
          <a:ln>
            <a:noFill/>
          </a:ln>
        </p:spPr>
        <p:txBody>
          <a:bodyPr wrap="square" lIns="72000" tIns="0" rIns="0" bIns="0">
            <a:normAutofit fontScale="92500"/>
          </a:bodyPr>
          <a:lstStyle/>
          <a:p>
            <a:pPr algn="just">
              <a:lnSpc>
                <a:spcPct val="120000"/>
              </a:lnSpc>
            </a:pPr>
            <a:r>
              <a:rPr lang="zh-CN" altLang="zh-CN" sz="1400" dirty="0">
                <a:solidFill>
                  <a:schemeClr val="bg1"/>
                </a:solidFill>
              </a:rPr>
              <a:t>达成共识的规则，即共识规则（</a:t>
            </a:r>
            <a:r>
              <a:rPr lang="en-US" altLang="zh-CN" sz="1400" dirty="0">
                <a:solidFill>
                  <a:schemeClr val="bg1"/>
                </a:solidFill>
              </a:rPr>
              <a:t>Consensus Rule</a:t>
            </a:r>
            <a:r>
              <a:rPr lang="zh-CN" altLang="zh-CN" sz="1400" dirty="0">
                <a:solidFill>
                  <a:schemeClr val="bg1"/>
                </a:solidFill>
              </a:rPr>
              <a:t>）</a:t>
            </a:r>
            <a:r>
              <a:rPr lang="zh-CN" altLang="en-US" sz="1400" dirty="0">
                <a:solidFill>
                  <a:schemeClr val="bg1"/>
                </a:solidFill>
              </a:rPr>
              <a:t>。</a:t>
            </a:r>
            <a:endParaRPr lang="en-US" altLang="zh-CN" sz="1400" dirty="0">
              <a:solidFill>
                <a:schemeClr val="bg1"/>
              </a:solidFill>
            </a:endParaRPr>
          </a:p>
          <a:p>
            <a:pPr algn="just">
              <a:lnSpc>
                <a:spcPct val="120000"/>
              </a:lnSpc>
            </a:pPr>
            <a:r>
              <a:rPr lang="zh-CN" altLang="en-US" sz="1400" dirty="0">
                <a:solidFill>
                  <a:schemeClr val="bg1"/>
                </a:solidFill>
              </a:rPr>
              <a:t>它</a:t>
            </a:r>
            <a:r>
              <a:rPr lang="zh-CN" altLang="zh-CN" sz="1400" dirty="0">
                <a:solidFill>
                  <a:schemeClr val="bg1"/>
                </a:solidFill>
              </a:rPr>
              <a:t>是指每个区块链都有自己精心设计好的规则性协议，这些协议通过共识算法来保证它们可靠地得以执行。</a:t>
            </a:r>
            <a:endParaRPr lang="en-US" altLang="zh-CN" sz="1400" dirty="0">
              <a:solidFill>
                <a:schemeClr val="bg1"/>
              </a:solidFill>
            </a:endParaRPr>
          </a:p>
          <a:p>
            <a:pPr algn="just">
              <a:lnSpc>
                <a:spcPct val="120000"/>
              </a:lnSpc>
            </a:pPr>
            <a:r>
              <a:rPr lang="zh-CN" altLang="zh-CN" sz="1400" dirty="0">
                <a:solidFill>
                  <a:schemeClr val="bg1"/>
                </a:solidFill>
              </a:rPr>
              <a:t>譬如比特币记账的共识规则为工作量证明</a:t>
            </a:r>
            <a:r>
              <a:rPr lang="zh-CN" altLang="en-US" sz="1400" dirty="0">
                <a:solidFill>
                  <a:schemeClr val="bg1"/>
                </a:solidFill>
              </a:rPr>
              <a:t>（</a:t>
            </a:r>
            <a:r>
              <a:rPr lang="en-US" altLang="zh-CN" sz="1400" dirty="0" err="1">
                <a:solidFill>
                  <a:schemeClr val="bg1"/>
                </a:solidFill>
              </a:rPr>
              <a:t>PoW</a:t>
            </a:r>
            <a:r>
              <a:rPr lang="zh-CN" altLang="en-US" sz="1400" dirty="0">
                <a:solidFill>
                  <a:schemeClr val="bg1"/>
                </a:solidFill>
              </a:rPr>
              <a:t>）</a:t>
            </a:r>
            <a:r>
              <a:rPr lang="zh-CN" altLang="zh-CN" sz="1400" dirty="0">
                <a:solidFill>
                  <a:schemeClr val="bg1"/>
                </a:solidFill>
              </a:rPr>
              <a:t>。 </a:t>
            </a:r>
            <a:endParaRPr lang="zh-CN" altLang="en-US" sz="1400" dirty="0">
              <a:solidFill>
                <a:schemeClr val="bg1"/>
              </a:solidFill>
            </a:endParaRPr>
          </a:p>
          <a:p>
            <a:pPr lvl="0" algn="just">
              <a:lnSpc>
                <a:spcPct val="120000"/>
              </a:lnSpc>
            </a:pPr>
            <a:endParaRPr lang="zh-CN" altLang="zh-CN" sz="1400" dirty="0">
              <a:solidFill>
                <a:schemeClr val="bg1"/>
              </a:solidFill>
            </a:endParaRPr>
          </a:p>
          <a:p>
            <a:pPr algn="just">
              <a:lnSpc>
                <a:spcPct val="120000"/>
              </a:lnSpc>
            </a:pPr>
            <a:endParaRPr lang="zh-CN" altLang="en-US" sz="1400" dirty="0">
              <a:solidFill>
                <a:schemeClr val="bg1"/>
              </a:solidFill>
            </a:endParaRPr>
          </a:p>
        </p:txBody>
      </p:sp>
      <p:sp>
        <p:nvSpPr>
          <p:cNvPr id="12" name="TextBox 26">
            <a:extLst>
              <a:ext uri="{FF2B5EF4-FFF2-40B4-BE49-F238E27FC236}">
                <a16:creationId xmlns:a16="http://schemas.microsoft.com/office/drawing/2014/main" id="{69601311-9B50-40FA-9FF4-7C69D15FBBE5}"/>
              </a:ext>
            </a:extLst>
          </p:cNvPr>
          <p:cNvSpPr txBox="1"/>
          <p:nvPr/>
        </p:nvSpPr>
        <p:spPr>
          <a:xfrm>
            <a:off x="2360495" y="3679103"/>
            <a:ext cx="1260683" cy="260491"/>
          </a:xfrm>
          <a:prstGeom prst="rect">
            <a:avLst/>
          </a:prstGeom>
          <a:noFill/>
          <a:ln>
            <a:noFill/>
          </a:ln>
        </p:spPr>
        <p:txBody>
          <a:bodyPr wrap="none" lIns="72000" tIns="0" rIns="0" bIns="0">
            <a:normAutofit/>
          </a:bodyPr>
          <a:lstStyle/>
          <a:p>
            <a:r>
              <a:rPr lang="zh-CN" altLang="en-US" sz="1600" b="1" dirty="0">
                <a:solidFill>
                  <a:schemeClr val="bg1"/>
                </a:solidFill>
              </a:rPr>
              <a:t>共识规则</a:t>
            </a:r>
          </a:p>
        </p:txBody>
      </p:sp>
      <p:grpSp>
        <p:nvGrpSpPr>
          <p:cNvPr id="13" name="Group 27">
            <a:extLst>
              <a:ext uri="{FF2B5EF4-FFF2-40B4-BE49-F238E27FC236}">
                <a16:creationId xmlns:a16="http://schemas.microsoft.com/office/drawing/2014/main" id="{D2B07999-38B8-4C0E-A321-3938819913A2}"/>
              </a:ext>
            </a:extLst>
          </p:cNvPr>
          <p:cNvGrpSpPr/>
          <p:nvPr/>
        </p:nvGrpSpPr>
        <p:grpSpPr>
          <a:xfrm>
            <a:off x="1640307" y="3614923"/>
            <a:ext cx="650341" cy="650341"/>
            <a:chOff x="1731021" y="2821439"/>
            <a:chExt cx="736375" cy="736375"/>
          </a:xfrm>
          <a:solidFill>
            <a:srgbClr val="BFBFBF"/>
          </a:solidFill>
        </p:grpSpPr>
        <p:sp>
          <p:nvSpPr>
            <p:cNvPr id="19" name="Oval 28">
              <a:extLst>
                <a:ext uri="{FF2B5EF4-FFF2-40B4-BE49-F238E27FC236}">
                  <a16:creationId xmlns:a16="http://schemas.microsoft.com/office/drawing/2014/main" id="{800DFBB0-7092-463D-A1DE-D5ED0CBA5E92}"/>
                </a:ext>
              </a:extLst>
            </p:cNvPr>
            <p:cNvSpPr/>
            <p:nvPr/>
          </p:nvSpPr>
          <p:spPr>
            <a:xfrm>
              <a:off x="1731021" y="2821439"/>
              <a:ext cx="736375" cy="736375"/>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20" name="TextBox 29">
              <a:extLst>
                <a:ext uri="{FF2B5EF4-FFF2-40B4-BE49-F238E27FC236}">
                  <a16:creationId xmlns:a16="http://schemas.microsoft.com/office/drawing/2014/main" id="{23E426A5-5E8E-450E-8F49-9A0DBA027F85}"/>
                </a:ext>
              </a:extLst>
            </p:cNvPr>
            <p:cNvSpPr txBox="1"/>
            <p:nvPr/>
          </p:nvSpPr>
          <p:spPr>
            <a:xfrm>
              <a:off x="1835353" y="2957649"/>
              <a:ext cx="527709" cy="461665"/>
            </a:xfrm>
            <a:prstGeom prst="rect">
              <a:avLst/>
            </a:prstGeom>
            <a:grpFill/>
            <a:ln>
              <a:noFill/>
            </a:ln>
          </p:spPr>
          <p:txBody>
            <a:bodyPr wrap="none">
              <a:normAutofit fontScale="92500" lnSpcReduction="10000"/>
            </a:bodyPr>
            <a:lstStyle/>
            <a:p>
              <a:pPr algn="ctr"/>
              <a:r>
                <a:rPr lang="en-GB" sz="2400" dirty="0">
                  <a:solidFill>
                    <a:schemeClr val="bg1"/>
                  </a:solidFill>
                </a:rPr>
                <a:t>02</a:t>
              </a:r>
            </a:p>
          </p:txBody>
        </p:sp>
      </p:grpSp>
      <p:sp>
        <p:nvSpPr>
          <p:cNvPr id="14" name="TextBox 31">
            <a:extLst>
              <a:ext uri="{FF2B5EF4-FFF2-40B4-BE49-F238E27FC236}">
                <a16:creationId xmlns:a16="http://schemas.microsoft.com/office/drawing/2014/main" id="{F39FD497-1161-4005-A00B-CEA52DB4A1A0}"/>
              </a:ext>
            </a:extLst>
          </p:cNvPr>
          <p:cNvSpPr txBox="1"/>
          <p:nvPr/>
        </p:nvSpPr>
        <p:spPr>
          <a:xfrm>
            <a:off x="2360496" y="5281818"/>
            <a:ext cx="3970326" cy="466976"/>
          </a:xfrm>
          <a:prstGeom prst="rect">
            <a:avLst/>
          </a:prstGeom>
          <a:noFill/>
          <a:ln>
            <a:noFill/>
          </a:ln>
        </p:spPr>
        <p:txBody>
          <a:bodyPr wrap="square" lIns="72000" tIns="0" rIns="0" bIns="0">
            <a:noAutofit/>
          </a:bodyPr>
          <a:lstStyle/>
          <a:p>
            <a:pPr algn="just">
              <a:lnSpc>
                <a:spcPct val="120000"/>
              </a:lnSpc>
            </a:pPr>
            <a:r>
              <a:rPr lang="zh-CN" altLang="en-US" sz="1400" dirty="0">
                <a:solidFill>
                  <a:schemeClr val="bg1"/>
                </a:solidFill>
              </a:rPr>
              <a:t>多数情况下同时包含了共识算法和共识规则。</a:t>
            </a:r>
          </a:p>
        </p:txBody>
      </p:sp>
      <p:sp>
        <p:nvSpPr>
          <p:cNvPr id="15" name="TextBox 32">
            <a:extLst>
              <a:ext uri="{FF2B5EF4-FFF2-40B4-BE49-F238E27FC236}">
                <a16:creationId xmlns:a16="http://schemas.microsoft.com/office/drawing/2014/main" id="{067FAA15-30E3-4F11-930B-FEAEE9ADACC4}"/>
              </a:ext>
            </a:extLst>
          </p:cNvPr>
          <p:cNvSpPr txBox="1"/>
          <p:nvPr/>
        </p:nvSpPr>
        <p:spPr>
          <a:xfrm>
            <a:off x="2360495" y="5009999"/>
            <a:ext cx="1015571" cy="260492"/>
          </a:xfrm>
          <a:prstGeom prst="rect">
            <a:avLst/>
          </a:prstGeom>
          <a:noFill/>
          <a:ln>
            <a:noFill/>
          </a:ln>
        </p:spPr>
        <p:txBody>
          <a:bodyPr wrap="none" lIns="72000" tIns="0" rIns="0" bIns="0">
            <a:normAutofit/>
          </a:bodyPr>
          <a:lstStyle/>
          <a:p>
            <a:r>
              <a:rPr lang="zh-CN" altLang="zh-CN" sz="1600" b="1" dirty="0">
                <a:solidFill>
                  <a:schemeClr val="bg1"/>
                </a:solidFill>
              </a:rPr>
              <a:t>共识</a:t>
            </a:r>
            <a:r>
              <a:rPr lang="zh-CN" altLang="en-US" sz="1600" b="1" dirty="0">
                <a:solidFill>
                  <a:schemeClr val="bg1"/>
                </a:solidFill>
              </a:rPr>
              <a:t>机制</a:t>
            </a:r>
            <a:r>
              <a:rPr lang="zh-CN" altLang="zh-CN" sz="1600" b="1" dirty="0">
                <a:solidFill>
                  <a:schemeClr val="bg1"/>
                </a:solidFill>
              </a:rPr>
              <a:t> </a:t>
            </a:r>
            <a:endParaRPr lang="zh-CN" altLang="en-US" sz="1600" b="1" dirty="0">
              <a:solidFill>
                <a:schemeClr val="bg1"/>
              </a:solidFill>
            </a:endParaRPr>
          </a:p>
        </p:txBody>
      </p:sp>
      <p:grpSp>
        <p:nvGrpSpPr>
          <p:cNvPr id="16" name="Group 33">
            <a:extLst>
              <a:ext uri="{FF2B5EF4-FFF2-40B4-BE49-F238E27FC236}">
                <a16:creationId xmlns:a16="http://schemas.microsoft.com/office/drawing/2014/main" id="{C8BAFB07-E500-4F75-ABE3-B2647E09FC64}"/>
              </a:ext>
            </a:extLst>
          </p:cNvPr>
          <p:cNvGrpSpPr/>
          <p:nvPr/>
        </p:nvGrpSpPr>
        <p:grpSpPr>
          <a:xfrm>
            <a:off x="1640307" y="4945820"/>
            <a:ext cx="650341" cy="650341"/>
            <a:chOff x="1731021" y="4175657"/>
            <a:chExt cx="736375" cy="736375"/>
          </a:xfrm>
          <a:solidFill>
            <a:schemeClr val="accent4"/>
          </a:solidFill>
        </p:grpSpPr>
        <p:sp>
          <p:nvSpPr>
            <p:cNvPr id="17" name="Oval 34">
              <a:extLst>
                <a:ext uri="{FF2B5EF4-FFF2-40B4-BE49-F238E27FC236}">
                  <a16:creationId xmlns:a16="http://schemas.microsoft.com/office/drawing/2014/main" id="{45DB1E10-7A2B-4064-8795-DCB5A50F70EA}"/>
                </a:ext>
              </a:extLst>
            </p:cNvPr>
            <p:cNvSpPr/>
            <p:nvPr/>
          </p:nvSpPr>
          <p:spPr>
            <a:xfrm>
              <a:off x="1731021" y="4175657"/>
              <a:ext cx="736375" cy="736375"/>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18" name="TextBox 35">
              <a:extLst>
                <a:ext uri="{FF2B5EF4-FFF2-40B4-BE49-F238E27FC236}">
                  <a16:creationId xmlns:a16="http://schemas.microsoft.com/office/drawing/2014/main" id="{59E5AF42-0ACA-4055-8B76-981DA3CBF76A}"/>
                </a:ext>
              </a:extLst>
            </p:cNvPr>
            <p:cNvSpPr txBox="1"/>
            <p:nvPr/>
          </p:nvSpPr>
          <p:spPr>
            <a:xfrm>
              <a:off x="1835353" y="4311867"/>
              <a:ext cx="527709" cy="461665"/>
            </a:xfrm>
            <a:prstGeom prst="rect">
              <a:avLst/>
            </a:prstGeom>
            <a:noFill/>
            <a:ln>
              <a:noFill/>
            </a:ln>
          </p:spPr>
          <p:txBody>
            <a:bodyPr wrap="none">
              <a:normAutofit fontScale="92500" lnSpcReduction="10000"/>
            </a:bodyPr>
            <a:lstStyle/>
            <a:p>
              <a:pPr algn="ctr"/>
              <a:r>
                <a:rPr lang="en-GB" sz="2400" dirty="0">
                  <a:solidFill>
                    <a:schemeClr val="bg1"/>
                  </a:solidFill>
                </a:rPr>
                <a:t>03</a:t>
              </a:r>
            </a:p>
          </p:txBody>
        </p:sp>
      </p:grpSp>
    </p:spTree>
    <p:extLst>
      <p:ext uri="{BB962C8B-B14F-4D97-AF65-F5344CB8AC3E}">
        <p14:creationId xmlns:p14="http://schemas.microsoft.com/office/powerpoint/2010/main" val="3373575092"/>
      </p:ext>
    </p:extLst>
  </p:cSld>
  <p:clrMapOvr>
    <a:masterClrMapping/>
  </p:clrMapOvr>
  <mc:AlternateContent xmlns:mc="http://schemas.openxmlformats.org/markup-compatibility/2006" xmlns:p14="http://schemas.microsoft.com/office/powerpoint/2010/main">
    <mc:Choice Requires="p14">
      <p:transition spd="slow" p14:dur="1250" advClick="0" advTm="0">
        <p:randomBar dir="vert"/>
      </p:transition>
    </mc:Choice>
    <mc:Fallback xmlns="">
      <p:transition spd="slow" advClick="0" advTm="0">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2" presetClass="entr" presetSubtype="4"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ppt_x"/>
                                          </p:val>
                                        </p:tav>
                                        <p:tav tm="100000">
                                          <p:val>
                                            <p:strVal val="#ppt_x"/>
                                          </p:val>
                                        </p:tav>
                                      </p:tavLst>
                                    </p:anim>
                                    <p:anim calcmode="lin" valueType="num">
                                      <p:cBhvr additive="base">
                                        <p:cTn id="15" dur="500" fill="hold"/>
                                        <p:tgtEl>
                                          <p:spTgt spid="10"/>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anim calcmode="lin" valueType="num">
                                      <p:cBhvr>
                                        <p:cTn id="28" dur="500" fill="hold"/>
                                        <p:tgtEl>
                                          <p:spTgt spid="9"/>
                                        </p:tgtEl>
                                        <p:attrNameLst>
                                          <p:attrName>ppt_x</p:attrName>
                                        </p:attrNameLst>
                                      </p:cBhvr>
                                      <p:tavLst>
                                        <p:tav tm="0">
                                          <p:val>
                                            <p:strVal val="#ppt_x"/>
                                          </p:val>
                                        </p:tav>
                                        <p:tav tm="100000">
                                          <p:val>
                                            <p:strVal val="#ppt_x"/>
                                          </p:val>
                                        </p:tav>
                                      </p:tavLst>
                                    </p:anim>
                                    <p:anim calcmode="lin" valueType="num">
                                      <p:cBhvr>
                                        <p:cTn id="29" dur="500" fill="hold"/>
                                        <p:tgtEl>
                                          <p:spTgt spid="9"/>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anim calcmode="lin" valueType="num">
                                      <p:cBhvr>
                                        <p:cTn id="33" dur="500" fill="hold"/>
                                        <p:tgtEl>
                                          <p:spTgt spid="8"/>
                                        </p:tgtEl>
                                        <p:attrNameLst>
                                          <p:attrName>ppt_x</p:attrName>
                                        </p:attrNameLst>
                                      </p:cBhvr>
                                      <p:tavLst>
                                        <p:tav tm="0">
                                          <p:val>
                                            <p:strVal val="#ppt_x"/>
                                          </p:val>
                                        </p:tav>
                                        <p:tav tm="100000">
                                          <p:val>
                                            <p:strVal val="#ppt_x"/>
                                          </p:val>
                                        </p:tav>
                                      </p:tavLst>
                                    </p:anim>
                                    <p:anim calcmode="lin" valueType="num">
                                      <p:cBhvr>
                                        <p:cTn id="34" dur="500" fill="hold"/>
                                        <p:tgtEl>
                                          <p:spTgt spid="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anim calcmode="lin" valueType="num">
                                      <p:cBhvr>
                                        <p:cTn id="38" dur="500" fill="hold"/>
                                        <p:tgtEl>
                                          <p:spTgt spid="12"/>
                                        </p:tgtEl>
                                        <p:attrNameLst>
                                          <p:attrName>ppt_x</p:attrName>
                                        </p:attrNameLst>
                                      </p:cBhvr>
                                      <p:tavLst>
                                        <p:tav tm="0">
                                          <p:val>
                                            <p:strVal val="#ppt_x"/>
                                          </p:val>
                                        </p:tav>
                                        <p:tav tm="100000">
                                          <p:val>
                                            <p:strVal val="#ppt_x"/>
                                          </p:val>
                                        </p:tav>
                                      </p:tavLst>
                                    </p:anim>
                                    <p:anim calcmode="lin" valueType="num">
                                      <p:cBhvr>
                                        <p:cTn id="39" dur="500" fill="hold"/>
                                        <p:tgtEl>
                                          <p:spTgt spid="12"/>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anim calcmode="lin" valueType="num">
                                      <p:cBhvr>
                                        <p:cTn id="43" dur="500" fill="hold"/>
                                        <p:tgtEl>
                                          <p:spTgt spid="11"/>
                                        </p:tgtEl>
                                        <p:attrNameLst>
                                          <p:attrName>ppt_x</p:attrName>
                                        </p:attrNameLst>
                                      </p:cBhvr>
                                      <p:tavLst>
                                        <p:tav tm="0">
                                          <p:val>
                                            <p:strVal val="#ppt_x"/>
                                          </p:val>
                                        </p:tav>
                                        <p:tav tm="100000">
                                          <p:val>
                                            <p:strVal val="#ppt_x"/>
                                          </p:val>
                                        </p:tav>
                                      </p:tavLst>
                                    </p:anim>
                                    <p:anim calcmode="lin" valueType="num">
                                      <p:cBhvr>
                                        <p:cTn id="44" dur="500" fill="hold"/>
                                        <p:tgtEl>
                                          <p:spTgt spid="1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anim calcmode="lin" valueType="num">
                                      <p:cBhvr>
                                        <p:cTn id="48" dur="500" fill="hold"/>
                                        <p:tgtEl>
                                          <p:spTgt spid="15"/>
                                        </p:tgtEl>
                                        <p:attrNameLst>
                                          <p:attrName>ppt_x</p:attrName>
                                        </p:attrNameLst>
                                      </p:cBhvr>
                                      <p:tavLst>
                                        <p:tav tm="0">
                                          <p:val>
                                            <p:strVal val="#ppt_x"/>
                                          </p:val>
                                        </p:tav>
                                        <p:tav tm="100000">
                                          <p:val>
                                            <p:strVal val="#ppt_x"/>
                                          </p:val>
                                        </p:tav>
                                      </p:tavLst>
                                    </p:anim>
                                    <p:anim calcmode="lin" valueType="num">
                                      <p:cBhvr>
                                        <p:cTn id="49" dur="500" fill="hold"/>
                                        <p:tgtEl>
                                          <p:spTgt spid="15"/>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anim calcmode="lin" valueType="num">
                                      <p:cBhvr>
                                        <p:cTn id="53" dur="500" fill="hold"/>
                                        <p:tgtEl>
                                          <p:spTgt spid="14"/>
                                        </p:tgtEl>
                                        <p:attrNameLst>
                                          <p:attrName>ppt_x</p:attrName>
                                        </p:attrNameLst>
                                      </p:cBhvr>
                                      <p:tavLst>
                                        <p:tav tm="0">
                                          <p:val>
                                            <p:strVal val="#ppt_x"/>
                                          </p:val>
                                        </p:tav>
                                        <p:tav tm="100000">
                                          <p:val>
                                            <p:strVal val="#ppt_x"/>
                                          </p:val>
                                        </p:tav>
                                      </p:tavLst>
                                    </p:anim>
                                    <p:anim calcmode="lin" valueType="num">
                                      <p:cBhvr>
                                        <p:cTn id="54"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9" grpId="0"/>
      <p:bldP spid="11" grpId="0"/>
      <p:bldP spid="12"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BE47BF5-92E9-41F4-A728-4759DDFCBA01}"/>
              </a:ext>
            </a:extLst>
          </p:cNvPr>
          <p:cNvSpPr txBox="1">
            <a:spLocks noChangeArrowheads="1"/>
          </p:cNvSpPr>
          <p:nvPr/>
        </p:nvSpPr>
        <p:spPr bwMode="auto">
          <a:xfrm>
            <a:off x="4325443" y="279112"/>
            <a:ext cx="3541113" cy="584775"/>
          </a:xfrm>
          <a:prstGeom prst="rect">
            <a:avLst/>
          </a:prstGeom>
          <a:noFill/>
          <a:ln>
            <a:noFill/>
          </a:ln>
        </p:spPr>
        <p:txBody>
          <a:bodyPr wrap="square">
            <a:spAutoFit/>
          </a:bodyPr>
          <a:lstStyle>
            <a:lvl1pPr/>
            <a:lvl2pPr marL="742950" indent="-285750"/>
            <a:lvl3pPr/>
            <a:lvl4pPr/>
            <a:lvl5pPr/>
            <a:lvl6pPr/>
            <a:lvl7pPr/>
            <a:lvl8pPr/>
            <a:lvl9pPr/>
          </a:lstStyle>
          <a:p>
            <a:pPr algn="ctr"/>
            <a:r>
              <a:rPr lang="zh-CN" altLang="en-US" sz="3200" dirty="0">
                <a:ln w="9525">
                  <a:noFill/>
                </a:ln>
                <a:solidFill>
                  <a:schemeClr val="bg1"/>
                </a:solidFill>
                <a:effectLst>
                  <a:outerShdw blurRad="50800" dist="38100" dir="2700000" algn="tl" rotWithShape="0">
                    <a:schemeClr val="bg1">
                      <a:lumMod val="85000"/>
                      <a:alpha val="40000"/>
                    </a:schemeClr>
                  </a:outerShdw>
                </a:effectLst>
                <a:latin typeface="+mj-ea"/>
                <a:ea typeface="+mj-ea"/>
              </a:rPr>
              <a:t>最常用的共识机制</a:t>
            </a:r>
          </a:p>
        </p:txBody>
      </p:sp>
      <p:sp>
        <p:nvSpPr>
          <p:cNvPr id="5" name="矩形 4">
            <a:extLst>
              <a:ext uri="{FF2B5EF4-FFF2-40B4-BE49-F238E27FC236}">
                <a16:creationId xmlns:a16="http://schemas.microsoft.com/office/drawing/2014/main" id="{21F18E28-BF77-4DCB-9C95-0138A4ECF9D1}"/>
              </a:ext>
            </a:extLst>
          </p:cNvPr>
          <p:cNvSpPr/>
          <p:nvPr/>
        </p:nvSpPr>
        <p:spPr>
          <a:xfrm>
            <a:off x="4411560" y="745681"/>
            <a:ext cx="3368878" cy="338554"/>
          </a:xfrm>
          <a:prstGeom prst="rect">
            <a:avLst/>
          </a:prstGeom>
        </p:spPr>
        <p:txBody>
          <a:bodyPr wrap="square">
            <a:spAutoFit/>
          </a:bodyPr>
          <a:lstStyle/>
          <a:p>
            <a:pPr algn="ctr"/>
            <a:r>
              <a:rPr lang="en-US" altLang="zh-CN" sz="1600" dirty="0">
                <a:ln w="3175">
                  <a:noFill/>
                </a:ln>
                <a:solidFill>
                  <a:srgbClr val="447FB1"/>
                </a:solidFill>
                <a:effectLst>
                  <a:outerShdw blurRad="50800" dist="38100" dir="2700000" algn="tl" rotWithShape="0">
                    <a:schemeClr val="bg1">
                      <a:lumMod val="85000"/>
                      <a:alpha val="40000"/>
                    </a:schemeClr>
                  </a:outerShdw>
                </a:effectLst>
                <a:latin typeface="+mj-ea"/>
                <a:ea typeface="+mj-ea"/>
              </a:rPr>
              <a:t>Definition of </a:t>
            </a:r>
            <a:r>
              <a:rPr lang="en-US" altLang="zh-CN" sz="1600" dirty="0" err="1">
                <a:ln w="3175">
                  <a:noFill/>
                </a:ln>
                <a:solidFill>
                  <a:srgbClr val="447FB1"/>
                </a:solidFill>
                <a:effectLst>
                  <a:outerShdw blurRad="50800" dist="38100" dir="2700000" algn="tl" rotWithShape="0">
                    <a:schemeClr val="bg1">
                      <a:lumMod val="85000"/>
                      <a:alpha val="40000"/>
                    </a:schemeClr>
                  </a:outerShdw>
                </a:effectLst>
                <a:latin typeface="+mj-ea"/>
                <a:ea typeface="+mj-ea"/>
              </a:rPr>
              <a:t>blockchain</a:t>
            </a:r>
            <a:r>
              <a:rPr lang="en-US" altLang="zh-CN" sz="1600" dirty="0">
                <a:ln w="3175">
                  <a:noFill/>
                </a:ln>
                <a:solidFill>
                  <a:srgbClr val="447FB1"/>
                </a:solidFill>
                <a:effectLst>
                  <a:outerShdw blurRad="50800" dist="38100" dir="2700000" algn="tl" rotWithShape="0">
                    <a:schemeClr val="bg1">
                      <a:lumMod val="85000"/>
                      <a:alpha val="40000"/>
                    </a:schemeClr>
                  </a:outerShdw>
                </a:effectLst>
                <a:latin typeface="+mj-ea"/>
                <a:ea typeface="+mj-ea"/>
              </a:rPr>
              <a:t>.</a:t>
            </a:r>
            <a:endParaRPr lang="zh-CN" altLang="en-US" sz="1600" dirty="0">
              <a:ln w="3175">
                <a:noFill/>
              </a:ln>
              <a:solidFill>
                <a:srgbClr val="447FB1"/>
              </a:solidFill>
              <a:effectLst>
                <a:outerShdw blurRad="50800" dist="38100" dir="2700000" algn="tl" rotWithShape="0">
                  <a:schemeClr val="bg1">
                    <a:lumMod val="85000"/>
                    <a:alpha val="40000"/>
                  </a:schemeClr>
                </a:outerShdw>
              </a:effectLst>
              <a:latin typeface="+mj-ea"/>
              <a:ea typeface="+mj-ea"/>
            </a:endParaRPr>
          </a:p>
        </p:txBody>
      </p:sp>
      <p:sp>
        <p:nvSpPr>
          <p:cNvPr id="31" name="Rectangle: Rounded Corners 6">
            <a:extLst>
              <a:ext uri="{FF2B5EF4-FFF2-40B4-BE49-F238E27FC236}">
                <a16:creationId xmlns:a16="http://schemas.microsoft.com/office/drawing/2014/main" id="{01F48A2D-9A5B-4949-B3C0-928A4C433E9D}"/>
              </a:ext>
            </a:extLst>
          </p:cNvPr>
          <p:cNvSpPr/>
          <p:nvPr/>
        </p:nvSpPr>
        <p:spPr>
          <a:xfrm>
            <a:off x="3943071" y="1932804"/>
            <a:ext cx="6693205" cy="4006769"/>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200000"/>
              </a:lnSpc>
            </a:pPr>
            <a:r>
              <a:rPr lang="zh-CN" altLang="en-US" sz="1600" dirty="0"/>
              <a:t>工作量证明是一种对应服务与资源滥用、或是阻断服务攻击的经济对策。一般是要求用户进行一些耗时适当的复杂运算，并且答案能被服务方快速验算，以此耗用的时间、设备与能源做为担保成本，以确保服务与资源是被真正的需求所使用。</a:t>
            </a:r>
            <a:endParaRPr lang="en-US" altLang="zh-CN" sz="1600" dirty="0"/>
          </a:p>
          <a:p>
            <a:pPr>
              <a:lnSpc>
                <a:spcPct val="200000"/>
              </a:lnSpc>
            </a:pPr>
            <a:r>
              <a:rPr lang="zh-CN" altLang="en-US" sz="1600" dirty="0"/>
              <a:t>我们把用户为获利而付出劳动的行为称为“挖矿”。</a:t>
            </a:r>
            <a:endParaRPr lang="en-US" altLang="zh-CN" sz="1600" dirty="0"/>
          </a:p>
          <a:p>
            <a:pPr>
              <a:lnSpc>
                <a:spcPct val="200000"/>
              </a:lnSpc>
            </a:pPr>
            <a:r>
              <a:rPr lang="zh-CN" altLang="en-US" sz="1600" dirty="0"/>
              <a:t>优缺点都很明显。</a:t>
            </a:r>
            <a:endParaRPr lang="en-US" altLang="zh-CN" sz="1600" dirty="0"/>
          </a:p>
        </p:txBody>
      </p:sp>
    </p:spTree>
    <p:extLst>
      <p:ext uri="{BB962C8B-B14F-4D97-AF65-F5344CB8AC3E}">
        <p14:creationId xmlns:p14="http://schemas.microsoft.com/office/powerpoint/2010/main" val="3334592938"/>
      </p:ext>
    </p:extLst>
  </p:cSld>
  <p:clrMapOvr>
    <a:masterClrMapping/>
  </p:clrMapOvr>
  <mc:AlternateContent xmlns:mc="http://schemas.openxmlformats.org/markup-compatibility/2006" xmlns:p14="http://schemas.microsoft.com/office/powerpoint/2010/main">
    <mc:Choice Requires="p14">
      <p:transition spd="slow" p14:dur="1250" advClick="0" advTm="0">
        <p:circle/>
      </p:transition>
    </mc:Choice>
    <mc:Fallback xmlns="">
      <p:transition spd="slow" advClick="0" advTm="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500"/>
                                        <p:tgtEl>
                                          <p:spTgt spid="31"/>
                                        </p:tgtEl>
                                      </p:cBhvr>
                                    </p:animEffect>
                                    <p:anim calcmode="lin" valueType="num">
                                      <p:cBhvr>
                                        <p:cTn id="15" dur="500" fill="hold"/>
                                        <p:tgtEl>
                                          <p:spTgt spid="31"/>
                                        </p:tgtEl>
                                        <p:attrNameLst>
                                          <p:attrName>ppt_x</p:attrName>
                                        </p:attrNameLst>
                                      </p:cBhvr>
                                      <p:tavLst>
                                        <p:tav tm="0">
                                          <p:val>
                                            <p:strVal val="#ppt_x"/>
                                          </p:val>
                                        </p:tav>
                                        <p:tav tm="100000">
                                          <p:val>
                                            <p:strVal val="#ppt_x"/>
                                          </p:val>
                                        </p:tav>
                                      </p:tavLst>
                                    </p:anim>
                                    <p:anim calcmode="lin" valueType="num">
                                      <p:cBhvr>
                                        <p:cTn id="16" dur="5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BE47BF5-92E9-41F4-A728-4759DDFCBA01}"/>
              </a:ext>
            </a:extLst>
          </p:cNvPr>
          <p:cNvSpPr txBox="1">
            <a:spLocks noChangeArrowheads="1"/>
          </p:cNvSpPr>
          <p:nvPr/>
        </p:nvSpPr>
        <p:spPr bwMode="auto">
          <a:xfrm>
            <a:off x="4325443" y="279112"/>
            <a:ext cx="3541113" cy="584775"/>
          </a:xfrm>
          <a:prstGeom prst="rect">
            <a:avLst/>
          </a:prstGeom>
          <a:noFill/>
          <a:ln>
            <a:noFill/>
          </a:ln>
        </p:spPr>
        <p:txBody>
          <a:bodyPr wrap="square">
            <a:spAutoFit/>
          </a:bodyPr>
          <a:lstStyle>
            <a:lvl1pPr/>
            <a:lvl2pPr marL="742950" indent="-285750"/>
            <a:lvl3pPr/>
            <a:lvl4pPr/>
            <a:lvl5pPr/>
            <a:lvl6pPr/>
            <a:lvl7pPr/>
            <a:lvl8pPr/>
            <a:lvl9pPr/>
          </a:lstStyle>
          <a:p>
            <a:pPr algn="ctr"/>
            <a:r>
              <a:rPr lang="zh-CN" altLang="en-US" sz="3200" dirty="0">
                <a:ln w="9525">
                  <a:noFill/>
                </a:ln>
                <a:solidFill>
                  <a:schemeClr val="bg1"/>
                </a:solidFill>
                <a:effectLst>
                  <a:outerShdw blurRad="50800" dist="38100" dir="2700000" algn="tl" rotWithShape="0">
                    <a:schemeClr val="bg1">
                      <a:lumMod val="85000"/>
                      <a:alpha val="40000"/>
                    </a:schemeClr>
                  </a:outerShdw>
                </a:effectLst>
                <a:latin typeface="+mj-ea"/>
                <a:ea typeface="+mj-ea"/>
              </a:rPr>
              <a:t>最常用的共识机制</a:t>
            </a:r>
          </a:p>
        </p:txBody>
      </p:sp>
      <p:sp>
        <p:nvSpPr>
          <p:cNvPr id="5" name="矩形 4">
            <a:extLst>
              <a:ext uri="{FF2B5EF4-FFF2-40B4-BE49-F238E27FC236}">
                <a16:creationId xmlns:a16="http://schemas.microsoft.com/office/drawing/2014/main" id="{21F18E28-BF77-4DCB-9C95-0138A4ECF9D1}"/>
              </a:ext>
            </a:extLst>
          </p:cNvPr>
          <p:cNvSpPr/>
          <p:nvPr/>
        </p:nvSpPr>
        <p:spPr>
          <a:xfrm>
            <a:off x="4411560" y="745681"/>
            <a:ext cx="3368878" cy="338554"/>
          </a:xfrm>
          <a:prstGeom prst="rect">
            <a:avLst/>
          </a:prstGeom>
        </p:spPr>
        <p:txBody>
          <a:bodyPr wrap="square">
            <a:spAutoFit/>
          </a:bodyPr>
          <a:lstStyle/>
          <a:p>
            <a:pPr algn="ctr"/>
            <a:r>
              <a:rPr lang="en-US" altLang="zh-CN" sz="1600" dirty="0">
                <a:ln w="3175">
                  <a:noFill/>
                </a:ln>
                <a:solidFill>
                  <a:srgbClr val="447FB1"/>
                </a:solidFill>
                <a:effectLst>
                  <a:outerShdw blurRad="50800" dist="38100" dir="2700000" algn="tl" rotWithShape="0">
                    <a:schemeClr val="bg1">
                      <a:lumMod val="85000"/>
                      <a:alpha val="40000"/>
                    </a:schemeClr>
                  </a:outerShdw>
                </a:effectLst>
                <a:latin typeface="+mj-ea"/>
                <a:ea typeface="+mj-ea"/>
              </a:rPr>
              <a:t>Definition of </a:t>
            </a:r>
            <a:r>
              <a:rPr lang="en-US" altLang="zh-CN" sz="1600" dirty="0" err="1">
                <a:ln w="3175">
                  <a:noFill/>
                </a:ln>
                <a:solidFill>
                  <a:srgbClr val="447FB1"/>
                </a:solidFill>
                <a:effectLst>
                  <a:outerShdw blurRad="50800" dist="38100" dir="2700000" algn="tl" rotWithShape="0">
                    <a:schemeClr val="bg1">
                      <a:lumMod val="85000"/>
                      <a:alpha val="40000"/>
                    </a:schemeClr>
                  </a:outerShdw>
                </a:effectLst>
                <a:latin typeface="+mj-ea"/>
                <a:ea typeface="+mj-ea"/>
              </a:rPr>
              <a:t>blockchain</a:t>
            </a:r>
            <a:r>
              <a:rPr lang="en-US" altLang="zh-CN" sz="1600" dirty="0">
                <a:ln w="3175">
                  <a:noFill/>
                </a:ln>
                <a:solidFill>
                  <a:srgbClr val="447FB1"/>
                </a:solidFill>
                <a:effectLst>
                  <a:outerShdw blurRad="50800" dist="38100" dir="2700000" algn="tl" rotWithShape="0">
                    <a:schemeClr val="bg1">
                      <a:lumMod val="85000"/>
                      <a:alpha val="40000"/>
                    </a:schemeClr>
                  </a:outerShdw>
                </a:effectLst>
                <a:latin typeface="+mj-ea"/>
                <a:ea typeface="+mj-ea"/>
              </a:rPr>
              <a:t>.</a:t>
            </a:r>
            <a:endParaRPr lang="zh-CN" altLang="en-US" sz="1600" dirty="0">
              <a:ln w="3175">
                <a:noFill/>
              </a:ln>
              <a:solidFill>
                <a:srgbClr val="447FB1"/>
              </a:solidFill>
              <a:effectLst>
                <a:outerShdw blurRad="50800" dist="38100" dir="2700000" algn="tl" rotWithShape="0">
                  <a:schemeClr val="bg1">
                    <a:lumMod val="85000"/>
                    <a:alpha val="40000"/>
                  </a:schemeClr>
                </a:outerShdw>
              </a:effectLst>
              <a:latin typeface="+mj-ea"/>
              <a:ea typeface="+mj-ea"/>
            </a:endParaRPr>
          </a:p>
        </p:txBody>
      </p:sp>
      <p:sp>
        <p:nvSpPr>
          <p:cNvPr id="31" name="Rectangle: Rounded Corners 6">
            <a:extLst>
              <a:ext uri="{FF2B5EF4-FFF2-40B4-BE49-F238E27FC236}">
                <a16:creationId xmlns:a16="http://schemas.microsoft.com/office/drawing/2014/main" id="{01F48A2D-9A5B-4949-B3C0-928A4C433E9D}"/>
              </a:ext>
            </a:extLst>
          </p:cNvPr>
          <p:cNvSpPr/>
          <p:nvPr/>
        </p:nvSpPr>
        <p:spPr>
          <a:xfrm>
            <a:off x="3943071" y="1932804"/>
            <a:ext cx="6693205" cy="4006769"/>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200000"/>
              </a:lnSpc>
            </a:pPr>
            <a:r>
              <a:rPr lang="zh-CN" altLang="en-US" sz="1600" dirty="0"/>
              <a:t>权益证明（</a:t>
            </a:r>
            <a:r>
              <a:rPr lang="en-US" altLang="zh-CN" sz="1600" dirty="0" err="1"/>
              <a:t>PoS</a:t>
            </a:r>
            <a:r>
              <a:rPr lang="zh-CN" altLang="en-US" sz="1600" dirty="0"/>
              <a:t>）是以共识算法的方式，通过使用伪随机数或其它规则指定质押货币的人为矿工（记账员）或交易的验证者，并获得奖励或（及）交易手续费。</a:t>
            </a:r>
            <a:endParaRPr lang="en-US" altLang="zh-CN" sz="1600" dirty="0"/>
          </a:p>
          <a:p>
            <a:pPr>
              <a:lnSpc>
                <a:spcPct val="200000"/>
              </a:lnSpc>
            </a:pPr>
            <a:r>
              <a:rPr lang="en-US" altLang="zh-CN" sz="1600" dirty="0" err="1"/>
              <a:t>DPoS</a:t>
            </a:r>
            <a:r>
              <a:rPr lang="zh-CN" altLang="en-US" sz="1600" dirty="0"/>
              <a:t>即授权权益证明，则是股东投票产生代表。得票最高的代表（一般筛选出</a:t>
            </a:r>
            <a:r>
              <a:rPr lang="en-US" altLang="zh-CN" sz="1600" dirty="0"/>
              <a:t>101</a:t>
            </a:r>
            <a:r>
              <a:rPr lang="zh-CN" altLang="en-US" sz="1600" dirty="0"/>
              <a:t>个）有权将交易打包成区块，并获得系统的奖励和交易手续费。同时，他们还可能被赋予投票表决项目基金支配与否的项目各种开发的决策权。</a:t>
            </a:r>
            <a:endParaRPr lang="en-US" altLang="zh-CN" sz="1600" dirty="0"/>
          </a:p>
        </p:txBody>
      </p:sp>
    </p:spTree>
    <p:extLst>
      <p:ext uri="{BB962C8B-B14F-4D97-AF65-F5344CB8AC3E}">
        <p14:creationId xmlns:p14="http://schemas.microsoft.com/office/powerpoint/2010/main" val="4036617603"/>
      </p:ext>
    </p:extLst>
  </p:cSld>
  <p:clrMapOvr>
    <a:masterClrMapping/>
  </p:clrMapOvr>
  <mc:AlternateContent xmlns:mc="http://schemas.openxmlformats.org/markup-compatibility/2006" xmlns:p14="http://schemas.microsoft.com/office/powerpoint/2010/main">
    <mc:Choice Requires="p14">
      <p:transition spd="slow" p14:dur="1250" advClick="0" advTm="0">
        <p:circle/>
      </p:transition>
    </mc:Choice>
    <mc:Fallback xmlns="">
      <p:transition spd="slow" advClick="0" advTm="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500"/>
                                        <p:tgtEl>
                                          <p:spTgt spid="31"/>
                                        </p:tgtEl>
                                      </p:cBhvr>
                                    </p:animEffect>
                                    <p:anim calcmode="lin" valueType="num">
                                      <p:cBhvr>
                                        <p:cTn id="15" dur="500" fill="hold"/>
                                        <p:tgtEl>
                                          <p:spTgt spid="31"/>
                                        </p:tgtEl>
                                        <p:attrNameLst>
                                          <p:attrName>ppt_x</p:attrName>
                                        </p:attrNameLst>
                                      </p:cBhvr>
                                      <p:tavLst>
                                        <p:tav tm="0">
                                          <p:val>
                                            <p:strVal val="#ppt_x"/>
                                          </p:val>
                                        </p:tav>
                                        <p:tav tm="100000">
                                          <p:val>
                                            <p:strVal val="#ppt_x"/>
                                          </p:val>
                                        </p:tav>
                                      </p:tavLst>
                                    </p:anim>
                                    <p:anim calcmode="lin" valueType="num">
                                      <p:cBhvr>
                                        <p:cTn id="16" dur="5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BE47BF5-92E9-41F4-A728-4759DDFCBA01}"/>
              </a:ext>
            </a:extLst>
          </p:cNvPr>
          <p:cNvSpPr txBox="1">
            <a:spLocks noChangeArrowheads="1"/>
          </p:cNvSpPr>
          <p:nvPr/>
        </p:nvSpPr>
        <p:spPr bwMode="auto">
          <a:xfrm>
            <a:off x="4325443" y="279112"/>
            <a:ext cx="3541113" cy="584775"/>
          </a:xfrm>
          <a:prstGeom prst="rect">
            <a:avLst/>
          </a:prstGeom>
          <a:noFill/>
          <a:ln>
            <a:noFill/>
          </a:ln>
        </p:spPr>
        <p:txBody>
          <a:bodyPr wrap="square">
            <a:spAutoFit/>
          </a:bodyPr>
          <a:lstStyle>
            <a:lvl1pPr/>
            <a:lvl2pPr marL="742950" indent="-285750"/>
            <a:lvl3pPr/>
            <a:lvl4pPr/>
            <a:lvl5pPr/>
            <a:lvl6pPr/>
            <a:lvl7pPr/>
            <a:lvl8pPr/>
            <a:lvl9pPr/>
          </a:lstStyle>
          <a:p>
            <a:pPr algn="ctr"/>
            <a:r>
              <a:rPr lang="zh-CN" altLang="en-US" sz="3200" dirty="0">
                <a:ln w="9525">
                  <a:noFill/>
                </a:ln>
                <a:solidFill>
                  <a:schemeClr val="bg1"/>
                </a:solidFill>
                <a:effectLst>
                  <a:outerShdw blurRad="50800" dist="38100" dir="2700000" algn="tl" rotWithShape="0">
                    <a:schemeClr val="bg1">
                      <a:lumMod val="85000"/>
                      <a:alpha val="40000"/>
                    </a:schemeClr>
                  </a:outerShdw>
                </a:effectLst>
                <a:latin typeface="+mj-ea"/>
                <a:ea typeface="+mj-ea"/>
              </a:rPr>
              <a:t>什么是挖矿？</a:t>
            </a:r>
          </a:p>
        </p:txBody>
      </p:sp>
      <p:sp>
        <p:nvSpPr>
          <p:cNvPr id="5" name="矩形 4">
            <a:extLst>
              <a:ext uri="{FF2B5EF4-FFF2-40B4-BE49-F238E27FC236}">
                <a16:creationId xmlns:a16="http://schemas.microsoft.com/office/drawing/2014/main" id="{21F18E28-BF77-4DCB-9C95-0138A4ECF9D1}"/>
              </a:ext>
            </a:extLst>
          </p:cNvPr>
          <p:cNvSpPr/>
          <p:nvPr/>
        </p:nvSpPr>
        <p:spPr>
          <a:xfrm>
            <a:off x="4411560" y="745681"/>
            <a:ext cx="3368878" cy="338554"/>
          </a:xfrm>
          <a:prstGeom prst="rect">
            <a:avLst/>
          </a:prstGeom>
        </p:spPr>
        <p:txBody>
          <a:bodyPr wrap="square">
            <a:spAutoFit/>
          </a:bodyPr>
          <a:lstStyle/>
          <a:p>
            <a:pPr algn="ctr"/>
            <a:r>
              <a:rPr lang="en-US" altLang="zh-CN" sz="1600" dirty="0">
                <a:ln w="3175">
                  <a:noFill/>
                </a:ln>
                <a:solidFill>
                  <a:srgbClr val="447FB1"/>
                </a:solidFill>
                <a:effectLst>
                  <a:outerShdw blurRad="50800" dist="38100" dir="2700000" algn="tl" rotWithShape="0">
                    <a:schemeClr val="bg1">
                      <a:lumMod val="85000"/>
                      <a:alpha val="40000"/>
                    </a:schemeClr>
                  </a:outerShdw>
                </a:effectLst>
                <a:latin typeface="+mj-ea"/>
                <a:ea typeface="+mj-ea"/>
              </a:rPr>
              <a:t>What is mining</a:t>
            </a:r>
            <a:r>
              <a:rPr lang="zh-CN" altLang="en-US" sz="1600" dirty="0">
                <a:ln w="3175">
                  <a:noFill/>
                </a:ln>
                <a:solidFill>
                  <a:srgbClr val="447FB1"/>
                </a:solidFill>
                <a:effectLst>
                  <a:outerShdw blurRad="50800" dist="38100" dir="2700000" algn="tl" rotWithShape="0">
                    <a:schemeClr val="bg1">
                      <a:lumMod val="85000"/>
                      <a:alpha val="40000"/>
                    </a:schemeClr>
                  </a:outerShdw>
                </a:effectLst>
                <a:latin typeface="+mj-ea"/>
                <a:ea typeface="+mj-ea"/>
              </a:rPr>
              <a:t>？</a:t>
            </a:r>
          </a:p>
        </p:txBody>
      </p:sp>
      <p:sp>
        <p:nvSpPr>
          <p:cNvPr id="7" name="矩形 6">
            <a:extLst>
              <a:ext uri="{FF2B5EF4-FFF2-40B4-BE49-F238E27FC236}">
                <a16:creationId xmlns:a16="http://schemas.microsoft.com/office/drawing/2014/main" id="{866EF9F0-DE2E-49E0-A854-7692D361314F}"/>
              </a:ext>
            </a:extLst>
          </p:cNvPr>
          <p:cNvSpPr/>
          <p:nvPr/>
        </p:nvSpPr>
        <p:spPr>
          <a:xfrm>
            <a:off x="4292438" y="2557859"/>
            <a:ext cx="7188362" cy="225898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8" name="文本框 3">
            <a:extLst>
              <a:ext uri="{FF2B5EF4-FFF2-40B4-BE49-F238E27FC236}">
                <a16:creationId xmlns:a16="http://schemas.microsoft.com/office/drawing/2014/main" id="{16C599A0-A4FF-4B44-AA6C-C07F20508452}"/>
              </a:ext>
            </a:extLst>
          </p:cNvPr>
          <p:cNvSpPr txBox="1"/>
          <p:nvPr/>
        </p:nvSpPr>
        <p:spPr>
          <a:xfrm>
            <a:off x="8245679" y="3399745"/>
            <a:ext cx="2972286" cy="978729"/>
          </a:xfrm>
          <a:prstGeom prst="rect">
            <a:avLst/>
          </a:prstGeom>
          <a:noFill/>
        </p:spPr>
        <p:txBody>
          <a:bodyPr wrap="square">
            <a:normAutofit/>
          </a:bodyPr>
          <a:lstStyle/>
          <a:p>
            <a:pPr>
              <a:lnSpc>
                <a:spcPct val="150000"/>
              </a:lnSpc>
            </a:pPr>
            <a:r>
              <a:rPr lang="en-US" altLang="zh-CN" sz="1200" dirty="0">
                <a:solidFill>
                  <a:schemeClr val="bg1"/>
                </a:solidFill>
              </a:rPr>
              <a:t>1</a:t>
            </a:r>
            <a:r>
              <a:rPr lang="zh-CN" altLang="en-US" sz="1200" dirty="0">
                <a:solidFill>
                  <a:schemeClr val="bg1"/>
                </a:solidFill>
              </a:rPr>
              <a:t>、</a:t>
            </a:r>
            <a:r>
              <a:rPr lang="zh-CN" altLang="zh-CN" sz="1200" dirty="0">
                <a:solidFill>
                  <a:schemeClr val="bg1"/>
                </a:solidFill>
              </a:rPr>
              <a:t>矿业容易中心化</a:t>
            </a:r>
            <a:endParaRPr lang="en-US" altLang="zh-CN" sz="1200" dirty="0">
              <a:solidFill>
                <a:schemeClr val="bg1"/>
              </a:solidFill>
            </a:endParaRPr>
          </a:p>
          <a:p>
            <a:pPr>
              <a:lnSpc>
                <a:spcPct val="150000"/>
              </a:lnSpc>
            </a:pPr>
            <a:r>
              <a:rPr lang="en-US" altLang="zh-CN" sz="1200" dirty="0">
                <a:solidFill>
                  <a:schemeClr val="bg1"/>
                </a:solidFill>
              </a:rPr>
              <a:t>2</a:t>
            </a:r>
            <a:r>
              <a:rPr lang="zh-CN" altLang="en-US" sz="1200" dirty="0">
                <a:solidFill>
                  <a:schemeClr val="bg1"/>
                </a:solidFill>
              </a:rPr>
              <a:t>、高能耗破坏环境</a:t>
            </a:r>
            <a:endParaRPr lang="en-US" altLang="zh-CN" sz="1200" dirty="0">
              <a:solidFill>
                <a:schemeClr val="bg1"/>
              </a:solidFill>
            </a:endParaRPr>
          </a:p>
          <a:p>
            <a:pPr>
              <a:lnSpc>
                <a:spcPct val="150000"/>
              </a:lnSpc>
            </a:pPr>
            <a:r>
              <a:rPr lang="en-US" altLang="zh-CN" sz="1200" dirty="0">
                <a:solidFill>
                  <a:schemeClr val="bg1"/>
                </a:solidFill>
              </a:rPr>
              <a:t>3</a:t>
            </a:r>
            <a:r>
              <a:rPr lang="zh-CN" altLang="en-US" sz="1200" dirty="0">
                <a:solidFill>
                  <a:schemeClr val="bg1"/>
                </a:solidFill>
              </a:rPr>
              <a:t>、安全性受到挑战</a:t>
            </a:r>
          </a:p>
        </p:txBody>
      </p:sp>
      <p:sp>
        <p:nvSpPr>
          <p:cNvPr id="10" name="文本框 5">
            <a:extLst>
              <a:ext uri="{FF2B5EF4-FFF2-40B4-BE49-F238E27FC236}">
                <a16:creationId xmlns:a16="http://schemas.microsoft.com/office/drawing/2014/main" id="{BB10E461-C6E4-4C07-A1C6-EF4A15AF0099}"/>
              </a:ext>
            </a:extLst>
          </p:cNvPr>
          <p:cNvSpPr txBox="1"/>
          <p:nvPr/>
        </p:nvSpPr>
        <p:spPr>
          <a:xfrm>
            <a:off x="1590438" y="3030370"/>
            <a:ext cx="2369970" cy="1691960"/>
          </a:xfrm>
          <a:prstGeom prst="rect">
            <a:avLst/>
          </a:prstGeom>
          <a:noFill/>
        </p:spPr>
        <p:txBody>
          <a:bodyPr wrap="square">
            <a:noAutofit/>
          </a:bodyPr>
          <a:lstStyle/>
          <a:p>
            <a:pPr>
              <a:lnSpc>
                <a:spcPct val="150000"/>
              </a:lnSpc>
            </a:pPr>
            <a:r>
              <a:rPr lang="zh-CN" altLang="zh-CN" sz="1100" b="1" dirty="0">
                <a:solidFill>
                  <a:schemeClr val="bg1"/>
                </a:solidFill>
              </a:rPr>
              <a:t>发行比特币</a:t>
            </a:r>
            <a:r>
              <a:rPr lang="zh-CN" altLang="zh-CN" sz="1100" dirty="0">
                <a:solidFill>
                  <a:schemeClr val="bg1"/>
                </a:solidFill>
              </a:rPr>
              <a:t>——比特币系统将给记账的矿工一笔比特币奖励。最早是</a:t>
            </a:r>
            <a:r>
              <a:rPr lang="en-US" altLang="zh-CN" sz="1100" dirty="0">
                <a:solidFill>
                  <a:schemeClr val="bg1"/>
                </a:solidFill>
              </a:rPr>
              <a:t>50</a:t>
            </a:r>
            <a:r>
              <a:rPr lang="zh-CN" altLang="zh-CN" sz="1100" dirty="0">
                <a:solidFill>
                  <a:schemeClr val="bg1"/>
                </a:solidFill>
              </a:rPr>
              <a:t>个比特币的奖励。该报酬大约每</a:t>
            </a:r>
            <a:r>
              <a:rPr lang="en-US" altLang="zh-CN" sz="1100" dirty="0">
                <a:solidFill>
                  <a:schemeClr val="bg1"/>
                </a:solidFill>
              </a:rPr>
              <a:t>4</a:t>
            </a:r>
            <a:r>
              <a:rPr lang="zh-CN" altLang="zh-CN" sz="1100" dirty="0">
                <a:solidFill>
                  <a:schemeClr val="bg1"/>
                </a:solidFill>
              </a:rPr>
              <a:t>年减半，现在每</a:t>
            </a:r>
            <a:r>
              <a:rPr lang="en-US" altLang="zh-CN" sz="1100" dirty="0">
                <a:solidFill>
                  <a:schemeClr val="bg1"/>
                </a:solidFill>
              </a:rPr>
              <a:t>10</a:t>
            </a:r>
            <a:r>
              <a:rPr lang="zh-CN" altLang="zh-CN" sz="1100" dirty="0">
                <a:solidFill>
                  <a:schemeClr val="bg1"/>
                </a:solidFill>
              </a:rPr>
              <a:t>分钟比特币网络</a:t>
            </a:r>
            <a:r>
              <a:rPr lang="zh-CN" altLang="en-US" sz="1100" dirty="0">
                <a:solidFill>
                  <a:schemeClr val="bg1"/>
                </a:solidFill>
              </a:rPr>
              <a:t>奖励</a:t>
            </a:r>
            <a:r>
              <a:rPr lang="en-US" altLang="zh-CN" sz="1100" dirty="0">
                <a:solidFill>
                  <a:schemeClr val="bg1"/>
                </a:solidFill>
              </a:rPr>
              <a:t>12.5</a:t>
            </a:r>
            <a:r>
              <a:rPr lang="zh-CN" altLang="zh-CN" sz="1100" dirty="0">
                <a:solidFill>
                  <a:schemeClr val="bg1"/>
                </a:solidFill>
              </a:rPr>
              <a:t>个比特币。因此实际上，奖励也就是比特币的发行机制。 </a:t>
            </a:r>
            <a:endParaRPr lang="zh-CN" altLang="en-US" sz="1100" dirty="0">
              <a:solidFill>
                <a:schemeClr val="bg1"/>
              </a:solidFill>
            </a:endParaRPr>
          </a:p>
        </p:txBody>
      </p:sp>
      <p:sp>
        <p:nvSpPr>
          <p:cNvPr id="14" name="文本框 9">
            <a:extLst>
              <a:ext uri="{FF2B5EF4-FFF2-40B4-BE49-F238E27FC236}">
                <a16:creationId xmlns:a16="http://schemas.microsoft.com/office/drawing/2014/main" id="{4BC36682-476A-4320-A82A-25A7E1E6D12B}"/>
              </a:ext>
            </a:extLst>
          </p:cNvPr>
          <p:cNvSpPr txBox="1"/>
          <p:nvPr/>
        </p:nvSpPr>
        <p:spPr>
          <a:xfrm>
            <a:off x="1590435" y="4722330"/>
            <a:ext cx="2444669" cy="959991"/>
          </a:xfrm>
          <a:prstGeom prst="rect">
            <a:avLst/>
          </a:prstGeom>
          <a:noFill/>
        </p:spPr>
        <p:txBody>
          <a:bodyPr wrap="square">
            <a:normAutofit fontScale="70000" lnSpcReduction="20000"/>
          </a:bodyPr>
          <a:lstStyle/>
          <a:p>
            <a:pPr lvl="0">
              <a:lnSpc>
                <a:spcPct val="170000"/>
              </a:lnSpc>
            </a:pPr>
            <a:r>
              <a:rPr lang="zh-CN" altLang="zh-CN" sz="1700" b="1" dirty="0">
                <a:solidFill>
                  <a:schemeClr val="bg1"/>
                </a:solidFill>
              </a:rPr>
              <a:t>维护比特币网络的安全</a:t>
            </a:r>
            <a:r>
              <a:rPr lang="en-US" altLang="zh-CN" sz="1700" dirty="0">
                <a:solidFill>
                  <a:schemeClr val="bg1"/>
                </a:solidFill>
              </a:rPr>
              <a:t>——</a:t>
            </a:r>
            <a:r>
              <a:rPr lang="zh-CN" altLang="zh-CN" sz="1700" dirty="0">
                <a:solidFill>
                  <a:schemeClr val="bg1"/>
                </a:solidFill>
              </a:rPr>
              <a:t>通过</a:t>
            </a:r>
            <a:r>
              <a:rPr lang="en-US" altLang="zh-CN" sz="1700" dirty="0" err="1">
                <a:solidFill>
                  <a:schemeClr val="bg1"/>
                </a:solidFill>
              </a:rPr>
              <a:t>PoW</a:t>
            </a:r>
            <a:r>
              <a:rPr lang="zh-CN" altLang="zh-CN" sz="1700" dirty="0">
                <a:solidFill>
                  <a:schemeClr val="bg1"/>
                </a:solidFill>
              </a:rPr>
              <a:t>即工作量证明，</a:t>
            </a:r>
            <a:r>
              <a:rPr lang="zh-CN" altLang="en-US" sz="1700" dirty="0">
                <a:solidFill>
                  <a:schemeClr val="bg1"/>
                </a:solidFill>
              </a:rPr>
              <a:t>无需中心化组织的信用背书</a:t>
            </a:r>
            <a:r>
              <a:rPr lang="zh-CN" altLang="zh-CN" sz="1700" dirty="0">
                <a:solidFill>
                  <a:schemeClr val="bg1"/>
                </a:solidFill>
              </a:rPr>
              <a:t>。</a:t>
            </a:r>
          </a:p>
          <a:p>
            <a:pPr>
              <a:lnSpc>
                <a:spcPct val="120000"/>
              </a:lnSpc>
            </a:pPr>
            <a:endParaRPr lang="zh-CN" altLang="en-US" sz="1100" dirty="0">
              <a:solidFill>
                <a:schemeClr val="bg1"/>
              </a:solidFill>
            </a:endParaRPr>
          </a:p>
        </p:txBody>
      </p:sp>
      <p:sp>
        <p:nvSpPr>
          <p:cNvPr id="16" name="文本框 11">
            <a:extLst>
              <a:ext uri="{FF2B5EF4-FFF2-40B4-BE49-F238E27FC236}">
                <a16:creationId xmlns:a16="http://schemas.microsoft.com/office/drawing/2014/main" id="{42672CF9-D2A0-4933-8088-C9319C181149}"/>
              </a:ext>
            </a:extLst>
          </p:cNvPr>
          <p:cNvSpPr txBox="1"/>
          <p:nvPr/>
        </p:nvSpPr>
        <p:spPr>
          <a:xfrm>
            <a:off x="1590436" y="2055844"/>
            <a:ext cx="2589805" cy="865688"/>
          </a:xfrm>
          <a:prstGeom prst="rect">
            <a:avLst/>
          </a:prstGeom>
          <a:noFill/>
        </p:spPr>
        <p:txBody>
          <a:bodyPr wrap="square">
            <a:noAutofit/>
          </a:bodyPr>
          <a:lstStyle/>
          <a:p>
            <a:pPr algn="just">
              <a:lnSpc>
                <a:spcPct val="150000"/>
              </a:lnSpc>
            </a:pPr>
            <a:r>
              <a:rPr lang="zh-CN" altLang="zh-CN" sz="1100" b="1" dirty="0">
                <a:solidFill>
                  <a:schemeClr val="bg1"/>
                </a:solidFill>
              </a:rPr>
              <a:t>为全球的比特币交易记账</a:t>
            </a:r>
            <a:r>
              <a:rPr lang="zh-CN" altLang="zh-CN" sz="1100" dirty="0">
                <a:solidFill>
                  <a:schemeClr val="bg1"/>
                </a:solidFill>
              </a:rPr>
              <a:t>——大约每十分钟，抢得记账权的矿工，将全球的比特币交易记录到一个区块里。 </a:t>
            </a:r>
            <a:endParaRPr lang="zh-CN" altLang="en-US" sz="1100" dirty="0">
              <a:solidFill>
                <a:schemeClr val="bg1"/>
              </a:solidFill>
            </a:endParaRPr>
          </a:p>
        </p:txBody>
      </p:sp>
      <p:grpSp>
        <p:nvGrpSpPr>
          <p:cNvPr id="3" name="组合 2">
            <a:extLst>
              <a:ext uri="{FF2B5EF4-FFF2-40B4-BE49-F238E27FC236}">
                <a16:creationId xmlns:a16="http://schemas.microsoft.com/office/drawing/2014/main" id="{F3115AED-C50B-4F13-A999-32EE0E7E6AFC}"/>
              </a:ext>
            </a:extLst>
          </p:cNvPr>
          <p:cNvGrpSpPr/>
          <p:nvPr/>
        </p:nvGrpSpPr>
        <p:grpSpPr>
          <a:xfrm>
            <a:off x="875534" y="3127647"/>
            <a:ext cx="602706" cy="602706"/>
            <a:chOff x="876300" y="2921532"/>
            <a:chExt cx="602706" cy="602706"/>
          </a:xfrm>
        </p:grpSpPr>
        <p:sp>
          <p:nvSpPr>
            <p:cNvPr id="9" name="椭圆 8">
              <a:extLst>
                <a:ext uri="{FF2B5EF4-FFF2-40B4-BE49-F238E27FC236}">
                  <a16:creationId xmlns:a16="http://schemas.microsoft.com/office/drawing/2014/main" id="{9CB0AB1A-C514-4265-9BD0-0A704ACC2306}"/>
                </a:ext>
              </a:extLst>
            </p:cNvPr>
            <p:cNvSpPr/>
            <p:nvPr/>
          </p:nvSpPr>
          <p:spPr>
            <a:xfrm>
              <a:off x="876300" y="2921532"/>
              <a:ext cx="602706" cy="602706"/>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18" name="任意多边形 17">
              <a:extLst>
                <a:ext uri="{FF2B5EF4-FFF2-40B4-BE49-F238E27FC236}">
                  <a16:creationId xmlns:a16="http://schemas.microsoft.com/office/drawing/2014/main" id="{3B5F7D30-BFA6-4824-AF2D-412CB739C452}"/>
                </a:ext>
              </a:extLst>
            </p:cNvPr>
            <p:cNvSpPr/>
            <p:nvPr/>
          </p:nvSpPr>
          <p:spPr>
            <a:xfrm>
              <a:off x="988495" y="3033727"/>
              <a:ext cx="378316" cy="378316"/>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tx2"/>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grpSp>
      <p:grpSp>
        <p:nvGrpSpPr>
          <p:cNvPr id="24" name="组合 23">
            <a:extLst>
              <a:ext uri="{FF2B5EF4-FFF2-40B4-BE49-F238E27FC236}">
                <a16:creationId xmlns:a16="http://schemas.microsoft.com/office/drawing/2014/main" id="{0CB33BD1-3FD5-49AC-9D60-34BAC6F3C2BC}"/>
              </a:ext>
            </a:extLst>
          </p:cNvPr>
          <p:cNvGrpSpPr/>
          <p:nvPr/>
        </p:nvGrpSpPr>
        <p:grpSpPr>
          <a:xfrm>
            <a:off x="875534" y="4817318"/>
            <a:ext cx="602706" cy="602706"/>
            <a:chOff x="876300" y="4834524"/>
            <a:chExt cx="602706" cy="602706"/>
          </a:xfrm>
        </p:grpSpPr>
        <p:sp>
          <p:nvSpPr>
            <p:cNvPr id="13" name="椭圆 12">
              <a:extLst>
                <a:ext uri="{FF2B5EF4-FFF2-40B4-BE49-F238E27FC236}">
                  <a16:creationId xmlns:a16="http://schemas.microsoft.com/office/drawing/2014/main" id="{CAB5A474-6776-495C-BA28-69DD49FA50A8}"/>
                </a:ext>
              </a:extLst>
            </p:cNvPr>
            <p:cNvSpPr/>
            <p:nvPr/>
          </p:nvSpPr>
          <p:spPr>
            <a:xfrm>
              <a:off x="876300" y="4834524"/>
              <a:ext cx="602706" cy="602706"/>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r>
                <a:rPr lang="en-US">
                  <a:solidFill>
                    <a:schemeClr val="bg1"/>
                  </a:solidFill>
                </a:rPr>
                <a:t></a:t>
              </a:r>
            </a:p>
          </p:txBody>
        </p:sp>
        <p:sp>
          <p:nvSpPr>
            <p:cNvPr id="20" name="任意多边形 19">
              <a:extLst>
                <a:ext uri="{FF2B5EF4-FFF2-40B4-BE49-F238E27FC236}">
                  <a16:creationId xmlns:a16="http://schemas.microsoft.com/office/drawing/2014/main" id="{A0440F65-7903-4185-AD2F-539145C2712E}"/>
                </a:ext>
              </a:extLst>
            </p:cNvPr>
            <p:cNvSpPr/>
            <p:nvPr/>
          </p:nvSpPr>
          <p:spPr>
            <a:xfrm>
              <a:off x="988495" y="4946719"/>
              <a:ext cx="378316" cy="378316"/>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tx2"/>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r>
                <a:rPr lang="en-US" dirty="0">
                  <a:solidFill>
                    <a:schemeClr val="bg1"/>
                  </a:solidFill>
                </a:rPr>
                <a:t></a:t>
              </a:r>
            </a:p>
          </p:txBody>
        </p:sp>
      </p:grpSp>
      <p:grpSp>
        <p:nvGrpSpPr>
          <p:cNvPr id="2" name="组合 1">
            <a:extLst>
              <a:ext uri="{FF2B5EF4-FFF2-40B4-BE49-F238E27FC236}">
                <a16:creationId xmlns:a16="http://schemas.microsoft.com/office/drawing/2014/main" id="{102239AF-D6C3-47FF-BC38-3DB7E388A8DF}"/>
              </a:ext>
            </a:extLst>
          </p:cNvPr>
          <p:cNvGrpSpPr/>
          <p:nvPr/>
        </p:nvGrpSpPr>
        <p:grpSpPr>
          <a:xfrm>
            <a:off x="875534" y="2172119"/>
            <a:ext cx="602706" cy="602706"/>
            <a:chOff x="876300" y="1947006"/>
            <a:chExt cx="602706" cy="602706"/>
          </a:xfrm>
        </p:grpSpPr>
        <p:sp>
          <p:nvSpPr>
            <p:cNvPr id="15" name="椭圆 14">
              <a:extLst>
                <a:ext uri="{FF2B5EF4-FFF2-40B4-BE49-F238E27FC236}">
                  <a16:creationId xmlns:a16="http://schemas.microsoft.com/office/drawing/2014/main" id="{83497C41-B7A3-4447-B5DF-9E82D026730A}"/>
                </a:ext>
              </a:extLst>
            </p:cNvPr>
            <p:cNvSpPr/>
            <p:nvPr/>
          </p:nvSpPr>
          <p:spPr>
            <a:xfrm>
              <a:off x="876300" y="1947006"/>
              <a:ext cx="602706" cy="602706"/>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21" name="任意多边形 20">
              <a:extLst>
                <a:ext uri="{FF2B5EF4-FFF2-40B4-BE49-F238E27FC236}">
                  <a16:creationId xmlns:a16="http://schemas.microsoft.com/office/drawing/2014/main" id="{C04DEF84-7EBA-4535-B139-C81BDE3C4DBC}"/>
                </a:ext>
              </a:extLst>
            </p:cNvPr>
            <p:cNvSpPr/>
            <p:nvPr/>
          </p:nvSpPr>
          <p:spPr>
            <a:xfrm>
              <a:off x="988495" y="2059201"/>
              <a:ext cx="378316" cy="378316"/>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tx2"/>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grpSp>
      <p:sp>
        <p:nvSpPr>
          <p:cNvPr id="22" name="文本框 21">
            <a:extLst>
              <a:ext uri="{FF2B5EF4-FFF2-40B4-BE49-F238E27FC236}">
                <a16:creationId xmlns:a16="http://schemas.microsoft.com/office/drawing/2014/main" id="{22D278D4-B09F-4BC8-AA22-662A1355CBC6}"/>
              </a:ext>
            </a:extLst>
          </p:cNvPr>
          <p:cNvSpPr txBox="1"/>
          <p:nvPr/>
        </p:nvSpPr>
        <p:spPr>
          <a:xfrm>
            <a:off x="8245679" y="2884331"/>
            <a:ext cx="2972286" cy="338554"/>
          </a:xfrm>
          <a:prstGeom prst="rect">
            <a:avLst/>
          </a:prstGeom>
          <a:noFill/>
        </p:spPr>
        <p:txBody>
          <a:bodyPr wrap="none">
            <a:normAutofit/>
          </a:bodyPr>
          <a:lstStyle/>
          <a:p>
            <a:pPr algn="just"/>
            <a:r>
              <a:rPr lang="zh-CN" altLang="en-US" sz="1600" dirty="0">
                <a:solidFill>
                  <a:schemeClr val="bg1"/>
                </a:solidFill>
              </a:rPr>
              <a:t>挖矿存在的问题？</a:t>
            </a:r>
          </a:p>
        </p:txBody>
      </p:sp>
    </p:spTree>
    <p:extLst>
      <p:ext uri="{BB962C8B-B14F-4D97-AF65-F5344CB8AC3E}">
        <p14:creationId xmlns:p14="http://schemas.microsoft.com/office/powerpoint/2010/main" val="417371516"/>
      </p:ext>
    </p:extLst>
  </p:cSld>
  <p:clrMapOvr>
    <a:masterClrMapping/>
  </p:clrMapOvr>
  <mc:AlternateContent xmlns:mc="http://schemas.openxmlformats.org/markup-compatibility/2006" xmlns:p14="http://schemas.microsoft.com/office/powerpoint/2010/main">
    <mc:Choice Requires="p14">
      <p:transition spd="slow" p14:dur="1250" advClick="0" advTm="0">
        <p:circle/>
      </p:transition>
    </mc:Choice>
    <mc:Fallback xmlns="">
      <p:transition spd="slow" advClick="0" advTm="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anim calcmode="lin" valueType="num">
                                      <p:cBhvr>
                                        <p:cTn id="19" dur="500" fill="hold"/>
                                        <p:tgtEl>
                                          <p:spTgt spid="22"/>
                                        </p:tgtEl>
                                        <p:attrNameLst>
                                          <p:attrName>ppt_x</p:attrName>
                                        </p:attrNameLst>
                                      </p:cBhvr>
                                      <p:tavLst>
                                        <p:tav tm="0">
                                          <p:val>
                                            <p:strVal val="#ppt_x"/>
                                          </p:val>
                                        </p:tav>
                                        <p:tav tm="100000">
                                          <p:val>
                                            <p:strVal val="#ppt_x"/>
                                          </p:val>
                                        </p:tav>
                                      </p:tavLst>
                                    </p:anim>
                                    <p:anim calcmode="lin" valueType="num">
                                      <p:cBhvr>
                                        <p:cTn id="20" dur="500" fill="hold"/>
                                        <p:tgtEl>
                                          <p:spTgt spid="22"/>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anim calcmode="lin" valueType="num">
                                      <p:cBhvr>
                                        <p:cTn id="24" dur="500" fill="hold"/>
                                        <p:tgtEl>
                                          <p:spTgt spid="8"/>
                                        </p:tgtEl>
                                        <p:attrNameLst>
                                          <p:attrName>ppt_x</p:attrName>
                                        </p:attrNameLst>
                                      </p:cBhvr>
                                      <p:tavLst>
                                        <p:tav tm="0">
                                          <p:val>
                                            <p:strVal val="#ppt_x"/>
                                          </p:val>
                                        </p:tav>
                                        <p:tav tm="100000">
                                          <p:val>
                                            <p:strVal val="#ppt_x"/>
                                          </p:val>
                                        </p:tav>
                                      </p:tavLst>
                                    </p:anim>
                                    <p:anim calcmode="lin" valueType="num">
                                      <p:cBhvr>
                                        <p:cTn id="25" dur="500" fill="hold"/>
                                        <p:tgtEl>
                                          <p:spTgt spid="8"/>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 presetClass="entr" presetSubtype="4"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500" fill="hold"/>
                                        <p:tgtEl>
                                          <p:spTgt spid="24"/>
                                        </p:tgtEl>
                                        <p:attrNameLst>
                                          <p:attrName>ppt_x</p:attrName>
                                        </p:attrNameLst>
                                      </p:cBhvr>
                                      <p:tavLst>
                                        <p:tav tm="0">
                                          <p:val>
                                            <p:strVal val="#ppt_x"/>
                                          </p:val>
                                        </p:tav>
                                        <p:tav tm="100000">
                                          <p:val>
                                            <p:strVal val="#ppt_x"/>
                                          </p:val>
                                        </p:tav>
                                      </p:tavLst>
                                    </p:anim>
                                    <p:anim calcmode="lin" valueType="num">
                                      <p:cBhvr additive="base">
                                        <p:cTn id="34" dur="500" fill="hold"/>
                                        <p:tgtEl>
                                          <p:spTgt spid="24"/>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par>
                          <p:cTn id="39" fill="hold">
                            <p:stCondLst>
                              <p:cond delay="2000"/>
                            </p:stCondLst>
                            <p:childTnLst>
                              <p:par>
                                <p:cTn id="40" presetID="22" presetClass="entr" presetSubtype="8" fill="hold" grpId="0"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left)">
                                      <p:cBhvr>
                                        <p:cTn id="42" dur="500"/>
                                        <p:tgtEl>
                                          <p:spTgt spid="16"/>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left)">
                                      <p:cBhvr>
                                        <p:cTn id="45" dur="500"/>
                                        <p:tgtEl>
                                          <p:spTgt spid="10"/>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left)">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P spid="8" grpId="0"/>
      <p:bldP spid="10" grpId="0"/>
      <p:bldP spid="14" grpId="0"/>
      <p:bldP spid="16"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BE47BF5-92E9-41F4-A728-4759DDFCBA01}"/>
              </a:ext>
            </a:extLst>
          </p:cNvPr>
          <p:cNvSpPr txBox="1">
            <a:spLocks noChangeArrowheads="1"/>
          </p:cNvSpPr>
          <p:nvPr/>
        </p:nvSpPr>
        <p:spPr bwMode="auto">
          <a:xfrm>
            <a:off x="4325443" y="301972"/>
            <a:ext cx="3541113" cy="584775"/>
          </a:xfrm>
          <a:prstGeom prst="rect">
            <a:avLst/>
          </a:prstGeom>
          <a:noFill/>
          <a:ln>
            <a:noFill/>
          </a:ln>
        </p:spPr>
        <p:txBody>
          <a:bodyPr wrap="square">
            <a:spAutoFit/>
          </a:bodyPr>
          <a:lstStyle>
            <a:lvl1pPr/>
            <a:lvl2pPr marL="742950" indent="-285750"/>
            <a:lvl3pPr/>
            <a:lvl4pPr/>
            <a:lvl5pPr/>
            <a:lvl6pPr/>
            <a:lvl7pPr/>
            <a:lvl8pPr/>
            <a:lvl9pPr/>
          </a:lstStyle>
          <a:p>
            <a:pPr algn="ctr"/>
            <a:r>
              <a:rPr lang="zh-CN" altLang="en-US" sz="3200" dirty="0">
                <a:ln w="9525">
                  <a:noFill/>
                </a:ln>
                <a:solidFill>
                  <a:schemeClr val="bg1"/>
                </a:solidFill>
                <a:effectLst>
                  <a:outerShdw blurRad="50800" dist="38100" dir="2700000" algn="tl" rotWithShape="0">
                    <a:schemeClr val="bg1">
                      <a:lumMod val="85000"/>
                      <a:alpha val="40000"/>
                    </a:schemeClr>
                  </a:outerShdw>
                </a:effectLst>
                <a:latin typeface="+mj-ea"/>
                <a:ea typeface="+mj-ea"/>
              </a:rPr>
              <a:t>挖矿的难度与算力</a:t>
            </a:r>
          </a:p>
        </p:txBody>
      </p:sp>
      <p:sp>
        <p:nvSpPr>
          <p:cNvPr id="5" name="矩形 4">
            <a:extLst>
              <a:ext uri="{FF2B5EF4-FFF2-40B4-BE49-F238E27FC236}">
                <a16:creationId xmlns:a16="http://schemas.microsoft.com/office/drawing/2014/main" id="{21F18E28-BF77-4DCB-9C95-0138A4ECF9D1}"/>
              </a:ext>
            </a:extLst>
          </p:cNvPr>
          <p:cNvSpPr/>
          <p:nvPr/>
        </p:nvSpPr>
        <p:spPr>
          <a:xfrm>
            <a:off x="4411560" y="745681"/>
            <a:ext cx="3368878" cy="338554"/>
          </a:xfrm>
          <a:prstGeom prst="rect">
            <a:avLst/>
          </a:prstGeom>
        </p:spPr>
        <p:txBody>
          <a:bodyPr wrap="square">
            <a:spAutoFit/>
          </a:bodyPr>
          <a:lstStyle/>
          <a:p>
            <a:pPr algn="ctr"/>
            <a:r>
              <a:rPr lang="en-US" altLang="zh-CN" sz="1600">
                <a:ln w="3175">
                  <a:noFill/>
                </a:ln>
                <a:solidFill>
                  <a:srgbClr val="447FB1"/>
                </a:solidFill>
                <a:effectLst>
                  <a:outerShdw blurRad="50800" dist="38100" dir="2700000" algn="tl" rotWithShape="0">
                    <a:schemeClr val="bg1">
                      <a:lumMod val="85000"/>
                      <a:alpha val="40000"/>
                    </a:schemeClr>
                  </a:outerShdw>
                </a:effectLst>
                <a:latin typeface="+mj-ea"/>
                <a:ea typeface="+mj-ea"/>
              </a:rPr>
              <a:t>mining </a:t>
            </a:r>
            <a:r>
              <a:rPr lang="en-US" altLang="zh-CN" sz="1600" dirty="0">
                <a:ln w="3175">
                  <a:noFill/>
                </a:ln>
                <a:solidFill>
                  <a:srgbClr val="447FB1"/>
                </a:solidFill>
                <a:effectLst>
                  <a:outerShdw blurRad="50800" dist="38100" dir="2700000" algn="tl" rotWithShape="0">
                    <a:schemeClr val="bg1">
                      <a:lumMod val="85000"/>
                      <a:alpha val="40000"/>
                    </a:schemeClr>
                  </a:outerShdw>
                </a:effectLst>
                <a:latin typeface="+mj-ea"/>
                <a:ea typeface="+mj-ea"/>
              </a:rPr>
              <a:t>difficulty</a:t>
            </a:r>
            <a:r>
              <a:rPr lang="zh-CN" altLang="zh-CN" sz="1600" dirty="0">
                <a:ln w="3175">
                  <a:noFill/>
                </a:ln>
                <a:solidFill>
                  <a:srgbClr val="447FB1"/>
                </a:solidFill>
                <a:effectLst>
                  <a:outerShdw blurRad="50800" dist="38100" dir="2700000" algn="tl" rotWithShape="0">
                    <a:schemeClr val="bg1">
                      <a:lumMod val="85000"/>
                      <a:alpha val="40000"/>
                    </a:schemeClr>
                  </a:outerShdw>
                </a:effectLst>
                <a:latin typeface="+mj-ea"/>
                <a:ea typeface="+mj-ea"/>
              </a:rPr>
              <a:t> </a:t>
            </a:r>
            <a:r>
              <a:rPr lang="en-US" altLang="zh-CN" sz="1600" dirty="0">
                <a:ln w="3175">
                  <a:noFill/>
                </a:ln>
                <a:solidFill>
                  <a:srgbClr val="447FB1"/>
                </a:solidFill>
                <a:effectLst>
                  <a:outerShdw blurRad="50800" dist="38100" dir="2700000" algn="tl" rotWithShape="0">
                    <a:schemeClr val="bg1">
                      <a:lumMod val="85000"/>
                      <a:alpha val="40000"/>
                    </a:schemeClr>
                  </a:outerShdw>
                </a:effectLst>
                <a:latin typeface="+mj-ea"/>
                <a:ea typeface="+mj-ea"/>
              </a:rPr>
              <a:t>and </a:t>
            </a:r>
            <a:r>
              <a:rPr lang="en-US" altLang="zh-CN" sz="1600" dirty="0" err="1">
                <a:ln w="3175">
                  <a:noFill/>
                </a:ln>
                <a:solidFill>
                  <a:srgbClr val="447FB1"/>
                </a:solidFill>
                <a:effectLst>
                  <a:outerShdw blurRad="50800" dist="38100" dir="2700000" algn="tl" rotWithShape="0">
                    <a:schemeClr val="bg1">
                      <a:lumMod val="85000"/>
                      <a:alpha val="40000"/>
                    </a:schemeClr>
                  </a:outerShdw>
                </a:effectLst>
                <a:latin typeface="+mj-ea"/>
                <a:ea typeface="+mj-ea"/>
              </a:rPr>
              <a:t>Hashrate</a:t>
            </a:r>
            <a:r>
              <a:rPr lang="zh-CN" altLang="zh-CN" sz="1600" dirty="0">
                <a:ln w="3175">
                  <a:noFill/>
                </a:ln>
                <a:solidFill>
                  <a:srgbClr val="447FB1"/>
                </a:solidFill>
                <a:effectLst>
                  <a:outerShdw blurRad="50800" dist="38100" dir="2700000" algn="tl" rotWithShape="0">
                    <a:schemeClr val="bg1">
                      <a:lumMod val="85000"/>
                      <a:alpha val="40000"/>
                    </a:schemeClr>
                  </a:outerShdw>
                </a:effectLst>
                <a:latin typeface="+mj-ea"/>
                <a:ea typeface="+mj-ea"/>
              </a:rPr>
              <a:t> </a:t>
            </a:r>
            <a:endParaRPr lang="zh-CN" altLang="en-US" sz="1600" dirty="0">
              <a:ln w="3175">
                <a:noFill/>
              </a:ln>
              <a:solidFill>
                <a:srgbClr val="447FB1"/>
              </a:solidFill>
              <a:effectLst>
                <a:outerShdw blurRad="50800" dist="38100" dir="2700000" algn="tl" rotWithShape="0">
                  <a:schemeClr val="bg1">
                    <a:lumMod val="85000"/>
                    <a:alpha val="40000"/>
                  </a:schemeClr>
                </a:outerShdw>
              </a:effectLst>
              <a:latin typeface="+mj-ea"/>
              <a:ea typeface="+mj-ea"/>
            </a:endParaRPr>
          </a:p>
        </p:txBody>
      </p:sp>
      <p:sp>
        <p:nvSpPr>
          <p:cNvPr id="2" name="矩形 1"/>
          <p:cNvSpPr/>
          <p:nvPr/>
        </p:nvSpPr>
        <p:spPr>
          <a:xfrm>
            <a:off x="747937" y="2431703"/>
            <a:ext cx="2936245" cy="3046988"/>
          </a:xfrm>
          <a:prstGeom prst="rect">
            <a:avLst/>
          </a:prstGeom>
        </p:spPr>
        <p:txBody>
          <a:bodyPr wrap="square">
            <a:spAutoFit/>
          </a:bodyPr>
          <a:lstStyle/>
          <a:p>
            <a:pPr indent="266700" algn="just">
              <a:lnSpc>
                <a:spcPct val="150000"/>
              </a:lnSpc>
              <a:spcAft>
                <a:spcPts val="0"/>
              </a:spcAft>
            </a:pPr>
            <a:r>
              <a:rPr lang="zh-CN" altLang="zh-CN" sz="1600" kern="100" dirty="0">
                <a:solidFill>
                  <a:schemeClr val="bg1"/>
                </a:solidFill>
                <a:latin typeface="等线" charset="-122"/>
                <a:ea typeface="宋体" charset="-122"/>
                <a:cs typeface="Times New Roman" charset="0"/>
              </a:rPr>
              <a:t>挖矿难度（</a:t>
            </a:r>
            <a:r>
              <a:rPr lang="en-US" altLang="zh-CN" sz="1600" kern="100" dirty="0">
                <a:solidFill>
                  <a:schemeClr val="bg1"/>
                </a:solidFill>
                <a:latin typeface="等线" charset="-122"/>
                <a:ea typeface="宋体" charset="-122"/>
                <a:cs typeface="Times New Roman" charset="0"/>
              </a:rPr>
              <a:t>mining difficulty</a:t>
            </a:r>
            <a:r>
              <a:rPr lang="zh-CN" altLang="zh-CN" sz="1600" kern="100" dirty="0">
                <a:solidFill>
                  <a:schemeClr val="bg1"/>
                </a:solidFill>
                <a:latin typeface="等线" charset="-122"/>
                <a:ea typeface="宋体" charset="-122"/>
                <a:cs typeface="Times New Roman" charset="0"/>
              </a:rPr>
              <a:t>）有时候又被称为“区块难度”（</a:t>
            </a:r>
            <a:r>
              <a:rPr lang="en-US" altLang="zh-CN" sz="1600" kern="100" dirty="0">
                <a:solidFill>
                  <a:schemeClr val="bg1"/>
                </a:solidFill>
                <a:latin typeface="等线" charset="-122"/>
                <a:ea typeface="宋体" charset="-122"/>
                <a:cs typeface="Times New Roman" charset="0"/>
              </a:rPr>
              <a:t>block difficulty</a:t>
            </a:r>
            <a:r>
              <a:rPr lang="zh-CN" altLang="zh-CN" sz="1600" kern="100" dirty="0">
                <a:solidFill>
                  <a:schemeClr val="bg1"/>
                </a:solidFill>
                <a:latin typeface="等线" charset="-122"/>
                <a:ea typeface="宋体" charset="-122"/>
                <a:cs typeface="Times New Roman" charset="0"/>
              </a:rPr>
              <a:t>），它是用来衡量挖出一个区块平均所需要的运算次数的指标。对挖矿难度最简单的理解是：在某个固定的算力下，挖到一个区块所需的时间。</a:t>
            </a:r>
            <a:endParaRPr lang="zh-CN" altLang="zh-CN" sz="1600" kern="100" dirty="0">
              <a:solidFill>
                <a:schemeClr val="bg1"/>
              </a:solidFill>
              <a:effectLst/>
              <a:latin typeface="等线" charset="-122"/>
              <a:ea typeface="等线" charset="-122"/>
              <a:cs typeface="Times New Roman" charset="0"/>
            </a:endParaRPr>
          </a:p>
        </p:txBody>
      </p:sp>
      <p:sp>
        <p:nvSpPr>
          <p:cNvPr id="3" name="矩形 2"/>
          <p:cNvSpPr/>
          <p:nvPr/>
        </p:nvSpPr>
        <p:spPr>
          <a:xfrm>
            <a:off x="8471252" y="2281212"/>
            <a:ext cx="2863465" cy="3416320"/>
          </a:xfrm>
          <a:prstGeom prst="rect">
            <a:avLst/>
          </a:prstGeom>
        </p:spPr>
        <p:txBody>
          <a:bodyPr wrap="square">
            <a:spAutoFit/>
          </a:bodyPr>
          <a:lstStyle/>
          <a:p>
            <a:pPr indent="266700" algn="just">
              <a:lnSpc>
                <a:spcPct val="150000"/>
              </a:lnSpc>
              <a:spcAft>
                <a:spcPts val="0"/>
              </a:spcAft>
            </a:pPr>
            <a:r>
              <a:rPr lang="zh-CN" altLang="zh-CN" sz="1600" kern="100" dirty="0">
                <a:solidFill>
                  <a:schemeClr val="bg1"/>
                </a:solidFill>
                <a:latin typeface="等线" charset="-122"/>
                <a:ea typeface="宋体" charset="-122"/>
                <a:cs typeface="Times New Roman" charset="0"/>
              </a:rPr>
              <a:t>算力（</a:t>
            </a:r>
            <a:r>
              <a:rPr lang="en-US" altLang="zh-CN" sz="1600" kern="100" dirty="0" err="1">
                <a:solidFill>
                  <a:schemeClr val="bg1"/>
                </a:solidFill>
                <a:latin typeface="等线" charset="-122"/>
                <a:ea typeface="宋体" charset="-122"/>
                <a:cs typeface="Times New Roman" charset="0"/>
              </a:rPr>
              <a:t>Hashrate</a:t>
            </a:r>
            <a:r>
              <a:rPr lang="zh-CN" altLang="zh-CN" sz="1600" kern="100" dirty="0">
                <a:solidFill>
                  <a:schemeClr val="bg1"/>
                </a:solidFill>
                <a:latin typeface="等线" charset="-122"/>
                <a:ea typeface="宋体" charset="-122"/>
                <a:cs typeface="Times New Roman" charset="0"/>
              </a:rPr>
              <a:t>）是矿机每秒产生哈希（</a:t>
            </a:r>
            <a:r>
              <a:rPr lang="en-US" altLang="zh-CN" sz="1600" kern="100" dirty="0">
                <a:solidFill>
                  <a:schemeClr val="bg1"/>
                </a:solidFill>
                <a:latin typeface="等线" charset="-122"/>
                <a:ea typeface="宋体" charset="-122"/>
                <a:cs typeface="Times New Roman" charset="0"/>
              </a:rPr>
              <a:t>hash</a:t>
            </a:r>
            <a:r>
              <a:rPr lang="zh-CN" altLang="zh-CN" sz="1600" kern="100" dirty="0">
                <a:solidFill>
                  <a:schemeClr val="bg1"/>
                </a:solidFill>
                <a:latin typeface="等线" charset="-122"/>
                <a:ea typeface="宋体" charset="-122"/>
                <a:cs typeface="Times New Roman" charset="0"/>
              </a:rPr>
              <a:t>）碰撞的能力，也就是比特币矿机产出比特币的计算能力。算力的单位转换关系是</a:t>
            </a:r>
            <a:r>
              <a:rPr lang="en-US" altLang="zh-CN" sz="1600" kern="100" dirty="0">
                <a:solidFill>
                  <a:schemeClr val="bg1"/>
                </a:solidFill>
                <a:latin typeface="等线" charset="-122"/>
                <a:ea typeface="宋体" charset="-122"/>
                <a:cs typeface="Times New Roman" charset="0"/>
              </a:rPr>
              <a:t>1 </a:t>
            </a:r>
            <a:r>
              <a:rPr lang="en-US" altLang="zh-CN" sz="1600" kern="100" dirty="0" err="1">
                <a:solidFill>
                  <a:schemeClr val="bg1"/>
                </a:solidFill>
                <a:latin typeface="等线" charset="-122"/>
                <a:ea typeface="宋体" charset="-122"/>
                <a:cs typeface="Times New Roman" charset="0"/>
              </a:rPr>
              <a:t>exahash</a:t>
            </a:r>
            <a:r>
              <a:rPr lang="en-US" altLang="zh-CN" sz="1600" kern="100" dirty="0">
                <a:solidFill>
                  <a:schemeClr val="bg1"/>
                </a:solidFill>
                <a:latin typeface="等线" charset="-122"/>
                <a:ea typeface="宋体" charset="-122"/>
                <a:cs typeface="Times New Roman" charset="0"/>
              </a:rPr>
              <a:t>=1000P</a:t>
            </a:r>
            <a:r>
              <a:rPr lang="zh-CN" altLang="zh-CN" sz="1600" kern="100" dirty="0">
                <a:solidFill>
                  <a:schemeClr val="bg1"/>
                </a:solidFill>
                <a:latin typeface="等线" charset="-122"/>
                <a:ea typeface="宋体" charset="-122"/>
                <a:cs typeface="Times New Roman" charset="0"/>
              </a:rPr>
              <a:t>，</a:t>
            </a:r>
            <a:r>
              <a:rPr lang="en-US" altLang="zh-CN" sz="1600" kern="100" dirty="0">
                <a:solidFill>
                  <a:schemeClr val="bg1"/>
                </a:solidFill>
                <a:latin typeface="等线" charset="-122"/>
                <a:ea typeface="宋体" charset="-122"/>
                <a:cs typeface="Times New Roman" charset="0"/>
              </a:rPr>
              <a:t>1P =1000T</a:t>
            </a:r>
            <a:r>
              <a:rPr lang="zh-CN" altLang="zh-CN" sz="1600" kern="100" dirty="0">
                <a:solidFill>
                  <a:schemeClr val="bg1"/>
                </a:solidFill>
                <a:latin typeface="等线" charset="-122"/>
                <a:ea typeface="宋体" charset="-122"/>
                <a:cs typeface="Times New Roman" charset="0"/>
              </a:rPr>
              <a:t>，</a:t>
            </a:r>
            <a:r>
              <a:rPr lang="en-US" altLang="zh-CN" sz="1600" kern="100" dirty="0">
                <a:solidFill>
                  <a:schemeClr val="bg1"/>
                </a:solidFill>
                <a:latin typeface="等线" charset="-122"/>
                <a:ea typeface="宋体" charset="-122"/>
                <a:cs typeface="Times New Roman" charset="0"/>
              </a:rPr>
              <a:t>1T =1000G……</a:t>
            </a:r>
            <a:endParaRPr lang="zh-CN" altLang="zh-CN" sz="1600" kern="100" dirty="0">
              <a:solidFill>
                <a:schemeClr val="bg1"/>
              </a:solidFill>
              <a:latin typeface="等线" charset="-122"/>
              <a:ea typeface="等线" charset="-122"/>
              <a:cs typeface="Times New Roman" charset="0"/>
            </a:endParaRPr>
          </a:p>
          <a:p>
            <a:pPr algn="just">
              <a:lnSpc>
                <a:spcPct val="150000"/>
              </a:lnSpc>
            </a:pPr>
            <a:r>
              <a:rPr lang="zh-CN" altLang="zh-CN" sz="1600" dirty="0">
                <a:solidFill>
                  <a:schemeClr val="bg1"/>
                </a:solidFill>
                <a:ea typeface="宋体" charset="-122"/>
                <a:cs typeface="Times New Roman" charset="0"/>
              </a:rPr>
              <a:t>每隔两周，比特币挖矿难度会根据最近这个周期开采的区块数量而进行调整</a:t>
            </a:r>
            <a:r>
              <a:rPr lang="zh-CN" altLang="zh-CN" sz="1600" dirty="0">
                <a:solidFill>
                  <a:schemeClr val="bg1"/>
                </a:solidFill>
              </a:rPr>
              <a:t> </a:t>
            </a:r>
            <a:r>
              <a:rPr lang="zh-CN" altLang="en-US" sz="1600" dirty="0">
                <a:solidFill>
                  <a:schemeClr val="bg1"/>
                </a:solidFill>
              </a:rPr>
              <a:t>。</a:t>
            </a:r>
          </a:p>
        </p:txBody>
      </p:sp>
    </p:spTree>
    <p:extLst>
      <p:ext uri="{BB962C8B-B14F-4D97-AF65-F5344CB8AC3E}">
        <p14:creationId xmlns:p14="http://schemas.microsoft.com/office/powerpoint/2010/main" val="127309405"/>
      </p:ext>
    </p:extLst>
  </p:cSld>
  <p:clrMapOvr>
    <a:masterClrMapping/>
  </p:clrMapOvr>
  <mc:AlternateContent xmlns:mc="http://schemas.openxmlformats.org/markup-compatibility/2006" xmlns:p14="http://schemas.microsoft.com/office/powerpoint/2010/main">
    <mc:Choice Requires="p14">
      <p:transition spd="slow" p14:dur="1250" advClick="0" advTm="0">
        <p:circle/>
      </p:transition>
    </mc:Choice>
    <mc:Fallback xmlns="">
      <p:transition spd="slow" advClick="0" advTm="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BE47BF5-92E9-41F4-A728-4759DDFCBA01}"/>
              </a:ext>
            </a:extLst>
          </p:cNvPr>
          <p:cNvSpPr txBox="1">
            <a:spLocks noChangeArrowheads="1"/>
          </p:cNvSpPr>
          <p:nvPr/>
        </p:nvSpPr>
        <p:spPr bwMode="auto">
          <a:xfrm>
            <a:off x="4325443" y="279112"/>
            <a:ext cx="3541113" cy="584775"/>
          </a:xfrm>
          <a:prstGeom prst="rect">
            <a:avLst/>
          </a:prstGeom>
          <a:noFill/>
          <a:ln>
            <a:noFill/>
          </a:ln>
        </p:spPr>
        <p:txBody>
          <a:bodyPr wrap="square">
            <a:spAutoFit/>
          </a:bodyPr>
          <a:lstStyle>
            <a:lvl1pPr/>
            <a:lvl2pPr marL="742950" indent="-285750"/>
            <a:lvl3pPr/>
            <a:lvl4pPr/>
            <a:lvl5pPr/>
            <a:lvl6pPr/>
            <a:lvl7pPr/>
            <a:lvl8pPr/>
            <a:lvl9pPr/>
          </a:lstStyle>
          <a:p>
            <a:pPr algn="ctr"/>
            <a:r>
              <a:rPr lang="zh-CN" altLang="en-US" sz="3200" dirty="0">
                <a:ln w="9525">
                  <a:noFill/>
                </a:ln>
                <a:solidFill>
                  <a:schemeClr val="bg1"/>
                </a:solidFill>
                <a:effectLst>
                  <a:outerShdw blurRad="50800" dist="38100" dir="2700000" algn="tl" rotWithShape="0">
                    <a:schemeClr val="bg1">
                      <a:lumMod val="85000"/>
                      <a:alpha val="40000"/>
                    </a:schemeClr>
                  </a:outerShdw>
                </a:effectLst>
                <a:latin typeface="+mj-ea"/>
                <a:ea typeface="+mj-ea"/>
              </a:rPr>
              <a:t>什么是分叉？</a:t>
            </a:r>
          </a:p>
        </p:txBody>
      </p:sp>
      <p:sp>
        <p:nvSpPr>
          <p:cNvPr id="5" name="矩形 4">
            <a:extLst>
              <a:ext uri="{FF2B5EF4-FFF2-40B4-BE49-F238E27FC236}">
                <a16:creationId xmlns:a16="http://schemas.microsoft.com/office/drawing/2014/main" id="{21F18E28-BF77-4DCB-9C95-0138A4ECF9D1}"/>
              </a:ext>
            </a:extLst>
          </p:cNvPr>
          <p:cNvSpPr/>
          <p:nvPr/>
        </p:nvSpPr>
        <p:spPr>
          <a:xfrm>
            <a:off x="4252293" y="791055"/>
            <a:ext cx="3687411" cy="338554"/>
          </a:xfrm>
          <a:prstGeom prst="rect">
            <a:avLst/>
          </a:prstGeom>
        </p:spPr>
        <p:txBody>
          <a:bodyPr wrap="square">
            <a:spAutoFit/>
          </a:bodyPr>
          <a:lstStyle/>
          <a:p>
            <a:pPr algn="ctr"/>
            <a:r>
              <a:rPr lang="en-US" altLang="zh-CN" sz="1600" dirty="0">
                <a:ln w="3175">
                  <a:noFill/>
                </a:ln>
                <a:solidFill>
                  <a:srgbClr val="447FB1"/>
                </a:solidFill>
                <a:effectLst>
                  <a:outerShdw blurRad="50800" dist="38100" dir="2700000" algn="tl" rotWithShape="0">
                    <a:schemeClr val="bg1">
                      <a:lumMod val="85000"/>
                      <a:alpha val="40000"/>
                    </a:schemeClr>
                  </a:outerShdw>
                </a:effectLst>
                <a:latin typeface="+mj-ea"/>
              </a:rPr>
              <a:t>What is a bifurcation</a:t>
            </a:r>
            <a:endParaRPr lang="zh-CN" altLang="en-US" sz="1600" dirty="0">
              <a:ln w="3175">
                <a:noFill/>
              </a:ln>
              <a:solidFill>
                <a:srgbClr val="447FB1"/>
              </a:solidFill>
              <a:effectLst>
                <a:outerShdw blurRad="50800" dist="38100" dir="2700000" algn="tl" rotWithShape="0">
                  <a:schemeClr val="bg1">
                    <a:lumMod val="85000"/>
                    <a:alpha val="40000"/>
                  </a:schemeClr>
                </a:outerShdw>
              </a:effectLst>
              <a:latin typeface="+mj-ea"/>
            </a:endParaRPr>
          </a:p>
        </p:txBody>
      </p:sp>
      <p:grpSp>
        <p:nvGrpSpPr>
          <p:cNvPr id="155" name="组合 1"/>
          <p:cNvGrpSpPr/>
          <p:nvPr/>
        </p:nvGrpSpPr>
        <p:grpSpPr>
          <a:xfrm>
            <a:off x="1770739" y="1501997"/>
            <a:ext cx="8650517" cy="1190048"/>
            <a:chOff x="1328056" y="1010103"/>
            <a:chExt cx="6487888" cy="892536"/>
          </a:xfrm>
        </p:grpSpPr>
        <p:sp>
          <p:nvSpPr>
            <p:cNvPr id="156" name="矩形 155"/>
            <p:cNvSpPr/>
            <p:nvPr/>
          </p:nvSpPr>
          <p:spPr>
            <a:xfrm>
              <a:off x="1328056" y="1010104"/>
              <a:ext cx="1464842" cy="741742"/>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defTabSz="1219140">
                <a:defRPr/>
              </a:pPr>
              <a:r>
                <a:rPr lang="zh-CN" altLang="en-US" sz="2667" b="1" dirty="0">
                  <a:solidFill>
                    <a:schemeClr val="bg1"/>
                  </a:solidFill>
                </a:rPr>
                <a:t>常见分叉</a:t>
              </a:r>
            </a:p>
          </p:txBody>
        </p:sp>
        <p:sp>
          <p:nvSpPr>
            <p:cNvPr id="157" name="矩形 156"/>
            <p:cNvSpPr/>
            <p:nvPr/>
          </p:nvSpPr>
          <p:spPr>
            <a:xfrm>
              <a:off x="3794806" y="1010104"/>
              <a:ext cx="3874388" cy="741742"/>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158" name="平行四边形 157"/>
            <p:cNvSpPr/>
            <p:nvPr/>
          </p:nvSpPr>
          <p:spPr>
            <a:xfrm rot="5400000">
              <a:off x="2597109" y="1205895"/>
              <a:ext cx="892535" cy="500953"/>
            </a:xfrm>
            <a:prstGeom prst="parallelogram">
              <a:avLst/>
            </a:prstGeom>
            <a:solidFill>
              <a:schemeClr val="accent1">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159" name="平行四边形 158"/>
            <p:cNvSpPr/>
            <p:nvPr/>
          </p:nvSpPr>
          <p:spPr>
            <a:xfrm rot="16200000" flipV="1">
              <a:off x="3098061" y="1205894"/>
              <a:ext cx="892535" cy="500953"/>
            </a:xfrm>
            <a:prstGeom prst="parallelogram">
              <a:avLst/>
            </a:prstGeom>
            <a:solidFill>
              <a:schemeClr val="accent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160" name="矩形 159"/>
            <p:cNvSpPr/>
            <p:nvPr/>
          </p:nvSpPr>
          <p:spPr>
            <a:xfrm>
              <a:off x="7669194" y="1010104"/>
              <a:ext cx="146750" cy="741742"/>
            </a:xfrm>
            <a:prstGeom prst="rect">
              <a:avLst/>
            </a:prstGeom>
            <a:solidFill>
              <a:schemeClr val="accent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161" name="文本框 90"/>
            <p:cNvSpPr txBox="1"/>
            <p:nvPr/>
          </p:nvSpPr>
          <p:spPr>
            <a:xfrm>
              <a:off x="4080959" y="1191783"/>
              <a:ext cx="3479159" cy="378384"/>
            </a:xfrm>
            <a:prstGeom prst="rect">
              <a:avLst/>
            </a:prstGeom>
            <a:noFill/>
          </p:spPr>
          <p:txBody>
            <a:bodyPr wrap="square" lIns="96000" tIns="0" rIns="96000" bIns="0" anchor="ctr" anchorCtr="0">
              <a:noAutofit/>
            </a:bodyPr>
            <a:lstStyle/>
            <a:p>
              <a:pPr algn="just" defTabSz="1219140">
                <a:lnSpc>
                  <a:spcPct val="120000"/>
                </a:lnSpc>
                <a:defRPr/>
              </a:pPr>
              <a:r>
                <a:rPr lang="zh-CN" altLang="zh-CN" sz="1200" dirty="0">
                  <a:solidFill>
                    <a:schemeClr val="bg1"/>
                  </a:solidFill>
                </a:rPr>
                <a:t>这种分叉是去中心化共识的副产物，只要两个矿工几乎同时完成记账的区块就会发生分叉。 </a:t>
              </a:r>
              <a:endParaRPr lang="zh-CN" altLang="en-US" sz="1200" dirty="0">
                <a:solidFill>
                  <a:schemeClr val="bg1"/>
                </a:solidFill>
              </a:endParaRPr>
            </a:p>
          </p:txBody>
        </p:sp>
        <p:sp>
          <p:nvSpPr>
            <p:cNvPr id="162" name="任意多边形: 形状 21" title="4HYepfwbk0"/>
            <p:cNvSpPr>
              <a:spLocks/>
            </p:cNvSpPr>
            <p:nvPr/>
          </p:nvSpPr>
          <p:spPr bwMode="auto">
            <a:xfrm>
              <a:off x="3419540" y="1255020"/>
              <a:ext cx="266191" cy="402701"/>
            </a:xfrm>
            <a:custGeom>
              <a:avLst/>
              <a:gdLst>
                <a:gd name="connsiteX0" fmla="*/ 79065 w 268312"/>
                <a:gd name="connsiteY0" fmla="*/ 303213 h 336550"/>
                <a:gd name="connsiteX1" fmla="*/ 69850 w 268312"/>
                <a:gd name="connsiteY1" fmla="*/ 311945 h 336550"/>
                <a:gd name="connsiteX2" fmla="*/ 79065 w 268312"/>
                <a:gd name="connsiteY2" fmla="*/ 320676 h 336550"/>
                <a:gd name="connsiteX3" fmla="*/ 114610 w 268312"/>
                <a:gd name="connsiteY3" fmla="*/ 320676 h 336550"/>
                <a:gd name="connsiteX4" fmla="*/ 123825 w 268312"/>
                <a:gd name="connsiteY4" fmla="*/ 311945 h 336550"/>
                <a:gd name="connsiteX5" fmla="*/ 114610 w 268312"/>
                <a:gd name="connsiteY5" fmla="*/ 303213 h 336550"/>
                <a:gd name="connsiteX6" fmla="*/ 79065 w 268312"/>
                <a:gd name="connsiteY6" fmla="*/ 303213 h 336550"/>
                <a:gd name="connsiteX7" fmla="*/ 184235 w 268312"/>
                <a:gd name="connsiteY7" fmla="*/ 119063 h 336550"/>
                <a:gd name="connsiteX8" fmla="*/ 181644 w 268312"/>
                <a:gd name="connsiteY8" fmla="*/ 121725 h 336550"/>
                <a:gd name="connsiteX9" fmla="*/ 181644 w 268312"/>
                <a:gd name="connsiteY9" fmla="*/ 125717 h 336550"/>
                <a:gd name="connsiteX10" fmla="*/ 177759 w 268312"/>
                <a:gd name="connsiteY10" fmla="*/ 131039 h 336550"/>
                <a:gd name="connsiteX11" fmla="*/ 164808 w 268312"/>
                <a:gd name="connsiteY11" fmla="*/ 148339 h 336550"/>
                <a:gd name="connsiteX12" fmla="*/ 175169 w 268312"/>
                <a:gd name="connsiteY12" fmla="*/ 165638 h 336550"/>
                <a:gd name="connsiteX13" fmla="*/ 186825 w 268312"/>
                <a:gd name="connsiteY13" fmla="*/ 170961 h 336550"/>
                <a:gd name="connsiteX14" fmla="*/ 192005 w 268312"/>
                <a:gd name="connsiteY14" fmla="*/ 173622 h 336550"/>
                <a:gd name="connsiteX15" fmla="*/ 190710 w 268312"/>
                <a:gd name="connsiteY15" fmla="*/ 185598 h 336550"/>
                <a:gd name="connsiteX16" fmla="*/ 181644 w 268312"/>
                <a:gd name="connsiteY16" fmla="*/ 186929 h 336550"/>
                <a:gd name="connsiteX17" fmla="*/ 169989 w 268312"/>
                <a:gd name="connsiteY17" fmla="*/ 182937 h 336550"/>
                <a:gd name="connsiteX18" fmla="*/ 166103 w 268312"/>
                <a:gd name="connsiteY18" fmla="*/ 184268 h 336550"/>
                <a:gd name="connsiteX19" fmla="*/ 164808 w 268312"/>
                <a:gd name="connsiteY19" fmla="*/ 190921 h 336550"/>
                <a:gd name="connsiteX20" fmla="*/ 166103 w 268312"/>
                <a:gd name="connsiteY20" fmla="*/ 196244 h 336550"/>
                <a:gd name="connsiteX21" fmla="*/ 177759 w 268312"/>
                <a:gd name="connsiteY21" fmla="*/ 198905 h 336550"/>
                <a:gd name="connsiteX22" fmla="*/ 180349 w 268312"/>
                <a:gd name="connsiteY22" fmla="*/ 202898 h 336550"/>
                <a:gd name="connsiteX23" fmla="*/ 180349 w 268312"/>
                <a:gd name="connsiteY23" fmla="*/ 206890 h 336550"/>
                <a:gd name="connsiteX24" fmla="*/ 182939 w 268312"/>
                <a:gd name="connsiteY24" fmla="*/ 209551 h 336550"/>
                <a:gd name="connsiteX25" fmla="*/ 189415 w 268312"/>
                <a:gd name="connsiteY25" fmla="*/ 209551 h 336550"/>
                <a:gd name="connsiteX26" fmla="*/ 192005 w 268312"/>
                <a:gd name="connsiteY26" fmla="*/ 206890 h 336550"/>
                <a:gd name="connsiteX27" fmla="*/ 192005 w 268312"/>
                <a:gd name="connsiteY27" fmla="*/ 201567 h 336550"/>
                <a:gd name="connsiteX28" fmla="*/ 194595 w 268312"/>
                <a:gd name="connsiteY28" fmla="*/ 197575 h 336550"/>
                <a:gd name="connsiteX29" fmla="*/ 204956 w 268312"/>
                <a:gd name="connsiteY29" fmla="*/ 190921 h 336550"/>
                <a:gd name="connsiteX30" fmla="*/ 199775 w 268312"/>
                <a:gd name="connsiteY30" fmla="*/ 160315 h 336550"/>
                <a:gd name="connsiteX31" fmla="*/ 188120 w 268312"/>
                <a:gd name="connsiteY31" fmla="*/ 154992 h 336550"/>
                <a:gd name="connsiteX32" fmla="*/ 182939 w 268312"/>
                <a:gd name="connsiteY32" fmla="*/ 152331 h 336550"/>
                <a:gd name="connsiteX33" fmla="*/ 184235 w 268312"/>
                <a:gd name="connsiteY33" fmla="*/ 141685 h 336550"/>
                <a:gd name="connsiteX34" fmla="*/ 188120 w 268312"/>
                <a:gd name="connsiteY34" fmla="*/ 141685 h 336550"/>
                <a:gd name="connsiteX35" fmla="*/ 201071 w 268312"/>
                <a:gd name="connsiteY35" fmla="*/ 144347 h 336550"/>
                <a:gd name="connsiteX36" fmla="*/ 204956 w 268312"/>
                <a:gd name="connsiteY36" fmla="*/ 143016 h 336550"/>
                <a:gd name="connsiteX37" fmla="*/ 207546 w 268312"/>
                <a:gd name="connsiteY37" fmla="*/ 135032 h 336550"/>
                <a:gd name="connsiteX38" fmla="*/ 204956 w 268312"/>
                <a:gd name="connsiteY38" fmla="*/ 132370 h 336550"/>
                <a:gd name="connsiteX39" fmla="*/ 197185 w 268312"/>
                <a:gd name="connsiteY39" fmla="*/ 129709 h 336550"/>
                <a:gd name="connsiteX40" fmla="*/ 193300 w 268312"/>
                <a:gd name="connsiteY40" fmla="*/ 124386 h 336550"/>
                <a:gd name="connsiteX41" fmla="*/ 186825 w 268312"/>
                <a:gd name="connsiteY41" fmla="*/ 119063 h 336550"/>
                <a:gd name="connsiteX42" fmla="*/ 184235 w 268312"/>
                <a:gd name="connsiteY42" fmla="*/ 119063 h 336550"/>
                <a:gd name="connsiteX43" fmla="*/ 187192 w 268312"/>
                <a:gd name="connsiteY43" fmla="*/ 84090 h 336550"/>
                <a:gd name="connsiteX44" fmla="*/ 244570 w 268312"/>
                <a:gd name="connsiteY44" fmla="*/ 107760 h 336550"/>
                <a:gd name="connsiteX45" fmla="*/ 244570 w 268312"/>
                <a:gd name="connsiteY45" fmla="*/ 222168 h 336550"/>
                <a:gd name="connsiteX46" fmla="*/ 145642 w 268312"/>
                <a:gd name="connsiteY46" fmla="*/ 234003 h 336550"/>
                <a:gd name="connsiteX47" fmla="*/ 111347 w 268312"/>
                <a:gd name="connsiteY47" fmla="*/ 243208 h 336550"/>
                <a:gd name="connsiteX48" fmla="*/ 110028 w 268312"/>
                <a:gd name="connsiteY48" fmla="*/ 237948 h 336550"/>
                <a:gd name="connsiteX49" fmla="*/ 127175 w 268312"/>
                <a:gd name="connsiteY49" fmla="*/ 218223 h 336550"/>
                <a:gd name="connsiteX50" fmla="*/ 125856 w 268312"/>
                <a:gd name="connsiteY50" fmla="*/ 218223 h 336550"/>
                <a:gd name="connsiteX51" fmla="*/ 129813 w 268312"/>
                <a:gd name="connsiteY51" fmla="*/ 107760 h 336550"/>
                <a:gd name="connsiteX52" fmla="*/ 187192 w 268312"/>
                <a:gd name="connsiteY52" fmla="*/ 84090 h 336550"/>
                <a:gd name="connsiteX53" fmla="*/ 36992 w 268312"/>
                <a:gd name="connsiteY53" fmla="*/ 0 h 336550"/>
                <a:gd name="connsiteX54" fmla="*/ 161179 w 268312"/>
                <a:gd name="connsiteY54" fmla="*/ 0 h 336550"/>
                <a:gd name="connsiteX55" fmla="*/ 196850 w 268312"/>
                <a:gd name="connsiteY55" fmla="*/ 36810 h 336550"/>
                <a:gd name="connsiteX56" fmla="*/ 196850 w 268312"/>
                <a:gd name="connsiteY56" fmla="*/ 67047 h 336550"/>
                <a:gd name="connsiteX57" fmla="*/ 187602 w 268312"/>
                <a:gd name="connsiteY57" fmla="*/ 67047 h 336550"/>
                <a:gd name="connsiteX58" fmla="*/ 178354 w 268312"/>
                <a:gd name="connsiteY58" fmla="*/ 67047 h 336550"/>
                <a:gd name="connsiteX59" fmla="*/ 178354 w 268312"/>
                <a:gd name="connsiteY59" fmla="*/ 60474 h 336550"/>
                <a:gd name="connsiteX60" fmla="*/ 178354 w 268312"/>
                <a:gd name="connsiteY60" fmla="*/ 59159 h 336550"/>
                <a:gd name="connsiteX61" fmla="*/ 169106 w 268312"/>
                <a:gd name="connsiteY61" fmla="*/ 48642 h 336550"/>
                <a:gd name="connsiteX62" fmla="*/ 29065 w 268312"/>
                <a:gd name="connsiteY62" fmla="*/ 48642 h 336550"/>
                <a:gd name="connsiteX63" fmla="*/ 19817 w 268312"/>
                <a:gd name="connsiteY63" fmla="*/ 59159 h 336550"/>
                <a:gd name="connsiteX64" fmla="*/ 19817 w 268312"/>
                <a:gd name="connsiteY64" fmla="*/ 278706 h 336550"/>
                <a:gd name="connsiteX65" fmla="*/ 29065 w 268312"/>
                <a:gd name="connsiteY65" fmla="*/ 287908 h 336550"/>
                <a:gd name="connsiteX66" fmla="*/ 169106 w 268312"/>
                <a:gd name="connsiteY66" fmla="*/ 287908 h 336550"/>
                <a:gd name="connsiteX67" fmla="*/ 178354 w 268312"/>
                <a:gd name="connsiteY67" fmla="*/ 278706 h 336550"/>
                <a:gd name="connsiteX68" fmla="*/ 178354 w 268312"/>
                <a:gd name="connsiteY68" fmla="*/ 261615 h 336550"/>
                <a:gd name="connsiteX69" fmla="*/ 187602 w 268312"/>
                <a:gd name="connsiteY69" fmla="*/ 262930 h 336550"/>
                <a:gd name="connsiteX70" fmla="*/ 196850 w 268312"/>
                <a:gd name="connsiteY70" fmla="*/ 261615 h 336550"/>
                <a:gd name="connsiteX71" fmla="*/ 196850 w 268312"/>
                <a:gd name="connsiteY71" fmla="*/ 299740 h 336550"/>
                <a:gd name="connsiteX72" fmla="*/ 161179 w 268312"/>
                <a:gd name="connsiteY72" fmla="*/ 336550 h 336550"/>
                <a:gd name="connsiteX73" fmla="*/ 36992 w 268312"/>
                <a:gd name="connsiteY73" fmla="*/ 336550 h 336550"/>
                <a:gd name="connsiteX74" fmla="*/ 0 w 268312"/>
                <a:gd name="connsiteY74" fmla="*/ 299740 h 336550"/>
                <a:gd name="connsiteX75" fmla="*/ 0 w 268312"/>
                <a:gd name="connsiteY75" fmla="*/ 36810 h 336550"/>
                <a:gd name="connsiteX76" fmla="*/ 36992 w 268312"/>
                <a:gd name="connsiteY76"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268312" h="336550">
                  <a:moveTo>
                    <a:pt x="79065" y="303213"/>
                  </a:moveTo>
                  <a:cubicBezTo>
                    <a:pt x="73799" y="303213"/>
                    <a:pt x="69850" y="306955"/>
                    <a:pt x="69850" y="311945"/>
                  </a:cubicBezTo>
                  <a:cubicBezTo>
                    <a:pt x="69850" y="316934"/>
                    <a:pt x="73799" y="320676"/>
                    <a:pt x="79065" y="320676"/>
                  </a:cubicBezTo>
                  <a:cubicBezTo>
                    <a:pt x="79065" y="320676"/>
                    <a:pt x="79065" y="320676"/>
                    <a:pt x="114610" y="320676"/>
                  </a:cubicBezTo>
                  <a:cubicBezTo>
                    <a:pt x="119875" y="320676"/>
                    <a:pt x="123825" y="316934"/>
                    <a:pt x="123825" y="311945"/>
                  </a:cubicBezTo>
                  <a:cubicBezTo>
                    <a:pt x="123825" y="306955"/>
                    <a:pt x="119875" y="303213"/>
                    <a:pt x="114610" y="303213"/>
                  </a:cubicBezTo>
                  <a:cubicBezTo>
                    <a:pt x="114610" y="303213"/>
                    <a:pt x="114610" y="303213"/>
                    <a:pt x="79065" y="303213"/>
                  </a:cubicBezTo>
                  <a:close/>
                  <a:moveTo>
                    <a:pt x="184235" y="119063"/>
                  </a:moveTo>
                  <a:cubicBezTo>
                    <a:pt x="181644" y="119063"/>
                    <a:pt x="181644" y="119063"/>
                    <a:pt x="181644" y="121725"/>
                  </a:cubicBezTo>
                  <a:cubicBezTo>
                    <a:pt x="181644" y="121725"/>
                    <a:pt x="181644" y="121725"/>
                    <a:pt x="181644" y="125717"/>
                  </a:cubicBezTo>
                  <a:cubicBezTo>
                    <a:pt x="181644" y="129709"/>
                    <a:pt x="181644" y="129709"/>
                    <a:pt x="177759" y="131039"/>
                  </a:cubicBezTo>
                  <a:cubicBezTo>
                    <a:pt x="169989" y="133701"/>
                    <a:pt x="164808" y="139024"/>
                    <a:pt x="164808" y="148339"/>
                  </a:cubicBezTo>
                  <a:cubicBezTo>
                    <a:pt x="164808" y="156323"/>
                    <a:pt x="168694" y="161646"/>
                    <a:pt x="175169" y="165638"/>
                  </a:cubicBezTo>
                  <a:cubicBezTo>
                    <a:pt x="179054" y="168299"/>
                    <a:pt x="182939" y="169630"/>
                    <a:pt x="186825" y="170961"/>
                  </a:cubicBezTo>
                  <a:cubicBezTo>
                    <a:pt x="188120" y="172291"/>
                    <a:pt x="190710" y="172291"/>
                    <a:pt x="192005" y="173622"/>
                  </a:cubicBezTo>
                  <a:cubicBezTo>
                    <a:pt x="195890" y="177614"/>
                    <a:pt x="194595" y="182937"/>
                    <a:pt x="190710" y="185598"/>
                  </a:cubicBezTo>
                  <a:cubicBezTo>
                    <a:pt x="188120" y="186929"/>
                    <a:pt x="184235" y="186929"/>
                    <a:pt x="181644" y="186929"/>
                  </a:cubicBezTo>
                  <a:cubicBezTo>
                    <a:pt x="177759" y="185598"/>
                    <a:pt x="173874" y="184268"/>
                    <a:pt x="169989" y="182937"/>
                  </a:cubicBezTo>
                  <a:cubicBezTo>
                    <a:pt x="167398" y="181606"/>
                    <a:pt x="167398" y="181606"/>
                    <a:pt x="166103" y="184268"/>
                  </a:cubicBezTo>
                  <a:cubicBezTo>
                    <a:pt x="166103" y="186929"/>
                    <a:pt x="164808" y="188260"/>
                    <a:pt x="164808" y="190921"/>
                  </a:cubicBezTo>
                  <a:cubicBezTo>
                    <a:pt x="163513" y="193583"/>
                    <a:pt x="163513" y="194913"/>
                    <a:pt x="166103" y="196244"/>
                  </a:cubicBezTo>
                  <a:cubicBezTo>
                    <a:pt x="169989" y="197575"/>
                    <a:pt x="173874" y="198905"/>
                    <a:pt x="177759" y="198905"/>
                  </a:cubicBezTo>
                  <a:cubicBezTo>
                    <a:pt x="180349" y="198905"/>
                    <a:pt x="180349" y="198905"/>
                    <a:pt x="180349" y="202898"/>
                  </a:cubicBezTo>
                  <a:cubicBezTo>
                    <a:pt x="180349" y="204228"/>
                    <a:pt x="180349" y="205559"/>
                    <a:pt x="180349" y="206890"/>
                  </a:cubicBezTo>
                  <a:cubicBezTo>
                    <a:pt x="180349" y="208220"/>
                    <a:pt x="181644" y="209551"/>
                    <a:pt x="182939" y="209551"/>
                  </a:cubicBezTo>
                  <a:cubicBezTo>
                    <a:pt x="185530" y="209551"/>
                    <a:pt x="188120" y="209551"/>
                    <a:pt x="189415" y="209551"/>
                  </a:cubicBezTo>
                  <a:cubicBezTo>
                    <a:pt x="190710" y="209551"/>
                    <a:pt x="192005" y="208220"/>
                    <a:pt x="192005" y="206890"/>
                  </a:cubicBezTo>
                  <a:cubicBezTo>
                    <a:pt x="192005" y="205559"/>
                    <a:pt x="192005" y="202898"/>
                    <a:pt x="192005" y="201567"/>
                  </a:cubicBezTo>
                  <a:cubicBezTo>
                    <a:pt x="192005" y="198905"/>
                    <a:pt x="193300" y="198905"/>
                    <a:pt x="194595" y="197575"/>
                  </a:cubicBezTo>
                  <a:cubicBezTo>
                    <a:pt x="198480" y="196244"/>
                    <a:pt x="202366" y="193583"/>
                    <a:pt x="204956" y="190921"/>
                  </a:cubicBezTo>
                  <a:cubicBezTo>
                    <a:pt x="212726" y="180276"/>
                    <a:pt x="210136" y="166969"/>
                    <a:pt x="199775" y="160315"/>
                  </a:cubicBezTo>
                  <a:cubicBezTo>
                    <a:pt x="195890" y="157654"/>
                    <a:pt x="192005" y="156323"/>
                    <a:pt x="188120" y="154992"/>
                  </a:cubicBezTo>
                  <a:cubicBezTo>
                    <a:pt x="186825" y="153661"/>
                    <a:pt x="184235" y="153661"/>
                    <a:pt x="182939" y="152331"/>
                  </a:cubicBezTo>
                  <a:cubicBezTo>
                    <a:pt x="179054" y="148339"/>
                    <a:pt x="180349" y="144347"/>
                    <a:pt x="184235" y="141685"/>
                  </a:cubicBezTo>
                  <a:cubicBezTo>
                    <a:pt x="185530" y="141685"/>
                    <a:pt x="186825" y="141685"/>
                    <a:pt x="188120" y="141685"/>
                  </a:cubicBezTo>
                  <a:cubicBezTo>
                    <a:pt x="192005" y="141685"/>
                    <a:pt x="197185" y="141685"/>
                    <a:pt x="201071" y="144347"/>
                  </a:cubicBezTo>
                  <a:cubicBezTo>
                    <a:pt x="203661" y="145677"/>
                    <a:pt x="203661" y="145677"/>
                    <a:pt x="204956" y="143016"/>
                  </a:cubicBezTo>
                  <a:cubicBezTo>
                    <a:pt x="204956" y="140354"/>
                    <a:pt x="206251" y="137693"/>
                    <a:pt x="207546" y="135032"/>
                  </a:cubicBezTo>
                  <a:cubicBezTo>
                    <a:pt x="207546" y="133701"/>
                    <a:pt x="206251" y="132370"/>
                    <a:pt x="204956" y="132370"/>
                  </a:cubicBezTo>
                  <a:cubicBezTo>
                    <a:pt x="202366" y="131039"/>
                    <a:pt x="199775" y="129709"/>
                    <a:pt x="197185" y="129709"/>
                  </a:cubicBezTo>
                  <a:cubicBezTo>
                    <a:pt x="193300" y="128378"/>
                    <a:pt x="193300" y="128378"/>
                    <a:pt x="193300" y="124386"/>
                  </a:cubicBezTo>
                  <a:cubicBezTo>
                    <a:pt x="193300" y="119063"/>
                    <a:pt x="193300" y="119063"/>
                    <a:pt x="186825" y="119063"/>
                  </a:cubicBezTo>
                  <a:cubicBezTo>
                    <a:pt x="186825" y="119063"/>
                    <a:pt x="186825" y="119063"/>
                    <a:pt x="184235" y="119063"/>
                  </a:cubicBezTo>
                  <a:close/>
                  <a:moveTo>
                    <a:pt x="187192" y="84090"/>
                  </a:moveTo>
                  <a:cubicBezTo>
                    <a:pt x="207967" y="84090"/>
                    <a:pt x="228741" y="91980"/>
                    <a:pt x="244570" y="107760"/>
                  </a:cubicBezTo>
                  <a:cubicBezTo>
                    <a:pt x="276226" y="139321"/>
                    <a:pt x="276226" y="190607"/>
                    <a:pt x="244570" y="222168"/>
                  </a:cubicBezTo>
                  <a:cubicBezTo>
                    <a:pt x="216870" y="248468"/>
                    <a:pt x="177299" y="252413"/>
                    <a:pt x="145642" y="234003"/>
                  </a:cubicBezTo>
                  <a:cubicBezTo>
                    <a:pt x="132452" y="243208"/>
                    <a:pt x="120580" y="244523"/>
                    <a:pt x="111347" y="243208"/>
                  </a:cubicBezTo>
                  <a:cubicBezTo>
                    <a:pt x="107390" y="243208"/>
                    <a:pt x="107390" y="239263"/>
                    <a:pt x="110028" y="237948"/>
                  </a:cubicBezTo>
                  <a:cubicBezTo>
                    <a:pt x="117942" y="234003"/>
                    <a:pt x="123218" y="224798"/>
                    <a:pt x="127175" y="218223"/>
                  </a:cubicBezTo>
                  <a:cubicBezTo>
                    <a:pt x="127175" y="218223"/>
                    <a:pt x="127175" y="218223"/>
                    <a:pt x="125856" y="218223"/>
                  </a:cubicBezTo>
                  <a:cubicBezTo>
                    <a:pt x="96838" y="186662"/>
                    <a:pt x="98157" y="138006"/>
                    <a:pt x="129813" y="107760"/>
                  </a:cubicBezTo>
                  <a:cubicBezTo>
                    <a:pt x="145642" y="91980"/>
                    <a:pt x="166417" y="84090"/>
                    <a:pt x="187192" y="84090"/>
                  </a:cubicBezTo>
                  <a:close/>
                  <a:moveTo>
                    <a:pt x="36992" y="0"/>
                  </a:moveTo>
                  <a:cubicBezTo>
                    <a:pt x="36992" y="0"/>
                    <a:pt x="36992" y="0"/>
                    <a:pt x="161179" y="0"/>
                  </a:cubicBezTo>
                  <a:cubicBezTo>
                    <a:pt x="180997" y="0"/>
                    <a:pt x="196850" y="15776"/>
                    <a:pt x="196850" y="36810"/>
                  </a:cubicBezTo>
                  <a:cubicBezTo>
                    <a:pt x="196850" y="36810"/>
                    <a:pt x="196850" y="36810"/>
                    <a:pt x="196850" y="67047"/>
                  </a:cubicBezTo>
                  <a:cubicBezTo>
                    <a:pt x="194208" y="67047"/>
                    <a:pt x="191566" y="67047"/>
                    <a:pt x="187602" y="67047"/>
                  </a:cubicBezTo>
                  <a:cubicBezTo>
                    <a:pt x="184960" y="67047"/>
                    <a:pt x="180997" y="67047"/>
                    <a:pt x="178354" y="67047"/>
                  </a:cubicBezTo>
                  <a:cubicBezTo>
                    <a:pt x="178354" y="67047"/>
                    <a:pt x="178354" y="67047"/>
                    <a:pt x="178354" y="60474"/>
                  </a:cubicBezTo>
                  <a:cubicBezTo>
                    <a:pt x="178354" y="60474"/>
                    <a:pt x="178354" y="60474"/>
                    <a:pt x="178354" y="59159"/>
                  </a:cubicBezTo>
                  <a:cubicBezTo>
                    <a:pt x="178354" y="53900"/>
                    <a:pt x="174391" y="48642"/>
                    <a:pt x="169106" y="48642"/>
                  </a:cubicBezTo>
                  <a:cubicBezTo>
                    <a:pt x="169106" y="48642"/>
                    <a:pt x="169106" y="48642"/>
                    <a:pt x="29065" y="48642"/>
                  </a:cubicBezTo>
                  <a:cubicBezTo>
                    <a:pt x="23780" y="48642"/>
                    <a:pt x="19817" y="53900"/>
                    <a:pt x="19817" y="59159"/>
                  </a:cubicBezTo>
                  <a:cubicBezTo>
                    <a:pt x="19817" y="59159"/>
                    <a:pt x="19817" y="59159"/>
                    <a:pt x="19817" y="278706"/>
                  </a:cubicBezTo>
                  <a:cubicBezTo>
                    <a:pt x="19817" y="283964"/>
                    <a:pt x="23780" y="287908"/>
                    <a:pt x="29065" y="287908"/>
                  </a:cubicBezTo>
                  <a:cubicBezTo>
                    <a:pt x="29065" y="287908"/>
                    <a:pt x="29065" y="287908"/>
                    <a:pt x="169106" y="287908"/>
                  </a:cubicBezTo>
                  <a:cubicBezTo>
                    <a:pt x="174391" y="287908"/>
                    <a:pt x="178354" y="282650"/>
                    <a:pt x="178354" y="278706"/>
                  </a:cubicBezTo>
                  <a:cubicBezTo>
                    <a:pt x="178354" y="278706"/>
                    <a:pt x="178354" y="278706"/>
                    <a:pt x="178354" y="261615"/>
                  </a:cubicBezTo>
                  <a:cubicBezTo>
                    <a:pt x="180997" y="261615"/>
                    <a:pt x="184960" y="262930"/>
                    <a:pt x="187602" y="262930"/>
                  </a:cubicBezTo>
                  <a:cubicBezTo>
                    <a:pt x="191566" y="262930"/>
                    <a:pt x="194208" y="261615"/>
                    <a:pt x="196850" y="261615"/>
                  </a:cubicBezTo>
                  <a:cubicBezTo>
                    <a:pt x="196850" y="261615"/>
                    <a:pt x="196850" y="261615"/>
                    <a:pt x="196850" y="299740"/>
                  </a:cubicBezTo>
                  <a:cubicBezTo>
                    <a:pt x="196850" y="320774"/>
                    <a:pt x="180997" y="336550"/>
                    <a:pt x="161179" y="336550"/>
                  </a:cubicBezTo>
                  <a:cubicBezTo>
                    <a:pt x="161179" y="336550"/>
                    <a:pt x="161179" y="336550"/>
                    <a:pt x="36992" y="336550"/>
                  </a:cubicBezTo>
                  <a:cubicBezTo>
                    <a:pt x="17175" y="336550"/>
                    <a:pt x="0" y="320774"/>
                    <a:pt x="0" y="299740"/>
                  </a:cubicBezTo>
                  <a:cubicBezTo>
                    <a:pt x="0" y="299740"/>
                    <a:pt x="0" y="299740"/>
                    <a:pt x="0" y="36810"/>
                  </a:cubicBezTo>
                  <a:cubicBezTo>
                    <a:pt x="0" y="15776"/>
                    <a:pt x="17175" y="0"/>
                    <a:pt x="36992" y="0"/>
                  </a:cubicBezTo>
                  <a:close/>
                </a:path>
              </a:pathLst>
            </a:custGeom>
            <a:solidFill>
              <a:schemeClr val="bg1"/>
            </a:solidFill>
            <a:ln>
              <a:noFill/>
            </a:ln>
          </p:spPr>
          <p:txBody>
            <a:bodyPr anchor="ctr"/>
            <a:lstStyle/>
            <a:p>
              <a:pPr algn="ctr"/>
              <a:endParaRPr sz="2400"/>
            </a:p>
          </p:txBody>
        </p:sp>
      </p:grpSp>
      <p:grpSp>
        <p:nvGrpSpPr>
          <p:cNvPr id="163" name="组合 25"/>
          <p:cNvGrpSpPr/>
          <p:nvPr/>
        </p:nvGrpSpPr>
        <p:grpSpPr>
          <a:xfrm>
            <a:off x="1770739" y="3316871"/>
            <a:ext cx="8650517" cy="1190047"/>
            <a:chOff x="1328056" y="2125482"/>
            <a:chExt cx="6487888" cy="892535"/>
          </a:xfrm>
        </p:grpSpPr>
        <p:sp>
          <p:nvSpPr>
            <p:cNvPr id="164" name="矩形 163"/>
            <p:cNvSpPr/>
            <p:nvPr/>
          </p:nvSpPr>
          <p:spPr>
            <a:xfrm>
              <a:off x="1328056" y="2125482"/>
              <a:ext cx="1464842" cy="741742"/>
            </a:xfrm>
            <a:prstGeom prst="rect">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defTabSz="1219140">
                <a:defRPr/>
              </a:pPr>
              <a:r>
                <a:rPr lang="zh-CN" altLang="en-US" sz="2400" b="1" dirty="0">
                  <a:solidFill>
                    <a:schemeClr val="bg1"/>
                  </a:solidFill>
                </a:rPr>
                <a:t>软分叉</a:t>
              </a:r>
            </a:p>
          </p:txBody>
        </p:sp>
        <p:sp>
          <p:nvSpPr>
            <p:cNvPr id="165" name="矩形 164"/>
            <p:cNvSpPr/>
            <p:nvPr/>
          </p:nvSpPr>
          <p:spPr>
            <a:xfrm>
              <a:off x="3794806" y="2125482"/>
              <a:ext cx="3874388" cy="741742"/>
            </a:xfrm>
            <a:prstGeom prst="rect">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166" name="平行四边形 165"/>
            <p:cNvSpPr/>
            <p:nvPr/>
          </p:nvSpPr>
          <p:spPr>
            <a:xfrm rot="5400000">
              <a:off x="2597109" y="2321273"/>
              <a:ext cx="892535" cy="500953"/>
            </a:xfrm>
            <a:prstGeom prst="parallelogram">
              <a:avLst/>
            </a:prstGeom>
            <a:solidFill>
              <a:schemeClr val="accent2">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167" name="平行四边形 166"/>
            <p:cNvSpPr/>
            <p:nvPr/>
          </p:nvSpPr>
          <p:spPr>
            <a:xfrm rot="16200000" flipV="1">
              <a:off x="3098061" y="2321273"/>
              <a:ext cx="892535" cy="500953"/>
            </a:xfrm>
            <a:prstGeom prst="parallelogram">
              <a:avLst/>
            </a:prstGeom>
            <a:solidFill>
              <a:schemeClr val="accent2">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168" name="矩形 167"/>
            <p:cNvSpPr/>
            <p:nvPr/>
          </p:nvSpPr>
          <p:spPr>
            <a:xfrm>
              <a:off x="7669194" y="2125482"/>
              <a:ext cx="146750" cy="741742"/>
            </a:xfrm>
            <a:prstGeom prst="rect">
              <a:avLst/>
            </a:prstGeom>
            <a:solidFill>
              <a:schemeClr val="accent2">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169" name="文本框 91"/>
            <p:cNvSpPr txBox="1"/>
            <p:nvPr/>
          </p:nvSpPr>
          <p:spPr>
            <a:xfrm>
              <a:off x="4080959" y="2270199"/>
              <a:ext cx="3734985" cy="505465"/>
            </a:xfrm>
            <a:prstGeom prst="rect">
              <a:avLst/>
            </a:prstGeom>
            <a:noFill/>
          </p:spPr>
          <p:txBody>
            <a:bodyPr wrap="square" lIns="96000" tIns="0" rIns="96000" bIns="0" anchor="ctr" anchorCtr="0">
              <a:noAutofit/>
            </a:bodyPr>
            <a:lstStyle/>
            <a:p>
              <a:pPr defTabSz="1219140">
                <a:lnSpc>
                  <a:spcPct val="120000"/>
                </a:lnSpc>
                <a:defRPr/>
              </a:pPr>
              <a:r>
                <a:rPr lang="zh-CN" altLang="zh-CN" sz="1200" dirty="0">
                  <a:solidFill>
                    <a:schemeClr val="bg1"/>
                  </a:solidFill>
                </a:rPr>
                <a:t>软分叉是在原有的规则范围内强化既有规则。譬如新规则单纯将区块的大小由</a:t>
              </a:r>
              <a:r>
                <a:rPr lang="en-US" altLang="zh-CN" sz="1200" dirty="0">
                  <a:solidFill>
                    <a:schemeClr val="bg1"/>
                  </a:solidFill>
                </a:rPr>
                <a:t>1MB </a:t>
              </a:r>
              <a:r>
                <a:rPr lang="zh-CN" altLang="zh-CN" sz="1200" dirty="0">
                  <a:solidFill>
                    <a:schemeClr val="bg1"/>
                  </a:solidFill>
                </a:rPr>
                <a:t>减小到</a:t>
              </a:r>
              <a:r>
                <a:rPr lang="en-US" altLang="zh-CN" sz="1200" dirty="0">
                  <a:solidFill>
                    <a:schemeClr val="bg1"/>
                  </a:solidFill>
                </a:rPr>
                <a:t>500K</a:t>
              </a:r>
              <a:r>
                <a:rPr lang="zh-CN" altLang="zh-CN" sz="1200" dirty="0">
                  <a:solidFill>
                    <a:schemeClr val="bg1"/>
                  </a:solidFill>
                </a:rPr>
                <a:t>，因原有的规则为区块的大小</a:t>
              </a:r>
              <a:r>
                <a:rPr lang="zh-CN" altLang="en-US" sz="1200" dirty="0">
                  <a:solidFill>
                    <a:schemeClr val="bg1"/>
                  </a:solidFill>
                </a:rPr>
                <a:t>未</a:t>
              </a:r>
              <a:r>
                <a:rPr lang="zh-CN" altLang="zh-CN" sz="1200" dirty="0">
                  <a:solidFill>
                    <a:schemeClr val="bg1"/>
                  </a:solidFill>
                </a:rPr>
                <a:t>超过</a:t>
              </a:r>
              <a:r>
                <a:rPr lang="en-US" altLang="zh-CN" sz="1200" dirty="0">
                  <a:solidFill>
                    <a:schemeClr val="bg1"/>
                  </a:solidFill>
                </a:rPr>
                <a:t>1MB</a:t>
              </a:r>
              <a:r>
                <a:rPr lang="zh-CN" altLang="zh-CN" sz="1200" dirty="0">
                  <a:solidFill>
                    <a:schemeClr val="bg1"/>
                  </a:solidFill>
                </a:rPr>
                <a:t>就是有效的区块，</a:t>
              </a:r>
              <a:r>
                <a:rPr lang="zh-CN" altLang="en-US" sz="1200" dirty="0">
                  <a:solidFill>
                    <a:schemeClr val="bg1"/>
                  </a:solidFill>
                </a:rPr>
                <a:t>所以未</a:t>
              </a:r>
              <a:r>
                <a:rPr lang="zh-CN" altLang="zh-CN" sz="1200" dirty="0">
                  <a:solidFill>
                    <a:schemeClr val="bg1"/>
                  </a:solidFill>
                </a:rPr>
                <a:t>升级的节点会继续将新交易视为有效。然而</a:t>
              </a:r>
              <a:r>
                <a:rPr lang="zh-CN" altLang="en-US" sz="1200" dirty="0">
                  <a:solidFill>
                    <a:schemeClr val="bg1"/>
                  </a:solidFill>
                </a:rPr>
                <a:t>未</a:t>
              </a:r>
              <a:r>
                <a:rPr lang="zh-CN" altLang="zh-CN" sz="1200" dirty="0">
                  <a:solidFill>
                    <a:schemeClr val="bg1"/>
                  </a:solidFill>
                </a:rPr>
                <a:t>升级节点继续挖出的</a:t>
              </a:r>
              <a:r>
                <a:rPr lang="en-US" altLang="zh-CN" sz="1200" dirty="0">
                  <a:solidFill>
                    <a:schemeClr val="bg1"/>
                  </a:solidFill>
                </a:rPr>
                <a:t>1MB</a:t>
              </a:r>
              <a:r>
                <a:rPr lang="zh-CN" altLang="zh-CN" sz="1200" dirty="0">
                  <a:solidFill>
                    <a:schemeClr val="bg1"/>
                  </a:solidFill>
                </a:rPr>
                <a:t>区块将被已升级节点视为无效区块而被拒绝。 </a:t>
              </a:r>
              <a:endParaRPr lang="zh-CN" altLang="en-US" sz="1200" dirty="0">
                <a:solidFill>
                  <a:schemeClr val="bg1"/>
                </a:solidFill>
              </a:endParaRPr>
            </a:p>
          </p:txBody>
        </p:sp>
        <p:sp>
          <p:nvSpPr>
            <p:cNvPr id="170" name="任意多边形: 形状 23" title="hWgZDclmtu"/>
            <p:cNvSpPr>
              <a:spLocks/>
            </p:cNvSpPr>
            <p:nvPr/>
          </p:nvSpPr>
          <p:spPr bwMode="auto">
            <a:xfrm>
              <a:off x="3400153" y="2416333"/>
              <a:ext cx="304967" cy="310832"/>
            </a:xfrm>
            <a:custGeom>
              <a:avLst/>
              <a:gdLst>
                <a:gd name="connsiteX0" fmla="*/ 46038 w 338137"/>
                <a:gd name="connsiteY0" fmla="*/ 261937 h 285750"/>
                <a:gd name="connsiteX1" fmla="*/ 38100 w 338137"/>
                <a:gd name="connsiteY1" fmla="*/ 269875 h 285750"/>
                <a:gd name="connsiteX2" fmla="*/ 46038 w 338137"/>
                <a:gd name="connsiteY2" fmla="*/ 277813 h 285750"/>
                <a:gd name="connsiteX3" fmla="*/ 53976 w 338137"/>
                <a:gd name="connsiteY3" fmla="*/ 269875 h 285750"/>
                <a:gd name="connsiteX4" fmla="*/ 46038 w 338137"/>
                <a:gd name="connsiteY4" fmla="*/ 261937 h 285750"/>
                <a:gd name="connsiteX5" fmla="*/ 288131 w 338137"/>
                <a:gd name="connsiteY5" fmla="*/ 184150 h 285750"/>
                <a:gd name="connsiteX6" fmla="*/ 277812 w 338137"/>
                <a:gd name="connsiteY6" fmla="*/ 194469 h 285750"/>
                <a:gd name="connsiteX7" fmla="*/ 288131 w 338137"/>
                <a:gd name="connsiteY7" fmla="*/ 204788 h 285750"/>
                <a:gd name="connsiteX8" fmla="*/ 298450 w 338137"/>
                <a:gd name="connsiteY8" fmla="*/ 194469 h 285750"/>
                <a:gd name="connsiteX9" fmla="*/ 288131 w 338137"/>
                <a:gd name="connsiteY9" fmla="*/ 184150 h 285750"/>
                <a:gd name="connsiteX10" fmla="*/ 19050 w 338137"/>
                <a:gd name="connsiteY10" fmla="*/ 163512 h 285750"/>
                <a:gd name="connsiteX11" fmla="*/ 19050 w 338137"/>
                <a:gd name="connsiteY11" fmla="*/ 242887 h 285750"/>
                <a:gd name="connsiteX12" fmla="*/ 73025 w 338137"/>
                <a:gd name="connsiteY12" fmla="*/ 242887 h 285750"/>
                <a:gd name="connsiteX13" fmla="*/ 73025 w 338137"/>
                <a:gd name="connsiteY13" fmla="*/ 163512 h 285750"/>
                <a:gd name="connsiteX14" fmla="*/ 12010 w 338137"/>
                <a:gd name="connsiteY14" fmla="*/ 139700 h 285750"/>
                <a:gd name="connsiteX15" fmla="*/ 81400 w 338137"/>
                <a:gd name="connsiteY15" fmla="*/ 139700 h 285750"/>
                <a:gd name="connsiteX16" fmla="*/ 92075 w 338137"/>
                <a:gd name="connsiteY16" fmla="*/ 151650 h 285750"/>
                <a:gd name="connsiteX17" fmla="*/ 92075 w 338137"/>
                <a:gd name="connsiteY17" fmla="*/ 273801 h 285750"/>
                <a:gd name="connsiteX18" fmla="*/ 81400 w 338137"/>
                <a:gd name="connsiteY18" fmla="*/ 285750 h 285750"/>
                <a:gd name="connsiteX19" fmla="*/ 12010 w 338137"/>
                <a:gd name="connsiteY19" fmla="*/ 285750 h 285750"/>
                <a:gd name="connsiteX20" fmla="*/ 0 w 338137"/>
                <a:gd name="connsiteY20" fmla="*/ 273801 h 285750"/>
                <a:gd name="connsiteX21" fmla="*/ 0 w 338137"/>
                <a:gd name="connsiteY21" fmla="*/ 151650 h 285750"/>
                <a:gd name="connsiteX22" fmla="*/ 12010 w 338137"/>
                <a:gd name="connsiteY22" fmla="*/ 139700 h 285750"/>
                <a:gd name="connsiteX23" fmla="*/ 177849 w 338137"/>
                <a:gd name="connsiteY23" fmla="*/ 131762 h 285750"/>
                <a:gd name="connsiteX24" fmla="*/ 179144 w 338137"/>
                <a:gd name="connsiteY24" fmla="*/ 134394 h 285750"/>
                <a:gd name="connsiteX25" fmla="*/ 192088 w 338137"/>
                <a:gd name="connsiteY25" fmla="*/ 142291 h 285750"/>
                <a:gd name="connsiteX26" fmla="*/ 192088 w 338137"/>
                <a:gd name="connsiteY26" fmla="*/ 268640 h 285750"/>
                <a:gd name="connsiteX27" fmla="*/ 173966 w 338137"/>
                <a:gd name="connsiteY27" fmla="*/ 285750 h 285750"/>
                <a:gd name="connsiteX28" fmla="*/ 107950 w 338137"/>
                <a:gd name="connsiteY28" fmla="*/ 285750 h 285750"/>
                <a:gd name="connsiteX29" fmla="*/ 109244 w 338137"/>
                <a:gd name="connsiteY29" fmla="*/ 276537 h 285750"/>
                <a:gd name="connsiteX30" fmla="*/ 109244 w 338137"/>
                <a:gd name="connsiteY30" fmla="*/ 273905 h 285750"/>
                <a:gd name="connsiteX31" fmla="*/ 115716 w 338137"/>
                <a:gd name="connsiteY31" fmla="*/ 275221 h 285750"/>
                <a:gd name="connsiteX32" fmla="*/ 124778 w 338137"/>
                <a:gd name="connsiteY32" fmla="*/ 264692 h 285750"/>
                <a:gd name="connsiteX33" fmla="*/ 115716 w 338137"/>
                <a:gd name="connsiteY33" fmla="*/ 254163 h 285750"/>
                <a:gd name="connsiteX34" fmla="*/ 109244 w 338137"/>
                <a:gd name="connsiteY34" fmla="*/ 256795 h 285750"/>
                <a:gd name="connsiteX35" fmla="*/ 109244 w 338137"/>
                <a:gd name="connsiteY35" fmla="*/ 235737 h 285750"/>
                <a:gd name="connsiteX36" fmla="*/ 167494 w 338137"/>
                <a:gd name="connsiteY36" fmla="*/ 235737 h 285750"/>
                <a:gd name="connsiteX37" fmla="*/ 167494 w 338137"/>
                <a:gd name="connsiteY37" fmla="*/ 142291 h 285750"/>
                <a:gd name="connsiteX38" fmla="*/ 177849 w 338137"/>
                <a:gd name="connsiteY38" fmla="*/ 131762 h 285750"/>
                <a:gd name="connsiteX39" fmla="*/ 54988 w 338137"/>
                <a:gd name="connsiteY39" fmla="*/ 82550 h 285750"/>
                <a:gd name="connsiteX40" fmla="*/ 136812 w 338137"/>
                <a:gd name="connsiteY40" fmla="*/ 82550 h 285750"/>
                <a:gd name="connsiteX41" fmla="*/ 143411 w 338137"/>
                <a:gd name="connsiteY41" fmla="*/ 96838 h 285750"/>
                <a:gd name="connsiteX42" fmla="*/ 146050 w 338137"/>
                <a:gd name="connsiteY42" fmla="*/ 98137 h 285750"/>
                <a:gd name="connsiteX43" fmla="*/ 134173 w 338137"/>
                <a:gd name="connsiteY43" fmla="*/ 109827 h 285750"/>
                <a:gd name="connsiteX44" fmla="*/ 61587 w 338137"/>
                <a:gd name="connsiteY44" fmla="*/ 109827 h 285750"/>
                <a:gd name="connsiteX45" fmla="*/ 61587 w 338137"/>
                <a:gd name="connsiteY45" fmla="*/ 125413 h 285750"/>
                <a:gd name="connsiteX46" fmla="*/ 36512 w 338137"/>
                <a:gd name="connsiteY46" fmla="*/ 125413 h 285750"/>
                <a:gd name="connsiteX47" fmla="*/ 36512 w 338137"/>
                <a:gd name="connsiteY47" fmla="*/ 99436 h 285750"/>
                <a:gd name="connsiteX48" fmla="*/ 54988 w 338137"/>
                <a:gd name="connsiteY48" fmla="*/ 82550 h 285750"/>
                <a:gd name="connsiteX49" fmla="*/ 208756 w 338137"/>
                <a:gd name="connsiteY49" fmla="*/ 63500 h 285750"/>
                <a:gd name="connsiteX50" fmla="*/ 210079 w 338137"/>
                <a:gd name="connsiteY50" fmla="*/ 63500 h 285750"/>
                <a:gd name="connsiteX51" fmla="*/ 212725 w 338137"/>
                <a:gd name="connsiteY51" fmla="*/ 64819 h 285750"/>
                <a:gd name="connsiteX52" fmla="*/ 212725 w 338137"/>
                <a:gd name="connsiteY52" fmla="*/ 67458 h 285750"/>
                <a:gd name="connsiteX53" fmla="*/ 195527 w 338137"/>
                <a:gd name="connsiteY53" fmla="*/ 126822 h 285750"/>
                <a:gd name="connsiteX54" fmla="*/ 192881 w 338137"/>
                <a:gd name="connsiteY54" fmla="*/ 129460 h 285750"/>
                <a:gd name="connsiteX55" fmla="*/ 188913 w 338137"/>
                <a:gd name="connsiteY55" fmla="*/ 128141 h 285750"/>
                <a:gd name="connsiteX56" fmla="*/ 180975 w 338137"/>
                <a:gd name="connsiteY56" fmla="*/ 112310 h 285750"/>
                <a:gd name="connsiteX57" fmla="*/ 137319 w 338137"/>
                <a:gd name="connsiteY57" fmla="*/ 154525 h 285750"/>
                <a:gd name="connsiteX58" fmla="*/ 129381 w 338137"/>
                <a:gd name="connsiteY58" fmla="*/ 157163 h 285750"/>
                <a:gd name="connsiteX59" fmla="*/ 121444 w 338137"/>
                <a:gd name="connsiteY59" fmla="*/ 154525 h 285750"/>
                <a:gd name="connsiteX60" fmla="*/ 121444 w 338137"/>
                <a:gd name="connsiteY60" fmla="*/ 138694 h 285750"/>
                <a:gd name="connsiteX61" fmla="*/ 165100 w 338137"/>
                <a:gd name="connsiteY61" fmla="*/ 95161 h 285750"/>
                <a:gd name="connsiteX62" fmla="*/ 147902 w 338137"/>
                <a:gd name="connsiteY62" fmla="*/ 87246 h 285750"/>
                <a:gd name="connsiteX63" fmla="*/ 146579 w 338137"/>
                <a:gd name="connsiteY63" fmla="*/ 83288 h 285750"/>
                <a:gd name="connsiteX64" fmla="*/ 149225 w 338137"/>
                <a:gd name="connsiteY64" fmla="*/ 80650 h 285750"/>
                <a:gd name="connsiteX65" fmla="*/ 208756 w 338137"/>
                <a:gd name="connsiteY65" fmla="*/ 63500 h 285750"/>
                <a:gd name="connsiteX66" fmla="*/ 101335 w 338137"/>
                <a:gd name="connsiteY66" fmla="*/ 0 h 285750"/>
                <a:gd name="connsiteX67" fmla="*/ 305064 w 338137"/>
                <a:gd name="connsiteY67" fmla="*/ 0 h 285750"/>
                <a:gd name="connsiteX68" fmla="*/ 338137 w 338137"/>
                <a:gd name="connsiteY68" fmla="*/ 34237 h 285750"/>
                <a:gd name="connsiteX69" fmla="*/ 338137 w 338137"/>
                <a:gd name="connsiteY69" fmla="*/ 188305 h 285750"/>
                <a:gd name="connsiteX70" fmla="*/ 305064 w 338137"/>
                <a:gd name="connsiteY70" fmla="*/ 221226 h 285750"/>
                <a:gd name="connsiteX71" fmla="*/ 233627 w 338137"/>
                <a:gd name="connsiteY71" fmla="*/ 221226 h 285750"/>
                <a:gd name="connsiteX72" fmla="*/ 233627 w 338137"/>
                <a:gd name="connsiteY72" fmla="*/ 243612 h 285750"/>
                <a:gd name="connsiteX73" fmla="*/ 265377 w 338137"/>
                <a:gd name="connsiteY73" fmla="*/ 243612 h 285750"/>
                <a:gd name="connsiteX74" fmla="*/ 277283 w 338137"/>
                <a:gd name="connsiteY74" fmla="*/ 256780 h 285750"/>
                <a:gd name="connsiteX75" fmla="*/ 277283 w 338137"/>
                <a:gd name="connsiteY75" fmla="*/ 272582 h 285750"/>
                <a:gd name="connsiteX76" fmla="*/ 265377 w 338137"/>
                <a:gd name="connsiteY76" fmla="*/ 285750 h 285750"/>
                <a:gd name="connsiteX77" fmla="*/ 204523 w 338137"/>
                <a:gd name="connsiteY77" fmla="*/ 285750 h 285750"/>
                <a:gd name="connsiteX78" fmla="*/ 209814 w 338137"/>
                <a:gd name="connsiteY78" fmla="*/ 269948 h 285750"/>
                <a:gd name="connsiteX79" fmla="*/ 209814 w 338137"/>
                <a:gd name="connsiteY79" fmla="*/ 213325 h 285750"/>
                <a:gd name="connsiteX80" fmla="*/ 209814 w 338137"/>
                <a:gd name="connsiteY80" fmla="*/ 172504 h 285750"/>
                <a:gd name="connsiteX81" fmla="*/ 295804 w 338137"/>
                <a:gd name="connsiteY81" fmla="*/ 172504 h 285750"/>
                <a:gd name="connsiteX82" fmla="*/ 309033 w 338137"/>
                <a:gd name="connsiteY82" fmla="*/ 159335 h 285750"/>
                <a:gd name="connsiteX83" fmla="*/ 309033 w 338137"/>
                <a:gd name="connsiteY83" fmla="*/ 39504 h 285750"/>
                <a:gd name="connsiteX84" fmla="*/ 295804 w 338137"/>
                <a:gd name="connsiteY84" fmla="*/ 27653 h 285750"/>
                <a:gd name="connsiteX85" fmla="*/ 109272 w 338137"/>
                <a:gd name="connsiteY85" fmla="*/ 27653 h 285750"/>
                <a:gd name="connsiteX86" fmla="*/ 97366 w 338137"/>
                <a:gd name="connsiteY86" fmla="*/ 39504 h 285750"/>
                <a:gd name="connsiteX87" fmla="*/ 97366 w 338137"/>
                <a:gd name="connsiteY87" fmla="*/ 65841 h 285750"/>
                <a:gd name="connsiteX88" fmla="*/ 68262 w 338137"/>
                <a:gd name="connsiteY88" fmla="*/ 65841 h 285750"/>
                <a:gd name="connsiteX89" fmla="*/ 68262 w 338137"/>
                <a:gd name="connsiteY89" fmla="*/ 34237 h 285750"/>
                <a:gd name="connsiteX90" fmla="*/ 101335 w 338137"/>
                <a:gd name="connsiteY90" fmla="*/ 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38137" h="285750">
                  <a:moveTo>
                    <a:pt x="46038" y="261937"/>
                  </a:moveTo>
                  <a:cubicBezTo>
                    <a:pt x="41654" y="261937"/>
                    <a:pt x="38100" y="265491"/>
                    <a:pt x="38100" y="269875"/>
                  </a:cubicBezTo>
                  <a:cubicBezTo>
                    <a:pt x="38100" y="274259"/>
                    <a:pt x="41654" y="277813"/>
                    <a:pt x="46038" y="277813"/>
                  </a:cubicBezTo>
                  <a:cubicBezTo>
                    <a:pt x="50422" y="277813"/>
                    <a:pt x="53976" y="274259"/>
                    <a:pt x="53976" y="269875"/>
                  </a:cubicBezTo>
                  <a:cubicBezTo>
                    <a:pt x="53976" y="265491"/>
                    <a:pt x="50422" y="261937"/>
                    <a:pt x="46038" y="261937"/>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3512"/>
                  </a:moveTo>
                  <a:lnTo>
                    <a:pt x="19050" y="242887"/>
                  </a:lnTo>
                  <a:lnTo>
                    <a:pt x="73025" y="242887"/>
                  </a:lnTo>
                  <a:lnTo>
                    <a:pt x="73025" y="163512"/>
                  </a:lnTo>
                  <a:close/>
                  <a:moveTo>
                    <a:pt x="12010" y="139700"/>
                  </a:moveTo>
                  <a:cubicBezTo>
                    <a:pt x="12010" y="139700"/>
                    <a:pt x="12010" y="139700"/>
                    <a:pt x="81400" y="139700"/>
                  </a:cubicBezTo>
                  <a:cubicBezTo>
                    <a:pt x="86737" y="139700"/>
                    <a:pt x="92075" y="145011"/>
                    <a:pt x="92075" y="151650"/>
                  </a:cubicBezTo>
                  <a:cubicBezTo>
                    <a:pt x="92075" y="151650"/>
                    <a:pt x="92075" y="151650"/>
                    <a:pt x="92075" y="273801"/>
                  </a:cubicBezTo>
                  <a:cubicBezTo>
                    <a:pt x="92075" y="280439"/>
                    <a:pt x="86737" y="285750"/>
                    <a:pt x="81400" y="285750"/>
                  </a:cubicBezTo>
                  <a:cubicBezTo>
                    <a:pt x="81400" y="285750"/>
                    <a:pt x="81400" y="285750"/>
                    <a:pt x="12010" y="285750"/>
                  </a:cubicBezTo>
                  <a:cubicBezTo>
                    <a:pt x="5338" y="285750"/>
                    <a:pt x="0" y="280439"/>
                    <a:pt x="0" y="273801"/>
                  </a:cubicBezTo>
                  <a:cubicBezTo>
                    <a:pt x="0" y="273801"/>
                    <a:pt x="0" y="273801"/>
                    <a:pt x="0" y="151650"/>
                  </a:cubicBezTo>
                  <a:cubicBezTo>
                    <a:pt x="0" y="145011"/>
                    <a:pt x="5338" y="139700"/>
                    <a:pt x="12010" y="139700"/>
                  </a:cubicBezTo>
                  <a:close/>
                  <a:moveTo>
                    <a:pt x="177849" y="131762"/>
                  </a:moveTo>
                  <a:cubicBezTo>
                    <a:pt x="177849" y="131762"/>
                    <a:pt x="177849" y="131762"/>
                    <a:pt x="179144" y="134394"/>
                  </a:cubicBezTo>
                  <a:cubicBezTo>
                    <a:pt x="181733" y="138343"/>
                    <a:pt x="186910" y="142291"/>
                    <a:pt x="192088" y="142291"/>
                  </a:cubicBezTo>
                  <a:cubicBezTo>
                    <a:pt x="192088" y="142291"/>
                    <a:pt x="192088" y="142291"/>
                    <a:pt x="192088" y="268640"/>
                  </a:cubicBezTo>
                  <a:cubicBezTo>
                    <a:pt x="192088" y="277853"/>
                    <a:pt x="184322" y="285750"/>
                    <a:pt x="173966" y="285750"/>
                  </a:cubicBezTo>
                  <a:cubicBezTo>
                    <a:pt x="173966" y="285750"/>
                    <a:pt x="173966" y="285750"/>
                    <a:pt x="107950" y="285750"/>
                  </a:cubicBezTo>
                  <a:cubicBezTo>
                    <a:pt x="109244" y="283118"/>
                    <a:pt x="109244" y="279169"/>
                    <a:pt x="109244" y="276537"/>
                  </a:cubicBezTo>
                  <a:cubicBezTo>
                    <a:pt x="109244" y="276537"/>
                    <a:pt x="109244" y="276537"/>
                    <a:pt x="109244" y="273905"/>
                  </a:cubicBezTo>
                  <a:cubicBezTo>
                    <a:pt x="110539" y="273905"/>
                    <a:pt x="113128" y="275221"/>
                    <a:pt x="115716" y="275221"/>
                  </a:cubicBezTo>
                  <a:cubicBezTo>
                    <a:pt x="120894" y="275221"/>
                    <a:pt x="124778" y="271273"/>
                    <a:pt x="124778" y="264692"/>
                  </a:cubicBezTo>
                  <a:cubicBezTo>
                    <a:pt x="124778" y="259427"/>
                    <a:pt x="120894" y="254163"/>
                    <a:pt x="115716" y="254163"/>
                  </a:cubicBezTo>
                  <a:cubicBezTo>
                    <a:pt x="113128" y="254163"/>
                    <a:pt x="110539" y="255479"/>
                    <a:pt x="109244" y="256795"/>
                  </a:cubicBezTo>
                  <a:cubicBezTo>
                    <a:pt x="109244" y="256795"/>
                    <a:pt x="109244" y="256795"/>
                    <a:pt x="109244" y="235737"/>
                  </a:cubicBezTo>
                  <a:cubicBezTo>
                    <a:pt x="109244" y="235737"/>
                    <a:pt x="109244" y="235737"/>
                    <a:pt x="167494" y="235737"/>
                  </a:cubicBezTo>
                  <a:cubicBezTo>
                    <a:pt x="167494" y="235737"/>
                    <a:pt x="167494" y="235737"/>
                    <a:pt x="167494" y="142291"/>
                  </a:cubicBezTo>
                  <a:cubicBezTo>
                    <a:pt x="167494" y="142291"/>
                    <a:pt x="167494" y="142291"/>
                    <a:pt x="177849" y="131762"/>
                  </a:cubicBezTo>
                  <a:close/>
                  <a:moveTo>
                    <a:pt x="54988" y="82550"/>
                  </a:moveTo>
                  <a:cubicBezTo>
                    <a:pt x="54988" y="82550"/>
                    <a:pt x="54988" y="82550"/>
                    <a:pt x="136812" y="82550"/>
                  </a:cubicBezTo>
                  <a:cubicBezTo>
                    <a:pt x="135492" y="89045"/>
                    <a:pt x="138132" y="94240"/>
                    <a:pt x="143411" y="96838"/>
                  </a:cubicBezTo>
                  <a:cubicBezTo>
                    <a:pt x="143411" y="96838"/>
                    <a:pt x="143411" y="96838"/>
                    <a:pt x="146050" y="98137"/>
                  </a:cubicBezTo>
                  <a:cubicBezTo>
                    <a:pt x="146050" y="98137"/>
                    <a:pt x="146050" y="98137"/>
                    <a:pt x="134173" y="109827"/>
                  </a:cubicBezTo>
                  <a:cubicBezTo>
                    <a:pt x="134173" y="109827"/>
                    <a:pt x="134173" y="109827"/>
                    <a:pt x="61587" y="109827"/>
                  </a:cubicBezTo>
                  <a:lnTo>
                    <a:pt x="61587" y="125413"/>
                  </a:lnTo>
                  <a:cubicBezTo>
                    <a:pt x="61587" y="125413"/>
                    <a:pt x="61587" y="125413"/>
                    <a:pt x="36512" y="125413"/>
                  </a:cubicBezTo>
                  <a:cubicBezTo>
                    <a:pt x="36512" y="125413"/>
                    <a:pt x="36512" y="125413"/>
                    <a:pt x="36512" y="99436"/>
                  </a:cubicBezTo>
                  <a:cubicBezTo>
                    <a:pt x="36512" y="90343"/>
                    <a:pt x="45750" y="82550"/>
                    <a:pt x="54988" y="82550"/>
                  </a:cubicBezTo>
                  <a:close/>
                  <a:moveTo>
                    <a:pt x="208756" y="63500"/>
                  </a:moveTo>
                  <a:cubicBezTo>
                    <a:pt x="208756" y="63500"/>
                    <a:pt x="210079" y="63500"/>
                    <a:pt x="210079" y="63500"/>
                  </a:cubicBezTo>
                  <a:cubicBezTo>
                    <a:pt x="211402" y="63500"/>
                    <a:pt x="211402" y="63500"/>
                    <a:pt x="212725" y="64819"/>
                  </a:cubicBezTo>
                  <a:cubicBezTo>
                    <a:pt x="212725" y="64819"/>
                    <a:pt x="212725" y="66139"/>
                    <a:pt x="212725" y="67458"/>
                  </a:cubicBezTo>
                  <a:cubicBezTo>
                    <a:pt x="212725" y="67458"/>
                    <a:pt x="212725" y="67458"/>
                    <a:pt x="195527" y="126822"/>
                  </a:cubicBezTo>
                  <a:cubicBezTo>
                    <a:pt x="195527" y="128141"/>
                    <a:pt x="194204" y="129460"/>
                    <a:pt x="192881" y="129460"/>
                  </a:cubicBezTo>
                  <a:cubicBezTo>
                    <a:pt x="191558" y="129460"/>
                    <a:pt x="190236" y="129460"/>
                    <a:pt x="188913" y="128141"/>
                  </a:cubicBezTo>
                  <a:cubicBezTo>
                    <a:pt x="188913" y="128141"/>
                    <a:pt x="188913" y="128141"/>
                    <a:pt x="180975" y="112310"/>
                  </a:cubicBezTo>
                  <a:cubicBezTo>
                    <a:pt x="180975" y="112310"/>
                    <a:pt x="180975" y="112310"/>
                    <a:pt x="137319" y="154525"/>
                  </a:cubicBezTo>
                  <a:cubicBezTo>
                    <a:pt x="135996" y="157163"/>
                    <a:pt x="133350" y="157163"/>
                    <a:pt x="129381" y="157163"/>
                  </a:cubicBezTo>
                  <a:cubicBezTo>
                    <a:pt x="126736" y="157163"/>
                    <a:pt x="124090" y="157163"/>
                    <a:pt x="121444" y="154525"/>
                  </a:cubicBezTo>
                  <a:cubicBezTo>
                    <a:pt x="117475" y="150567"/>
                    <a:pt x="117475" y="142652"/>
                    <a:pt x="121444" y="138694"/>
                  </a:cubicBezTo>
                  <a:cubicBezTo>
                    <a:pt x="121444" y="138694"/>
                    <a:pt x="121444" y="138694"/>
                    <a:pt x="165100" y="95161"/>
                  </a:cubicBezTo>
                  <a:cubicBezTo>
                    <a:pt x="165100" y="95161"/>
                    <a:pt x="165100" y="95161"/>
                    <a:pt x="147902" y="87246"/>
                  </a:cubicBezTo>
                  <a:cubicBezTo>
                    <a:pt x="147902" y="85926"/>
                    <a:pt x="146579" y="84607"/>
                    <a:pt x="146579" y="83288"/>
                  </a:cubicBezTo>
                  <a:cubicBezTo>
                    <a:pt x="146579" y="81969"/>
                    <a:pt x="147902" y="81969"/>
                    <a:pt x="149225" y="80650"/>
                  </a:cubicBezTo>
                  <a:cubicBezTo>
                    <a:pt x="149225" y="80650"/>
                    <a:pt x="149225" y="80650"/>
                    <a:pt x="208756" y="63500"/>
                  </a:cubicBezTo>
                  <a:close/>
                  <a:moveTo>
                    <a:pt x="101335" y="0"/>
                  </a:moveTo>
                  <a:cubicBezTo>
                    <a:pt x="101335" y="0"/>
                    <a:pt x="101335" y="0"/>
                    <a:pt x="305064" y="0"/>
                  </a:cubicBezTo>
                  <a:cubicBezTo>
                    <a:pt x="323585" y="0"/>
                    <a:pt x="338137" y="15802"/>
                    <a:pt x="338137" y="34237"/>
                  </a:cubicBezTo>
                  <a:cubicBezTo>
                    <a:pt x="338137" y="34237"/>
                    <a:pt x="338137" y="34237"/>
                    <a:pt x="338137" y="188305"/>
                  </a:cubicBezTo>
                  <a:cubicBezTo>
                    <a:pt x="338137" y="206741"/>
                    <a:pt x="323585" y="221226"/>
                    <a:pt x="305064" y="221226"/>
                  </a:cubicBezTo>
                  <a:cubicBezTo>
                    <a:pt x="305064" y="221226"/>
                    <a:pt x="305064" y="221226"/>
                    <a:pt x="233627" y="221226"/>
                  </a:cubicBezTo>
                  <a:cubicBezTo>
                    <a:pt x="233627" y="221226"/>
                    <a:pt x="233627" y="221226"/>
                    <a:pt x="233627" y="243612"/>
                  </a:cubicBezTo>
                  <a:cubicBezTo>
                    <a:pt x="233627" y="243612"/>
                    <a:pt x="233627" y="243612"/>
                    <a:pt x="265377" y="243612"/>
                  </a:cubicBezTo>
                  <a:cubicBezTo>
                    <a:pt x="271991" y="243612"/>
                    <a:pt x="277283" y="250196"/>
                    <a:pt x="277283" y="256780"/>
                  </a:cubicBezTo>
                  <a:cubicBezTo>
                    <a:pt x="277283" y="256780"/>
                    <a:pt x="277283" y="256780"/>
                    <a:pt x="277283" y="272582"/>
                  </a:cubicBezTo>
                  <a:cubicBezTo>
                    <a:pt x="277283" y="280483"/>
                    <a:pt x="271991" y="285750"/>
                    <a:pt x="265377" y="285750"/>
                  </a:cubicBezTo>
                  <a:cubicBezTo>
                    <a:pt x="265377" y="285750"/>
                    <a:pt x="265377" y="285750"/>
                    <a:pt x="204523" y="285750"/>
                  </a:cubicBezTo>
                  <a:cubicBezTo>
                    <a:pt x="207168" y="280483"/>
                    <a:pt x="208491" y="275216"/>
                    <a:pt x="209814" y="269948"/>
                  </a:cubicBezTo>
                  <a:cubicBezTo>
                    <a:pt x="209814" y="268631"/>
                    <a:pt x="209814" y="213325"/>
                    <a:pt x="209814" y="213325"/>
                  </a:cubicBezTo>
                  <a:cubicBezTo>
                    <a:pt x="209814" y="213325"/>
                    <a:pt x="209814" y="213325"/>
                    <a:pt x="209814" y="172504"/>
                  </a:cubicBezTo>
                  <a:cubicBezTo>
                    <a:pt x="209814" y="172504"/>
                    <a:pt x="209814" y="172504"/>
                    <a:pt x="295804" y="172504"/>
                  </a:cubicBezTo>
                  <a:cubicBezTo>
                    <a:pt x="303741" y="172504"/>
                    <a:pt x="309033" y="165919"/>
                    <a:pt x="309033" y="159335"/>
                  </a:cubicBezTo>
                  <a:cubicBezTo>
                    <a:pt x="309033" y="159335"/>
                    <a:pt x="309033" y="159335"/>
                    <a:pt x="309033" y="39504"/>
                  </a:cubicBezTo>
                  <a:cubicBezTo>
                    <a:pt x="309033" y="32920"/>
                    <a:pt x="303741" y="27653"/>
                    <a:pt x="295804" y="27653"/>
                  </a:cubicBezTo>
                  <a:cubicBezTo>
                    <a:pt x="295804" y="27653"/>
                    <a:pt x="295804" y="27653"/>
                    <a:pt x="109272" y="27653"/>
                  </a:cubicBezTo>
                  <a:cubicBezTo>
                    <a:pt x="102658" y="27653"/>
                    <a:pt x="97366" y="32920"/>
                    <a:pt x="97366" y="39504"/>
                  </a:cubicBezTo>
                  <a:cubicBezTo>
                    <a:pt x="97366" y="39504"/>
                    <a:pt x="97366" y="39504"/>
                    <a:pt x="97366" y="65841"/>
                  </a:cubicBezTo>
                  <a:cubicBezTo>
                    <a:pt x="97366" y="65841"/>
                    <a:pt x="97366" y="65841"/>
                    <a:pt x="68262" y="65841"/>
                  </a:cubicBezTo>
                  <a:cubicBezTo>
                    <a:pt x="68262" y="65841"/>
                    <a:pt x="68262" y="65841"/>
                    <a:pt x="68262" y="34237"/>
                  </a:cubicBezTo>
                  <a:cubicBezTo>
                    <a:pt x="68262" y="15802"/>
                    <a:pt x="82814" y="0"/>
                    <a:pt x="101335" y="0"/>
                  </a:cubicBezTo>
                  <a:close/>
                </a:path>
              </a:pathLst>
            </a:custGeom>
            <a:solidFill>
              <a:schemeClr val="bg1"/>
            </a:solidFill>
            <a:ln>
              <a:noFill/>
            </a:ln>
          </p:spPr>
          <p:txBody>
            <a:bodyPr anchor="ctr"/>
            <a:lstStyle/>
            <a:p>
              <a:pPr algn="ctr"/>
              <a:endParaRPr sz="2400"/>
            </a:p>
          </p:txBody>
        </p:sp>
      </p:grpSp>
      <p:grpSp>
        <p:nvGrpSpPr>
          <p:cNvPr id="171" name="组合 26"/>
          <p:cNvGrpSpPr/>
          <p:nvPr/>
        </p:nvGrpSpPr>
        <p:grpSpPr>
          <a:xfrm>
            <a:off x="1770739" y="5072262"/>
            <a:ext cx="8650517" cy="1190048"/>
            <a:chOff x="1328056" y="3240861"/>
            <a:chExt cx="6487888" cy="892536"/>
          </a:xfrm>
        </p:grpSpPr>
        <p:sp>
          <p:nvSpPr>
            <p:cNvPr id="172" name="矩形 171"/>
            <p:cNvSpPr/>
            <p:nvPr/>
          </p:nvSpPr>
          <p:spPr>
            <a:xfrm>
              <a:off x="1328056" y="3240861"/>
              <a:ext cx="1464842" cy="741742"/>
            </a:xfrm>
            <a:prstGeom prst="rect">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defTabSz="1219140">
                <a:defRPr/>
              </a:pPr>
              <a:r>
                <a:rPr lang="zh-CN" altLang="en-US" sz="2400" b="1" dirty="0">
                  <a:solidFill>
                    <a:schemeClr val="bg1"/>
                  </a:solidFill>
                </a:rPr>
                <a:t>硬分叉</a:t>
              </a:r>
            </a:p>
          </p:txBody>
        </p:sp>
        <p:sp>
          <p:nvSpPr>
            <p:cNvPr id="173" name="矩形 172"/>
            <p:cNvSpPr/>
            <p:nvPr/>
          </p:nvSpPr>
          <p:spPr>
            <a:xfrm>
              <a:off x="3794806" y="3240861"/>
              <a:ext cx="3874388" cy="741742"/>
            </a:xfrm>
            <a:prstGeom prst="rect">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174" name="平行四边形 173"/>
            <p:cNvSpPr/>
            <p:nvPr/>
          </p:nvSpPr>
          <p:spPr>
            <a:xfrm rot="5400000">
              <a:off x="2597109" y="3436653"/>
              <a:ext cx="892535" cy="500953"/>
            </a:xfrm>
            <a:prstGeom prst="parallelogram">
              <a:avLst/>
            </a:prstGeom>
            <a:solidFill>
              <a:schemeClr val="accent4">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175" name="平行四边形 174"/>
            <p:cNvSpPr/>
            <p:nvPr/>
          </p:nvSpPr>
          <p:spPr>
            <a:xfrm rot="16200000" flipV="1">
              <a:off x="3098061" y="3436652"/>
              <a:ext cx="892535" cy="500953"/>
            </a:xfrm>
            <a:prstGeom prst="parallelogram">
              <a:avLst/>
            </a:prstGeom>
            <a:solidFill>
              <a:schemeClr val="accent4">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176" name="矩形 175"/>
            <p:cNvSpPr/>
            <p:nvPr/>
          </p:nvSpPr>
          <p:spPr>
            <a:xfrm>
              <a:off x="7669194" y="3240861"/>
              <a:ext cx="146750" cy="741742"/>
            </a:xfrm>
            <a:prstGeom prst="rect">
              <a:avLst/>
            </a:prstGeom>
            <a:solidFill>
              <a:schemeClr val="accent4">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177" name="文本框 92"/>
            <p:cNvSpPr txBox="1"/>
            <p:nvPr/>
          </p:nvSpPr>
          <p:spPr>
            <a:xfrm>
              <a:off x="4080959" y="3422540"/>
              <a:ext cx="3479159" cy="378384"/>
            </a:xfrm>
            <a:prstGeom prst="rect">
              <a:avLst/>
            </a:prstGeom>
            <a:noFill/>
          </p:spPr>
          <p:txBody>
            <a:bodyPr wrap="square" lIns="96000" tIns="0" rIns="96000" bIns="0" anchor="ctr" anchorCtr="0">
              <a:noAutofit/>
            </a:bodyPr>
            <a:lstStyle/>
            <a:p>
              <a:pPr defTabSz="1219140">
                <a:lnSpc>
                  <a:spcPct val="120000"/>
                </a:lnSpc>
                <a:defRPr/>
              </a:pPr>
              <a:r>
                <a:rPr lang="zh-CN" altLang="zh-CN" sz="1200" dirty="0">
                  <a:solidFill>
                    <a:schemeClr val="bg1"/>
                  </a:solidFill>
                </a:rPr>
                <a:t>硬分叉是改变原有的规则，引入不兼容旧软件的新规则。譬如将区块的大小上限由</a:t>
              </a:r>
              <a:r>
                <a:rPr lang="en-US" altLang="zh-CN" sz="1200" dirty="0">
                  <a:solidFill>
                    <a:schemeClr val="bg1"/>
                  </a:solidFill>
                </a:rPr>
                <a:t>1MB </a:t>
              </a:r>
              <a:r>
                <a:rPr lang="zh-CN" altLang="zh-CN" sz="1200" dirty="0">
                  <a:solidFill>
                    <a:schemeClr val="bg1"/>
                  </a:solidFill>
                </a:rPr>
                <a:t>增加到</a:t>
              </a:r>
              <a:r>
                <a:rPr lang="en-US" altLang="zh-CN" sz="1200" dirty="0">
                  <a:solidFill>
                    <a:schemeClr val="bg1"/>
                  </a:solidFill>
                </a:rPr>
                <a:t>8MB</a:t>
              </a:r>
              <a:r>
                <a:rPr lang="zh-CN" altLang="zh-CN" sz="1200" dirty="0">
                  <a:solidFill>
                    <a:schemeClr val="bg1"/>
                  </a:solidFill>
                </a:rPr>
                <a:t>，没升级的节点会将新区块视为无效，因此未升级节点无法协同已升级节点的工作。 </a:t>
              </a:r>
              <a:endParaRPr lang="zh-CN" altLang="en-US" sz="1200" dirty="0">
                <a:solidFill>
                  <a:schemeClr val="bg1"/>
                </a:solidFill>
              </a:endParaRPr>
            </a:p>
          </p:txBody>
        </p:sp>
        <p:sp>
          <p:nvSpPr>
            <p:cNvPr id="178" name="任意多边形: 形状 22" title="RlNtk0pa6Z"/>
            <p:cNvSpPr>
              <a:spLocks/>
            </p:cNvSpPr>
            <p:nvPr/>
          </p:nvSpPr>
          <p:spPr bwMode="auto">
            <a:xfrm>
              <a:off x="3423494" y="3481568"/>
              <a:ext cx="242734" cy="411026"/>
            </a:xfrm>
            <a:custGeom>
              <a:avLst/>
              <a:gdLst>
                <a:gd name="connsiteX0" fmla="*/ 65297 w 239713"/>
                <a:gd name="connsiteY0" fmla="*/ 242888 h 336550"/>
                <a:gd name="connsiteX1" fmla="*/ 176003 w 239713"/>
                <a:gd name="connsiteY1" fmla="*/ 242888 h 336550"/>
                <a:gd name="connsiteX2" fmla="*/ 190500 w 239713"/>
                <a:gd name="connsiteY2" fmla="*/ 257856 h 336550"/>
                <a:gd name="connsiteX3" fmla="*/ 176003 w 239713"/>
                <a:gd name="connsiteY3" fmla="*/ 271463 h 336550"/>
                <a:gd name="connsiteX4" fmla="*/ 65297 w 239713"/>
                <a:gd name="connsiteY4" fmla="*/ 271463 h 336550"/>
                <a:gd name="connsiteX5" fmla="*/ 50800 w 239713"/>
                <a:gd name="connsiteY5" fmla="*/ 257856 h 336550"/>
                <a:gd name="connsiteX6" fmla="*/ 65297 w 239713"/>
                <a:gd name="connsiteY6" fmla="*/ 242888 h 336550"/>
                <a:gd name="connsiteX7" fmla="*/ 65297 w 239713"/>
                <a:gd name="connsiteY7" fmla="*/ 173038 h 336550"/>
                <a:gd name="connsiteX8" fmla="*/ 176003 w 239713"/>
                <a:gd name="connsiteY8" fmla="*/ 173038 h 336550"/>
                <a:gd name="connsiteX9" fmla="*/ 190500 w 239713"/>
                <a:gd name="connsiteY9" fmla="*/ 187326 h 336550"/>
                <a:gd name="connsiteX10" fmla="*/ 176003 w 239713"/>
                <a:gd name="connsiteY10" fmla="*/ 201613 h 336550"/>
                <a:gd name="connsiteX11" fmla="*/ 65297 w 239713"/>
                <a:gd name="connsiteY11" fmla="*/ 201613 h 336550"/>
                <a:gd name="connsiteX12" fmla="*/ 50800 w 239713"/>
                <a:gd name="connsiteY12" fmla="*/ 187326 h 336550"/>
                <a:gd name="connsiteX13" fmla="*/ 65297 w 239713"/>
                <a:gd name="connsiteY13" fmla="*/ 173038 h 336550"/>
                <a:gd name="connsiteX14" fmla="*/ 65297 w 239713"/>
                <a:gd name="connsiteY14" fmla="*/ 101600 h 336550"/>
                <a:gd name="connsiteX15" fmla="*/ 176003 w 239713"/>
                <a:gd name="connsiteY15" fmla="*/ 101600 h 336550"/>
                <a:gd name="connsiteX16" fmla="*/ 190500 w 239713"/>
                <a:gd name="connsiteY16" fmla="*/ 115888 h 336550"/>
                <a:gd name="connsiteX17" fmla="*/ 176003 w 239713"/>
                <a:gd name="connsiteY17" fmla="*/ 130175 h 336550"/>
                <a:gd name="connsiteX18" fmla="*/ 65297 w 239713"/>
                <a:gd name="connsiteY18" fmla="*/ 130175 h 336550"/>
                <a:gd name="connsiteX19" fmla="*/ 50800 w 239713"/>
                <a:gd name="connsiteY19" fmla="*/ 115888 h 336550"/>
                <a:gd name="connsiteX20" fmla="*/ 65297 w 239713"/>
                <a:gd name="connsiteY20" fmla="*/ 101600 h 336550"/>
                <a:gd name="connsiteX21" fmla="*/ 31221 w 239713"/>
                <a:gd name="connsiteY21" fmla="*/ 66675 h 336550"/>
                <a:gd name="connsiteX22" fmla="*/ 28575 w 239713"/>
                <a:gd name="connsiteY22" fmla="*/ 70614 h 336550"/>
                <a:gd name="connsiteX23" fmla="*/ 28575 w 239713"/>
                <a:gd name="connsiteY23" fmla="*/ 306937 h 336550"/>
                <a:gd name="connsiteX24" fmla="*/ 31221 w 239713"/>
                <a:gd name="connsiteY24" fmla="*/ 309563 h 336550"/>
                <a:gd name="connsiteX25" fmla="*/ 208492 w 239713"/>
                <a:gd name="connsiteY25" fmla="*/ 309563 h 336550"/>
                <a:gd name="connsiteX26" fmla="*/ 211138 w 239713"/>
                <a:gd name="connsiteY26" fmla="*/ 306937 h 336550"/>
                <a:gd name="connsiteX27" fmla="*/ 211138 w 239713"/>
                <a:gd name="connsiteY27" fmla="*/ 70614 h 336550"/>
                <a:gd name="connsiteX28" fmla="*/ 208492 w 239713"/>
                <a:gd name="connsiteY28" fmla="*/ 66675 h 336550"/>
                <a:gd name="connsiteX29" fmla="*/ 31221 w 239713"/>
                <a:gd name="connsiteY29" fmla="*/ 66675 h 336550"/>
                <a:gd name="connsiteX30" fmla="*/ 105753 w 239713"/>
                <a:gd name="connsiteY30" fmla="*/ 28575 h 336550"/>
                <a:gd name="connsiteX31" fmla="*/ 103188 w 239713"/>
                <a:gd name="connsiteY31" fmla="*/ 31221 h 336550"/>
                <a:gd name="connsiteX32" fmla="*/ 103188 w 239713"/>
                <a:gd name="connsiteY32" fmla="*/ 36513 h 336550"/>
                <a:gd name="connsiteX33" fmla="*/ 136526 w 239713"/>
                <a:gd name="connsiteY33" fmla="*/ 36513 h 336550"/>
                <a:gd name="connsiteX34" fmla="*/ 136526 w 239713"/>
                <a:gd name="connsiteY34" fmla="*/ 31221 h 336550"/>
                <a:gd name="connsiteX35" fmla="*/ 133962 w 239713"/>
                <a:gd name="connsiteY35" fmla="*/ 28575 h 336550"/>
                <a:gd name="connsiteX36" fmla="*/ 105753 w 239713"/>
                <a:gd name="connsiteY36" fmla="*/ 28575 h 336550"/>
                <a:gd name="connsiteX37" fmla="*/ 105368 w 239713"/>
                <a:gd name="connsiteY37" fmla="*/ 0 h 336550"/>
                <a:gd name="connsiteX38" fmla="*/ 134345 w 239713"/>
                <a:gd name="connsiteY38" fmla="*/ 0 h 336550"/>
                <a:gd name="connsiteX39" fmla="*/ 165955 w 239713"/>
                <a:gd name="connsiteY39" fmla="*/ 31552 h 336550"/>
                <a:gd name="connsiteX40" fmla="*/ 165955 w 239713"/>
                <a:gd name="connsiteY40" fmla="*/ 36810 h 336550"/>
                <a:gd name="connsiteX41" fmla="*/ 208103 w 239713"/>
                <a:gd name="connsiteY41" fmla="*/ 36810 h 336550"/>
                <a:gd name="connsiteX42" fmla="*/ 239713 w 239713"/>
                <a:gd name="connsiteY42" fmla="*/ 68362 h 336550"/>
                <a:gd name="connsiteX43" fmla="*/ 239713 w 239713"/>
                <a:gd name="connsiteY43" fmla="*/ 304998 h 336550"/>
                <a:gd name="connsiteX44" fmla="*/ 206786 w 239713"/>
                <a:gd name="connsiteY44" fmla="*/ 336550 h 336550"/>
                <a:gd name="connsiteX45" fmla="*/ 31610 w 239713"/>
                <a:gd name="connsiteY45" fmla="*/ 336550 h 336550"/>
                <a:gd name="connsiteX46" fmla="*/ 0 w 239713"/>
                <a:gd name="connsiteY46" fmla="*/ 304998 h 336550"/>
                <a:gd name="connsiteX47" fmla="*/ 0 w 239713"/>
                <a:gd name="connsiteY47" fmla="*/ 68362 h 336550"/>
                <a:gd name="connsiteX48" fmla="*/ 31610 w 239713"/>
                <a:gd name="connsiteY48" fmla="*/ 36810 h 336550"/>
                <a:gd name="connsiteX49" fmla="*/ 73758 w 239713"/>
                <a:gd name="connsiteY49" fmla="*/ 36810 h 336550"/>
                <a:gd name="connsiteX50" fmla="*/ 73758 w 239713"/>
                <a:gd name="connsiteY50" fmla="*/ 31552 h 336550"/>
                <a:gd name="connsiteX51" fmla="*/ 105368 w 239713"/>
                <a:gd name="connsiteY51"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39713" h="336550">
                  <a:moveTo>
                    <a:pt x="65297" y="242888"/>
                  </a:moveTo>
                  <a:cubicBezTo>
                    <a:pt x="65297" y="242888"/>
                    <a:pt x="65297" y="242888"/>
                    <a:pt x="176003" y="242888"/>
                  </a:cubicBezTo>
                  <a:cubicBezTo>
                    <a:pt x="183911" y="242888"/>
                    <a:pt x="190500" y="249692"/>
                    <a:pt x="190500" y="257856"/>
                  </a:cubicBezTo>
                  <a:cubicBezTo>
                    <a:pt x="190500" y="266020"/>
                    <a:pt x="183911" y="271463"/>
                    <a:pt x="176003" y="271463"/>
                  </a:cubicBezTo>
                  <a:cubicBezTo>
                    <a:pt x="176003" y="271463"/>
                    <a:pt x="176003" y="271463"/>
                    <a:pt x="65297" y="271463"/>
                  </a:cubicBezTo>
                  <a:cubicBezTo>
                    <a:pt x="57390" y="271463"/>
                    <a:pt x="50800" y="266020"/>
                    <a:pt x="50800" y="257856"/>
                  </a:cubicBezTo>
                  <a:cubicBezTo>
                    <a:pt x="50800" y="249692"/>
                    <a:pt x="57390" y="242888"/>
                    <a:pt x="65297" y="242888"/>
                  </a:cubicBezTo>
                  <a:close/>
                  <a:moveTo>
                    <a:pt x="65297" y="173038"/>
                  </a:moveTo>
                  <a:cubicBezTo>
                    <a:pt x="65297" y="173038"/>
                    <a:pt x="65297" y="173038"/>
                    <a:pt x="176003" y="173038"/>
                  </a:cubicBezTo>
                  <a:cubicBezTo>
                    <a:pt x="183911" y="173038"/>
                    <a:pt x="190500" y="179532"/>
                    <a:pt x="190500" y="187326"/>
                  </a:cubicBezTo>
                  <a:cubicBezTo>
                    <a:pt x="190500" y="195119"/>
                    <a:pt x="183911" y="201613"/>
                    <a:pt x="176003" y="201613"/>
                  </a:cubicBezTo>
                  <a:cubicBezTo>
                    <a:pt x="176003" y="201613"/>
                    <a:pt x="176003" y="201613"/>
                    <a:pt x="65297" y="201613"/>
                  </a:cubicBezTo>
                  <a:cubicBezTo>
                    <a:pt x="57390" y="201613"/>
                    <a:pt x="50800" y="195119"/>
                    <a:pt x="50800" y="187326"/>
                  </a:cubicBezTo>
                  <a:cubicBezTo>
                    <a:pt x="50800" y="179532"/>
                    <a:pt x="57390" y="173038"/>
                    <a:pt x="65297" y="173038"/>
                  </a:cubicBezTo>
                  <a:close/>
                  <a:moveTo>
                    <a:pt x="65297" y="101600"/>
                  </a:moveTo>
                  <a:cubicBezTo>
                    <a:pt x="65297" y="101600"/>
                    <a:pt x="65297" y="101600"/>
                    <a:pt x="176003" y="101600"/>
                  </a:cubicBezTo>
                  <a:cubicBezTo>
                    <a:pt x="183911" y="101600"/>
                    <a:pt x="190500" y="108094"/>
                    <a:pt x="190500" y="115888"/>
                  </a:cubicBezTo>
                  <a:cubicBezTo>
                    <a:pt x="190500" y="123681"/>
                    <a:pt x="183911" y="130175"/>
                    <a:pt x="176003" y="130175"/>
                  </a:cubicBezTo>
                  <a:cubicBezTo>
                    <a:pt x="176003" y="130175"/>
                    <a:pt x="176003" y="130175"/>
                    <a:pt x="65297" y="130175"/>
                  </a:cubicBezTo>
                  <a:cubicBezTo>
                    <a:pt x="57390" y="130175"/>
                    <a:pt x="50800" y="123681"/>
                    <a:pt x="50800" y="115888"/>
                  </a:cubicBezTo>
                  <a:cubicBezTo>
                    <a:pt x="50800" y="108094"/>
                    <a:pt x="57390" y="101600"/>
                    <a:pt x="65297" y="101600"/>
                  </a:cubicBezTo>
                  <a:close/>
                  <a:moveTo>
                    <a:pt x="31221" y="66675"/>
                  </a:moveTo>
                  <a:cubicBezTo>
                    <a:pt x="29898" y="66675"/>
                    <a:pt x="28575" y="67988"/>
                    <a:pt x="28575" y="70614"/>
                  </a:cubicBezTo>
                  <a:cubicBezTo>
                    <a:pt x="28575" y="70614"/>
                    <a:pt x="28575" y="70614"/>
                    <a:pt x="28575" y="306937"/>
                  </a:cubicBezTo>
                  <a:cubicBezTo>
                    <a:pt x="28575" y="308250"/>
                    <a:pt x="29898" y="309563"/>
                    <a:pt x="31221" y="309563"/>
                  </a:cubicBezTo>
                  <a:cubicBezTo>
                    <a:pt x="31221" y="309563"/>
                    <a:pt x="31221" y="309563"/>
                    <a:pt x="208492" y="309563"/>
                  </a:cubicBezTo>
                  <a:cubicBezTo>
                    <a:pt x="209815" y="309563"/>
                    <a:pt x="211138" y="308250"/>
                    <a:pt x="211138" y="306937"/>
                  </a:cubicBezTo>
                  <a:lnTo>
                    <a:pt x="211138" y="70614"/>
                  </a:lnTo>
                  <a:cubicBezTo>
                    <a:pt x="211138" y="67988"/>
                    <a:pt x="209815" y="66675"/>
                    <a:pt x="208492" y="66675"/>
                  </a:cubicBezTo>
                  <a:cubicBezTo>
                    <a:pt x="208492" y="66675"/>
                    <a:pt x="208492" y="66675"/>
                    <a:pt x="31221" y="66675"/>
                  </a:cubicBezTo>
                  <a:close/>
                  <a:moveTo>
                    <a:pt x="105753" y="28575"/>
                  </a:moveTo>
                  <a:cubicBezTo>
                    <a:pt x="104470" y="28575"/>
                    <a:pt x="103188" y="29898"/>
                    <a:pt x="103188" y="31221"/>
                  </a:cubicBezTo>
                  <a:cubicBezTo>
                    <a:pt x="103188" y="31221"/>
                    <a:pt x="103188" y="31221"/>
                    <a:pt x="103188" y="36513"/>
                  </a:cubicBezTo>
                  <a:cubicBezTo>
                    <a:pt x="103188" y="36513"/>
                    <a:pt x="103188" y="36513"/>
                    <a:pt x="136526" y="36513"/>
                  </a:cubicBezTo>
                  <a:cubicBezTo>
                    <a:pt x="136526" y="36513"/>
                    <a:pt x="136526" y="36513"/>
                    <a:pt x="136526" y="31221"/>
                  </a:cubicBezTo>
                  <a:cubicBezTo>
                    <a:pt x="136526" y="29898"/>
                    <a:pt x="135244" y="28575"/>
                    <a:pt x="133962" y="28575"/>
                  </a:cubicBezTo>
                  <a:cubicBezTo>
                    <a:pt x="133962" y="28575"/>
                    <a:pt x="133962" y="28575"/>
                    <a:pt x="105753" y="28575"/>
                  </a:cubicBezTo>
                  <a:close/>
                  <a:moveTo>
                    <a:pt x="105368" y="0"/>
                  </a:moveTo>
                  <a:cubicBezTo>
                    <a:pt x="105368" y="0"/>
                    <a:pt x="105368" y="0"/>
                    <a:pt x="134345" y="0"/>
                  </a:cubicBezTo>
                  <a:cubicBezTo>
                    <a:pt x="151467" y="0"/>
                    <a:pt x="165955" y="14461"/>
                    <a:pt x="165955" y="31552"/>
                  </a:cubicBezTo>
                  <a:cubicBezTo>
                    <a:pt x="165955" y="31552"/>
                    <a:pt x="165955" y="31552"/>
                    <a:pt x="165955" y="36810"/>
                  </a:cubicBezTo>
                  <a:cubicBezTo>
                    <a:pt x="165955" y="36810"/>
                    <a:pt x="165955" y="36810"/>
                    <a:pt x="208103" y="36810"/>
                  </a:cubicBezTo>
                  <a:cubicBezTo>
                    <a:pt x="225225" y="36810"/>
                    <a:pt x="239713" y="51271"/>
                    <a:pt x="239713" y="68362"/>
                  </a:cubicBezTo>
                  <a:cubicBezTo>
                    <a:pt x="239713" y="68362"/>
                    <a:pt x="239713" y="68362"/>
                    <a:pt x="239713" y="304998"/>
                  </a:cubicBezTo>
                  <a:cubicBezTo>
                    <a:pt x="238396" y="322089"/>
                    <a:pt x="223908" y="336550"/>
                    <a:pt x="206786" y="336550"/>
                  </a:cubicBezTo>
                  <a:cubicBezTo>
                    <a:pt x="206786" y="336550"/>
                    <a:pt x="206786" y="336550"/>
                    <a:pt x="31610" y="336550"/>
                  </a:cubicBezTo>
                  <a:cubicBezTo>
                    <a:pt x="14488" y="336550"/>
                    <a:pt x="0" y="322089"/>
                    <a:pt x="0" y="304998"/>
                  </a:cubicBezTo>
                  <a:cubicBezTo>
                    <a:pt x="0" y="304998"/>
                    <a:pt x="0" y="304998"/>
                    <a:pt x="0" y="68362"/>
                  </a:cubicBezTo>
                  <a:cubicBezTo>
                    <a:pt x="0" y="51271"/>
                    <a:pt x="14488" y="36810"/>
                    <a:pt x="31610" y="36810"/>
                  </a:cubicBezTo>
                  <a:cubicBezTo>
                    <a:pt x="31610" y="36810"/>
                    <a:pt x="31610" y="36810"/>
                    <a:pt x="73758" y="36810"/>
                  </a:cubicBezTo>
                  <a:cubicBezTo>
                    <a:pt x="73758" y="36810"/>
                    <a:pt x="73758" y="36810"/>
                    <a:pt x="73758" y="31552"/>
                  </a:cubicBezTo>
                  <a:cubicBezTo>
                    <a:pt x="73758" y="14461"/>
                    <a:pt x="88246" y="0"/>
                    <a:pt x="105368" y="0"/>
                  </a:cubicBezTo>
                  <a:close/>
                </a:path>
              </a:pathLst>
            </a:custGeom>
            <a:solidFill>
              <a:schemeClr val="bg1"/>
            </a:solidFill>
            <a:ln>
              <a:noFill/>
            </a:ln>
          </p:spPr>
          <p:txBody>
            <a:bodyPr anchor="ctr"/>
            <a:lstStyle/>
            <a:p>
              <a:pPr algn="ctr"/>
              <a:endParaRPr sz="2400"/>
            </a:p>
          </p:txBody>
        </p:sp>
      </p:grpSp>
    </p:spTree>
    <p:extLst>
      <p:ext uri="{BB962C8B-B14F-4D97-AF65-F5344CB8AC3E}">
        <p14:creationId xmlns:p14="http://schemas.microsoft.com/office/powerpoint/2010/main" val="1135310931"/>
      </p:ext>
    </p:extLst>
  </p:cSld>
  <p:clrMapOvr>
    <a:masterClrMapping/>
  </p:clrMapOvr>
  <mc:AlternateContent xmlns:mc="http://schemas.openxmlformats.org/markup-compatibility/2006" xmlns:p14="http://schemas.microsoft.com/office/powerpoint/2010/main">
    <mc:Choice Requires="p14">
      <p:transition spd="slow" p14:dur="1250" advClick="0" advTm="0">
        <p:randomBar dir="vert"/>
      </p:transition>
    </mc:Choice>
    <mc:Fallback xmlns="">
      <p:transition spd="slow" advClick="0" advTm="0">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55"/>
                                        </p:tgtEl>
                                        <p:attrNameLst>
                                          <p:attrName>style.visibility</p:attrName>
                                        </p:attrNameLst>
                                      </p:cBhvr>
                                      <p:to>
                                        <p:strVal val="visible"/>
                                      </p:to>
                                    </p:set>
                                    <p:animEffect transition="in" filter="wipe(left)">
                                      <p:cBhvr>
                                        <p:cTn id="14" dur="500"/>
                                        <p:tgtEl>
                                          <p:spTgt spid="155"/>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63"/>
                                        </p:tgtEl>
                                        <p:attrNameLst>
                                          <p:attrName>style.visibility</p:attrName>
                                        </p:attrNameLst>
                                      </p:cBhvr>
                                      <p:to>
                                        <p:strVal val="visible"/>
                                      </p:to>
                                    </p:set>
                                    <p:animEffect transition="in" filter="wipe(left)">
                                      <p:cBhvr>
                                        <p:cTn id="18" dur="500"/>
                                        <p:tgtEl>
                                          <p:spTgt spid="163"/>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71"/>
                                        </p:tgtEl>
                                        <p:attrNameLst>
                                          <p:attrName>style.visibility</p:attrName>
                                        </p:attrNameLst>
                                      </p:cBhvr>
                                      <p:to>
                                        <p:strVal val="visible"/>
                                      </p:to>
                                    </p:set>
                                    <p:animEffect transition="in" filter="wipe(left)">
                                      <p:cBhvr>
                                        <p:cTn id="22"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BE47BF5-92E9-41F4-A728-4759DDFCBA01}"/>
              </a:ext>
            </a:extLst>
          </p:cNvPr>
          <p:cNvSpPr txBox="1">
            <a:spLocks noChangeArrowheads="1"/>
          </p:cNvSpPr>
          <p:nvPr/>
        </p:nvSpPr>
        <p:spPr bwMode="auto">
          <a:xfrm>
            <a:off x="3970388" y="250393"/>
            <a:ext cx="4894757" cy="584775"/>
          </a:xfrm>
          <a:prstGeom prst="rect">
            <a:avLst/>
          </a:prstGeom>
          <a:noFill/>
          <a:ln>
            <a:noFill/>
          </a:ln>
        </p:spPr>
        <p:txBody>
          <a:bodyPr wrap="square">
            <a:spAutoFit/>
          </a:bodyPr>
          <a:lstStyle>
            <a:lvl1pPr/>
            <a:lvl2pPr marL="742950" indent="-285750"/>
            <a:lvl3pPr/>
            <a:lvl4pPr/>
            <a:lvl5pPr/>
            <a:lvl6pPr/>
            <a:lvl7pPr/>
            <a:lvl8pPr/>
            <a:lvl9pPr/>
          </a:lstStyle>
          <a:p>
            <a:pPr algn="ctr"/>
            <a:r>
              <a:rPr lang="zh-CN" altLang="en-US" sz="3200" dirty="0">
                <a:ln w="9525">
                  <a:noFill/>
                </a:ln>
                <a:solidFill>
                  <a:schemeClr val="bg1"/>
                </a:solidFill>
                <a:effectLst>
                  <a:outerShdw blurRad="50800" dist="38100" dir="2700000" algn="tl" rotWithShape="0">
                    <a:schemeClr val="bg1">
                      <a:lumMod val="85000"/>
                      <a:alpha val="40000"/>
                    </a:schemeClr>
                  </a:outerShdw>
                </a:effectLst>
                <a:latin typeface="+mj-ea"/>
                <a:ea typeface="+mj-ea"/>
              </a:rPr>
              <a:t>比特币的特色和局限</a:t>
            </a:r>
          </a:p>
        </p:txBody>
      </p:sp>
      <p:sp>
        <p:nvSpPr>
          <p:cNvPr id="5" name="矩形 4">
            <a:extLst>
              <a:ext uri="{FF2B5EF4-FFF2-40B4-BE49-F238E27FC236}">
                <a16:creationId xmlns:a16="http://schemas.microsoft.com/office/drawing/2014/main" id="{21F18E28-BF77-4DCB-9C95-0138A4ECF9D1}"/>
              </a:ext>
            </a:extLst>
          </p:cNvPr>
          <p:cNvSpPr/>
          <p:nvPr/>
        </p:nvSpPr>
        <p:spPr>
          <a:xfrm>
            <a:off x="4190973" y="843077"/>
            <a:ext cx="4453585" cy="400110"/>
          </a:xfrm>
          <a:prstGeom prst="rect">
            <a:avLst/>
          </a:prstGeom>
        </p:spPr>
        <p:txBody>
          <a:bodyPr wrap="square">
            <a:spAutoFit/>
          </a:bodyPr>
          <a:lstStyle/>
          <a:p>
            <a:pPr algn="ctr"/>
            <a:r>
              <a:rPr lang="en-US" altLang="zh-CN" sz="2000" dirty="0">
                <a:ln w="3175">
                  <a:noFill/>
                </a:ln>
                <a:solidFill>
                  <a:srgbClr val="447FB1"/>
                </a:solidFill>
                <a:effectLst>
                  <a:outerShdw blurRad="50800" dist="38100" dir="2700000" algn="tl" rotWithShape="0">
                    <a:schemeClr val="bg1">
                      <a:lumMod val="85000"/>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Features and Limitations of Bitcoin</a:t>
            </a:r>
            <a:r>
              <a:rPr lang="en-US" altLang="zh-CN" sz="2000" dirty="0">
                <a:ln w="3175">
                  <a:noFill/>
                </a:ln>
                <a:solidFill>
                  <a:srgbClr val="447FB1"/>
                </a:solidFill>
                <a:effectLst>
                  <a:outerShdw blurRad="50800" dist="38100" dir="2700000" algn="tl" rotWithShape="0">
                    <a:schemeClr val="bg1">
                      <a:lumMod val="85000"/>
                      <a:alpha val="40000"/>
                    </a:schemeClr>
                  </a:outerShdw>
                </a:effectLst>
                <a:latin typeface="宋体" panose="02010600030101010101" pitchFamily="2" charset="-122"/>
                <a:ea typeface="宋体" panose="02010600030101010101" pitchFamily="2" charset="-122"/>
              </a:rPr>
              <a:t> </a:t>
            </a:r>
            <a:endParaRPr lang="zh-CN" altLang="en-US" sz="2000" dirty="0">
              <a:ln w="3175">
                <a:noFill/>
              </a:ln>
              <a:solidFill>
                <a:srgbClr val="447FB1"/>
              </a:solidFill>
              <a:effectLst>
                <a:outerShdw blurRad="50800" dist="38100" dir="2700000" algn="tl" rotWithShape="0">
                  <a:schemeClr val="bg1">
                    <a:lumMod val="85000"/>
                    <a:alpha val="40000"/>
                  </a:schemeClr>
                </a:outerShdw>
              </a:effectLst>
              <a:latin typeface="宋体" panose="02010600030101010101" pitchFamily="2" charset="-122"/>
              <a:ea typeface="宋体" panose="02010600030101010101" pitchFamily="2" charset="-122"/>
            </a:endParaRPr>
          </a:p>
        </p:txBody>
      </p:sp>
      <p:cxnSp>
        <p:nvCxnSpPr>
          <p:cNvPr id="9" name="直接连接符 8">
            <a:extLst>
              <a:ext uri="{FF2B5EF4-FFF2-40B4-BE49-F238E27FC236}">
                <a16:creationId xmlns:a16="http://schemas.microsoft.com/office/drawing/2014/main" id="{DFAA8BB5-18E7-4094-AC9A-B19245078C5F}"/>
              </a:ext>
            </a:extLst>
          </p:cNvPr>
          <p:cNvCxnSpPr/>
          <p:nvPr/>
        </p:nvCxnSpPr>
        <p:spPr>
          <a:xfrm>
            <a:off x="2097105" y="1968247"/>
            <a:ext cx="4187735"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097105" y="1441008"/>
            <a:ext cx="4027715" cy="646331"/>
          </a:xfrm>
          <a:prstGeom prst="rect">
            <a:avLst/>
          </a:prstGeom>
          <a:noFill/>
        </p:spPr>
        <p:txBody>
          <a:bodyPr wrap="square" rtlCol="0">
            <a:spAutoFit/>
          </a:bodyPr>
          <a:lstStyle/>
          <a:p>
            <a:pPr lvl="0"/>
            <a:r>
              <a:rPr kumimoji="1" lang="en-US" altLang="zh-CN" b="1" dirty="0">
                <a:solidFill>
                  <a:schemeClr val="bg1"/>
                </a:solidFill>
              </a:rPr>
              <a:t>1</a:t>
            </a:r>
            <a:r>
              <a:rPr kumimoji="1" lang="zh-CN" altLang="en-US" b="1" dirty="0">
                <a:solidFill>
                  <a:schemeClr val="bg1"/>
                </a:solidFill>
              </a:rPr>
              <a:t>、去中心化</a:t>
            </a:r>
            <a:r>
              <a:rPr lang="zh-CN" altLang="zh-CN" b="1" dirty="0">
                <a:solidFill>
                  <a:schemeClr val="bg1"/>
                </a:solidFill>
              </a:rPr>
              <a:t>（</a:t>
            </a:r>
            <a:r>
              <a:rPr lang="en-US" altLang="zh-CN" b="1" dirty="0">
                <a:solidFill>
                  <a:schemeClr val="bg1"/>
                </a:solidFill>
              </a:rPr>
              <a:t>Decentralization</a:t>
            </a:r>
            <a:r>
              <a:rPr lang="zh-CN" altLang="zh-CN" b="1" dirty="0">
                <a:solidFill>
                  <a:schemeClr val="bg1"/>
                </a:solidFill>
              </a:rPr>
              <a:t>）</a:t>
            </a:r>
            <a:endParaRPr lang="zh-CN" altLang="zh-CN" dirty="0">
              <a:solidFill>
                <a:schemeClr val="bg1"/>
              </a:solidFill>
            </a:endParaRPr>
          </a:p>
          <a:p>
            <a:endParaRPr kumimoji="1" lang="zh-CN" altLang="en-US" dirty="0">
              <a:solidFill>
                <a:schemeClr val="bg1"/>
              </a:solidFill>
            </a:endParaRPr>
          </a:p>
        </p:txBody>
      </p:sp>
    </p:spTree>
    <p:extLst>
      <p:ext uri="{BB962C8B-B14F-4D97-AF65-F5344CB8AC3E}">
        <p14:creationId xmlns:p14="http://schemas.microsoft.com/office/powerpoint/2010/main" val="111271150"/>
      </p:ext>
    </p:extLst>
  </p:cSld>
  <p:clrMapOvr>
    <a:masterClrMapping/>
  </p:clrMapOvr>
  <mc:AlternateContent xmlns:mc="http://schemas.openxmlformats.org/markup-compatibility/2006" xmlns:p14="http://schemas.microsoft.com/office/powerpoint/2010/main">
    <mc:Choice Requires="p14">
      <p:transition spd="slow" p14:dur="1250" advClick="0" advTm="0">
        <p:circle/>
      </p:transition>
    </mc:Choice>
    <mc:Fallback xmlns="">
      <p:transition spd="slow" advClick="0" advTm="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50" presetClass="entr" presetSubtype="0" decel="10000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strVal val="#ppt_w+.3"/>
                                          </p:val>
                                        </p:tav>
                                        <p:tav tm="100000">
                                          <p:val>
                                            <p:strVal val="#ppt_w"/>
                                          </p:val>
                                        </p:tav>
                                      </p:tavLst>
                                    </p:anim>
                                    <p:anim calcmode="lin" valueType="num">
                                      <p:cBhvr>
                                        <p:cTn id="15" dur="500" fill="hold"/>
                                        <p:tgtEl>
                                          <p:spTgt spid="9"/>
                                        </p:tgtEl>
                                        <p:attrNameLst>
                                          <p:attrName>ppt_h</p:attrName>
                                        </p:attrNameLst>
                                      </p:cBhvr>
                                      <p:tavLst>
                                        <p:tav tm="0">
                                          <p:val>
                                            <p:strVal val="#ppt_h"/>
                                          </p:val>
                                        </p:tav>
                                        <p:tav tm="100000">
                                          <p:val>
                                            <p:strVal val="#ppt_h"/>
                                          </p:val>
                                        </p:tav>
                                      </p:tavLst>
                                    </p:anim>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创新科技"/>
</p:tagLst>
</file>

<file path=ppt/theme/theme1.xml><?xml version="1.0" encoding="utf-8"?>
<a:theme xmlns:a="http://schemas.openxmlformats.org/drawingml/2006/main" name="千图网海量PPT模板www.58pic.com​​">
  <a:themeElements>
    <a:clrScheme name="Office">
      <a:dk1>
        <a:srgbClr val="000000"/>
      </a:dk1>
      <a:lt1>
        <a:srgbClr val="FFFFFF"/>
      </a:lt1>
      <a:dk2>
        <a:srgbClr val="778495"/>
      </a:dk2>
      <a:lt2>
        <a:srgbClr val="F0F0F0"/>
      </a:lt2>
      <a:accent1>
        <a:srgbClr val="5A889E"/>
      </a:accent1>
      <a:accent2>
        <a:srgbClr val="00A8A7"/>
      </a:accent2>
      <a:accent3>
        <a:srgbClr val="5A6C90"/>
      </a:accent3>
      <a:accent4>
        <a:srgbClr val="434F5A"/>
      </a:accent4>
      <a:accent5>
        <a:srgbClr val="A5A5A5"/>
      </a:accent5>
      <a:accent6>
        <a:srgbClr val="44546A"/>
      </a:accent6>
      <a:hlink>
        <a:srgbClr val="5A889E"/>
      </a:hlink>
      <a:folHlink>
        <a:srgbClr val="BFBFBF"/>
      </a:folHlink>
    </a:clrScheme>
    <a:fontScheme name="自定义 3">
      <a:majorFont>
        <a:latin typeface="Arial"/>
        <a:ea typeface="微软雅黑"/>
        <a:cs typeface=""/>
      </a:majorFont>
      <a:minorFont>
        <a:latin typeface="Arial"/>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5A889E"/>
    </a:accent1>
    <a:accent2>
      <a:srgbClr val="00A8A7"/>
    </a:accent2>
    <a:accent3>
      <a:srgbClr val="5A6C90"/>
    </a:accent3>
    <a:accent4>
      <a:srgbClr val="434F5A"/>
    </a:accent4>
    <a:accent5>
      <a:srgbClr val="A5A5A5"/>
    </a:accent5>
    <a:accent6>
      <a:srgbClr val="44546A"/>
    </a:accent6>
    <a:hlink>
      <a:srgbClr val="5A889E"/>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
  <TotalTime>2592</TotalTime>
  <Words>2212</Words>
  <Application>Microsoft Office PowerPoint</Application>
  <PresentationFormat>宽屏</PresentationFormat>
  <Paragraphs>200</Paragraphs>
  <Slides>22</Slides>
  <Notes>22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等线</vt:lpstr>
      <vt:lpstr>宋体</vt:lpstr>
      <vt:lpstr>微软雅黑</vt:lpstr>
      <vt:lpstr>Arial</vt:lpstr>
      <vt:lpstr>Times New Roman</vt:lpstr>
      <vt:lpstr>千图网海量PPT模板www.58pic.com​​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dc:description>锐旗设计；https://9ppt.taobao.com</dc:description>
  <cp:lastModifiedBy>Derek Zhou</cp:lastModifiedBy>
  <cp:revision>462</cp:revision>
  <dcterms:created xsi:type="dcterms:W3CDTF">2017-07-15T07:07:04Z</dcterms:created>
  <dcterms:modified xsi:type="dcterms:W3CDTF">2021-12-15T13:42:58Z</dcterms:modified>
</cp:coreProperties>
</file>