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22"/>
  </p:notesMasterIdLst>
  <p:sldIdLst>
    <p:sldId id="256" r:id="rId3"/>
    <p:sldId id="339" r:id="rId4"/>
    <p:sldId id="340" r:id="rId5"/>
    <p:sldId id="347" r:id="rId6"/>
    <p:sldId id="348" r:id="rId7"/>
    <p:sldId id="351" r:id="rId8"/>
    <p:sldId id="352" r:id="rId9"/>
    <p:sldId id="353" r:id="rId10"/>
    <p:sldId id="354" r:id="rId11"/>
    <p:sldId id="350" r:id="rId12"/>
    <p:sldId id="356" r:id="rId13"/>
    <p:sldId id="362" r:id="rId14"/>
    <p:sldId id="363" r:id="rId15"/>
    <p:sldId id="357" r:id="rId16"/>
    <p:sldId id="324" r:id="rId17"/>
    <p:sldId id="358" r:id="rId18"/>
    <p:sldId id="359" r:id="rId19"/>
    <p:sldId id="341" r:id="rId20"/>
    <p:sldId id="32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1677" autoAdjust="0"/>
  </p:normalViewPr>
  <p:slideViewPr>
    <p:cSldViewPr snapToGrid="0">
      <p:cViewPr varScale="1">
        <p:scale>
          <a:sx n="85" d="100"/>
          <a:sy n="85" d="100"/>
        </p:scale>
        <p:origin x="547" y="72"/>
      </p:cViewPr>
      <p:guideLst/>
    </p:cSldViewPr>
  </p:slideViewPr>
  <p:outlineViewPr>
    <p:cViewPr>
      <p:scale>
        <a:sx n="33" d="100"/>
        <a:sy n="33" d="100"/>
      </p:scale>
      <p:origin x="0" y="-49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5270-703B-4390-848F-DB0626B027A8}"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A9B3-E9B9-406B-8DCB-3AE9B8DFA9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区块链让一切有价物都代币化；信</a:t>
            </a:r>
            <a:r>
              <a:rPr lang="en-US" altLang="zh-CN" dirty="0"/>
              <a:t>AI</a:t>
            </a:r>
            <a:r>
              <a:rPr lang="zh-CN" altLang="en-US" dirty="0"/>
              <a:t>，得永生；</a:t>
            </a:r>
            <a:r>
              <a:rPr lang="zh-CN" altLang="en-US" sz="1200" dirty="0"/>
              <a:t>：证明者能够在不向验证者提供任何有用的信息的情况下，使验证者相信某个论断是正确的。</a:t>
            </a:r>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区块链让一切有价物都代币化；信</a:t>
            </a:r>
            <a:r>
              <a:rPr lang="en-US" altLang="zh-CN" dirty="0"/>
              <a:t>AI</a:t>
            </a:r>
            <a:r>
              <a:rPr lang="zh-CN" altLang="en-US" dirty="0"/>
              <a:t>，得永生；</a:t>
            </a:r>
            <a:r>
              <a:rPr lang="zh-CN" altLang="en-US" sz="1200" dirty="0"/>
              <a:t>：证明者能够在不向验证者提供任何有用的信息的情况下，使验证者相信某个论断是正确的。</a:t>
            </a:r>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16</a:t>
            </a:fld>
            <a:endParaRPr lang="zh-CN" altLang="en-US"/>
          </a:p>
        </p:txBody>
      </p:sp>
    </p:spTree>
    <p:extLst>
      <p:ext uri="{BB962C8B-B14F-4D97-AF65-F5344CB8AC3E}">
        <p14:creationId xmlns:p14="http://schemas.microsoft.com/office/powerpoint/2010/main" val="270339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区块链让一切有价物都代币化；信</a:t>
            </a:r>
            <a:r>
              <a:rPr lang="en-US" altLang="zh-CN" dirty="0"/>
              <a:t>AI</a:t>
            </a:r>
            <a:r>
              <a:rPr lang="zh-CN" altLang="en-US" dirty="0"/>
              <a:t>，得永生；</a:t>
            </a:r>
            <a:r>
              <a:rPr lang="zh-CN" altLang="en-US" sz="1200" dirty="0"/>
              <a:t>：证明者能够在不向验证者提供任何有用的信息的情况下，使验证者相信某个论断是正确的。</a:t>
            </a:r>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17</a:t>
            </a:fld>
            <a:endParaRPr lang="zh-CN" altLang="en-US"/>
          </a:p>
        </p:txBody>
      </p:sp>
    </p:spTree>
    <p:extLst>
      <p:ext uri="{BB962C8B-B14F-4D97-AF65-F5344CB8AC3E}">
        <p14:creationId xmlns:p14="http://schemas.microsoft.com/office/powerpoint/2010/main" val="54616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强势玻利瓦尔</a:t>
            </a:r>
          </a:p>
        </p:txBody>
      </p:sp>
      <p:sp>
        <p:nvSpPr>
          <p:cNvPr id="4" name="灯片编号占位符 3"/>
          <p:cNvSpPr>
            <a:spLocks noGrp="1"/>
          </p:cNvSpPr>
          <p:nvPr>
            <p:ph type="sldNum" sz="quarter" idx="10"/>
          </p:nvPr>
        </p:nvSpPr>
        <p:spPr/>
        <p:txBody>
          <a:bodyPr/>
          <a:lstStyle/>
          <a:p>
            <a:fld id="{B929A9B3-E9B9-406B-8DCB-3AE9B8DFA939}"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solidFill>
                  <a:schemeClr val="tx1"/>
                </a:solidFill>
              </a:defRPr>
            </a:lvl1pPr>
          </a:lstStyle>
          <a:p>
            <a:r>
              <a:rPr lang="zh-CN" altLang="en-US" dirty="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1" r:id="rId2"/>
    <p:sldLayoutId id="2147483672" r:id="rId3"/>
    <p:sldLayoutId id="2147483673" r:id="rId4"/>
    <p:sldLayoutId id="2147483674" r:id="rId5"/>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thomp.com/explorer/rB5TihdPbKgMrkFqrqUC3yLdE8hhv4BdeY" TargetMode="External"/><Relationship Id="rId2" Type="http://schemas.openxmlformats.org/officeDocument/2006/relationships/hyperlink" Target="https://bithomp.com/explorer/r8TR1AeB1RDQFabM6i8UoFsRF5basqoHJ" TargetMode="External"/><Relationship Id="rId1" Type="http://schemas.openxmlformats.org/officeDocument/2006/relationships/slideLayout" Target="../slideLayouts/slideLayout2.xml"/><Relationship Id="rId4" Type="http://schemas.openxmlformats.org/officeDocument/2006/relationships/hyperlink" Target="https://bithomp.com/explorer/rJYMACXJd1eejwzZA53VncYmiK2kZSBxy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vitalik.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5406" y="2516452"/>
            <a:ext cx="10981188" cy="1825096"/>
          </a:xfrm>
        </p:spPr>
        <p:txBody>
          <a:bodyPr>
            <a:normAutofit/>
          </a:bodyPr>
          <a:lstStyle/>
          <a:p>
            <a:pPr algn="ctr"/>
            <a:r>
              <a:rPr lang="zh-CN" altLang="en-US" dirty="0"/>
              <a:t>区块链</a:t>
            </a:r>
            <a:r>
              <a:rPr lang="en-US" altLang="zh-CN" dirty="0"/>
              <a:t>1.0</a:t>
            </a:r>
            <a:r>
              <a:rPr lang="zh-CN" altLang="en-US" dirty="0"/>
              <a:t>：数字加密货币</a:t>
            </a:r>
            <a:br>
              <a:rPr lang="en-US" altLang="zh-CN" dirty="0"/>
            </a:br>
            <a:r>
              <a:rPr lang="en-US" altLang="zh-CN" sz="3600" dirty="0"/>
              <a:t>Blockchain 1.0: Cryptocurrency</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竞争币案例：瑞波币（</a:t>
            </a:r>
            <a:r>
              <a:rPr lang="en-US" altLang="zh-CN" dirty="0"/>
              <a:t>Ripple</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p:txBody>
          <a:bodyPr>
            <a:normAutofit/>
          </a:bodyPr>
          <a:lstStyle/>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目前市值第三。</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瑞波币是一种很少见的中心化数字货币，是</a:t>
            </a:r>
            <a:r>
              <a:rPr lang="en-US" altLang="zh-CN" sz="2800" dirty="0">
                <a:latin typeface="微软雅黑" panose="020B0503020204020204" pitchFamily="34" charset="-122"/>
                <a:ea typeface="微软雅黑" panose="020B0503020204020204" pitchFamily="34" charset="-122"/>
              </a:rPr>
              <a:t>Ripple</a:t>
            </a:r>
            <a:r>
              <a:rPr lang="zh-CN" altLang="en-US" sz="2800" dirty="0">
                <a:latin typeface="微软雅黑" panose="020B0503020204020204" pitchFamily="34" charset="-122"/>
                <a:ea typeface="微软雅黑" panose="020B0503020204020204" pitchFamily="34" charset="-122"/>
              </a:rPr>
              <a:t>网络的基础货币。</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瑞波币（</a:t>
            </a:r>
            <a:r>
              <a:rPr lang="en-US" altLang="zh-CN" sz="2800" dirty="0">
                <a:latin typeface="微软雅黑" panose="020B0503020204020204" pitchFamily="34" charset="-122"/>
                <a:ea typeface="微软雅黑" panose="020B0503020204020204" pitchFamily="34" charset="-122"/>
              </a:rPr>
              <a:t>XRP</a:t>
            </a:r>
            <a:r>
              <a:rPr lang="zh-CN" altLang="en-US" sz="2800" dirty="0">
                <a:latin typeface="微软雅黑" panose="020B0503020204020204" pitchFamily="34" charset="-122"/>
                <a:ea typeface="微软雅黑" panose="020B0503020204020204" pitchFamily="34" charset="-122"/>
              </a:rPr>
              <a:t>）专注于银行合作，是全球法定货币的桥梁，可以实现多币种支付、结算、结汇和国际转账即时到账，而且几乎没有手续费。实现了各国法定货币（美元、欧元、人民币和日元）的全面转换，交易可在几秒内完成。</a:t>
            </a:r>
          </a:p>
        </p:txBody>
      </p:sp>
    </p:spTree>
    <p:extLst>
      <p:ext uri="{BB962C8B-B14F-4D97-AF65-F5344CB8AC3E}">
        <p14:creationId xmlns:p14="http://schemas.microsoft.com/office/powerpoint/2010/main" val="373583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竞争币案例：瑞波币（</a:t>
            </a:r>
            <a:r>
              <a:rPr lang="en-US" altLang="zh-CN" dirty="0"/>
              <a:t>Ripple</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10820400" cy="4663440"/>
          </a:xfrm>
        </p:spPr>
        <p:txBody>
          <a:bodyPr>
            <a:normAutofit/>
          </a:bodyPr>
          <a:lstStyle/>
          <a:p>
            <a:pPr marL="514350" indent="-514350">
              <a:buFont typeface="+mj-lt"/>
              <a:buAutoNum type="arabicPeriod" startAt="4"/>
            </a:pPr>
            <a:r>
              <a:rPr lang="zh-CN" altLang="en-US" sz="2800" dirty="0">
                <a:latin typeface="微软雅黑" panose="020B0503020204020204" pitchFamily="34" charset="-122"/>
                <a:ea typeface="微软雅黑" panose="020B0503020204020204" pitchFamily="34" charset="-122"/>
              </a:rPr>
              <a:t>瑞波（</a:t>
            </a:r>
            <a:r>
              <a:rPr lang="en-US" altLang="zh-CN" sz="2800" dirty="0">
                <a:latin typeface="微软雅黑" panose="020B0503020204020204" pitchFamily="34" charset="-122"/>
                <a:ea typeface="微软雅黑" panose="020B0503020204020204" pitchFamily="34" charset="-122"/>
              </a:rPr>
              <a:t>Ripple</a:t>
            </a:r>
            <a:r>
              <a:rPr lang="zh-CN" altLang="en-US" sz="2800" dirty="0">
                <a:latin typeface="微软雅黑" panose="020B0503020204020204" pitchFamily="34" charset="-122"/>
                <a:ea typeface="微软雅黑" panose="020B0503020204020204" pitchFamily="34" charset="-122"/>
              </a:rPr>
              <a:t>）经过了长达</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2004 </a:t>
            </a:r>
            <a:r>
              <a:rPr lang="zh-CN" altLang="en-US" sz="2800" dirty="0">
                <a:latin typeface="微软雅黑" panose="020B0503020204020204" pitchFamily="34" charset="-122"/>
                <a:ea typeface="微软雅黑" panose="020B0503020204020204" pitchFamily="34" charset="-122"/>
              </a:rPr>
              <a:t>年创建）的努力发展，真的是一个十年磨一剑的动人故事。</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startAt="4"/>
            </a:pPr>
            <a:r>
              <a:rPr lang="en-US" altLang="zh-CN" sz="2800" dirty="0">
                <a:latin typeface="微软雅黑" panose="020B0503020204020204" pitchFamily="34" charset="-122"/>
                <a:ea typeface="微软雅黑" panose="020B0503020204020204" pitchFamily="34" charset="-122"/>
              </a:rPr>
              <a:t>Ripple</a:t>
            </a:r>
            <a:r>
              <a:rPr lang="zh-CN" altLang="en-US" sz="2800" dirty="0">
                <a:latin typeface="微软雅黑" panose="020B0503020204020204" pitchFamily="34" charset="-122"/>
                <a:ea typeface="微软雅黑" panose="020B0503020204020204" pitchFamily="34" charset="-122"/>
              </a:rPr>
              <a:t>由谷歌投资</a:t>
            </a:r>
            <a:r>
              <a:rPr lang="en-US" altLang="zh-CN" sz="2800" dirty="0">
                <a:latin typeface="微软雅黑" panose="020B0503020204020204" pitchFamily="34" charset="-122"/>
                <a:ea typeface="微软雅黑" panose="020B0503020204020204" pitchFamily="34" charset="-122"/>
              </a:rPr>
              <a:t>10</a:t>
            </a:r>
            <a:r>
              <a:rPr lang="zh-CN" altLang="en-US" sz="2800" dirty="0">
                <a:latin typeface="微软雅黑" panose="020B0503020204020204" pitchFamily="34" charset="-122"/>
                <a:ea typeface="微软雅黑" panose="020B0503020204020204" pitchFamily="34" charset="-122"/>
              </a:rPr>
              <a:t>亿美元，福特汽车投资</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亿美元，洛克菲勒，全球最富有的罗斯柴尔德家族均已投入（罗斯家族的资产相当于</a:t>
            </a:r>
            <a:r>
              <a:rPr lang="en-US" altLang="zh-CN" sz="2800" dirty="0">
                <a:latin typeface="微软雅黑" panose="020B0503020204020204" pitchFamily="34" charset="-122"/>
                <a:ea typeface="微软雅黑" panose="020B0503020204020204" pitchFamily="34" charset="-122"/>
              </a:rPr>
              <a:t>2200</a:t>
            </a:r>
            <a:r>
              <a:rPr lang="zh-CN" altLang="en-US" sz="2800" dirty="0">
                <a:latin typeface="微软雅黑" panose="020B0503020204020204" pitchFamily="34" charset="-122"/>
                <a:ea typeface="微软雅黑" panose="020B0503020204020204" pitchFamily="34" charset="-122"/>
              </a:rPr>
              <a:t>个马云、</a:t>
            </a:r>
            <a:r>
              <a:rPr lang="en-US" altLang="zh-CN" sz="2800" dirty="0">
                <a:latin typeface="微软雅黑" panose="020B0503020204020204" pitchFamily="34" charset="-122"/>
                <a:ea typeface="微软雅黑" panose="020B0503020204020204" pitchFamily="34" charset="-122"/>
              </a:rPr>
              <a:t>800</a:t>
            </a:r>
            <a:r>
              <a:rPr lang="zh-CN" altLang="en-US" sz="2800" dirty="0">
                <a:latin typeface="微软雅黑" panose="020B0503020204020204" pitchFamily="34" charset="-122"/>
                <a:ea typeface="微软雅黑" panose="020B0503020204020204" pitchFamily="34" charset="-122"/>
              </a:rPr>
              <a:t>个比尔盖茨），中国的华创资本、包括给马云投资的孙正义的软银公司，全球顶级的</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多家风险投资公司全部参与了</a:t>
            </a:r>
            <a:r>
              <a:rPr lang="en-US" altLang="zh-CN" sz="2800" dirty="0">
                <a:latin typeface="微软雅黑" panose="020B0503020204020204" pitchFamily="34" charset="-122"/>
                <a:ea typeface="微软雅黑" panose="020B0503020204020204" pitchFamily="34" charset="-122"/>
              </a:rPr>
              <a:t>Ripple</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startAt="4"/>
            </a:pPr>
            <a:r>
              <a:rPr lang="en-US" altLang="zh-CN" sz="2800" dirty="0">
                <a:latin typeface="微软雅黑" panose="020B0503020204020204" pitchFamily="34" charset="-122"/>
                <a:ea typeface="微软雅黑" panose="020B0503020204020204" pitchFamily="34" charset="-122"/>
              </a:rPr>
              <a:t>2013 </a:t>
            </a:r>
            <a:r>
              <a:rPr lang="zh-CN" altLang="en-US" sz="2800" dirty="0">
                <a:latin typeface="微软雅黑" panose="020B0503020204020204" pitchFamily="34" charset="-122"/>
                <a:ea typeface="微软雅黑" panose="020B0503020204020204" pitchFamily="34" charset="-122"/>
              </a:rPr>
              <a:t>年 </a:t>
            </a: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月，山寨比特币技术推出了瑞波币（</a:t>
            </a:r>
            <a:r>
              <a:rPr lang="en-US" altLang="zh-CN" sz="2800" dirty="0">
                <a:latin typeface="微软雅黑" panose="020B0503020204020204" pitchFamily="34" charset="-122"/>
                <a:ea typeface="微软雅黑" panose="020B0503020204020204" pitchFamily="34" charset="-122"/>
              </a:rPr>
              <a:t>XRP</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startAt="4"/>
            </a:pPr>
            <a:r>
              <a:rPr lang="zh-CN" altLang="en-US" sz="2800" dirty="0">
                <a:latin typeface="微软雅黑" panose="020B0503020204020204" pitchFamily="34" charset="-122"/>
                <a:ea typeface="微软雅黑" panose="020B0503020204020204" pitchFamily="34" charset="-122"/>
              </a:rPr>
              <a:t>迄今为止，还未落地应用。通过</a:t>
            </a:r>
            <a:r>
              <a:rPr lang="en-US" altLang="zh-CN" sz="2800" dirty="0">
                <a:latin typeface="微软雅黑" panose="020B0503020204020204" pitchFamily="34" charset="-122"/>
                <a:ea typeface="微软雅黑" panose="020B0503020204020204" pitchFamily="34" charset="-122"/>
              </a:rPr>
              <a:t>8</a:t>
            </a:r>
            <a:r>
              <a:rPr lang="zh-CN" altLang="en-US" sz="2800" dirty="0">
                <a:latin typeface="微软雅黑" panose="020B0503020204020204" pitchFamily="34" charset="-122"/>
                <a:ea typeface="微软雅黑" panose="020B0503020204020204" pitchFamily="34" charset="-122"/>
              </a:rPr>
              <a:t>年多的炒作，最高时上涨</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千万倍！目前市值全行业排名第七名！</a:t>
            </a:r>
          </a:p>
        </p:txBody>
      </p:sp>
    </p:spTree>
    <p:extLst>
      <p:ext uri="{BB962C8B-B14F-4D97-AF65-F5344CB8AC3E}">
        <p14:creationId xmlns:p14="http://schemas.microsoft.com/office/powerpoint/2010/main" val="172232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竞争币案例：瑞波币（</a:t>
            </a:r>
            <a:r>
              <a:rPr lang="en-US" altLang="zh-CN" dirty="0"/>
              <a:t>Ripple</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10820400" cy="4543591"/>
          </a:xfrm>
        </p:spPr>
        <p:txBody>
          <a:bodyPr>
            <a:normAutofit/>
          </a:bodyPr>
          <a:lstStyle/>
          <a:p>
            <a:pPr marL="514350" indent="-514350">
              <a:buFont typeface="+mj-lt"/>
              <a:buAutoNum type="arabicPeriod" startAt="8"/>
            </a:pPr>
            <a:r>
              <a:rPr lang="zh-CN" altLang="en-US" sz="2800" dirty="0"/>
              <a:t>瑞波发行了 </a:t>
            </a:r>
            <a:r>
              <a:rPr lang="en-US" altLang="zh-CN" sz="2800" dirty="0"/>
              <a:t>1000 </a:t>
            </a:r>
            <a:r>
              <a:rPr lang="zh-CN" altLang="en-US" sz="2800" dirty="0"/>
              <a:t>亿个</a:t>
            </a:r>
            <a:r>
              <a:rPr lang="en-US" altLang="zh-CN" sz="2800" dirty="0"/>
              <a:t>XRP</a:t>
            </a:r>
            <a:r>
              <a:rPr lang="zh-CN" altLang="en-US" sz="2800" dirty="0"/>
              <a:t>，最初说</a:t>
            </a:r>
            <a:r>
              <a:rPr lang="en-US" altLang="zh-CN" sz="2800" dirty="0"/>
              <a:t>70%</a:t>
            </a:r>
            <a:r>
              <a:rPr lang="zh-CN" altLang="en-US" sz="2800" dirty="0"/>
              <a:t>通过</a:t>
            </a:r>
            <a:r>
              <a:rPr lang="en-US" altLang="zh-CN" sz="2800" dirty="0"/>
              <a:t>Facebook</a:t>
            </a:r>
            <a:r>
              <a:rPr lang="zh-CN" altLang="en-US" sz="2800" dirty="0"/>
              <a:t>账户免费派送。最终</a:t>
            </a:r>
            <a:r>
              <a:rPr lang="en-US" altLang="zh-CN" sz="2800" dirty="0"/>
              <a:t>800</a:t>
            </a:r>
            <a:r>
              <a:rPr lang="zh-CN" altLang="en-US" sz="2800" dirty="0"/>
              <a:t>亿分配给了公司，</a:t>
            </a:r>
            <a:r>
              <a:rPr lang="en-US" altLang="zh-CN" sz="2800" dirty="0"/>
              <a:t>200</a:t>
            </a:r>
            <a:r>
              <a:rPr lang="zh-CN" altLang="en-US" sz="2800" dirty="0"/>
              <a:t>亿给了三位创始人：</a:t>
            </a:r>
          </a:p>
          <a:p>
            <a:pPr lvl="1"/>
            <a:r>
              <a:rPr lang="zh-CN" altLang="en-US" dirty="0"/>
              <a:t>瑞波公司获得了</a:t>
            </a:r>
            <a:r>
              <a:rPr lang="en-US" altLang="zh-CN" dirty="0">
                <a:hlinkClick r:id="rId2"/>
              </a:rPr>
              <a:t>800</a:t>
            </a:r>
            <a:r>
              <a:rPr lang="zh-CN" altLang="en-US" dirty="0">
                <a:hlinkClick r:id="rId2"/>
              </a:rPr>
              <a:t>亿</a:t>
            </a:r>
            <a:r>
              <a:rPr lang="en-US" altLang="zh-CN" dirty="0">
                <a:hlinkClick r:id="rId2"/>
              </a:rPr>
              <a:t>XRP</a:t>
            </a:r>
            <a:r>
              <a:rPr lang="zh-CN" altLang="en-US" dirty="0"/>
              <a:t>。</a:t>
            </a:r>
          </a:p>
          <a:p>
            <a:pPr lvl="1"/>
            <a:r>
              <a:rPr lang="zh-CN" altLang="en-US" dirty="0"/>
              <a:t>拉森获得了</a:t>
            </a:r>
            <a:r>
              <a:rPr lang="en-US" altLang="zh-CN" dirty="0">
                <a:hlinkClick r:id="rId3"/>
              </a:rPr>
              <a:t>95</a:t>
            </a:r>
            <a:r>
              <a:rPr lang="zh-CN" altLang="en-US" dirty="0">
                <a:hlinkClick r:id="rId3"/>
              </a:rPr>
              <a:t>亿</a:t>
            </a:r>
            <a:r>
              <a:rPr lang="en-US" altLang="zh-CN" dirty="0">
                <a:hlinkClick r:id="rId3"/>
              </a:rPr>
              <a:t>XRP</a:t>
            </a:r>
            <a:r>
              <a:rPr lang="zh-CN" altLang="en-US" dirty="0"/>
              <a:t>。</a:t>
            </a:r>
          </a:p>
          <a:p>
            <a:pPr lvl="2"/>
            <a:r>
              <a:rPr lang="en-US" altLang="zh-CN" dirty="0"/>
              <a:t>2014 </a:t>
            </a:r>
            <a:r>
              <a:rPr lang="zh-CN" altLang="en-US" dirty="0"/>
              <a:t>年，拉森承诺将 </a:t>
            </a:r>
            <a:r>
              <a:rPr lang="en-US" altLang="zh-CN" dirty="0"/>
              <a:t>90 </a:t>
            </a:r>
            <a:r>
              <a:rPr lang="zh-CN" altLang="en-US" dirty="0"/>
              <a:t>亿中的 </a:t>
            </a:r>
            <a:r>
              <a:rPr lang="en-US" altLang="zh-CN" dirty="0"/>
              <a:t>70 </a:t>
            </a:r>
            <a:r>
              <a:rPr lang="zh-CN" altLang="en-US" dirty="0"/>
              <a:t>亿 </a:t>
            </a:r>
            <a:r>
              <a:rPr lang="en-US" altLang="zh-CN" dirty="0"/>
              <a:t>XRP </a:t>
            </a:r>
            <a:r>
              <a:rPr lang="zh-CN" altLang="en-US" dirty="0"/>
              <a:t>投入慈善基金会。</a:t>
            </a:r>
          </a:p>
          <a:p>
            <a:pPr lvl="1"/>
            <a:r>
              <a:rPr lang="zh-CN" altLang="en-US" dirty="0"/>
              <a:t>麦卡勒布获得了</a:t>
            </a:r>
            <a:r>
              <a:rPr lang="en-US" altLang="zh-CN" dirty="0">
                <a:hlinkClick r:id="rId4"/>
              </a:rPr>
              <a:t>95</a:t>
            </a:r>
            <a:r>
              <a:rPr lang="zh-CN" altLang="en-US" dirty="0">
                <a:hlinkClick r:id="rId4"/>
              </a:rPr>
              <a:t>亿</a:t>
            </a:r>
            <a:r>
              <a:rPr lang="en-US" altLang="zh-CN" dirty="0">
                <a:hlinkClick r:id="rId4"/>
              </a:rPr>
              <a:t>XRP</a:t>
            </a:r>
            <a:r>
              <a:rPr lang="zh-CN" altLang="en-US" dirty="0"/>
              <a:t>。离开瑞波后：</a:t>
            </a:r>
          </a:p>
          <a:p>
            <a:pPr lvl="2"/>
            <a:r>
              <a:rPr lang="zh-CN" altLang="en-US" dirty="0"/>
              <a:t>麦卡勒布保留了 </a:t>
            </a:r>
            <a:r>
              <a:rPr lang="en-US" altLang="zh-CN" dirty="0"/>
              <a:t>60 </a:t>
            </a:r>
            <a:r>
              <a:rPr lang="zh-CN" altLang="en-US" dirty="0"/>
              <a:t>亿（可能有锁定协议）。</a:t>
            </a:r>
          </a:p>
          <a:p>
            <a:pPr lvl="2"/>
            <a:r>
              <a:rPr lang="zh-CN" altLang="en-US" dirty="0"/>
              <a:t>麦卡勒布的孩子收到了 </a:t>
            </a:r>
            <a:r>
              <a:rPr lang="en-US" altLang="zh-CN" dirty="0"/>
              <a:t>20 </a:t>
            </a:r>
            <a:r>
              <a:rPr lang="zh-CN" altLang="en-US" dirty="0"/>
              <a:t>亿（有锁定协议）。</a:t>
            </a:r>
          </a:p>
          <a:p>
            <a:pPr lvl="2"/>
            <a:r>
              <a:rPr lang="zh-CN" altLang="en-US" dirty="0"/>
              <a:t>慈善机构和麦卡勒布的其他家庭成员共得到 </a:t>
            </a:r>
            <a:r>
              <a:rPr lang="en-US" altLang="zh-CN" dirty="0"/>
              <a:t>15 </a:t>
            </a:r>
            <a:r>
              <a:rPr lang="zh-CN" altLang="en-US" dirty="0"/>
              <a:t>亿（不受锁定协议的约束）。</a:t>
            </a:r>
          </a:p>
          <a:p>
            <a:pPr lvl="1"/>
            <a:r>
              <a:rPr lang="zh-CN" altLang="en-US" dirty="0"/>
              <a:t>亚瑟</a:t>
            </a:r>
            <a:r>
              <a:rPr lang="en-US" altLang="zh-CN" dirty="0"/>
              <a:t>·</a:t>
            </a:r>
            <a:r>
              <a:rPr lang="zh-CN" altLang="en-US" dirty="0"/>
              <a:t>布里托（</a:t>
            </a:r>
            <a:r>
              <a:rPr lang="en-US" altLang="zh-CN" dirty="0"/>
              <a:t>Arthur Britto</a:t>
            </a:r>
            <a:r>
              <a:rPr lang="zh-CN" altLang="en-US" dirty="0"/>
              <a:t>）获得</a:t>
            </a:r>
            <a:r>
              <a:rPr lang="en-US" altLang="zh-CN" dirty="0"/>
              <a:t>10 </a:t>
            </a:r>
            <a:r>
              <a:rPr lang="zh-CN" altLang="en-US" dirty="0"/>
              <a:t>亿（有锁定协议）。</a:t>
            </a:r>
          </a:p>
        </p:txBody>
      </p:sp>
    </p:spTree>
    <p:extLst>
      <p:ext uri="{BB962C8B-B14F-4D97-AF65-F5344CB8AC3E}">
        <p14:creationId xmlns:p14="http://schemas.microsoft.com/office/powerpoint/2010/main" val="252550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竞争币案例：瑞波币（</a:t>
            </a:r>
            <a:r>
              <a:rPr lang="en-US" altLang="zh-CN" dirty="0"/>
              <a:t>Ripple</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10820400" cy="4543591"/>
          </a:xfrm>
        </p:spPr>
        <p:txBody>
          <a:bodyPr>
            <a:normAutofit/>
          </a:bodyPr>
          <a:lstStyle/>
          <a:p>
            <a:pPr marL="514350" indent="-514350">
              <a:buFont typeface="+mj-lt"/>
              <a:buAutoNum type="arabicPeriod" startAt="9"/>
            </a:pPr>
            <a:r>
              <a:rPr lang="zh-CN" altLang="en-US" sz="2800" dirty="0"/>
              <a:t>全明星团队</a:t>
            </a:r>
            <a:endParaRPr lang="en-US" altLang="zh-CN" sz="2800" dirty="0"/>
          </a:p>
          <a:p>
            <a:pPr marL="457200" lvl="1" indent="0">
              <a:buNone/>
            </a:pPr>
            <a:r>
              <a:rPr lang="en-US" altLang="zh-CN" sz="2600" dirty="0"/>
              <a:t>Ripple</a:t>
            </a:r>
            <a:r>
              <a:rPr lang="zh-CN" altLang="en-US" sz="2600" dirty="0"/>
              <a:t>管理层的资质非常惊人，他们与政治和业界领袖如克林顿、奥巴马、特朗普等等，都有着或深或浅的关系。</a:t>
            </a:r>
            <a:endParaRPr lang="en-US" altLang="zh-CN" sz="2600" dirty="0"/>
          </a:p>
          <a:p>
            <a:pPr marL="457200" lvl="1" indent="0">
              <a:buNone/>
            </a:pPr>
            <a:r>
              <a:rPr lang="en-US" altLang="zh-CN" sz="2600" dirty="0"/>
              <a:t>Jed </a:t>
            </a:r>
            <a:r>
              <a:rPr lang="en-US" altLang="zh-CN" sz="2600" dirty="0" err="1"/>
              <a:t>McCaleb</a:t>
            </a:r>
            <a:r>
              <a:rPr lang="zh-CN" altLang="en-US" sz="2600" dirty="0"/>
              <a:t>，</a:t>
            </a:r>
            <a:r>
              <a:rPr lang="en-US" altLang="zh-CN" sz="2600" dirty="0" err="1"/>
              <a:t>OpenCoin</a:t>
            </a:r>
            <a:r>
              <a:rPr lang="zh-CN" altLang="en-US" sz="2600" dirty="0"/>
              <a:t>的创始人，</a:t>
            </a:r>
            <a:r>
              <a:rPr lang="en-US" altLang="zh-CN" sz="2600" dirty="0"/>
              <a:t>Mt </a:t>
            </a:r>
            <a:r>
              <a:rPr lang="en-US" altLang="zh-CN" sz="2600" dirty="0" err="1"/>
              <a:t>Gox</a:t>
            </a:r>
            <a:r>
              <a:rPr lang="zh-CN" altLang="en-US" sz="2600" dirty="0"/>
              <a:t>交易所和</a:t>
            </a:r>
            <a:r>
              <a:rPr lang="en-US" altLang="zh-CN" sz="2600" dirty="0" err="1"/>
              <a:t>eDonkey</a:t>
            </a:r>
            <a:r>
              <a:rPr lang="zh-CN" altLang="en-US" sz="2600" dirty="0"/>
              <a:t>，最后离开</a:t>
            </a:r>
            <a:r>
              <a:rPr lang="en-US" altLang="zh-CN" sz="2600" dirty="0"/>
              <a:t>Ripple</a:t>
            </a:r>
            <a:r>
              <a:rPr lang="zh-CN" altLang="en-US" sz="2600" dirty="0"/>
              <a:t>，自行成立了</a:t>
            </a:r>
            <a:r>
              <a:rPr lang="en-US" altLang="zh-CN" sz="2600" dirty="0"/>
              <a:t>Stellar</a:t>
            </a:r>
            <a:r>
              <a:rPr lang="zh-CN" altLang="en-US" sz="2600" dirty="0"/>
              <a:t>，目前其市值为</a:t>
            </a:r>
            <a:r>
              <a:rPr lang="en-US" altLang="zh-CN" sz="2600" dirty="0"/>
              <a:t>87</a:t>
            </a:r>
            <a:r>
              <a:rPr lang="zh-CN" altLang="en-US" sz="2600" dirty="0"/>
              <a:t>亿美元。 </a:t>
            </a:r>
            <a:endParaRPr lang="en-US" altLang="zh-CN" sz="2600" dirty="0"/>
          </a:p>
          <a:p>
            <a:pPr marL="457200" lvl="1" indent="0">
              <a:buNone/>
            </a:pPr>
            <a:r>
              <a:rPr lang="en-US" altLang="zh-CN" sz="2600" dirty="0"/>
              <a:t>2016</a:t>
            </a:r>
            <a:r>
              <a:rPr lang="zh-CN" altLang="en-US" sz="2600" dirty="0"/>
              <a:t>年下旬，</a:t>
            </a:r>
            <a:r>
              <a:rPr lang="en-US" altLang="zh-CN" sz="2600" dirty="0"/>
              <a:t>Justin Sun</a:t>
            </a:r>
            <a:r>
              <a:rPr lang="zh-CN" altLang="en-US" sz="2600" dirty="0"/>
              <a:t>离开</a:t>
            </a:r>
            <a:r>
              <a:rPr lang="en-US" altLang="zh-CN" sz="2600" dirty="0"/>
              <a:t>Ripple</a:t>
            </a:r>
            <a:r>
              <a:rPr lang="zh-CN" altLang="en-US" sz="2600" dirty="0"/>
              <a:t>，也自行创立了</a:t>
            </a:r>
            <a:r>
              <a:rPr lang="en-US" altLang="zh-CN" sz="2600" dirty="0"/>
              <a:t>Tron</a:t>
            </a:r>
            <a:r>
              <a:rPr lang="zh-CN" altLang="en-US" sz="2600" dirty="0"/>
              <a:t>，目前市值</a:t>
            </a:r>
            <a:r>
              <a:rPr lang="en-US" altLang="zh-CN" sz="2600" dirty="0"/>
              <a:t>74</a:t>
            </a:r>
            <a:r>
              <a:rPr lang="zh-CN" altLang="en-US" sz="2600" dirty="0"/>
              <a:t>亿美元。全行业市值第</a:t>
            </a:r>
            <a:r>
              <a:rPr lang="en-US" altLang="zh-CN" sz="2600" dirty="0"/>
              <a:t>30</a:t>
            </a:r>
            <a:r>
              <a:rPr lang="zh-CN" altLang="en-US" sz="2600"/>
              <a:t>名。</a:t>
            </a:r>
            <a:endParaRPr lang="zh-CN" altLang="en-US" sz="2600" dirty="0"/>
          </a:p>
        </p:txBody>
      </p:sp>
    </p:spTree>
    <p:extLst>
      <p:ext uri="{BB962C8B-B14F-4D97-AF65-F5344CB8AC3E}">
        <p14:creationId xmlns:p14="http://schemas.microsoft.com/office/powerpoint/2010/main" val="71864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竞争币案例：瑞波币（</a:t>
            </a:r>
            <a:r>
              <a:rPr lang="en-US" altLang="zh-CN" dirty="0"/>
              <a:t>Ripple</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p:txBody>
          <a:bodyPr>
            <a:normAutofit/>
          </a:bodyPr>
          <a:lstStyle/>
          <a:p>
            <a:pPr marL="514350" indent="-514350">
              <a:buFont typeface="+mj-lt"/>
              <a:buAutoNum type="arabicPeriod" startAt="10"/>
            </a:pPr>
            <a:r>
              <a:rPr lang="en-US" altLang="zh-CN" sz="2800" dirty="0">
                <a:latin typeface="微软雅黑" panose="020B0503020204020204" pitchFamily="34" charset="-122"/>
                <a:ea typeface="微软雅黑" panose="020B0503020204020204" pitchFamily="34" charset="-122"/>
              </a:rPr>
              <a:t>2018</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月，为了调查，</a:t>
            </a:r>
            <a:r>
              <a:rPr lang="en-US" altLang="zh-CN" sz="2800" dirty="0" err="1">
                <a:latin typeface="微软雅黑" panose="020B0503020204020204" pitchFamily="34" charset="-122"/>
                <a:ea typeface="微软雅黑" panose="020B0503020204020204" pitchFamily="34" charset="-122"/>
              </a:rPr>
              <a:t>BitMEX</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研究团队安装并运行了一份 </a:t>
            </a:r>
            <a:r>
              <a:rPr lang="en-US" altLang="zh-CN" sz="2800" dirty="0">
                <a:latin typeface="微软雅黑" panose="020B0503020204020204" pitchFamily="34" charset="-122"/>
                <a:ea typeface="微软雅黑" panose="020B0503020204020204" pitchFamily="34" charset="-122"/>
              </a:rPr>
              <a:t>Rippled </a:t>
            </a:r>
            <a:r>
              <a:rPr lang="zh-CN" altLang="en-US" sz="2800" dirty="0">
                <a:latin typeface="微软雅黑" panose="020B0503020204020204" pitchFamily="34" charset="-122"/>
                <a:ea typeface="微软雅黑" panose="020B0503020204020204" pitchFamily="34" charset="-122"/>
              </a:rPr>
              <a:t>。他们通过从服务器 </a:t>
            </a:r>
            <a:r>
              <a:rPr lang="en-US" altLang="zh-CN" sz="2800" dirty="0">
                <a:latin typeface="微软雅黑" panose="020B0503020204020204" pitchFamily="34" charset="-122"/>
                <a:ea typeface="微软雅黑" panose="020B0503020204020204" pitchFamily="34" charset="-122"/>
              </a:rPr>
              <a:t>v1.ripple.com </a:t>
            </a:r>
            <a:r>
              <a:rPr lang="zh-CN" altLang="en-US" sz="2800" dirty="0">
                <a:latin typeface="微软雅黑" panose="020B0503020204020204" pitchFamily="34" charset="-122"/>
                <a:ea typeface="微软雅黑" panose="020B0503020204020204" pitchFamily="34" charset="-122"/>
              </a:rPr>
              <a:t>下载了五个公钥列表来操作节点，结果发现所有五个密钥都被分配给 </a:t>
            </a:r>
            <a:r>
              <a:rPr lang="en-US" altLang="zh-CN" sz="2800" dirty="0">
                <a:latin typeface="微软雅黑" panose="020B0503020204020204" pitchFamily="34" charset="-122"/>
                <a:ea typeface="微软雅黑" panose="020B0503020204020204" pitchFamily="34" charset="-122"/>
              </a:rPr>
              <a:t>Ripple.com </a:t>
            </a:r>
            <a:r>
              <a:rPr lang="zh-CN" altLang="en-US" sz="2800" dirty="0">
                <a:latin typeface="微软雅黑" panose="020B0503020204020204" pitchFamily="34" charset="-122"/>
                <a:ea typeface="微软雅黑" panose="020B0503020204020204" pitchFamily="34" charset="-122"/>
              </a:rPr>
              <a:t>。该软件指出，需要五个密钥中的四个来支持，提案才能被接受。由于密钥都是从 </a:t>
            </a:r>
            <a:r>
              <a:rPr lang="en-US" altLang="zh-CN" sz="2800" dirty="0">
                <a:latin typeface="微软雅黑" panose="020B0503020204020204" pitchFamily="34" charset="-122"/>
                <a:ea typeface="微软雅黑" panose="020B0503020204020204" pitchFamily="34" charset="-122"/>
              </a:rPr>
              <a:t>Ripple.com </a:t>
            </a:r>
            <a:r>
              <a:rPr lang="zh-CN" altLang="en-US" sz="2800" dirty="0">
                <a:latin typeface="微软雅黑" panose="020B0503020204020204" pitchFamily="34" charset="-122"/>
                <a:ea typeface="微软雅黑" panose="020B0503020204020204" pitchFamily="34" charset="-122"/>
              </a:rPr>
              <a:t>服务器上下载的，因此瑞波基本上完全控制了账本记录。</a:t>
            </a:r>
            <a:endParaRPr lang="en-US" altLang="zh-CN" sz="2800" dirty="0">
              <a:latin typeface="微软雅黑" panose="020B0503020204020204" pitchFamily="34" charset="-122"/>
              <a:ea typeface="微软雅黑" panose="020B0503020204020204" pitchFamily="34" charset="-122"/>
            </a:endParaRPr>
          </a:p>
          <a:p>
            <a:pPr marL="0" indent="457200">
              <a:buNone/>
            </a:pPr>
            <a:r>
              <a:rPr lang="en-US" altLang="zh-CN" sz="2800" b="1" dirty="0" err="1">
                <a:solidFill>
                  <a:srgbClr val="FF0000"/>
                </a:solidFill>
                <a:latin typeface="微软雅黑" panose="020B0503020204020204" pitchFamily="34" charset="-122"/>
                <a:ea typeface="微软雅黑" panose="020B0503020204020204" pitchFamily="34" charset="-122"/>
              </a:rPr>
              <a:t>BitMEX</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研究团队的结论是：</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indent="457200">
              <a:buNone/>
            </a:pPr>
            <a:r>
              <a:rPr lang="en-US" altLang="zh-CN" sz="2800" dirty="0">
                <a:solidFill>
                  <a:srgbClr val="FF0000"/>
                </a:solidFill>
                <a:latin typeface="微软雅黑" panose="020B0503020204020204" pitchFamily="34" charset="-122"/>
                <a:ea typeface="微软雅黑" panose="020B0503020204020204" pitchFamily="34" charset="-122"/>
              </a:rPr>
              <a:t>Ripple</a:t>
            </a:r>
            <a:r>
              <a:rPr lang="zh-CN" altLang="en-US" sz="2800" dirty="0">
                <a:solidFill>
                  <a:srgbClr val="FF0000"/>
                </a:solidFill>
                <a:latin typeface="微软雅黑" panose="020B0503020204020204" pitchFamily="34" charset="-122"/>
                <a:ea typeface="微软雅黑" panose="020B0503020204020204" pitchFamily="34" charset="-122"/>
              </a:rPr>
              <a:t>是一个中央控制（集中式）系统。</a:t>
            </a:r>
          </a:p>
        </p:txBody>
      </p:sp>
    </p:spTree>
    <p:extLst>
      <p:ext uri="{BB962C8B-B14F-4D97-AF65-F5344CB8AC3E}">
        <p14:creationId xmlns:p14="http://schemas.microsoft.com/office/powerpoint/2010/main" val="360539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565" y="764373"/>
            <a:ext cx="9363635" cy="1293028"/>
          </a:xfrm>
        </p:spPr>
        <p:txBody>
          <a:bodyPr>
            <a:normAutofit/>
          </a:bodyPr>
          <a:lstStyle/>
          <a:p>
            <a:r>
              <a:rPr lang="zh-CN" altLang="en-US" sz="5400" dirty="0"/>
              <a:t>竞争币案例：</a:t>
            </a:r>
            <a:r>
              <a:rPr lang="en-US" altLang="zh-CN" sz="5400" dirty="0" err="1">
                <a:latin typeface="Times New Roman" panose="02020603050405020304" pitchFamily="18" charset="0"/>
                <a:cs typeface="Times New Roman" panose="02020603050405020304" pitchFamily="18" charset="0"/>
              </a:rPr>
              <a:t>Zcash</a:t>
            </a:r>
            <a:endParaRPr lang="zh-CN" altLang="en-US" sz="5400" dirty="0">
              <a:solidFill>
                <a:prstClr val="white"/>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85800" y="2194560"/>
            <a:ext cx="10820400" cy="4301774"/>
          </a:xfrm>
        </p:spPr>
        <p:txBody>
          <a:bodyPr>
            <a:normAutofit/>
          </a:bodyPr>
          <a:lstStyle/>
          <a:p>
            <a:pPr marL="0" indent="0">
              <a:buNone/>
            </a:pPr>
            <a:r>
              <a:rPr lang="zh-CN" altLang="en-US" sz="3600" dirty="0"/>
              <a:t>创新：</a:t>
            </a:r>
            <a:endParaRPr lang="en-US" altLang="zh-CN" sz="3600" dirty="0"/>
          </a:p>
          <a:p>
            <a:pPr marL="514350" indent="-514350">
              <a:buFont typeface="+mj-lt"/>
              <a:buAutoNum type="arabicPeriod"/>
            </a:pPr>
            <a:r>
              <a:rPr lang="zh-CN" altLang="en-US" sz="2800" dirty="0"/>
              <a:t>加密了交易记录中的发送方、接收方，以及交易量。</a:t>
            </a:r>
            <a:endParaRPr lang="en-US" altLang="zh-CN" sz="2800" dirty="0"/>
          </a:p>
          <a:p>
            <a:pPr marL="514350" indent="-514350">
              <a:buFont typeface="+mj-lt"/>
              <a:buAutoNum type="arabicPeriod"/>
            </a:pPr>
            <a:r>
              <a:rPr lang="zh-CN" altLang="en-US" sz="2800" dirty="0"/>
              <a:t>由用户决定是否向其他人提供查看密钥，仅拥有此密钥的人才能看到交易的内容。</a:t>
            </a:r>
            <a:endParaRPr lang="en-US" altLang="zh-CN" sz="2800" dirty="0"/>
          </a:p>
          <a:p>
            <a:pPr marL="514350" indent="-514350">
              <a:buFont typeface="+mj-lt"/>
              <a:buAutoNum type="arabicPeriod"/>
            </a:pPr>
            <a:r>
              <a:rPr lang="zh-CN" altLang="en-US" sz="2800" dirty="0"/>
              <a:t>零知识证明（</a:t>
            </a:r>
            <a:r>
              <a:rPr lang="en-US" altLang="zh-CN" sz="2800" dirty="0"/>
              <a:t>Zero-knowledge Proof</a:t>
            </a:r>
            <a:r>
              <a:rPr lang="zh-CN" altLang="en-US" sz="2800" dirty="0"/>
              <a:t>）最重要的实践。</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3935775-9E19-4D26-84B3-68927FFC66E7}"/>
              </a:ext>
            </a:extLst>
          </p:cNvPr>
          <p:cNvPicPr>
            <a:picLocks noChangeAspect="1"/>
          </p:cNvPicPr>
          <p:nvPr/>
        </p:nvPicPr>
        <p:blipFill>
          <a:blip r:embed="rId3"/>
          <a:stretch>
            <a:fillRect/>
          </a:stretch>
        </p:blipFill>
        <p:spPr>
          <a:xfrm>
            <a:off x="95250" y="14287"/>
            <a:ext cx="12001500" cy="6829425"/>
          </a:xfrm>
          <a:prstGeom prst="rect">
            <a:avLst/>
          </a:prstGeom>
        </p:spPr>
      </p:pic>
    </p:spTree>
    <p:extLst>
      <p:ext uri="{BB962C8B-B14F-4D97-AF65-F5344CB8AC3E}">
        <p14:creationId xmlns:p14="http://schemas.microsoft.com/office/powerpoint/2010/main" val="21527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565" y="764373"/>
            <a:ext cx="9363635" cy="1293028"/>
          </a:xfrm>
        </p:spPr>
        <p:txBody>
          <a:bodyPr>
            <a:normAutofit/>
          </a:bodyPr>
          <a:lstStyle/>
          <a:p>
            <a:r>
              <a:rPr lang="zh-CN" altLang="en-US" sz="5400" dirty="0"/>
              <a:t>竞争币案例：</a:t>
            </a:r>
            <a:r>
              <a:rPr lang="en-US" altLang="zh-CN" sz="5400" dirty="0" err="1">
                <a:latin typeface="Times New Roman" panose="02020603050405020304" pitchFamily="18" charset="0"/>
                <a:cs typeface="Times New Roman" panose="02020603050405020304" pitchFamily="18" charset="0"/>
              </a:rPr>
              <a:t>Zcash</a:t>
            </a:r>
            <a:endParaRPr lang="zh-CN" altLang="en-US" sz="5400" dirty="0">
              <a:solidFill>
                <a:prstClr val="white"/>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85800" y="2194560"/>
            <a:ext cx="10820400" cy="4301774"/>
          </a:xfrm>
        </p:spPr>
        <p:txBody>
          <a:bodyPr>
            <a:normAutofit/>
          </a:bodyPr>
          <a:lstStyle/>
          <a:p>
            <a:pPr marL="0" indent="0">
              <a:buNone/>
            </a:pPr>
            <a:r>
              <a:rPr lang="zh-CN" altLang="en-US" sz="3600" dirty="0"/>
              <a:t>应用问题：</a:t>
            </a:r>
            <a:endParaRPr lang="en-US" altLang="zh-CN" sz="3600" dirty="0"/>
          </a:p>
          <a:p>
            <a:pPr marL="514350" indent="-514350">
              <a:buFont typeface="+mj-lt"/>
              <a:buAutoNum type="arabicPeriod"/>
            </a:pPr>
            <a:r>
              <a:rPr lang="zh-CN" altLang="en-US" sz="2800" dirty="0"/>
              <a:t>如何保证项目方不作恶。</a:t>
            </a:r>
            <a:endParaRPr lang="en-US" altLang="zh-CN" sz="2800" dirty="0"/>
          </a:p>
          <a:p>
            <a:pPr marL="514350" indent="-514350">
              <a:buFont typeface="+mj-lt"/>
              <a:buAutoNum type="arabicPeriod"/>
            </a:pPr>
            <a:r>
              <a:rPr lang="zh-CN" altLang="en-US" sz="2800" dirty="0"/>
              <a:t>黑客侵入洗劫后，后果会怎样？</a:t>
            </a:r>
            <a:endParaRPr lang="en-US" altLang="zh-CN" sz="2800" dirty="0"/>
          </a:p>
          <a:p>
            <a:pPr marL="514350" indent="-514350">
              <a:buFont typeface="+mj-lt"/>
              <a:buAutoNum type="arabicPeriod"/>
            </a:pPr>
            <a:r>
              <a:rPr lang="zh-CN" altLang="en-US" sz="2800" dirty="0"/>
              <a:t>零知识证明（</a:t>
            </a:r>
            <a:r>
              <a:rPr lang="en-US" altLang="zh-CN" sz="2800" dirty="0"/>
              <a:t>Zero-knowledge Proof</a:t>
            </a:r>
            <a:r>
              <a:rPr lang="zh-CN" altLang="en-US" sz="2800" dirty="0"/>
              <a:t>）方法的更替：</a:t>
            </a:r>
            <a:endParaRPr lang="en-US" altLang="zh-CN" sz="2800" dirty="0"/>
          </a:p>
          <a:p>
            <a:pPr marL="0" indent="457200">
              <a:buNone/>
            </a:pPr>
            <a:r>
              <a:rPr lang="en-US" altLang="zh-CN" sz="2800" dirty="0"/>
              <a:t>ZK-SNARKs</a:t>
            </a:r>
            <a:r>
              <a:rPr lang="zh-CN" altLang="en-US" sz="2800" dirty="0"/>
              <a:t>到</a:t>
            </a:r>
            <a:r>
              <a:rPr lang="en-US" altLang="zh-CN" sz="2800" dirty="0"/>
              <a:t>ZK-STARKs</a:t>
            </a:r>
            <a:r>
              <a:rPr lang="zh-CN" altLang="en-US" sz="2800" dirty="0"/>
              <a:t>。</a:t>
            </a:r>
            <a:endParaRPr lang="en-US" altLang="zh-CN" sz="2800" dirty="0"/>
          </a:p>
          <a:p>
            <a:pPr marL="514350" indent="-514350">
              <a:buFont typeface="+mj-lt"/>
              <a:buAutoNum type="arabicPeriod" startAt="4"/>
            </a:pPr>
            <a:r>
              <a:rPr lang="zh-CN" altLang="en-US" sz="2800" dirty="0"/>
              <a:t>全部黑匣子真的可以吗？</a:t>
            </a:r>
            <a:endParaRPr lang="en-US" altLang="zh-CN" sz="2800" dirty="0"/>
          </a:p>
        </p:txBody>
      </p:sp>
    </p:spTree>
    <p:extLst>
      <p:ext uri="{BB962C8B-B14F-4D97-AF65-F5344CB8AC3E}">
        <p14:creationId xmlns:p14="http://schemas.microsoft.com/office/powerpoint/2010/main" val="368667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FE4C3-5592-4692-B94F-F79D252DFC04}"/>
              </a:ext>
            </a:extLst>
          </p:cNvPr>
          <p:cNvSpPr>
            <a:spLocks noGrp="1"/>
          </p:cNvSpPr>
          <p:nvPr>
            <p:ph type="title"/>
          </p:nvPr>
        </p:nvSpPr>
        <p:spPr/>
        <p:txBody>
          <a:bodyPr/>
          <a:lstStyle/>
          <a:p>
            <a:r>
              <a:rPr lang="zh-CN" altLang="en-US" dirty="0"/>
              <a:t>竞争币的使命与历史意义</a:t>
            </a:r>
          </a:p>
        </p:txBody>
      </p:sp>
      <p:sp>
        <p:nvSpPr>
          <p:cNvPr id="3" name="内容占位符 2">
            <a:extLst>
              <a:ext uri="{FF2B5EF4-FFF2-40B4-BE49-F238E27FC236}">
                <a16:creationId xmlns:a16="http://schemas.microsoft.com/office/drawing/2014/main" id="{CCFC2EB2-0E39-4C65-B34E-E1D17E10EEAC}"/>
              </a:ext>
            </a:extLst>
          </p:cNvPr>
          <p:cNvSpPr>
            <a:spLocks noGrp="1"/>
          </p:cNvSpPr>
          <p:nvPr>
            <p:ph idx="1"/>
          </p:nvPr>
        </p:nvSpPr>
        <p:spPr/>
        <p:txBody>
          <a:bodyPr>
            <a:normAutofit/>
          </a:bodyPr>
          <a:lstStyle/>
          <a:p>
            <a:r>
              <a:rPr lang="zh-CN" altLang="en-US" sz="2800" dirty="0"/>
              <a:t>绝非纯泡沫，主流是一场伟大的实验</a:t>
            </a:r>
            <a:r>
              <a:rPr lang="en-US" altLang="zh-CN" sz="2800" dirty="0"/>
              <a:t>——</a:t>
            </a:r>
            <a:r>
              <a:rPr lang="zh-CN" altLang="en-US" sz="2800" dirty="0"/>
              <a:t>但其历史使命已经完成，绝大多数归零是很正常的。</a:t>
            </a:r>
            <a:endParaRPr lang="en-US" altLang="zh-CN" sz="2800" dirty="0"/>
          </a:p>
          <a:p>
            <a:r>
              <a:rPr lang="zh-CN" altLang="zh-CN" sz="2800" dirty="0"/>
              <a:t>承上启下</a:t>
            </a:r>
            <a:r>
              <a:rPr lang="zh-CN" altLang="en-US" sz="2800" dirty="0"/>
              <a:t>。</a:t>
            </a:r>
            <a:endParaRPr lang="en-US" altLang="zh-CN" sz="2800" dirty="0"/>
          </a:p>
          <a:p>
            <a:r>
              <a:rPr lang="zh-CN" altLang="en-US" sz="2800" dirty="0"/>
              <a:t>验证了比特币的技术，证实了比特币的伟大意义。</a:t>
            </a:r>
            <a:endParaRPr lang="en-US" altLang="zh-CN" sz="2800" dirty="0"/>
          </a:p>
          <a:p>
            <a:r>
              <a:rPr lang="zh-CN" altLang="en-US" sz="2800" dirty="0"/>
              <a:t>也让比特币的局限逐渐浮出水面，启发</a:t>
            </a:r>
            <a:r>
              <a:rPr lang="en-US" altLang="zh-CN" sz="2800" dirty="0" err="1"/>
              <a:t>Vitalik</a:t>
            </a:r>
            <a:r>
              <a:rPr lang="en-US" altLang="zh-CN" sz="2800" dirty="0"/>
              <a:t> </a:t>
            </a:r>
            <a:r>
              <a:rPr lang="en-US" altLang="zh-CN" sz="2800" dirty="0" err="1"/>
              <a:t>Buterin</a:t>
            </a:r>
            <a:r>
              <a:rPr lang="zh-CN" altLang="en-US" sz="2800" dirty="0"/>
              <a:t>等技术天才进行技术革新。</a:t>
            </a:r>
          </a:p>
        </p:txBody>
      </p:sp>
    </p:spTree>
    <p:extLst>
      <p:ext uri="{BB962C8B-B14F-4D97-AF65-F5344CB8AC3E}">
        <p14:creationId xmlns:p14="http://schemas.microsoft.com/office/powerpoint/2010/main" val="342035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750242" y="632990"/>
            <a:ext cx="4062643" cy="1043409"/>
          </a:xfrm>
        </p:spPr>
        <p:txBody>
          <a:bodyPr>
            <a:normAutofit/>
          </a:bodyPr>
          <a:lstStyle/>
          <a:p>
            <a:pPr lvl="0" defTabSz="457200">
              <a:spcBef>
                <a:spcPts val="0"/>
              </a:spcBef>
            </a:pPr>
            <a:r>
              <a:rPr lang="zh-CN" altLang="en-US" sz="3600" cap="none">
                <a:cs typeface="+mn-cs"/>
              </a:rPr>
              <a:t>区块链</a:t>
            </a:r>
            <a:r>
              <a:rPr lang="en-US" altLang="zh-CN" sz="3600" cap="none">
                <a:cs typeface="+mn-cs"/>
              </a:rPr>
              <a:t>2.0</a:t>
            </a:r>
            <a:r>
              <a:rPr lang="zh-CN" altLang="en-US" sz="3600" cap="none">
                <a:cs typeface="+mn-cs"/>
              </a:rPr>
              <a:t>：以太坊</a:t>
            </a:r>
          </a:p>
        </p:txBody>
      </p:sp>
      <p:sp>
        <p:nvSpPr>
          <p:cNvPr id="3" name="内容占位符 2"/>
          <p:cNvSpPr>
            <a:spLocks noGrp="1"/>
          </p:cNvSpPr>
          <p:nvPr>
            <p:ph idx="1"/>
          </p:nvPr>
        </p:nvSpPr>
        <p:spPr>
          <a:xfrm>
            <a:off x="520242" y="1774371"/>
            <a:ext cx="4062642" cy="3312533"/>
          </a:xfrm>
        </p:spPr>
        <p:txBody>
          <a:bodyPr anchor="t">
            <a:normAutofit/>
          </a:bodyPr>
          <a:lstStyle/>
          <a:p>
            <a:r>
              <a:rPr lang="zh-CN" altLang="en-US" sz="1800" dirty="0"/>
              <a:t>目前最好的智能合约开发与</a:t>
            </a:r>
            <a:r>
              <a:rPr lang="en-US" altLang="zh-CN" sz="1800" dirty="0"/>
              <a:t>DAPP</a:t>
            </a:r>
            <a:r>
              <a:rPr lang="zh-CN" altLang="en-US" sz="1800" dirty="0"/>
              <a:t>开发平台。</a:t>
            </a:r>
          </a:p>
          <a:p>
            <a:r>
              <a:rPr lang="zh-CN" altLang="en-US" sz="1800" dirty="0"/>
              <a:t>智能合约（</a:t>
            </a:r>
            <a:r>
              <a:rPr lang="en-US" altLang="zh-CN" sz="1800" dirty="0"/>
              <a:t>Smart Contract</a:t>
            </a:r>
            <a:r>
              <a:rPr lang="zh-CN" altLang="en-US" sz="1800" dirty="0"/>
              <a:t>）是以程序代码形式定义合约参与方的承诺，并能够完全抗干预地根据承诺自动执行包括转账加密货币在内的约定条款的协议。</a:t>
            </a:r>
            <a:endParaRPr lang="en-US" altLang="zh-CN" sz="1800" dirty="0"/>
          </a:p>
          <a:p>
            <a:r>
              <a:rPr lang="zh-CN" altLang="en-US" sz="1800" dirty="0"/>
              <a:t>其它任何技术都无法部署智能合约，智能合约是区块链的独门秘技。</a:t>
            </a:r>
            <a:endParaRPr lang="en-US" altLang="zh-CN" sz="1800" dirty="0"/>
          </a:p>
          <a:p>
            <a:r>
              <a:rPr lang="en-US" altLang="zh-CN" sz="1800" dirty="0">
                <a:hlinkClick r:id="rId3"/>
              </a:rPr>
              <a:t>https://vitalik.ca/</a:t>
            </a:r>
            <a:endParaRPr lang="en-US" altLang="zh-CN" sz="18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42004-F76E-478A-8A1D-98B6E85CD983}"/>
              </a:ext>
            </a:extLst>
          </p:cNvPr>
          <p:cNvSpPr>
            <a:spLocks noGrp="1"/>
          </p:cNvSpPr>
          <p:nvPr>
            <p:ph type="title"/>
          </p:nvPr>
        </p:nvSpPr>
        <p:spPr/>
        <p:txBody>
          <a:bodyPr/>
          <a:lstStyle/>
          <a:p>
            <a:r>
              <a:rPr lang="zh-CN" altLang="en-US" dirty="0"/>
              <a:t>竞争币产生的历史背景</a:t>
            </a:r>
          </a:p>
        </p:txBody>
      </p:sp>
      <p:sp>
        <p:nvSpPr>
          <p:cNvPr id="3" name="内容占位符 2">
            <a:extLst>
              <a:ext uri="{FF2B5EF4-FFF2-40B4-BE49-F238E27FC236}">
                <a16:creationId xmlns:a16="http://schemas.microsoft.com/office/drawing/2014/main" id="{E24852DC-9291-4EE1-928E-08E65056D3C4}"/>
              </a:ext>
            </a:extLst>
          </p:cNvPr>
          <p:cNvSpPr>
            <a:spLocks noGrp="1"/>
          </p:cNvSpPr>
          <p:nvPr>
            <p:ph idx="1"/>
          </p:nvPr>
        </p:nvSpPr>
        <p:spPr>
          <a:xfrm>
            <a:off x="685800" y="2194560"/>
            <a:ext cx="10820400" cy="4575891"/>
          </a:xfrm>
        </p:spPr>
        <p:txBody>
          <a:bodyPr>
            <a:noAutofit/>
          </a:bodyPr>
          <a:lstStyle/>
          <a:p>
            <a:r>
              <a:rPr lang="en-US" altLang="zh-CN" sz="2800" dirty="0" err="1"/>
              <a:t>Ecash</a:t>
            </a:r>
            <a:r>
              <a:rPr lang="zh-CN" altLang="en-US" sz="2800" dirty="0"/>
              <a:t>：</a:t>
            </a:r>
            <a:r>
              <a:rPr lang="en-US" altLang="zh-CN" sz="2800" dirty="0"/>
              <a:t>Adam Back</a:t>
            </a:r>
            <a:r>
              <a:rPr lang="zh-CN" altLang="en-US" sz="2800" dirty="0"/>
              <a:t>的</a:t>
            </a:r>
            <a:r>
              <a:rPr lang="en-US" altLang="zh-CN" sz="2800" dirty="0" err="1"/>
              <a:t>hashcash</a:t>
            </a:r>
            <a:r>
              <a:rPr lang="zh-CN" altLang="en-US" sz="2800" dirty="0"/>
              <a:t>、戴维</a:t>
            </a:r>
            <a:r>
              <a:rPr lang="en-US" altLang="zh-CN" sz="2800" dirty="0"/>
              <a:t>(Wei Dai)</a:t>
            </a:r>
            <a:r>
              <a:rPr lang="zh-CN" altLang="en-US" sz="2800" dirty="0"/>
              <a:t>的“</a:t>
            </a:r>
            <a:r>
              <a:rPr lang="en-US" altLang="zh-CN" sz="2800" dirty="0"/>
              <a:t>b-money”</a:t>
            </a:r>
            <a:r>
              <a:rPr lang="zh-CN" altLang="en-US" sz="2800" dirty="0"/>
              <a:t>、</a:t>
            </a:r>
            <a:r>
              <a:rPr lang="en-US" altLang="zh-CN" sz="2800" dirty="0"/>
              <a:t>Nick Szabo</a:t>
            </a:r>
            <a:r>
              <a:rPr lang="zh-CN" altLang="en-US" sz="2800" dirty="0"/>
              <a:t>的</a:t>
            </a:r>
            <a:r>
              <a:rPr lang="en-US" altLang="zh-CN" sz="2800" dirty="0"/>
              <a:t>bit-gold</a:t>
            </a:r>
            <a:r>
              <a:rPr lang="zh-CN" altLang="en-US" sz="2800" dirty="0"/>
              <a:t>、</a:t>
            </a:r>
            <a:r>
              <a:rPr lang="en-US" altLang="zh-CN" sz="2800" dirty="0"/>
              <a:t>Hal Finney</a:t>
            </a:r>
            <a:r>
              <a:rPr lang="zh-CN" altLang="en-US" sz="2800" dirty="0"/>
              <a:t>的</a:t>
            </a:r>
            <a:r>
              <a:rPr lang="en-US" altLang="zh-CN" sz="2800" dirty="0"/>
              <a:t>RPOW</a:t>
            </a:r>
          </a:p>
          <a:p>
            <a:r>
              <a:rPr lang="en-US" altLang="zh-CN" sz="2800" dirty="0"/>
              <a:t>1998</a:t>
            </a:r>
            <a:r>
              <a:rPr lang="zh-CN" altLang="en-US" sz="2800" dirty="0"/>
              <a:t>年，</a:t>
            </a:r>
            <a:r>
              <a:rPr lang="en-US" altLang="zh-CN" sz="2800" dirty="0"/>
              <a:t>Wei Dai</a:t>
            </a:r>
            <a:r>
              <a:rPr lang="zh-CN" altLang="en-US" sz="2800" dirty="0"/>
              <a:t>在</a:t>
            </a:r>
            <a:r>
              <a:rPr lang="en-US" altLang="zh-CN" sz="2800" dirty="0" err="1"/>
              <a:t>cypherpunks</a:t>
            </a:r>
            <a:r>
              <a:rPr lang="zh-CN" altLang="en-US" sz="2800" dirty="0"/>
              <a:t>邮件列表中首次阐述了“隐秘货币”的概念，即：一个采用密码学原理控制货币的发行和交易、而不是依赖于中央管理机构的全新的货币形态。比特币白皮书第一篇参考文献就是来自于 </a:t>
            </a:r>
            <a:r>
              <a:rPr lang="en-US" altLang="zh-CN" sz="2800" dirty="0"/>
              <a:t>Wei Dai </a:t>
            </a:r>
            <a:r>
              <a:rPr lang="zh-CN" altLang="en-US" sz="2800" dirty="0"/>
              <a:t>的 </a:t>
            </a:r>
            <a:r>
              <a:rPr lang="en-US" altLang="zh-CN" sz="2800" dirty="0"/>
              <a:t>b-money</a:t>
            </a:r>
            <a:r>
              <a:rPr lang="zh-CN" altLang="en-US" sz="2800" dirty="0"/>
              <a:t>。</a:t>
            </a:r>
          </a:p>
          <a:p>
            <a:r>
              <a:rPr lang="en-US" altLang="zh-CN" sz="2800" dirty="0"/>
              <a:t>2008</a:t>
            </a:r>
            <a:r>
              <a:rPr lang="zh-CN" altLang="en-US" sz="2800" dirty="0"/>
              <a:t>年下半年全球性经济危机爆发，</a:t>
            </a:r>
            <a:r>
              <a:rPr lang="en-US" altLang="zh-CN" sz="2800" dirty="0"/>
              <a:t>11</a:t>
            </a:r>
            <a:r>
              <a:rPr lang="zh-CN" altLang="en-US" sz="2800" dirty="0"/>
              <a:t>月中本聪于发表论文</a:t>
            </a:r>
            <a:r>
              <a:rPr lang="en-US" altLang="zh-CN" sz="2800" dirty="0"/>
              <a:t>《Bitcoin: A Peer-to-Peer Electronic Cash System》</a:t>
            </a:r>
          </a:p>
          <a:p>
            <a:r>
              <a:rPr lang="en-US" altLang="zh-CN" sz="2800" dirty="0"/>
              <a:t>2009</a:t>
            </a:r>
            <a:r>
              <a:rPr lang="zh-CN" altLang="en-US" sz="2800" dirty="0"/>
              <a:t>年</a:t>
            </a:r>
            <a:r>
              <a:rPr lang="en-US" altLang="zh-CN" sz="2800" dirty="0"/>
              <a:t>1</a:t>
            </a:r>
            <a:r>
              <a:rPr lang="zh-CN" altLang="en-US" sz="2800" dirty="0"/>
              <a:t>月</a:t>
            </a:r>
            <a:r>
              <a:rPr lang="en-US" altLang="zh-CN" sz="2800" dirty="0"/>
              <a:t>3</a:t>
            </a:r>
            <a:r>
              <a:rPr lang="zh-CN" altLang="en-US" sz="2800" dirty="0"/>
              <a:t>日，比特币网络上线，中本聪挖出创世区块（</a:t>
            </a:r>
            <a:r>
              <a:rPr lang="en-US" altLang="zh-CN" sz="2800" dirty="0"/>
              <a:t>genesis block</a:t>
            </a:r>
            <a:r>
              <a:rPr lang="zh-CN" altLang="en-US" sz="2800" dirty="0"/>
              <a:t>）</a:t>
            </a:r>
          </a:p>
        </p:txBody>
      </p:sp>
    </p:spTree>
    <p:extLst>
      <p:ext uri="{BB962C8B-B14F-4D97-AF65-F5344CB8AC3E}">
        <p14:creationId xmlns:p14="http://schemas.microsoft.com/office/powerpoint/2010/main" val="289936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DA01D-2C51-4BCD-8088-BF8E0C679B6A}"/>
              </a:ext>
            </a:extLst>
          </p:cNvPr>
          <p:cNvSpPr>
            <a:spLocks noGrp="1"/>
          </p:cNvSpPr>
          <p:nvPr>
            <p:ph type="title"/>
          </p:nvPr>
        </p:nvSpPr>
        <p:spPr/>
        <p:txBody>
          <a:bodyPr/>
          <a:lstStyle/>
          <a:p>
            <a:r>
              <a:rPr lang="zh-CN" altLang="en-US" dirty="0"/>
              <a:t>竞争币产生的历史背景</a:t>
            </a:r>
          </a:p>
        </p:txBody>
      </p:sp>
      <p:sp>
        <p:nvSpPr>
          <p:cNvPr id="3" name="内容占位符 2">
            <a:extLst>
              <a:ext uri="{FF2B5EF4-FFF2-40B4-BE49-F238E27FC236}">
                <a16:creationId xmlns:a16="http://schemas.microsoft.com/office/drawing/2014/main" id="{7FA4D17E-FD29-447B-9375-DE7A276FDCED}"/>
              </a:ext>
            </a:extLst>
          </p:cNvPr>
          <p:cNvSpPr>
            <a:spLocks noGrp="1"/>
          </p:cNvSpPr>
          <p:nvPr>
            <p:ph idx="1"/>
          </p:nvPr>
        </p:nvSpPr>
        <p:spPr/>
        <p:txBody>
          <a:bodyPr>
            <a:normAutofit/>
          </a:bodyPr>
          <a:lstStyle/>
          <a:p>
            <a:r>
              <a:rPr lang="en-US" altLang="zh-CN" sz="2800" dirty="0"/>
              <a:t>2011</a:t>
            </a:r>
            <a:r>
              <a:rPr lang="zh-CN" altLang="zh-CN" sz="2800" dirty="0"/>
              <a:t>年</a:t>
            </a:r>
            <a:r>
              <a:rPr lang="en-US" altLang="zh-CN" sz="2800" dirty="0"/>
              <a:t>8</a:t>
            </a:r>
            <a:r>
              <a:rPr lang="zh-CN" altLang="zh-CN" sz="2800" dirty="0"/>
              <a:t>月</a:t>
            </a:r>
            <a:r>
              <a:rPr lang="zh-CN" altLang="en-US" sz="2800" dirty="0"/>
              <a:t>，第一个竞争币</a:t>
            </a:r>
            <a:r>
              <a:rPr lang="en-US" altLang="zh-CN" sz="2800" dirty="0"/>
              <a:t> </a:t>
            </a:r>
            <a:r>
              <a:rPr lang="en-US" altLang="zh-CN" sz="2800" dirty="0" err="1"/>
              <a:t>IXCoin</a:t>
            </a:r>
            <a:r>
              <a:rPr lang="zh-CN" altLang="en-US" sz="2800" dirty="0"/>
              <a:t>。调整初始每个新块的奖励为</a:t>
            </a:r>
            <a:r>
              <a:rPr lang="en-US" altLang="zh-CN" sz="2800" dirty="0"/>
              <a:t>96</a:t>
            </a:r>
            <a:r>
              <a:rPr lang="zh-CN" altLang="en-US" sz="2800" dirty="0"/>
              <a:t>个币，从而增加了货币的发行量。</a:t>
            </a:r>
            <a:endParaRPr lang="en-US" altLang="zh-CN" sz="2800" dirty="0"/>
          </a:p>
          <a:p>
            <a:r>
              <a:rPr lang="en-US" altLang="zh-CN" sz="2800" dirty="0"/>
              <a:t>2011</a:t>
            </a:r>
            <a:r>
              <a:rPr lang="zh-CN" altLang="zh-CN" sz="2800" dirty="0"/>
              <a:t>年</a:t>
            </a:r>
            <a:r>
              <a:rPr lang="en-US" altLang="zh-CN" sz="2800" dirty="0"/>
              <a:t>9</a:t>
            </a:r>
            <a:r>
              <a:rPr lang="zh-CN" altLang="zh-CN" sz="2800" dirty="0"/>
              <a:t>月</a:t>
            </a:r>
            <a:r>
              <a:rPr lang="zh-CN" altLang="en-US" sz="2800" dirty="0"/>
              <a:t>，</a:t>
            </a:r>
            <a:r>
              <a:rPr lang="en-US" altLang="zh-CN" sz="2800" dirty="0"/>
              <a:t> </a:t>
            </a:r>
            <a:r>
              <a:rPr lang="en-US" altLang="zh-CN" sz="2800" dirty="0" err="1"/>
              <a:t>Tenebrix</a:t>
            </a:r>
            <a:r>
              <a:rPr lang="zh-CN" altLang="en-US" sz="2800" dirty="0"/>
              <a:t>，</a:t>
            </a:r>
            <a:r>
              <a:rPr lang="zh-CN" altLang="zh-CN" sz="2800" dirty="0"/>
              <a:t>首次使用了不同于比特币的工作量证明算法</a:t>
            </a:r>
            <a:r>
              <a:rPr lang="en-US" altLang="zh-CN" sz="2800" dirty="0"/>
              <a:t>script</a:t>
            </a:r>
            <a:r>
              <a:rPr lang="zh-CN" altLang="en-US" sz="2800" dirty="0"/>
              <a:t>。</a:t>
            </a:r>
            <a:endParaRPr lang="en-US" altLang="zh-CN" sz="2800" dirty="0"/>
          </a:p>
          <a:p>
            <a:r>
              <a:rPr lang="en-US" altLang="zh-CN" sz="2800" dirty="0"/>
              <a:t>2014</a:t>
            </a:r>
            <a:r>
              <a:rPr lang="zh-CN" altLang="en-US" sz="2800" dirty="0"/>
              <a:t>年，竞争币数量一度超过</a:t>
            </a:r>
            <a:r>
              <a:rPr lang="en-US" altLang="zh-CN" sz="2800" dirty="0"/>
              <a:t>500</a:t>
            </a:r>
            <a:r>
              <a:rPr lang="zh-CN" altLang="en-US" sz="2800" dirty="0"/>
              <a:t>种以上。</a:t>
            </a:r>
            <a:endParaRPr lang="en-US" altLang="zh-CN" sz="2800" dirty="0"/>
          </a:p>
          <a:p>
            <a:pPr marL="0" indent="0">
              <a:buNone/>
            </a:pPr>
            <a:r>
              <a:rPr lang="zh-CN" altLang="zh-CN" sz="2800" dirty="0"/>
              <a:t>总的来说，绝大多数的竞争币都来自比特币源代码的克隆（因此也</a:t>
            </a:r>
            <a:r>
              <a:rPr lang="zh-CN" altLang="en-US" sz="2800" dirty="0"/>
              <a:t>被</a:t>
            </a:r>
            <a:r>
              <a:rPr lang="zh-CN" altLang="zh-CN" sz="2800" dirty="0"/>
              <a:t>称为“山寨币”），少数则没有使用比特币的任何源码，仅仅是借鉴了比特币的区块链模型后自己实现。</a:t>
            </a:r>
          </a:p>
        </p:txBody>
      </p:sp>
    </p:spTree>
    <p:extLst>
      <p:ext uri="{BB962C8B-B14F-4D97-AF65-F5344CB8AC3E}">
        <p14:creationId xmlns:p14="http://schemas.microsoft.com/office/powerpoint/2010/main" val="187532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a:xfrm>
            <a:off x="1405719" y="764373"/>
            <a:ext cx="10100481" cy="1293028"/>
          </a:xfrm>
        </p:spPr>
        <p:txBody>
          <a:bodyPr/>
          <a:lstStyle/>
          <a:p>
            <a:r>
              <a:rPr lang="zh-CN" altLang="en-US" dirty="0"/>
              <a:t>竞争币案例：狗狗币（</a:t>
            </a:r>
            <a:r>
              <a:rPr lang="en-US" altLang="zh-CN" dirty="0"/>
              <a:t>Dogecoin</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7765239" cy="4024125"/>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创新：</a:t>
            </a:r>
            <a:endParaRPr lang="en-US" altLang="zh-CN" sz="3600" dirty="0">
              <a:latin typeface="微软雅黑" panose="020B0503020204020204" pitchFamily="34" charset="-122"/>
              <a:ea typeface="微软雅黑" panose="020B0503020204020204" pitchFamily="34" charset="-122"/>
            </a:endParaRPr>
          </a:p>
          <a:p>
            <a:pPr marL="0" indent="0">
              <a:buNone/>
            </a:pPr>
            <a:r>
              <a:rPr lang="zh-CN" altLang="en-US" sz="2800" dirty="0">
                <a:latin typeface="微软雅黑" panose="020B0503020204020204" pitchFamily="34" charset="-122"/>
                <a:ea typeface="微软雅黑" panose="020B0503020204020204" pitchFamily="34" charset="-122"/>
              </a:rPr>
              <a:t>通过引入全球狗文化中具有共识性的精髓，立志成为构建有趣和友好的社区关系的数字货币。</a:t>
            </a:r>
            <a:endParaRPr lang="en-US" altLang="zh-CN" sz="2800" dirty="0">
              <a:latin typeface="微软雅黑" panose="020B0503020204020204" pitchFamily="34" charset="-122"/>
              <a:ea typeface="微软雅黑" panose="020B0503020204020204" pitchFamily="34" charset="-122"/>
            </a:endParaRPr>
          </a:p>
          <a:p>
            <a:pPr marL="0" indent="0">
              <a:buNone/>
            </a:pPr>
            <a:r>
              <a:rPr lang="zh-CN" altLang="en-US" sz="3600" dirty="0">
                <a:latin typeface="微软雅黑" panose="020B0503020204020204" pitchFamily="34" charset="-122"/>
                <a:ea typeface="微软雅黑" panose="020B0503020204020204" pitchFamily="34" charset="-122"/>
              </a:rPr>
              <a:t>应用：</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慈善</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小费（打赏）</a:t>
            </a:r>
          </a:p>
        </p:txBody>
      </p:sp>
    </p:spTree>
    <p:extLst>
      <p:ext uri="{BB962C8B-B14F-4D97-AF65-F5344CB8AC3E}">
        <p14:creationId xmlns:p14="http://schemas.microsoft.com/office/powerpoint/2010/main" val="395035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a:xfrm>
            <a:off x="1965278" y="764373"/>
            <a:ext cx="9540922" cy="1293028"/>
          </a:xfrm>
        </p:spPr>
        <p:txBody>
          <a:bodyPr/>
          <a:lstStyle/>
          <a:p>
            <a:r>
              <a:rPr lang="zh-CN" altLang="en-US" dirty="0"/>
              <a:t>竞争币案例：达世币（</a:t>
            </a:r>
            <a:r>
              <a:rPr lang="en-US" altLang="zh-CN" dirty="0" err="1"/>
              <a:t>Dashcoin</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创新：</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匿名</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即时</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InstantX</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DAO</a:t>
            </a:r>
          </a:p>
          <a:p>
            <a:pPr marL="0" indent="0">
              <a:buNone/>
            </a:pPr>
            <a:r>
              <a:rPr lang="zh-CN" altLang="en-US" sz="3600" dirty="0">
                <a:latin typeface="微软雅黑" panose="020B0503020204020204" pitchFamily="34" charset="-122"/>
                <a:ea typeface="微软雅黑" panose="020B0503020204020204" pitchFamily="34" charset="-122"/>
              </a:rPr>
              <a:t>应用（问题）：</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“刘雄暗黑币传销案”（敛财近</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亿元）</a:t>
            </a:r>
          </a:p>
        </p:txBody>
      </p:sp>
    </p:spTree>
    <p:extLst>
      <p:ext uri="{BB962C8B-B14F-4D97-AF65-F5344CB8AC3E}">
        <p14:creationId xmlns:p14="http://schemas.microsoft.com/office/powerpoint/2010/main" val="332167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a:xfrm>
            <a:off x="2251881" y="764373"/>
            <a:ext cx="9254319" cy="1293028"/>
          </a:xfrm>
        </p:spPr>
        <p:txBody>
          <a:bodyPr/>
          <a:lstStyle/>
          <a:p>
            <a:r>
              <a:rPr lang="zh-CN" altLang="en-US" dirty="0"/>
              <a:t>竞争币案例：点点币（</a:t>
            </a:r>
            <a:r>
              <a:rPr lang="en-US" altLang="zh-CN" dirty="0"/>
              <a:t>Peercoin</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创新：</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第一个尝试权益证明共识机制的竞争币（</a:t>
            </a:r>
            <a:r>
              <a:rPr lang="en-US" altLang="zh-CN" sz="2800" dirty="0" err="1">
                <a:latin typeface="微软雅黑" panose="020B0503020204020204" pitchFamily="34" charset="-122"/>
                <a:ea typeface="微软雅黑" panose="020B0503020204020204" pitchFamily="34" charset="-122"/>
              </a:rPr>
              <a:t>PoW+PoS</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节能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可在任何设备上进行点点币的挖矿。</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DAO</a:t>
            </a:r>
          </a:p>
          <a:p>
            <a:pPr marL="0" indent="0">
              <a:buNone/>
            </a:pPr>
            <a:r>
              <a:rPr lang="zh-CN" altLang="en-US" sz="3600" dirty="0">
                <a:latin typeface="微软雅黑" panose="020B0503020204020204" pitchFamily="34" charset="-122"/>
                <a:ea typeface="微软雅黑" panose="020B0503020204020204" pitchFamily="34" charset="-122"/>
              </a:rPr>
              <a:t>争论：</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富者更富，贫者更贫。</a:t>
            </a:r>
          </a:p>
        </p:txBody>
      </p:sp>
    </p:spTree>
    <p:extLst>
      <p:ext uri="{BB962C8B-B14F-4D97-AF65-F5344CB8AC3E}">
        <p14:creationId xmlns:p14="http://schemas.microsoft.com/office/powerpoint/2010/main" val="223498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a:xfrm>
            <a:off x="685800" y="764373"/>
            <a:ext cx="10820400" cy="1293028"/>
          </a:xfrm>
        </p:spPr>
        <p:txBody>
          <a:bodyPr/>
          <a:lstStyle/>
          <a:p>
            <a:r>
              <a:rPr lang="zh-CN" altLang="en-US" dirty="0"/>
              <a:t>竞争币案例合约币：（</a:t>
            </a:r>
            <a:r>
              <a:rPr lang="en-US" altLang="zh-CN" dirty="0" err="1"/>
              <a:t>CounterParty</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创新：</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2014</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11</a:t>
            </a:r>
            <a:r>
              <a:rPr lang="zh-CN" altLang="en-US" sz="2800" dirty="0">
                <a:latin typeface="微软雅黑" panose="020B0503020204020204" pitchFamily="34" charset="-122"/>
                <a:ea typeface="微软雅黑" panose="020B0503020204020204" pitchFamily="34" charset="-122"/>
              </a:rPr>
              <a:t>月初，成功移植以太坊编程语言。尝试为比特币生态引入智能合约。</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众筹、分发股份、分红及零确认交易等功能。</a:t>
            </a:r>
            <a:endParaRPr lang="en-US" altLang="zh-CN" sz="2800" dirty="0">
              <a:latin typeface="微软雅黑" panose="020B0503020204020204" pitchFamily="34" charset="-122"/>
              <a:ea typeface="微软雅黑" panose="020B0503020204020204" pitchFamily="34" charset="-122"/>
            </a:endParaRPr>
          </a:p>
          <a:p>
            <a:pPr marL="0" indent="0">
              <a:buNone/>
            </a:pPr>
            <a:r>
              <a:rPr lang="zh-CN" altLang="en-US" sz="3600" dirty="0">
                <a:latin typeface="微软雅黑" panose="020B0503020204020204" pitchFamily="34" charset="-122"/>
                <a:ea typeface="微软雅黑" panose="020B0503020204020204" pitchFamily="34" charset="-122"/>
              </a:rPr>
              <a:t>应用：</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在合约币基础上开发的应用（</a:t>
            </a:r>
            <a:r>
              <a:rPr lang="en-US" altLang="zh-CN" sz="2800" dirty="0" err="1">
                <a:latin typeface="微软雅黑" panose="020B0503020204020204" pitchFamily="34" charset="-122"/>
                <a:ea typeface="微软雅黑" panose="020B0503020204020204" pitchFamily="34" charset="-122"/>
              </a:rPr>
              <a:t>Dapp</a:t>
            </a:r>
            <a:r>
              <a:rPr lang="zh-CN" altLang="en-US" sz="2800" dirty="0">
                <a:latin typeface="微软雅黑" panose="020B0503020204020204" pitchFamily="34" charset="-122"/>
                <a:ea typeface="微软雅黑" panose="020B0503020204020204" pitchFamily="34" charset="-122"/>
              </a:rPr>
              <a:t>）有</a:t>
            </a:r>
            <a:r>
              <a:rPr lang="en-US" altLang="zh-CN" sz="2800" dirty="0" err="1">
                <a:latin typeface="微软雅黑" panose="020B0503020204020204" pitchFamily="34" charset="-122"/>
                <a:ea typeface="微软雅黑" panose="020B0503020204020204" pitchFamily="34" charset="-122"/>
              </a:rPr>
              <a:t>Storj</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Swarm </a:t>
            </a:r>
            <a:r>
              <a:rPr lang="zh-CN" altLang="en-US" sz="2800" dirty="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9276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竞争币案例：未来币（</a:t>
            </a:r>
            <a:r>
              <a:rPr lang="en-US" altLang="zh-CN" dirty="0"/>
              <a:t>NXT</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10820400" cy="4410956"/>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创新：</a:t>
            </a:r>
            <a:endParaRPr lang="en-US" altLang="zh-CN" sz="36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第一个</a:t>
            </a:r>
            <a:r>
              <a:rPr lang="en-US" altLang="zh-CN" sz="2800" dirty="0">
                <a:latin typeface="微软雅黑" panose="020B0503020204020204" pitchFamily="34" charset="-122"/>
                <a:ea typeface="微软雅黑" panose="020B0503020204020204" pitchFamily="34" charset="-122"/>
              </a:rPr>
              <a:t>100%</a:t>
            </a:r>
            <a:r>
              <a:rPr lang="zh-CN" altLang="en-US" sz="2800" dirty="0">
                <a:latin typeface="微软雅黑" panose="020B0503020204020204" pitchFamily="34" charset="-122"/>
                <a:ea typeface="微软雅黑" panose="020B0503020204020204" pitchFamily="34" charset="-122"/>
              </a:rPr>
              <a:t>权益证明（</a:t>
            </a:r>
            <a:r>
              <a:rPr lang="en-US" altLang="zh-CN" sz="2800" dirty="0">
                <a:latin typeface="微软雅黑" panose="020B0503020204020204" pitchFamily="34" charset="-122"/>
                <a:ea typeface="微软雅黑" panose="020B0503020204020204" pitchFamily="34" charset="-122"/>
              </a:rPr>
              <a:t>POS</a:t>
            </a:r>
            <a:r>
              <a:rPr lang="zh-CN" altLang="en-US" sz="2800" dirty="0">
                <a:latin typeface="微软雅黑" panose="020B0503020204020204" pitchFamily="34" charset="-122"/>
                <a:ea typeface="微软雅黑" panose="020B0503020204020204" pitchFamily="34" charset="-122"/>
              </a:rPr>
              <a:t>）货币。。</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去中心化资产交易所。</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允许任何人用</a:t>
            </a:r>
            <a:r>
              <a:rPr lang="en-US" altLang="zh-CN" sz="2800" dirty="0">
                <a:latin typeface="微软雅黑" panose="020B0503020204020204" pitchFamily="34" charset="-122"/>
                <a:ea typeface="微软雅黑" panose="020B0503020204020204" pitchFamily="34" charset="-122"/>
              </a:rPr>
              <a:t>NXT</a:t>
            </a:r>
            <a:r>
              <a:rPr lang="zh-CN" altLang="en-US" sz="2800" dirty="0">
                <a:latin typeface="微软雅黑" panose="020B0503020204020204" pitchFamily="34" charset="-122"/>
                <a:ea typeface="微软雅黑" panose="020B0503020204020204" pitchFamily="34" charset="-122"/>
              </a:rPr>
              <a:t>抵押发行自己的货币。</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可以发送任何形式的信息。</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投票系统</a:t>
            </a:r>
            <a:endParaRPr lang="en-US" altLang="zh-CN" sz="28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混币（</a:t>
            </a:r>
            <a:r>
              <a:rPr lang="en-US" altLang="zh-CN" sz="2800" dirty="0">
                <a:latin typeface="微软雅黑" panose="020B0503020204020204" pitchFamily="34" charset="-122"/>
                <a:ea typeface="微软雅黑" panose="020B0503020204020204" pitchFamily="34" charset="-122"/>
              </a:rPr>
              <a:t>Coin Shuffle</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717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609F-7FC2-461B-A413-12F671E8C31D}"/>
              </a:ext>
            </a:extLst>
          </p:cNvPr>
          <p:cNvSpPr>
            <a:spLocks noGrp="1"/>
          </p:cNvSpPr>
          <p:nvPr>
            <p:ph type="title"/>
          </p:nvPr>
        </p:nvSpPr>
        <p:spPr/>
        <p:txBody>
          <a:bodyPr/>
          <a:lstStyle/>
          <a:p>
            <a:r>
              <a:rPr lang="zh-CN" altLang="en-US" dirty="0"/>
              <a:t>竞争币案例：未来币（</a:t>
            </a:r>
            <a:r>
              <a:rPr lang="en-US" altLang="zh-CN" dirty="0"/>
              <a:t>NXT</a:t>
            </a:r>
            <a:r>
              <a:rPr lang="zh-CN" altLang="en-US" dirty="0"/>
              <a:t>）</a:t>
            </a:r>
          </a:p>
        </p:txBody>
      </p:sp>
      <p:sp>
        <p:nvSpPr>
          <p:cNvPr id="3" name="内容占位符 2">
            <a:extLst>
              <a:ext uri="{FF2B5EF4-FFF2-40B4-BE49-F238E27FC236}">
                <a16:creationId xmlns:a16="http://schemas.microsoft.com/office/drawing/2014/main" id="{188BACB3-72F8-4352-A45E-CC2550CEA10C}"/>
              </a:ext>
            </a:extLst>
          </p:cNvPr>
          <p:cNvSpPr>
            <a:spLocks noGrp="1"/>
          </p:cNvSpPr>
          <p:nvPr>
            <p:ph idx="1"/>
          </p:nvPr>
        </p:nvSpPr>
        <p:spPr>
          <a:xfrm>
            <a:off x="685800" y="2194560"/>
            <a:ext cx="10820400" cy="4410956"/>
          </a:xfrm>
        </p:spPr>
        <p:txBody>
          <a:bodyPr>
            <a:normAutofit/>
          </a:bodyPr>
          <a:lstStyle/>
          <a:p>
            <a:pPr marL="0" indent="0">
              <a:buNone/>
            </a:pPr>
            <a:r>
              <a:rPr lang="zh-CN" altLang="en-US" sz="3600" dirty="0">
                <a:latin typeface="微软雅黑" panose="020B0503020204020204" pitchFamily="34" charset="-122"/>
                <a:ea typeface="微软雅黑" panose="020B0503020204020204" pitchFamily="34" charset="-122"/>
              </a:rPr>
              <a:t>应用：</a:t>
            </a: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去中心化资产交易。</a:t>
            </a: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企业或其他组织发行自己的数字资产。</a:t>
            </a: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云数据存储。</a:t>
            </a: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去中心化市场。</a:t>
            </a:r>
          </a:p>
          <a:p>
            <a:pPr marL="514350" indent="-514350">
              <a:buFont typeface="+mj-lt"/>
              <a:buAutoNum type="arabicPeriod"/>
            </a:pPr>
            <a:r>
              <a:rPr lang="zh-CN" altLang="en-US" sz="2800" dirty="0">
                <a:latin typeface="微软雅黑" panose="020B0503020204020204" pitchFamily="34" charset="-122"/>
                <a:ea typeface="微软雅黑" panose="020B0503020204020204" pitchFamily="34" charset="-122"/>
              </a:rPr>
              <a:t>自动交易和跨链交易</a:t>
            </a:r>
          </a:p>
        </p:txBody>
      </p:sp>
    </p:spTree>
    <p:extLst>
      <p:ext uri="{BB962C8B-B14F-4D97-AF65-F5344CB8AC3E}">
        <p14:creationId xmlns:p14="http://schemas.microsoft.com/office/powerpoint/2010/main" val="1042558643"/>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644">
      <a:dk1>
        <a:sysClr val="windowText" lastClr="000000"/>
      </a:dk1>
      <a:lt1>
        <a:sysClr val="window" lastClr="FFFFFF"/>
      </a:lt1>
      <a:dk2>
        <a:srgbClr val="44546A"/>
      </a:dk2>
      <a:lt2>
        <a:srgbClr val="E7E6E6"/>
      </a:lt2>
      <a:accent1>
        <a:srgbClr val="FFC000"/>
      </a:accent1>
      <a:accent2>
        <a:srgbClr val="73509E"/>
      </a:accent2>
      <a:accent3>
        <a:srgbClr val="FFC000"/>
      </a:accent3>
      <a:accent4>
        <a:srgbClr val="73509E"/>
      </a:accent4>
      <a:accent5>
        <a:srgbClr val="FFC000"/>
      </a:accent5>
      <a:accent6>
        <a:srgbClr val="73509E"/>
      </a:accent6>
      <a:hlink>
        <a:srgbClr val="FFC000"/>
      </a:hlink>
      <a:folHlink>
        <a:srgbClr val="73509E"/>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1591</Words>
  <Application>Microsoft Office PowerPoint</Application>
  <PresentationFormat>宽屏</PresentationFormat>
  <Paragraphs>110</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微软雅黑</vt:lpstr>
      <vt:lpstr>Arial</vt:lpstr>
      <vt:lpstr>Calibri</vt:lpstr>
      <vt:lpstr>Century Gothic</vt:lpstr>
      <vt:lpstr>Times New Roman</vt:lpstr>
      <vt:lpstr>水汽尾迹</vt:lpstr>
      <vt:lpstr>自定义设计方案</vt:lpstr>
      <vt:lpstr>区块链1.0：数字加密货币 Blockchain 1.0: Cryptocurrency</vt:lpstr>
      <vt:lpstr>竞争币产生的历史背景</vt:lpstr>
      <vt:lpstr>竞争币产生的历史背景</vt:lpstr>
      <vt:lpstr>竞争币案例：狗狗币（Dogecoin）</vt:lpstr>
      <vt:lpstr>竞争币案例：达世币（Dashcoin）</vt:lpstr>
      <vt:lpstr>竞争币案例：点点币（Peercoin）</vt:lpstr>
      <vt:lpstr>竞争币案例合约币：（CounterParty）</vt:lpstr>
      <vt:lpstr>竞争币案例：未来币（NXT）</vt:lpstr>
      <vt:lpstr>竞争币案例：未来币（NXT）</vt:lpstr>
      <vt:lpstr>竞争币案例：瑞波币（Ripple）</vt:lpstr>
      <vt:lpstr>竞争币案例：瑞波币（Ripple）</vt:lpstr>
      <vt:lpstr>竞争币案例：瑞波币（Ripple）</vt:lpstr>
      <vt:lpstr>竞争币案例：瑞波币（Ripple）</vt:lpstr>
      <vt:lpstr>竞争币案例：瑞波币（Ripple）</vt:lpstr>
      <vt:lpstr>竞争币案例：Zcash</vt:lpstr>
      <vt:lpstr>PowerPoint 演示文稿</vt:lpstr>
      <vt:lpstr>竞争币案例：Zcash</vt:lpstr>
      <vt:lpstr>竞争币的使命与历史意义</vt:lpstr>
      <vt:lpstr>区块链2.0：以太坊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区块链1.0：数字加密货币 Blockchain 1.0: Cryptocurrency</dc:title>
  <dc:creator>Derek Zhou</dc:creator>
  <cp:lastModifiedBy>Derek Zhou</cp:lastModifiedBy>
  <cp:revision>26</cp:revision>
  <dcterms:created xsi:type="dcterms:W3CDTF">2019-04-08T17:35:47Z</dcterms:created>
  <dcterms:modified xsi:type="dcterms:W3CDTF">2021-12-15T14:04:22Z</dcterms:modified>
</cp:coreProperties>
</file>