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47"/>
  </p:notesMasterIdLst>
  <p:handoutMasterIdLst>
    <p:handoutMasterId r:id="rId48"/>
  </p:handoutMasterIdLst>
  <p:sldIdLst>
    <p:sldId id="320" r:id="rId3"/>
    <p:sldId id="328" r:id="rId4"/>
    <p:sldId id="330" r:id="rId5"/>
    <p:sldId id="331" r:id="rId6"/>
    <p:sldId id="327" r:id="rId7"/>
    <p:sldId id="270" r:id="rId8"/>
    <p:sldId id="329" r:id="rId9"/>
    <p:sldId id="322" r:id="rId10"/>
    <p:sldId id="325" r:id="rId11"/>
    <p:sldId id="321" r:id="rId12"/>
    <p:sldId id="279" r:id="rId13"/>
    <p:sldId id="312" r:id="rId14"/>
    <p:sldId id="313" r:id="rId15"/>
    <p:sldId id="314" r:id="rId16"/>
    <p:sldId id="315" r:id="rId17"/>
    <p:sldId id="316" r:id="rId18"/>
    <p:sldId id="317" r:id="rId19"/>
    <p:sldId id="280" r:id="rId20"/>
    <p:sldId id="282" r:id="rId21"/>
    <p:sldId id="281" r:id="rId22"/>
    <p:sldId id="283" r:id="rId23"/>
    <p:sldId id="285" r:id="rId24"/>
    <p:sldId id="286" r:id="rId25"/>
    <p:sldId id="287" r:id="rId26"/>
    <p:sldId id="288" r:id="rId27"/>
    <p:sldId id="289" r:id="rId28"/>
    <p:sldId id="326" r:id="rId29"/>
    <p:sldId id="291" r:id="rId30"/>
    <p:sldId id="292" r:id="rId31"/>
    <p:sldId id="294" r:id="rId32"/>
    <p:sldId id="296" r:id="rId33"/>
    <p:sldId id="301" r:id="rId34"/>
    <p:sldId id="332" r:id="rId35"/>
    <p:sldId id="333" r:id="rId36"/>
    <p:sldId id="302" r:id="rId37"/>
    <p:sldId id="303" r:id="rId38"/>
    <p:sldId id="304" r:id="rId39"/>
    <p:sldId id="305" r:id="rId40"/>
    <p:sldId id="306" r:id="rId41"/>
    <p:sldId id="307" r:id="rId42"/>
    <p:sldId id="309" r:id="rId43"/>
    <p:sldId id="310" r:id="rId44"/>
    <p:sldId id="311" r:id="rId45"/>
    <p:sldId id="323"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1DA"/>
    <a:srgbClr val="00D200"/>
    <a:srgbClr val="00FF00"/>
    <a:srgbClr val="00CC99"/>
    <a:srgbClr val="1E8C16"/>
    <a:srgbClr val="69881A"/>
    <a:srgbClr val="FFCC00"/>
    <a:srgbClr val="FF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894" autoAdjust="0"/>
  </p:normalViewPr>
  <p:slideViewPr>
    <p:cSldViewPr snapToGrid="0">
      <p:cViewPr varScale="1">
        <p:scale>
          <a:sx n="73" d="100"/>
          <a:sy n="73" d="100"/>
        </p:scale>
        <p:origin x="1675" y="72"/>
      </p:cViewPr>
      <p:guideLst>
        <p:guide orient="horz" pos="2160"/>
        <p:guide pos="2880"/>
        <p:guide pos="7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1E1A98-1FDC-4069-A549-108C524DA00B}" type="datetimeFigureOut">
              <a:rPr lang="en-US" smtClean="0"/>
              <a:pPr/>
              <a:t>12/15/2021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C77194-D090-47CB-A252-F02355B118C3}" type="slidenum">
              <a:rPr lang="en-US" smtClean="0"/>
              <a:pPr/>
              <a:t>‹#›</a:t>
            </a:fld>
            <a:endParaRPr lang="en-US" dirty="0"/>
          </a:p>
        </p:txBody>
      </p:sp>
    </p:spTree>
    <p:extLst>
      <p:ext uri="{BB962C8B-B14F-4D97-AF65-F5344CB8AC3E}">
        <p14:creationId xmlns:p14="http://schemas.microsoft.com/office/powerpoint/2010/main" val="405829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F48AF-06F8-4945-9F42-661BBF80F64A}" type="datetimeFigureOut">
              <a:rPr lang="en-US" smtClean="0"/>
              <a:pPr/>
              <a:t>12/15/2021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C13A5-511F-4D4F-B778-6AB878583413}" type="slidenum">
              <a:rPr lang="en-US" smtClean="0"/>
              <a:pPr/>
              <a:t>‹#›</a:t>
            </a:fld>
            <a:endParaRPr lang="en-US"/>
          </a:p>
        </p:txBody>
      </p:sp>
    </p:spTree>
    <p:extLst>
      <p:ext uri="{BB962C8B-B14F-4D97-AF65-F5344CB8AC3E}">
        <p14:creationId xmlns:p14="http://schemas.microsoft.com/office/powerpoint/2010/main" val="129542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三星的</a:t>
            </a:r>
            <a:r>
              <a:rPr lang="en-US" altLang="zh-CN" b="0" i="0" dirty="0">
                <a:solidFill>
                  <a:srgbClr val="333333"/>
                </a:solidFill>
                <a:effectLst/>
                <a:latin typeface="arial" panose="020B0604020202020204" pitchFamily="34" charset="0"/>
              </a:rPr>
              <a:t>Galaxy</a:t>
            </a:r>
            <a:r>
              <a:rPr lang="zh-CN" altLang="en-US" b="0" i="0" dirty="0">
                <a:solidFill>
                  <a:srgbClr val="333333"/>
                </a:solidFill>
                <a:effectLst/>
                <a:latin typeface="arial" panose="020B0604020202020204" pitchFamily="34" charset="0"/>
              </a:rPr>
              <a:t>手机和其他安卓手机经常使用</a:t>
            </a:r>
            <a:r>
              <a:rPr lang="en-US" altLang="zh-CN" b="0" i="0" dirty="0">
                <a:solidFill>
                  <a:srgbClr val="333333"/>
                </a:solidFill>
                <a:effectLst/>
                <a:latin typeface="arial" panose="020B0604020202020204" pitchFamily="34" charset="0"/>
              </a:rPr>
              <a:t>ARM</a:t>
            </a:r>
            <a:r>
              <a:rPr lang="zh-CN" altLang="en-US" b="0" i="0" dirty="0">
                <a:solidFill>
                  <a:srgbClr val="333333"/>
                </a:solidFill>
                <a:effectLst/>
                <a:latin typeface="arial" panose="020B0604020202020204" pitchFamily="34" charset="0"/>
              </a:rPr>
              <a:t>的信任区（</a:t>
            </a:r>
            <a:r>
              <a:rPr lang="en-US" altLang="zh-CN" b="0" i="0" dirty="0">
                <a:solidFill>
                  <a:srgbClr val="333333"/>
                </a:solidFill>
                <a:effectLst/>
                <a:latin typeface="arial" panose="020B0604020202020204" pitchFamily="34" charset="0"/>
              </a:rPr>
              <a:t>ARM Trust Zone</a:t>
            </a:r>
            <a:r>
              <a:rPr lang="zh-CN" altLang="en-US" b="0" i="0" dirty="0">
                <a:solidFill>
                  <a:srgbClr val="333333"/>
                </a:solidFill>
                <a:effectLst/>
                <a:latin typeface="arial" panose="020B0604020202020204" pitchFamily="34" charset="0"/>
              </a:rPr>
              <a:t>）技术；三星的</a:t>
            </a:r>
            <a:r>
              <a:rPr lang="en-US" altLang="zh-CN" b="0" i="0" dirty="0">
                <a:solidFill>
                  <a:srgbClr val="333333"/>
                </a:solidFill>
                <a:effectLst/>
                <a:latin typeface="arial" panose="020B0604020202020204" pitchFamily="34" charset="0"/>
              </a:rPr>
              <a:t>KNOX</a:t>
            </a:r>
            <a:r>
              <a:rPr lang="zh-CN" altLang="en-US" b="0" i="0" dirty="0">
                <a:solidFill>
                  <a:srgbClr val="333333"/>
                </a:solidFill>
                <a:effectLst/>
                <a:latin typeface="arial" panose="020B0604020202020204" pitchFamily="34" charset="0"/>
              </a:rPr>
              <a:t>安全软件在</a:t>
            </a:r>
            <a:r>
              <a:rPr lang="en-US" altLang="zh-CN" b="0" i="0" dirty="0">
                <a:solidFill>
                  <a:srgbClr val="333333"/>
                </a:solidFill>
                <a:effectLst/>
                <a:latin typeface="arial" panose="020B0604020202020204" pitchFamily="34" charset="0"/>
              </a:rPr>
              <a:t>ARM </a:t>
            </a:r>
            <a:r>
              <a:rPr lang="zh-CN" altLang="en-US" b="0" i="0" dirty="0">
                <a:solidFill>
                  <a:srgbClr val="333333"/>
                </a:solidFill>
                <a:effectLst/>
                <a:latin typeface="arial" panose="020B0604020202020204" pitchFamily="34" charset="0"/>
              </a:rPr>
              <a:t>信任区域运行，因此它与系统的其他部分隔离开来。三星</a:t>
            </a:r>
            <a:r>
              <a:rPr lang="en-US" altLang="zh-CN" b="0" i="0" dirty="0">
                <a:solidFill>
                  <a:srgbClr val="333333"/>
                </a:solidFill>
                <a:effectLst/>
                <a:latin typeface="arial" panose="020B0604020202020204" pitchFamily="34" charset="0"/>
              </a:rPr>
              <a:t>Pay</a:t>
            </a:r>
            <a:r>
              <a:rPr lang="zh-CN" altLang="en-US" b="0" i="0" dirty="0">
                <a:solidFill>
                  <a:srgbClr val="333333"/>
                </a:solidFill>
                <a:effectLst/>
                <a:latin typeface="arial" panose="020B0604020202020204" pitchFamily="34" charset="0"/>
              </a:rPr>
              <a:t>还使用</a:t>
            </a:r>
            <a:r>
              <a:rPr lang="en-US" altLang="zh-CN" b="0" i="0" dirty="0">
                <a:solidFill>
                  <a:srgbClr val="333333"/>
                </a:solidFill>
                <a:effectLst/>
                <a:latin typeface="arial" panose="020B0604020202020204" pitchFamily="34" charset="0"/>
              </a:rPr>
              <a:t>ARM </a:t>
            </a:r>
            <a:r>
              <a:rPr lang="zh-CN" altLang="en-US" b="0" i="0" dirty="0">
                <a:solidFill>
                  <a:srgbClr val="333333"/>
                </a:solidFill>
                <a:effectLst/>
                <a:latin typeface="arial" panose="020B0604020202020204" pitchFamily="34" charset="0"/>
              </a:rPr>
              <a:t>信任区安全地处理支付卡信息。谷歌手机的</a:t>
            </a:r>
            <a:r>
              <a:rPr lang="en-US" altLang="zh-CN" b="0" i="0" dirty="0">
                <a:solidFill>
                  <a:srgbClr val="333333"/>
                </a:solidFill>
                <a:effectLst/>
                <a:latin typeface="arial" panose="020B0604020202020204" pitchFamily="34" charset="0"/>
              </a:rPr>
              <a:t>Titan M</a:t>
            </a:r>
            <a:r>
              <a:rPr lang="zh-CN" altLang="en-US" b="0" i="0" dirty="0">
                <a:solidFill>
                  <a:srgbClr val="333333"/>
                </a:solidFill>
                <a:effectLst/>
                <a:latin typeface="arial" panose="020B0604020202020204" pitchFamily="34" charset="0"/>
              </a:rPr>
              <a:t>，苹果手机的</a:t>
            </a:r>
            <a:r>
              <a:rPr lang="en-US" altLang="zh-CN" b="0" i="0" dirty="0">
                <a:solidFill>
                  <a:srgbClr val="333333"/>
                </a:solidFill>
                <a:effectLst/>
                <a:latin typeface="arial" panose="020B0604020202020204" pitchFamily="34" charset="0"/>
              </a:rPr>
              <a:t>Secure Enclave</a:t>
            </a:r>
            <a:r>
              <a:rPr lang="zh-CN" altLang="en-US" b="0" i="0" dirty="0">
                <a:solidFill>
                  <a:srgbClr val="333333"/>
                </a:solidFill>
                <a:effectLst/>
                <a:latin typeface="arial" panose="020B0604020202020204" pitchFamily="34" charset="0"/>
              </a:rPr>
              <a:t>都是一个独立于手机正常</a:t>
            </a:r>
            <a:r>
              <a:rPr lang="en-US" altLang="zh-CN" b="0" i="0" dirty="0">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的实际物理芯片，它有独立的处理器和内存区域。它们拥有你</a:t>
            </a:r>
            <a:r>
              <a:rPr lang="en-US" altLang="zh-CN" b="0" i="0" dirty="0" err="1">
                <a:solidFill>
                  <a:srgbClr val="333333"/>
                </a:solidFill>
                <a:effectLst/>
                <a:latin typeface="arial" panose="020B0604020202020204" pitchFamily="34" charset="0"/>
              </a:rPr>
              <a:t>FaceID</a:t>
            </a:r>
            <a:r>
              <a:rPr lang="zh-CN" altLang="en-US" b="0" i="0" dirty="0">
                <a:solidFill>
                  <a:srgbClr val="333333"/>
                </a:solidFill>
                <a:effectLst/>
                <a:latin typeface="arial" panose="020B0604020202020204" pitchFamily="34" charset="0"/>
              </a:rPr>
              <a:t>生物特征数据的钥匙、钱包的密钥。你手机上的数据被加密存储在磁盘上。解锁数据的密钥存储在安全区域中。当你用你的</a:t>
            </a:r>
            <a:r>
              <a:rPr lang="en-US" altLang="zh-CN" b="0" i="0" dirty="0">
                <a:solidFill>
                  <a:srgbClr val="333333"/>
                </a:solidFill>
                <a:effectLst/>
                <a:latin typeface="arial" panose="020B0604020202020204" pitchFamily="34" charset="0"/>
              </a:rPr>
              <a:t>PIN</a:t>
            </a:r>
            <a:r>
              <a:rPr lang="zh-CN" altLang="en-US" b="0" i="0" dirty="0">
                <a:solidFill>
                  <a:srgbClr val="333333"/>
                </a:solidFill>
                <a:effectLst/>
                <a:latin typeface="arial" panose="020B0604020202020204" pitchFamily="34" charset="0"/>
              </a:rPr>
              <a:t>、密码、</a:t>
            </a:r>
            <a:r>
              <a:rPr lang="en-US" altLang="zh-CN" b="0" i="0" dirty="0" err="1">
                <a:solidFill>
                  <a:srgbClr val="333333"/>
                </a:solidFill>
                <a:effectLst/>
                <a:latin typeface="arial" panose="020B0604020202020204" pitchFamily="34" charset="0"/>
              </a:rPr>
              <a:t>FaceID</a:t>
            </a:r>
            <a:r>
              <a:rPr lang="zh-CN" altLang="en-US" b="0" i="0" dirty="0">
                <a:solidFill>
                  <a:srgbClr val="333333"/>
                </a:solidFill>
                <a:effectLst/>
                <a:latin typeface="arial" panose="020B0604020202020204" pitchFamily="34" charset="0"/>
              </a:rPr>
              <a:t>或指纹触摸解锁手机时，安全区域内的处理器会对你进行身份验证，并使用你的密钥解密内存中的数据。</a:t>
            </a:r>
            <a:endParaRPr lang="zh-CN" altLang="en-US" dirty="0"/>
          </a:p>
        </p:txBody>
      </p:sp>
      <p:sp>
        <p:nvSpPr>
          <p:cNvPr id="4" name="灯片编号占位符 3"/>
          <p:cNvSpPr>
            <a:spLocks noGrp="1"/>
          </p:cNvSpPr>
          <p:nvPr>
            <p:ph type="sldNum" sz="quarter" idx="5"/>
          </p:nvPr>
        </p:nvSpPr>
        <p:spPr/>
        <p:txBody>
          <a:bodyPr/>
          <a:lstStyle/>
          <a:p>
            <a:fld id="{649C13A5-511F-4D4F-B778-6AB878583413}" type="slidenum">
              <a:rPr lang="en-US" smtClean="0"/>
              <a:pPr/>
              <a:t>23</a:t>
            </a:fld>
            <a:endParaRPr lang="en-US"/>
          </a:p>
        </p:txBody>
      </p:sp>
    </p:spTree>
    <p:extLst>
      <p:ext uri="{BB962C8B-B14F-4D97-AF65-F5344CB8AC3E}">
        <p14:creationId xmlns:p14="http://schemas.microsoft.com/office/powerpoint/2010/main" val="418225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userDrawn="1"/>
        </p:nvSpPr>
        <p:spPr>
          <a:xfrm>
            <a:off x="188118" y="1894284"/>
            <a:ext cx="8955881" cy="3256992"/>
          </a:xfrm>
          <a:prstGeom prst="rect">
            <a:avLst/>
          </a:prstGeom>
          <a:ln>
            <a:noFill/>
          </a:ln>
          <a:effectLst>
            <a:outerShdw blurRad="190500" dist="63500" dir="1560000" sx="102000" sy="102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
        <p:nvSpPr>
          <p:cNvPr id="2" name="Title 1"/>
          <p:cNvSpPr>
            <a:spLocks noGrp="1"/>
          </p:cNvSpPr>
          <p:nvPr>
            <p:ph type="ctrTitle"/>
          </p:nvPr>
        </p:nvSpPr>
        <p:spPr>
          <a:xfrm>
            <a:off x="1483744" y="1753292"/>
            <a:ext cx="7582198" cy="1927753"/>
          </a:xfrm>
        </p:spPr>
        <p:txBody>
          <a:bodyPr lIns="0" tIns="0" rIns="0" bIns="0" anchor="b"/>
          <a:lstStyle>
            <a:lvl1pPr algn="ctr">
              <a:defRPr b="1"/>
            </a:lvl1pPr>
          </a:lstStyle>
          <a:p>
            <a:r>
              <a:rPr lang="zh-CN" altLang="en-US"/>
              <a:t>单击此处编辑母版标题样式</a:t>
            </a:r>
            <a:endParaRPr lang="en-US" dirty="0"/>
          </a:p>
        </p:txBody>
      </p:sp>
      <p:sp>
        <p:nvSpPr>
          <p:cNvPr id="3" name="Subtitle 2"/>
          <p:cNvSpPr>
            <a:spLocks noGrp="1"/>
          </p:cNvSpPr>
          <p:nvPr>
            <p:ph type="subTitle" idx="1"/>
          </p:nvPr>
        </p:nvSpPr>
        <p:spPr>
          <a:xfrm>
            <a:off x="1483744" y="3721252"/>
            <a:ext cx="7582198" cy="1377404"/>
          </a:xfrm>
        </p:spPr>
        <p:txBody>
          <a:bodyPr lIns="0" tIns="0" rIns="0" bIns="0"/>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lvl1pPr>
              <a:defRPr sz="900"/>
            </a:lvl1pPr>
          </a:lstStyle>
          <a:p>
            <a:fld id="{08A7F96F-1D34-4AD8-A324-DDD9B7126D3B}" type="slidenum">
              <a:rPr lang="en-US" smtClean="0"/>
              <a:pPr/>
              <a:t>‹#›</a:t>
            </a:fld>
            <a:endParaRPr lang="en-US"/>
          </a:p>
        </p:txBody>
      </p:sp>
      <p:sp>
        <p:nvSpPr>
          <p:cNvPr id="9" name="Hexagon 9"/>
          <p:cNvSpPr/>
          <p:nvPr userDrawn="1"/>
        </p:nvSpPr>
        <p:spPr>
          <a:xfrm rot="16200000">
            <a:off x="-918482" y="2799525"/>
            <a:ext cx="3260786" cy="1440148"/>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8 h 798091"/>
              <a:gd name="connsiteX1" fmla="*/ 1514046 w 1583473"/>
              <a:gd name="connsiteY1" fmla="*/ 19245 h 798091"/>
              <a:gd name="connsiteX2" fmla="*/ 1583473 w 1583473"/>
              <a:gd name="connsiteY2" fmla="*/ 123442 h 798091"/>
              <a:gd name="connsiteX3" fmla="*/ 1246149 w 1583473"/>
              <a:gd name="connsiteY3" fmla="*/ 798091 h 798091"/>
              <a:gd name="connsiteX4" fmla="*/ 337325 w 1583473"/>
              <a:gd name="connsiteY4" fmla="*/ 798091 h 798091"/>
              <a:gd name="connsiteX5" fmla="*/ 0 w 1583473"/>
              <a:gd name="connsiteY5" fmla="*/ 123442 h 798091"/>
              <a:gd name="connsiteX6" fmla="*/ 68425 w 1583473"/>
              <a:gd name="connsiteY6" fmla="*/ 8 h 798091"/>
              <a:gd name="connsiteX0" fmla="*/ 70887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70887 w 1583473"/>
              <a:gd name="connsiteY6" fmla="*/ 11 h 781426"/>
              <a:gd name="connsiteX0" fmla="*/ 56108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56108 w 1583473"/>
              <a:gd name="connsiteY6" fmla="*/ 11 h 78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781426">
                <a:moveTo>
                  <a:pt x="56108" y="11"/>
                </a:moveTo>
                <a:lnTo>
                  <a:pt x="1514046" y="2580"/>
                </a:lnTo>
                <a:cubicBezTo>
                  <a:pt x="1557920" y="63471"/>
                  <a:pt x="1538137" y="40783"/>
                  <a:pt x="1583473" y="106777"/>
                </a:cubicBezTo>
                <a:lnTo>
                  <a:pt x="1246149" y="781426"/>
                </a:lnTo>
                <a:lnTo>
                  <a:pt x="337325" y="781426"/>
                </a:lnTo>
                <a:lnTo>
                  <a:pt x="0" y="106777"/>
                </a:lnTo>
                <a:cubicBezTo>
                  <a:pt x="25734" y="62458"/>
                  <a:pt x="54185" y="-914"/>
                  <a:pt x="56108" y="11"/>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err="1">
              <a:solidFill>
                <a:schemeClr val="tx1"/>
              </a:solidFill>
            </a:endParaRPr>
          </a:p>
        </p:txBody>
      </p:sp>
      <p:sp>
        <p:nvSpPr>
          <p:cNvPr id="4" name="Date Placeholder 3"/>
          <p:cNvSpPr>
            <a:spLocks noGrp="1"/>
          </p:cNvSpPr>
          <p:nvPr>
            <p:ph type="dt" sz="half" idx="10"/>
          </p:nvPr>
        </p:nvSpPr>
        <p:spPr/>
        <p:txBody>
          <a:bodyPr/>
          <a:lstStyle>
            <a:lvl1pPr>
              <a:defRPr sz="900"/>
            </a:lvl1pPr>
          </a:lstStyle>
          <a:p>
            <a:fld id="{ACF4D067-4ADC-4E44-A8E1-EC6D134DA828}" type="datetimeFigureOut">
              <a:rPr lang="en-US" smtClean="0"/>
              <a:pPr/>
              <a:t>12/15/2021</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083" y="1613140"/>
            <a:ext cx="8664497" cy="4943777"/>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Title Placeholder 1"/>
          <p:cNvSpPr>
            <a:spLocks noGrp="1"/>
          </p:cNvSpPr>
          <p:nvPr>
            <p:ph type="title"/>
          </p:nvPr>
        </p:nvSpPr>
        <p:spPr>
          <a:xfrm>
            <a:off x="759125" y="163128"/>
            <a:ext cx="8239909" cy="1143000"/>
          </a:xfrm>
          <a:prstGeom prst="rect">
            <a:avLst/>
          </a:prstGeom>
        </p:spPr>
        <p:txBody>
          <a:bodyPr vert="horz" lIns="91440" tIns="45720" rIns="91440" bIns="45720" rtlCol="0" anchor="ctr">
            <a:normAutofit/>
          </a:bodyPr>
          <a:lstStyle>
            <a:lvl1pPr>
              <a:defRPr sz="4000">
                <a:solidFill>
                  <a:schemeClr val="tx1"/>
                </a:solidFill>
              </a:defRPr>
            </a:lvl1pPr>
          </a:lstStyle>
          <a:p>
            <a:r>
              <a:rPr lang="zh-CN" altLang="en-US" dirty="0"/>
              <a:t>单击此处编辑母版标题样式</a:t>
            </a:r>
            <a:endParaRPr lang="en-US" dirty="0"/>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6205" y="4406900"/>
            <a:ext cx="6837363" cy="1362075"/>
          </a:xfrm>
        </p:spPr>
        <p:txBody>
          <a:bodyPr anchor="t"/>
          <a:lstStyle>
            <a:lvl1pPr algn="l">
              <a:defRPr sz="4000" b="1" cap="all">
                <a:solidFill>
                  <a:schemeClr val="tx1"/>
                </a:solidFill>
              </a:defRPr>
            </a:lvl1pPr>
          </a:lstStyle>
          <a:p>
            <a:r>
              <a:rPr lang="zh-CN" altLang="en-US" dirty="0"/>
              <a:t>单击此处编辑母版标题样式</a:t>
            </a:r>
            <a:endParaRPr 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Rectangle 9"/>
          <p:cNvSpPr/>
          <p:nvPr userDrawn="1"/>
        </p:nvSpPr>
        <p:spPr>
          <a:xfrm>
            <a:off x="102393"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
        <p:nvSpPr>
          <p:cNvPr id="3" name="Content Placeholder 2"/>
          <p:cNvSpPr>
            <a:spLocks noGrp="1"/>
          </p:cNvSpPr>
          <p:nvPr>
            <p:ph sz="half" idx="1"/>
          </p:nvPr>
        </p:nvSpPr>
        <p:spPr>
          <a:xfrm>
            <a:off x="457200" y="1600200"/>
            <a:ext cx="4038600" cy="48274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8274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ACF4D067-4ADC-4E44-A8E1-EC6D134DA828}"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a:t>
            </a:fld>
            <a:endParaRPr lang="en-US"/>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11" name="Hexagon 9"/>
          <p:cNvSpPr/>
          <p:nvPr userDrawn="1"/>
        </p:nvSpPr>
        <p:spPr>
          <a:xfrm rot="16200000">
            <a:off x="-344873" y="336611"/>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err="1">
              <a:solidFill>
                <a:schemeClr val="tx1"/>
              </a:solidFill>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Rectangle 11"/>
          <p:cNvSpPr/>
          <p:nvPr userDrawn="1"/>
        </p:nvSpPr>
        <p:spPr>
          <a:xfrm>
            <a:off x="102393"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57200" y="2174874"/>
            <a:ext cx="4040188" cy="42528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025" y="2174874"/>
            <a:ext cx="4041775" cy="42528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ACF4D067-4ADC-4E44-A8E1-EC6D134DA828}" type="datetimeFigureOut">
              <a:rPr lang="en-US" smtClean="0"/>
              <a:pPr/>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7F96F-1D34-4AD8-A324-DDD9B7126D3B}" type="slidenum">
              <a:rPr lang="en-US" smtClean="0"/>
              <a:pPr/>
              <a:t>‹#›</a:t>
            </a:fld>
            <a:endParaRPr lang="en-US"/>
          </a:p>
        </p:txBody>
      </p:sp>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13" name="Hexagon 9"/>
          <p:cNvSpPr/>
          <p:nvPr userDrawn="1"/>
        </p:nvSpPr>
        <p:spPr>
          <a:xfrm rot="16200000">
            <a:off x="-344873" y="336611"/>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err="1">
              <a:solidFill>
                <a:schemeClr val="tx1"/>
              </a:solidFill>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Rectangle 7"/>
          <p:cNvSpPr/>
          <p:nvPr userDrawn="1"/>
        </p:nvSpPr>
        <p:spPr>
          <a:xfrm>
            <a:off x="102393"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
        <p:nvSpPr>
          <p:cNvPr id="3" name="Date Placeholder 2"/>
          <p:cNvSpPr>
            <a:spLocks noGrp="1"/>
          </p:cNvSpPr>
          <p:nvPr>
            <p:ph type="dt" sz="half" idx="10"/>
          </p:nvPr>
        </p:nvSpPr>
        <p:spPr/>
        <p:txBody>
          <a:bodyPr/>
          <a:lstStyle/>
          <a:p>
            <a:fld id="{ACF4D067-4ADC-4E44-A8E1-EC6D134DA828}" type="datetimeFigureOut">
              <a:rPr lang="en-US" smtClean="0"/>
              <a:pPr/>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7F96F-1D34-4AD8-A324-DDD9B7126D3B}" type="slidenum">
              <a:rPr lang="en-US" smtClean="0"/>
              <a:pPr/>
              <a:t>‹#›</a:t>
            </a:fld>
            <a:endParaRPr lang="en-US"/>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9" name="Hexagon 9"/>
          <p:cNvSpPr/>
          <p:nvPr userDrawn="1"/>
        </p:nvSpPr>
        <p:spPr>
          <a:xfrm rot="16200000">
            <a:off x="-344873" y="336611"/>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err="1">
              <a:solidFill>
                <a:schemeClr val="tx1"/>
              </a:solidFill>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40674"/>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54067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70272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CF4D067-4ADC-4E44-A8E1-EC6D134DA828}"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a:t>
            </a:fld>
            <a:endParaRPr lang="en-US"/>
          </a:p>
        </p:txBody>
      </p:sp>
      <p:sp>
        <p:nvSpPr>
          <p:cNvPr id="8" name="Rectangle 7"/>
          <p:cNvSpPr/>
          <p:nvPr userDrawn="1"/>
        </p:nvSpPr>
        <p:spPr>
          <a:xfrm>
            <a:off x="0" y="1"/>
            <a:ext cx="9144000" cy="23417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211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72428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792288" y="54788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CF4D067-4ADC-4E44-A8E1-EC6D134DA828}" type="datetimeFigureOut">
              <a:rPr lang="en-US" smtClean="0"/>
              <a:pPr/>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a:t>
            </a:fld>
            <a:endParaRPr lang="en-US"/>
          </a:p>
        </p:txBody>
      </p:sp>
      <p:sp>
        <p:nvSpPr>
          <p:cNvPr id="9" name="Rectangle 8"/>
          <p:cNvSpPr/>
          <p:nvPr userDrawn="1"/>
        </p:nvSpPr>
        <p:spPr>
          <a:xfrm>
            <a:off x="0" y="1"/>
            <a:ext cx="9144000" cy="23417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solidFill>
                <a:schemeClr val="tx1"/>
              </a:solidFill>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ideo" Target="../media/media1.wmv"/><Relationship Id="rId5" Type="http://schemas.openxmlformats.org/officeDocument/2006/relationships/slideLayout" Target="../slideLayouts/slideLayout5.xml"/><Relationship Id="rId10" Type="http://schemas.microsoft.com/office/2007/relationships/media" Target="../media/media1.wmv"/><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exagon BG.wmv">
            <a:hlinkClick r:id="" action="ppaction://media"/>
          </p:cNvPr>
          <p:cNvPicPr>
            <a:picLocks noChangeAspect="1"/>
          </p:cNvPicPr>
          <p:nvPr>
            <a:videoFile r:link="rId11"/>
            <p:extLst>
              <p:ext uri="{DAA4B4D4-6D71-4841-9C94-3DE7FCFB9230}">
                <p14:media xmlns:p14="http://schemas.microsoft.com/office/powerpoint/2010/main" r:embed="rId10"/>
              </p:ext>
            </p:extLst>
          </p:nvPr>
        </p:nvPicPr>
        <p:blipFill>
          <a:blip r:embed="rId12"/>
          <a:stretch>
            <a:fillRect/>
          </a:stretch>
        </p:blipFill>
        <p:spPr>
          <a:xfrm>
            <a:off x="0" y="0"/>
            <a:ext cx="9144000" cy="6858000"/>
          </a:xfrm>
          <a:prstGeom prst="rect">
            <a:avLst/>
          </a:prstGeom>
        </p:spPr>
      </p:pic>
      <p:sp>
        <p:nvSpPr>
          <p:cNvPr id="2" name="Title Placeholder 1"/>
          <p:cNvSpPr>
            <a:spLocks noGrp="1"/>
          </p:cNvSpPr>
          <p:nvPr>
            <p:ph type="title"/>
          </p:nvPr>
        </p:nvSpPr>
        <p:spPr>
          <a:xfrm>
            <a:off x="852854" y="163128"/>
            <a:ext cx="8146180" cy="1143000"/>
          </a:xfrm>
          <a:prstGeom prst="rect">
            <a:avLst/>
          </a:prstGeom>
        </p:spPr>
        <p:txBody>
          <a:bodyPr vert="horz" lIns="91440" tIns="45720" rIns="91440" bIns="45720" rtlCol="0" anchor="ctr">
            <a:normAutofit/>
          </a:bodyPr>
          <a:lstStyle/>
          <a:p>
            <a:pPr lvl="0"/>
            <a:r>
              <a:rPr lang="en-US" dirty="0"/>
              <a:t>Click to edit </a:t>
            </a:r>
            <a:br>
              <a:rPr lang="en-US" dirty="0"/>
            </a:br>
            <a:r>
              <a:rPr lang="en-US" dirty="0"/>
              <a:t>Master title style</a:t>
            </a:r>
          </a:p>
        </p:txBody>
      </p:sp>
      <p:sp>
        <p:nvSpPr>
          <p:cNvPr id="3" name="Text Placeholder 2"/>
          <p:cNvSpPr>
            <a:spLocks noGrp="1"/>
          </p:cNvSpPr>
          <p:nvPr>
            <p:ph type="body" idx="1"/>
          </p:nvPr>
        </p:nvSpPr>
        <p:spPr>
          <a:xfrm>
            <a:off x="301083" y="1625600"/>
            <a:ext cx="8664497" cy="4931317"/>
          </a:xfrm>
          <a:prstGeom prst="rect">
            <a:avLst/>
          </a:prstGeom>
        </p:spPr>
        <p:txBody>
          <a:bodyPr vert="horz" lIns="91440" tIns="45720" rIns="91440" bIns="45720" rtlCol="0">
            <a:no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0" y="6598025"/>
            <a:ext cx="1143000" cy="304800"/>
          </a:xfrm>
          <a:prstGeom prst="rect">
            <a:avLst/>
          </a:prstGeom>
        </p:spPr>
        <p:txBody>
          <a:bodyPr vert="horz" lIns="91440" tIns="45720" rIns="91440" bIns="45720" rtlCol="0" anchor="b"/>
          <a:lstStyle>
            <a:lvl1pPr algn="l">
              <a:defRPr sz="900">
                <a:solidFill>
                  <a:schemeClr val="tx1">
                    <a:tint val="75000"/>
                  </a:schemeClr>
                </a:solidFill>
              </a:defRPr>
            </a:lvl1pPr>
          </a:lstStyle>
          <a:p>
            <a:fld id="{ACF4D067-4ADC-4E44-A8E1-EC6D134DA828}" type="datetimeFigureOut">
              <a:rPr lang="en-US" smtClean="0"/>
              <a:pPr/>
              <a:t>12/15/2021</a:t>
            </a:fld>
            <a:endParaRPr lang="en-US"/>
          </a:p>
        </p:txBody>
      </p:sp>
      <p:sp>
        <p:nvSpPr>
          <p:cNvPr id="5" name="Footer Placeholder 4"/>
          <p:cNvSpPr>
            <a:spLocks noGrp="1"/>
          </p:cNvSpPr>
          <p:nvPr>
            <p:ph type="ftr" sz="quarter" idx="3"/>
          </p:nvPr>
        </p:nvSpPr>
        <p:spPr>
          <a:xfrm>
            <a:off x="1219200" y="6598025"/>
            <a:ext cx="6705600" cy="304800"/>
          </a:xfrm>
          <a:prstGeom prst="rect">
            <a:avLst/>
          </a:prstGeom>
        </p:spPr>
        <p:txBody>
          <a:bodyPr vert="horz" lIns="91440" tIns="45720" rIns="91440" bIns="45720" rtlCol="0" anchor="b"/>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8200" y="6598025"/>
            <a:ext cx="609600" cy="304800"/>
          </a:xfrm>
          <a:prstGeom prst="rect">
            <a:avLst/>
          </a:prstGeom>
        </p:spPr>
        <p:txBody>
          <a:bodyPr vert="horz" lIns="91440" tIns="45720" rIns="91440" bIns="45720" rtlCol="0" anchor="b"/>
          <a:lstStyle>
            <a:lvl1pPr algn="r">
              <a:defRPr sz="900">
                <a:solidFill>
                  <a:schemeClr val="tx1">
                    <a:tint val="75000"/>
                  </a:schemeClr>
                </a:solidFill>
              </a:defRPr>
            </a:lvl1pPr>
          </a:lstStyle>
          <a:p>
            <a:fld id="{08A7F96F-1D34-4AD8-A324-DDD9B7126D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01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childTnLst>
        </p:cTn>
      </p:par>
    </p:tnLst>
  </p:timing>
  <p:txStyles>
    <p:titleStyle>
      <a:lvl1pPr algn="l" defTabSz="914400" rtl="0" eaLnBrk="1" latinLnBrk="0" hangingPunct="1">
        <a:lnSpc>
          <a:spcPct val="80000"/>
        </a:lnSpc>
        <a:spcBef>
          <a:spcPct val="0"/>
        </a:spcBef>
        <a:buNone/>
        <a:defRPr lang="en-US" sz="4000" b="1" kern="1200" dirty="0">
          <a:solidFill>
            <a:schemeClr val="bg1"/>
          </a:solidFill>
          <a:latin typeface="+mj-lt"/>
          <a:ea typeface="+mj-ea"/>
          <a:cs typeface="+mj-cs"/>
        </a:defRPr>
      </a:lvl1pPr>
    </p:titleStyle>
    <p:bodyStyle>
      <a:lvl1pPr marL="342900" indent="-342900" algn="l" defTabSz="914400" rtl="0" eaLnBrk="1" latinLnBrk="0" hangingPunct="1">
        <a:lnSpc>
          <a:spcPct val="85000"/>
        </a:lnSpc>
        <a:spcBef>
          <a:spcPts val="400"/>
        </a:spcBef>
        <a:buFontTx/>
        <a:buBlip>
          <a:blip r:embed="rId13"/>
        </a:buBlip>
        <a:defRPr sz="2800" kern="1200">
          <a:solidFill>
            <a:schemeClr val="tx1"/>
          </a:solidFill>
          <a:latin typeface="+mn-lt"/>
          <a:ea typeface="+mn-ea"/>
          <a:cs typeface="+mn-cs"/>
        </a:defRPr>
      </a:lvl1pPr>
      <a:lvl2pPr marL="742950" indent="-285750" algn="l" defTabSz="914400" rtl="0" eaLnBrk="1" latinLnBrk="0" hangingPunct="1">
        <a:lnSpc>
          <a:spcPct val="85000"/>
        </a:lnSpc>
        <a:spcBef>
          <a:spcPts val="5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85000"/>
        </a:lnSpc>
        <a:spcBef>
          <a:spcPts val="50"/>
        </a:spcBef>
        <a:buFont typeface="Calibri"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85000"/>
        </a:lnSpc>
        <a:spcBef>
          <a:spcPts val="50"/>
        </a:spcBef>
        <a:buFont typeface="Calibri"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85000"/>
        </a:lnSpc>
        <a:spcBef>
          <a:spcPts val="50"/>
        </a:spcBef>
        <a:buFont typeface="Calibri"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cinvest.me/course/51-metamask.html" TargetMode="External"/><Relationship Id="rId2" Type="http://schemas.openxmlformats.org/officeDocument/2006/relationships/hyperlink" Target="https://bcinvest.me/course/54-trust-wallet.html" TargetMode="External"/><Relationship Id="rId1" Type="http://schemas.openxmlformats.org/officeDocument/2006/relationships/slideLayout" Target="../slideLayouts/slideLayout2.xml"/><Relationship Id="rId4" Type="http://schemas.openxmlformats.org/officeDocument/2006/relationships/hyperlink" Target="https://bcinvest.me/course/53-buy-eth.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bitcoin/bips/blob/master/bip-0044.mediawiki" TargetMode="External"/><Relationship Id="rId2" Type="http://schemas.openxmlformats.org/officeDocument/2006/relationships/hyperlink" Target="https://github.com/ethereum/EIPs/issues/8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CF3CD-1C69-4B38-9895-016807CF96C7}"/>
              </a:ext>
            </a:extLst>
          </p:cNvPr>
          <p:cNvSpPr>
            <a:spLocks noGrp="1"/>
          </p:cNvSpPr>
          <p:nvPr>
            <p:ph idx="1"/>
          </p:nvPr>
        </p:nvSpPr>
        <p:spPr/>
        <p:txBody>
          <a:bodyPr/>
          <a:lstStyle/>
          <a:p>
            <a:r>
              <a:rPr lang="zh-CN" altLang="en-US" dirty="0">
                <a:latin typeface="Microsoft YaHei" pitchFamily="34" charset="-122"/>
                <a:ea typeface="Microsoft YaHei" pitchFamily="34" charset="-122"/>
              </a:rPr>
              <a:t>包打天下</a:t>
            </a:r>
            <a:endParaRPr lang="en-US" altLang="zh-CN" dirty="0">
              <a:latin typeface="Microsoft YaHei" pitchFamily="34" charset="-122"/>
              <a:ea typeface="Microsoft YaHei" pitchFamily="34" charset="-122"/>
            </a:endParaRPr>
          </a:p>
          <a:p>
            <a:r>
              <a:rPr lang="zh-CN" altLang="en-US" dirty="0">
                <a:latin typeface="Microsoft YaHei" pitchFamily="34" charset="-122"/>
                <a:ea typeface="Microsoft YaHei" pitchFamily="34" charset="-122"/>
              </a:rPr>
              <a:t>未来可能有千万种加密货币？</a:t>
            </a:r>
            <a:endParaRPr lang="en-US" altLang="zh-CN" dirty="0">
              <a:latin typeface="Microsoft YaHei" pitchFamily="34" charset="-122"/>
              <a:ea typeface="Microsoft YaHei" pitchFamily="34" charset="-122"/>
            </a:endParaRPr>
          </a:p>
          <a:p>
            <a:r>
              <a:rPr lang="zh-CN" altLang="en-US" dirty="0">
                <a:latin typeface="微软雅黑" panose="020B0503020204020204" pitchFamily="34" charset="-122"/>
                <a:ea typeface="微软雅黑" panose="020B0503020204020204" pitchFamily="34" charset="-122"/>
              </a:rPr>
              <a:t>能够直接与智能合约交互，具备无限想象空间？</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Freedom is essential. Privacy Matter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与</a:t>
            </a:r>
            <a:r>
              <a:rPr lang="zh-CN" altLang="en-US" dirty="0">
                <a:latin typeface="Microsoft YaHei" pitchFamily="34" charset="-122"/>
                <a:ea typeface="Microsoft YaHei" pitchFamily="34" charset="-122"/>
              </a:rPr>
              <a:t>匿名使用的契合逻辑。</a:t>
            </a:r>
            <a:endParaRPr lang="en-US" altLang="zh-CN"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9D50B026-90A4-4EA9-9A3B-6D832EFFE1F7}"/>
              </a:ext>
            </a:extLst>
          </p:cNvPr>
          <p:cNvSpPr>
            <a:spLocks noGrp="1"/>
          </p:cNvSpPr>
          <p:nvPr>
            <p:ph type="title"/>
          </p:nvPr>
        </p:nvSpPr>
        <p:spPr/>
        <p:txBody>
          <a:bodyPr/>
          <a:lstStyle/>
          <a:p>
            <a:r>
              <a:rPr lang="zh-CN" altLang="en-US" dirty="0">
                <a:latin typeface="汉仪刚艺体-85W" panose="00020600040101010101" pitchFamily="18" charset="-122"/>
                <a:ea typeface="汉仪刚艺体-85W" panose="00020600040101010101" pitchFamily="18" charset="-122"/>
              </a:rPr>
              <a:t>区块链钱包</a:t>
            </a:r>
          </a:p>
        </p:txBody>
      </p:sp>
    </p:spTree>
    <p:extLst>
      <p:ext uri="{BB962C8B-B14F-4D97-AF65-F5344CB8AC3E}">
        <p14:creationId xmlns:p14="http://schemas.microsoft.com/office/powerpoint/2010/main" val="26892173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CEA8D9-B268-40EB-B1B9-8FE2E0243691}"/>
              </a:ext>
            </a:extLst>
          </p:cNvPr>
          <p:cNvSpPr>
            <a:spLocks noGrp="1"/>
          </p:cNvSpPr>
          <p:nvPr>
            <p:ph idx="1"/>
          </p:nvPr>
        </p:nvSpPr>
        <p:spPr/>
        <p:txBody>
          <a:bodyPr/>
          <a:lstStyle/>
          <a:p>
            <a:r>
              <a:rPr lang="zh-CN" altLang="en-US" dirty="0"/>
              <a:t>最简单的解释，就是部署在以太坊虚拟机里的程序。</a:t>
            </a:r>
            <a:endParaRPr lang="en-US" altLang="zh-CN" dirty="0"/>
          </a:p>
          <a:p>
            <a:r>
              <a:rPr lang="zh-CN" altLang="en-US" dirty="0"/>
              <a:t>代码公开透明。</a:t>
            </a:r>
            <a:endParaRPr lang="en-US" altLang="zh-CN" dirty="0"/>
          </a:p>
          <a:p>
            <a:r>
              <a:rPr lang="zh-CN" altLang="en-US" dirty="0"/>
              <a:t>在以太坊节点的虚拟机里运行时，而以太坊节点是去中心化的，具有抗人为干扰的特性。</a:t>
            </a:r>
            <a:endParaRPr lang="en-US" altLang="zh-CN" dirty="0"/>
          </a:p>
          <a:p>
            <a:r>
              <a:rPr lang="zh-CN" altLang="en-US" dirty="0"/>
              <a:t>以太坊上面有多个智能合约标准，可以发行多种通证，其中目前最常用的智能合约标准为</a:t>
            </a:r>
            <a:r>
              <a:rPr lang="en-US" altLang="zh-CN" dirty="0"/>
              <a:t>ERC-20</a:t>
            </a:r>
            <a:r>
              <a:rPr lang="zh-CN" altLang="en-US" dirty="0"/>
              <a:t>，可以让任何人发行出新通证。如</a:t>
            </a:r>
            <a:r>
              <a:rPr lang="en-US" altLang="zh-CN" dirty="0"/>
              <a:t>UNI</a:t>
            </a:r>
            <a:r>
              <a:rPr lang="zh-CN" altLang="en-US" dirty="0"/>
              <a:t>、</a:t>
            </a:r>
            <a:r>
              <a:rPr lang="en-US" altLang="zh-CN" dirty="0"/>
              <a:t>CRV</a:t>
            </a:r>
            <a:r>
              <a:rPr lang="zh-CN" altLang="en-US" dirty="0"/>
              <a:t>、</a:t>
            </a:r>
            <a:r>
              <a:rPr lang="en-US" altLang="zh-CN" dirty="0"/>
              <a:t>OMG</a:t>
            </a:r>
            <a:r>
              <a:rPr lang="zh-CN" altLang="en-US" dirty="0"/>
              <a:t>、</a:t>
            </a:r>
            <a:r>
              <a:rPr lang="en-US" altLang="zh-CN" dirty="0"/>
              <a:t>ENJ</a:t>
            </a:r>
            <a:r>
              <a:rPr lang="zh-CN" altLang="en-US" dirty="0"/>
              <a:t>等等。我们常常称它们为</a:t>
            </a:r>
            <a:r>
              <a:rPr lang="en-US" altLang="zh-CN" dirty="0"/>
              <a:t>ERC20</a:t>
            </a:r>
            <a:r>
              <a:rPr lang="zh-CN" altLang="en-US" dirty="0"/>
              <a:t>代币。</a:t>
            </a:r>
            <a:endParaRPr lang="en-US" altLang="zh-CN" dirty="0"/>
          </a:p>
          <a:p>
            <a:r>
              <a:rPr lang="zh-CN" altLang="en-US" dirty="0"/>
              <a:t>完全根据智能合约制订的规则控制币的处置。</a:t>
            </a:r>
          </a:p>
        </p:txBody>
      </p:sp>
      <p:sp>
        <p:nvSpPr>
          <p:cNvPr id="3" name="标题 2">
            <a:extLst>
              <a:ext uri="{FF2B5EF4-FFF2-40B4-BE49-F238E27FC236}">
                <a16:creationId xmlns:a16="http://schemas.microsoft.com/office/drawing/2014/main" id="{7BDDE87F-0BEB-4808-99B0-8E929B1B5F71}"/>
              </a:ext>
            </a:extLst>
          </p:cNvPr>
          <p:cNvSpPr>
            <a:spLocks noGrp="1"/>
          </p:cNvSpPr>
          <p:nvPr>
            <p:ph type="title"/>
          </p:nvPr>
        </p:nvSpPr>
        <p:spPr/>
        <p:txBody>
          <a:bodyPr/>
          <a:lstStyle/>
          <a:p>
            <a:r>
              <a:rPr lang="zh-CN" altLang="en-US" dirty="0"/>
              <a:t>智能合约</a:t>
            </a:r>
          </a:p>
        </p:txBody>
      </p:sp>
    </p:spTree>
    <p:extLst>
      <p:ext uri="{BB962C8B-B14F-4D97-AF65-F5344CB8AC3E}">
        <p14:creationId xmlns:p14="http://schemas.microsoft.com/office/powerpoint/2010/main" val="248521197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zh-CN" altLang="en-US" dirty="0"/>
              <a:t>将全部数量的比特币从某个或某几个地址发送出去，将需要支付的数量打到收款方的地址上，并将剩余的比特币打回到自己的一个新地址亦即“找零地址”上：</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353555057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zh-CN" altLang="zh-CN" dirty="0"/>
              <a:t>比特币</a:t>
            </a:r>
            <a:r>
              <a:rPr lang="zh-CN" altLang="en-US" dirty="0"/>
              <a:t>早期</a:t>
            </a:r>
            <a:r>
              <a:rPr lang="zh-CN" altLang="zh-CN" dirty="0"/>
              <a:t>其实并没有所谓的账户。</a:t>
            </a:r>
            <a:endParaRPr lang="zh-CN" altLang="en-US" dirty="0"/>
          </a:p>
          <a:p>
            <a:pPr>
              <a:buFont typeface="Arial" panose="020B0604020202020204" pitchFamily="34" charset="0"/>
              <a:buChar char="•"/>
            </a:pPr>
            <a:r>
              <a:rPr lang="zh-CN" altLang="en-US" dirty="0"/>
              <a:t>比特币的这个模型叫</a:t>
            </a:r>
            <a:r>
              <a:rPr lang="en-US" altLang="zh-CN" dirty="0"/>
              <a:t>UTXO</a:t>
            </a:r>
            <a:r>
              <a:rPr lang="zh-CN" altLang="en-US" dirty="0"/>
              <a:t>模型。英文全称为：</a:t>
            </a:r>
            <a:r>
              <a:rPr lang="en-US" altLang="zh-CN" dirty="0"/>
              <a:t>Unspent Transaction Output</a:t>
            </a:r>
            <a:r>
              <a:rPr lang="zh-CN" altLang="en-US" dirty="0"/>
              <a:t>（未花费交易输出）。</a:t>
            </a:r>
            <a:endParaRPr lang="en-US" altLang="zh-CN" dirty="0"/>
          </a:p>
          <a:p>
            <a:pPr>
              <a:buFont typeface="Arial" panose="020B0604020202020204" pitchFamily="34" charset="0"/>
              <a:buChar char="•"/>
            </a:pPr>
            <a:r>
              <a:rPr lang="zh-CN" altLang="en-US" dirty="0"/>
              <a:t>理解</a:t>
            </a:r>
            <a:r>
              <a:rPr lang="en-US" altLang="zh-CN" dirty="0"/>
              <a:t>UTXO</a:t>
            </a:r>
            <a:r>
              <a:rPr lang="zh-CN" altLang="en-US" dirty="0"/>
              <a:t>最简单的方式就是类比我们平时使用的纸币：支付是交易输入，收款（找零）是未花费的交易输出。</a:t>
            </a:r>
            <a:endParaRPr lang="en-US" altLang="zh-CN"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107880116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zh-CN" altLang="en-US" dirty="0"/>
              <a:t>以太坊的账户模型则跟我们通常所理解的账户概念是一致的。以太坊中有两种账户：</a:t>
            </a:r>
            <a:endParaRPr lang="en-US" altLang="zh-CN" dirty="0"/>
          </a:p>
          <a:p>
            <a:pPr lvl="0"/>
            <a:r>
              <a:rPr lang="zh-CN" altLang="zh-CN" dirty="0"/>
              <a:t>外部账户：</a:t>
            </a:r>
            <a:r>
              <a:rPr lang="zh-CN" altLang="en-US" dirty="0"/>
              <a:t>个人</a:t>
            </a:r>
            <a:r>
              <a:rPr lang="zh-CN" altLang="zh-CN" dirty="0"/>
              <a:t>常用的存储自己代币的账户。</a:t>
            </a:r>
            <a:r>
              <a:rPr lang="zh-CN" altLang="en-US" dirty="0"/>
              <a:t>该类账户被公钥</a:t>
            </a:r>
            <a:r>
              <a:rPr lang="en-US" altLang="zh-CN" dirty="0"/>
              <a:t>-</a:t>
            </a:r>
            <a:r>
              <a:rPr lang="zh-CN" altLang="en-US" dirty="0"/>
              <a:t>私钥对控制</a:t>
            </a:r>
            <a:endParaRPr lang="zh-CN" altLang="zh-CN" dirty="0"/>
          </a:p>
          <a:p>
            <a:pPr lvl="0"/>
            <a:r>
              <a:rPr lang="zh-CN" altLang="zh-CN" dirty="0"/>
              <a:t>合约账户：只受智能合约</a:t>
            </a:r>
            <a:r>
              <a:rPr lang="zh-CN" altLang="en-US" dirty="0"/>
              <a:t>（代码）</a:t>
            </a:r>
            <a:r>
              <a:rPr lang="zh-CN" altLang="zh-CN" dirty="0"/>
              <a:t>控制的账户。</a:t>
            </a:r>
            <a:endParaRPr lang="en-US" altLang="zh-CN" dirty="0"/>
          </a:p>
          <a:p>
            <a:pPr lvl="0"/>
            <a:r>
              <a:rPr lang="zh-CN" altLang="en-US" dirty="0"/>
              <a:t>外部账户的地址是由公钥生成的，合约账户的地址是在创建该合约时确定的。</a:t>
            </a:r>
            <a:endParaRPr lang="en-US" altLang="zh-CN" dirty="0"/>
          </a:p>
          <a:p>
            <a:pPr lvl="0"/>
            <a:r>
              <a:rPr lang="zh-CN" altLang="en-US" dirty="0"/>
              <a:t>以太坊账户革命：账户抽象化</a:t>
            </a:r>
            <a:endParaRPr lang="zh-CN" altLang="zh-CN" dirty="0"/>
          </a:p>
          <a:p>
            <a:pPr>
              <a:buFont typeface="Arial" panose="020B0604020202020204" pitchFamily="34" charset="0"/>
              <a:buChar char="•"/>
            </a:pPr>
            <a:endParaRPr lang="zh-CN" altLang="en-US"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9547919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zh-CN" altLang="en-US" dirty="0"/>
              <a:t>在以太坊账户中，我们维护以下几个状态（数据）：</a:t>
            </a:r>
            <a:endParaRPr lang="zh-CN" altLang="zh-CN" dirty="0"/>
          </a:p>
          <a:p>
            <a:pPr lvl="0"/>
            <a:r>
              <a:rPr lang="en-US" altLang="zh-CN" dirty="0"/>
              <a:t>nonce</a:t>
            </a:r>
            <a:r>
              <a:rPr lang="zh-CN" altLang="zh-CN" dirty="0"/>
              <a:t>：外部账户为交易次数，合约账户为创建的合约序号。</a:t>
            </a:r>
          </a:p>
          <a:p>
            <a:pPr lvl="0"/>
            <a:r>
              <a:rPr lang="en-US" altLang="zh-CN" dirty="0"/>
              <a:t>balance</a:t>
            </a:r>
            <a:r>
              <a:rPr lang="zh-CN" altLang="zh-CN" dirty="0"/>
              <a:t>：该地址的以太币余额。</a:t>
            </a:r>
          </a:p>
          <a:p>
            <a:pPr lvl="0"/>
            <a:r>
              <a:rPr lang="en-US" altLang="zh-CN" dirty="0" err="1"/>
              <a:t>storageRoot</a:t>
            </a:r>
            <a:r>
              <a:rPr lang="zh-CN" altLang="zh-CN" dirty="0"/>
              <a:t>：账户存储内容组成的默克尔树根之哈希值。</a:t>
            </a:r>
          </a:p>
          <a:p>
            <a:pPr lvl="0"/>
            <a:r>
              <a:rPr lang="en-US" altLang="zh-CN" dirty="0" err="1"/>
              <a:t>codeHash</a:t>
            </a:r>
            <a:r>
              <a:rPr lang="zh-CN" altLang="zh-CN" dirty="0"/>
              <a:t>：账户</a:t>
            </a:r>
            <a:r>
              <a:rPr lang="en-US" altLang="zh-CN" dirty="0"/>
              <a:t>EVM</a:t>
            </a:r>
            <a:r>
              <a:rPr lang="zh-CN" altLang="en-US" dirty="0"/>
              <a:t>（虚拟机）</a:t>
            </a:r>
            <a:r>
              <a:rPr lang="zh-CN" altLang="zh-CN" dirty="0"/>
              <a:t>代码的哈希值。外部账户为空字符串的哈希值，合约账户为合约代码的哈希值。</a:t>
            </a:r>
          </a:p>
          <a:p>
            <a:pPr>
              <a:buFont typeface="Arial" panose="020B0604020202020204" pitchFamily="34" charset="0"/>
              <a:buChar char="•"/>
            </a:pPr>
            <a:endParaRPr lang="zh-CN" altLang="en-US"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168101563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en-US" altLang="zh-CN" dirty="0"/>
              <a:t>UTXO</a:t>
            </a:r>
            <a:r>
              <a:rPr lang="zh-CN" altLang="zh-CN" dirty="0"/>
              <a:t>模型的</a:t>
            </a:r>
            <a:r>
              <a:rPr lang="zh-CN" altLang="en-US" dirty="0"/>
              <a:t>特点</a:t>
            </a:r>
            <a:r>
              <a:rPr lang="zh-CN" altLang="zh-CN" dirty="0"/>
              <a:t>：</a:t>
            </a:r>
          </a:p>
          <a:p>
            <a:pPr lvl="0"/>
            <a:r>
              <a:rPr lang="zh-CN" altLang="zh-CN" dirty="0"/>
              <a:t>隐匿性比较强，理论上可以为每一笔输出设置一个地址。</a:t>
            </a:r>
          </a:p>
          <a:p>
            <a:pPr lvl="0"/>
            <a:r>
              <a:rPr lang="zh-CN" altLang="zh-CN" dirty="0"/>
              <a:t>无需维护余额等状态值。</a:t>
            </a:r>
          </a:p>
          <a:p>
            <a:pPr lvl="0"/>
            <a:r>
              <a:rPr lang="en-US" altLang="zh-CN" dirty="0"/>
              <a:t>UTXO</a:t>
            </a:r>
            <a:r>
              <a:rPr lang="zh-CN" altLang="zh-CN" dirty="0"/>
              <a:t>是独立数据记录，可以通过并行提升区块链交易验证速度。</a:t>
            </a:r>
          </a:p>
          <a:p>
            <a:pPr lvl="0"/>
            <a:r>
              <a:rPr lang="zh-CN" altLang="zh-CN" dirty="0"/>
              <a:t>无需关心事务问题，只需要关心输出脚本即可。</a:t>
            </a:r>
          </a:p>
          <a:p>
            <a:r>
              <a:rPr lang="en-US" altLang="zh-CN" dirty="0"/>
              <a:t>UTXO</a:t>
            </a:r>
            <a:r>
              <a:rPr lang="zh-CN" altLang="zh-CN" dirty="0"/>
              <a:t>无法分割，每次交易都需要多个输出，分别为支出与找零。</a:t>
            </a:r>
            <a:endParaRPr lang="zh-CN" altLang="en-US"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421522960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912816-7A07-42FF-947C-0F9D664480EE}"/>
              </a:ext>
            </a:extLst>
          </p:cNvPr>
          <p:cNvSpPr>
            <a:spLocks noGrp="1"/>
          </p:cNvSpPr>
          <p:nvPr>
            <p:ph idx="1"/>
          </p:nvPr>
        </p:nvSpPr>
        <p:spPr/>
        <p:txBody>
          <a:bodyPr/>
          <a:lstStyle/>
          <a:p>
            <a:pPr marL="0" indent="0">
              <a:buNone/>
            </a:pPr>
            <a:r>
              <a:rPr lang="zh-CN" altLang="zh-CN" dirty="0"/>
              <a:t>账户模型的优点</a:t>
            </a:r>
          </a:p>
          <a:p>
            <a:pPr lvl="0"/>
            <a:r>
              <a:rPr lang="zh-CN" altLang="zh-CN" dirty="0"/>
              <a:t>可快速获取账户的余额，而比特币</a:t>
            </a:r>
            <a:r>
              <a:rPr lang="zh-CN" altLang="en-US" dirty="0"/>
              <a:t>钱包</a:t>
            </a:r>
            <a:r>
              <a:rPr lang="zh-CN" altLang="zh-CN" dirty="0"/>
              <a:t>需要将指定地址所拥有的所有</a:t>
            </a:r>
            <a:r>
              <a:rPr lang="en-US" altLang="zh-CN" dirty="0"/>
              <a:t>UTXO</a:t>
            </a:r>
            <a:r>
              <a:rPr lang="zh-CN" altLang="zh-CN" dirty="0"/>
              <a:t>中的未花费交易总值整合。</a:t>
            </a:r>
          </a:p>
          <a:p>
            <a:pPr lvl="0"/>
            <a:r>
              <a:rPr lang="zh-CN" altLang="zh-CN" dirty="0"/>
              <a:t>节省记账空间，因为每笔交易只有一个输入一个输出。</a:t>
            </a:r>
          </a:p>
          <a:p>
            <a:r>
              <a:rPr lang="zh-CN" altLang="zh-CN" dirty="0"/>
              <a:t>可以较容易的实现</a:t>
            </a:r>
            <a:r>
              <a:rPr lang="zh-CN" altLang="zh-CN" b="1" dirty="0"/>
              <a:t>图灵完备</a:t>
            </a:r>
            <a:r>
              <a:rPr lang="zh-CN" altLang="zh-CN" dirty="0"/>
              <a:t>的智能合约——</a:t>
            </a:r>
            <a:r>
              <a:rPr lang="zh-CN" altLang="en-US" dirty="0"/>
              <a:t>以太坊</a:t>
            </a:r>
            <a:r>
              <a:rPr lang="zh-CN" altLang="zh-CN" dirty="0"/>
              <a:t>已经超越比特币的电子现金的定位，意义非凡！</a:t>
            </a:r>
            <a:endParaRPr lang="zh-CN" altLang="en-US" dirty="0"/>
          </a:p>
        </p:txBody>
      </p:sp>
      <p:sp>
        <p:nvSpPr>
          <p:cNvPr id="3" name="标题 2">
            <a:extLst>
              <a:ext uri="{FF2B5EF4-FFF2-40B4-BE49-F238E27FC236}">
                <a16:creationId xmlns:a16="http://schemas.microsoft.com/office/drawing/2014/main" id="{15D5F89A-C41E-40C1-92F1-061DC6402D9F}"/>
              </a:ext>
            </a:extLst>
          </p:cNvPr>
          <p:cNvSpPr>
            <a:spLocks noGrp="1"/>
          </p:cNvSpPr>
          <p:nvPr>
            <p:ph type="title"/>
          </p:nvPr>
        </p:nvSpPr>
        <p:spPr/>
        <p:txBody>
          <a:bodyPr/>
          <a:lstStyle/>
          <a:p>
            <a:r>
              <a:rPr lang="zh-CN" altLang="en-US" dirty="0"/>
              <a:t>比特币找零地址和以太坊账户地址</a:t>
            </a:r>
          </a:p>
        </p:txBody>
      </p:sp>
    </p:spTree>
    <p:extLst>
      <p:ext uri="{BB962C8B-B14F-4D97-AF65-F5344CB8AC3E}">
        <p14:creationId xmlns:p14="http://schemas.microsoft.com/office/powerpoint/2010/main" val="48786318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BF8137-B90F-46D4-B73C-FA09FFD6F522}"/>
              </a:ext>
            </a:extLst>
          </p:cNvPr>
          <p:cNvSpPr>
            <a:spLocks noGrp="1"/>
          </p:cNvSpPr>
          <p:nvPr>
            <p:ph idx="1"/>
          </p:nvPr>
        </p:nvSpPr>
        <p:spPr/>
        <p:txBody>
          <a:bodyPr/>
          <a:lstStyle/>
          <a:p>
            <a:r>
              <a:rPr lang="zh-CN" altLang="en-US" dirty="0"/>
              <a:t>如果一个语言是图灵完备的，需要该语言支持循环语句，支持分支语句。支持循环和递归，理论上可以解决任何算法，但也有可能进入死循环而导致系统崩溃。</a:t>
            </a:r>
          </a:p>
          <a:p>
            <a:r>
              <a:rPr lang="zh-CN" altLang="en-US" dirty="0"/>
              <a:t>图灵不完备，就是限制了循环或者条件判断或递归，可以保证系统的每段程序都不会陷入死循环，都会有运行结束的时候。</a:t>
            </a:r>
          </a:p>
          <a:p>
            <a:r>
              <a:rPr lang="zh-CN" altLang="en-US" dirty="0"/>
              <a:t>比特币的脚本系统不是图灵完备的，因为它没有条件判断语句，不能执行循环，也不会产生递归。</a:t>
            </a:r>
          </a:p>
        </p:txBody>
      </p:sp>
      <p:sp>
        <p:nvSpPr>
          <p:cNvPr id="3" name="标题 2">
            <a:extLst>
              <a:ext uri="{FF2B5EF4-FFF2-40B4-BE49-F238E27FC236}">
                <a16:creationId xmlns:a16="http://schemas.microsoft.com/office/drawing/2014/main" id="{109DFAB1-C495-47BA-AACA-35FA3AC39C74}"/>
              </a:ext>
            </a:extLst>
          </p:cNvPr>
          <p:cNvSpPr>
            <a:spLocks noGrp="1"/>
          </p:cNvSpPr>
          <p:nvPr>
            <p:ph type="title"/>
          </p:nvPr>
        </p:nvSpPr>
        <p:spPr/>
        <p:txBody>
          <a:bodyPr/>
          <a:lstStyle/>
          <a:p>
            <a:r>
              <a:rPr lang="zh-CN" altLang="en-US" dirty="0"/>
              <a:t>图灵完备</a:t>
            </a:r>
          </a:p>
        </p:txBody>
      </p:sp>
    </p:spTree>
    <p:extLst>
      <p:ext uri="{BB962C8B-B14F-4D97-AF65-F5344CB8AC3E}">
        <p14:creationId xmlns:p14="http://schemas.microsoft.com/office/powerpoint/2010/main" val="97267468"/>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315528-12B0-4B6C-A1B9-2CAF68BBA193}"/>
              </a:ext>
            </a:extLst>
          </p:cNvPr>
          <p:cNvSpPr>
            <a:spLocks noGrp="1"/>
          </p:cNvSpPr>
          <p:nvPr>
            <p:ph idx="1"/>
          </p:nvPr>
        </p:nvSpPr>
        <p:spPr/>
        <p:txBody>
          <a:bodyPr/>
          <a:lstStyle/>
          <a:p>
            <a:pPr marL="0" indent="0">
              <a:buNone/>
            </a:pPr>
            <a:r>
              <a:rPr lang="zh-CN" altLang="en-US" dirty="0"/>
              <a:t>来自</a:t>
            </a:r>
            <a:r>
              <a:rPr lang="en-US" altLang="zh-CN" dirty="0"/>
              <a:t>68</a:t>
            </a:r>
            <a:r>
              <a:rPr lang="zh-CN" altLang="en-US" dirty="0"/>
              <a:t>个不同国家反馈的“</a:t>
            </a:r>
            <a:r>
              <a:rPr lang="en-US" altLang="zh-CN" dirty="0"/>
              <a:t>Bitcoin Survey 2016”</a:t>
            </a:r>
            <a:r>
              <a:rPr lang="zh-CN" altLang="en-US" dirty="0"/>
              <a:t>的调查结果：</a:t>
            </a:r>
            <a:endParaRPr lang="en-US" altLang="zh-CN" dirty="0"/>
          </a:p>
          <a:p>
            <a:r>
              <a:rPr lang="en-US" altLang="zh-CN" dirty="0"/>
              <a:t>16%</a:t>
            </a:r>
            <a:r>
              <a:rPr lang="zh-CN" altLang="zh-CN" dirty="0"/>
              <a:t>的受访者表示由于交易所被黑而丢失过资金……</a:t>
            </a:r>
            <a:endParaRPr lang="en-US" altLang="zh-CN" dirty="0"/>
          </a:p>
          <a:p>
            <a:r>
              <a:rPr lang="en-US" altLang="zh-CN" dirty="0"/>
              <a:t>12%</a:t>
            </a:r>
            <a:r>
              <a:rPr lang="zh-CN" altLang="zh-CN" dirty="0"/>
              <a:t>的受访者表示无法访问他们的钱包而丢失过比特币。在大部分情况下，是因为丢弃设备而且没有进行钱包备份财导致了这种情况的发生。</a:t>
            </a:r>
            <a:endParaRPr lang="en-US" altLang="zh-CN" dirty="0"/>
          </a:p>
          <a:p>
            <a:pPr marL="0" indent="0">
              <a:buNone/>
            </a:pPr>
            <a:endParaRPr lang="en-US" altLang="zh-CN" dirty="0"/>
          </a:p>
          <a:p>
            <a:pPr marL="0" indent="0">
              <a:buNone/>
            </a:pPr>
            <a:r>
              <a:rPr lang="zh-CN" altLang="en-US" dirty="0"/>
              <a:t>重点：</a:t>
            </a:r>
            <a:endParaRPr lang="en-US" altLang="zh-CN" dirty="0"/>
          </a:p>
          <a:p>
            <a:r>
              <a:rPr lang="zh-CN" altLang="en-US" dirty="0"/>
              <a:t>中心化交易所经常被黑，加上监守自盗，很不安全；</a:t>
            </a:r>
            <a:endParaRPr lang="en-US" altLang="zh-CN" dirty="0"/>
          </a:p>
          <a:p>
            <a:r>
              <a:rPr lang="zh-CN" altLang="zh-CN" dirty="0"/>
              <a:t>务请记得备份您的</a:t>
            </a:r>
            <a:r>
              <a:rPr lang="zh-CN" altLang="en-US" dirty="0"/>
              <a:t>助记词或私钥</a:t>
            </a:r>
            <a:r>
              <a:rPr lang="zh-CN" altLang="zh-CN" dirty="0"/>
              <a:t>！</a:t>
            </a:r>
            <a:endParaRPr lang="en-US" altLang="zh-CN" dirty="0"/>
          </a:p>
          <a:p>
            <a:r>
              <a:rPr lang="zh-CN" altLang="zh-CN" dirty="0"/>
              <a:t>不要给钱包设置过于复杂的密码</a:t>
            </a:r>
            <a:endParaRPr lang="en-US" altLang="zh-CN" dirty="0"/>
          </a:p>
          <a:p>
            <a:r>
              <a:rPr lang="zh-CN" altLang="en-US" dirty="0"/>
              <a:t>不要使用代码未开源的钱包</a:t>
            </a:r>
          </a:p>
        </p:txBody>
      </p:sp>
      <p:sp>
        <p:nvSpPr>
          <p:cNvPr id="3" name="标题 2">
            <a:extLst>
              <a:ext uri="{FF2B5EF4-FFF2-40B4-BE49-F238E27FC236}">
                <a16:creationId xmlns:a16="http://schemas.microsoft.com/office/drawing/2014/main" id="{6BDFEAA3-3702-4C4B-A688-F6A7945F43D4}"/>
              </a:ext>
            </a:extLst>
          </p:cNvPr>
          <p:cNvSpPr>
            <a:spLocks noGrp="1"/>
          </p:cNvSpPr>
          <p:nvPr>
            <p:ph type="title"/>
          </p:nvPr>
        </p:nvSpPr>
        <p:spPr/>
        <p:txBody>
          <a:bodyPr/>
          <a:lstStyle/>
          <a:p>
            <a:r>
              <a:rPr lang="zh-CN" altLang="en-US" dirty="0"/>
              <a:t>比特币钱包的选择</a:t>
            </a:r>
          </a:p>
        </p:txBody>
      </p:sp>
    </p:spTree>
    <p:extLst>
      <p:ext uri="{BB962C8B-B14F-4D97-AF65-F5344CB8AC3E}">
        <p14:creationId xmlns:p14="http://schemas.microsoft.com/office/powerpoint/2010/main" val="291085272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315528-12B0-4B6C-A1B9-2CAF68BBA193}"/>
              </a:ext>
            </a:extLst>
          </p:cNvPr>
          <p:cNvSpPr>
            <a:spLocks noGrp="1"/>
          </p:cNvSpPr>
          <p:nvPr>
            <p:ph idx="1"/>
          </p:nvPr>
        </p:nvSpPr>
        <p:spPr>
          <a:xfrm>
            <a:off x="301083" y="1613140"/>
            <a:ext cx="7236059" cy="4943777"/>
          </a:xfrm>
        </p:spPr>
        <p:txBody>
          <a:bodyPr/>
          <a:lstStyle/>
          <a:p>
            <a:r>
              <a:rPr lang="en-US" altLang="zh-CN" dirty="0"/>
              <a:t>https://bitcoin.org/zh_CN/choose-your-wallet</a:t>
            </a:r>
            <a:endParaRPr lang="zh-CN" altLang="zh-CN" dirty="0"/>
          </a:p>
          <a:p>
            <a:r>
              <a:rPr lang="zh-CN" altLang="zh-CN" dirty="0"/>
              <a:t>现在已有下列钱包可供选择：</a:t>
            </a:r>
          </a:p>
          <a:p>
            <a:r>
              <a:rPr lang="en-US" altLang="zh-CN" dirty="0"/>
              <a:t>Bitcoin Core</a:t>
            </a:r>
            <a:r>
              <a:rPr lang="zh-CN" altLang="zh-CN" dirty="0"/>
              <a:t>、</a:t>
            </a:r>
            <a:r>
              <a:rPr lang="en-US" altLang="zh-CN" dirty="0"/>
              <a:t>Bitcoin Knots</a:t>
            </a:r>
          </a:p>
          <a:p>
            <a:r>
              <a:rPr lang="en-US" altLang="zh-CN" dirty="0" err="1"/>
              <a:t>MultiBit</a:t>
            </a:r>
            <a:r>
              <a:rPr lang="en-US" altLang="zh-CN" dirty="0"/>
              <a:t> HD</a:t>
            </a:r>
            <a:r>
              <a:rPr lang="zh-CN" altLang="zh-CN" dirty="0"/>
              <a:t>、</a:t>
            </a:r>
            <a:r>
              <a:rPr lang="en-US" altLang="zh-CN" dirty="0"/>
              <a:t>Armory</a:t>
            </a:r>
          </a:p>
          <a:p>
            <a:r>
              <a:rPr lang="en-US" altLang="zh-CN" dirty="0"/>
              <a:t>Electrum</a:t>
            </a:r>
            <a:r>
              <a:rPr lang="zh-CN" altLang="zh-CN" dirty="0"/>
              <a:t>、</a:t>
            </a:r>
            <a:r>
              <a:rPr lang="en-US" altLang="zh-CN" dirty="0" err="1"/>
              <a:t>mSIGNA</a:t>
            </a:r>
            <a:endParaRPr lang="en-US" altLang="zh-CN" dirty="0"/>
          </a:p>
          <a:p>
            <a:r>
              <a:rPr lang="en-US" altLang="zh-CN" dirty="0"/>
              <a:t>Bitcoin Wallet</a:t>
            </a:r>
          </a:p>
          <a:p>
            <a:r>
              <a:rPr lang="en-US" altLang="zh-CN" dirty="0" err="1"/>
              <a:t>breadwallet</a:t>
            </a:r>
            <a:r>
              <a:rPr lang="zh-CN" altLang="zh-CN" dirty="0"/>
              <a:t>、</a:t>
            </a:r>
            <a:r>
              <a:rPr lang="en-US" altLang="zh-CN" dirty="0" err="1"/>
              <a:t>Bither</a:t>
            </a:r>
            <a:endParaRPr lang="en-US" altLang="zh-CN" dirty="0"/>
          </a:p>
          <a:p>
            <a:r>
              <a:rPr lang="en-US" altLang="zh-CN" dirty="0" err="1"/>
              <a:t>GreenBits</a:t>
            </a:r>
            <a:r>
              <a:rPr lang="zh-CN" altLang="zh-CN" dirty="0"/>
              <a:t>、</a:t>
            </a:r>
            <a:r>
              <a:rPr lang="en-US" altLang="zh-CN" dirty="0" err="1"/>
              <a:t>GreenAddress</a:t>
            </a:r>
            <a:endParaRPr lang="en-US" altLang="zh-CN" dirty="0"/>
          </a:p>
          <a:p>
            <a:r>
              <a:rPr lang="en-US" altLang="zh-CN" dirty="0" err="1"/>
              <a:t>Coinomi</a:t>
            </a:r>
            <a:r>
              <a:rPr lang="zh-CN" altLang="en-US" dirty="0"/>
              <a:t>、</a:t>
            </a:r>
            <a:r>
              <a:rPr lang="en-US" altLang="zh-CN" dirty="0" err="1"/>
              <a:t>Jaxx</a:t>
            </a:r>
            <a:r>
              <a:rPr lang="zh-CN" altLang="zh-CN" dirty="0"/>
              <a:t>……</a:t>
            </a:r>
          </a:p>
        </p:txBody>
      </p:sp>
      <p:sp>
        <p:nvSpPr>
          <p:cNvPr id="3" name="标题 2">
            <a:extLst>
              <a:ext uri="{FF2B5EF4-FFF2-40B4-BE49-F238E27FC236}">
                <a16:creationId xmlns:a16="http://schemas.microsoft.com/office/drawing/2014/main" id="{6BDFEAA3-3702-4C4B-A688-F6A7945F43D4}"/>
              </a:ext>
            </a:extLst>
          </p:cNvPr>
          <p:cNvSpPr>
            <a:spLocks noGrp="1"/>
          </p:cNvSpPr>
          <p:nvPr>
            <p:ph type="title"/>
          </p:nvPr>
        </p:nvSpPr>
        <p:spPr/>
        <p:txBody>
          <a:bodyPr/>
          <a:lstStyle/>
          <a:p>
            <a:r>
              <a:rPr lang="zh-CN" altLang="en-US" dirty="0"/>
              <a:t>比特币钱包的选择</a:t>
            </a:r>
          </a:p>
        </p:txBody>
      </p:sp>
    </p:spTree>
    <p:extLst>
      <p:ext uri="{BB962C8B-B14F-4D97-AF65-F5344CB8AC3E}">
        <p14:creationId xmlns:p14="http://schemas.microsoft.com/office/powerpoint/2010/main" val="423812132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CF3CD-1C69-4B38-9895-016807CF96C7}"/>
              </a:ext>
            </a:extLst>
          </p:cNvPr>
          <p:cNvSpPr>
            <a:spLocks noGrp="1"/>
          </p:cNvSpPr>
          <p:nvPr>
            <p:ph idx="1"/>
          </p:nvPr>
        </p:nvSpPr>
        <p:spPr/>
        <p:txBody>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手机钱包</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Trust Wallet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的安装及重要操作</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电脑浏览器钱包</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MetaMask</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的安装教程</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合约交互示范</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9D50B026-90A4-4EA9-9A3B-6D832EFFE1F7}"/>
              </a:ext>
            </a:extLst>
          </p:cNvPr>
          <p:cNvSpPr>
            <a:spLocks noGrp="1"/>
          </p:cNvSpPr>
          <p:nvPr>
            <p:ph type="title"/>
          </p:nvPr>
        </p:nvSpPr>
        <p:spPr/>
        <p:txBody>
          <a:bodyPr/>
          <a:lstStyle/>
          <a:p>
            <a:r>
              <a:rPr lang="zh-CN" altLang="en-US" dirty="0">
                <a:latin typeface="汉仪刚艺体-85W" panose="00020600040101010101" pitchFamily="18" charset="-122"/>
                <a:ea typeface="汉仪刚艺体-85W" panose="00020600040101010101" pitchFamily="18" charset="-122"/>
              </a:rPr>
              <a:t>钱包使用</a:t>
            </a:r>
          </a:p>
        </p:txBody>
      </p:sp>
    </p:spTree>
    <p:extLst>
      <p:ext uri="{BB962C8B-B14F-4D97-AF65-F5344CB8AC3E}">
        <p14:creationId xmlns:p14="http://schemas.microsoft.com/office/powerpoint/2010/main" val="5465909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315528-12B0-4B6C-A1B9-2CAF68BBA193}"/>
              </a:ext>
            </a:extLst>
          </p:cNvPr>
          <p:cNvSpPr>
            <a:spLocks noGrp="1"/>
          </p:cNvSpPr>
          <p:nvPr>
            <p:ph idx="1"/>
          </p:nvPr>
        </p:nvSpPr>
        <p:spPr/>
        <p:txBody>
          <a:bodyPr/>
          <a:lstStyle/>
          <a:p>
            <a:pPr marL="514350" indent="-514350">
              <a:buAutoNum type="arabicParenR"/>
            </a:pPr>
            <a:r>
              <a:rPr lang="zh-CN" altLang="en-US" dirty="0"/>
              <a:t>资金掌控权（</a:t>
            </a:r>
            <a:r>
              <a:rPr lang="en-US" altLang="zh-CN" dirty="0"/>
              <a:t>Control over your money</a:t>
            </a:r>
            <a:r>
              <a:rPr lang="zh-CN" altLang="en-US" dirty="0"/>
              <a:t>）</a:t>
            </a:r>
            <a:r>
              <a:rPr lang="en-US" altLang="zh-CN" dirty="0"/>
              <a:t>——</a:t>
            </a:r>
            <a:r>
              <a:rPr lang="zh-CN" altLang="en-US" dirty="0"/>
              <a:t>您全权掌控自己的资金，没有任何第三方帮您管理资金，您自己全权负责！</a:t>
            </a:r>
            <a:r>
              <a:rPr lang="en-US" altLang="zh-CN" dirty="0" err="1"/>
              <a:t>Coinomi</a:t>
            </a:r>
            <a:r>
              <a:rPr lang="zh-CN" altLang="en-US" dirty="0"/>
              <a:t>采用的就是“完全自控权”，但它通过多层确定技术，大大降低了使用风险！</a:t>
            </a:r>
            <a:endParaRPr lang="en-US" altLang="zh-CN" dirty="0"/>
          </a:p>
          <a:p>
            <a:pPr marL="514350" indent="-514350">
              <a:buAutoNum type="arabicParenR"/>
            </a:pPr>
            <a:r>
              <a:rPr lang="zh-CN" altLang="zh-CN" dirty="0"/>
              <a:t>共享的资金掌控权（</a:t>
            </a:r>
            <a:r>
              <a:rPr lang="en-US" altLang="zh-CN" dirty="0"/>
              <a:t>Shared control over your money</a:t>
            </a:r>
            <a:r>
              <a:rPr lang="zh-CN" altLang="zh-CN" dirty="0"/>
              <a:t>）</a:t>
            </a:r>
            <a:r>
              <a:rPr lang="en-US" altLang="zh-CN" dirty="0"/>
              <a:t>——</a:t>
            </a:r>
            <a:r>
              <a:rPr lang="zh-CN" altLang="zh-CN" dirty="0"/>
              <a:t>交易时需要第三方授权才可以完成。比如</a:t>
            </a:r>
            <a:r>
              <a:rPr lang="en-US" altLang="zh-CN" dirty="0" err="1"/>
              <a:t>GreenAddress</a:t>
            </a:r>
            <a:r>
              <a:rPr lang="en-US" altLang="zh-CN" dirty="0"/>
              <a:t> </a:t>
            </a:r>
            <a:r>
              <a:rPr lang="zh-CN" altLang="zh-CN" dirty="0"/>
              <a:t>钱包要求每一笔交易都必须由您和第三方一起授权才能完成。如果您想改为全权掌控自己的资金，可以使用原始备份或者之前通过邮件发送给您的已签名交易来重新获得完全自控权。</a:t>
            </a:r>
            <a:endParaRPr lang="zh-CN" altLang="en-US" dirty="0"/>
          </a:p>
        </p:txBody>
      </p:sp>
      <p:sp>
        <p:nvSpPr>
          <p:cNvPr id="3" name="标题 2">
            <a:extLst>
              <a:ext uri="{FF2B5EF4-FFF2-40B4-BE49-F238E27FC236}">
                <a16:creationId xmlns:a16="http://schemas.microsoft.com/office/drawing/2014/main" id="{6BDFEAA3-3702-4C4B-A688-F6A7945F43D4}"/>
              </a:ext>
            </a:extLst>
          </p:cNvPr>
          <p:cNvSpPr>
            <a:spLocks noGrp="1"/>
          </p:cNvSpPr>
          <p:nvPr>
            <p:ph type="title"/>
          </p:nvPr>
        </p:nvSpPr>
        <p:spPr/>
        <p:txBody>
          <a:bodyPr/>
          <a:lstStyle/>
          <a:p>
            <a:r>
              <a:rPr lang="zh-CN" altLang="zh-CN" dirty="0"/>
              <a:t>资金的掌控权</a:t>
            </a:r>
            <a:endParaRPr lang="zh-CN" altLang="en-US" dirty="0"/>
          </a:p>
        </p:txBody>
      </p:sp>
    </p:spTree>
    <p:extLst>
      <p:ext uri="{BB962C8B-B14F-4D97-AF65-F5344CB8AC3E}">
        <p14:creationId xmlns:p14="http://schemas.microsoft.com/office/powerpoint/2010/main" val="167688394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49940F-5C3A-472A-AB8A-A7EE2EB02AE6}"/>
              </a:ext>
            </a:extLst>
          </p:cNvPr>
          <p:cNvSpPr>
            <a:spLocks noGrp="1"/>
          </p:cNvSpPr>
          <p:nvPr>
            <p:ph idx="1"/>
          </p:nvPr>
        </p:nvSpPr>
        <p:spPr/>
        <p:txBody>
          <a:bodyPr/>
          <a:lstStyle/>
          <a:p>
            <a:pPr marL="0" indent="0">
              <a:buNone/>
            </a:pPr>
            <a:r>
              <a:rPr lang="zh-CN" altLang="zh-CN" dirty="0"/>
              <a:t>您的钱包涉及一笔交易时，它通过怎样的机制来完成交易的验证：</a:t>
            </a:r>
            <a:endParaRPr lang="en-US" altLang="zh-CN" dirty="0"/>
          </a:p>
          <a:p>
            <a:pPr marL="514350" indent="-514350">
              <a:buFont typeface="+mj-lt"/>
              <a:buAutoNum type="alphaLcParenR"/>
            </a:pPr>
            <a:r>
              <a:rPr lang="zh-CN" altLang="en-US" dirty="0"/>
              <a:t>全面验证（</a:t>
            </a:r>
            <a:r>
              <a:rPr lang="en-US" altLang="zh-CN" dirty="0"/>
              <a:t>Full validation</a:t>
            </a:r>
            <a:r>
              <a:rPr lang="zh-CN" altLang="en-US" dirty="0"/>
              <a:t>）</a:t>
            </a:r>
            <a:r>
              <a:rPr lang="en-US" altLang="zh-CN" dirty="0"/>
              <a:t>——</a:t>
            </a:r>
            <a:r>
              <a:rPr lang="zh-CN" altLang="en-US" dirty="0"/>
              <a:t>使用区块链的全部数据来进行验证交易。也叫全节点（</a:t>
            </a:r>
            <a:r>
              <a:rPr lang="en-US" altLang="zh-CN" dirty="0"/>
              <a:t>Full Node</a:t>
            </a:r>
            <a:r>
              <a:rPr lang="zh-CN" altLang="en-US" dirty="0"/>
              <a:t>）验证。要下载比特币区块链的所有数据（＞</a:t>
            </a:r>
            <a:r>
              <a:rPr lang="en-US" altLang="zh-CN" dirty="0"/>
              <a:t>386G</a:t>
            </a:r>
            <a:r>
              <a:rPr lang="zh-CN" altLang="en-US" dirty="0"/>
              <a:t>），在吾国有时可能需要好几天时间。因为使用全部数据，这种验证无疑是最最安全的交易验证方式。</a:t>
            </a:r>
            <a:endParaRPr lang="en-US" altLang="zh-CN" dirty="0"/>
          </a:p>
          <a:p>
            <a:pPr marL="514350" indent="-514350">
              <a:buFontTx/>
              <a:buAutoNum type="alphaLcParenR"/>
            </a:pPr>
            <a:r>
              <a:rPr lang="zh-CN" altLang="zh-CN" dirty="0"/>
              <a:t>简化验证（</a:t>
            </a:r>
            <a:r>
              <a:rPr lang="en-US" altLang="zh-CN" dirty="0"/>
              <a:t>Simplified validation</a:t>
            </a:r>
            <a:r>
              <a:rPr lang="zh-CN" altLang="zh-CN" dirty="0"/>
              <a:t>）——技术上讲是简易节点型（</a:t>
            </a:r>
            <a:r>
              <a:rPr lang="en-US" altLang="zh-CN" dirty="0"/>
              <a:t>SPV Node</a:t>
            </a:r>
            <a:r>
              <a:rPr lang="zh-CN" altLang="zh-CN" dirty="0"/>
              <a:t>）验证，就是仅下载</a:t>
            </a:r>
            <a:r>
              <a:rPr lang="en-US" altLang="zh-CN" dirty="0"/>
              <a:t>Block</a:t>
            </a:r>
            <a:r>
              <a:rPr lang="zh-CN" altLang="zh-CN" dirty="0"/>
              <a:t>头部信息，无需交易数据来做验证。安全性不及全面验证，但使用时</a:t>
            </a:r>
            <a:r>
              <a:rPr lang="zh-CN" altLang="en-US" dirty="0"/>
              <a:t>只需下载很少</a:t>
            </a:r>
            <a:r>
              <a:rPr lang="zh-CN" altLang="zh-CN" dirty="0"/>
              <a:t>数据，比较快捷。</a:t>
            </a:r>
          </a:p>
        </p:txBody>
      </p:sp>
      <p:sp>
        <p:nvSpPr>
          <p:cNvPr id="3" name="标题 2">
            <a:extLst>
              <a:ext uri="{FF2B5EF4-FFF2-40B4-BE49-F238E27FC236}">
                <a16:creationId xmlns:a16="http://schemas.microsoft.com/office/drawing/2014/main" id="{EDE0075B-DE61-416A-8B18-AB28A930F3FB}"/>
              </a:ext>
            </a:extLst>
          </p:cNvPr>
          <p:cNvSpPr>
            <a:spLocks noGrp="1"/>
          </p:cNvSpPr>
          <p:nvPr>
            <p:ph type="title"/>
          </p:nvPr>
        </p:nvSpPr>
        <p:spPr/>
        <p:txBody>
          <a:bodyPr/>
          <a:lstStyle/>
          <a:p>
            <a:r>
              <a:rPr lang="zh-CN" altLang="zh-CN" dirty="0"/>
              <a:t>交易验证</a:t>
            </a:r>
            <a:endParaRPr lang="zh-CN" altLang="en-US" dirty="0"/>
          </a:p>
        </p:txBody>
      </p:sp>
    </p:spTree>
    <p:extLst>
      <p:ext uri="{BB962C8B-B14F-4D97-AF65-F5344CB8AC3E}">
        <p14:creationId xmlns:p14="http://schemas.microsoft.com/office/powerpoint/2010/main" val="63472231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B4A3CC-1674-4C2F-B0D7-99FF7403A8DE}"/>
              </a:ext>
            </a:extLst>
          </p:cNvPr>
          <p:cNvSpPr>
            <a:spLocks noGrp="1"/>
          </p:cNvSpPr>
          <p:nvPr>
            <p:ph idx="1"/>
          </p:nvPr>
        </p:nvSpPr>
        <p:spPr/>
        <p:txBody>
          <a:bodyPr/>
          <a:lstStyle/>
          <a:p>
            <a:pPr marL="514350" indent="-514350">
              <a:buFont typeface="+mj-lt"/>
              <a:buAutoNum type="alphaLcParenR" startAt="3"/>
            </a:pPr>
            <a:r>
              <a:rPr lang="zh-CN" altLang="en-US" dirty="0"/>
              <a:t>分散验证（</a:t>
            </a:r>
            <a:r>
              <a:rPr lang="en-US" altLang="zh-CN" dirty="0"/>
              <a:t>Decentralized validation</a:t>
            </a:r>
            <a:r>
              <a:rPr lang="zh-CN" altLang="en-US" dirty="0"/>
              <a:t>）</a:t>
            </a:r>
            <a:r>
              <a:rPr lang="en-US" altLang="zh-CN" dirty="0"/>
              <a:t>——</a:t>
            </a:r>
            <a:r>
              <a:rPr lang="zh-CN" altLang="en-US" dirty="0"/>
              <a:t>去中心化验证。这种钱包通过一个列表，随机连接一个服务器进行验证。这意味着在验证支付的时候需要完全信任第三方（您所连接的服务器）。安全性显然也不及全面验证。使用时一般比较快捷。</a:t>
            </a:r>
            <a:endParaRPr lang="en-US" altLang="zh-CN" dirty="0"/>
          </a:p>
          <a:p>
            <a:pPr marL="514350" indent="-514350">
              <a:buFontTx/>
              <a:buAutoNum type="alphaLcParenR" startAt="3"/>
            </a:pPr>
            <a:r>
              <a:rPr lang="zh-CN" altLang="en-US" dirty="0"/>
              <a:t>集中验证（</a:t>
            </a:r>
            <a:r>
              <a:rPr lang="en-US" altLang="zh-CN" dirty="0"/>
              <a:t>Centralized validation</a:t>
            </a:r>
            <a:r>
              <a:rPr lang="zh-CN" altLang="en-US" dirty="0"/>
              <a:t>）</a:t>
            </a:r>
            <a:r>
              <a:rPr lang="en-US" altLang="zh-CN" dirty="0"/>
              <a:t>——</a:t>
            </a:r>
            <a:r>
              <a:rPr lang="zh-CN" altLang="en-US" dirty="0"/>
              <a:t>钱包依赖于一个中心化管理的机构，直接借助这个机构的服务器上的数据进行验证。这意味着您需要完全信任这个第三方。第三方如提供假数据或者被黑造成数据被篡改等等情况，都会危及到您的资金安全！</a:t>
            </a:r>
            <a:r>
              <a:rPr lang="en-US" altLang="zh-CN" dirty="0" err="1"/>
              <a:t>Coinomi</a:t>
            </a:r>
            <a:r>
              <a:rPr lang="zh-CN" altLang="en-US" dirty="0"/>
              <a:t>、</a:t>
            </a:r>
            <a:r>
              <a:rPr lang="en-US" altLang="zh-CN" dirty="0" err="1"/>
              <a:t>Jaxx</a:t>
            </a:r>
            <a:r>
              <a:rPr lang="zh-CN" altLang="en-US" dirty="0"/>
              <a:t>采用的就是集中验证。</a:t>
            </a:r>
          </a:p>
          <a:p>
            <a:pPr marL="0" indent="0">
              <a:buNone/>
            </a:pPr>
            <a:endParaRPr lang="zh-CN" altLang="en-US" dirty="0"/>
          </a:p>
        </p:txBody>
      </p:sp>
      <p:sp>
        <p:nvSpPr>
          <p:cNvPr id="3" name="标题 2">
            <a:extLst>
              <a:ext uri="{FF2B5EF4-FFF2-40B4-BE49-F238E27FC236}">
                <a16:creationId xmlns:a16="http://schemas.microsoft.com/office/drawing/2014/main" id="{FFC7E6B6-61D6-4465-AEDA-952FB520065A}"/>
              </a:ext>
            </a:extLst>
          </p:cNvPr>
          <p:cNvSpPr>
            <a:spLocks noGrp="1"/>
          </p:cNvSpPr>
          <p:nvPr>
            <p:ph type="title"/>
          </p:nvPr>
        </p:nvSpPr>
        <p:spPr/>
        <p:txBody>
          <a:bodyPr/>
          <a:lstStyle/>
          <a:p>
            <a:r>
              <a:rPr lang="zh-CN" altLang="zh-CN" dirty="0"/>
              <a:t>交易验证</a:t>
            </a:r>
            <a:endParaRPr lang="zh-CN" altLang="en-US" dirty="0"/>
          </a:p>
        </p:txBody>
      </p:sp>
    </p:spTree>
    <p:extLst>
      <p:ext uri="{BB962C8B-B14F-4D97-AF65-F5344CB8AC3E}">
        <p14:creationId xmlns:p14="http://schemas.microsoft.com/office/powerpoint/2010/main" val="278932001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9BAB2A-82DA-40BC-BE33-5499722EB377}"/>
              </a:ext>
            </a:extLst>
          </p:cNvPr>
          <p:cNvSpPr>
            <a:spLocks noGrp="1"/>
          </p:cNvSpPr>
          <p:nvPr>
            <p:ph idx="1"/>
          </p:nvPr>
        </p:nvSpPr>
        <p:spPr/>
        <p:txBody>
          <a:bodyPr/>
          <a:lstStyle/>
          <a:p>
            <a:pPr marL="0" indent="0">
              <a:buNone/>
            </a:pPr>
            <a:r>
              <a:rPr lang="zh-CN" altLang="zh-CN" dirty="0"/>
              <a:t>电脑容易受恶意软件攻击，其安全性很低，手机环境则相对安全很多，所以电脑环境属于脆弱的环境，手机环境属于安全环境。</a:t>
            </a:r>
            <a:endParaRPr lang="en-US" altLang="zh-CN" dirty="0"/>
          </a:p>
          <a:p>
            <a:pPr marL="514350" lvl="0" indent="-514350">
              <a:buFont typeface="+mj-lt"/>
              <a:buAutoNum type="alphaLcParenR"/>
            </a:pPr>
            <a:r>
              <a:rPr lang="zh-CN" altLang="zh-CN" dirty="0"/>
              <a:t>安全环境（</a:t>
            </a:r>
            <a:r>
              <a:rPr lang="en-US" altLang="zh-CN" dirty="0"/>
              <a:t>Secure environment</a:t>
            </a:r>
            <a:r>
              <a:rPr lang="zh-CN" altLang="zh-CN" dirty="0"/>
              <a:t>）——无电脑版，只能安装到手机里。</a:t>
            </a:r>
            <a:r>
              <a:rPr lang="en-US" altLang="zh-CN" dirty="0" err="1"/>
              <a:t>Coinomi</a:t>
            </a:r>
            <a:r>
              <a:rPr lang="zh-CN" altLang="zh-CN" dirty="0"/>
              <a:t>属于这种情况。</a:t>
            </a:r>
          </a:p>
          <a:p>
            <a:pPr marL="514350" lvl="0" indent="-514350">
              <a:buFont typeface="+mj-lt"/>
              <a:buAutoNum type="alphaLcParenR"/>
            </a:pPr>
            <a:r>
              <a:rPr lang="zh-CN" altLang="zh-CN" dirty="0"/>
              <a:t>脆弱的环境（</a:t>
            </a:r>
            <a:r>
              <a:rPr lang="en-US" altLang="zh-CN" dirty="0"/>
              <a:t>Vulnerable environment</a:t>
            </a:r>
            <a:r>
              <a:rPr lang="zh-CN" altLang="zh-CN" dirty="0"/>
              <a:t>）——有电脑版。</a:t>
            </a:r>
          </a:p>
        </p:txBody>
      </p:sp>
      <p:sp>
        <p:nvSpPr>
          <p:cNvPr id="3" name="标题 2">
            <a:extLst>
              <a:ext uri="{FF2B5EF4-FFF2-40B4-BE49-F238E27FC236}">
                <a16:creationId xmlns:a16="http://schemas.microsoft.com/office/drawing/2014/main" id="{19AE9368-B998-4C22-B2CE-103D946A786F}"/>
              </a:ext>
            </a:extLst>
          </p:cNvPr>
          <p:cNvSpPr>
            <a:spLocks noGrp="1"/>
          </p:cNvSpPr>
          <p:nvPr>
            <p:ph type="title"/>
          </p:nvPr>
        </p:nvSpPr>
        <p:spPr/>
        <p:txBody>
          <a:bodyPr/>
          <a:lstStyle/>
          <a:p>
            <a:r>
              <a:rPr lang="zh-CN" altLang="zh-CN" dirty="0"/>
              <a:t>环境的安全性</a:t>
            </a:r>
            <a:endParaRPr lang="zh-CN" altLang="en-US" dirty="0"/>
          </a:p>
        </p:txBody>
      </p:sp>
    </p:spTree>
    <p:extLst>
      <p:ext uri="{BB962C8B-B14F-4D97-AF65-F5344CB8AC3E}">
        <p14:creationId xmlns:p14="http://schemas.microsoft.com/office/powerpoint/2010/main" val="427089948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DB5057-F6FA-4CCE-88E6-5BC01C534612}"/>
              </a:ext>
            </a:extLst>
          </p:cNvPr>
          <p:cNvSpPr>
            <a:spLocks noGrp="1"/>
          </p:cNvSpPr>
          <p:nvPr>
            <p:ph idx="1"/>
          </p:nvPr>
        </p:nvSpPr>
        <p:spPr/>
        <p:txBody>
          <a:bodyPr/>
          <a:lstStyle/>
          <a:p>
            <a:pPr marL="0" indent="0">
              <a:buNone/>
            </a:pPr>
            <a:r>
              <a:rPr lang="zh-CN" altLang="zh-CN" dirty="0"/>
              <a:t>您的交易信息是否会被泄露：</a:t>
            </a:r>
            <a:endParaRPr lang="en-US" altLang="zh-CN" dirty="0"/>
          </a:p>
          <a:p>
            <a:pPr marL="514350" lvl="0" indent="-514350">
              <a:buFont typeface="+mj-lt"/>
              <a:buAutoNum type="alphaLcParenR"/>
            </a:pPr>
            <a:r>
              <a:rPr lang="zh-CN" altLang="zh-CN" dirty="0"/>
              <a:t>增强的隐私性（</a:t>
            </a:r>
            <a:r>
              <a:rPr lang="en-US" altLang="zh-CN" dirty="0"/>
              <a:t>Improved privacy</a:t>
            </a:r>
            <a:r>
              <a:rPr lang="zh-CN" altLang="zh-CN" dirty="0"/>
              <a:t>）——通过滚动地址（每次交易都使用一个新的比特币地址）的方式来大大增加窥探您的余额和支付历史的难度；交易时钱包不会在网上给其它节点披露敏感信息；并允许利用匿名网络</a:t>
            </a:r>
            <a:r>
              <a:rPr lang="en-US" altLang="zh-CN" dirty="0"/>
              <a:t>Tor</a:t>
            </a:r>
            <a:r>
              <a:rPr lang="zh-CN" altLang="zh-CN" dirty="0"/>
              <a:t>来防范攻击者或防止互联网服务供应商把您的支付和您的</a:t>
            </a:r>
            <a:r>
              <a:rPr lang="en-US" altLang="zh-CN" dirty="0"/>
              <a:t>IP</a:t>
            </a:r>
            <a:r>
              <a:rPr lang="zh-CN" altLang="zh-CN" dirty="0"/>
              <a:t>地址联系在一起。</a:t>
            </a:r>
          </a:p>
        </p:txBody>
      </p:sp>
      <p:sp>
        <p:nvSpPr>
          <p:cNvPr id="3" name="标题 2">
            <a:extLst>
              <a:ext uri="{FF2B5EF4-FFF2-40B4-BE49-F238E27FC236}">
                <a16:creationId xmlns:a16="http://schemas.microsoft.com/office/drawing/2014/main" id="{EB1DEB3F-6D37-46D1-B77F-96C66380240A}"/>
              </a:ext>
            </a:extLst>
          </p:cNvPr>
          <p:cNvSpPr>
            <a:spLocks noGrp="1"/>
          </p:cNvSpPr>
          <p:nvPr>
            <p:ph type="title"/>
          </p:nvPr>
        </p:nvSpPr>
        <p:spPr/>
        <p:txBody>
          <a:bodyPr/>
          <a:lstStyle/>
          <a:p>
            <a:r>
              <a:rPr lang="zh-CN" altLang="zh-CN" dirty="0"/>
              <a:t>隐私性</a:t>
            </a:r>
            <a:endParaRPr lang="zh-CN" altLang="en-US" dirty="0"/>
          </a:p>
        </p:txBody>
      </p:sp>
    </p:spTree>
    <p:extLst>
      <p:ext uri="{BB962C8B-B14F-4D97-AF65-F5344CB8AC3E}">
        <p14:creationId xmlns:p14="http://schemas.microsoft.com/office/powerpoint/2010/main" val="2439220070"/>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DB5057-F6FA-4CCE-88E6-5BC01C534612}"/>
              </a:ext>
            </a:extLst>
          </p:cNvPr>
          <p:cNvSpPr>
            <a:spLocks noGrp="1"/>
          </p:cNvSpPr>
          <p:nvPr>
            <p:ph idx="1"/>
          </p:nvPr>
        </p:nvSpPr>
        <p:spPr/>
        <p:txBody>
          <a:bodyPr/>
          <a:lstStyle/>
          <a:p>
            <a:pPr marL="514350" lvl="0" indent="-514350">
              <a:buFont typeface="+mj-lt"/>
              <a:buAutoNum type="alphaLcParenR" startAt="2"/>
            </a:pPr>
            <a:r>
              <a:rPr lang="zh-CN" altLang="zh-CN" dirty="0"/>
              <a:t>基本的隐私性（</a:t>
            </a:r>
            <a:r>
              <a:rPr lang="en-US" altLang="zh-CN" dirty="0"/>
              <a:t>Basic privacy</a:t>
            </a:r>
            <a:r>
              <a:rPr lang="zh-CN" altLang="zh-CN" dirty="0"/>
              <a:t>）——也通过滚动地址（每次交易都使用一个新的比特币地址）的方式来大大增加窥探您的余额和支付历史的难度。但其它节点可能可以在接受和发出支付时</a:t>
            </a:r>
            <a:r>
              <a:rPr lang="zh-CN" altLang="en-US" dirty="0"/>
              <a:t>记录</a:t>
            </a:r>
            <a:r>
              <a:rPr lang="zh-CN" altLang="zh-CN" dirty="0"/>
              <a:t>您的</a:t>
            </a:r>
            <a:r>
              <a:rPr lang="en-US" altLang="zh-CN" dirty="0"/>
              <a:t>IP</a:t>
            </a:r>
            <a:r>
              <a:rPr lang="zh-CN" altLang="zh-CN" dirty="0"/>
              <a:t>地址并把它和您的支付联系在一起；或者钱包不允许您利用</a:t>
            </a:r>
            <a:r>
              <a:rPr lang="en-US" altLang="zh-CN" dirty="0"/>
              <a:t>Tor</a:t>
            </a:r>
            <a:r>
              <a:rPr lang="zh-CN" altLang="zh-CN" dirty="0"/>
              <a:t>来防御攻击者或防止互联网服务供应商把您的支付和您的</a:t>
            </a:r>
            <a:r>
              <a:rPr lang="en-US" altLang="zh-CN" dirty="0"/>
              <a:t>IP</a:t>
            </a:r>
            <a:r>
              <a:rPr lang="zh-CN" altLang="zh-CN" dirty="0"/>
              <a:t>地址联系在一起，甚至或者后两项兼备。</a:t>
            </a:r>
          </a:p>
        </p:txBody>
      </p:sp>
      <p:sp>
        <p:nvSpPr>
          <p:cNvPr id="3" name="标题 2">
            <a:extLst>
              <a:ext uri="{FF2B5EF4-FFF2-40B4-BE49-F238E27FC236}">
                <a16:creationId xmlns:a16="http://schemas.microsoft.com/office/drawing/2014/main" id="{EB1DEB3F-6D37-46D1-B77F-96C66380240A}"/>
              </a:ext>
            </a:extLst>
          </p:cNvPr>
          <p:cNvSpPr>
            <a:spLocks noGrp="1"/>
          </p:cNvSpPr>
          <p:nvPr>
            <p:ph type="title"/>
          </p:nvPr>
        </p:nvSpPr>
        <p:spPr/>
        <p:txBody>
          <a:bodyPr/>
          <a:lstStyle/>
          <a:p>
            <a:r>
              <a:rPr lang="zh-CN" altLang="zh-CN" dirty="0"/>
              <a:t>隐私性</a:t>
            </a:r>
            <a:endParaRPr lang="zh-CN" altLang="en-US" dirty="0"/>
          </a:p>
        </p:txBody>
      </p:sp>
    </p:spTree>
    <p:extLst>
      <p:ext uri="{BB962C8B-B14F-4D97-AF65-F5344CB8AC3E}">
        <p14:creationId xmlns:p14="http://schemas.microsoft.com/office/powerpoint/2010/main" val="273803621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DB5057-F6FA-4CCE-88E6-5BC01C534612}"/>
              </a:ext>
            </a:extLst>
          </p:cNvPr>
          <p:cNvSpPr>
            <a:spLocks noGrp="1"/>
          </p:cNvSpPr>
          <p:nvPr>
            <p:ph idx="1"/>
          </p:nvPr>
        </p:nvSpPr>
        <p:spPr/>
        <p:txBody>
          <a:bodyPr/>
          <a:lstStyle/>
          <a:p>
            <a:pPr marL="514350" lvl="0" indent="-514350">
              <a:buFont typeface="+mj-lt"/>
              <a:buAutoNum type="alphaLcParenR" startAt="3"/>
            </a:pPr>
            <a:r>
              <a:rPr lang="zh-CN" altLang="zh-CN" dirty="0"/>
              <a:t>脆弱的隐私性（</a:t>
            </a:r>
            <a:r>
              <a:rPr lang="en-US" altLang="zh-CN" dirty="0"/>
              <a:t>Weak privacy</a:t>
            </a:r>
            <a:r>
              <a:rPr lang="zh-CN" altLang="zh-CN" dirty="0"/>
              <a:t>）——通常是因为钱包重复使用同样的地址，使得任何人都很容易窥探到</a:t>
            </a:r>
            <a:r>
              <a:rPr lang="zh-CN" altLang="en-US" dirty="0"/>
              <a:t>你钱包地址</a:t>
            </a:r>
            <a:r>
              <a:rPr lang="zh-CN" altLang="zh-CN" dirty="0"/>
              <a:t>的余额和支付历史。或者是因为钱包所使用的是中心化管理的服务器，造成它会披露部分信息给其它节点（比如在接受和发出支付时记录您的</a:t>
            </a:r>
            <a:r>
              <a:rPr lang="en-US" altLang="zh-CN" dirty="0"/>
              <a:t>IP</a:t>
            </a:r>
            <a:r>
              <a:rPr lang="zh-CN" altLang="zh-CN" dirty="0"/>
              <a:t>地址并把您的支付联系在一起）；或者钱包不让您利用</a:t>
            </a:r>
            <a:r>
              <a:rPr lang="en-US" altLang="zh-CN" dirty="0"/>
              <a:t>Tor</a:t>
            </a:r>
            <a:r>
              <a:rPr lang="zh-CN" altLang="zh-CN" dirty="0"/>
              <a:t>来防御攻击者或防止互联网服务供应商把您的支付和您的</a:t>
            </a:r>
            <a:r>
              <a:rPr lang="en-US" altLang="zh-CN" dirty="0"/>
              <a:t>IP</a:t>
            </a:r>
            <a:r>
              <a:rPr lang="zh-CN" altLang="zh-CN" dirty="0"/>
              <a:t>地址联系在一起；或者后三者兼有。</a:t>
            </a:r>
            <a:br>
              <a:rPr lang="en-US" altLang="zh-CN" dirty="0"/>
            </a:br>
            <a:r>
              <a:rPr lang="zh-CN" altLang="en-US" dirty="0"/>
              <a:t>以太坊钱包全部采用固定地址的策略。</a:t>
            </a:r>
            <a:endParaRPr lang="zh-CN" altLang="zh-CN" dirty="0"/>
          </a:p>
        </p:txBody>
      </p:sp>
      <p:sp>
        <p:nvSpPr>
          <p:cNvPr id="3" name="标题 2">
            <a:extLst>
              <a:ext uri="{FF2B5EF4-FFF2-40B4-BE49-F238E27FC236}">
                <a16:creationId xmlns:a16="http://schemas.microsoft.com/office/drawing/2014/main" id="{EB1DEB3F-6D37-46D1-B77F-96C66380240A}"/>
              </a:ext>
            </a:extLst>
          </p:cNvPr>
          <p:cNvSpPr>
            <a:spLocks noGrp="1"/>
          </p:cNvSpPr>
          <p:nvPr>
            <p:ph type="title"/>
          </p:nvPr>
        </p:nvSpPr>
        <p:spPr/>
        <p:txBody>
          <a:bodyPr/>
          <a:lstStyle/>
          <a:p>
            <a:r>
              <a:rPr lang="zh-CN" altLang="zh-CN" dirty="0"/>
              <a:t>隐私性</a:t>
            </a:r>
            <a:endParaRPr lang="zh-CN" altLang="en-US" dirty="0"/>
          </a:p>
        </p:txBody>
      </p:sp>
    </p:spTree>
    <p:extLst>
      <p:ext uri="{BB962C8B-B14F-4D97-AF65-F5344CB8AC3E}">
        <p14:creationId xmlns:p14="http://schemas.microsoft.com/office/powerpoint/2010/main" val="1643796125"/>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4B39D7-EF12-41CD-8A66-9FC9095EE128}"/>
              </a:ext>
            </a:extLst>
          </p:cNvPr>
          <p:cNvSpPr>
            <a:spLocks noGrp="1"/>
          </p:cNvSpPr>
          <p:nvPr>
            <p:ph idx="1"/>
          </p:nvPr>
        </p:nvSpPr>
        <p:spPr/>
        <p:txBody>
          <a:bodyPr/>
          <a:lstStyle/>
          <a:p>
            <a:pPr marL="0" indent="0">
              <a:buNone/>
            </a:pPr>
            <a:r>
              <a:rPr lang="zh-CN" altLang="en-US" dirty="0"/>
              <a:t>用户</a:t>
            </a:r>
            <a:r>
              <a:rPr lang="zh-CN" altLang="zh-CN" dirty="0"/>
              <a:t>使用私钥签署</a:t>
            </a:r>
            <a:r>
              <a:rPr lang="zh-CN" altLang="en-US" dirty="0"/>
              <a:t>其所要广播的</a:t>
            </a:r>
            <a:r>
              <a:rPr lang="zh-CN" altLang="zh-CN" dirty="0"/>
              <a:t>消息（数据）</a:t>
            </a:r>
            <a:r>
              <a:rPr lang="zh-CN" altLang="en-US" dirty="0"/>
              <a:t>，即为签名</a:t>
            </a:r>
            <a:r>
              <a:rPr lang="zh-CN" altLang="zh-CN" dirty="0"/>
              <a:t>（</a:t>
            </a:r>
            <a:r>
              <a:rPr lang="en-US" altLang="zh-CN" dirty="0"/>
              <a:t>Signature</a:t>
            </a:r>
            <a:r>
              <a:rPr lang="zh-CN" altLang="zh-CN" dirty="0"/>
              <a:t>） </a:t>
            </a:r>
            <a:r>
              <a:rPr lang="zh-CN" altLang="en-US" dirty="0"/>
              <a:t>。</a:t>
            </a:r>
            <a:endParaRPr lang="en-US" altLang="zh-CN" dirty="0"/>
          </a:p>
          <a:p>
            <a:pPr marL="0" indent="0">
              <a:buNone/>
            </a:pPr>
            <a:r>
              <a:rPr lang="en-US" altLang="zh-CN" i="1" dirty="0"/>
              <a:t>Sig = </a:t>
            </a:r>
            <a:r>
              <a:rPr lang="en-US" altLang="zh-CN" i="1" dirty="0" err="1"/>
              <a:t>FuncSig</a:t>
            </a:r>
            <a:r>
              <a:rPr lang="en-US" altLang="zh-CN" i="1" dirty="0"/>
              <a:t>(</a:t>
            </a:r>
            <a:r>
              <a:rPr lang="en-US" altLang="zh-CN" i="1" dirty="0" err="1"/>
              <a:t>FuncHash</a:t>
            </a:r>
            <a:r>
              <a:rPr lang="en-US" altLang="zh-CN" i="1" dirty="0"/>
              <a:t>(m), </a:t>
            </a:r>
            <a:r>
              <a:rPr lang="en-US" altLang="zh-CN" i="1" dirty="0" err="1"/>
              <a:t>dA</a:t>
            </a:r>
            <a:r>
              <a:rPr lang="en-US" altLang="zh-CN" i="1" dirty="0"/>
              <a:t>)</a:t>
            </a:r>
            <a:endParaRPr lang="en-US" altLang="zh-CN" dirty="0"/>
          </a:p>
          <a:p>
            <a:r>
              <a:rPr lang="en-US" altLang="zh-CN" i="1" dirty="0"/>
              <a:t>Sig</a:t>
            </a:r>
            <a:r>
              <a:rPr lang="en-US" altLang="zh-CN" dirty="0"/>
              <a:t> </a:t>
            </a:r>
            <a:r>
              <a:rPr lang="zh-CN" altLang="en-US" dirty="0"/>
              <a:t>是签名</a:t>
            </a:r>
          </a:p>
          <a:p>
            <a:r>
              <a:rPr lang="en-US" altLang="zh-CN" i="1" dirty="0" err="1"/>
              <a:t>dA</a:t>
            </a:r>
            <a:r>
              <a:rPr lang="en-US" altLang="zh-CN" dirty="0"/>
              <a:t> </a:t>
            </a:r>
            <a:r>
              <a:rPr lang="zh-CN" altLang="en-US" dirty="0"/>
              <a:t>是私钥</a:t>
            </a:r>
          </a:p>
          <a:p>
            <a:r>
              <a:rPr lang="en-US" altLang="zh-CN" i="1" dirty="0"/>
              <a:t>m</a:t>
            </a:r>
            <a:r>
              <a:rPr lang="en-US" altLang="zh-CN" dirty="0"/>
              <a:t> </a:t>
            </a:r>
            <a:r>
              <a:rPr lang="zh-CN" altLang="en-US" dirty="0"/>
              <a:t>是交易（或其部分）</a:t>
            </a:r>
          </a:p>
          <a:p>
            <a:r>
              <a:rPr lang="en-US" altLang="zh-CN" i="1" dirty="0" err="1"/>
              <a:t>FuncHash</a:t>
            </a:r>
            <a:r>
              <a:rPr lang="en-US" altLang="zh-CN" dirty="0"/>
              <a:t> </a:t>
            </a:r>
            <a:r>
              <a:rPr lang="zh-CN" altLang="en-US" dirty="0"/>
              <a:t>是散列函数</a:t>
            </a:r>
          </a:p>
          <a:p>
            <a:r>
              <a:rPr lang="en-US" altLang="zh-CN" i="1" dirty="0" err="1"/>
              <a:t>FuncSig</a:t>
            </a:r>
            <a:r>
              <a:rPr lang="en-US" altLang="zh-CN" dirty="0"/>
              <a:t> </a:t>
            </a:r>
            <a:r>
              <a:rPr lang="zh-CN" altLang="en-US" dirty="0"/>
              <a:t>是签名算法</a:t>
            </a:r>
          </a:p>
          <a:p>
            <a:pPr marL="0" indent="0">
              <a:buNone/>
            </a:pPr>
            <a:endParaRPr lang="en-US" altLang="zh-CN" dirty="0"/>
          </a:p>
          <a:p>
            <a:pPr marL="0" indent="0">
              <a:buNone/>
            </a:pPr>
            <a:r>
              <a:rPr lang="zh-CN" altLang="en-US" dirty="0"/>
              <a:t>用私钥加密信息（实际上是消息的哈希值）产生无法被伪造的一段数字串。用公钥验证数字串，如果验证通过证明这个信息确实是该私钥发出的且未被篡改。</a:t>
            </a:r>
          </a:p>
        </p:txBody>
      </p:sp>
      <p:sp>
        <p:nvSpPr>
          <p:cNvPr id="3" name="标题 2">
            <a:extLst>
              <a:ext uri="{FF2B5EF4-FFF2-40B4-BE49-F238E27FC236}">
                <a16:creationId xmlns:a16="http://schemas.microsoft.com/office/drawing/2014/main" id="{193A91AC-AF1F-4C93-8E54-20313E981C96}"/>
              </a:ext>
            </a:extLst>
          </p:cNvPr>
          <p:cNvSpPr>
            <a:spLocks noGrp="1"/>
          </p:cNvSpPr>
          <p:nvPr>
            <p:ph type="title"/>
          </p:nvPr>
        </p:nvSpPr>
        <p:spPr/>
        <p:txBody>
          <a:bodyPr/>
          <a:lstStyle/>
          <a:p>
            <a:r>
              <a:rPr lang="zh-CN" altLang="zh-CN" dirty="0"/>
              <a:t>签名</a:t>
            </a:r>
            <a:endParaRPr lang="zh-CN" altLang="en-US" dirty="0"/>
          </a:p>
        </p:txBody>
      </p:sp>
    </p:spTree>
    <p:extLst>
      <p:ext uri="{BB962C8B-B14F-4D97-AF65-F5344CB8AC3E}">
        <p14:creationId xmlns:p14="http://schemas.microsoft.com/office/powerpoint/2010/main" val="3577653332"/>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3C855E-6B61-4ED0-A72A-35589AE13D73}"/>
              </a:ext>
            </a:extLst>
          </p:cNvPr>
          <p:cNvSpPr>
            <a:spLocks noGrp="1"/>
          </p:cNvSpPr>
          <p:nvPr>
            <p:ph idx="1"/>
          </p:nvPr>
        </p:nvSpPr>
        <p:spPr>
          <a:xfrm>
            <a:off x="301083" y="1613140"/>
            <a:ext cx="8664497" cy="5182107"/>
          </a:xfrm>
        </p:spPr>
        <p:txBody>
          <a:bodyPr/>
          <a:lstStyle/>
          <a:p>
            <a:pPr marL="0" indent="0">
              <a:buNone/>
            </a:pPr>
            <a:r>
              <a:rPr lang="zh-CN" altLang="zh-CN" dirty="0"/>
              <a:t>比特币的多重签名（</a:t>
            </a:r>
            <a:r>
              <a:rPr lang="en-US" altLang="zh-CN" dirty="0"/>
              <a:t>Multi Signature</a:t>
            </a:r>
            <a:r>
              <a:rPr lang="zh-CN" altLang="zh-CN" dirty="0"/>
              <a:t>，又被称为</a:t>
            </a:r>
            <a:r>
              <a:rPr lang="en-US" altLang="zh-CN" dirty="0"/>
              <a:t>M-N</a:t>
            </a:r>
            <a:r>
              <a:rPr lang="zh-CN" altLang="zh-CN" dirty="0"/>
              <a:t>多签名）指的是需要总共</a:t>
            </a:r>
            <a:r>
              <a:rPr lang="en-US" altLang="zh-CN" dirty="0"/>
              <a:t>N</a:t>
            </a:r>
            <a:r>
              <a:rPr lang="zh-CN" altLang="zh-CN" dirty="0"/>
              <a:t>个</a:t>
            </a:r>
            <a:r>
              <a:rPr lang="zh-CN" altLang="en-US" dirty="0"/>
              <a:t>私钥</a:t>
            </a:r>
            <a:r>
              <a:rPr lang="zh-CN" altLang="zh-CN" dirty="0"/>
              <a:t>中的</a:t>
            </a:r>
            <a:r>
              <a:rPr lang="en-US" altLang="zh-CN" dirty="0"/>
              <a:t>M</a:t>
            </a:r>
            <a:r>
              <a:rPr lang="zh-CN" altLang="zh-CN" dirty="0"/>
              <a:t>个（</a:t>
            </a:r>
            <a:r>
              <a:rPr lang="en-US" altLang="zh-CN" dirty="0"/>
              <a:t>M</a:t>
            </a:r>
            <a:r>
              <a:rPr lang="zh-CN" altLang="zh-CN" dirty="0"/>
              <a:t>≤</a:t>
            </a:r>
            <a:r>
              <a:rPr lang="en-US" altLang="zh-CN" dirty="0"/>
              <a:t>N</a:t>
            </a:r>
            <a:r>
              <a:rPr lang="zh-CN" altLang="zh-CN" dirty="0"/>
              <a:t>）共同签署一笔比特币转账</a:t>
            </a:r>
            <a:r>
              <a:rPr lang="zh-CN" altLang="en-US" dirty="0"/>
              <a:t>，</a:t>
            </a:r>
            <a:r>
              <a:rPr lang="zh-CN" altLang="zh-CN" dirty="0"/>
              <a:t>这笔交易才可能发生。</a:t>
            </a:r>
            <a:endParaRPr lang="en-US" altLang="zh-CN" dirty="0"/>
          </a:p>
          <a:p>
            <a:pPr marL="0" indent="0">
              <a:buNone/>
            </a:pPr>
            <a:endParaRPr lang="en-US" altLang="zh-CN" dirty="0"/>
          </a:p>
          <a:p>
            <a:pPr marL="0" indent="0">
              <a:buNone/>
            </a:pPr>
            <a:r>
              <a:rPr lang="zh-CN" altLang="zh-CN" dirty="0"/>
              <a:t>它实际收集的是这</a:t>
            </a:r>
            <a:r>
              <a:rPr lang="en-US" altLang="zh-CN" dirty="0"/>
              <a:t>N</a:t>
            </a:r>
            <a:r>
              <a:rPr lang="zh-CN" altLang="en-US" dirty="0"/>
              <a:t>个私钥</a:t>
            </a:r>
            <a:r>
              <a:rPr lang="zh-CN" altLang="zh-CN" dirty="0"/>
              <a:t>对应的公钥，签名时仍然是验证这些公钥</a:t>
            </a:r>
            <a:r>
              <a:rPr lang="zh-CN" altLang="en-US" dirty="0"/>
              <a:t>是否是由有效的私钥公布的。</a:t>
            </a:r>
            <a:endParaRPr lang="en-US" altLang="zh-CN" dirty="0"/>
          </a:p>
          <a:p>
            <a:pPr marL="0" indent="0">
              <a:buNone/>
            </a:pPr>
            <a:endParaRPr lang="en-US" altLang="zh-CN" dirty="0"/>
          </a:p>
          <a:p>
            <a:pPr marL="0" indent="0">
              <a:buNone/>
            </a:pPr>
            <a:r>
              <a:rPr lang="zh-CN" altLang="zh-CN" dirty="0"/>
              <a:t>以太坊的多重签名虽然机制和比特币的多重签名相近，但它</a:t>
            </a:r>
            <a:r>
              <a:rPr lang="zh-CN" altLang="en-US" dirty="0"/>
              <a:t>是</a:t>
            </a:r>
            <a:r>
              <a:rPr lang="zh-CN" altLang="zh-CN" dirty="0"/>
              <a:t>通过智能合约</a:t>
            </a:r>
            <a:r>
              <a:rPr lang="zh-CN" altLang="en-US" dirty="0"/>
              <a:t>来</a:t>
            </a:r>
            <a:r>
              <a:rPr lang="zh-CN" altLang="zh-CN" dirty="0"/>
              <a:t>部署</a:t>
            </a:r>
            <a:r>
              <a:rPr lang="zh-CN" altLang="en-US" dirty="0"/>
              <a:t>，其技术手段通常由两种：</a:t>
            </a:r>
            <a:endParaRPr lang="en-US" altLang="zh-CN" dirty="0"/>
          </a:p>
          <a:p>
            <a:pPr>
              <a:buFont typeface="Arial" panose="020B0604020202020204" pitchFamily="34" charset="0"/>
              <a:buChar char="•"/>
            </a:pPr>
            <a:r>
              <a:rPr lang="zh-CN" altLang="en-US" dirty="0"/>
              <a:t>用你的私钥对相应的花费（金额、目标地址等等）进行签名，并给出签名结果；</a:t>
            </a:r>
          </a:p>
          <a:p>
            <a:pPr>
              <a:buFont typeface="Arial" panose="020B0604020202020204" pitchFamily="34" charset="0"/>
              <a:buChar char="•"/>
            </a:pPr>
            <a:r>
              <a:rPr lang="zh-CN" altLang="en-US" dirty="0"/>
              <a:t>用你的私钥发送一笔以太坊交易，去调用某个特定接口，并给予特定参数。</a:t>
            </a:r>
          </a:p>
        </p:txBody>
      </p:sp>
      <p:sp>
        <p:nvSpPr>
          <p:cNvPr id="3" name="标题 2">
            <a:extLst>
              <a:ext uri="{FF2B5EF4-FFF2-40B4-BE49-F238E27FC236}">
                <a16:creationId xmlns:a16="http://schemas.microsoft.com/office/drawing/2014/main" id="{80C9E393-81E6-4B03-AF0D-9FC83407420F}"/>
              </a:ext>
            </a:extLst>
          </p:cNvPr>
          <p:cNvSpPr>
            <a:spLocks noGrp="1"/>
          </p:cNvSpPr>
          <p:nvPr>
            <p:ph type="title"/>
          </p:nvPr>
        </p:nvSpPr>
        <p:spPr/>
        <p:txBody>
          <a:bodyPr/>
          <a:lstStyle/>
          <a:p>
            <a:r>
              <a:rPr lang="zh-CN" altLang="zh-CN" dirty="0"/>
              <a:t>多重签名</a:t>
            </a:r>
            <a:endParaRPr lang="zh-CN" altLang="en-US" dirty="0"/>
          </a:p>
        </p:txBody>
      </p:sp>
    </p:spTree>
    <p:extLst>
      <p:ext uri="{BB962C8B-B14F-4D97-AF65-F5344CB8AC3E}">
        <p14:creationId xmlns:p14="http://schemas.microsoft.com/office/powerpoint/2010/main" val="51042279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AB2C82-40C5-4C58-887B-F92CE98F5B5E}"/>
              </a:ext>
            </a:extLst>
          </p:cNvPr>
          <p:cNvSpPr>
            <a:spLocks noGrp="1"/>
          </p:cNvSpPr>
          <p:nvPr>
            <p:ph idx="1"/>
          </p:nvPr>
        </p:nvSpPr>
        <p:spPr/>
        <p:txBody>
          <a:bodyPr/>
          <a:lstStyle/>
          <a:p>
            <a:pPr marL="0" indent="0">
              <a:buNone/>
            </a:pPr>
            <a:r>
              <a:rPr lang="zh-CN" altLang="en-US" sz="3200" dirty="0">
                <a:latin typeface="微软雅黑" panose="020B0503020204020204" pitchFamily="34" charset="-122"/>
                <a:ea typeface="微软雅黑" panose="020B0503020204020204" pitchFamily="34" charset="-122"/>
              </a:rPr>
              <a:t>共同点：</a:t>
            </a:r>
          </a:p>
          <a:p>
            <a:pPr marL="0" indent="0">
              <a:buNone/>
            </a:pPr>
            <a:r>
              <a:rPr lang="zh-CN" altLang="en-US" dirty="0"/>
              <a:t>都可进行多重签名，实现多方共同管理资产。</a:t>
            </a:r>
            <a:endParaRPr lang="en-US" altLang="zh-CN" dirty="0"/>
          </a:p>
          <a:p>
            <a:pPr marL="0" indent="0">
              <a:buNone/>
            </a:pPr>
            <a:endParaRPr lang="en-US" altLang="zh-CN" dirty="0"/>
          </a:p>
          <a:p>
            <a:pPr marL="0" indent="0">
              <a:buNone/>
            </a:pPr>
            <a:r>
              <a:rPr lang="zh-CN" altLang="en-US" sz="3200" dirty="0">
                <a:latin typeface="微软雅黑" panose="020B0503020204020204" pitchFamily="34" charset="-122"/>
                <a:ea typeface="微软雅黑" panose="020B0503020204020204" pitchFamily="34" charset="-122"/>
              </a:rPr>
              <a:t>不同点：</a:t>
            </a:r>
            <a:endParaRPr lang="en-US" altLang="zh-CN" sz="3200" dirty="0">
              <a:latin typeface="微软雅黑" panose="020B0503020204020204" pitchFamily="34" charset="-122"/>
              <a:ea typeface="微软雅黑" panose="020B0503020204020204" pitchFamily="34" charset="-122"/>
            </a:endParaRPr>
          </a:p>
          <a:p>
            <a:pPr marL="0" indent="0">
              <a:buNone/>
            </a:pPr>
            <a:r>
              <a:rPr lang="zh-CN" altLang="en-US" b="1" dirty="0"/>
              <a:t>比特币：</a:t>
            </a:r>
            <a:r>
              <a:rPr lang="zh-CN" altLang="en-US" dirty="0"/>
              <a:t>完全通过私钥管理，每一笔交易都需要人工进行多重签名。应用场景非常有限。</a:t>
            </a:r>
            <a:endParaRPr lang="en-US" altLang="zh-CN" dirty="0"/>
          </a:p>
          <a:p>
            <a:pPr marL="0" indent="0">
              <a:buNone/>
            </a:pPr>
            <a:r>
              <a:rPr lang="zh-CN" altLang="en-US" b="1" dirty="0"/>
              <a:t>以太坊：</a:t>
            </a:r>
            <a:r>
              <a:rPr lang="zh-CN" altLang="en-US" dirty="0"/>
              <a:t>基于智能合约管理，是否需要人工或者什么情况下需要人工进行多重签名，完全由智能合约细节决定。可编程，应用场景非常灵活。譬如，可通过智能合约设置每日提款限额，超过每日提款限额时才需要人工进行多重签名。又譬如，以太坊多重签名可应用于所有采用</a:t>
            </a:r>
            <a:r>
              <a:rPr lang="en-US" altLang="zh-CN" dirty="0"/>
              <a:t>ERC-20</a:t>
            </a:r>
            <a:r>
              <a:rPr lang="zh-CN" altLang="en-US" dirty="0"/>
              <a:t>通证标准的数字资产的管理。</a:t>
            </a:r>
          </a:p>
          <a:p>
            <a:pPr marL="0" indent="0">
              <a:buNone/>
            </a:pPr>
            <a:endParaRPr lang="en-US" altLang="zh-CN" dirty="0"/>
          </a:p>
        </p:txBody>
      </p:sp>
      <p:sp>
        <p:nvSpPr>
          <p:cNvPr id="3" name="标题 2">
            <a:extLst>
              <a:ext uri="{FF2B5EF4-FFF2-40B4-BE49-F238E27FC236}">
                <a16:creationId xmlns:a16="http://schemas.microsoft.com/office/drawing/2014/main" id="{159E09C7-022B-4F3D-A3BD-0B7B8D17D3AB}"/>
              </a:ext>
            </a:extLst>
          </p:cNvPr>
          <p:cNvSpPr>
            <a:spLocks noGrp="1"/>
          </p:cNvSpPr>
          <p:nvPr>
            <p:ph type="title"/>
          </p:nvPr>
        </p:nvSpPr>
        <p:spPr/>
        <p:txBody>
          <a:bodyPr/>
          <a:lstStyle/>
          <a:p>
            <a:r>
              <a:rPr lang="zh-CN" altLang="zh-CN" dirty="0"/>
              <a:t>比特币和</a:t>
            </a:r>
            <a:r>
              <a:rPr lang="zh-CN" altLang="en-US" dirty="0"/>
              <a:t>以太坊的</a:t>
            </a:r>
            <a:r>
              <a:rPr lang="zh-CN" altLang="zh-CN" dirty="0"/>
              <a:t>多重签名对比</a:t>
            </a:r>
            <a:endParaRPr lang="zh-CN" altLang="en-US" dirty="0"/>
          </a:p>
        </p:txBody>
      </p:sp>
    </p:spTree>
    <p:extLst>
      <p:ext uri="{BB962C8B-B14F-4D97-AF65-F5344CB8AC3E}">
        <p14:creationId xmlns:p14="http://schemas.microsoft.com/office/powerpoint/2010/main" val="245908226"/>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CF3CD-1C69-4B38-9895-016807CF96C7}"/>
              </a:ext>
            </a:extLst>
          </p:cNvPr>
          <p:cNvSpPr>
            <a:spLocks noGrp="1"/>
          </p:cNvSpPr>
          <p:nvPr>
            <p:ph idx="1"/>
          </p:nvPr>
        </p:nvSpPr>
        <p:spPr/>
        <p:txBody>
          <a:bodyPr/>
          <a:lstStyle/>
          <a:p>
            <a:pPr marL="0" indent="0">
              <a:buNone/>
            </a:pPr>
            <a:r>
              <a:rPr lang="zh-CN" altLang="en-US" b="1" dirty="0">
                <a:latin typeface="微软雅黑" panose="020B0503020204020204" pitchFamily="34" charset="-122"/>
                <a:ea typeface="微软雅黑" panose="020B0503020204020204" pitchFamily="34" charset="-122"/>
              </a:rPr>
              <a:t>助记词保管方法</a:t>
            </a:r>
          </a:p>
          <a:p>
            <a:r>
              <a:rPr lang="zh-CN" altLang="en-US" dirty="0">
                <a:latin typeface="微软雅黑" panose="020B0503020204020204" pitchFamily="34" charset="-122"/>
                <a:ea typeface="微软雅黑" panose="020B0503020204020204" pitchFamily="34" charset="-122"/>
              </a:rPr>
              <a:t>用纸抄写</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错误率</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墨和纸张质量</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复抄错误率上升</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复核</a:t>
            </a:r>
          </a:p>
          <a:p>
            <a:r>
              <a:rPr lang="zh-CN" altLang="en-US" dirty="0">
                <a:latin typeface="微软雅黑" panose="020B0503020204020204" pitchFamily="34" charset="-122"/>
                <a:ea typeface="微软雅黑" panose="020B0503020204020204" pitchFamily="34" charset="-122"/>
              </a:rPr>
              <a:t>用纸抄写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防火保险柜</a:t>
            </a:r>
          </a:p>
          <a:p>
            <a:r>
              <a:rPr lang="zh-CN" altLang="en-US" dirty="0">
                <a:latin typeface="微软雅黑" panose="020B0503020204020204" pitchFamily="34" charset="-122"/>
                <a:ea typeface="微软雅黑" panose="020B0503020204020204" pitchFamily="34" charset="-122"/>
              </a:rPr>
              <a:t>专业防火设备抄写</a:t>
            </a:r>
          </a:p>
        </p:txBody>
      </p:sp>
      <p:sp>
        <p:nvSpPr>
          <p:cNvPr id="3" name="标题 2">
            <a:extLst>
              <a:ext uri="{FF2B5EF4-FFF2-40B4-BE49-F238E27FC236}">
                <a16:creationId xmlns:a16="http://schemas.microsoft.com/office/drawing/2014/main" id="{9D50B026-90A4-4EA9-9A3B-6D832EFFE1F7}"/>
              </a:ext>
            </a:extLst>
          </p:cNvPr>
          <p:cNvSpPr>
            <a:spLocks noGrp="1"/>
          </p:cNvSpPr>
          <p:nvPr>
            <p:ph type="title"/>
          </p:nvPr>
        </p:nvSpPr>
        <p:spPr/>
        <p:txBody>
          <a:bodyPr/>
          <a:lstStyle/>
          <a:p>
            <a:r>
              <a:rPr lang="zh-CN" altLang="en-US" dirty="0">
                <a:latin typeface="汉仪刚艺体-85W" panose="00020600040101010101" pitchFamily="18" charset="-122"/>
                <a:ea typeface="汉仪刚艺体-85W" panose="00020600040101010101" pitchFamily="18" charset="-122"/>
              </a:rPr>
              <a:t>钱包使用</a:t>
            </a:r>
          </a:p>
        </p:txBody>
      </p:sp>
    </p:spTree>
    <p:extLst>
      <p:ext uri="{BB962C8B-B14F-4D97-AF65-F5344CB8AC3E}">
        <p14:creationId xmlns:p14="http://schemas.microsoft.com/office/powerpoint/2010/main" val="16714859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5BD2BD-0460-4B24-8C95-EB23D279796B}"/>
              </a:ext>
            </a:extLst>
          </p:cNvPr>
          <p:cNvSpPr>
            <a:spLocks noGrp="1"/>
          </p:cNvSpPr>
          <p:nvPr>
            <p:ph idx="1"/>
          </p:nvPr>
        </p:nvSpPr>
        <p:spPr/>
        <p:txBody>
          <a:bodyPr/>
          <a:lstStyle/>
          <a:p>
            <a:r>
              <a:rPr lang="zh-CN" altLang="zh-CN" dirty="0"/>
              <a:t>双重支付又被称为“双花”，顾名思义就是同一笔钱（数字加密货币）被重复支付两次，也就是将同一个地址上的数字加密货币同时支付给两个不同的收款地址。</a:t>
            </a:r>
          </a:p>
          <a:p>
            <a:r>
              <a:rPr lang="zh-CN" altLang="zh-CN" dirty="0"/>
              <a:t>如果双重支付是有意而为之，那么就是双花攻击。</a:t>
            </a:r>
            <a:endParaRPr lang="zh-CN" altLang="en-US" dirty="0"/>
          </a:p>
        </p:txBody>
      </p:sp>
      <p:sp>
        <p:nvSpPr>
          <p:cNvPr id="3" name="标题 2">
            <a:extLst>
              <a:ext uri="{FF2B5EF4-FFF2-40B4-BE49-F238E27FC236}">
                <a16:creationId xmlns:a16="http://schemas.microsoft.com/office/drawing/2014/main" id="{D7986B96-346B-4F80-B36E-BB34CACC41C8}"/>
              </a:ext>
            </a:extLst>
          </p:cNvPr>
          <p:cNvSpPr>
            <a:spLocks noGrp="1"/>
          </p:cNvSpPr>
          <p:nvPr>
            <p:ph type="title"/>
          </p:nvPr>
        </p:nvSpPr>
        <p:spPr/>
        <p:txBody>
          <a:bodyPr/>
          <a:lstStyle/>
          <a:p>
            <a:r>
              <a:rPr lang="zh-CN" altLang="zh-CN" dirty="0"/>
              <a:t>双重支付（双花）</a:t>
            </a:r>
            <a:endParaRPr lang="zh-CN" altLang="en-US" dirty="0"/>
          </a:p>
        </p:txBody>
      </p:sp>
    </p:spTree>
    <p:extLst>
      <p:ext uri="{BB962C8B-B14F-4D97-AF65-F5344CB8AC3E}">
        <p14:creationId xmlns:p14="http://schemas.microsoft.com/office/powerpoint/2010/main" val="2792791587"/>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B2BC21D-0AF3-4F33-A233-8F3E8DA04D1F}"/>
              </a:ext>
            </a:extLst>
          </p:cNvPr>
          <p:cNvSpPr>
            <a:spLocks noGrp="1"/>
          </p:cNvSpPr>
          <p:nvPr>
            <p:ph idx="1"/>
          </p:nvPr>
        </p:nvSpPr>
        <p:spPr/>
        <p:txBody>
          <a:bodyPr/>
          <a:lstStyle/>
          <a:p>
            <a:r>
              <a:rPr lang="zh-CN" altLang="zh-CN" dirty="0"/>
              <a:t>数字加密货币的钱包，更像一个银行。因为一个比特币钱包里，可以有很多个（没有限制）地址</a:t>
            </a:r>
            <a:r>
              <a:rPr lang="zh-CN" altLang="en-US" dirty="0"/>
              <a:t>或账户</a:t>
            </a:r>
            <a:r>
              <a:rPr lang="zh-CN" altLang="zh-CN" dirty="0"/>
              <a:t>。里面的每个地址</a:t>
            </a:r>
            <a:r>
              <a:rPr lang="zh-CN" altLang="en-US" dirty="0"/>
              <a:t>或账户</a:t>
            </a:r>
            <a:r>
              <a:rPr lang="zh-CN" altLang="zh-CN" dirty="0"/>
              <a:t>，</a:t>
            </a:r>
            <a:r>
              <a:rPr lang="zh-CN" altLang="en-US" dirty="0"/>
              <a:t>本身就</a:t>
            </a:r>
            <a:r>
              <a:rPr lang="zh-CN" altLang="zh-CN" dirty="0"/>
              <a:t>很像</a:t>
            </a:r>
            <a:r>
              <a:rPr lang="zh-CN" altLang="en-US" dirty="0"/>
              <a:t>一个</a:t>
            </a:r>
            <a:r>
              <a:rPr lang="zh-CN" altLang="zh-CN" dirty="0"/>
              <a:t>银行帐号。</a:t>
            </a:r>
            <a:endParaRPr lang="en-US" altLang="zh-CN" dirty="0"/>
          </a:p>
          <a:p>
            <a:r>
              <a:rPr lang="zh-CN" altLang="en-US" dirty="0"/>
              <a:t>并且没有人能够冻结你的账号，撤销你的转账，也没有消费限额</a:t>
            </a:r>
            <a:r>
              <a:rPr lang="en-US" altLang="zh-CN" dirty="0"/>
              <a:t>……</a:t>
            </a:r>
            <a:r>
              <a:rPr lang="zh-CN" altLang="en-US" dirty="0"/>
              <a:t>无论对方在地球的哪个角落，</a:t>
            </a:r>
            <a:r>
              <a:rPr lang="en-US" altLang="zh-CN" dirty="0"/>
              <a:t>ETH</a:t>
            </a:r>
            <a:r>
              <a:rPr lang="zh-CN" altLang="en-US" dirty="0"/>
              <a:t>转账的确认时间甚至只需要</a:t>
            </a:r>
            <a:r>
              <a:rPr lang="en-US" altLang="zh-CN" dirty="0"/>
              <a:t>9</a:t>
            </a:r>
            <a:r>
              <a:rPr lang="zh-CN" altLang="en-US" dirty="0"/>
              <a:t>秒左右。</a:t>
            </a:r>
          </a:p>
          <a:p>
            <a:r>
              <a:rPr lang="zh-CN" altLang="en-US" dirty="0"/>
              <a:t>未来可能会有数千万种加密货币：</a:t>
            </a:r>
            <a:r>
              <a:rPr lang="zh-CN" altLang="zh-CN" dirty="0"/>
              <a:t>每</a:t>
            </a:r>
            <a:r>
              <a:rPr lang="zh-CN" altLang="en-US" dirty="0"/>
              <a:t>条公链</a:t>
            </a:r>
            <a:r>
              <a:rPr lang="zh-CN" altLang="zh-CN" dirty="0"/>
              <a:t>，一般也都发行一种自己的代币。每个区块链</a:t>
            </a:r>
            <a:r>
              <a:rPr lang="en-US" altLang="zh-CN" dirty="0" err="1"/>
              <a:t>dapp</a:t>
            </a:r>
            <a:r>
              <a:rPr lang="zh-CN" altLang="zh-CN" dirty="0"/>
              <a:t>都</a:t>
            </a:r>
            <a:r>
              <a:rPr lang="zh-CN" altLang="en-US" dirty="0"/>
              <a:t>可以发行</a:t>
            </a:r>
            <a:r>
              <a:rPr lang="zh-CN" altLang="zh-CN" dirty="0"/>
              <a:t>一种具有货币属性的专属通证（</a:t>
            </a:r>
            <a:r>
              <a:rPr lang="en-US" altLang="zh-CN" dirty="0"/>
              <a:t>token</a:t>
            </a:r>
            <a:r>
              <a:rPr lang="zh-CN" altLang="zh-CN" dirty="0"/>
              <a:t>）。</a:t>
            </a:r>
            <a:endParaRPr lang="en-US" altLang="zh-CN" dirty="0"/>
          </a:p>
        </p:txBody>
      </p:sp>
      <p:sp>
        <p:nvSpPr>
          <p:cNvPr id="3" name="标题 2">
            <a:extLst>
              <a:ext uri="{FF2B5EF4-FFF2-40B4-BE49-F238E27FC236}">
                <a16:creationId xmlns:a16="http://schemas.microsoft.com/office/drawing/2014/main" id="{A6F3EB48-6B14-4917-801A-709A573454D1}"/>
              </a:ext>
            </a:extLst>
          </p:cNvPr>
          <p:cNvSpPr>
            <a:spLocks noGrp="1"/>
          </p:cNvSpPr>
          <p:nvPr>
            <p:ph type="title"/>
          </p:nvPr>
        </p:nvSpPr>
        <p:spPr/>
        <p:txBody>
          <a:bodyPr/>
          <a:lstStyle/>
          <a:p>
            <a:r>
              <a:rPr lang="zh-CN" altLang="zh-CN" dirty="0"/>
              <a:t>钱包的类型与特色</a:t>
            </a:r>
            <a:endParaRPr lang="zh-CN" altLang="en-US" dirty="0"/>
          </a:p>
        </p:txBody>
      </p:sp>
    </p:spTree>
    <p:extLst>
      <p:ext uri="{BB962C8B-B14F-4D97-AF65-F5344CB8AC3E}">
        <p14:creationId xmlns:p14="http://schemas.microsoft.com/office/powerpoint/2010/main" val="521836942"/>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999B9D-CA4F-4830-8FA1-E28E77243876}"/>
              </a:ext>
            </a:extLst>
          </p:cNvPr>
          <p:cNvSpPr>
            <a:spLocks noGrp="1"/>
          </p:cNvSpPr>
          <p:nvPr>
            <p:ph idx="1"/>
          </p:nvPr>
        </p:nvSpPr>
        <p:spPr/>
        <p:txBody>
          <a:bodyPr/>
          <a:lstStyle/>
          <a:p>
            <a:r>
              <a:rPr lang="zh-CN" altLang="en-US" dirty="0"/>
              <a:t>计算机钱包</a:t>
            </a:r>
            <a:r>
              <a:rPr lang="en-US" altLang="zh-CN" dirty="0"/>
              <a:t>——</a:t>
            </a:r>
            <a:r>
              <a:rPr lang="zh-CN" altLang="en-US" dirty="0"/>
              <a:t>安全风险高，不够方便</a:t>
            </a:r>
            <a:endParaRPr lang="en-US" altLang="zh-CN" dirty="0"/>
          </a:p>
          <a:p>
            <a:r>
              <a:rPr lang="zh-CN" altLang="en-US" dirty="0"/>
              <a:t>手机钱包</a:t>
            </a:r>
            <a:r>
              <a:rPr lang="en-US" altLang="zh-CN" dirty="0"/>
              <a:t>——</a:t>
            </a:r>
            <a:r>
              <a:rPr lang="zh-CN" altLang="en-US" dirty="0"/>
              <a:t>方便、安全。</a:t>
            </a:r>
            <a:endParaRPr lang="en-US" altLang="zh-CN" dirty="0"/>
          </a:p>
          <a:p>
            <a:r>
              <a:rPr lang="zh-CN" altLang="en-US" dirty="0"/>
              <a:t>浏览器钱包</a:t>
            </a:r>
            <a:r>
              <a:rPr lang="en-US" altLang="zh-CN" dirty="0"/>
              <a:t>——</a:t>
            </a:r>
            <a:r>
              <a:rPr lang="zh-CN" altLang="en-US" dirty="0"/>
              <a:t>安全风险较高，比较方便。</a:t>
            </a:r>
            <a:endParaRPr lang="en-US" altLang="zh-CN" dirty="0"/>
          </a:p>
          <a:p>
            <a:r>
              <a:rPr lang="zh-CN" altLang="en-US" dirty="0"/>
              <a:t>硬件钱包</a:t>
            </a:r>
            <a:r>
              <a:rPr lang="en-US" altLang="zh-CN" dirty="0"/>
              <a:t>——</a:t>
            </a:r>
            <a:r>
              <a:rPr lang="zh-CN" altLang="en-US" dirty="0"/>
              <a:t>很不方便，安全性存在争议。</a:t>
            </a:r>
            <a:endParaRPr lang="en-US" altLang="zh-CN" dirty="0"/>
          </a:p>
          <a:p>
            <a:r>
              <a:rPr lang="zh-CN" altLang="en-US" dirty="0"/>
              <a:t>纸钱包</a:t>
            </a:r>
            <a:r>
              <a:rPr lang="en-US" altLang="zh-CN" dirty="0"/>
              <a:t>——</a:t>
            </a:r>
            <a:r>
              <a:rPr lang="zh-CN" altLang="en-US"/>
              <a:t>早期用于激励（礼品）。</a:t>
            </a:r>
            <a:endParaRPr lang="en-US" altLang="zh-CN" dirty="0"/>
          </a:p>
          <a:p>
            <a:r>
              <a:rPr lang="zh-CN" altLang="en-US" dirty="0"/>
              <a:t>脑钱包</a:t>
            </a:r>
            <a:r>
              <a:rPr lang="en-US" altLang="zh-CN" dirty="0"/>
              <a:t>——</a:t>
            </a:r>
            <a:r>
              <a:rPr lang="zh-CN" altLang="en-US" dirty="0"/>
              <a:t>几乎被淘汰。</a:t>
            </a:r>
          </a:p>
        </p:txBody>
      </p:sp>
      <p:sp>
        <p:nvSpPr>
          <p:cNvPr id="3" name="标题 2">
            <a:extLst>
              <a:ext uri="{FF2B5EF4-FFF2-40B4-BE49-F238E27FC236}">
                <a16:creationId xmlns:a16="http://schemas.microsoft.com/office/drawing/2014/main" id="{0761548D-B62E-47E8-81B9-00BDEFBCC73E}"/>
              </a:ext>
            </a:extLst>
          </p:cNvPr>
          <p:cNvSpPr>
            <a:spLocks noGrp="1"/>
          </p:cNvSpPr>
          <p:nvPr>
            <p:ph type="title"/>
          </p:nvPr>
        </p:nvSpPr>
        <p:spPr/>
        <p:txBody>
          <a:bodyPr/>
          <a:lstStyle/>
          <a:p>
            <a:r>
              <a:rPr lang="zh-CN" altLang="zh-CN" dirty="0"/>
              <a:t>根据载体</a:t>
            </a:r>
            <a:r>
              <a:rPr lang="zh-CN" altLang="en-US" dirty="0"/>
              <a:t>分类</a:t>
            </a:r>
          </a:p>
        </p:txBody>
      </p:sp>
    </p:spTree>
    <p:extLst>
      <p:ext uri="{BB962C8B-B14F-4D97-AF65-F5344CB8AC3E}">
        <p14:creationId xmlns:p14="http://schemas.microsoft.com/office/powerpoint/2010/main" val="1627941088"/>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999B9D-CA4F-4830-8FA1-E28E77243876}"/>
              </a:ext>
            </a:extLst>
          </p:cNvPr>
          <p:cNvSpPr>
            <a:spLocks noGrp="1"/>
          </p:cNvSpPr>
          <p:nvPr>
            <p:ph idx="1"/>
          </p:nvPr>
        </p:nvSpPr>
        <p:spPr/>
        <p:txBody>
          <a:bodyPr/>
          <a:lstStyle/>
          <a:p>
            <a:pPr marL="342900" lvl="0" indent="-342900">
              <a:spcAft>
                <a:spcPts val="1000"/>
              </a:spcAft>
              <a:buFont typeface="+mj-lt"/>
              <a:buAutoNum type="arabicPeriod"/>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慎</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用</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专用</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硬件钱包</a:t>
            </a:r>
          </a:p>
          <a:p>
            <a:pPr marL="533400" indent="0">
              <a:spcAft>
                <a:spcPts val="1000"/>
              </a:spcAft>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硬件钱包品牌：</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Ledger Nano S</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Trezor</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、库神</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533400" indent="266700">
              <a:spcAft>
                <a:spcPts val="100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牺牲了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便利性</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——大家</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通常会</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把硬件钱包放在家里，结果常常发生的事是人在外，要投资一个项目，或者</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需要转账</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，突然发现做不了！</a:t>
            </a:r>
          </a:p>
          <a:p>
            <a:pPr marL="533400" indent="266700">
              <a:spcAft>
                <a:spcPts val="1000"/>
              </a:spcAft>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没有绝对的安全——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Intel</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连电脑</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里面都敢放后门，这世界哪里有绝对的安全。库神客户端和服务器端代码都没有开源，安全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靠信仰？</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533400" indent="266700">
              <a:spcAft>
                <a:spcPts val="1000"/>
              </a:spcAft>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MEW</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MyEtherWallet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）是一个有意思的解决方案。</a:t>
            </a:r>
            <a:endParaRPr lang="zh-CN"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zh-CN" altLang="en-US" dirty="0"/>
          </a:p>
        </p:txBody>
      </p:sp>
      <p:sp>
        <p:nvSpPr>
          <p:cNvPr id="3" name="标题 2">
            <a:extLst>
              <a:ext uri="{FF2B5EF4-FFF2-40B4-BE49-F238E27FC236}">
                <a16:creationId xmlns:a16="http://schemas.microsoft.com/office/drawing/2014/main" id="{0761548D-B62E-47E8-81B9-00BDEFBCC73E}"/>
              </a:ext>
            </a:extLst>
          </p:cNvPr>
          <p:cNvSpPr>
            <a:spLocks noGrp="1"/>
          </p:cNvSpPr>
          <p:nvPr>
            <p:ph type="title"/>
          </p:nvPr>
        </p:nvSpPr>
        <p:spPr/>
        <p:txBody>
          <a:bodyPr/>
          <a:lstStyle/>
          <a:p>
            <a:r>
              <a:rPr lang="zh-CN" altLang="zh-CN" dirty="0"/>
              <a:t>根据载体</a:t>
            </a:r>
            <a:r>
              <a:rPr lang="zh-CN" altLang="en-US" dirty="0"/>
              <a:t>分类</a:t>
            </a:r>
          </a:p>
        </p:txBody>
      </p:sp>
    </p:spTree>
    <p:extLst>
      <p:ext uri="{BB962C8B-B14F-4D97-AF65-F5344CB8AC3E}">
        <p14:creationId xmlns:p14="http://schemas.microsoft.com/office/powerpoint/2010/main" val="168973642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999B9D-CA4F-4830-8FA1-E28E77243876}"/>
              </a:ext>
            </a:extLst>
          </p:cNvPr>
          <p:cNvSpPr>
            <a:spLocks noGrp="1"/>
          </p:cNvSpPr>
          <p:nvPr>
            <p:ph idx="1"/>
          </p:nvPr>
        </p:nvSpPr>
        <p:spPr/>
        <p:txBody>
          <a:bodyPr/>
          <a:lstStyle/>
          <a:p>
            <a:pPr marL="457200" indent="-457200">
              <a:spcAft>
                <a:spcPts val="1000"/>
              </a:spcAft>
              <a:buFont typeface="+mj-lt"/>
              <a:buAutoNum type="arabicPeriod" startAt="2"/>
            </a:pP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勿使用需要注册的钱包</a:t>
            </a:r>
          </a:p>
          <a:p>
            <a:pPr marL="533400" indent="0">
              <a:spcAft>
                <a:spcPts val="1000"/>
              </a:spcAft>
              <a:buNone/>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注册意味着钱包开发者，使用中心化服务器存储了你的个人资料，譬如你的密码和你的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ETH</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地址。一旦监守自盗，或者被黑客盗取，你的区块链资产情况就会完全暴露。</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spcAft>
                <a:spcPts val="1000"/>
              </a:spcAft>
              <a:buFont typeface="+mj-lt"/>
              <a:buAutoNum type="arabicPeriod" startAt="3"/>
            </a:pP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多链钱包</a:t>
            </a:r>
          </a:p>
          <a:p>
            <a:pPr marL="533400" indent="0">
              <a:spcAft>
                <a:spcPts val="1000"/>
              </a:spcAft>
              <a:buNone/>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均由</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中心化服务器提供全节点数据服务。</a:t>
            </a:r>
          </a:p>
          <a:p>
            <a:pPr marL="457200" lvl="0" indent="-457200">
              <a:spcAft>
                <a:spcPts val="1000"/>
              </a:spcAft>
              <a:buFont typeface="+mj-lt"/>
              <a:buAutoNum type="arabicPeriod" startAt="4"/>
            </a:pP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勿使用非开源钱包</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0" indent="457200">
              <a:spcAft>
                <a:spcPts val="1000"/>
              </a:spcAft>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Exodus Wallet</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是一个业界比较知名的钱包，但代码没有开源。</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0761548D-B62E-47E8-81B9-00BDEFBCC73E}"/>
              </a:ext>
            </a:extLst>
          </p:cNvPr>
          <p:cNvSpPr>
            <a:spLocks noGrp="1"/>
          </p:cNvSpPr>
          <p:nvPr>
            <p:ph type="title"/>
          </p:nvPr>
        </p:nvSpPr>
        <p:spPr/>
        <p:txBody>
          <a:bodyPr/>
          <a:lstStyle/>
          <a:p>
            <a:r>
              <a:rPr lang="zh-CN" altLang="zh-CN" dirty="0"/>
              <a:t>根据载体</a:t>
            </a:r>
            <a:r>
              <a:rPr lang="zh-CN" altLang="en-US" dirty="0"/>
              <a:t>分类</a:t>
            </a:r>
          </a:p>
        </p:txBody>
      </p:sp>
    </p:spTree>
    <p:extLst>
      <p:ext uri="{BB962C8B-B14F-4D97-AF65-F5344CB8AC3E}">
        <p14:creationId xmlns:p14="http://schemas.microsoft.com/office/powerpoint/2010/main" val="3802203941"/>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p:txBody>
          <a:bodyPr/>
          <a:lstStyle/>
          <a:p>
            <a:r>
              <a:rPr lang="zh-CN" altLang="zh-CN" b="1" dirty="0"/>
              <a:t>全节点钱包（</a:t>
            </a:r>
            <a:r>
              <a:rPr lang="en-US" altLang="zh-CN" b="1" dirty="0"/>
              <a:t>Full Nodes Wallet</a:t>
            </a:r>
            <a:r>
              <a:rPr lang="zh-CN" altLang="zh-CN" b="1" dirty="0"/>
              <a:t>）</a:t>
            </a:r>
            <a:r>
              <a:rPr lang="zh-CN" altLang="zh-CN" dirty="0"/>
              <a:t>：指包含了全部历史交易数据的钱包。</a:t>
            </a:r>
            <a:endParaRPr lang="en-US" altLang="zh-CN" dirty="0"/>
          </a:p>
          <a:p>
            <a:pPr marL="0" indent="0">
              <a:buNone/>
            </a:pPr>
            <a:endParaRPr lang="en-US" altLang="zh-CN" dirty="0"/>
          </a:p>
          <a:p>
            <a:pPr marL="0" indent="0">
              <a:buNone/>
            </a:pPr>
            <a:r>
              <a:rPr lang="zh-CN" altLang="zh-CN" dirty="0"/>
              <a:t>多被矿工所使用。其优点是安全可靠。缺点是要下载或更新全部数据。</a:t>
            </a:r>
            <a:r>
              <a:rPr lang="zh-CN" altLang="en-US" dirty="0"/>
              <a:t>这在吾国会变成一个越来越大的问题。</a:t>
            </a:r>
            <a:endParaRPr lang="zh-CN" altLang="zh-CN" dirty="0"/>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48935522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p:txBody>
          <a:bodyPr/>
          <a:lstStyle/>
          <a:p>
            <a:r>
              <a:rPr lang="zh-CN" altLang="zh-CN" b="1" dirty="0"/>
              <a:t>轻钱包（</a:t>
            </a:r>
            <a:r>
              <a:rPr lang="en-US" altLang="zh-CN" b="1" dirty="0"/>
              <a:t>Light Wallet</a:t>
            </a:r>
            <a:r>
              <a:rPr lang="zh-CN" altLang="zh-CN" b="1" dirty="0"/>
              <a:t>）</a:t>
            </a:r>
            <a:r>
              <a:rPr lang="zh-CN" altLang="zh-CN" dirty="0"/>
              <a:t>：通过</a:t>
            </a:r>
            <a:r>
              <a:rPr lang="zh-CN" altLang="en-US" dirty="0"/>
              <a:t> </a:t>
            </a:r>
            <a:r>
              <a:rPr lang="zh-CN" altLang="zh-CN" dirty="0"/>
              <a:t>“简易支付验证”（</a:t>
            </a:r>
            <a:r>
              <a:rPr lang="en-US" altLang="zh-CN" dirty="0"/>
              <a:t>Simplified Payment Verification </a:t>
            </a:r>
            <a:r>
              <a:rPr lang="zh-CN" altLang="zh-CN" dirty="0"/>
              <a:t>，</a:t>
            </a:r>
            <a:r>
              <a:rPr lang="en-US" altLang="zh-CN" dirty="0"/>
              <a:t>SPV</a:t>
            </a:r>
            <a:r>
              <a:rPr lang="zh-CN" altLang="zh-CN" dirty="0"/>
              <a:t>）的方式来完成交易验证。</a:t>
            </a:r>
            <a:r>
              <a:rPr lang="zh-CN" altLang="en-US" dirty="0"/>
              <a:t>其</a:t>
            </a:r>
            <a:r>
              <a:rPr lang="zh-CN" altLang="zh-CN" dirty="0"/>
              <a:t>节点即“</a:t>
            </a:r>
            <a:r>
              <a:rPr lang="en-US" altLang="zh-CN" dirty="0"/>
              <a:t>SPV</a:t>
            </a:r>
            <a:r>
              <a:rPr lang="zh-CN" altLang="zh-CN" dirty="0"/>
              <a:t>节点”又叫“轻量级节点”，相对应的钱包就是轻钱包。</a:t>
            </a:r>
            <a:endParaRPr lang="en-US" altLang="zh-CN" dirty="0"/>
          </a:p>
          <a:p>
            <a:pPr marL="0" indent="0">
              <a:buNone/>
            </a:pPr>
            <a:r>
              <a:rPr lang="en-US" altLang="zh-CN" dirty="0"/>
              <a:t>SPV</a:t>
            </a:r>
            <a:r>
              <a:rPr lang="zh-CN" altLang="zh-CN" dirty="0"/>
              <a:t>节点只需下载区块头信息，而不下载每个区块中的所有交易信息，由此产生的不含交易信息的区块链，比完整区块链小了很多。“简易支付验证”只是“支付验证”而非“交易验证”，所以</a:t>
            </a:r>
            <a:r>
              <a:rPr lang="en-US" altLang="zh-CN" dirty="0"/>
              <a:t>SPV</a:t>
            </a:r>
            <a:r>
              <a:rPr lang="zh-CN" altLang="zh-CN" dirty="0"/>
              <a:t>节点可以证实某个交易的存在，但不能验证某个交易不存在，这个缺陷可被针对</a:t>
            </a:r>
            <a:r>
              <a:rPr lang="en-US" altLang="zh-CN" dirty="0"/>
              <a:t>SPV</a:t>
            </a:r>
            <a:r>
              <a:rPr lang="zh-CN" altLang="zh-CN" dirty="0"/>
              <a:t>节点的拒绝服务攻击或双重支付攻击所利用。为了防御这些攻击，</a:t>
            </a:r>
            <a:r>
              <a:rPr lang="en-US" altLang="zh-CN" dirty="0"/>
              <a:t>SPV</a:t>
            </a:r>
            <a:r>
              <a:rPr lang="zh-CN" altLang="zh-CN" dirty="0"/>
              <a:t>节点往往会随机连接多个节点，以增加与至少一个可靠节点相连接的概率。</a:t>
            </a:r>
            <a:endParaRPr lang="zh-CN" altLang="en-US" dirty="0"/>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449013281"/>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a:xfrm>
            <a:off x="301083" y="1613140"/>
            <a:ext cx="8664497" cy="5244860"/>
          </a:xfrm>
        </p:spPr>
        <p:txBody>
          <a:bodyPr/>
          <a:lstStyle/>
          <a:p>
            <a:r>
              <a:rPr lang="zh-CN" altLang="zh-CN" b="1" dirty="0"/>
              <a:t>分层确定</a:t>
            </a:r>
            <a:r>
              <a:rPr lang="zh-CN" altLang="en-US" b="1" dirty="0"/>
              <a:t>性</a:t>
            </a:r>
            <a:r>
              <a:rPr lang="zh-CN" altLang="zh-CN" b="1" dirty="0"/>
              <a:t>钱包（</a:t>
            </a:r>
            <a:r>
              <a:rPr lang="en-US" altLang="zh-CN" b="1" dirty="0"/>
              <a:t>Hierarchical Deterministic Wallet, HD Wallet</a:t>
            </a:r>
            <a:r>
              <a:rPr lang="zh-CN" altLang="zh-CN" b="1" dirty="0"/>
              <a:t>，</a:t>
            </a:r>
            <a:r>
              <a:rPr lang="en-US" altLang="zh-CN" b="1" dirty="0"/>
              <a:t>HD</a:t>
            </a:r>
            <a:r>
              <a:rPr lang="zh-CN" altLang="zh-CN" b="1" dirty="0"/>
              <a:t>钱包）</a:t>
            </a:r>
            <a:r>
              <a:rPr lang="zh-CN" altLang="zh-CN" dirty="0"/>
              <a:t>：常常也被称为多层确定</a:t>
            </a:r>
            <a:r>
              <a:rPr lang="zh-CN" altLang="en-US" dirty="0"/>
              <a:t>性</a:t>
            </a:r>
            <a:r>
              <a:rPr lang="zh-CN" altLang="zh-CN" dirty="0"/>
              <a:t>钱包，也曾被称为双层确定</a:t>
            </a:r>
            <a:r>
              <a:rPr lang="zh-CN" altLang="en-US" dirty="0"/>
              <a:t>性</a:t>
            </a:r>
            <a:r>
              <a:rPr lang="zh-CN" altLang="zh-CN" dirty="0"/>
              <a:t>钱包。</a:t>
            </a:r>
          </a:p>
          <a:p>
            <a:pPr marL="0" indent="0">
              <a:buNone/>
            </a:pPr>
            <a:endParaRPr lang="en-US" altLang="zh-CN" dirty="0"/>
          </a:p>
          <a:p>
            <a:pPr marL="0" indent="0">
              <a:buNone/>
            </a:pPr>
            <a:r>
              <a:rPr lang="zh-CN" altLang="zh-CN" dirty="0"/>
              <a:t>比特币最早的客户端（</a:t>
            </a:r>
            <a:r>
              <a:rPr lang="en-US" altLang="zh-CN" dirty="0"/>
              <a:t>Satoshi client</a:t>
            </a:r>
            <a:r>
              <a:rPr lang="zh-CN" altLang="zh-CN" dirty="0"/>
              <a:t>）是非确定性钱包。</a:t>
            </a:r>
            <a:r>
              <a:rPr lang="zh-CN" altLang="en-US" dirty="0"/>
              <a:t>它</a:t>
            </a:r>
            <a:r>
              <a:rPr lang="zh-CN" altLang="zh-CN" dirty="0"/>
              <a:t>预先生成</a:t>
            </a:r>
            <a:r>
              <a:rPr lang="en-US" altLang="zh-CN" dirty="0"/>
              <a:t> 100</a:t>
            </a:r>
            <a:r>
              <a:rPr lang="zh-CN" altLang="zh-CN" dirty="0"/>
              <a:t>个随机私钥</a:t>
            </a:r>
            <a:r>
              <a:rPr lang="zh-CN" altLang="en-US" dirty="0"/>
              <a:t>，</a:t>
            </a:r>
            <a:r>
              <a:rPr lang="zh-CN" altLang="zh-CN" dirty="0"/>
              <a:t>每个私钥只使用一次。私钥用光再产生</a:t>
            </a:r>
            <a:r>
              <a:rPr lang="en-US" altLang="zh-CN" dirty="0"/>
              <a:t>100</a:t>
            </a:r>
            <a:r>
              <a:rPr lang="zh-CN" altLang="zh-CN" dirty="0"/>
              <a:t>个随机私钥，所以每完成</a:t>
            </a:r>
            <a:r>
              <a:rPr lang="en-US" altLang="zh-CN" dirty="0"/>
              <a:t> 100 </a:t>
            </a:r>
            <a:r>
              <a:rPr lang="zh-CN" altLang="zh-CN" dirty="0"/>
              <a:t>个交易必须备份钱包的</a:t>
            </a:r>
            <a:r>
              <a:rPr lang="en-US" altLang="zh-CN" dirty="0"/>
              <a:t>wallet.dat</a:t>
            </a:r>
            <a:r>
              <a:rPr lang="zh-CN" altLang="zh-CN" dirty="0"/>
              <a:t>文件，否则可能丢失资产。常发生有人清空钱包</a:t>
            </a:r>
            <a:r>
              <a:rPr lang="en-US" altLang="zh-CN" dirty="0"/>
              <a:t>app</a:t>
            </a:r>
            <a:r>
              <a:rPr lang="zh-CN" altLang="zh-CN" dirty="0"/>
              <a:t>的缓存和数据，资产全数丢失！</a:t>
            </a:r>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362014560"/>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p:txBody>
          <a:bodyPr/>
          <a:lstStyle/>
          <a:p>
            <a:pPr marL="0" indent="0">
              <a:buNone/>
            </a:pPr>
            <a:r>
              <a:rPr lang="zh-CN" altLang="zh-CN" dirty="0"/>
              <a:t>分层确定性钱包</a:t>
            </a:r>
            <a:r>
              <a:rPr lang="zh-CN" altLang="en-US" dirty="0"/>
              <a:t>无需</a:t>
            </a:r>
            <a:r>
              <a:rPr lang="zh-CN" altLang="zh-CN" dirty="0"/>
              <a:t>每次转账后都备份。它的私钥是对种子密码（</a:t>
            </a:r>
            <a:r>
              <a:rPr lang="en-US" altLang="zh-CN" dirty="0"/>
              <a:t>Seed</a:t>
            </a:r>
            <a:r>
              <a:rPr lang="zh-CN" altLang="zh-CN" dirty="0"/>
              <a:t>，一串由随机数生成器生成的随机数）进行单向哈希运算生成的，在分层确定性钱包中，只要有这个种子密码，就可以找回所有私钥，因此备份了种子密码就相当于备份了您的所有资产，所以它非常方便使用。</a:t>
            </a:r>
            <a:endParaRPr lang="en-US" altLang="zh-CN" dirty="0"/>
          </a:p>
          <a:p>
            <a:pPr marL="0" indent="0">
              <a:buNone/>
            </a:pPr>
            <a:endParaRPr lang="en-US" altLang="zh-CN" dirty="0"/>
          </a:p>
          <a:p>
            <a:pPr marL="0" indent="0">
              <a:buNone/>
            </a:pPr>
            <a:r>
              <a:rPr lang="zh-CN" altLang="zh-CN" dirty="0"/>
              <a:t>分层确定性</a:t>
            </a:r>
            <a:r>
              <a:rPr lang="zh-CN" altLang="en-US" dirty="0"/>
              <a:t>是</a:t>
            </a:r>
            <a:r>
              <a:rPr lang="en-US" altLang="zh-CN" dirty="0"/>
              <a:t>2012</a:t>
            </a:r>
            <a:r>
              <a:rPr lang="zh-CN" altLang="en-US" dirty="0"/>
              <a:t>年</a:t>
            </a:r>
            <a:r>
              <a:rPr lang="en-US" altLang="zh-CN" dirty="0"/>
              <a:t>2</a:t>
            </a:r>
            <a:r>
              <a:rPr lang="zh-CN" altLang="en-US" dirty="0"/>
              <a:t>月</a:t>
            </a:r>
            <a:r>
              <a:rPr lang="en-US" altLang="zh-CN" dirty="0"/>
              <a:t>11</a:t>
            </a:r>
            <a:r>
              <a:rPr lang="zh-CN" altLang="en-US" dirty="0"/>
              <a:t>日</a:t>
            </a:r>
            <a:r>
              <a:rPr lang="en-US" altLang="zh-CN" dirty="0"/>
              <a:t>Pieter </a:t>
            </a:r>
            <a:r>
              <a:rPr lang="en-US" altLang="zh-CN" dirty="0" err="1"/>
              <a:t>Wuille</a:t>
            </a:r>
            <a:r>
              <a:rPr lang="zh-CN" altLang="en-US" dirty="0"/>
              <a:t>通过</a:t>
            </a:r>
            <a:r>
              <a:rPr lang="en-US" altLang="zh-CN" dirty="0">
                <a:solidFill>
                  <a:srgbClr val="FF0000"/>
                </a:solidFill>
              </a:rPr>
              <a:t>BIP32</a:t>
            </a:r>
            <a:r>
              <a:rPr lang="zh-CN" altLang="en-US" dirty="0"/>
              <a:t>提出。直到</a:t>
            </a:r>
            <a:r>
              <a:rPr lang="en-US" altLang="zh-CN" dirty="0"/>
              <a:t>2016</a:t>
            </a:r>
            <a:r>
              <a:rPr lang="zh-CN" altLang="en-US" dirty="0"/>
              <a:t>年</a:t>
            </a:r>
            <a:r>
              <a:rPr lang="en-US" altLang="zh-CN" dirty="0"/>
              <a:t>6</a:t>
            </a:r>
            <a:r>
              <a:rPr lang="zh-CN" altLang="en-US" dirty="0"/>
              <a:t>月</a:t>
            </a:r>
            <a:r>
              <a:rPr lang="en-US" altLang="zh-CN" dirty="0"/>
              <a:t>15</a:t>
            </a:r>
            <a:r>
              <a:rPr lang="zh-CN" altLang="en-US" dirty="0"/>
              <a:t>日才被合并到</a:t>
            </a:r>
            <a:r>
              <a:rPr lang="en-US" altLang="zh-CN" dirty="0"/>
              <a:t>Bitcoin Core</a:t>
            </a:r>
            <a:r>
              <a:rPr lang="zh-CN" altLang="en-US" dirty="0"/>
              <a:t>，目前几乎所有的钱包服务商都整合了该协议。</a:t>
            </a:r>
            <a:endParaRPr lang="en-US" altLang="zh-CN" dirty="0"/>
          </a:p>
          <a:p>
            <a:pPr marL="0" indent="0">
              <a:buNone/>
            </a:pPr>
            <a:r>
              <a:rPr lang="en-US" altLang="zh-CN" dirty="0">
                <a:solidFill>
                  <a:srgbClr val="FF0000"/>
                </a:solidFill>
              </a:rPr>
              <a:t>BIP39</a:t>
            </a:r>
            <a:r>
              <a:rPr lang="zh-CN" altLang="zh-CN" dirty="0"/>
              <a:t>用算法将种子密码转为助记词 （</a:t>
            </a:r>
            <a:r>
              <a:rPr lang="en-US" altLang="zh-CN" dirty="0"/>
              <a:t>Mnemonic</a:t>
            </a:r>
            <a:r>
              <a:rPr lang="zh-CN" altLang="zh-CN" dirty="0"/>
              <a:t>）</a:t>
            </a:r>
            <a:r>
              <a:rPr lang="zh-CN" altLang="en-US" dirty="0"/>
              <a:t>，由</a:t>
            </a:r>
            <a:r>
              <a:rPr lang="en-US" altLang="zh-CN" dirty="0"/>
              <a:t>12</a:t>
            </a:r>
            <a:r>
              <a:rPr lang="zh-CN" altLang="en-US" dirty="0"/>
              <a:t>～</a:t>
            </a:r>
            <a:r>
              <a:rPr lang="en-US" altLang="zh-CN" dirty="0"/>
              <a:t>18</a:t>
            </a:r>
            <a:r>
              <a:rPr lang="zh-CN" altLang="en-US" dirty="0"/>
              <a:t>个英文单词组成。</a:t>
            </a:r>
            <a:endParaRPr lang="en-US" altLang="zh-CN" dirty="0"/>
          </a:p>
          <a:p>
            <a:pPr marL="0" indent="0">
              <a:buNone/>
            </a:pPr>
            <a:r>
              <a:rPr lang="en-US" altLang="zh-CN" dirty="0"/>
              <a:t>BIP44</a:t>
            </a:r>
            <a:r>
              <a:rPr lang="zh-CN" altLang="en-US" dirty="0"/>
              <a:t>在</a:t>
            </a:r>
            <a:r>
              <a:rPr lang="en-US" altLang="zh-CN" dirty="0"/>
              <a:t>BIP43</a:t>
            </a:r>
            <a:r>
              <a:rPr lang="zh-CN" altLang="en-US" dirty="0"/>
              <a:t>和</a:t>
            </a:r>
            <a:r>
              <a:rPr lang="en-US" altLang="zh-CN" dirty="0"/>
              <a:t>BIP32</a:t>
            </a:r>
            <a:r>
              <a:rPr lang="zh-CN" altLang="en-US" dirty="0"/>
              <a:t>的基础上增加多币种支持。</a:t>
            </a:r>
            <a:endParaRPr lang="zh-CN" altLang="zh-CN" dirty="0"/>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416720506"/>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p:txBody>
          <a:bodyPr/>
          <a:lstStyle/>
          <a:p>
            <a:r>
              <a:rPr lang="zh-CN" altLang="zh-CN" dirty="0"/>
              <a:t>早期的</a:t>
            </a:r>
            <a:r>
              <a:rPr lang="en-US" altLang="zh-CN" dirty="0"/>
              <a:t>HD </a:t>
            </a:r>
            <a:r>
              <a:rPr lang="zh-CN" altLang="zh-CN" dirty="0"/>
              <a:t>钱包助记词是</a:t>
            </a:r>
            <a:r>
              <a:rPr lang="en-US" altLang="zh-CN" dirty="0"/>
              <a:t>12</a:t>
            </a:r>
            <a:r>
              <a:rPr lang="zh-CN" altLang="zh-CN" dirty="0"/>
              <a:t>个单词，</a:t>
            </a:r>
            <a:r>
              <a:rPr lang="zh-CN" altLang="en-US" dirty="0"/>
              <a:t>假如我们从</a:t>
            </a:r>
            <a:r>
              <a:rPr lang="en-US" altLang="zh-CN" dirty="0"/>
              <a:t>2048 </a:t>
            </a:r>
            <a:r>
              <a:rPr lang="zh-CN" altLang="zh-CN" dirty="0"/>
              <a:t>个单词</a:t>
            </a:r>
            <a:r>
              <a:rPr lang="zh-CN" altLang="en-US" dirty="0"/>
              <a:t>里组合</a:t>
            </a:r>
            <a:r>
              <a:rPr lang="zh-CN" altLang="zh-CN" dirty="0"/>
              <a:t>，根据公式“</a:t>
            </a:r>
            <a:r>
              <a:rPr lang="en-US" altLang="zh-CN" b="1" i="1" dirty="0"/>
              <a:t>n!/( n - r )!</a:t>
            </a:r>
            <a:r>
              <a:rPr lang="zh-CN" altLang="zh-CN" b="1" i="1" dirty="0"/>
              <a:t>”</a:t>
            </a:r>
            <a:r>
              <a:rPr lang="zh-CN" altLang="zh-CN" dirty="0"/>
              <a:t>我们可以计算出随机生成的助记词所有可能性：</a:t>
            </a:r>
          </a:p>
          <a:p>
            <a:r>
              <a:rPr lang="en-US" altLang="zh-CN" b="1" i="1" dirty="0"/>
              <a:t>2048!/(2048-12)! = 5.2715379713014884760003093175282 e+39</a:t>
            </a:r>
            <a:r>
              <a:rPr lang="en-US" altLang="zh-CN" dirty="0"/>
              <a:t> </a:t>
            </a:r>
            <a:r>
              <a:rPr lang="zh-CN" altLang="zh-CN" dirty="0"/>
              <a:t>。</a:t>
            </a:r>
          </a:p>
          <a:p>
            <a:r>
              <a:rPr lang="zh-CN" altLang="zh-CN" dirty="0"/>
              <a:t>地球上的沙子数量在大约是</a:t>
            </a:r>
            <a:r>
              <a:rPr lang="en-US" altLang="zh-CN" dirty="0"/>
              <a:t>1 </a:t>
            </a:r>
            <a:r>
              <a:rPr lang="zh-CN" altLang="zh-CN" dirty="0"/>
              <a:t>后面</a:t>
            </a:r>
            <a:r>
              <a:rPr lang="en-US" altLang="zh-CN" dirty="0"/>
              <a:t> 18 </a:t>
            </a:r>
            <a:r>
              <a:rPr lang="zh-CN" altLang="zh-CN" dirty="0"/>
              <a:t>个零。</a:t>
            </a:r>
            <a:endParaRPr lang="en-US" altLang="zh-CN" dirty="0"/>
          </a:p>
          <a:p>
            <a:r>
              <a:rPr lang="zh-CN" altLang="zh-CN" dirty="0"/>
              <a:t>如果你每秒生成一百万个助记词，那么大约需要 </a:t>
            </a:r>
            <a:r>
              <a:rPr lang="en-US" altLang="zh-CN" b="1" i="1" dirty="0"/>
              <a:t>1.6715937e+26</a:t>
            </a:r>
            <a:r>
              <a:rPr lang="en-US" altLang="zh-CN" dirty="0"/>
              <a:t> </a:t>
            </a:r>
            <a:r>
              <a:rPr lang="zh-CN" altLang="zh-CN" dirty="0"/>
              <a:t>年遍历以上所有助记词！</a:t>
            </a:r>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131542032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CF3CD-1C69-4B38-9895-016807CF96C7}"/>
              </a:ext>
            </a:extLst>
          </p:cNvPr>
          <p:cNvSpPr>
            <a:spLocks noGrp="1"/>
          </p:cNvSpPr>
          <p:nvPr>
            <p:ph idx="1"/>
          </p:nvPr>
        </p:nvSpPr>
        <p:spPr/>
        <p:txBody>
          <a:bodyPr/>
          <a:lstStyle/>
          <a:p>
            <a:pPr marL="0" indent="0">
              <a:buNone/>
            </a:pPr>
            <a:r>
              <a:rPr lang="zh-CN" altLang="en-US" b="1" dirty="0">
                <a:latin typeface="微软雅黑" panose="020B0503020204020204" pitchFamily="34" charset="-122"/>
                <a:ea typeface="微软雅黑" panose="020B0503020204020204" pitchFamily="34" charset="-122"/>
              </a:rPr>
              <a:t>资产损失的可能：</a:t>
            </a:r>
          </a:p>
          <a:p>
            <a:r>
              <a:rPr lang="zh-CN" altLang="en-US" dirty="0">
                <a:latin typeface="微软雅黑" panose="020B0503020204020204" pitchFamily="34" charset="-122"/>
                <a:ea typeface="微软雅黑" panose="020B0503020204020204" pitchFamily="34" charset="-122"/>
              </a:rPr>
              <a:t>助记词或私钥遗失</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多数未备份</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手机或电脑损坏</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被骗</a:t>
            </a:r>
          </a:p>
          <a:p>
            <a:r>
              <a:rPr lang="zh-CN" altLang="en-US" dirty="0">
                <a:latin typeface="微软雅黑" panose="020B0503020204020204" pitchFamily="34" charset="-122"/>
                <a:ea typeface="微软雅黑" panose="020B0503020204020204" pitchFamily="34" charset="-122"/>
              </a:rPr>
              <a:t>助记词或私钥暴露或被盗</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云存储、软件传递、拷贝、中木马病毒、远程入侵、手机或电脑被回收、摄像头拍摄</a:t>
            </a:r>
          </a:p>
          <a:p>
            <a:r>
              <a:rPr lang="zh-CN" altLang="en-US" dirty="0">
                <a:latin typeface="微软雅黑" panose="020B0503020204020204" pitchFamily="34" charset="-122"/>
                <a:ea typeface="微软雅黑" panose="020B0503020204020204" pitchFamily="34" charset="-122"/>
              </a:rPr>
              <a:t>误授权</a:t>
            </a:r>
          </a:p>
          <a:p>
            <a:r>
              <a:rPr lang="zh-CN" altLang="en-US" dirty="0">
                <a:latin typeface="微软雅黑" panose="020B0503020204020204" pitchFamily="34" charset="-122"/>
                <a:ea typeface="微软雅黑" panose="020B0503020204020204" pitchFamily="34" charset="-122"/>
              </a:rPr>
              <a:t>假钱包</a:t>
            </a:r>
          </a:p>
          <a:p>
            <a:r>
              <a:rPr lang="zh-CN" altLang="en-US" dirty="0">
                <a:latin typeface="微软雅黑" panose="020B0503020204020204" pitchFamily="34" charset="-122"/>
                <a:ea typeface="微软雅黑" panose="020B0503020204020204" pitchFamily="34" charset="-122"/>
              </a:rPr>
              <a:t>伪劣项目</a:t>
            </a:r>
          </a:p>
          <a:p>
            <a:r>
              <a:rPr lang="zh-CN" altLang="en-US" dirty="0">
                <a:latin typeface="微软雅黑" panose="020B0503020204020204" pitchFamily="34" charset="-122"/>
                <a:ea typeface="微软雅黑" panose="020B0503020204020204" pitchFamily="34" charset="-122"/>
              </a:rPr>
              <a:t>意外身亡</a:t>
            </a:r>
          </a:p>
        </p:txBody>
      </p:sp>
      <p:sp>
        <p:nvSpPr>
          <p:cNvPr id="3" name="标题 2">
            <a:extLst>
              <a:ext uri="{FF2B5EF4-FFF2-40B4-BE49-F238E27FC236}">
                <a16:creationId xmlns:a16="http://schemas.microsoft.com/office/drawing/2014/main" id="{9D50B026-90A4-4EA9-9A3B-6D832EFFE1F7}"/>
              </a:ext>
            </a:extLst>
          </p:cNvPr>
          <p:cNvSpPr>
            <a:spLocks noGrp="1"/>
          </p:cNvSpPr>
          <p:nvPr>
            <p:ph type="title"/>
          </p:nvPr>
        </p:nvSpPr>
        <p:spPr/>
        <p:txBody>
          <a:bodyPr/>
          <a:lstStyle/>
          <a:p>
            <a:r>
              <a:rPr lang="zh-CN" altLang="en-US" dirty="0">
                <a:latin typeface="汉仪刚艺体-85W" panose="00020600040101010101" pitchFamily="18" charset="-122"/>
                <a:ea typeface="汉仪刚艺体-85W" panose="00020600040101010101" pitchFamily="18" charset="-122"/>
              </a:rPr>
              <a:t>钱包使用</a:t>
            </a:r>
          </a:p>
        </p:txBody>
      </p:sp>
    </p:spTree>
    <p:extLst>
      <p:ext uri="{BB962C8B-B14F-4D97-AF65-F5344CB8AC3E}">
        <p14:creationId xmlns:p14="http://schemas.microsoft.com/office/powerpoint/2010/main" val="19972437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4D4CD6-B7E8-49B1-A43F-D4D2A8A416E0}"/>
              </a:ext>
            </a:extLst>
          </p:cNvPr>
          <p:cNvSpPr>
            <a:spLocks noGrp="1"/>
          </p:cNvSpPr>
          <p:nvPr>
            <p:ph idx="1"/>
          </p:nvPr>
        </p:nvSpPr>
        <p:spPr/>
        <p:txBody>
          <a:bodyPr/>
          <a:lstStyle/>
          <a:p>
            <a:pPr marL="0" indent="0">
              <a:buNone/>
            </a:pPr>
            <a:r>
              <a:rPr lang="zh-CN" altLang="zh-CN" b="1" dirty="0">
                <a:latin typeface="等线" panose="02010600030101010101" pitchFamily="2" charset="-122"/>
                <a:ea typeface="等线" panose="02010600030101010101" pitchFamily="2" charset="-122"/>
              </a:rPr>
              <a:t>以太坊的</a:t>
            </a:r>
            <a:r>
              <a:rPr lang="en-US" altLang="zh-CN" b="1" dirty="0">
                <a:solidFill>
                  <a:srgbClr val="FF0000"/>
                </a:solidFill>
                <a:latin typeface="等线" panose="02010600030101010101" pitchFamily="2" charset="-122"/>
                <a:ea typeface="等线" panose="02010600030101010101" pitchFamily="2" charset="-122"/>
                <a:hlinkClick r:id="rId2">
                  <a:extLst>
                    <a:ext uri="{A12FA001-AC4F-418D-AE19-62706E023703}">
                      <ahyp:hlinkClr xmlns:ahyp="http://schemas.microsoft.com/office/drawing/2018/hyperlinkcolor" val="tx"/>
                    </a:ext>
                  </a:extLst>
                </a:hlinkClick>
              </a:rPr>
              <a:t>EIP85</a:t>
            </a:r>
            <a:r>
              <a:rPr lang="zh-CN" altLang="zh-CN" b="1" dirty="0">
                <a:latin typeface="等线" panose="02010600030101010101" pitchFamily="2" charset="-122"/>
                <a:ea typeface="等线" panose="02010600030101010101" pitchFamily="2" charset="-122"/>
              </a:rPr>
              <a:t>提案</a:t>
            </a:r>
            <a:r>
              <a:rPr lang="zh-CN" altLang="en-US" b="1" dirty="0">
                <a:latin typeface="等线" panose="02010600030101010101" pitchFamily="2" charset="-122"/>
                <a:ea typeface="等线" panose="02010600030101010101" pitchFamily="2" charset="-122"/>
              </a:rPr>
              <a:t>规划其</a:t>
            </a:r>
            <a:r>
              <a:rPr lang="en-US" altLang="zh-CN" b="1" dirty="0">
                <a:latin typeface="等线" panose="02010600030101010101" pitchFamily="2" charset="-122"/>
                <a:ea typeface="等线" panose="02010600030101010101" pitchFamily="2" charset="-122"/>
              </a:rPr>
              <a:t>HD</a:t>
            </a:r>
            <a:r>
              <a:rPr lang="zh-CN" altLang="zh-CN" b="1" dirty="0">
                <a:latin typeface="等线" panose="02010600030101010101" pitchFamily="2" charset="-122"/>
                <a:ea typeface="等线" panose="02010600030101010101" pitchFamily="2" charset="-122"/>
              </a:rPr>
              <a:t>钱包的路径为</a:t>
            </a:r>
            <a:r>
              <a:rPr lang="en-US" altLang="zh-CN" b="1" dirty="0">
                <a:latin typeface="等线" panose="02010600030101010101" pitchFamily="2" charset="-122"/>
                <a:ea typeface="等线" panose="02010600030101010101" pitchFamily="2" charset="-122"/>
              </a:rPr>
              <a:t> :</a:t>
            </a:r>
          </a:p>
          <a:p>
            <a:pPr marL="0" indent="0">
              <a:buNone/>
            </a:pPr>
            <a:r>
              <a:rPr lang="en-US" altLang="zh-CN" dirty="0">
                <a:latin typeface="等线" panose="02010600030101010101" pitchFamily="2" charset="-122"/>
                <a:ea typeface="等线" panose="02010600030101010101" pitchFamily="2" charset="-122"/>
              </a:rPr>
              <a:t> m/44'/60'/a'/0/n</a:t>
            </a:r>
            <a:endParaRPr lang="zh-CN"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a:t>
            </a:r>
            <a:r>
              <a:rPr lang="zh-CN" altLang="zh-CN" dirty="0">
                <a:latin typeface="等线" panose="02010600030101010101" pitchFamily="2" charset="-122"/>
                <a:ea typeface="等线" panose="02010600030101010101" pitchFamily="2" charset="-122"/>
              </a:rPr>
              <a:t>——表示帐号</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n</a:t>
            </a:r>
            <a:r>
              <a:rPr lang="zh-CN" altLang="zh-CN" dirty="0">
                <a:latin typeface="等线" panose="02010600030101010101" pitchFamily="2" charset="-122"/>
                <a:ea typeface="等线" panose="02010600030101010101" pitchFamily="2" charset="-122"/>
              </a:rPr>
              <a:t>——第</a:t>
            </a:r>
            <a:r>
              <a:rPr lang="en-US" altLang="zh-CN" dirty="0">
                <a:latin typeface="等线" panose="02010600030101010101" pitchFamily="2" charset="-122"/>
                <a:ea typeface="等线" panose="02010600030101010101" pitchFamily="2" charset="-122"/>
              </a:rPr>
              <a:t> n </a:t>
            </a:r>
            <a:r>
              <a:rPr lang="zh-CN" altLang="en-US" dirty="0">
                <a:latin typeface="等线" panose="02010600030101010101" pitchFamily="2" charset="-122"/>
                <a:ea typeface="等线" panose="02010600030101010101" pitchFamily="2" charset="-122"/>
              </a:rPr>
              <a:t>个</a:t>
            </a:r>
            <a:r>
              <a:rPr lang="zh-CN" altLang="zh-CN" dirty="0">
                <a:latin typeface="等线" panose="02010600030101010101" pitchFamily="2" charset="-122"/>
                <a:ea typeface="等线" panose="02010600030101010101" pitchFamily="2" charset="-122"/>
              </a:rPr>
              <a:t>地址</a:t>
            </a:r>
          </a:p>
          <a:p>
            <a:r>
              <a:rPr lang="en-US" altLang="zh-CN" dirty="0">
                <a:latin typeface="等线" panose="02010600030101010101" pitchFamily="2" charset="-122"/>
                <a:ea typeface="等线" panose="02010600030101010101" pitchFamily="2" charset="-122"/>
              </a:rPr>
              <a:t>60 </a:t>
            </a:r>
            <a:r>
              <a:rPr lang="zh-CN" altLang="en-US" dirty="0">
                <a:latin typeface="等线" panose="02010600030101010101" pitchFamily="2" charset="-122"/>
                <a:ea typeface="等线" panose="02010600030101010101" pitchFamily="2" charset="-122"/>
              </a:rPr>
              <a:t>在</a:t>
            </a:r>
            <a:r>
              <a:rPr lang="en-US" altLang="zh-CN" dirty="0">
                <a:solidFill>
                  <a:srgbClr val="FF0000"/>
                </a:solidFill>
                <a:latin typeface="等线" panose="02010600030101010101" pitchFamily="2" charset="-122"/>
                <a:ea typeface="等线" panose="02010600030101010101" pitchFamily="2" charset="-122"/>
                <a:hlinkClick r:id="rId3">
                  <a:extLst>
                    <a:ext uri="{A12FA001-AC4F-418D-AE19-62706E023703}">
                      <ahyp:hlinkClr xmlns:ahyp="http://schemas.microsoft.com/office/drawing/2018/hyperlinkcolor" val="tx"/>
                    </a:ext>
                  </a:extLst>
                </a:hlinkClick>
              </a:rPr>
              <a:t>BIP44</a:t>
            </a:r>
            <a:r>
              <a:rPr lang="zh-CN" altLang="zh-CN" dirty="0">
                <a:latin typeface="等线" panose="02010600030101010101" pitchFamily="2" charset="-122"/>
                <a:ea typeface="等线" panose="02010600030101010101" pitchFamily="2" charset="-122"/>
              </a:rPr>
              <a:t>提案</a:t>
            </a:r>
            <a:r>
              <a:rPr lang="zh-CN" altLang="en-US" dirty="0">
                <a:latin typeface="等线" panose="02010600030101010101" pitchFamily="2" charset="-122"/>
                <a:ea typeface="等线" panose="02010600030101010101" pitchFamily="2" charset="-122"/>
              </a:rPr>
              <a:t>对应的就是</a:t>
            </a:r>
            <a:r>
              <a:rPr lang="en-US" altLang="zh-CN" dirty="0">
                <a:latin typeface="等线" panose="02010600030101010101" pitchFamily="2" charset="-122"/>
                <a:ea typeface="等线" panose="02010600030101010101" pitchFamily="2" charset="-122"/>
              </a:rPr>
              <a:t>ETH</a:t>
            </a:r>
            <a:r>
              <a:rPr lang="zh-CN" altLang="zh-CN"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pPr marL="0" indent="0">
              <a:buNone/>
            </a:pPr>
            <a:endParaRPr lang="zh-CN" altLang="zh-CN" b="1" dirty="0">
              <a:latin typeface="等线" panose="02010600030101010101" pitchFamily="2" charset="-122"/>
              <a:ea typeface="等线" panose="02010600030101010101" pitchFamily="2" charset="-122"/>
            </a:endParaRPr>
          </a:p>
          <a:p>
            <a:pPr marL="0" indent="0">
              <a:buNone/>
            </a:pPr>
            <a:r>
              <a:rPr lang="zh-CN" altLang="zh-CN" b="1" dirty="0">
                <a:latin typeface="等线" panose="02010600030101010101" pitchFamily="2" charset="-122"/>
                <a:ea typeface="等线" panose="02010600030101010101" pitchFamily="2" charset="-122"/>
              </a:rPr>
              <a:t>以太坊各钱包的具体实现如下：</a:t>
            </a:r>
          </a:p>
          <a:p>
            <a:r>
              <a:rPr lang="en-US" altLang="zh-CN" dirty="0">
                <a:latin typeface="等线" panose="02010600030101010101" pitchFamily="2" charset="-122"/>
                <a:ea typeface="等线" panose="02010600030101010101" pitchFamily="2" charset="-122"/>
              </a:rPr>
              <a:t>m/44'/60'/0’/0/n</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imToken</a:t>
            </a:r>
            <a:r>
              <a:rPr lang="zh-CN" altLang="zh-CN" dirty="0">
                <a:latin typeface="等线" panose="02010600030101010101" pitchFamily="2" charset="-122"/>
                <a:ea typeface="等线" panose="02010600030101010101" pitchFamily="2" charset="-122"/>
              </a:rPr>
              <a:t>（可自定义路径），</a:t>
            </a:r>
            <a:r>
              <a:rPr lang="en-US" altLang="zh-CN" dirty="0" err="1">
                <a:latin typeface="等线" panose="02010600030101010101" pitchFamily="2" charset="-122"/>
                <a:ea typeface="等线" panose="02010600030101010101" pitchFamily="2" charset="-122"/>
              </a:rPr>
              <a:t>MetaMask</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Jaxx</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MyEtherWallet</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TREZOR</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Exodus</a:t>
            </a:r>
            <a:endParaRPr lang="zh-CN"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m/44'/60'/x'/0/0</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KeepKey</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MetaMask</a:t>
            </a:r>
            <a:endParaRPr lang="zh-CN"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m/44'/60'/0'/x</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Electrum</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Ledger Chrome App</a:t>
            </a:r>
            <a:r>
              <a:rPr lang="zh-CN" altLang="zh-CN" dirty="0">
                <a:latin typeface="等线" panose="02010600030101010101" pitchFamily="2" charset="-122"/>
                <a:ea typeface="等线" panose="02010600030101010101" pitchFamily="2" charset="-122"/>
              </a:rPr>
              <a:t>，</a:t>
            </a:r>
          </a:p>
          <a:p>
            <a:r>
              <a:rPr lang="en-US" altLang="zh-CN" dirty="0">
                <a:latin typeface="等线" panose="02010600030101010101" pitchFamily="2" charset="-122"/>
                <a:ea typeface="等线" panose="02010600030101010101" pitchFamily="2" charset="-122"/>
              </a:rPr>
              <a:t>m/44'/</a:t>
            </a:r>
            <a:r>
              <a:rPr lang="en-US" altLang="zh-CN" dirty="0" err="1">
                <a:latin typeface="等线" panose="02010600030101010101" pitchFamily="2" charset="-122"/>
                <a:ea typeface="等线" panose="02010600030101010101" pitchFamily="2" charset="-122"/>
              </a:rPr>
              <a:t>coin_type</a:t>
            </a:r>
            <a:r>
              <a:rPr lang="en-US" altLang="zh-CN" dirty="0">
                <a:latin typeface="等线" panose="02010600030101010101" pitchFamily="2" charset="-122"/>
                <a:ea typeface="等线" panose="02010600030101010101" pitchFamily="2" charset="-122"/>
              </a:rPr>
              <a:t>'/account'/0</a:t>
            </a:r>
            <a:r>
              <a:rPr lang="zh-CN"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Coinomi</a:t>
            </a:r>
            <a:endParaRPr lang="zh-CN" altLang="zh-CN" dirty="0">
              <a:latin typeface="等线" panose="02010600030101010101" pitchFamily="2" charset="-122"/>
              <a:ea typeface="等线" panose="02010600030101010101" pitchFamily="2" charset="-122"/>
            </a:endParaRPr>
          </a:p>
        </p:txBody>
      </p:sp>
      <p:sp>
        <p:nvSpPr>
          <p:cNvPr id="3" name="标题 2">
            <a:extLst>
              <a:ext uri="{FF2B5EF4-FFF2-40B4-BE49-F238E27FC236}">
                <a16:creationId xmlns:a16="http://schemas.microsoft.com/office/drawing/2014/main" id="{B15A77AF-C672-4B80-B033-B1E59A4C437E}"/>
              </a:ext>
            </a:extLst>
          </p:cNvPr>
          <p:cNvSpPr>
            <a:spLocks noGrp="1"/>
          </p:cNvSpPr>
          <p:nvPr>
            <p:ph type="title"/>
          </p:nvPr>
        </p:nvSpPr>
        <p:spPr/>
        <p:txBody>
          <a:bodyPr/>
          <a:lstStyle/>
          <a:p>
            <a:r>
              <a:rPr lang="zh-CN" altLang="en-US" dirty="0"/>
              <a:t>根据</a:t>
            </a:r>
            <a:r>
              <a:rPr lang="zh-CN" altLang="zh-CN" dirty="0"/>
              <a:t>数据存储方式</a:t>
            </a:r>
            <a:r>
              <a:rPr lang="zh-CN" altLang="en-US" dirty="0"/>
              <a:t>分类</a:t>
            </a:r>
          </a:p>
        </p:txBody>
      </p:sp>
    </p:spTree>
    <p:extLst>
      <p:ext uri="{BB962C8B-B14F-4D97-AF65-F5344CB8AC3E}">
        <p14:creationId xmlns:p14="http://schemas.microsoft.com/office/powerpoint/2010/main" val="2642800232"/>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A6CE73-07FE-4046-8C94-CC239EDDCE53}"/>
              </a:ext>
            </a:extLst>
          </p:cNvPr>
          <p:cNvSpPr>
            <a:spLocks noGrp="1"/>
          </p:cNvSpPr>
          <p:nvPr>
            <p:ph idx="1"/>
          </p:nvPr>
        </p:nvSpPr>
        <p:spPr>
          <a:xfrm>
            <a:off x="301084" y="1613140"/>
            <a:ext cx="6818808" cy="4943777"/>
          </a:xfrm>
        </p:spPr>
        <p:txBody>
          <a:bodyPr/>
          <a:lstStyle/>
          <a:p>
            <a:pPr marL="0" indent="0">
              <a:buNone/>
            </a:pPr>
            <a:r>
              <a:rPr lang="zh-CN" altLang="zh-CN" dirty="0"/>
              <a:t>特色：</a:t>
            </a:r>
          </a:p>
          <a:p>
            <a:r>
              <a:rPr lang="zh-CN" altLang="zh-CN" dirty="0"/>
              <a:t>界面简洁，适用于新手。</a:t>
            </a:r>
          </a:p>
          <a:p>
            <a:pPr lvl="0"/>
            <a:r>
              <a:rPr lang="zh-CN" altLang="zh-CN" dirty="0"/>
              <a:t>与硬件钱包（如</a:t>
            </a:r>
            <a:r>
              <a:rPr lang="en-US" altLang="zh-CN" dirty="0"/>
              <a:t>Nano S</a:t>
            </a:r>
            <a:r>
              <a:rPr lang="zh-CN" altLang="zh-CN" dirty="0"/>
              <a:t>钱包）成为时尚搭配。</a:t>
            </a:r>
          </a:p>
          <a:p>
            <a:pPr lvl="0"/>
            <a:r>
              <a:rPr lang="zh-CN" altLang="zh-CN" dirty="0"/>
              <a:t>访问</a:t>
            </a:r>
            <a:r>
              <a:rPr lang="en-US" altLang="zh-CN" dirty="0"/>
              <a:t>myetherwallet.com</a:t>
            </a:r>
            <a:r>
              <a:rPr lang="zh-CN" altLang="zh-CN" dirty="0"/>
              <a:t>，</a:t>
            </a:r>
            <a:r>
              <a:rPr lang="zh-CN" altLang="en-US" dirty="0"/>
              <a:t>即可</a:t>
            </a:r>
            <a:r>
              <a:rPr lang="zh-CN" altLang="zh-CN" dirty="0"/>
              <a:t>使用</a:t>
            </a:r>
            <a:r>
              <a:rPr lang="zh-CN" altLang="en-US" dirty="0"/>
              <a:t>。</a:t>
            </a:r>
            <a:r>
              <a:rPr lang="zh-CN" altLang="zh-CN" dirty="0"/>
              <a:t>浏览器钱包</a:t>
            </a:r>
            <a:r>
              <a:rPr lang="zh-CN" altLang="en-US" dirty="0"/>
              <a:t>不宜单独</a:t>
            </a:r>
            <a:r>
              <a:rPr lang="zh-CN" altLang="zh-CN" dirty="0"/>
              <a:t>保存大额资产。</a:t>
            </a:r>
          </a:p>
          <a:p>
            <a:pPr lvl="0"/>
            <a:r>
              <a:rPr lang="zh-CN" altLang="zh-CN" dirty="0"/>
              <a:t>建议离线使用该钱包：</a:t>
            </a:r>
          </a:p>
          <a:p>
            <a:pPr marL="0" indent="0">
              <a:buNone/>
            </a:pPr>
            <a:r>
              <a:rPr lang="zh-CN" altLang="zh-CN" dirty="0"/>
              <a:t>解压文件包到电脑里，双击</a:t>
            </a:r>
            <a:r>
              <a:rPr lang="en-US" altLang="zh-CN" dirty="0"/>
              <a:t>index.html</a:t>
            </a:r>
            <a:r>
              <a:rPr lang="zh-CN" altLang="zh-CN" dirty="0"/>
              <a:t>，即可在你的电脑里使用这个钱包。</a:t>
            </a:r>
          </a:p>
          <a:p>
            <a:pPr lvl="0"/>
            <a:r>
              <a:rPr lang="en-US" altLang="zh-CN" dirty="0" err="1"/>
              <a:t>MyEtherWallet</a:t>
            </a:r>
            <a:r>
              <a:rPr lang="zh-CN" altLang="zh-CN" dirty="0"/>
              <a:t>只给你提供一个地址。你的</a:t>
            </a:r>
            <a:r>
              <a:rPr lang="en-US" altLang="zh-CN" dirty="0"/>
              <a:t>ETH</a:t>
            </a:r>
            <a:r>
              <a:rPr lang="zh-CN" altLang="zh-CN" dirty="0"/>
              <a:t>和你投资的所有其它代币，都共享这个地址。</a:t>
            </a:r>
          </a:p>
        </p:txBody>
      </p:sp>
      <p:sp>
        <p:nvSpPr>
          <p:cNvPr id="3" name="标题 2">
            <a:extLst>
              <a:ext uri="{FF2B5EF4-FFF2-40B4-BE49-F238E27FC236}">
                <a16:creationId xmlns:a16="http://schemas.microsoft.com/office/drawing/2014/main" id="{97E7B8F4-EF46-452B-8A27-145A5F3569B2}"/>
              </a:ext>
            </a:extLst>
          </p:cNvPr>
          <p:cNvSpPr>
            <a:spLocks noGrp="1"/>
          </p:cNvSpPr>
          <p:nvPr>
            <p:ph type="title"/>
          </p:nvPr>
        </p:nvSpPr>
        <p:spPr/>
        <p:txBody>
          <a:bodyPr/>
          <a:lstStyle/>
          <a:p>
            <a:r>
              <a:rPr lang="en-US" altLang="zh-CN" dirty="0" err="1"/>
              <a:t>MyEtherWallet</a:t>
            </a:r>
            <a:r>
              <a:rPr lang="zh-CN" altLang="en-US" dirty="0"/>
              <a:t>钱包简介</a:t>
            </a:r>
          </a:p>
        </p:txBody>
      </p:sp>
    </p:spTree>
    <p:extLst>
      <p:ext uri="{BB962C8B-B14F-4D97-AF65-F5344CB8AC3E}">
        <p14:creationId xmlns:p14="http://schemas.microsoft.com/office/powerpoint/2010/main" val="522827538"/>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EABF8-0C66-4E0C-BD7A-5D4A1F9CA50E}"/>
              </a:ext>
            </a:extLst>
          </p:cNvPr>
          <p:cNvSpPr>
            <a:spLocks noGrp="1"/>
          </p:cNvSpPr>
          <p:nvPr>
            <p:ph idx="1"/>
          </p:nvPr>
        </p:nvSpPr>
        <p:spPr/>
        <p:txBody>
          <a:bodyPr/>
          <a:lstStyle/>
          <a:p>
            <a:pPr marL="0" indent="0">
              <a:buNone/>
            </a:pPr>
            <a:r>
              <a:rPr lang="en-US" altLang="zh-CN" b="1" dirty="0" err="1"/>
              <a:t>Keystore</a:t>
            </a:r>
            <a:r>
              <a:rPr lang="en-US" altLang="zh-CN" b="1" dirty="0"/>
              <a:t> File (UTC / JSON</a:t>
            </a:r>
            <a:r>
              <a:rPr lang="zh-CN" altLang="en-US" b="1" dirty="0"/>
              <a:t>，已加密的文件</a:t>
            </a:r>
            <a:r>
              <a:rPr lang="en-US" altLang="zh-CN" b="1" dirty="0"/>
              <a:t>) </a:t>
            </a:r>
          </a:p>
          <a:p>
            <a:r>
              <a:rPr lang="zh-CN" altLang="en-US" dirty="0"/>
              <a:t>首选方式</a:t>
            </a:r>
            <a:endParaRPr lang="en-US" altLang="zh-CN" dirty="0"/>
          </a:p>
          <a:p>
            <a:r>
              <a:rPr lang="zh-CN" altLang="en-US" dirty="0"/>
              <a:t>使用时需要你的密码。</a:t>
            </a:r>
            <a:endParaRPr lang="en-US" altLang="zh-CN" dirty="0"/>
          </a:p>
          <a:p>
            <a:r>
              <a:rPr lang="zh-CN" altLang="en-US" dirty="0"/>
              <a:t>这个</a:t>
            </a:r>
            <a:r>
              <a:rPr lang="en-US" altLang="zh-CN" dirty="0" err="1"/>
              <a:t>Keystore</a:t>
            </a:r>
            <a:r>
              <a:rPr lang="en-US" altLang="zh-CN" dirty="0"/>
              <a:t>/JSON</a:t>
            </a:r>
            <a:r>
              <a:rPr lang="zh-CN" altLang="en-US" dirty="0"/>
              <a:t>文件和</a:t>
            </a:r>
            <a:r>
              <a:rPr lang="en-US" altLang="zh-CN" dirty="0"/>
              <a:t>Mist</a:t>
            </a:r>
            <a:r>
              <a:rPr lang="zh-CN" altLang="en-US" dirty="0"/>
              <a:t>、</a:t>
            </a:r>
            <a:r>
              <a:rPr lang="en-US" altLang="zh-CN" dirty="0" err="1"/>
              <a:t>Geth</a:t>
            </a:r>
            <a:r>
              <a:rPr lang="zh-CN" altLang="en-US" dirty="0"/>
              <a:t>使用的钱包文件是一样的，所以将来你可以非常容易地通过</a:t>
            </a:r>
            <a:r>
              <a:rPr lang="en-US" altLang="zh-CN" dirty="0"/>
              <a:t>Mist</a:t>
            </a:r>
            <a:r>
              <a:rPr lang="zh-CN" altLang="en-US" dirty="0"/>
              <a:t>、</a:t>
            </a:r>
            <a:r>
              <a:rPr lang="en-US" altLang="zh-CN" dirty="0" err="1"/>
              <a:t>Geth</a:t>
            </a:r>
            <a:r>
              <a:rPr lang="zh-CN" altLang="en-US" dirty="0"/>
              <a:t>导入你在这创建的钱包。</a:t>
            </a:r>
            <a:endParaRPr lang="en-US" altLang="zh-CN" dirty="0"/>
          </a:p>
          <a:p>
            <a:r>
              <a:rPr lang="zh-CN" altLang="en-US" dirty="0"/>
              <a:t>切记别弄丢这个备份文件，虽然它需要配合你的密码才能进入你的钱包。</a:t>
            </a:r>
          </a:p>
        </p:txBody>
      </p:sp>
      <p:sp>
        <p:nvSpPr>
          <p:cNvPr id="3" name="标题 2">
            <a:extLst>
              <a:ext uri="{FF2B5EF4-FFF2-40B4-BE49-F238E27FC236}">
                <a16:creationId xmlns:a16="http://schemas.microsoft.com/office/drawing/2014/main" id="{B12EB805-1255-461F-8E91-FD07CF2E820D}"/>
              </a:ext>
            </a:extLst>
          </p:cNvPr>
          <p:cNvSpPr>
            <a:spLocks noGrp="1"/>
          </p:cNvSpPr>
          <p:nvPr>
            <p:ph type="title"/>
          </p:nvPr>
        </p:nvSpPr>
        <p:spPr/>
        <p:txBody>
          <a:bodyPr/>
          <a:lstStyle/>
          <a:p>
            <a:r>
              <a:rPr lang="zh-CN" altLang="en-US" dirty="0"/>
              <a:t>四种备份和使用私钥方式的区别</a:t>
            </a:r>
          </a:p>
        </p:txBody>
      </p:sp>
    </p:spTree>
    <p:extLst>
      <p:ext uri="{BB962C8B-B14F-4D97-AF65-F5344CB8AC3E}">
        <p14:creationId xmlns:p14="http://schemas.microsoft.com/office/powerpoint/2010/main" val="108215031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EABF8-0C66-4E0C-BD7A-5D4A1F9CA50E}"/>
              </a:ext>
            </a:extLst>
          </p:cNvPr>
          <p:cNvSpPr>
            <a:spLocks noGrp="1"/>
          </p:cNvSpPr>
          <p:nvPr>
            <p:ph idx="1"/>
          </p:nvPr>
        </p:nvSpPr>
        <p:spPr/>
        <p:txBody>
          <a:bodyPr/>
          <a:lstStyle/>
          <a:p>
            <a:pPr marL="0" indent="0">
              <a:buNone/>
            </a:pPr>
            <a:r>
              <a:rPr lang="en-US" altLang="zh-CN" b="1" dirty="0"/>
              <a:t>JSON</a:t>
            </a:r>
            <a:r>
              <a:rPr lang="zh-CN" altLang="en-US" b="1" dirty="0"/>
              <a:t>文件</a:t>
            </a:r>
            <a:endParaRPr lang="en-US" altLang="zh-CN" b="1" dirty="0"/>
          </a:p>
          <a:p>
            <a:r>
              <a:rPr lang="zh-CN" altLang="en-US" dirty="0"/>
              <a:t>这是你的未加密</a:t>
            </a:r>
            <a:r>
              <a:rPr lang="en-US" altLang="zh-CN" dirty="0"/>
              <a:t>JSON</a:t>
            </a:r>
            <a:r>
              <a:rPr lang="zh-CN" altLang="en-US" dirty="0"/>
              <a:t>格式的私钥文件。这意味着你发送交易时不需要密码，也意味着拿到这个</a:t>
            </a:r>
            <a:r>
              <a:rPr lang="en-US" altLang="zh-CN" dirty="0"/>
              <a:t>JSON</a:t>
            </a:r>
            <a:r>
              <a:rPr lang="zh-CN" altLang="en-US" dirty="0"/>
              <a:t>文件的任何人都可以无需密码进入你的钱包，动用你以太系的所有数字货币。</a:t>
            </a:r>
            <a:endParaRPr lang="en-US" altLang="zh-CN" dirty="0"/>
          </a:p>
          <a:p>
            <a:pPr marL="0" indent="0">
              <a:buNone/>
            </a:pPr>
            <a:r>
              <a:rPr lang="zh-CN" altLang="en-US" b="1" dirty="0"/>
              <a:t>私钥（未加密）</a:t>
            </a:r>
            <a:endParaRPr lang="en-US" altLang="zh-CN" b="1" dirty="0"/>
          </a:p>
          <a:p>
            <a:r>
              <a:rPr lang="zh-CN" altLang="en-US" dirty="0"/>
              <a:t>这是未加密的文本格式私钥文件，用它发送交易也不需要密码。</a:t>
            </a:r>
            <a:endParaRPr lang="en-US" altLang="zh-CN" dirty="0"/>
          </a:p>
          <a:p>
            <a:r>
              <a:rPr lang="zh-CN" altLang="en-US" dirty="0"/>
              <a:t>如果某个人拿到了你的未加密的私钥，也就有了你资产的百分百的控制权。</a:t>
            </a:r>
            <a:endParaRPr lang="en-US" altLang="zh-CN" dirty="0"/>
          </a:p>
          <a:p>
            <a:pPr marL="0" indent="0">
              <a:buNone/>
            </a:pPr>
            <a:r>
              <a:rPr lang="zh-CN" altLang="en-US" b="1" dirty="0"/>
              <a:t>助记词（未加密）</a:t>
            </a:r>
            <a:endParaRPr lang="en-US" altLang="zh-CN" b="1" dirty="0"/>
          </a:p>
          <a:p>
            <a:pPr marL="0" indent="0">
              <a:buNone/>
            </a:pPr>
            <a:endParaRPr lang="zh-CN" altLang="en-US" b="1" dirty="0"/>
          </a:p>
        </p:txBody>
      </p:sp>
      <p:sp>
        <p:nvSpPr>
          <p:cNvPr id="3" name="标题 2">
            <a:extLst>
              <a:ext uri="{FF2B5EF4-FFF2-40B4-BE49-F238E27FC236}">
                <a16:creationId xmlns:a16="http://schemas.microsoft.com/office/drawing/2014/main" id="{B12EB805-1255-461F-8E91-FD07CF2E820D}"/>
              </a:ext>
            </a:extLst>
          </p:cNvPr>
          <p:cNvSpPr>
            <a:spLocks noGrp="1"/>
          </p:cNvSpPr>
          <p:nvPr>
            <p:ph type="title"/>
          </p:nvPr>
        </p:nvSpPr>
        <p:spPr/>
        <p:txBody>
          <a:bodyPr/>
          <a:lstStyle/>
          <a:p>
            <a:r>
              <a:rPr lang="zh-CN" altLang="en-US" dirty="0"/>
              <a:t>四种备份和使用私钥方式的区别</a:t>
            </a:r>
          </a:p>
        </p:txBody>
      </p:sp>
    </p:spTree>
    <p:extLst>
      <p:ext uri="{BB962C8B-B14F-4D97-AF65-F5344CB8AC3E}">
        <p14:creationId xmlns:p14="http://schemas.microsoft.com/office/powerpoint/2010/main" val="2245008888"/>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EABF8-0C66-4E0C-BD7A-5D4A1F9CA50E}"/>
              </a:ext>
            </a:extLst>
          </p:cNvPr>
          <p:cNvSpPr>
            <a:spLocks noGrp="1"/>
          </p:cNvSpPr>
          <p:nvPr>
            <p:ph idx="1"/>
          </p:nvPr>
        </p:nvSpPr>
        <p:spPr/>
        <p:txBody>
          <a:bodyPr/>
          <a:lstStyle/>
          <a:p>
            <a:r>
              <a:rPr lang="zh-CN" altLang="en-US" dirty="0"/>
              <a:t>浏览器钱包</a:t>
            </a:r>
            <a:r>
              <a:rPr lang="en-US" altLang="zh-CN" dirty="0" err="1"/>
              <a:t>Metamask</a:t>
            </a:r>
            <a:endParaRPr lang="en-US" altLang="zh-CN" dirty="0"/>
          </a:p>
          <a:p>
            <a:r>
              <a:rPr lang="zh-CN" altLang="en-US" dirty="0"/>
              <a:t>手机钱包</a:t>
            </a:r>
            <a:r>
              <a:rPr lang="en-US" altLang="zh-CN" dirty="0"/>
              <a:t>Trust Wallet</a:t>
            </a:r>
          </a:p>
          <a:p>
            <a:r>
              <a:rPr lang="zh-CN" altLang="en-US" dirty="0"/>
              <a:t>手机钱包</a:t>
            </a:r>
            <a:r>
              <a:rPr lang="en-US" altLang="zh-CN" dirty="0" err="1"/>
              <a:t>imToken</a:t>
            </a:r>
            <a:r>
              <a:rPr lang="zh-CN" altLang="en-US" dirty="0"/>
              <a:t>国际版</a:t>
            </a:r>
            <a:endParaRPr lang="en-US" altLang="zh-CN" dirty="0"/>
          </a:p>
          <a:p>
            <a:r>
              <a:rPr lang="zh-CN" altLang="en-US" dirty="0"/>
              <a:t>手机钱包</a:t>
            </a:r>
            <a:r>
              <a:rPr lang="en-US" altLang="zh-CN" dirty="0" err="1"/>
              <a:t>TokenPocket</a:t>
            </a:r>
            <a:endParaRPr lang="en-US" altLang="zh-CN" dirty="0"/>
          </a:p>
          <a:p>
            <a:r>
              <a:rPr lang="zh-CN" altLang="en-US" dirty="0"/>
              <a:t>纸钱包</a:t>
            </a:r>
            <a:r>
              <a:rPr lang="en-US" altLang="zh-CN" dirty="0" err="1"/>
              <a:t>Ethaddress</a:t>
            </a:r>
            <a:endParaRPr lang="en-US" altLang="zh-CN" dirty="0"/>
          </a:p>
          <a:p>
            <a:r>
              <a:rPr lang="zh-CN" altLang="en-US" dirty="0"/>
              <a:t>智能钱包</a:t>
            </a:r>
            <a:r>
              <a:rPr lang="en-US" altLang="zh-CN" dirty="0"/>
              <a:t>Argent</a:t>
            </a:r>
            <a:r>
              <a:rPr lang="zh-CN" altLang="en-US" dirty="0"/>
              <a:t>（</a:t>
            </a:r>
            <a:r>
              <a:rPr lang="en-US" altLang="zh-CN" dirty="0"/>
              <a:t>https://www.argent.xyz/</a:t>
            </a:r>
            <a:r>
              <a:rPr lang="zh-CN" altLang="en-US" dirty="0"/>
              <a:t>）</a:t>
            </a:r>
            <a:endParaRPr lang="en-US" altLang="zh-CN" dirty="0"/>
          </a:p>
          <a:p>
            <a:r>
              <a:rPr lang="zh-CN" altLang="en-US" dirty="0"/>
              <a:t>多币种钱包</a:t>
            </a:r>
            <a:r>
              <a:rPr lang="en-US" altLang="zh-CN" dirty="0" err="1"/>
              <a:t>Coinomi</a:t>
            </a:r>
            <a:r>
              <a:rPr lang="zh-CN" altLang="en-US" dirty="0"/>
              <a:t>或</a:t>
            </a:r>
            <a:r>
              <a:rPr lang="en-US" altLang="zh-CN" dirty="0"/>
              <a:t>Jaxx Liberty</a:t>
            </a:r>
          </a:p>
        </p:txBody>
      </p:sp>
      <p:sp>
        <p:nvSpPr>
          <p:cNvPr id="3" name="标题 2">
            <a:extLst>
              <a:ext uri="{FF2B5EF4-FFF2-40B4-BE49-F238E27FC236}">
                <a16:creationId xmlns:a16="http://schemas.microsoft.com/office/drawing/2014/main" id="{B12EB805-1255-461F-8E91-FD07CF2E820D}"/>
              </a:ext>
            </a:extLst>
          </p:cNvPr>
          <p:cNvSpPr>
            <a:spLocks noGrp="1"/>
          </p:cNvSpPr>
          <p:nvPr>
            <p:ph type="title"/>
          </p:nvPr>
        </p:nvSpPr>
        <p:spPr/>
        <p:txBody>
          <a:bodyPr/>
          <a:lstStyle/>
          <a:p>
            <a:r>
              <a:rPr lang="zh-CN" altLang="en-US" dirty="0"/>
              <a:t>钱包试用</a:t>
            </a:r>
          </a:p>
        </p:txBody>
      </p:sp>
    </p:spTree>
    <p:extLst>
      <p:ext uri="{BB962C8B-B14F-4D97-AF65-F5344CB8AC3E}">
        <p14:creationId xmlns:p14="http://schemas.microsoft.com/office/powerpoint/2010/main" val="76089130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latin typeface="Microsoft YaHei" pitchFamily="34" charset="-122"/>
                <a:ea typeface="Microsoft YaHei" pitchFamily="34" charset="-122"/>
              </a:rPr>
              <a:t>钱包基础知识</a:t>
            </a:r>
          </a:p>
        </p:txBody>
      </p:sp>
    </p:spTree>
    <p:extLst>
      <p:ext uri="{BB962C8B-B14F-4D97-AF65-F5344CB8AC3E}">
        <p14:creationId xmlns:p14="http://schemas.microsoft.com/office/powerpoint/2010/main" val="202017760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995" y="163128"/>
            <a:ext cx="7672039" cy="1143000"/>
          </a:xfrm>
        </p:spPr>
        <p:txBody>
          <a:bodyPr/>
          <a:lstStyle/>
          <a:p>
            <a:r>
              <a:rPr lang="zh-CN" altLang="en-US" dirty="0">
                <a:latin typeface="Microsoft YaHei" pitchFamily="34" charset="-122"/>
                <a:ea typeface="Microsoft YaHei" pitchFamily="34" charset="-122"/>
              </a:rPr>
              <a:t>助记词、私钥、公钥和地址</a:t>
            </a:r>
          </a:p>
        </p:txBody>
      </p:sp>
      <p:sp>
        <p:nvSpPr>
          <p:cNvPr id="3" name="Content Placeholder 2"/>
          <p:cNvSpPr>
            <a:spLocks noGrp="1"/>
          </p:cNvSpPr>
          <p:nvPr>
            <p:ph idx="1"/>
          </p:nvPr>
        </p:nvSpPr>
        <p:spPr>
          <a:xfrm>
            <a:off x="301084" y="1613140"/>
            <a:ext cx="8585464" cy="5244860"/>
          </a:xfrm>
        </p:spPr>
        <p:txBody>
          <a:bodyPr/>
          <a:lstStyle/>
          <a:p>
            <a:pPr marL="347472" indent="-347472">
              <a:lnSpc>
                <a:spcPct val="100000"/>
              </a:lnSpc>
              <a:spcBef>
                <a:spcPts val="0"/>
              </a:spcBef>
              <a:buClr>
                <a:schemeClr val="tx1"/>
              </a:buClr>
            </a:pPr>
            <a:r>
              <a:rPr lang="zh-CN" altLang="en-US" dirty="0">
                <a:latin typeface="宋体" panose="02010600030101010101" pitchFamily="2" charset="-122"/>
                <a:ea typeface="宋体" panose="02010600030101010101" pitchFamily="2" charset="-122"/>
              </a:rPr>
              <a:t>唯一的私钥产生唯一公钥，公钥再产生唯一地址。</a:t>
            </a:r>
          </a:p>
          <a:p>
            <a:pPr marL="347472" indent="-347472">
              <a:lnSpc>
                <a:spcPct val="100000"/>
              </a:lnSpc>
              <a:spcBef>
                <a:spcPts val="0"/>
              </a:spcBef>
              <a:buClr>
                <a:schemeClr val="tx1"/>
              </a:buClr>
            </a:pPr>
            <a:r>
              <a:rPr lang="zh-CN" altLang="en-US" dirty="0">
                <a:latin typeface="宋体" panose="02010600030101010101" pitchFamily="2" charset="-122"/>
                <a:ea typeface="宋体" panose="02010600030101010101" pitchFamily="2" charset="-122"/>
              </a:rPr>
              <a:t>它们的样子大同小异，这是一个地址：</a:t>
            </a:r>
            <a:endParaRPr lang="en-US" altLang="zh-CN" dirty="0">
              <a:latin typeface="宋体" panose="02010600030101010101" pitchFamily="2" charset="-122"/>
              <a:ea typeface="宋体" panose="02010600030101010101" pitchFamily="2" charset="-122"/>
            </a:endParaRPr>
          </a:p>
          <a:p>
            <a:pPr marL="0" indent="0">
              <a:lnSpc>
                <a:spcPct val="200000"/>
              </a:lnSpc>
              <a:spcBef>
                <a:spcPts val="0"/>
              </a:spcBef>
              <a:spcAft>
                <a:spcPts val="1200"/>
              </a:spcAft>
              <a:buClr>
                <a:schemeClr val="tx1"/>
              </a:buClr>
              <a:buNone/>
            </a:pPr>
            <a:r>
              <a:rPr lang="en-US" altLang="zh-CN" sz="2400" dirty="0">
                <a:latin typeface="宋体" panose="02010600030101010101" pitchFamily="2" charset="-122"/>
                <a:ea typeface="宋体" panose="02010600030101010101" pitchFamily="2" charset="-122"/>
              </a:rPr>
              <a:t>  0x26e1a160821707c35329ed14f9f27dce761e5dac</a:t>
            </a:r>
          </a:p>
          <a:p>
            <a:pPr marL="0" indent="0">
              <a:lnSpc>
                <a:spcPct val="200000"/>
              </a:lnSpc>
              <a:spcBef>
                <a:spcPts val="0"/>
              </a:spcBef>
              <a:spcAft>
                <a:spcPts val="1200"/>
              </a:spcAft>
              <a:buClr>
                <a:schemeClr val="tx1"/>
              </a:buClr>
              <a:buNone/>
            </a:pPr>
            <a:endParaRPr lang="en-US" altLang="zh-CN" sz="2400" dirty="0">
              <a:latin typeface="宋体" panose="02010600030101010101" pitchFamily="2" charset="-122"/>
              <a:ea typeface="宋体" panose="02010600030101010101" pitchFamily="2" charset="-122"/>
            </a:endParaRPr>
          </a:p>
          <a:p>
            <a:pPr marL="347472" indent="-347472">
              <a:lnSpc>
                <a:spcPct val="100000"/>
              </a:lnSpc>
              <a:spcBef>
                <a:spcPts val="0"/>
              </a:spcBef>
              <a:buClr>
                <a:schemeClr val="tx1"/>
              </a:buClr>
            </a:pPr>
            <a:r>
              <a:rPr lang="zh-CN" altLang="en-US" dirty="0">
                <a:latin typeface="宋体" panose="02010600030101010101" pitchFamily="2" charset="-122"/>
                <a:ea typeface="宋体" panose="02010600030101010101" pitchFamily="2" charset="-122"/>
              </a:rPr>
              <a:t>唯一的私钥，无法被假冒。永远不可示人或暴露！</a:t>
            </a:r>
          </a:p>
          <a:p>
            <a:pPr marL="347472" indent="-347472">
              <a:lnSpc>
                <a:spcPct val="100000"/>
              </a:lnSpc>
              <a:spcBef>
                <a:spcPts val="0"/>
              </a:spcBef>
              <a:buClr>
                <a:schemeClr val="tx1"/>
              </a:buClr>
            </a:pPr>
            <a:r>
              <a:rPr lang="zh-CN" altLang="en-US" dirty="0">
                <a:latin typeface="宋体" panose="02010600030101010101" pitchFamily="2" charset="-122"/>
                <a:ea typeface="宋体" panose="02010600030101010101" pitchFamily="2" charset="-122"/>
              </a:rPr>
              <a:t>私钥在谁手上，谁就是该地址的数字资产的控制者。</a:t>
            </a:r>
          </a:p>
          <a:p>
            <a:pPr marL="347472" indent="-347472">
              <a:lnSpc>
                <a:spcPct val="100000"/>
              </a:lnSpc>
              <a:spcBef>
                <a:spcPts val="0"/>
              </a:spcBef>
              <a:buClr>
                <a:schemeClr val="tx1"/>
              </a:buClr>
            </a:pPr>
            <a:r>
              <a:rPr lang="zh-CN" altLang="en-US" dirty="0">
                <a:latin typeface="宋体" panose="02010600030101010101" pitchFamily="2" charset="-122"/>
                <a:ea typeface="宋体" panose="02010600030101010101" pitchFamily="2" charset="-122"/>
              </a:rPr>
              <a:t>解密比特币：这是一个将人匿名的零知识证明！提示</a:t>
            </a:r>
            <a:r>
              <a:rPr lang="zh-CN" altLang="en-US" dirty="0">
                <a:latin typeface="宋体" panose="02010600030101010101" pitchFamily="2" charset="-122"/>
              </a:rPr>
              <a:t>匿名原则将是</a:t>
            </a:r>
            <a:r>
              <a:rPr lang="zh-CN" altLang="en-US" dirty="0">
                <a:latin typeface="宋体" panose="02010600030101010101" pitchFamily="2" charset="-122"/>
                <a:ea typeface="宋体" panose="02010600030101010101" pitchFamily="2" charset="-122"/>
              </a:rPr>
              <a:t>区块链的一个核心基础！</a:t>
            </a: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CF3CD-1C69-4B38-9895-016807CF96C7}"/>
              </a:ext>
            </a:extLst>
          </p:cNvPr>
          <p:cNvSpPr>
            <a:spLocks noGrp="1"/>
          </p:cNvSpPr>
          <p:nvPr>
            <p:ph idx="1"/>
          </p:nvPr>
        </p:nvSpPr>
        <p:spPr/>
        <p:txBody>
          <a:bodyPr/>
          <a:lstStyle/>
          <a:p>
            <a:pPr marL="0" indent="0">
              <a:buNone/>
            </a:pPr>
            <a:r>
              <a:rPr lang="zh-CN" altLang="en-US" b="1" dirty="0">
                <a:latin typeface="+mn-ea"/>
              </a:rPr>
              <a:t>助记词</a:t>
            </a:r>
            <a:endParaRPr lang="en-US" altLang="zh-CN" b="1" dirty="0">
              <a:latin typeface="+mn-ea"/>
            </a:endParaRPr>
          </a:p>
          <a:p>
            <a:pPr>
              <a:buFont typeface="Arial" panose="020B0604020202020204" pitchFamily="34" charset="0"/>
              <a:buChar char="•"/>
            </a:pPr>
            <a:r>
              <a:rPr lang="zh-CN" altLang="en-US" dirty="0">
                <a:latin typeface="+mn-ea"/>
              </a:rPr>
              <a:t>就是私钥的变体，私钥不可以推算出助记词。助记词可以推算出私钥。其作用是便于保管！</a:t>
            </a:r>
            <a:endParaRPr lang="en-US" altLang="zh-CN" dirty="0">
              <a:latin typeface="+mn-ea"/>
            </a:endParaRPr>
          </a:p>
          <a:p>
            <a:pPr>
              <a:buFont typeface="Arial" panose="020B0604020202020204" pitchFamily="34" charset="0"/>
              <a:buChar char="•"/>
            </a:pPr>
            <a:r>
              <a:rPr lang="zh-CN" altLang="en-US" dirty="0">
                <a:latin typeface="+mn-ea"/>
              </a:rPr>
              <a:t>获得账户时，有时候你获得的是助记词，而有时候是私钥。</a:t>
            </a:r>
            <a:endParaRPr lang="en-US" altLang="zh-CN" dirty="0">
              <a:latin typeface="+mn-ea"/>
            </a:endParaRPr>
          </a:p>
          <a:p>
            <a:pPr>
              <a:buFont typeface="Arial" panose="020B0604020202020204" pitchFamily="34" charset="0"/>
              <a:buChar char="•"/>
            </a:pPr>
            <a:r>
              <a:rPr lang="zh-CN" altLang="en-US" dirty="0">
                <a:latin typeface="+mn-ea"/>
              </a:rPr>
              <a:t>加密的目的是保护，并且便于验证。</a:t>
            </a:r>
            <a:endParaRPr lang="en-US" altLang="zh-CN" dirty="0">
              <a:latin typeface="+mn-ea"/>
            </a:endParaRPr>
          </a:p>
          <a:p>
            <a:pPr marL="0" indent="0">
              <a:buNone/>
            </a:pPr>
            <a:endParaRPr lang="zh-CN" altLang="en-US" dirty="0">
              <a:latin typeface="+mn-ea"/>
            </a:endParaRPr>
          </a:p>
          <a:p>
            <a:pPr marL="0" indent="0">
              <a:buNone/>
            </a:pPr>
            <a:r>
              <a:rPr lang="zh-CN" altLang="en-US" b="1" dirty="0">
                <a:latin typeface="+mn-ea"/>
              </a:rPr>
              <a:t>钱包和账户</a:t>
            </a:r>
            <a:endParaRPr lang="en-US" altLang="zh-CN" b="1" dirty="0">
              <a:latin typeface="+mn-ea"/>
            </a:endParaRPr>
          </a:p>
          <a:p>
            <a:pPr marL="0" indent="0">
              <a:buNone/>
            </a:pPr>
            <a:r>
              <a:rPr lang="zh-CN" altLang="en-US" dirty="0">
                <a:latin typeface="+mn-ea"/>
              </a:rPr>
              <a:t>非绑定关系，一个账户可以在多数钱包里使用</a:t>
            </a:r>
          </a:p>
        </p:txBody>
      </p:sp>
      <p:sp>
        <p:nvSpPr>
          <p:cNvPr id="3" name="标题 2">
            <a:extLst>
              <a:ext uri="{FF2B5EF4-FFF2-40B4-BE49-F238E27FC236}">
                <a16:creationId xmlns:a16="http://schemas.microsoft.com/office/drawing/2014/main" id="{9D50B026-90A4-4EA9-9A3B-6D832EFFE1F7}"/>
              </a:ext>
            </a:extLst>
          </p:cNvPr>
          <p:cNvSpPr>
            <a:spLocks noGrp="1"/>
          </p:cNvSpPr>
          <p:nvPr>
            <p:ph type="title"/>
          </p:nvPr>
        </p:nvSpPr>
        <p:spPr/>
        <p:txBody>
          <a:bodyPr/>
          <a:lstStyle/>
          <a:p>
            <a:r>
              <a:rPr lang="zh-CN" altLang="en-US" dirty="0">
                <a:latin typeface="Microsoft YaHei" pitchFamily="34" charset="-122"/>
                <a:ea typeface="Microsoft YaHei" pitchFamily="34" charset="-122"/>
              </a:rPr>
              <a:t>助记词、私钥、公钥和地址</a:t>
            </a:r>
            <a:endParaRPr lang="zh-CN" altLang="en-US" dirty="0">
              <a:latin typeface="汉仪刚艺体-85W" panose="00020600040101010101" pitchFamily="18" charset="-122"/>
              <a:ea typeface="汉仪刚艺体-85W" panose="00020600040101010101" pitchFamily="18" charset="-122"/>
            </a:endParaRPr>
          </a:p>
        </p:txBody>
      </p:sp>
    </p:spTree>
    <p:extLst>
      <p:ext uri="{BB962C8B-B14F-4D97-AF65-F5344CB8AC3E}">
        <p14:creationId xmlns:p14="http://schemas.microsoft.com/office/powerpoint/2010/main" val="33539257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41BCC9-E339-4211-968F-BBB83E12B881}"/>
              </a:ext>
            </a:extLst>
          </p:cNvPr>
          <p:cNvSpPr>
            <a:spLocks noGrp="1"/>
          </p:cNvSpPr>
          <p:nvPr>
            <p:ph idx="1"/>
          </p:nvPr>
        </p:nvSpPr>
        <p:spPr>
          <a:xfrm>
            <a:off x="301084" y="1613140"/>
            <a:ext cx="8600870" cy="4943777"/>
          </a:xfrm>
        </p:spPr>
        <p:txBody>
          <a:bodyPr/>
          <a:lstStyle/>
          <a:p>
            <a:r>
              <a:rPr lang="zh-CN" altLang="en-US" dirty="0"/>
              <a:t>有一条公链叫比特币，有一个币种也叫比特币。</a:t>
            </a:r>
            <a:endParaRPr lang="en-US" altLang="zh-CN" dirty="0"/>
          </a:p>
          <a:p>
            <a:r>
              <a:rPr lang="zh-CN" altLang="en-US" dirty="0"/>
              <a:t>有一条公链叫以太坊，它被誉为区块链</a:t>
            </a:r>
            <a:r>
              <a:rPr lang="en-US" altLang="zh-CN" dirty="0"/>
              <a:t>2.0</a:t>
            </a:r>
            <a:r>
              <a:rPr lang="zh-CN" altLang="en-US" dirty="0"/>
              <a:t>的开创者！它发行的币种叫</a:t>
            </a:r>
            <a:r>
              <a:rPr lang="en-US" altLang="zh-CN" dirty="0"/>
              <a:t>ETH</a:t>
            </a:r>
            <a:r>
              <a:rPr lang="zh-CN" altLang="en-US" dirty="0"/>
              <a:t>，其作用只有一个：在以太坊生态里，不管你做什么，手续费都是以</a:t>
            </a:r>
            <a:r>
              <a:rPr lang="en-US" altLang="zh-CN" dirty="0"/>
              <a:t>ETH</a:t>
            </a:r>
            <a:r>
              <a:rPr lang="zh-CN" altLang="en-US" dirty="0"/>
              <a:t>支付。</a:t>
            </a:r>
            <a:endParaRPr lang="en-US" altLang="zh-CN" dirty="0"/>
          </a:p>
          <a:p>
            <a:r>
              <a:rPr lang="zh-CN" altLang="en-US" dirty="0"/>
              <a:t>币（</a:t>
            </a:r>
            <a:r>
              <a:rPr lang="en-US" altLang="zh-CN" dirty="0"/>
              <a:t>Coin</a:t>
            </a:r>
            <a:r>
              <a:rPr lang="zh-CN" altLang="en-US" dirty="0"/>
              <a:t>）的名称最终专业化为通证（</a:t>
            </a:r>
            <a:r>
              <a:rPr lang="en-US" altLang="zh-CN" dirty="0"/>
              <a:t>Token</a:t>
            </a:r>
            <a:r>
              <a:rPr lang="zh-CN" altLang="en-US" dirty="0"/>
              <a:t>）。其进化路径为：数字货币（</a:t>
            </a:r>
            <a:r>
              <a:rPr lang="en-US" altLang="zh-CN" dirty="0"/>
              <a:t>Digital Currency</a:t>
            </a:r>
            <a:r>
              <a:rPr lang="zh-CN" altLang="en-US" dirty="0"/>
              <a:t>）、加密货币（</a:t>
            </a:r>
            <a:r>
              <a:rPr lang="en-US" altLang="zh-CN" dirty="0"/>
              <a:t>Cryptocurrency, Crypto</a:t>
            </a:r>
            <a:r>
              <a:rPr lang="zh-CN" altLang="en-US" dirty="0"/>
              <a:t>）、通证（代币）。</a:t>
            </a:r>
            <a:endParaRPr lang="en-US" altLang="zh-CN" dirty="0"/>
          </a:p>
        </p:txBody>
      </p:sp>
      <p:sp>
        <p:nvSpPr>
          <p:cNvPr id="3" name="标题 2">
            <a:extLst>
              <a:ext uri="{FF2B5EF4-FFF2-40B4-BE49-F238E27FC236}">
                <a16:creationId xmlns:a16="http://schemas.microsoft.com/office/drawing/2014/main" id="{71B165D1-4CBB-426F-B638-AFE7D26003C2}"/>
              </a:ext>
            </a:extLst>
          </p:cNvPr>
          <p:cNvSpPr>
            <a:spLocks noGrp="1"/>
          </p:cNvSpPr>
          <p:nvPr>
            <p:ph type="title"/>
          </p:nvPr>
        </p:nvSpPr>
        <p:spPr/>
        <p:txBody>
          <a:bodyPr/>
          <a:lstStyle/>
          <a:p>
            <a:r>
              <a:rPr lang="zh-CN" altLang="en-US" dirty="0"/>
              <a:t>比特币和以太坊</a:t>
            </a:r>
          </a:p>
        </p:txBody>
      </p:sp>
    </p:spTree>
    <p:extLst>
      <p:ext uri="{BB962C8B-B14F-4D97-AF65-F5344CB8AC3E}">
        <p14:creationId xmlns:p14="http://schemas.microsoft.com/office/powerpoint/2010/main" val="299091398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41BCC9-E339-4211-968F-BBB83E12B881}"/>
              </a:ext>
            </a:extLst>
          </p:cNvPr>
          <p:cNvSpPr>
            <a:spLocks noGrp="1"/>
          </p:cNvSpPr>
          <p:nvPr>
            <p:ph idx="1"/>
          </p:nvPr>
        </p:nvSpPr>
        <p:spPr/>
        <p:txBody>
          <a:bodyPr/>
          <a:lstStyle/>
          <a:p>
            <a:r>
              <a:rPr lang="zh-CN" altLang="en-US" dirty="0"/>
              <a:t>比特币是区块链的开山鼻祖，它给区块链带来的两大贡献（两个硬核）是：共识机制和通证。其中共识机制就是通过去中心化协作而发行通证并且保证通证安全流通的机制。</a:t>
            </a:r>
            <a:endParaRPr lang="en-US" altLang="zh-CN" dirty="0"/>
          </a:p>
          <a:p>
            <a:r>
              <a:rPr lang="zh-CN" altLang="en-US" dirty="0"/>
              <a:t>以太坊则带来了比特币所不具备的区块链的第三个硬核：智能合约。和通证一样，智能合约也是在共识机制的保障下部署和执行的。</a:t>
            </a:r>
            <a:endParaRPr lang="en-US" altLang="zh-CN" dirty="0"/>
          </a:p>
        </p:txBody>
      </p:sp>
      <p:sp>
        <p:nvSpPr>
          <p:cNvPr id="3" name="标题 2">
            <a:extLst>
              <a:ext uri="{FF2B5EF4-FFF2-40B4-BE49-F238E27FC236}">
                <a16:creationId xmlns:a16="http://schemas.microsoft.com/office/drawing/2014/main" id="{71B165D1-4CBB-426F-B638-AFE7D26003C2}"/>
              </a:ext>
            </a:extLst>
          </p:cNvPr>
          <p:cNvSpPr>
            <a:spLocks noGrp="1"/>
          </p:cNvSpPr>
          <p:nvPr>
            <p:ph type="title"/>
          </p:nvPr>
        </p:nvSpPr>
        <p:spPr/>
        <p:txBody>
          <a:bodyPr/>
          <a:lstStyle/>
          <a:p>
            <a:r>
              <a:rPr lang="zh-CN" altLang="en-US" dirty="0"/>
              <a:t>比特币和以太坊的贡献</a:t>
            </a:r>
          </a:p>
        </p:txBody>
      </p:sp>
    </p:spTree>
    <p:extLst>
      <p:ext uri="{BB962C8B-B14F-4D97-AF65-F5344CB8AC3E}">
        <p14:creationId xmlns:p14="http://schemas.microsoft.com/office/powerpoint/2010/main" val="665447132"/>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7-Motion_Background_SHIP">
  <a:themeElements>
    <a:clrScheme name="Microsoft Motion BG Template">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2000" dirty="0"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Microsoft Motion BG">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soft Motion BG">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B46A4-E7BC-4F66-B794-23E69454A5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动画背景（带视频）</Template>
  <TotalTime>0</TotalTime>
  <Words>4341</Words>
  <Application>Microsoft Office PowerPoint</Application>
  <PresentationFormat>全屏显示(4:3)</PresentationFormat>
  <Paragraphs>243</Paragraphs>
  <Slides>44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等线</vt:lpstr>
      <vt:lpstr>汉仪刚艺体-85W</vt:lpstr>
      <vt:lpstr>宋体</vt:lpstr>
      <vt:lpstr>Microsoft YaHei</vt:lpstr>
      <vt:lpstr>Microsoft YaHei</vt:lpstr>
      <vt:lpstr>arial</vt:lpstr>
      <vt:lpstr>arial</vt:lpstr>
      <vt:lpstr>Calibri</vt:lpstr>
      <vt:lpstr>7-Motion_Background_SHIP</vt:lpstr>
      <vt:lpstr>区块链钱包</vt:lpstr>
      <vt:lpstr>钱包使用</vt:lpstr>
      <vt:lpstr>钱包使用</vt:lpstr>
      <vt:lpstr>钱包使用</vt:lpstr>
      <vt:lpstr>钱包基础知识</vt:lpstr>
      <vt:lpstr>助记词、私钥、公钥和地址</vt:lpstr>
      <vt:lpstr>助记词、私钥、公钥和地址</vt:lpstr>
      <vt:lpstr>比特币和以太坊</vt:lpstr>
      <vt:lpstr>比特币和以太坊的贡献</vt:lpstr>
      <vt:lpstr>智能合约</vt:lpstr>
      <vt:lpstr>比特币找零地址和以太坊账户地址</vt:lpstr>
      <vt:lpstr>比特币找零地址和以太坊账户地址</vt:lpstr>
      <vt:lpstr>比特币找零地址和以太坊账户地址</vt:lpstr>
      <vt:lpstr>比特币找零地址和以太坊账户地址</vt:lpstr>
      <vt:lpstr>比特币找零地址和以太坊账户地址</vt:lpstr>
      <vt:lpstr>比特币找零地址和以太坊账户地址</vt:lpstr>
      <vt:lpstr>图灵完备</vt:lpstr>
      <vt:lpstr>比特币钱包的选择</vt:lpstr>
      <vt:lpstr>比特币钱包的选择</vt:lpstr>
      <vt:lpstr>资金的掌控权</vt:lpstr>
      <vt:lpstr>交易验证</vt:lpstr>
      <vt:lpstr>交易验证</vt:lpstr>
      <vt:lpstr>环境的安全性</vt:lpstr>
      <vt:lpstr>隐私性</vt:lpstr>
      <vt:lpstr>隐私性</vt:lpstr>
      <vt:lpstr>隐私性</vt:lpstr>
      <vt:lpstr>签名</vt:lpstr>
      <vt:lpstr>多重签名</vt:lpstr>
      <vt:lpstr>比特币和以太坊的多重签名对比</vt:lpstr>
      <vt:lpstr>双重支付（双花）</vt:lpstr>
      <vt:lpstr>钱包的类型与特色</vt:lpstr>
      <vt:lpstr>根据载体分类</vt:lpstr>
      <vt:lpstr>根据载体分类</vt:lpstr>
      <vt:lpstr>根据载体分类</vt:lpstr>
      <vt:lpstr>根据数据存储方式分类</vt:lpstr>
      <vt:lpstr>根据数据存储方式分类</vt:lpstr>
      <vt:lpstr>根据数据存储方式分类</vt:lpstr>
      <vt:lpstr>根据数据存储方式分类</vt:lpstr>
      <vt:lpstr>根据数据存储方式分类</vt:lpstr>
      <vt:lpstr>根据数据存储方式分类</vt:lpstr>
      <vt:lpstr>MyEtherWallet钱包简介</vt:lpstr>
      <vt:lpstr>四种备份和使用私钥方式的区别</vt:lpstr>
      <vt:lpstr>四种备份和使用私钥方式的区别</vt:lpstr>
      <vt:lpstr>钱包试用</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2018-05-17T06:57:19Z</dcterms:created>
  <dcterms:modified xsi:type="dcterms:W3CDTF">2021-12-15T13:57:54Z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TC027279839991</vt:lpwstr>
  </property>
</Properties>
</file>