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 id="2147483668" r:id="rId2"/>
  </p:sldMasterIdLst>
  <p:notesMasterIdLst>
    <p:notesMasterId r:id="rId28"/>
  </p:notesMasterIdLst>
  <p:handoutMasterIdLst>
    <p:handoutMasterId r:id="rId29"/>
  </p:handoutMasterIdLst>
  <p:sldIdLst>
    <p:sldId id="414" r:id="rId3"/>
    <p:sldId id="359" r:id="rId4"/>
    <p:sldId id="425" r:id="rId5"/>
    <p:sldId id="342" r:id="rId6"/>
    <p:sldId id="344" r:id="rId7"/>
    <p:sldId id="345" r:id="rId8"/>
    <p:sldId id="343" r:id="rId9"/>
    <p:sldId id="358" r:id="rId10"/>
    <p:sldId id="354" r:id="rId11"/>
    <p:sldId id="428" r:id="rId12"/>
    <p:sldId id="335" r:id="rId13"/>
    <p:sldId id="408" r:id="rId14"/>
    <p:sldId id="416" r:id="rId15"/>
    <p:sldId id="371" r:id="rId16"/>
    <p:sldId id="365" r:id="rId17"/>
    <p:sldId id="367" r:id="rId18"/>
    <p:sldId id="435" r:id="rId19"/>
    <p:sldId id="361" r:id="rId20"/>
    <p:sldId id="417" r:id="rId21"/>
    <p:sldId id="420" r:id="rId22"/>
    <p:sldId id="421" r:id="rId23"/>
    <p:sldId id="363" r:id="rId24"/>
    <p:sldId id="426" r:id="rId25"/>
    <p:sldId id="429" r:id="rId26"/>
    <p:sldId id="430" r:id="rId27"/>
  </p:sldIdLst>
  <p:sldSz cx="12192000" cy="6858000"/>
  <p:notesSz cx="6858000" cy="9144000"/>
  <p:embeddedFontLst>
    <p:embeddedFont>
      <p:font typeface="Bernard MT Condensed" panose="02050806060905020404" pitchFamily="18" charset="0"/>
      <p:regular r:id="rId30"/>
    </p:embeddedFont>
    <p:embeddedFont>
      <p:font typeface="Century Gothic" panose="020B0502020202020204" pitchFamily="34" charset="0"/>
      <p:regular r:id="rId31"/>
      <p:bold r:id="rId32"/>
      <p:italic r:id="rId33"/>
      <p:boldItalic r:id="rId34"/>
    </p:embeddedFont>
    <p:embeddedFont>
      <p:font typeface="等线" panose="02010600030101010101" pitchFamily="2" charset="-122"/>
      <p:regular r:id="rId35"/>
      <p:bold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94" autoAdjust="0"/>
    <p:restoredTop sz="94823" autoAdjust="0"/>
  </p:normalViewPr>
  <p:slideViewPr>
    <p:cSldViewPr snapToGrid="0">
      <p:cViewPr varScale="1">
        <p:scale>
          <a:sx n="81" d="100"/>
          <a:sy n="81" d="100"/>
        </p:scale>
        <p:origin x="912" y="62"/>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7D1F06F-7262-42B5-AAB5-23D75F616E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771BB7A2-3A94-4EEC-B18F-13107B2EEF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671013-30DD-4126-A4BD-CC7222288506}" type="datetimeFigureOut">
              <a:rPr lang="zh-CN" altLang="en-US" smtClean="0"/>
              <a:t>2021/12/15</a:t>
            </a:fld>
            <a:endParaRPr lang="zh-CN" altLang="en-US"/>
          </a:p>
        </p:txBody>
      </p:sp>
      <p:sp>
        <p:nvSpPr>
          <p:cNvPr id="4" name="页脚占位符 3">
            <a:extLst>
              <a:ext uri="{FF2B5EF4-FFF2-40B4-BE49-F238E27FC236}">
                <a16:creationId xmlns:a16="http://schemas.microsoft.com/office/drawing/2014/main" id="{6614E26C-D053-43E3-B8BD-72B4D4D30D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433CA88-B940-4793-B457-2763B9FC744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408F97-75AB-4A7A-BF17-A8EF0F345257}" type="slidenum">
              <a:rPr lang="zh-CN" altLang="en-US" smtClean="0"/>
              <a:t>‹#›</a:t>
            </a:fld>
            <a:endParaRPr lang="zh-CN" altLang="en-US"/>
          </a:p>
        </p:txBody>
      </p:sp>
    </p:spTree>
    <p:extLst>
      <p:ext uri="{BB962C8B-B14F-4D97-AF65-F5344CB8AC3E}">
        <p14:creationId xmlns:p14="http://schemas.microsoft.com/office/powerpoint/2010/main" val="34704792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135270-703B-4390-848F-DB0626B027A8}" type="datetimeFigureOut">
              <a:rPr lang="zh-CN" altLang="en-US" smtClean="0"/>
              <a:t>2021/12/15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9A9B3-E9B9-406B-8DCB-3AE9B8DFA93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1</a:t>
            </a:fld>
            <a:endParaRPr lang="zh-CN" altLang="en-US"/>
          </a:p>
        </p:txBody>
      </p:sp>
    </p:spTree>
    <p:extLst>
      <p:ext uri="{BB962C8B-B14F-4D97-AF65-F5344CB8AC3E}">
        <p14:creationId xmlns:p14="http://schemas.microsoft.com/office/powerpoint/2010/main" val="3622138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10</a:t>
            </a:fld>
            <a:endParaRPr lang="zh-CN" altLang="en-US"/>
          </a:p>
        </p:txBody>
      </p:sp>
    </p:spTree>
    <p:extLst>
      <p:ext uri="{BB962C8B-B14F-4D97-AF65-F5344CB8AC3E}">
        <p14:creationId xmlns:p14="http://schemas.microsoft.com/office/powerpoint/2010/main" val="188314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11</a:t>
            </a:fld>
            <a:endParaRPr lang="zh-CN" altLang="en-US"/>
          </a:p>
        </p:txBody>
      </p:sp>
    </p:spTree>
    <p:extLst>
      <p:ext uri="{BB962C8B-B14F-4D97-AF65-F5344CB8AC3E}">
        <p14:creationId xmlns:p14="http://schemas.microsoft.com/office/powerpoint/2010/main" val="1026140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12</a:t>
            </a:fld>
            <a:endParaRPr lang="zh-CN" altLang="en-US"/>
          </a:p>
        </p:txBody>
      </p:sp>
    </p:spTree>
    <p:extLst>
      <p:ext uri="{BB962C8B-B14F-4D97-AF65-F5344CB8AC3E}">
        <p14:creationId xmlns:p14="http://schemas.microsoft.com/office/powerpoint/2010/main" val="1764224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13</a:t>
            </a:fld>
            <a:endParaRPr lang="zh-CN" altLang="en-US"/>
          </a:p>
        </p:txBody>
      </p:sp>
    </p:spTree>
    <p:extLst>
      <p:ext uri="{BB962C8B-B14F-4D97-AF65-F5344CB8AC3E}">
        <p14:creationId xmlns:p14="http://schemas.microsoft.com/office/powerpoint/2010/main" val="3473648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14</a:t>
            </a:fld>
            <a:endParaRPr lang="zh-CN" altLang="en-US"/>
          </a:p>
        </p:txBody>
      </p:sp>
    </p:spTree>
    <p:extLst>
      <p:ext uri="{BB962C8B-B14F-4D97-AF65-F5344CB8AC3E}">
        <p14:creationId xmlns:p14="http://schemas.microsoft.com/office/powerpoint/2010/main" val="1407146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15</a:t>
            </a:fld>
            <a:endParaRPr lang="zh-CN" altLang="en-US"/>
          </a:p>
        </p:txBody>
      </p:sp>
    </p:spTree>
    <p:extLst>
      <p:ext uri="{BB962C8B-B14F-4D97-AF65-F5344CB8AC3E}">
        <p14:creationId xmlns:p14="http://schemas.microsoft.com/office/powerpoint/2010/main" val="582783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16</a:t>
            </a:fld>
            <a:endParaRPr lang="zh-CN" altLang="en-US"/>
          </a:p>
        </p:txBody>
      </p:sp>
    </p:spTree>
    <p:extLst>
      <p:ext uri="{BB962C8B-B14F-4D97-AF65-F5344CB8AC3E}">
        <p14:creationId xmlns:p14="http://schemas.microsoft.com/office/powerpoint/2010/main" val="622365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17</a:t>
            </a:fld>
            <a:endParaRPr lang="zh-CN" altLang="en-US"/>
          </a:p>
        </p:txBody>
      </p:sp>
    </p:spTree>
    <p:extLst>
      <p:ext uri="{BB962C8B-B14F-4D97-AF65-F5344CB8AC3E}">
        <p14:creationId xmlns:p14="http://schemas.microsoft.com/office/powerpoint/2010/main" val="4058026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18</a:t>
            </a:fld>
            <a:endParaRPr lang="zh-CN" altLang="en-US"/>
          </a:p>
        </p:txBody>
      </p:sp>
    </p:spTree>
    <p:extLst>
      <p:ext uri="{BB962C8B-B14F-4D97-AF65-F5344CB8AC3E}">
        <p14:creationId xmlns:p14="http://schemas.microsoft.com/office/powerpoint/2010/main" val="992409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19</a:t>
            </a:fld>
            <a:endParaRPr lang="zh-CN" altLang="en-US"/>
          </a:p>
        </p:txBody>
      </p:sp>
    </p:spTree>
    <p:extLst>
      <p:ext uri="{BB962C8B-B14F-4D97-AF65-F5344CB8AC3E}">
        <p14:creationId xmlns:p14="http://schemas.microsoft.com/office/powerpoint/2010/main" val="2063763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Bitshares</a:t>
            </a:r>
            <a:r>
              <a:rPr lang="en-US" altLang="zh-CN" dirty="0"/>
              <a:t>, BTS</a:t>
            </a:r>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2</a:t>
            </a:fld>
            <a:endParaRPr lang="zh-CN" altLang="en-US"/>
          </a:p>
        </p:txBody>
      </p:sp>
    </p:spTree>
    <p:extLst>
      <p:ext uri="{BB962C8B-B14F-4D97-AF65-F5344CB8AC3E}">
        <p14:creationId xmlns:p14="http://schemas.microsoft.com/office/powerpoint/2010/main" val="17335950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20</a:t>
            </a:fld>
            <a:endParaRPr lang="zh-CN" altLang="en-US"/>
          </a:p>
        </p:txBody>
      </p:sp>
    </p:spTree>
    <p:extLst>
      <p:ext uri="{BB962C8B-B14F-4D97-AF65-F5344CB8AC3E}">
        <p14:creationId xmlns:p14="http://schemas.microsoft.com/office/powerpoint/2010/main" val="831330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21</a:t>
            </a:fld>
            <a:endParaRPr lang="zh-CN" altLang="en-US"/>
          </a:p>
        </p:txBody>
      </p:sp>
    </p:spTree>
    <p:extLst>
      <p:ext uri="{BB962C8B-B14F-4D97-AF65-F5344CB8AC3E}">
        <p14:creationId xmlns:p14="http://schemas.microsoft.com/office/powerpoint/2010/main" val="1932085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22</a:t>
            </a:fld>
            <a:endParaRPr lang="zh-CN" altLang="en-US"/>
          </a:p>
        </p:txBody>
      </p:sp>
    </p:spTree>
    <p:extLst>
      <p:ext uri="{BB962C8B-B14F-4D97-AF65-F5344CB8AC3E}">
        <p14:creationId xmlns:p14="http://schemas.microsoft.com/office/powerpoint/2010/main" val="1082422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23</a:t>
            </a:fld>
            <a:endParaRPr lang="zh-CN" altLang="en-US"/>
          </a:p>
        </p:txBody>
      </p:sp>
    </p:spTree>
    <p:extLst>
      <p:ext uri="{BB962C8B-B14F-4D97-AF65-F5344CB8AC3E}">
        <p14:creationId xmlns:p14="http://schemas.microsoft.com/office/powerpoint/2010/main" val="12746334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24</a:t>
            </a:fld>
            <a:endParaRPr lang="zh-CN" altLang="en-US"/>
          </a:p>
        </p:txBody>
      </p:sp>
    </p:spTree>
    <p:extLst>
      <p:ext uri="{BB962C8B-B14F-4D97-AF65-F5344CB8AC3E}">
        <p14:creationId xmlns:p14="http://schemas.microsoft.com/office/powerpoint/2010/main" val="3425102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25</a:t>
            </a:fld>
            <a:endParaRPr lang="zh-CN" altLang="en-US"/>
          </a:p>
        </p:txBody>
      </p:sp>
    </p:spTree>
    <p:extLst>
      <p:ext uri="{BB962C8B-B14F-4D97-AF65-F5344CB8AC3E}">
        <p14:creationId xmlns:p14="http://schemas.microsoft.com/office/powerpoint/2010/main" val="3475185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3</a:t>
            </a:fld>
            <a:endParaRPr lang="zh-CN" altLang="en-US"/>
          </a:p>
        </p:txBody>
      </p:sp>
    </p:spTree>
    <p:extLst>
      <p:ext uri="{BB962C8B-B14F-4D97-AF65-F5344CB8AC3E}">
        <p14:creationId xmlns:p14="http://schemas.microsoft.com/office/powerpoint/2010/main" val="3156743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4</a:t>
            </a:fld>
            <a:endParaRPr lang="zh-CN" altLang="en-US"/>
          </a:p>
        </p:txBody>
      </p:sp>
    </p:spTree>
    <p:extLst>
      <p:ext uri="{BB962C8B-B14F-4D97-AF65-F5344CB8AC3E}">
        <p14:creationId xmlns:p14="http://schemas.microsoft.com/office/powerpoint/2010/main" val="3723454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5</a:t>
            </a:fld>
            <a:endParaRPr lang="zh-CN" altLang="en-US"/>
          </a:p>
        </p:txBody>
      </p:sp>
    </p:spTree>
    <p:extLst>
      <p:ext uri="{BB962C8B-B14F-4D97-AF65-F5344CB8AC3E}">
        <p14:creationId xmlns:p14="http://schemas.microsoft.com/office/powerpoint/2010/main" val="4191892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6</a:t>
            </a:fld>
            <a:endParaRPr lang="zh-CN" altLang="en-US"/>
          </a:p>
        </p:txBody>
      </p:sp>
    </p:spTree>
    <p:extLst>
      <p:ext uri="{BB962C8B-B14F-4D97-AF65-F5344CB8AC3E}">
        <p14:creationId xmlns:p14="http://schemas.microsoft.com/office/powerpoint/2010/main" val="1760769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7</a:t>
            </a:fld>
            <a:endParaRPr lang="zh-CN" altLang="en-US"/>
          </a:p>
        </p:txBody>
      </p:sp>
    </p:spTree>
    <p:extLst>
      <p:ext uri="{BB962C8B-B14F-4D97-AF65-F5344CB8AC3E}">
        <p14:creationId xmlns:p14="http://schemas.microsoft.com/office/powerpoint/2010/main" val="1235021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8</a:t>
            </a:fld>
            <a:endParaRPr lang="zh-CN" altLang="en-US"/>
          </a:p>
        </p:txBody>
      </p:sp>
    </p:spTree>
    <p:extLst>
      <p:ext uri="{BB962C8B-B14F-4D97-AF65-F5344CB8AC3E}">
        <p14:creationId xmlns:p14="http://schemas.microsoft.com/office/powerpoint/2010/main" val="1410480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9</a:t>
            </a:fld>
            <a:endParaRPr lang="zh-CN" altLang="en-US"/>
          </a:p>
        </p:txBody>
      </p:sp>
    </p:spTree>
    <p:extLst>
      <p:ext uri="{BB962C8B-B14F-4D97-AF65-F5344CB8AC3E}">
        <p14:creationId xmlns:p14="http://schemas.microsoft.com/office/powerpoint/2010/main" val="2554986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hasCustomPrompt="1"/>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zh-CN" altLang="en-US"/>
              <a:t>单击此处编辑母版标题样式</a:t>
            </a:r>
            <a:endParaRPr lang="en-US" dirty="0"/>
          </a:p>
        </p:txBody>
      </p:sp>
      <p:sp>
        <p:nvSpPr>
          <p:cNvPr id="12" name="Text Placeholder 3"/>
          <p:cNvSpPr>
            <a:spLocks noGrp="1"/>
          </p:cNvSpPr>
          <p:nvPr>
            <p:ph type="body" sz="half" idx="13" hasCustomPrompt="1"/>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hasCustomPrompt="1"/>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hasCustomPrompt="1"/>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zh-CN" altLang="en-US"/>
              <a:t>单击此处编辑母版标题样式</a:t>
            </a:r>
            <a:endParaRPr lang="en-US" dirty="0"/>
          </a:p>
        </p:txBody>
      </p:sp>
      <p:sp>
        <p:nvSpPr>
          <p:cNvPr id="7" name="Text Placeholder 2"/>
          <p:cNvSpPr>
            <a:spLocks noGrp="1"/>
          </p:cNvSpPr>
          <p:nvPr>
            <p:ph type="body" idx="1" hasCustomPrompt="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hasCustomPrompt="1"/>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hasCustomPrompt="1"/>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hasCustomPrompt="1"/>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hasCustomPrompt="1"/>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hasCustomPrompt="1"/>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zh-CN" altLang="en-US"/>
              <a:t>单击此处编辑母版标题样式</a:t>
            </a:r>
            <a:endParaRPr lang="en-US" dirty="0"/>
          </a:p>
        </p:txBody>
      </p:sp>
      <p:sp>
        <p:nvSpPr>
          <p:cNvPr id="19" name="Text Placeholder 2"/>
          <p:cNvSpPr>
            <a:spLocks noGrp="1"/>
          </p:cNvSpPr>
          <p:nvPr>
            <p:ph type="body" idx="1" hasCustomPrompt="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hasCustomPrompt="1"/>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hasCustomPrompt="1"/>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hasCustomPrompt="1"/>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hasCustomPrompt="1"/>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hasCustomPrompt="1"/>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85800" y="2194559"/>
            <a:ext cx="10820400" cy="40241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024466" y="745067"/>
            <a:ext cx="8204201" cy="390313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895600" y="284978"/>
            <a:ext cx="8610600" cy="1293028"/>
          </a:xfr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685800" y="1660124"/>
            <a:ext cx="10820400" cy="455856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lank New Slide">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85800" y="2194559"/>
            <a:ext cx="5334000" cy="40241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2194559"/>
            <a:ext cx="5334000" cy="40241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85800" y="3132666"/>
            <a:ext cx="5311775" cy="308601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3132666"/>
            <a:ext cx="5334000" cy="308601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995582" y="746759"/>
            <a:ext cx="6510618" cy="5471925"/>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2.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t>12/15/2021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slow">
    <p:push dir="u"/>
  </p:transition>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9" r:id="rId1"/>
    <p:sldLayoutId id="2147483671" r:id="rId2"/>
    <p:sldLayoutId id="2147483672" r:id="rId3"/>
    <p:sldLayoutId id="2147483673" r:id="rId4"/>
    <p:sldLayoutId id="2147483674" r:id="rId5"/>
  </p:sldLayoutIdLst>
  <p:transition spd="slow">
    <p:push dir="u"/>
  </p:transition>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daism.io/"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692613"/>
            <a:ext cx="12192000" cy="2908570"/>
          </a:xfrm>
        </p:spPr>
        <p:txBody>
          <a:bodyPr>
            <a:normAutofit/>
          </a:bodyPr>
          <a:lstStyle/>
          <a:p>
            <a:pPr algn="ctr">
              <a:lnSpc>
                <a:spcPct val="120000"/>
              </a:lnSpc>
            </a:pPr>
            <a:r>
              <a:rPr lang="zh-CN" altLang="en-US" cap="none" dirty="0"/>
              <a:t>区块链应用发展路径</a:t>
            </a:r>
            <a:br>
              <a:rPr lang="en-US" altLang="zh-CN" cap="none" dirty="0"/>
            </a:br>
            <a:r>
              <a:rPr lang="zh-CN" altLang="en-US" sz="8000" b="1" cap="none" dirty="0">
                <a:latin typeface="等线" panose="02010600030101010101" pitchFamily="2" charset="-122"/>
                <a:ea typeface="等线" panose="02010600030101010101" pitchFamily="2" charset="-122"/>
              </a:rPr>
              <a:t>去中心化交易与支付</a:t>
            </a:r>
          </a:p>
        </p:txBody>
      </p:sp>
      <p:sp>
        <p:nvSpPr>
          <p:cNvPr id="3" name="文本框 2">
            <a:extLst>
              <a:ext uri="{FF2B5EF4-FFF2-40B4-BE49-F238E27FC236}">
                <a16:creationId xmlns:a16="http://schemas.microsoft.com/office/drawing/2014/main" id="{71DC9489-5A98-4CEE-8722-EC2F5C7B4264}"/>
              </a:ext>
            </a:extLst>
          </p:cNvPr>
          <p:cNvSpPr txBox="1"/>
          <p:nvPr/>
        </p:nvSpPr>
        <p:spPr>
          <a:xfrm>
            <a:off x="0" y="4533090"/>
            <a:ext cx="12192000" cy="646331"/>
          </a:xfrm>
          <a:prstGeom prst="rect">
            <a:avLst/>
          </a:prstGeom>
          <a:noFill/>
        </p:spPr>
        <p:txBody>
          <a:bodyPr wrap="square" rtlCol="0">
            <a:spAutoFit/>
          </a:bodyPr>
          <a:lstStyle/>
          <a:p>
            <a:pPr algn="ctr"/>
            <a:r>
              <a:rPr lang="en-US" altLang="zh-CN" sz="3600" dirty="0">
                <a:latin typeface="Bernard MT Condensed" panose="02050806060905020404" pitchFamily="18" charset="0"/>
              </a:rPr>
              <a:t>DEX &amp; D-Payments</a:t>
            </a:r>
            <a:endParaRPr lang="zh-CN" altLang="en-US" sz="3600" dirty="0">
              <a:latin typeface="Bernard MT Condensed" panose="02050806060905020404" pitchFamily="18" charset="0"/>
            </a:endParaRPr>
          </a:p>
        </p:txBody>
      </p:sp>
    </p:spTree>
    <p:extLst>
      <p:ext uri="{BB962C8B-B14F-4D97-AF65-F5344CB8AC3E}">
        <p14:creationId xmlns:p14="http://schemas.microsoft.com/office/powerpoint/2010/main" val="956602534"/>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defTabSz="457200">
              <a:lnSpc>
                <a:spcPct val="100000"/>
              </a:lnSpc>
              <a:spcBef>
                <a:spcPts val="0"/>
              </a:spcBef>
            </a:pPr>
            <a:r>
              <a:rPr lang="zh-CN" altLang="en-US" sz="5400" cap="none" dirty="0">
                <a:solidFill>
                  <a:prstClr val="white"/>
                </a:solidFill>
                <a:cs typeface="+mn-cs"/>
              </a:rPr>
              <a:t>去中心化交易</a:t>
            </a:r>
            <a:r>
              <a:rPr lang="en-US" altLang="zh-CN" sz="5400" cap="none" dirty="0">
                <a:solidFill>
                  <a:prstClr val="white"/>
                </a:solidFill>
                <a:cs typeface="+mn-cs"/>
              </a:rPr>
              <a:t>2.0</a:t>
            </a:r>
            <a:r>
              <a:rPr lang="zh-CN" altLang="en-US" sz="5400" cap="none" dirty="0">
                <a:solidFill>
                  <a:prstClr val="white"/>
                </a:solidFill>
                <a:cs typeface="+mn-cs"/>
              </a:rPr>
              <a:t>的“两个代表”</a:t>
            </a:r>
          </a:p>
        </p:txBody>
      </p:sp>
      <p:sp>
        <p:nvSpPr>
          <p:cNvPr id="3" name="内容占位符 2"/>
          <p:cNvSpPr>
            <a:spLocks noGrp="1"/>
          </p:cNvSpPr>
          <p:nvPr>
            <p:ph idx="1"/>
          </p:nvPr>
        </p:nvSpPr>
        <p:spPr/>
        <p:txBody>
          <a:bodyPr>
            <a:normAutofit/>
          </a:bodyPr>
          <a:lstStyle/>
          <a:p>
            <a:r>
              <a:rPr lang="en-US" altLang="zh-CN" sz="3600" dirty="0" err="1"/>
              <a:t>Bancor</a:t>
            </a:r>
            <a:r>
              <a:rPr lang="en-US" altLang="zh-CN" sz="3600" dirty="0"/>
              <a:t> Network</a:t>
            </a:r>
            <a:r>
              <a:rPr lang="zh-CN" altLang="en-US" sz="3600" dirty="0"/>
              <a:t>（班科）</a:t>
            </a:r>
            <a:endParaRPr lang="en-US" altLang="zh-CN" sz="3600" dirty="0"/>
          </a:p>
          <a:p>
            <a:r>
              <a:rPr lang="en-US" altLang="zh-CN" sz="3600" dirty="0" err="1"/>
              <a:t>Uniswap</a:t>
            </a:r>
            <a:endParaRPr lang="en-US" altLang="zh-CN" sz="3600" dirty="0"/>
          </a:p>
        </p:txBody>
      </p:sp>
    </p:spTree>
    <p:extLst>
      <p:ext uri="{BB962C8B-B14F-4D97-AF65-F5344CB8AC3E}">
        <p14:creationId xmlns:p14="http://schemas.microsoft.com/office/powerpoint/2010/main" val="5073703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7A76DB9-3945-4EC7-915E-996D46F07F98}"/>
              </a:ext>
            </a:extLst>
          </p:cNvPr>
          <p:cNvSpPr>
            <a:spLocks noGrp="1"/>
          </p:cNvSpPr>
          <p:nvPr>
            <p:ph type="title"/>
          </p:nvPr>
        </p:nvSpPr>
        <p:spPr/>
        <p:txBody>
          <a:bodyPr>
            <a:normAutofit/>
          </a:bodyPr>
          <a:lstStyle/>
          <a:p>
            <a:r>
              <a:rPr lang="zh-CN" altLang="en-US" sz="5400" dirty="0"/>
              <a:t>去中心化价格发现之班科</a:t>
            </a:r>
            <a:endParaRPr lang="zh-CN" altLang="en-US" sz="5400" cap="none"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742950" indent="-742950">
              <a:buFont typeface="+mj-lt"/>
              <a:buAutoNum type="arabicPeriod"/>
            </a:pPr>
            <a:r>
              <a:rPr lang="en-US" altLang="zh-CN" sz="3600" dirty="0">
                <a:latin typeface="+mn-ea"/>
              </a:rPr>
              <a:t>0x</a:t>
            </a:r>
            <a:r>
              <a:rPr lang="zh-CN" altLang="en-US" sz="3600" dirty="0">
                <a:latin typeface="+mn-ea"/>
              </a:rPr>
              <a:t>和其它中心化交易所一样，核心为“撮合交易”。也就是由人定价，缺一方或撮合不成即无法交易。</a:t>
            </a:r>
            <a:endParaRPr lang="en-US" altLang="zh-CN" sz="3600" dirty="0">
              <a:latin typeface="+mn-ea"/>
            </a:endParaRPr>
          </a:p>
          <a:p>
            <a:pPr marL="742950" indent="-742950">
              <a:buFont typeface="+mj-lt"/>
              <a:buAutoNum type="arabicPeriod"/>
            </a:pPr>
            <a:r>
              <a:rPr lang="en-US" altLang="zh-CN" sz="3600" b="1" dirty="0">
                <a:solidFill>
                  <a:srgbClr val="FFFF00"/>
                </a:solidFill>
                <a:latin typeface="+mn-ea"/>
              </a:rPr>
              <a:t>The </a:t>
            </a:r>
            <a:r>
              <a:rPr lang="en-US" altLang="zh-CN" sz="3600" b="1" dirty="0" err="1">
                <a:solidFill>
                  <a:srgbClr val="FFFF00"/>
                </a:solidFill>
                <a:latin typeface="+mn-ea"/>
              </a:rPr>
              <a:t>Bancor</a:t>
            </a:r>
            <a:r>
              <a:rPr lang="en-US" altLang="zh-CN" sz="3600" b="1" dirty="0">
                <a:solidFill>
                  <a:srgbClr val="FFFF00"/>
                </a:solidFill>
                <a:latin typeface="+mn-ea"/>
              </a:rPr>
              <a:t> Network</a:t>
            </a:r>
            <a:r>
              <a:rPr lang="zh-CN" altLang="en-US" sz="3600" b="1" dirty="0">
                <a:solidFill>
                  <a:srgbClr val="FFFF00"/>
                </a:solidFill>
                <a:latin typeface="+mn-ea"/>
              </a:rPr>
              <a:t>的目标就是颠覆交易领域沿用了两百多年的“撮合交易”！</a:t>
            </a:r>
            <a:endParaRPr lang="en-US" altLang="zh-CN" sz="3600" b="1" dirty="0">
              <a:solidFill>
                <a:srgbClr val="FFFF00"/>
              </a:solidFill>
              <a:latin typeface="+mn-ea"/>
            </a:endParaRPr>
          </a:p>
          <a:p>
            <a:pPr marL="742950" indent="-742950">
              <a:buFont typeface="+mj-lt"/>
              <a:buAutoNum type="arabicPeriod"/>
            </a:pPr>
            <a:r>
              <a:rPr lang="zh-CN" altLang="en-US" sz="3600" b="1" dirty="0">
                <a:solidFill>
                  <a:srgbClr val="FFFF00"/>
                </a:solidFill>
                <a:latin typeface="+mn-ea"/>
              </a:rPr>
              <a:t>它声称是全球第一个真正的去中心化交易协议。</a:t>
            </a:r>
            <a:endParaRPr lang="en-US" altLang="zh-CN" sz="3600" b="1" dirty="0">
              <a:solidFill>
                <a:srgbClr val="FFFF00"/>
              </a:solidFill>
              <a:latin typeface="+mn-ea"/>
            </a:endParaRPr>
          </a:p>
        </p:txBody>
      </p:sp>
    </p:spTree>
    <p:custDataLst>
      <p:tags r:id="rId1"/>
    </p:custDataLst>
    <p:extLst>
      <p:ext uri="{BB962C8B-B14F-4D97-AF65-F5344CB8AC3E}">
        <p14:creationId xmlns:p14="http://schemas.microsoft.com/office/powerpoint/2010/main" val="26217797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7A76DB9-3945-4EC7-915E-996D46F07F98}"/>
              </a:ext>
            </a:extLst>
          </p:cNvPr>
          <p:cNvSpPr>
            <a:spLocks noGrp="1"/>
          </p:cNvSpPr>
          <p:nvPr>
            <p:ph type="title"/>
          </p:nvPr>
        </p:nvSpPr>
        <p:spPr/>
        <p:txBody>
          <a:bodyPr>
            <a:normAutofit/>
          </a:bodyPr>
          <a:lstStyle/>
          <a:p>
            <a:r>
              <a:rPr lang="zh-CN" altLang="en-US" sz="5400" dirty="0"/>
              <a:t>班科创新：协议与算法</a:t>
            </a:r>
            <a:endParaRPr lang="zh-CN" altLang="en-US" sz="5400" cap="none"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742950" indent="-742950">
              <a:buFont typeface="+mj-lt"/>
              <a:buAutoNum type="arabicPeriod"/>
            </a:pPr>
            <a:r>
              <a:rPr lang="zh-CN" altLang="en-US" sz="3600" b="1" dirty="0">
                <a:latin typeface="+mn-ea"/>
              </a:rPr>
              <a:t>班科协议（</a:t>
            </a:r>
            <a:r>
              <a:rPr lang="en-US" altLang="zh-CN" sz="3600" b="1" dirty="0" err="1">
                <a:latin typeface="+mn-ea"/>
              </a:rPr>
              <a:t>Bancor</a:t>
            </a:r>
            <a:r>
              <a:rPr lang="en-US" altLang="zh-CN" sz="3600" b="1" dirty="0">
                <a:latin typeface="+mn-ea"/>
              </a:rPr>
              <a:t> Protocol</a:t>
            </a:r>
            <a:r>
              <a:rPr lang="zh-CN" altLang="en-US" sz="3600" b="1" dirty="0">
                <a:latin typeface="+mn-ea"/>
              </a:rPr>
              <a:t>）：</a:t>
            </a:r>
            <a:r>
              <a:rPr lang="zh-CN" altLang="en-US" sz="3600" b="1" dirty="0">
                <a:solidFill>
                  <a:srgbClr val="FFFF00"/>
                </a:solidFill>
                <a:latin typeface="+mn-ea"/>
              </a:rPr>
              <a:t>智能合约为代币提供统一的流动性池（做市，最早由项目方将代币部署进去）</a:t>
            </a:r>
            <a:r>
              <a:rPr lang="en-US" altLang="zh-CN" sz="3600" b="1" dirty="0">
                <a:solidFill>
                  <a:srgbClr val="FFFF00"/>
                </a:solidFill>
                <a:latin typeface="+mn-ea"/>
              </a:rPr>
              <a:t>,</a:t>
            </a:r>
            <a:r>
              <a:rPr lang="zh-CN" altLang="en-US" sz="3600" b="1" dirty="0">
                <a:solidFill>
                  <a:srgbClr val="FFFF00"/>
                </a:solidFill>
                <a:latin typeface="+mn-ea"/>
              </a:rPr>
              <a:t>买和卖都是直接和该流动性池交互。这样就达成了智能合约对代币市场的流动性的管理。</a:t>
            </a:r>
            <a:endParaRPr lang="en-US" altLang="zh-CN" sz="3600" b="1" dirty="0">
              <a:solidFill>
                <a:srgbClr val="FFFF00"/>
              </a:solidFill>
              <a:latin typeface="+mn-ea"/>
            </a:endParaRPr>
          </a:p>
          <a:p>
            <a:pPr marL="742950" indent="-742950">
              <a:buFont typeface="+mj-lt"/>
              <a:buAutoNum type="arabicPeriod"/>
            </a:pPr>
            <a:r>
              <a:rPr lang="zh-CN" altLang="en-US" sz="3600" b="1" dirty="0">
                <a:latin typeface="+mn-ea"/>
              </a:rPr>
              <a:t>班科算法（</a:t>
            </a:r>
            <a:r>
              <a:rPr lang="en-US" altLang="zh-CN" sz="3600" b="1" dirty="0">
                <a:latin typeface="+mn-ea"/>
              </a:rPr>
              <a:t>CPMM, Constant Product Market Maker</a:t>
            </a:r>
            <a:r>
              <a:rPr lang="zh-CN" altLang="en-US" sz="3600" b="1" dirty="0">
                <a:latin typeface="+mn-ea"/>
              </a:rPr>
              <a:t>）</a:t>
            </a:r>
            <a:r>
              <a:rPr lang="zh-CN" altLang="en-US" sz="3600" b="1" dirty="0">
                <a:solidFill>
                  <a:srgbClr val="FFFF00"/>
                </a:solidFill>
                <a:latin typeface="+mn-ea"/>
              </a:rPr>
              <a:t>算法根据供需情况</a:t>
            </a:r>
            <a:r>
              <a:rPr lang="en-US" altLang="zh-CN" sz="3600" b="1" dirty="0">
                <a:solidFill>
                  <a:srgbClr val="FFFF00"/>
                </a:solidFill>
                <a:latin typeface="+mn-ea"/>
              </a:rPr>
              <a:t>(</a:t>
            </a:r>
            <a:r>
              <a:rPr lang="zh-CN" altLang="en-US" sz="3600" b="1" dirty="0">
                <a:solidFill>
                  <a:srgbClr val="FFFF00"/>
                </a:solidFill>
                <a:latin typeface="+mn-ea"/>
              </a:rPr>
              <a:t>流动性</a:t>
            </a:r>
            <a:r>
              <a:rPr lang="en-US" altLang="zh-CN" sz="3600" b="1" dirty="0">
                <a:solidFill>
                  <a:srgbClr val="FFFF00"/>
                </a:solidFill>
                <a:latin typeface="+mn-ea"/>
              </a:rPr>
              <a:t>)</a:t>
            </a:r>
            <a:r>
              <a:rPr lang="zh-CN" altLang="en-US" sz="3600" b="1" dirty="0">
                <a:solidFill>
                  <a:srgbClr val="FFFF00"/>
                </a:solidFill>
                <a:latin typeface="+mn-ea"/>
              </a:rPr>
              <a:t>变化给每笔交易实时报价。</a:t>
            </a:r>
            <a:endParaRPr lang="en-US" altLang="zh-CN" sz="3600" b="1" dirty="0">
              <a:solidFill>
                <a:srgbClr val="FFFF00"/>
              </a:solidFill>
              <a:latin typeface="+mn-ea"/>
            </a:endParaRPr>
          </a:p>
        </p:txBody>
      </p:sp>
    </p:spTree>
    <p:extLst>
      <p:ext uri="{BB962C8B-B14F-4D97-AF65-F5344CB8AC3E}">
        <p14:creationId xmlns:p14="http://schemas.microsoft.com/office/powerpoint/2010/main" val="30083852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cap="none" dirty="0">
                <a:latin typeface="Times New Roman" panose="02020603050405020304" pitchFamily="18" charset="0"/>
                <a:cs typeface="Times New Roman" panose="02020603050405020304" pitchFamily="18" charset="0"/>
              </a:rPr>
              <a:t>班科</a:t>
            </a:r>
          </a:p>
        </p:txBody>
      </p:sp>
      <p:sp>
        <p:nvSpPr>
          <p:cNvPr id="3" name="内容占位符 2"/>
          <p:cNvSpPr>
            <a:spLocks noGrp="1"/>
          </p:cNvSpPr>
          <p:nvPr>
            <p:ph idx="1"/>
          </p:nvPr>
        </p:nvSpPr>
        <p:spPr/>
        <p:txBody>
          <a:bodyPr>
            <a:normAutofit/>
          </a:bodyPr>
          <a:lstStyle/>
          <a:p>
            <a:pPr marL="0" indent="0">
              <a:buNone/>
            </a:pPr>
            <a:r>
              <a:rPr lang="zh-CN" altLang="en-US" sz="4000" dirty="0">
                <a:latin typeface="+mn-ea"/>
              </a:rPr>
              <a:t>去中心化币币交易网络：</a:t>
            </a:r>
            <a:endParaRPr lang="en-US" altLang="zh-CN" sz="4000" dirty="0">
              <a:latin typeface="+mn-ea"/>
            </a:endParaRPr>
          </a:p>
          <a:p>
            <a:pPr marL="742950" indent="-742950">
              <a:buFont typeface="+mj-lt"/>
              <a:buAutoNum type="arabicPeriod"/>
            </a:pPr>
            <a:r>
              <a:rPr lang="zh-CN" altLang="en-US" sz="3600" dirty="0">
                <a:latin typeface="+mn-ea"/>
              </a:rPr>
              <a:t>提供完善的币币交易功能；</a:t>
            </a:r>
            <a:endParaRPr lang="en-US" altLang="zh-CN" sz="3600" dirty="0">
              <a:latin typeface="+mn-ea"/>
            </a:endParaRPr>
          </a:p>
          <a:p>
            <a:pPr marL="742950" indent="-742950">
              <a:buFont typeface="+mj-lt"/>
              <a:buAutoNum type="arabicPeriod"/>
            </a:pPr>
            <a:r>
              <a:rPr lang="zh-CN" altLang="en-US" sz="3600" dirty="0">
                <a:latin typeface="+mn-ea"/>
              </a:rPr>
              <a:t>钱包和</a:t>
            </a:r>
            <a:r>
              <a:rPr lang="en-US" altLang="zh-CN" sz="3600" dirty="0" err="1">
                <a:latin typeface="+mn-ea"/>
              </a:rPr>
              <a:t>dAPP</a:t>
            </a:r>
            <a:r>
              <a:rPr lang="zh-CN" altLang="en-US" sz="3600" dirty="0">
                <a:latin typeface="+mn-ea"/>
              </a:rPr>
              <a:t>可以直接无缝对接。</a:t>
            </a:r>
            <a:endParaRPr lang="en-US" altLang="zh-CN" sz="3600" dirty="0">
              <a:latin typeface="+mn-ea"/>
            </a:endParaRPr>
          </a:p>
          <a:p>
            <a:pPr marL="742950" indent="-742950">
              <a:buFont typeface="+mj-lt"/>
              <a:buAutoNum type="arabicPeriod"/>
            </a:pPr>
            <a:r>
              <a:rPr lang="zh-CN" altLang="en-US" sz="3600" dirty="0">
                <a:latin typeface="+mn-ea"/>
              </a:rPr>
              <a:t>采用了流动性的合约统一管理机制，创新了去中心化定价方法。</a:t>
            </a:r>
            <a:endParaRPr lang="en-US" altLang="zh-CN" sz="3600" dirty="0">
              <a:latin typeface="+mn-ea"/>
            </a:endParaRPr>
          </a:p>
        </p:txBody>
      </p:sp>
    </p:spTree>
    <p:custDataLst>
      <p:tags r:id="rId1"/>
    </p:custDataLst>
    <p:extLst>
      <p:ext uri="{BB962C8B-B14F-4D97-AF65-F5344CB8AC3E}">
        <p14:creationId xmlns:p14="http://schemas.microsoft.com/office/powerpoint/2010/main" val="8461388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7A76DB9-3945-4EC7-915E-996D46F07F98}"/>
              </a:ext>
            </a:extLst>
          </p:cNvPr>
          <p:cNvSpPr>
            <a:spLocks noGrp="1"/>
          </p:cNvSpPr>
          <p:nvPr>
            <p:ph type="title"/>
          </p:nvPr>
        </p:nvSpPr>
        <p:spPr/>
        <p:txBody>
          <a:bodyPr>
            <a:normAutofit/>
          </a:bodyPr>
          <a:lstStyle/>
          <a:p>
            <a:r>
              <a:rPr lang="zh-CN" altLang="en-US" sz="5400" cap="none" dirty="0">
                <a:latin typeface="Times New Roman" panose="02020603050405020304" pitchFamily="18" charset="0"/>
                <a:cs typeface="Times New Roman" panose="02020603050405020304" pitchFamily="18" charset="0"/>
              </a:rPr>
              <a:t>班科特色一</a:t>
            </a:r>
          </a:p>
        </p:txBody>
      </p:sp>
      <p:sp>
        <p:nvSpPr>
          <p:cNvPr id="3" name="内容占位符 2"/>
          <p:cNvSpPr>
            <a:spLocks noGrp="1"/>
          </p:cNvSpPr>
          <p:nvPr>
            <p:ph idx="1"/>
          </p:nvPr>
        </p:nvSpPr>
        <p:spPr/>
        <p:txBody>
          <a:bodyPr>
            <a:normAutofit/>
          </a:bodyPr>
          <a:lstStyle/>
          <a:p>
            <a:pPr marL="0" indent="0">
              <a:buNone/>
            </a:pPr>
            <a:r>
              <a:rPr lang="zh-CN" altLang="en-US" sz="4000" b="1" dirty="0">
                <a:latin typeface="+mn-ea"/>
              </a:rPr>
              <a:t>为</a:t>
            </a:r>
            <a:r>
              <a:rPr lang="en-US" altLang="zh-CN" sz="4000" b="1" dirty="0">
                <a:latin typeface="+mn-ea"/>
              </a:rPr>
              <a:t>ERC20</a:t>
            </a:r>
            <a:r>
              <a:rPr lang="zh-CN" altLang="en-US" sz="4000" b="1" dirty="0">
                <a:latin typeface="+mn-ea"/>
              </a:rPr>
              <a:t>代币提供良好的流动性</a:t>
            </a:r>
            <a:endParaRPr lang="en-US" altLang="zh-CN" sz="4000" b="1" dirty="0">
              <a:latin typeface="+mn-ea"/>
            </a:endParaRPr>
          </a:p>
          <a:p>
            <a:r>
              <a:rPr lang="en-US" altLang="zh-CN" sz="3600" dirty="0" err="1">
                <a:latin typeface="+mn-ea"/>
              </a:rPr>
              <a:t>Bancor</a:t>
            </a:r>
            <a:r>
              <a:rPr lang="en-US" altLang="zh-CN" sz="3600" dirty="0">
                <a:latin typeface="+mn-ea"/>
              </a:rPr>
              <a:t> Network</a:t>
            </a:r>
            <a:r>
              <a:rPr lang="zh-CN" altLang="en-US" sz="3600" dirty="0">
                <a:latin typeface="+mn-ea"/>
              </a:rPr>
              <a:t>要做到无论一个币种的市值多么小，参与交易的人多么少，任何人伸手就能“买”到该币种，而且不管他多有钱都不成问题！同时，不管你卖多少也都能成交</a:t>
            </a:r>
            <a:r>
              <a:rPr lang="en-US" altLang="zh-CN" sz="3600" dirty="0">
                <a:latin typeface="+mn-ea"/>
              </a:rPr>
              <a:t>——</a:t>
            </a:r>
            <a:r>
              <a:rPr lang="zh-CN" altLang="en-US" sz="3600" dirty="0">
                <a:latin typeface="+mn-ea"/>
              </a:rPr>
              <a:t>这是以前的交易所做不到的。</a:t>
            </a:r>
            <a:endParaRPr lang="en-US" altLang="zh-CN" sz="3600" b="1" dirty="0">
              <a:solidFill>
                <a:srgbClr val="FFFF00"/>
              </a:solidFill>
              <a:latin typeface="+mn-ea"/>
            </a:endParaRPr>
          </a:p>
        </p:txBody>
      </p:sp>
    </p:spTree>
    <p:extLst>
      <p:ext uri="{BB962C8B-B14F-4D97-AF65-F5344CB8AC3E}">
        <p14:creationId xmlns:p14="http://schemas.microsoft.com/office/powerpoint/2010/main" val="34871116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B7D16DF4-7A80-4032-AC09-C6A8CDA074A2}"/>
              </a:ext>
            </a:extLst>
          </p:cNvPr>
          <p:cNvSpPr>
            <a:spLocks noGrp="1"/>
          </p:cNvSpPr>
          <p:nvPr>
            <p:ph type="title"/>
          </p:nvPr>
        </p:nvSpPr>
        <p:spPr/>
        <p:txBody>
          <a:bodyPr>
            <a:normAutofit/>
          </a:bodyPr>
          <a:lstStyle/>
          <a:p>
            <a:r>
              <a:rPr lang="zh-CN" altLang="en-US" sz="5400" cap="none" dirty="0">
                <a:latin typeface="Times New Roman" panose="02020603050405020304" pitchFamily="18" charset="0"/>
                <a:cs typeface="Times New Roman" panose="02020603050405020304" pitchFamily="18" charset="0"/>
              </a:rPr>
              <a:t>班科特色二</a:t>
            </a:r>
          </a:p>
        </p:txBody>
      </p:sp>
      <p:sp>
        <p:nvSpPr>
          <p:cNvPr id="3" name="内容占位符 2"/>
          <p:cNvSpPr>
            <a:spLocks noGrp="1"/>
          </p:cNvSpPr>
          <p:nvPr>
            <p:ph idx="1"/>
          </p:nvPr>
        </p:nvSpPr>
        <p:spPr/>
        <p:txBody>
          <a:bodyPr>
            <a:normAutofit/>
          </a:bodyPr>
          <a:lstStyle/>
          <a:p>
            <a:pPr marL="0" indent="0">
              <a:buNone/>
            </a:pPr>
            <a:r>
              <a:rPr lang="zh-CN" altLang="en-US" sz="4000" b="1" dirty="0">
                <a:latin typeface="+mn-ea"/>
              </a:rPr>
              <a:t>打掉了撮合交易（抛弃中心化交易所的核心）：</a:t>
            </a:r>
            <a:endParaRPr lang="en-US" altLang="zh-CN" sz="4000" b="1" dirty="0">
              <a:latin typeface="+mn-ea"/>
            </a:endParaRPr>
          </a:p>
          <a:p>
            <a:r>
              <a:rPr lang="zh-CN" altLang="en-US" sz="3600" dirty="0">
                <a:latin typeface="+mn-ea"/>
              </a:rPr>
              <a:t>中心化交易所造假、监守自盗、互相洗劫市场等等均无解！</a:t>
            </a:r>
            <a:endParaRPr lang="en-US" altLang="zh-CN" sz="3600" dirty="0">
              <a:latin typeface="+mn-ea"/>
            </a:endParaRPr>
          </a:p>
          <a:p>
            <a:r>
              <a:rPr lang="zh-CN" altLang="en-US" sz="3600" dirty="0">
                <a:solidFill>
                  <a:srgbClr val="FFFF00"/>
                </a:solidFill>
                <a:latin typeface="+mn-ea"/>
              </a:rPr>
              <a:t>譬如</a:t>
            </a:r>
            <a:r>
              <a:rPr lang="en-US" altLang="zh-CN" sz="3600" dirty="0">
                <a:solidFill>
                  <a:srgbClr val="FFFF00"/>
                </a:solidFill>
                <a:latin typeface="+mn-ea"/>
              </a:rPr>
              <a:t>ETH</a:t>
            </a:r>
            <a:r>
              <a:rPr lang="zh-CN" altLang="en-US" sz="3600" dirty="0">
                <a:solidFill>
                  <a:srgbClr val="FFFF00"/>
                </a:solidFill>
                <a:latin typeface="+mn-ea"/>
              </a:rPr>
              <a:t>每天都和几百币种交易，但其定价长期只取决两个交易对：</a:t>
            </a:r>
            <a:r>
              <a:rPr lang="en-US" altLang="zh-CN" sz="3600" dirty="0">
                <a:solidFill>
                  <a:srgbClr val="FFFF00"/>
                </a:solidFill>
                <a:latin typeface="+mn-ea"/>
              </a:rPr>
              <a:t>ETH/BTC</a:t>
            </a:r>
            <a:r>
              <a:rPr lang="zh-CN" altLang="en-US" sz="3600" dirty="0">
                <a:solidFill>
                  <a:srgbClr val="FFFF00"/>
                </a:solidFill>
                <a:latin typeface="+mn-ea"/>
              </a:rPr>
              <a:t>，和</a:t>
            </a:r>
            <a:r>
              <a:rPr lang="en-US" altLang="zh-CN" sz="3600" dirty="0">
                <a:solidFill>
                  <a:srgbClr val="FFFF00"/>
                </a:solidFill>
                <a:latin typeface="+mn-ea"/>
              </a:rPr>
              <a:t>ETH/USDT</a:t>
            </a:r>
            <a:r>
              <a:rPr lang="zh-CN" altLang="en-US" sz="3600" dirty="0">
                <a:solidFill>
                  <a:srgbClr val="FFFF00"/>
                </a:solidFill>
                <a:latin typeface="+mn-ea"/>
              </a:rPr>
              <a:t>，并且分布在众多交易所里，这极大地缩小了操控</a:t>
            </a:r>
            <a:r>
              <a:rPr lang="en-US" altLang="zh-CN" sz="3600" dirty="0">
                <a:solidFill>
                  <a:srgbClr val="FFFF00"/>
                </a:solidFill>
                <a:latin typeface="+mn-ea"/>
              </a:rPr>
              <a:t>ETH</a:t>
            </a:r>
            <a:r>
              <a:rPr lang="zh-CN" altLang="en-US" sz="3600" dirty="0">
                <a:solidFill>
                  <a:srgbClr val="FFFF00"/>
                </a:solidFill>
                <a:latin typeface="+mn-ea"/>
              </a:rPr>
              <a:t>币价的成本！</a:t>
            </a:r>
            <a:endParaRPr lang="en-US" altLang="zh-CN" sz="3600" dirty="0">
              <a:solidFill>
                <a:srgbClr val="FFFF00"/>
              </a:solidFill>
              <a:latin typeface="+mn-ea"/>
            </a:endParaRPr>
          </a:p>
          <a:p>
            <a:r>
              <a:rPr lang="zh-CN" altLang="en-US" sz="3600" dirty="0">
                <a:latin typeface="+mn-ea"/>
              </a:rPr>
              <a:t>无论正当与否，做市商和大庄家随时能通过“撮合交易” 操控市场。</a:t>
            </a:r>
            <a:endParaRPr lang="en-US" altLang="zh-CN" sz="3600" dirty="0">
              <a:latin typeface="+mn-ea"/>
            </a:endParaRPr>
          </a:p>
        </p:txBody>
      </p:sp>
    </p:spTree>
    <p:custDataLst>
      <p:tags r:id="rId1"/>
    </p:custDataLst>
    <p:extLst>
      <p:ext uri="{BB962C8B-B14F-4D97-AF65-F5344CB8AC3E}">
        <p14:creationId xmlns:p14="http://schemas.microsoft.com/office/powerpoint/2010/main" val="3478772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B7D16DF4-7A80-4032-AC09-C6A8CDA074A2}"/>
              </a:ext>
            </a:extLst>
          </p:cNvPr>
          <p:cNvSpPr>
            <a:spLocks noGrp="1"/>
          </p:cNvSpPr>
          <p:nvPr>
            <p:ph type="title"/>
          </p:nvPr>
        </p:nvSpPr>
        <p:spPr/>
        <p:txBody>
          <a:bodyPr>
            <a:normAutofit/>
          </a:bodyPr>
          <a:lstStyle/>
          <a:p>
            <a:r>
              <a:rPr lang="zh-CN" altLang="en-US" sz="5400" cap="none" dirty="0">
                <a:latin typeface="Times New Roman" panose="02020603050405020304" pitchFamily="18" charset="0"/>
                <a:cs typeface="Times New Roman" panose="02020603050405020304" pitchFamily="18" charset="0"/>
              </a:rPr>
              <a:t>班科特色二</a:t>
            </a:r>
          </a:p>
        </p:txBody>
      </p:sp>
      <p:sp>
        <p:nvSpPr>
          <p:cNvPr id="3" name="内容占位符 2"/>
          <p:cNvSpPr>
            <a:spLocks noGrp="1"/>
          </p:cNvSpPr>
          <p:nvPr>
            <p:ph idx="1"/>
          </p:nvPr>
        </p:nvSpPr>
        <p:spPr/>
        <p:txBody>
          <a:bodyPr>
            <a:normAutofit/>
          </a:bodyPr>
          <a:lstStyle/>
          <a:p>
            <a:r>
              <a:rPr lang="zh-CN" altLang="en-US" sz="3600" dirty="0">
                <a:latin typeface="+mn-ea"/>
              </a:rPr>
              <a:t>撮合交易的定价权在庄家手里，实际高度中心化！</a:t>
            </a:r>
            <a:endParaRPr lang="en-US" altLang="zh-CN" sz="3600" dirty="0">
              <a:latin typeface="+mn-ea"/>
            </a:endParaRPr>
          </a:p>
          <a:p>
            <a:r>
              <a:rPr lang="zh-CN" altLang="en-US" sz="3600" dirty="0">
                <a:latin typeface="+mn-ea"/>
              </a:rPr>
              <a:t>如不打掉“撮合交易”，交易所就一直可以负隅顽抗！</a:t>
            </a:r>
            <a:endParaRPr lang="en-US" altLang="zh-CN" sz="3600" dirty="0">
              <a:latin typeface="+mn-ea"/>
            </a:endParaRPr>
          </a:p>
        </p:txBody>
      </p:sp>
    </p:spTree>
    <p:custDataLst>
      <p:tags r:id="rId1"/>
    </p:custDataLst>
    <p:extLst>
      <p:ext uri="{BB962C8B-B14F-4D97-AF65-F5344CB8AC3E}">
        <p14:creationId xmlns:p14="http://schemas.microsoft.com/office/powerpoint/2010/main" val="19849668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7A76DB9-3945-4EC7-915E-996D46F07F98}"/>
              </a:ext>
            </a:extLst>
          </p:cNvPr>
          <p:cNvSpPr>
            <a:spLocks noGrp="1"/>
          </p:cNvSpPr>
          <p:nvPr>
            <p:ph type="title"/>
          </p:nvPr>
        </p:nvSpPr>
        <p:spPr/>
        <p:txBody>
          <a:bodyPr>
            <a:normAutofit/>
          </a:bodyPr>
          <a:lstStyle/>
          <a:p>
            <a:r>
              <a:rPr lang="zh-CN" altLang="en-US" sz="5400" dirty="0"/>
              <a:t>班科之得失</a:t>
            </a:r>
            <a:endParaRPr lang="zh-CN" altLang="en-US" sz="5400" cap="none"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zh-CN" altLang="en-US" sz="3600" b="1" dirty="0">
                <a:latin typeface="+mn-ea"/>
              </a:rPr>
              <a:t>贡献：由流动性池的数据和供需情况决定币价高低，为剥夺价格的人为操控提供了可靠的手段，是一个真正去中心化的价格发现机制。</a:t>
            </a:r>
            <a:br>
              <a:rPr lang="en-US" altLang="zh-CN" sz="3600" b="1" dirty="0">
                <a:solidFill>
                  <a:srgbClr val="FFFF00"/>
                </a:solidFill>
                <a:latin typeface="+mn-ea"/>
              </a:rPr>
            </a:br>
            <a:r>
              <a:rPr lang="zh-CN" altLang="en-US" sz="3600" b="1" dirty="0">
                <a:latin typeface="+mn-ea"/>
              </a:rPr>
              <a:t>（撮合交易是中心化的价格发现机制）</a:t>
            </a:r>
            <a:endParaRPr lang="en-US" altLang="zh-CN" sz="3600" b="1" dirty="0">
              <a:latin typeface="+mn-ea"/>
            </a:endParaRPr>
          </a:p>
          <a:p>
            <a:r>
              <a:rPr lang="zh-CN" altLang="en-US" sz="3600" b="1" dirty="0">
                <a:latin typeface="+mn-ea"/>
              </a:rPr>
              <a:t>功亏一篑：因未限制流动性池的大小，留下巨大的隐患！</a:t>
            </a:r>
            <a:endParaRPr lang="en-US" altLang="zh-CN" sz="3600" b="1" dirty="0">
              <a:latin typeface="+mn-ea"/>
            </a:endParaRPr>
          </a:p>
        </p:txBody>
      </p:sp>
    </p:spTree>
    <p:custDataLst>
      <p:tags r:id="rId1"/>
    </p:custDataLst>
    <p:extLst>
      <p:ext uri="{BB962C8B-B14F-4D97-AF65-F5344CB8AC3E}">
        <p14:creationId xmlns:p14="http://schemas.microsoft.com/office/powerpoint/2010/main" val="6322653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cap="none" dirty="0">
                <a:solidFill>
                  <a:prstClr val="white"/>
                </a:solidFill>
              </a:rPr>
              <a:t>去中心化价格发现的意义</a:t>
            </a:r>
            <a:endParaRPr lang="zh-CN" altLang="en-US" sz="5400" cap="none"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742950" indent="-742950">
              <a:buFont typeface="+mj-lt"/>
              <a:buAutoNum type="arabicPeriod"/>
            </a:pPr>
            <a:r>
              <a:rPr lang="zh-CN" altLang="en-US" sz="3600" dirty="0">
                <a:latin typeface="+mn-ea"/>
              </a:rPr>
              <a:t>区块链发展小小里程碑：班科协议（智能合约）和班科算法，能够给区块链市场带来更高级的价格和流动性的治理手段。</a:t>
            </a:r>
            <a:endParaRPr lang="en-US" altLang="zh-CN" sz="3600" dirty="0">
              <a:latin typeface="+mn-ea"/>
            </a:endParaRPr>
          </a:p>
          <a:p>
            <a:pPr marL="742950" indent="-742950">
              <a:buFont typeface="+mj-lt"/>
              <a:buAutoNum type="arabicPeriod"/>
            </a:pPr>
            <a:r>
              <a:rPr lang="zh-CN" altLang="en-US" sz="3600" dirty="0">
                <a:latin typeface="+mn-ea"/>
              </a:rPr>
              <a:t>去中心化价格发现机制一旦证实可稳定币价，将得到项目方的呼应并迅速横扫区块链市场。一旦它一统江湖，区块链“</a:t>
            </a:r>
            <a:r>
              <a:rPr lang="zh-CN" altLang="en-US" sz="3600" b="1" dirty="0">
                <a:latin typeface="+mn-ea"/>
              </a:rPr>
              <a:t>去中心化</a:t>
            </a:r>
            <a:r>
              <a:rPr lang="zh-CN" altLang="en-US" sz="3600" dirty="0">
                <a:latin typeface="+mn-ea"/>
              </a:rPr>
              <a:t>”四个大字将得到无限放大！区块链也就将启动无敌模式！</a:t>
            </a:r>
          </a:p>
        </p:txBody>
      </p:sp>
    </p:spTree>
    <p:custDataLst>
      <p:tags r:id="rId1"/>
    </p:custDataLst>
    <p:extLst>
      <p:ext uri="{BB962C8B-B14F-4D97-AF65-F5344CB8AC3E}">
        <p14:creationId xmlns:p14="http://schemas.microsoft.com/office/powerpoint/2010/main" val="4651577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cap="none" dirty="0" err="1">
                <a:latin typeface="Times New Roman" panose="02020603050405020304" pitchFamily="18" charset="0"/>
                <a:cs typeface="Times New Roman" panose="02020603050405020304" pitchFamily="18" charset="0"/>
              </a:rPr>
              <a:t>Uniswap</a:t>
            </a:r>
            <a:endParaRPr lang="zh-CN" altLang="en-US" sz="5400" cap="none"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685800" y="1660124"/>
            <a:ext cx="10820400" cy="5023480"/>
          </a:xfrm>
        </p:spPr>
        <p:txBody>
          <a:bodyPr>
            <a:normAutofit/>
          </a:bodyPr>
          <a:lstStyle/>
          <a:p>
            <a:pPr marL="742950" indent="-742950">
              <a:buFont typeface="+mj-lt"/>
              <a:buAutoNum type="arabicPeriod"/>
            </a:pPr>
            <a:r>
              <a:rPr lang="zh-CN" altLang="en-US" sz="3600" dirty="0">
                <a:latin typeface="+mn-ea"/>
              </a:rPr>
              <a:t>继承班科的创新：同样采用算法和协议进行组合。</a:t>
            </a:r>
            <a:endParaRPr lang="en-US" altLang="zh-CN" sz="3600" dirty="0">
              <a:latin typeface="+mn-ea"/>
            </a:endParaRPr>
          </a:p>
          <a:p>
            <a:pPr marL="742950" indent="-742950">
              <a:buFont typeface="+mj-lt"/>
              <a:buAutoNum type="arabicPeriod"/>
            </a:pPr>
            <a:r>
              <a:rPr lang="zh-CN" altLang="en-US" sz="3600" dirty="0">
                <a:latin typeface="+mn-ea"/>
              </a:rPr>
              <a:t>算法简化为“恒定乘积做市商模型”</a:t>
            </a:r>
            <a:r>
              <a:rPr lang="en-US" altLang="zh-CN" sz="3600" dirty="0">
                <a:latin typeface="+mn-ea"/>
              </a:rPr>
              <a:t>/CPMM model</a:t>
            </a:r>
            <a:r>
              <a:rPr lang="zh-CN" altLang="en-US" sz="3600" dirty="0">
                <a:latin typeface="+mn-ea"/>
              </a:rPr>
              <a:t>：</a:t>
            </a:r>
            <a:br>
              <a:rPr lang="en-US" altLang="zh-CN" sz="3600" dirty="0">
                <a:latin typeface="+mn-ea"/>
              </a:rPr>
            </a:br>
            <a:r>
              <a:rPr lang="en-US" altLang="zh-CN" sz="3600" dirty="0">
                <a:latin typeface="+mn-ea"/>
              </a:rPr>
              <a:t>x * y = k</a:t>
            </a:r>
            <a:br>
              <a:rPr lang="en-US" altLang="zh-CN" sz="3600" dirty="0">
                <a:latin typeface="+mn-ea"/>
              </a:rPr>
            </a:br>
            <a:r>
              <a:rPr lang="zh-CN" altLang="en-US" sz="3600" dirty="0">
                <a:latin typeface="+mn-ea"/>
              </a:rPr>
              <a:t>以 </a:t>
            </a:r>
            <a:r>
              <a:rPr lang="en-US" altLang="zh-CN" sz="3600" dirty="0">
                <a:latin typeface="+mn-ea"/>
              </a:rPr>
              <a:t>ETH / DAI </a:t>
            </a:r>
            <a:r>
              <a:rPr lang="zh-CN" altLang="en-US" sz="3600" dirty="0">
                <a:latin typeface="+mn-ea"/>
              </a:rPr>
              <a:t>交易对为例。假设做市商为流动性池注入了</a:t>
            </a:r>
            <a:r>
              <a:rPr lang="en-US" altLang="zh-CN" sz="3600" dirty="0">
                <a:latin typeface="+mn-ea"/>
              </a:rPr>
              <a:t>10</a:t>
            </a:r>
            <a:r>
              <a:rPr lang="zh-CN" altLang="en-US" sz="3600" dirty="0">
                <a:latin typeface="+mn-ea"/>
              </a:rPr>
              <a:t>万个</a:t>
            </a:r>
            <a:r>
              <a:rPr lang="en-US" altLang="zh-CN" sz="3600" dirty="0">
                <a:latin typeface="+mn-ea"/>
              </a:rPr>
              <a:t>DAI</a:t>
            </a:r>
            <a:r>
              <a:rPr lang="zh-CN" altLang="en-US" sz="3600" dirty="0">
                <a:latin typeface="+mn-ea"/>
              </a:rPr>
              <a:t>（</a:t>
            </a:r>
            <a:r>
              <a:rPr lang="en-US" altLang="zh-CN" sz="3600" dirty="0">
                <a:latin typeface="+mn-ea"/>
              </a:rPr>
              <a:t>x</a:t>
            </a:r>
            <a:r>
              <a:rPr lang="zh-CN" altLang="en-US" sz="3600" dirty="0">
                <a:latin typeface="+mn-ea"/>
              </a:rPr>
              <a:t>）和</a:t>
            </a:r>
            <a:r>
              <a:rPr lang="en-US" altLang="zh-CN" sz="3600" dirty="0">
                <a:latin typeface="+mn-ea"/>
              </a:rPr>
              <a:t>1</a:t>
            </a:r>
            <a:r>
              <a:rPr lang="zh-CN" altLang="en-US" sz="3600" dirty="0">
                <a:latin typeface="+mn-ea"/>
              </a:rPr>
              <a:t>千个</a:t>
            </a:r>
            <a:r>
              <a:rPr lang="en-US" altLang="zh-CN" sz="3600" dirty="0">
                <a:latin typeface="+mn-ea"/>
              </a:rPr>
              <a:t>ETH</a:t>
            </a:r>
            <a:r>
              <a:rPr lang="zh-CN" altLang="en-US" sz="3600" dirty="0">
                <a:latin typeface="+mn-ea"/>
              </a:rPr>
              <a:t>（</a:t>
            </a:r>
            <a:r>
              <a:rPr lang="en-US" altLang="zh-CN" sz="3600" dirty="0">
                <a:latin typeface="+mn-ea"/>
              </a:rPr>
              <a:t>100:1</a:t>
            </a:r>
            <a:r>
              <a:rPr lang="zh-CN" altLang="en-US" sz="3600" dirty="0">
                <a:latin typeface="+mn-ea"/>
              </a:rPr>
              <a:t>），</a:t>
            </a:r>
            <a:r>
              <a:rPr lang="en-US" altLang="zh-CN" sz="3600" dirty="0">
                <a:latin typeface="+mn-ea"/>
              </a:rPr>
              <a:t>“</a:t>
            </a:r>
            <a:r>
              <a:rPr lang="zh-CN" altLang="en-US" sz="3600" dirty="0">
                <a:latin typeface="+mn-ea"/>
              </a:rPr>
              <a:t>恒定乘积做市商”就是将这两个数量相乘（</a:t>
            </a:r>
            <a:r>
              <a:rPr lang="en-US" altLang="zh-CN" sz="3600" dirty="0">
                <a:latin typeface="+mn-ea"/>
              </a:rPr>
              <a:t>100,000 x 1,000 = 100,000,000</a:t>
            </a:r>
            <a:r>
              <a:rPr lang="zh-CN" altLang="en-US" sz="3600" dirty="0">
                <a:latin typeface="+mn-ea"/>
              </a:rPr>
              <a:t>），即</a:t>
            </a:r>
            <a:r>
              <a:rPr lang="en-US" altLang="zh-CN" sz="3600" dirty="0">
                <a:latin typeface="+mn-ea"/>
              </a:rPr>
              <a:t>k</a:t>
            </a:r>
            <a:r>
              <a:rPr lang="zh-CN" altLang="en-US" sz="3600" dirty="0">
                <a:latin typeface="+mn-ea"/>
              </a:rPr>
              <a:t>值恒定为</a:t>
            </a:r>
            <a:r>
              <a:rPr lang="en-US" altLang="zh-CN" sz="3600" dirty="0">
                <a:latin typeface="+mn-ea"/>
              </a:rPr>
              <a:t>100,000,000</a:t>
            </a:r>
            <a:r>
              <a:rPr lang="zh-CN" altLang="en-US" sz="3600" dirty="0">
                <a:latin typeface="+mn-ea"/>
              </a:rPr>
              <a:t>。</a:t>
            </a:r>
            <a:r>
              <a:rPr lang="en-US" altLang="zh-CN" sz="3600" dirty="0">
                <a:latin typeface="+mn-ea"/>
              </a:rPr>
              <a:t>DAI</a:t>
            </a:r>
            <a:r>
              <a:rPr lang="zh-CN" altLang="en-US" sz="3600" dirty="0">
                <a:latin typeface="+mn-ea"/>
              </a:rPr>
              <a:t>的协议价为</a:t>
            </a:r>
            <a:r>
              <a:rPr lang="en-US" altLang="zh-CN" sz="3600" dirty="0">
                <a:latin typeface="+mn-ea"/>
              </a:rPr>
              <a:t>1</a:t>
            </a:r>
            <a:r>
              <a:rPr lang="zh-CN" altLang="en-US" sz="3600" dirty="0">
                <a:latin typeface="+mn-ea"/>
              </a:rPr>
              <a:t>美元，</a:t>
            </a:r>
            <a:r>
              <a:rPr lang="en-US" altLang="zh-CN" sz="3600" dirty="0">
                <a:latin typeface="+mn-ea"/>
              </a:rPr>
              <a:t>ETH</a:t>
            </a:r>
            <a:r>
              <a:rPr lang="zh-CN" altLang="en-US" sz="3600" dirty="0">
                <a:latin typeface="+mn-ea"/>
              </a:rPr>
              <a:t>价格很容易计算。</a:t>
            </a:r>
            <a:endParaRPr lang="en-US" altLang="zh-CN" sz="3600" dirty="0">
              <a:latin typeface="+mn-ea"/>
            </a:endParaRPr>
          </a:p>
        </p:txBody>
      </p:sp>
    </p:spTree>
    <p:custDataLst>
      <p:tags r:id="rId1"/>
    </p:custDataLst>
    <p:extLst>
      <p:ext uri="{BB962C8B-B14F-4D97-AF65-F5344CB8AC3E}">
        <p14:creationId xmlns:p14="http://schemas.microsoft.com/office/powerpoint/2010/main" val="4173343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defTabSz="457200">
              <a:lnSpc>
                <a:spcPct val="100000"/>
              </a:lnSpc>
              <a:spcBef>
                <a:spcPts val="0"/>
              </a:spcBef>
            </a:pPr>
            <a:r>
              <a:rPr lang="zh-CN" altLang="en-US" sz="5400" cap="none" dirty="0">
                <a:solidFill>
                  <a:prstClr val="white"/>
                </a:solidFill>
                <a:cs typeface="+mn-cs"/>
              </a:rPr>
              <a:t>去中心化交易</a:t>
            </a:r>
            <a:r>
              <a:rPr lang="en-US" altLang="zh-CN" sz="5400" cap="none" dirty="0">
                <a:solidFill>
                  <a:prstClr val="white"/>
                </a:solidFill>
                <a:cs typeface="+mn-cs"/>
              </a:rPr>
              <a:t>1.0</a:t>
            </a:r>
            <a:r>
              <a:rPr lang="zh-CN" altLang="en-US" sz="5400" cap="none" dirty="0">
                <a:solidFill>
                  <a:prstClr val="white"/>
                </a:solidFill>
                <a:cs typeface="+mn-cs"/>
              </a:rPr>
              <a:t>的“三个代表”</a:t>
            </a:r>
          </a:p>
        </p:txBody>
      </p:sp>
      <p:sp>
        <p:nvSpPr>
          <p:cNvPr id="3" name="内容占位符 2"/>
          <p:cNvSpPr>
            <a:spLocks noGrp="1"/>
          </p:cNvSpPr>
          <p:nvPr>
            <p:ph idx="1"/>
          </p:nvPr>
        </p:nvSpPr>
        <p:spPr/>
        <p:txBody>
          <a:bodyPr>
            <a:normAutofit/>
          </a:bodyPr>
          <a:lstStyle/>
          <a:p>
            <a:r>
              <a:rPr lang="zh-CN" altLang="en-US" sz="4000" dirty="0">
                <a:latin typeface="+mn-ea"/>
              </a:rPr>
              <a:t>小始祖彩色币（</a:t>
            </a:r>
            <a:r>
              <a:rPr lang="en-US" altLang="zh-CN" sz="4000" dirty="0">
                <a:latin typeface="+mn-ea"/>
              </a:rPr>
              <a:t>Colored Coins</a:t>
            </a:r>
            <a:r>
              <a:rPr lang="zh-CN" altLang="en-US" sz="4000" dirty="0">
                <a:latin typeface="+mn-ea"/>
              </a:rPr>
              <a:t>， </a:t>
            </a:r>
            <a:r>
              <a:rPr lang="en-US" altLang="zh-CN" sz="4000" dirty="0">
                <a:latin typeface="+mn-ea"/>
              </a:rPr>
              <a:t>2013</a:t>
            </a:r>
            <a:r>
              <a:rPr lang="zh-CN" altLang="en-US" sz="4000" dirty="0">
                <a:latin typeface="+mn-ea"/>
              </a:rPr>
              <a:t>年</a:t>
            </a:r>
            <a:r>
              <a:rPr lang="en-US" altLang="zh-CN" sz="4000" dirty="0">
                <a:latin typeface="+mn-ea"/>
              </a:rPr>
              <a:t>6</a:t>
            </a:r>
            <a:r>
              <a:rPr lang="zh-CN" altLang="en-US" sz="4000" dirty="0">
                <a:latin typeface="+mn-ea"/>
              </a:rPr>
              <a:t>月） </a:t>
            </a:r>
            <a:endParaRPr lang="en-US" altLang="zh-CN" sz="4000" dirty="0">
              <a:latin typeface="+mn-ea"/>
            </a:endParaRPr>
          </a:p>
          <a:p>
            <a:r>
              <a:rPr lang="zh-CN" altLang="en-US" sz="4000" dirty="0">
                <a:latin typeface="+mn-ea"/>
              </a:rPr>
              <a:t>未来币</a:t>
            </a:r>
            <a:r>
              <a:rPr lang="en-US" altLang="zh-CN" sz="4000" dirty="0" err="1">
                <a:latin typeface="+mn-ea"/>
              </a:rPr>
              <a:t>Nextcoin</a:t>
            </a:r>
            <a:endParaRPr lang="en-US" altLang="zh-CN" sz="4000" dirty="0">
              <a:latin typeface="+mn-ea"/>
            </a:endParaRPr>
          </a:p>
          <a:p>
            <a:r>
              <a:rPr lang="en-US" altLang="zh-CN" sz="3600" dirty="0" err="1">
                <a:latin typeface="+mn-ea"/>
              </a:rPr>
              <a:t>Bitshares</a:t>
            </a:r>
            <a:r>
              <a:rPr lang="zh-CN" altLang="en-US" sz="3600" dirty="0">
                <a:latin typeface="+mn-ea"/>
              </a:rPr>
              <a:t>：甚至实现了跨链加密货币（</a:t>
            </a:r>
            <a:r>
              <a:rPr lang="en-US" altLang="zh-CN" sz="3600" dirty="0">
                <a:latin typeface="+mn-ea"/>
              </a:rPr>
              <a:t>BTC</a:t>
            </a:r>
            <a:r>
              <a:rPr lang="zh-CN" altLang="en-US" sz="3600" dirty="0">
                <a:latin typeface="+mn-ea"/>
              </a:rPr>
              <a:t>、</a:t>
            </a:r>
            <a:r>
              <a:rPr lang="en-US" altLang="zh-CN" sz="3600" dirty="0">
                <a:latin typeface="+mn-ea"/>
              </a:rPr>
              <a:t>ETH</a:t>
            </a:r>
            <a:r>
              <a:rPr lang="zh-CN" altLang="en-US" sz="3600" dirty="0">
                <a:latin typeface="+mn-ea"/>
              </a:rPr>
              <a:t>等）交易。</a:t>
            </a:r>
            <a:endParaRPr lang="en-US" altLang="zh-CN" sz="3600" dirty="0">
              <a:latin typeface="+mn-ea"/>
            </a:endParaRPr>
          </a:p>
          <a:p>
            <a:pPr marL="0" indent="0">
              <a:buNone/>
            </a:pPr>
            <a:r>
              <a:rPr lang="zh-CN" altLang="en-US" sz="3600" dirty="0">
                <a:latin typeface="等线" panose="02010600030101010101" pitchFamily="2" charset="-122"/>
                <a:ea typeface="等线" panose="02010600030101010101" pitchFamily="2" charset="-122"/>
              </a:rPr>
              <a:t>局限讨论较多的是：</a:t>
            </a:r>
            <a:endParaRPr lang="en-US" altLang="zh-CN" sz="3600" dirty="0">
              <a:latin typeface="等线" panose="02010600030101010101" pitchFamily="2" charset="-122"/>
              <a:ea typeface="等线" panose="02010600030101010101" pitchFamily="2" charset="-122"/>
            </a:endParaRPr>
          </a:p>
          <a:p>
            <a:pPr marL="742950" indent="-742950">
              <a:buFont typeface="+mj-lt"/>
              <a:buAutoNum type="arabicPeriod"/>
            </a:pPr>
            <a:r>
              <a:rPr lang="zh-CN" altLang="en-US" sz="3600" dirty="0">
                <a:latin typeface="+mn-ea"/>
              </a:rPr>
              <a:t>撮合交易；</a:t>
            </a:r>
            <a:endParaRPr lang="en-US" altLang="zh-CN" sz="3600" dirty="0">
              <a:latin typeface="+mn-ea"/>
            </a:endParaRPr>
          </a:p>
          <a:p>
            <a:pPr marL="742950" indent="-742950">
              <a:buFont typeface="+mj-lt"/>
              <a:buAutoNum type="arabicPeriod"/>
            </a:pPr>
            <a:r>
              <a:rPr lang="zh-CN" altLang="en-US" sz="3600" dirty="0">
                <a:latin typeface="+mn-ea"/>
              </a:rPr>
              <a:t>无法实现任意两种加密货币之间的直接交易。</a:t>
            </a:r>
            <a:endParaRPr lang="en-US" altLang="zh-CN" sz="3600" dirty="0">
              <a:latin typeface="+mn-ea"/>
            </a:endParaRPr>
          </a:p>
        </p:txBody>
      </p:sp>
    </p:spTree>
    <p:extLst>
      <p:ext uri="{BB962C8B-B14F-4D97-AF65-F5344CB8AC3E}">
        <p14:creationId xmlns:p14="http://schemas.microsoft.com/office/powerpoint/2010/main" val="9985892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cap="none" dirty="0" err="1">
                <a:latin typeface="Times New Roman" panose="02020603050405020304" pitchFamily="18" charset="0"/>
                <a:cs typeface="Times New Roman" panose="02020603050405020304" pitchFamily="18" charset="0"/>
              </a:rPr>
              <a:t>Uniswap</a:t>
            </a:r>
            <a:endParaRPr lang="zh-CN" altLang="en-US" sz="5400" cap="none"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92500"/>
          </a:bodyPr>
          <a:lstStyle/>
          <a:p>
            <a:pPr marL="742950" indent="-742950">
              <a:buFont typeface="+mj-lt"/>
              <a:buAutoNum type="arabicPeriod" startAt="3"/>
            </a:pPr>
            <a:r>
              <a:rPr lang="zh-CN" altLang="en-US" sz="3600" dirty="0">
                <a:latin typeface="+mn-ea"/>
              </a:rPr>
              <a:t>流动性池更加去中心化并且抗审查：上币模式和管理模式为任何人都可上币，可叠加，且自行管理。</a:t>
            </a:r>
            <a:endParaRPr lang="en-US" altLang="zh-CN" sz="3600" dirty="0">
              <a:latin typeface="+mn-ea"/>
            </a:endParaRPr>
          </a:p>
          <a:p>
            <a:pPr marL="742950" indent="-742950">
              <a:buFont typeface="+mj-lt"/>
              <a:buAutoNum type="arabicPeriod" startAt="3"/>
            </a:pPr>
            <a:r>
              <a:rPr lang="zh-CN" altLang="en-US" sz="3600" dirty="0">
                <a:latin typeface="+mn-ea"/>
              </a:rPr>
              <a:t>直接使用</a:t>
            </a:r>
            <a:r>
              <a:rPr lang="en-US" altLang="zh-CN" sz="3600" dirty="0">
                <a:latin typeface="+mn-ea"/>
              </a:rPr>
              <a:t>ETH</a:t>
            </a:r>
            <a:r>
              <a:rPr lang="zh-CN" altLang="en-US" sz="3600" dirty="0">
                <a:latin typeface="+mn-ea"/>
              </a:rPr>
              <a:t>作为算法所需的标配币种（班科必须用其代币</a:t>
            </a:r>
            <a:r>
              <a:rPr lang="en-US" altLang="zh-CN" sz="3600" dirty="0">
                <a:latin typeface="+mn-ea"/>
              </a:rPr>
              <a:t>BNT</a:t>
            </a:r>
            <a:r>
              <a:rPr lang="zh-CN" altLang="en-US" sz="3600" dirty="0">
                <a:latin typeface="+mn-ea"/>
              </a:rPr>
              <a:t>），大大简化了智能合约代码。也完全没有私利！</a:t>
            </a:r>
            <a:endParaRPr lang="en-US" altLang="zh-CN" sz="3600" dirty="0">
              <a:latin typeface="+mn-ea"/>
            </a:endParaRPr>
          </a:p>
          <a:p>
            <a:pPr marL="742950" indent="-742950">
              <a:buFont typeface="+mj-lt"/>
              <a:buAutoNum type="arabicPeriod" startAt="3"/>
            </a:pPr>
            <a:r>
              <a:rPr lang="zh-CN" altLang="en-US" sz="3600" dirty="0">
                <a:latin typeface="+mn-ea"/>
              </a:rPr>
              <a:t>班科</a:t>
            </a:r>
            <a:r>
              <a:rPr lang="en-US" altLang="zh-CN" sz="3600" dirty="0">
                <a:latin typeface="+mn-ea"/>
              </a:rPr>
              <a:t>v1</a:t>
            </a:r>
            <a:r>
              <a:rPr lang="zh-CN" altLang="en-US" sz="3600" dirty="0">
                <a:latin typeface="+mn-ea"/>
              </a:rPr>
              <a:t>需要项目方质押</a:t>
            </a:r>
            <a:r>
              <a:rPr lang="en-US" altLang="zh-CN" sz="3600" dirty="0">
                <a:latin typeface="+mn-ea"/>
              </a:rPr>
              <a:t>2</a:t>
            </a:r>
            <a:r>
              <a:rPr lang="zh-CN" altLang="en-US" sz="3600" dirty="0">
                <a:latin typeface="+mn-ea"/>
              </a:rPr>
              <a:t>％～５％的代币以及等值的</a:t>
            </a:r>
            <a:r>
              <a:rPr lang="en-US" altLang="zh-CN" sz="3600" dirty="0">
                <a:latin typeface="+mn-ea"/>
              </a:rPr>
              <a:t>BNT</a:t>
            </a:r>
            <a:r>
              <a:rPr lang="zh-CN" altLang="en-US" sz="3600" dirty="0">
                <a:latin typeface="+mn-ea"/>
              </a:rPr>
              <a:t>，这是一笔不小的质押成本。</a:t>
            </a:r>
            <a:endParaRPr lang="en-US" altLang="zh-CN" sz="3600" dirty="0">
              <a:latin typeface="+mn-ea"/>
            </a:endParaRPr>
          </a:p>
          <a:p>
            <a:pPr marL="742950" indent="-742950">
              <a:buFont typeface="+mj-lt"/>
              <a:buAutoNum type="arabicPeriod" startAt="3"/>
            </a:pPr>
            <a:r>
              <a:rPr lang="en-US" altLang="zh-CN" sz="3600" dirty="0" err="1">
                <a:latin typeface="+mn-ea"/>
              </a:rPr>
              <a:t>Uniswap</a:t>
            </a:r>
            <a:r>
              <a:rPr lang="en-US" altLang="zh-CN" sz="3600" dirty="0">
                <a:latin typeface="+mn-ea"/>
              </a:rPr>
              <a:t> </a:t>
            </a:r>
            <a:r>
              <a:rPr lang="zh-CN" altLang="en-US" sz="3600" dirty="0">
                <a:latin typeface="+mn-ea"/>
              </a:rPr>
              <a:t>的“订单到期”能可以防止矿工搁置已签名的交易并等到价格变动后再处理。</a:t>
            </a:r>
            <a:endParaRPr lang="en-US" altLang="zh-CN" sz="3600" dirty="0">
              <a:latin typeface="+mn-ea"/>
            </a:endParaRPr>
          </a:p>
        </p:txBody>
      </p:sp>
    </p:spTree>
    <p:custDataLst>
      <p:tags r:id="rId1"/>
    </p:custDataLst>
    <p:extLst>
      <p:ext uri="{BB962C8B-B14F-4D97-AF65-F5344CB8AC3E}">
        <p14:creationId xmlns:p14="http://schemas.microsoft.com/office/powerpoint/2010/main" val="36832509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cap="none" dirty="0" err="1">
                <a:latin typeface="Times New Roman" panose="02020603050405020304" pitchFamily="18" charset="0"/>
                <a:cs typeface="Times New Roman" panose="02020603050405020304" pitchFamily="18" charset="0"/>
              </a:rPr>
              <a:t>Uniswap</a:t>
            </a:r>
            <a:endParaRPr lang="zh-CN" altLang="en-US" sz="5400" cap="none"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pPr marL="742950" indent="-742950">
              <a:buFont typeface="+mj-lt"/>
              <a:buAutoNum type="arabicPeriod" startAt="6"/>
            </a:pPr>
            <a:r>
              <a:rPr lang="zh-CN" altLang="en-US" sz="3600" dirty="0">
                <a:latin typeface="+mn-ea"/>
              </a:rPr>
              <a:t>在它之前，以太坊上的所有 </a:t>
            </a:r>
            <a:r>
              <a:rPr lang="en-US" altLang="zh-CN" sz="3600" dirty="0">
                <a:latin typeface="+mn-ea"/>
              </a:rPr>
              <a:t>DEX </a:t>
            </a:r>
            <a:r>
              <a:rPr lang="zh-CN" altLang="en-US" sz="3600" dirty="0">
                <a:latin typeface="+mn-ea"/>
              </a:rPr>
              <a:t>都存在抢先交易（</a:t>
            </a:r>
            <a:r>
              <a:rPr lang="en-US" altLang="zh-CN" sz="3600" dirty="0">
                <a:latin typeface="+mn-ea"/>
              </a:rPr>
              <a:t>front running</a:t>
            </a:r>
            <a:r>
              <a:rPr lang="zh-CN" altLang="en-US" sz="3600" dirty="0">
                <a:latin typeface="+mn-ea"/>
              </a:rPr>
              <a:t>）风险。抢先交易在区块链领域是指矿工在执行普通用户买卖前，先替自己的账户买卖的操作，矿工这样做通常是因为他能计算出一个用户的买卖将改变的代币价格，因此抢先买卖以图利。抢先交易是高频交易中的主要策略。为缓解这一问题，</a:t>
            </a:r>
            <a:r>
              <a:rPr lang="en-US" altLang="zh-CN" sz="3600" dirty="0" err="1">
                <a:latin typeface="+mn-ea"/>
              </a:rPr>
              <a:t>Uniswap</a:t>
            </a:r>
            <a:r>
              <a:rPr lang="en-US" altLang="zh-CN" sz="3600" dirty="0">
                <a:latin typeface="+mn-ea"/>
              </a:rPr>
              <a:t> </a:t>
            </a:r>
            <a:r>
              <a:rPr lang="zh-CN" altLang="en-US" sz="3600" dirty="0">
                <a:latin typeface="+mn-ea"/>
              </a:rPr>
              <a:t>允许用户在下单时指定最高价格。这样，即便矿工抢先交易某一订单，用户也不会被迫接受更高的价格</a:t>
            </a:r>
            <a:r>
              <a:rPr lang="en-US" altLang="zh-CN" sz="3600" dirty="0">
                <a:latin typeface="+mn-ea"/>
              </a:rPr>
              <a:t>——</a:t>
            </a:r>
            <a:r>
              <a:rPr lang="zh-CN" altLang="en-US" sz="3600" dirty="0">
                <a:latin typeface="+mn-ea"/>
              </a:rPr>
              <a:t>虽然用户可能会错过这笔交易。</a:t>
            </a:r>
            <a:endParaRPr lang="en-US" altLang="zh-CN" sz="3600" dirty="0">
              <a:latin typeface="+mn-ea"/>
            </a:endParaRPr>
          </a:p>
        </p:txBody>
      </p:sp>
    </p:spTree>
    <p:extLst>
      <p:ext uri="{BB962C8B-B14F-4D97-AF65-F5344CB8AC3E}">
        <p14:creationId xmlns:p14="http://schemas.microsoft.com/office/powerpoint/2010/main" val="34775022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15DAF7-F1D0-487A-9F6E-B070A84476EE}"/>
              </a:ext>
            </a:extLst>
          </p:cNvPr>
          <p:cNvSpPr>
            <a:spLocks noGrp="1"/>
          </p:cNvSpPr>
          <p:nvPr>
            <p:ph type="title"/>
          </p:nvPr>
        </p:nvSpPr>
        <p:spPr/>
        <p:txBody>
          <a:bodyPr>
            <a:normAutofit fontScale="90000"/>
          </a:bodyPr>
          <a:lstStyle/>
          <a:p>
            <a:r>
              <a:rPr lang="zh-CN" altLang="en-US" sz="5400" cap="none" dirty="0">
                <a:solidFill>
                  <a:prstClr val="white"/>
                </a:solidFill>
              </a:rPr>
              <a:t>去中心化交易</a:t>
            </a:r>
            <a:r>
              <a:rPr lang="en-US" altLang="zh-CN" sz="5400" cap="none" dirty="0">
                <a:solidFill>
                  <a:prstClr val="white"/>
                </a:solidFill>
              </a:rPr>
              <a:t>2.0</a:t>
            </a:r>
            <a:r>
              <a:rPr lang="zh-CN" altLang="en-US" sz="5400" cap="none" dirty="0">
                <a:solidFill>
                  <a:prstClr val="white"/>
                </a:solidFill>
              </a:rPr>
              <a:t>的贡献和问题</a:t>
            </a:r>
            <a:endParaRPr lang="zh-CN" altLang="en-US" dirty="0"/>
          </a:p>
        </p:txBody>
      </p:sp>
      <p:sp>
        <p:nvSpPr>
          <p:cNvPr id="3" name="内容占位符 2">
            <a:extLst>
              <a:ext uri="{FF2B5EF4-FFF2-40B4-BE49-F238E27FC236}">
                <a16:creationId xmlns:a16="http://schemas.microsoft.com/office/drawing/2014/main" id="{9182C040-F454-4FBC-8EC2-4A716C0F2E41}"/>
              </a:ext>
            </a:extLst>
          </p:cNvPr>
          <p:cNvSpPr>
            <a:spLocks noGrp="1"/>
          </p:cNvSpPr>
          <p:nvPr>
            <p:ph idx="1"/>
          </p:nvPr>
        </p:nvSpPr>
        <p:spPr/>
        <p:txBody>
          <a:bodyPr>
            <a:normAutofit/>
          </a:bodyPr>
          <a:lstStyle/>
          <a:p>
            <a:r>
              <a:rPr lang="zh-CN" altLang="en-US" sz="3600" dirty="0"/>
              <a:t>去中心化价格发行机制的创新是区块链的一个小小里程碑。归功于班科。</a:t>
            </a:r>
            <a:endParaRPr lang="en-US" altLang="zh-CN" sz="3600" dirty="0"/>
          </a:p>
          <a:p>
            <a:r>
              <a:rPr lang="zh-CN" altLang="en-US" sz="3600" dirty="0"/>
              <a:t>缺乏流动性池的合理解决方案，价格杠杆往往太大，“交易所”内可能玩“快闪”，很容易“割韭菜”，还可能导致完全丧失流动性。</a:t>
            </a:r>
            <a:endParaRPr lang="en-US" altLang="zh-CN" sz="3600" dirty="0"/>
          </a:p>
          <a:p>
            <a:r>
              <a:rPr lang="zh-CN" altLang="en-US" sz="3600" dirty="0"/>
              <a:t>以非稳定币为定价参照，与支付绝缘！</a:t>
            </a:r>
            <a:endParaRPr lang="en-US" altLang="zh-CN" sz="3600" dirty="0"/>
          </a:p>
          <a:p>
            <a:r>
              <a:rPr lang="zh-CN" altLang="en-US" sz="3600" dirty="0"/>
              <a:t>不可能直接碾压中心化交易所，反而很容易被其洗劫。</a:t>
            </a:r>
            <a:endParaRPr lang="en-US" altLang="zh-CN" sz="3600" dirty="0"/>
          </a:p>
        </p:txBody>
      </p:sp>
    </p:spTree>
    <p:extLst>
      <p:ext uri="{BB962C8B-B14F-4D97-AF65-F5344CB8AC3E}">
        <p14:creationId xmlns:p14="http://schemas.microsoft.com/office/powerpoint/2010/main" val="41696811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15DAF7-F1D0-487A-9F6E-B070A84476EE}"/>
              </a:ext>
            </a:extLst>
          </p:cNvPr>
          <p:cNvSpPr>
            <a:spLocks noGrp="1"/>
          </p:cNvSpPr>
          <p:nvPr>
            <p:ph type="title"/>
          </p:nvPr>
        </p:nvSpPr>
        <p:spPr>
          <a:xfrm>
            <a:off x="565608" y="284978"/>
            <a:ext cx="10940592" cy="1293028"/>
          </a:xfrm>
        </p:spPr>
        <p:txBody>
          <a:bodyPr>
            <a:normAutofit/>
          </a:bodyPr>
          <a:lstStyle/>
          <a:p>
            <a:r>
              <a:rPr lang="zh-CN" altLang="en-US" sz="5400" cap="none" dirty="0">
                <a:solidFill>
                  <a:prstClr val="white"/>
                </a:solidFill>
              </a:rPr>
              <a:t>去中心化交易</a:t>
            </a:r>
            <a:r>
              <a:rPr lang="en-US" altLang="zh-CN" sz="5400" cap="none" dirty="0">
                <a:solidFill>
                  <a:prstClr val="white"/>
                </a:solidFill>
              </a:rPr>
              <a:t>3.0</a:t>
            </a:r>
            <a:r>
              <a:rPr lang="zh-CN" altLang="en-US" sz="5400" cap="none" dirty="0">
                <a:solidFill>
                  <a:prstClr val="white"/>
                </a:solidFill>
              </a:rPr>
              <a:t>：</a:t>
            </a:r>
            <a:r>
              <a:rPr lang="en-US" altLang="zh-CN" sz="5400" cap="none" dirty="0">
                <a:solidFill>
                  <a:prstClr val="white"/>
                </a:solidFill>
              </a:rPr>
              <a:t>IADD Network</a:t>
            </a:r>
            <a:endParaRPr lang="zh-CN" altLang="en-US" dirty="0"/>
          </a:p>
        </p:txBody>
      </p:sp>
      <p:sp>
        <p:nvSpPr>
          <p:cNvPr id="3" name="内容占位符 2">
            <a:extLst>
              <a:ext uri="{FF2B5EF4-FFF2-40B4-BE49-F238E27FC236}">
                <a16:creationId xmlns:a16="http://schemas.microsoft.com/office/drawing/2014/main" id="{9182C040-F454-4FBC-8EC2-4A716C0F2E41}"/>
              </a:ext>
            </a:extLst>
          </p:cNvPr>
          <p:cNvSpPr>
            <a:spLocks noGrp="1"/>
          </p:cNvSpPr>
          <p:nvPr>
            <p:ph idx="1"/>
          </p:nvPr>
        </p:nvSpPr>
        <p:spPr/>
        <p:txBody>
          <a:bodyPr>
            <a:normAutofit/>
          </a:bodyPr>
          <a:lstStyle/>
          <a:p>
            <a:r>
              <a:rPr lang="zh-CN" altLang="en-US" sz="3600" dirty="0"/>
              <a:t>代币供应协议：发行的代币全部供应到交易网络的流动性池（顺便革了</a:t>
            </a:r>
            <a:r>
              <a:rPr lang="en-US" altLang="zh-CN" sz="3600" dirty="0"/>
              <a:t>ICO</a:t>
            </a:r>
            <a:r>
              <a:rPr lang="zh-CN" altLang="en-US" sz="3600" dirty="0"/>
              <a:t>的命）。</a:t>
            </a:r>
            <a:r>
              <a:rPr lang="en-US" altLang="zh-CN" sz="3600" dirty="0"/>
              <a:t> </a:t>
            </a:r>
          </a:p>
          <a:p>
            <a:r>
              <a:rPr lang="zh-CN" altLang="en-US" sz="3600" dirty="0"/>
              <a:t>去中心化定价标准（继承</a:t>
            </a:r>
            <a:r>
              <a:rPr lang="en-US" altLang="zh-CN" sz="3600" dirty="0"/>
              <a:t>CPMM</a:t>
            </a:r>
            <a:r>
              <a:rPr lang="zh-CN" altLang="en-US" sz="3600" dirty="0"/>
              <a:t>），且价格零杠杆。</a:t>
            </a:r>
            <a:endParaRPr lang="en-US" altLang="zh-CN" sz="3600" dirty="0"/>
          </a:p>
          <a:p>
            <a:r>
              <a:rPr lang="zh-CN" altLang="en-US" sz="3600" dirty="0"/>
              <a:t>以科学方法完善定价机制、定义定价通证</a:t>
            </a:r>
            <a:r>
              <a:rPr lang="en-US" altLang="zh-CN" sz="3600" dirty="0" err="1"/>
              <a:t>uToken</a:t>
            </a:r>
            <a:r>
              <a:rPr lang="zh-CN" altLang="en-US" sz="3600" dirty="0"/>
              <a:t>。</a:t>
            </a:r>
            <a:endParaRPr lang="en-US" altLang="zh-CN" sz="3600" dirty="0"/>
          </a:p>
          <a:p>
            <a:r>
              <a:rPr lang="zh-CN" altLang="en-US" sz="3600" dirty="0"/>
              <a:t>大胆应用</a:t>
            </a:r>
            <a:r>
              <a:rPr lang="en-US" altLang="zh-CN" sz="3600" dirty="0"/>
              <a:t>ETH</a:t>
            </a:r>
            <a:r>
              <a:rPr lang="zh-CN" altLang="en-US" sz="3600" dirty="0"/>
              <a:t>的变体：去中心化锻造机制将</a:t>
            </a:r>
            <a:r>
              <a:rPr lang="en-US" altLang="zh-CN" sz="3600" dirty="0"/>
              <a:t>ETH</a:t>
            </a:r>
            <a:r>
              <a:rPr lang="zh-CN" altLang="en-US" sz="3600" dirty="0"/>
              <a:t>锻造成</a:t>
            </a:r>
            <a:r>
              <a:rPr lang="en-US" altLang="zh-CN" sz="3600" dirty="0" err="1"/>
              <a:t>uToken</a:t>
            </a:r>
            <a:r>
              <a:rPr lang="zh-CN" altLang="en-US" sz="3600" dirty="0"/>
              <a:t>，在交易和支付里，其价格绝对稳定！</a:t>
            </a:r>
            <a:endParaRPr lang="en-US" altLang="zh-CN" sz="3600" dirty="0"/>
          </a:p>
          <a:p>
            <a:r>
              <a:rPr lang="zh-CN" altLang="en-US" sz="3600" dirty="0"/>
              <a:t>它是</a:t>
            </a:r>
            <a:r>
              <a:rPr lang="en-US" altLang="zh-CN" sz="3600" dirty="0"/>
              <a:t>DEX</a:t>
            </a:r>
            <a:r>
              <a:rPr lang="zh-CN" altLang="en-US" sz="3600" dirty="0"/>
              <a:t>和</a:t>
            </a:r>
            <a:r>
              <a:rPr lang="en-US" altLang="zh-CN" sz="3600" dirty="0"/>
              <a:t>D-Payments</a:t>
            </a:r>
            <a:r>
              <a:rPr lang="zh-CN" altLang="en-US" sz="3600" dirty="0"/>
              <a:t>合二为一的网络。特别是</a:t>
            </a:r>
            <a:r>
              <a:rPr lang="en-US" altLang="zh-CN" sz="3600" dirty="0"/>
              <a:t>D-Payments</a:t>
            </a:r>
            <a:r>
              <a:rPr lang="zh-CN" altLang="en-US" sz="3600" dirty="0"/>
              <a:t>的实现方法为首创，且应用价值巨大！</a:t>
            </a:r>
            <a:endParaRPr lang="en-US" altLang="zh-CN" sz="3600" dirty="0"/>
          </a:p>
        </p:txBody>
      </p:sp>
    </p:spTree>
    <p:extLst>
      <p:ext uri="{BB962C8B-B14F-4D97-AF65-F5344CB8AC3E}">
        <p14:creationId xmlns:p14="http://schemas.microsoft.com/office/powerpoint/2010/main" val="24653966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82C040-F454-4FBC-8EC2-4A716C0F2E41}"/>
              </a:ext>
            </a:extLst>
          </p:cNvPr>
          <p:cNvSpPr>
            <a:spLocks noGrp="1"/>
          </p:cNvSpPr>
          <p:nvPr>
            <p:ph idx="1"/>
          </p:nvPr>
        </p:nvSpPr>
        <p:spPr>
          <a:xfrm>
            <a:off x="685800" y="1660124"/>
            <a:ext cx="10820400" cy="4912898"/>
          </a:xfrm>
        </p:spPr>
        <p:txBody>
          <a:bodyPr>
            <a:normAutofit/>
          </a:bodyPr>
          <a:lstStyle/>
          <a:p>
            <a:r>
              <a:rPr lang="zh-CN" altLang="en-US" sz="3600" dirty="0"/>
              <a:t>极大地提升区块链的效率：</a:t>
            </a:r>
            <a:endParaRPr lang="en-US" altLang="zh-CN" sz="3600" dirty="0"/>
          </a:p>
          <a:p>
            <a:pPr lvl="1">
              <a:buFont typeface="Wingdings" panose="05000000000000000000" pitchFamily="2" charset="2"/>
              <a:buChar char="ü"/>
            </a:pPr>
            <a:r>
              <a:rPr lang="zh-CN" altLang="en-US" sz="3400" dirty="0"/>
              <a:t>“代币发行</a:t>
            </a:r>
            <a:r>
              <a:rPr lang="en-US" altLang="zh-CN" sz="3400" dirty="0"/>
              <a:t>+</a:t>
            </a:r>
            <a:r>
              <a:rPr lang="zh-CN" altLang="en-US" sz="3400" dirty="0"/>
              <a:t>交易</a:t>
            </a:r>
            <a:r>
              <a:rPr lang="en-US" altLang="zh-CN" sz="3400" dirty="0"/>
              <a:t>+</a:t>
            </a:r>
            <a:r>
              <a:rPr lang="zh-CN" altLang="en-US" sz="3400" dirty="0"/>
              <a:t>支付”这三件事的部署极其简单，最快十几秒全部自动完成。同时也完全傻瓜化。</a:t>
            </a:r>
            <a:endParaRPr lang="en-US" altLang="zh-CN" sz="3400" dirty="0"/>
          </a:p>
          <a:p>
            <a:pPr lvl="1">
              <a:buFont typeface="Wingdings" panose="05000000000000000000" pitchFamily="2" charset="2"/>
              <a:buChar char="ü"/>
            </a:pPr>
            <a:r>
              <a:rPr lang="zh-CN" altLang="en-US" sz="3400" dirty="0"/>
              <a:t>一个通证发行合约搞定一切，即使未来有</a:t>
            </a:r>
            <a:r>
              <a:rPr lang="en-US" altLang="zh-CN" sz="3400" dirty="0"/>
              <a:t>1</a:t>
            </a:r>
            <a:r>
              <a:rPr lang="zh-CN" altLang="en-US" sz="3400" dirty="0"/>
              <a:t>亿种代币，完全没问题。而使用</a:t>
            </a:r>
            <a:r>
              <a:rPr lang="en-US" altLang="zh-CN" sz="3400" dirty="0" err="1"/>
              <a:t>Uniswap</a:t>
            </a:r>
            <a:r>
              <a:rPr lang="zh-CN" altLang="en-US" sz="3400" dirty="0"/>
              <a:t>或者</a:t>
            </a:r>
            <a:r>
              <a:rPr lang="en-US" altLang="zh-CN" sz="3400" dirty="0" err="1"/>
              <a:t>Bancor</a:t>
            </a:r>
            <a:r>
              <a:rPr lang="zh-CN" altLang="en-US" sz="3400" dirty="0"/>
              <a:t>，就必须部署</a:t>
            </a:r>
            <a:r>
              <a:rPr lang="en-US" altLang="zh-CN" sz="3400" dirty="0"/>
              <a:t>1</a:t>
            </a:r>
            <a:r>
              <a:rPr lang="zh-CN" altLang="en-US" sz="3400" dirty="0"/>
              <a:t>亿多个智能合约</a:t>
            </a:r>
            <a:r>
              <a:rPr lang="en-US" altLang="zh-CN" sz="3400" dirty="0"/>
              <a:t>+</a:t>
            </a:r>
            <a:r>
              <a:rPr lang="zh-CN" altLang="en-US" sz="3400" dirty="0"/>
              <a:t>无数人工</a:t>
            </a:r>
            <a:r>
              <a:rPr lang="en-US" altLang="zh-CN" sz="3400" dirty="0"/>
              <a:t>+</a:t>
            </a:r>
            <a:r>
              <a:rPr lang="zh-CN" altLang="en-US" sz="3400" dirty="0"/>
              <a:t>庞大的虚拟机算力需求 。</a:t>
            </a:r>
            <a:r>
              <a:rPr lang="zh-CN" altLang="en-US" sz="3600" dirty="0"/>
              <a:t>加入通证标准的创新，大大降低了</a:t>
            </a:r>
            <a:r>
              <a:rPr lang="en-US" altLang="zh-CN" sz="3600" dirty="0"/>
              <a:t>gas</a:t>
            </a:r>
            <a:r>
              <a:rPr lang="zh-CN" altLang="en-US" sz="3600" dirty="0"/>
              <a:t>手续费。</a:t>
            </a:r>
            <a:endParaRPr lang="en-US" altLang="zh-CN" sz="3600" dirty="0"/>
          </a:p>
          <a:p>
            <a:pPr lvl="1">
              <a:buFont typeface="Wingdings" panose="05000000000000000000" pitchFamily="2" charset="2"/>
              <a:buChar char="ü"/>
            </a:pPr>
            <a:r>
              <a:rPr lang="zh-CN" altLang="en-US" sz="3600" dirty="0"/>
              <a:t>无人值守。</a:t>
            </a:r>
            <a:endParaRPr lang="en-US" altLang="zh-CN" sz="3400" dirty="0"/>
          </a:p>
        </p:txBody>
      </p:sp>
      <p:sp>
        <p:nvSpPr>
          <p:cNvPr id="6" name="标题 1">
            <a:extLst>
              <a:ext uri="{FF2B5EF4-FFF2-40B4-BE49-F238E27FC236}">
                <a16:creationId xmlns:a16="http://schemas.microsoft.com/office/drawing/2014/main" id="{879549B8-E248-48A1-BFBD-67B62CAD098C}"/>
              </a:ext>
            </a:extLst>
          </p:cNvPr>
          <p:cNvSpPr>
            <a:spLocks noGrp="1"/>
          </p:cNvSpPr>
          <p:nvPr>
            <p:ph type="title"/>
          </p:nvPr>
        </p:nvSpPr>
        <p:spPr>
          <a:xfrm>
            <a:off x="565608" y="284978"/>
            <a:ext cx="10940592" cy="1293028"/>
          </a:xfrm>
        </p:spPr>
        <p:txBody>
          <a:bodyPr>
            <a:normAutofit/>
          </a:bodyPr>
          <a:lstStyle/>
          <a:p>
            <a:r>
              <a:rPr lang="zh-CN" altLang="en-US" sz="5400" cap="none" dirty="0">
                <a:solidFill>
                  <a:prstClr val="white"/>
                </a:solidFill>
              </a:rPr>
              <a:t>去中心化交易</a:t>
            </a:r>
            <a:r>
              <a:rPr lang="en-US" altLang="zh-CN" sz="5400" cap="none" dirty="0">
                <a:solidFill>
                  <a:prstClr val="white"/>
                </a:solidFill>
              </a:rPr>
              <a:t>3.0</a:t>
            </a:r>
            <a:r>
              <a:rPr lang="zh-CN" altLang="en-US" sz="5400" cap="none" dirty="0">
                <a:solidFill>
                  <a:prstClr val="white"/>
                </a:solidFill>
              </a:rPr>
              <a:t>：</a:t>
            </a:r>
            <a:r>
              <a:rPr lang="en-US" altLang="zh-CN" sz="5400" cap="none" dirty="0">
                <a:solidFill>
                  <a:prstClr val="white"/>
                </a:solidFill>
              </a:rPr>
              <a:t>IADD Network</a:t>
            </a:r>
            <a:endParaRPr lang="zh-CN" altLang="en-US" dirty="0"/>
          </a:p>
        </p:txBody>
      </p:sp>
    </p:spTree>
    <p:extLst>
      <p:ext uri="{BB962C8B-B14F-4D97-AF65-F5344CB8AC3E}">
        <p14:creationId xmlns:p14="http://schemas.microsoft.com/office/powerpoint/2010/main" val="11508710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82C040-F454-4FBC-8EC2-4A716C0F2E41}"/>
              </a:ext>
            </a:extLst>
          </p:cNvPr>
          <p:cNvSpPr>
            <a:spLocks noGrp="1"/>
          </p:cNvSpPr>
          <p:nvPr>
            <p:ph idx="1"/>
          </p:nvPr>
        </p:nvSpPr>
        <p:spPr/>
        <p:txBody>
          <a:bodyPr>
            <a:normAutofit/>
          </a:bodyPr>
          <a:lstStyle/>
          <a:p>
            <a:r>
              <a:rPr lang="zh-CN" altLang="en-US" sz="3600" dirty="0"/>
              <a:t>提供了自然死亡法则。</a:t>
            </a:r>
            <a:endParaRPr lang="en-US" altLang="zh-CN" sz="3600" dirty="0"/>
          </a:p>
          <a:p>
            <a:pPr marL="0" indent="0">
              <a:buNone/>
            </a:pPr>
            <a:r>
              <a:rPr lang="en-US" altLang="zh-CN" sz="3600" dirty="0"/>
              <a:t>………………</a:t>
            </a:r>
            <a:r>
              <a:rPr lang="en-US" altLang="zh-CN" sz="3600" dirty="0">
                <a:hlinkClick r:id="rId3"/>
              </a:rPr>
              <a:t>www.Daism.io</a:t>
            </a:r>
            <a:endParaRPr lang="en-US" altLang="zh-CN" sz="3600" dirty="0"/>
          </a:p>
        </p:txBody>
      </p:sp>
      <p:sp>
        <p:nvSpPr>
          <p:cNvPr id="6" name="标题 1">
            <a:extLst>
              <a:ext uri="{FF2B5EF4-FFF2-40B4-BE49-F238E27FC236}">
                <a16:creationId xmlns:a16="http://schemas.microsoft.com/office/drawing/2014/main" id="{5073DA19-4C4B-4E4A-BB2D-6624137F232F}"/>
              </a:ext>
            </a:extLst>
          </p:cNvPr>
          <p:cNvSpPr>
            <a:spLocks noGrp="1"/>
          </p:cNvSpPr>
          <p:nvPr>
            <p:ph type="title"/>
          </p:nvPr>
        </p:nvSpPr>
        <p:spPr>
          <a:xfrm>
            <a:off x="565608" y="284978"/>
            <a:ext cx="10940592" cy="1293028"/>
          </a:xfrm>
        </p:spPr>
        <p:txBody>
          <a:bodyPr>
            <a:normAutofit/>
          </a:bodyPr>
          <a:lstStyle/>
          <a:p>
            <a:r>
              <a:rPr lang="zh-CN" altLang="en-US" sz="5400" cap="none" dirty="0">
                <a:solidFill>
                  <a:prstClr val="white"/>
                </a:solidFill>
              </a:rPr>
              <a:t>去中心化交易</a:t>
            </a:r>
            <a:r>
              <a:rPr lang="en-US" altLang="zh-CN" sz="5400" cap="none" dirty="0">
                <a:solidFill>
                  <a:prstClr val="white"/>
                </a:solidFill>
              </a:rPr>
              <a:t>3.0</a:t>
            </a:r>
            <a:r>
              <a:rPr lang="zh-CN" altLang="en-US" sz="5400" cap="none" dirty="0">
                <a:solidFill>
                  <a:prstClr val="white"/>
                </a:solidFill>
              </a:rPr>
              <a:t>：</a:t>
            </a:r>
            <a:r>
              <a:rPr lang="en-US" altLang="zh-CN" sz="5400" cap="none" dirty="0">
                <a:solidFill>
                  <a:prstClr val="white"/>
                </a:solidFill>
              </a:rPr>
              <a:t>IADD Network</a:t>
            </a:r>
            <a:endParaRPr lang="zh-CN" altLang="en-US" dirty="0"/>
          </a:p>
        </p:txBody>
      </p:sp>
    </p:spTree>
    <p:extLst>
      <p:ext uri="{BB962C8B-B14F-4D97-AF65-F5344CB8AC3E}">
        <p14:creationId xmlns:p14="http://schemas.microsoft.com/office/powerpoint/2010/main" val="17706822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defTabSz="457200">
              <a:lnSpc>
                <a:spcPct val="100000"/>
              </a:lnSpc>
              <a:spcBef>
                <a:spcPts val="0"/>
              </a:spcBef>
            </a:pPr>
            <a:r>
              <a:rPr lang="zh-CN" altLang="en-US" sz="5400" cap="none" dirty="0">
                <a:solidFill>
                  <a:prstClr val="white"/>
                </a:solidFill>
                <a:cs typeface="+mn-cs"/>
              </a:rPr>
              <a:t>去中心化交易</a:t>
            </a:r>
            <a:r>
              <a:rPr lang="en-US" altLang="zh-CN" sz="5400" cap="none" dirty="0">
                <a:solidFill>
                  <a:prstClr val="white"/>
                </a:solidFill>
                <a:cs typeface="+mn-cs"/>
              </a:rPr>
              <a:t>1.5</a:t>
            </a:r>
            <a:r>
              <a:rPr lang="zh-CN" altLang="en-US" sz="5400" cap="none" dirty="0">
                <a:solidFill>
                  <a:prstClr val="white"/>
                </a:solidFill>
                <a:cs typeface="+mn-cs"/>
              </a:rPr>
              <a:t>的“两个代表”</a:t>
            </a:r>
          </a:p>
        </p:txBody>
      </p:sp>
      <p:sp>
        <p:nvSpPr>
          <p:cNvPr id="3" name="内容占位符 2"/>
          <p:cNvSpPr>
            <a:spLocks noGrp="1"/>
          </p:cNvSpPr>
          <p:nvPr>
            <p:ph idx="1"/>
          </p:nvPr>
        </p:nvSpPr>
        <p:spPr/>
        <p:txBody>
          <a:bodyPr>
            <a:normAutofit/>
          </a:bodyPr>
          <a:lstStyle/>
          <a:p>
            <a:r>
              <a:rPr lang="en-US" altLang="zh-CN" sz="3600" dirty="0" err="1"/>
              <a:t>Kyber</a:t>
            </a:r>
            <a:r>
              <a:rPr lang="en-US" altLang="zh-CN" sz="3600" dirty="0"/>
              <a:t> Network</a:t>
            </a:r>
          </a:p>
          <a:p>
            <a:r>
              <a:rPr lang="en-US" altLang="zh-CN" sz="3600" dirty="0"/>
              <a:t>0x Protocol</a:t>
            </a:r>
          </a:p>
        </p:txBody>
      </p:sp>
    </p:spTree>
    <p:extLst>
      <p:ext uri="{BB962C8B-B14F-4D97-AF65-F5344CB8AC3E}">
        <p14:creationId xmlns:p14="http://schemas.microsoft.com/office/powerpoint/2010/main" val="6677850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5400" dirty="0"/>
              <a:t>去中心化交易之 </a:t>
            </a:r>
            <a:r>
              <a:rPr lang="en-US" altLang="zh-CN" sz="5400" cap="none" dirty="0" err="1">
                <a:latin typeface="Times New Roman" panose="02020603050405020304" pitchFamily="18" charset="0"/>
                <a:cs typeface="Times New Roman" panose="02020603050405020304" pitchFamily="18" charset="0"/>
              </a:rPr>
              <a:t>Kyber</a:t>
            </a:r>
            <a:r>
              <a:rPr lang="en-US" altLang="zh-CN" sz="5400" cap="none" dirty="0">
                <a:latin typeface="Times New Roman" panose="02020603050405020304" pitchFamily="18" charset="0"/>
                <a:cs typeface="Times New Roman" panose="02020603050405020304" pitchFamily="18" charset="0"/>
              </a:rPr>
              <a:t> Network</a:t>
            </a:r>
            <a:endParaRPr lang="zh-CN" altLang="en-US" sz="5400" cap="none" dirty="0">
              <a:latin typeface="Times New Roman" panose="02020603050405020304" pitchFamily="18" charset="0"/>
              <a:cs typeface="Times New Roman" panose="02020603050405020304" pitchFamily="18" charset="0"/>
            </a:endParaRPr>
          </a:p>
        </p:txBody>
      </p:sp>
      <p:sp>
        <p:nvSpPr>
          <p:cNvPr id="4" name="内容占位符 3">
            <a:extLst>
              <a:ext uri="{FF2B5EF4-FFF2-40B4-BE49-F238E27FC236}">
                <a16:creationId xmlns:a16="http://schemas.microsoft.com/office/drawing/2014/main" id="{74DDB6FE-9113-4CF6-B009-4DF94A0F442B}"/>
              </a:ext>
            </a:extLst>
          </p:cNvPr>
          <p:cNvSpPr>
            <a:spLocks noGrp="1"/>
          </p:cNvSpPr>
          <p:nvPr>
            <p:ph idx="1"/>
          </p:nvPr>
        </p:nvSpPr>
        <p:spPr/>
        <p:txBody>
          <a:bodyPr>
            <a:noAutofit/>
          </a:bodyPr>
          <a:lstStyle/>
          <a:p>
            <a:pPr marL="742950" indent="-742950">
              <a:buFont typeface="+mj-lt"/>
              <a:buAutoNum type="arabicPeriod"/>
            </a:pPr>
            <a:r>
              <a:rPr lang="zh-CN" altLang="en-US" sz="3600" dirty="0">
                <a:solidFill>
                  <a:srgbClr val="FFFF00"/>
                </a:solidFill>
                <a:latin typeface="+mn-ea"/>
              </a:rPr>
              <a:t>储备贡献者</a:t>
            </a:r>
            <a:r>
              <a:rPr lang="zh-CN" altLang="en-US" sz="3600" dirty="0">
                <a:latin typeface="+mn-ea"/>
              </a:rPr>
              <a:t>建设很多代币储备库，并交给</a:t>
            </a:r>
            <a:r>
              <a:rPr lang="zh-CN" altLang="en-US" sz="3600" dirty="0">
                <a:solidFill>
                  <a:srgbClr val="FFFF00"/>
                </a:solidFill>
                <a:latin typeface="+mn-ea"/>
              </a:rPr>
              <a:t>储备管理者</a:t>
            </a:r>
            <a:r>
              <a:rPr lang="zh-CN" altLang="en-US" sz="3600" dirty="0">
                <a:latin typeface="+mn-ea"/>
              </a:rPr>
              <a:t>来运营，交易</a:t>
            </a:r>
            <a:r>
              <a:rPr lang="zh-CN" altLang="en-US" sz="3600" b="1" dirty="0">
                <a:solidFill>
                  <a:srgbClr val="FFFF00"/>
                </a:solidFill>
                <a:latin typeface="+mn-ea"/>
              </a:rPr>
              <a:t>折价收益两者共同分享</a:t>
            </a:r>
            <a:r>
              <a:rPr lang="zh-CN" altLang="en-US" sz="3600" dirty="0">
                <a:latin typeface="+mn-ea"/>
              </a:rPr>
              <a:t>。</a:t>
            </a:r>
            <a:endParaRPr lang="en-US" altLang="zh-CN" sz="3600" dirty="0">
              <a:latin typeface="+mn-ea"/>
            </a:endParaRPr>
          </a:p>
          <a:p>
            <a:pPr marL="742950" indent="-742950">
              <a:buFont typeface="+mj-lt"/>
              <a:buAutoNum type="arabicPeriod"/>
            </a:pPr>
            <a:r>
              <a:rPr lang="zh-CN" altLang="en-US" sz="3600" dirty="0">
                <a:latin typeface="+mn-ea"/>
              </a:rPr>
              <a:t>储备库之间互相竞争，给用户提供最优的交易价。</a:t>
            </a:r>
            <a:endParaRPr lang="en-US" altLang="zh-CN" sz="3600" dirty="0">
              <a:latin typeface="+mn-ea"/>
            </a:endParaRPr>
          </a:p>
          <a:p>
            <a:pPr marL="742950" indent="-742950">
              <a:buFont typeface="+mj-lt"/>
              <a:buAutoNum type="arabicPeriod"/>
            </a:pPr>
            <a:r>
              <a:rPr lang="en-US" altLang="zh-CN" sz="3600" dirty="0" err="1">
                <a:latin typeface="+mn-ea"/>
              </a:rPr>
              <a:t>KyberNetwork</a:t>
            </a:r>
            <a:r>
              <a:rPr lang="en-US" altLang="zh-CN" sz="3600" dirty="0">
                <a:latin typeface="+mn-ea"/>
              </a:rPr>
              <a:t> operator</a:t>
            </a:r>
            <a:r>
              <a:rPr lang="zh-CN" altLang="en-US" sz="3600" dirty="0">
                <a:latin typeface="+mn-ea"/>
              </a:rPr>
              <a:t>即</a:t>
            </a:r>
            <a:r>
              <a:rPr lang="zh-CN" altLang="en-US" sz="3600" dirty="0">
                <a:solidFill>
                  <a:srgbClr val="FFFF00"/>
                </a:solidFill>
                <a:latin typeface="+mn-ea"/>
              </a:rPr>
              <a:t>全局运营者</a:t>
            </a:r>
            <a:r>
              <a:rPr lang="zh-CN" altLang="en-US" sz="3600" dirty="0">
                <a:latin typeface="+mn-ea"/>
              </a:rPr>
              <a:t>对所有储备库、储备库管理者进行管理维护。</a:t>
            </a:r>
          </a:p>
        </p:txBody>
      </p:sp>
    </p:spTree>
    <p:extLst>
      <p:ext uri="{BB962C8B-B14F-4D97-AF65-F5344CB8AC3E}">
        <p14:creationId xmlns:p14="http://schemas.microsoft.com/office/powerpoint/2010/main" val="368840132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5400" dirty="0"/>
              <a:t>去中心化交易之 </a:t>
            </a:r>
            <a:r>
              <a:rPr lang="en-US" altLang="zh-CN" sz="5400" cap="none" dirty="0" err="1">
                <a:latin typeface="Times New Roman" panose="02020603050405020304" pitchFamily="18" charset="0"/>
                <a:cs typeface="Times New Roman" panose="02020603050405020304" pitchFamily="18" charset="0"/>
              </a:rPr>
              <a:t>Kyber</a:t>
            </a:r>
            <a:r>
              <a:rPr lang="en-US" altLang="zh-CN" sz="5400" cap="none" dirty="0">
                <a:latin typeface="Times New Roman" panose="02020603050405020304" pitchFamily="18" charset="0"/>
                <a:cs typeface="Times New Roman" panose="02020603050405020304" pitchFamily="18" charset="0"/>
              </a:rPr>
              <a:t> Network</a:t>
            </a:r>
            <a:endParaRPr lang="zh-CN" altLang="en-US" sz="5400" cap="none" dirty="0">
              <a:latin typeface="Times New Roman" panose="02020603050405020304" pitchFamily="18" charset="0"/>
              <a:cs typeface="Times New Roman" panose="02020603050405020304" pitchFamily="18" charset="0"/>
            </a:endParaRPr>
          </a:p>
        </p:txBody>
      </p:sp>
      <p:sp>
        <p:nvSpPr>
          <p:cNvPr id="4" name="内容占位符 3">
            <a:extLst>
              <a:ext uri="{FF2B5EF4-FFF2-40B4-BE49-F238E27FC236}">
                <a16:creationId xmlns:a16="http://schemas.microsoft.com/office/drawing/2014/main" id="{74DDB6FE-9113-4CF6-B009-4DF94A0F442B}"/>
              </a:ext>
            </a:extLst>
          </p:cNvPr>
          <p:cNvSpPr>
            <a:spLocks noGrp="1"/>
          </p:cNvSpPr>
          <p:nvPr>
            <p:ph idx="1"/>
          </p:nvPr>
        </p:nvSpPr>
        <p:spPr/>
        <p:txBody>
          <a:bodyPr>
            <a:normAutofit/>
          </a:bodyPr>
          <a:lstStyle/>
          <a:p>
            <a:pPr marL="0" lvl="0" indent="0">
              <a:buNone/>
            </a:pPr>
            <a:r>
              <a:rPr lang="zh-CN" altLang="en-US" sz="4300" dirty="0">
                <a:solidFill>
                  <a:prstClr val="white"/>
                </a:solidFill>
                <a:latin typeface="宋体" panose="02010600030101010101" pitchFamily="2" charset="-122"/>
              </a:rPr>
              <a:t>问题：</a:t>
            </a:r>
            <a:endParaRPr lang="en-US" altLang="zh-CN" sz="4300" dirty="0">
              <a:solidFill>
                <a:prstClr val="white"/>
              </a:solidFill>
              <a:latin typeface="宋体" panose="02010600030101010101" pitchFamily="2" charset="-122"/>
            </a:endParaRPr>
          </a:p>
          <a:p>
            <a:pPr marL="742950" indent="-742950">
              <a:buFont typeface="+mj-lt"/>
              <a:buAutoNum type="arabicPeriod"/>
            </a:pPr>
            <a:r>
              <a:rPr lang="zh-CN" altLang="en-US" sz="3600" dirty="0">
                <a:latin typeface="+mn-ea"/>
              </a:rPr>
              <a:t>管理权力绝对中心化。</a:t>
            </a:r>
            <a:endParaRPr lang="en-US" altLang="zh-CN" sz="3600" dirty="0">
              <a:latin typeface="+mn-ea"/>
            </a:endParaRPr>
          </a:p>
          <a:p>
            <a:pPr marL="742950" indent="-742950">
              <a:buFont typeface="+mj-lt"/>
              <a:buAutoNum type="arabicPeriod"/>
            </a:pPr>
            <a:r>
              <a:rPr lang="zh-CN" altLang="en-US" sz="3600" dirty="0">
                <a:latin typeface="+mn-ea"/>
              </a:rPr>
              <a:t>币币交易受到以太坊并发交易能力低及交易发生拥堵的限制。</a:t>
            </a:r>
            <a:endParaRPr lang="en-US" altLang="zh-CN" sz="3600" dirty="0">
              <a:latin typeface="+mn-ea"/>
            </a:endParaRPr>
          </a:p>
          <a:p>
            <a:pPr marL="742950" indent="-742950">
              <a:buFont typeface="+mj-lt"/>
              <a:buAutoNum type="arabicPeriod"/>
            </a:pPr>
            <a:r>
              <a:rPr lang="zh-CN" altLang="en-US" sz="3600" dirty="0">
                <a:latin typeface="+mn-ea"/>
              </a:rPr>
              <a:t>新加坡政策：个人每日交易上限为</a:t>
            </a:r>
            <a:r>
              <a:rPr lang="en-US" altLang="zh-CN" sz="3600" dirty="0">
                <a:latin typeface="+mn-ea"/>
              </a:rPr>
              <a:t>15000</a:t>
            </a:r>
            <a:r>
              <a:rPr lang="zh-CN" altLang="en-US" sz="3600" dirty="0">
                <a:latin typeface="+mn-ea"/>
              </a:rPr>
              <a:t>美元，超过则要求做</a:t>
            </a:r>
            <a:r>
              <a:rPr lang="en-US" altLang="zh-CN" sz="3600" dirty="0">
                <a:latin typeface="+mn-ea"/>
              </a:rPr>
              <a:t>KYC</a:t>
            </a:r>
            <a:r>
              <a:rPr lang="zh-CN" altLang="en-US" sz="3600" dirty="0">
                <a:latin typeface="+mn-ea"/>
              </a:rPr>
              <a:t>身份认证</a:t>
            </a:r>
            <a:r>
              <a:rPr lang="en-US" altLang="zh-CN" sz="3600" dirty="0">
                <a:latin typeface="+mn-ea"/>
              </a:rPr>
              <a:t>——</a:t>
            </a:r>
            <a:r>
              <a:rPr lang="zh-CN" altLang="en-US" sz="3600" b="1" dirty="0">
                <a:solidFill>
                  <a:srgbClr val="FFFF00"/>
                </a:solidFill>
                <a:latin typeface="+mn-ea"/>
              </a:rPr>
              <a:t>这样的中心化管理与区块链的核心价值观格格不入。</a:t>
            </a:r>
            <a:endParaRPr lang="en-US" altLang="zh-CN" sz="3600" b="1" dirty="0">
              <a:solidFill>
                <a:srgbClr val="FFFF00"/>
              </a:solidFill>
              <a:latin typeface="+mn-ea"/>
            </a:endParaRPr>
          </a:p>
        </p:txBody>
      </p:sp>
    </p:spTree>
    <p:extLst>
      <p:ext uri="{BB962C8B-B14F-4D97-AF65-F5344CB8AC3E}">
        <p14:creationId xmlns:p14="http://schemas.microsoft.com/office/powerpoint/2010/main" val="328901153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a:t>去中心化交易之 </a:t>
            </a:r>
            <a:r>
              <a:rPr lang="en-US" altLang="zh-CN" sz="5400" cap="none" dirty="0">
                <a:latin typeface="Times New Roman" panose="02020603050405020304" pitchFamily="18" charset="0"/>
                <a:cs typeface="Times New Roman" panose="02020603050405020304" pitchFamily="18" charset="0"/>
              </a:rPr>
              <a:t>0x</a:t>
            </a:r>
            <a:endParaRPr lang="zh-CN" altLang="en-US" sz="5400" cap="none" dirty="0">
              <a:latin typeface="Times New Roman" panose="02020603050405020304" pitchFamily="18" charset="0"/>
              <a:cs typeface="Times New Roman" panose="02020603050405020304" pitchFamily="18" charset="0"/>
            </a:endParaRPr>
          </a:p>
        </p:txBody>
      </p:sp>
      <p:sp>
        <p:nvSpPr>
          <p:cNvPr id="4" name="内容占位符 3">
            <a:extLst>
              <a:ext uri="{FF2B5EF4-FFF2-40B4-BE49-F238E27FC236}">
                <a16:creationId xmlns:a16="http://schemas.microsoft.com/office/drawing/2014/main" id="{74DDB6FE-9113-4CF6-B009-4DF94A0F442B}"/>
              </a:ext>
            </a:extLst>
          </p:cNvPr>
          <p:cNvSpPr>
            <a:spLocks noGrp="1"/>
          </p:cNvSpPr>
          <p:nvPr>
            <p:ph idx="1"/>
          </p:nvPr>
        </p:nvSpPr>
        <p:spPr/>
        <p:txBody>
          <a:bodyPr>
            <a:normAutofit/>
          </a:bodyPr>
          <a:lstStyle/>
          <a:p>
            <a:pPr marL="0" indent="0">
              <a:buNone/>
            </a:pPr>
            <a:r>
              <a:rPr lang="en-US" altLang="zh-CN" sz="3600" dirty="0">
                <a:latin typeface="+mn-ea"/>
              </a:rPr>
              <a:t>0x</a:t>
            </a:r>
            <a:r>
              <a:rPr lang="zh-CN" altLang="en-US" sz="3600" dirty="0">
                <a:latin typeface="+mn-ea"/>
              </a:rPr>
              <a:t>核心机制：</a:t>
            </a:r>
            <a:endParaRPr lang="en-US" altLang="zh-CN" sz="3600" dirty="0">
              <a:latin typeface="+mn-ea"/>
            </a:endParaRPr>
          </a:p>
          <a:p>
            <a:pPr marL="742950" indent="-742950">
              <a:buFont typeface="+mj-lt"/>
              <a:buAutoNum type="arabicPeriod"/>
            </a:pPr>
            <a:r>
              <a:rPr lang="en-US" altLang="zh-CN" sz="3600" dirty="0">
                <a:latin typeface="+mn-ea"/>
              </a:rPr>
              <a:t>Maker</a:t>
            </a:r>
            <a:r>
              <a:rPr lang="zh-CN" altLang="en-US" sz="3600" dirty="0">
                <a:latin typeface="+mn-ea"/>
              </a:rPr>
              <a:t>（出价者）发送已签名的订单给中继方</a:t>
            </a:r>
            <a:r>
              <a:rPr lang="en-US" altLang="zh-CN" sz="3600" dirty="0" err="1">
                <a:latin typeface="+mn-ea"/>
              </a:rPr>
              <a:t>Relayer</a:t>
            </a:r>
            <a:endParaRPr lang="en-US" altLang="zh-CN" sz="3600" dirty="0">
              <a:latin typeface="+mn-ea"/>
            </a:endParaRPr>
          </a:p>
          <a:p>
            <a:pPr marL="742950" indent="-742950">
              <a:buFont typeface="+mj-lt"/>
              <a:buAutoNum type="arabicPeriod"/>
            </a:pPr>
            <a:r>
              <a:rPr lang="zh-CN" altLang="en-US" sz="3600" dirty="0">
                <a:latin typeface="+mn-ea"/>
              </a:rPr>
              <a:t>中继方</a:t>
            </a:r>
            <a:r>
              <a:rPr lang="en-US" altLang="zh-CN" sz="3600" dirty="0" err="1">
                <a:latin typeface="+mn-ea"/>
              </a:rPr>
              <a:t>Relayer</a:t>
            </a:r>
            <a:r>
              <a:rPr lang="zh-CN" altLang="en-US" sz="3600" dirty="0">
                <a:latin typeface="+mn-ea"/>
              </a:rPr>
              <a:t>在订单簿中收录订单。</a:t>
            </a:r>
            <a:endParaRPr lang="en-US" altLang="zh-CN" sz="3600" dirty="0">
              <a:latin typeface="+mn-ea"/>
            </a:endParaRPr>
          </a:p>
          <a:p>
            <a:pPr marL="742950" indent="-742950">
              <a:buFont typeface="+mj-lt"/>
              <a:buAutoNum type="arabicPeriod"/>
            </a:pPr>
            <a:r>
              <a:rPr lang="zh-CN" altLang="en-US" sz="3600" dirty="0">
                <a:latin typeface="+mn-ea"/>
              </a:rPr>
              <a:t>交易所的用户</a:t>
            </a:r>
            <a:r>
              <a:rPr lang="en-US" altLang="zh-CN" sz="3600" dirty="0">
                <a:latin typeface="+mn-ea"/>
              </a:rPr>
              <a:t>Taker</a:t>
            </a:r>
            <a:r>
              <a:rPr lang="zh-CN" altLang="en-US" sz="3600" dirty="0">
                <a:latin typeface="+mn-ea"/>
              </a:rPr>
              <a:t>（受价者）在订单簿上找到订单，并且签署一个对手单到智能合约。</a:t>
            </a:r>
          </a:p>
        </p:txBody>
      </p:sp>
    </p:spTree>
    <p:extLst>
      <p:ext uri="{BB962C8B-B14F-4D97-AF65-F5344CB8AC3E}">
        <p14:creationId xmlns:p14="http://schemas.microsoft.com/office/powerpoint/2010/main" val="411008701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a:t>去中心化交易之</a:t>
            </a:r>
            <a:r>
              <a:rPr lang="en-US" altLang="zh-CN" sz="5400" cap="none" dirty="0">
                <a:latin typeface="Times New Roman" panose="02020603050405020304" pitchFamily="18" charset="0"/>
                <a:cs typeface="Times New Roman" panose="02020603050405020304" pitchFamily="18" charset="0"/>
              </a:rPr>
              <a:t>0x</a:t>
            </a:r>
            <a:endParaRPr lang="zh-CN" altLang="en-US" sz="5400" cap="none" dirty="0">
              <a:latin typeface="Times New Roman" panose="02020603050405020304" pitchFamily="18" charset="0"/>
              <a:cs typeface="Times New Roman" panose="02020603050405020304" pitchFamily="18" charset="0"/>
            </a:endParaRPr>
          </a:p>
        </p:txBody>
      </p:sp>
      <p:sp>
        <p:nvSpPr>
          <p:cNvPr id="4" name="内容占位符 3">
            <a:extLst>
              <a:ext uri="{FF2B5EF4-FFF2-40B4-BE49-F238E27FC236}">
                <a16:creationId xmlns:a16="http://schemas.microsoft.com/office/drawing/2014/main" id="{74DDB6FE-9113-4CF6-B009-4DF94A0F442B}"/>
              </a:ext>
            </a:extLst>
          </p:cNvPr>
          <p:cNvSpPr>
            <a:spLocks noGrp="1"/>
          </p:cNvSpPr>
          <p:nvPr>
            <p:ph idx="1"/>
          </p:nvPr>
        </p:nvSpPr>
        <p:spPr/>
        <p:txBody>
          <a:bodyPr>
            <a:normAutofit/>
          </a:bodyPr>
          <a:lstStyle/>
          <a:p>
            <a:pPr marL="742950" indent="-742950">
              <a:buFont typeface="+mj-lt"/>
              <a:buAutoNum type="arabicPeriod"/>
            </a:pPr>
            <a:r>
              <a:rPr lang="en-US" altLang="zh-CN" sz="3600" dirty="0">
                <a:latin typeface="+mn-ea"/>
              </a:rPr>
              <a:t>0x</a:t>
            </a:r>
            <a:r>
              <a:rPr lang="zh-CN" altLang="en-US" sz="3600" dirty="0">
                <a:latin typeface="+mn-ea"/>
              </a:rPr>
              <a:t>不是交易所，它是</a:t>
            </a:r>
            <a:r>
              <a:rPr lang="zh-CN" altLang="en-US" sz="3600" b="1" dirty="0">
                <a:solidFill>
                  <a:srgbClr val="FFFF00"/>
                </a:solidFill>
                <a:latin typeface="+mn-ea"/>
              </a:rPr>
              <a:t>去中心化交易的开源协议</a:t>
            </a:r>
            <a:r>
              <a:rPr lang="en-US" altLang="zh-CN" sz="3600" dirty="0">
                <a:latin typeface="+mn-ea"/>
              </a:rPr>
              <a:t>——</a:t>
            </a:r>
            <a:r>
              <a:rPr lang="zh-CN" altLang="en-US" sz="3600" dirty="0">
                <a:latin typeface="+mn-ea"/>
              </a:rPr>
              <a:t>让</a:t>
            </a:r>
            <a:r>
              <a:rPr lang="zh-CN" altLang="en-US" sz="3600" b="1" dirty="0">
                <a:solidFill>
                  <a:srgbClr val="FFFF00"/>
                </a:solidFill>
                <a:latin typeface="+mn-ea"/>
              </a:rPr>
              <a:t>人人可免费开交易所</a:t>
            </a:r>
            <a:r>
              <a:rPr lang="zh-CN" altLang="en-US" sz="3600" dirty="0">
                <a:latin typeface="+mn-ea"/>
              </a:rPr>
              <a:t>！</a:t>
            </a:r>
            <a:endParaRPr lang="en-US" altLang="zh-CN" sz="3600" dirty="0">
              <a:latin typeface="+mn-ea"/>
            </a:endParaRPr>
          </a:p>
          <a:p>
            <a:pPr marL="742950" indent="-742950">
              <a:buFont typeface="+mj-lt"/>
              <a:buAutoNum type="arabicPeriod"/>
            </a:pPr>
            <a:r>
              <a:rPr lang="en-US" altLang="zh-CN" sz="3600" dirty="0">
                <a:latin typeface="+mn-ea"/>
              </a:rPr>
              <a:t>0x</a:t>
            </a:r>
            <a:r>
              <a:rPr lang="zh-CN" altLang="en-US" sz="3600" dirty="0">
                <a:latin typeface="+mn-ea"/>
              </a:rPr>
              <a:t>引入了中继方</a:t>
            </a:r>
            <a:r>
              <a:rPr lang="en-US" altLang="zh-CN" sz="3600" dirty="0" err="1">
                <a:latin typeface="+mn-ea"/>
              </a:rPr>
              <a:t>Relayer</a:t>
            </a:r>
            <a:r>
              <a:rPr lang="zh-CN" altLang="en-US" sz="3600" dirty="0">
                <a:latin typeface="+mn-ea"/>
              </a:rPr>
              <a:t>概念。</a:t>
            </a:r>
            <a:r>
              <a:rPr lang="en-US" altLang="zh-CN" sz="3600" dirty="0" err="1">
                <a:latin typeface="+mn-ea"/>
              </a:rPr>
              <a:t>Relayer</a:t>
            </a:r>
            <a:r>
              <a:rPr lang="zh-CN" altLang="en-US" sz="3600" dirty="0">
                <a:latin typeface="+mn-ea"/>
              </a:rPr>
              <a:t>可以是提供链下订单簿服务的做市商、交易所或</a:t>
            </a:r>
            <a:r>
              <a:rPr lang="en-US" altLang="zh-CN" sz="3600" dirty="0" err="1">
                <a:latin typeface="+mn-ea"/>
              </a:rPr>
              <a:t>dApp</a:t>
            </a:r>
            <a:r>
              <a:rPr lang="zh-CN" altLang="en-US" sz="3600" dirty="0">
                <a:latin typeface="+mn-ea"/>
              </a:rPr>
              <a:t>等等。</a:t>
            </a:r>
            <a:endParaRPr lang="en-US" altLang="zh-CN" sz="3600" dirty="0">
              <a:latin typeface="+mn-ea"/>
            </a:endParaRPr>
          </a:p>
          <a:p>
            <a:pPr marL="742950" indent="-742950">
              <a:buFont typeface="+mj-lt"/>
              <a:buAutoNum type="arabicPeriod"/>
            </a:pPr>
            <a:r>
              <a:rPr lang="zh-CN" altLang="en-US" sz="3600" b="1" dirty="0">
                <a:solidFill>
                  <a:srgbClr val="FFFF00"/>
                </a:solidFill>
                <a:latin typeface="+mn-ea"/>
              </a:rPr>
              <a:t>链下订单撮合，链上结算</a:t>
            </a:r>
            <a:r>
              <a:rPr lang="zh-CN" altLang="en-US" sz="3600" dirty="0">
                <a:latin typeface="+mn-ea"/>
              </a:rPr>
              <a:t>。兼顾交易的速度及安全性。</a:t>
            </a:r>
          </a:p>
          <a:p>
            <a:pPr marL="742950" indent="-742950">
              <a:buFont typeface="+mj-lt"/>
              <a:buAutoNum type="arabicPeriod"/>
            </a:pPr>
            <a:r>
              <a:rPr lang="zh-CN" altLang="en-US" sz="3600" dirty="0">
                <a:latin typeface="+mn-ea"/>
              </a:rPr>
              <a:t>所有人共建一个交易市场：对于比特币来说就是“我拿全世界来怼你”！</a:t>
            </a:r>
          </a:p>
        </p:txBody>
      </p:sp>
    </p:spTree>
    <p:custDataLst>
      <p:tags r:id="rId1"/>
    </p:custDataLst>
    <p:extLst>
      <p:ext uri="{BB962C8B-B14F-4D97-AF65-F5344CB8AC3E}">
        <p14:creationId xmlns:p14="http://schemas.microsoft.com/office/powerpoint/2010/main" val="3516947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cap="none" dirty="0">
                <a:solidFill>
                  <a:prstClr val="white"/>
                </a:solidFill>
              </a:rPr>
              <a:t>为什么需要去中心化交易所</a:t>
            </a:r>
            <a:endParaRPr lang="zh-CN" altLang="en-US" sz="5400" cap="none"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742950" indent="-742950">
              <a:buFont typeface="+mj-lt"/>
              <a:buAutoNum type="arabicPeriod"/>
            </a:pPr>
            <a:r>
              <a:rPr lang="en-US" altLang="zh-CN" sz="3600" dirty="0">
                <a:latin typeface="+mn-ea"/>
              </a:rPr>
              <a:t>2018</a:t>
            </a:r>
            <a:r>
              <a:rPr lang="zh-CN" altLang="en-US" sz="3600" dirty="0">
                <a:latin typeface="+mn-ea"/>
              </a:rPr>
              <a:t>年</a:t>
            </a:r>
            <a:r>
              <a:rPr lang="en-US" altLang="zh-CN" sz="3600" dirty="0">
                <a:latin typeface="+mn-ea"/>
              </a:rPr>
              <a:t>3</a:t>
            </a:r>
            <a:r>
              <a:rPr lang="zh-CN" altLang="en-US" sz="3600" dirty="0">
                <a:latin typeface="+mn-ea"/>
              </a:rPr>
              <a:t>月，</a:t>
            </a:r>
            <a:r>
              <a:rPr lang="en-US" altLang="zh-CN" sz="3600" dirty="0">
                <a:latin typeface="+mn-ea"/>
              </a:rPr>
              <a:t>Coinbase</a:t>
            </a:r>
            <a:r>
              <a:rPr lang="zh-CN" altLang="en-US" sz="3600" dirty="0">
                <a:latin typeface="+mn-ea"/>
              </a:rPr>
              <a:t>被迫向美国国税局上交</a:t>
            </a:r>
            <a:r>
              <a:rPr lang="en-US" altLang="zh-CN" sz="3600" dirty="0">
                <a:latin typeface="+mn-ea"/>
              </a:rPr>
              <a:t>2013</a:t>
            </a:r>
            <a:r>
              <a:rPr lang="zh-CN" altLang="en-US" sz="3600" dirty="0">
                <a:latin typeface="+mn-ea"/>
              </a:rPr>
              <a:t>～</a:t>
            </a:r>
            <a:r>
              <a:rPr lang="en-US" altLang="zh-CN" sz="3600" dirty="0">
                <a:latin typeface="+mn-ea"/>
              </a:rPr>
              <a:t>2015</a:t>
            </a:r>
            <a:r>
              <a:rPr lang="zh-CN" altLang="en-US" sz="3600" dirty="0">
                <a:latin typeface="+mn-ea"/>
              </a:rPr>
              <a:t>年</a:t>
            </a:r>
            <a:r>
              <a:rPr lang="en-US" altLang="zh-CN" sz="3600" dirty="0">
                <a:latin typeface="+mn-ea"/>
              </a:rPr>
              <a:t>1.3</a:t>
            </a:r>
            <a:r>
              <a:rPr lang="zh-CN" altLang="en-US" sz="3600" dirty="0">
                <a:latin typeface="+mn-ea"/>
              </a:rPr>
              <a:t>万名应纳税用户的交易记录：只有</a:t>
            </a:r>
            <a:r>
              <a:rPr lang="en-US" altLang="zh-CN" sz="3600" dirty="0">
                <a:latin typeface="+mn-ea"/>
              </a:rPr>
              <a:t>800</a:t>
            </a:r>
            <a:r>
              <a:rPr lang="zh-CN" altLang="en-US" sz="3600" dirty="0">
                <a:latin typeface="+mn-ea"/>
              </a:rPr>
              <a:t>至</a:t>
            </a:r>
            <a:r>
              <a:rPr lang="en-US" altLang="zh-CN" sz="3600" dirty="0">
                <a:latin typeface="+mn-ea"/>
              </a:rPr>
              <a:t>900</a:t>
            </a:r>
            <a:r>
              <a:rPr lang="zh-CN" altLang="en-US" sz="3600" dirty="0">
                <a:latin typeface="+mn-ea"/>
              </a:rPr>
              <a:t>人为其收益报了税。</a:t>
            </a:r>
            <a:endParaRPr lang="en-US" altLang="zh-CN" sz="3600" dirty="0">
              <a:latin typeface="+mn-ea"/>
            </a:endParaRPr>
          </a:p>
          <a:p>
            <a:pPr marL="742950" indent="-742950">
              <a:buFont typeface="+mj-lt"/>
              <a:buAutoNum type="arabicPeriod"/>
            </a:pPr>
            <a:r>
              <a:rPr lang="zh-CN" altLang="en-US" sz="3600" dirty="0">
                <a:latin typeface="+mn-ea"/>
              </a:rPr>
              <a:t>正常纳税：加上交易费和会计费用，用户最高可能损失</a:t>
            </a:r>
            <a:r>
              <a:rPr lang="en-US" altLang="zh-CN" sz="3600" dirty="0">
                <a:latin typeface="+mn-ea"/>
              </a:rPr>
              <a:t>60%</a:t>
            </a:r>
            <a:r>
              <a:rPr lang="zh-CN" altLang="en-US" sz="3600" dirty="0">
                <a:latin typeface="+mn-ea"/>
              </a:rPr>
              <a:t>！</a:t>
            </a:r>
            <a:endParaRPr lang="en-US" altLang="zh-CN" sz="3600" dirty="0">
              <a:latin typeface="+mn-ea"/>
            </a:endParaRPr>
          </a:p>
          <a:p>
            <a:pPr marL="742950" indent="-742950">
              <a:buFont typeface="+mj-lt"/>
              <a:buAutoNum type="arabicPeriod"/>
            </a:pPr>
            <a:r>
              <a:rPr lang="zh-CN" altLang="en-US" sz="3600" dirty="0">
                <a:latin typeface="+mn-ea"/>
              </a:rPr>
              <a:t>马克思：为了</a:t>
            </a:r>
            <a:r>
              <a:rPr lang="en-US" altLang="zh-CN" sz="3600" dirty="0">
                <a:latin typeface="+mn-ea"/>
              </a:rPr>
              <a:t>100</a:t>
            </a:r>
            <a:r>
              <a:rPr lang="zh-CN" altLang="en-US" sz="3600" dirty="0">
                <a:latin typeface="+mn-ea"/>
              </a:rPr>
              <a:t>％的利润，资本就敢践踏一切人间法律！</a:t>
            </a:r>
            <a:endParaRPr lang="en-US" altLang="zh-CN" sz="3600" dirty="0">
              <a:latin typeface="+mn-ea"/>
            </a:endParaRPr>
          </a:p>
          <a:p>
            <a:pPr marL="742950" indent="-742950">
              <a:buFont typeface="+mj-lt"/>
              <a:buAutoNum type="arabicPeriod"/>
            </a:pPr>
            <a:r>
              <a:rPr lang="zh-CN" altLang="en-US" sz="3600" dirty="0">
                <a:latin typeface="+mn-ea"/>
              </a:rPr>
              <a:t>践行资产绝对私有化。</a:t>
            </a:r>
            <a:endParaRPr lang="en-US" altLang="zh-CN" sz="3600" dirty="0">
              <a:latin typeface="+mn-ea"/>
            </a:endParaRPr>
          </a:p>
        </p:txBody>
      </p:sp>
    </p:spTree>
    <p:custDataLst>
      <p:tags r:id="rId1"/>
    </p:custDataLst>
    <p:extLst>
      <p:ext uri="{BB962C8B-B14F-4D97-AF65-F5344CB8AC3E}">
        <p14:creationId xmlns:p14="http://schemas.microsoft.com/office/powerpoint/2010/main" val="3367442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a:t>去中心化交易之</a:t>
            </a:r>
            <a:r>
              <a:rPr lang="en-US" altLang="zh-CN" sz="5400" cap="none" dirty="0">
                <a:latin typeface="Times New Roman" panose="02020603050405020304" pitchFamily="18" charset="0"/>
                <a:cs typeface="Times New Roman" panose="02020603050405020304" pitchFamily="18" charset="0"/>
              </a:rPr>
              <a:t>0x</a:t>
            </a:r>
            <a:endParaRPr lang="zh-CN" altLang="en-US" sz="5400" cap="none" dirty="0">
              <a:latin typeface="Times New Roman" panose="02020603050405020304" pitchFamily="18" charset="0"/>
              <a:cs typeface="Times New Roman" panose="02020603050405020304" pitchFamily="18" charset="0"/>
            </a:endParaRPr>
          </a:p>
        </p:txBody>
      </p:sp>
      <p:sp>
        <p:nvSpPr>
          <p:cNvPr id="4" name="内容占位符 3">
            <a:extLst>
              <a:ext uri="{FF2B5EF4-FFF2-40B4-BE49-F238E27FC236}">
                <a16:creationId xmlns:a16="http://schemas.microsoft.com/office/drawing/2014/main" id="{74DDB6FE-9113-4CF6-B009-4DF94A0F442B}"/>
              </a:ext>
            </a:extLst>
          </p:cNvPr>
          <p:cNvSpPr>
            <a:spLocks noGrp="1"/>
          </p:cNvSpPr>
          <p:nvPr>
            <p:ph idx="1"/>
          </p:nvPr>
        </p:nvSpPr>
        <p:spPr/>
        <p:txBody>
          <a:bodyPr>
            <a:normAutofit/>
          </a:bodyPr>
          <a:lstStyle/>
          <a:p>
            <a:pPr marL="0" indent="0">
              <a:buNone/>
            </a:pPr>
            <a:r>
              <a:rPr lang="en-US" altLang="zh-CN" sz="3600" dirty="0">
                <a:latin typeface="+mn-ea"/>
              </a:rPr>
              <a:t>0x</a:t>
            </a:r>
            <a:r>
              <a:rPr lang="zh-CN" altLang="en-US" sz="3600" dirty="0">
                <a:latin typeface="+mn-ea"/>
              </a:rPr>
              <a:t>上线后很快就引发一轮热潮：</a:t>
            </a:r>
            <a:endParaRPr lang="en-US" altLang="zh-CN" sz="3600" dirty="0">
              <a:latin typeface="+mn-ea"/>
            </a:endParaRPr>
          </a:p>
          <a:p>
            <a:pPr marL="514350" indent="-514350">
              <a:buFont typeface="+mj-lt"/>
              <a:buAutoNum type="arabicPeriod"/>
            </a:pPr>
            <a:r>
              <a:rPr lang="zh-CN" altLang="en-US" sz="3200" dirty="0"/>
              <a:t>一批</a:t>
            </a:r>
            <a:r>
              <a:rPr lang="en-US" altLang="zh-CN" sz="3200" dirty="0" err="1"/>
              <a:t>dApp</a:t>
            </a:r>
            <a:r>
              <a:rPr lang="zh-CN" altLang="en-US" sz="3200" dirty="0"/>
              <a:t>应用的爆发；</a:t>
            </a:r>
            <a:endParaRPr lang="en-US" altLang="zh-CN" sz="3200" dirty="0"/>
          </a:p>
          <a:p>
            <a:pPr marL="514350" indent="-514350">
              <a:buFont typeface="+mj-lt"/>
              <a:buAutoNum type="arabicPeriod"/>
            </a:pPr>
            <a:r>
              <a:rPr lang="zh-CN" altLang="en-US" sz="3200" dirty="0"/>
              <a:t>钱包拓展去中心化交易功能，携手碾压中心化交易所（中心化交易所也能接入，但将徒劳）；</a:t>
            </a:r>
            <a:endParaRPr lang="en-US" altLang="zh-CN" sz="3200" dirty="0"/>
          </a:p>
          <a:p>
            <a:pPr marL="514350" indent="-514350">
              <a:buFont typeface="+mj-lt"/>
              <a:buAutoNum type="arabicPeriod"/>
            </a:pPr>
            <a:r>
              <a:rPr lang="zh-CN" altLang="en-US" sz="3200" dirty="0"/>
              <a:t>钱包迎来其发展的黄金期。</a:t>
            </a:r>
            <a:endParaRPr lang="en-US" altLang="zh-CN" sz="3200" dirty="0"/>
          </a:p>
          <a:p>
            <a:pPr marL="514350" indent="-514350">
              <a:buFont typeface="+mj-lt"/>
              <a:buAutoNum type="arabicPeriod"/>
            </a:pPr>
            <a:r>
              <a:rPr lang="zh-CN" altLang="en-US" sz="3200" dirty="0"/>
              <a:t>全球共同构建一个去中心化交易市场！</a:t>
            </a:r>
            <a:endParaRPr lang="en-US" altLang="zh-CN" sz="3200" dirty="0"/>
          </a:p>
        </p:txBody>
      </p:sp>
    </p:spTree>
    <p:custDataLst>
      <p:tags r:id="rId1"/>
    </p:custDataLst>
    <p:extLst>
      <p:ext uri="{BB962C8B-B14F-4D97-AF65-F5344CB8AC3E}">
        <p14:creationId xmlns:p14="http://schemas.microsoft.com/office/powerpoint/2010/main" val="12358351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4.9|28.8|28.8"/>
</p:tagLst>
</file>

<file path=ppt/tags/tag10.xml><?xml version="1.0" encoding="utf-8"?>
<p:tagLst xmlns:a="http://schemas.openxmlformats.org/drawingml/2006/main" xmlns:r="http://schemas.openxmlformats.org/officeDocument/2006/relationships" xmlns:p="http://schemas.openxmlformats.org/presentationml/2006/main">
  <p:tag name="TIMING" val="|6.2"/>
</p:tagLst>
</file>

<file path=ppt/tags/tag11.xml><?xml version="1.0" encoding="utf-8"?>
<p:tagLst xmlns:a="http://schemas.openxmlformats.org/drawingml/2006/main" xmlns:r="http://schemas.openxmlformats.org/officeDocument/2006/relationships" xmlns:p="http://schemas.openxmlformats.org/presentationml/2006/main">
  <p:tag name="TIMING" val="|131.6|57.7|57"/>
</p:tagLst>
</file>

<file path=ppt/tags/tag2.xml><?xml version="1.0" encoding="utf-8"?>
<p:tagLst xmlns:a="http://schemas.openxmlformats.org/drawingml/2006/main" xmlns:r="http://schemas.openxmlformats.org/officeDocument/2006/relationships" xmlns:p="http://schemas.openxmlformats.org/presentationml/2006/main">
  <p:tag name="TIMING" val="|20.3|15.4|13.9|9.4"/>
</p:tagLst>
</file>

<file path=ppt/tags/tag3.xml><?xml version="1.0" encoding="utf-8"?>
<p:tagLst xmlns:a="http://schemas.openxmlformats.org/drawingml/2006/main" xmlns:r="http://schemas.openxmlformats.org/officeDocument/2006/relationships" xmlns:p="http://schemas.openxmlformats.org/presentationml/2006/main">
  <p:tag name="TIMING" val="|38.3"/>
</p:tagLst>
</file>

<file path=ppt/tags/tag4.xml><?xml version="1.0" encoding="utf-8"?>
<p:tagLst xmlns:a="http://schemas.openxmlformats.org/drawingml/2006/main" xmlns:r="http://schemas.openxmlformats.org/officeDocument/2006/relationships" xmlns:p="http://schemas.openxmlformats.org/presentationml/2006/main">
  <p:tag name="TIMING" val="|15.6|10"/>
</p:tagLst>
</file>

<file path=ppt/tags/tag5.xml><?xml version="1.0" encoding="utf-8"?>
<p:tagLst xmlns:a="http://schemas.openxmlformats.org/drawingml/2006/main" xmlns:r="http://schemas.openxmlformats.org/officeDocument/2006/relationships" xmlns:p="http://schemas.openxmlformats.org/presentationml/2006/main">
  <p:tag name="TIMING" val="|5.4|3.7|4.3"/>
</p:tagLst>
</file>

<file path=ppt/tags/tag6.xml><?xml version="1.0" encoding="utf-8"?>
<p:tagLst xmlns:a="http://schemas.openxmlformats.org/drawingml/2006/main" xmlns:r="http://schemas.openxmlformats.org/officeDocument/2006/relationships" xmlns:p="http://schemas.openxmlformats.org/presentationml/2006/main">
  <p:tag name="TIMING" val="|9|5.5|49.2"/>
</p:tagLst>
</file>

<file path=ppt/tags/tag7.xml><?xml version="1.0" encoding="utf-8"?>
<p:tagLst xmlns:a="http://schemas.openxmlformats.org/drawingml/2006/main" xmlns:r="http://schemas.openxmlformats.org/officeDocument/2006/relationships" xmlns:p="http://schemas.openxmlformats.org/presentationml/2006/main">
  <p:tag name="TIMING" val="|0.5|8.1|2.3"/>
</p:tagLst>
</file>

<file path=ppt/tags/tag8.xml><?xml version="1.0" encoding="utf-8"?>
<p:tagLst xmlns:a="http://schemas.openxmlformats.org/drawingml/2006/main" xmlns:r="http://schemas.openxmlformats.org/officeDocument/2006/relationships" xmlns:p="http://schemas.openxmlformats.org/presentationml/2006/main">
  <p:tag name="TIMING" val="|10.9"/>
</p:tagLst>
</file>

<file path=ppt/tags/tag9.xml><?xml version="1.0" encoding="utf-8"?>
<p:tagLst xmlns:a="http://schemas.openxmlformats.org/drawingml/2006/main" xmlns:r="http://schemas.openxmlformats.org/officeDocument/2006/relationships" xmlns:p="http://schemas.openxmlformats.org/presentationml/2006/main">
  <p:tag name="TIMING" val="|32.4|36.4"/>
</p:tagLst>
</file>

<file path=ppt/theme/theme1.xml><?xml version="1.0" encoding="utf-8"?>
<a:theme xmlns:a="http://schemas.openxmlformats.org/drawingml/2006/main" name="水汽尾迹">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 1644">
      <a:dk1>
        <a:sysClr val="windowText" lastClr="000000"/>
      </a:dk1>
      <a:lt1>
        <a:sysClr val="window" lastClr="FFFFFF"/>
      </a:lt1>
      <a:dk2>
        <a:srgbClr val="44546A"/>
      </a:dk2>
      <a:lt2>
        <a:srgbClr val="E7E6E6"/>
      </a:lt2>
      <a:accent1>
        <a:srgbClr val="FFC000"/>
      </a:accent1>
      <a:accent2>
        <a:srgbClr val="73509E"/>
      </a:accent2>
      <a:accent3>
        <a:srgbClr val="FFC000"/>
      </a:accent3>
      <a:accent4>
        <a:srgbClr val="73509E"/>
      </a:accent4>
      <a:accent5>
        <a:srgbClr val="FFC000"/>
      </a:accent5>
      <a:accent6>
        <a:srgbClr val="73509E"/>
      </a:accent6>
      <a:hlink>
        <a:srgbClr val="FFC000"/>
      </a:hlink>
      <a:folHlink>
        <a:srgbClr val="73509E"/>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TM04033937[[fn=水汽尾迹]]</Template>
  <TotalTime>8589</TotalTime>
  <Words>1752</Words>
  <Application>Microsoft Office PowerPoint</Application>
  <PresentationFormat>宽屏</PresentationFormat>
  <Paragraphs>129</Paragraphs>
  <Slides>25</Slides>
  <Notes>25</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25</vt:i4>
      </vt:variant>
    </vt:vector>
  </HeadingPairs>
  <TitlesOfParts>
    <vt:vector size="34" baseType="lpstr">
      <vt:lpstr>Century Gothic</vt:lpstr>
      <vt:lpstr>Wingdings</vt:lpstr>
      <vt:lpstr>Bernard MT Condensed</vt:lpstr>
      <vt:lpstr>宋体</vt:lpstr>
      <vt:lpstr>等线</vt:lpstr>
      <vt:lpstr>Times New Roman</vt:lpstr>
      <vt:lpstr>Arial</vt:lpstr>
      <vt:lpstr>水汽尾迹</vt:lpstr>
      <vt:lpstr>自定义设计方案</vt:lpstr>
      <vt:lpstr>区块链应用发展路径 去中心化交易与支付</vt:lpstr>
      <vt:lpstr>去中心化交易1.0的“三个代表”</vt:lpstr>
      <vt:lpstr>去中心化交易1.5的“两个代表”</vt:lpstr>
      <vt:lpstr>去中心化交易之 Kyber Network</vt:lpstr>
      <vt:lpstr>去中心化交易之 Kyber Network</vt:lpstr>
      <vt:lpstr>去中心化交易之 0x</vt:lpstr>
      <vt:lpstr>去中心化交易之0x</vt:lpstr>
      <vt:lpstr>为什么需要去中心化交易所</vt:lpstr>
      <vt:lpstr>去中心化交易之0x</vt:lpstr>
      <vt:lpstr>去中心化交易2.0的“两个代表”</vt:lpstr>
      <vt:lpstr>去中心化价格发现之班科</vt:lpstr>
      <vt:lpstr>班科创新：协议与算法</vt:lpstr>
      <vt:lpstr>班科</vt:lpstr>
      <vt:lpstr>班科特色一</vt:lpstr>
      <vt:lpstr>班科特色二</vt:lpstr>
      <vt:lpstr>班科特色二</vt:lpstr>
      <vt:lpstr>班科之得失</vt:lpstr>
      <vt:lpstr>去中心化价格发现的意义</vt:lpstr>
      <vt:lpstr>Uniswap</vt:lpstr>
      <vt:lpstr>Uniswap</vt:lpstr>
      <vt:lpstr>Uniswap</vt:lpstr>
      <vt:lpstr>去中心化交易2.0的贡献和问题</vt:lpstr>
      <vt:lpstr>去中心化交易3.0：IADD Network</vt:lpstr>
      <vt:lpstr>去中心化交易3.0：IADD Network</vt:lpstr>
      <vt:lpstr>去中心化交易3.0：IADD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ICO：区块链的效率体现</dc:title>
  <dc:creator>Derek Zhou</dc:creator>
  <cp:lastModifiedBy>Derek Zhou</cp:lastModifiedBy>
  <cp:revision>604</cp:revision>
  <dcterms:created xsi:type="dcterms:W3CDTF">2017-06-23T08:31:00Z</dcterms:created>
  <dcterms:modified xsi:type="dcterms:W3CDTF">2021-12-15T14:17:28Z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