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8" r:id="rId2"/>
  </p:sldMasterIdLst>
  <p:notesMasterIdLst>
    <p:notesMasterId r:id="rId26"/>
  </p:notesMasterIdLst>
  <p:sldIdLst>
    <p:sldId id="433" r:id="rId3"/>
    <p:sldId id="299" r:id="rId4"/>
    <p:sldId id="302" r:id="rId5"/>
    <p:sldId id="301" r:id="rId6"/>
    <p:sldId id="307" r:id="rId7"/>
    <p:sldId id="308" r:id="rId8"/>
    <p:sldId id="304" r:id="rId9"/>
    <p:sldId id="306" r:id="rId10"/>
    <p:sldId id="363" r:id="rId11"/>
    <p:sldId id="415" r:id="rId12"/>
    <p:sldId id="416" r:id="rId13"/>
    <p:sldId id="434" r:id="rId14"/>
    <p:sldId id="435" r:id="rId15"/>
    <p:sldId id="436" r:id="rId16"/>
    <p:sldId id="438" r:id="rId17"/>
    <p:sldId id="417" r:id="rId18"/>
    <p:sldId id="418" r:id="rId19"/>
    <p:sldId id="432" r:id="rId20"/>
    <p:sldId id="439" r:id="rId21"/>
    <p:sldId id="442" r:id="rId22"/>
    <p:sldId id="443" r:id="rId23"/>
    <p:sldId id="440" r:id="rId24"/>
    <p:sldId id="44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75" autoAdjust="0"/>
    <p:restoredTop sz="95202" autoAdjust="0"/>
  </p:normalViewPr>
  <p:slideViewPr>
    <p:cSldViewPr snapToGrid="0">
      <p:cViewPr varScale="1">
        <p:scale>
          <a:sx n="81" d="100"/>
          <a:sy n="81"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135270-703B-4390-848F-DB0626B027A8}" type="datetimeFigureOut">
              <a:rPr lang="zh-CN" altLang="en-US" smtClean="0"/>
              <a:t>2021/12/15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29A9B3-E9B9-406B-8DCB-3AE9B8DFA93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9A9B3-E9B9-406B-8DCB-3AE9B8DFA939}" type="slidenum">
              <a:rPr lang="zh-CN" altLang="en-US" smtClean="0"/>
              <a:t>1</a:t>
            </a:fld>
            <a:endParaRPr lang="zh-CN" altLang="en-US"/>
          </a:p>
        </p:txBody>
      </p:sp>
    </p:spTree>
    <p:extLst>
      <p:ext uri="{BB962C8B-B14F-4D97-AF65-F5344CB8AC3E}">
        <p14:creationId xmlns:p14="http://schemas.microsoft.com/office/powerpoint/2010/main" val="441606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29A9B3-E9B9-406B-8DCB-3AE9B8DFA939}" type="slidenum">
              <a:rPr lang="zh-CN" altLang="en-US" smtClean="0"/>
              <a:t>2</a:t>
            </a:fld>
            <a:endParaRPr lang="zh-CN" altLang="en-US"/>
          </a:p>
        </p:txBody>
      </p:sp>
    </p:spTree>
    <p:extLst>
      <p:ext uri="{BB962C8B-B14F-4D97-AF65-F5344CB8AC3E}">
        <p14:creationId xmlns:p14="http://schemas.microsoft.com/office/powerpoint/2010/main" val="3858859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9A9B3-E9B9-406B-8DCB-3AE9B8DFA939}" type="slidenum">
              <a:rPr lang="zh-CN" altLang="en-US" smtClean="0"/>
              <a:t>9</a:t>
            </a:fld>
            <a:endParaRPr lang="zh-CN" altLang="en-US"/>
          </a:p>
        </p:txBody>
      </p:sp>
    </p:spTree>
    <p:extLst>
      <p:ext uri="{BB962C8B-B14F-4D97-AF65-F5344CB8AC3E}">
        <p14:creationId xmlns:p14="http://schemas.microsoft.com/office/powerpoint/2010/main" val="1082422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9A9B3-E9B9-406B-8DCB-3AE9B8DFA939}" type="slidenum">
              <a:rPr lang="zh-CN" altLang="en-US" smtClean="0"/>
              <a:t>10</a:t>
            </a:fld>
            <a:endParaRPr lang="zh-CN" altLang="en-US"/>
          </a:p>
        </p:txBody>
      </p:sp>
    </p:spTree>
    <p:extLst>
      <p:ext uri="{BB962C8B-B14F-4D97-AF65-F5344CB8AC3E}">
        <p14:creationId xmlns:p14="http://schemas.microsoft.com/office/powerpoint/2010/main" val="3605434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9A9B3-E9B9-406B-8DCB-3AE9B8DFA939}" type="slidenum">
              <a:rPr lang="zh-CN" altLang="en-US" smtClean="0"/>
              <a:t>11</a:t>
            </a:fld>
            <a:endParaRPr lang="zh-CN" altLang="en-US"/>
          </a:p>
        </p:txBody>
      </p:sp>
    </p:spTree>
    <p:extLst>
      <p:ext uri="{BB962C8B-B14F-4D97-AF65-F5344CB8AC3E}">
        <p14:creationId xmlns:p14="http://schemas.microsoft.com/office/powerpoint/2010/main" val="3050122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9A9B3-E9B9-406B-8DCB-3AE9B8DFA939}" type="slidenum">
              <a:rPr lang="zh-CN" altLang="en-US" smtClean="0"/>
              <a:t>16</a:t>
            </a:fld>
            <a:endParaRPr lang="zh-CN" altLang="en-US"/>
          </a:p>
        </p:txBody>
      </p:sp>
    </p:spTree>
    <p:extLst>
      <p:ext uri="{BB962C8B-B14F-4D97-AF65-F5344CB8AC3E}">
        <p14:creationId xmlns:p14="http://schemas.microsoft.com/office/powerpoint/2010/main" val="3442203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9A9B3-E9B9-406B-8DCB-3AE9B8DFA939}" type="slidenum">
              <a:rPr lang="zh-CN" altLang="en-US" smtClean="0"/>
              <a:t>17</a:t>
            </a:fld>
            <a:endParaRPr lang="zh-CN" altLang="en-US"/>
          </a:p>
        </p:txBody>
      </p:sp>
    </p:spTree>
    <p:extLst>
      <p:ext uri="{BB962C8B-B14F-4D97-AF65-F5344CB8AC3E}">
        <p14:creationId xmlns:p14="http://schemas.microsoft.com/office/powerpoint/2010/main" val="1067008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9A9B3-E9B9-406B-8DCB-3AE9B8DFA939}" type="slidenum">
              <a:rPr lang="zh-CN" altLang="en-US" smtClean="0"/>
              <a:t>18</a:t>
            </a:fld>
            <a:endParaRPr lang="zh-CN" altLang="en-US"/>
          </a:p>
        </p:txBody>
      </p:sp>
    </p:spTree>
    <p:extLst>
      <p:ext uri="{BB962C8B-B14F-4D97-AF65-F5344CB8AC3E}">
        <p14:creationId xmlns:p14="http://schemas.microsoft.com/office/powerpoint/2010/main" val="1015804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7909561" y="4314328"/>
            <a:ext cx="2910840" cy="374642"/>
          </a:xfrm>
          <a:prstGeom prst="rect">
            <a:avLst/>
          </a:prstGeom>
        </p:spPr>
        <p:txBody>
          <a:bodyPr/>
          <a:lstStyle/>
          <a:p>
            <a:fld id="{48A87A34-81AB-432B-8DAE-1953F412C126}" type="datetimeFigureOut">
              <a:rPr lang="en-US" dirty="0"/>
              <a:t>12/15/2021</a:t>
            </a:fld>
            <a:endParaRPr lang="en-US" dirty="0"/>
          </a:p>
        </p:txBody>
      </p:sp>
      <p:sp>
        <p:nvSpPr>
          <p:cNvPr id="5" name="Footer Placeholder 4"/>
          <p:cNvSpPr>
            <a:spLocks noGrp="1"/>
          </p:cNvSpPr>
          <p:nvPr>
            <p:ph type="ftr" sz="quarter" idx="11"/>
          </p:nvPr>
        </p:nvSpPr>
        <p:spPr>
          <a:xfrm>
            <a:off x="1371600" y="4323845"/>
            <a:ext cx="6400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a:prstGeom prst="rect">
            <a:avLst/>
          </a:prstGeom>
        </p:spPr>
        <p:txBody>
          <a:bodyPr/>
          <a:lstStyle/>
          <a:p>
            <a:fld id="{6D22F896-40B5-4ADD-8801-0D06FADFA095}"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8595360" y="6356350"/>
            <a:ext cx="2910840" cy="365125"/>
          </a:xfrm>
          <a:prstGeom prst="rect">
            <a:avLst/>
          </a:prstGeom>
        </p:spPr>
        <p:txBody>
          <a:bodyPr/>
          <a:lstStyle/>
          <a:p>
            <a:fld id="{48A87A34-81AB-432B-8DAE-1953F412C126}" type="datetimeFigureOut">
              <a:rPr lang="en-US" dirty="0"/>
              <a:t>12/15/2021</a:t>
            </a:fld>
            <a:endParaRPr lang="en-US" dirty="0"/>
          </a:p>
        </p:txBody>
      </p:sp>
      <p:sp>
        <p:nvSpPr>
          <p:cNvPr id="6" name="Footer Placeholder 5"/>
          <p:cNvSpPr>
            <a:spLocks noGrp="1"/>
          </p:cNvSpPr>
          <p:nvPr>
            <p:ph type="ftr" sz="quarter" idx="11"/>
          </p:nvPr>
        </p:nvSpPr>
        <p:spPr>
          <a:xfrm>
            <a:off x="685800" y="6355845"/>
            <a:ext cx="77724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63000" y="381000"/>
            <a:ext cx="2743200" cy="365125"/>
          </a:xfrm>
          <a:prstGeom prst="rect">
            <a:avLst/>
          </a:prstGeom>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zh-CN" altLang="en-US"/>
              <a:t>单击此处编辑母版标题样式</a:t>
            </a:r>
            <a:endParaRPr lang="en-US" dirty="0"/>
          </a:p>
        </p:txBody>
      </p:sp>
      <p:sp>
        <p:nvSpPr>
          <p:cNvPr id="4" name="Text Placeholder 3"/>
          <p:cNvSpPr>
            <a:spLocks noGrp="1"/>
          </p:cNvSpPr>
          <p:nvPr>
            <p:ph type="body" sz="half" idx="2" hasCustomPrompt="1"/>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814452" y="381000"/>
            <a:ext cx="2910840" cy="365125"/>
          </a:xfrm>
          <a:prstGeom prst="rect">
            <a:avLst/>
          </a:prstGeom>
        </p:spPr>
        <p:txBody>
          <a:bodyPr/>
          <a:lstStyle>
            <a:lvl1pPr algn="r">
              <a:defRPr/>
            </a:lvl1pPr>
          </a:lstStyle>
          <a:p>
            <a:fld id="{48A87A34-81AB-432B-8DAE-1953F412C126}" type="datetimeFigureOut">
              <a:rPr lang="en-US" dirty="0"/>
              <a:t>12/15/2021</a:t>
            </a:fld>
            <a:endParaRPr lang="en-US" dirty="0"/>
          </a:p>
        </p:txBody>
      </p:sp>
      <p:sp>
        <p:nvSpPr>
          <p:cNvPr id="6" name="Footer Placeholder 5"/>
          <p:cNvSpPr>
            <a:spLocks noGrp="1"/>
          </p:cNvSpPr>
          <p:nvPr>
            <p:ph type="ftr" sz="quarter" idx="11"/>
          </p:nvPr>
        </p:nvSpPr>
        <p:spPr>
          <a:xfrm>
            <a:off x="685800" y="379941"/>
            <a:ext cx="6991492"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a:prstGeom prst="rect">
            <a:avLst/>
          </a:prstGeom>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zh-CN" altLang="en-US"/>
              <a:t>单击此处编辑母版标题样式</a:t>
            </a:r>
            <a:endParaRPr lang="en-US" dirty="0"/>
          </a:p>
        </p:txBody>
      </p:sp>
      <p:sp>
        <p:nvSpPr>
          <p:cNvPr id="12" name="Text Placeholder 3"/>
          <p:cNvSpPr>
            <a:spLocks noGrp="1"/>
          </p:cNvSpPr>
          <p:nvPr>
            <p:ph type="body" sz="half" idx="13" hasCustomPrompt="1"/>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4" name="Text Placeholder 3"/>
          <p:cNvSpPr>
            <a:spLocks noGrp="1"/>
          </p:cNvSpPr>
          <p:nvPr>
            <p:ph type="body" sz="half" idx="2" hasCustomPrompt="1"/>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814452" y="381000"/>
            <a:ext cx="2910840" cy="365125"/>
          </a:xfrm>
          <a:prstGeom prst="rect">
            <a:avLst/>
          </a:prstGeom>
        </p:spPr>
        <p:txBody>
          <a:bodyPr/>
          <a:lstStyle>
            <a:lvl1pPr algn="r">
              <a:defRPr/>
            </a:lvl1pPr>
          </a:lstStyle>
          <a:p>
            <a:fld id="{48A87A34-81AB-432B-8DAE-1953F412C126}" type="datetimeFigureOut">
              <a:rPr lang="en-US" dirty="0"/>
              <a:t>12/15/2021</a:t>
            </a:fld>
            <a:endParaRPr lang="en-US" dirty="0"/>
          </a:p>
        </p:txBody>
      </p:sp>
      <p:sp>
        <p:nvSpPr>
          <p:cNvPr id="6" name="Footer Placeholder 5"/>
          <p:cNvSpPr>
            <a:spLocks noGrp="1"/>
          </p:cNvSpPr>
          <p:nvPr>
            <p:ph type="ftr" sz="quarter" idx="11"/>
          </p:nvPr>
        </p:nvSpPr>
        <p:spPr>
          <a:xfrm>
            <a:off x="685800" y="379941"/>
            <a:ext cx="6991492"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a:prstGeom prst="rect">
            <a:avLst/>
          </a:prstGeo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zh-CN" altLang="en-US"/>
              <a:t>单击此处编辑母版标题样式</a:t>
            </a:r>
            <a:endParaRPr lang="en-US" dirty="0"/>
          </a:p>
        </p:txBody>
      </p:sp>
      <p:sp>
        <p:nvSpPr>
          <p:cNvPr id="4" name="Text Placeholder 3"/>
          <p:cNvSpPr>
            <a:spLocks noGrp="1"/>
          </p:cNvSpPr>
          <p:nvPr>
            <p:ph type="body" sz="half" idx="2" hasCustomPrompt="1"/>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814452" y="378883"/>
            <a:ext cx="2910840" cy="365125"/>
          </a:xfrm>
          <a:prstGeom prst="rect">
            <a:avLst/>
          </a:prstGeom>
        </p:spPr>
        <p:txBody>
          <a:bodyPr/>
          <a:lstStyle>
            <a:lvl1pPr algn="r">
              <a:defRPr/>
            </a:lvl1pPr>
          </a:lstStyle>
          <a:p>
            <a:fld id="{48A87A34-81AB-432B-8DAE-1953F412C126}" type="datetimeFigureOut">
              <a:rPr lang="en-US" dirty="0"/>
              <a:t>12/15/2021</a:t>
            </a:fld>
            <a:endParaRPr lang="en-US" dirty="0"/>
          </a:p>
        </p:txBody>
      </p:sp>
      <p:sp>
        <p:nvSpPr>
          <p:cNvPr id="6" name="Footer Placeholder 5"/>
          <p:cNvSpPr>
            <a:spLocks noGrp="1"/>
          </p:cNvSpPr>
          <p:nvPr>
            <p:ph type="ftr" sz="quarter" idx="11"/>
          </p:nvPr>
        </p:nvSpPr>
        <p:spPr>
          <a:xfrm>
            <a:off x="685800" y="378883"/>
            <a:ext cx="6991492"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a:prstGeom prst="rect">
            <a:avLst/>
          </a:prstGeom>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zh-CN" altLang="en-US"/>
              <a:t>单击此处编辑母版标题样式</a:t>
            </a:r>
            <a:endParaRPr lang="en-US" dirty="0"/>
          </a:p>
        </p:txBody>
      </p:sp>
      <p:sp>
        <p:nvSpPr>
          <p:cNvPr id="7" name="Text Placeholder 2"/>
          <p:cNvSpPr>
            <a:spLocks noGrp="1"/>
          </p:cNvSpPr>
          <p:nvPr>
            <p:ph type="body" idx="1" hasCustomPrompt="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8" name="Text Placeholder 3"/>
          <p:cNvSpPr>
            <a:spLocks noGrp="1"/>
          </p:cNvSpPr>
          <p:nvPr>
            <p:ph type="body" sz="half" idx="15" hasCustomPrompt="1"/>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9" name="Text Placeholder 4"/>
          <p:cNvSpPr>
            <a:spLocks noGrp="1"/>
          </p:cNvSpPr>
          <p:nvPr>
            <p:ph type="body" sz="quarter" idx="3" hasCustomPrompt="1"/>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 name="Text Placeholder 3"/>
          <p:cNvSpPr>
            <a:spLocks noGrp="1"/>
          </p:cNvSpPr>
          <p:nvPr>
            <p:ph type="body" sz="half" idx="16" hasCustomPrompt="1"/>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1" name="Text Placeholder 4"/>
          <p:cNvSpPr>
            <a:spLocks noGrp="1"/>
          </p:cNvSpPr>
          <p:nvPr>
            <p:ph type="body" sz="quarter" idx="13" hasCustomPrompt="1"/>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Text Placeholder 3"/>
          <p:cNvSpPr>
            <a:spLocks noGrp="1"/>
          </p:cNvSpPr>
          <p:nvPr>
            <p:ph type="body" sz="half" idx="17" hasCustomPrompt="1"/>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a:xfrm>
            <a:off x="8595360" y="6356350"/>
            <a:ext cx="2910840" cy="365125"/>
          </a:xfrm>
          <a:prstGeom prst="rect">
            <a:avLst/>
          </a:prstGeom>
        </p:spPr>
        <p:txBody>
          <a:bodyPr/>
          <a:lstStyle/>
          <a:p>
            <a:fld id="{48A87A34-81AB-432B-8DAE-1953F412C126}" type="datetimeFigureOut">
              <a:rPr lang="en-US" dirty="0"/>
              <a:t>12/15/2021</a:t>
            </a:fld>
            <a:endParaRPr lang="en-US" dirty="0"/>
          </a:p>
        </p:txBody>
      </p:sp>
      <p:sp>
        <p:nvSpPr>
          <p:cNvPr id="4" name="Footer Placeholder 3"/>
          <p:cNvSpPr>
            <a:spLocks noGrp="1"/>
          </p:cNvSpPr>
          <p:nvPr>
            <p:ph type="ftr" sz="quarter" idx="11"/>
          </p:nvPr>
        </p:nvSpPr>
        <p:spPr>
          <a:xfrm>
            <a:off x="685800" y="6355845"/>
            <a:ext cx="77724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763000" y="381000"/>
            <a:ext cx="2743200" cy="365125"/>
          </a:xfrm>
          <a:prstGeom prst="rect">
            <a:avLst/>
          </a:prstGeom>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zh-CN" altLang="en-US"/>
              <a:t>单击此处编辑母版标题样式</a:t>
            </a:r>
            <a:endParaRPr lang="en-US" dirty="0"/>
          </a:p>
        </p:txBody>
      </p:sp>
      <p:sp>
        <p:nvSpPr>
          <p:cNvPr id="19" name="Text Placeholder 2"/>
          <p:cNvSpPr>
            <a:spLocks noGrp="1"/>
          </p:cNvSpPr>
          <p:nvPr>
            <p:ph type="body" idx="1" hasCustomPrompt="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hasCustomPrompt="1"/>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2" name="Text Placeholder 4"/>
          <p:cNvSpPr>
            <a:spLocks noGrp="1"/>
          </p:cNvSpPr>
          <p:nvPr>
            <p:ph type="body" sz="quarter" idx="3" hasCustomPrompt="1"/>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hasCustomPrompt="1"/>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5" name="Text Placeholder 4"/>
          <p:cNvSpPr>
            <a:spLocks noGrp="1"/>
          </p:cNvSpPr>
          <p:nvPr>
            <p:ph type="body" sz="quarter" idx="13" hasCustomPrompt="1"/>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hasCustomPrompt="1"/>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a:xfrm>
            <a:off x="8595360" y="6356350"/>
            <a:ext cx="2910840" cy="365125"/>
          </a:xfrm>
          <a:prstGeom prst="rect">
            <a:avLst/>
          </a:prstGeom>
        </p:spPr>
        <p:txBody>
          <a:bodyPr/>
          <a:lstStyle/>
          <a:p>
            <a:fld id="{48A87A34-81AB-432B-8DAE-1953F412C126}" type="datetimeFigureOut">
              <a:rPr lang="en-US" dirty="0"/>
              <a:t>12/15/2021</a:t>
            </a:fld>
            <a:endParaRPr lang="en-US" dirty="0"/>
          </a:p>
        </p:txBody>
      </p:sp>
      <p:sp>
        <p:nvSpPr>
          <p:cNvPr id="4" name="Footer Placeholder 3"/>
          <p:cNvSpPr>
            <a:spLocks noGrp="1"/>
          </p:cNvSpPr>
          <p:nvPr>
            <p:ph type="ftr" sz="quarter" idx="11"/>
          </p:nvPr>
        </p:nvSpPr>
        <p:spPr>
          <a:xfrm>
            <a:off x="685800" y="6355845"/>
            <a:ext cx="77724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763000" y="381000"/>
            <a:ext cx="2743200" cy="365125"/>
          </a:xfrm>
          <a:prstGeom prst="rect">
            <a:avLst/>
          </a:prstGeom>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85800" y="2194559"/>
            <a:ext cx="10820400" cy="40241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595360" y="6356350"/>
            <a:ext cx="2910840" cy="365125"/>
          </a:xfrm>
          <a:prstGeom prst="rect">
            <a:avLst/>
          </a:prstGeom>
        </p:spPr>
        <p:txBody>
          <a:bodyPr/>
          <a:lstStyle/>
          <a:p>
            <a:fld id="{48A87A34-81AB-432B-8DAE-1953F412C126}" type="datetimeFigureOut">
              <a:rPr lang="en-US" dirty="0"/>
              <a:t>12/15/2021</a:t>
            </a:fld>
            <a:endParaRPr lang="en-US" dirty="0"/>
          </a:p>
        </p:txBody>
      </p:sp>
      <p:sp>
        <p:nvSpPr>
          <p:cNvPr id="5" name="Footer Placeholder 4"/>
          <p:cNvSpPr>
            <a:spLocks noGrp="1"/>
          </p:cNvSpPr>
          <p:nvPr>
            <p:ph type="ftr" sz="quarter" idx="11"/>
          </p:nvPr>
        </p:nvSpPr>
        <p:spPr>
          <a:xfrm>
            <a:off x="685800" y="6355845"/>
            <a:ext cx="77724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63000" y="381000"/>
            <a:ext cx="2743200" cy="365125"/>
          </a:xfrm>
          <a:prstGeom prst="rect">
            <a:avLst/>
          </a:prstGeom>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024466" y="745067"/>
            <a:ext cx="8204201" cy="390313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814452" y="379941"/>
            <a:ext cx="2910840" cy="365125"/>
          </a:xfrm>
          <a:prstGeom prst="rect">
            <a:avLst/>
          </a:prstGeom>
        </p:spPr>
        <p:txBody>
          <a:bodyPr/>
          <a:lstStyle>
            <a:lvl1pPr algn="r">
              <a:defRPr/>
            </a:lvl1pPr>
          </a:lstStyle>
          <a:p>
            <a:fld id="{48A87A34-81AB-432B-8DAE-1953F412C126}" type="datetimeFigureOut">
              <a:rPr lang="en-US" dirty="0"/>
              <a:t>12/15/2021</a:t>
            </a:fld>
            <a:endParaRPr lang="en-US" dirty="0"/>
          </a:p>
        </p:txBody>
      </p:sp>
      <p:sp>
        <p:nvSpPr>
          <p:cNvPr id="5" name="Footer Placeholder 4"/>
          <p:cNvSpPr>
            <a:spLocks noGrp="1"/>
          </p:cNvSpPr>
          <p:nvPr>
            <p:ph type="ftr" sz="quarter" idx="11"/>
          </p:nvPr>
        </p:nvSpPr>
        <p:spPr>
          <a:xfrm>
            <a:off x="685800" y="381000"/>
            <a:ext cx="6991492"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a:prstGeom prst="rect">
            <a:avLst/>
          </a:prstGeom>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cSld name="1_标题和内容">
    <p:bg>
      <p:bgRef idx="1001">
        <a:schemeClr val="bg1"/>
      </p:bgRef>
    </p:bg>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1"/>
            <a:ext cx="10364451" cy="1151791"/>
          </a:xfrm>
        </p:spPr>
        <p:txBody>
          <a:bodyPr/>
          <a:lstStyle/>
          <a:p>
            <a:r>
              <a:rPr lang="zh-CN" altLang="en-US" dirty="0"/>
              <a:t>单击此处编辑母版标题样式</a:t>
            </a:r>
            <a:endParaRPr lang="en-US" dirty="0"/>
          </a:p>
        </p:txBody>
      </p:sp>
      <p:sp>
        <p:nvSpPr>
          <p:cNvPr id="12" name="Content Placeholder 2"/>
          <p:cNvSpPr>
            <a:spLocks noGrp="1"/>
          </p:cNvSpPr>
          <p:nvPr>
            <p:ph sz="quarter" idx="13"/>
          </p:nvPr>
        </p:nvSpPr>
        <p:spPr>
          <a:xfrm>
            <a:off x="913774" y="1230923"/>
            <a:ext cx="10363826" cy="5424853"/>
          </a:xfrm>
        </p:spPr>
        <p:txBody>
          <a:bodyPr/>
          <a:lstStyle>
            <a:lvl1pPr>
              <a:defRPr sz="2400" cap="none" baseline="0"/>
            </a:lvl1pPr>
            <a:lvl2pPr>
              <a:defRPr sz="2200" cap="none" baseline="0"/>
            </a:lvl2pPr>
            <a:lvl3pPr>
              <a:defRPr sz="2000" cap="none" baseline="0"/>
            </a:lvl3pPr>
            <a:lvl4pPr>
              <a:defRPr sz="1800" cap="none" baseline="0"/>
            </a:lvl4pPr>
            <a:lvl5pPr>
              <a:defRPr sz="1800" cap="none" baseline="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a:xfrm>
            <a:off x="8595360" y="6356350"/>
            <a:ext cx="2910840" cy="365125"/>
          </a:xfrm>
          <a:prstGeom prst="rect">
            <a:avLst/>
          </a:prstGeom>
        </p:spPr>
        <p:txBody>
          <a:bodyPr/>
          <a:lstStyle/>
          <a:p>
            <a:fld id="{48A87A34-81AB-432B-8DAE-1953F412C126}" type="datetimeFigureOut">
              <a:rPr lang="en-US" dirty="0"/>
              <a:t>12/15/2021</a:t>
            </a:fld>
            <a:endParaRPr lang="en-US" dirty="0"/>
          </a:p>
        </p:txBody>
      </p:sp>
      <p:sp>
        <p:nvSpPr>
          <p:cNvPr id="5" name="Footer Placeholder 4"/>
          <p:cNvSpPr>
            <a:spLocks noGrp="1"/>
          </p:cNvSpPr>
          <p:nvPr>
            <p:ph type="ftr" sz="quarter" idx="11"/>
          </p:nvPr>
        </p:nvSpPr>
        <p:spPr>
          <a:xfrm>
            <a:off x="685800" y="6355845"/>
            <a:ext cx="7772400" cy="365125"/>
          </a:xfrm>
          <a:prstGeom prst="rect">
            <a:avLst/>
          </a:prstGeom>
        </p:spPr>
        <p:txBody>
          <a:bodyPr/>
          <a:lstStyle/>
          <a:p>
            <a:endParaRPr lang="en-US" dirty="0"/>
          </a:p>
        </p:txBody>
      </p:sp>
    </p:spTree>
    <p:extLst>
      <p:ext uri="{BB962C8B-B14F-4D97-AF65-F5344CB8AC3E}">
        <p14:creationId xmlns:p14="http://schemas.microsoft.com/office/powerpoint/2010/main" val="141171635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woObj">
  <p:cSld name="1_两栏内容">
    <p:bg>
      <p:bgRef idx="1001">
        <a:schemeClr val="bg1"/>
      </p:bgRef>
    </p:bg>
    <p:spTree>
      <p:nvGrpSpPr>
        <p:cNvPr id="1" name=""/>
        <p:cNvGrpSpPr/>
        <p:nvPr/>
      </p:nvGrpSpPr>
      <p:grpSpPr>
        <a:xfrm>
          <a:off x="0" y="0"/>
          <a:ext cx="0" cy="0"/>
          <a:chOff x="0" y="0"/>
          <a:chExt cx="0" cy="0"/>
        </a:xfrm>
      </p:grpSpPr>
      <p:pic>
        <p:nvPicPr>
          <p:cNvPr id="10" name="Picture 9" descr="Droplets-HD-Content-R1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1"/>
            <a:ext cx="10364451" cy="1404593"/>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1498862"/>
            <a:ext cx="5106026" cy="471995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3"/>
          <p:cNvSpPr>
            <a:spLocks noGrp="1"/>
          </p:cNvSpPr>
          <p:nvPr>
            <p:ph sz="quarter" idx="14"/>
          </p:nvPr>
        </p:nvSpPr>
        <p:spPr>
          <a:xfrm>
            <a:off x="6172200" y="1498862"/>
            <a:ext cx="5105400" cy="471995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a:xfrm>
            <a:off x="8595360" y="6356350"/>
            <a:ext cx="2910840" cy="365125"/>
          </a:xfrm>
          <a:prstGeom prst="rect">
            <a:avLst/>
          </a:prstGeom>
        </p:spPr>
        <p:txBody>
          <a:bodyPr/>
          <a:lstStyle/>
          <a:p>
            <a:fld id="{48A87A34-81AB-432B-8DAE-1953F412C126}" type="datetimeFigureOut">
              <a:rPr lang="en-US" dirty="0"/>
              <a:t>12/15/2021</a:t>
            </a:fld>
            <a:endParaRPr lang="en-US" dirty="0"/>
          </a:p>
        </p:txBody>
      </p:sp>
      <p:sp>
        <p:nvSpPr>
          <p:cNvPr id="6" name="Footer Placeholder 5"/>
          <p:cNvSpPr>
            <a:spLocks noGrp="1"/>
          </p:cNvSpPr>
          <p:nvPr>
            <p:ph type="ftr" sz="quarter" idx="11"/>
          </p:nvPr>
        </p:nvSpPr>
        <p:spPr>
          <a:xfrm>
            <a:off x="685800" y="6355845"/>
            <a:ext cx="7772400" cy="365125"/>
          </a:xfrm>
          <a:prstGeom prst="rect">
            <a:avLst/>
          </a:prstGeom>
        </p:spPr>
        <p:txBody>
          <a:bodyPr/>
          <a:lstStyle/>
          <a:p>
            <a:endParaRPr lang="en-US" dirty="0"/>
          </a:p>
        </p:txBody>
      </p:sp>
    </p:spTree>
    <p:extLst>
      <p:ext uri="{BB962C8B-B14F-4D97-AF65-F5344CB8AC3E}">
        <p14:creationId xmlns:p14="http://schemas.microsoft.com/office/powerpoint/2010/main" val="246154038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226243"/>
            <a:ext cx="10820400" cy="1291472"/>
          </a:xfrm>
        </p:spPr>
        <p:txBody>
          <a:bodyPr/>
          <a:lstStyle/>
          <a:p>
            <a:r>
              <a:rPr lang="zh-CN" altLang="en-US" dirty="0"/>
              <a:t>单击此处编辑母版标题样式</a:t>
            </a:r>
            <a:endParaRPr lang="en-US" dirty="0"/>
          </a:p>
        </p:txBody>
      </p:sp>
      <p:sp>
        <p:nvSpPr>
          <p:cNvPr id="3" name="Content Placeholder 2"/>
          <p:cNvSpPr>
            <a:spLocks noGrp="1"/>
          </p:cNvSpPr>
          <p:nvPr>
            <p:ph idx="1" hasCustomPrompt="1"/>
          </p:nvPr>
        </p:nvSpPr>
        <p:spPr>
          <a:xfrm>
            <a:off x="685800" y="1602558"/>
            <a:ext cx="10820400" cy="5255442"/>
          </a:xfrm>
        </p:spPr>
        <p:txBody>
          <a:bodyPr/>
          <a:lstStyle>
            <a:lvl1pPr>
              <a:defRPr sz="2400"/>
            </a:lvl1pPr>
            <a:lvl2pPr>
              <a:defRPr sz="2200"/>
            </a:lvl2pPr>
            <a:lvl3pPr>
              <a:defRPr sz="2000"/>
            </a:lvl3pPr>
            <a:lvl4pPr>
              <a:defRPr sz="1800"/>
            </a:lvl4pPr>
            <a:lvl5pPr>
              <a:defRPr sz="180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a:xfrm>
            <a:off x="8595360" y="6356350"/>
            <a:ext cx="2910840" cy="365125"/>
          </a:xfrm>
          <a:prstGeom prst="rect">
            <a:avLst/>
          </a:prstGeom>
        </p:spPr>
        <p:txBody>
          <a:bodyPr/>
          <a:lstStyle/>
          <a:p>
            <a:fld id="{48A87A34-81AB-432B-8DAE-1953F412C126}" type="datetimeFigureOut">
              <a:rPr lang="en-US" dirty="0"/>
              <a:t>12/15/2021</a:t>
            </a:fld>
            <a:endParaRPr lang="en-US" dirty="0"/>
          </a:p>
        </p:txBody>
      </p:sp>
      <p:sp>
        <p:nvSpPr>
          <p:cNvPr id="5" name="Footer Placeholder 4"/>
          <p:cNvSpPr>
            <a:spLocks noGrp="1"/>
          </p:cNvSpPr>
          <p:nvPr>
            <p:ph type="ftr" sz="quarter" idx="11"/>
          </p:nvPr>
        </p:nvSpPr>
        <p:spPr>
          <a:xfrm>
            <a:off x="685800" y="6355845"/>
            <a:ext cx="7772400" cy="365125"/>
          </a:xfrm>
          <a:prstGeom prst="rect">
            <a:avLst/>
          </a:prstGeo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Blank New Slide">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Main Title+ SubTitle_Footer">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7814452" y="381000"/>
            <a:ext cx="2910840" cy="365125"/>
          </a:xfrm>
          <a:prstGeom prst="rect">
            <a:avLst/>
          </a:prstGeom>
        </p:spPr>
        <p:txBody>
          <a:bodyPr/>
          <a:lstStyle>
            <a:lvl1pPr algn="r">
              <a:defRPr/>
            </a:lvl1pPr>
          </a:lstStyle>
          <a:p>
            <a:fld id="{48A87A34-81AB-432B-8DAE-1953F412C126}" type="datetimeFigureOut">
              <a:rPr lang="en-US" dirty="0"/>
              <a:t>12/15/2021</a:t>
            </a:fld>
            <a:endParaRPr lang="en-US" dirty="0"/>
          </a:p>
        </p:txBody>
      </p:sp>
      <p:sp>
        <p:nvSpPr>
          <p:cNvPr id="5" name="Footer Placeholder 4"/>
          <p:cNvSpPr>
            <a:spLocks noGrp="1"/>
          </p:cNvSpPr>
          <p:nvPr>
            <p:ph type="ftr" sz="quarter" idx="11"/>
          </p:nvPr>
        </p:nvSpPr>
        <p:spPr>
          <a:xfrm>
            <a:off x="685800" y="381001"/>
            <a:ext cx="6991492" cy="36406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a:prstGeom prst="rect">
            <a:avLst/>
          </a:prstGeom>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85800" y="2194559"/>
            <a:ext cx="5334000" cy="40241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0" y="2194559"/>
            <a:ext cx="5334000" cy="40241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a:xfrm>
            <a:off x="8595360" y="6356350"/>
            <a:ext cx="2910840" cy="365125"/>
          </a:xfrm>
          <a:prstGeom prst="rect">
            <a:avLst/>
          </a:prstGeom>
        </p:spPr>
        <p:txBody>
          <a:bodyPr/>
          <a:lstStyle/>
          <a:p>
            <a:fld id="{48A87A34-81AB-432B-8DAE-1953F412C126}" type="datetimeFigureOut">
              <a:rPr lang="en-US" dirty="0"/>
              <a:t>12/15/2021</a:t>
            </a:fld>
            <a:endParaRPr lang="en-US" dirty="0"/>
          </a:p>
        </p:txBody>
      </p:sp>
      <p:sp>
        <p:nvSpPr>
          <p:cNvPr id="6" name="Footer Placeholder 5"/>
          <p:cNvSpPr>
            <a:spLocks noGrp="1"/>
          </p:cNvSpPr>
          <p:nvPr>
            <p:ph type="ftr" sz="quarter" idx="11"/>
          </p:nvPr>
        </p:nvSpPr>
        <p:spPr>
          <a:xfrm>
            <a:off x="685800" y="6355845"/>
            <a:ext cx="77724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63000" y="381000"/>
            <a:ext cx="2743200" cy="365125"/>
          </a:xfrm>
          <a:prstGeom prst="rect">
            <a:avLst/>
          </a:prstGeom>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85800" y="3132666"/>
            <a:ext cx="5311775" cy="308601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0" y="3132666"/>
            <a:ext cx="5334000" cy="308601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8595360" y="6356350"/>
            <a:ext cx="2910840" cy="365125"/>
          </a:xfrm>
          <a:prstGeom prst="rect">
            <a:avLst/>
          </a:prstGeom>
        </p:spPr>
        <p:txBody>
          <a:bodyPr/>
          <a:lstStyle/>
          <a:p>
            <a:fld id="{48A87A34-81AB-432B-8DAE-1953F412C126}" type="datetimeFigureOut">
              <a:rPr lang="en-US" dirty="0"/>
              <a:t>12/15/2021</a:t>
            </a:fld>
            <a:endParaRPr lang="en-US" dirty="0"/>
          </a:p>
        </p:txBody>
      </p:sp>
      <p:sp>
        <p:nvSpPr>
          <p:cNvPr id="8" name="Footer Placeholder 7"/>
          <p:cNvSpPr>
            <a:spLocks noGrp="1"/>
          </p:cNvSpPr>
          <p:nvPr>
            <p:ph type="ftr" sz="quarter" idx="11"/>
          </p:nvPr>
        </p:nvSpPr>
        <p:spPr>
          <a:xfrm>
            <a:off x="685800" y="6355845"/>
            <a:ext cx="77724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8763000" y="381000"/>
            <a:ext cx="2743200" cy="365125"/>
          </a:xfrm>
          <a:prstGeom prst="rect">
            <a:avLst/>
          </a:prstGeom>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8595360" y="6356350"/>
            <a:ext cx="2910840" cy="365125"/>
          </a:xfrm>
          <a:prstGeom prst="rect">
            <a:avLst/>
          </a:prstGeom>
        </p:spPr>
        <p:txBody>
          <a:bodyPr/>
          <a:lstStyle/>
          <a:p>
            <a:fld id="{48A87A34-81AB-432B-8DAE-1953F412C126}" type="datetimeFigureOut">
              <a:rPr lang="en-US" dirty="0"/>
              <a:t>12/15/2021</a:t>
            </a:fld>
            <a:endParaRPr lang="en-US" dirty="0"/>
          </a:p>
        </p:txBody>
      </p:sp>
      <p:sp>
        <p:nvSpPr>
          <p:cNvPr id="4" name="Footer Placeholder 3"/>
          <p:cNvSpPr>
            <a:spLocks noGrp="1"/>
          </p:cNvSpPr>
          <p:nvPr>
            <p:ph type="ftr" sz="quarter" idx="11"/>
          </p:nvPr>
        </p:nvSpPr>
        <p:spPr>
          <a:xfrm>
            <a:off x="685800" y="6355845"/>
            <a:ext cx="77724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763000" y="381000"/>
            <a:ext cx="2743200" cy="365125"/>
          </a:xfrm>
          <a:prstGeom prst="rect">
            <a:avLst/>
          </a:prstGeom>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595360" y="6356350"/>
            <a:ext cx="2910840" cy="365125"/>
          </a:xfrm>
          <a:prstGeom prst="rect">
            <a:avLst/>
          </a:prstGeom>
        </p:spPr>
        <p:txBody>
          <a:bodyPr/>
          <a:lstStyle/>
          <a:p>
            <a:fld id="{48A87A34-81AB-432B-8DAE-1953F412C126}" type="datetimeFigureOut">
              <a:rPr lang="en-US" dirty="0"/>
              <a:t>12/15/2021</a:t>
            </a:fld>
            <a:endParaRPr lang="en-US" dirty="0"/>
          </a:p>
        </p:txBody>
      </p:sp>
      <p:sp>
        <p:nvSpPr>
          <p:cNvPr id="3" name="Footer Placeholder 2"/>
          <p:cNvSpPr>
            <a:spLocks noGrp="1"/>
          </p:cNvSpPr>
          <p:nvPr>
            <p:ph type="ftr" sz="quarter" idx="11"/>
          </p:nvPr>
        </p:nvSpPr>
        <p:spPr>
          <a:xfrm>
            <a:off x="685800" y="6355845"/>
            <a:ext cx="77724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763000" y="381000"/>
            <a:ext cx="2743200" cy="365125"/>
          </a:xfrm>
          <a:prstGeom prst="rect">
            <a:avLst/>
          </a:prstGeom>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995582" y="746759"/>
            <a:ext cx="6510618" cy="5471925"/>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8595360" y="6356350"/>
            <a:ext cx="2910840" cy="365125"/>
          </a:xfrm>
          <a:prstGeom prst="rect">
            <a:avLst/>
          </a:prstGeom>
        </p:spPr>
        <p:txBody>
          <a:bodyPr/>
          <a:lstStyle/>
          <a:p>
            <a:fld id="{48A87A34-81AB-432B-8DAE-1953F412C126}" type="datetimeFigureOut">
              <a:rPr lang="en-US" dirty="0"/>
              <a:t>12/15/2021</a:t>
            </a:fld>
            <a:endParaRPr lang="en-US" dirty="0"/>
          </a:p>
        </p:txBody>
      </p:sp>
      <p:sp>
        <p:nvSpPr>
          <p:cNvPr id="6" name="Footer Placeholder 5"/>
          <p:cNvSpPr>
            <a:spLocks noGrp="1"/>
          </p:cNvSpPr>
          <p:nvPr>
            <p:ph type="ftr" sz="quarter" idx="11"/>
          </p:nvPr>
        </p:nvSpPr>
        <p:spPr>
          <a:xfrm>
            <a:off x="685800" y="6355845"/>
            <a:ext cx="77724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63000" y="381000"/>
            <a:ext cx="2743200" cy="365125"/>
          </a:xfrm>
          <a:prstGeom prst="rect">
            <a:avLst/>
          </a:prstGeom>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8595360" y="6356350"/>
            <a:ext cx="2910840" cy="365125"/>
          </a:xfrm>
          <a:prstGeom prst="rect">
            <a:avLst/>
          </a:prstGeom>
        </p:spPr>
        <p:txBody>
          <a:bodyPr/>
          <a:lstStyle/>
          <a:p>
            <a:fld id="{48A87A34-81AB-432B-8DAE-1953F412C126}" type="datetimeFigureOut">
              <a:rPr lang="en-US" dirty="0"/>
              <a:t>12/15/2021</a:t>
            </a:fld>
            <a:endParaRPr lang="en-US" dirty="0"/>
          </a:p>
        </p:txBody>
      </p:sp>
      <p:sp>
        <p:nvSpPr>
          <p:cNvPr id="6" name="Footer Placeholder 5"/>
          <p:cNvSpPr>
            <a:spLocks noGrp="1"/>
          </p:cNvSpPr>
          <p:nvPr>
            <p:ph type="ftr" sz="quarter" idx="11"/>
          </p:nvPr>
        </p:nvSpPr>
        <p:spPr>
          <a:xfrm>
            <a:off x="685800" y="6355845"/>
            <a:ext cx="77724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63000" y="381000"/>
            <a:ext cx="2743200" cy="365125"/>
          </a:xfrm>
          <a:prstGeom prst="rect">
            <a:avLst/>
          </a:prstGeom>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theme" Target="../theme/theme2.xml"/><Relationship Id="rId5" Type="http://schemas.openxmlformats.org/officeDocument/2006/relationships/slideLayout" Target="../slideLayouts/slideLayout24.xml"/><Relationship Id="rId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0" y="-273378"/>
            <a:ext cx="12192000" cy="1441450"/>
          </a:xfrm>
          <a:prstGeom prst="rect">
            <a:avLst/>
          </a:prstGeom>
        </p:spPr>
      </p:pic>
      <p:sp>
        <p:nvSpPr>
          <p:cNvPr id="2" name="Title Placeholder 1"/>
          <p:cNvSpPr>
            <a:spLocks noGrp="1"/>
          </p:cNvSpPr>
          <p:nvPr>
            <p:ph type="title"/>
          </p:nvPr>
        </p:nvSpPr>
        <p:spPr>
          <a:xfrm>
            <a:off x="685800" y="-1"/>
            <a:ext cx="10820400" cy="1696826"/>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85800" y="1819372"/>
            <a:ext cx="10820400" cy="5038627"/>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75" r:id="rId18"/>
    <p:sldLayoutId id="2147483676" r:id="rId19"/>
  </p:sldLayoutIdLst>
  <p:transition spd="slow">
    <p:push dir="u"/>
  </p:transition>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9" r:id="rId1"/>
    <p:sldLayoutId id="2147483671" r:id="rId2"/>
    <p:sldLayoutId id="2147483672" r:id="rId3"/>
    <p:sldLayoutId id="2147483673" r:id="rId4"/>
    <p:sldLayoutId id="2147483674" r:id="rId5"/>
  </p:sldLayoutIdLst>
  <p:transition spd="slow">
    <p:push dir="u"/>
  </p:transition>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ts val="95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ts val="475"/>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ts val="475"/>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5pPr>
      <a:lvl6pPr marL="238379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6pPr>
      <a:lvl7pPr marL="281749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8pPr>
      <a:lvl9pPr marL="368427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030"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aave.com/flash-loans/" TargetMode="External"/><Relationship Id="rId2" Type="http://schemas.openxmlformats.org/officeDocument/2006/relationships/hyperlink" Target="https://help.dydx.exchange/en/articles/3724602-flash-loans" TargetMode="External"/><Relationship Id="rId1" Type="http://schemas.openxmlformats.org/officeDocument/2006/relationships/slideLayout" Target="../slideLayouts/slideLayout2.xml"/><Relationship Id="rId4" Type="http://schemas.openxmlformats.org/officeDocument/2006/relationships/hyperlink" Target="https://uniswap.org/docs/v2/core-concepts/flash-swaps/"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dydx.exchange/" TargetMode="External"/><Relationship Id="rId2" Type="http://schemas.openxmlformats.org/officeDocument/2006/relationships/hyperlink" Target="https://github.com/albertocuestacanada/ERC3156-Wrappers" TargetMode="External"/><Relationship Id="rId1" Type="http://schemas.openxmlformats.org/officeDocument/2006/relationships/slideLayout" Target="../slideLayouts/slideLayout2.xml"/><Relationship Id="rId6" Type="http://schemas.openxmlformats.org/officeDocument/2006/relationships/hyperlink" Target="https://yield.is/" TargetMode="External"/><Relationship Id="rId5" Type="http://schemas.openxmlformats.org/officeDocument/2006/relationships/hyperlink" Target="https://aave.com/" TargetMode="External"/><Relationship Id="rId4" Type="http://schemas.openxmlformats.org/officeDocument/2006/relationships/hyperlink" Target="https://uniswap.exchang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hyperlink" Target="https://www.reddit.com/r/mkrgov/comments/bf0rfs/executive_vote_raise_the_stability_fee_by_3_to_a/elad51o/" TargetMode="Externa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692613"/>
            <a:ext cx="12192000" cy="2908570"/>
          </a:xfrm>
        </p:spPr>
        <p:txBody>
          <a:bodyPr>
            <a:normAutofit/>
          </a:bodyPr>
          <a:lstStyle/>
          <a:p>
            <a:pPr algn="ctr">
              <a:lnSpc>
                <a:spcPct val="120000"/>
              </a:lnSpc>
            </a:pPr>
            <a:r>
              <a:rPr lang="zh-CN" altLang="en-US" cap="none" dirty="0"/>
              <a:t>区块链应用发展路径之三</a:t>
            </a:r>
            <a:br>
              <a:rPr lang="en-US" altLang="zh-CN" cap="none" dirty="0"/>
            </a:br>
            <a:r>
              <a:rPr lang="zh-CN" altLang="en-US" sz="8000" b="1" cap="none" dirty="0">
                <a:latin typeface="等线" panose="02010600030101010101" pitchFamily="2" charset="-122"/>
                <a:ea typeface="等线" panose="02010600030101010101" pitchFamily="2" charset="-122"/>
              </a:rPr>
              <a:t>去中心化金融</a:t>
            </a:r>
            <a:r>
              <a:rPr lang="en-US" altLang="zh-CN" sz="8000" b="1" cap="none" dirty="0" err="1">
                <a:latin typeface="等线" panose="02010600030101010101" pitchFamily="2" charset="-122"/>
                <a:ea typeface="等线" panose="02010600030101010101" pitchFamily="2" charset="-122"/>
              </a:rPr>
              <a:t>DeFi</a:t>
            </a:r>
            <a:endParaRPr lang="zh-CN" altLang="en-US" sz="8000" b="1" cap="none" dirty="0">
              <a:latin typeface="等线" panose="02010600030101010101" pitchFamily="2" charset="-122"/>
              <a:ea typeface="等线" panose="02010600030101010101" pitchFamily="2" charset="-122"/>
            </a:endParaRPr>
          </a:p>
        </p:txBody>
      </p:sp>
      <p:sp>
        <p:nvSpPr>
          <p:cNvPr id="3" name="文本框 2">
            <a:extLst>
              <a:ext uri="{FF2B5EF4-FFF2-40B4-BE49-F238E27FC236}">
                <a16:creationId xmlns:a16="http://schemas.microsoft.com/office/drawing/2014/main" id="{71DC9489-5A98-4CEE-8722-EC2F5C7B4264}"/>
              </a:ext>
            </a:extLst>
          </p:cNvPr>
          <p:cNvSpPr txBox="1"/>
          <p:nvPr/>
        </p:nvSpPr>
        <p:spPr>
          <a:xfrm>
            <a:off x="0" y="4533090"/>
            <a:ext cx="12192000" cy="646331"/>
          </a:xfrm>
          <a:prstGeom prst="rect">
            <a:avLst/>
          </a:prstGeom>
          <a:noFill/>
        </p:spPr>
        <p:txBody>
          <a:bodyPr wrap="square" rtlCol="0">
            <a:spAutoFit/>
          </a:bodyPr>
          <a:lstStyle/>
          <a:p>
            <a:pPr algn="ctr"/>
            <a:r>
              <a:rPr lang="en-US" altLang="zh-CN" sz="3600" dirty="0">
                <a:latin typeface="Bernard MT Condensed" panose="02050806060905020404" pitchFamily="18" charset="0"/>
              </a:rPr>
              <a:t>Decentralized Finance</a:t>
            </a:r>
          </a:p>
        </p:txBody>
      </p:sp>
    </p:spTree>
    <p:extLst>
      <p:ext uri="{BB962C8B-B14F-4D97-AF65-F5344CB8AC3E}">
        <p14:creationId xmlns:p14="http://schemas.microsoft.com/office/powerpoint/2010/main" val="14238468"/>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182C040-F454-4FBC-8EC2-4A716C0F2E41}"/>
              </a:ext>
            </a:extLst>
          </p:cNvPr>
          <p:cNvSpPr>
            <a:spLocks noGrp="1"/>
          </p:cNvSpPr>
          <p:nvPr>
            <p:ph idx="1"/>
          </p:nvPr>
        </p:nvSpPr>
        <p:spPr/>
        <p:txBody>
          <a:bodyPr>
            <a:normAutofit/>
          </a:bodyPr>
          <a:lstStyle/>
          <a:p>
            <a:pPr marL="0" indent="0">
              <a:buNone/>
            </a:pPr>
            <a:r>
              <a:rPr lang="zh-CN" altLang="en-US" sz="2800" dirty="0">
                <a:latin typeface="+mn-ea"/>
              </a:rPr>
              <a:t>特色：</a:t>
            </a:r>
            <a:endParaRPr lang="en-US" altLang="zh-CN" sz="2800" dirty="0">
              <a:latin typeface="+mn-ea"/>
            </a:endParaRPr>
          </a:p>
          <a:p>
            <a:r>
              <a:rPr lang="zh-CN" altLang="en-US" sz="2400" dirty="0">
                <a:latin typeface="+mn-ea"/>
              </a:rPr>
              <a:t>数据完全透明</a:t>
            </a:r>
          </a:p>
          <a:p>
            <a:r>
              <a:rPr lang="zh-CN" altLang="en-US" sz="2400" dirty="0">
                <a:latin typeface="+mn-ea"/>
              </a:rPr>
              <a:t>实现了突破国界的、自由开放的借贷业务</a:t>
            </a:r>
            <a:r>
              <a:rPr lang="en-US" altLang="zh-CN" sz="2400" dirty="0">
                <a:latin typeface="+mn-ea"/>
              </a:rPr>
              <a:t>——</a:t>
            </a:r>
            <a:r>
              <a:rPr lang="zh-CN" altLang="en-US" sz="2400" dirty="0">
                <a:latin typeface="+mn-ea"/>
              </a:rPr>
              <a:t>只要遵循了合约的规则，任何人、任何机构都能无区别的使用这项低摩擦的金融服务。</a:t>
            </a:r>
          </a:p>
          <a:p>
            <a:r>
              <a:rPr lang="zh-CN" altLang="en-US" sz="2400" dirty="0">
                <a:latin typeface="+mn-ea"/>
              </a:rPr>
              <a:t>实时提现。</a:t>
            </a:r>
          </a:p>
          <a:p>
            <a:r>
              <a:rPr lang="zh-CN" altLang="en-US" sz="2400" dirty="0">
                <a:latin typeface="+mn-ea"/>
              </a:rPr>
              <a:t>利息实时支付</a:t>
            </a:r>
          </a:p>
          <a:p>
            <a:r>
              <a:rPr lang="zh-CN" altLang="en-US" sz="2400" dirty="0">
                <a:latin typeface="+mn-ea"/>
              </a:rPr>
              <a:t>无期限限制</a:t>
            </a:r>
            <a:endParaRPr lang="en-US" altLang="zh-CN" sz="2400" dirty="0">
              <a:latin typeface="+mn-ea"/>
            </a:endParaRPr>
          </a:p>
          <a:p>
            <a:r>
              <a:rPr lang="zh-CN" altLang="en-US" sz="2400" dirty="0">
                <a:latin typeface="+mn-ea"/>
              </a:rPr>
              <a:t>理论上来说，贷款者并没有违约的可能</a:t>
            </a:r>
            <a:r>
              <a:rPr lang="en-US" altLang="zh-CN" sz="2400" dirty="0">
                <a:latin typeface="+mn-ea"/>
              </a:rPr>
              <a:t>——</a:t>
            </a:r>
            <a:r>
              <a:rPr lang="zh-CN" altLang="en-US" sz="2400" dirty="0">
                <a:latin typeface="+mn-ea"/>
              </a:rPr>
              <a:t>和</a:t>
            </a:r>
            <a:r>
              <a:rPr lang="en-US" altLang="zh-CN" sz="2400" dirty="0" err="1">
                <a:latin typeface="+mn-ea"/>
              </a:rPr>
              <a:t>MakerDAO</a:t>
            </a:r>
            <a:r>
              <a:rPr lang="zh-CN" altLang="en-US" sz="2400" dirty="0">
                <a:latin typeface="+mn-ea"/>
              </a:rPr>
              <a:t>类似，通过价格预言机的配合，提前清算。</a:t>
            </a:r>
            <a:endParaRPr lang="en-US" altLang="zh-CN" sz="2400" dirty="0">
              <a:latin typeface="+mn-ea"/>
            </a:endParaRPr>
          </a:p>
        </p:txBody>
      </p:sp>
      <p:sp>
        <p:nvSpPr>
          <p:cNvPr id="5" name="标题 4">
            <a:extLst>
              <a:ext uri="{FF2B5EF4-FFF2-40B4-BE49-F238E27FC236}">
                <a16:creationId xmlns:a16="http://schemas.microsoft.com/office/drawing/2014/main" id="{C834BE59-EEAE-4E13-B288-A18000ED53F8}"/>
              </a:ext>
            </a:extLst>
          </p:cNvPr>
          <p:cNvSpPr>
            <a:spLocks noGrp="1"/>
          </p:cNvSpPr>
          <p:nvPr>
            <p:ph type="title"/>
          </p:nvPr>
        </p:nvSpPr>
        <p:spPr/>
        <p:txBody>
          <a:bodyPr/>
          <a:lstStyle/>
          <a:p>
            <a:r>
              <a:rPr lang="en-US" altLang="zh-CN" cap="none" dirty="0" err="1">
                <a:latin typeface="+mj-ea"/>
              </a:rPr>
              <a:t>DeFi</a:t>
            </a:r>
            <a:r>
              <a:rPr lang="en-US" altLang="zh-CN" cap="none" dirty="0">
                <a:latin typeface="+mj-ea"/>
              </a:rPr>
              <a:t> </a:t>
            </a:r>
            <a:r>
              <a:rPr lang="zh-CN" altLang="en-US" cap="none" dirty="0">
                <a:latin typeface="+mj-ea"/>
              </a:rPr>
              <a:t>借贷：</a:t>
            </a:r>
            <a:r>
              <a:rPr lang="en-US" altLang="zh-CN" cap="none" dirty="0">
                <a:latin typeface="+mj-ea"/>
              </a:rPr>
              <a:t>Compound/AAVE</a:t>
            </a:r>
            <a:endParaRPr lang="zh-CN" altLang="en-US" dirty="0">
              <a:latin typeface="+mj-ea"/>
            </a:endParaRPr>
          </a:p>
        </p:txBody>
      </p:sp>
    </p:spTree>
    <p:extLst>
      <p:ext uri="{BB962C8B-B14F-4D97-AF65-F5344CB8AC3E}">
        <p14:creationId xmlns:p14="http://schemas.microsoft.com/office/powerpoint/2010/main" val="30611457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15DAF7-F1D0-487A-9F6E-B070A84476EE}"/>
              </a:ext>
            </a:extLst>
          </p:cNvPr>
          <p:cNvSpPr>
            <a:spLocks noGrp="1"/>
          </p:cNvSpPr>
          <p:nvPr>
            <p:ph type="title"/>
          </p:nvPr>
        </p:nvSpPr>
        <p:spPr>
          <a:xfrm>
            <a:off x="1488332" y="70701"/>
            <a:ext cx="10017868" cy="1293028"/>
          </a:xfrm>
        </p:spPr>
        <p:txBody>
          <a:bodyPr>
            <a:normAutofit/>
          </a:bodyPr>
          <a:lstStyle/>
          <a:p>
            <a:r>
              <a:rPr lang="en-US" altLang="zh-CN" cap="none" dirty="0" err="1">
                <a:latin typeface="+mj-ea"/>
              </a:rPr>
              <a:t>DeFi</a:t>
            </a:r>
            <a:r>
              <a:rPr lang="en-US" altLang="zh-CN" cap="none" dirty="0">
                <a:latin typeface="+mj-ea"/>
              </a:rPr>
              <a:t> </a:t>
            </a:r>
            <a:r>
              <a:rPr lang="zh-CN" altLang="en-US" cap="none" dirty="0">
                <a:latin typeface="+mj-ea"/>
              </a:rPr>
              <a:t>借贷：</a:t>
            </a:r>
            <a:r>
              <a:rPr lang="en-US" altLang="zh-CN" cap="none" dirty="0">
                <a:latin typeface="+mj-ea"/>
              </a:rPr>
              <a:t>Compound/AAVE</a:t>
            </a:r>
            <a:endParaRPr lang="zh-CN" altLang="en-US" cap="none" dirty="0">
              <a:latin typeface="+mj-ea"/>
            </a:endParaRPr>
          </a:p>
        </p:txBody>
      </p:sp>
      <p:sp>
        <p:nvSpPr>
          <p:cNvPr id="3" name="内容占位符 2">
            <a:extLst>
              <a:ext uri="{FF2B5EF4-FFF2-40B4-BE49-F238E27FC236}">
                <a16:creationId xmlns:a16="http://schemas.microsoft.com/office/drawing/2014/main" id="{9182C040-F454-4FBC-8EC2-4A716C0F2E41}"/>
              </a:ext>
            </a:extLst>
          </p:cNvPr>
          <p:cNvSpPr>
            <a:spLocks noGrp="1"/>
          </p:cNvSpPr>
          <p:nvPr>
            <p:ph idx="1"/>
          </p:nvPr>
        </p:nvSpPr>
        <p:spPr/>
        <p:txBody>
          <a:bodyPr>
            <a:normAutofit/>
          </a:bodyPr>
          <a:lstStyle/>
          <a:p>
            <a:pPr marL="0" indent="0">
              <a:buNone/>
            </a:pPr>
            <a:r>
              <a:rPr lang="zh-CN" altLang="en-US" sz="2800" dirty="0">
                <a:latin typeface="+mn-ea"/>
              </a:rPr>
              <a:t>风险：</a:t>
            </a:r>
            <a:endParaRPr lang="en-US" altLang="zh-CN" sz="2800" dirty="0">
              <a:latin typeface="+mn-ea"/>
            </a:endParaRPr>
          </a:p>
          <a:p>
            <a:r>
              <a:rPr lang="zh-CN" altLang="en-US" sz="2400" dirty="0">
                <a:latin typeface="+mn-ea"/>
              </a:rPr>
              <a:t>助记词遗失或被盗。</a:t>
            </a:r>
          </a:p>
          <a:p>
            <a:r>
              <a:rPr lang="zh-CN" altLang="en-US" sz="2400" dirty="0">
                <a:latin typeface="+mn-ea"/>
              </a:rPr>
              <a:t>智能合约</a:t>
            </a:r>
            <a:r>
              <a:rPr lang="en-US" altLang="zh-CN" sz="2400" dirty="0">
                <a:latin typeface="+mn-ea"/>
              </a:rPr>
              <a:t>bug</a:t>
            </a:r>
            <a:r>
              <a:rPr lang="zh-CN" altLang="en-US" sz="2400" dirty="0">
                <a:latin typeface="+mn-ea"/>
              </a:rPr>
              <a:t>。</a:t>
            </a:r>
          </a:p>
          <a:p>
            <a:r>
              <a:rPr lang="zh-CN" altLang="en-US" sz="2400" dirty="0">
                <a:latin typeface="+mn-ea"/>
              </a:rPr>
              <a:t>各种代币带来的系统性风险（譬如极度暴跌、归零、预言机采样点被黑）。</a:t>
            </a:r>
            <a:endParaRPr lang="en-US" altLang="zh-CN" sz="2400" dirty="0">
              <a:latin typeface="+mn-ea"/>
            </a:endParaRPr>
          </a:p>
          <a:p>
            <a:r>
              <a:rPr lang="zh-CN" altLang="en-US" sz="2400" dirty="0">
                <a:latin typeface="+mn-ea"/>
              </a:rPr>
              <a:t>貌似去中心化实则中心化的治理。</a:t>
            </a:r>
            <a:endParaRPr lang="en-US" altLang="zh-CN" sz="2400" dirty="0">
              <a:latin typeface="+mn-ea"/>
            </a:endParaRPr>
          </a:p>
          <a:p>
            <a:r>
              <a:rPr lang="zh-CN" altLang="en-US" sz="2400" dirty="0">
                <a:latin typeface="+mn-ea"/>
              </a:rPr>
              <a:t>闪电贷攻击。</a:t>
            </a:r>
          </a:p>
        </p:txBody>
      </p:sp>
    </p:spTree>
    <p:extLst>
      <p:ext uri="{BB962C8B-B14F-4D97-AF65-F5344CB8AC3E}">
        <p14:creationId xmlns:p14="http://schemas.microsoft.com/office/powerpoint/2010/main" val="30442772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E0D85-55D5-4ED8-B1D0-FE6128B9E185}"/>
              </a:ext>
            </a:extLst>
          </p:cNvPr>
          <p:cNvSpPr>
            <a:spLocks noGrp="1"/>
          </p:cNvSpPr>
          <p:nvPr>
            <p:ph type="title"/>
          </p:nvPr>
        </p:nvSpPr>
        <p:spPr/>
        <p:txBody>
          <a:bodyPr/>
          <a:lstStyle/>
          <a:p>
            <a:r>
              <a:rPr lang="zh-CN" altLang="en-US" cap="none" dirty="0">
                <a:latin typeface="+mn-ea"/>
                <a:ea typeface="+mn-ea"/>
              </a:rPr>
              <a:t>去中心化借贷：</a:t>
            </a:r>
            <a:r>
              <a:rPr lang="en-US" altLang="zh-CN" cap="none" dirty="0">
                <a:latin typeface="+mn-ea"/>
                <a:ea typeface="+mn-ea"/>
              </a:rPr>
              <a:t>Euler Finance</a:t>
            </a:r>
            <a:endParaRPr lang="zh-CN" altLang="en-US" dirty="0">
              <a:latin typeface="+mn-ea"/>
              <a:ea typeface="+mn-ea"/>
            </a:endParaRPr>
          </a:p>
        </p:txBody>
      </p:sp>
      <p:sp>
        <p:nvSpPr>
          <p:cNvPr id="3" name="内容占位符 2">
            <a:extLst>
              <a:ext uri="{FF2B5EF4-FFF2-40B4-BE49-F238E27FC236}">
                <a16:creationId xmlns:a16="http://schemas.microsoft.com/office/drawing/2014/main" id="{9CAC4F4D-037D-4DE5-B874-2A127B12BC54}"/>
              </a:ext>
            </a:extLst>
          </p:cNvPr>
          <p:cNvSpPr>
            <a:spLocks noGrp="1"/>
          </p:cNvSpPr>
          <p:nvPr>
            <p:ph idx="1"/>
          </p:nvPr>
        </p:nvSpPr>
        <p:spPr/>
        <p:txBody>
          <a:bodyPr>
            <a:normAutofit/>
          </a:bodyPr>
          <a:lstStyle/>
          <a:p>
            <a:pPr marL="0" indent="0">
              <a:buNone/>
            </a:pPr>
            <a:r>
              <a:rPr lang="zh-CN" altLang="en-US" sz="2800" dirty="0">
                <a:latin typeface="+mn-ea"/>
              </a:rPr>
              <a:t>其核心是欧拉协议（</a:t>
            </a:r>
            <a:r>
              <a:rPr lang="en-US" altLang="zh-CN" sz="2800" dirty="0">
                <a:latin typeface="+mn-ea"/>
              </a:rPr>
              <a:t>Euler Protocol</a:t>
            </a:r>
            <a:r>
              <a:rPr lang="zh-CN" altLang="en-US" sz="2800" dirty="0">
                <a:latin typeface="+mn-ea"/>
              </a:rPr>
              <a:t>）是一种资本效率很高的免许可借贷协议，可帮助用户从其加密资产中赚取利息或对冲波动的市场，而无需受信任的第三方。</a:t>
            </a:r>
          </a:p>
          <a:p>
            <a:pPr marL="0" indent="0">
              <a:buNone/>
            </a:pPr>
            <a:r>
              <a:rPr lang="zh-CN" altLang="en-US" sz="2800" dirty="0">
                <a:latin typeface="+mn-ea"/>
              </a:rPr>
              <a:t>欧拉金融具有许多 </a:t>
            </a:r>
            <a:r>
              <a:rPr lang="en-US" altLang="zh-CN" sz="2800" dirty="0" err="1">
                <a:latin typeface="+mn-ea"/>
              </a:rPr>
              <a:t>DeFi</a:t>
            </a:r>
            <a:r>
              <a:rPr lang="en-US" altLang="zh-CN" sz="2800" dirty="0">
                <a:latin typeface="+mn-ea"/>
              </a:rPr>
              <a:t> </a:t>
            </a:r>
            <a:r>
              <a:rPr lang="zh-CN" altLang="en-US" sz="2800" dirty="0">
                <a:latin typeface="+mn-ea"/>
              </a:rPr>
              <a:t>之前从未见过的创新，除了无需许可的借贷市场，还包括自反应利率、受保护的抵押品、抗 </a:t>
            </a:r>
            <a:r>
              <a:rPr lang="en-US" altLang="zh-CN" sz="2800" dirty="0">
                <a:latin typeface="+mn-ea"/>
              </a:rPr>
              <a:t>MEV </a:t>
            </a:r>
            <a:r>
              <a:rPr lang="zh-CN" altLang="en-US" sz="2800" dirty="0">
                <a:latin typeface="+mn-ea"/>
              </a:rPr>
              <a:t>清算、多抵押品稳定池等等。“欧拉金融”想成为去中心化借贷的代名词。</a:t>
            </a:r>
            <a:endParaRPr lang="en-US" altLang="zh-CN" sz="2800" dirty="0">
              <a:latin typeface="+mn-ea"/>
            </a:endParaRPr>
          </a:p>
          <a:p>
            <a:pPr marL="0" indent="0">
              <a:buNone/>
            </a:pPr>
            <a:r>
              <a:rPr lang="zh-CN" altLang="en-US" sz="3200" dirty="0">
                <a:latin typeface="+mn-ea"/>
              </a:rPr>
              <a:t>免许可借贷</a:t>
            </a:r>
            <a:endParaRPr lang="en-US" altLang="zh-CN" sz="3200" dirty="0">
              <a:latin typeface="+mn-ea"/>
            </a:endParaRPr>
          </a:p>
          <a:p>
            <a:pPr marL="0" indent="0">
              <a:buNone/>
            </a:pPr>
            <a:r>
              <a:rPr lang="zh-CN" altLang="en-US" sz="2800" dirty="0">
                <a:latin typeface="+mn-ea"/>
              </a:rPr>
              <a:t>欧拉使用</a:t>
            </a:r>
            <a:r>
              <a:rPr lang="en-US" altLang="zh-CN" sz="2800" dirty="0" err="1">
                <a:latin typeface="+mn-ea"/>
              </a:rPr>
              <a:t>Uniswap</a:t>
            </a:r>
            <a:r>
              <a:rPr lang="en-US" altLang="zh-CN" sz="2800" dirty="0">
                <a:latin typeface="+mn-ea"/>
              </a:rPr>
              <a:t> V3</a:t>
            </a:r>
            <a:r>
              <a:rPr lang="zh-CN" altLang="en-US" sz="2800" dirty="0">
                <a:latin typeface="+mn-ea"/>
              </a:rPr>
              <a:t>作为核心参考。任何在</a:t>
            </a:r>
            <a:r>
              <a:rPr lang="en-US" altLang="zh-CN" sz="2800" dirty="0" err="1">
                <a:latin typeface="+mn-ea"/>
              </a:rPr>
              <a:t>Uniswap</a:t>
            </a:r>
            <a:r>
              <a:rPr lang="en-US" altLang="zh-CN" sz="2800" dirty="0">
                <a:latin typeface="+mn-ea"/>
              </a:rPr>
              <a:t> V3</a:t>
            </a:r>
            <a:r>
              <a:rPr lang="zh-CN" altLang="en-US" sz="2800" dirty="0">
                <a:latin typeface="+mn-ea"/>
              </a:rPr>
              <a:t>上拥有流动性池的资产都可以被任何人直接添加为欧拉上的借贷资产。</a:t>
            </a:r>
          </a:p>
        </p:txBody>
      </p:sp>
    </p:spTree>
    <p:extLst>
      <p:ext uri="{BB962C8B-B14F-4D97-AF65-F5344CB8AC3E}">
        <p14:creationId xmlns:p14="http://schemas.microsoft.com/office/powerpoint/2010/main" val="345010789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4D94A0-41CA-4483-800B-19CE1AACC440}"/>
              </a:ext>
            </a:extLst>
          </p:cNvPr>
          <p:cNvSpPr>
            <a:spLocks noGrp="1"/>
          </p:cNvSpPr>
          <p:nvPr>
            <p:ph type="title"/>
          </p:nvPr>
        </p:nvSpPr>
        <p:spPr/>
        <p:txBody>
          <a:bodyPr/>
          <a:lstStyle/>
          <a:p>
            <a:r>
              <a:rPr lang="zh-CN" altLang="en-US" cap="none" dirty="0"/>
              <a:t>去中心化借贷：</a:t>
            </a:r>
            <a:r>
              <a:rPr lang="en-US" altLang="zh-CN" cap="none" dirty="0"/>
              <a:t>Euler Finance</a:t>
            </a:r>
            <a:endParaRPr lang="zh-CN" altLang="en-US" dirty="0"/>
          </a:p>
        </p:txBody>
      </p:sp>
      <p:sp>
        <p:nvSpPr>
          <p:cNvPr id="3" name="内容占位符 2">
            <a:extLst>
              <a:ext uri="{FF2B5EF4-FFF2-40B4-BE49-F238E27FC236}">
                <a16:creationId xmlns:a16="http://schemas.microsoft.com/office/drawing/2014/main" id="{F1D85B07-DB93-42E3-B7BA-E2D78B355D33}"/>
              </a:ext>
            </a:extLst>
          </p:cNvPr>
          <p:cNvSpPr>
            <a:spLocks noGrp="1"/>
          </p:cNvSpPr>
          <p:nvPr>
            <p:ph idx="1"/>
          </p:nvPr>
        </p:nvSpPr>
        <p:spPr/>
        <p:txBody>
          <a:bodyPr/>
          <a:lstStyle/>
          <a:p>
            <a:pPr marL="0" indent="0">
              <a:buNone/>
            </a:pPr>
            <a:r>
              <a:rPr lang="zh-CN" altLang="en-US" sz="2600" dirty="0">
                <a:latin typeface="+mn-ea"/>
              </a:rPr>
              <a:t>资产层</a:t>
            </a:r>
            <a:endParaRPr lang="en-US" altLang="zh-CN" sz="2600" dirty="0">
              <a:latin typeface="+mn-ea"/>
            </a:endParaRPr>
          </a:p>
          <a:p>
            <a:pPr marL="0" indent="0">
              <a:buNone/>
            </a:pPr>
            <a:r>
              <a:rPr lang="zh-CN" altLang="en-US" dirty="0"/>
              <a:t>与其它 </a:t>
            </a:r>
            <a:r>
              <a:rPr lang="en-US" altLang="zh-CN" dirty="0" err="1"/>
              <a:t>DeFi</a:t>
            </a:r>
            <a:r>
              <a:rPr lang="en-US" altLang="zh-CN" dirty="0"/>
              <a:t> </a:t>
            </a:r>
            <a:r>
              <a:rPr lang="zh-CN" altLang="en-US" dirty="0"/>
              <a:t>协议（如去中心化交易所）相比，去中心化借贷协议上的无许可上市风险要大得多，因为风险可能会从一个池快速连续溢出到另一个池。例如，如果抵押资产价格突然突然上升，这样的资产无法充分利用人们的债务，那么多种不同类型的资产就会出现坏账。为了应对挑战，欧拉使用这些基于风险的资产层来保护协议及其用户：</a:t>
            </a:r>
            <a:endParaRPr lang="en-US" altLang="zh-CN" dirty="0"/>
          </a:p>
          <a:p>
            <a:pPr marL="457200" indent="-457200">
              <a:buFont typeface="+mj-lt"/>
              <a:buAutoNum type="arabicPeriod"/>
            </a:pPr>
            <a:r>
              <a:rPr lang="zh-CN" altLang="en-US" b="1" dirty="0"/>
              <a:t>隔离层资产（</a:t>
            </a:r>
            <a:r>
              <a:rPr lang="en-US" altLang="zh-CN" b="1" dirty="0"/>
              <a:t>Isolation-tier assets </a:t>
            </a:r>
            <a:r>
              <a:rPr lang="zh-CN" altLang="en-US" b="1" dirty="0"/>
              <a:t>）</a:t>
            </a:r>
            <a:r>
              <a:rPr lang="zh-CN" altLang="en-US" dirty="0"/>
              <a:t>可用于普通借入和贷出，但不能作为抵押品借入其它资产。它们也不能与使用相同抵押品池的其它资产一起借入。比如用户用 </a:t>
            </a:r>
            <a:r>
              <a:rPr lang="en-US" altLang="zh-CN" dirty="0"/>
              <a:t>USDC </a:t>
            </a:r>
            <a:r>
              <a:rPr lang="zh-CN" altLang="en-US" dirty="0"/>
              <a:t>和 </a:t>
            </a:r>
            <a:r>
              <a:rPr lang="en-US" altLang="zh-CN" dirty="0"/>
              <a:t>DAI </a:t>
            </a:r>
            <a:r>
              <a:rPr lang="zh-CN" altLang="en-US" dirty="0"/>
              <a:t>作为抵押物，想借用隔离层资产</a:t>
            </a:r>
            <a:r>
              <a:rPr lang="en-US" altLang="zh-CN" dirty="0"/>
              <a:t>ABC</a:t>
            </a:r>
            <a:r>
              <a:rPr lang="zh-CN" altLang="en-US" dirty="0"/>
              <a:t>，那么他的抵押物只能用于借入</a:t>
            </a:r>
            <a:r>
              <a:rPr lang="en-US" altLang="zh-CN" dirty="0"/>
              <a:t>ABC</a:t>
            </a:r>
            <a:r>
              <a:rPr lang="zh-CN" altLang="en-US" dirty="0"/>
              <a:t>，而不能同时借入其它代币。如果他们以后想借用另一个代币</a:t>
            </a:r>
            <a:r>
              <a:rPr lang="en-US" altLang="zh-CN" dirty="0"/>
              <a:t>XYZ</a:t>
            </a:r>
            <a:r>
              <a:rPr lang="zh-CN" altLang="en-US" dirty="0"/>
              <a:t>，那么他们就只能使用他们在欧拉中的另一个账户来借用。</a:t>
            </a:r>
          </a:p>
        </p:txBody>
      </p:sp>
    </p:spTree>
    <p:extLst>
      <p:ext uri="{BB962C8B-B14F-4D97-AF65-F5344CB8AC3E}">
        <p14:creationId xmlns:p14="http://schemas.microsoft.com/office/powerpoint/2010/main" val="360855526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B30E85-BA10-421F-943F-7E7F708C0EC9}"/>
              </a:ext>
            </a:extLst>
          </p:cNvPr>
          <p:cNvSpPr>
            <a:spLocks noGrp="1"/>
          </p:cNvSpPr>
          <p:nvPr>
            <p:ph type="title"/>
          </p:nvPr>
        </p:nvSpPr>
        <p:spPr/>
        <p:txBody>
          <a:bodyPr/>
          <a:lstStyle/>
          <a:p>
            <a:r>
              <a:rPr lang="zh-CN" altLang="en-US" cap="none" dirty="0"/>
              <a:t>去中心化借贷：</a:t>
            </a:r>
            <a:r>
              <a:rPr lang="en-US" altLang="zh-CN" cap="none" dirty="0"/>
              <a:t>Euler Finance</a:t>
            </a:r>
            <a:endParaRPr lang="zh-CN" altLang="en-US" dirty="0"/>
          </a:p>
        </p:txBody>
      </p:sp>
      <p:sp>
        <p:nvSpPr>
          <p:cNvPr id="3" name="内容占位符 2">
            <a:extLst>
              <a:ext uri="{FF2B5EF4-FFF2-40B4-BE49-F238E27FC236}">
                <a16:creationId xmlns:a16="http://schemas.microsoft.com/office/drawing/2014/main" id="{15215FC8-C186-4F36-A618-25F29C1BE705}"/>
              </a:ext>
            </a:extLst>
          </p:cNvPr>
          <p:cNvSpPr>
            <a:spLocks noGrp="1"/>
          </p:cNvSpPr>
          <p:nvPr>
            <p:ph idx="1"/>
          </p:nvPr>
        </p:nvSpPr>
        <p:spPr/>
        <p:txBody>
          <a:bodyPr/>
          <a:lstStyle/>
          <a:p>
            <a:pPr marL="457200" indent="-457200">
              <a:buFont typeface="+mj-lt"/>
              <a:buAutoNum type="arabicPeriod" startAt="2"/>
            </a:pPr>
            <a:r>
              <a:rPr lang="zh-CN" altLang="en-US" b="1" dirty="0"/>
              <a:t>跨层资产</a:t>
            </a:r>
            <a:r>
              <a:rPr lang="zh-CN" altLang="en-US" dirty="0"/>
              <a:t>（</a:t>
            </a:r>
            <a:r>
              <a:rPr lang="en-US" altLang="zh-CN" dirty="0"/>
              <a:t>Cross-tier assets</a:t>
            </a:r>
            <a:r>
              <a:rPr lang="zh-CN" altLang="en-US" dirty="0"/>
              <a:t>）可用于普通借入和贷出，也不能作为抵押品借入其它资产，但可以和其他资产一起借入。例如，如果用户有 </a:t>
            </a:r>
            <a:r>
              <a:rPr lang="en-US" altLang="zh-CN" dirty="0"/>
              <a:t>USDC </a:t>
            </a:r>
            <a:r>
              <a:rPr lang="zh-CN" altLang="en-US" dirty="0"/>
              <a:t>和 </a:t>
            </a:r>
            <a:r>
              <a:rPr lang="en-US" altLang="zh-CN" dirty="0"/>
              <a:t>DAI </a:t>
            </a:r>
            <a:r>
              <a:rPr lang="zh-CN" altLang="en-US" dirty="0"/>
              <a:t>作为抵押物，他们想借用跨层资产 </a:t>
            </a:r>
            <a:r>
              <a:rPr lang="en-US" altLang="zh-CN" dirty="0"/>
              <a:t>EFG </a:t>
            </a:r>
            <a:r>
              <a:rPr lang="zh-CN" altLang="en-US" dirty="0"/>
              <a:t>和 </a:t>
            </a:r>
            <a:r>
              <a:rPr lang="en-US" altLang="zh-CN" dirty="0"/>
              <a:t>UVW</a:t>
            </a:r>
            <a:r>
              <a:rPr lang="zh-CN" altLang="en-US" dirty="0"/>
              <a:t>，那么他们通过欧拉上的一个账户即可借用。</a:t>
            </a:r>
            <a:endParaRPr lang="en-US" altLang="zh-CN" dirty="0"/>
          </a:p>
          <a:p>
            <a:pPr marL="457200" indent="-457200">
              <a:buFont typeface="+mj-lt"/>
              <a:buAutoNum type="arabicPeriod" startAt="2"/>
            </a:pPr>
            <a:r>
              <a:rPr lang="zh-CN" altLang="en-US" b="1" dirty="0"/>
              <a:t>抵押层资产</a:t>
            </a:r>
            <a:r>
              <a:rPr lang="zh-CN" altLang="en-US" dirty="0"/>
              <a:t>（</a:t>
            </a:r>
            <a:r>
              <a:rPr lang="en-US" altLang="zh-CN" dirty="0"/>
              <a:t>Collateral-tier assets</a:t>
            </a:r>
            <a:r>
              <a:rPr lang="zh-CN" altLang="en-US" dirty="0"/>
              <a:t>）可用于普通借入和贷出、交叉借款，还可以作为抵押物。例如，用户可以存入抵押资产 </a:t>
            </a:r>
            <a:r>
              <a:rPr lang="en-US" altLang="zh-CN" dirty="0"/>
              <a:t>DAI </a:t>
            </a:r>
            <a:r>
              <a:rPr lang="zh-CN" altLang="en-US" dirty="0"/>
              <a:t>和 </a:t>
            </a:r>
            <a:r>
              <a:rPr lang="en-US" altLang="zh-CN" dirty="0"/>
              <a:t>USDC</a:t>
            </a:r>
            <a:r>
              <a:rPr lang="zh-CN" altLang="en-US" dirty="0"/>
              <a:t>，并使用它们从一个账户中借入抵押资产 </a:t>
            </a:r>
            <a:r>
              <a:rPr lang="en-US" altLang="zh-CN" dirty="0"/>
              <a:t>UNI </a:t>
            </a:r>
            <a:r>
              <a:rPr lang="zh-CN" altLang="en-US" dirty="0"/>
              <a:t>和 </a:t>
            </a:r>
            <a:r>
              <a:rPr lang="en-US" altLang="zh-CN" dirty="0"/>
              <a:t>LINK</a:t>
            </a:r>
            <a:r>
              <a:rPr lang="zh-CN" altLang="en-US" dirty="0"/>
              <a:t>。也可以反过来，存入抵押资产 </a:t>
            </a:r>
            <a:r>
              <a:rPr lang="en-US" altLang="zh-CN" dirty="0"/>
              <a:t>UNI </a:t>
            </a:r>
            <a:r>
              <a:rPr lang="zh-CN" altLang="en-US" dirty="0"/>
              <a:t>和 </a:t>
            </a:r>
            <a:r>
              <a:rPr lang="en-US" altLang="zh-CN" dirty="0"/>
              <a:t>LINK </a:t>
            </a:r>
            <a:r>
              <a:rPr lang="zh-CN" altLang="en-US" dirty="0"/>
              <a:t>而借入</a:t>
            </a:r>
            <a:r>
              <a:rPr lang="en-US" altLang="zh-CN" dirty="0"/>
              <a:t>DAI </a:t>
            </a:r>
            <a:r>
              <a:rPr lang="zh-CN" altLang="en-US" dirty="0"/>
              <a:t>和 </a:t>
            </a:r>
            <a:r>
              <a:rPr lang="en-US" altLang="zh-CN" dirty="0"/>
              <a:t>USDC</a:t>
            </a:r>
            <a:r>
              <a:rPr lang="zh-CN" altLang="en-US" dirty="0"/>
              <a:t>。</a:t>
            </a:r>
            <a:endParaRPr lang="en-US" altLang="zh-CN" dirty="0"/>
          </a:p>
          <a:p>
            <a:pPr marL="0" indent="0">
              <a:buNone/>
            </a:pPr>
            <a:endParaRPr lang="en-US" altLang="zh-CN" dirty="0"/>
          </a:p>
          <a:p>
            <a:pPr marL="0" indent="0">
              <a:buNone/>
            </a:pPr>
            <a:r>
              <a:rPr lang="zh-CN" altLang="en-US" sz="2800" dirty="0">
                <a:latin typeface="+mn-ea"/>
              </a:rPr>
              <a:t>资产层治理</a:t>
            </a:r>
            <a:endParaRPr lang="en-US" altLang="zh-CN" sz="2800" dirty="0">
              <a:latin typeface="+mn-ea"/>
            </a:endParaRPr>
          </a:p>
          <a:p>
            <a:pPr marL="0" indent="0">
              <a:buNone/>
            </a:pPr>
            <a:r>
              <a:rPr lang="zh-CN" altLang="en-US" dirty="0"/>
              <a:t>欧拉金融的治理币 </a:t>
            </a:r>
            <a:r>
              <a:rPr lang="en-US" altLang="zh-CN" dirty="0"/>
              <a:t>EUL </a:t>
            </a:r>
            <a:r>
              <a:rPr lang="zh-CN" altLang="en-US" dirty="0"/>
              <a:t>的持有者可以投票将资产从隔离层提升到跨层或抵押层。</a:t>
            </a:r>
            <a:endParaRPr lang="en-US" altLang="zh-CN" dirty="0"/>
          </a:p>
          <a:p>
            <a:pPr marL="0" indent="0">
              <a:buNone/>
            </a:pPr>
            <a:r>
              <a:rPr lang="zh-CN" altLang="en-US" dirty="0"/>
              <a:t>将资产提升到更高层可以提高欧拉金融用户的资本效率。</a:t>
            </a:r>
          </a:p>
        </p:txBody>
      </p:sp>
    </p:spTree>
    <p:extLst>
      <p:ext uri="{BB962C8B-B14F-4D97-AF65-F5344CB8AC3E}">
        <p14:creationId xmlns:p14="http://schemas.microsoft.com/office/powerpoint/2010/main" val="124213956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C5972F-44EF-4706-B82D-8D2397114F13}"/>
              </a:ext>
            </a:extLst>
          </p:cNvPr>
          <p:cNvSpPr>
            <a:spLocks noGrp="1"/>
          </p:cNvSpPr>
          <p:nvPr>
            <p:ph type="title"/>
          </p:nvPr>
        </p:nvSpPr>
        <p:spPr/>
        <p:txBody>
          <a:bodyPr/>
          <a:lstStyle/>
          <a:p>
            <a:r>
              <a:rPr lang="zh-CN" altLang="en-US" cap="none" dirty="0"/>
              <a:t>去中心化借贷：</a:t>
            </a:r>
            <a:r>
              <a:rPr lang="en-US" altLang="zh-CN" cap="none" dirty="0"/>
              <a:t>Euler Finance</a:t>
            </a:r>
            <a:endParaRPr lang="zh-CN" altLang="en-US" dirty="0"/>
          </a:p>
        </p:txBody>
      </p:sp>
      <p:sp>
        <p:nvSpPr>
          <p:cNvPr id="3" name="内容占位符 2">
            <a:extLst>
              <a:ext uri="{FF2B5EF4-FFF2-40B4-BE49-F238E27FC236}">
                <a16:creationId xmlns:a16="http://schemas.microsoft.com/office/drawing/2014/main" id="{A05A1CE5-591C-4778-8E36-06004C89730A}"/>
              </a:ext>
            </a:extLst>
          </p:cNvPr>
          <p:cNvSpPr>
            <a:spLocks noGrp="1"/>
          </p:cNvSpPr>
          <p:nvPr>
            <p:ph idx="1"/>
          </p:nvPr>
        </p:nvSpPr>
        <p:spPr/>
        <p:txBody>
          <a:bodyPr/>
          <a:lstStyle/>
          <a:p>
            <a:pPr marL="0" indent="0">
              <a:buNone/>
            </a:pPr>
            <a:r>
              <a:rPr lang="zh-CN" altLang="en-US" sz="2800" dirty="0">
                <a:latin typeface="微软雅黑" panose="020B0503020204020204" pitchFamily="34" charset="-122"/>
                <a:ea typeface="微软雅黑" panose="020B0503020204020204" pitchFamily="34" charset="-122"/>
              </a:rPr>
              <a:t>自反应利率</a:t>
            </a:r>
            <a:endParaRPr lang="en-US" altLang="zh-CN" sz="2800" dirty="0">
              <a:latin typeface="微软雅黑" panose="020B0503020204020204" pitchFamily="34" charset="-122"/>
              <a:ea typeface="微软雅黑" panose="020B0503020204020204" pitchFamily="34" charset="-122"/>
            </a:endParaRPr>
          </a:p>
          <a:p>
            <a:pPr marL="0" indent="0">
              <a:buNone/>
            </a:pPr>
            <a:r>
              <a:rPr lang="zh-CN" altLang="en-US" dirty="0"/>
              <a:t>由控制理论作为支撑的利率模型可以确保</a:t>
            </a:r>
            <a:r>
              <a:rPr lang="en-US" altLang="zh-CN" dirty="0"/>
              <a:t>Euler</a:t>
            </a:r>
            <a:r>
              <a:rPr lang="zh-CN" altLang="en-US" dirty="0"/>
              <a:t>的货币市场能够适应实时波动的市场环境而无需治理干预。</a:t>
            </a:r>
            <a:endParaRPr lang="en-US" altLang="zh-CN" dirty="0"/>
          </a:p>
          <a:p>
            <a:pPr marL="0" indent="0">
              <a:buNone/>
            </a:pPr>
            <a:r>
              <a:rPr lang="zh-CN" altLang="en-US" dirty="0"/>
              <a:t>在此之前的</a:t>
            </a:r>
            <a:r>
              <a:rPr lang="en-US" altLang="zh-CN" dirty="0" err="1"/>
              <a:t>MakerDAO</a:t>
            </a:r>
            <a:r>
              <a:rPr lang="zh-CN" altLang="en-US" dirty="0"/>
              <a:t>、</a:t>
            </a:r>
            <a:r>
              <a:rPr lang="en-US" altLang="zh-CN" dirty="0"/>
              <a:t>AAVE</a:t>
            </a:r>
            <a:r>
              <a:rPr lang="zh-CN" altLang="en-US" dirty="0"/>
              <a:t>等项目采用的都是人物干预的方案。</a:t>
            </a:r>
            <a:endParaRPr lang="en-US" altLang="zh-CN" dirty="0"/>
          </a:p>
          <a:p>
            <a:pPr marL="0" indent="0">
              <a:buNone/>
            </a:pPr>
            <a:endParaRPr lang="en-US" altLang="zh-CN" dirty="0"/>
          </a:p>
          <a:p>
            <a:pPr marL="0" indent="0">
              <a:buNone/>
            </a:pPr>
            <a:r>
              <a:rPr lang="zh-CN" altLang="en-US" sz="2800" dirty="0">
                <a:latin typeface="微软雅黑" panose="020B0503020204020204" pitchFamily="34" charset="-122"/>
                <a:ea typeface="微软雅黑" panose="020B0503020204020204" pitchFamily="34" charset="-122"/>
              </a:rPr>
              <a:t>受保护的抵押品</a:t>
            </a:r>
            <a:endParaRPr lang="en-US" altLang="zh-CN" sz="2800" dirty="0">
              <a:latin typeface="微软雅黑" panose="020B0503020204020204" pitchFamily="34" charset="-122"/>
              <a:ea typeface="微软雅黑" panose="020B0503020204020204" pitchFamily="34" charset="-122"/>
            </a:endParaRPr>
          </a:p>
          <a:p>
            <a:pPr marL="0" indent="0">
              <a:buNone/>
            </a:pPr>
            <a:r>
              <a:rPr lang="zh-CN" altLang="en-US" dirty="0"/>
              <a:t>在 </a:t>
            </a:r>
            <a:r>
              <a:rPr lang="en-US" altLang="zh-CN" dirty="0"/>
              <a:t>Compound </a:t>
            </a:r>
            <a:r>
              <a:rPr lang="zh-CN" altLang="en-US" dirty="0"/>
              <a:t>和 </a:t>
            </a:r>
            <a:r>
              <a:rPr lang="en-US" altLang="zh-CN" dirty="0" err="1"/>
              <a:t>Aave</a:t>
            </a:r>
            <a:r>
              <a:rPr lang="en-US" altLang="zh-CN" dirty="0"/>
              <a:t> </a:t>
            </a:r>
            <a:r>
              <a:rPr lang="zh-CN" altLang="en-US" dirty="0"/>
              <a:t>上，存入协议的抵押品始终可被用于借贷。作为一个可选项，</a:t>
            </a:r>
            <a:r>
              <a:rPr lang="en-US" altLang="zh-CN" dirty="0"/>
              <a:t>Euler </a:t>
            </a:r>
            <a:r>
              <a:rPr lang="zh-CN" altLang="en-US" dirty="0"/>
              <a:t>允许存放抵押品但不将它用于借贷。这种抵押品是“受保护”。它不能为用户赚取利息，但作为抵押物计入抵押资产里，可以为借款人降低违约的风险。并且用户随时可以立即提走这种资产，另作它用。</a:t>
            </a:r>
          </a:p>
        </p:txBody>
      </p:sp>
    </p:spTree>
    <p:extLst>
      <p:ext uri="{BB962C8B-B14F-4D97-AF65-F5344CB8AC3E}">
        <p14:creationId xmlns:p14="http://schemas.microsoft.com/office/powerpoint/2010/main" val="359619660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182C040-F454-4FBC-8EC2-4A716C0F2E41}"/>
              </a:ext>
            </a:extLst>
          </p:cNvPr>
          <p:cNvSpPr>
            <a:spLocks noGrp="1"/>
          </p:cNvSpPr>
          <p:nvPr>
            <p:ph idx="1"/>
          </p:nvPr>
        </p:nvSpPr>
        <p:spPr/>
        <p:txBody>
          <a:bodyPr>
            <a:normAutofit/>
          </a:bodyPr>
          <a:lstStyle/>
          <a:p>
            <a:pPr marL="0" indent="0">
              <a:buNone/>
            </a:pPr>
            <a:r>
              <a:rPr lang="zh-CN" altLang="en-US" sz="2800" dirty="0"/>
              <a:t>无成本的彩票</a:t>
            </a:r>
            <a:endParaRPr lang="en-US" altLang="zh-CN" sz="2800" dirty="0"/>
          </a:p>
          <a:p>
            <a:pPr marL="0" indent="0">
              <a:buNone/>
            </a:pPr>
            <a:r>
              <a:rPr lang="zh-CN" altLang="en-US" sz="2800" dirty="0"/>
              <a:t>玩法超级简单：</a:t>
            </a:r>
            <a:endParaRPr lang="en-US" altLang="zh-CN" sz="2800" dirty="0"/>
          </a:p>
          <a:p>
            <a:r>
              <a:rPr lang="zh-CN" altLang="en-US" sz="2400" dirty="0"/>
              <a:t>用户使用</a:t>
            </a:r>
            <a:r>
              <a:rPr lang="en-US" altLang="zh-CN" sz="2400" dirty="0"/>
              <a:t>DAI</a:t>
            </a:r>
            <a:r>
              <a:rPr lang="zh-CN" altLang="en-US" sz="2400" dirty="0"/>
              <a:t>购买彩票</a:t>
            </a:r>
          </a:p>
          <a:p>
            <a:r>
              <a:rPr lang="zh-CN" altLang="en-US" sz="2400" dirty="0"/>
              <a:t>所有用户的资金实际被投放到借贷平台 </a:t>
            </a:r>
            <a:r>
              <a:rPr lang="en-US" altLang="zh-CN" sz="2400" dirty="0"/>
              <a:t>Compound </a:t>
            </a:r>
            <a:r>
              <a:rPr lang="zh-CN" altLang="en-US" sz="2400" dirty="0"/>
              <a:t>赚取利息</a:t>
            </a:r>
            <a:endParaRPr lang="en-US" altLang="zh-CN" sz="2400" dirty="0"/>
          </a:p>
          <a:p>
            <a:r>
              <a:rPr lang="zh-CN" altLang="en-US" sz="2400" dirty="0"/>
              <a:t>到期后归还用户的本金，摇号中奖者获得利息</a:t>
            </a:r>
            <a:endParaRPr lang="en-US" altLang="zh-CN" sz="2400" dirty="0"/>
          </a:p>
        </p:txBody>
      </p:sp>
      <p:sp>
        <p:nvSpPr>
          <p:cNvPr id="5" name="标题 4">
            <a:extLst>
              <a:ext uri="{FF2B5EF4-FFF2-40B4-BE49-F238E27FC236}">
                <a16:creationId xmlns:a16="http://schemas.microsoft.com/office/drawing/2014/main" id="{8B50A675-778B-4B30-8B6A-EED9ED88FC8F}"/>
              </a:ext>
            </a:extLst>
          </p:cNvPr>
          <p:cNvSpPr>
            <a:spLocks noGrp="1"/>
          </p:cNvSpPr>
          <p:nvPr>
            <p:ph type="title"/>
          </p:nvPr>
        </p:nvSpPr>
        <p:spPr/>
        <p:txBody>
          <a:bodyPr/>
          <a:lstStyle/>
          <a:p>
            <a:r>
              <a:rPr lang="en-US" altLang="zh-CN" cap="none" dirty="0" err="1"/>
              <a:t>DeFi</a:t>
            </a:r>
            <a:r>
              <a:rPr lang="en-US" altLang="zh-CN" cap="none" dirty="0"/>
              <a:t> </a:t>
            </a:r>
            <a:r>
              <a:rPr lang="zh-CN" altLang="en-US" cap="none" dirty="0"/>
              <a:t>里程碑：</a:t>
            </a:r>
            <a:r>
              <a:rPr lang="en-US" altLang="zh-CN" cap="none" dirty="0"/>
              <a:t>Pool Together</a:t>
            </a:r>
            <a:endParaRPr lang="zh-CN" altLang="en-US" dirty="0"/>
          </a:p>
        </p:txBody>
      </p:sp>
    </p:spTree>
    <p:extLst>
      <p:ext uri="{BB962C8B-B14F-4D97-AF65-F5344CB8AC3E}">
        <p14:creationId xmlns:p14="http://schemas.microsoft.com/office/powerpoint/2010/main" val="37909756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182C040-F454-4FBC-8EC2-4A716C0F2E41}"/>
              </a:ext>
            </a:extLst>
          </p:cNvPr>
          <p:cNvSpPr>
            <a:spLocks noGrp="1"/>
          </p:cNvSpPr>
          <p:nvPr>
            <p:ph idx="1"/>
          </p:nvPr>
        </p:nvSpPr>
        <p:spPr/>
        <p:txBody>
          <a:bodyPr>
            <a:normAutofit/>
          </a:bodyPr>
          <a:lstStyle/>
          <a:p>
            <a:pPr marL="0" indent="0">
              <a:buNone/>
            </a:pPr>
            <a:r>
              <a:rPr lang="zh-CN" altLang="en-US" sz="2800" dirty="0"/>
              <a:t>特色：</a:t>
            </a:r>
            <a:endParaRPr lang="en-US" altLang="zh-CN" sz="2800" dirty="0"/>
          </a:p>
          <a:p>
            <a:r>
              <a:rPr lang="zh-CN" altLang="en-US" sz="2400" dirty="0"/>
              <a:t>绝不坑人：传统乐透如未中奖，本金全无。</a:t>
            </a:r>
            <a:r>
              <a:rPr lang="en-US" altLang="zh-CN" sz="2400" dirty="0"/>
              <a:t>Pool Together</a:t>
            </a:r>
            <a:r>
              <a:rPr lang="zh-CN" altLang="en-US" sz="2400" dirty="0"/>
              <a:t>实现了可信任的稳赚不赔的乐透。</a:t>
            </a:r>
          </a:p>
          <a:p>
            <a:r>
              <a:rPr lang="zh-CN" altLang="en-US" sz="2400" dirty="0"/>
              <a:t>玩家可在任意时间内参与或是退出。</a:t>
            </a:r>
          </a:p>
          <a:p>
            <a:r>
              <a:rPr lang="zh-CN" altLang="en-US" sz="2400" dirty="0"/>
              <a:t>玩家购得彩票进场后，只要没有退出，会自动进入下一期奖池。</a:t>
            </a:r>
            <a:endParaRPr lang="en-US" altLang="zh-CN" sz="2400" dirty="0"/>
          </a:p>
          <a:p>
            <a:r>
              <a:rPr lang="zh-CN" altLang="en-US" sz="2400" dirty="0"/>
              <a:t>超级简单。</a:t>
            </a:r>
          </a:p>
          <a:p>
            <a:r>
              <a:rPr lang="zh-CN" altLang="en-US" sz="2400" dirty="0"/>
              <a:t>未来想象空间巨大</a:t>
            </a:r>
            <a:r>
              <a:rPr lang="en-US" altLang="zh-CN" sz="2400" dirty="0"/>
              <a:t>——</a:t>
            </a:r>
            <a:r>
              <a:rPr lang="zh-CN" altLang="en-US" sz="2400" dirty="0"/>
              <a:t>可应用于慈善、保险等领域。</a:t>
            </a:r>
          </a:p>
        </p:txBody>
      </p:sp>
      <p:sp>
        <p:nvSpPr>
          <p:cNvPr id="5" name="标题 4">
            <a:extLst>
              <a:ext uri="{FF2B5EF4-FFF2-40B4-BE49-F238E27FC236}">
                <a16:creationId xmlns:a16="http://schemas.microsoft.com/office/drawing/2014/main" id="{5C56192A-05BD-4DC1-B0CF-16CDC5B371AA}"/>
              </a:ext>
            </a:extLst>
          </p:cNvPr>
          <p:cNvSpPr>
            <a:spLocks noGrp="1"/>
          </p:cNvSpPr>
          <p:nvPr>
            <p:ph type="title"/>
          </p:nvPr>
        </p:nvSpPr>
        <p:spPr/>
        <p:txBody>
          <a:bodyPr/>
          <a:lstStyle/>
          <a:p>
            <a:r>
              <a:rPr lang="en-US" altLang="zh-CN" cap="none" dirty="0" err="1"/>
              <a:t>DeFi</a:t>
            </a:r>
            <a:r>
              <a:rPr lang="en-US" altLang="zh-CN" cap="none" dirty="0"/>
              <a:t> </a:t>
            </a:r>
            <a:r>
              <a:rPr lang="zh-CN" altLang="en-US" cap="none" dirty="0"/>
              <a:t>里程碑：</a:t>
            </a:r>
            <a:r>
              <a:rPr lang="en-US" altLang="zh-CN" cap="none" dirty="0"/>
              <a:t>Pool Together</a:t>
            </a:r>
            <a:endParaRPr lang="zh-CN" altLang="en-US" dirty="0"/>
          </a:p>
        </p:txBody>
      </p:sp>
    </p:spTree>
    <p:extLst>
      <p:ext uri="{BB962C8B-B14F-4D97-AF65-F5344CB8AC3E}">
        <p14:creationId xmlns:p14="http://schemas.microsoft.com/office/powerpoint/2010/main" val="2307779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15DAF7-F1D0-487A-9F6E-B070A84476EE}"/>
              </a:ext>
            </a:extLst>
          </p:cNvPr>
          <p:cNvSpPr>
            <a:spLocks noGrp="1"/>
          </p:cNvSpPr>
          <p:nvPr>
            <p:ph type="title"/>
          </p:nvPr>
        </p:nvSpPr>
        <p:spPr>
          <a:xfrm>
            <a:off x="1488332" y="0"/>
            <a:ext cx="10017868" cy="1293028"/>
          </a:xfrm>
        </p:spPr>
        <p:txBody>
          <a:bodyPr>
            <a:normAutofit/>
          </a:bodyPr>
          <a:lstStyle/>
          <a:p>
            <a:r>
              <a:rPr lang="en-US" altLang="zh-CN" cap="none" dirty="0" err="1"/>
              <a:t>DeFi</a:t>
            </a:r>
            <a:r>
              <a:rPr lang="en-US" altLang="zh-CN" cap="none" dirty="0"/>
              <a:t> </a:t>
            </a:r>
            <a:r>
              <a:rPr lang="zh-CN" altLang="en-US" cap="none" dirty="0"/>
              <a:t>四大项目的启发</a:t>
            </a:r>
          </a:p>
        </p:txBody>
      </p:sp>
      <p:sp>
        <p:nvSpPr>
          <p:cNvPr id="3" name="内容占位符 2">
            <a:extLst>
              <a:ext uri="{FF2B5EF4-FFF2-40B4-BE49-F238E27FC236}">
                <a16:creationId xmlns:a16="http://schemas.microsoft.com/office/drawing/2014/main" id="{9182C040-F454-4FBC-8EC2-4A716C0F2E41}"/>
              </a:ext>
            </a:extLst>
          </p:cNvPr>
          <p:cNvSpPr>
            <a:spLocks noGrp="1"/>
          </p:cNvSpPr>
          <p:nvPr>
            <p:ph idx="1"/>
          </p:nvPr>
        </p:nvSpPr>
        <p:spPr/>
        <p:txBody>
          <a:bodyPr>
            <a:normAutofit/>
          </a:bodyPr>
          <a:lstStyle/>
          <a:p>
            <a:r>
              <a:rPr lang="zh-CN" altLang="en-US" sz="2800" dirty="0"/>
              <a:t>顺势而为：区块链并不按常理出牌，其发展路径有迹可循但需要你充分了解它。</a:t>
            </a:r>
            <a:endParaRPr lang="en-US" altLang="zh-CN" sz="2800" dirty="0"/>
          </a:p>
          <a:p>
            <a:r>
              <a:rPr lang="zh-CN" altLang="en-US" sz="2800" dirty="0"/>
              <a:t>以法币为信用背书的稳定币，中心化市场接受，因无法稳定去中心化市场最终将无法接受！</a:t>
            </a:r>
            <a:endParaRPr lang="en-US" altLang="zh-CN" sz="2800" dirty="0"/>
          </a:p>
          <a:p>
            <a:r>
              <a:rPr lang="en-US" altLang="zh-CN" sz="2800" dirty="0"/>
              <a:t>ETH</a:t>
            </a:r>
            <a:r>
              <a:rPr lang="zh-CN" altLang="en-US" sz="2800" dirty="0"/>
              <a:t>及其它通证的去中心化定价至关重要。</a:t>
            </a:r>
            <a:endParaRPr lang="en-US" altLang="zh-CN" sz="2800" dirty="0"/>
          </a:p>
          <a:p>
            <a:r>
              <a:rPr lang="zh-CN" altLang="en-US" sz="2800" dirty="0"/>
              <a:t>迫切需要一种在去中心化世界里价格百分百不变、不存在价格波动风险的支付币种。</a:t>
            </a:r>
          </a:p>
        </p:txBody>
      </p:sp>
    </p:spTree>
    <p:extLst>
      <p:ext uri="{BB962C8B-B14F-4D97-AF65-F5344CB8AC3E}">
        <p14:creationId xmlns:p14="http://schemas.microsoft.com/office/powerpoint/2010/main" val="19035475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0D9B0-CFA6-4C38-AD91-B56A761D39A1}"/>
              </a:ext>
            </a:extLst>
          </p:cNvPr>
          <p:cNvSpPr>
            <a:spLocks noGrp="1"/>
          </p:cNvSpPr>
          <p:nvPr>
            <p:ph type="title"/>
          </p:nvPr>
        </p:nvSpPr>
        <p:spPr/>
        <p:txBody>
          <a:bodyPr/>
          <a:lstStyle/>
          <a:p>
            <a:r>
              <a:rPr lang="en-US" altLang="zh-CN" b="1" i="0" dirty="0">
                <a:effectLst/>
                <a:latin typeface="+mj-ea"/>
              </a:rPr>
              <a:t>EIP-3156</a:t>
            </a:r>
            <a:r>
              <a:rPr lang="zh-CN" altLang="en-US" b="1" i="0" dirty="0">
                <a:effectLst/>
                <a:latin typeface="+mj-ea"/>
              </a:rPr>
              <a:t>：一种闪电贷标准</a:t>
            </a:r>
            <a:endParaRPr lang="zh-CN" altLang="en-US" dirty="0">
              <a:latin typeface="+mj-ea"/>
            </a:endParaRPr>
          </a:p>
        </p:txBody>
      </p:sp>
      <p:sp>
        <p:nvSpPr>
          <p:cNvPr id="3" name="内容占位符 2">
            <a:extLst>
              <a:ext uri="{FF2B5EF4-FFF2-40B4-BE49-F238E27FC236}">
                <a16:creationId xmlns:a16="http://schemas.microsoft.com/office/drawing/2014/main" id="{904895B3-9EBF-4BE2-827A-2701E49F5C0F}"/>
              </a:ext>
            </a:extLst>
          </p:cNvPr>
          <p:cNvSpPr>
            <a:spLocks noGrp="1"/>
          </p:cNvSpPr>
          <p:nvPr>
            <p:ph idx="1"/>
          </p:nvPr>
        </p:nvSpPr>
        <p:spPr/>
        <p:txBody>
          <a:bodyPr/>
          <a:lstStyle/>
          <a:p>
            <a:pPr marL="0" indent="0">
              <a:buNone/>
            </a:pPr>
            <a:r>
              <a:rPr lang="zh-CN" altLang="en-US" sz="2800" dirty="0">
                <a:latin typeface="+mn-ea"/>
              </a:rPr>
              <a:t>什么是闪电贷？</a:t>
            </a:r>
            <a:endParaRPr lang="en-US" altLang="zh-CN" sz="2800" dirty="0">
              <a:latin typeface="+mn-ea"/>
            </a:endParaRPr>
          </a:p>
          <a:p>
            <a:pPr marL="0" indent="0">
              <a:buNone/>
            </a:pPr>
            <a:r>
              <a:rPr lang="zh-CN" altLang="en-US" dirty="0">
                <a:latin typeface="+mn-ea"/>
              </a:rPr>
              <a:t>在常规贷款中，您需要先准备好抵押资产，然后去特定机构提出申请，然后等待几天乃至几个月，结果可能是批准，也可能是驳回（然后再修订资料再花数天乃至数月）。然后还必须在规定的时间范围内以约定的利率偿还贷款。闪电贷是特殊的，因为这些都不复存在，没有人必须申请，甚至都不需要抵押，并且每个人的闪电贷都会被批准。当然，也没有贷款人能够跑路违约。</a:t>
            </a:r>
            <a:endParaRPr lang="en-US" altLang="zh-CN" dirty="0">
              <a:latin typeface="+mn-ea"/>
            </a:endParaRPr>
          </a:p>
          <a:p>
            <a:pPr marL="0" indent="0">
              <a:buNone/>
            </a:pPr>
            <a:r>
              <a:rPr lang="zh-CN" altLang="en-US" dirty="0">
                <a:latin typeface="+mn-ea"/>
              </a:rPr>
              <a:t>闪电贷的基础是智能合约的免许可和可自由组合的特色。</a:t>
            </a:r>
            <a:endParaRPr lang="en-US" altLang="zh-CN" dirty="0">
              <a:latin typeface="+mn-ea"/>
            </a:endParaRPr>
          </a:p>
          <a:p>
            <a:pPr marL="0" indent="0">
              <a:buNone/>
            </a:pPr>
            <a:r>
              <a:rPr lang="zh-CN" altLang="en-US" dirty="0"/>
              <a:t>闪电贷是 </a:t>
            </a:r>
            <a:r>
              <a:rPr lang="en-US" altLang="zh-CN" dirty="0" err="1"/>
              <a:t>DeFi</a:t>
            </a:r>
            <a:r>
              <a:rPr lang="en-US" altLang="zh-CN" dirty="0"/>
              <a:t> </a:t>
            </a:r>
            <a:r>
              <a:rPr lang="zh-CN" altLang="en-US" dirty="0"/>
              <a:t>无抵押贷款的新思路，前提是所有操作都在一笔交易（一个区块，以太坊大约是</a:t>
            </a:r>
            <a:r>
              <a:rPr lang="en-US" altLang="zh-CN" dirty="0"/>
              <a:t>13</a:t>
            </a:r>
            <a:r>
              <a:rPr lang="zh-CN" altLang="en-US" dirty="0"/>
              <a:t>秒）中完成，它允许借款人无需抵押资产即可实现借贷。因为代码保证同时偿还借款，资金没有返还则交易会被还原，即撤消之前执行的所有操作（任何一个步骤失败都会撤销所有操作），从而确保协议和资金的安全。</a:t>
            </a:r>
            <a:endParaRPr lang="en-US" altLang="zh-CN" dirty="0"/>
          </a:p>
          <a:p>
            <a:pPr marL="0" indent="0">
              <a:buNone/>
            </a:pPr>
            <a:r>
              <a:rPr lang="zh-CN" altLang="en-US" dirty="0">
                <a:latin typeface="+mn-ea"/>
              </a:rPr>
              <a:t>闪电贷的最早应用是无担保借贷，由 </a:t>
            </a:r>
            <a:r>
              <a:rPr lang="en-US" altLang="zh-CN" dirty="0" err="1">
                <a:latin typeface="+mn-ea"/>
              </a:rPr>
              <a:t>Aave</a:t>
            </a:r>
            <a:r>
              <a:rPr lang="en-US" altLang="zh-CN" dirty="0">
                <a:latin typeface="+mn-ea"/>
              </a:rPr>
              <a:t> </a:t>
            </a:r>
            <a:r>
              <a:rPr lang="zh-CN" altLang="en-US" dirty="0">
                <a:latin typeface="+mn-ea"/>
              </a:rPr>
              <a:t>于 </a:t>
            </a:r>
            <a:r>
              <a:rPr lang="en-US" altLang="zh-CN" dirty="0">
                <a:latin typeface="+mn-ea"/>
              </a:rPr>
              <a:t>2020 </a:t>
            </a:r>
            <a:r>
              <a:rPr lang="zh-CN" altLang="en-US" dirty="0">
                <a:latin typeface="+mn-ea"/>
              </a:rPr>
              <a:t>年初率先推出。</a:t>
            </a:r>
            <a:endParaRPr lang="en-US" altLang="zh-CN" dirty="0">
              <a:latin typeface="+mn-ea"/>
            </a:endParaRPr>
          </a:p>
        </p:txBody>
      </p:sp>
    </p:spTree>
    <p:extLst>
      <p:ext uri="{BB962C8B-B14F-4D97-AF65-F5344CB8AC3E}">
        <p14:creationId xmlns:p14="http://schemas.microsoft.com/office/powerpoint/2010/main" val="280222337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C4DBBA-FB42-45E9-B53B-B3B9FAF70EA3}"/>
              </a:ext>
            </a:extLst>
          </p:cNvPr>
          <p:cNvSpPr>
            <a:spLocks noGrp="1"/>
          </p:cNvSpPr>
          <p:nvPr>
            <p:ph type="title"/>
          </p:nvPr>
        </p:nvSpPr>
        <p:spPr/>
        <p:txBody>
          <a:bodyPr/>
          <a:lstStyle/>
          <a:p>
            <a:r>
              <a:rPr lang="en-US" altLang="zh-CN" dirty="0" err="1"/>
              <a:t>MakerDao</a:t>
            </a:r>
            <a:r>
              <a:rPr lang="zh-CN" altLang="en-US" dirty="0"/>
              <a:t>：稳定币</a:t>
            </a:r>
            <a:r>
              <a:rPr lang="en-US" altLang="zh-CN" dirty="0"/>
              <a:t>DAI</a:t>
            </a:r>
            <a:r>
              <a:rPr lang="zh-CN" altLang="en-US" dirty="0"/>
              <a:t>横空出世</a:t>
            </a:r>
          </a:p>
        </p:txBody>
      </p:sp>
      <p:sp>
        <p:nvSpPr>
          <p:cNvPr id="3" name="内容占位符 2">
            <a:extLst>
              <a:ext uri="{FF2B5EF4-FFF2-40B4-BE49-F238E27FC236}">
                <a16:creationId xmlns:a16="http://schemas.microsoft.com/office/drawing/2014/main" id="{655B34DE-274F-4988-909A-5D1123516855}"/>
              </a:ext>
            </a:extLst>
          </p:cNvPr>
          <p:cNvSpPr>
            <a:spLocks noGrp="1"/>
          </p:cNvSpPr>
          <p:nvPr>
            <p:ph sz="quarter" idx="13"/>
          </p:nvPr>
        </p:nvSpPr>
        <p:spPr>
          <a:xfrm>
            <a:off x="913774" y="1251751"/>
            <a:ext cx="10363826" cy="5404025"/>
          </a:xfrm>
        </p:spPr>
        <p:txBody>
          <a:bodyPr>
            <a:normAutofit/>
          </a:bodyPr>
          <a:lstStyle/>
          <a:p>
            <a:r>
              <a:rPr lang="zh-CN" altLang="en-US" dirty="0"/>
              <a:t>加密货币波动太大，单日价格涨跌</a:t>
            </a:r>
            <a:r>
              <a:rPr lang="en-US" altLang="zh-CN" dirty="0"/>
              <a:t>25%</a:t>
            </a:r>
            <a:r>
              <a:rPr lang="zh-CN" altLang="en-US" dirty="0"/>
              <a:t>，一个月增长超过三五倍很常见。这就带来一个巨大的问题：区块链很难落地应用！</a:t>
            </a:r>
            <a:endParaRPr lang="en-US" altLang="zh-CN" dirty="0"/>
          </a:p>
          <a:p>
            <a:r>
              <a:rPr lang="en-US" altLang="zh-CN" dirty="0"/>
              <a:t>2014</a:t>
            </a:r>
            <a:r>
              <a:rPr lang="zh-CN" altLang="en-US" dirty="0"/>
              <a:t>年光棍节，以太坊创始人</a:t>
            </a:r>
            <a:r>
              <a:rPr lang="en-US" altLang="zh-CN" dirty="0"/>
              <a:t>V</a:t>
            </a:r>
            <a:r>
              <a:rPr lang="zh-CN" altLang="en-US" dirty="0"/>
              <a:t>神（</a:t>
            </a:r>
            <a:r>
              <a:rPr lang="en-US" altLang="zh-CN" dirty="0" err="1"/>
              <a:t>Vitalik</a:t>
            </a:r>
            <a:r>
              <a:rPr lang="en-US" altLang="zh-CN" dirty="0"/>
              <a:t> </a:t>
            </a:r>
            <a:r>
              <a:rPr lang="en-US" altLang="zh-CN" dirty="0" err="1"/>
              <a:t>Buterin</a:t>
            </a:r>
            <a:r>
              <a:rPr lang="zh-CN" altLang="en-US" dirty="0"/>
              <a:t>）发表题为</a:t>
            </a:r>
            <a:r>
              <a:rPr lang="en-US" altLang="zh-CN" dirty="0"/>
              <a:t>《The Search for a Stable Cryptocurrency》</a:t>
            </a:r>
            <a:r>
              <a:rPr lang="zh-CN" altLang="en-US" dirty="0"/>
              <a:t>的文章，构想了几种实现稳定币的方式。</a:t>
            </a:r>
            <a:r>
              <a:rPr lang="en-US" altLang="zh-CN" dirty="0"/>
              <a:t>DAI</a:t>
            </a:r>
            <a:r>
              <a:rPr lang="zh-CN" altLang="en-US" dirty="0"/>
              <a:t>就是其中的一种。</a:t>
            </a:r>
            <a:endParaRPr lang="en-US" altLang="zh-CN" dirty="0"/>
          </a:p>
          <a:p>
            <a:r>
              <a:rPr lang="en-US" altLang="zh-CN" dirty="0"/>
              <a:t>2017</a:t>
            </a:r>
            <a:r>
              <a:rPr lang="zh-CN" altLang="en-US" dirty="0"/>
              <a:t>年</a:t>
            </a:r>
            <a:r>
              <a:rPr lang="en-US" altLang="zh-CN" dirty="0"/>
              <a:t>12</a:t>
            </a:r>
            <a:r>
              <a:rPr lang="zh-CN" altLang="en-US" dirty="0"/>
              <a:t>月</a:t>
            </a:r>
            <a:r>
              <a:rPr lang="en-US" altLang="zh-CN" dirty="0"/>
              <a:t>17</a:t>
            </a:r>
            <a:r>
              <a:rPr lang="zh-CN" altLang="en-US" dirty="0"/>
              <a:t>日，</a:t>
            </a:r>
            <a:r>
              <a:rPr lang="en-US" altLang="zh-CN" dirty="0"/>
              <a:t>DAI</a:t>
            </a:r>
            <a:r>
              <a:rPr lang="zh-CN" altLang="en-US" dirty="0"/>
              <a:t>的第一个版本正式发布。</a:t>
            </a:r>
            <a:endParaRPr lang="en-US" altLang="zh-CN" dirty="0"/>
          </a:p>
          <a:p>
            <a:endParaRPr lang="en-US" altLang="zh-CN" dirty="0"/>
          </a:p>
        </p:txBody>
      </p:sp>
    </p:spTree>
    <p:extLst>
      <p:ext uri="{BB962C8B-B14F-4D97-AF65-F5344CB8AC3E}">
        <p14:creationId xmlns:p14="http://schemas.microsoft.com/office/powerpoint/2010/main" val="2462739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C2A2DF-896C-4D81-8BEB-8618A8BC745C}"/>
              </a:ext>
            </a:extLst>
          </p:cNvPr>
          <p:cNvSpPr>
            <a:spLocks noGrp="1"/>
          </p:cNvSpPr>
          <p:nvPr>
            <p:ph type="title"/>
          </p:nvPr>
        </p:nvSpPr>
        <p:spPr/>
        <p:txBody>
          <a:bodyPr/>
          <a:lstStyle/>
          <a:p>
            <a:r>
              <a:rPr lang="zh-CN" altLang="en-US" dirty="0"/>
              <a:t>闪电贷的应用</a:t>
            </a:r>
          </a:p>
        </p:txBody>
      </p:sp>
      <p:sp>
        <p:nvSpPr>
          <p:cNvPr id="3" name="内容占位符 2">
            <a:extLst>
              <a:ext uri="{FF2B5EF4-FFF2-40B4-BE49-F238E27FC236}">
                <a16:creationId xmlns:a16="http://schemas.microsoft.com/office/drawing/2014/main" id="{F6DD0A0C-F152-412A-8A66-14A723FEBC14}"/>
              </a:ext>
            </a:extLst>
          </p:cNvPr>
          <p:cNvSpPr>
            <a:spLocks noGrp="1"/>
          </p:cNvSpPr>
          <p:nvPr>
            <p:ph idx="1"/>
          </p:nvPr>
        </p:nvSpPr>
        <p:spPr/>
        <p:txBody>
          <a:bodyPr>
            <a:normAutofit/>
          </a:bodyPr>
          <a:lstStyle/>
          <a:p>
            <a:pPr marL="0" indent="0">
              <a:buNone/>
            </a:pPr>
            <a:r>
              <a:rPr lang="zh-CN" altLang="en-US" sz="2800" dirty="0">
                <a:latin typeface="+mn-ea"/>
              </a:rPr>
              <a:t>操控 </a:t>
            </a:r>
            <a:r>
              <a:rPr lang="en-US" altLang="zh-CN" sz="2800" dirty="0" err="1">
                <a:latin typeface="+mn-ea"/>
              </a:rPr>
              <a:t>DeFi</a:t>
            </a:r>
            <a:r>
              <a:rPr lang="en-US" altLang="zh-CN" sz="2800" dirty="0">
                <a:latin typeface="+mn-ea"/>
              </a:rPr>
              <a:t> </a:t>
            </a:r>
            <a:r>
              <a:rPr lang="zh-CN" altLang="en-US" sz="2800" dirty="0">
                <a:latin typeface="+mn-ea"/>
              </a:rPr>
              <a:t>贷款协议 </a:t>
            </a:r>
            <a:r>
              <a:rPr lang="en-US" altLang="zh-CN" sz="2800" dirty="0" err="1">
                <a:latin typeface="+mn-ea"/>
              </a:rPr>
              <a:t>bZx</a:t>
            </a:r>
            <a:r>
              <a:rPr lang="en-US" altLang="zh-CN" sz="2800" dirty="0">
                <a:latin typeface="+mn-ea"/>
              </a:rPr>
              <a:t> </a:t>
            </a:r>
            <a:r>
              <a:rPr lang="zh-CN" altLang="en-US" sz="2800" dirty="0">
                <a:latin typeface="+mn-ea"/>
              </a:rPr>
              <a:t>的两则事件：</a:t>
            </a:r>
          </a:p>
          <a:p>
            <a:pPr marL="0" indent="0">
              <a:buNone/>
            </a:pPr>
            <a:r>
              <a:rPr lang="zh-CN" altLang="en-US" dirty="0">
                <a:latin typeface="+mn-ea"/>
              </a:rPr>
              <a:t>某人通过闪电贷 ，从去中心化加密货币衍生品交易平台 </a:t>
            </a:r>
            <a:r>
              <a:rPr lang="en-US" altLang="zh-CN" b="1" dirty="0" err="1">
                <a:solidFill>
                  <a:srgbClr val="FFFF00"/>
                </a:solidFill>
                <a:latin typeface="+mn-ea"/>
              </a:rPr>
              <a:t>dYdX</a:t>
            </a:r>
            <a:r>
              <a:rPr lang="en-US" altLang="zh-CN" dirty="0">
                <a:latin typeface="+mn-ea"/>
              </a:rPr>
              <a:t> </a:t>
            </a:r>
            <a:r>
              <a:rPr lang="zh-CN" altLang="en-US" dirty="0">
                <a:latin typeface="+mn-ea"/>
              </a:rPr>
              <a:t>借出了 </a:t>
            </a:r>
            <a:r>
              <a:rPr lang="en-US" altLang="zh-CN" dirty="0">
                <a:latin typeface="+mn-ea"/>
              </a:rPr>
              <a:t>1 </a:t>
            </a:r>
            <a:r>
              <a:rPr lang="zh-CN" altLang="en-US" dirty="0">
                <a:latin typeface="+mn-ea"/>
              </a:rPr>
              <a:t>万枚 </a:t>
            </a:r>
            <a:r>
              <a:rPr lang="en-US" altLang="zh-CN" dirty="0">
                <a:latin typeface="+mn-ea"/>
              </a:rPr>
              <a:t>ETH</a:t>
            </a:r>
            <a:r>
              <a:rPr lang="zh-CN" altLang="en-US" dirty="0">
                <a:latin typeface="+mn-ea"/>
              </a:rPr>
              <a:t>，用其中 </a:t>
            </a:r>
            <a:r>
              <a:rPr lang="en-US" altLang="zh-CN" dirty="0">
                <a:latin typeface="+mn-ea"/>
              </a:rPr>
              <a:t>5000 ETH </a:t>
            </a:r>
            <a:r>
              <a:rPr lang="zh-CN" altLang="en-US" dirty="0">
                <a:latin typeface="+mn-ea"/>
              </a:rPr>
              <a:t>在 </a:t>
            </a:r>
            <a:r>
              <a:rPr lang="en-US" altLang="zh-CN" b="1" dirty="0">
                <a:solidFill>
                  <a:srgbClr val="FFFF00"/>
                </a:solidFill>
                <a:latin typeface="+mn-ea"/>
              </a:rPr>
              <a:t>Compound</a:t>
            </a:r>
            <a:r>
              <a:rPr lang="en-US" altLang="zh-CN" dirty="0">
                <a:latin typeface="+mn-ea"/>
              </a:rPr>
              <a:t> </a:t>
            </a:r>
            <a:r>
              <a:rPr lang="zh-CN" altLang="en-US" dirty="0">
                <a:latin typeface="+mn-ea"/>
              </a:rPr>
              <a:t>借出 </a:t>
            </a:r>
            <a:r>
              <a:rPr lang="en-US" altLang="zh-CN" dirty="0">
                <a:latin typeface="+mn-ea"/>
              </a:rPr>
              <a:t>112 </a:t>
            </a:r>
            <a:r>
              <a:rPr lang="en-US" altLang="zh-CN" dirty="0" err="1">
                <a:latin typeface="+mn-ea"/>
              </a:rPr>
              <a:t>wBTC</a:t>
            </a:r>
            <a:r>
              <a:rPr lang="zh-CN" altLang="en-US" dirty="0">
                <a:latin typeface="+mn-ea"/>
              </a:rPr>
              <a:t>，另 </a:t>
            </a:r>
            <a:r>
              <a:rPr lang="en-US" altLang="zh-CN" dirty="0">
                <a:latin typeface="+mn-ea"/>
              </a:rPr>
              <a:t>5000 ETH </a:t>
            </a:r>
            <a:r>
              <a:rPr lang="zh-CN" altLang="en-US" dirty="0">
                <a:latin typeface="+mn-ea"/>
              </a:rPr>
              <a:t>到 </a:t>
            </a:r>
            <a:r>
              <a:rPr lang="en-US" altLang="zh-CN" b="1" dirty="0">
                <a:solidFill>
                  <a:srgbClr val="FFFF00"/>
                </a:solidFill>
                <a:latin typeface="+mn-ea"/>
              </a:rPr>
              <a:t>Fulcrum</a:t>
            </a:r>
            <a:r>
              <a:rPr lang="zh-CN" altLang="en-US" dirty="0">
                <a:latin typeface="+mn-ea"/>
              </a:rPr>
              <a:t>（</a:t>
            </a:r>
            <a:r>
              <a:rPr lang="en-US" altLang="zh-CN" dirty="0" err="1">
                <a:latin typeface="+mn-ea"/>
              </a:rPr>
              <a:t>bZx</a:t>
            </a:r>
            <a:r>
              <a:rPr lang="en-US" altLang="zh-CN" dirty="0">
                <a:latin typeface="+mn-ea"/>
              </a:rPr>
              <a:t> </a:t>
            </a:r>
            <a:r>
              <a:rPr lang="zh-CN" altLang="en-US" dirty="0">
                <a:latin typeface="+mn-ea"/>
              </a:rPr>
              <a:t>协议）上开了 </a:t>
            </a:r>
            <a:r>
              <a:rPr lang="en-US" altLang="zh-CN" dirty="0" err="1">
                <a:latin typeface="+mn-ea"/>
              </a:rPr>
              <a:t>wBTC</a:t>
            </a:r>
            <a:r>
              <a:rPr lang="en-US" altLang="zh-CN" dirty="0">
                <a:latin typeface="+mn-ea"/>
              </a:rPr>
              <a:t> </a:t>
            </a:r>
            <a:r>
              <a:rPr lang="zh-CN" altLang="en-US" dirty="0">
                <a:latin typeface="+mn-ea"/>
              </a:rPr>
              <a:t>的空单（最终由</a:t>
            </a:r>
            <a:r>
              <a:rPr lang="en-US" altLang="zh-CN" b="1" dirty="0" err="1">
                <a:solidFill>
                  <a:srgbClr val="FFFF00"/>
                </a:solidFill>
                <a:latin typeface="+mn-ea"/>
              </a:rPr>
              <a:t>Kyber</a:t>
            </a:r>
            <a:r>
              <a:rPr lang="zh-CN" altLang="en-US" dirty="0">
                <a:latin typeface="+mn-ea"/>
              </a:rPr>
              <a:t>从</a:t>
            </a:r>
            <a:r>
              <a:rPr lang="en-US" altLang="zh-CN" b="1" dirty="0" err="1">
                <a:solidFill>
                  <a:srgbClr val="FFFF00"/>
                </a:solidFill>
                <a:latin typeface="+mn-ea"/>
              </a:rPr>
              <a:t>Uniswap</a:t>
            </a:r>
            <a:r>
              <a:rPr lang="zh-CN" altLang="en-US" dirty="0">
                <a:latin typeface="+mn-ea"/>
              </a:rPr>
              <a:t>采购），再利用 </a:t>
            </a:r>
            <a:r>
              <a:rPr lang="en-US" altLang="zh-CN" dirty="0">
                <a:latin typeface="+mn-ea"/>
              </a:rPr>
              <a:t>Compound </a:t>
            </a:r>
            <a:r>
              <a:rPr lang="zh-CN" altLang="en-US" dirty="0">
                <a:latin typeface="+mn-ea"/>
              </a:rPr>
              <a:t>借到的 </a:t>
            </a:r>
            <a:r>
              <a:rPr lang="en-US" altLang="zh-CN" dirty="0" err="1">
                <a:latin typeface="+mn-ea"/>
              </a:rPr>
              <a:t>wBTC</a:t>
            </a:r>
            <a:r>
              <a:rPr lang="en-US" altLang="zh-CN" dirty="0">
                <a:latin typeface="+mn-ea"/>
              </a:rPr>
              <a:t> </a:t>
            </a:r>
            <a:r>
              <a:rPr lang="zh-CN" altLang="en-US" dirty="0">
                <a:latin typeface="+mn-ea"/>
              </a:rPr>
              <a:t>去 </a:t>
            </a:r>
            <a:r>
              <a:rPr lang="en-US" altLang="zh-CN" dirty="0" err="1">
                <a:latin typeface="+mn-ea"/>
              </a:rPr>
              <a:t>Uniswap</a:t>
            </a:r>
            <a:r>
              <a:rPr lang="en-US" altLang="zh-CN" dirty="0">
                <a:latin typeface="+mn-ea"/>
              </a:rPr>
              <a:t> </a:t>
            </a:r>
            <a:r>
              <a:rPr lang="zh-CN" altLang="en-US" dirty="0">
                <a:latin typeface="+mn-ea"/>
              </a:rPr>
              <a:t>砸盘，导致 </a:t>
            </a:r>
            <a:r>
              <a:rPr lang="en-US" altLang="zh-CN" dirty="0">
                <a:latin typeface="+mn-ea"/>
              </a:rPr>
              <a:t>Fulcrum </a:t>
            </a:r>
            <a:r>
              <a:rPr lang="zh-CN" altLang="en-US" dirty="0">
                <a:latin typeface="+mn-ea"/>
              </a:rPr>
              <a:t>空仓大赚，然后归还了最初借到的 </a:t>
            </a:r>
            <a:r>
              <a:rPr lang="en-US" altLang="zh-CN" dirty="0">
                <a:latin typeface="+mn-ea"/>
              </a:rPr>
              <a:t>1 </a:t>
            </a:r>
            <a:r>
              <a:rPr lang="zh-CN" altLang="en-US" dirty="0">
                <a:latin typeface="+mn-ea"/>
              </a:rPr>
              <a:t>万枚 </a:t>
            </a:r>
            <a:r>
              <a:rPr lang="en-US" altLang="zh-CN" dirty="0">
                <a:latin typeface="+mn-ea"/>
              </a:rPr>
              <a:t>ETH</a:t>
            </a:r>
            <a:r>
              <a:rPr lang="zh-CN" altLang="en-US" dirty="0">
                <a:latin typeface="+mn-ea"/>
              </a:rPr>
              <a:t>，在这个过程中，某人获得了价值 </a:t>
            </a:r>
            <a:r>
              <a:rPr lang="en-US" altLang="zh-CN" dirty="0">
                <a:latin typeface="+mn-ea"/>
              </a:rPr>
              <a:t>35 </a:t>
            </a:r>
            <a:r>
              <a:rPr lang="zh-CN" altLang="en-US" dirty="0">
                <a:latin typeface="+mn-ea"/>
              </a:rPr>
              <a:t>万美元的 </a:t>
            </a:r>
            <a:r>
              <a:rPr lang="en-US" altLang="zh-CN" dirty="0">
                <a:latin typeface="+mn-ea"/>
              </a:rPr>
              <a:t>ETH </a:t>
            </a:r>
            <a:r>
              <a:rPr lang="zh-CN" altLang="en-US" dirty="0">
                <a:latin typeface="+mn-ea"/>
              </a:rPr>
              <a:t>的收益。所有这些操作，一气呵成！</a:t>
            </a:r>
          </a:p>
          <a:p>
            <a:pPr marL="0" indent="0">
              <a:buNone/>
            </a:pPr>
            <a:endParaRPr lang="zh-CN" altLang="en-US" dirty="0">
              <a:latin typeface="+mn-ea"/>
            </a:endParaRPr>
          </a:p>
          <a:p>
            <a:pPr marL="0" indent="0">
              <a:buNone/>
            </a:pPr>
            <a:r>
              <a:rPr lang="zh-CN" altLang="en-US" dirty="0">
                <a:latin typeface="+mn-ea"/>
              </a:rPr>
              <a:t>数天后，黑客再次贷入</a:t>
            </a:r>
            <a:r>
              <a:rPr lang="en-US" altLang="zh-CN" dirty="0">
                <a:latin typeface="+mn-ea"/>
              </a:rPr>
              <a:t>ETH</a:t>
            </a:r>
            <a:r>
              <a:rPr lang="zh-CN" altLang="en-US" dirty="0">
                <a:latin typeface="+mn-ea"/>
              </a:rPr>
              <a:t>，用</a:t>
            </a:r>
            <a:r>
              <a:rPr lang="en-US" altLang="zh-CN" dirty="0">
                <a:latin typeface="+mn-ea"/>
              </a:rPr>
              <a:t>ETH</a:t>
            </a:r>
            <a:r>
              <a:rPr lang="zh-CN" altLang="en-US" dirty="0">
                <a:latin typeface="+mn-ea"/>
              </a:rPr>
              <a:t>大量买入</a:t>
            </a:r>
            <a:r>
              <a:rPr lang="en-US" altLang="zh-CN" dirty="0" err="1">
                <a:latin typeface="+mn-ea"/>
              </a:rPr>
              <a:t>sUSD</a:t>
            </a:r>
            <a:r>
              <a:rPr lang="zh-CN" altLang="en-US" dirty="0">
                <a:latin typeface="+mn-ea"/>
              </a:rPr>
              <a:t>，</a:t>
            </a:r>
            <a:r>
              <a:rPr lang="en-US" altLang="zh-CN" dirty="0" err="1">
                <a:latin typeface="+mn-ea"/>
              </a:rPr>
              <a:t>Kyber</a:t>
            </a:r>
            <a:r>
              <a:rPr lang="zh-CN" altLang="en-US" dirty="0">
                <a:latin typeface="+mn-ea"/>
              </a:rPr>
              <a:t>上的</a:t>
            </a:r>
            <a:r>
              <a:rPr lang="en-US" altLang="zh-CN" dirty="0" err="1">
                <a:latin typeface="+mn-ea"/>
              </a:rPr>
              <a:t>sUSD</a:t>
            </a:r>
            <a:r>
              <a:rPr lang="zh-CN" altLang="en-US" dirty="0">
                <a:latin typeface="+mn-ea"/>
              </a:rPr>
              <a:t>价格上升了一倍。此时，</a:t>
            </a:r>
            <a:r>
              <a:rPr lang="en-US" altLang="zh-CN" dirty="0">
                <a:latin typeface="+mn-ea"/>
              </a:rPr>
              <a:t>Fulcrum</a:t>
            </a:r>
            <a:r>
              <a:rPr lang="zh-CN" altLang="en-US" dirty="0">
                <a:latin typeface="+mn-ea"/>
              </a:rPr>
              <a:t>（</a:t>
            </a:r>
            <a:r>
              <a:rPr lang="en-US" altLang="zh-CN" dirty="0" err="1">
                <a:latin typeface="+mn-ea"/>
              </a:rPr>
              <a:t>bZx</a:t>
            </a:r>
            <a:r>
              <a:rPr lang="en-US" altLang="zh-CN" dirty="0">
                <a:latin typeface="+mn-ea"/>
              </a:rPr>
              <a:t> </a:t>
            </a:r>
            <a:r>
              <a:rPr lang="zh-CN" altLang="en-US" dirty="0">
                <a:latin typeface="+mn-ea"/>
              </a:rPr>
              <a:t>协议）认为</a:t>
            </a:r>
            <a:r>
              <a:rPr lang="en-US" altLang="zh-CN" dirty="0" err="1">
                <a:latin typeface="+mn-ea"/>
              </a:rPr>
              <a:t>sUSD</a:t>
            </a:r>
            <a:r>
              <a:rPr lang="zh-CN" altLang="en-US" dirty="0">
                <a:latin typeface="+mn-ea"/>
              </a:rPr>
              <a:t>的价值是</a:t>
            </a:r>
            <a:r>
              <a:rPr lang="en-US" altLang="zh-CN" dirty="0">
                <a:latin typeface="+mn-ea"/>
              </a:rPr>
              <a:t>2</a:t>
            </a:r>
            <a:r>
              <a:rPr lang="zh-CN" altLang="en-US" dirty="0">
                <a:latin typeface="+mn-ea"/>
              </a:rPr>
              <a:t>美元而不是</a:t>
            </a:r>
            <a:r>
              <a:rPr lang="en-US" altLang="zh-CN" dirty="0">
                <a:latin typeface="+mn-ea"/>
              </a:rPr>
              <a:t>1</a:t>
            </a:r>
            <a:r>
              <a:rPr lang="zh-CN" altLang="en-US" dirty="0">
                <a:latin typeface="+mn-ea"/>
              </a:rPr>
              <a:t>美元。于是攻击者在 </a:t>
            </a:r>
            <a:r>
              <a:rPr lang="en-US" altLang="zh-CN" dirty="0">
                <a:latin typeface="+mn-ea"/>
              </a:rPr>
              <a:t>Fulcrum </a:t>
            </a:r>
            <a:r>
              <a:rPr lang="zh-CN" altLang="en-US" dirty="0">
                <a:latin typeface="+mn-ea"/>
              </a:rPr>
              <a:t>上用</a:t>
            </a:r>
            <a:r>
              <a:rPr lang="en-US" altLang="zh-CN" dirty="0" err="1">
                <a:latin typeface="+mn-ea"/>
              </a:rPr>
              <a:t>sUSD</a:t>
            </a:r>
            <a:r>
              <a:rPr lang="zh-CN" altLang="en-US" dirty="0">
                <a:latin typeface="+mn-ea"/>
              </a:rPr>
              <a:t>提取了比正常情况下更多的</a:t>
            </a:r>
            <a:r>
              <a:rPr lang="en-US" altLang="zh-CN" dirty="0">
                <a:latin typeface="+mn-ea"/>
              </a:rPr>
              <a:t>ETH</a:t>
            </a:r>
            <a:r>
              <a:rPr lang="zh-CN" altLang="en-US" dirty="0">
                <a:latin typeface="+mn-ea"/>
              </a:rPr>
              <a:t>贷款。最后，攻击者偿还了原来的</a:t>
            </a:r>
            <a:r>
              <a:rPr lang="en-US" altLang="zh-CN" dirty="0">
                <a:latin typeface="+mn-ea"/>
              </a:rPr>
              <a:t>ETH</a:t>
            </a:r>
            <a:r>
              <a:rPr lang="zh-CN" altLang="en-US" dirty="0">
                <a:latin typeface="+mn-ea"/>
              </a:rPr>
              <a:t>贷款，并带著剩下的</a:t>
            </a:r>
            <a:r>
              <a:rPr lang="en-US" altLang="zh-CN" dirty="0">
                <a:latin typeface="+mn-ea"/>
              </a:rPr>
              <a:t>ETH</a:t>
            </a:r>
            <a:r>
              <a:rPr lang="zh-CN" altLang="en-US" dirty="0">
                <a:latin typeface="+mn-ea"/>
              </a:rPr>
              <a:t>跑了。</a:t>
            </a:r>
          </a:p>
        </p:txBody>
      </p:sp>
    </p:spTree>
    <p:extLst>
      <p:ext uri="{BB962C8B-B14F-4D97-AF65-F5344CB8AC3E}">
        <p14:creationId xmlns:p14="http://schemas.microsoft.com/office/powerpoint/2010/main" val="14509043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C2A2DF-896C-4D81-8BEB-8618A8BC745C}"/>
              </a:ext>
            </a:extLst>
          </p:cNvPr>
          <p:cNvSpPr>
            <a:spLocks noGrp="1"/>
          </p:cNvSpPr>
          <p:nvPr>
            <p:ph type="title"/>
          </p:nvPr>
        </p:nvSpPr>
        <p:spPr/>
        <p:txBody>
          <a:bodyPr/>
          <a:lstStyle/>
          <a:p>
            <a:r>
              <a:rPr lang="zh-CN" altLang="en-US" dirty="0"/>
              <a:t>闪电贷的应用</a:t>
            </a:r>
          </a:p>
        </p:txBody>
      </p:sp>
      <p:sp>
        <p:nvSpPr>
          <p:cNvPr id="3" name="内容占位符 2">
            <a:extLst>
              <a:ext uri="{FF2B5EF4-FFF2-40B4-BE49-F238E27FC236}">
                <a16:creationId xmlns:a16="http://schemas.microsoft.com/office/drawing/2014/main" id="{F6DD0A0C-F152-412A-8A66-14A723FEBC14}"/>
              </a:ext>
            </a:extLst>
          </p:cNvPr>
          <p:cNvSpPr>
            <a:spLocks noGrp="1"/>
          </p:cNvSpPr>
          <p:nvPr>
            <p:ph idx="1"/>
          </p:nvPr>
        </p:nvSpPr>
        <p:spPr/>
        <p:txBody>
          <a:bodyPr>
            <a:normAutofit/>
          </a:bodyPr>
          <a:lstStyle/>
          <a:p>
            <a:pPr marL="0" indent="0">
              <a:buNone/>
            </a:pPr>
            <a:r>
              <a:rPr lang="en-US" altLang="zh-CN" sz="2800" dirty="0" err="1">
                <a:latin typeface="+mn-ea"/>
              </a:rPr>
              <a:t>B.Protocol</a:t>
            </a:r>
            <a:r>
              <a:rPr lang="zh-CN" altLang="en-US" sz="2800" dirty="0">
                <a:latin typeface="+mn-ea"/>
              </a:rPr>
              <a:t>操纵 </a:t>
            </a:r>
            <a:r>
              <a:rPr lang="en-US" altLang="zh-CN" sz="2800" dirty="0" err="1">
                <a:latin typeface="+mn-ea"/>
              </a:rPr>
              <a:t>MakerDAO</a:t>
            </a:r>
            <a:r>
              <a:rPr lang="en-US" altLang="zh-CN" sz="2800" dirty="0">
                <a:latin typeface="+mn-ea"/>
              </a:rPr>
              <a:t> </a:t>
            </a:r>
            <a:r>
              <a:rPr lang="zh-CN" altLang="en-US" sz="2800" dirty="0">
                <a:latin typeface="+mn-ea"/>
              </a:rPr>
              <a:t>治理投票事件：</a:t>
            </a:r>
          </a:p>
          <a:p>
            <a:pPr marL="0" indent="0">
              <a:buNone/>
            </a:pPr>
            <a:r>
              <a:rPr lang="en-US" altLang="zh-CN" dirty="0" err="1">
                <a:latin typeface="+mn-ea"/>
              </a:rPr>
              <a:t>DeFi</a:t>
            </a:r>
            <a:r>
              <a:rPr lang="en-US" altLang="zh-CN" dirty="0">
                <a:latin typeface="+mn-ea"/>
              </a:rPr>
              <a:t> </a:t>
            </a:r>
            <a:r>
              <a:rPr lang="zh-CN" altLang="en-US" dirty="0">
                <a:latin typeface="+mn-ea"/>
              </a:rPr>
              <a:t>流动性聚合协议 </a:t>
            </a:r>
            <a:r>
              <a:rPr lang="en-US" altLang="zh-CN" dirty="0" err="1">
                <a:latin typeface="+mn-ea"/>
              </a:rPr>
              <a:t>B.Protocol</a:t>
            </a:r>
            <a:r>
              <a:rPr lang="en-US" altLang="zh-CN" dirty="0">
                <a:latin typeface="+mn-ea"/>
              </a:rPr>
              <a:t> </a:t>
            </a:r>
            <a:r>
              <a:rPr lang="zh-CN" altLang="en-US" dirty="0">
                <a:latin typeface="+mn-ea"/>
              </a:rPr>
              <a:t>因为希望被加进 </a:t>
            </a:r>
            <a:r>
              <a:rPr lang="en-US" altLang="zh-CN" dirty="0" err="1">
                <a:latin typeface="+mn-ea"/>
              </a:rPr>
              <a:t>MakerDAO</a:t>
            </a:r>
            <a:r>
              <a:rPr lang="en-US" altLang="zh-CN" dirty="0">
                <a:latin typeface="+mn-ea"/>
              </a:rPr>
              <a:t> </a:t>
            </a:r>
            <a:r>
              <a:rPr lang="zh-CN" altLang="en-US" dirty="0">
                <a:latin typeface="+mn-ea"/>
              </a:rPr>
              <a:t>价格预言机的白名单中，就在 </a:t>
            </a:r>
            <a:r>
              <a:rPr lang="en-US" altLang="zh-CN" dirty="0" err="1">
                <a:latin typeface="+mn-ea"/>
              </a:rPr>
              <a:t>MakerDAO</a:t>
            </a:r>
            <a:r>
              <a:rPr lang="en-US" altLang="zh-CN" dirty="0">
                <a:latin typeface="+mn-ea"/>
              </a:rPr>
              <a:t> </a:t>
            </a:r>
            <a:r>
              <a:rPr lang="zh-CN" altLang="en-US" dirty="0">
                <a:latin typeface="+mn-ea"/>
              </a:rPr>
              <a:t>的治理投票中，利用闪电贷大量借入 </a:t>
            </a:r>
            <a:r>
              <a:rPr lang="en-US" altLang="zh-CN" dirty="0">
                <a:latin typeface="+mn-ea"/>
              </a:rPr>
              <a:t>MKR </a:t>
            </a:r>
            <a:r>
              <a:rPr lang="zh-CN" altLang="en-US" dirty="0">
                <a:latin typeface="+mn-ea"/>
              </a:rPr>
              <a:t>藉此获取大量投票权，成功让提案以“</a:t>
            </a:r>
            <a:r>
              <a:rPr lang="en-US" altLang="zh-CN" dirty="0">
                <a:latin typeface="+mn-ea"/>
              </a:rPr>
              <a:t>100% </a:t>
            </a:r>
            <a:r>
              <a:rPr lang="zh-CN" altLang="en-US" dirty="0">
                <a:latin typeface="+mn-ea"/>
              </a:rPr>
              <a:t>得票率”通过。</a:t>
            </a:r>
            <a:endParaRPr lang="en-US" altLang="zh-CN" dirty="0">
              <a:latin typeface="+mn-ea"/>
            </a:endParaRPr>
          </a:p>
          <a:p>
            <a:pPr marL="0" indent="0">
              <a:buNone/>
            </a:pPr>
            <a:r>
              <a:rPr lang="en-US" altLang="zh-CN" dirty="0" err="1">
                <a:latin typeface="+mn-ea"/>
              </a:rPr>
              <a:t>B.Protocol</a:t>
            </a:r>
            <a:r>
              <a:rPr lang="en-US" altLang="zh-CN" dirty="0">
                <a:latin typeface="+mn-ea"/>
              </a:rPr>
              <a:t> </a:t>
            </a:r>
            <a:r>
              <a:rPr lang="zh-CN" altLang="en-US" dirty="0">
                <a:latin typeface="+mn-ea"/>
              </a:rPr>
              <a:t>先用 “</a:t>
            </a:r>
            <a:r>
              <a:rPr lang="en-US" altLang="zh-CN" dirty="0">
                <a:latin typeface="+mn-ea"/>
              </a:rPr>
              <a:t>5 </a:t>
            </a:r>
            <a:r>
              <a:rPr lang="zh-CN" altLang="en-US" dirty="0">
                <a:latin typeface="+mn-ea"/>
              </a:rPr>
              <a:t>万枚 </a:t>
            </a:r>
            <a:r>
              <a:rPr lang="en-US" altLang="zh-CN" dirty="0">
                <a:latin typeface="+mn-ea"/>
              </a:rPr>
              <a:t>ETH</a:t>
            </a:r>
            <a:r>
              <a:rPr lang="zh-CN" altLang="en-US" dirty="0">
                <a:latin typeface="+mn-ea"/>
              </a:rPr>
              <a:t>”</a:t>
            </a:r>
            <a:r>
              <a:rPr lang="en-US" altLang="zh-CN" dirty="0">
                <a:latin typeface="+mn-ea"/>
              </a:rPr>
              <a:t> </a:t>
            </a:r>
            <a:r>
              <a:rPr lang="zh-CN" altLang="en-US" dirty="0">
                <a:latin typeface="+mn-ea"/>
              </a:rPr>
              <a:t>透过 </a:t>
            </a:r>
            <a:r>
              <a:rPr lang="en-US" altLang="zh-CN" dirty="0" err="1">
                <a:latin typeface="+mn-ea"/>
              </a:rPr>
              <a:t>dYdX</a:t>
            </a:r>
            <a:r>
              <a:rPr lang="en-US" altLang="zh-CN" dirty="0">
                <a:latin typeface="+mn-ea"/>
              </a:rPr>
              <a:t> </a:t>
            </a:r>
            <a:r>
              <a:rPr lang="zh-CN" altLang="en-US" dirty="0">
                <a:latin typeface="+mn-ea"/>
              </a:rPr>
              <a:t>和 </a:t>
            </a:r>
            <a:r>
              <a:rPr lang="en-US" altLang="zh-CN" dirty="0">
                <a:latin typeface="+mn-ea"/>
              </a:rPr>
              <a:t>AAVE</a:t>
            </a:r>
            <a:r>
              <a:rPr lang="zh-CN" altLang="en-US" dirty="0">
                <a:latin typeface="+mn-ea"/>
              </a:rPr>
              <a:t>，借出 </a:t>
            </a:r>
            <a:r>
              <a:rPr lang="en-US" altLang="zh-CN" dirty="0">
                <a:latin typeface="+mn-ea"/>
              </a:rPr>
              <a:t>1.3 </a:t>
            </a:r>
            <a:r>
              <a:rPr lang="zh-CN" altLang="en-US" dirty="0">
                <a:latin typeface="+mn-ea"/>
              </a:rPr>
              <a:t>万枚 </a:t>
            </a:r>
            <a:r>
              <a:rPr lang="en-US" altLang="zh-CN" dirty="0">
                <a:latin typeface="+mn-ea"/>
              </a:rPr>
              <a:t>MKR </a:t>
            </a:r>
            <a:r>
              <a:rPr lang="zh-CN" altLang="en-US" dirty="0">
                <a:latin typeface="+mn-ea"/>
              </a:rPr>
              <a:t>治理代币，锁定借出的 </a:t>
            </a:r>
            <a:r>
              <a:rPr lang="en-US" altLang="zh-CN" dirty="0">
                <a:latin typeface="+mn-ea"/>
              </a:rPr>
              <a:t>MKR </a:t>
            </a:r>
            <a:r>
              <a:rPr lang="zh-CN" altLang="en-US" dirty="0">
                <a:latin typeface="+mn-ea"/>
              </a:rPr>
              <a:t>并对其自己的提案灌入大量同意票，接著再解锁 </a:t>
            </a:r>
            <a:r>
              <a:rPr lang="en-US" altLang="zh-CN" dirty="0">
                <a:latin typeface="+mn-ea"/>
              </a:rPr>
              <a:t>MKR </a:t>
            </a:r>
            <a:r>
              <a:rPr lang="zh-CN" altLang="en-US" dirty="0">
                <a:latin typeface="+mn-ea"/>
              </a:rPr>
              <a:t>以将资金迅速返还给借出资产的 </a:t>
            </a:r>
            <a:r>
              <a:rPr lang="en-US" altLang="zh-CN" dirty="0">
                <a:latin typeface="+mn-ea"/>
              </a:rPr>
              <a:t>AAVE </a:t>
            </a:r>
            <a:r>
              <a:rPr lang="zh-CN" altLang="en-US" dirty="0">
                <a:latin typeface="+mn-ea"/>
              </a:rPr>
              <a:t>和 </a:t>
            </a:r>
            <a:r>
              <a:rPr lang="en-US" altLang="zh-CN" dirty="0" err="1">
                <a:latin typeface="+mn-ea"/>
              </a:rPr>
              <a:t>dYdX</a:t>
            </a:r>
            <a:r>
              <a:rPr lang="en-US" altLang="zh-CN" dirty="0">
                <a:latin typeface="+mn-ea"/>
              </a:rPr>
              <a:t> </a:t>
            </a:r>
            <a:r>
              <a:rPr lang="zh-CN" altLang="en-US" dirty="0">
                <a:latin typeface="+mn-ea"/>
              </a:rPr>
              <a:t>平台。</a:t>
            </a:r>
          </a:p>
        </p:txBody>
      </p:sp>
    </p:spTree>
    <p:extLst>
      <p:ext uri="{BB962C8B-B14F-4D97-AF65-F5344CB8AC3E}">
        <p14:creationId xmlns:p14="http://schemas.microsoft.com/office/powerpoint/2010/main" val="121892501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0D9B0-CFA6-4C38-AD91-B56A761D39A1}"/>
              </a:ext>
            </a:extLst>
          </p:cNvPr>
          <p:cNvSpPr>
            <a:spLocks noGrp="1"/>
          </p:cNvSpPr>
          <p:nvPr>
            <p:ph type="title"/>
          </p:nvPr>
        </p:nvSpPr>
        <p:spPr/>
        <p:txBody>
          <a:bodyPr/>
          <a:lstStyle/>
          <a:p>
            <a:r>
              <a:rPr lang="en-US" altLang="zh-CN" b="1" i="0" dirty="0">
                <a:effectLst/>
                <a:latin typeface="+mj-ea"/>
              </a:rPr>
              <a:t>EIP-3156</a:t>
            </a:r>
            <a:r>
              <a:rPr lang="zh-CN" altLang="en-US" b="1" i="0" dirty="0">
                <a:effectLst/>
                <a:latin typeface="+mj-ea"/>
              </a:rPr>
              <a:t>：一种闪电贷标准</a:t>
            </a:r>
            <a:endParaRPr lang="zh-CN" altLang="en-US" dirty="0">
              <a:latin typeface="+mj-ea"/>
            </a:endParaRPr>
          </a:p>
        </p:txBody>
      </p:sp>
      <p:sp>
        <p:nvSpPr>
          <p:cNvPr id="3" name="内容占位符 2">
            <a:extLst>
              <a:ext uri="{FF2B5EF4-FFF2-40B4-BE49-F238E27FC236}">
                <a16:creationId xmlns:a16="http://schemas.microsoft.com/office/drawing/2014/main" id="{904895B3-9EBF-4BE2-827A-2701E49F5C0F}"/>
              </a:ext>
            </a:extLst>
          </p:cNvPr>
          <p:cNvSpPr>
            <a:spLocks noGrp="1"/>
          </p:cNvSpPr>
          <p:nvPr>
            <p:ph idx="1"/>
          </p:nvPr>
        </p:nvSpPr>
        <p:spPr/>
        <p:txBody>
          <a:bodyPr/>
          <a:lstStyle/>
          <a:p>
            <a:pPr marL="0" indent="0">
              <a:buNone/>
            </a:pPr>
            <a:r>
              <a:rPr lang="zh-CN" altLang="en-US" dirty="0">
                <a:latin typeface="+mn-ea"/>
              </a:rPr>
              <a:t>许多协议都提供了可供任何人使用的闪电贷，例如</a:t>
            </a:r>
            <a:r>
              <a:rPr lang="en-US" altLang="zh-CN" dirty="0" err="1">
                <a:effectLst/>
                <a:latin typeface="+mn-ea"/>
                <a:hlinkClick r:id="rId2"/>
              </a:rPr>
              <a:t>dYdX</a:t>
            </a:r>
            <a:r>
              <a:rPr lang="zh-CN" altLang="en-US" dirty="0">
                <a:latin typeface="+mn-ea"/>
              </a:rPr>
              <a:t>、</a:t>
            </a:r>
            <a:r>
              <a:rPr lang="en-US" altLang="zh-CN" dirty="0" err="1">
                <a:effectLst/>
                <a:latin typeface="+mn-ea"/>
                <a:hlinkClick r:id="rId3"/>
              </a:rPr>
              <a:t>Aave</a:t>
            </a:r>
            <a:r>
              <a:rPr lang="zh-CN" altLang="en-US" dirty="0">
                <a:latin typeface="+mn-ea"/>
              </a:rPr>
              <a:t>和</a:t>
            </a:r>
            <a:r>
              <a:rPr lang="en-US" altLang="zh-CN" dirty="0" err="1">
                <a:effectLst/>
                <a:latin typeface="+mn-ea"/>
                <a:hlinkClick r:id="rId4"/>
              </a:rPr>
              <a:t>Uniswap</a:t>
            </a:r>
            <a:r>
              <a:rPr lang="zh-CN" altLang="en-US" dirty="0">
                <a:latin typeface="+mn-ea"/>
              </a:rPr>
              <a:t>。不幸的是，这些接口彼此截然不同。这不仅对使用这些闪电贷的用户不利，开发者还必须学习如何在每个生态系统中选用闪电贷。显而易见的是，当这些开发者试图使用其中之一设计自己所需的闪电贷机制时，它们带来的复杂性（噪音干扰太多）对于其</a:t>
            </a:r>
            <a:r>
              <a:rPr lang="en-US" altLang="zh-CN" dirty="0" err="1">
                <a:latin typeface="+mn-ea"/>
              </a:rPr>
              <a:t>dApp</a:t>
            </a:r>
            <a:r>
              <a:rPr lang="zh-CN" altLang="en-US" dirty="0">
                <a:latin typeface="+mn-ea"/>
              </a:rPr>
              <a:t>的安全性也是不利的。</a:t>
            </a:r>
          </a:p>
          <a:p>
            <a:pPr marL="0" indent="0">
              <a:buNone/>
            </a:pPr>
            <a:r>
              <a:rPr lang="zh-CN" altLang="en-US" dirty="0">
                <a:latin typeface="+mn-ea"/>
              </a:rPr>
              <a:t>这就是</a:t>
            </a:r>
            <a:r>
              <a:rPr lang="en-US" altLang="zh-CN" dirty="0">
                <a:latin typeface="+mn-ea"/>
              </a:rPr>
              <a:t>EIP-3156</a:t>
            </a:r>
            <a:r>
              <a:rPr lang="zh-CN" altLang="en-US" dirty="0">
                <a:latin typeface="+mn-ea"/>
              </a:rPr>
              <a:t>提出的意义，它旨在支持各种不同的借贷机制。</a:t>
            </a:r>
          </a:p>
        </p:txBody>
      </p:sp>
    </p:spTree>
    <p:extLst>
      <p:ext uri="{BB962C8B-B14F-4D97-AF65-F5344CB8AC3E}">
        <p14:creationId xmlns:p14="http://schemas.microsoft.com/office/powerpoint/2010/main" val="406947374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323147-CC28-41DD-A211-448C56F3362C}"/>
              </a:ext>
            </a:extLst>
          </p:cNvPr>
          <p:cNvSpPr>
            <a:spLocks noGrp="1"/>
          </p:cNvSpPr>
          <p:nvPr>
            <p:ph type="title"/>
          </p:nvPr>
        </p:nvSpPr>
        <p:spPr/>
        <p:txBody>
          <a:bodyPr/>
          <a:lstStyle/>
          <a:p>
            <a:r>
              <a:rPr lang="en-US" altLang="zh-CN" b="1" i="0" dirty="0">
                <a:effectLst/>
                <a:latin typeface="+mj-ea"/>
              </a:rPr>
              <a:t>EIP-3156</a:t>
            </a:r>
            <a:r>
              <a:rPr lang="zh-CN" altLang="en-US" b="1" i="0" dirty="0">
                <a:effectLst/>
                <a:latin typeface="+mj-ea"/>
              </a:rPr>
              <a:t>：一种闪电贷标准</a:t>
            </a:r>
            <a:endParaRPr lang="zh-CN" altLang="en-US" dirty="0">
              <a:latin typeface="+mj-ea"/>
            </a:endParaRPr>
          </a:p>
        </p:txBody>
      </p:sp>
      <p:sp>
        <p:nvSpPr>
          <p:cNvPr id="3" name="内容占位符 2">
            <a:extLst>
              <a:ext uri="{FF2B5EF4-FFF2-40B4-BE49-F238E27FC236}">
                <a16:creationId xmlns:a16="http://schemas.microsoft.com/office/drawing/2014/main" id="{2F036B3E-E6DB-4523-BB96-28F17051A90A}"/>
              </a:ext>
            </a:extLst>
          </p:cNvPr>
          <p:cNvSpPr>
            <a:spLocks noGrp="1"/>
          </p:cNvSpPr>
          <p:nvPr>
            <p:ph idx="1"/>
          </p:nvPr>
        </p:nvSpPr>
        <p:spPr/>
        <p:txBody>
          <a:bodyPr/>
          <a:lstStyle/>
          <a:p>
            <a:pPr marL="0" indent="0">
              <a:buNone/>
            </a:pPr>
            <a:r>
              <a:rPr lang="zh-CN" altLang="en-US" sz="2800" b="1" dirty="0">
                <a:latin typeface="+mn-ea"/>
              </a:rPr>
              <a:t>兼容现有闪电贷协议的</a:t>
            </a:r>
            <a:r>
              <a:rPr lang="en-US" altLang="zh-CN" sz="2800" b="1" dirty="0">
                <a:latin typeface="+mn-ea"/>
              </a:rPr>
              <a:t>EIP-3156</a:t>
            </a:r>
            <a:r>
              <a:rPr lang="zh-CN" altLang="en-US" sz="2800" b="1" dirty="0">
                <a:latin typeface="+mn-ea"/>
              </a:rPr>
              <a:t>封装</a:t>
            </a:r>
          </a:p>
          <a:p>
            <a:r>
              <a:rPr lang="en-US" altLang="zh-CN" dirty="0">
                <a:effectLst/>
                <a:latin typeface="+mn-ea"/>
                <a:hlinkClick r:id="rId2"/>
              </a:rPr>
              <a:t>EIP-3156</a:t>
            </a:r>
            <a:r>
              <a:rPr lang="zh-CN" altLang="en-US" dirty="0">
                <a:effectLst/>
                <a:latin typeface="+mn-ea"/>
                <a:hlinkClick r:id="rId2"/>
              </a:rPr>
              <a:t>封装器</a:t>
            </a:r>
            <a:r>
              <a:rPr lang="zh-CN" altLang="en-US" dirty="0">
                <a:latin typeface="+mn-ea"/>
              </a:rPr>
              <a:t>是个有趣的项目。 它可以将现存的闪电贷协议封装为</a:t>
            </a:r>
            <a:r>
              <a:rPr lang="en-US" altLang="zh-CN" dirty="0">
                <a:latin typeface="+mn-ea"/>
              </a:rPr>
              <a:t>EIP-3156</a:t>
            </a:r>
            <a:r>
              <a:rPr lang="zh-CN" altLang="en-US" dirty="0">
                <a:latin typeface="+mn-ea"/>
              </a:rPr>
              <a:t>兼容接口，目前已经支持如下协议：</a:t>
            </a:r>
          </a:p>
          <a:p>
            <a:pPr>
              <a:buFont typeface="Arial" panose="020B0604020202020204" pitchFamily="34" charset="0"/>
              <a:buChar char="•"/>
            </a:pPr>
            <a:r>
              <a:rPr lang="en-US" altLang="zh-CN" dirty="0" err="1">
                <a:effectLst/>
                <a:latin typeface="+mn-ea"/>
                <a:hlinkClick r:id="rId3"/>
              </a:rPr>
              <a:t>dYdX</a:t>
            </a:r>
            <a:endParaRPr lang="zh-CN" altLang="en-US" dirty="0">
              <a:latin typeface="+mn-ea"/>
            </a:endParaRPr>
          </a:p>
          <a:p>
            <a:pPr>
              <a:buFont typeface="Arial" panose="020B0604020202020204" pitchFamily="34" charset="0"/>
              <a:buChar char="•"/>
            </a:pPr>
            <a:r>
              <a:rPr lang="en-US" altLang="zh-CN" dirty="0" err="1">
                <a:effectLst/>
                <a:latin typeface="+mn-ea"/>
                <a:hlinkClick r:id="rId4"/>
              </a:rPr>
              <a:t>Uniswap</a:t>
            </a:r>
            <a:endParaRPr lang="zh-CN" altLang="en-US" dirty="0">
              <a:latin typeface="+mn-ea"/>
            </a:endParaRPr>
          </a:p>
          <a:p>
            <a:pPr>
              <a:buFont typeface="Arial" panose="020B0604020202020204" pitchFamily="34" charset="0"/>
              <a:buChar char="•"/>
            </a:pPr>
            <a:r>
              <a:rPr lang="en-US" altLang="zh-CN" dirty="0" err="1">
                <a:effectLst/>
                <a:latin typeface="+mn-ea"/>
                <a:hlinkClick r:id="rId5"/>
              </a:rPr>
              <a:t>Aave</a:t>
            </a:r>
            <a:endParaRPr lang="zh-CN" altLang="en-US" dirty="0">
              <a:latin typeface="+mn-ea"/>
            </a:endParaRPr>
          </a:p>
          <a:p>
            <a:pPr>
              <a:buFont typeface="Arial" panose="020B0604020202020204" pitchFamily="34" charset="0"/>
              <a:buChar char="•"/>
            </a:pPr>
            <a:r>
              <a:rPr lang="en-US" altLang="zh-CN" dirty="0">
                <a:effectLst/>
                <a:latin typeface="+mn-ea"/>
                <a:hlinkClick r:id="rId6"/>
              </a:rPr>
              <a:t>Yield</a:t>
            </a:r>
            <a:endParaRPr lang="zh-CN" altLang="en-US" dirty="0">
              <a:latin typeface="+mn-ea"/>
            </a:endParaRPr>
          </a:p>
          <a:p>
            <a:pPr marL="0" indent="0">
              <a:buNone/>
            </a:pPr>
            <a:r>
              <a:rPr lang="zh-CN" altLang="en-US" dirty="0">
                <a:latin typeface="+mn-ea"/>
              </a:rPr>
              <a:t>其中</a:t>
            </a:r>
            <a:r>
              <a:rPr lang="en-US" altLang="zh-CN" dirty="0" err="1">
                <a:latin typeface="+mn-ea"/>
              </a:rPr>
              <a:t>dYdX</a:t>
            </a:r>
            <a:r>
              <a:rPr lang="zh-CN" altLang="en-US" dirty="0">
                <a:latin typeface="+mn-ea"/>
              </a:rPr>
              <a:t>的封装器已经部署到以太坊主网。</a:t>
            </a:r>
          </a:p>
        </p:txBody>
      </p:sp>
    </p:spTree>
    <p:extLst>
      <p:ext uri="{BB962C8B-B14F-4D97-AF65-F5344CB8AC3E}">
        <p14:creationId xmlns:p14="http://schemas.microsoft.com/office/powerpoint/2010/main" val="156651989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C4DBBA-FB42-45E9-B53B-B3B9FAF70EA3}"/>
              </a:ext>
            </a:extLst>
          </p:cNvPr>
          <p:cNvSpPr>
            <a:spLocks noGrp="1"/>
          </p:cNvSpPr>
          <p:nvPr>
            <p:ph type="title"/>
          </p:nvPr>
        </p:nvSpPr>
        <p:spPr/>
        <p:txBody>
          <a:bodyPr/>
          <a:lstStyle/>
          <a:p>
            <a:r>
              <a:rPr lang="en-US" altLang="zh-CN" dirty="0" err="1"/>
              <a:t>MakerDAO</a:t>
            </a:r>
            <a:r>
              <a:rPr lang="zh-CN" altLang="en-US" dirty="0"/>
              <a:t>：稳定币</a:t>
            </a:r>
            <a:r>
              <a:rPr lang="en-US" altLang="zh-CN" dirty="0"/>
              <a:t>DAI</a:t>
            </a:r>
            <a:r>
              <a:rPr lang="zh-CN" altLang="en-US" dirty="0"/>
              <a:t>横空出世</a:t>
            </a:r>
          </a:p>
        </p:txBody>
      </p:sp>
      <p:sp>
        <p:nvSpPr>
          <p:cNvPr id="3" name="内容占位符 2">
            <a:extLst>
              <a:ext uri="{FF2B5EF4-FFF2-40B4-BE49-F238E27FC236}">
                <a16:creationId xmlns:a16="http://schemas.microsoft.com/office/drawing/2014/main" id="{655B34DE-274F-4988-909A-5D1123516855}"/>
              </a:ext>
            </a:extLst>
          </p:cNvPr>
          <p:cNvSpPr>
            <a:spLocks noGrp="1"/>
          </p:cNvSpPr>
          <p:nvPr>
            <p:ph sz="quarter" idx="13"/>
          </p:nvPr>
        </p:nvSpPr>
        <p:spPr/>
        <p:txBody>
          <a:bodyPr/>
          <a:lstStyle/>
          <a:p>
            <a:r>
              <a:rPr lang="zh-CN" altLang="en-US" sz="2800" dirty="0">
                <a:latin typeface="+mn-ea"/>
              </a:rPr>
              <a:t>协议价：</a:t>
            </a:r>
            <a:r>
              <a:rPr lang="en-US" altLang="zh-CN" sz="2800" dirty="0">
                <a:latin typeface="+mn-ea"/>
              </a:rPr>
              <a:t>Dai</a:t>
            </a:r>
            <a:r>
              <a:rPr lang="zh-CN" altLang="zh-CN" sz="2800" dirty="0">
                <a:latin typeface="+mn-ea"/>
              </a:rPr>
              <a:t>稳定币是</a:t>
            </a:r>
            <a:r>
              <a:rPr lang="zh-CN" altLang="en-US" sz="2800" dirty="0">
                <a:latin typeface="+mn-ea"/>
              </a:rPr>
              <a:t>通过</a:t>
            </a:r>
            <a:r>
              <a:rPr lang="zh-CN" altLang="zh-CN" sz="2800" dirty="0">
                <a:latin typeface="+mn-ea"/>
              </a:rPr>
              <a:t>抵押</a:t>
            </a:r>
            <a:r>
              <a:rPr lang="zh-CN" altLang="en-US" sz="2800" dirty="0">
                <a:latin typeface="+mn-ea"/>
              </a:rPr>
              <a:t>区块链</a:t>
            </a:r>
            <a:r>
              <a:rPr lang="zh-CN" altLang="zh-CN" sz="2800" dirty="0">
                <a:latin typeface="+mn-ea"/>
              </a:rPr>
              <a:t>资产</a:t>
            </a:r>
            <a:r>
              <a:rPr lang="zh-CN" altLang="en-US" sz="2800" dirty="0">
                <a:latin typeface="+mn-ea"/>
              </a:rPr>
              <a:t>（</a:t>
            </a:r>
            <a:r>
              <a:rPr lang="en-US" altLang="zh-CN" sz="2800" dirty="0">
                <a:latin typeface="+mn-ea"/>
              </a:rPr>
              <a:t>ETH</a:t>
            </a:r>
            <a:r>
              <a:rPr lang="zh-CN" altLang="en-US" sz="2800" dirty="0">
                <a:latin typeface="+mn-ea"/>
              </a:rPr>
              <a:t>、</a:t>
            </a:r>
            <a:r>
              <a:rPr lang="en-US" altLang="zh-CN" sz="2800" dirty="0">
                <a:latin typeface="+mn-ea"/>
              </a:rPr>
              <a:t>UNI</a:t>
            </a:r>
            <a:r>
              <a:rPr lang="zh-CN" altLang="en-US" sz="2800" dirty="0">
                <a:latin typeface="+mn-ea"/>
              </a:rPr>
              <a:t>等）而发行</a:t>
            </a:r>
            <a:r>
              <a:rPr lang="zh-CN" altLang="zh-CN" sz="2800" dirty="0">
                <a:latin typeface="+mn-ea"/>
              </a:rPr>
              <a:t>，其价格和美元</a:t>
            </a:r>
            <a:r>
              <a:rPr lang="en-US" altLang="zh-CN" sz="2800" dirty="0">
                <a:latin typeface="+mn-ea"/>
              </a:rPr>
              <a:t> 1:1 </a:t>
            </a:r>
            <a:r>
              <a:rPr lang="zh-CN" altLang="en-US" sz="2800" dirty="0">
                <a:latin typeface="+mn-ea"/>
              </a:rPr>
              <a:t>协议</a:t>
            </a:r>
            <a:r>
              <a:rPr lang="zh-CN" altLang="zh-CN" sz="2800" dirty="0">
                <a:latin typeface="+mn-ea"/>
              </a:rPr>
              <a:t>锚定。</a:t>
            </a:r>
            <a:br>
              <a:rPr lang="en-US" altLang="zh-CN" sz="2800" dirty="0">
                <a:latin typeface="+mn-ea"/>
              </a:rPr>
            </a:br>
            <a:endParaRPr lang="en-US" altLang="zh-CN" sz="2800" dirty="0">
              <a:latin typeface="+mn-ea"/>
            </a:endParaRPr>
          </a:p>
          <a:p>
            <a:r>
              <a:rPr lang="zh-CN" altLang="zh-CN" sz="2800" dirty="0">
                <a:latin typeface="+mn-ea"/>
              </a:rPr>
              <a:t>其核心是使用以太坊</a:t>
            </a:r>
            <a:r>
              <a:rPr lang="zh-CN" altLang="en-US" sz="2800" dirty="0">
                <a:latin typeface="+mn-ea"/>
              </a:rPr>
              <a:t>的</a:t>
            </a:r>
            <a:r>
              <a:rPr lang="zh-CN" altLang="zh-CN" sz="2800" dirty="0">
                <a:latin typeface="+mn-ea"/>
              </a:rPr>
              <a:t>智能合约</a:t>
            </a:r>
            <a:r>
              <a:rPr lang="zh-CN" altLang="en-US" sz="2800" dirty="0">
                <a:latin typeface="+mn-ea"/>
              </a:rPr>
              <a:t>技术提供去中心化抵押机制</a:t>
            </a:r>
            <a:r>
              <a:rPr lang="zh-CN" altLang="zh-CN" sz="2800" dirty="0">
                <a:latin typeface="+mn-ea"/>
              </a:rPr>
              <a:t>，</a:t>
            </a:r>
            <a:r>
              <a:rPr lang="zh-CN" altLang="en-US" sz="2800" dirty="0">
                <a:latin typeface="+mn-ea"/>
              </a:rPr>
              <a:t>并且</a:t>
            </a:r>
            <a:r>
              <a:rPr lang="zh-CN" altLang="zh-CN" sz="2800" dirty="0">
                <a:latin typeface="+mn-ea"/>
              </a:rPr>
              <a:t>通过抵押债仓（</a:t>
            </a:r>
            <a:r>
              <a:rPr lang="en-US" altLang="zh-CN" sz="2800" dirty="0">
                <a:latin typeface="+mn-ea"/>
              </a:rPr>
              <a:t>CDP</a:t>
            </a:r>
            <a:r>
              <a:rPr lang="zh-CN" altLang="zh-CN" sz="2800" dirty="0">
                <a:latin typeface="+mn-ea"/>
              </a:rPr>
              <a:t>）、自动化反馈机制和适当的外部激励手段支撑并稳定</a:t>
            </a:r>
            <a:r>
              <a:rPr lang="en-US" altLang="zh-CN" sz="2800" dirty="0">
                <a:latin typeface="+mn-ea"/>
              </a:rPr>
              <a:t> Dai </a:t>
            </a:r>
            <a:r>
              <a:rPr lang="zh-CN" altLang="zh-CN" sz="2800" dirty="0">
                <a:latin typeface="+mn-ea"/>
              </a:rPr>
              <a:t>的价格。</a:t>
            </a:r>
            <a:br>
              <a:rPr lang="en-US" altLang="zh-CN" sz="2800" dirty="0">
                <a:latin typeface="+mn-ea"/>
              </a:rPr>
            </a:br>
            <a:endParaRPr lang="en-US" altLang="zh-CN" sz="2800" dirty="0">
              <a:latin typeface="+mn-ea"/>
            </a:endParaRPr>
          </a:p>
          <a:p>
            <a:r>
              <a:rPr lang="zh-CN" altLang="en-US" sz="2800" dirty="0"/>
              <a:t>通过质押</a:t>
            </a:r>
            <a:r>
              <a:rPr lang="en-US" altLang="zh-CN" sz="2800" dirty="0"/>
              <a:t>ETH</a:t>
            </a:r>
            <a:r>
              <a:rPr lang="zh-CN" altLang="en-US" sz="2800" dirty="0"/>
              <a:t>可产生</a:t>
            </a:r>
            <a:r>
              <a:rPr lang="en-US" altLang="zh-CN" sz="2800" dirty="0"/>
              <a:t>Dai</a:t>
            </a:r>
            <a:r>
              <a:rPr lang="zh-CN" altLang="en-US" sz="2800" dirty="0"/>
              <a:t>，但非 </a:t>
            </a:r>
            <a:r>
              <a:rPr lang="en-US" altLang="zh-CN" sz="2800" dirty="0"/>
              <a:t>1:1 </a:t>
            </a:r>
            <a:r>
              <a:rPr lang="zh-CN" altLang="en-US" sz="2800" dirty="0"/>
              <a:t>质押，其最低清算价位在</a:t>
            </a:r>
            <a:r>
              <a:rPr lang="en-US" altLang="zh-CN" sz="2800" dirty="0"/>
              <a:t>150%</a:t>
            </a:r>
            <a:r>
              <a:rPr lang="zh-CN" altLang="en-US" sz="2800" dirty="0"/>
              <a:t>质押比处。即质押</a:t>
            </a:r>
            <a:r>
              <a:rPr lang="en-US" altLang="zh-CN" sz="2800" dirty="0"/>
              <a:t>ETH</a:t>
            </a:r>
            <a:r>
              <a:rPr lang="zh-CN" altLang="en-US" sz="2800" dirty="0"/>
              <a:t>总值如果低至所获得的</a:t>
            </a:r>
            <a:r>
              <a:rPr lang="en-US" altLang="zh-CN" sz="2800" dirty="0"/>
              <a:t>DAI</a:t>
            </a:r>
            <a:r>
              <a:rPr lang="zh-CN" altLang="en-US" sz="2800" dirty="0"/>
              <a:t>的</a:t>
            </a:r>
            <a:r>
              <a:rPr lang="en-US" altLang="zh-CN" sz="2800" dirty="0"/>
              <a:t>1.5</a:t>
            </a:r>
            <a:r>
              <a:rPr lang="zh-CN" altLang="en-US" sz="2800" dirty="0"/>
              <a:t>倍，即可能随时被清算。清算罚金：</a:t>
            </a:r>
            <a:r>
              <a:rPr lang="en-US" altLang="zh-CN" sz="2800" dirty="0"/>
              <a:t>13%</a:t>
            </a:r>
            <a:r>
              <a:rPr lang="zh-CN" altLang="en-US" sz="2800" dirty="0"/>
              <a:t>。</a:t>
            </a:r>
            <a:endParaRPr lang="en-US" altLang="zh-CN" sz="2800" dirty="0"/>
          </a:p>
          <a:p>
            <a:endParaRPr lang="en-US" altLang="zh-CN" sz="2800" dirty="0">
              <a:latin typeface="+mn-ea"/>
            </a:endParaRPr>
          </a:p>
        </p:txBody>
      </p:sp>
    </p:spTree>
    <p:extLst>
      <p:ext uri="{BB962C8B-B14F-4D97-AF65-F5344CB8AC3E}">
        <p14:creationId xmlns:p14="http://schemas.microsoft.com/office/powerpoint/2010/main" val="3667344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C4DBBA-FB42-45E9-B53B-B3B9FAF70EA3}"/>
              </a:ext>
            </a:extLst>
          </p:cNvPr>
          <p:cNvSpPr>
            <a:spLocks noGrp="1"/>
          </p:cNvSpPr>
          <p:nvPr>
            <p:ph type="title"/>
          </p:nvPr>
        </p:nvSpPr>
        <p:spPr/>
        <p:txBody>
          <a:bodyPr/>
          <a:lstStyle/>
          <a:p>
            <a:r>
              <a:rPr lang="en-US" altLang="zh-CN" dirty="0" err="1"/>
              <a:t>MakerDAO</a:t>
            </a:r>
            <a:r>
              <a:rPr lang="zh-CN" altLang="en-US" dirty="0"/>
              <a:t>：稳定币</a:t>
            </a:r>
            <a:r>
              <a:rPr lang="en-US" altLang="zh-CN" dirty="0"/>
              <a:t>DAI</a:t>
            </a:r>
            <a:r>
              <a:rPr lang="zh-CN" altLang="en-US" dirty="0"/>
              <a:t>横空出世</a:t>
            </a:r>
          </a:p>
        </p:txBody>
      </p:sp>
      <p:sp>
        <p:nvSpPr>
          <p:cNvPr id="3" name="内容占位符 2">
            <a:extLst>
              <a:ext uri="{FF2B5EF4-FFF2-40B4-BE49-F238E27FC236}">
                <a16:creationId xmlns:a16="http://schemas.microsoft.com/office/drawing/2014/main" id="{655B34DE-274F-4988-909A-5D1123516855}"/>
              </a:ext>
            </a:extLst>
          </p:cNvPr>
          <p:cNvSpPr>
            <a:spLocks noGrp="1"/>
          </p:cNvSpPr>
          <p:nvPr>
            <p:ph sz="quarter" idx="13"/>
          </p:nvPr>
        </p:nvSpPr>
        <p:spPr/>
        <p:txBody>
          <a:bodyPr>
            <a:normAutofit/>
          </a:bodyPr>
          <a:lstStyle/>
          <a:p>
            <a:r>
              <a:rPr lang="zh-CN" altLang="en-US" sz="2800" dirty="0"/>
              <a:t>系统需要保证池子里质押的所有资产能够不低于借贷出去的</a:t>
            </a:r>
            <a:r>
              <a:rPr lang="en-US" altLang="zh-CN" sz="2800" dirty="0"/>
              <a:t>DAI</a:t>
            </a:r>
            <a:r>
              <a:rPr lang="zh-CN" altLang="en-US" sz="2800" dirty="0"/>
              <a:t>，当系统发行质押资产存在信用风险时，就会对风险过高的质押资产进行清算，首先清算抵押率低于 </a:t>
            </a:r>
            <a:r>
              <a:rPr lang="en-US" altLang="zh-CN" sz="2800" dirty="0"/>
              <a:t>150% </a:t>
            </a:r>
            <a:r>
              <a:rPr lang="zh-CN" altLang="en-US" sz="2800" dirty="0"/>
              <a:t>的抵押借贷单（</a:t>
            </a:r>
            <a:r>
              <a:rPr lang="en-US" altLang="zh-CN" sz="2800" dirty="0"/>
              <a:t>CDP</a:t>
            </a:r>
            <a:r>
              <a:rPr lang="zh-CN" altLang="en-US" sz="2800" dirty="0"/>
              <a:t>）。</a:t>
            </a:r>
            <a:br>
              <a:rPr lang="en-US" altLang="zh-CN" sz="2800" dirty="0"/>
            </a:br>
            <a:endParaRPr lang="en-US" altLang="zh-CN" sz="2800" dirty="0"/>
          </a:p>
          <a:p>
            <a:r>
              <a:rPr lang="en-US" altLang="zh-CN" sz="2800" dirty="0">
                <a:latin typeface="+mn-ea"/>
              </a:rPr>
              <a:t>Dai</a:t>
            </a:r>
            <a:r>
              <a:rPr lang="zh-CN" altLang="en-US" sz="2800" dirty="0">
                <a:latin typeface="+mn-ea"/>
              </a:rPr>
              <a:t>由去中心化抵押机制产生，完全不同于通过银行账户的法币信用背书而发行的</a:t>
            </a:r>
            <a:r>
              <a:rPr lang="en-US" altLang="zh-CN" sz="2800" dirty="0">
                <a:latin typeface="+mn-ea"/>
              </a:rPr>
              <a:t>USDT</a:t>
            </a:r>
            <a:r>
              <a:rPr lang="zh-CN" altLang="en-US" sz="2800" dirty="0">
                <a:latin typeface="+mn-ea"/>
              </a:rPr>
              <a:t>（</a:t>
            </a:r>
            <a:r>
              <a:rPr lang="en-US" altLang="zh-CN" sz="2800" dirty="0">
                <a:latin typeface="+mn-ea"/>
              </a:rPr>
              <a:t>Tether</a:t>
            </a:r>
            <a:r>
              <a:rPr lang="zh-CN" altLang="en-US" sz="2800" dirty="0">
                <a:latin typeface="+mn-ea"/>
              </a:rPr>
              <a:t>）、</a:t>
            </a:r>
            <a:r>
              <a:rPr lang="en-US" altLang="zh-CN" sz="2800" dirty="0">
                <a:latin typeface="+mn-ea"/>
              </a:rPr>
              <a:t>USDC</a:t>
            </a:r>
            <a:r>
              <a:rPr lang="zh-CN" altLang="en-US" sz="2800" dirty="0">
                <a:latin typeface="+mn-ea"/>
              </a:rPr>
              <a:t>（</a:t>
            </a:r>
            <a:r>
              <a:rPr lang="en-US" altLang="zh-CN" sz="2800" dirty="0">
                <a:latin typeface="+mn-ea"/>
              </a:rPr>
              <a:t>Coinbase</a:t>
            </a:r>
            <a:r>
              <a:rPr lang="zh-CN" altLang="en-US" sz="2800" dirty="0">
                <a:latin typeface="+mn-ea"/>
              </a:rPr>
              <a:t>）、</a:t>
            </a:r>
            <a:r>
              <a:rPr lang="en-US" altLang="zh-CN" sz="2800" dirty="0">
                <a:latin typeface="+mn-ea"/>
              </a:rPr>
              <a:t>TUSD</a:t>
            </a:r>
            <a:r>
              <a:rPr lang="zh-CN" altLang="en-US" sz="2800" dirty="0">
                <a:latin typeface="+mn-ea"/>
              </a:rPr>
              <a:t>（</a:t>
            </a:r>
            <a:r>
              <a:rPr lang="en-US" altLang="zh-CN" sz="2800" dirty="0" err="1">
                <a:latin typeface="+mn-ea"/>
              </a:rPr>
              <a:t>TrueUSD</a:t>
            </a:r>
            <a:r>
              <a:rPr lang="zh-CN" altLang="en-US" sz="2800" dirty="0">
                <a:latin typeface="+mn-ea"/>
              </a:rPr>
              <a:t>，</a:t>
            </a:r>
            <a:r>
              <a:rPr lang="en-US" altLang="zh-CN" sz="2800" dirty="0" err="1">
                <a:latin typeface="+mn-ea"/>
              </a:rPr>
              <a:t>TrueGBP</a:t>
            </a:r>
            <a:r>
              <a:rPr lang="zh-CN" altLang="en-US" sz="2800" dirty="0">
                <a:latin typeface="+mn-ea"/>
              </a:rPr>
              <a:t>）、</a:t>
            </a:r>
            <a:r>
              <a:rPr lang="en-US" altLang="zh-CN" sz="2800" dirty="0">
                <a:latin typeface="+mn-ea"/>
              </a:rPr>
              <a:t>PAX</a:t>
            </a:r>
            <a:r>
              <a:rPr lang="zh-CN" altLang="en-US" sz="2800" dirty="0">
                <a:latin typeface="+mn-ea"/>
              </a:rPr>
              <a:t>、</a:t>
            </a:r>
            <a:r>
              <a:rPr lang="en-US" altLang="zh-CN" sz="2800" dirty="0">
                <a:latin typeface="+mn-ea"/>
              </a:rPr>
              <a:t>GUSD </a:t>
            </a:r>
            <a:r>
              <a:rPr lang="zh-CN" altLang="en-US" sz="2800" dirty="0">
                <a:latin typeface="+mn-ea"/>
              </a:rPr>
              <a:t>（</a:t>
            </a:r>
            <a:r>
              <a:rPr lang="en-US" altLang="zh-CN" sz="2800" dirty="0">
                <a:latin typeface="+mn-ea"/>
              </a:rPr>
              <a:t>Gemini Dollar</a:t>
            </a:r>
            <a:r>
              <a:rPr lang="zh-CN" altLang="en-US" sz="2800" dirty="0">
                <a:latin typeface="+mn-ea"/>
              </a:rPr>
              <a:t>）</a:t>
            </a:r>
            <a:r>
              <a:rPr lang="en-US" altLang="zh-CN" sz="2800" dirty="0">
                <a:latin typeface="+mn-ea"/>
              </a:rPr>
              <a:t>……</a:t>
            </a:r>
            <a:br>
              <a:rPr lang="en-US" altLang="zh-CN" sz="2800" dirty="0">
                <a:latin typeface="+mn-ea"/>
              </a:rPr>
            </a:br>
            <a:endParaRPr lang="en-US" altLang="zh-CN" sz="2800" dirty="0">
              <a:latin typeface="+mn-ea"/>
            </a:endParaRPr>
          </a:p>
          <a:p>
            <a:r>
              <a:rPr lang="en-US" altLang="zh-CN" sz="2800" dirty="0"/>
              <a:t>Dai </a:t>
            </a:r>
            <a:r>
              <a:rPr lang="zh-CN" altLang="en-US" sz="2800" dirty="0"/>
              <a:t>带有健康</a:t>
            </a:r>
            <a:r>
              <a:rPr lang="zh-CN" altLang="zh-CN" sz="2800" dirty="0"/>
              <a:t>的去中心化杠杆</a:t>
            </a:r>
            <a:r>
              <a:rPr lang="zh-CN" altLang="en-US" sz="2800" dirty="0"/>
              <a:t>功能</a:t>
            </a:r>
            <a:r>
              <a:rPr lang="zh-CN" altLang="zh-CN" sz="2800" dirty="0"/>
              <a:t>。</a:t>
            </a:r>
            <a:endParaRPr lang="en-US" altLang="zh-CN" sz="2800" dirty="0"/>
          </a:p>
        </p:txBody>
      </p:sp>
    </p:spTree>
    <p:extLst>
      <p:ext uri="{BB962C8B-B14F-4D97-AF65-F5344CB8AC3E}">
        <p14:creationId xmlns:p14="http://schemas.microsoft.com/office/powerpoint/2010/main" val="3493874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C4DBBA-FB42-45E9-B53B-B3B9FAF70EA3}"/>
              </a:ext>
            </a:extLst>
          </p:cNvPr>
          <p:cNvSpPr>
            <a:spLocks noGrp="1"/>
          </p:cNvSpPr>
          <p:nvPr>
            <p:ph type="title"/>
          </p:nvPr>
        </p:nvSpPr>
        <p:spPr/>
        <p:txBody>
          <a:bodyPr/>
          <a:lstStyle/>
          <a:p>
            <a:r>
              <a:rPr lang="zh-CN" altLang="en-US" dirty="0"/>
              <a:t>稳定币</a:t>
            </a:r>
            <a:r>
              <a:rPr lang="en-US" altLang="zh-CN" dirty="0"/>
              <a:t>DAI</a:t>
            </a:r>
            <a:r>
              <a:rPr lang="zh-CN" altLang="en-US" dirty="0"/>
              <a:t>稳定费问题</a:t>
            </a:r>
          </a:p>
        </p:txBody>
      </p:sp>
      <p:sp>
        <p:nvSpPr>
          <p:cNvPr id="3" name="内容占位符 2">
            <a:extLst>
              <a:ext uri="{FF2B5EF4-FFF2-40B4-BE49-F238E27FC236}">
                <a16:creationId xmlns:a16="http://schemas.microsoft.com/office/drawing/2014/main" id="{655B34DE-274F-4988-909A-5D1123516855}"/>
              </a:ext>
            </a:extLst>
          </p:cNvPr>
          <p:cNvSpPr>
            <a:spLocks noGrp="1"/>
          </p:cNvSpPr>
          <p:nvPr>
            <p:ph sz="quarter" idx="13"/>
          </p:nvPr>
        </p:nvSpPr>
        <p:spPr/>
        <p:txBody>
          <a:bodyPr>
            <a:normAutofit/>
          </a:bodyPr>
          <a:lstStyle/>
          <a:p>
            <a:pPr marL="0" indent="0">
              <a:buNone/>
            </a:pPr>
            <a:r>
              <a:rPr lang="en-US" altLang="zh-CN" sz="2800" dirty="0"/>
              <a:t>DAI</a:t>
            </a:r>
            <a:r>
              <a:rPr lang="zh-CN" altLang="en-US" sz="2800" dirty="0"/>
              <a:t>在市场里最突出的问题是其价格多数时候低于</a:t>
            </a:r>
            <a:r>
              <a:rPr lang="en-US" altLang="zh-CN" sz="2800" dirty="0"/>
              <a:t>1</a:t>
            </a:r>
            <a:r>
              <a:rPr lang="zh-CN" altLang="en-US" sz="2800" dirty="0"/>
              <a:t>美元！</a:t>
            </a:r>
            <a:r>
              <a:rPr lang="en-US" altLang="zh-CN" sz="2800" dirty="0"/>
              <a:t> Maker </a:t>
            </a:r>
            <a:r>
              <a:rPr lang="zh-CN" altLang="en-US" sz="2800" dirty="0"/>
              <a:t>基金会风险小组认为，这是由于</a:t>
            </a:r>
            <a:r>
              <a:rPr lang="en-US" altLang="zh-CN" sz="2800" dirty="0"/>
              <a:t>DAI</a:t>
            </a:r>
            <a:r>
              <a:rPr lang="zh-CN" altLang="en-US" sz="2800" dirty="0"/>
              <a:t>供过于求造成的，因此数次通过提案抑制供应：</a:t>
            </a:r>
            <a:endParaRPr lang="en-US" altLang="zh-CN" sz="2800" dirty="0"/>
          </a:p>
          <a:p>
            <a:r>
              <a:rPr lang="en-US" altLang="zh-CN" dirty="0"/>
              <a:t>2</a:t>
            </a:r>
            <a:r>
              <a:rPr lang="zh-CN" altLang="en-US" dirty="0"/>
              <a:t>月</a:t>
            </a:r>
            <a:r>
              <a:rPr lang="en-US" altLang="zh-CN" dirty="0"/>
              <a:t>11</a:t>
            </a:r>
            <a:r>
              <a:rPr lang="zh-CN" altLang="en-US" dirty="0"/>
              <a:t>日：从</a:t>
            </a:r>
            <a:r>
              <a:rPr lang="en-US" altLang="zh-CN" dirty="0"/>
              <a:t>0.5%</a:t>
            </a:r>
            <a:r>
              <a:rPr lang="zh-CN" altLang="en-US" dirty="0"/>
              <a:t>增至</a:t>
            </a:r>
            <a:r>
              <a:rPr lang="en-US" altLang="zh-CN" dirty="0"/>
              <a:t>1</a:t>
            </a:r>
            <a:r>
              <a:rPr lang="zh-CN" altLang="en-US" dirty="0"/>
              <a:t>％ 。</a:t>
            </a:r>
            <a:endParaRPr lang="en-US" altLang="zh-CN" dirty="0"/>
          </a:p>
          <a:p>
            <a:r>
              <a:rPr lang="en-US" altLang="zh-CN" dirty="0"/>
              <a:t>2</a:t>
            </a:r>
            <a:r>
              <a:rPr lang="zh-CN" altLang="en-US" dirty="0"/>
              <a:t>月</a:t>
            </a:r>
            <a:r>
              <a:rPr lang="en-US" altLang="zh-CN" dirty="0"/>
              <a:t>22</a:t>
            </a:r>
            <a:r>
              <a:rPr lang="zh-CN" altLang="en-US" dirty="0"/>
              <a:t>日：增至</a:t>
            </a:r>
            <a:r>
              <a:rPr lang="en-US" altLang="zh-CN" dirty="0"/>
              <a:t>1.5</a:t>
            </a:r>
            <a:r>
              <a:rPr lang="zh-CN" altLang="en-US" dirty="0"/>
              <a:t>％ 。</a:t>
            </a:r>
            <a:endParaRPr lang="en-US" altLang="zh-CN" dirty="0"/>
          </a:p>
          <a:p>
            <a:r>
              <a:rPr lang="en-US" altLang="zh-CN" dirty="0"/>
              <a:t>3</a:t>
            </a:r>
            <a:r>
              <a:rPr lang="zh-CN" altLang="en-US" dirty="0"/>
              <a:t>月</a:t>
            </a:r>
            <a:r>
              <a:rPr lang="en-US" altLang="zh-CN" dirty="0"/>
              <a:t>8</a:t>
            </a:r>
            <a:r>
              <a:rPr lang="zh-CN" altLang="en-US" dirty="0"/>
              <a:t>日：增至</a:t>
            </a:r>
            <a:r>
              <a:rPr lang="en-US" altLang="zh-CN" dirty="0"/>
              <a:t>3.5</a:t>
            </a:r>
            <a:r>
              <a:rPr lang="zh-CN" altLang="en-US" dirty="0"/>
              <a:t>％ 。</a:t>
            </a:r>
            <a:endParaRPr lang="en-US" altLang="zh-CN" dirty="0"/>
          </a:p>
          <a:p>
            <a:r>
              <a:rPr lang="en-US" altLang="zh-CN" dirty="0"/>
              <a:t>3</a:t>
            </a:r>
            <a:r>
              <a:rPr lang="zh-CN" altLang="en-US" dirty="0"/>
              <a:t>月</a:t>
            </a:r>
            <a:r>
              <a:rPr lang="en-US" altLang="zh-CN" dirty="0"/>
              <a:t>23</a:t>
            </a:r>
            <a:r>
              <a:rPr lang="zh-CN" altLang="en-US" dirty="0"/>
              <a:t>日：增至</a:t>
            </a:r>
            <a:r>
              <a:rPr lang="en-US" altLang="zh-CN" dirty="0"/>
              <a:t>7.5</a:t>
            </a:r>
            <a:r>
              <a:rPr lang="zh-CN" altLang="en-US" dirty="0"/>
              <a:t>％ 。</a:t>
            </a:r>
            <a:endParaRPr lang="en-US" altLang="zh-CN" dirty="0"/>
          </a:p>
          <a:p>
            <a:r>
              <a:rPr lang="en-US" altLang="zh-CN" dirty="0"/>
              <a:t>4</a:t>
            </a:r>
            <a:r>
              <a:rPr lang="zh-CN" altLang="en-US" dirty="0"/>
              <a:t>月</a:t>
            </a:r>
            <a:r>
              <a:rPr lang="en-US" altLang="zh-CN" dirty="0"/>
              <a:t>12</a:t>
            </a:r>
            <a:r>
              <a:rPr lang="zh-CN" altLang="en-US" dirty="0"/>
              <a:t>日：基于</a:t>
            </a:r>
            <a:r>
              <a:rPr lang="en-US" altLang="zh-CN" dirty="0"/>
              <a:t>10</a:t>
            </a:r>
            <a:r>
              <a:rPr lang="zh-CN" altLang="en-US" dirty="0"/>
              <a:t>名投票者的结果再次将</a:t>
            </a:r>
            <a:r>
              <a:rPr lang="en-US" altLang="zh-CN" dirty="0"/>
              <a:t>DAI</a:t>
            </a:r>
            <a:r>
              <a:rPr lang="zh-CN" altLang="en-US" dirty="0"/>
              <a:t>的稳定费增至</a:t>
            </a:r>
            <a:r>
              <a:rPr lang="en-US" altLang="zh-CN" dirty="0"/>
              <a:t>11.5%</a:t>
            </a:r>
            <a:r>
              <a:rPr lang="zh-CN" altLang="en-US" dirty="0"/>
              <a:t>。并称</a:t>
            </a:r>
            <a:r>
              <a:rPr lang="en-US" altLang="zh-CN" dirty="0" err="1"/>
              <a:t>MakerDAO</a:t>
            </a:r>
            <a:r>
              <a:rPr lang="zh-CN" altLang="en-US" dirty="0"/>
              <a:t>社区正在推进治理民意调查，以评估社区稳定费增加的情绪</a:t>
            </a:r>
            <a:r>
              <a:rPr lang="zh-CN" altLang="zh-CN" dirty="0"/>
              <a:t>。</a:t>
            </a:r>
            <a:endParaRPr lang="en-US" altLang="zh-CN" dirty="0"/>
          </a:p>
          <a:p>
            <a:r>
              <a:rPr lang="en-US" altLang="zh-CN" dirty="0"/>
              <a:t>4</a:t>
            </a:r>
            <a:r>
              <a:rPr lang="zh-CN" altLang="en-US" dirty="0"/>
              <a:t>月</a:t>
            </a:r>
            <a:r>
              <a:rPr lang="en-US" altLang="zh-CN" dirty="0"/>
              <a:t>19</a:t>
            </a:r>
            <a:r>
              <a:rPr lang="zh-CN" altLang="en-US" dirty="0"/>
              <a:t>日：稳定币 </a:t>
            </a:r>
            <a:r>
              <a:rPr lang="en-US" altLang="zh-CN" dirty="0"/>
              <a:t>Dai </a:t>
            </a:r>
            <a:r>
              <a:rPr lang="zh-CN" altLang="en-US" dirty="0"/>
              <a:t>的年化利率提高 </a:t>
            </a:r>
            <a:r>
              <a:rPr lang="en-US" altLang="zh-CN" dirty="0"/>
              <a:t>3 </a:t>
            </a:r>
            <a:r>
              <a:rPr lang="zh-CN" altLang="en-US" dirty="0"/>
              <a:t>个百分点，达到 </a:t>
            </a:r>
            <a:r>
              <a:rPr lang="en-US" altLang="zh-CN" dirty="0"/>
              <a:t>14.5%</a:t>
            </a:r>
            <a:r>
              <a:rPr lang="zh-CN" altLang="en-US" dirty="0"/>
              <a:t>。</a:t>
            </a:r>
            <a:endParaRPr lang="en-US" altLang="zh-CN" dirty="0"/>
          </a:p>
          <a:p>
            <a:r>
              <a:rPr lang="en-US" altLang="zh-CN" dirty="0"/>
              <a:t>……19.5</a:t>
            </a:r>
            <a:r>
              <a:rPr lang="zh-CN" altLang="en-US" dirty="0"/>
              <a:t>％</a:t>
            </a:r>
            <a:r>
              <a:rPr lang="en-US" altLang="zh-CN" dirty="0"/>
              <a:t> ……17.5%</a:t>
            </a:r>
          </a:p>
          <a:p>
            <a:r>
              <a:rPr lang="en-US" altLang="zh-CN" dirty="0"/>
              <a:t>9 </a:t>
            </a:r>
            <a:r>
              <a:rPr lang="zh-CN" altLang="en-US" dirty="0"/>
              <a:t>月 </a:t>
            </a:r>
            <a:r>
              <a:rPr lang="en-US" altLang="zh-CN" dirty="0"/>
              <a:t>30 </a:t>
            </a:r>
            <a:r>
              <a:rPr lang="zh-CN" altLang="en-US" dirty="0"/>
              <a:t>日 </a:t>
            </a:r>
            <a:r>
              <a:rPr lang="en-US" altLang="zh-CN" dirty="0"/>
              <a:t>10.5%</a:t>
            </a:r>
            <a:endParaRPr lang="zh-CN" altLang="en-US" dirty="0"/>
          </a:p>
        </p:txBody>
      </p:sp>
    </p:spTree>
    <p:extLst>
      <p:ext uri="{BB962C8B-B14F-4D97-AF65-F5344CB8AC3E}">
        <p14:creationId xmlns:p14="http://schemas.microsoft.com/office/powerpoint/2010/main" val="3371294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C4DBBA-FB42-45E9-B53B-B3B9FAF70EA3}"/>
              </a:ext>
            </a:extLst>
          </p:cNvPr>
          <p:cNvSpPr>
            <a:spLocks noGrp="1"/>
          </p:cNvSpPr>
          <p:nvPr>
            <p:ph type="title"/>
          </p:nvPr>
        </p:nvSpPr>
        <p:spPr/>
        <p:txBody>
          <a:bodyPr/>
          <a:lstStyle/>
          <a:p>
            <a:r>
              <a:rPr lang="zh-CN" altLang="en-US" dirty="0"/>
              <a:t>稳定币</a:t>
            </a:r>
            <a:r>
              <a:rPr lang="en-US" altLang="zh-CN" dirty="0"/>
              <a:t>DAI</a:t>
            </a:r>
            <a:r>
              <a:rPr lang="zh-CN" altLang="en-US" dirty="0"/>
              <a:t>问题凸显</a:t>
            </a:r>
          </a:p>
        </p:txBody>
      </p:sp>
      <p:sp>
        <p:nvSpPr>
          <p:cNvPr id="3" name="内容占位符 2">
            <a:extLst>
              <a:ext uri="{FF2B5EF4-FFF2-40B4-BE49-F238E27FC236}">
                <a16:creationId xmlns:a16="http://schemas.microsoft.com/office/drawing/2014/main" id="{655B34DE-274F-4988-909A-5D1123516855}"/>
              </a:ext>
            </a:extLst>
          </p:cNvPr>
          <p:cNvSpPr>
            <a:spLocks noGrp="1"/>
          </p:cNvSpPr>
          <p:nvPr>
            <p:ph sz="quarter" idx="13"/>
          </p:nvPr>
        </p:nvSpPr>
        <p:spPr/>
        <p:txBody>
          <a:bodyPr>
            <a:normAutofit/>
          </a:bodyPr>
          <a:lstStyle/>
          <a:p>
            <a:r>
              <a:rPr lang="zh-CN" altLang="en-US" dirty="0">
                <a:latin typeface="+mn-ea"/>
              </a:rPr>
              <a:t>五个月数次加息，从</a:t>
            </a:r>
            <a:r>
              <a:rPr lang="en-US" altLang="zh-CN" dirty="0">
                <a:latin typeface="+mn-ea"/>
              </a:rPr>
              <a:t>0.5%</a:t>
            </a:r>
            <a:r>
              <a:rPr lang="zh-CN" altLang="en-US" dirty="0">
                <a:latin typeface="+mn-ea"/>
              </a:rPr>
              <a:t>到</a:t>
            </a:r>
            <a:r>
              <a:rPr lang="en-US" altLang="zh-CN" dirty="0">
                <a:latin typeface="+mn-ea"/>
              </a:rPr>
              <a:t>19.5%</a:t>
            </a:r>
            <a:r>
              <a:rPr lang="zh-CN" altLang="en-US" dirty="0">
                <a:latin typeface="+mn-ea"/>
              </a:rPr>
              <a:t>，共增至</a:t>
            </a:r>
            <a:r>
              <a:rPr lang="en-US" altLang="zh-CN" dirty="0">
                <a:latin typeface="+mn-ea"/>
              </a:rPr>
              <a:t>39</a:t>
            </a:r>
            <a:r>
              <a:rPr lang="zh-CN" altLang="en-US" dirty="0">
                <a:latin typeface="+mn-ea"/>
              </a:rPr>
              <a:t>倍！</a:t>
            </a:r>
            <a:r>
              <a:rPr lang="en-US" altLang="zh-CN" dirty="0">
                <a:latin typeface="+mn-ea"/>
              </a:rPr>
              <a:t>——</a:t>
            </a:r>
            <a:r>
              <a:rPr lang="zh-CN" altLang="en-US" dirty="0">
                <a:latin typeface="+mn-ea"/>
              </a:rPr>
              <a:t>很容易让人联想到美联储或其它央行。</a:t>
            </a:r>
            <a:endParaRPr lang="en-US" altLang="zh-CN" dirty="0">
              <a:latin typeface="+mn-ea"/>
            </a:endParaRPr>
          </a:p>
          <a:p>
            <a:r>
              <a:rPr lang="en-US" altLang="zh-CN" dirty="0">
                <a:latin typeface="+mn-ea"/>
              </a:rPr>
              <a:t>10</a:t>
            </a:r>
            <a:r>
              <a:rPr lang="zh-CN" altLang="en-US" dirty="0">
                <a:latin typeface="+mn-ea"/>
              </a:rPr>
              <a:t>名投票者的结果即可导致稳定费提升。</a:t>
            </a:r>
            <a:endParaRPr lang="en-US" altLang="zh-CN" dirty="0">
              <a:latin typeface="+mn-ea"/>
            </a:endParaRPr>
          </a:p>
          <a:p>
            <a:r>
              <a:rPr lang="zh-CN" altLang="en-US" dirty="0">
                <a:latin typeface="+mn-ea"/>
              </a:rPr>
              <a:t>从治理结构上我认为：和比特币矿业一样，已经产生了权力的绝对中心化！</a:t>
            </a:r>
            <a:endParaRPr lang="en-US" altLang="zh-CN" dirty="0">
              <a:latin typeface="+mn-ea"/>
            </a:endParaRPr>
          </a:p>
          <a:p>
            <a:r>
              <a:rPr lang="en-US" altLang="zh-CN" dirty="0" err="1">
                <a:latin typeface="+mn-ea"/>
              </a:rPr>
              <a:t>MakerDAO</a:t>
            </a:r>
            <a:r>
              <a:rPr lang="zh-CN" altLang="en-US" dirty="0">
                <a:latin typeface="+mn-ea"/>
              </a:rPr>
              <a:t>在熊市或者市场震荡时，会让用户面临巨大的亏损风险。特别是缺乏做空机制，彻底破灭了一些参与者的预期：</a:t>
            </a:r>
            <a:br>
              <a:rPr lang="en-US" altLang="zh-CN" dirty="0">
                <a:latin typeface="+mn-ea"/>
              </a:rPr>
            </a:br>
            <a:r>
              <a:rPr lang="en-US" altLang="zh-CN" dirty="0">
                <a:latin typeface="+mn-ea"/>
              </a:rPr>
              <a:t>“I still have my CDP open but I’m pissed off,” </a:t>
            </a:r>
            <a:r>
              <a:rPr lang="en-US" altLang="zh-CN" u="sng" dirty="0">
                <a:latin typeface="+mn-ea"/>
                <a:hlinkClick r:id="rId2"/>
              </a:rPr>
              <a:t>says</a:t>
            </a:r>
            <a:r>
              <a:rPr lang="en-US" altLang="zh-CN" dirty="0">
                <a:latin typeface="+mn-ea"/>
              </a:rPr>
              <a:t> one DAI issuer. “They say in crypto making 100% gains is easy so even a 25% stability fee is okay. That’s great but where are my 100% gains? They’re raising the stability fee during a time where majority of CDP holders have lost money.”</a:t>
            </a:r>
          </a:p>
        </p:txBody>
      </p:sp>
    </p:spTree>
    <p:extLst>
      <p:ext uri="{BB962C8B-B14F-4D97-AF65-F5344CB8AC3E}">
        <p14:creationId xmlns:p14="http://schemas.microsoft.com/office/powerpoint/2010/main" val="86393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4D98435-C06D-4913-BC54-82178DE8BC83}"/>
              </a:ext>
            </a:extLst>
          </p:cNvPr>
          <p:cNvSpPr>
            <a:spLocks noGrp="1"/>
          </p:cNvSpPr>
          <p:nvPr>
            <p:ph sz="quarter" idx="13"/>
          </p:nvPr>
        </p:nvSpPr>
        <p:spPr>
          <a:xfrm>
            <a:off x="913774" y="1233996"/>
            <a:ext cx="5106026" cy="5379868"/>
          </a:xfrm>
        </p:spPr>
        <p:txBody>
          <a:bodyPr>
            <a:normAutofit/>
          </a:bodyPr>
          <a:lstStyle/>
          <a:p>
            <a:r>
              <a:rPr lang="en-US" altLang="zh-CN" dirty="0"/>
              <a:t>Dai</a:t>
            </a:r>
            <a:r>
              <a:rPr lang="zh-CN" altLang="en-US" dirty="0"/>
              <a:t>由去中心化借贷机制产生</a:t>
            </a:r>
            <a:endParaRPr lang="en-US" altLang="zh-CN" dirty="0"/>
          </a:p>
          <a:p>
            <a:r>
              <a:rPr lang="zh-CN" altLang="en-US" dirty="0"/>
              <a:t>动态目标利率，但市场实际造成浮动。</a:t>
            </a:r>
            <a:endParaRPr lang="en-US" altLang="zh-CN" dirty="0"/>
          </a:p>
          <a:p>
            <a:r>
              <a:rPr lang="zh-CN" altLang="en-US" dirty="0"/>
              <a:t>本质是去中心化借贷（抵押）</a:t>
            </a:r>
            <a:endParaRPr lang="en-US" altLang="zh-CN" dirty="0"/>
          </a:p>
          <a:p>
            <a:r>
              <a:rPr lang="zh-CN" altLang="en-US" dirty="0"/>
              <a:t>去中心化运作，结果由大众共识达成</a:t>
            </a:r>
            <a:endParaRPr lang="en-US" altLang="zh-CN" dirty="0"/>
          </a:p>
          <a:p>
            <a:r>
              <a:rPr lang="zh-CN" altLang="en-US" dirty="0"/>
              <a:t>全球无障碍发行与使用</a:t>
            </a:r>
            <a:endParaRPr lang="en-US" altLang="zh-CN" dirty="0"/>
          </a:p>
          <a:p>
            <a:r>
              <a:rPr lang="zh-CN" altLang="en-US" dirty="0"/>
              <a:t>质押资产总值高于</a:t>
            </a:r>
            <a:r>
              <a:rPr lang="en-US" altLang="zh-CN" dirty="0"/>
              <a:t>DAI</a:t>
            </a:r>
            <a:r>
              <a:rPr lang="zh-CN" altLang="en-US" dirty="0"/>
              <a:t>总值</a:t>
            </a:r>
            <a:endParaRPr lang="en-US" altLang="zh-CN" dirty="0"/>
          </a:p>
          <a:p>
            <a:r>
              <a:rPr lang="zh-CN" altLang="en-US" dirty="0"/>
              <a:t>由清算机制保证系统的信用</a:t>
            </a:r>
            <a:endParaRPr lang="en-US" altLang="zh-CN" dirty="0"/>
          </a:p>
          <a:p>
            <a:r>
              <a:rPr lang="zh-CN" altLang="en-US" dirty="0"/>
              <a:t>带有健康的去中心化杠杆功能</a:t>
            </a:r>
            <a:endParaRPr lang="en-US" altLang="zh-CN" dirty="0"/>
          </a:p>
          <a:p>
            <a:r>
              <a:rPr lang="en-US" altLang="zh-CN" dirty="0"/>
              <a:t>ETH</a:t>
            </a:r>
            <a:r>
              <a:rPr lang="zh-CN" altLang="en-US" dirty="0"/>
              <a:t>价格暴跌时，可帮助持有者在不牺牲未来的前提下避险</a:t>
            </a:r>
            <a:endParaRPr lang="en-US" altLang="zh-CN" dirty="0"/>
          </a:p>
          <a:p>
            <a:r>
              <a:rPr lang="zh-CN" altLang="en-US" dirty="0"/>
              <a:t>智能合约</a:t>
            </a:r>
            <a:r>
              <a:rPr lang="en-US" altLang="zh-CN" dirty="0"/>
              <a:t>bug</a:t>
            </a:r>
            <a:r>
              <a:rPr lang="zh-CN" altLang="en-US" dirty="0"/>
              <a:t>可能带来黑天鹅事件</a:t>
            </a:r>
            <a:endParaRPr lang="en-US" altLang="zh-CN" dirty="0"/>
          </a:p>
        </p:txBody>
      </p:sp>
      <p:sp>
        <p:nvSpPr>
          <p:cNvPr id="4" name="内容占位符 3">
            <a:extLst>
              <a:ext uri="{FF2B5EF4-FFF2-40B4-BE49-F238E27FC236}">
                <a16:creationId xmlns:a16="http://schemas.microsoft.com/office/drawing/2014/main" id="{69988DDB-F6CA-429D-A48D-8FEF52B34D0B}"/>
              </a:ext>
            </a:extLst>
          </p:cNvPr>
          <p:cNvSpPr>
            <a:spLocks noGrp="1"/>
          </p:cNvSpPr>
          <p:nvPr>
            <p:ph sz="quarter" idx="14"/>
          </p:nvPr>
        </p:nvSpPr>
        <p:spPr>
          <a:xfrm>
            <a:off x="6172826" y="1233996"/>
            <a:ext cx="5246288" cy="5462072"/>
          </a:xfrm>
        </p:spPr>
        <p:txBody>
          <a:bodyPr>
            <a:noAutofit/>
          </a:bodyPr>
          <a:lstStyle/>
          <a:p>
            <a:r>
              <a:rPr lang="zh-CN" altLang="en-US" dirty="0"/>
              <a:t>私有公司通过银行账号的法币背书发行</a:t>
            </a:r>
            <a:endParaRPr lang="en-US" altLang="zh-CN" dirty="0"/>
          </a:p>
          <a:p>
            <a:r>
              <a:rPr lang="zh-CN" altLang="en-US" dirty="0"/>
              <a:t>静态目标利率，市场实际造成浮动。</a:t>
            </a:r>
            <a:endParaRPr lang="en-US" altLang="zh-CN" dirty="0"/>
          </a:p>
          <a:p>
            <a:r>
              <a:rPr lang="zh-CN" altLang="en-US" dirty="0"/>
              <a:t>供场外交易用，非借贷</a:t>
            </a:r>
            <a:endParaRPr lang="en-US" altLang="zh-CN" dirty="0"/>
          </a:p>
          <a:p>
            <a:r>
              <a:rPr lang="zh-CN" altLang="en-US" dirty="0"/>
              <a:t>中心化管理与运作，与大众无关</a:t>
            </a:r>
            <a:endParaRPr lang="en-US" altLang="zh-CN" dirty="0"/>
          </a:p>
          <a:p>
            <a:r>
              <a:rPr lang="zh-CN" altLang="en-US" dirty="0"/>
              <a:t>无法全球化（进出障碍）</a:t>
            </a:r>
            <a:endParaRPr lang="en-US" altLang="zh-CN" dirty="0"/>
          </a:p>
          <a:p>
            <a:r>
              <a:rPr lang="zh-CN" altLang="en-US" dirty="0"/>
              <a:t>质押了多少基于多个原因无法得到保证</a:t>
            </a:r>
            <a:endParaRPr lang="en-US" altLang="zh-CN" dirty="0"/>
          </a:p>
          <a:p>
            <a:r>
              <a:rPr lang="zh-CN" altLang="en-US" dirty="0"/>
              <a:t>实际无法保证信用（譬如短期挪用资金）</a:t>
            </a:r>
            <a:endParaRPr lang="en-US" altLang="zh-CN" dirty="0"/>
          </a:p>
          <a:p>
            <a:r>
              <a:rPr lang="zh-CN" altLang="en-US" dirty="0"/>
              <a:t>本身无杠杆功能，亦无杠杆风险</a:t>
            </a:r>
            <a:endParaRPr lang="en-US" altLang="zh-CN" dirty="0"/>
          </a:p>
          <a:p>
            <a:r>
              <a:rPr lang="zh-CN" altLang="en-US" dirty="0"/>
              <a:t>一旦获得该稳定币，意味着你已经卖掉了</a:t>
            </a:r>
            <a:r>
              <a:rPr lang="en-US" altLang="zh-CN" dirty="0"/>
              <a:t>ETH</a:t>
            </a:r>
            <a:r>
              <a:rPr lang="zh-CN" altLang="en-US" dirty="0"/>
              <a:t>，因此避险基本意味着放弃未来。</a:t>
            </a:r>
            <a:endParaRPr lang="en-US" altLang="zh-CN" dirty="0"/>
          </a:p>
          <a:p>
            <a:r>
              <a:rPr lang="zh-CN" altLang="en-US" dirty="0"/>
              <a:t>致死因素：造假、人工错误、银行灾难。</a:t>
            </a:r>
          </a:p>
        </p:txBody>
      </p:sp>
      <p:sp>
        <p:nvSpPr>
          <p:cNvPr id="5" name="标题 1">
            <a:extLst>
              <a:ext uri="{FF2B5EF4-FFF2-40B4-BE49-F238E27FC236}">
                <a16:creationId xmlns:a16="http://schemas.microsoft.com/office/drawing/2014/main" id="{59B92C9B-E29D-4706-BA95-EB3B40E4B863}"/>
              </a:ext>
            </a:extLst>
          </p:cNvPr>
          <p:cNvSpPr txBox="1">
            <a:spLocks/>
          </p:cNvSpPr>
          <p:nvPr/>
        </p:nvSpPr>
        <p:spPr>
          <a:xfrm>
            <a:off x="913775" y="1"/>
            <a:ext cx="10364451" cy="115179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r"/>
            <a:r>
              <a:rPr lang="en-US" altLang="zh-CN" dirty="0"/>
              <a:t>DAI VS </a:t>
            </a:r>
            <a:r>
              <a:rPr lang="zh-CN" altLang="en-US" dirty="0"/>
              <a:t>法币信用背书稳定币</a:t>
            </a:r>
          </a:p>
        </p:txBody>
      </p:sp>
    </p:spTree>
    <p:extLst>
      <p:ext uri="{BB962C8B-B14F-4D97-AF65-F5344CB8AC3E}">
        <p14:creationId xmlns:p14="http://schemas.microsoft.com/office/powerpoint/2010/main" val="1706185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barn(inVertical)">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4">
                                            <p:txEl>
                                              <p:pRg st="1" end="1"/>
                                            </p:txEl>
                                          </p:spTgt>
                                        </p:tgtEl>
                                        <p:attrNameLst>
                                          <p:attrName>style.visibility</p:attrName>
                                        </p:attrNameLst>
                                      </p:cBhvr>
                                      <p:to>
                                        <p:strVal val="visible"/>
                                      </p:to>
                                    </p:set>
                                    <p:animEffect transition="in" filter="barn(inVertical)">
                                      <p:cBhvr>
                                        <p:cTn id="26" dur="500"/>
                                        <p:tgtEl>
                                          <p:spTgt spid="4">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 calcmode="lin" valueType="num">
                                      <p:cBhvr additive="base">
                                        <p:cTn id="3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wipe(down)">
                                      <p:cBhvr>
                                        <p:cTn id="43" dur="500"/>
                                        <p:tgtEl>
                                          <p:spTgt spid="3">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4">
                                            <p:txEl>
                                              <p:pRg st="3" end="3"/>
                                            </p:txEl>
                                          </p:spTgt>
                                        </p:tgtEl>
                                        <p:attrNameLst>
                                          <p:attrName>style.visibility</p:attrName>
                                        </p:attrNameLst>
                                      </p:cBhvr>
                                      <p:to>
                                        <p:strVal val="visible"/>
                                      </p:to>
                                    </p:set>
                                    <p:animEffect transition="in" filter="wipe(down)">
                                      <p:cBhvr>
                                        <p:cTn id="48" dur="500"/>
                                        <p:tgtEl>
                                          <p:spTgt spid="4">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6" presetClass="entr" presetSubtype="16" fill="hold"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Effect transition="in" filter="circle(in)">
                                      <p:cBhvr>
                                        <p:cTn id="53" dur="2000"/>
                                        <p:tgtEl>
                                          <p:spTgt spid="3">
                                            <p:txEl>
                                              <p:pRg st="4" end="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6" presetClass="entr" presetSubtype="16" fill="hold" nodeType="clickEffect">
                                  <p:stCondLst>
                                    <p:cond delay="0"/>
                                  </p:stCondLst>
                                  <p:childTnLst>
                                    <p:set>
                                      <p:cBhvr>
                                        <p:cTn id="57" dur="1" fill="hold">
                                          <p:stCondLst>
                                            <p:cond delay="0"/>
                                          </p:stCondLst>
                                        </p:cTn>
                                        <p:tgtEl>
                                          <p:spTgt spid="4">
                                            <p:txEl>
                                              <p:pRg st="4" end="4"/>
                                            </p:txEl>
                                          </p:spTgt>
                                        </p:tgtEl>
                                        <p:attrNameLst>
                                          <p:attrName>style.visibility</p:attrName>
                                        </p:attrNameLst>
                                      </p:cBhvr>
                                      <p:to>
                                        <p:strVal val="visible"/>
                                      </p:to>
                                    </p:set>
                                    <p:animEffect transition="in" filter="circle(in)">
                                      <p:cBhvr>
                                        <p:cTn id="58" dur="2000"/>
                                        <p:tgtEl>
                                          <p:spTgt spid="4">
                                            <p:txEl>
                                              <p:pRg st="4" end="4"/>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1" presetClass="entr" presetSubtype="1" fill="hold"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animEffect transition="in" filter="wheel(1)">
                                      <p:cBhvr>
                                        <p:cTn id="63" dur="2000"/>
                                        <p:tgtEl>
                                          <p:spTgt spid="3">
                                            <p:txEl>
                                              <p:pRg st="5" end="5"/>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1" presetClass="entr" presetSubtype="1" fill="hold" nodeType="clickEffect">
                                  <p:stCondLst>
                                    <p:cond delay="0"/>
                                  </p:stCondLst>
                                  <p:childTnLst>
                                    <p:set>
                                      <p:cBhvr>
                                        <p:cTn id="67" dur="1" fill="hold">
                                          <p:stCondLst>
                                            <p:cond delay="0"/>
                                          </p:stCondLst>
                                        </p:cTn>
                                        <p:tgtEl>
                                          <p:spTgt spid="4">
                                            <p:txEl>
                                              <p:pRg st="5" end="5"/>
                                            </p:txEl>
                                          </p:spTgt>
                                        </p:tgtEl>
                                        <p:attrNameLst>
                                          <p:attrName>style.visibility</p:attrName>
                                        </p:attrNameLst>
                                      </p:cBhvr>
                                      <p:to>
                                        <p:strVal val="visible"/>
                                      </p:to>
                                    </p:set>
                                    <p:animEffect transition="in" filter="wheel(1)">
                                      <p:cBhvr>
                                        <p:cTn id="68" dur="2000"/>
                                        <p:tgtEl>
                                          <p:spTgt spid="4">
                                            <p:txEl>
                                              <p:pRg st="5" end="5"/>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nodeType="clickEffect">
                                  <p:stCondLst>
                                    <p:cond delay="0"/>
                                  </p:stCondLst>
                                  <p:childTnLst>
                                    <p:set>
                                      <p:cBhvr>
                                        <p:cTn id="72" dur="1" fill="hold">
                                          <p:stCondLst>
                                            <p:cond delay="0"/>
                                          </p:stCondLst>
                                        </p:cTn>
                                        <p:tgtEl>
                                          <p:spTgt spid="3">
                                            <p:txEl>
                                              <p:pRg st="6" end="6"/>
                                            </p:txEl>
                                          </p:spTgt>
                                        </p:tgtEl>
                                        <p:attrNameLst>
                                          <p:attrName>style.visibility</p:attrName>
                                        </p:attrNameLst>
                                      </p:cBhvr>
                                      <p:to>
                                        <p:strVal val="visible"/>
                                      </p:to>
                                    </p:set>
                                    <p:animEffect transition="in" filter="randombar(horizontal)">
                                      <p:cBhvr>
                                        <p:cTn id="73" dur="500"/>
                                        <p:tgtEl>
                                          <p:spTgt spid="3">
                                            <p:txEl>
                                              <p:pRg st="6" end="6"/>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ntr" presetSubtype="10" fill="hold" nodeType="clickEffect">
                                  <p:stCondLst>
                                    <p:cond delay="0"/>
                                  </p:stCondLst>
                                  <p:childTnLst>
                                    <p:set>
                                      <p:cBhvr>
                                        <p:cTn id="77" dur="1" fill="hold">
                                          <p:stCondLst>
                                            <p:cond delay="0"/>
                                          </p:stCondLst>
                                        </p:cTn>
                                        <p:tgtEl>
                                          <p:spTgt spid="4">
                                            <p:txEl>
                                              <p:pRg st="6" end="6"/>
                                            </p:txEl>
                                          </p:spTgt>
                                        </p:tgtEl>
                                        <p:attrNameLst>
                                          <p:attrName>style.visibility</p:attrName>
                                        </p:attrNameLst>
                                      </p:cBhvr>
                                      <p:to>
                                        <p:strVal val="visible"/>
                                      </p:to>
                                    </p:set>
                                    <p:animEffect transition="in" filter="randombar(horizontal)">
                                      <p:cBhvr>
                                        <p:cTn id="78" dur="500"/>
                                        <p:tgtEl>
                                          <p:spTgt spid="4">
                                            <p:txEl>
                                              <p:pRg st="6" end="6"/>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53" presetClass="entr" presetSubtype="16" fill="hold" nodeType="clickEffect">
                                  <p:stCondLst>
                                    <p:cond delay="0"/>
                                  </p:stCondLst>
                                  <p:childTnLst>
                                    <p:set>
                                      <p:cBhvr>
                                        <p:cTn id="90" dur="1" fill="hold">
                                          <p:stCondLst>
                                            <p:cond delay="0"/>
                                          </p:stCondLst>
                                        </p:cTn>
                                        <p:tgtEl>
                                          <p:spTgt spid="3">
                                            <p:txEl>
                                              <p:pRg st="8" end="8"/>
                                            </p:txEl>
                                          </p:spTgt>
                                        </p:tgtEl>
                                        <p:attrNameLst>
                                          <p:attrName>style.visibility</p:attrName>
                                        </p:attrNameLst>
                                      </p:cBhvr>
                                      <p:to>
                                        <p:strVal val="visible"/>
                                      </p:to>
                                    </p:set>
                                    <p:anim calcmode="lin" valueType="num">
                                      <p:cBhvr>
                                        <p:cTn id="91"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92"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93" dur="500"/>
                                        <p:tgtEl>
                                          <p:spTgt spid="3">
                                            <p:txEl>
                                              <p:pRg st="8" end="8"/>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nodeType="clickEffect">
                                  <p:stCondLst>
                                    <p:cond delay="0"/>
                                  </p:stCondLst>
                                  <p:childTnLst>
                                    <p:set>
                                      <p:cBhvr>
                                        <p:cTn id="97" dur="1" fill="hold">
                                          <p:stCondLst>
                                            <p:cond delay="0"/>
                                          </p:stCondLst>
                                        </p:cTn>
                                        <p:tgtEl>
                                          <p:spTgt spid="4">
                                            <p:txEl>
                                              <p:pRg st="8" end="8"/>
                                            </p:txEl>
                                          </p:spTgt>
                                        </p:tgtEl>
                                        <p:attrNameLst>
                                          <p:attrName>style.visibility</p:attrName>
                                        </p:attrNameLst>
                                      </p:cBhvr>
                                      <p:to>
                                        <p:strVal val="visible"/>
                                      </p:to>
                                    </p:set>
                                    <p:anim calcmode="lin" valueType="num">
                                      <p:cBhvr>
                                        <p:cTn id="98" dur="500" fill="hold"/>
                                        <p:tgtEl>
                                          <p:spTgt spid="4">
                                            <p:txEl>
                                              <p:pRg st="8" end="8"/>
                                            </p:txEl>
                                          </p:spTgt>
                                        </p:tgtEl>
                                        <p:attrNameLst>
                                          <p:attrName>ppt_w</p:attrName>
                                        </p:attrNameLst>
                                      </p:cBhvr>
                                      <p:tavLst>
                                        <p:tav tm="0">
                                          <p:val>
                                            <p:fltVal val="0"/>
                                          </p:val>
                                        </p:tav>
                                        <p:tav tm="100000">
                                          <p:val>
                                            <p:strVal val="#ppt_w"/>
                                          </p:val>
                                        </p:tav>
                                      </p:tavLst>
                                    </p:anim>
                                    <p:anim calcmode="lin" valueType="num">
                                      <p:cBhvr>
                                        <p:cTn id="99" dur="500" fill="hold"/>
                                        <p:tgtEl>
                                          <p:spTgt spid="4">
                                            <p:txEl>
                                              <p:pRg st="8" end="8"/>
                                            </p:txEl>
                                          </p:spTgt>
                                        </p:tgtEl>
                                        <p:attrNameLst>
                                          <p:attrName>ppt_h</p:attrName>
                                        </p:attrNameLst>
                                      </p:cBhvr>
                                      <p:tavLst>
                                        <p:tav tm="0">
                                          <p:val>
                                            <p:fltVal val="0"/>
                                          </p:val>
                                        </p:tav>
                                        <p:tav tm="100000">
                                          <p:val>
                                            <p:strVal val="#ppt_h"/>
                                          </p:val>
                                        </p:tav>
                                      </p:tavLst>
                                    </p:anim>
                                    <p:animEffect transition="in" filter="fade">
                                      <p:cBhvr>
                                        <p:cTn id="100" dur="500"/>
                                        <p:tgtEl>
                                          <p:spTgt spid="4">
                                            <p:txEl>
                                              <p:pRg st="8" end="8"/>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6" presetClass="entr" presetSubtype="0" fill="hold" nodeType="clickEffect">
                                  <p:stCondLst>
                                    <p:cond delay="0"/>
                                  </p:stCondLst>
                                  <p:childTnLst>
                                    <p:set>
                                      <p:cBhvr>
                                        <p:cTn id="104" dur="1" fill="hold">
                                          <p:stCondLst>
                                            <p:cond delay="0"/>
                                          </p:stCondLst>
                                        </p:cTn>
                                        <p:tgtEl>
                                          <p:spTgt spid="3">
                                            <p:txEl>
                                              <p:pRg st="9" end="9"/>
                                            </p:txEl>
                                          </p:spTgt>
                                        </p:tgtEl>
                                        <p:attrNameLst>
                                          <p:attrName>style.visibility</p:attrName>
                                        </p:attrNameLst>
                                      </p:cBhvr>
                                      <p:to>
                                        <p:strVal val="visible"/>
                                      </p:to>
                                    </p:set>
                                    <p:animEffect transition="in" filter="wipe(down)">
                                      <p:cBhvr>
                                        <p:cTn id="105" dur="580">
                                          <p:stCondLst>
                                            <p:cond delay="0"/>
                                          </p:stCondLst>
                                        </p:cTn>
                                        <p:tgtEl>
                                          <p:spTgt spid="3">
                                            <p:txEl>
                                              <p:pRg st="9" end="9"/>
                                            </p:txEl>
                                          </p:spTgt>
                                        </p:tgtEl>
                                      </p:cBhvr>
                                    </p:animEffect>
                                    <p:anim calcmode="lin" valueType="num">
                                      <p:cBhvr>
                                        <p:cTn id="106" dur="1822"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107" dur="664"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108" dur="664" tmFilter="0, 0; 0.125,0.2665; 0.25,0.4; 0.375,0.465; 0.5,0.5;  0.625,0.535; 0.75,0.6; 0.875,0.7335; 1,1">
                                          <p:stCondLst>
                                            <p:cond delay="664"/>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109" dur="332" tmFilter="0, 0; 0.125,0.2665; 0.25,0.4; 0.375,0.465; 0.5,0.5;  0.625,0.535; 0.75,0.6; 0.875,0.7335; 1,1">
                                          <p:stCondLst>
                                            <p:cond delay="1324"/>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110" dur="164" tmFilter="0, 0; 0.125,0.2665; 0.25,0.4; 0.375,0.465; 0.5,0.5;  0.625,0.535; 0.75,0.6; 0.875,0.7335; 1,1">
                                          <p:stCondLst>
                                            <p:cond delay="1656"/>
                                          </p:stCondLst>
                                        </p:cTn>
                                        <p:tgtEl>
                                          <p:spTgt spid="3">
                                            <p:txEl>
                                              <p:pRg st="9" end="9"/>
                                            </p:txEl>
                                          </p:spTgt>
                                        </p:tgtEl>
                                        <p:attrNameLst>
                                          <p:attrName>ppt_y</p:attrName>
                                        </p:attrNameLst>
                                      </p:cBhvr>
                                      <p:tavLst>
                                        <p:tav tm="0" fmla="#ppt_y-sin(pi*$)/81">
                                          <p:val>
                                            <p:fltVal val="0"/>
                                          </p:val>
                                        </p:tav>
                                        <p:tav tm="100000">
                                          <p:val>
                                            <p:fltVal val="1"/>
                                          </p:val>
                                        </p:tav>
                                      </p:tavLst>
                                    </p:anim>
                                    <p:animScale>
                                      <p:cBhvr>
                                        <p:cTn id="111" dur="26">
                                          <p:stCondLst>
                                            <p:cond delay="650"/>
                                          </p:stCondLst>
                                        </p:cTn>
                                        <p:tgtEl>
                                          <p:spTgt spid="3">
                                            <p:txEl>
                                              <p:pRg st="9" end="9"/>
                                            </p:txEl>
                                          </p:spTgt>
                                        </p:tgtEl>
                                      </p:cBhvr>
                                      <p:to x="100000" y="60000"/>
                                    </p:animScale>
                                    <p:animScale>
                                      <p:cBhvr>
                                        <p:cTn id="112" dur="166" decel="50000">
                                          <p:stCondLst>
                                            <p:cond delay="676"/>
                                          </p:stCondLst>
                                        </p:cTn>
                                        <p:tgtEl>
                                          <p:spTgt spid="3">
                                            <p:txEl>
                                              <p:pRg st="9" end="9"/>
                                            </p:txEl>
                                          </p:spTgt>
                                        </p:tgtEl>
                                      </p:cBhvr>
                                      <p:to x="100000" y="100000"/>
                                    </p:animScale>
                                    <p:animScale>
                                      <p:cBhvr>
                                        <p:cTn id="113" dur="26">
                                          <p:stCondLst>
                                            <p:cond delay="1312"/>
                                          </p:stCondLst>
                                        </p:cTn>
                                        <p:tgtEl>
                                          <p:spTgt spid="3">
                                            <p:txEl>
                                              <p:pRg st="9" end="9"/>
                                            </p:txEl>
                                          </p:spTgt>
                                        </p:tgtEl>
                                      </p:cBhvr>
                                      <p:to x="100000" y="80000"/>
                                    </p:animScale>
                                    <p:animScale>
                                      <p:cBhvr>
                                        <p:cTn id="114" dur="166" decel="50000">
                                          <p:stCondLst>
                                            <p:cond delay="1338"/>
                                          </p:stCondLst>
                                        </p:cTn>
                                        <p:tgtEl>
                                          <p:spTgt spid="3">
                                            <p:txEl>
                                              <p:pRg st="9" end="9"/>
                                            </p:txEl>
                                          </p:spTgt>
                                        </p:tgtEl>
                                      </p:cBhvr>
                                      <p:to x="100000" y="100000"/>
                                    </p:animScale>
                                    <p:animScale>
                                      <p:cBhvr>
                                        <p:cTn id="115" dur="26">
                                          <p:stCondLst>
                                            <p:cond delay="1642"/>
                                          </p:stCondLst>
                                        </p:cTn>
                                        <p:tgtEl>
                                          <p:spTgt spid="3">
                                            <p:txEl>
                                              <p:pRg st="9" end="9"/>
                                            </p:txEl>
                                          </p:spTgt>
                                        </p:tgtEl>
                                      </p:cBhvr>
                                      <p:to x="100000" y="90000"/>
                                    </p:animScale>
                                    <p:animScale>
                                      <p:cBhvr>
                                        <p:cTn id="116" dur="166" decel="50000">
                                          <p:stCondLst>
                                            <p:cond delay="1668"/>
                                          </p:stCondLst>
                                        </p:cTn>
                                        <p:tgtEl>
                                          <p:spTgt spid="3">
                                            <p:txEl>
                                              <p:pRg st="9" end="9"/>
                                            </p:txEl>
                                          </p:spTgt>
                                        </p:tgtEl>
                                      </p:cBhvr>
                                      <p:to x="100000" y="100000"/>
                                    </p:animScale>
                                    <p:animScale>
                                      <p:cBhvr>
                                        <p:cTn id="117" dur="26">
                                          <p:stCondLst>
                                            <p:cond delay="1808"/>
                                          </p:stCondLst>
                                        </p:cTn>
                                        <p:tgtEl>
                                          <p:spTgt spid="3">
                                            <p:txEl>
                                              <p:pRg st="9" end="9"/>
                                            </p:txEl>
                                          </p:spTgt>
                                        </p:tgtEl>
                                      </p:cBhvr>
                                      <p:to x="100000" y="95000"/>
                                    </p:animScale>
                                    <p:animScale>
                                      <p:cBhvr>
                                        <p:cTn id="118" dur="166" decel="50000">
                                          <p:stCondLst>
                                            <p:cond delay="1834"/>
                                          </p:stCondLst>
                                        </p:cTn>
                                        <p:tgtEl>
                                          <p:spTgt spid="3">
                                            <p:txEl>
                                              <p:pRg st="9" end="9"/>
                                            </p:txEl>
                                          </p:spTgt>
                                        </p:tgtEl>
                                      </p:cBhvr>
                                      <p:to x="100000" y="100000"/>
                                    </p:animScale>
                                  </p:childTnLst>
                                </p:cTn>
                              </p:par>
                            </p:childTnLst>
                          </p:cTn>
                        </p:par>
                      </p:childTnLst>
                    </p:cTn>
                  </p:par>
                  <p:par>
                    <p:cTn id="119" fill="hold">
                      <p:stCondLst>
                        <p:cond delay="indefinite"/>
                      </p:stCondLst>
                      <p:childTnLst>
                        <p:par>
                          <p:cTn id="120" fill="hold">
                            <p:stCondLst>
                              <p:cond delay="0"/>
                            </p:stCondLst>
                            <p:childTnLst>
                              <p:par>
                                <p:cTn id="121" presetID="26" presetClass="entr" presetSubtype="0" fill="hold" nodeType="clickEffect">
                                  <p:stCondLst>
                                    <p:cond delay="0"/>
                                  </p:stCondLst>
                                  <p:childTnLst>
                                    <p:set>
                                      <p:cBhvr>
                                        <p:cTn id="122" dur="1" fill="hold">
                                          <p:stCondLst>
                                            <p:cond delay="0"/>
                                          </p:stCondLst>
                                        </p:cTn>
                                        <p:tgtEl>
                                          <p:spTgt spid="4">
                                            <p:txEl>
                                              <p:pRg st="9" end="9"/>
                                            </p:txEl>
                                          </p:spTgt>
                                        </p:tgtEl>
                                        <p:attrNameLst>
                                          <p:attrName>style.visibility</p:attrName>
                                        </p:attrNameLst>
                                      </p:cBhvr>
                                      <p:to>
                                        <p:strVal val="visible"/>
                                      </p:to>
                                    </p:set>
                                    <p:animEffect transition="in" filter="wipe(down)">
                                      <p:cBhvr>
                                        <p:cTn id="123" dur="580">
                                          <p:stCondLst>
                                            <p:cond delay="0"/>
                                          </p:stCondLst>
                                        </p:cTn>
                                        <p:tgtEl>
                                          <p:spTgt spid="4">
                                            <p:txEl>
                                              <p:pRg st="9" end="9"/>
                                            </p:txEl>
                                          </p:spTgt>
                                        </p:tgtEl>
                                      </p:cBhvr>
                                    </p:animEffect>
                                    <p:anim calcmode="lin" valueType="num">
                                      <p:cBhvr>
                                        <p:cTn id="124" dur="1822" tmFilter="0,0; 0.14,0.36; 0.43,0.73; 0.71,0.91; 1.0,1.0">
                                          <p:stCondLst>
                                            <p:cond delay="0"/>
                                          </p:stCondLst>
                                        </p:cTn>
                                        <p:tgtEl>
                                          <p:spTgt spid="4">
                                            <p:txEl>
                                              <p:pRg st="9" end="9"/>
                                            </p:txEl>
                                          </p:spTgt>
                                        </p:tgtEl>
                                        <p:attrNameLst>
                                          <p:attrName>ppt_x</p:attrName>
                                        </p:attrNameLst>
                                      </p:cBhvr>
                                      <p:tavLst>
                                        <p:tav tm="0">
                                          <p:val>
                                            <p:strVal val="#ppt_x-0.25"/>
                                          </p:val>
                                        </p:tav>
                                        <p:tav tm="100000">
                                          <p:val>
                                            <p:strVal val="#ppt_x"/>
                                          </p:val>
                                        </p:tav>
                                      </p:tavLst>
                                    </p:anim>
                                    <p:anim calcmode="lin" valueType="num">
                                      <p:cBhvr>
                                        <p:cTn id="125" dur="664" tmFilter="0.0,0.0; 0.25,0.07; 0.50,0.2; 0.75,0.467; 1.0,1.0">
                                          <p:stCondLst>
                                            <p:cond delay="0"/>
                                          </p:stCondLst>
                                        </p:cTn>
                                        <p:tgtEl>
                                          <p:spTgt spid="4">
                                            <p:txEl>
                                              <p:pRg st="9" end="9"/>
                                            </p:txEl>
                                          </p:spTgt>
                                        </p:tgtEl>
                                        <p:attrNameLst>
                                          <p:attrName>ppt_y</p:attrName>
                                        </p:attrNameLst>
                                      </p:cBhvr>
                                      <p:tavLst>
                                        <p:tav tm="0" fmla="#ppt_y-sin(pi*$)/3">
                                          <p:val>
                                            <p:fltVal val="0.5"/>
                                          </p:val>
                                        </p:tav>
                                        <p:tav tm="100000">
                                          <p:val>
                                            <p:fltVal val="1"/>
                                          </p:val>
                                        </p:tav>
                                      </p:tavLst>
                                    </p:anim>
                                    <p:anim calcmode="lin" valueType="num">
                                      <p:cBhvr>
                                        <p:cTn id="126" dur="664" tmFilter="0, 0; 0.125,0.2665; 0.25,0.4; 0.375,0.465; 0.5,0.5;  0.625,0.535; 0.75,0.6; 0.875,0.7335; 1,1">
                                          <p:stCondLst>
                                            <p:cond delay="664"/>
                                          </p:stCondLst>
                                        </p:cTn>
                                        <p:tgtEl>
                                          <p:spTgt spid="4">
                                            <p:txEl>
                                              <p:pRg st="9" end="9"/>
                                            </p:txEl>
                                          </p:spTgt>
                                        </p:tgtEl>
                                        <p:attrNameLst>
                                          <p:attrName>ppt_y</p:attrName>
                                        </p:attrNameLst>
                                      </p:cBhvr>
                                      <p:tavLst>
                                        <p:tav tm="0" fmla="#ppt_y-sin(pi*$)/9">
                                          <p:val>
                                            <p:fltVal val="0"/>
                                          </p:val>
                                        </p:tav>
                                        <p:tav tm="100000">
                                          <p:val>
                                            <p:fltVal val="1"/>
                                          </p:val>
                                        </p:tav>
                                      </p:tavLst>
                                    </p:anim>
                                    <p:anim calcmode="lin" valueType="num">
                                      <p:cBhvr>
                                        <p:cTn id="127" dur="332" tmFilter="0, 0; 0.125,0.2665; 0.25,0.4; 0.375,0.465; 0.5,0.5;  0.625,0.535; 0.75,0.6; 0.875,0.7335; 1,1">
                                          <p:stCondLst>
                                            <p:cond delay="1324"/>
                                          </p:stCondLst>
                                        </p:cTn>
                                        <p:tgtEl>
                                          <p:spTgt spid="4">
                                            <p:txEl>
                                              <p:pRg st="9" end="9"/>
                                            </p:txEl>
                                          </p:spTgt>
                                        </p:tgtEl>
                                        <p:attrNameLst>
                                          <p:attrName>ppt_y</p:attrName>
                                        </p:attrNameLst>
                                      </p:cBhvr>
                                      <p:tavLst>
                                        <p:tav tm="0" fmla="#ppt_y-sin(pi*$)/27">
                                          <p:val>
                                            <p:fltVal val="0"/>
                                          </p:val>
                                        </p:tav>
                                        <p:tav tm="100000">
                                          <p:val>
                                            <p:fltVal val="1"/>
                                          </p:val>
                                        </p:tav>
                                      </p:tavLst>
                                    </p:anim>
                                    <p:anim calcmode="lin" valueType="num">
                                      <p:cBhvr>
                                        <p:cTn id="128" dur="164" tmFilter="0, 0; 0.125,0.2665; 0.25,0.4; 0.375,0.465; 0.5,0.5;  0.625,0.535; 0.75,0.6; 0.875,0.7335; 1,1">
                                          <p:stCondLst>
                                            <p:cond delay="1656"/>
                                          </p:stCondLst>
                                        </p:cTn>
                                        <p:tgtEl>
                                          <p:spTgt spid="4">
                                            <p:txEl>
                                              <p:pRg st="9" end="9"/>
                                            </p:txEl>
                                          </p:spTgt>
                                        </p:tgtEl>
                                        <p:attrNameLst>
                                          <p:attrName>ppt_y</p:attrName>
                                        </p:attrNameLst>
                                      </p:cBhvr>
                                      <p:tavLst>
                                        <p:tav tm="0" fmla="#ppt_y-sin(pi*$)/81">
                                          <p:val>
                                            <p:fltVal val="0"/>
                                          </p:val>
                                        </p:tav>
                                        <p:tav tm="100000">
                                          <p:val>
                                            <p:fltVal val="1"/>
                                          </p:val>
                                        </p:tav>
                                      </p:tavLst>
                                    </p:anim>
                                    <p:animScale>
                                      <p:cBhvr>
                                        <p:cTn id="129" dur="26">
                                          <p:stCondLst>
                                            <p:cond delay="650"/>
                                          </p:stCondLst>
                                        </p:cTn>
                                        <p:tgtEl>
                                          <p:spTgt spid="4">
                                            <p:txEl>
                                              <p:pRg st="9" end="9"/>
                                            </p:txEl>
                                          </p:spTgt>
                                        </p:tgtEl>
                                      </p:cBhvr>
                                      <p:to x="100000" y="60000"/>
                                    </p:animScale>
                                    <p:animScale>
                                      <p:cBhvr>
                                        <p:cTn id="130" dur="166" decel="50000">
                                          <p:stCondLst>
                                            <p:cond delay="676"/>
                                          </p:stCondLst>
                                        </p:cTn>
                                        <p:tgtEl>
                                          <p:spTgt spid="4">
                                            <p:txEl>
                                              <p:pRg st="9" end="9"/>
                                            </p:txEl>
                                          </p:spTgt>
                                        </p:tgtEl>
                                      </p:cBhvr>
                                      <p:to x="100000" y="100000"/>
                                    </p:animScale>
                                    <p:animScale>
                                      <p:cBhvr>
                                        <p:cTn id="131" dur="26">
                                          <p:stCondLst>
                                            <p:cond delay="1312"/>
                                          </p:stCondLst>
                                        </p:cTn>
                                        <p:tgtEl>
                                          <p:spTgt spid="4">
                                            <p:txEl>
                                              <p:pRg st="9" end="9"/>
                                            </p:txEl>
                                          </p:spTgt>
                                        </p:tgtEl>
                                      </p:cBhvr>
                                      <p:to x="100000" y="80000"/>
                                    </p:animScale>
                                    <p:animScale>
                                      <p:cBhvr>
                                        <p:cTn id="132" dur="166" decel="50000">
                                          <p:stCondLst>
                                            <p:cond delay="1338"/>
                                          </p:stCondLst>
                                        </p:cTn>
                                        <p:tgtEl>
                                          <p:spTgt spid="4">
                                            <p:txEl>
                                              <p:pRg st="9" end="9"/>
                                            </p:txEl>
                                          </p:spTgt>
                                        </p:tgtEl>
                                      </p:cBhvr>
                                      <p:to x="100000" y="100000"/>
                                    </p:animScale>
                                    <p:animScale>
                                      <p:cBhvr>
                                        <p:cTn id="133" dur="26">
                                          <p:stCondLst>
                                            <p:cond delay="1642"/>
                                          </p:stCondLst>
                                        </p:cTn>
                                        <p:tgtEl>
                                          <p:spTgt spid="4">
                                            <p:txEl>
                                              <p:pRg st="9" end="9"/>
                                            </p:txEl>
                                          </p:spTgt>
                                        </p:tgtEl>
                                      </p:cBhvr>
                                      <p:to x="100000" y="90000"/>
                                    </p:animScale>
                                    <p:animScale>
                                      <p:cBhvr>
                                        <p:cTn id="134" dur="166" decel="50000">
                                          <p:stCondLst>
                                            <p:cond delay="1668"/>
                                          </p:stCondLst>
                                        </p:cTn>
                                        <p:tgtEl>
                                          <p:spTgt spid="4">
                                            <p:txEl>
                                              <p:pRg st="9" end="9"/>
                                            </p:txEl>
                                          </p:spTgt>
                                        </p:tgtEl>
                                      </p:cBhvr>
                                      <p:to x="100000" y="100000"/>
                                    </p:animScale>
                                    <p:animScale>
                                      <p:cBhvr>
                                        <p:cTn id="135" dur="26">
                                          <p:stCondLst>
                                            <p:cond delay="1808"/>
                                          </p:stCondLst>
                                        </p:cTn>
                                        <p:tgtEl>
                                          <p:spTgt spid="4">
                                            <p:txEl>
                                              <p:pRg st="9" end="9"/>
                                            </p:txEl>
                                          </p:spTgt>
                                        </p:tgtEl>
                                      </p:cBhvr>
                                      <p:to x="100000" y="95000"/>
                                    </p:animScale>
                                    <p:animScale>
                                      <p:cBhvr>
                                        <p:cTn id="136" dur="166" decel="50000">
                                          <p:stCondLst>
                                            <p:cond delay="1834"/>
                                          </p:stCondLst>
                                        </p:cTn>
                                        <p:tgtEl>
                                          <p:spTgt spid="4">
                                            <p:txEl>
                                              <p:pRg st="9" end="9"/>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4D98435-C06D-4913-BC54-82178DE8BC83}"/>
              </a:ext>
            </a:extLst>
          </p:cNvPr>
          <p:cNvSpPr>
            <a:spLocks noGrp="1"/>
          </p:cNvSpPr>
          <p:nvPr>
            <p:ph sz="quarter" idx="13"/>
          </p:nvPr>
        </p:nvSpPr>
        <p:spPr>
          <a:xfrm>
            <a:off x="913773" y="1233996"/>
            <a:ext cx="10364451" cy="5379868"/>
          </a:xfrm>
        </p:spPr>
        <p:txBody>
          <a:bodyPr>
            <a:normAutofit/>
          </a:bodyPr>
          <a:lstStyle/>
          <a:p>
            <a:r>
              <a:rPr lang="zh-CN" altLang="en-US" dirty="0">
                <a:latin typeface="+mn-ea"/>
              </a:rPr>
              <a:t>自由市场的币价波动巨大，现有的代币无一能直接应用于终端消费。</a:t>
            </a:r>
          </a:p>
          <a:p>
            <a:r>
              <a:rPr lang="zh-CN" altLang="en-US" dirty="0">
                <a:latin typeface="+mn-ea"/>
              </a:rPr>
              <a:t>区块链在应用领域的落地，还需要摸索出可靠的支付币种。迄今所有的手段都是失败的，</a:t>
            </a:r>
            <a:endParaRPr lang="en-US" altLang="zh-CN" dirty="0">
              <a:latin typeface="+mn-ea"/>
            </a:endParaRPr>
          </a:p>
          <a:p>
            <a:r>
              <a:rPr lang="zh-CN" altLang="en-US" dirty="0">
                <a:latin typeface="+mn-ea"/>
              </a:rPr>
              <a:t>对赌、对冲等金融手段仍适用于区块链但富者更富是否能带来区块链的美好未来？</a:t>
            </a:r>
            <a:endParaRPr lang="en-US" altLang="zh-CN" dirty="0">
              <a:latin typeface="+mn-ea"/>
            </a:endParaRPr>
          </a:p>
          <a:p>
            <a:r>
              <a:rPr lang="en-US" altLang="zh-CN" dirty="0">
                <a:latin typeface="+mn-ea"/>
              </a:rPr>
              <a:t>Smart Contract is Law</a:t>
            </a:r>
            <a:r>
              <a:rPr lang="zh-CN" altLang="en-US" dirty="0">
                <a:latin typeface="+mn-ea"/>
              </a:rPr>
              <a:t>！人类的根本问题就是权力的任性。任何项目都慎用投票机制。</a:t>
            </a:r>
            <a:endParaRPr lang="en-US" altLang="zh-CN" dirty="0">
              <a:latin typeface="+mn-ea"/>
            </a:endParaRPr>
          </a:p>
          <a:p>
            <a:r>
              <a:rPr lang="en-US" altLang="zh-CN" dirty="0">
                <a:latin typeface="+mn-ea"/>
              </a:rPr>
              <a:t>DAO</a:t>
            </a:r>
            <a:r>
              <a:rPr lang="zh-CN" altLang="en-US" dirty="0">
                <a:latin typeface="+mn-ea"/>
              </a:rPr>
              <a:t>（去中心化自治组织）的治理迄今为止还只是幻想。</a:t>
            </a:r>
            <a:endParaRPr lang="en-US" altLang="zh-CN" dirty="0">
              <a:latin typeface="+mn-ea"/>
            </a:endParaRPr>
          </a:p>
          <a:p>
            <a:r>
              <a:rPr lang="zh-CN" altLang="en-US" dirty="0">
                <a:latin typeface="+mn-ea"/>
              </a:rPr>
              <a:t>美国的开放民主和科技实力天下无敌，美元的地位根植于其契约文明，迄今无法动摇，但中心化文明终会被撼动。</a:t>
            </a:r>
            <a:endParaRPr lang="en-US" altLang="zh-CN" dirty="0">
              <a:latin typeface="+mn-ea"/>
            </a:endParaRPr>
          </a:p>
          <a:p>
            <a:r>
              <a:rPr lang="zh-CN" altLang="en-US" dirty="0">
                <a:latin typeface="+mn-ea"/>
              </a:rPr>
              <a:t>中国在区块链技术领域尚无建树。</a:t>
            </a:r>
            <a:endParaRPr lang="en-US" altLang="zh-CN" dirty="0">
              <a:latin typeface="+mn-ea"/>
            </a:endParaRPr>
          </a:p>
        </p:txBody>
      </p:sp>
      <p:sp>
        <p:nvSpPr>
          <p:cNvPr id="5" name="标题 1">
            <a:extLst>
              <a:ext uri="{FF2B5EF4-FFF2-40B4-BE49-F238E27FC236}">
                <a16:creationId xmlns:a16="http://schemas.microsoft.com/office/drawing/2014/main" id="{59B92C9B-E29D-4706-BA95-EB3B40E4B863}"/>
              </a:ext>
            </a:extLst>
          </p:cNvPr>
          <p:cNvSpPr txBox="1">
            <a:spLocks/>
          </p:cNvSpPr>
          <p:nvPr/>
        </p:nvSpPr>
        <p:spPr>
          <a:xfrm>
            <a:off x="913775" y="1"/>
            <a:ext cx="10364451" cy="115179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r"/>
            <a:r>
              <a:rPr lang="zh-CN" altLang="en-US" dirty="0"/>
              <a:t>稳定币</a:t>
            </a:r>
            <a:r>
              <a:rPr lang="en-US" altLang="zh-CN" dirty="0"/>
              <a:t>DAI</a:t>
            </a:r>
            <a:r>
              <a:rPr lang="zh-CN" altLang="en-US" dirty="0"/>
              <a:t>带来的启发</a:t>
            </a:r>
          </a:p>
        </p:txBody>
      </p:sp>
    </p:spTree>
    <p:extLst>
      <p:ext uri="{BB962C8B-B14F-4D97-AF65-F5344CB8AC3E}">
        <p14:creationId xmlns:p14="http://schemas.microsoft.com/office/powerpoint/2010/main" val="1760577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additive="base">
                                        <p:cTn id="3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 calcmode="lin" valueType="num">
                                      <p:cBhvr additive="base">
                                        <p:cTn id="4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182C040-F454-4FBC-8EC2-4A716C0F2E41}"/>
              </a:ext>
            </a:extLst>
          </p:cNvPr>
          <p:cNvSpPr>
            <a:spLocks noGrp="1"/>
          </p:cNvSpPr>
          <p:nvPr>
            <p:ph idx="1"/>
          </p:nvPr>
        </p:nvSpPr>
        <p:spPr/>
        <p:txBody>
          <a:bodyPr>
            <a:normAutofit/>
          </a:bodyPr>
          <a:lstStyle/>
          <a:p>
            <a:r>
              <a:rPr lang="zh-CN" altLang="en-US" sz="2400" dirty="0">
                <a:latin typeface="+mn-ea"/>
              </a:rPr>
              <a:t>它们都基于超额抵押贷款</a:t>
            </a:r>
            <a:r>
              <a:rPr lang="en-US" altLang="zh-CN" sz="2400" dirty="0">
                <a:latin typeface="+mn-ea"/>
              </a:rPr>
              <a:t>——</a:t>
            </a:r>
            <a:r>
              <a:rPr lang="zh-CN" altLang="en-US" sz="2400" dirty="0">
                <a:latin typeface="+mn-ea"/>
              </a:rPr>
              <a:t>和</a:t>
            </a:r>
            <a:r>
              <a:rPr lang="en-US" altLang="zh-CN" sz="2400" dirty="0" err="1">
                <a:latin typeface="+mn-ea"/>
              </a:rPr>
              <a:t>MakerDAO</a:t>
            </a:r>
            <a:r>
              <a:rPr lang="zh-CN" altLang="en-US" sz="2400" dirty="0">
                <a:latin typeface="+mn-ea"/>
              </a:rPr>
              <a:t>类似，譬如质押</a:t>
            </a:r>
            <a:r>
              <a:rPr lang="en-US" altLang="zh-CN" sz="2400" dirty="0">
                <a:latin typeface="+mn-ea"/>
              </a:rPr>
              <a:t>ETH</a:t>
            </a:r>
            <a:r>
              <a:rPr lang="zh-CN" altLang="en-US" sz="2400" dirty="0">
                <a:latin typeface="+mn-ea"/>
              </a:rPr>
              <a:t>获得</a:t>
            </a:r>
            <a:r>
              <a:rPr lang="en-US" altLang="zh-CN" sz="2400" dirty="0">
                <a:latin typeface="+mn-ea"/>
              </a:rPr>
              <a:t>DAI</a:t>
            </a:r>
            <a:r>
              <a:rPr lang="zh-CN" altLang="en-US" sz="2400" dirty="0">
                <a:latin typeface="+mn-ea"/>
              </a:rPr>
              <a:t>。但它们不发行稳定币，只是单纯借和贷。</a:t>
            </a:r>
            <a:endParaRPr lang="en-US" altLang="zh-CN" sz="2400" dirty="0">
              <a:latin typeface="+mn-ea"/>
            </a:endParaRPr>
          </a:p>
          <a:p>
            <a:r>
              <a:rPr lang="zh-CN" altLang="en-US" sz="2400" dirty="0">
                <a:latin typeface="+mn-ea"/>
              </a:rPr>
              <a:t>核心为去中心化借贷（尤其是借款）模型，涉及的币种将越来越多。</a:t>
            </a:r>
            <a:endParaRPr lang="en-US" altLang="zh-CN" sz="2400" dirty="0">
              <a:latin typeface="+mn-ea"/>
            </a:endParaRPr>
          </a:p>
          <a:p>
            <a:r>
              <a:rPr lang="zh-CN" altLang="en-US" sz="2400" dirty="0">
                <a:latin typeface="+mn-ea"/>
              </a:rPr>
              <a:t>遵循了国际会计准则。</a:t>
            </a:r>
            <a:endParaRPr lang="en-US" altLang="zh-CN" sz="2400" dirty="0">
              <a:latin typeface="+mn-ea"/>
            </a:endParaRPr>
          </a:p>
          <a:p>
            <a:r>
              <a:rPr lang="zh-CN" altLang="en-US" sz="2400" dirty="0">
                <a:latin typeface="+mn-ea"/>
              </a:rPr>
              <a:t>根据资产的需求，每个资产的贷款利率不同。</a:t>
            </a:r>
          </a:p>
        </p:txBody>
      </p:sp>
      <p:sp>
        <p:nvSpPr>
          <p:cNvPr id="5" name="标题 4">
            <a:extLst>
              <a:ext uri="{FF2B5EF4-FFF2-40B4-BE49-F238E27FC236}">
                <a16:creationId xmlns:a16="http://schemas.microsoft.com/office/drawing/2014/main" id="{6507D18F-70A3-4A66-9832-967004076E32}"/>
              </a:ext>
            </a:extLst>
          </p:cNvPr>
          <p:cNvSpPr>
            <a:spLocks noGrp="1"/>
          </p:cNvSpPr>
          <p:nvPr>
            <p:ph type="title"/>
          </p:nvPr>
        </p:nvSpPr>
        <p:spPr/>
        <p:txBody>
          <a:bodyPr/>
          <a:lstStyle/>
          <a:p>
            <a:r>
              <a:rPr lang="en-US" altLang="zh-CN" cap="none" dirty="0" err="1"/>
              <a:t>DeFi</a:t>
            </a:r>
            <a:r>
              <a:rPr lang="en-US" altLang="zh-CN" cap="none" dirty="0"/>
              <a:t> </a:t>
            </a:r>
            <a:r>
              <a:rPr lang="zh-CN" altLang="en-US" cap="none" dirty="0"/>
              <a:t>借贷：</a:t>
            </a:r>
            <a:r>
              <a:rPr lang="en-US" altLang="zh-CN" cap="none" dirty="0"/>
              <a:t>Compound/AAVE</a:t>
            </a:r>
            <a:endParaRPr lang="zh-CN" altLang="en-US" dirty="0"/>
          </a:p>
        </p:txBody>
      </p:sp>
    </p:spTree>
    <p:extLst>
      <p:ext uri="{BB962C8B-B14F-4D97-AF65-F5344CB8AC3E}">
        <p14:creationId xmlns:p14="http://schemas.microsoft.com/office/powerpoint/2010/main" val="41696811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水汽尾迹">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自定义 1644">
      <a:dk1>
        <a:sysClr val="windowText" lastClr="000000"/>
      </a:dk1>
      <a:lt1>
        <a:sysClr val="window" lastClr="FFFFFF"/>
      </a:lt1>
      <a:dk2>
        <a:srgbClr val="44546A"/>
      </a:dk2>
      <a:lt2>
        <a:srgbClr val="E7E6E6"/>
      </a:lt2>
      <a:accent1>
        <a:srgbClr val="FFC000"/>
      </a:accent1>
      <a:accent2>
        <a:srgbClr val="73509E"/>
      </a:accent2>
      <a:accent3>
        <a:srgbClr val="FFC000"/>
      </a:accent3>
      <a:accent4>
        <a:srgbClr val="73509E"/>
      </a:accent4>
      <a:accent5>
        <a:srgbClr val="FFC000"/>
      </a:accent5>
      <a:accent6>
        <a:srgbClr val="73509E"/>
      </a:accent6>
      <a:hlink>
        <a:srgbClr val="FFC000"/>
      </a:hlink>
      <a:folHlink>
        <a:srgbClr val="73509E"/>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TM04033937[[fn=水汽尾迹]]</Template>
  <TotalTime>8950</TotalTime>
  <Words>2885</Words>
  <Application>Microsoft Office PowerPoint</Application>
  <PresentationFormat>宽屏</PresentationFormat>
  <Paragraphs>153</Paragraphs>
  <Slides>23</Slides>
  <Notes>8</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23</vt:i4>
      </vt:variant>
    </vt:vector>
  </HeadingPairs>
  <TitlesOfParts>
    <vt:vector size="31" baseType="lpstr">
      <vt:lpstr>等线</vt:lpstr>
      <vt:lpstr>宋体</vt:lpstr>
      <vt:lpstr>微软雅黑</vt:lpstr>
      <vt:lpstr>Arial</vt:lpstr>
      <vt:lpstr>Bernard MT Condensed</vt:lpstr>
      <vt:lpstr>Century Gothic</vt:lpstr>
      <vt:lpstr>水汽尾迹</vt:lpstr>
      <vt:lpstr>自定义设计方案</vt:lpstr>
      <vt:lpstr>区块链应用发展路径之三 去中心化金融DeFi</vt:lpstr>
      <vt:lpstr>MakerDao：稳定币DAI横空出世</vt:lpstr>
      <vt:lpstr>MakerDAO：稳定币DAI横空出世</vt:lpstr>
      <vt:lpstr>MakerDAO：稳定币DAI横空出世</vt:lpstr>
      <vt:lpstr>稳定币DAI稳定费问题</vt:lpstr>
      <vt:lpstr>稳定币DAI问题凸显</vt:lpstr>
      <vt:lpstr>PowerPoint 演示文稿</vt:lpstr>
      <vt:lpstr>PowerPoint 演示文稿</vt:lpstr>
      <vt:lpstr>DeFi 借贷：Compound/AAVE</vt:lpstr>
      <vt:lpstr>DeFi 借贷：Compound/AAVE</vt:lpstr>
      <vt:lpstr>DeFi 借贷：Compound/AAVE</vt:lpstr>
      <vt:lpstr>去中心化借贷：Euler Finance</vt:lpstr>
      <vt:lpstr>去中心化借贷：Euler Finance</vt:lpstr>
      <vt:lpstr>去中心化借贷：Euler Finance</vt:lpstr>
      <vt:lpstr>去中心化借贷：Euler Finance</vt:lpstr>
      <vt:lpstr>DeFi 里程碑：Pool Together</vt:lpstr>
      <vt:lpstr>DeFi 里程碑：Pool Together</vt:lpstr>
      <vt:lpstr>DeFi 四大项目的启发</vt:lpstr>
      <vt:lpstr>EIP-3156：一种闪电贷标准</vt:lpstr>
      <vt:lpstr>闪电贷的应用</vt:lpstr>
      <vt:lpstr>闪电贷的应用</vt:lpstr>
      <vt:lpstr>EIP-3156：一种闪电贷标准</vt:lpstr>
      <vt:lpstr>EIP-3156：一种闪电贷标准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ICO：区块链的效率体现</dc:title>
  <dc:creator>Derek Zhou</dc:creator>
  <cp:lastModifiedBy>Derek Zhou</cp:lastModifiedBy>
  <cp:revision>604</cp:revision>
  <dcterms:created xsi:type="dcterms:W3CDTF">2017-06-23T08:31:00Z</dcterms:created>
  <dcterms:modified xsi:type="dcterms:W3CDTF">2021-12-15T14:19:32Z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