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288" r:id="rId3"/>
    <p:sldId id="310" r:id="rId4"/>
    <p:sldId id="314" r:id="rId5"/>
    <p:sldId id="312" r:id="rId6"/>
    <p:sldId id="316" r:id="rId7"/>
    <p:sldId id="317" r:id="rId8"/>
    <p:sldId id="313" r:id="rId9"/>
    <p:sldId id="318" r:id="rId10"/>
    <p:sldId id="341" r:id="rId11"/>
    <p:sldId id="309" r:id="rId12"/>
    <p:sldId id="311" r:id="rId13"/>
    <p:sldId id="292" r:id="rId14"/>
    <p:sldId id="339" r:id="rId15"/>
    <p:sldId id="340" r:id="rId16"/>
    <p:sldId id="257" r:id="rId17"/>
    <p:sldId id="289" r:id="rId18"/>
    <p:sldId id="258" r:id="rId19"/>
    <p:sldId id="279" r:id="rId20"/>
    <p:sldId id="280" r:id="rId21"/>
    <p:sldId id="273" r:id="rId22"/>
    <p:sldId id="290" r:id="rId23"/>
    <p:sldId id="294" r:id="rId24"/>
    <p:sldId id="295" r:id="rId25"/>
    <p:sldId id="293" r:id="rId26"/>
    <p:sldId id="296" r:id="rId27"/>
    <p:sldId id="342" r:id="rId28"/>
    <p:sldId id="326" r:id="rId29"/>
    <p:sldId id="299" r:id="rId30"/>
    <p:sldId id="300" r:id="rId31"/>
    <p:sldId id="308" r:id="rId32"/>
    <p:sldId id="307" r:id="rId33"/>
    <p:sldId id="301" r:id="rId34"/>
    <p:sldId id="332" r:id="rId35"/>
    <p:sldId id="330" r:id="rId36"/>
    <p:sldId id="321" r:id="rId37"/>
    <p:sldId id="322" r:id="rId38"/>
    <p:sldId id="323" r:id="rId39"/>
    <p:sldId id="331" r:id="rId40"/>
    <p:sldId id="329" r:id="rId41"/>
    <p:sldId id="328" r:id="rId42"/>
    <p:sldId id="319" r:id="rId43"/>
    <p:sldId id="320" r:id="rId44"/>
    <p:sldId id="306" r:id="rId45"/>
    <p:sldId id="325" r:id="rId46"/>
    <p:sldId id="302" r:id="rId47"/>
    <p:sldId id="334" r:id="rId48"/>
    <p:sldId id="333" r:id="rId49"/>
    <p:sldId id="324" r:id="rId50"/>
    <p:sldId id="336" r:id="rId51"/>
    <p:sldId id="335" r:id="rId52"/>
    <p:sldId id="304" r:id="rId53"/>
    <p:sldId id="338" r:id="rId54"/>
    <p:sldId id="30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35270-703B-4390-848F-DB0626B027A8}"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9A9B3-E9B9-406B-8DCB-3AE9B8DFA939}" type="slidenum">
              <a:rPr lang="zh-CN" altLang="en-US" smtClean="0"/>
              <a:t>‹#›</a:t>
            </a:fld>
            <a:endParaRPr lang="zh-CN" altLang="en-US"/>
          </a:p>
        </p:txBody>
      </p:sp>
    </p:spTree>
    <p:extLst>
      <p:ext uri="{BB962C8B-B14F-4D97-AF65-F5344CB8AC3E}">
        <p14:creationId xmlns:p14="http://schemas.microsoft.com/office/powerpoint/2010/main" val="320959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zh.wikipedia.org/wiki/%E4%B8%AD%E4%BF%A1%E8%82%A1%E4%BB%BD" TargetMode="External"/><Relationship Id="rId3" Type="http://schemas.openxmlformats.org/officeDocument/2006/relationships/hyperlink" Target="https://zh.wikipedia.org/wiki/%E4%B8%AD%E5%9B%BD%E5%86%85%E5%9C%B0" TargetMode="External"/><Relationship Id="rId7" Type="http://schemas.openxmlformats.org/officeDocument/2006/relationships/hyperlink" Target="https://zh.wikipedia.org/wiki/%E4%B8%AD%E5%9B%BD%E4%B8%AD%E4%BF%A1%E9%9B%86%E5%9B%A2"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zh.wikipedia.org/wiki/%E5%A4%AE%E4%BC%81" TargetMode="External"/><Relationship Id="rId5" Type="http://schemas.openxmlformats.org/officeDocument/2006/relationships/hyperlink" Target="https://zh.wikipedia.org/wiki/%E6%BE%B3%E9%97%A8" TargetMode="External"/><Relationship Id="rId10" Type="http://schemas.openxmlformats.org/officeDocument/2006/relationships/hyperlink" Target="https://zh.wikipedia.org/wiki/%E7%BE%8E%E5%9C%8B" TargetMode="External"/><Relationship Id="rId4" Type="http://schemas.openxmlformats.org/officeDocument/2006/relationships/hyperlink" Target="https://zh.wikipedia.org/wiki/%E9%A6%99%E6%B8%AF" TargetMode="External"/><Relationship Id="rId9" Type="http://schemas.openxmlformats.org/officeDocument/2006/relationships/hyperlink" Target="https://zh.wikipedia.org/w/index.php?title=%E4%B8%AD%E4%BF%A1%E8%B5%84%E6%9C%AC&amp;action=edit&amp;redlink=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2"/>
                </a:solidFill>
                <a:effectLst/>
                <a:latin typeface="Arial" panose="020B0604020202020204" pitchFamily="34" charset="0"/>
              </a:rPr>
              <a:t>McDonald’s 1940</a:t>
            </a:r>
            <a:r>
              <a:rPr lang="zh-CN" altLang="en-US" b="0" i="0" dirty="0">
                <a:solidFill>
                  <a:srgbClr val="202122"/>
                </a:solidFill>
                <a:effectLst/>
                <a:latin typeface="Arial" panose="020B0604020202020204" pitchFamily="34" charset="0"/>
              </a:rPr>
              <a:t>年创立。遍布全球</a:t>
            </a:r>
            <a:r>
              <a:rPr lang="en-US" altLang="zh-CN" b="0" i="0" dirty="0">
                <a:solidFill>
                  <a:srgbClr val="202122"/>
                </a:solidFill>
                <a:effectLst/>
                <a:latin typeface="Arial" panose="020B0604020202020204" pitchFamily="34" charset="0"/>
              </a:rPr>
              <a:t>119</a:t>
            </a:r>
            <a:r>
              <a:rPr lang="zh-CN" altLang="en-US" b="0" i="0" dirty="0">
                <a:solidFill>
                  <a:srgbClr val="202122"/>
                </a:solidFill>
                <a:effectLst/>
                <a:latin typeface="Arial" panose="020B0604020202020204" pitchFamily="34" charset="0"/>
              </a:rPr>
              <a:t>个</a:t>
            </a:r>
            <a:r>
              <a:rPr lang="zh-CN" altLang="en-US" b="0" i="0" u="none" strike="noStrike" dirty="0">
                <a:solidFill>
                  <a:srgbClr val="0645AD"/>
                </a:solidFill>
                <a:effectLst/>
                <a:latin typeface="Arial" panose="020B0604020202020204" pitchFamily="34" charset="0"/>
              </a:rPr>
              <a:t>国家。</a:t>
            </a:r>
            <a:r>
              <a:rPr lang="zh-CN" altLang="en-US" b="0" i="0" dirty="0">
                <a:solidFill>
                  <a:srgbClr val="202122"/>
                </a:solidFill>
                <a:effectLst/>
                <a:latin typeface="Arial" panose="020B0604020202020204" pitchFamily="34" charset="0"/>
              </a:rPr>
              <a:t>麦当劳在</a:t>
            </a:r>
            <a:r>
              <a:rPr lang="zh-CN" altLang="en-US" b="0" i="0" u="none" strike="noStrike" dirty="0">
                <a:solidFill>
                  <a:srgbClr val="0645AD"/>
                </a:solidFill>
                <a:effectLst/>
                <a:latin typeface="Arial" panose="020B0604020202020204" pitchFamily="34" charset="0"/>
                <a:hlinkClick r:id="rId3" tooltip="中国内地"/>
              </a:rPr>
              <a:t>中国内地</a:t>
            </a:r>
            <a:r>
              <a:rPr lang="zh-CN" altLang="en-US" b="0" i="0" dirty="0">
                <a:solidFill>
                  <a:srgbClr val="202122"/>
                </a:solidFill>
                <a:effectLst/>
                <a:latin typeface="Arial" panose="020B0604020202020204" pitchFamily="34" charset="0"/>
              </a:rPr>
              <a:t>以及</a:t>
            </a:r>
            <a:r>
              <a:rPr lang="zh-CN" altLang="en-US" b="0" i="0" u="none" strike="noStrike" dirty="0">
                <a:solidFill>
                  <a:srgbClr val="0645AD"/>
                </a:solidFill>
                <a:effectLst/>
                <a:latin typeface="Arial" panose="020B0604020202020204" pitchFamily="34" charset="0"/>
                <a:hlinkClick r:id="rId4" tooltip="香港"/>
              </a:rPr>
              <a:t>香港</a:t>
            </a:r>
            <a:r>
              <a:rPr lang="zh-CN" altLang="en-US" b="0" i="0" dirty="0">
                <a:solidFill>
                  <a:srgbClr val="202122"/>
                </a:solidFill>
                <a:effectLst/>
                <a:latin typeface="Arial" panose="020B0604020202020204" pitchFamily="34" charset="0"/>
              </a:rPr>
              <a:t>（含</a:t>
            </a:r>
            <a:r>
              <a:rPr lang="zh-CN" altLang="en-US" b="0" i="0" u="none" strike="noStrike" dirty="0">
                <a:solidFill>
                  <a:srgbClr val="0645AD"/>
                </a:solidFill>
                <a:effectLst/>
                <a:latin typeface="Arial" panose="020B0604020202020204" pitchFamily="34" charset="0"/>
                <a:hlinkClick r:id="rId5" tooltip="澳门"/>
              </a:rPr>
              <a:t>澳门</a:t>
            </a:r>
            <a:r>
              <a:rPr lang="zh-CN" altLang="en-US" b="0" i="0" dirty="0">
                <a:solidFill>
                  <a:srgbClr val="202122"/>
                </a:solidFill>
                <a:effectLst/>
                <a:latin typeface="Arial" panose="020B0604020202020204" pitchFamily="34" charset="0"/>
              </a:rPr>
              <a:t>）所有业务由</a:t>
            </a:r>
            <a:r>
              <a:rPr lang="zh-CN" altLang="en-US" b="0" i="0" u="none" strike="noStrike" dirty="0">
                <a:solidFill>
                  <a:srgbClr val="0645AD"/>
                </a:solidFill>
                <a:effectLst/>
                <a:latin typeface="Arial" panose="020B0604020202020204" pitchFamily="34" charset="0"/>
                <a:hlinkClick r:id="rId6" tooltip="央企"/>
              </a:rPr>
              <a:t>央企</a:t>
            </a:r>
            <a:r>
              <a:rPr lang="zh-CN" altLang="en-US" b="0" i="0" u="none" strike="noStrike" dirty="0">
                <a:solidFill>
                  <a:srgbClr val="0645AD"/>
                </a:solidFill>
                <a:effectLst/>
                <a:latin typeface="Arial" panose="020B0604020202020204" pitchFamily="34" charset="0"/>
                <a:hlinkClick r:id="rId7" tooltip="中国中信集团"/>
              </a:rPr>
              <a:t>中国中信集团</a:t>
            </a:r>
            <a:r>
              <a:rPr lang="zh-CN" altLang="en-US" b="0" i="0" dirty="0">
                <a:solidFill>
                  <a:srgbClr val="202122"/>
                </a:solidFill>
                <a:effectLst/>
                <a:latin typeface="Arial" panose="020B0604020202020204" pitchFamily="34" charset="0"/>
              </a:rPr>
              <a:t>旗下的</a:t>
            </a:r>
            <a:r>
              <a:rPr lang="zh-CN" altLang="en-US" b="0" i="0" u="none" strike="noStrike" dirty="0">
                <a:solidFill>
                  <a:srgbClr val="0645AD"/>
                </a:solidFill>
                <a:effectLst/>
                <a:latin typeface="Arial" panose="020B0604020202020204" pitchFamily="34" charset="0"/>
                <a:hlinkClick r:id="rId8" tooltip="中信股份"/>
              </a:rPr>
              <a:t>中信股份</a:t>
            </a:r>
            <a:r>
              <a:rPr lang="zh-CN" altLang="en-US" b="0" i="0" dirty="0">
                <a:solidFill>
                  <a:srgbClr val="202122"/>
                </a:solidFill>
                <a:effectLst/>
                <a:latin typeface="Arial" panose="020B0604020202020204" pitchFamily="34" charset="0"/>
              </a:rPr>
              <a:t>、</a:t>
            </a:r>
            <a:r>
              <a:rPr lang="zh-CN" altLang="en-US" b="0" i="0" u="none" strike="noStrike" dirty="0">
                <a:solidFill>
                  <a:srgbClr val="BA0000"/>
                </a:solidFill>
                <a:effectLst/>
                <a:latin typeface="Arial" panose="020B0604020202020204" pitchFamily="34" charset="0"/>
                <a:hlinkClick r:id="rId9" tooltip="中信资本（页面不存在）"/>
              </a:rPr>
              <a:t>中信资本</a:t>
            </a:r>
            <a:r>
              <a:rPr lang="zh-CN" altLang="en-US" b="0" i="0" dirty="0">
                <a:solidFill>
                  <a:srgbClr val="202122"/>
                </a:solidFill>
                <a:effectLst/>
                <a:latin typeface="Arial" panose="020B0604020202020204" pitchFamily="34" charset="0"/>
              </a:rPr>
              <a:t>等子公司持有的“金拱门（中国）有限公司”运营管理，该公司也是麦当劳在</a:t>
            </a:r>
            <a:r>
              <a:rPr lang="zh-CN" altLang="en-US" b="0" i="0" u="none" strike="noStrike" dirty="0">
                <a:solidFill>
                  <a:srgbClr val="0645AD"/>
                </a:solidFill>
                <a:effectLst/>
                <a:latin typeface="Arial" panose="020B0604020202020204" pitchFamily="34" charset="0"/>
                <a:hlinkClick r:id="rId10" tooltip="美国"/>
              </a:rPr>
              <a:t>美国</a:t>
            </a:r>
            <a:r>
              <a:rPr lang="zh-CN" altLang="en-US" b="0" i="0" dirty="0">
                <a:solidFill>
                  <a:srgbClr val="202122"/>
                </a:solidFill>
                <a:effectLst/>
                <a:latin typeface="Arial" panose="020B0604020202020204" pitchFamily="34" charset="0"/>
              </a:rPr>
              <a:t>以外最大规模的特许经营商。</a:t>
            </a:r>
            <a:endParaRPr lang="zh-CN" altLang="en-US" dirty="0"/>
          </a:p>
        </p:txBody>
      </p:sp>
      <p:sp>
        <p:nvSpPr>
          <p:cNvPr id="4" name="灯片编号占位符 3"/>
          <p:cNvSpPr>
            <a:spLocks noGrp="1"/>
          </p:cNvSpPr>
          <p:nvPr>
            <p:ph type="sldNum" sz="quarter" idx="5"/>
          </p:nvPr>
        </p:nvSpPr>
        <p:spPr/>
        <p:txBody>
          <a:bodyPr/>
          <a:lstStyle/>
          <a:p>
            <a:fld id="{B929A9B3-E9B9-406B-8DCB-3AE9B8DFA939}" type="slidenum">
              <a:rPr lang="zh-CN" altLang="en-US" smtClean="0"/>
              <a:t>17</a:t>
            </a:fld>
            <a:endParaRPr lang="zh-CN" altLang="en-US"/>
          </a:p>
        </p:txBody>
      </p:sp>
    </p:spTree>
    <p:extLst>
      <p:ext uri="{BB962C8B-B14F-4D97-AF65-F5344CB8AC3E}">
        <p14:creationId xmlns:p14="http://schemas.microsoft.com/office/powerpoint/2010/main" val="316843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chor="b">
            <a:normAutofit/>
          </a:bodyPr>
          <a:lstStyle>
            <a:lvl1pPr algn="l">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thereum.org/zh/developers/docs/smart-contracts/" TargetMode="External"/><Relationship Id="rId2" Type="http://schemas.openxmlformats.org/officeDocument/2006/relationships/hyperlink" Target="https://ethereum.org/zh/developers/docs/accounts/" TargetMode="External"/><Relationship Id="rId1" Type="http://schemas.openxmlformats.org/officeDocument/2006/relationships/slideLayout" Target="../slideLayouts/slideLayout2.xml"/><Relationship Id="rId4" Type="http://schemas.openxmlformats.org/officeDocument/2006/relationships/hyperlink" Target="https://github.com/ethereum/ethereum-org-website/pull/4449"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coincarp.com/zh/category/storag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ethswarm.org/swarm-whitepaper.pdf" TargetMode="External"/><Relationship Id="rId2" Type="http://schemas.openxmlformats.org/officeDocument/2006/relationships/hyperlink" Target="https://zhuanlan.zhihu.com/p/38074462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zh.wikipedia.org/wiki/%E5%85%83%E5%AE%87%E5%AE%99"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1155.goh.cool/" TargetMode="External"/><Relationship Id="rId2" Type="http://schemas.openxmlformats.org/officeDocument/2006/relationships/hyperlink" Target="https://www.toh.best/la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thereum.org/zh/developers/docs/smart-contracts/composability/"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ips.ethereum.org/EIPS/eip-2569" TargetMode="External"/><Relationship Id="rId2" Type="http://schemas.openxmlformats.org/officeDocument/2006/relationships/hyperlink" Target="https://deme.app/full#1" TargetMode="External"/><Relationship Id="rId1" Type="http://schemas.openxmlformats.org/officeDocument/2006/relationships/slideLayout" Target="../slideLayouts/slideLayout2.xml"/><Relationship Id="rId4" Type="http://schemas.openxmlformats.org/officeDocument/2006/relationships/hyperlink" Target="https://github.com/ethereum/EIPs/pull/2569"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thereum.org/zh/developers/docs/oracl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thereum.org/zh/developers/docs/ev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6619F-9CA3-4869-AA69-4E1113213642}"/>
              </a:ext>
            </a:extLst>
          </p:cNvPr>
          <p:cNvSpPr>
            <a:spLocks noGrp="1"/>
          </p:cNvSpPr>
          <p:nvPr>
            <p:ph type="ctrTitle"/>
          </p:nvPr>
        </p:nvSpPr>
        <p:spPr>
          <a:xfrm>
            <a:off x="662731" y="1803405"/>
            <a:ext cx="10981188" cy="1825096"/>
          </a:xfrm>
        </p:spPr>
        <p:txBody>
          <a:bodyPr/>
          <a:lstStyle/>
          <a:p>
            <a:pPr algn="ctr"/>
            <a:r>
              <a:rPr lang="zh-CN" altLang="en-US" dirty="0"/>
              <a:t>通证标准的进化与应用</a:t>
            </a:r>
          </a:p>
        </p:txBody>
      </p:sp>
    </p:spTree>
    <p:extLst>
      <p:ext uri="{BB962C8B-B14F-4D97-AF65-F5344CB8AC3E}">
        <p14:creationId xmlns:p14="http://schemas.microsoft.com/office/powerpoint/2010/main" val="1420103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EB5AC-96AE-4590-AA44-8F249CC481AA}"/>
              </a:ext>
            </a:extLst>
          </p:cNvPr>
          <p:cNvSpPr>
            <a:spLocks noGrp="1"/>
          </p:cNvSpPr>
          <p:nvPr>
            <p:ph type="title"/>
          </p:nvPr>
        </p:nvSpPr>
        <p:spPr/>
        <p:txBody>
          <a:bodyPr/>
          <a:lstStyle/>
          <a:p>
            <a:r>
              <a:rPr lang="zh-CN" altLang="en-US" sz="4000" dirty="0"/>
              <a:t>什么是通证？</a:t>
            </a:r>
            <a:endParaRPr lang="zh-CN" altLang="en-US" dirty="0"/>
          </a:p>
        </p:txBody>
      </p:sp>
      <p:sp>
        <p:nvSpPr>
          <p:cNvPr id="4" name="内容占位符 2">
            <a:extLst>
              <a:ext uri="{FF2B5EF4-FFF2-40B4-BE49-F238E27FC236}">
                <a16:creationId xmlns:a16="http://schemas.microsoft.com/office/drawing/2014/main" id="{8D259F31-ABD9-474D-96AB-D5ACA7AA32BE}"/>
              </a:ext>
            </a:extLst>
          </p:cNvPr>
          <p:cNvSpPr txBox="1">
            <a:spLocks/>
          </p:cNvSpPr>
          <p:nvPr/>
        </p:nvSpPr>
        <p:spPr>
          <a:xfrm>
            <a:off x="913774" y="1885361"/>
            <a:ext cx="10363826" cy="45953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源自古英格兰的</a:t>
            </a:r>
            <a:r>
              <a:rPr lang="en-US" altLang="zh-CN" sz="3200">
                <a:latin typeface="微软雅黑" panose="020B0503020204020204" pitchFamily="34" charset="-122"/>
                <a:ea typeface="微软雅黑" panose="020B0503020204020204" pitchFamily="34" charset="-122"/>
              </a:rPr>
              <a:t>Anglo-Saxon</a:t>
            </a:r>
            <a:r>
              <a:rPr lang="zh-CN" altLang="en-US" sz="3200">
                <a:latin typeface="微软雅黑" panose="020B0503020204020204" pitchFamily="34" charset="-122"/>
                <a:ea typeface="微软雅黑" panose="020B0503020204020204" pitchFamily="34" charset="-122"/>
              </a:rPr>
              <a:t>语言</a:t>
            </a:r>
            <a:endParaRPr lang="en-US" altLang="zh-CN" sz="3200">
              <a:latin typeface="微软雅黑" panose="020B0503020204020204" pitchFamily="34" charset="-122"/>
              <a:ea typeface="微软雅黑" panose="020B0503020204020204" pitchFamily="34" charset="-122"/>
            </a:endParaRPr>
          </a:p>
          <a:p>
            <a:r>
              <a:rPr lang="zh-CN" altLang="en-US" sz="2800">
                <a:latin typeface="仿宋" panose="02010609060101010101" pitchFamily="49" charset="-122"/>
                <a:ea typeface="仿宋" panose="02010609060101010101" pitchFamily="49" charset="-122"/>
              </a:rPr>
              <a:t>金属或塑料游戏币是</a:t>
            </a:r>
            <a:r>
              <a:rPr lang="en-US" altLang="zh-CN" sz="2800">
                <a:latin typeface="仿宋" panose="02010609060101010101" pitchFamily="49" charset="-122"/>
                <a:ea typeface="仿宋" panose="02010609060101010101" pitchFamily="49" charset="-122"/>
              </a:rPr>
              <a:t>token——</a:t>
            </a:r>
            <a:r>
              <a:rPr lang="zh-CN" altLang="en-US" sz="2800">
                <a:latin typeface="仿宋" panose="02010609060101010101" pitchFamily="49" charset="-122"/>
                <a:ea typeface="仿宋" panose="02010609060101010101" pitchFamily="49" charset="-122"/>
              </a:rPr>
              <a:t>这是最常见的日常应用。只有</a:t>
            </a:r>
            <a:r>
              <a:rPr lang="en-US" altLang="zh-CN" sz="2800">
                <a:latin typeface="仿宋" panose="02010609060101010101" pitchFamily="49" charset="-122"/>
                <a:ea typeface="仿宋" panose="02010609060101010101" pitchFamily="49" charset="-122"/>
              </a:rPr>
              <a:t>token</a:t>
            </a:r>
            <a:r>
              <a:rPr lang="zh-CN" altLang="en-US" sz="2800">
                <a:latin typeface="仿宋" panose="02010609060101010101" pitchFamily="49" charset="-122"/>
                <a:ea typeface="仿宋" panose="02010609060101010101" pitchFamily="49" charset="-122"/>
              </a:rPr>
              <a:t>被这样当作钱用的时候，翻译成代币才是精准的！</a:t>
            </a:r>
          </a:p>
          <a:p>
            <a:r>
              <a:rPr lang="zh-CN" altLang="en-US" sz="2800">
                <a:latin typeface="仿宋" panose="02010609060101010101" pitchFamily="49" charset="-122"/>
                <a:ea typeface="仿宋" panose="02010609060101010101" pitchFamily="49" charset="-122"/>
              </a:rPr>
              <a:t>奖券、礼券、优惠券、债券、订婚彩礼</a:t>
            </a:r>
            <a:br>
              <a:rPr lang="en-US" altLang="zh-CN" sz="2800">
                <a:latin typeface="仿宋" panose="02010609060101010101" pitchFamily="49" charset="-122"/>
                <a:ea typeface="仿宋" panose="02010609060101010101" pitchFamily="49" charset="-122"/>
              </a:rPr>
            </a:br>
            <a:r>
              <a:rPr lang="zh-CN" altLang="en-US" sz="2800">
                <a:latin typeface="仿宋" panose="02010609060101010101" pitchFamily="49" charset="-122"/>
                <a:ea typeface="仿宋" panose="02010609060101010101" pitchFamily="49" charset="-122"/>
              </a:rPr>
              <a:t>特别要说明的是，一般我们并不将股票视为一种</a:t>
            </a:r>
            <a:r>
              <a:rPr lang="en-US" altLang="zh-CN" sz="2800">
                <a:latin typeface="仿宋" panose="02010609060101010101" pitchFamily="49" charset="-122"/>
                <a:ea typeface="仿宋" panose="02010609060101010101" pitchFamily="49" charset="-122"/>
              </a:rPr>
              <a:t>token</a:t>
            </a:r>
            <a:r>
              <a:rPr lang="zh-CN" altLang="en-US" sz="2800">
                <a:latin typeface="仿宋" panose="02010609060101010101" pitchFamily="49" charset="-122"/>
                <a:ea typeface="仿宋" panose="02010609060101010101" pitchFamily="49" charset="-122"/>
              </a:rPr>
              <a:t>。股票投资常常会血本无归。</a:t>
            </a:r>
            <a:endParaRPr lang="en-US" altLang="zh-CN" sz="2800">
              <a:latin typeface="仿宋" panose="02010609060101010101" pitchFamily="49" charset="-122"/>
              <a:ea typeface="仿宋" panose="02010609060101010101" pitchFamily="49" charset="-122"/>
            </a:endParaRPr>
          </a:p>
          <a:p>
            <a:r>
              <a:rPr lang="zh-CN" altLang="en-US" sz="2800">
                <a:latin typeface="仿宋" panose="02010609060101010101" pitchFamily="49" charset="-122"/>
                <a:ea typeface="仿宋" panose="02010609060101010101" pitchFamily="49" charset="-122"/>
              </a:rPr>
              <a:t>奖牌、勋章和纪念章也是</a:t>
            </a:r>
            <a:r>
              <a:rPr lang="en-US" altLang="zh-CN" sz="2800">
                <a:latin typeface="仿宋" panose="02010609060101010101" pitchFamily="49" charset="-122"/>
                <a:ea typeface="仿宋" panose="02010609060101010101" pitchFamily="49" charset="-122"/>
              </a:rPr>
              <a:t>token</a:t>
            </a:r>
            <a:endParaRPr lang="zh-CN" altLang="en-US" sz="2800">
              <a:latin typeface="仿宋" panose="02010609060101010101" pitchFamily="49" charset="-122"/>
              <a:ea typeface="仿宋" panose="02010609060101010101" pitchFamily="49" charset="-122"/>
            </a:endParaRPr>
          </a:p>
          <a:p>
            <a:r>
              <a:rPr lang="zh-CN" altLang="en-US" sz="2800">
                <a:latin typeface="仿宋" panose="02010609060101010101" pitchFamily="49" charset="-122"/>
                <a:ea typeface="仿宋" panose="02010609060101010101" pitchFamily="49" charset="-122"/>
              </a:rPr>
              <a:t>安全令牌也是</a:t>
            </a:r>
            <a:r>
              <a:rPr lang="en-US" altLang="zh-CN" sz="2800">
                <a:latin typeface="仿宋" panose="02010609060101010101" pitchFamily="49" charset="-122"/>
                <a:ea typeface="仿宋" panose="02010609060101010101" pitchFamily="49" charset="-122"/>
              </a:rPr>
              <a:t>token</a:t>
            </a:r>
          </a:p>
          <a:p>
            <a:r>
              <a:rPr lang="zh-CN" altLang="en-US" sz="2800">
                <a:latin typeface="仿宋" panose="02010609060101010101" pitchFamily="49" charset="-122"/>
                <a:ea typeface="仿宋" panose="02010609060101010101" pitchFamily="49" charset="-122"/>
              </a:rPr>
              <a:t>法庭出示的物证，也是</a:t>
            </a:r>
            <a:r>
              <a:rPr lang="en-US" altLang="zh-CN" sz="2800">
                <a:latin typeface="仿宋" panose="02010609060101010101" pitchFamily="49" charset="-122"/>
                <a:ea typeface="仿宋" panose="02010609060101010101" pitchFamily="49" charset="-122"/>
              </a:rPr>
              <a:t>token</a:t>
            </a:r>
            <a:endParaRPr lang="zh-CN" altLang="en-US"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9927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678783" y="368447"/>
            <a:ext cx="8610600" cy="1293028"/>
          </a:xfrm>
        </p:spPr>
        <p:txBody>
          <a:bodyPr>
            <a:normAutofit/>
          </a:bodyPr>
          <a:lstStyle/>
          <a:p>
            <a:r>
              <a:rPr lang="zh-CN" altLang="en-US" sz="5400" dirty="0"/>
              <a:t>什么是通证？</a:t>
            </a:r>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921179"/>
            <a:ext cx="10820400" cy="4024125"/>
          </a:xfrm>
        </p:spPr>
        <p:txBody>
          <a:bodyPr>
            <a:normAutofit lnSpcReduction="10000"/>
          </a:bodyPr>
          <a:lstStyle/>
          <a:p>
            <a:pPr marL="0" indent="0">
              <a:buNone/>
            </a:pPr>
            <a:r>
              <a:rPr lang="zh-CN" altLang="en-US" sz="3200" dirty="0"/>
              <a:t>区块链通证（</a:t>
            </a:r>
            <a:r>
              <a:rPr lang="en-US" altLang="zh-CN" sz="3200" dirty="0"/>
              <a:t>token</a:t>
            </a:r>
            <a:r>
              <a:rPr lang="zh-CN" altLang="en-US" sz="3200" dirty="0"/>
              <a:t>）本质上是通过共识机制、智能合约等建立起来的具有典型货币属性或者资产属性的规则集合，它能为每个区块链及其</a:t>
            </a:r>
            <a:r>
              <a:rPr lang="en-US" altLang="zh-CN" sz="3200" dirty="0" err="1"/>
              <a:t>dApp</a:t>
            </a:r>
            <a:r>
              <a:rPr lang="zh-CN" altLang="en-US" sz="3200" dirty="0"/>
              <a:t>带来专属货币、权益保障、激励机制、资产所有权记录、安全保护、决策机制、自治的经济生态等等。</a:t>
            </a:r>
            <a:endParaRPr lang="en-US" altLang="zh-CN" sz="3200" dirty="0"/>
          </a:p>
          <a:p>
            <a:pPr marL="0" indent="0">
              <a:buNone/>
            </a:pPr>
            <a:r>
              <a:rPr lang="zh-CN" altLang="en-US" sz="3200" dirty="0"/>
              <a:t>通证，就是通过区块链技术创建的集货币属性、价值属性、荣誉属性、安保属性、确权属性等等多种属性于一体的区块链凭证。通证可以为智能合约所管理，也可以为握有钱包私钥的人所拥有和使用。</a:t>
            </a:r>
            <a:endParaRPr lang="en-US" altLang="zh-CN" sz="3200" dirty="0"/>
          </a:p>
        </p:txBody>
      </p:sp>
    </p:spTree>
    <p:extLst>
      <p:ext uri="{BB962C8B-B14F-4D97-AF65-F5344CB8AC3E}">
        <p14:creationId xmlns:p14="http://schemas.microsoft.com/office/powerpoint/2010/main" val="10510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895600" y="405773"/>
            <a:ext cx="8610600" cy="1293028"/>
          </a:xfrm>
        </p:spPr>
        <p:txBody>
          <a:bodyPr>
            <a:normAutofit/>
          </a:bodyPr>
          <a:lstStyle/>
          <a:p>
            <a:r>
              <a:rPr lang="zh-CN" altLang="en-US" sz="5400" dirty="0"/>
              <a:t>什么是通证？</a:t>
            </a:r>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66946" y="1990166"/>
            <a:ext cx="10820400" cy="4228520"/>
          </a:xfrm>
        </p:spPr>
        <p:txBody>
          <a:bodyPr>
            <a:normAutofit/>
          </a:bodyPr>
          <a:lstStyle/>
          <a:p>
            <a:pPr marL="0" indent="0">
              <a:buNone/>
            </a:pPr>
            <a:r>
              <a:rPr lang="en-US" altLang="zh-CN" sz="3200" dirty="0"/>
              <a:t>ETH</a:t>
            </a:r>
            <a:r>
              <a:rPr lang="zh-CN" altLang="en-US" sz="3200" dirty="0"/>
              <a:t>、</a:t>
            </a:r>
            <a:r>
              <a:rPr lang="en-US" altLang="zh-CN" sz="3200" dirty="0"/>
              <a:t>BTC——</a:t>
            </a:r>
            <a:r>
              <a:rPr lang="zh-CN" altLang="en-US" sz="3200" dirty="0"/>
              <a:t>公链原生代币。</a:t>
            </a:r>
            <a:endParaRPr lang="en-US" altLang="zh-CN" sz="3200" dirty="0"/>
          </a:p>
          <a:p>
            <a:pPr marL="0" indent="0">
              <a:buNone/>
            </a:pPr>
            <a:r>
              <a:rPr lang="en-US" altLang="zh-CN" sz="3200" dirty="0"/>
              <a:t>UNI</a:t>
            </a:r>
            <a:r>
              <a:rPr lang="zh-CN" altLang="en-US" sz="3200" dirty="0"/>
              <a:t>、</a:t>
            </a:r>
            <a:r>
              <a:rPr lang="en-US" altLang="zh-CN" sz="3200" dirty="0"/>
              <a:t>AAVE</a:t>
            </a:r>
            <a:r>
              <a:rPr lang="zh-CN" altLang="en-US" sz="3200" dirty="0"/>
              <a:t>、</a:t>
            </a:r>
            <a:r>
              <a:rPr lang="en-US" altLang="zh-CN" sz="3200" dirty="0"/>
              <a:t>MKR——</a:t>
            </a:r>
            <a:r>
              <a:rPr lang="zh-CN" altLang="en-US" sz="3200" dirty="0"/>
              <a:t>遵循</a:t>
            </a:r>
            <a:r>
              <a:rPr lang="en-US" altLang="zh-CN" sz="3200" dirty="0"/>
              <a:t>ERC-20</a:t>
            </a:r>
            <a:r>
              <a:rPr lang="zh-CN" altLang="en-US" sz="3200" dirty="0"/>
              <a:t>标准用智能合约发行的代币。</a:t>
            </a:r>
            <a:endParaRPr lang="en-US" altLang="zh-CN" sz="3200" dirty="0"/>
          </a:p>
          <a:p>
            <a:pPr marL="0" indent="0">
              <a:buNone/>
            </a:pPr>
            <a:r>
              <a:rPr lang="zh-CN" altLang="en-US" sz="3200" dirty="0"/>
              <a:t>荣誉通证</a:t>
            </a:r>
            <a:r>
              <a:rPr lang="en-US" altLang="zh-CN" sz="3200" dirty="0"/>
              <a:t>——</a:t>
            </a:r>
            <a:r>
              <a:rPr lang="zh-CN" altLang="en-US" sz="3200" dirty="0"/>
              <a:t>遵循</a:t>
            </a:r>
            <a:r>
              <a:rPr lang="en-US" altLang="zh-CN" sz="3200" dirty="0"/>
              <a:t>ERC-721</a:t>
            </a:r>
            <a:r>
              <a:rPr lang="zh-CN" altLang="en-US" sz="3200" dirty="0"/>
              <a:t>、</a:t>
            </a:r>
            <a:r>
              <a:rPr lang="en-US" altLang="zh-CN" sz="3200" dirty="0"/>
              <a:t>ERC-1155</a:t>
            </a:r>
            <a:r>
              <a:rPr lang="zh-CN" altLang="en-US" sz="3200" dirty="0"/>
              <a:t>、</a:t>
            </a:r>
            <a:r>
              <a:rPr lang="en-US" altLang="zh-CN" sz="3200" dirty="0"/>
              <a:t>EIP-3664</a:t>
            </a:r>
            <a:r>
              <a:rPr lang="zh-CN" altLang="en-US" sz="3200" dirty="0"/>
              <a:t>标准发行的</a:t>
            </a:r>
            <a:r>
              <a:rPr lang="en-US" altLang="zh-CN" sz="3200" dirty="0"/>
              <a:t>NFT</a:t>
            </a:r>
            <a:r>
              <a:rPr lang="zh-CN" altLang="en-US" sz="3200" dirty="0"/>
              <a:t> （非同质通证） 。</a:t>
            </a:r>
            <a:endParaRPr lang="en-US" altLang="zh-CN" sz="3200" dirty="0"/>
          </a:p>
        </p:txBody>
      </p:sp>
    </p:spTree>
    <p:extLst>
      <p:ext uri="{BB962C8B-B14F-4D97-AF65-F5344CB8AC3E}">
        <p14:creationId xmlns:p14="http://schemas.microsoft.com/office/powerpoint/2010/main" val="40693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895600" y="360961"/>
            <a:ext cx="8610600" cy="1293028"/>
          </a:xfrm>
        </p:spPr>
        <p:txBody>
          <a:bodyPr>
            <a:normAutofit/>
          </a:bodyPr>
          <a:lstStyle/>
          <a:p>
            <a:r>
              <a:rPr lang="en-US" altLang="zh-CN" sz="5400" dirty="0"/>
              <a:t>ERC-20</a:t>
            </a:r>
            <a:r>
              <a:rPr lang="zh-CN" altLang="en-US" sz="5400" dirty="0"/>
              <a:t>通证标准及其应用</a:t>
            </a:r>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799" y="1999129"/>
            <a:ext cx="10928023" cy="4219557"/>
          </a:xfrm>
        </p:spPr>
        <p:txBody>
          <a:bodyPr>
            <a:normAutofit/>
          </a:bodyPr>
          <a:lstStyle/>
          <a:p>
            <a:r>
              <a:rPr lang="en-US" altLang="zh-CN" sz="3000" dirty="0">
                <a:latin typeface="微软雅黑" panose="020B0503020204020204" pitchFamily="34" charset="-122"/>
                <a:ea typeface="微软雅黑" panose="020B0503020204020204" pitchFamily="34" charset="-122"/>
              </a:rPr>
              <a:t>ERC-20</a:t>
            </a:r>
            <a:r>
              <a:rPr lang="zh-CN" altLang="en-US" sz="3000" dirty="0">
                <a:latin typeface="微软雅黑" panose="020B0503020204020204" pitchFamily="34" charset="-122"/>
                <a:ea typeface="微软雅黑" panose="020B0503020204020204" pitchFamily="34" charset="-122"/>
              </a:rPr>
              <a:t>（又常被写作</a:t>
            </a:r>
            <a:r>
              <a:rPr lang="en-US" altLang="zh-CN" sz="3000" dirty="0">
                <a:latin typeface="微软雅黑" panose="020B0503020204020204" pitchFamily="34" charset="-122"/>
                <a:ea typeface="微软雅黑" panose="020B0503020204020204" pitchFamily="34" charset="-122"/>
              </a:rPr>
              <a:t>ERC20</a:t>
            </a:r>
            <a:r>
              <a:rPr lang="zh-CN" altLang="en-US" sz="3000" dirty="0">
                <a:latin typeface="微软雅黑" panose="020B0503020204020204" pitchFamily="34" charset="-122"/>
                <a:ea typeface="微软雅黑" panose="020B0503020204020204" pitchFamily="34" charset="-122"/>
              </a:rPr>
              <a:t>）通证标准是通过智能合约制订的</a:t>
            </a:r>
          </a:p>
          <a:p>
            <a:r>
              <a:rPr lang="zh-CN" altLang="en-US" sz="3000" dirty="0">
                <a:latin typeface="微软雅黑" panose="020B0503020204020204" pitchFamily="34" charset="-122"/>
                <a:ea typeface="微软雅黑" panose="020B0503020204020204" pitchFamily="34" charset="-122"/>
              </a:rPr>
              <a:t>我们通常把以</a:t>
            </a:r>
            <a:r>
              <a:rPr lang="en-US" altLang="zh-CN" sz="3000" dirty="0">
                <a:latin typeface="微软雅黑" panose="020B0503020204020204" pitchFamily="34" charset="-122"/>
                <a:ea typeface="微软雅黑" panose="020B0503020204020204" pitchFamily="34" charset="-122"/>
              </a:rPr>
              <a:t>ERC-20</a:t>
            </a:r>
            <a:r>
              <a:rPr lang="zh-CN" altLang="en-US" sz="3000" dirty="0">
                <a:latin typeface="微软雅黑" panose="020B0503020204020204" pitchFamily="34" charset="-122"/>
                <a:ea typeface="微软雅黑" panose="020B0503020204020204" pitchFamily="34" charset="-122"/>
              </a:rPr>
              <a:t>通证标准发行出来的通证，叫做“代币”</a:t>
            </a:r>
            <a:endParaRPr lang="en-US" altLang="zh-CN" sz="3000" dirty="0">
              <a:latin typeface="微软雅黑" panose="020B0503020204020204" pitchFamily="34" charset="-122"/>
              <a:ea typeface="微软雅黑" panose="020B0503020204020204" pitchFamily="34" charset="-122"/>
            </a:endParaRPr>
          </a:p>
          <a:p>
            <a:r>
              <a:rPr lang="en-US" altLang="zh-CN" sz="3000" dirty="0">
                <a:latin typeface="微软雅黑" panose="020B0503020204020204" pitchFamily="34" charset="-122"/>
                <a:ea typeface="微软雅黑" panose="020B0503020204020204" pitchFamily="34" charset="-122"/>
              </a:rPr>
              <a:t>ERC20</a:t>
            </a:r>
            <a:r>
              <a:rPr lang="zh-CN" altLang="en-US" sz="3000" dirty="0">
                <a:latin typeface="微软雅黑" panose="020B0503020204020204" pitchFamily="34" charset="-122"/>
                <a:ea typeface="微软雅黑" panose="020B0503020204020204" pitchFamily="34" charset="-122"/>
              </a:rPr>
              <a:t>让开发者能够基于智能合约执行以下操作：</a:t>
            </a:r>
          </a:p>
          <a:p>
            <a:pPr marL="971550" lvl="1" indent="-514350">
              <a:buFont typeface="+mj-ea"/>
              <a:buAutoNum type="circleNumDbPlain"/>
            </a:pPr>
            <a:r>
              <a:rPr lang="zh-CN" altLang="en-US" sz="2800" dirty="0">
                <a:latin typeface="仿宋" panose="02010609060101010101" pitchFamily="49" charset="-122"/>
                <a:ea typeface="仿宋" panose="02010609060101010101" pitchFamily="49" charset="-122"/>
              </a:rPr>
              <a:t>制定代币总供应量</a:t>
            </a:r>
          </a:p>
          <a:p>
            <a:pPr marL="971550" lvl="1" indent="-514350">
              <a:buFont typeface="+mj-ea"/>
              <a:buAutoNum type="circleNumDbPlain"/>
            </a:pPr>
            <a:r>
              <a:rPr lang="zh-CN" altLang="en-US" sz="2800" dirty="0">
                <a:latin typeface="仿宋" panose="02010609060101010101" pitchFamily="49" charset="-122"/>
                <a:ea typeface="仿宋" panose="02010609060101010101" pitchFamily="49" charset="-122"/>
              </a:rPr>
              <a:t>获得账户余额</a:t>
            </a:r>
          </a:p>
          <a:p>
            <a:pPr marL="971550" lvl="1" indent="-514350">
              <a:buFont typeface="+mj-ea"/>
              <a:buAutoNum type="circleNumDbPlain"/>
            </a:pPr>
            <a:r>
              <a:rPr lang="zh-CN" altLang="en-US" sz="2800" dirty="0">
                <a:latin typeface="仿宋" panose="02010609060101010101" pitchFamily="49" charset="-122"/>
                <a:ea typeface="仿宋" panose="02010609060101010101" pitchFamily="49" charset="-122"/>
              </a:rPr>
              <a:t>转让代币</a:t>
            </a:r>
          </a:p>
          <a:p>
            <a:pPr marL="971550" lvl="1" indent="-514350">
              <a:buFont typeface="+mj-ea"/>
              <a:buAutoNum type="circleNumDbPlain"/>
            </a:pPr>
            <a:r>
              <a:rPr lang="zh-CN" altLang="en-US" sz="2800" dirty="0">
                <a:latin typeface="仿宋" panose="02010609060101010101" pitchFamily="49" charset="-122"/>
                <a:ea typeface="仿宋" panose="02010609060101010101" pitchFamily="49" charset="-122"/>
              </a:rPr>
              <a:t>批准花费代币（可以锁定，达到条件解锁后才能花费）</a:t>
            </a:r>
          </a:p>
        </p:txBody>
      </p:sp>
    </p:spTree>
    <p:extLst>
      <p:ext uri="{BB962C8B-B14F-4D97-AF65-F5344CB8AC3E}">
        <p14:creationId xmlns:p14="http://schemas.microsoft.com/office/powerpoint/2010/main" val="405411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895600" y="360961"/>
            <a:ext cx="8610600" cy="1293028"/>
          </a:xfrm>
        </p:spPr>
        <p:txBody>
          <a:bodyPr>
            <a:normAutofit/>
          </a:bodyPr>
          <a:lstStyle/>
          <a:p>
            <a:r>
              <a:rPr lang="en-US" altLang="zh-CN" sz="5400" dirty="0"/>
              <a:t>ERC-20</a:t>
            </a:r>
            <a:r>
              <a:rPr lang="zh-CN" altLang="en-US" sz="5400" dirty="0"/>
              <a:t>通证标准及其应用</a:t>
            </a:r>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799" y="1734533"/>
            <a:ext cx="10928023" cy="4967926"/>
          </a:xfrm>
        </p:spPr>
        <p:txBody>
          <a:bodyPr>
            <a:normAutofit lnSpcReduction="10000"/>
          </a:bodyPr>
          <a:lstStyle/>
          <a:p>
            <a:pPr marL="0" indent="0">
              <a:buNone/>
            </a:pPr>
            <a:r>
              <a:rPr lang="en-US" altLang="zh-CN" sz="2800" b="1" dirty="0">
                <a:latin typeface="仿宋" panose="02010609060101010101" pitchFamily="49" charset="-122"/>
                <a:ea typeface="仿宋" panose="02010609060101010101" pitchFamily="49" charset="-122"/>
              </a:rPr>
              <a:t>A.</a:t>
            </a:r>
            <a:r>
              <a:rPr lang="zh-CN" altLang="en-US" sz="2800" b="1" dirty="0">
                <a:latin typeface="仿宋" panose="02010609060101010101" pitchFamily="49" charset="-122"/>
                <a:ea typeface="仿宋" panose="02010609060101010101" pitchFamily="49" charset="-122"/>
              </a:rPr>
              <a:t>概述</a:t>
            </a:r>
          </a:p>
          <a:p>
            <a:pPr marL="0" indent="0">
              <a:buNone/>
            </a:pPr>
            <a:r>
              <a:rPr lang="en-US" altLang="zh-CN" sz="2800" dirty="0">
                <a:latin typeface="仿宋" panose="02010609060101010101" pitchFamily="49" charset="-122"/>
                <a:ea typeface="仿宋" panose="02010609060101010101" pitchFamily="49" charset="-122"/>
              </a:rPr>
              <a:t>ERC20</a:t>
            </a:r>
            <a:r>
              <a:rPr lang="zh-CN" altLang="en-US" sz="2800" dirty="0">
                <a:latin typeface="仿宋" panose="02010609060101010101" pitchFamily="49" charset="-122"/>
                <a:ea typeface="仿宋" panose="02010609060101010101" pitchFamily="49" charset="-122"/>
              </a:rPr>
              <a:t>是</a:t>
            </a:r>
            <a:r>
              <a:rPr lang="en-US" altLang="zh-CN" sz="2800" dirty="0">
                <a:latin typeface="仿宋" panose="02010609060101010101" pitchFamily="49" charset="-122"/>
                <a:ea typeface="仿宋" panose="02010609060101010101" pitchFamily="49" charset="-122"/>
              </a:rPr>
              <a:t>token</a:t>
            </a:r>
            <a:r>
              <a:rPr lang="zh-CN" altLang="en-US" sz="2800" dirty="0">
                <a:latin typeface="仿宋" panose="02010609060101010101" pitchFamily="49" charset="-122"/>
                <a:ea typeface="仿宋" panose="02010609060101010101" pitchFamily="49" charset="-122"/>
              </a:rPr>
              <a:t>的一种标准接口。</a:t>
            </a:r>
          </a:p>
          <a:p>
            <a:pPr marL="0" indent="0">
              <a:buNone/>
            </a:pPr>
            <a:r>
              <a:rPr lang="en-US" altLang="zh-CN" sz="2800" b="1" dirty="0">
                <a:latin typeface="仿宋" panose="02010609060101010101" pitchFamily="49" charset="-122"/>
                <a:ea typeface="仿宋" panose="02010609060101010101" pitchFamily="49" charset="-122"/>
              </a:rPr>
              <a:t>B.</a:t>
            </a:r>
            <a:r>
              <a:rPr lang="zh-CN" altLang="en-US" sz="2800" b="1" dirty="0">
                <a:latin typeface="仿宋" panose="02010609060101010101" pitchFamily="49" charset="-122"/>
                <a:ea typeface="仿宋" panose="02010609060101010101" pitchFamily="49" charset="-122"/>
              </a:rPr>
              <a:t>摘要</a:t>
            </a:r>
          </a:p>
          <a:p>
            <a:pPr marL="0" indent="0">
              <a:buNone/>
            </a:pPr>
            <a:r>
              <a:rPr lang="zh-CN" altLang="en-US" sz="2800" dirty="0">
                <a:latin typeface="仿宋" panose="02010609060101010101" pitchFamily="49" charset="-122"/>
                <a:ea typeface="仿宋" panose="02010609060101010101" pitchFamily="49" charset="-122"/>
              </a:rPr>
              <a:t>本标准允许在智能合约中部署</a:t>
            </a:r>
            <a:r>
              <a:rPr lang="en-US" altLang="zh-CN" sz="2800" dirty="0">
                <a:latin typeface="仿宋" panose="02010609060101010101" pitchFamily="49" charset="-122"/>
                <a:ea typeface="仿宋" panose="02010609060101010101" pitchFamily="49" charset="-122"/>
              </a:rPr>
              <a:t>token</a:t>
            </a:r>
            <a:r>
              <a:rPr lang="zh-CN" altLang="en-US" sz="2800" dirty="0">
                <a:latin typeface="仿宋" panose="02010609060101010101" pitchFamily="49" charset="-122"/>
                <a:ea typeface="仿宋" panose="02010609060101010101" pitchFamily="49" charset="-122"/>
              </a:rPr>
              <a:t>的标准</a:t>
            </a:r>
            <a:r>
              <a:rPr lang="en-US" altLang="zh-CN" sz="2800" dirty="0">
                <a:latin typeface="仿宋" panose="02010609060101010101" pitchFamily="49" charset="-122"/>
                <a:ea typeface="仿宋" panose="02010609060101010101" pitchFamily="49" charset="-122"/>
              </a:rPr>
              <a:t>API</a:t>
            </a:r>
            <a:r>
              <a:rPr lang="zh-CN" altLang="en-US" sz="2800" dirty="0">
                <a:latin typeface="仿宋" panose="02010609060101010101" pitchFamily="49" charset="-122"/>
                <a:ea typeface="仿宋" panose="02010609060101010101" pitchFamily="49" charset="-122"/>
              </a:rPr>
              <a:t>。 该标准提供了转移</a:t>
            </a:r>
            <a:r>
              <a:rPr lang="en-US" altLang="zh-CN" sz="2800" dirty="0">
                <a:latin typeface="仿宋" panose="02010609060101010101" pitchFamily="49" charset="-122"/>
                <a:ea typeface="仿宋" panose="02010609060101010101" pitchFamily="49" charset="-122"/>
              </a:rPr>
              <a:t>token</a:t>
            </a:r>
            <a:r>
              <a:rPr lang="zh-CN" altLang="en-US" sz="2800" dirty="0">
                <a:latin typeface="仿宋" panose="02010609060101010101" pitchFamily="49" charset="-122"/>
                <a:ea typeface="仿宋" panose="02010609060101010101" pitchFamily="49" charset="-122"/>
              </a:rPr>
              <a:t>的基本功能，并允许</a:t>
            </a:r>
            <a:r>
              <a:rPr lang="en-US" altLang="zh-CN" sz="2800" dirty="0">
                <a:latin typeface="仿宋" panose="02010609060101010101" pitchFamily="49" charset="-122"/>
                <a:ea typeface="仿宋" panose="02010609060101010101" pitchFamily="49" charset="-122"/>
              </a:rPr>
              <a:t>token</a:t>
            </a:r>
            <a:r>
              <a:rPr lang="zh-CN" altLang="en-US" sz="2800" dirty="0">
                <a:latin typeface="仿宋" panose="02010609060101010101" pitchFamily="49" charset="-122"/>
                <a:ea typeface="仿宋" panose="02010609060101010101" pitchFamily="49" charset="-122"/>
              </a:rPr>
              <a:t>被批准，以便链上其它第三方可以使用它们。</a:t>
            </a:r>
          </a:p>
          <a:p>
            <a:pPr marL="0" indent="0">
              <a:buNone/>
            </a:pPr>
            <a:r>
              <a:rPr lang="en-US" altLang="zh-CN" sz="2800" b="1" dirty="0">
                <a:latin typeface="仿宋" panose="02010609060101010101" pitchFamily="49" charset="-122"/>
                <a:ea typeface="仿宋" panose="02010609060101010101" pitchFamily="49" charset="-122"/>
              </a:rPr>
              <a:t>C.</a:t>
            </a:r>
            <a:r>
              <a:rPr lang="zh-CN" altLang="en-US" sz="2800" b="1" dirty="0">
                <a:latin typeface="仿宋" panose="02010609060101010101" pitchFamily="49" charset="-122"/>
                <a:ea typeface="仿宋" panose="02010609060101010101" pitchFamily="49" charset="-122"/>
              </a:rPr>
              <a:t>动机</a:t>
            </a:r>
          </a:p>
          <a:p>
            <a:pPr marL="0" indent="0">
              <a:buNone/>
            </a:pPr>
            <a:r>
              <a:rPr lang="zh-CN" altLang="en-US" sz="2800" dirty="0">
                <a:latin typeface="仿宋" panose="02010609060101010101" pitchFamily="49" charset="-122"/>
                <a:ea typeface="仿宋" panose="02010609060101010101" pitchFamily="49" charset="-122"/>
              </a:rPr>
              <a:t>这一标准接口可以让以太网上的任何</a:t>
            </a:r>
            <a:r>
              <a:rPr lang="en-US" altLang="zh-CN" sz="2800" dirty="0">
                <a:latin typeface="仿宋" panose="02010609060101010101" pitchFamily="49" charset="-122"/>
                <a:ea typeface="仿宋" panose="02010609060101010101" pitchFamily="49" charset="-122"/>
              </a:rPr>
              <a:t>token</a:t>
            </a:r>
            <a:r>
              <a:rPr lang="zh-CN" altLang="en-US" sz="2800" dirty="0">
                <a:latin typeface="仿宋" panose="02010609060101010101" pitchFamily="49" charset="-122"/>
                <a:ea typeface="仿宋" panose="02010609060101010101" pitchFamily="49" charset="-122"/>
              </a:rPr>
              <a:t>可以被其他应用程序再利用：从钱包到去中心化的交易所。</a:t>
            </a:r>
            <a:endParaRPr lang="en-US" altLang="zh-CN" sz="2800" dirty="0">
              <a:latin typeface="仿宋" panose="02010609060101010101" pitchFamily="49" charset="-122"/>
              <a:ea typeface="仿宋" panose="02010609060101010101" pitchFamily="49" charset="-122"/>
            </a:endParaRPr>
          </a:p>
          <a:p>
            <a:pPr marL="0" indent="0">
              <a:buNone/>
            </a:pPr>
            <a:r>
              <a:rPr lang="en-US" altLang="zh-CN" sz="2800" b="1" dirty="0">
                <a:latin typeface="仿宋" panose="02010609060101010101" pitchFamily="49" charset="-122"/>
                <a:ea typeface="仿宋" panose="02010609060101010101" pitchFamily="49" charset="-122"/>
              </a:rPr>
              <a:t>D.</a:t>
            </a:r>
            <a:r>
              <a:rPr lang="zh-CN" altLang="en-US" sz="2800" b="1" dirty="0">
                <a:latin typeface="仿宋" panose="02010609060101010101" pitchFamily="49" charset="-122"/>
                <a:ea typeface="仿宋" panose="02010609060101010101" pitchFamily="49" charset="-122"/>
              </a:rPr>
              <a:t>技术参数</a:t>
            </a:r>
            <a:endParaRPr lang="en-US" altLang="zh-CN" sz="2800" b="1" dirty="0">
              <a:latin typeface="仿宋" panose="02010609060101010101" pitchFamily="49" charset="-122"/>
              <a:ea typeface="仿宋" panose="02010609060101010101" pitchFamily="49" charset="-122"/>
            </a:endParaRPr>
          </a:p>
          <a:p>
            <a:pPr marL="0" indent="0">
              <a:buNone/>
            </a:pPr>
            <a:r>
              <a:rPr lang="en-US" altLang="zh-CN" sz="2800" dirty="0">
                <a:latin typeface="仿宋" panose="02010609060101010101" pitchFamily="49" charset="-122"/>
                <a:ea typeface="仿宋" panose="02010609060101010101" pitchFamily="49" charset="-122"/>
              </a:rPr>
              <a:t>……</a:t>
            </a:r>
            <a:r>
              <a:rPr lang="zh-CN" altLang="en-US" sz="2800" dirty="0">
                <a:latin typeface="仿宋" panose="02010609060101010101" pitchFamily="49" charset="-122"/>
                <a:ea typeface="仿宋" panose="02010609060101010101" pitchFamily="49" charset="-122"/>
              </a:rPr>
              <a:t>省略</a:t>
            </a:r>
          </a:p>
        </p:txBody>
      </p:sp>
    </p:spTree>
    <p:extLst>
      <p:ext uri="{BB962C8B-B14F-4D97-AF65-F5344CB8AC3E}">
        <p14:creationId xmlns:p14="http://schemas.microsoft.com/office/powerpoint/2010/main" val="175515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895600" y="360961"/>
            <a:ext cx="8610600" cy="1293028"/>
          </a:xfrm>
        </p:spPr>
        <p:txBody>
          <a:bodyPr>
            <a:normAutofit/>
          </a:bodyPr>
          <a:lstStyle/>
          <a:p>
            <a:r>
              <a:rPr lang="en-US" altLang="zh-CN" sz="5400" dirty="0"/>
              <a:t>ERC-20</a:t>
            </a:r>
            <a:r>
              <a:rPr lang="zh-CN" altLang="en-US" sz="5400" dirty="0"/>
              <a:t>通证标准及其应用</a:t>
            </a:r>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799" y="1734533"/>
            <a:ext cx="10928023" cy="4967926"/>
          </a:xfrm>
        </p:spPr>
        <p:txBody>
          <a:bodyPr>
            <a:normAutofit/>
          </a:bodyPr>
          <a:lstStyle/>
          <a:p>
            <a:pPr marL="0" indent="0">
              <a:buNone/>
            </a:pPr>
            <a:r>
              <a:rPr lang="en-US" altLang="zh-CN" sz="2800" b="1" dirty="0">
                <a:latin typeface="仿宋" panose="02010609060101010101" pitchFamily="49" charset="-122"/>
                <a:ea typeface="仿宋" panose="02010609060101010101" pitchFamily="49" charset="-122"/>
              </a:rPr>
              <a:t>E.</a:t>
            </a:r>
            <a:r>
              <a:rPr lang="zh-CN" altLang="en-US" sz="2800" b="1" dirty="0">
                <a:latin typeface="仿宋" panose="02010609060101010101" pitchFamily="49" charset="-122"/>
                <a:ea typeface="仿宋" panose="02010609060101010101" pitchFamily="49" charset="-122"/>
              </a:rPr>
              <a:t>实施</a:t>
            </a:r>
            <a:endParaRPr lang="en-US" altLang="zh-CN" sz="2800" b="1" dirty="0">
              <a:latin typeface="仿宋" panose="02010609060101010101" pitchFamily="49" charset="-122"/>
              <a:ea typeface="仿宋" panose="02010609060101010101" pitchFamily="49" charset="-122"/>
            </a:endParaRPr>
          </a:p>
          <a:p>
            <a:pPr marL="0" indent="0">
              <a:buNone/>
            </a:pPr>
            <a:r>
              <a:rPr lang="zh-CN" altLang="zh-CN" sz="2800" dirty="0">
                <a:latin typeface="仿宋" panose="02010609060101010101" pitchFamily="49" charset="-122"/>
                <a:ea typeface="仿宋" panose="02010609060101010101" pitchFamily="49" charset="-122"/>
              </a:rPr>
              <a:t>在以太坊网络上已经部署了大量符合</a:t>
            </a:r>
            <a:r>
              <a:rPr lang="en-US" altLang="zh-CN" sz="2800" dirty="0">
                <a:latin typeface="仿宋" panose="02010609060101010101" pitchFamily="49" charset="-122"/>
                <a:ea typeface="仿宋" panose="02010609060101010101" pitchFamily="49" charset="-122"/>
              </a:rPr>
              <a:t>ERC20</a:t>
            </a:r>
            <a:r>
              <a:rPr lang="zh-CN" altLang="zh-CN" sz="2800" dirty="0">
                <a:latin typeface="仿宋" panose="02010609060101010101" pitchFamily="49" charset="-122"/>
                <a:ea typeface="仿宋" panose="02010609060101010101" pitchFamily="49" charset="-122"/>
              </a:rPr>
              <a:t>标准的</a:t>
            </a:r>
            <a:r>
              <a:rPr lang="zh-CN" altLang="en-US" sz="2800" dirty="0">
                <a:latin typeface="仿宋" panose="02010609060101010101" pitchFamily="49" charset="-122"/>
                <a:ea typeface="仿宋" panose="02010609060101010101" pitchFamily="49" charset="-122"/>
              </a:rPr>
              <a:t>代币</a:t>
            </a:r>
            <a:r>
              <a:rPr lang="zh-CN" altLang="zh-CN" sz="2800" dirty="0">
                <a:latin typeface="仿宋" panose="02010609060101010101" pitchFamily="49" charset="-122"/>
                <a:ea typeface="仿宋" panose="02010609060101010101" pitchFamily="49" charset="-122"/>
              </a:rPr>
              <a:t>。从节省</a:t>
            </a:r>
            <a:r>
              <a:rPr lang="en-US" altLang="zh-CN" sz="2800" dirty="0">
                <a:latin typeface="仿宋" panose="02010609060101010101" pitchFamily="49" charset="-122"/>
                <a:ea typeface="仿宋" panose="02010609060101010101" pitchFamily="49" charset="-122"/>
              </a:rPr>
              <a:t>gas</a:t>
            </a:r>
            <a:r>
              <a:rPr lang="zh-CN" altLang="zh-CN" sz="2800" dirty="0">
                <a:latin typeface="仿宋" panose="02010609060101010101" pitchFamily="49" charset="-122"/>
                <a:ea typeface="仿宋" panose="02010609060101010101" pitchFamily="49" charset="-122"/>
              </a:rPr>
              <a:t>到提高安全性，不同权衡的团队已经编写了各种不同的合约方案。</a:t>
            </a:r>
            <a:endParaRPr lang="en-US" altLang="zh-CN" sz="2800" dirty="0">
              <a:latin typeface="仿宋" panose="02010609060101010101" pitchFamily="49" charset="-122"/>
              <a:ea typeface="仿宋" panose="02010609060101010101" pitchFamily="49" charset="-122"/>
            </a:endParaRPr>
          </a:p>
          <a:p>
            <a:pPr marL="0" indent="0">
              <a:buNone/>
            </a:pPr>
            <a:r>
              <a:rPr lang="en-US" altLang="zh-CN" sz="2800" b="1" dirty="0">
                <a:latin typeface="仿宋" panose="02010609060101010101" pitchFamily="49" charset="-122"/>
                <a:ea typeface="仿宋" panose="02010609060101010101" pitchFamily="49" charset="-122"/>
              </a:rPr>
              <a:t>F.</a:t>
            </a:r>
            <a:r>
              <a:rPr lang="zh-CN" altLang="en-US" sz="2800" b="1" dirty="0">
                <a:latin typeface="仿宋" panose="02010609060101010101" pitchFamily="49" charset="-122"/>
                <a:ea typeface="仿宋" panose="02010609060101010101" pitchFamily="49" charset="-122"/>
              </a:rPr>
              <a:t>历史</a:t>
            </a:r>
            <a:endParaRPr lang="en-US" altLang="zh-CN" sz="2800" b="1" dirty="0">
              <a:latin typeface="仿宋" panose="02010609060101010101" pitchFamily="49" charset="-122"/>
              <a:ea typeface="仿宋" panose="02010609060101010101" pitchFamily="49" charset="-122"/>
            </a:endParaRPr>
          </a:p>
          <a:p>
            <a:pPr marL="0" indent="0">
              <a:buNone/>
            </a:pPr>
            <a:r>
              <a:rPr lang="en-US" altLang="zh-CN" sz="2800" dirty="0">
                <a:latin typeface="仿宋" panose="02010609060101010101" pitchFamily="49" charset="-122"/>
                <a:ea typeface="仿宋" panose="02010609060101010101" pitchFamily="49" charset="-122"/>
              </a:rPr>
              <a:t>……</a:t>
            </a:r>
            <a:r>
              <a:rPr lang="zh-CN" altLang="en-US" sz="2800" dirty="0">
                <a:latin typeface="仿宋" panose="02010609060101010101" pitchFamily="49" charset="-122"/>
                <a:ea typeface="仿宋" panose="02010609060101010101" pitchFamily="49" charset="-122"/>
              </a:rPr>
              <a:t>省略</a:t>
            </a:r>
          </a:p>
          <a:p>
            <a:pPr marL="0" indent="0">
              <a:buNone/>
            </a:pPr>
            <a:r>
              <a:rPr lang="en-US" altLang="zh-CN" sz="2800" b="1" dirty="0">
                <a:latin typeface="仿宋" panose="02010609060101010101" pitchFamily="49" charset="-122"/>
                <a:ea typeface="仿宋" panose="02010609060101010101" pitchFamily="49" charset="-122"/>
              </a:rPr>
              <a:t>G.</a:t>
            </a:r>
            <a:r>
              <a:rPr lang="zh-CN" altLang="en-US" sz="2800" b="1" dirty="0">
                <a:latin typeface="仿宋" panose="02010609060101010101" pitchFamily="49" charset="-122"/>
                <a:ea typeface="仿宋" panose="02010609060101010101" pitchFamily="49" charset="-122"/>
              </a:rPr>
              <a:t>版权</a:t>
            </a:r>
          </a:p>
          <a:p>
            <a:pPr marL="0" indent="0">
              <a:buNone/>
            </a:pPr>
            <a:r>
              <a:rPr lang="zh-CN" altLang="en-US" sz="2800" dirty="0">
                <a:latin typeface="仿宋" panose="02010609060101010101" pitchFamily="49" charset="-122"/>
                <a:ea typeface="仿宋" panose="02010609060101010101" pitchFamily="49" charset="-122"/>
              </a:rPr>
              <a:t>版权和相关权利通过</a:t>
            </a:r>
            <a:r>
              <a:rPr lang="en-US" altLang="zh-CN" sz="2800" dirty="0">
                <a:latin typeface="仿宋" panose="02010609060101010101" pitchFamily="49" charset="-122"/>
                <a:ea typeface="仿宋" panose="02010609060101010101" pitchFamily="49" charset="-122"/>
              </a:rPr>
              <a:t>CC0</a:t>
            </a:r>
            <a:r>
              <a:rPr lang="zh-CN" altLang="en-US" sz="2800" dirty="0">
                <a:latin typeface="仿宋" panose="02010609060101010101" pitchFamily="49" charset="-122"/>
                <a:ea typeface="仿宋" panose="02010609060101010101" pitchFamily="49" charset="-122"/>
              </a:rPr>
              <a:t>许可协议放弃。</a:t>
            </a:r>
            <a:endParaRPr lang="en-US" altLang="zh-CN"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477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895600" y="360961"/>
            <a:ext cx="8610600" cy="1293028"/>
          </a:xfrm>
        </p:spPr>
        <p:txBody>
          <a:bodyPr>
            <a:normAutofit/>
          </a:bodyPr>
          <a:lstStyle/>
          <a:p>
            <a:r>
              <a:rPr lang="zh-CN" altLang="en-US" sz="5400" dirty="0"/>
              <a:t>应用爆点：</a:t>
            </a:r>
            <a:r>
              <a:rPr lang="en-US" altLang="zh-CN" sz="5400" dirty="0"/>
              <a:t>ICO</a:t>
            </a:r>
            <a:endParaRPr lang="zh-CN" altLang="en-US" sz="5400" dirty="0"/>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828800"/>
            <a:ext cx="10820400" cy="4389885"/>
          </a:xfrm>
        </p:spPr>
        <p:txBody>
          <a:bodyPr>
            <a:normAutofit/>
          </a:bodyPr>
          <a:lstStyle/>
          <a:p>
            <a:r>
              <a:rPr lang="en-US" altLang="zh-CN" sz="3200" dirty="0"/>
              <a:t>ICO</a:t>
            </a:r>
            <a:r>
              <a:rPr lang="zh-CN" altLang="en-US" sz="3200" dirty="0"/>
              <a:t>是</a:t>
            </a:r>
            <a:r>
              <a:rPr lang="en-US" altLang="zh-CN" sz="3200" dirty="0"/>
              <a:t>Initial Coin Offering</a:t>
            </a:r>
            <a:r>
              <a:rPr lang="zh-CN" altLang="en-US" sz="3200" dirty="0"/>
              <a:t>的简称，就是区块链项目方以初始产生或首批公开发行的代币作为回报的一种众筹方式</a:t>
            </a:r>
            <a:endParaRPr lang="en-US" altLang="zh-CN" sz="3200" dirty="0"/>
          </a:p>
          <a:p>
            <a:r>
              <a:rPr lang="en-US" altLang="zh-CN" sz="3200" dirty="0"/>
              <a:t>ICO</a:t>
            </a:r>
            <a:r>
              <a:rPr lang="zh-CN" altLang="en-US" sz="3200" dirty="0"/>
              <a:t>在很大程度上借鉴了证券业的</a:t>
            </a:r>
            <a:r>
              <a:rPr lang="en-US" altLang="zh-CN" sz="3200" dirty="0"/>
              <a:t>Initial Public Offering</a:t>
            </a:r>
            <a:r>
              <a:rPr lang="zh-CN" altLang="en-US" sz="3200" dirty="0"/>
              <a:t>（首次公开发行，</a:t>
            </a:r>
            <a:r>
              <a:rPr lang="en-US" altLang="zh-CN" sz="3200" dirty="0"/>
              <a:t>IPO</a:t>
            </a:r>
            <a:r>
              <a:rPr lang="zh-CN" altLang="en-US" sz="3200" dirty="0"/>
              <a:t>），但它比</a:t>
            </a:r>
            <a:r>
              <a:rPr lang="en-US" altLang="zh-CN" sz="3200" dirty="0"/>
              <a:t>IPO</a:t>
            </a:r>
            <a:r>
              <a:rPr lang="zh-CN" altLang="en-US" sz="3200" dirty="0"/>
              <a:t>的效率要高</a:t>
            </a:r>
            <a:r>
              <a:rPr lang="zh-CN" altLang="en-US" sz="8800" dirty="0"/>
              <a:t>千万倍</a:t>
            </a:r>
          </a:p>
        </p:txBody>
      </p:sp>
    </p:spTree>
    <p:extLst>
      <p:ext uri="{BB962C8B-B14F-4D97-AF65-F5344CB8AC3E}">
        <p14:creationId xmlns:p14="http://schemas.microsoft.com/office/powerpoint/2010/main" val="227165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895600" y="414749"/>
            <a:ext cx="8610600" cy="1293028"/>
          </a:xfrm>
        </p:spPr>
        <p:txBody>
          <a:bodyPr>
            <a:normAutofit/>
          </a:bodyPr>
          <a:lstStyle/>
          <a:p>
            <a:r>
              <a:rPr lang="en-US" altLang="zh-CN" sz="5400" dirty="0"/>
              <a:t>ICO</a:t>
            </a:r>
            <a:r>
              <a:rPr lang="zh-CN" altLang="en-US" sz="5400" dirty="0"/>
              <a:t>的投融资逻辑</a:t>
            </a:r>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963272"/>
            <a:ext cx="10820400" cy="4255414"/>
          </a:xfrm>
        </p:spPr>
        <p:txBody>
          <a:bodyPr>
            <a:normAutofit/>
          </a:bodyPr>
          <a:lstStyle/>
          <a:p>
            <a:r>
              <a:rPr lang="en-US" altLang="zh-CN" sz="3200" dirty="0"/>
              <a:t>ICO</a:t>
            </a:r>
            <a:r>
              <a:rPr lang="zh-CN" altLang="en-US" sz="3200" dirty="0"/>
              <a:t>是目前唯一可以实现无需许可的全球投融资的渠道。</a:t>
            </a:r>
            <a:endParaRPr lang="en-US" altLang="zh-CN" sz="3200" dirty="0"/>
          </a:p>
          <a:p>
            <a:r>
              <a:rPr lang="zh-CN" altLang="en-US" sz="3200" dirty="0"/>
              <a:t>区块链项目在其业务中，只能收取其代币。其业务体量越大，其代币的价格越高。</a:t>
            </a:r>
            <a:endParaRPr lang="en-US" altLang="zh-CN" sz="3200" dirty="0"/>
          </a:p>
          <a:p>
            <a:r>
              <a:rPr lang="zh-CN" altLang="en-US" sz="3200" dirty="0"/>
              <a:t>后续的投资者可通过在二级市场收购其代币，完成对该区块链项目的跟进投资。</a:t>
            </a:r>
            <a:endParaRPr lang="en-US" altLang="zh-CN" sz="3200" dirty="0"/>
          </a:p>
          <a:p>
            <a:r>
              <a:rPr lang="zh-CN" altLang="en-US" sz="3200" dirty="0"/>
              <a:t>投资者即用户：拥有其代币，即可享受其付费产品或服务。</a:t>
            </a:r>
            <a:endParaRPr lang="en-US" altLang="zh-CN" sz="3200" dirty="0"/>
          </a:p>
        </p:txBody>
      </p:sp>
    </p:spTree>
    <p:extLst>
      <p:ext uri="{BB962C8B-B14F-4D97-AF65-F5344CB8AC3E}">
        <p14:creationId xmlns:p14="http://schemas.microsoft.com/office/powerpoint/2010/main" val="36225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8B4E-B872-4DA2-8960-249C5CA64CA3}"/>
              </a:ext>
            </a:extLst>
          </p:cNvPr>
          <p:cNvSpPr>
            <a:spLocks noGrp="1"/>
          </p:cNvSpPr>
          <p:nvPr>
            <p:ph type="title"/>
          </p:nvPr>
        </p:nvSpPr>
        <p:spPr>
          <a:xfrm>
            <a:off x="2895600" y="343032"/>
            <a:ext cx="8610600" cy="1293028"/>
          </a:xfrm>
        </p:spPr>
        <p:txBody>
          <a:bodyPr>
            <a:normAutofit/>
          </a:bodyPr>
          <a:lstStyle/>
          <a:p>
            <a:r>
              <a:rPr lang="en-US" altLang="zh-CN" sz="5400" dirty="0"/>
              <a:t>ICO</a:t>
            </a:r>
            <a:r>
              <a:rPr lang="zh-CN" altLang="en-US" sz="5400" dirty="0"/>
              <a:t>的典型规则</a:t>
            </a:r>
          </a:p>
        </p:txBody>
      </p:sp>
      <p:sp>
        <p:nvSpPr>
          <p:cNvPr id="3" name="内容占位符 2">
            <a:extLst>
              <a:ext uri="{FF2B5EF4-FFF2-40B4-BE49-F238E27FC236}">
                <a16:creationId xmlns:a16="http://schemas.microsoft.com/office/drawing/2014/main" id="{749B76E8-0ABD-4823-AC56-F2027E81F046}"/>
              </a:ext>
            </a:extLst>
          </p:cNvPr>
          <p:cNvSpPr>
            <a:spLocks noGrp="1"/>
          </p:cNvSpPr>
          <p:nvPr>
            <p:ph idx="1"/>
          </p:nvPr>
        </p:nvSpPr>
        <p:spPr>
          <a:xfrm>
            <a:off x="685800" y="1712259"/>
            <a:ext cx="10820400" cy="4990545"/>
          </a:xfrm>
        </p:spPr>
        <p:txBody>
          <a:bodyPr>
            <a:normAutofit/>
          </a:bodyPr>
          <a:lstStyle/>
          <a:p>
            <a:r>
              <a:rPr lang="zh-CN" altLang="en-US" sz="3200" dirty="0"/>
              <a:t>项目方的</a:t>
            </a:r>
            <a:r>
              <a:rPr lang="en-US" altLang="zh-CN" sz="3200" dirty="0" err="1"/>
              <a:t>dApp</a:t>
            </a:r>
            <a:r>
              <a:rPr lang="zh-CN" altLang="en-US" sz="3200" dirty="0"/>
              <a:t>发行一定数量的代币，如总量</a:t>
            </a:r>
            <a:r>
              <a:rPr lang="en-US" altLang="zh-CN" sz="3200" dirty="0"/>
              <a:t>1</a:t>
            </a:r>
            <a:r>
              <a:rPr lang="zh-CN" altLang="en-US" sz="3200" dirty="0"/>
              <a:t>亿个。</a:t>
            </a:r>
            <a:endParaRPr lang="en-US" altLang="zh-CN" sz="3200" dirty="0"/>
          </a:p>
          <a:p>
            <a:r>
              <a:rPr lang="zh-CN" altLang="en-US" sz="3200" dirty="0"/>
              <a:t>一般</a:t>
            </a:r>
            <a:r>
              <a:rPr lang="en-US" altLang="zh-CN" sz="3200" dirty="0"/>
              <a:t>60%~70%</a:t>
            </a:r>
            <a:r>
              <a:rPr lang="zh-CN" altLang="en-US" sz="3200" dirty="0"/>
              <a:t>的代币公开众筹，其余留给核心开发成员、顾问、项目天使投资者；</a:t>
            </a:r>
            <a:endParaRPr lang="en-US" altLang="zh-CN" sz="3200" dirty="0"/>
          </a:p>
          <a:p>
            <a:r>
              <a:rPr lang="zh-CN" altLang="en-US" sz="3200" dirty="0"/>
              <a:t>现在通常只接受</a:t>
            </a:r>
            <a:r>
              <a:rPr lang="en-US" altLang="zh-CN" sz="3200" dirty="0"/>
              <a:t>ETH</a:t>
            </a:r>
            <a:r>
              <a:rPr lang="zh-CN" altLang="en-US" sz="3200" dirty="0"/>
              <a:t>的投资，因</a:t>
            </a:r>
            <a:r>
              <a:rPr lang="en-US" altLang="zh-CN" sz="3200" dirty="0"/>
              <a:t>ETH+</a:t>
            </a:r>
            <a:r>
              <a:rPr lang="zh-CN" altLang="en-US" sz="3200" dirty="0"/>
              <a:t>智能合约效率超高；</a:t>
            </a:r>
            <a:endParaRPr lang="en-US" altLang="zh-CN" sz="3200" dirty="0"/>
          </a:p>
          <a:p>
            <a:r>
              <a:rPr lang="zh-CN" altLang="en-US" sz="3200" dirty="0"/>
              <a:t>多数只有一轮</a:t>
            </a:r>
            <a:r>
              <a:rPr lang="en-US" altLang="zh-CN" sz="3200" dirty="0"/>
              <a:t>ICO</a:t>
            </a:r>
            <a:r>
              <a:rPr lang="zh-CN" altLang="en-US" sz="3200" dirty="0"/>
              <a:t>；</a:t>
            </a:r>
            <a:endParaRPr lang="en-US" altLang="zh-CN" sz="3200" dirty="0"/>
          </a:p>
          <a:p>
            <a:r>
              <a:rPr lang="zh-CN" altLang="en-US" sz="3200" dirty="0"/>
              <a:t>一般会预设</a:t>
            </a:r>
            <a:r>
              <a:rPr lang="en-US" altLang="zh-CN" sz="3200" dirty="0"/>
              <a:t>ICO</a:t>
            </a:r>
            <a:r>
              <a:rPr lang="zh-CN" altLang="en-US" sz="3200" dirty="0"/>
              <a:t>下限和上限（可能设置软顶和硬顶）；</a:t>
            </a:r>
            <a:endParaRPr lang="en-US" altLang="zh-CN" sz="3200" dirty="0"/>
          </a:p>
          <a:p>
            <a:r>
              <a:rPr lang="zh-CN" altLang="en-US" sz="3200" dirty="0"/>
              <a:t>很多项目并不审核投资人。</a:t>
            </a:r>
            <a:endParaRPr lang="en-US" altLang="zh-CN" dirty="0"/>
          </a:p>
          <a:p>
            <a:endParaRPr lang="zh-CN" altLang="en-US" dirty="0"/>
          </a:p>
        </p:txBody>
      </p:sp>
    </p:spTree>
    <p:extLst>
      <p:ext uri="{BB962C8B-B14F-4D97-AF65-F5344CB8AC3E}">
        <p14:creationId xmlns:p14="http://schemas.microsoft.com/office/powerpoint/2010/main" val="82233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3B47E8C-D303-46B1-8FE9-E7B1F925E175}"/>
              </a:ext>
            </a:extLst>
          </p:cNvPr>
          <p:cNvSpPr/>
          <p:nvPr/>
        </p:nvSpPr>
        <p:spPr>
          <a:xfrm>
            <a:off x="5994400" y="1996580"/>
            <a:ext cx="4366004" cy="369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A68970B-BE7F-411B-BF83-7097DD29816C}"/>
              </a:ext>
            </a:extLst>
          </p:cNvPr>
          <p:cNvSpPr/>
          <p:nvPr/>
        </p:nvSpPr>
        <p:spPr>
          <a:xfrm>
            <a:off x="508008" y="1996580"/>
            <a:ext cx="4449885" cy="369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995EDA8-E508-40B0-9011-448A42332D92}"/>
              </a:ext>
            </a:extLst>
          </p:cNvPr>
          <p:cNvSpPr>
            <a:spLocks noGrp="1"/>
          </p:cNvSpPr>
          <p:nvPr>
            <p:ph type="title"/>
          </p:nvPr>
        </p:nvSpPr>
        <p:spPr>
          <a:xfrm>
            <a:off x="2895600" y="412377"/>
            <a:ext cx="8610600" cy="1295400"/>
          </a:xfrm>
        </p:spPr>
        <p:txBody>
          <a:bodyPr/>
          <a:lstStyle/>
          <a:p>
            <a:r>
              <a:rPr lang="en-US" altLang="zh-CN" sz="5400" b="1" dirty="0">
                <a:solidFill>
                  <a:prstClr val="white"/>
                </a:solidFill>
              </a:rPr>
              <a:t>ICO</a:t>
            </a:r>
            <a:r>
              <a:rPr lang="zh-CN" altLang="en-US" sz="5400" b="1" dirty="0">
                <a:solidFill>
                  <a:prstClr val="white"/>
                </a:solidFill>
              </a:rPr>
              <a:t>的技术核心</a:t>
            </a:r>
            <a:endParaRPr lang="zh-CN" altLang="en-US" dirty="0"/>
          </a:p>
        </p:txBody>
      </p:sp>
      <p:sp>
        <p:nvSpPr>
          <p:cNvPr id="3" name="文本占位符 2">
            <a:extLst>
              <a:ext uri="{FF2B5EF4-FFF2-40B4-BE49-F238E27FC236}">
                <a16:creationId xmlns:a16="http://schemas.microsoft.com/office/drawing/2014/main" id="{F61A87AD-53B3-47BE-B097-CAF924711415}"/>
              </a:ext>
            </a:extLst>
          </p:cNvPr>
          <p:cNvSpPr>
            <a:spLocks noGrp="1"/>
          </p:cNvSpPr>
          <p:nvPr>
            <p:ph type="body" idx="1"/>
          </p:nvPr>
        </p:nvSpPr>
        <p:spPr/>
        <p:txBody>
          <a:bodyPr>
            <a:normAutofit/>
          </a:bodyPr>
          <a:lstStyle/>
          <a:p>
            <a:r>
              <a:rPr lang="zh-CN" altLang="en-US" sz="4000" b="1">
                <a:solidFill>
                  <a:srgbClr val="FFC000"/>
                </a:solidFill>
              </a:rPr>
              <a:t>通证（代币）</a:t>
            </a:r>
            <a:endParaRPr lang="zh-CN" altLang="en-US" sz="4000" b="1" dirty="0">
              <a:solidFill>
                <a:srgbClr val="FFC000"/>
              </a:solidFill>
            </a:endParaRPr>
          </a:p>
        </p:txBody>
      </p:sp>
      <p:sp>
        <p:nvSpPr>
          <p:cNvPr id="4" name="内容占位符 3">
            <a:extLst>
              <a:ext uri="{FF2B5EF4-FFF2-40B4-BE49-F238E27FC236}">
                <a16:creationId xmlns:a16="http://schemas.microsoft.com/office/drawing/2014/main" id="{3CD744C2-1066-4628-927C-3899C465F097}"/>
              </a:ext>
            </a:extLst>
          </p:cNvPr>
          <p:cNvSpPr>
            <a:spLocks noGrp="1"/>
          </p:cNvSpPr>
          <p:nvPr>
            <p:ph sz="half" idx="2"/>
          </p:nvPr>
        </p:nvSpPr>
        <p:spPr/>
        <p:txBody>
          <a:bodyPr/>
          <a:lstStyle/>
          <a:p>
            <a:r>
              <a:rPr lang="zh-CN" altLang="en-US" sz="2800" dirty="0"/>
              <a:t>打通全球支付</a:t>
            </a:r>
            <a:endParaRPr lang="en-US" altLang="zh-CN" sz="2800" dirty="0"/>
          </a:p>
          <a:p>
            <a:r>
              <a:rPr lang="zh-CN" altLang="en-US" sz="2800" dirty="0"/>
              <a:t>去中心化投融资</a:t>
            </a:r>
            <a:endParaRPr lang="en-US" altLang="zh-CN" sz="2800" dirty="0"/>
          </a:p>
          <a:p>
            <a:r>
              <a:rPr lang="zh-CN" altLang="en-US" sz="2800" dirty="0"/>
              <a:t>抗审查</a:t>
            </a:r>
            <a:endParaRPr lang="en-US" altLang="zh-CN" sz="2800" dirty="0"/>
          </a:p>
          <a:p>
            <a:r>
              <a:rPr lang="zh-CN" altLang="en-US" sz="2800" dirty="0"/>
              <a:t>数据公开透明</a:t>
            </a:r>
          </a:p>
        </p:txBody>
      </p:sp>
      <p:sp>
        <p:nvSpPr>
          <p:cNvPr id="5" name="文本占位符 4">
            <a:extLst>
              <a:ext uri="{FF2B5EF4-FFF2-40B4-BE49-F238E27FC236}">
                <a16:creationId xmlns:a16="http://schemas.microsoft.com/office/drawing/2014/main" id="{3F36D550-3DF0-47B0-95A4-1A82AF412866}"/>
              </a:ext>
            </a:extLst>
          </p:cNvPr>
          <p:cNvSpPr>
            <a:spLocks noGrp="1"/>
          </p:cNvSpPr>
          <p:nvPr>
            <p:ph type="body" sz="quarter" idx="3"/>
          </p:nvPr>
        </p:nvSpPr>
        <p:spPr/>
        <p:txBody>
          <a:bodyPr>
            <a:normAutofit/>
          </a:bodyPr>
          <a:lstStyle/>
          <a:p>
            <a:r>
              <a:rPr lang="zh-CN" altLang="en-US" sz="4000" b="1" dirty="0">
                <a:solidFill>
                  <a:srgbClr val="FFC000"/>
                </a:solidFill>
              </a:rPr>
              <a:t>智能合约</a:t>
            </a:r>
            <a:endParaRPr lang="en-US" altLang="zh-CN" sz="4000" b="1" dirty="0">
              <a:solidFill>
                <a:srgbClr val="FFC000"/>
              </a:solidFill>
            </a:endParaRPr>
          </a:p>
        </p:txBody>
      </p:sp>
      <p:sp>
        <p:nvSpPr>
          <p:cNvPr id="6" name="内容占位符 5">
            <a:extLst>
              <a:ext uri="{FF2B5EF4-FFF2-40B4-BE49-F238E27FC236}">
                <a16:creationId xmlns:a16="http://schemas.microsoft.com/office/drawing/2014/main" id="{42EEEE2B-784B-48BF-B7D7-E3ADA43E8526}"/>
              </a:ext>
            </a:extLst>
          </p:cNvPr>
          <p:cNvSpPr>
            <a:spLocks noGrp="1"/>
          </p:cNvSpPr>
          <p:nvPr>
            <p:ph sz="quarter" idx="4"/>
          </p:nvPr>
        </p:nvSpPr>
        <p:spPr/>
        <p:txBody>
          <a:bodyPr>
            <a:normAutofit/>
          </a:bodyPr>
          <a:lstStyle/>
          <a:p>
            <a:r>
              <a:rPr lang="zh-CN" altLang="en-US" sz="2800" dirty="0"/>
              <a:t>零人工</a:t>
            </a:r>
            <a:endParaRPr lang="en-US" altLang="zh-CN" sz="2800" dirty="0"/>
          </a:p>
          <a:p>
            <a:r>
              <a:rPr lang="zh-CN" altLang="en-US" sz="2800" dirty="0"/>
              <a:t>零差错</a:t>
            </a:r>
            <a:endParaRPr lang="en-US" altLang="zh-CN" sz="2800" dirty="0"/>
          </a:p>
          <a:p>
            <a:r>
              <a:rPr lang="zh-CN" altLang="en-US" sz="2800" dirty="0"/>
              <a:t>超快速</a:t>
            </a:r>
            <a:endParaRPr lang="en-US" altLang="zh-CN" sz="2800" dirty="0"/>
          </a:p>
          <a:p>
            <a:r>
              <a:rPr lang="zh-CN" altLang="en-US" sz="2800" dirty="0"/>
              <a:t>数据公开透明</a:t>
            </a:r>
          </a:p>
        </p:txBody>
      </p:sp>
    </p:spTree>
    <p:extLst>
      <p:ext uri="{BB962C8B-B14F-4D97-AF65-F5344CB8AC3E}">
        <p14:creationId xmlns:p14="http://schemas.microsoft.com/office/powerpoint/2010/main" val="29061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895600" y="405773"/>
            <a:ext cx="8610600" cy="1293028"/>
          </a:xfrm>
        </p:spPr>
        <p:txBody>
          <a:bodyPr>
            <a:normAutofit/>
          </a:bodyPr>
          <a:lstStyle/>
          <a:p>
            <a:r>
              <a:rPr lang="zh-CN" altLang="en-US" sz="5400" dirty="0"/>
              <a:t>什么是以太坊？</a:t>
            </a:r>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703291"/>
            <a:ext cx="10820400" cy="4930588"/>
          </a:xfrm>
        </p:spPr>
        <p:txBody>
          <a:bodyPr>
            <a:normAutofit lnSpcReduction="10000"/>
          </a:bodyPr>
          <a:lstStyle/>
          <a:p>
            <a:pPr marL="0" indent="0">
              <a:buNone/>
            </a:pPr>
            <a:r>
              <a:rPr lang="zh-CN" altLang="en-US" sz="3200" kern="0" dirty="0">
                <a:latin typeface="+mn-ea"/>
              </a:rPr>
              <a:t>从计算机科学的角度来看，以太坊是一个确定性但实际上无限制的状态机，由全局可访问的单一状态和能够改变其状态的虚拟机组成。</a:t>
            </a:r>
            <a:endParaRPr lang="en-US" altLang="zh-CN" sz="3200" kern="0" dirty="0">
              <a:latin typeface="+mn-ea"/>
            </a:endParaRPr>
          </a:p>
          <a:p>
            <a:pPr marL="0" indent="0">
              <a:buNone/>
            </a:pPr>
            <a:r>
              <a:rPr lang="zh-CN" altLang="en-US" sz="3200" kern="0" dirty="0">
                <a:latin typeface="+mn-ea"/>
              </a:rPr>
              <a:t>从更实际的角度来看，以太坊是一个开源的，全球分散的计算基础设施，执行称为智能合约的程序。它使用区块链来同步和存储系统的状态变化，以及称为</a:t>
            </a:r>
            <a:r>
              <a:rPr lang="en-US" altLang="zh-CN" sz="3200" kern="0" dirty="0">
                <a:latin typeface="+mn-ea"/>
              </a:rPr>
              <a:t>ether</a:t>
            </a:r>
            <a:r>
              <a:rPr lang="zh-CN" altLang="en-US" sz="3200" kern="0" dirty="0">
                <a:latin typeface="+mn-ea"/>
              </a:rPr>
              <a:t>（货币符号为</a:t>
            </a:r>
            <a:r>
              <a:rPr lang="en-US" altLang="zh-CN" sz="3200" kern="0" dirty="0">
                <a:latin typeface="+mn-ea"/>
              </a:rPr>
              <a:t>ETH</a:t>
            </a:r>
            <a:r>
              <a:rPr lang="zh-CN" altLang="en-US" sz="3200" kern="0" dirty="0">
                <a:latin typeface="+mn-ea"/>
              </a:rPr>
              <a:t>）的通证来计量和约束执行资源所需的成本。</a:t>
            </a:r>
            <a:endParaRPr lang="en-US" altLang="zh-CN" sz="3200" kern="0" dirty="0">
              <a:latin typeface="+mn-ea"/>
            </a:endParaRPr>
          </a:p>
          <a:p>
            <a:pPr marL="0" indent="0">
              <a:buNone/>
            </a:pPr>
            <a:r>
              <a:rPr lang="zh-CN" altLang="en-US" sz="3200" kern="0" dirty="0">
                <a:latin typeface="+mn-ea"/>
              </a:rPr>
              <a:t>以太坊平台使开发人员能够构建具有内置经济功能的强大的去中心化应用程序。在提供高可用性，可审计性，透明度和中立性的同时，它还减少或消除了审查并降低了某些交易对手的风险。</a:t>
            </a:r>
            <a:endParaRPr lang="en-US" altLang="zh-CN" sz="3200" kern="0" dirty="0">
              <a:latin typeface="+mn-ea"/>
            </a:endParaRPr>
          </a:p>
        </p:txBody>
      </p:sp>
    </p:spTree>
    <p:extLst>
      <p:ext uri="{BB962C8B-B14F-4D97-AF65-F5344CB8AC3E}">
        <p14:creationId xmlns:p14="http://schemas.microsoft.com/office/powerpoint/2010/main" val="114700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066800" y="1882067"/>
            <a:ext cx="10058400" cy="4891596"/>
          </a:xfrm>
        </p:spPr>
        <p:txBody>
          <a:bodyPr>
            <a:normAutofit fontScale="55000" lnSpcReduction="20000"/>
          </a:bodyPr>
          <a:lstStyle/>
          <a:p>
            <a:pPr marL="396240">
              <a:lnSpc>
                <a:spcPct val="120000"/>
              </a:lnSpc>
            </a:pPr>
            <a:r>
              <a:rPr lang="en-US" altLang="zh-CN" sz="6000" dirty="0">
                <a:latin typeface="隶书" panose="02010509060101010101" pitchFamily="49" charset="-122"/>
                <a:ea typeface="隶书" panose="02010509060101010101" pitchFamily="49" charset="-122"/>
              </a:rPr>
              <a:t>4.6</a:t>
            </a:r>
            <a:r>
              <a:rPr lang="zh-CN" altLang="en-US" sz="6000" dirty="0">
                <a:latin typeface="隶书" panose="02010509060101010101" pitchFamily="49" charset="-122"/>
                <a:ea typeface="隶书" panose="02010509060101010101" pitchFamily="49" charset="-122"/>
              </a:rPr>
              <a:t>晚</a:t>
            </a:r>
            <a:r>
              <a:rPr lang="en-US" altLang="zh-CN" sz="6000" dirty="0">
                <a:latin typeface="隶书" panose="02010509060101010101" pitchFamily="49" charset="-122"/>
                <a:ea typeface="隶书" panose="02010509060101010101" pitchFamily="49" charset="-122"/>
              </a:rPr>
              <a:t>Cosmos</a:t>
            </a:r>
            <a:r>
              <a:rPr lang="zh-CN" altLang="en-US" sz="6000" dirty="0">
                <a:latin typeface="隶书" panose="02010509060101010101" pitchFamily="49" charset="-122"/>
                <a:ea typeface="隶书" panose="02010509060101010101" pitchFamily="49" charset="-122"/>
              </a:rPr>
              <a:t>半小时</a:t>
            </a:r>
            <a:r>
              <a:rPr lang="en-US" altLang="zh-CN" sz="6000" dirty="0">
                <a:latin typeface="隶书" panose="02010509060101010101" pitchFamily="49" charset="-122"/>
                <a:ea typeface="隶书" panose="02010509060101010101" pitchFamily="49" charset="-122"/>
              </a:rPr>
              <a:t>1</a:t>
            </a:r>
            <a:r>
              <a:rPr lang="zh-CN" altLang="en-US" sz="6000" dirty="0">
                <a:latin typeface="隶书" panose="02010509060101010101" pitchFamily="49" charset="-122"/>
                <a:ea typeface="隶书" panose="02010509060101010101" pitchFamily="49" charset="-122"/>
              </a:rPr>
              <a:t>亿</a:t>
            </a:r>
            <a:r>
              <a:rPr lang="en-US" altLang="zh-CN" sz="6000" dirty="0">
                <a:latin typeface="隶书" panose="02010509060101010101" pitchFamily="49" charset="-122"/>
                <a:ea typeface="隶书" panose="02010509060101010101" pitchFamily="49" charset="-122"/>
              </a:rPr>
              <a:t>1</a:t>
            </a:r>
            <a:r>
              <a:rPr lang="zh-CN" altLang="en-US" sz="6000" dirty="0">
                <a:latin typeface="隶书" panose="02010509060101010101" pitchFamily="49" charset="-122"/>
                <a:ea typeface="隶书" panose="02010509060101010101" pitchFamily="49" charset="-122"/>
              </a:rPr>
              <a:t>千</a:t>
            </a:r>
            <a:r>
              <a:rPr lang="en-US" altLang="zh-CN" sz="6000" dirty="0">
                <a:latin typeface="隶书" panose="02010509060101010101" pitchFamily="49" charset="-122"/>
                <a:ea typeface="隶书" panose="02010509060101010101" pitchFamily="49" charset="-122"/>
              </a:rPr>
              <a:t>6</a:t>
            </a:r>
            <a:r>
              <a:rPr lang="zh-CN" altLang="en-US" sz="6000" dirty="0">
                <a:latin typeface="隶书" panose="02010509060101010101" pitchFamily="49" charset="-122"/>
                <a:ea typeface="隶书" panose="02010509060101010101" pitchFamily="49" charset="-122"/>
              </a:rPr>
              <a:t>百万</a:t>
            </a:r>
            <a:endParaRPr lang="en-US" altLang="zh-CN" sz="6000" dirty="0">
              <a:latin typeface="隶书" panose="02010509060101010101" pitchFamily="49" charset="-122"/>
              <a:ea typeface="隶书" panose="02010509060101010101" pitchFamily="49" charset="-122"/>
            </a:endParaRPr>
          </a:p>
          <a:p>
            <a:pPr marL="396240">
              <a:lnSpc>
                <a:spcPct val="120000"/>
              </a:lnSpc>
            </a:pPr>
            <a:r>
              <a:rPr lang="en-US" altLang="zh-CN" sz="6000" dirty="0">
                <a:latin typeface="隶书" panose="02010509060101010101" pitchFamily="49" charset="-122"/>
                <a:ea typeface="隶书" panose="02010509060101010101" pitchFamily="49" charset="-122"/>
              </a:rPr>
              <a:t>4.25</a:t>
            </a:r>
            <a:r>
              <a:rPr lang="zh-CN" altLang="en-US" sz="6000" dirty="0">
                <a:latin typeface="隶书" panose="02010509060101010101" pitchFamily="49" charset="-122"/>
                <a:ea typeface="隶书" panose="02010509060101010101" pitchFamily="49" charset="-122"/>
              </a:rPr>
              <a:t>凌晨</a:t>
            </a:r>
            <a:r>
              <a:rPr lang="en-US" altLang="zh-CN" sz="6000" dirty="0">
                <a:latin typeface="隶书" panose="02010509060101010101" pitchFamily="49" charset="-122"/>
                <a:ea typeface="隶书" panose="02010509060101010101" pitchFamily="49" charset="-122"/>
              </a:rPr>
              <a:t>Gnosis</a:t>
            </a:r>
            <a:r>
              <a:rPr lang="zh-CN" altLang="en-US" sz="6000" dirty="0">
                <a:latin typeface="隶书" panose="02010509060101010101" pitchFamily="49" charset="-122"/>
                <a:ea typeface="隶书" panose="02010509060101010101" pitchFamily="49" charset="-122"/>
              </a:rPr>
              <a:t>十分钟</a:t>
            </a:r>
            <a:r>
              <a:rPr lang="en-US" altLang="zh-CN" sz="6100" dirty="0">
                <a:latin typeface="隶书" panose="02010509060101010101" pitchFamily="49" charset="-122"/>
                <a:ea typeface="隶书" panose="02010509060101010101" pitchFamily="49" charset="-122"/>
              </a:rPr>
              <a:t>8619</a:t>
            </a:r>
            <a:r>
              <a:rPr lang="zh-CN" altLang="en-US" sz="6100" dirty="0">
                <a:latin typeface="隶书" panose="02010509060101010101" pitchFamily="49" charset="-122"/>
                <a:ea typeface="隶书" panose="02010509060101010101" pitchFamily="49" charset="-122"/>
              </a:rPr>
              <a:t>万</a:t>
            </a:r>
            <a:endParaRPr lang="en-US" altLang="zh-CN" sz="6100" dirty="0">
              <a:latin typeface="隶书" panose="02010509060101010101" pitchFamily="49" charset="-122"/>
              <a:ea typeface="隶书" panose="02010509060101010101" pitchFamily="49" charset="-122"/>
            </a:endParaRPr>
          </a:p>
          <a:p>
            <a:pPr marL="396240">
              <a:lnSpc>
                <a:spcPct val="120000"/>
              </a:lnSpc>
            </a:pPr>
            <a:r>
              <a:rPr lang="en-US" altLang="zh-CN" sz="6100" dirty="0">
                <a:latin typeface="隶书" panose="02010509060101010101" pitchFamily="49" charset="-122"/>
                <a:ea typeface="隶书" panose="02010509060101010101" pitchFamily="49" charset="-122"/>
              </a:rPr>
              <a:t>5.31</a:t>
            </a:r>
            <a:r>
              <a:rPr lang="zh-CN" altLang="en-US" sz="6100" dirty="0">
                <a:latin typeface="隶书" panose="02010509060101010101" pitchFamily="49" charset="-122"/>
                <a:ea typeface="隶书" panose="02010509060101010101" pitchFamily="49" charset="-122"/>
              </a:rPr>
              <a:t> </a:t>
            </a:r>
            <a:r>
              <a:rPr lang="en-US" altLang="zh-CN" sz="6100" dirty="0">
                <a:latin typeface="隶书" panose="02010509060101010101" pitchFamily="49" charset="-122"/>
                <a:ea typeface="隶书" panose="02010509060101010101" pitchFamily="49" charset="-122"/>
              </a:rPr>
              <a:t>Brave</a:t>
            </a:r>
            <a:r>
              <a:rPr lang="zh-CN" altLang="en-US" sz="6100" dirty="0">
                <a:latin typeface="隶书" panose="02010509060101010101" pitchFamily="49" charset="-122"/>
                <a:ea typeface="隶书" panose="02010509060101010101" pitchFamily="49" charset="-122"/>
              </a:rPr>
              <a:t>（</a:t>
            </a:r>
            <a:r>
              <a:rPr lang="en-US" altLang="zh-CN" sz="6100" dirty="0">
                <a:latin typeface="隶书" panose="02010509060101010101" pitchFamily="49" charset="-122"/>
                <a:ea typeface="隶书" panose="02010509060101010101" pitchFamily="49" charset="-122"/>
              </a:rPr>
              <a:t>BAT</a:t>
            </a:r>
            <a:r>
              <a:rPr lang="zh-CN" altLang="en-US" sz="6100" dirty="0">
                <a:latin typeface="隶书" panose="02010509060101010101" pitchFamily="49" charset="-122"/>
                <a:ea typeface="隶书" panose="02010509060101010101" pitchFamily="49" charset="-122"/>
              </a:rPr>
              <a:t>）</a:t>
            </a:r>
            <a:r>
              <a:rPr lang="en-US" altLang="zh-CN" sz="6100" dirty="0">
                <a:latin typeface="隶书" panose="02010509060101010101" pitchFamily="49" charset="-122"/>
                <a:ea typeface="隶书" panose="02010509060101010101" pitchFamily="49" charset="-122"/>
              </a:rPr>
              <a:t> 30</a:t>
            </a:r>
            <a:r>
              <a:rPr lang="zh-CN" altLang="en-US" sz="6100" dirty="0">
                <a:latin typeface="隶书" panose="02010509060101010101" pitchFamily="49" charset="-122"/>
                <a:ea typeface="隶书" panose="02010509060101010101" pitchFamily="49" charset="-122"/>
              </a:rPr>
              <a:t>秒内</a:t>
            </a:r>
            <a:r>
              <a:rPr lang="en-US" altLang="zh-CN" sz="6100" dirty="0">
                <a:latin typeface="隶书" panose="02010509060101010101" pitchFamily="49" charset="-122"/>
                <a:ea typeface="隶书" panose="02010509060101010101" pitchFamily="49" charset="-122"/>
              </a:rPr>
              <a:t>2</a:t>
            </a:r>
            <a:r>
              <a:rPr lang="zh-CN" altLang="en-US" sz="6100" dirty="0">
                <a:latin typeface="隶书" panose="02010509060101010101" pitchFamily="49" charset="-122"/>
                <a:ea typeface="隶书" panose="02010509060101010101" pitchFamily="49" charset="-122"/>
              </a:rPr>
              <a:t>亿</a:t>
            </a:r>
            <a:r>
              <a:rPr lang="en-US" altLang="zh-CN" sz="6100" dirty="0">
                <a:latin typeface="隶书" panose="02010509060101010101" pitchFamily="49" charset="-122"/>
                <a:ea typeface="隶书" panose="02010509060101010101" pitchFamily="49" charset="-122"/>
              </a:rPr>
              <a:t>3</a:t>
            </a:r>
            <a:r>
              <a:rPr lang="zh-CN" altLang="en-US" sz="6100" dirty="0">
                <a:latin typeface="隶书" panose="02010509060101010101" pitchFamily="49" charset="-122"/>
                <a:ea typeface="隶书" panose="02010509060101010101" pitchFamily="49" charset="-122"/>
              </a:rPr>
              <a:t>千多万人民币</a:t>
            </a:r>
            <a:endParaRPr lang="en-US" altLang="zh-CN" sz="6100" dirty="0">
              <a:latin typeface="隶书" panose="02010509060101010101" pitchFamily="49" charset="-122"/>
              <a:ea typeface="隶书" panose="02010509060101010101" pitchFamily="49" charset="-122"/>
            </a:endParaRPr>
          </a:p>
          <a:p>
            <a:pPr marL="396240">
              <a:lnSpc>
                <a:spcPct val="120000"/>
              </a:lnSpc>
            </a:pPr>
            <a:r>
              <a:rPr lang="en-US" altLang="zh-CN" sz="6100" dirty="0">
                <a:latin typeface="隶书" panose="02010509060101010101" pitchFamily="49" charset="-122"/>
                <a:ea typeface="隶书" panose="02010509060101010101" pitchFamily="49" charset="-122"/>
              </a:rPr>
              <a:t>6.12</a:t>
            </a:r>
            <a:r>
              <a:rPr lang="zh-CN" altLang="en-US" sz="6100" dirty="0">
                <a:latin typeface="隶书" panose="02010509060101010101" pitchFamily="49" charset="-122"/>
                <a:ea typeface="隶书" panose="02010509060101010101" pitchFamily="49" charset="-122"/>
              </a:rPr>
              <a:t>晚，</a:t>
            </a:r>
            <a:r>
              <a:rPr lang="en-US" altLang="zh-CN" sz="6100" dirty="0" err="1">
                <a:latin typeface="隶书" panose="02010509060101010101" pitchFamily="49" charset="-122"/>
                <a:ea typeface="隶书" panose="02010509060101010101" pitchFamily="49" charset="-122"/>
              </a:rPr>
              <a:t>Bancor</a:t>
            </a:r>
            <a:r>
              <a:rPr lang="en-US" altLang="zh-CN" sz="6100" dirty="0">
                <a:latin typeface="隶书" panose="02010509060101010101" pitchFamily="49" charset="-122"/>
                <a:ea typeface="隶书" panose="02010509060101010101" pitchFamily="49" charset="-122"/>
              </a:rPr>
              <a:t> 90</a:t>
            </a:r>
            <a:r>
              <a:rPr lang="zh-CN" altLang="en-US" sz="6100" dirty="0">
                <a:latin typeface="隶书" panose="02010509060101010101" pitchFamily="49" charset="-122"/>
                <a:ea typeface="隶书" panose="02010509060101010101" pitchFamily="49" charset="-122"/>
              </a:rPr>
              <a:t>分钟，完成</a:t>
            </a:r>
            <a:r>
              <a:rPr lang="en-US" altLang="zh-CN" sz="6100" dirty="0">
                <a:latin typeface="隶书" panose="02010509060101010101" pitchFamily="49" charset="-122"/>
                <a:ea typeface="隶书" panose="02010509060101010101" pitchFamily="49" charset="-122"/>
              </a:rPr>
              <a:t>10.5</a:t>
            </a:r>
            <a:r>
              <a:rPr lang="zh-CN" altLang="en-US" sz="6100" dirty="0">
                <a:latin typeface="隶书" panose="02010509060101010101" pitchFamily="49" charset="-122"/>
                <a:ea typeface="隶书" panose="02010509060101010101" pitchFamily="49" charset="-122"/>
              </a:rPr>
              <a:t>亿人民币</a:t>
            </a:r>
            <a:endParaRPr lang="en-US" altLang="zh-CN" sz="6100" dirty="0">
              <a:latin typeface="隶书" panose="02010509060101010101" pitchFamily="49" charset="-122"/>
              <a:ea typeface="隶书" panose="02010509060101010101" pitchFamily="49" charset="-122"/>
            </a:endParaRPr>
          </a:p>
          <a:p>
            <a:pPr marL="396240">
              <a:lnSpc>
                <a:spcPct val="120000"/>
              </a:lnSpc>
            </a:pPr>
            <a:r>
              <a:rPr lang="en-US" altLang="zh-CN" sz="6100" dirty="0">
                <a:latin typeface="隶书" panose="02010509060101010101" pitchFamily="49" charset="-122"/>
                <a:ea typeface="隶书" panose="02010509060101010101" pitchFamily="49" charset="-122"/>
              </a:rPr>
              <a:t>7.13</a:t>
            </a:r>
            <a:r>
              <a:rPr lang="zh-CN" altLang="en-US" sz="6100" dirty="0">
                <a:latin typeface="隶书" panose="02010509060101010101" pitchFamily="49" charset="-122"/>
                <a:ea typeface="隶书" panose="02010509060101010101" pitchFamily="49" charset="-122"/>
              </a:rPr>
              <a:t>，经过</a:t>
            </a:r>
            <a:r>
              <a:rPr lang="en-US" altLang="zh-CN" sz="6100" dirty="0">
                <a:latin typeface="隶书" panose="02010509060101010101" pitchFamily="49" charset="-122"/>
                <a:ea typeface="隶书" panose="02010509060101010101" pitchFamily="49" charset="-122"/>
              </a:rPr>
              <a:t>13</a:t>
            </a:r>
            <a:r>
              <a:rPr lang="zh-CN" altLang="en-US" sz="6100" dirty="0">
                <a:latin typeface="隶书" panose="02010509060101010101" pitchFamily="49" charset="-122"/>
                <a:ea typeface="隶书" panose="02010509060101010101" pitchFamily="49" charset="-122"/>
              </a:rPr>
              <a:t>天</a:t>
            </a:r>
            <a:r>
              <a:rPr lang="en-US" altLang="zh-CN" sz="6100" dirty="0">
                <a:latin typeface="隶书" panose="02010509060101010101" pitchFamily="49" charset="-122"/>
                <a:ea typeface="隶书" panose="02010509060101010101" pitchFamily="49" charset="-122"/>
              </a:rPr>
              <a:t>ICO</a:t>
            </a:r>
            <a:r>
              <a:rPr lang="zh-CN" altLang="en-US" sz="6100" dirty="0">
                <a:latin typeface="隶书" panose="02010509060101010101" pitchFamily="49" charset="-122"/>
                <a:ea typeface="隶书" panose="02010509060101010101" pitchFamily="49" charset="-122"/>
              </a:rPr>
              <a:t>，</a:t>
            </a:r>
            <a:r>
              <a:rPr lang="en-US" altLang="zh-CN" sz="6100" dirty="0" err="1">
                <a:latin typeface="隶书" panose="02010509060101010101" pitchFamily="49" charset="-122"/>
                <a:ea typeface="隶书" panose="02010509060101010101" pitchFamily="49" charset="-122"/>
              </a:rPr>
              <a:t>Tezos</a:t>
            </a:r>
            <a:r>
              <a:rPr lang="en-US" altLang="zh-CN" sz="6100" dirty="0">
                <a:latin typeface="隶书" panose="02010509060101010101" pitchFamily="49" charset="-122"/>
                <a:ea typeface="隶书" panose="02010509060101010101" pitchFamily="49" charset="-122"/>
              </a:rPr>
              <a:t> </a:t>
            </a:r>
            <a:r>
              <a:rPr lang="zh-CN" altLang="en-US" sz="6100" dirty="0">
                <a:latin typeface="隶书" panose="02010509060101010101" pitchFamily="49" charset="-122"/>
                <a:ea typeface="隶书" panose="02010509060101010101" pitchFamily="49" charset="-122"/>
              </a:rPr>
              <a:t>完成</a:t>
            </a:r>
            <a:r>
              <a:rPr lang="en-US" altLang="zh-CN" sz="6100" dirty="0">
                <a:latin typeface="隶书" panose="02010509060101010101" pitchFamily="49" charset="-122"/>
                <a:ea typeface="隶书" panose="02010509060101010101" pitchFamily="49" charset="-122"/>
              </a:rPr>
              <a:t>15.74</a:t>
            </a:r>
            <a:r>
              <a:rPr lang="zh-CN" altLang="en-US" sz="6100" dirty="0">
                <a:latin typeface="隶书" panose="02010509060101010101" pitchFamily="49" charset="-122"/>
                <a:ea typeface="隶书" panose="02010509060101010101" pitchFamily="49" charset="-122"/>
              </a:rPr>
              <a:t>亿人民币，荣登全球最大的</a:t>
            </a:r>
            <a:r>
              <a:rPr lang="en-US" altLang="zh-CN" sz="6100" dirty="0">
                <a:latin typeface="隶书" panose="02010509060101010101" pitchFamily="49" charset="-122"/>
                <a:ea typeface="隶书" panose="02010509060101010101" pitchFamily="49" charset="-122"/>
              </a:rPr>
              <a:t>ICO</a:t>
            </a:r>
          </a:p>
          <a:p>
            <a:pPr marL="396240">
              <a:lnSpc>
                <a:spcPct val="120000"/>
              </a:lnSpc>
            </a:pPr>
            <a:r>
              <a:rPr lang="en-US" altLang="zh-CN" sz="6100" dirty="0">
                <a:latin typeface="隶书" panose="02010509060101010101" pitchFamily="49" charset="-122"/>
                <a:ea typeface="隶书" panose="02010509060101010101" pitchFamily="49" charset="-122"/>
              </a:rPr>
              <a:t>7.1 EOS </a:t>
            </a:r>
            <a:r>
              <a:rPr lang="zh-CN" altLang="en-US" sz="6100" dirty="0">
                <a:latin typeface="隶书" panose="02010509060101010101" pitchFamily="49" charset="-122"/>
                <a:ea typeface="隶书" panose="02010509060101010101" pitchFamily="49" charset="-122"/>
              </a:rPr>
              <a:t>长达</a:t>
            </a:r>
            <a:r>
              <a:rPr lang="en-US" altLang="zh-CN" sz="6100" dirty="0">
                <a:latin typeface="隶书" panose="02010509060101010101" pitchFamily="49" charset="-122"/>
                <a:ea typeface="隶书" panose="02010509060101010101" pitchFamily="49" charset="-122"/>
              </a:rPr>
              <a:t>351</a:t>
            </a:r>
            <a:r>
              <a:rPr lang="zh-CN" altLang="en-US" sz="6100" dirty="0">
                <a:latin typeface="隶书" panose="02010509060101010101" pitchFamily="49" charset="-122"/>
                <a:ea typeface="隶书" panose="02010509060101010101" pitchFamily="49" charset="-122"/>
              </a:rPr>
              <a:t>天的</a:t>
            </a:r>
            <a:r>
              <a:rPr lang="en-US" altLang="zh-CN" sz="6100" dirty="0">
                <a:latin typeface="隶书" panose="02010509060101010101" pitchFamily="49" charset="-122"/>
                <a:ea typeface="隶书" panose="02010509060101010101" pitchFamily="49" charset="-122"/>
              </a:rPr>
              <a:t>ICO</a:t>
            </a:r>
            <a:r>
              <a:rPr lang="zh-CN" altLang="en-US" sz="6100" dirty="0">
                <a:latin typeface="隶书" panose="02010509060101010101" pitchFamily="49" charset="-122"/>
                <a:ea typeface="隶书" panose="02010509060101010101" pitchFamily="49" charset="-122"/>
              </a:rPr>
              <a:t>，前</a:t>
            </a:r>
            <a:r>
              <a:rPr lang="en-US" altLang="zh-CN" sz="6100" dirty="0">
                <a:latin typeface="隶书" panose="02010509060101010101" pitchFamily="49" charset="-122"/>
                <a:ea typeface="隶书" panose="02010509060101010101" pitchFamily="49" charset="-122"/>
              </a:rPr>
              <a:t>5</a:t>
            </a:r>
            <a:r>
              <a:rPr lang="zh-CN" altLang="en-US" sz="6100" dirty="0">
                <a:latin typeface="隶书" panose="02010509060101010101" pitchFamily="49" charset="-122"/>
                <a:ea typeface="隶书" panose="02010509060101010101" pitchFamily="49" charset="-122"/>
              </a:rPr>
              <a:t>天即达</a:t>
            </a:r>
            <a:r>
              <a:rPr lang="en-US" altLang="zh-CN" sz="6100" dirty="0">
                <a:latin typeface="隶书" panose="02010509060101010101" pitchFamily="49" charset="-122"/>
                <a:ea typeface="隶书" panose="02010509060101010101" pitchFamily="49" charset="-122"/>
              </a:rPr>
              <a:t>13</a:t>
            </a:r>
            <a:r>
              <a:rPr lang="zh-CN" altLang="en-US" sz="6100" dirty="0">
                <a:latin typeface="隶书" panose="02010509060101010101" pitchFamily="49" charset="-122"/>
                <a:ea typeface="隶书" panose="02010509060101010101" pitchFamily="49" charset="-122"/>
              </a:rPr>
              <a:t>亿元</a:t>
            </a:r>
            <a:r>
              <a:rPr lang="zh-CN" altLang="en-US" sz="6100" dirty="0">
                <a:solidFill>
                  <a:prstClr val="black"/>
                </a:solidFill>
                <a:latin typeface="隶书" panose="02010509060101010101" pitchFamily="49" charset="-122"/>
                <a:ea typeface="隶书" panose="02010509060101010101" pitchFamily="49" charset="-122"/>
              </a:rPr>
              <a:t>币</a:t>
            </a:r>
            <a:endParaRPr lang="en-US" altLang="zh-CN" sz="6100" dirty="0">
              <a:solidFill>
                <a:prstClr val="black"/>
              </a:solidFill>
              <a:latin typeface="隶书" panose="02010509060101010101" pitchFamily="49" charset="-122"/>
              <a:ea typeface="隶书" panose="02010509060101010101" pitchFamily="49" charset="-122"/>
            </a:endParaRPr>
          </a:p>
        </p:txBody>
      </p:sp>
      <p:sp>
        <p:nvSpPr>
          <p:cNvPr id="2" name="标题 1"/>
          <p:cNvSpPr>
            <a:spLocks noGrp="1"/>
          </p:cNvSpPr>
          <p:nvPr>
            <p:ph type="title"/>
          </p:nvPr>
        </p:nvSpPr>
        <p:spPr/>
        <p:txBody>
          <a:bodyPr>
            <a:normAutofit/>
          </a:bodyPr>
          <a:lstStyle/>
          <a:p>
            <a:pPr>
              <a:lnSpc>
                <a:spcPct val="100000"/>
              </a:lnSpc>
            </a:pPr>
            <a:r>
              <a:rPr lang="en-US" altLang="zh-CN" sz="4800" dirty="0"/>
              <a:t>17</a:t>
            </a:r>
            <a:r>
              <a:rPr lang="zh-CN" altLang="en-US" sz="4800" dirty="0"/>
              <a:t>年火爆的区块链</a:t>
            </a:r>
            <a:r>
              <a:rPr lang="en-US" altLang="zh-CN" sz="4800" dirty="0"/>
              <a:t>ICO</a:t>
            </a:r>
            <a:endParaRPr lang="zh-CN" altLang="en-US" sz="4800" dirty="0"/>
          </a:p>
        </p:txBody>
      </p:sp>
    </p:spTree>
    <p:extLst>
      <p:ext uri="{BB962C8B-B14F-4D97-AF65-F5344CB8AC3E}">
        <p14:creationId xmlns:p14="http://schemas.microsoft.com/office/powerpoint/2010/main" val="345808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1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1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75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1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1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1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625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1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1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2895600" y="369926"/>
            <a:ext cx="8610600" cy="1293028"/>
          </a:xfrm>
        </p:spPr>
        <p:txBody>
          <a:bodyPr>
            <a:normAutofit/>
          </a:bodyPr>
          <a:lstStyle/>
          <a:p>
            <a:r>
              <a:rPr lang="en-US" altLang="zh-CN" sz="5400" dirty="0"/>
              <a:t>ICO</a:t>
            </a:r>
            <a:r>
              <a:rPr lang="zh-CN" altLang="en-US" sz="5400" dirty="0"/>
              <a:t>暴露的风险</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766048"/>
            <a:ext cx="10820400" cy="4452638"/>
          </a:xfrm>
        </p:spPr>
        <p:txBody>
          <a:bodyPr>
            <a:normAutofit/>
          </a:bodyPr>
          <a:lstStyle/>
          <a:p>
            <a:r>
              <a:rPr lang="zh-CN" altLang="en-US" sz="3200" dirty="0">
                <a:latin typeface="等线" panose="02010600030101010101" pitchFamily="2" charset="-122"/>
                <a:ea typeface="等线" panose="02010600030101010101" pitchFamily="2" charset="-122"/>
              </a:rPr>
              <a:t>难以评估项目方团队的能力；</a:t>
            </a:r>
            <a:endParaRPr lang="en-US" altLang="zh-CN" sz="3200" dirty="0">
              <a:latin typeface="等线" panose="02010600030101010101" pitchFamily="2" charset="-122"/>
              <a:ea typeface="等线" panose="02010600030101010101" pitchFamily="2" charset="-122"/>
            </a:endParaRPr>
          </a:p>
          <a:p>
            <a:r>
              <a:rPr lang="zh-CN" altLang="en-US" sz="3200" dirty="0">
                <a:latin typeface="等线" panose="02010600030101010101" pitchFamily="2" charset="-122"/>
                <a:ea typeface="等线" panose="02010600030101010101" pitchFamily="2" charset="-122"/>
              </a:rPr>
              <a:t>目前即使发现问题，也无法撤回投资；</a:t>
            </a:r>
            <a:endParaRPr lang="en-US" altLang="zh-CN" sz="3200" dirty="0">
              <a:latin typeface="等线" panose="02010600030101010101" pitchFamily="2" charset="-122"/>
              <a:ea typeface="等线" panose="02010600030101010101" pitchFamily="2" charset="-122"/>
            </a:endParaRPr>
          </a:p>
          <a:p>
            <a:r>
              <a:rPr lang="zh-CN" altLang="en-US" sz="3200" dirty="0">
                <a:latin typeface="等线" panose="02010600030101010101" pitchFamily="2" charset="-122"/>
                <a:ea typeface="等线" panose="02010600030101010101" pitchFamily="2" charset="-122"/>
              </a:rPr>
              <a:t>区块链技术与市场均不成熟，投资者难以把握项目的未来；</a:t>
            </a:r>
            <a:endParaRPr lang="en-US" altLang="zh-CN" sz="3200" dirty="0">
              <a:latin typeface="等线" panose="02010600030101010101" pitchFamily="2" charset="-122"/>
              <a:ea typeface="等线" panose="02010600030101010101" pitchFamily="2" charset="-122"/>
            </a:endParaRPr>
          </a:p>
          <a:p>
            <a:r>
              <a:rPr lang="zh-CN" altLang="en-US" sz="3200" dirty="0">
                <a:latin typeface="等线" panose="02010600030101010101" pitchFamily="2" charset="-122"/>
                <a:ea typeface="等线" panose="02010600030101010101" pitchFamily="2" charset="-122"/>
              </a:rPr>
              <a:t>一些国家在关键环节缺乏管理或者缺乏管理能力；</a:t>
            </a:r>
            <a:endParaRPr lang="en-US" altLang="zh-CN" sz="3200" dirty="0">
              <a:latin typeface="等线" panose="02010600030101010101" pitchFamily="2" charset="-122"/>
              <a:ea typeface="等线" panose="02010600030101010101" pitchFamily="2" charset="-122"/>
            </a:endParaRPr>
          </a:p>
          <a:p>
            <a:r>
              <a:rPr lang="zh-CN" altLang="en-US" sz="3200" dirty="0">
                <a:latin typeface="等线" panose="02010600030101010101" pitchFamily="2" charset="-122"/>
                <a:ea typeface="等线" panose="02010600030101010101" pitchFamily="2" charset="-122"/>
              </a:rPr>
              <a:t>敝国已定性于非法，区块链的发展先机拱手相让。</a:t>
            </a:r>
            <a:endParaRPr lang="en-US" altLang="zh-CN" sz="3200" dirty="0">
              <a:latin typeface="等线" panose="02010600030101010101" pitchFamily="2" charset="-122"/>
              <a:ea typeface="等线" panose="02010600030101010101" pitchFamily="2" charset="-122"/>
            </a:endParaRPr>
          </a:p>
          <a:p>
            <a:r>
              <a:rPr lang="zh-CN" altLang="en-US" sz="3200" dirty="0">
                <a:latin typeface="等线" panose="02010600030101010101" pitchFamily="2" charset="-122"/>
                <a:ea typeface="等线" panose="02010600030101010101" pitchFamily="2" charset="-122"/>
              </a:rPr>
              <a:t>无法审查空中楼阁里的项目方（融资方）。骗局不少；</a:t>
            </a:r>
            <a:endParaRPr lang="en-US" altLang="zh-CN" sz="3200" dirty="0">
              <a:latin typeface="等线" panose="02010600030101010101" pitchFamily="2" charset="-122"/>
              <a:ea typeface="等线" panose="02010600030101010101" pitchFamily="2" charset="-122"/>
            </a:endParaRPr>
          </a:p>
          <a:p>
            <a:pPr marL="0" indent="0" algn="ctr">
              <a:buNone/>
            </a:pPr>
            <a:r>
              <a:rPr lang="zh-CN" altLang="en-US" sz="3600" dirty="0">
                <a:latin typeface="等线" panose="02010600030101010101" pitchFamily="2" charset="-122"/>
                <a:ea typeface="等线" panose="02010600030101010101" pitchFamily="2" charset="-122"/>
              </a:rPr>
              <a:t>结论：必须被革命</a:t>
            </a:r>
            <a:endParaRPr lang="en-US" altLang="zh-CN" sz="3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5789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800" decel="100000"/>
                                        <p:tgtEl>
                                          <p:spTgt spid="3">
                                            <p:txEl>
                                              <p:pRg st="6" end="6"/>
                                            </p:txEl>
                                          </p:spTgt>
                                        </p:tgtEl>
                                      </p:cBhvr>
                                    </p:animEffect>
                                    <p:anim calcmode="lin" valueType="num">
                                      <p:cBhvr>
                                        <p:cTn id="44"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45"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46"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47"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48"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2895600" y="351996"/>
            <a:ext cx="8610600" cy="1293028"/>
          </a:xfrm>
        </p:spPr>
        <p:txBody>
          <a:bodyPr>
            <a:normAutofit/>
          </a:bodyPr>
          <a:lstStyle/>
          <a:p>
            <a:r>
              <a:rPr lang="zh-CN" altLang="en-US" sz="5400" dirty="0"/>
              <a:t>同质性物品和非同质性物品</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882588"/>
            <a:ext cx="10820400" cy="4895717"/>
          </a:xfrm>
        </p:spPr>
        <p:txBody>
          <a:bodyPr>
            <a:noAutofit/>
          </a:bodyPr>
          <a:lstStyle/>
          <a:p>
            <a:pPr marL="0" indent="0">
              <a:buNone/>
            </a:pPr>
            <a:r>
              <a:rPr lang="zh-CN" altLang="en-US" sz="3200" dirty="0">
                <a:latin typeface="仿宋" panose="02010609060101010101" pitchFamily="49" charset="-122"/>
                <a:ea typeface="仿宋" panose="02010609060101010101" pitchFamily="49" charset="-122"/>
              </a:rPr>
              <a:t>同质性物品的每个个体之间没有差别。也就是每两个同质性物品的价值在所有人眼中完全相同，互相之间可以任意交换。</a:t>
            </a:r>
          </a:p>
          <a:p>
            <a:pPr marL="0" indent="0">
              <a:buNone/>
            </a:pPr>
            <a:r>
              <a:rPr lang="zh-CN" altLang="en-US" sz="3200" dirty="0">
                <a:latin typeface="仿宋" panose="02010609060101010101" pitchFamily="49" charset="-122"/>
                <a:ea typeface="仿宋" panose="02010609060101010101" pitchFamily="49" charset="-122"/>
              </a:rPr>
              <a:t>比如人民币的</a:t>
            </a:r>
            <a:r>
              <a:rPr lang="en-US" altLang="zh-CN" sz="3200" dirty="0">
                <a:latin typeface="仿宋" panose="02010609060101010101" pitchFamily="49" charset="-122"/>
                <a:ea typeface="仿宋" panose="02010609060101010101" pitchFamily="49" charset="-122"/>
              </a:rPr>
              <a:t>1</a:t>
            </a:r>
            <a:r>
              <a:rPr lang="zh-CN" altLang="en-US" sz="3200" dirty="0">
                <a:latin typeface="仿宋" panose="02010609060101010101" pitchFamily="49" charset="-122"/>
                <a:ea typeface="仿宋" panose="02010609060101010101" pitchFamily="49" charset="-122"/>
              </a:rPr>
              <a:t>元硬币，每枚</a:t>
            </a:r>
            <a:r>
              <a:rPr lang="en-US" altLang="zh-CN" sz="3200" dirty="0">
                <a:latin typeface="仿宋" panose="02010609060101010101" pitchFamily="49" charset="-122"/>
                <a:ea typeface="仿宋" panose="02010609060101010101" pitchFamily="49" charset="-122"/>
              </a:rPr>
              <a:t>1</a:t>
            </a:r>
            <a:r>
              <a:rPr lang="zh-CN" altLang="en-US" sz="3200" dirty="0">
                <a:latin typeface="仿宋" panose="02010609060101010101" pitchFamily="49" charset="-122"/>
                <a:ea typeface="仿宋" panose="02010609060101010101" pitchFamily="49" charset="-122"/>
              </a:rPr>
              <a:t>元硬币都可与另一枚</a:t>
            </a:r>
            <a:r>
              <a:rPr lang="en-US" altLang="zh-CN" sz="3200" dirty="0">
                <a:latin typeface="仿宋" panose="02010609060101010101" pitchFamily="49" charset="-122"/>
                <a:ea typeface="仿宋" panose="02010609060101010101" pitchFamily="49" charset="-122"/>
              </a:rPr>
              <a:t>1</a:t>
            </a:r>
            <a:r>
              <a:rPr lang="zh-CN" altLang="en-US" sz="3200" dirty="0">
                <a:latin typeface="仿宋" panose="02010609060101010101" pitchFamily="49" charset="-122"/>
                <a:ea typeface="仿宋" panose="02010609060101010101" pitchFamily="49" charset="-122"/>
              </a:rPr>
              <a:t>元硬币互换，彼此没有任何差别。</a:t>
            </a:r>
            <a:endParaRPr lang="en-US" altLang="zh-CN" sz="3200" dirty="0">
              <a:latin typeface="仿宋" panose="02010609060101010101" pitchFamily="49" charset="-122"/>
              <a:ea typeface="仿宋" panose="02010609060101010101" pitchFamily="49" charset="-122"/>
            </a:endParaRPr>
          </a:p>
          <a:p>
            <a:pPr marL="0" indent="0">
              <a:buNone/>
            </a:pPr>
            <a:r>
              <a:rPr lang="zh-CN" altLang="en-US" sz="3200" dirty="0">
                <a:latin typeface="仿宋" panose="02010609060101010101" pitchFamily="49" charset="-122"/>
                <a:ea typeface="仿宋" panose="02010609060101010101" pitchFamily="49" charset="-122"/>
              </a:rPr>
              <a:t>同质性物品：法币、比特币、便利贴</a:t>
            </a:r>
            <a:r>
              <a:rPr lang="en-US" altLang="zh-CN" sz="3200" dirty="0">
                <a:latin typeface="仿宋" panose="02010609060101010101" pitchFamily="49" charset="-122"/>
                <a:ea typeface="仿宋" panose="02010609060101010101" pitchFamily="49" charset="-122"/>
              </a:rPr>
              <a:t>……ERC-20</a:t>
            </a:r>
            <a:r>
              <a:rPr lang="zh-CN" altLang="en-US" sz="3200" dirty="0">
                <a:latin typeface="仿宋" panose="02010609060101010101" pitchFamily="49" charset="-122"/>
                <a:ea typeface="仿宋" panose="02010609060101010101" pitchFamily="49" charset="-122"/>
              </a:rPr>
              <a:t>通证</a:t>
            </a:r>
            <a:endParaRPr lang="en-US" altLang="zh-CN" sz="3200" dirty="0">
              <a:latin typeface="仿宋" panose="02010609060101010101" pitchFamily="49" charset="-122"/>
              <a:ea typeface="仿宋" panose="02010609060101010101" pitchFamily="49" charset="-122"/>
            </a:endParaRPr>
          </a:p>
          <a:p>
            <a:pPr marL="0" indent="0">
              <a:buNone/>
            </a:pPr>
            <a:r>
              <a:rPr lang="en-US" altLang="zh-CN" sz="3200" dirty="0">
                <a:latin typeface="仿宋" panose="02010609060101010101" pitchFamily="49" charset="-122"/>
                <a:ea typeface="仿宋" panose="02010609060101010101" pitchFamily="49" charset="-122"/>
              </a:rPr>
              <a:t>ERC-20</a:t>
            </a:r>
            <a:r>
              <a:rPr lang="zh-CN" altLang="en-US" sz="3200" dirty="0">
                <a:latin typeface="仿宋" panose="02010609060101010101" pitchFamily="49" charset="-122"/>
                <a:ea typeface="仿宋" panose="02010609060101010101" pitchFamily="49" charset="-122"/>
              </a:rPr>
              <a:t>定义的，就是一个同质通证标准。</a:t>
            </a:r>
          </a:p>
          <a:p>
            <a:pPr marL="0" indent="0">
              <a:buNone/>
            </a:pPr>
            <a:endParaRPr lang="zh-CN" altLang="en-US" sz="32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12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739154"/>
            <a:ext cx="10820400" cy="5039152"/>
          </a:xfrm>
        </p:spPr>
        <p:txBody>
          <a:bodyPr>
            <a:noAutofit/>
          </a:bodyPr>
          <a:lstStyle/>
          <a:p>
            <a:pPr marL="0" indent="0">
              <a:buNone/>
            </a:pPr>
            <a:r>
              <a:rPr lang="zh-CN" altLang="en-US" sz="3200" dirty="0">
                <a:latin typeface="仿宋" panose="02010609060101010101" pitchFamily="49" charset="-122"/>
                <a:ea typeface="仿宋" panose="02010609060101010101" pitchFamily="49" charset="-122"/>
              </a:rPr>
              <a:t>非同质性物品（不可替代物品）具有与同质物品定义相反的特征。 这些特征是：</a:t>
            </a:r>
          </a:p>
          <a:p>
            <a:r>
              <a:rPr lang="zh-CN" altLang="en-US" sz="3200" dirty="0">
                <a:latin typeface="仿宋" panose="02010609060101010101" pitchFamily="49" charset="-122"/>
                <a:ea typeface="仿宋" panose="02010609060101010101" pitchFamily="49" charset="-122"/>
              </a:rPr>
              <a:t>‌</a:t>
            </a:r>
            <a:r>
              <a:rPr lang="en-US" altLang="zh-CN" sz="3200" dirty="0">
                <a:latin typeface="仿宋" panose="02010609060101010101" pitchFamily="49" charset="-122"/>
                <a:ea typeface="仿宋" panose="02010609060101010101" pitchFamily="49" charset="-122"/>
              </a:rPr>
              <a:t>Unique</a:t>
            </a:r>
            <a:r>
              <a:rPr lang="zh-CN" altLang="en-US" sz="3200" dirty="0">
                <a:latin typeface="仿宋" panose="02010609060101010101" pitchFamily="49" charset="-122"/>
                <a:ea typeface="仿宋" panose="02010609060101010101" pitchFamily="49" charset="-122"/>
              </a:rPr>
              <a:t>（独特）</a:t>
            </a:r>
          </a:p>
          <a:p>
            <a:r>
              <a:rPr lang="en-US" altLang="zh-CN" sz="3200" dirty="0">
                <a:latin typeface="仿宋" panose="02010609060101010101" pitchFamily="49" charset="-122"/>
                <a:ea typeface="仿宋" panose="02010609060101010101" pitchFamily="49" charset="-122"/>
              </a:rPr>
              <a:t>Irreplaceable</a:t>
            </a:r>
            <a:r>
              <a:rPr lang="zh-CN" altLang="en-US" sz="3200" dirty="0">
                <a:latin typeface="仿宋" panose="02010609060101010101" pitchFamily="49" charset="-122"/>
                <a:ea typeface="仿宋" panose="02010609060101010101" pitchFamily="49" charset="-122"/>
              </a:rPr>
              <a:t>（不可替代）</a:t>
            </a:r>
          </a:p>
          <a:p>
            <a:r>
              <a:rPr lang="en-US" altLang="zh-CN" sz="3200" dirty="0">
                <a:latin typeface="仿宋" panose="02010609060101010101" pitchFamily="49" charset="-122"/>
                <a:ea typeface="仿宋" panose="02010609060101010101" pitchFamily="49" charset="-122"/>
              </a:rPr>
              <a:t>Non-interchangeable</a:t>
            </a:r>
            <a:r>
              <a:rPr lang="zh-CN" altLang="en-US" sz="3200" dirty="0">
                <a:latin typeface="仿宋" panose="02010609060101010101" pitchFamily="49" charset="-122"/>
                <a:ea typeface="仿宋" panose="02010609060101010101" pitchFamily="49" charset="-122"/>
              </a:rPr>
              <a:t>（不可互换）</a:t>
            </a:r>
            <a:endParaRPr lang="en-US" altLang="zh-CN" sz="3200" dirty="0">
              <a:latin typeface="仿宋" panose="02010609060101010101" pitchFamily="49" charset="-122"/>
              <a:ea typeface="仿宋" panose="02010609060101010101" pitchFamily="49" charset="-122"/>
            </a:endParaRPr>
          </a:p>
          <a:p>
            <a:pPr marL="0" indent="0">
              <a:buNone/>
            </a:pPr>
            <a:r>
              <a:rPr lang="zh-CN" altLang="en-US" sz="3200" dirty="0">
                <a:latin typeface="仿宋" panose="02010609060101010101" pitchFamily="49" charset="-122"/>
                <a:ea typeface="仿宋" panose="02010609060101010101" pitchFamily="49" charset="-122"/>
              </a:rPr>
              <a:t>故宫博物馆的每件藏品，则都属于非同质性物品。</a:t>
            </a:r>
            <a:endParaRPr lang="en-US" altLang="zh-CN" sz="3200" dirty="0">
              <a:latin typeface="仿宋" panose="02010609060101010101" pitchFamily="49" charset="-122"/>
              <a:ea typeface="仿宋" panose="02010609060101010101" pitchFamily="49" charset="-122"/>
            </a:endParaRPr>
          </a:p>
          <a:p>
            <a:pPr marL="0" indent="0">
              <a:buNone/>
            </a:pPr>
            <a:r>
              <a:rPr lang="zh-CN" altLang="en-US" sz="3200" dirty="0">
                <a:latin typeface="仿宋" panose="02010609060101010101" pitchFamily="49" charset="-122"/>
                <a:ea typeface="仿宋" panose="02010609060101010101" pitchFamily="49" charset="-122"/>
              </a:rPr>
              <a:t>非同质性物品：艺术作品、人、游戏角色、房地产</a:t>
            </a:r>
            <a:r>
              <a:rPr lang="en-US" altLang="zh-CN" sz="3200" dirty="0">
                <a:latin typeface="仿宋" panose="02010609060101010101" pitchFamily="49" charset="-122"/>
                <a:ea typeface="仿宋" panose="02010609060101010101" pitchFamily="49" charset="-122"/>
              </a:rPr>
              <a:t>……</a:t>
            </a:r>
            <a:endParaRPr lang="zh-CN" altLang="en-US" sz="3200" dirty="0">
              <a:latin typeface="仿宋" panose="02010609060101010101" pitchFamily="49" charset="-122"/>
              <a:ea typeface="仿宋" panose="02010609060101010101" pitchFamily="49" charset="-122"/>
            </a:endParaRPr>
          </a:p>
        </p:txBody>
      </p:sp>
      <p:sp>
        <p:nvSpPr>
          <p:cNvPr id="6" name="标题 1">
            <a:extLst>
              <a:ext uri="{FF2B5EF4-FFF2-40B4-BE49-F238E27FC236}">
                <a16:creationId xmlns:a16="http://schemas.microsoft.com/office/drawing/2014/main" id="{F2F913A5-1BF5-432A-BA78-5FD2B906D485}"/>
              </a:ext>
            </a:extLst>
          </p:cNvPr>
          <p:cNvSpPr>
            <a:spLocks noGrp="1"/>
          </p:cNvSpPr>
          <p:nvPr>
            <p:ph type="title"/>
          </p:nvPr>
        </p:nvSpPr>
        <p:spPr>
          <a:xfrm>
            <a:off x="2895600" y="351996"/>
            <a:ext cx="8610600" cy="1293028"/>
          </a:xfrm>
        </p:spPr>
        <p:txBody>
          <a:bodyPr>
            <a:normAutofit/>
          </a:bodyPr>
          <a:lstStyle/>
          <a:p>
            <a:r>
              <a:rPr lang="zh-CN" altLang="en-US" sz="5400" dirty="0"/>
              <a:t>同质性物品和非同质性物品</a:t>
            </a:r>
          </a:p>
        </p:txBody>
      </p:sp>
    </p:spTree>
    <p:extLst>
      <p:ext uri="{BB962C8B-B14F-4D97-AF65-F5344CB8AC3E}">
        <p14:creationId xmlns:p14="http://schemas.microsoft.com/office/powerpoint/2010/main" val="8136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685801" y="351996"/>
            <a:ext cx="10820400" cy="1293028"/>
          </a:xfrm>
        </p:spPr>
        <p:txBody>
          <a:bodyPr>
            <a:normAutofit/>
          </a:bodyPr>
          <a:lstStyle/>
          <a:p>
            <a:r>
              <a:rPr lang="zh-CN" altLang="en-US" sz="5400" dirty="0"/>
              <a:t>同质通证标准和非同质通证标准</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638372"/>
            <a:ext cx="10820400" cy="4583745"/>
          </a:xfrm>
        </p:spPr>
        <p:txBody>
          <a:bodyPr>
            <a:noAutofit/>
          </a:bodyPr>
          <a:lstStyle/>
          <a:p>
            <a:pPr marL="0" indent="0">
              <a:buNone/>
            </a:pPr>
            <a:r>
              <a:rPr lang="zh-CN" altLang="en-US" sz="3200" dirty="0">
                <a:latin typeface="+mn-ea"/>
              </a:rPr>
              <a:t>同质性物品和非同质性物品，到了区块链领域，就对应衍生出同质通证和非同质通证，同质资产和非同质资产。</a:t>
            </a:r>
            <a:endParaRPr lang="en-US" altLang="zh-CN" sz="3200" dirty="0">
              <a:latin typeface="+mn-ea"/>
            </a:endParaRPr>
          </a:p>
          <a:p>
            <a:pPr marL="0" indent="0">
              <a:buNone/>
            </a:pPr>
            <a:r>
              <a:rPr lang="zh-CN" altLang="en-US" sz="3200" dirty="0">
                <a:latin typeface="+mn-ea"/>
              </a:rPr>
              <a:t>同质通证标准：</a:t>
            </a:r>
            <a:r>
              <a:rPr lang="en-US" altLang="zh-CN" sz="3200" dirty="0">
                <a:latin typeface="+mn-ea"/>
              </a:rPr>
              <a:t>ERC-20</a:t>
            </a:r>
            <a:r>
              <a:rPr lang="zh-CN" altLang="en-US" sz="3200" dirty="0">
                <a:latin typeface="+mn-ea"/>
              </a:rPr>
              <a:t>、</a:t>
            </a:r>
            <a:r>
              <a:rPr lang="en-US" altLang="zh-CN" sz="3200" dirty="0">
                <a:latin typeface="+mn-ea"/>
              </a:rPr>
              <a:t>EIP-3712</a:t>
            </a:r>
          </a:p>
          <a:p>
            <a:pPr marL="0" indent="0">
              <a:buNone/>
            </a:pPr>
            <a:r>
              <a:rPr lang="zh-CN" altLang="en-US" sz="3200" dirty="0">
                <a:latin typeface="+mn-ea"/>
              </a:rPr>
              <a:t>非同质通证标准：</a:t>
            </a:r>
            <a:r>
              <a:rPr lang="en-US" altLang="zh-CN" sz="3200" dirty="0">
                <a:latin typeface="+mn-ea"/>
              </a:rPr>
              <a:t>ERC-721</a:t>
            </a:r>
            <a:r>
              <a:rPr lang="zh-CN" altLang="en-US" sz="3200" dirty="0">
                <a:latin typeface="+mn-ea"/>
              </a:rPr>
              <a:t>、</a:t>
            </a:r>
            <a:r>
              <a:rPr lang="en-US" altLang="zh-CN" sz="3200" dirty="0">
                <a:latin typeface="+mn-ea"/>
              </a:rPr>
              <a:t>EIP-3664</a:t>
            </a:r>
          </a:p>
          <a:p>
            <a:pPr marL="0" indent="0">
              <a:buNone/>
            </a:pPr>
            <a:r>
              <a:rPr lang="zh-CN" altLang="en-US" sz="3200" dirty="0">
                <a:latin typeface="+mn-ea"/>
              </a:rPr>
              <a:t>多重通证标准：</a:t>
            </a:r>
            <a:r>
              <a:rPr lang="en-US" altLang="zh-CN" sz="3200" dirty="0">
                <a:latin typeface="+mn-ea"/>
              </a:rPr>
              <a:t>ERC-1155</a:t>
            </a:r>
          </a:p>
        </p:txBody>
      </p:sp>
    </p:spTree>
    <p:extLst>
      <p:ext uri="{BB962C8B-B14F-4D97-AF65-F5344CB8AC3E}">
        <p14:creationId xmlns:p14="http://schemas.microsoft.com/office/powerpoint/2010/main" val="291433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2895600" y="298209"/>
            <a:ext cx="8610600" cy="1293028"/>
          </a:xfrm>
        </p:spPr>
        <p:txBody>
          <a:bodyPr>
            <a:normAutofit/>
          </a:bodyPr>
          <a:lstStyle/>
          <a:p>
            <a:r>
              <a:rPr lang="en-US" altLang="zh-CN" sz="5400" dirty="0"/>
              <a:t>ERC-721</a:t>
            </a:r>
            <a:r>
              <a:rPr lang="zh-CN" altLang="en-US" sz="5400" dirty="0"/>
              <a:t>：非同质通证标准</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981635" y="1810869"/>
            <a:ext cx="10820400" cy="4473389"/>
          </a:xfrm>
        </p:spPr>
        <p:txBody>
          <a:bodyPr>
            <a:noAutofit/>
          </a:bodyPr>
          <a:lstStyle/>
          <a:p>
            <a:pPr marL="0" indent="0">
              <a:buNone/>
            </a:pPr>
            <a:r>
              <a:rPr lang="en-US" altLang="zh-CN" sz="3200" b="1" dirty="0"/>
              <a:t>ERC721</a:t>
            </a:r>
            <a:r>
              <a:rPr lang="zh-CN" altLang="zh-CN" sz="3200" b="1" dirty="0"/>
              <a:t>通证是不能置换的，亦即</a:t>
            </a:r>
            <a:r>
              <a:rPr lang="en-US" altLang="zh-CN" sz="3200" b="1" dirty="0"/>
              <a:t>ERC721</a:t>
            </a:r>
            <a:r>
              <a:rPr lang="zh-CN" altLang="zh-CN" sz="3200" b="1" dirty="0"/>
              <a:t>的每个通证</a:t>
            </a:r>
            <a:r>
              <a:rPr lang="zh-CN" altLang="en-US" sz="3200" b="1" dirty="0"/>
              <a:t>都</a:t>
            </a:r>
            <a:r>
              <a:rPr lang="zh-CN" altLang="zh-CN" sz="3200" b="1" dirty="0"/>
              <a:t>是唯一的，且还是不可分割的，它的最小单位就是</a:t>
            </a:r>
            <a:r>
              <a:rPr lang="en-US" altLang="zh-CN" sz="3200" b="1" dirty="0"/>
              <a:t>1 </a:t>
            </a:r>
            <a:r>
              <a:rPr lang="zh-CN" altLang="en-US" sz="3200" b="1" dirty="0"/>
              <a:t>。</a:t>
            </a:r>
            <a:endParaRPr lang="en-US" altLang="zh-CN" sz="3200" b="1" dirty="0"/>
          </a:p>
          <a:p>
            <a:pPr marL="0" indent="0">
              <a:buNone/>
            </a:pPr>
            <a:r>
              <a:rPr lang="zh-CN" altLang="zh-CN" sz="3200" b="1" dirty="0"/>
              <a:t>非</a:t>
            </a:r>
            <a:r>
              <a:rPr lang="zh-CN" altLang="en-US" sz="3200" b="1" dirty="0"/>
              <a:t>同质</a:t>
            </a:r>
            <a:r>
              <a:rPr lang="zh-CN" altLang="zh-CN" sz="3200" b="1" dirty="0"/>
              <a:t>通证可以代表</a:t>
            </a:r>
            <a:r>
              <a:rPr lang="zh-CN" altLang="en-US" sz="3200" b="1" dirty="0"/>
              <a:t>区块链</a:t>
            </a:r>
            <a:r>
              <a:rPr lang="zh-CN" altLang="zh-CN" sz="3200" b="1" dirty="0"/>
              <a:t>资产的所有权</a:t>
            </a:r>
            <a:r>
              <a:rPr lang="zh-CN" altLang="en-US" sz="3200" b="1" dirty="0"/>
              <a:t>或债务：</a:t>
            </a:r>
            <a:endParaRPr lang="en-US" altLang="zh-CN" sz="3200" b="1" dirty="0"/>
          </a:p>
          <a:p>
            <a:pPr lvl="0"/>
            <a:r>
              <a:rPr lang="zh-CN" altLang="zh-CN" sz="2400" dirty="0">
                <a:solidFill>
                  <a:schemeClr val="accent2"/>
                </a:solidFill>
                <a:latin typeface="仿宋" panose="02010609060101010101" pitchFamily="49" charset="-122"/>
                <a:ea typeface="仿宋" panose="02010609060101010101" pitchFamily="49" charset="-122"/>
              </a:rPr>
              <a:t>有形资产——房产、独特的艺术品等等；</a:t>
            </a:r>
          </a:p>
          <a:p>
            <a:pPr lvl="0"/>
            <a:r>
              <a:rPr lang="zh-CN" altLang="zh-CN" sz="2400" dirty="0">
                <a:latin typeface="仿宋" panose="02010609060101010101" pitchFamily="49" charset="-122"/>
                <a:ea typeface="仿宋" panose="02010609060101010101" pitchFamily="49" charset="-122"/>
              </a:rPr>
              <a:t>虚拟收藏品——收藏卡片</a:t>
            </a:r>
            <a:r>
              <a:rPr lang="zh-CN" altLang="en-US" sz="2400" dirty="0">
                <a:latin typeface="仿宋" panose="02010609060101010101" pitchFamily="49" charset="-122"/>
                <a:ea typeface="仿宋" panose="02010609060101010101" pitchFamily="49" charset="-122"/>
              </a:rPr>
              <a:t>、游戏道具</a:t>
            </a:r>
            <a:r>
              <a:rPr lang="zh-CN" altLang="zh-CN" sz="2400" dirty="0">
                <a:latin typeface="仿宋" panose="02010609060101010101" pitchFamily="49" charset="-122"/>
                <a:ea typeface="仿宋" panose="02010609060101010101" pitchFamily="49" charset="-122"/>
              </a:rPr>
              <a:t>；</a:t>
            </a:r>
          </a:p>
          <a:p>
            <a:pPr lvl="0"/>
            <a:r>
              <a:rPr lang="zh-CN" altLang="zh-CN" sz="2400" dirty="0">
                <a:solidFill>
                  <a:srgbClr val="FF0000"/>
                </a:solidFill>
                <a:latin typeface="仿宋" panose="02010609060101010101" pitchFamily="49" charset="-122"/>
                <a:ea typeface="仿宋" panose="02010609060101010101" pitchFamily="49" charset="-122"/>
              </a:rPr>
              <a:t>“负值”资产——贷款、债务和其它财务责任。</a:t>
            </a:r>
          </a:p>
          <a:p>
            <a:pPr marL="0" indent="0">
              <a:buNone/>
            </a:pPr>
            <a:endParaRPr lang="en-US" altLang="zh-CN" sz="2400" dirty="0"/>
          </a:p>
          <a:p>
            <a:pPr marL="0" indent="0">
              <a:buNone/>
            </a:pPr>
            <a:r>
              <a:rPr lang="en-US" altLang="zh-CN" sz="2400" dirty="0"/>
              <a:t>ERC721</a:t>
            </a:r>
            <a:r>
              <a:rPr lang="zh-CN" altLang="en-US" sz="2400" dirty="0"/>
              <a:t>非同质通证标准定稿于</a:t>
            </a:r>
            <a:r>
              <a:rPr lang="en-US" altLang="zh-CN" sz="2400" dirty="0"/>
              <a:t>2018</a:t>
            </a:r>
            <a:r>
              <a:rPr lang="zh-CN" altLang="en-US" sz="2400" dirty="0"/>
              <a:t>年</a:t>
            </a:r>
            <a:r>
              <a:rPr lang="en-US" altLang="zh-CN" sz="2400" dirty="0"/>
              <a:t>3</a:t>
            </a:r>
            <a:r>
              <a:rPr lang="zh-CN" altLang="en-US" sz="2400" dirty="0"/>
              <a:t>月</a:t>
            </a:r>
            <a:r>
              <a:rPr lang="en-US" altLang="zh-CN" sz="2400" dirty="0"/>
              <a:t>13</a:t>
            </a:r>
            <a:r>
              <a:rPr lang="zh-CN" altLang="en-US" sz="2400" dirty="0"/>
              <a:t>日，其应用爆发于</a:t>
            </a:r>
            <a:r>
              <a:rPr lang="en-US" altLang="zh-CN" sz="2400" dirty="0"/>
              <a:t>2017</a:t>
            </a:r>
            <a:r>
              <a:rPr lang="zh-CN" altLang="en-US" sz="2400" dirty="0"/>
              <a:t>年</a:t>
            </a:r>
            <a:r>
              <a:rPr lang="en-US" altLang="zh-CN" sz="2400" dirty="0"/>
              <a:t>11</a:t>
            </a:r>
            <a:r>
              <a:rPr lang="zh-CN" altLang="en-US" sz="2400" dirty="0"/>
              <a:t>月</a:t>
            </a:r>
          </a:p>
        </p:txBody>
      </p:sp>
    </p:spTree>
    <p:extLst>
      <p:ext uri="{BB962C8B-B14F-4D97-AF65-F5344CB8AC3E}">
        <p14:creationId xmlns:p14="http://schemas.microsoft.com/office/powerpoint/2010/main" val="238112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730188"/>
            <a:ext cx="10820400" cy="5048117"/>
          </a:xfrm>
        </p:spPr>
        <p:txBody>
          <a:bodyPr>
            <a:noAutofit/>
          </a:bodyPr>
          <a:lstStyle/>
          <a:p>
            <a:pPr marL="0" indent="0">
              <a:buNone/>
            </a:pPr>
            <a:r>
              <a:rPr lang="en-US" altLang="zh-CN" sz="3200" dirty="0">
                <a:latin typeface="等线" panose="02010600030101010101" pitchFamily="2" charset="-122"/>
                <a:ea typeface="等线" panose="02010600030101010101" pitchFamily="2" charset="-122"/>
              </a:rPr>
              <a:t>ERC721</a:t>
            </a:r>
            <a:r>
              <a:rPr lang="zh-CN" altLang="en-US" sz="3200" dirty="0">
                <a:latin typeface="等线" panose="02010600030101010101" pitchFamily="2" charset="-122"/>
                <a:ea typeface="等线" panose="02010600030101010101" pitchFamily="2" charset="-122"/>
              </a:rPr>
              <a:t>非同质通证标准为游戏提供了三个新的构建模块： </a:t>
            </a:r>
          </a:p>
          <a:p>
            <a:r>
              <a:rPr lang="zh-CN" altLang="en-US" sz="3200" dirty="0">
                <a:latin typeface="仿宋" panose="02010609060101010101" pitchFamily="49" charset="-122"/>
                <a:ea typeface="仿宋" panose="02010609060101010101" pitchFamily="49" charset="-122"/>
              </a:rPr>
              <a:t>智能合约允许开发人员创建可公开验证的规则，用户在不受国界限制的情况下互相连接和无障碍交易，并且交易金是内置于协议中的。</a:t>
            </a:r>
          </a:p>
          <a:p>
            <a:r>
              <a:rPr lang="zh-CN" altLang="en-US" sz="3200" dirty="0">
                <a:latin typeface="仿宋" panose="02010609060101010101" pitchFamily="49" charset="-122"/>
                <a:ea typeface="仿宋" panose="02010609060101010101" pitchFamily="49" charset="-122"/>
              </a:rPr>
              <a:t>非同质通证（</a:t>
            </a:r>
            <a:r>
              <a:rPr lang="en-US" altLang="zh-CN" sz="3200" dirty="0">
                <a:latin typeface="仿宋" panose="02010609060101010101" pitchFamily="49" charset="-122"/>
                <a:ea typeface="仿宋" panose="02010609060101010101" pitchFamily="49" charset="-122"/>
              </a:rPr>
              <a:t>NFT</a:t>
            </a:r>
            <a:r>
              <a:rPr lang="zh-CN" altLang="en-US" sz="3200" dirty="0">
                <a:latin typeface="仿宋" panose="02010609060101010101" pitchFamily="49" charset="-122"/>
                <a:ea typeface="仿宋" panose="02010609060101010101" pitchFamily="49" charset="-122"/>
              </a:rPr>
              <a:t>）能够开发出可证明的集稀缺性、可编程性和抗审查三种特性于一体的区块链商品。</a:t>
            </a:r>
          </a:p>
          <a:p>
            <a:r>
              <a:rPr lang="zh-CN" altLang="en-US" sz="3200" dirty="0">
                <a:latin typeface="仿宋" panose="02010609060101010101" pitchFamily="49" charset="-122"/>
                <a:ea typeface="仿宋" panose="02010609060101010101" pitchFamily="49" charset="-122"/>
              </a:rPr>
              <a:t>头号玩家（元宇宙）：它使得虚拟角色、道具、勋章、物品可以跨服（服务器）、跨界（国界）、跨戏（游戏）交易和流通。</a:t>
            </a:r>
          </a:p>
          <a:p>
            <a:pPr marL="0" indent="0">
              <a:buNone/>
            </a:pPr>
            <a:endParaRPr lang="zh-CN" altLang="en-US" sz="3200" dirty="0">
              <a:solidFill>
                <a:srgbClr val="FFC000"/>
              </a:solidFill>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3959ECBA-13F8-475D-A820-8EED4E8D8AC5}"/>
              </a:ext>
            </a:extLst>
          </p:cNvPr>
          <p:cNvSpPr>
            <a:spLocks noGrp="1"/>
          </p:cNvSpPr>
          <p:nvPr>
            <p:ph type="title"/>
          </p:nvPr>
        </p:nvSpPr>
        <p:spPr>
          <a:xfrm>
            <a:off x="2895600" y="298209"/>
            <a:ext cx="8610600" cy="1293028"/>
          </a:xfrm>
        </p:spPr>
        <p:txBody>
          <a:bodyPr>
            <a:normAutofit/>
          </a:bodyPr>
          <a:lstStyle/>
          <a:p>
            <a:r>
              <a:rPr lang="en-US" altLang="zh-CN" sz="5400" dirty="0"/>
              <a:t>ERC-721</a:t>
            </a:r>
            <a:r>
              <a:rPr lang="zh-CN" altLang="en-US" sz="5400" dirty="0"/>
              <a:t>：非同质通证标准</a:t>
            </a:r>
          </a:p>
        </p:txBody>
      </p:sp>
    </p:spTree>
    <p:extLst>
      <p:ext uri="{BB962C8B-B14F-4D97-AF65-F5344CB8AC3E}">
        <p14:creationId xmlns:p14="http://schemas.microsoft.com/office/powerpoint/2010/main" val="392743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56F16-4706-4428-B075-41A7CEB7B80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72A822E-70AC-429E-B866-D1A22C36D65B}"/>
              </a:ext>
            </a:extLst>
          </p:cNvPr>
          <p:cNvSpPr>
            <a:spLocks noGrp="1"/>
          </p:cNvSpPr>
          <p:nvPr>
            <p:ph idx="1"/>
          </p:nvPr>
        </p:nvSpPr>
        <p:spPr/>
        <p:txBody>
          <a:bodyPr/>
          <a:lstStyle/>
          <a:p>
            <a:r>
              <a:rPr lang="en-US" altLang="zh-CN" dirty="0" err="1"/>
              <a:t>CryptoKitties</a:t>
            </a:r>
            <a:endParaRPr lang="en-US" altLang="zh-CN" dirty="0"/>
          </a:p>
          <a:p>
            <a:r>
              <a:rPr lang="en-US" altLang="zh-CN" dirty="0"/>
              <a:t>2017</a:t>
            </a:r>
            <a:r>
              <a:rPr lang="zh-CN" altLang="en-US" dirty="0"/>
              <a:t>年</a:t>
            </a:r>
            <a:r>
              <a:rPr lang="en-US" altLang="zh-CN" dirty="0"/>
              <a:t>11</a:t>
            </a:r>
            <a:r>
              <a:rPr lang="zh-CN" altLang="en-US" dirty="0"/>
              <a:t>月</a:t>
            </a:r>
            <a:r>
              <a:rPr lang="en-US" altLang="zh-CN" dirty="0"/>
              <a:t>28</a:t>
            </a:r>
            <a:r>
              <a:rPr lang="zh-CN" altLang="en-US" dirty="0"/>
              <a:t>日</a:t>
            </a:r>
          </a:p>
          <a:p>
            <a:r>
              <a:rPr lang="zh-CN" altLang="en-US" dirty="0"/>
              <a:t>登陆以太坊区块链</a:t>
            </a:r>
          </a:p>
          <a:p>
            <a:pPr marL="0" indent="0">
              <a:buNone/>
            </a:pPr>
            <a:endParaRPr lang="zh-CN" altLang="en-US" dirty="0"/>
          </a:p>
        </p:txBody>
      </p:sp>
    </p:spTree>
    <p:extLst>
      <p:ext uri="{BB962C8B-B14F-4D97-AF65-F5344CB8AC3E}">
        <p14:creationId xmlns:p14="http://schemas.microsoft.com/office/powerpoint/2010/main" val="143663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2895600" y="334067"/>
            <a:ext cx="8610600" cy="1293028"/>
          </a:xfrm>
        </p:spPr>
        <p:txBody>
          <a:bodyPr>
            <a:normAutofit/>
          </a:bodyPr>
          <a:lstStyle/>
          <a:p>
            <a:r>
              <a:rPr lang="en-US" altLang="zh-CN" sz="5400" dirty="0"/>
              <a:t>ERC-1155</a:t>
            </a:r>
            <a:r>
              <a:rPr lang="zh-CN" altLang="en-US" sz="5400" dirty="0"/>
              <a:t>：多重通证标准</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882588"/>
            <a:ext cx="10820400" cy="4895717"/>
          </a:xfrm>
        </p:spPr>
        <p:txBody>
          <a:bodyPr>
            <a:noAutofit/>
          </a:bodyPr>
          <a:lstStyle/>
          <a:p>
            <a:r>
              <a:rPr lang="zh-CN" altLang="en-US" sz="3200" dirty="0">
                <a:latin typeface="仿宋" panose="02010609060101010101" pitchFamily="49" charset="-122"/>
                <a:ea typeface="仿宋" panose="02010609060101010101" pitchFamily="49" charset="-122"/>
              </a:rPr>
              <a:t>管理多种通证类型的合约的标准接口。单个智能合约可以涵括同质通证、非同质通证或其它配置的任意组合（如半同质通证）。而</a:t>
            </a:r>
            <a:r>
              <a:rPr lang="en-US" altLang="zh-CN" sz="3200" dirty="0">
                <a:latin typeface="仿宋" panose="02010609060101010101" pitchFamily="49" charset="-122"/>
                <a:ea typeface="仿宋" panose="02010609060101010101" pitchFamily="49" charset="-122"/>
              </a:rPr>
              <a:t>ERC-20</a:t>
            </a:r>
            <a:r>
              <a:rPr lang="zh-CN" altLang="en-US" sz="3200" dirty="0">
                <a:latin typeface="仿宋" panose="02010609060101010101" pitchFamily="49" charset="-122"/>
                <a:ea typeface="仿宋" panose="02010609060101010101" pitchFamily="49" charset="-122"/>
              </a:rPr>
              <a:t>和</a:t>
            </a:r>
            <a:r>
              <a:rPr lang="en-US" altLang="zh-CN" sz="3200" dirty="0">
                <a:latin typeface="仿宋" panose="02010609060101010101" pitchFamily="49" charset="-122"/>
                <a:ea typeface="仿宋" panose="02010609060101010101" pitchFamily="49" charset="-122"/>
              </a:rPr>
              <a:t>ERC-721</a:t>
            </a:r>
            <a:r>
              <a:rPr lang="zh-CN" altLang="en-US" sz="3200" dirty="0">
                <a:latin typeface="仿宋" panose="02010609060101010101" pitchFamily="49" charset="-122"/>
                <a:ea typeface="仿宋" panose="02010609060101010101" pitchFamily="49" charset="-122"/>
              </a:rPr>
              <a:t>等等，每个智能合约只能发行一种单一类型的通证。</a:t>
            </a:r>
          </a:p>
          <a:p>
            <a:r>
              <a:rPr lang="en-US" altLang="zh-CN" sz="3200" dirty="0">
                <a:latin typeface="仿宋" panose="02010609060101010101" pitchFamily="49" charset="-122"/>
                <a:ea typeface="仿宋" panose="02010609060101010101" pitchFamily="49" charset="-122"/>
              </a:rPr>
              <a:t>ERC-1155</a:t>
            </a:r>
            <a:r>
              <a:rPr lang="zh-CN" altLang="en-US" sz="3200" dirty="0">
                <a:latin typeface="仿宋" panose="02010609060101010101" pitchFamily="49" charset="-122"/>
                <a:ea typeface="仿宋" panose="02010609060101010101" pitchFamily="49" charset="-122"/>
              </a:rPr>
              <a:t>多重通证标准允许每个通证</a:t>
            </a:r>
            <a:r>
              <a:rPr lang="en-US" altLang="zh-CN" sz="3200" dirty="0">
                <a:latin typeface="仿宋" panose="02010609060101010101" pitchFamily="49" charset="-122"/>
                <a:ea typeface="仿宋" panose="02010609060101010101" pitchFamily="49" charset="-122"/>
              </a:rPr>
              <a:t>ID</a:t>
            </a:r>
            <a:r>
              <a:rPr lang="zh-CN" altLang="en-US" sz="3200" dirty="0">
                <a:latin typeface="仿宋" panose="02010609060101010101" pitchFamily="49" charset="-122"/>
                <a:ea typeface="仿宋" panose="02010609060101010101" pitchFamily="49" charset="-122"/>
              </a:rPr>
              <a:t>代表一种新的可配置的通证类型，它可以有自己的元数据，供应总量和其它属性。</a:t>
            </a:r>
          </a:p>
          <a:p>
            <a:r>
              <a:rPr lang="en-US" altLang="zh-CN" sz="3200" dirty="0">
                <a:latin typeface="仿宋" panose="02010609060101010101" pitchFamily="49" charset="-122"/>
                <a:ea typeface="仿宋" panose="02010609060101010101" pitchFamily="49" charset="-122"/>
              </a:rPr>
              <a:t>ERC-1155</a:t>
            </a:r>
            <a:r>
              <a:rPr lang="zh-CN" altLang="en-US" sz="3200" dirty="0">
                <a:latin typeface="仿宋" panose="02010609060101010101" pitchFamily="49" charset="-122"/>
                <a:ea typeface="仿宋" panose="02010609060101010101" pitchFamily="49" charset="-122"/>
              </a:rPr>
              <a:t>允许合约的参与者，而非管理者，任意发行自己的通证。</a:t>
            </a:r>
            <a:endParaRPr lang="zh-CN" altLang="en-US" sz="3200" dirty="0">
              <a:solidFill>
                <a:srgbClr val="FFC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2578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2895600" y="351997"/>
            <a:ext cx="8610600" cy="1293028"/>
          </a:xfrm>
        </p:spPr>
        <p:txBody>
          <a:bodyPr>
            <a:normAutofit/>
          </a:bodyPr>
          <a:lstStyle/>
          <a:p>
            <a:r>
              <a:rPr lang="en-US" altLang="zh-CN" sz="5400" dirty="0">
                <a:latin typeface="+mn-ea"/>
                <a:ea typeface="+mn-ea"/>
              </a:rPr>
              <a:t>ERC-1155</a:t>
            </a:r>
            <a:r>
              <a:rPr lang="zh-CN" altLang="en-US" sz="5400" dirty="0">
                <a:latin typeface="+mn-ea"/>
                <a:ea typeface="+mn-ea"/>
              </a:rPr>
              <a:t>的革新</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864660"/>
            <a:ext cx="10820400" cy="4913646"/>
          </a:xfrm>
        </p:spPr>
        <p:txBody>
          <a:bodyPr>
            <a:noAutofit/>
          </a:bodyPr>
          <a:lstStyle/>
          <a:p>
            <a:r>
              <a:rPr lang="zh-CN" altLang="en-US" sz="3200" dirty="0">
                <a:latin typeface="仿宋" panose="02010609060101010101" pitchFamily="49" charset="-122"/>
                <a:ea typeface="仿宋" panose="02010609060101010101" pitchFamily="49" charset="-122"/>
              </a:rPr>
              <a:t>号称以太坊通证的终极解决方案；</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将区块链去中心化的核心价值观发挥到极致；</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效率大大提升；</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大大降低以太坊合约应用的总成本；</a:t>
            </a:r>
          </a:p>
        </p:txBody>
      </p:sp>
    </p:spTree>
    <p:extLst>
      <p:ext uri="{BB962C8B-B14F-4D97-AF65-F5344CB8AC3E}">
        <p14:creationId xmlns:p14="http://schemas.microsoft.com/office/powerpoint/2010/main" val="201386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F7CB-2188-4620-AF9B-74FE378D2951}"/>
              </a:ext>
            </a:extLst>
          </p:cNvPr>
          <p:cNvSpPr>
            <a:spLocks noGrp="1"/>
          </p:cNvSpPr>
          <p:nvPr>
            <p:ph type="title"/>
          </p:nvPr>
        </p:nvSpPr>
        <p:spPr>
          <a:xfrm>
            <a:off x="2895600" y="405773"/>
            <a:ext cx="8610600" cy="1293028"/>
          </a:xfrm>
        </p:spPr>
        <p:txBody>
          <a:bodyPr>
            <a:normAutofit/>
          </a:bodyPr>
          <a:lstStyle/>
          <a:p>
            <a:r>
              <a:rPr lang="zh-CN" altLang="en-US" sz="5400" dirty="0"/>
              <a:t>什么是智能合约？</a:t>
            </a:r>
          </a:p>
        </p:txBody>
      </p:sp>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835960"/>
            <a:ext cx="10820400" cy="4616267"/>
          </a:xfrm>
        </p:spPr>
        <p:txBody>
          <a:bodyPr>
            <a:normAutofit/>
          </a:bodyPr>
          <a:lstStyle/>
          <a:p>
            <a:pPr marL="0" indent="0">
              <a:buNone/>
            </a:pPr>
            <a:r>
              <a:rPr lang="zh-CN" altLang="en-US" sz="2800" dirty="0"/>
              <a:t>智能合约是一种运行在以太坊链上的程序。 它是位于以太坊区块链上一个特定地址的一系列代码（函数）和数据（状态）。智能合约也是一个</a:t>
            </a:r>
            <a:r>
              <a:rPr lang="zh-CN" altLang="en-US" sz="2800" dirty="0">
                <a:hlinkClick r:id="rId2"/>
              </a:rPr>
              <a:t>以太坊帐户</a:t>
            </a:r>
            <a:r>
              <a:rPr lang="zh-CN" altLang="en-US" sz="2800" dirty="0"/>
              <a:t>，我们称之为合约账户。 这意味着它们有余额，它们可以通过网络进行交易。但它们无法被人操控，它们是被部署在去中心化网络节点上作为程序运行着。个人用户可以通过提交交易执行智能合约的某一个函数来与智能合约进行交互。智能合约能像常规合同一样定义规则，并通过代码自动强制执行。</a:t>
            </a:r>
            <a:endParaRPr lang="en-US" altLang="zh-CN" sz="2800" dirty="0"/>
          </a:p>
          <a:p>
            <a:pPr marL="0" indent="0">
              <a:buNone/>
            </a:pPr>
            <a:br>
              <a:rPr lang="en-US" altLang="zh-CN" dirty="0"/>
            </a:br>
            <a:r>
              <a:rPr lang="en-US" altLang="zh-CN" dirty="0">
                <a:hlinkClick r:id="rId3"/>
              </a:rPr>
              <a:t>https://ethereum.org/zh/developers/docs/smart-contracts/</a:t>
            </a:r>
            <a:br>
              <a:rPr lang="en-US" altLang="zh-CN" dirty="0"/>
            </a:br>
            <a:r>
              <a:rPr lang="en-US" altLang="zh-CN" dirty="0">
                <a:hlinkClick r:id="rId4"/>
              </a:rPr>
              <a:t>https://github.com/ethereum/ethereum-org-website/pull/4449</a:t>
            </a:r>
            <a:endParaRPr lang="zh-CN" altLang="en-US" dirty="0"/>
          </a:p>
        </p:txBody>
      </p:sp>
    </p:spTree>
    <p:extLst>
      <p:ext uri="{BB962C8B-B14F-4D97-AF65-F5344CB8AC3E}">
        <p14:creationId xmlns:p14="http://schemas.microsoft.com/office/powerpoint/2010/main" val="175702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1945341" y="396821"/>
            <a:ext cx="9560859" cy="1293028"/>
          </a:xfrm>
        </p:spPr>
        <p:txBody>
          <a:bodyPr>
            <a:normAutofit/>
          </a:bodyPr>
          <a:lstStyle/>
          <a:p>
            <a:r>
              <a:rPr lang="en-US" altLang="zh-CN" sz="5400" dirty="0"/>
              <a:t>ERC-1155</a:t>
            </a:r>
            <a:r>
              <a:rPr lang="zh-CN" altLang="en-US" sz="5400" dirty="0"/>
              <a:t>的应用尚未大爆发</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2194560"/>
            <a:ext cx="10820400" cy="458374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“一反常态”，有无问题：</a:t>
            </a:r>
            <a:endParaRPr lang="en-US" altLang="zh-CN" sz="3200" dirty="0">
              <a:latin typeface="等线" panose="02010600030101010101" pitchFamily="2" charset="-122"/>
              <a:ea typeface="等线" panose="02010600030101010101" pitchFamily="2" charset="-122"/>
            </a:endParaRPr>
          </a:p>
          <a:p>
            <a:r>
              <a:rPr lang="zh-CN" altLang="en-US" sz="3200" dirty="0">
                <a:latin typeface="仿宋" panose="02010609060101010101" pitchFamily="49" charset="-122"/>
                <a:ea typeface="仿宋" panose="02010609060101010101" pitchFamily="49" charset="-122"/>
              </a:rPr>
              <a:t>可能制订标准的项目方的应用开放程度不够？</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可能技术门槛太高？</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可能还未找到应用的创新点？</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可能并没有什么实用价值？</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区块链发展混乱无序？</a:t>
            </a:r>
          </a:p>
        </p:txBody>
      </p:sp>
    </p:spTree>
    <p:extLst>
      <p:ext uri="{BB962C8B-B14F-4D97-AF65-F5344CB8AC3E}">
        <p14:creationId xmlns:p14="http://schemas.microsoft.com/office/powerpoint/2010/main" val="25186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89647" y="360962"/>
            <a:ext cx="12012705" cy="1293028"/>
          </a:xfrm>
        </p:spPr>
        <p:txBody>
          <a:bodyPr>
            <a:normAutofit/>
          </a:bodyPr>
          <a:lstStyle/>
          <a:p>
            <a:r>
              <a:rPr lang="en-US" altLang="zh-CN" sz="4400" dirty="0"/>
              <a:t>EIP-3664: Next generation metaverse NFT</a:t>
            </a:r>
            <a:endParaRPr lang="zh-CN" altLang="en-US" sz="4400" dirty="0"/>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775012"/>
            <a:ext cx="10820400" cy="5003293"/>
          </a:xfrm>
        </p:spPr>
        <p:txBody>
          <a:bodyPr>
            <a:noAutofit/>
          </a:bodyPr>
          <a:lstStyle/>
          <a:p>
            <a:pPr marL="0" indent="0">
              <a:buNone/>
            </a:pPr>
            <a:r>
              <a:rPr lang="en-US" altLang="zh-CN" sz="3600" b="1" dirty="0">
                <a:latin typeface="等线" panose="02010600030101010101" pitchFamily="2" charset="-122"/>
                <a:ea typeface="等线" panose="02010600030101010101" pitchFamily="2" charset="-122"/>
              </a:rPr>
              <a:t>EIP-3664 extends ERC-1155, divides game NFT attributes into four categories:</a:t>
            </a:r>
          </a:p>
          <a:p>
            <a:pPr marL="514350" indent="-514350">
              <a:buFont typeface="+mj-lt"/>
              <a:buAutoNum type="arabicPeriod"/>
            </a:pPr>
            <a:r>
              <a:rPr lang="en-US" altLang="zh-CN" sz="3200" b="1" dirty="0">
                <a:latin typeface="等线" panose="02010600030101010101" pitchFamily="2" charset="-122"/>
                <a:ea typeface="等线" panose="02010600030101010101" pitchFamily="2" charset="-122"/>
              </a:rPr>
              <a:t>General changeable attributes</a:t>
            </a:r>
            <a:r>
              <a:rPr lang="en-US" altLang="zh-CN" sz="3200" dirty="0">
                <a:latin typeface="等线" panose="02010600030101010101" pitchFamily="2" charset="-122"/>
                <a:ea typeface="等线" panose="02010600030101010101" pitchFamily="2" charset="-122"/>
              </a:rPr>
              <a:t>: usually refers to basic attributes such as ATK and DEF. Its functions include increase or decrease in attribute value.</a:t>
            </a:r>
          </a:p>
          <a:p>
            <a:pPr marL="514350" indent="-514350">
              <a:buFont typeface="+mj-lt"/>
              <a:buAutoNum type="arabicPeriod"/>
            </a:pPr>
            <a:r>
              <a:rPr lang="en-US" altLang="zh-CN" sz="3200" b="1" dirty="0">
                <a:latin typeface="等线" panose="02010600030101010101" pitchFamily="2" charset="-122"/>
                <a:ea typeface="等线" panose="02010600030101010101" pitchFamily="2" charset="-122"/>
              </a:rPr>
              <a:t>Transferable attributes</a:t>
            </a:r>
            <a:r>
              <a:rPr lang="en-US" altLang="zh-CN" sz="3200" dirty="0">
                <a:latin typeface="等线" panose="02010600030101010101" pitchFamily="2" charset="-122"/>
                <a:ea typeface="等线" panose="02010600030101010101" pitchFamily="2" charset="-122"/>
              </a:rPr>
              <a:t>: refers to the NFT's transferable attributes can be transferred to other NFTs in the event of destruction or other circumstances.</a:t>
            </a:r>
            <a:br>
              <a:rPr lang="en-US" altLang="zh-CN" sz="3200" dirty="0">
                <a:latin typeface="等线" panose="02010600030101010101" pitchFamily="2" charset="-122"/>
                <a:ea typeface="等线" panose="02010600030101010101" pitchFamily="2" charset="-122"/>
              </a:rPr>
            </a:br>
            <a:r>
              <a:rPr lang="en-US" altLang="zh-CN" sz="3200" dirty="0">
                <a:latin typeface="等线" panose="02010600030101010101" pitchFamily="2" charset="-122"/>
                <a:ea typeface="等线" panose="02010600030101010101" pitchFamily="2" charset="-122"/>
              </a:rPr>
              <a:t>From indivisibility to divisibility?</a:t>
            </a:r>
            <a:endParaRPr lang="zh-CN" altLang="en-US" sz="32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447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792942"/>
            <a:ext cx="10820400" cy="4985364"/>
          </a:xfrm>
        </p:spPr>
        <p:txBody>
          <a:bodyPr>
            <a:noAutofit/>
          </a:bodyPr>
          <a:lstStyle/>
          <a:p>
            <a:pPr marL="0" indent="0">
              <a:buNone/>
            </a:pPr>
            <a:r>
              <a:rPr lang="en-US" altLang="zh-CN" sz="3200" b="1" dirty="0">
                <a:latin typeface="等线" panose="02010600030101010101" pitchFamily="2" charset="-122"/>
                <a:ea typeface="等线" panose="02010600030101010101" pitchFamily="2" charset="-122"/>
              </a:rPr>
              <a:t>Upgradeable attributes</a:t>
            </a:r>
            <a:r>
              <a:rPr lang="en-US" altLang="zh-CN" sz="3200" dirty="0">
                <a:latin typeface="等线" panose="02010600030101010101" pitchFamily="2" charset="-122"/>
                <a:ea typeface="等线" panose="02010600030101010101" pitchFamily="2" charset="-122"/>
              </a:rPr>
              <a:t>: refers to the NFT that can be upgraded according to the formula, the player pays the fee, and it is reflected in the increase of the level, usually accompanied by the increase of other attribute values.</a:t>
            </a:r>
          </a:p>
          <a:p>
            <a:pPr marL="0" indent="0">
              <a:buNone/>
            </a:pPr>
            <a:r>
              <a:rPr lang="en-US" altLang="zh-CN" sz="3200" b="1" dirty="0">
                <a:latin typeface="等线" panose="02010600030101010101" pitchFamily="2" charset="-122"/>
                <a:ea typeface="等线" panose="02010600030101010101" pitchFamily="2" charset="-122"/>
              </a:rPr>
              <a:t>Evolvable attribute</a:t>
            </a:r>
            <a:r>
              <a:rPr lang="en-US" altLang="zh-CN" sz="3200" dirty="0">
                <a:latin typeface="等线" panose="02010600030101010101" pitchFamily="2" charset="-122"/>
                <a:ea typeface="等线" panose="02010600030101010101" pitchFamily="2" charset="-122"/>
              </a:rPr>
              <a:t>: refers to the attribute that NFT may evolve automatically over time (the height of the chain block), simulate the time attributes in the real world, so that NFT has the characteristics of time-varying.</a:t>
            </a:r>
            <a:endParaRPr lang="zh-CN" altLang="en-US" sz="3200" dirty="0">
              <a:latin typeface="仿宋" panose="02010609060101010101" pitchFamily="49" charset="-122"/>
              <a:ea typeface="仿宋" panose="02010609060101010101" pitchFamily="49" charset="-122"/>
            </a:endParaRPr>
          </a:p>
        </p:txBody>
      </p:sp>
      <p:sp>
        <p:nvSpPr>
          <p:cNvPr id="6" name="标题 1">
            <a:extLst>
              <a:ext uri="{FF2B5EF4-FFF2-40B4-BE49-F238E27FC236}">
                <a16:creationId xmlns:a16="http://schemas.microsoft.com/office/drawing/2014/main" id="{3C5D6961-6F82-4AAE-BA10-D5FFB79273CE}"/>
              </a:ext>
            </a:extLst>
          </p:cNvPr>
          <p:cNvSpPr>
            <a:spLocks noGrp="1"/>
          </p:cNvSpPr>
          <p:nvPr>
            <p:ph type="title"/>
          </p:nvPr>
        </p:nvSpPr>
        <p:spPr>
          <a:xfrm>
            <a:off x="89647" y="360962"/>
            <a:ext cx="12012705" cy="1293028"/>
          </a:xfrm>
        </p:spPr>
        <p:txBody>
          <a:bodyPr>
            <a:normAutofit/>
          </a:bodyPr>
          <a:lstStyle/>
          <a:p>
            <a:r>
              <a:rPr lang="en-US" altLang="zh-CN" sz="4400" dirty="0"/>
              <a:t>EIP-3664: Next generation metaverse NFT</a:t>
            </a:r>
            <a:endParaRPr lang="zh-CN" altLang="en-US" sz="4400" dirty="0"/>
          </a:p>
        </p:txBody>
      </p:sp>
    </p:spTree>
    <p:extLst>
      <p:ext uri="{BB962C8B-B14F-4D97-AF65-F5344CB8AC3E}">
        <p14:creationId xmlns:p14="http://schemas.microsoft.com/office/powerpoint/2010/main" val="12550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en-US" altLang="zh-CN" sz="2800" dirty="0">
                <a:latin typeface="等线" panose="02010600030101010101" pitchFamily="2" charset="-122"/>
                <a:ea typeface="等线" panose="02010600030101010101" pitchFamily="2" charset="-122"/>
              </a:rPr>
              <a:t>NFT</a:t>
            </a:r>
            <a:r>
              <a:rPr lang="zh-CN" altLang="en-US" sz="2800" dirty="0">
                <a:latin typeface="等线" panose="02010600030101010101" pitchFamily="2" charset="-122"/>
                <a:ea typeface="等线" panose="02010600030101010101" pitchFamily="2" charset="-122"/>
              </a:rPr>
              <a:t>产品的存储地有</a:t>
            </a:r>
            <a:endParaRPr lang="en-US" altLang="zh-CN" sz="2800" dirty="0">
              <a:latin typeface="等线" panose="02010600030101010101" pitchFamily="2" charset="-122"/>
              <a:ea typeface="等线" panose="02010600030101010101" pitchFamily="2" charset="-122"/>
            </a:endParaRPr>
          </a:p>
          <a:p>
            <a:pPr marL="514350" indent="-514350">
              <a:buFont typeface="+mj-lt"/>
              <a:buAutoNum type="arabicPeriod"/>
            </a:pPr>
            <a:r>
              <a:rPr lang="zh-CN" altLang="en-US" sz="2800" dirty="0">
                <a:latin typeface="仿宋" panose="02010609060101010101" pitchFamily="49" charset="-122"/>
                <a:ea typeface="仿宋" panose="02010609060101010101" pitchFamily="49" charset="-122"/>
              </a:rPr>
              <a:t>基于 </a:t>
            </a:r>
            <a:r>
              <a:rPr lang="en-US" altLang="zh-CN" sz="2800" dirty="0">
                <a:latin typeface="仿宋" panose="02010609060101010101" pitchFamily="49" charset="-122"/>
                <a:ea typeface="仿宋" panose="02010609060101010101" pitchFamily="49" charset="-122"/>
              </a:rPr>
              <a:t>IPFS </a:t>
            </a:r>
            <a:r>
              <a:rPr lang="zh-CN" altLang="en-US" sz="2800" dirty="0">
                <a:latin typeface="仿宋" panose="02010609060101010101" pitchFamily="49" charset="-122"/>
                <a:ea typeface="仿宋" panose="02010609060101010101" pitchFamily="49" charset="-122"/>
              </a:rPr>
              <a:t>协议的互联网存储</a:t>
            </a:r>
            <a:endParaRPr lang="en-US" altLang="zh-CN" sz="2800" dirty="0">
              <a:latin typeface="仿宋" panose="02010609060101010101" pitchFamily="49" charset="-122"/>
              <a:ea typeface="仿宋" panose="02010609060101010101" pitchFamily="49" charset="-122"/>
            </a:endParaRPr>
          </a:p>
          <a:p>
            <a:pPr marL="514350" indent="-514350">
              <a:buFont typeface="+mj-lt"/>
              <a:buAutoNum type="arabicPeriod"/>
            </a:pPr>
            <a:r>
              <a:rPr lang="zh-CN" altLang="en-US" sz="2800" dirty="0">
                <a:latin typeface="仿宋" panose="02010609060101010101" pitchFamily="49" charset="-122"/>
                <a:ea typeface="仿宋" panose="02010609060101010101" pitchFamily="49" charset="-122"/>
              </a:rPr>
              <a:t>借助存储公链</a:t>
            </a:r>
            <a:br>
              <a:rPr lang="en-US" altLang="zh-CN" sz="2800" dirty="0">
                <a:latin typeface="仿宋" panose="02010609060101010101" pitchFamily="49" charset="-122"/>
                <a:ea typeface="仿宋" panose="02010609060101010101" pitchFamily="49" charset="-122"/>
              </a:rPr>
            </a:br>
            <a:r>
              <a:rPr lang="zh-CN" altLang="en-US" sz="2800" dirty="0">
                <a:latin typeface="仿宋" panose="02010609060101010101" pitchFamily="49" charset="-122"/>
                <a:ea typeface="仿宋" panose="02010609060101010101" pitchFamily="49" charset="-122"/>
              </a:rPr>
              <a:t>这里目前主要的存储公链列表：</a:t>
            </a:r>
            <a:br>
              <a:rPr lang="en-US" altLang="zh-CN" sz="2800" dirty="0">
                <a:latin typeface="仿宋" panose="02010609060101010101" pitchFamily="49" charset="-122"/>
                <a:ea typeface="仿宋" panose="02010609060101010101" pitchFamily="49" charset="-122"/>
              </a:rPr>
            </a:br>
            <a:r>
              <a:rPr lang="en-US" altLang="zh-CN" sz="2800" dirty="0">
                <a:latin typeface="仿宋" panose="02010609060101010101" pitchFamily="49" charset="-122"/>
                <a:ea typeface="仿宋" panose="02010609060101010101" pitchFamily="49" charset="-122"/>
                <a:hlinkClick r:id="rId2"/>
              </a:rPr>
              <a:t>https://www.coincarp.com/zh/category/storage/</a:t>
            </a:r>
            <a:br>
              <a:rPr lang="en-US" altLang="zh-CN" sz="2800" dirty="0">
                <a:latin typeface="仿宋" panose="02010609060101010101" pitchFamily="49" charset="-122"/>
                <a:ea typeface="仿宋" panose="02010609060101010101" pitchFamily="49" charset="-122"/>
              </a:rPr>
            </a:br>
            <a:r>
              <a:rPr lang="zh-CN" altLang="en-US" sz="2800" dirty="0">
                <a:latin typeface="仿宋" panose="02010609060101010101" pitchFamily="49" charset="-122"/>
                <a:ea typeface="仿宋" panose="02010609060101010101" pitchFamily="49" charset="-122"/>
              </a:rPr>
              <a:t>两大典型是</a:t>
            </a:r>
            <a:r>
              <a:rPr lang="en-US" altLang="zh-CN" sz="2800" dirty="0" err="1">
                <a:latin typeface="仿宋" panose="02010609060101010101" pitchFamily="49" charset="-122"/>
                <a:ea typeface="仿宋" panose="02010609060101010101" pitchFamily="49" charset="-122"/>
              </a:rPr>
              <a:t>Filecoin</a:t>
            </a:r>
            <a:r>
              <a:rPr lang="zh-CN" altLang="en-US" sz="2800" dirty="0">
                <a:latin typeface="仿宋" panose="02010609060101010101" pitchFamily="49" charset="-122"/>
                <a:ea typeface="仿宋" panose="02010609060101010101" pitchFamily="49" charset="-122"/>
              </a:rPr>
              <a:t>和</a:t>
            </a: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。它们是同时期产生的，核心原理也相近，以下单以</a:t>
            </a: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为例。</a:t>
            </a:r>
            <a:endParaRPr lang="en-US" altLang="zh-CN" sz="2800" dirty="0">
              <a:latin typeface="仿宋" panose="02010609060101010101" pitchFamily="49" charset="-122"/>
              <a:ea typeface="仿宋" panose="02010609060101010101" pitchFamily="49" charset="-122"/>
            </a:endParaRPr>
          </a:p>
          <a:p>
            <a:pPr marL="514350" indent="-514350">
              <a:buFont typeface="+mj-lt"/>
              <a:buAutoNum type="arabicPeriod"/>
            </a:pPr>
            <a:r>
              <a:rPr lang="zh-CN" altLang="en-US" sz="2800" dirty="0">
                <a:latin typeface="仿宋" panose="02010609060101010101" pitchFamily="49" charset="-122"/>
                <a:ea typeface="仿宋" panose="02010609060101010101" pitchFamily="49" charset="-122"/>
              </a:rPr>
              <a:t>不借助第三方，直接本链存储</a:t>
            </a:r>
            <a:br>
              <a:rPr lang="en-US" altLang="zh-CN" sz="2800" dirty="0">
                <a:latin typeface="仿宋" panose="02010609060101010101" pitchFamily="49" charset="-122"/>
                <a:ea typeface="仿宋" panose="02010609060101010101" pitchFamily="49" charset="-122"/>
              </a:rPr>
            </a:br>
            <a:r>
              <a:rPr lang="zh-CN" altLang="en-US" sz="2800" dirty="0">
                <a:latin typeface="仿宋" panose="02010609060101010101" pitchFamily="49" charset="-122"/>
                <a:ea typeface="仿宋" panose="02010609060101010101" pitchFamily="49" charset="-122"/>
              </a:rPr>
              <a:t>以综合实力第一的公链以太坊为例。</a:t>
            </a:r>
            <a:endParaRPr lang="en-US" altLang="zh-CN" sz="2800" dirty="0">
              <a:latin typeface="仿宋" panose="02010609060101010101" pitchFamily="49" charset="-122"/>
              <a:ea typeface="仿宋" panose="02010609060101010101" pitchFamily="49" charset="-122"/>
            </a:endParaRPr>
          </a:p>
        </p:txBody>
      </p:sp>
      <p:sp>
        <p:nvSpPr>
          <p:cNvPr id="7" name="标题 1">
            <a:extLst>
              <a:ext uri="{FF2B5EF4-FFF2-40B4-BE49-F238E27FC236}">
                <a16:creationId xmlns:a16="http://schemas.microsoft.com/office/drawing/2014/main" id="{9448CA1E-7C56-4347-876E-9E85EFDFD252}"/>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287287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基于</a:t>
            </a:r>
            <a:r>
              <a:rPr lang="en-US" altLang="zh-CN" sz="3200" dirty="0">
                <a:latin typeface="等线" panose="02010600030101010101" pitchFamily="2" charset="-122"/>
                <a:ea typeface="等线" panose="02010600030101010101" pitchFamily="2" charset="-122"/>
              </a:rPr>
              <a:t>IPFS </a:t>
            </a:r>
            <a:r>
              <a:rPr lang="zh-CN" altLang="en-US" sz="3200" dirty="0">
                <a:latin typeface="等线" panose="02010600030101010101" pitchFamily="2" charset="-122"/>
                <a:ea typeface="等线" panose="02010600030101010101" pitchFamily="2" charset="-122"/>
              </a:rPr>
              <a:t>协议（分布式存储协议）的互联网存储：</a:t>
            </a:r>
            <a:endParaRPr lang="en-US" altLang="zh-CN" sz="3200" dirty="0">
              <a:latin typeface="等线" panose="02010600030101010101" pitchFamily="2" charset="-122"/>
              <a:ea typeface="等线" panose="02010600030101010101" pitchFamily="2" charset="-122"/>
            </a:endParaRPr>
          </a:p>
          <a:p>
            <a:r>
              <a:rPr lang="en-US" altLang="zh-CN" sz="3000" dirty="0" err="1">
                <a:latin typeface="仿宋" panose="02010609060101010101" pitchFamily="49" charset="-122"/>
                <a:ea typeface="仿宋" panose="02010609060101010101" pitchFamily="49" charset="-122"/>
              </a:rPr>
              <a:t>InterPlanetary</a:t>
            </a:r>
            <a:r>
              <a:rPr lang="en-US" altLang="zh-CN" sz="3000" dirty="0">
                <a:latin typeface="仿宋" panose="02010609060101010101" pitchFamily="49" charset="-122"/>
                <a:ea typeface="仿宋" panose="02010609060101010101" pitchFamily="49" charset="-122"/>
              </a:rPr>
              <a:t> File System</a:t>
            </a:r>
            <a:r>
              <a:rPr lang="zh-CN" altLang="en-US" sz="3000" dirty="0">
                <a:latin typeface="仿宋" panose="02010609060101010101" pitchFamily="49" charset="-122"/>
                <a:ea typeface="仿宋" panose="02010609060101010101" pitchFamily="49" charset="-122"/>
              </a:rPr>
              <a:t>（</a:t>
            </a:r>
            <a:r>
              <a:rPr lang="en-US" altLang="zh-CN" sz="3000" dirty="0">
                <a:latin typeface="仿宋" panose="02010609060101010101" pitchFamily="49" charset="-122"/>
                <a:ea typeface="仿宋" panose="02010609060101010101" pitchFamily="49" charset="-122"/>
              </a:rPr>
              <a:t>IPFS </a:t>
            </a:r>
            <a:r>
              <a:rPr lang="zh-CN" altLang="en-US" sz="3000" dirty="0">
                <a:latin typeface="仿宋" panose="02010609060101010101" pitchFamily="49" charset="-122"/>
                <a:ea typeface="仿宋" panose="02010609060101010101" pitchFamily="49" charset="-122"/>
              </a:rPr>
              <a:t>）星际文件系统，是一个分布式的点到点超媒体协议（</a:t>
            </a:r>
            <a:r>
              <a:rPr lang="en-US" altLang="zh-CN" sz="3000" dirty="0">
                <a:latin typeface="仿宋" panose="02010609060101010101" pitchFamily="49" charset="-122"/>
                <a:ea typeface="仿宋" panose="02010609060101010101" pitchFamily="49" charset="-122"/>
              </a:rPr>
              <a:t>BT</a:t>
            </a:r>
            <a:r>
              <a:rPr lang="zh-CN" altLang="en-US" sz="3000" dirty="0">
                <a:latin typeface="仿宋" panose="02010609060101010101" pitchFamily="49" charset="-122"/>
                <a:ea typeface="仿宋" panose="02010609060101010101" pitchFamily="49" charset="-122"/>
              </a:rPr>
              <a:t>是用户群对用户群）。在</a:t>
            </a:r>
            <a:r>
              <a:rPr lang="en-US" altLang="zh-CN" sz="3000" dirty="0">
                <a:latin typeface="仿宋" panose="02010609060101010101" pitchFamily="49" charset="-122"/>
                <a:ea typeface="仿宋" panose="02010609060101010101" pitchFamily="49" charset="-122"/>
              </a:rPr>
              <a:t>IPFS</a:t>
            </a:r>
            <a:r>
              <a:rPr lang="zh-CN" altLang="en-US" sz="3000" dirty="0">
                <a:latin typeface="仿宋" panose="02010609060101010101" pitchFamily="49" charset="-122"/>
                <a:ea typeface="仿宋" panose="02010609060101010101" pitchFamily="49" charset="-122"/>
              </a:rPr>
              <a:t>网络中的节点将构成一个分布式文件系统。</a:t>
            </a:r>
            <a:endParaRPr lang="en-US" altLang="zh-CN" sz="3000" dirty="0">
              <a:latin typeface="仿宋" panose="02010609060101010101" pitchFamily="49" charset="-122"/>
              <a:ea typeface="仿宋" panose="02010609060101010101" pitchFamily="49" charset="-122"/>
            </a:endParaRPr>
          </a:p>
          <a:p>
            <a:r>
              <a:rPr lang="en-US" altLang="zh-CN" sz="3000" dirty="0">
                <a:latin typeface="仿宋" panose="02010609060101010101" pitchFamily="49" charset="-122"/>
                <a:ea typeface="仿宋" panose="02010609060101010101" pitchFamily="49" charset="-122"/>
              </a:rPr>
              <a:t>IPFS</a:t>
            </a:r>
            <a:r>
              <a:rPr lang="zh-CN" altLang="en-US" sz="3000" dirty="0">
                <a:latin typeface="仿宋" panose="02010609060101010101" pitchFamily="49" charset="-122"/>
                <a:ea typeface="仿宋" panose="02010609060101010101" pitchFamily="49" charset="-122"/>
              </a:rPr>
              <a:t>协议的目标是取代传统的互联网协议</a:t>
            </a:r>
            <a:r>
              <a:rPr lang="en-US" altLang="zh-CN" sz="3000" dirty="0">
                <a:latin typeface="仿宋" panose="02010609060101010101" pitchFamily="49" charset="-122"/>
                <a:ea typeface="仿宋" panose="02010609060101010101" pitchFamily="49" charset="-122"/>
              </a:rPr>
              <a:t>HTTP</a:t>
            </a:r>
            <a:r>
              <a:rPr lang="zh-CN" altLang="en-US" sz="3000" dirty="0">
                <a:latin typeface="仿宋" panose="02010609060101010101" pitchFamily="49" charset="-122"/>
                <a:ea typeface="仿宋" panose="02010609060101010101" pitchFamily="49" charset="-122"/>
              </a:rPr>
              <a:t>（已部署），可以让我们的互联网速度更快</a:t>
            </a:r>
            <a:r>
              <a:rPr lang="en-US" altLang="zh-CN" sz="3000" dirty="0">
                <a:latin typeface="仿宋" panose="02010609060101010101" pitchFamily="49" charset="-122"/>
                <a:ea typeface="仿宋" panose="02010609060101010101" pitchFamily="49" charset="-122"/>
              </a:rPr>
              <a:t>, </a:t>
            </a:r>
            <a:r>
              <a:rPr lang="zh-CN" altLang="en-US" sz="3000" dirty="0">
                <a:latin typeface="仿宋" panose="02010609060101010101" pitchFamily="49" charset="-122"/>
                <a:ea typeface="仿宋" panose="02010609060101010101" pitchFamily="49" charset="-122"/>
              </a:rPr>
              <a:t>更加安全</a:t>
            </a:r>
            <a:r>
              <a:rPr lang="en-US" altLang="zh-CN" sz="3000" dirty="0">
                <a:latin typeface="仿宋" panose="02010609060101010101" pitchFamily="49" charset="-122"/>
                <a:ea typeface="仿宋" panose="02010609060101010101" pitchFamily="49" charset="-122"/>
              </a:rPr>
              <a:t>, </a:t>
            </a:r>
            <a:r>
              <a:rPr lang="zh-CN" altLang="en-US" sz="3000" dirty="0">
                <a:latin typeface="仿宋" panose="02010609060101010101" pitchFamily="49" charset="-122"/>
                <a:ea typeface="仿宋" panose="02010609060101010101" pitchFamily="49" charset="-122"/>
              </a:rPr>
              <a:t>并且更加开放。</a:t>
            </a:r>
            <a:endParaRPr lang="en-US" altLang="zh-CN" sz="3000" dirty="0">
              <a:latin typeface="仿宋" panose="02010609060101010101" pitchFamily="49" charset="-122"/>
              <a:ea typeface="仿宋" panose="02010609060101010101" pitchFamily="49" charset="-122"/>
            </a:endParaRPr>
          </a:p>
          <a:p>
            <a:r>
              <a:rPr lang="zh-CN" altLang="en-US" sz="3000" dirty="0">
                <a:latin typeface="仿宋" panose="02010609060101010101" pitchFamily="49" charset="-122"/>
                <a:ea typeface="仿宋" panose="02010609060101010101" pitchFamily="49" charset="-122"/>
              </a:rPr>
              <a:t>不少区块链项目使用它来存储数据。代表项目是</a:t>
            </a:r>
            <a:r>
              <a:rPr lang="en-US" altLang="zh-CN" sz="3000" dirty="0" err="1">
                <a:latin typeface="仿宋" panose="02010609060101010101" pitchFamily="49" charset="-122"/>
                <a:ea typeface="仿宋" panose="02010609060101010101" pitchFamily="49" charset="-122"/>
              </a:rPr>
              <a:t>Filecoin</a:t>
            </a:r>
            <a:r>
              <a:rPr lang="zh-CN" altLang="en-US" sz="3000" dirty="0">
                <a:latin typeface="仿宋" panose="02010609060101010101" pitchFamily="49" charset="-122"/>
                <a:ea typeface="仿宋" panose="02010609060101010101" pitchFamily="49" charset="-122"/>
              </a:rPr>
              <a:t>。</a:t>
            </a:r>
            <a:endParaRPr lang="en-US" altLang="zh-CN" sz="3000" dirty="0">
              <a:latin typeface="仿宋" panose="02010609060101010101" pitchFamily="49" charset="-122"/>
              <a:ea typeface="仿宋" panose="02010609060101010101" pitchFamily="49" charset="-122"/>
            </a:endParaRPr>
          </a:p>
          <a:p>
            <a:r>
              <a:rPr lang="zh-CN" altLang="en-US" sz="3000" dirty="0">
                <a:latin typeface="仿宋" panose="02010609060101010101" pitchFamily="49" charset="-122"/>
                <a:ea typeface="仿宋" panose="02010609060101010101" pitchFamily="49" charset="-122"/>
              </a:rPr>
              <a:t>最大难点是存储证明，最大问题是缺乏激励机制，因而节点来去随意及其规模无保障。</a:t>
            </a:r>
          </a:p>
        </p:txBody>
      </p:sp>
      <p:sp>
        <p:nvSpPr>
          <p:cNvPr id="7" name="标题 1">
            <a:extLst>
              <a:ext uri="{FF2B5EF4-FFF2-40B4-BE49-F238E27FC236}">
                <a16:creationId xmlns:a16="http://schemas.microsoft.com/office/drawing/2014/main" id="{9448CA1E-7C56-4347-876E-9E85EFDFD252}"/>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29184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以太坊</a:t>
            </a:r>
            <a:r>
              <a:rPr lang="en-US" altLang="zh-CN" sz="3200" dirty="0">
                <a:latin typeface="等线" panose="02010600030101010101" pitchFamily="2" charset="-122"/>
                <a:ea typeface="等线" panose="02010600030101010101" pitchFamily="2" charset="-122"/>
              </a:rPr>
              <a:t>Swarm</a:t>
            </a:r>
            <a:r>
              <a:rPr lang="zh-CN" altLang="en-US" sz="3200" dirty="0">
                <a:latin typeface="等线" panose="02010600030101010101" pitchFamily="2" charset="-122"/>
                <a:ea typeface="等线" panose="02010600030101010101" pitchFamily="2" charset="-122"/>
              </a:rPr>
              <a:t> </a:t>
            </a:r>
            <a:r>
              <a:rPr lang="en-US" altLang="zh-CN" sz="3200" dirty="0">
                <a:latin typeface="等线" panose="02010600030101010101" pitchFamily="2" charset="-122"/>
                <a:ea typeface="等线" panose="02010600030101010101" pitchFamily="2" charset="-122"/>
              </a:rPr>
              <a:t>VS Swarm</a:t>
            </a:r>
            <a:r>
              <a:rPr lang="zh-CN" altLang="en-US" sz="3200" dirty="0">
                <a:latin typeface="等线" panose="02010600030101010101" pitchFamily="2" charset="-122"/>
                <a:ea typeface="等线" panose="02010600030101010101" pitchFamily="2" charset="-122"/>
              </a:rPr>
              <a:t>公链</a:t>
            </a:r>
            <a:endParaRPr lang="en-US" altLang="zh-CN" sz="3200" dirty="0">
              <a:latin typeface="等线" panose="02010600030101010101" pitchFamily="2" charset="-122"/>
              <a:ea typeface="等线" panose="02010600030101010101" pitchFamily="2" charset="-122"/>
            </a:endParaRPr>
          </a:p>
          <a:p>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本是以太坊内置的去中心化和分布式的存储解决方案。与</a:t>
            </a:r>
            <a:r>
              <a:rPr lang="en-US" altLang="zh-CN" sz="3200" dirty="0">
                <a:latin typeface="仿宋" panose="02010609060101010101" pitchFamily="49" charset="-122"/>
                <a:ea typeface="仿宋" panose="02010609060101010101" pitchFamily="49" charset="-122"/>
              </a:rPr>
              <a:t>IPFS</a:t>
            </a:r>
            <a:r>
              <a:rPr lang="zh-CN" altLang="en-US" sz="3200" dirty="0">
                <a:latin typeface="仿宋" panose="02010609060101010101" pitchFamily="49" charset="-122"/>
                <a:ea typeface="仿宋" panose="02010609060101010101" pitchFamily="49" charset="-122"/>
              </a:rPr>
              <a:t>一样也是一种点对点数据共享网络，文件通过其内容的哈希来寻址。与</a:t>
            </a:r>
            <a:r>
              <a:rPr lang="en-US" altLang="zh-CN" sz="3200" dirty="0">
                <a:latin typeface="仿宋" panose="02010609060101010101" pitchFamily="49" charset="-122"/>
                <a:ea typeface="仿宋" panose="02010609060101010101" pitchFamily="49" charset="-122"/>
              </a:rPr>
              <a:t>BitTorrent</a:t>
            </a:r>
            <a:r>
              <a:rPr lang="zh-CN" altLang="en-US" sz="3200" dirty="0">
                <a:latin typeface="仿宋" panose="02010609060101010101" pitchFamily="49" charset="-122"/>
                <a:ea typeface="仿宋" panose="02010609060101010101" pitchFamily="49" charset="-122"/>
              </a:rPr>
              <a:t>类似，可同时从多节点获取数据。只要某个节点承载分发数据，它就可随处被访问。</a:t>
            </a:r>
          </a:p>
        </p:txBody>
      </p:sp>
      <p:sp>
        <p:nvSpPr>
          <p:cNvPr id="9" name="标题 1">
            <a:extLst>
              <a:ext uri="{FF2B5EF4-FFF2-40B4-BE49-F238E27FC236}">
                <a16:creationId xmlns:a16="http://schemas.microsoft.com/office/drawing/2014/main" id="{1D278EA4-C234-46D0-A8AD-BBC2637CA922}"/>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396569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以太坊</a:t>
            </a:r>
            <a:r>
              <a:rPr lang="en-US" altLang="zh-CN" sz="3200" dirty="0">
                <a:latin typeface="等线" panose="02010600030101010101" pitchFamily="2" charset="-122"/>
                <a:ea typeface="等线" panose="02010600030101010101" pitchFamily="2" charset="-122"/>
              </a:rPr>
              <a:t>Swarm</a:t>
            </a:r>
            <a:r>
              <a:rPr lang="zh-CN" altLang="en-US" sz="3200" dirty="0">
                <a:latin typeface="等线" panose="02010600030101010101" pitchFamily="2" charset="-122"/>
                <a:ea typeface="等线" panose="02010600030101010101" pitchFamily="2" charset="-122"/>
              </a:rPr>
              <a:t> </a:t>
            </a:r>
            <a:r>
              <a:rPr lang="en-US" altLang="zh-CN" sz="3200" dirty="0">
                <a:latin typeface="等线" panose="02010600030101010101" pitchFamily="2" charset="-122"/>
                <a:ea typeface="等线" panose="02010600030101010101" pitchFamily="2" charset="-122"/>
              </a:rPr>
              <a:t>VS Swarm</a:t>
            </a:r>
            <a:r>
              <a:rPr lang="zh-CN" altLang="en-US" sz="3200" dirty="0">
                <a:latin typeface="等线" panose="02010600030101010101" pitchFamily="2" charset="-122"/>
                <a:ea typeface="等线" panose="02010600030101010101" pitchFamily="2" charset="-122"/>
              </a:rPr>
              <a:t>公链</a:t>
            </a:r>
            <a:endParaRPr lang="en-US" altLang="zh-CN" sz="3200" dirty="0">
              <a:latin typeface="等线" panose="02010600030101010101" pitchFamily="2" charset="-122"/>
              <a:ea typeface="等线" panose="02010600030101010101" pitchFamily="2" charset="-122"/>
            </a:endParaRPr>
          </a:p>
          <a:p>
            <a:r>
              <a:rPr lang="zh-CN" altLang="en-US" sz="3200" dirty="0">
                <a:latin typeface="仿宋" panose="02010609060101010101" pitchFamily="49" charset="-122"/>
                <a:ea typeface="仿宋" panose="02010609060101010101" pitchFamily="49" charset="-122"/>
              </a:rPr>
              <a:t>以太坊</a:t>
            </a:r>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的激励机制</a:t>
            </a:r>
            <a:r>
              <a:rPr lang="en-US" altLang="zh-CN" sz="3200" dirty="0">
                <a:latin typeface="仿宋" panose="02010609060101010101" pitchFamily="49" charset="-122"/>
                <a:ea typeface="仿宋" panose="02010609060101010101" pitchFamily="49" charset="-122"/>
              </a:rPr>
              <a:t>SWAP</a:t>
            </a:r>
            <a:r>
              <a:rPr lang="zh-CN" altLang="en-US" sz="3200" dirty="0">
                <a:latin typeface="仿宋" panose="02010609060101010101" pitchFamily="49" charset="-122"/>
                <a:ea typeface="仿宋" panose="02010609060101010101" pitchFamily="49" charset="-122"/>
              </a:rPr>
              <a:t>（</a:t>
            </a:r>
            <a:r>
              <a:rPr lang="en-US" altLang="zh-CN" sz="3200" dirty="0">
                <a:latin typeface="仿宋" panose="02010609060101010101" pitchFamily="49" charset="-122"/>
                <a:ea typeface="仿宋" panose="02010609060101010101" pitchFamily="49" charset="-122"/>
              </a:rPr>
              <a:t>Swarm Accounting Protocol</a:t>
            </a:r>
            <a:r>
              <a:rPr lang="zh-CN" altLang="en-US" sz="3200" dirty="0">
                <a:latin typeface="仿宋" panose="02010609060101010101" pitchFamily="49" charset="-122"/>
                <a:ea typeface="仿宋" panose="02010609060101010101" pitchFamily="49" charset="-122"/>
              </a:rPr>
              <a:t>）是一种协议，规定</a:t>
            </a:r>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网络中的个体可跟踪传送和接收的数据块，以及由此产生相应的（微）付款。</a:t>
            </a:r>
            <a:r>
              <a:rPr lang="en-US" altLang="zh-CN" sz="3200" dirty="0">
                <a:latin typeface="仿宋" panose="02010609060101010101" pitchFamily="49" charset="-122"/>
                <a:ea typeface="仿宋" panose="02010609060101010101" pitchFamily="49" charset="-122"/>
              </a:rPr>
              <a:t>SWAP</a:t>
            </a:r>
            <a:r>
              <a:rPr lang="zh-CN" altLang="en-US" sz="3200" dirty="0">
                <a:latin typeface="仿宋" panose="02010609060101010101" pitchFamily="49" charset="-122"/>
                <a:ea typeface="仿宋" panose="02010609060101010101" pitchFamily="49" charset="-122"/>
              </a:rPr>
              <a:t>本身可以在更广泛的背景下运行，但它通常表现为适用于点对点之间成对会计的通用微支付方案。虽然设计通用，但它的第一个用途是将带宽计算作为</a:t>
            </a:r>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去中心化的点对点存储网络中数据传输的激励的一部分。</a:t>
            </a:r>
          </a:p>
        </p:txBody>
      </p:sp>
      <p:sp>
        <p:nvSpPr>
          <p:cNvPr id="9" name="标题 1">
            <a:extLst>
              <a:ext uri="{FF2B5EF4-FFF2-40B4-BE49-F238E27FC236}">
                <a16:creationId xmlns:a16="http://schemas.microsoft.com/office/drawing/2014/main" id="{88CFB469-9F8D-4584-AD9D-1C34032DAA1C}"/>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2007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以太坊</a:t>
            </a:r>
            <a:r>
              <a:rPr lang="en-US" altLang="zh-CN" sz="3200" dirty="0">
                <a:latin typeface="等线" panose="02010600030101010101" pitchFamily="2" charset="-122"/>
                <a:ea typeface="等线" panose="02010600030101010101" pitchFamily="2" charset="-122"/>
              </a:rPr>
              <a:t>Swarm</a:t>
            </a:r>
            <a:r>
              <a:rPr lang="zh-CN" altLang="en-US" sz="3200" dirty="0">
                <a:latin typeface="等线" panose="02010600030101010101" pitchFamily="2" charset="-122"/>
                <a:ea typeface="等线" panose="02010600030101010101" pitchFamily="2" charset="-122"/>
              </a:rPr>
              <a:t> </a:t>
            </a:r>
            <a:r>
              <a:rPr lang="en-US" altLang="zh-CN" sz="3200" dirty="0">
                <a:latin typeface="等线" panose="02010600030101010101" pitchFamily="2" charset="-122"/>
                <a:ea typeface="等线" panose="02010600030101010101" pitchFamily="2" charset="-122"/>
              </a:rPr>
              <a:t>VS Swarm</a:t>
            </a:r>
            <a:r>
              <a:rPr lang="zh-CN" altLang="en-US" sz="3200" dirty="0">
                <a:latin typeface="等线" panose="02010600030101010101" pitchFamily="2" charset="-122"/>
                <a:ea typeface="等线" panose="02010600030101010101" pitchFamily="2" charset="-122"/>
              </a:rPr>
              <a:t>公链</a:t>
            </a:r>
            <a:endParaRPr lang="en-US" altLang="zh-CN" sz="3200" dirty="0">
              <a:latin typeface="等线" panose="02010600030101010101" pitchFamily="2" charset="-122"/>
              <a:ea typeface="等线" panose="02010600030101010101" pitchFamily="2" charset="-122"/>
            </a:endParaRPr>
          </a:p>
          <a:p>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公链是以太坊</a:t>
            </a:r>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团队发起的去中心化存储和去中心化通信系统。它集成了以太坊中成功应用的</a:t>
            </a:r>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，和基于点对点身份的去中心化消息传递协议</a:t>
            </a:r>
            <a:r>
              <a:rPr lang="en-US" altLang="zh-CN" sz="3200" dirty="0">
                <a:latin typeface="仿宋" panose="02010609060101010101" pitchFamily="49" charset="-122"/>
                <a:ea typeface="仿宋" panose="02010609060101010101" pitchFamily="49" charset="-122"/>
              </a:rPr>
              <a:t>Whisper</a:t>
            </a:r>
            <a:r>
              <a:rPr lang="zh-CN" altLang="en-US" sz="3200" dirty="0">
                <a:latin typeface="仿宋" panose="02010609060101010101" pitchFamily="49" charset="-122"/>
                <a:ea typeface="仿宋" panose="02010609060101010101" pitchFamily="49" charset="-122"/>
              </a:rPr>
              <a:t>。</a:t>
            </a:r>
            <a:br>
              <a:rPr lang="en-US"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rPr>
              <a:t>Whisper</a:t>
            </a:r>
            <a:r>
              <a:rPr lang="zh-CN" altLang="en-US" sz="3200" dirty="0">
                <a:latin typeface="仿宋" panose="02010609060101010101" pitchFamily="49" charset="-122"/>
                <a:ea typeface="仿宋" panose="02010609060101010101" pitchFamily="49" charset="-122"/>
              </a:rPr>
              <a:t>用区块链身份识别算法，淘汰了互联网的“用户名加密码”登录传递身份的方法。</a:t>
            </a:r>
            <a:br>
              <a:rPr lang="en-US" altLang="zh-CN" sz="3200" dirty="0">
                <a:latin typeface="仿宋" panose="02010609060101010101" pitchFamily="49" charset="-122"/>
                <a:ea typeface="仿宋" panose="02010609060101010101" pitchFamily="49" charset="-122"/>
              </a:rPr>
            </a:br>
            <a:r>
              <a:rPr lang="zh-CN" altLang="en-US" sz="3200" dirty="0">
                <a:latin typeface="仿宋" panose="02010609060101010101" pitchFamily="49" charset="-122"/>
                <a:ea typeface="仿宋" panose="02010609060101010101" pitchFamily="49" charset="-122"/>
              </a:rPr>
              <a:t>经济生态的设计很奇葩</a:t>
            </a:r>
            <a:r>
              <a:rPr lang="en-US" altLang="zh-CN" sz="3200" dirty="0">
                <a:latin typeface="仿宋" panose="02010609060101010101" pitchFamily="49" charset="-122"/>
                <a:ea typeface="仿宋" panose="02010609060101010101" pitchFamily="49" charset="-122"/>
              </a:rPr>
              <a:t>……</a:t>
            </a:r>
            <a:r>
              <a:rPr lang="zh-CN" altLang="en-US" sz="3200" dirty="0">
                <a:latin typeface="仿宋" panose="02010609060101010101" pitchFamily="49" charset="-122"/>
                <a:ea typeface="仿宋" panose="02010609060101010101" pitchFamily="49" charset="-122"/>
              </a:rPr>
              <a:t>社死状态。</a:t>
            </a:r>
            <a:endParaRPr lang="en-US" altLang="zh-CN" sz="3200" dirty="0">
              <a:latin typeface="仿宋" panose="02010609060101010101" pitchFamily="49" charset="-122"/>
              <a:ea typeface="仿宋" panose="02010609060101010101" pitchFamily="49" charset="-122"/>
            </a:endParaRPr>
          </a:p>
        </p:txBody>
      </p:sp>
      <p:sp>
        <p:nvSpPr>
          <p:cNvPr id="7" name="标题 1">
            <a:extLst>
              <a:ext uri="{FF2B5EF4-FFF2-40B4-BE49-F238E27FC236}">
                <a16:creationId xmlns:a16="http://schemas.microsoft.com/office/drawing/2014/main" id="{0246ED84-5993-457F-8B63-9B4777A70E63}"/>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388771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以太坊</a:t>
            </a:r>
            <a:r>
              <a:rPr lang="en-US" altLang="zh-CN" sz="3200" dirty="0">
                <a:latin typeface="等线" panose="02010600030101010101" pitchFamily="2" charset="-122"/>
                <a:ea typeface="等线" panose="02010600030101010101" pitchFamily="2" charset="-122"/>
              </a:rPr>
              <a:t>Swarm</a:t>
            </a:r>
            <a:r>
              <a:rPr lang="zh-CN" altLang="en-US" sz="3200" dirty="0">
                <a:latin typeface="等线" panose="02010600030101010101" pitchFamily="2" charset="-122"/>
                <a:ea typeface="等线" panose="02010600030101010101" pitchFamily="2" charset="-122"/>
              </a:rPr>
              <a:t> </a:t>
            </a:r>
            <a:r>
              <a:rPr lang="en-US" altLang="zh-CN" sz="3200" dirty="0">
                <a:latin typeface="等线" panose="02010600030101010101" pitchFamily="2" charset="-122"/>
                <a:ea typeface="等线" panose="02010600030101010101" pitchFamily="2" charset="-122"/>
              </a:rPr>
              <a:t>VS Swarm</a:t>
            </a:r>
            <a:r>
              <a:rPr lang="zh-CN" altLang="en-US" sz="3200" dirty="0">
                <a:latin typeface="等线" panose="02010600030101010101" pitchFamily="2" charset="-122"/>
                <a:ea typeface="等线" panose="02010600030101010101" pitchFamily="2" charset="-122"/>
              </a:rPr>
              <a:t>公链</a:t>
            </a:r>
            <a:endParaRPr lang="en-US" altLang="zh-CN" sz="3200" dirty="0">
              <a:latin typeface="等线" panose="02010600030101010101" pitchFamily="2" charset="-122"/>
              <a:ea typeface="等线" panose="02010600030101010101" pitchFamily="2" charset="-122"/>
            </a:endParaRPr>
          </a:p>
          <a:p>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在以太坊里面的应用</a:t>
            </a:r>
            <a:endParaRPr lang="en-US" altLang="zh-CN" sz="3200" dirty="0">
              <a:latin typeface="仿宋" panose="02010609060101010101" pitchFamily="49" charset="-122"/>
              <a:ea typeface="仿宋" panose="02010609060101010101" pitchFamily="49" charset="-122"/>
            </a:endParaRPr>
          </a:p>
          <a:p>
            <a:pPr lvl="1">
              <a:buFont typeface="Wingdings" panose="05000000000000000000" pitchFamily="2" charset="2"/>
              <a:buChar char="ü"/>
            </a:pPr>
            <a:r>
              <a:rPr lang="zh-CN" altLang="en-US" sz="3000" dirty="0">
                <a:latin typeface="仿宋" panose="02010609060101010101" pitchFamily="49" charset="-122"/>
                <a:ea typeface="仿宋" panose="02010609060101010101" pitchFamily="49" charset="-122"/>
              </a:rPr>
              <a:t>如使用最为广泛的客户端</a:t>
            </a:r>
            <a:r>
              <a:rPr lang="en-US" altLang="zh-CN" sz="3000" dirty="0">
                <a:latin typeface="仿宋" panose="02010609060101010101" pitchFamily="49" charset="-122"/>
                <a:ea typeface="仿宋" panose="02010609060101010101" pitchFamily="49" charset="-122"/>
              </a:rPr>
              <a:t>Geth</a:t>
            </a:r>
            <a:r>
              <a:rPr lang="zh-CN" altLang="en-US" sz="3000" dirty="0">
                <a:latin typeface="仿宋" panose="02010609060101010101" pitchFamily="49" charset="-122"/>
                <a:ea typeface="仿宋" panose="02010609060101010101" pitchFamily="49" charset="-122"/>
              </a:rPr>
              <a:t>的数据量超过了</a:t>
            </a:r>
            <a:r>
              <a:rPr lang="en-US" altLang="zh-CN" sz="3000" dirty="0">
                <a:latin typeface="仿宋" panose="02010609060101010101" pitchFamily="49" charset="-122"/>
                <a:ea typeface="仿宋" panose="02010609060101010101" pitchFamily="49" charset="-122"/>
              </a:rPr>
              <a:t>1070G</a:t>
            </a:r>
            <a:r>
              <a:rPr lang="zh-CN" altLang="en-US" sz="3000" dirty="0">
                <a:latin typeface="仿宋" panose="02010609060101010101" pitchFamily="49" charset="-122"/>
                <a:ea typeface="仿宋" panose="02010609060101010101" pitchFamily="49" charset="-122"/>
              </a:rPr>
              <a:t>，多年的应用证明了</a:t>
            </a:r>
            <a:r>
              <a:rPr lang="en-US" altLang="zh-CN" sz="3000" dirty="0">
                <a:latin typeface="仿宋" panose="02010609060101010101" pitchFamily="49" charset="-122"/>
                <a:ea typeface="仿宋" panose="02010609060101010101" pitchFamily="49" charset="-122"/>
              </a:rPr>
              <a:t>Swarm</a:t>
            </a:r>
            <a:r>
              <a:rPr lang="zh-CN" altLang="en-US" sz="3000" dirty="0">
                <a:latin typeface="仿宋" panose="02010609060101010101" pitchFamily="49" charset="-122"/>
                <a:ea typeface="仿宋" panose="02010609060101010101" pitchFamily="49" charset="-122"/>
              </a:rPr>
              <a:t>可靠并具备良好的存储效率。</a:t>
            </a:r>
            <a:endParaRPr lang="en-US" altLang="zh-CN" sz="3000" dirty="0">
              <a:latin typeface="仿宋" panose="02010609060101010101" pitchFamily="49" charset="-122"/>
              <a:ea typeface="仿宋" panose="02010609060101010101" pitchFamily="49" charset="-122"/>
            </a:endParaRPr>
          </a:p>
          <a:p>
            <a:pPr lvl="1">
              <a:buFont typeface="Wingdings" panose="05000000000000000000" pitchFamily="2" charset="2"/>
              <a:buChar char="ü"/>
            </a:pPr>
            <a:r>
              <a:rPr lang="zh-CN" altLang="en-US" sz="3000" dirty="0">
                <a:latin typeface="仿宋" panose="02010609060101010101" pitchFamily="49" charset="-122"/>
                <a:ea typeface="仿宋" panose="02010609060101010101" pitchFamily="49" charset="-122"/>
              </a:rPr>
              <a:t>以太坊对于存储的策略是一次性收费，既简单，从长远来看，也便宜（虽然现在通常</a:t>
            </a:r>
            <a:r>
              <a:rPr lang="en-US" altLang="zh-CN" sz="3000" dirty="0">
                <a:latin typeface="仿宋" panose="02010609060101010101" pitchFamily="49" charset="-122"/>
                <a:ea typeface="仿宋" panose="02010609060101010101" pitchFamily="49" charset="-122"/>
              </a:rPr>
              <a:t>gas</a:t>
            </a:r>
            <a:r>
              <a:rPr lang="zh-CN" altLang="en-US" sz="3000" dirty="0">
                <a:latin typeface="仿宋" panose="02010609060101010101" pitchFamily="49" charset="-122"/>
                <a:ea typeface="仿宋" panose="02010609060101010101" pitchFamily="49" charset="-122"/>
              </a:rPr>
              <a:t>很高，但我们认为分片技术和</a:t>
            </a:r>
            <a:r>
              <a:rPr lang="en-US" altLang="zh-CN" sz="3000" dirty="0">
                <a:latin typeface="仿宋" panose="02010609060101010101" pitchFamily="49" charset="-122"/>
                <a:ea typeface="仿宋" panose="02010609060101010101" pitchFamily="49" charset="-122"/>
              </a:rPr>
              <a:t>Layer2</a:t>
            </a:r>
            <a:r>
              <a:rPr lang="zh-CN" altLang="en-US" sz="3000" dirty="0">
                <a:latin typeface="仿宋" panose="02010609060101010101" pitchFamily="49" charset="-122"/>
                <a:ea typeface="仿宋" panose="02010609060101010101" pitchFamily="49" charset="-122"/>
              </a:rPr>
              <a:t>等技术的落地会大大降低</a:t>
            </a:r>
            <a:r>
              <a:rPr lang="en-US" altLang="zh-CN" sz="3000" dirty="0">
                <a:latin typeface="仿宋" panose="02010609060101010101" pitchFamily="49" charset="-122"/>
                <a:ea typeface="仿宋" panose="02010609060101010101" pitchFamily="49" charset="-122"/>
              </a:rPr>
              <a:t>gas</a:t>
            </a:r>
            <a:r>
              <a:rPr lang="zh-CN" altLang="en-US" sz="3000" dirty="0">
                <a:latin typeface="仿宋" panose="02010609060101010101" pitchFamily="49" charset="-122"/>
                <a:ea typeface="仿宋" panose="02010609060101010101" pitchFamily="49" charset="-122"/>
              </a:rPr>
              <a:t>）。</a:t>
            </a:r>
            <a:endParaRPr lang="en-US" altLang="zh-CN" sz="3000" dirty="0">
              <a:latin typeface="仿宋" panose="02010609060101010101" pitchFamily="49" charset="-122"/>
              <a:ea typeface="仿宋" panose="02010609060101010101" pitchFamily="49" charset="-122"/>
            </a:endParaRPr>
          </a:p>
          <a:p>
            <a:pPr lvl="1">
              <a:buFont typeface="Wingdings" panose="05000000000000000000" pitchFamily="2" charset="2"/>
              <a:buChar char="ü"/>
            </a:pPr>
            <a:r>
              <a:rPr lang="zh-CN" altLang="en-US" sz="3000" dirty="0">
                <a:latin typeface="仿宋" panose="02010609060101010101" pitchFamily="49" charset="-122"/>
                <a:ea typeface="仿宋" panose="02010609060101010101" pitchFamily="49" charset="-122"/>
              </a:rPr>
              <a:t>不会给智能合约的应用带来任何障碍。</a:t>
            </a:r>
            <a:endParaRPr lang="en-US" altLang="zh-CN" sz="3000" dirty="0">
              <a:latin typeface="仿宋" panose="02010609060101010101" pitchFamily="49" charset="-122"/>
              <a:ea typeface="仿宋" panose="02010609060101010101" pitchFamily="49" charset="-122"/>
            </a:endParaRPr>
          </a:p>
        </p:txBody>
      </p:sp>
      <p:sp>
        <p:nvSpPr>
          <p:cNvPr id="7" name="标题 1">
            <a:extLst>
              <a:ext uri="{FF2B5EF4-FFF2-40B4-BE49-F238E27FC236}">
                <a16:creationId xmlns:a16="http://schemas.microsoft.com/office/drawing/2014/main" id="{E57DB5F7-4737-4F2E-B151-B6303FE2FC66}"/>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64344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以太坊</a:t>
            </a:r>
            <a:r>
              <a:rPr lang="en-US" altLang="zh-CN" sz="3200" dirty="0">
                <a:latin typeface="等线" panose="02010600030101010101" pitchFamily="2" charset="-122"/>
                <a:ea typeface="等线" panose="02010600030101010101" pitchFamily="2" charset="-122"/>
              </a:rPr>
              <a:t>Swarm</a:t>
            </a:r>
            <a:r>
              <a:rPr lang="zh-CN" altLang="en-US" sz="3200" dirty="0">
                <a:latin typeface="等线" panose="02010600030101010101" pitchFamily="2" charset="-122"/>
                <a:ea typeface="等线" panose="02010600030101010101" pitchFamily="2" charset="-122"/>
              </a:rPr>
              <a:t> </a:t>
            </a:r>
            <a:r>
              <a:rPr lang="en-US" altLang="zh-CN" sz="3200" dirty="0">
                <a:latin typeface="等线" panose="02010600030101010101" pitchFamily="2" charset="-122"/>
                <a:ea typeface="等线" panose="02010600030101010101" pitchFamily="2" charset="-122"/>
              </a:rPr>
              <a:t>VS Swarm</a:t>
            </a:r>
            <a:r>
              <a:rPr lang="zh-CN" altLang="en-US" sz="3200" dirty="0">
                <a:latin typeface="等线" panose="02010600030101010101" pitchFamily="2" charset="-122"/>
                <a:ea typeface="等线" panose="02010600030101010101" pitchFamily="2" charset="-122"/>
              </a:rPr>
              <a:t>公链</a:t>
            </a:r>
            <a:endParaRPr lang="en-US" altLang="zh-CN" sz="3200" dirty="0">
              <a:latin typeface="等线" panose="02010600030101010101" pitchFamily="2" charset="-122"/>
              <a:ea typeface="等线" panose="02010600030101010101" pitchFamily="2" charset="-122"/>
            </a:endParaRPr>
          </a:p>
          <a:p>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公链恐难成功，因为如果</a:t>
            </a: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公链找到去中心化存储的解决方案，则也可以直接被以太坊所用。并且：</a:t>
            </a:r>
            <a:endParaRPr lang="en-US" altLang="zh-CN" sz="2800" dirty="0">
              <a:latin typeface="仿宋" panose="02010609060101010101" pitchFamily="49" charset="-122"/>
              <a:ea typeface="仿宋" panose="02010609060101010101" pitchFamily="49" charset="-122"/>
            </a:endParaRPr>
          </a:p>
          <a:p>
            <a:pPr marL="971550" lvl="1" indent="-514350">
              <a:buFont typeface="+mj-ea"/>
              <a:buAutoNum type="circleNumDbPlain"/>
            </a:pPr>
            <a:r>
              <a:rPr lang="zh-CN" altLang="en-US" sz="2800" dirty="0">
                <a:latin typeface="仿宋" panose="02010609060101010101" pitchFamily="49" charset="-122"/>
                <a:ea typeface="仿宋" panose="02010609060101010101" pitchFamily="49" charset="-122"/>
              </a:rPr>
              <a:t>以太坊</a:t>
            </a: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的存储一劳永逸，成本、效率和易用性远远超越需不断续费</a:t>
            </a: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公链。</a:t>
            </a:r>
            <a:endParaRPr lang="en-US" altLang="zh-CN" sz="2800" dirty="0">
              <a:latin typeface="仿宋" panose="02010609060101010101" pitchFamily="49" charset="-122"/>
              <a:ea typeface="仿宋" panose="02010609060101010101" pitchFamily="49" charset="-122"/>
            </a:endParaRPr>
          </a:p>
          <a:p>
            <a:pPr marL="971550" lvl="1" indent="-514350">
              <a:buFont typeface="+mj-ea"/>
              <a:buAutoNum type="circleNumDbPlain"/>
            </a:pPr>
            <a:r>
              <a:rPr lang="zh-CN" altLang="en-US" sz="2800" dirty="0">
                <a:latin typeface="仿宋" panose="02010609060101010101" pitchFamily="49" charset="-122"/>
                <a:ea typeface="仿宋" panose="02010609060101010101" pitchFamily="49" charset="-122"/>
              </a:rPr>
              <a:t>以太坊</a:t>
            </a:r>
            <a:r>
              <a:rPr lang="en-US" altLang="zh-CN" sz="2800" dirty="0" err="1">
                <a:latin typeface="仿宋" panose="02010609060101010101" pitchFamily="49" charset="-122"/>
                <a:ea typeface="仿宋" panose="02010609060101010101" pitchFamily="49" charset="-122"/>
              </a:rPr>
              <a:t>dApp</a:t>
            </a:r>
            <a:r>
              <a:rPr lang="zh-CN" altLang="en-US" sz="2800" dirty="0">
                <a:latin typeface="仿宋" panose="02010609060101010101" pitchFamily="49" charset="-122"/>
                <a:ea typeface="仿宋" panose="02010609060101010101" pitchFamily="49" charset="-122"/>
              </a:rPr>
              <a:t>不需要增加开发使用其内置的</a:t>
            </a: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，而如果存储采用</a:t>
            </a: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公链则必然要增加大量开发工作（光跨链多币种支付故障的处理就已经很复杂），并且还极可能破坏以太坊</a:t>
            </a:r>
            <a:r>
              <a:rPr lang="en-US" altLang="zh-CN" sz="2800" dirty="0" err="1">
                <a:latin typeface="仿宋" panose="02010609060101010101" pitchFamily="49" charset="-122"/>
                <a:ea typeface="仿宋" panose="02010609060101010101" pitchFamily="49" charset="-122"/>
              </a:rPr>
              <a:t>dApp</a:t>
            </a:r>
            <a:r>
              <a:rPr lang="zh-CN" altLang="en-US" sz="2800" dirty="0">
                <a:latin typeface="仿宋" panose="02010609060101010101" pitchFamily="49" charset="-122"/>
                <a:ea typeface="仿宋" panose="02010609060101010101" pitchFamily="49" charset="-122"/>
              </a:rPr>
              <a:t>已经达到的可任意组合和无人值守（无故障）的特性。</a:t>
            </a:r>
            <a:endParaRPr lang="en-US" altLang="zh-CN" sz="2800" dirty="0">
              <a:latin typeface="仿宋" panose="02010609060101010101" pitchFamily="49" charset="-122"/>
              <a:ea typeface="仿宋" panose="02010609060101010101" pitchFamily="49" charset="-122"/>
            </a:endParaRPr>
          </a:p>
          <a:p>
            <a:pPr marL="971550" lvl="1" indent="-514350">
              <a:buFont typeface="+mj-ea"/>
              <a:buAutoNum type="circleNumDbPlain"/>
            </a:pP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公链另一个巨大的问题可以简化为“高频收费至死”。</a:t>
            </a:r>
            <a:br>
              <a:rPr lang="en-US" altLang="zh-CN" sz="2600" dirty="0">
                <a:latin typeface="仿宋" panose="02010609060101010101" pitchFamily="49" charset="-122"/>
                <a:ea typeface="仿宋" panose="02010609060101010101" pitchFamily="49" charset="-122"/>
              </a:rPr>
            </a:br>
            <a:endParaRPr lang="en-US" altLang="zh-CN" sz="2200" dirty="0">
              <a:latin typeface="仿宋" panose="02010609060101010101" pitchFamily="49" charset="-122"/>
              <a:ea typeface="仿宋" panose="02010609060101010101" pitchFamily="49" charset="-122"/>
            </a:endParaRPr>
          </a:p>
        </p:txBody>
      </p:sp>
      <p:sp>
        <p:nvSpPr>
          <p:cNvPr id="7" name="标题 1">
            <a:extLst>
              <a:ext uri="{FF2B5EF4-FFF2-40B4-BE49-F238E27FC236}">
                <a16:creationId xmlns:a16="http://schemas.microsoft.com/office/drawing/2014/main" id="{30652CEF-384C-40C7-B8A6-26EC72C7475F}"/>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291308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864660"/>
            <a:ext cx="10820400" cy="4354026"/>
          </a:xfrm>
        </p:spPr>
        <p:txBody>
          <a:bodyPr>
            <a:normAutofit/>
          </a:bodyPr>
          <a:lstStyle/>
          <a:p>
            <a:pPr marL="0" indent="0">
              <a:buNone/>
            </a:pPr>
            <a:r>
              <a:rPr lang="zh-CN" altLang="zh-CN" sz="3200" b="1" dirty="0"/>
              <a:t>智能合约（</a:t>
            </a:r>
            <a:r>
              <a:rPr lang="en-US" altLang="zh-CN" sz="3200" b="1" dirty="0"/>
              <a:t>Smart Contract</a:t>
            </a:r>
            <a:r>
              <a:rPr lang="zh-CN" altLang="zh-CN" sz="3200" b="1" dirty="0"/>
              <a:t>）是以程序代码形式定义合约参与方的承诺，并能够完全抗干预地根据承诺自动执行包括转账数字加密货币在内的约定条款的协议。</a:t>
            </a:r>
            <a:endParaRPr lang="en-US" altLang="zh-CN" sz="3200" b="1" dirty="0"/>
          </a:p>
          <a:p>
            <a:pPr marL="0" indent="0">
              <a:buNone/>
            </a:pPr>
            <a:endParaRPr lang="en-US" altLang="zh-CN" sz="3200" b="1" dirty="0"/>
          </a:p>
        </p:txBody>
      </p:sp>
      <p:sp>
        <p:nvSpPr>
          <p:cNvPr id="6" name="标题 1">
            <a:extLst>
              <a:ext uri="{FF2B5EF4-FFF2-40B4-BE49-F238E27FC236}">
                <a16:creationId xmlns:a16="http://schemas.microsoft.com/office/drawing/2014/main" id="{FD5FF3B6-D24F-43B9-B808-EFA14B94DA67}"/>
              </a:ext>
            </a:extLst>
          </p:cNvPr>
          <p:cNvSpPr>
            <a:spLocks noGrp="1"/>
          </p:cNvSpPr>
          <p:nvPr>
            <p:ph type="title"/>
          </p:nvPr>
        </p:nvSpPr>
        <p:spPr>
          <a:xfrm>
            <a:off x="2895600" y="405773"/>
            <a:ext cx="8610600" cy="1293028"/>
          </a:xfrm>
        </p:spPr>
        <p:txBody>
          <a:bodyPr>
            <a:normAutofit/>
          </a:bodyPr>
          <a:lstStyle/>
          <a:p>
            <a:r>
              <a:rPr lang="zh-CN" altLang="en-US" sz="5400" dirty="0"/>
              <a:t>什么是智能合约？</a:t>
            </a:r>
          </a:p>
        </p:txBody>
      </p:sp>
    </p:spTree>
    <p:extLst>
      <p:ext uri="{BB962C8B-B14F-4D97-AF65-F5344CB8AC3E}">
        <p14:creationId xmlns:p14="http://schemas.microsoft.com/office/powerpoint/2010/main" val="133397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以太坊</a:t>
            </a:r>
            <a:r>
              <a:rPr lang="en-US" altLang="zh-CN" sz="3200" dirty="0">
                <a:latin typeface="等线" panose="02010600030101010101" pitchFamily="2" charset="-122"/>
                <a:ea typeface="等线" panose="02010600030101010101" pitchFamily="2" charset="-122"/>
              </a:rPr>
              <a:t>Swarm</a:t>
            </a:r>
            <a:r>
              <a:rPr lang="zh-CN" altLang="en-US" sz="3200" dirty="0">
                <a:latin typeface="等线" panose="02010600030101010101" pitchFamily="2" charset="-122"/>
                <a:ea typeface="等线" panose="02010600030101010101" pitchFamily="2" charset="-122"/>
              </a:rPr>
              <a:t> </a:t>
            </a:r>
            <a:r>
              <a:rPr lang="en-US" altLang="zh-CN" sz="3200" dirty="0">
                <a:latin typeface="等线" panose="02010600030101010101" pitchFamily="2" charset="-122"/>
                <a:ea typeface="等线" panose="02010600030101010101" pitchFamily="2" charset="-122"/>
              </a:rPr>
              <a:t>VS Swarm</a:t>
            </a:r>
            <a:r>
              <a:rPr lang="zh-CN" altLang="en-US" sz="3200" dirty="0">
                <a:latin typeface="等线" panose="02010600030101010101" pitchFamily="2" charset="-122"/>
                <a:ea typeface="等线" panose="02010600030101010101" pitchFamily="2" charset="-122"/>
              </a:rPr>
              <a:t>公链</a:t>
            </a:r>
            <a:endParaRPr lang="en-US" altLang="zh-CN" sz="3200" dirty="0">
              <a:latin typeface="等线" panose="02010600030101010101" pitchFamily="2" charset="-122"/>
              <a:ea typeface="等线" panose="02010600030101010101" pitchFamily="2" charset="-122"/>
            </a:endParaRPr>
          </a:p>
          <a:p>
            <a:r>
              <a:rPr lang="zh-CN" altLang="en-US" sz="2800" dirty="0">
                <a:latin typeface="仿宋" panose="02010609060101010101" pitchFamily="49" charset="-122"/>
                <a:ea typeface="仿宋" panose="02010609060101010101" pitchFamily="49" charset="-122"/>
              </a:rPr>
              <a:t>相关参考资料</a:t>
            </a:r>
            <a:br>
              <a:rPr lang="en-US" altLang="zh-CN" sz="2800" dirty="0">
                <a:latin typeface="仿宋" panose="02010609060101010101" pitchFamily="49" charset="-122"/>
                <a:ea typeface="仿宋" panose="02010609060101010101" pitchFamily="49" charset="-122"/>
              </a:rPr>
            </a:br>
            <a:r>
              <a:rPr lang="en-US" altLang="zh-CN" sz="2800" dirty="0">
                <a:latin typeface="仿宋" panose="02010609060101010101" pitchFamily="49" charset="-122"/>
                <a:ea typeface="仿宋" panose="02010609060101010101" pitchFamily="49" charset="-122"/>
              </a:rPr>
              <a:t>14</a:t>
            </a:r>
            <a:r>
              <a:rPr lang="zh-CN" altLang="en-US" sz="2800" dirty="0">
                <a:latin typeface="仿宋" panose="02010609060101010101" pitchFamily="49" charset="-122"/>
                <a:ea typeface="仿宋" panose="02010609060101010101" pitchFamily="49" charset="-122"/>
              </a:rPr>
              <a:t>个问题深入了解</a:t>
            </a: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：一个去中心化存储和</a:t>
            </a:r>
            <a:r>
              <a:rPr lang="zh-CN" altLang="en-US" sz="2800" strike="sngStrike" dirty="0">
                <a:latin typeface="仿宋" panose="02010609060101010101" pitchFamily="49" charset="-122"/>
                <a:ea typeface="仿宋" panose="02010609060101010101" pitchFamily="49" charset="-122"/>
              </a:rPr>
              <a:t>沟通</a:t>
            </a:r>
            <a:r>
              <a:rPr lang="zh-CN" altLang="en-US" sz="2800" dirty="0">
                <a:latin typeface="仿宋" panose="02010609060101010101" pitchFamily="49" charset="-122"/>
                <a:ea typeface="仿宋" panose="02010609060101010101" pitchFamily="49" charset="-122"/>
              </a:rPr>
              <a:t>通信系统</a:t>
            </a:r>
            <a:br>
              <a:rPr lang="en-US" altLang="zh-CN" sz="2800" dirty="0">
                <a:latin typeface="仿宋" panose="02010609060101010101" pitchFamily="49" charset="-122"/>
                <a:ea typeface="仿宋" panose="02010609060101010101" pitchFamily="49" charset="-122"/>
              </a:rPr>
            </a:br>
            <a:r>
              <a:rPr lang="en-US" altLang="zh-CN" sz="2000" dirty="0">
                <a:latin typeface="仿宋" panose="02010609060101010101" pitchFamily="49" charset="-122"/>
                <a:ea typeface="仿宋" panose="02010609060101010101" pitchFamily="49" charset="-122"/>
                <a:hlinkClick r:id="rId2"/>
              </a:rPr>
              <a:t>https://zhuanlan.zhihu.com/p/380744621</a:t>
            </a:r>
            <a:br>
              <a:rPr lang="en-US" altLang="zh-CN" sz="2000" dirty="0">
                <a:latin typeface="仿宋" panose="02010609060101010101" pitchFamily="49" charset="-122"/>
                <a:ea typeface="仿宋" panose="02010609060101010101" pitchFamily="49" charset="-122"/>
              </a:rPr>
            </a:br>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公链的白皮书</a:t>
            </a:r>
            <a:br>
              <a:rPr lang="en-US" altLang="zh-CN" sz="2800" dirty="0">
                <a:latin typeface="仿宋" panose="02010609060101010101" pitchFamily="49" charset="-122"/>
                <a:ea typeface="仿宋" panose="02010609060101010101" pitchFamily="49" charset="-122"/>
              </a:rPr>
            </a:br>
            <a:r>
              <a:rPr lang="en-US" altLang="zh-CN" sz="2400" dirty="0">
                <a:latin typeface="仿宋" panose="02010609060101010101" pitchFamily="49" charset="-122"/>
                <a:ea typeface="仿宋" panose="02010609060101010101" pitchFamily="49" charset="-122"/>
                <a:hlinkClick r:id="rId3"/>
              </a:rPr>
              <a:t>https://www.ethswarm.org/swarm-whitepaper.pdf</a:t>
            </a:r>
            <a:endParaRPr lang="en-US" altLang="zh-CN" sz="2200" dirty="0">
              <a:latin typeface="仿宋" panose="02010609060101010101" pitchFamily="49" charset="-122"/>
              <a:ea typeface="仿宋" panose="02010609060101010101" pitchFamily="49" charset="-122"/>
            </a:endParaRPr>
          </a:p>
        </p:txBody>
      </p:sp>
      <p:sp>
        <p:nvSpPr>
          <p:cNvPr id="7" name="标题 1">
            <a:extLst>
              <a:ext uri="{FF2B5EF4-FFF2-40B4-BE49-F238E27FC236}">
                <a16:creationId xmlns:a16="http://schemas.microsoft.com/office/drawing/2014/main" id="{A3CEBBE7-0056-4825-97DC-C0EA597175DE}"/>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359089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1981200"/>
            <a:ext cx="10820400" cy="479710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存储小结</a:t>
            </a:r>
            <a:endParaRPr lang="en-US" altLang="zh-CN" sz="3200" dirty="0">
              <a:latin typeface="等线" panose="02010600030101010101" pitchFamily="2" charset="-122"/>
              <a:ea typeface="等线" panose="02010600030101010101" pitchFamily="2" charset="-122"/>
            </a:endParaRPr>
          </a:p>
          <a:p>
            <a:r>
              <a:rPr lang="zh-CN" altLang="en-US" sz="2800" dirty="0">
                <a:latin typeface="仿宋" panose="02010609060101010101" pitchFamily="49" charset="-122"/>
                <a:ea typeface="仿宋" panose="02010609060101010101" pitchFamily="49" charset="-122"/>
              </a:rPr>
              <a:t>以太坊本身已有应用多年的解决方案，并且是目前最可靠的方案。</a:t>
            </a:r>
            <a:r>
              <a:rPr lang="en-US" altLang="zh-CN" sz="2800" dirty="0">
                <a:latin typeface="仿宋" panose="02010609060101010101" pitchFamily="49" charset="-122"/>
                <a:ea typeface="仿宋" panose="02010609060101010101" pitchFamily="49" charset="-122"/>
              </a:rPr>
              <a:t>ETH 2.0</a:t>
            </a:r>
            <a:r>
              <a:rPr lang="zh-CN" altLang="en-US" sz="2800" dirty="0">
                <a:latin typeface="仿宋" panose="02010609060101010101" pitchFamily="49" charset="-122"/>
                <a:ea typeface="仿宋" panose="02010609060101010101" pitchFamily="49" charset="-122"/>
              </a:rPr>
              <a:t>起开始应用的分片技术、</a:t>
            </a:r>
            <a:r>
              <a:rPr lang="en-US" altLang="zh-CN" sz="2800" dirty="0">
                <a:latin typeface="仿宋" panose="02010609060101010101" pitchFamily="49" charset="-122"/>
                <a:ea typeface="仿宋" panose="02010609060101010101" pitchFamily="49" charset="-122"/>
              </a:rPr>
              <a:t>Layer2</a:t>
            </a:r>
            <a:r>
              <a:rPr lang="zh-CN" altLang="en-US" sz="2800" dirty="0">
                <a:latin typeface="仿宋" panose="02010609060101010101" pitchFamily="49" charset="-122"/>
                <a:ea typeface="仿宋" panose="02010609060101010101" pitchFamily="49" charset="-122"/>
              </a:rPr>
              <a:t>技术，应该会逐步解决存储能力和成本问题。</a:t>
            </a:r>
            <a:endParaRPr lang="en-US" altLang="zh-CN" sz="2800" dirty="0">
              <a:latin typeface="仿宋" panose="02010609060101010101" pitchFamily="49" charset="-122"/>
              <a:ea typeface="仿宋" panose="02010609060101010101" pitchFamily="49" charset="-122"/>
            </a:endParaRPr>
          </a:p>
          <a:p>
            <a:r>
              <a:rPr lang="en-US" altLang="zh-CN" sz="2800" dirty="0">
                <a:latin typeface="仿宋" panose="02010609060101010101" pitchFamily="49" charset="-122"/>
                <a:ea typeface="仿宋" panose="02010609060101010101" pitchFamily="49" charset="-122"/>
              </a:rPr>
              <a:t>Swarm</a:t>
            </a:r>
            <a:r>
              <a:rPr lang="zh-CN" altLang="en-US" sz="2800" dirty="0">
                <a:latin typeface="仿宋" panose="02010609060101010101" pitchFamily="49" charset="-122"/>
                <a:ea typeface="仿宋" panose="02010609060101010101" pitchFamily="49" charset="-122"/>
              </a:rPr>
              <a:t>公链和</a:t>
            </a:r>
            <a:r>
              <a:rPr lang="en-US" altLang="zh-CN" sz="2800" dirty="0" err="1">
                <a:latin typeface="仿宋" panose="02010609060101010101" pitchFamily="49" charset="-122"/>
                <a:ea typeface="仿宋" panose="02010609060101010101" pitchFamily="49" charset="-122"/>
              </a:rPr>
              <a:t>Filecoin</a:t>
            </a:r>
            <a:r>
              <a:rPr lang="zh-CN" altLang="en-US" sz="2800" dirty="0">
                <a:latin typeface="仿宋" panose="02010609060101010101" pitchFamily="49" charset="-122"/>
                <a:ea typeface="仿宋" panose="02010609060101010101" pitchFamily="49" charset="-122"/>
              </a:rPr>
              <a:t>公链存储方案，从长远来说，成本巨大、风险甚高。</a:t>
            </a:r>
            <a:endParaRPr lang="en-US" altLang="zh-CN" sz="2800" dirty="0">
              <a:latin typeface="仿宋" panose="02010609060101010101" pitchFamily="49" charset="-122"/>
              <a:ea typeface="仿宋" panose="02010609060101010101" pitchFamily="49" charset="-122"/>
            </a:endParaRPr>
          </a:p>
          <a:p>
            <a:r>
              <a:rPr lang="zh-CN" altLang="en-US" sz="2800" dirty="0">
                <a:latin typeface="仿宋" panose="02010609060101010101" pitchFamily="49" charset="-122"/>
                <a:ea typeface="仿宋" panose="02010609060101010101" pitchFamily="49" charset="-122"/>
              </a:rPr>
              <a:t>链下存储就是忽悠人。</a:t>
            </a:r>
            <a:endParaRPr lang="en-US" altLang="zh-CN" sz="2800" dirty="0">
              <a:latin typeface="仿宋" panose="02010609060101010101" pitchFamily="49" charset="-122"/>
              <a:ea typeface="仿宋" panose="02010609060101010101" pitchFamily="49" charset="-122"/>
            </a:endParaRPr>
          </a:p>
        </p:txBody>
      </p:sp>
      <p:sp>
        <p:nvSpPr>
          <p:cNvPr id="7" name="标题 1">
            <a:extLst>
              <a:ext uri="{FF2B5EF4-FFF2-40B4-BE49-F238E27FC236}">
                <a16:creationId xmlns:a16="http://schemas.microsoft.com/office/drawing/2014/main" id="{CCD47F80-D5E5-42F5-B6A4-4F508AD7DFE2}"/>
              </a:ext>
            </a:extLst>
          </p:cNvPr>
          <p:cNvSpPr>
            <a:spLocks noGrp="1"/>
          </p:cNvSpPr>
          <p:nvPr>
            <p:ph type="title"/>
          </p:nvPr>
        </p:nvSpPr>
        <p:spPr>
          <a:xfrm>
            <a:off x="3855563" y="369926"/>
            <a:ext cx="7731318"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产品存储的解决方案</a:t>
            </a:r>
          </a:p>
        </p:txBody>
      </p:sp>
    </p:spTree>
    <p:extLst>
      <p:ext uri="{BB962C8B-B14F-4D97-AF65-F5344CB8AC3E}">
        <p14:creationId xmlns:p14="http://schemas.microsoft.com/office/powerpoint/2010/main" val="259066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766482" y="2070847"/>
            <a:ext cx="10820400" cy="4593904"/>
          </a:xfrm>
        </p:spPr>
        <p:txBody>
          <a:bodyPr>
            <a:noAutofit/>
          </a:bodyPr>
          <a:lstStyle/>
          <a:p>
            <a:pPr marL="514350" indent="-514350">
              <a:buFont typeface="+mj-lt"/>
              <a:buAutoNum type="arabicPeriod"/>
            </a:pPr>
            <a:r>
              <a:rPr lang="zh-CN" altLang="en-US" sz="3200" dirty="0">
                <a:latin typeface="仿宋" panose="02010609060101010101" pitchFamily="49" charset="-122"/>
                <a:ea typeface="仿宋" panose="02010609060101010101" pitchFamily="49" charset="-122"/>
              </a:rPr>
              <a:t>数据（文本、图片、视频）哈希加密后，哈希值上链保存。数据本身保存在链下的电脑、手机等设备里。</a:t>
            </a:r>
            <a:br>
              <a:rPr lang="en-US" altLang="zh-CN" sz="3200" dirty="0">
                <a:latin typeface="仿宋" panose="02010609060101010101" pitchFamily="49" charset="-122"/>
                <a:ea typeface="仿宋" panose="02010609060101010101" pitchFamily="49" charset="-122"/>
              </a:rPr>
            </a:br>
            <a:r>
              <a:rPr lang="zh-CN" altLang="en-US" sz="3200" dirty="0">
                <a:latin typeface="仿宋" panose="02010609060101010101" pitchFamily="49" charset="-122"/>
                <a:ea typeface="仿宋" panose="02010609060101010101" pitchFamily="49" charset="-122"/>
              </a:rPr>
              <a:t>特点是数据无法被篡改、可加密授权保存。但也可玩消失，不能保证独占，不能保证永存，没有收藏价值。</a:t>
            </a:r>
            <a:endParaRPr lang="en-US" altLang="zh-CN" sz="3200" dirty="0">
              <a:latin typeface="仿宋" panose="02010609060101010101" pitchFamily="49" charset="-122"/>
              <a:ea typeface="仿宋" panose="02010609060101010101" pitchFamily="49" charset="-122"/>
            </a:endParaRPr>
          </a:p>
          <a:p>
            <a:pPr marL="514350" indent="-514350">
              <a:buFont typeface="+mj-lt"/>
              <a:buAutoNum type="arabicPeriod"/>
            </a:pPr>
            <a:r>
              <a:rPr lang="zh-CN" altLang="en-US" sz="3200" dirty="0">
                <a:latin typeface="仿宋" panose="02010609060101010101" pitchFamily="49" charset="-122"/>
                <a:ea typeface="仿宋" panose="02010609060101010101" pitchFamily="49" charset="-122"/>
              </a:rPr>
              <a:t>链上沿用上法，数据存于</a:t>
            </a:r>
            <a:r>
              <a:rPr lang="en-US" altLang="zh-CN" sz="3200" dirty="0">
                <a:latin typeface="仿宋" panose="02010609060101010101" pitchFamily="49" charset="-122"/>
                <a:ea typeface="仿宋" panose="02010609060101010101" pitchFamily="49" charset="-122"/>
              </a:rPr>
              <a:t>IPFS</a:t>
            </a:r>
            <a:r>
              <a:rPr lang="zh-CN" altLang="en-US" sz="3200" dirty="0">
                <a:latin typeface="仿宋" panose="02010609060101010101" pitchFamily="49" charset="-122"/>
                <a:ea typeface="仿宋" panose="02010609060101010101" pitchFamily="49" charset="-122"/>
              </a:rPr>
              <a:t>协议构成的存储网络里。</a:t>
            </a:r>
            <a:br>
              <a:rPr lang="en-US" altLang="zh-CN" sz="3200" dirty="0">
                <a:latin typeface="仿宋" panose="02010609060101010101" pitchFamily="49" charset="-122"/>
                <a:ea typeface="仿宋" panose="02010609060101010101" pitchFamily="49" charset="-122"/>
              </a:rPr>
            </a:br>
            <a:r>
              <a:rPr lang="zh-CN" altLang="en-US" sz="3200" dirty="0">
                <a:latin typeface="仿宋" panose="02010609060101010101" pitchFamily="49" charset="-122"/>
                <a:ea typeface="仿宋" panose="02010609060101010101" pitchFamily="49" charset="-122"/>
              </a:rPr>
              <a:t>这是一个志愿者网络，提供存储服务的门槛过高，非常类似但低效于分布式文件分享协议</a:t>
            </a:r>
            <a:r>
              <a:rPr lang="en-US" altLang="zh-CN" sz="3200" dirty="0">
                <a:latin typeface="仿宋" panose="02010609060101010101" pitchFamily="49" charset="-122"/>
                <a:ea typeface="仿宋" panose="02010609060101010101" pitchFamily="49" charset="-122"/>
              </a:rPr>
              <a:t>BitTorrent</a:t>
            </a:r>
            <a:r>
              <a:rPr lang="zh-CN" altLang="en-US" sz="3200" dirty="0">
                <a:latin typeface="仿宋" panose="02010609060101010101" pitchFamily="49" charset="-122"/>
                <a:ea typeface="仿宋" panose="02010609060101010101" pitchFamily="49" charset="-122"/>
              </a:rPr>
              <a:t>。后者可做到下载的人越多，提供的带宽越多，下载速度就越快。</a:t>
            </a:r>
          </a:p>
        </p:txBody>
      </p:sp>
      <p:sp>
        <p:nvSpPr>
          <p:cNvPr id="6" name="标题 1">
            <a:extLst>
              <a:ext uri="{FF2B5EF4-FFF2-40B4-BE49-F238E27FC236}">
                <a16:creationId xmlns:a16="http://schemas.microsoft.com/office/drawing/2014/main" id="{108175B4-A5AA-4BEB-AE2F-99B8BF6E38D8}"/>
              </a:ext>
            </a:extLst>
          </p:cNvPr>
          <p:cNvSpPr>
            <a:spLocks noGrp="1"/>
          </p:cNvSpPr>
          <p:nvPr>
            <p:ph type="title"/>
          </p:nvPr>
        </p:nvSpPr>
        <p:spPr>
          <a:xfrm>
            <a:off x="2592370" y="369926"/>
            <a:ext cx="8994511"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产品当前的五种生产方式</a:t>
            </a:r>
          </a:p>
        </p:txBody>
      </p:sp>
    </p:spTree>
    <p:extLst>
      <p:ext uri="{BB962C8B-B14F-4D97-AF65-F5344CB8AC3E}">
        <p14:creationId xmlns:p14="http://schemas.microsoft.com/office/powerpoint/2010/main" val="288006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766482" y="2070847"/>
            <a:ext cx="10820400" cy="4241294"/>
          </a:xfrm>
        </p:spPr>
        <p:txBody>
          <a:bodyPr>
            <a:noAutofit/>
          </a:bodyPr>
          <a:lstStyle/>
          <a:p>
            <a:pPr marL="514350" indent="-514350">
              <a:buFont typeface="+mj-lt"/>
              <a:buAutoNum type="arabicPeriod" startAt="3"/>
            </a:pPr>
            <a:r>
              <a:rPr lang="zh-CN" altLang="en-US" sz="3200" dirty="0">
                <a:latin typeface="仿宋" panose="02010609060101010101" pitchFamily="49" charset="-122"/>
                <a:ea typeface="仿宋" panose="02010609060101010101" pitchFamily="49" charset="-122"/>
              </a:rPr>
              <a:t>链上沿用上法，数据存于其它公链</a:t>
            </a:r>
            <a:br>
              <a:rPr lang="en-US" altLang="zh-CN" sz="3200" dirty="0">
                <a:latin typeface="仿宋" panose="02010609060101010101" pitchFamily="49" charset="-122"/>
                <a:ea typeface="仿宋" panose="02010609060101010101" pitchFamily="49" charset="-122"/>
              </a:rPr>
            </a:br>
            <a:r>
              <a:rPr lang="zh-CN" altLang="en-US" sz="3200" dirty="0">
                <a:latin typeface="仿宋" panose="02010609060101010101" pitchFamily="49" charset="-122"/>
                <a:ea typeface="仿宋" panose="02010609060101010101" pitchFamily="49" charset="-122"/>
              </a:rPr>
              <a:t>如数据存于</a:t>
            </a:r>
            <a:r>
              <a:rPr lang="en-US" altLang="zh-CN" sz="3200" dirty="0" err="1">
                <a:latin typeface="仿宋" panose="02010609060101010101" pitchFamily="49" charset="-122"/>
                <a:ea typeface="仿宋" panose="02010609060101010101" pitchFamily="49" charset="-122"/>
              </a:rPr>
              <a:t>Filecoin</a:t>
            </a:r>
            <a:r>
              <a:rPr lang="zh-CN" altLang="en-US" sz="3200" dirty="0">
                <a:latin typeface="仿宋" panose="02010609060101010101" pitchFamily="49" charset="-122"/>
                <a:ea typeface="仿宋" panose="02010609060101010101" pitchFamily="49" charset="-122"/>
              </a:rPr>
              <a:t>，或者</a:t>
            </a:r>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，或者其它公链。</a:t>
            </a:r>
            <a:br>
              <a:rPr lang="en-US" altLang="zh-CN" sz="3200" dirty="0">
                <a:latin typeface="仿宋" panose="02010609060101010101" pitchFamily="49" charset="-122"/>
                <a:ea typeface="仿宋" panose="02010609060101010101" pitchFamily="49" charset="-122"/>
              </a:rPr>
            </a:br>
            <a:r>
              <a:rPr lang="zh-CN" altLang="en-US" sz="3200" dirty="0">
                <a:latin typeface="仿宋" panose="02010609060101010101" pitchFamily="49" charset="-122"/>
                <a:ea typeface="仿宋" panose="02010609060101010101" pitchFamily="49" charset="-122"/>
              </a:rPr>
              <a:t>成本巨大、应用效率极低，不看好其应用前景。</a:t>
            </a:r>
            <a:endParaRPr lang="zh-CN" altLang="en-US" sz="2800" dirty="0">
              <a:latin typeface="仿宋" panose="02010609060101010101" pitchFamily="49" charset="-122"/>
              <a:ea typeface="仿宋" panose="02010609060101010101" pitchFamily="49" charset="-122"/>
            </a:endParaRPr>
          </a:p>
        </p:txBody>
      </p:sp>
      <p:sp>
        <p:nvSpPr>
          <p:cNvPr id="7" name="标题 1">
            <a:extLst>
              <a:ext uri="{FF2B5EF4-FFF2-40B4-BE49-F238E27FC236}">
                <a16:creationId xmlns:a16="http://schemas.microsoft.com/office/drawing/2014/main" id="{0E0E91E7-0144-42DA-9A77-3C1FF1ED4FC0}"/>
              </a:ext>
            </a:extLst>
          </p:cNvPr>
          <p:cNvSpPr>
            <a:spLocks noGrp="1"/>
          </p:cNvSpPr>
          <p:nvPr>
            <p:ph type="title"/>
          </p:nvPr>
        </p:nvSpPr>
        <p:spPr>
          <a:xfrm>
            <a:off x="2592370" y="369926"/>
            <a:ext cx="8994511"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产品当前的五种生产方式</a:t>
            </a:r>
          </a:p>
        </p:txBody>
      </p:sp>
    </p:spTree>
    <p:extLst>
      <p:ext uri="{BB962C8B-B14F-4D97-AF65-F5344CB8AC3E}">
        <p14:creationId xmlns:p14="http://schemas.microsoft.com/office/powerpoint/2010/main" val="25317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766482" y="2070847"/>
            <a:ext cx="10820400" cy="4716452"/>
          </a:xfrm>
        </p:spPr>
        <p:txBody>
          <a:bodyPr>
            <a:noAutofit/>
          </a:bodyPr>
          <a:lstStyle/>
          <a:p>
            <a:pPr marL="514350" indent="-514350">
              <a:buFont typeface="+mj-lt"/>
              <a:buAutoNum type="arabicPeriod" startAt="4"/>
            </a:pPr>
            <a:r>
              <a:rPr lang="zh-CN" altLang="en-US" sz="3200" dirty="0">
                <a:latin typeface="仿宋" panose="02010609060101010101" pitchFamily="49" charset="-122"/>
                <a:ea typeface="仿宋" panose="02010609060101010101" pitchFamily="49" charset="-122"/>
              </a:rPr>
              <a:t>外部账户（人）调用合约时提交外部数据</a:t>
            </a:r>
            <a:r>
              <a:rPr lang="en-US" altLang="zh-CN" sz="3200" dirty="0">
                <a:latin typeface="仿宋" panose="02010609060101010101" pitchFamily="49" charset="-122"/>
                <a:ea typeface="仿宋" panose="02010609060101010101" pitchFamily="49" charset="-122"/>
              </a:rPr>
              <a:t>Mint NFT</a:t>
            </a:r>
          </a:p>
          <a:p>
            <a:pPr marL="971550" lvl="1" indent="-514350">
              <a:buFont typeface="+mj-ea"/>
              <a:buAutoNum type="circleNumDbPlain"/>
            </a:pPr>
            <a:r>
              <a:rPr lang="zh-CN" altLang="en-US" sz="3000" dirty="0">
                <a:latin typeface="仿宋" panose="02010609060101010101" pitchFamily="49" charset="-122"/>
                <a:ea typeface="仿宋" panose="02010609060101010101" pitchFamily="49" charset="-122"/>
              </a:rPr>
              <a:t>来自“真实世界”的事件信息存在造假、剽窃的可能。</a:t>
            </a:r>
            <a:endParaRPr lang="en-US" altLang="zh-CN" sz="3000" dirty="0">
              <a:latin typeface="仿宋" panose="02010609060101010101" pitchFamily="49" charset="-122"/>
              <a:ea typeface="仿宋" panose="02010609060101010101" pitchFamily="49" charset="-122"/>
            </a:endParaRPr>
          </a:p>
          <a:p>
            <a:pPr marL="971550" lvl="1" indent="-514350">
              <a:buFont typeface="+mj-ea"/>
              <a:buAutoNum type="circleNumDbPlain"/>
            </a:pPr>
            <a:r>
              <a:rPr lang="zh-CN" altLang="en-US" sz="3000" dirty="0">
                <a:latin typeface="仿宋" panose="02010609060101010101" pitchFamily="49" charset="-122"/>
                <a:ea typeface="仿宋" panose="02010609060101010101" pitchFamily="49" charset="-122"/>
              </a:rPr>
              <a:t>首发证明</a:t>
            </a:r>
            <a:r>
              <a:rPr lang="en-US" altLang="zh-CN" sz="3000" dirty="0">
                <a:latin typeface="仿宋" panose="02010609060101010101" pitchFamily="49" charset="-122"/>
                <a:ea typeface="仿宋" panose="02010609060101010101" pitchFamily="49" charset="-122"/>
              </a:rPr>
              <a:t>——</a:t>
            </a:r>
            <a:r>
              <a:rPr lang="zh-CN" altLang="en-US" sz="3000" dirty="0">
                <a:latin typeface="仿宋" panose="02010609060101010101" pitchFamily="49" charset="-122"/>
                <a:ea typeface="仿宋" panose="02010609060101010101" pitchFamily="49" charset="-122"/>
              </a:rPr>
              <a:t>能够提供区块链首发证明，搜索引擎基本上也可提供互联网首发证明。</a:t>
            </a:r>
            <a:endParaRPr lang="en-US" altLang="zh-CN" sz="3000" dirty="0">
              <a:latin typeface="仿宋" panose="02010609060101010101" pitchFamily="49" charset="-122"/>
              <a:ea typeface="仿宋" panose="02010609060101010101" pitchFamily="49" charset="-122"/>
            </a:endParaRPr>
          </a:p>
          <a:p>
            <a:pPr marL="971550" lvl="1" indent="-514350">
              <a:buFont typeface="+mj-ea"/>
              <a:buAutoNum type="circleNumDbPlain"/>
            </a:pPr>
            <a:r>
              <a:rPr lang="zh-CN" altLang="en-US" sz="3000" dirty="0">
                <a:latin typeface="仿宋" panose="02010609060101010101" pitchFamily="49" charset="-122"/>
                <a:ea typeface="仿宋" panose="02010609060101010101" pitchFamily="49" charset="-122"/>
              </a:rPr>
              <a:t>因为公开透明，用户易于排除造假、剽窃的信息。</a:t>
            </a:r>
            <a:endParaRPr lang="en-US" altLang="zh-CN" sz="3000" dirty="0">
              <a:latin typeface="仿宋" panose="02010609060101010101" pitchFamily="49" charset="-122"/>
              <a:ea typeface="仿宋" panose="02010609060101010101" pitchFamily="49" charset="-122"/>
            </a:endParaRPr>
          </a:p>
          <a:p>
            <a:pPr marL="971550" lvl="1" indent="-514350">
              <a:buFont typeface="+mj-ea"/>
              <a:buAutoNum type="circleNumDbPlain"/>
            </a:pPr>
            <a:r>
              <a:rPr lang="zh-CN" altLang="en-US" sz="3000" dirty="0">
                <a:latin typeface="仿宋" panose="02010609060101010101" pitchFamily="49" charset="-122"/>
                <a:ea typeface="仿宋" panose="02010609060101010101" pitchFamily="49" charset="-122"/>
              </a:rPr>
              <a:t>实现了永久保存、一劳永逸、成本低廉可控。</a:t>
            </a:r>
          </a:p>
          <a:p>
            <a:endParaRPr lang="zh-CN" altLang="en-US" sz="3200" dirty="0">
              <a:solidFill>
                <a:srgbClr val="FFC000"/>
              </a:solidFill>
              <a:latin typeface="黑体" panose="02010609060101010101" pitchFamily="49" charset="-122"/>
              <a:ea typeface="黑体" panose="02010609060101010101" pitchFamily="49" charset="-122"/>
            </a:endParaRPr>
          </a:p>
        </p:txBody>
      </p:sp>
      <p:sp>
        <p:nvSpPr>
          <p:cNvPr id="7" name="标题 1">
            <a:extLst>
              <a:ext uri="{FF2B5EF4-FFF2-40B4-BE49-F238E27FC236}">
                <a16:creationId xmlns:a16="http://schemas.microsoft.com/office/drawing/2014/main" id="{624DB2EA-389C-4B3F-8690-828F2AB5AD18}"/>
              </a:ext>
            </a:extLst>
          </p:cNvPr>
          <p:cNvSpPr>
            <a:spLocks noGrp="1"/>
          </p:cNvSpPr>
          <p:nvPr>
            <p:ph type="title"/>
          </p:nvPr>
        </p:nvSpPr>
        <p:spPr>
          <a:xfrm>
            <a:off x="2592370" y="369926"/>
            <a:ext cx="8994511"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产品当前的五种生产方式</a:t>
            </a:r>
          </a:p>
        </p:txBody>
      </p:sp>
    </p:spTree>
    <p:extLst>
      <p:ext uri="{BB962C8B-B14F-4D97-AF65-F5344CB8AC3E}">
        <p14:creationId xmlns:p14="http://schemas.microsoft.com/office/powerpoint/2010/main" val="195090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766481" y="1941235"/>
            <a:ext cx="7519679" cy="4370906"/>
          </a:xfrm>
        </p:spPr>
        <p:txBody>
          <a:bodyPr>
            <a:noAutofit/>
          </a:bodyPr>
          <a:lstStyle/>
          <a:p>
            <a:pPr marL="514350" indent="-514350">
              <a:buFont typeface="+mj-lt"/>
              <a:buAutoNum type="arabicPeriod" startAt="5"/>
            </a:pPr>
            <a:r>
              <a:rPr lang="zh-CN" altLang="en-US" sz="3200" dirty="0">
                <a:latin typeface="仿宋" panose="02010609060101010101" pitchFamily="49" charset="-122"/>
                <a:ea typeface="仿宋" panose="02010609060101010101" pitchFamily="49" charset="-122"/>
              </a:rPr>
              <a:t>通过“链产数据”</a:t>
            </a:r>
            <a:r>
              <a:rPr lang="en-US" altLang="zh-CN" sz="3200" dirty="0">
                <a:latin typeface="仿宋" panose="02010609060101010101" pitchFamily="49" charset="-122"/>
                <a:ea typeface="仿宋" panose="02010609060101010101" pitchFamily="49" charset="-122"/>
              </a:rPr>
              <a:t>mint</a:t>
            </a:r>
            <a:r>
              <a:rPr lang="zh-CN" altLang="en-US" sz="3200" dirty="0">
                <a:latin typeface="仿宋" panose="02010609060101010101" pitchFamily="49" charset="-122"/>
                <a:ea typeface="仿宋" panose="02010609060101010101" pitchFamily="49" charset="-122"/>
              </a:rPr>
              <a:t> </a:t>
            </a:r>
            <a:r>
              <a:rPr lang="en-US" altLang="zh-CN" sz="3200" dirty="0">
                <a:latin typeface="仿宋" panose="02010609060101010101" pitchFamily="49" charset="-122"/>
                <a:ea typeface="仿宋" panose="02010609060101010101" pitchFamily="49" charset="-122"/>
              </a:rPr>
              <a:t>NFT</a:t>
            </a:r>
          </a:p>
          <a:p>
            <a:pPr lvl="1"/>
            <a:r>
              <a:rPr lang="zh-CN" altLang="en-US" sz="3000" dirty="0">
                <a:latin typeface="仿宋" panose="02010609060101010101" pitchFamily="49" charset="-122"/>
                <a:ea typeface="仿宋" panose="02010609060101010101" pitchFamily="49" charset="-122"/>
              </a:rPr>
              <a:t>什么是链产数据？</a:t>
            </a:r>
            <a:endParaRPr lang="en-US" altLang="zh-CN" sz="3000" dirty="0">
              <a:latin typeface="仿宋" panose="02010609060101010101" pitchFamily="49" charset="-122"/>
              <a:ea typeface="仿宋" panose="02010609060101010101" pitchFamily="49" charset="-122"/>
            </a:endParaRPr>
          </a:p>
          <a:p>
            <a:pPr lvl="1"/>
            <a:r>
              <a:rPr lang="zh-CN" altLang="en-US" sz="3000" dirty="0">
                <a:latin typeface="仿宋" panose="02010609060101010101" pitchFamily="49" charset="-122"/>
                <a:ea typeface="仿宋" panose="02010609060101010101" pitchFamily="49" charset="-122"/>
              </a:rPr>
              <a:t>切断“预言机”、“人肉预言机”。</a:t>
            </a:r>
            <a:endParaRPr lang="en-US" altLang="zh-CN" sz="3000" dirty="0">
              <a:latin typeface="仿宋" panose="02010609060101010101" pitchFamily="49" charset="-122"/>
              <a:ea typeface="仿宋" panose="02010609060101010101" pitchFamily="49" charset="-122"/>
            </a:endParaRPr>
          </a:p>
          <a:p>
            <a:pPr lvl="1"/>
            <a:r>
              <a:rPr lang="zh-CN" altLang="en-US" sz="3000" dirty="0">
                <a:latin typeface="仿宋" panose="02010609060101010101" pitchFamily="49" charset="-122"/>
                <a:ea typeface="仿宋" panose="02010609060101010101" pitchFamily="49" charset="-122"/>
              </a:rPr>
              <a:t>“真实世界”的信息不需要上帝之手，未来交由“账户抽象化</a:t>
            </a:r>
            <a:r>
              <a:rPr lang="en-US" altLang="zh-CN" sz="3000" dirty="0">
                <a:latin typeface="仿宋" panose="02010609060101010101" pitchFamily="49" charset="-122"/>
                <a:ea typeface="仿宋" panose="02010609060101010101" pitchFamily="49" charset="-122"/>
              </a:rPr>
              <a:t>+ AI</a:t>
            </a:r>
            <a:r>
              <a:rPr lang="zh-CN" altLang="en-US" sz="3000" dirty="0">
                <a:latin typeface="仿宋" panose="02010609060101010101" pitchFamily="49" charset="-122"/>
                <a:ea typeface="仿宋" panose="02010609060101010101" pitchFamily="49" charset="-122"/>
              </a:rPr>
              <a:t>节点”。</a:t>
            </a:r>
            <a:endParaRPr lang="en-US" altLang="zh-CN" sz="3000" dirty="0">
              <a:latin typeface="仿宋" panose="02010609060101010101" pitchFamily="49" charset="-122"/>
              <a:ea typeface="仿宋" panose="02010609060101010101" pitchFamily="49" charset="-122"/>
            </a:endParaRPr>
          </a:p>
          <a:p>
            <a:pPr lvl="1"/>
            <a:r>
              <a:rPr lang="zh-CN" altLang="en-US" sz="3000" dirty="0">
                <a:latin typeface="仿宋" panose="02010609060101010101" pitchFamily="49" charset="-122"/>
                <a:ea typeface="仿宋" panose="02010609060101010101" pitchFamily="49" charset="-122"/>
              </a:rPr>
              <a:t>特点是链上生产真实可靠，公开透明，</a:t>
            </a:r>
            <a:r>
              <a:rPr lang="en-US" altLang="zh-CN" sz="3000" dirty="0">
                <a:latin typeface="仿宋" panose="02010609060101010101" pitchFamily="49" charset="-122"/>
                <a:ea typeface="仿宋" panose="02010609060101010101" pitchFamily="49" charset="-122"/>
              </a:rPr>
              <a:t>NFT</a:t>
            </a:r>
            <a:r>
              <a:rPr lang="zh-CN" altLang="en-US" sz="3000" dirty="0">
                <a:latin typeface="仿宋" panose="02010609060101010101" pitchFamily="49" charset="-122"/>
                <a:ea typeface="仿宋" panose="02010609060101010101" pitchFamily="49" charset="-122"/>
              </a:rPr>
              <a:t>完整永存。</a:t>
            </a:r>
          </a:p>
        </p:txBody>
      </p:sp>
      <p:sp>
        <p:nvSpPr>
          <p:cNvPr id="17" name="标题 1">
            <a:extLst>
              <a:ext uri="{FF2B5EF4-FFF2-40B4-BE49-F238E27FC236}">
                <a16:creationId xmlns:a16="http://schemas.microsoft.com/office/drawing/2014/main" id="{63FDBF53-89AD-4A5F-A52B-86E1845DB94F}"/>
              </a:ext>
            </a:extLst>
          </p:cNvPr>
          <p:cNvSpPr>
            <a:spLocks noGrp="1"/>
          </p:cNvSpPr>
          <p:nvPr>
            <p:ph type="title"/>
          </p:nvPr>
        </p:nvSpPr>
        <p:spPr>
          <a:xfrm>
            <a:off x="2592370" y="369926"/>
            <a:ext cx="8994511"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altLang="zh-CN" sz="5400" cap="none" dirty="0"/>
              <a:t>NFT</a:t>
            </a:r>
            <a:r>
              <a:rPr lang="zh-CN" altLang="en-US" sz="5400" cap="none" dirty="0"/>
              <a:t>产品当前的五种生产方式</a:t>
            </a:r>
          </a:p>
        </p:txBody>
      </p:sp>
    </p:spTree>
    <p:extLst>
      <p:ext uri="{BB962C8B-B14F-4D97-AF65-F5344CB8AC3E}">
        <p14:creationId xmlns:p14="http://schemas.microsoft.com/office/powerpoint/2010/main" val="401805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6806152" y="369926"/>
            <a:ext cx="4780729"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什么是</a:t>
            </a:r>
            <a:r>
              <a:rPr lang="zh-CN" altLang="en-US" sz="5400" dirty="0">
                <a:latin typeface="等线" panose="02010600030101010101" pitchFamily="2" charset="-122"/>
                <a:ea typeface="等线" panose="02010600030101010101" pitchFamily="2" charset="-122"/>
              </a:rPr>
              <a:t>元宇宙</a:t>
            </a:r>
            <a:endParaRPr lang="zh-CN" altLang="en-US" sz="5400" cap="none" dirty="0"/>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2061882"/>
            <a:ext cx="10901082" cy="4716423"/>
          </a:xfrm>
        </p:spPr>
        <p:txBody>
          <a:bodyPr>
            <a:noAutofit/>
          </a:bodyPr>
          <a:lstStyle/>
          <a:p>
            <a:pPr marL="0" indent="0">
              <a:buNone/>
            </a:pPr>
            <a:r>
              <a:rPr lang="zh-CN" altLang="en-US" sz="2800" dirty="0">
                <a:latin typeface="仿宋" panose="02010609060101010101" pitchFamily="49" charset="-122"/>
                <a:ea typeface="仿宋" panose="02010609060101010101" pitchFamily="49" charset="-122"/>
              </a:rPr>
              <a:t>元宇宙（</a:t>
            </a:r>
            <a:r>
              <a:rPr lang="en-US" altLang="zh-CN" sz="2800" dirty="0">
                <a:latin typeface="仿宋" panose="02010609060101010101" pitchFamily="49" charset="-122"/>
                <a:ea typeface="仿宋" panose="02010609060101010101" pitchFamily="49" charset="-122"/>
              </a:rPr>
              <a:t>Metaverse</a:t>
            </a:r>
            <a:r>
              <a:rPr lang="zh-CN" altLang="en-US" sz="2800" dirty="0">
                <a:latin typeface="仿宋" panose="02010609060101010101" pitchFamily="49" charset="-122"/>
                <a:ea typeface="仿宋" panose="02010609060101010101" pitchFamily="49" charset="-122"/>
              </a:rPr>
              <a:t>），或称为后设宇宙、形上宇宙、元界、超感空间、虚空间，被用来描述一个未来持久化和去中心化的在线三维虚拟环境。此虚拟环境将可以通过虚拟现实眼镜、增强现实眼镜、手机、个人电脑和电子游戏机进入人造的虚拟世界。元宇宙在电脑游戏、商业、教育、零售和房地产领域都有明确的用例。大规模采用元宇宙的最大限制来自于目前与实时虚拟环境交互所需的设备和传感器的技术限制。许多公司，如</a:t>
            </a:r>
            <a:r>
              <a:rPr lang="en-US" altLang="zh-CN" sz="2800" dirty="0">
                <a:latin typeface="仿宋" panose="02010609060101010101" pitchFamily="49" charset="-122"/>
                <a:ea typeface="仿宋" panose="02010609060101010101" pitchFamily="49" charset="-122"/>
              </a:rPr>
              <a:t>Meta</a:t>
            </a:r>
            <a:r>
              <a:rPr lang="zh-CN" altLang="en-US" sz="2800" dirty="0">
                <a:latin typeface="仿宋" panose="02010609060101010101" pitchFamily="49" charset="-122"/>
                <a:ea typeface="仿宋" panose="02010609060101010101" pitchFamily="49" charset="-122"/>
              </a:rPr>
              <a:t>、罗布乐思、</a:t>
            </a:r>
            <a:r>
              <a:rPr lang="en-US" altLang="zh-CN" sz="2800" dirty="0">
                <a:latin typeface="仿宋" panose="02010609060101010101" pitchFamily="49" charset="-122"/>
                <a:ea typeface="仿宋" panose="02010609060101010101" pitchFamily="49" charset="-122"/>
              </a:rPr>
              <a:t>Epic Games</a:t>
            </a:r>
            <a:r>
              <a:rPr lang="zh-CN" altLang="en-US" sz="2800" dirty="0">
                <a:latin typeface="仿宋" panose="02010609060101010101" pitchFamily="49" charset="-122"/>
                <a:ea typeface="仿宋" panose="02010609060101010101" pitchFamily="49" charset="-122"/>
              </a:rPr>
              <a:t>和微软，正在投资于元宇宙相关技术的研究，以使其更具成本效益和更广泛地使用。信息隐私和用户成瘾是元宇宙的关注，源于目前社交媒体和电脑游戏行业整体面临的问题。</a:t>
            </a:r>
            <a:endParaRPr lang="en-US" altLang="zh-CN"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7227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6806152" y="369926"/>
            <a:ext cx="4780729"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元宇宙的要素</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2061882"/>
            <a:ext cx="10901082" cy="4426192"/>
          </a:xfrm>
        </p:spPr>
        <p:txBody>
          <a:bodyPr>
            <a:noAutofit/>
          </a:bodyPr>
          <a:lstStyle/>
          <a:p>
            <a:pPr marL="0" indent="0">
              <a:buNone/>
            </a:pPr>
            <a:r>
              <a:rPr lang="zh-CN" altLang="en-US" sz="2800" dirty="0">
                <a:latin typeface="仿宋" panose="02010609060101010101" pitchFamily="49" charset="-122"/>
                <a:ea typeface="仿宋" panose="02010609060101010101" pitchFamily="49" charset="-122"/>
              </a:rPr>
              <a:t>元宇宙包括物质世界和虚拟世界，一个全面运作的经济，以及化身和数字资产在元宇宙不同部分的可转移性。</a:t>
            </a:r>
            <a:endParaRPr lang="en-US" altLang="zh-CN" sz="2800" dirty="0">
              <a:latin typeface="仿宋" panose="02010609060101010101" pitchFamily="49" charset="-122"/>
              <a:ea typeface="仿宋" panose="02010609060101010101" pitchFamily="49" charset="-122"/>
            </a:endParaRPr>
          </a:p>
          <a:p>
            <a:pPr marL="0" indent="0">
              <a:buNone/>
            </a:pPr>
            <a:r>
              <a:rPr lang="zh-CN" altLang="en-US" sz="2800" dirty="0">
                <a:latin typeface="仿宋" panose="02010609060101010101" pitchFamily="49" charset="-122"/>
                <a:ea typeface="仿宋" panose="02010609060101010101" pitchFamily="49" charset="-122"/>
              </a:rPr>
              <a:t>元宇宙将会是去中心化的，将有许多公司和个人在元宇宙内经营自己的空间。</a:t>
            </a:r>
            <a:endParaRPr lang="en-US" altLang="zh-CN" sz="2800" dirty="0">
              <a:latin typeface="仿宋" panose="02010609060101010101" pitchFamily="49" charset="-122"/>
              <a:ea typeface="仿宋" panose="02010609060101010101" pitchFamily="49" charset="-122"/>
            </a:endParaRPr>
          </a:p>
          <a:p>
            <a:pPr marL="0" indent="0">
              <a:buNone/>
            </a:pPr>
            <a:r>
              <a:rPr lang="zh-CN" altLang="en-US" sz="2800" dirty="0">
                <a:latin typeface="仿宋" panose="02010609060101010101" pitchFamily="49" charset="-122"/>
                <a:ea typeface="仿宋" panose="02010609060101010101" pitchFamily="49" charset="-122"/>
              </a:rPr>
              <a:t>元宇宙的其他特质包括数字持久化和同步，这意味着元宇宙中的所有事件都是实时发生的，并具有永久的影响。元宇宙生态系统包含了以用户为中心的要素，例如头像（</a:t>
            </a:r>
            <a:r>
              <a:rPr lang="en-US" altLang="zh-CN" sz="2800" dirty="0">
                <a:latin typeface="仿宋" panose="02010609060101010101" pitchFamily="49" charset="-122"/>
                <a:ea typeface="仿宋" panose="02010609060101010101" pitchFamily="49" charset="-122"/>
              </a:rPr>
              <a:t>Avatar</a:t>
            </a:r>
            <a:r>
              <a:rPr lang="zh-CN" altLang="en-US" sz="2800" dirty="0">
                <a:latin typeface="仿宋" panose="02010609060101010101" pitchFamily="49" charset="-122"/>
                <a:ea typeface="仿宋" panose="02010609060101010101" pitchFamily="49" charset="-122"/>
              </a:rPr>
              <a:t>）身份、内容创作、虚拟经济、社会可接受性、安全和隐私以及信任和责任。</a:t>
            </a:r>
            <a:endParaRPr lang="en-US" altLang="zh-CN" sz="2800" dirty="0">
              <a:latin typeface="仿宋" panose="02010609060101010101" pitchFamily="49" charset="-122"/>
              <a:ea typeface="仿宋" panose="02010609060101010101" pitchFamily="49" charset="-122"/>
            </a:endParaRPr>
          </a:p>
          <a:p>
            <a:pPr marL="0" indent="0">
              <a:buNone/>
            </a:pPr>
            <a:r>
              <a:rPr lang="zh-CN" altLang="en-US" sz="2800" dirty="0">
                <a:latin typeface="仿宋" panose="02010609060101010101" pitchFamily="49" charset="-122"/>
                <a:ea typeface="仿宋" panose="02010609060101010101" pitchFamily="49" charset="-122"/>
              </a:rPr>
              <a:t>（维基百科：</a:t>
            </a:r>
            <a:r>
              <a:rPr lang="en-US" altLang="zh-CN" sz="2800" dirty="0">
                <a:latin typeface="仿宋" panose="02010609060101010101" pitchFamily="49" charset="-122"/>
                <a:ea typeface="仿宋" panose="02010609060101010101" pitchFamily="49" charset="-122"/>
              </a:rPr>
              <a:t> </a:t>
            </a:r>
            <a:r>
              <a:rPr lang="en-US" altLang="zh-CN" sz="2800" dirty="0">
                <a:latin typeface="仿宋" panose="02010609060101010101" pitchFamily="49" charset="-122"/>
                <a:ea typeface="仿宋" panose="02010609060101010101" pitchFamily="49" charset="-122"/>
                <a:hlinkClick r:id="rId2"/>
              </a:rPr>
              <a:t>https://zh.wikipedia.org/wiki/</a:t>
            </a:r>
            <a:r>
              <a:rPr lang="zh-CN" altLang="en-US" sz="2800" dirty="0">
                <a:latin typeface="仿宋" panose="02010609060101010101" pitchFamily="49" charset="-122"/>
                <a:ea typeface="仿宋" panose="02010609060101010101" pitchFamily="49" charset="-122"/>
                <a:hlinkClick r:id="rId2"/>
              </a:rPr>
              <a:t>元宇宙</a:t>
            </a:r>
            <a:r>
              <a:rPr lang="zh-CN" altLang="en-US" sz="2800" dirty="0">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66332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B5A66-8398-4541-9678-2B8F4C6ABDE9}"/>
              </a:ext>
            </a:extLst>
          </p:cNvPr>
          <p:cNvSpPr>
            <a:spLocks noGrp="1"/>
          </p:cNvSpPr>
          <p:nvPr>
            <p:ph type="title"/>
          </p:nvPr>
        </p:nvSpPr>
        <p:spPr>
          <a:xfrm>
            <a:off x="2976282" y="369926"/>
            <a:ext cx="8610600"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封神榜：去中心化荣誉通证</a:t>
            </a:r>
          </a:p>
        </p:txBody>
      </p:sp>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2061882"/>
            <a:ext cx="10901082" cy="4716423"/>
          </a:xfrm>
        </p:spPr>
        <p:txBody>
          <a:bodyPr>
            <a:noAutofit/>
          </a:bodyPr>
          <a:lstStyle/>
          <a:p>
            <a:pPr marL="0" indent="0">
              <a:buNone/>
            </a:pPr>
            <a:r>
              <a:rPr lang="zh-CN" altLang="en-US" sz="3200" dirty="0">
                <a:latin typeface="微软雅黑" panose="020B0503020204020204" pitchFamily="34" charset="-122"/>
                <a:ea typeface="微软雅黑" panose="020B0503020204020204" pitchFamily="34" charset="-122"/>
              </a:rPr>
              <a:t>荣誉是人类沿用已久的激励硬核：</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仿宋" panose="02010609060101010101" pitchFamily="49" charset="-122"/>
                <a:ea typeface="仿宋" panose="02010609060101010101" pitchFamily="49" charset="-122"/>
              </a:rPr>
              <a:t>荣誉对于人类的精神文明建设至关重要！</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传统领域的应用迄今都没有系统化，不够严谨，更没有全球化。但网络游戏已经在这些方面带来巨大的提升。</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特别适合于去中心化协作。</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荣誉常常带来名利双收的激励作用。</a:t>
            </a:r>
          </a:p>
        </p:txBody>
      </p:sp>
    </p:spTree>
    <p:extLst>
      <p:ext uri="{BB962C8B-B14F-4D97-AF65-F5344CB8AC3E}">
        <p14:creationId xmlns:p14="http://schemas.microsoft.com/office/powerpoint/2010/main" val="17088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08175B4-A5AA-4BEB-AE2F-99B8BF6E38D8}"/>
              </a:ext>
            </a:extLst>
          </p:cNvPr>
          <p:cNvSpPr>
            <a:spLocks noGrp="1"/>
          </p:cNvSpPr>
          <p:nvPr>
            <p:ph type="title"/>
          </p:nvPr>
        </p:nvSpPr>
        <p:spPr>
          <a:xfrm>
            <a:off x="2976282" y="369926"/>
            <a:ext cx="8610600"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封神榜：去中心化荣誉通证</a:t>
            </a:r>
          </a:p>
        </p:txBody>
      </p:sp>
      <p:sp>
        <p:nvSpPr>
          <p:cNvPr id="8" name="内容占位符 2">
            <a:extLst>
              <a:ext uri="{FF2B5EF4-FFF2-40B4-BE49-F238E27FC236}">
                <a16:creationId xmlns:a16="http://schemas.microsoft.com/office/drawing/2014/main" id="{47BBC00A-1636-4145-BA85-8A6E15FFF0C0}"/>
              </a:ext>
            </a:extLst>
          </p:cNvPr>
          <p:cNvSpPr txBox="1">
            <a:spLocks/>
          </p:cNvSpPr>
          <p:nvPr/>
        </p:nvSpPr>
        <p:spPr>
          <a:xfrm>
            <a:off x="766481" y="1941235"/>
            <a:ext cx="6036549" cy="4370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zh-CN" altLang="en-US" sz="3200" dirty="0">
                <a:latin typeface="微软雅黑" panose="020B0503020204020204" pitchFamily="34" charset="-122"/>
                <a:ea typeface="微软雅黑" panose="020B0503020204020204" pitchFamily="34" charset="-122"/>
              </a:rPr>
              <a:t>什么是荣誉通证？</a:t>
            </a:r>
            <a:endParaRPr lang="en-US" altLang="zh-CN" sz="3200" dirty="0">
              <a:latin typeface="微软雅黑" panose="020B0503020204020204" pitchFamily="34" charset="-122"/>
              <a:ea typeface="微软雅黑" panose="020B0503020204020204" pitchFamily="34" charset="-122"/>
            </a:endParaRPr>
          </a:p>
          <a:p>
            <a:pPr lvl="1"/>
            <a:r>
              <a:rPr lang="en-US" altLang="zh-CN" sz="3000" dirty="0">
                <a:latin typeface="仿宋" panose="02010609060101010101" pitchFamily="49" charset="-122"/>
                <a:ea typeface="仿宋" panose="02010609060101010101" pitchFamily="49" charset="-122"/>
              </a:rPr>
              <a:t>Token of Honor</a:t>
            </a:r>
          </a:p>
          <a:p>
            <a:pPr lvl="1"/>
            <a:r>
              <a:rPr lang="en-US" altLang="zh-CN" sz="3000" dirty="0">
                <a:latin typeface="仿宋" panose="02010609060101010101" pitchFamily="49" charset="-122"/>
                <a:ea typeface="仿宋" panose="02010609060101010101" pitchFamily="49" charset="-122"/>
              </a:rPr>
              <a:t>NFT(Non-Fungible Token)</a:t>
            </a:r>
          </a:p>
          <a:p>
            <a:pPr lvl="1"/>
            <a:r>
              <a:rPr lang="zh-CN" altLang="en-US" sz="3000" dirty="0">
                <a:latin typeface="仿宋" panose="02010609060101010101" pitchFamily="49" charset="-122"/>
                <a:ea typeface="仿宋" panose="02010609060101010101" pitchFamily="49" charset="-122"/>
              </a:rPr>
              <a:t>以太坊链上存储</a:t>
            </a:r>
            <a:endParaRPr lang="en-US" altLang="zh-CN" sz="3000" dirty="0">
              <a:latin typeface="仿宋" panose="02010609060101010101" pitchFamily="49" charset="-122"/>
              <a:ea typeface="仿宋" panose="02010609060101010101" pitchFamily="49" charset="-122"/>
            </a:endParaRPr>
          </a:p>
          <a:p>
            <a:pPr marL="0" indent="0">
              <a:buNone/>
            </a:pPr>
            <a:r>
              <a:rPr lang="en-US" altLang="zh-CN" sz="3200" dirty="0">
                <a:latin typeface="仿宋" panose="02010609060101010101" pitchFamily="49" charset="-122"/>
                <a:ea typeface="仿宋" panose="02010609060101010101" pitchFamily="49" charset="-122"/>
              </a:rPr>
              <a:t>V1.0</a:t>
            </a:r>
            <a:r>
              <a:rPr lang="zh-CN" altLang="en-US" sz="3200" dirty="0">
                <a:latin typeface="仿宋" panose="02010609060101010101" pitchFamily="49" charset="-122"/>
                <a:ea typeface="仿宋" panose="02010609060101010101" pitchFamily="49" charset="-122"/>
              </a:rPr>
              <a:t>产品</a:t>
            </a:r>
            <a:r>
              <a:rPr lang="en-US" altLang="zh-CN" sz="3200" dirty="0">
                <a:latin typeface="仿宋" panose="02010609060101010101" pitchFamily="49" charset="-122"/>
                <a:ea typeface="仿宋" panose="02010609060101010101" pitchFamily="49" charset="-122"/>
              </a:rPr>
              <a:t>(ERC-721)</a:t>
            </a:r>
            <a:r>
              <a:rPr lang="zh-CN" altLang="en-US" sz="3200" dirty="0">
                <a:latin typeface="仿宋" panose="02010609060101010101" pitchFamily="49" charset="-122"/>
                <a:ea typeface="仿宋" panose="02010609060101010101" pitchFamily="49" charset="-122"/>
              </a:rPr>
              <a:t>：</a:t>
            </a:r>
            <a:endParaRPr lang="en-US" altLang="zh-CN" sz="3200" dirty="0">
              <a:latin typeface="仿宋" panose="02010609060101010101" pitchFamily="49" charset="-122"/>
              <a:ea typeface="仿宋" panose="02010609060101010101" pitchFamily="49" charset="-122"/>
            </a:endParaRPr>
          </a:p>
          <a:p>
            <a:pPr marL="0" indent="0">
              <a:buNone/>
            </a:pPr>
            <a:r>
              <a:rPr lang="en-US" altLang="zh-CN" sz="3200" dirty="0">
                <a:latin typeface="仿宋" panose="02010609060101010101" pitchFamily="49" charset="-122"/>
                <a:ea typeface="仿宋" panose="02010609060101010101" pitchFamily="49" charset="-122"/>
                <a:hlinkClick r:id="rId2"/>
              </a:rPr>
              <a:t>www.toh.best</a:t>
            </a:r>
            <a:endParaRPr lang="en-US" altLang="zh-CN" sz="3200" dirty="0">
              <a:latin typeface="仿宋" panose="02010609060101010101" pitchFamily="49" charset="-122"/>
              <a:ea typeface="仿宋" panose="02010609060101010101" pitchFamily="49" charset="-122"/>
            </a:endParaRPr>
          </a:p>
          <a:p>
            <a:pPr marL="0" indent="0">
              <a:buNone/>
            </a:pPr>
            <a:r>
              <a:rPr lang="en-US" altLang="zh-CN" sz="3200" dirty="0">
                <a:latin typeface="仿宋" panose="02010609060101010101" pitchFamily="49" charset="-122"/>
                <a:ea typeface="仿宋" panose="02010609060101010101" pitchFamily="49" charset="-122"/>
              </a:rPr>
              <a:t>Demo(ERC-1155):</a:t>
            </a:r>
          </a:p>
          <a:p>
            <a:pPr marL="0" indent="0">
              <a:buNone/>
            </a:pPr>
            <a:r>
              <a:rPr lang="en-US" altLang="zh-CN" sz="3200" dirty="0">
                <a:latin typeface="仿宋" panose="02010609060101010101" pitchFamily="49" charset="-122"/>
                <a:ea typeface="仿宋" panose="02010609060101010101" pitchFamily="49" charset="-122"/>
                <a:hlinkClick r:id="rId3"/>
              </a:rPr>
              <a:t>https://1155.goh.cool</a:t>
            </a:r>
            <a:endParaRPr lang="en-US" altLang="zh-CN" sz="3200" dirty="0">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FB00EBD9-B129-40AF-BF04-D0FC9E88042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9969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698800"/>
            <a:ext cx="10986247" cy="4988871"/>
          </a:xfrm>
        </p:spPr>
        <p:txBody>
          <a:bodyPr>
            <a:normAutofit/>
          </a:bodyPr>
          <a:lstStyle/>
          <a:p>
            <a:r>
              <a:rPr lang="zh-CN" altLang="en-US" sz="2800" dirty="0">
                <a:latin typeface="+mn-ea"/>
              </a:rPr>
              <a:t>无需准入性（无需许可）</a:t>
            </a:r>
            <a:br>
              <a:rPr lang="en-US" altLang="zh-CN" sz="2800" dirty="0">
                <a:latin typeface="+mn-ea"/>
              </a:rPr>
            </a:br>
            <a:r>
              <a:rPr lang="zh-CN" altLang="en-US" sz="2800" dirty="0">
                <a:latin typeface="+mn-ea"/>
              </a:rPr>
              <a:t>任何人都可以编写智能合约并将其部署到区块链网络上。</a:t>
            </a:r>
            <a:endParaRPr lang="en-US" altLang="zh-CN" sz="2800" dirty="0">
              <a:latin typeface="+mn-ea"/>
            </a:endParaRPr>
          </a:p>
          <a:p>
            <a:r>
              <a:rPr lang="zh-CN" altLang="en-US" sz="2800" dirty="0">
                <a:latin typeface="+mn-ea"/>
              </a:rPr>
              <a:t>可组合性</a:t>
            </a:r>
            <a:br>
              <a:rPr lang="en-US" altLang="zh-CN" sz="2800" dirty="0">
                <a:latin typeface="+mn-ea"/>
              </a:rPr>
            </a:br>
            <a:r>
              <a:rPr lang="zh-CN" altLang="en-US" sz="2800" dirty="0">
                <a:latin typeface="+mn-ea"/>
              </a:rPr>
              <a:t>智能合约在以太坊上公开，并被认为是开放应用程序接口。 这意味着你可以在你自己的智能合约中调用其他智能合约以极大地扩展可能性。任何合约甚至都可以部署其他合约。</a:t>
            </a:r>
            <a:br>
              <a:rPr lang="en-US" altLang="zh-CN" sz="2800" dirty="0">
                <a:latin typeface="+mn-ea"/>
              </a:rPr>
            </a:br>
            <a:r>
              <a:rPr lang="zh-CN" altLang="en-US" sz="2800" dirty="0">
                <a:latin typeface="+mn-ea"/>
              </a:rPr>
              <a:t>（了解更多关于</a:t>
            </a:r>
            <a:r>
              <a:rPr lang="zh-CN" altLang="en-US" sz="2800" dirty="0">
                <a:latin typeface="+mn-ea"/>
                <a:hlinkClick r:id="rId2"/>
              </a:rPr>
              <a:t>智能合约可组合性</a:t>
            </a:r>
            <a:r>
              <a:rPr lang="zh-CN" altLang="en-US" sz="2800" dirty="0">
                <a:latin typeface="+mn-ea"/>
              </a:rPr>
              <a:t>的内容。）</a:t>
            </a:r>
            <a:endParaRPr lang="en-US" altLang="zh-CN" sz="2800" dirty="0">
              <a:latin typeface="+mn-ea"/>
            </a:endParaRPr>
          </a:p>
          <a:p>
            <a:r>
              <a:rPr lang="zh-CN" altLang="en-US" sz="2800" b="1" dirty="0">
                <a:latin typeface="+mn-ea"/>
              </a:rPr>
              <a:t>部署在链上：和通证的账单一样部署在链上。</a:t>
            </a:r>
            <a:endParaRPr lang="en-US" altLang="zh-CN" sz="2800" b="1" dirty="0">
              <a:latin typeface="+mn-ea"/>
            </a:endParaRPr>
          </a:p>
          <a:p>
            <a:r>
              <a:rPr lang="zh-CN" altLang="en-US" sz="2800" b="1" dirty="0">
                <a:latin typeface="+mn-ea"/>
              </a:rPr>
              <a:t>去中心化：智能合约是严格按照甲乙双方已写入代码的约定，封闭式自动执行的。勿需也不允许第三方的介入。</a:t>
            </a:r>
          </a:p>
        </p:txBody>
      </p:sp>
      <p:sp>
        <p:nvSpPr>
          <p:cNvPr id="7" name="标题 1">
            <a:extLst>
              <a:ext uri="{FF2B5EF4-FFF2-40B4-BE49-F238E27FC236}">
                <a16:creationId xmlns:a16="http://schemas.microsoft.com/office/drawing/2014/main" id="{648D7126-00F3-470B-8068-96409A10949B}"/>
              </a:ext>
            </a:extLst>
          </p:cNvPr>
          <p:cNvSpPr>
            <a:spLocks noGrp="1"/>
          </p:cNvSpPr>
          <p:nvPr>
            <p:ph type="title"/>
          </p:nvPr>
        </p:nvSpPr>
        <p:spPr>
          <a:xfrm>
            <a:off x="2895600" y="405773"/>
            <a:ext cx="8610600" cy="1293028"/>
          </a:xfrm>
        </p:spPr>
        <p:txBody>
          <a:bodyPr>
            <a:normAutofit/>
          </a:bodyPr>
          <a:lstStyle/>
          <a:p>
            <a:r>
              <a:rPr lang="zh-CN" altLang="en-US" sz="5400" dirty="0"/>
              <a:t>智能合约的特色</a:t>
            </a:r>
          </a:p>
        </p:txBody>
      </p:sp>
    </p:spTree>
    <p:extLst>
      <p:ext uri="{BB962C8B-B14F-4D97-AF65-F5344CB8AC3E}">
        <p14:creationId xmlns:p14="http://schemas.microsoft.com/office/powerpoint/2010/main" val="37768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766482" y="1990164"/>
            <a:ext cx="10820400" cy="4497910"/>
          </a:xfrm>
        </p:spPr>
        <p:txBody>
          <a:bodyPr>
            <a:noAutofit/>
          </a:bodyPr>
          <a:lstStyle/>
          <a:p>
            <a:pPr marL="0" indent="0">
              <a:buNone/>
            </a:pPr>
            <a:r>
              <a:rPr lang="zh-CN" altLang="en-US" sz="3200" dirty="0">
                <a:latin typeface="微软雅黑" panose="020B0503020204020204" pitchFamily="34" charset="-122"/>
                <a:ea typeface="微软雅黑" panose="020B0503020204020204" pitchFamily="34" charset="-122"/>
              </a:rPr>
              <a:t>荣誉通证的存储生产方式</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仿宋" panose="02010609060101010101" pitchFamily="49" charset="-122"/>
                <a:ea typeface="仿宋" panose="02010609060101010101" pitchFamily="49" charset="-122"/>
              </a:rPr>
              <a:t>存储完全交给以太坊（</a:t>
            </a:r>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外部账户（人）调用合约时提交外部数据</a:t>
            </a:r>
            <a:r>
              <a:rPr lang="en-US" altLang="zh-CN" sz="3200" dirty="0">
                <a:latin typeface="仿宋" panose="02010609060101010101" pitchFamily="49" charset="-122"/>
                <a:ea typeface="仿宋" panose="02010609060101010101" pitchFamily="49" charset="-122"/>
              </a:rPr>
              <a:t>Mint NFT </a:t>
            </a:r>
            <a:r>
              <a:rPr lang="zh-CN" altLang="en-US" sz="3200" dirty="0">
                <a:latin typeface="仿宋" panose="02010609060101010101" pitchFamily="49" charset="-122"/>
                <a:ea typeface="仿宋" panose="02010609060101010101" pitchFamily="49" charset="-122"/>
              </a:rPr>
              <a:t>。</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通过“链产数据”</a:t>
            </a:r>
            <a:r>
              <a:rPr lang="en-US" altLang="zh-CN" sz="3200" dirty="0">
                <a:latin typeface="仿宋" panose="02010609060101010101" pitchFamily="49" charset="-122"/>
                <a:ea typeface="仿宋" panose="02010609060101010101" pitchFamily="49" charset="-122"/>
              </a:rPr>
              <a:t>mint</a:t>
            </a:r>
            <a:r>
              <a:rPr lang="zh-CN" altLang="en-US" sz="3200" dirty="0">
                <a:latin typeface="仿宋" panose="02010609060101010101" pitchFamily="49" charset="-122"/>
                <a:ea typeface="仿宋" panose="02010609060101010101" pitchFamily="49" charset="-122"/>
              </a:rPr>
              <a:t> </a:t>
            </a:r>
            <a:r>
              <a:rPr lang="en-US" altLang="zh-CN" sz="3200" dirty="0">
                <a:latin typeface="仿宋" panose="02010609060101010101" pitchFamily="49" charset="-122"/>
                <a:ea typeface="仿宋" panose="02010609060101010101" pitchFamily="49" charset="-122"/>
              </a:rPr>
              <a:t>NFT</a:t>
            </a:r>
            <a:r>
              <a:rPr lang="zh-CN" altLang="en-US" sz="3200" dirty="0">
                <a:latin typeface="仿宋" panose="02010609060101010101" pitchFamily="49" charset="-122"/>
                <a:ea typeface="仿宋" panose="02010609060101010101" pitchFamily="49" charset="-122"/>
              </a:rPr>
              <a:t>。</a:t>
            </a:r>
            <a:br>
              <a:rPr lang="en-US" altLang="zh-CN" sz="3200" dirty="0">
                <a:latin typeface="仿宋" panose="02010609060101010101" pitchFamily="49" charset="-122"/>
                <a:ea typeface="仿宋" panose="02010609060101010101" pitchFamily="49" charset="-122"/>
              </a:rPr>
            </a:br>
            <a:r>
              <a:rPr lang="zh-CN" altLang="en-US" sz="3200" dirty="0">
                <a:latin typeface="仿宋" panose="02010609060101010101" pitchFamily="49" charset="-122"/>
                <a:ea typeface="仿宋" panose="02010609060101010101" pitchFamily="49" charset="-122"/>
              </a:rPr>
              <a:t>接口调用：通过其它智能合约（</a:t>
            </a:r>
            <a:r>
              <a:rPr lang="en-US" altLang="zh-CN" sz="3200" dirty="0" err="1">
                <a:latin typeface="仿宋" panose="02010609060101010101" pitchFamily="49" charset="-122"/>
                <a:ea typeface="仿宋" panose="02010609060101010101" pitchFamily="49" charset="-122"/>
              </a:rPr>
              <a:t>dApp</a:t>
            </a:r>
            <a:r>
              <a:rPr lang="zh-CN" altLang="en-US" sz="3200" dirty="0">
                <a:latin typeface="仿宋" panose="02010609060101010101" pitchFamily="49" charset="-122"/>
                <a:ea typeface="仿宋" panose="02010609060101010101" pitchFamily="49" charset="-122"/>
              </a:rPr>
              <a:t>）调用封神榜的合约。</a:t>
            </a:r>
          </a:p>
        </p:txBody>
      </p:sp>
      <p:sp>
        <p:nvSpPr>
          <p:cNvPr id="6" name="标题 1">
            <a:extLst>
              <a:ext uri="{FF2B5EF4-FFF2-40B4-BE49-F238E27FC236}">
                <a16:creationId xmlns:a16="http://schemas.microsoft.com/office/drawing/2014/main" id="{00DA4315-F59B-40E8-8DD1-0EA72CD58521}"/>
              </a:ext>
            </a:extLst>
          </p:cNvPr>
          <p:cNvSpPr>
            <a:spLocks noGrp="1"/>
          </p:cNvSpPr>
          <p:nvPr>
            <p:ph type="title"/>
          </p:nvPr>
        </p:nvSpPr>
        <p:spPr>
          <a:xfrm>
            <a:off x="2976282" y="369926"/>
            <a:ext cx="8610600"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封神榜：去中心化荣誉通证</a:t>
            </a:r>
          </a:p>
        </p:txBody>
      </p:sp>
    </p:spTree>
    <p:extLst>
      <p:ext uri="{BB962C8B-B14F-4D97-AF65-F5344CB8AC3E}">
        <p14:creationId xmlns:p14="http://schemas.microsoft.com/office/powerpoint/2010/main" val="121484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766482" y="1990164"/>
            <a:ext cx="10820400" cy="4497910"/>
          </a:xfrm>
        </p:spPr>
        <p:txBody>
          <a:bodyPr>
            <a:noAutofit/>
          </a:bodyPr>
          <a:lstStyle/>
          <a:p>
            <a:pPr marL="0" indent="0">
              <a:buNone/>
            </a:pPr>
            <a:r>
              <a:rPr lang="zh-CN" altLang="en-US" sz="3200" dirty="0">
                <a:latin typeface="微软雅黑" panose="020B0503020204020204" pitchFamily="34" charset="-122"/>
                <a:ea typeface="微软雅黑" panose="020B0503020204020204" pitchFamily="34" charset="-122"/>
              </a:rPr>
              <a:t>动机和产品原型</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仿宋" panose="02010609060101010101" pitchFamily="49" charset="-122"/>
                <a:ea typeface="仿宋" panose="02010609060101010101" pitchFamily="49" charset="-122"/>
              </a:rPr>
              <a:t>为以太坊业界广泛的合作提供新型的激励机制。</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道易程的一个示范性的</a:t>
            </a:r>
            <a:r>
              <a:rPr lang="en-US" altLang="zh-CN" sz="3200" dirty="0">
                <a:latin typeface="仿宋" panose="02010609060101010101" pitchFamily="49" charset="-122"/>
                <a:ea typeface="仿宋" panose="02010609060101010101" pitchFamily="49" charset="-122"/>
              </a:rPr>
              <a:t>DAO</a:t>
            </a:r>
            <a:r>
              <a:rPr lang="zh-CN" altLang="en-US" sz="3200" dirty="0">
                <a:latin typeface="仿宋" panose="02010609060101010101" pitchFamily="49" charset="-122"/>
                <a:ea typeface="仿宋" panose="02010609060101010101" pitchFamily="49" charset="-122"/>
              </a:rPr>
              <a:t>（</a:t>
            </a:r>
            <a:r>
              <a:rPr lang="en-US" altLang="zh-CN" sz="3200" dirty="0" err="1">
                <a:latin typeface="仿宋" panose="02010609060101010101" pitchFamily="49" charset="-122"/>
                <a:ea typeface="仿宋" panose="02010609060101010101" pitchFamily="49" charset="-122"/>
              </a:rPr>
              <a:t>dApp</a:t>
            </a:r>
            <a:r>
              <a:rPr lang="zh-CN" altLang="en-US" sz="3200" dirty="0">
                <a:latin typeface="仿宋" panose="02010609060101010101" pitchFamily="49" charset="-122"/>
                <a:ea typeface="仿宋" panose="02010609060101010101" pitchFamily="49" charset="-122"/>
              </a:rPr>
              <a:t>）。</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去中心化媒体平台。</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发表内容时，自动</a:t>
            </a:r>
            <a:r>
              <a:rPr lang="en-US" altLang="zh-CN" sz="3200" dirty="0">
                <a:latin typeface="仿宋" panose="02010609060101010101" pitchFamily="49" charset="-122"/>
                <a:ea typeface="仿宋" panose="02010609060101010101" pitchFamily="49" charset="-122"/>
              </a:rPr>
              <a:t>Mint</a:t>
            </a:r>
            <a:r>
              <a:rPr lang="zh-CN" altLang="en-US" sz="3200" dirty="0">
                <a:latin typeface="仿宋" panose="02010609060101010101" pitchFamily="49" charset="-122"/>
                <a:ea typeface="仿宋" panose="02010609060101010101" pitchFamily="49" charset="-122"/>
              </a:rPr>
              <a:t>出荣誉通证。内容是荣誉通证的核心组成部分。</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开放接口，无需许可</a:t>
            </a:r>
            <a:r>
              <a:rPr lang="en-US" altLang="zh-CN" sz="3200" dirty="0">
                <a:latin typeface="仿宋" panose="02010609060101010101" pitchFamily="49" charset="-122"/>
                <a:ea typeface="仿宋" panose="02010609060101010101" pitchFamily="49" charset="-122"/>
              </a:rPr>
              <a:t>——</a:t>
            </a:r>
            <a:r>
              <a:rPr lang="zh-CN" altLang="en-US" sz="3200" dirty="0">
                <a:latin typeface="仿宋" panose="02010609060101010101" pitchFamily="49" charset="-122"/>
                <a:ea typeface="仿宋" panose="02010609060101010101" pitchFamily="49" charset="-122"/>
              </a:rPr>
              <a:t>任何以太坊</a:t>
            </a:r>
            <a:r>
              <a:rPr lang="en-US" altLang="zh-CN" sz="3200" dirty="0" err="1">
                <a:latin typeface="仿宋" panose="02010609060101010101" pitchFamily="49" charset="-122"/>
                <a:ea typeface="仿宋" panose="02010609060101010101" pitchFamily="49" charset="-122"/>
              </a:rPr>
              <a:t>dApp</a:t>
            </a:r>
            <a:r>
              <a:rPr lang="zh-CN" altLang="en-US" sz="3200" dirty="0">
                <a:latin typeface="仿宋" panose="02010609060101010101" pitchFamily="49" charset="-122"/>
                <a:ea typeface="仿宋" panose="02010609060101010101" pitchFamily="49" charset="-122"/>
              </a:rPr>
              <a:t>都可以调用封神榜或者与其组合。</a:t>
            </a:r>
            <a:endParaRPr lang="en-US" altLang="zh-CN" sz="3200" dirty="0">
              <a:latin typeface="仿宋" panose="02010609060101010101" pitchFamily="49" charset="-122"/>
              <a:ea typeface="仿宋" panose="02010609060101010101" pitchFamily="49" charset="-122"/>
            </a:endParaRPr>
          </a:p>
          <a:p>
            <a:endParaRPr lang="zh-CN" altLang="en-US" sz="3200" dirty="0">
              <a:latin typeface="仿宋" panose="02010609060101010101" pitchFamily="49" charset="-122"/>
              <a:ea typeface="仿宋" panose="02010609060101010101" pitchFamily="49" charset="-122"/>
            </a:endParaRPr>
          </a:p>
        </p:txBody>
      </p:sp>
      <p:sp>
        <p:nvSpPr>
          <p:cNvPr id="6" name="标题 1">
            <a:extLst>
              <a:ext uri="{FF2B5EF4-FFF2-40B4-BE49-F238E27FC236}">
                <a16:creationId xmlns:a16="http://schemas.microsoft.com/office/drawing/2014/main" id="{00DA4315-F59B-40E8-8DD1-0EA72CD58521}"/>
              </a:ext>
            </a:extLst>
          </p:cNvPr>
          <p:cNvSpPr>
            <a:spLocks noGrp="1"/>
          </p:cNvSpPr>
          <p:nvPr>
            <p:ph type="title"/>
          </p:nvPr>
        </p:nvSpPr>
        <p:spPr>
          <a:xfrm>
            <a:off x="2976282" y="369926"/>
            <a:ext cx="8610600"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封神榜：去中心化荣誉通证</a:t>
            </a:r>
          </a:p>
        </p:txBody>
      </p:sp>
    </p:spTree>
    <p:extLst>
      <p:ext uri="{BB962C8B-B14F-4D97-AF65-F5344CB8AC3E}">
        <p14:creationId xmlns:p14="http://schemas.microsoft.com/office/powerpoint/2010/main" val="347145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766482" y="1990164"/>
            <a:ext cx="10820400" cy="4497910"/>
          </a:xfrm>
        </p:spPr>
        <p:txBody>
          <a:bodyPr>
            <a:noAutofit/>
          </a:bodyPr>
          <a:lstStyle/>
          <a:p>
            <a:pPr marL="0" indent="0">
              <a:buNone/>
            </a:pPr>
            <a:r>
              <a:rPr lang="zh-CN" altLang="en-US" sz="3200" dirty="0">
                <a:latin typeface="微软雅黑" panose="020B0503020204020204" pitchFamily="34" charset="-122"/>
                <a:ea typeface="微软雅黑" panose="020B0503020204020204" pitchFamily="34" charset="-122"/>
              </a:rPr>
              <a:t>封神榜的技术创新：</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仿宋" panose="02010609060101010101" pitchFamily="49" charset="-122"/>
                <a:ea typeface="仿宋" panose="02010609060101010101" pitchFamily="49" charset="-122"/>
              </a:rPr>
              <a:t>首提以太坊的存储方案</a:t>
            </a:r>
            <a:br>
              <a:rPr lang="en-US" altLang="zh-CN" sz="3200" dirty="0">
                <a:latin typeface="仿宋" panose="02010609060101010101" pitchFamily="49" charset="-122"/>
                <a:ea typeface="仿宋" panose="02010609060101010101" pitchFamily="49" charset="-122"/>
              </a:rPr>
            </a:br>
            <a:r>
              <a:rPr lang="zh-CN" altLang="en-US" sz="3200" dirty="0">
                <a:latin typeface="仿宋" panose="02010609060101010101" pitchFamily="49" charset="-122"/>
                <a:ea typeface="仿宋" panose="02010609060101010101" pitchFamily="49" charset="-122"/>
              </a:rPr>
              <a:t>以太坊图片存储方案的技术探讨（</a:t>
            </a:r>
            <a:r>
              <a:rPr lang="en-US" altLang="zh-CN" sz="3200" dirty="0">
                <a:latin typeface="仿宋" panose="02010609060101010101" pitchFamily="49" charset="-122"/>
                <a:ea typeface="仿宋" panose="02010609060101010101" pitchFamily="49" charset="-122"/>
              </a:rPr>
              <a:t>2019</a:t>
            </a:r>
            <a:r>
              <a:rPr lang="zh-CN" altLang="en-US" sz="3200" dirty="0">
                <a:latin typeface="仿宋" panose="02010609060101010101" pitchFamily="49" charset="-122"/>
                <a:ea typeface="仿宋" panose="02010609060101010101" pitchFamily="49" charset="-122"/>
              </a:rPr>
              <a:t>年</a:t>
            </a:r>
            <a:r>
              <a:rPr lang="en-US" altLang="zh-CN" sz="3200" dirty="0">
                <a:latin typeface="仿宋" panose="02010609060101010101" pitchFamily="49" charset="-122"/>
                <a:ea typeface="仿宋" panose="02010609060101010101" pitchFamily="49" charset="-122"/>
              </a:rPr>
              <a:t>11</a:t>
            </a:r>
            <a:r>
              <a:rPr lang="zh-CN" altLang="en-US" sz="3200" dirty="0">
                <a:latin typeface="仿宋" panose="02010609060101010101" pitchFamily="49" charset="-122"/>
                <a:ea typeface="仿宋" panose="02010609060101010101" pitchFamily="49" charset="-122"/>
              </a:rPr>
              <a:t>月</a:t>
            </a:r>
            <a:r>
              <a:rPr lang="en-US" altLang="zh-CN" sz="3200" dirty="0">
                <a:latin typeface="仿宋" panose="02010609060101010101" pitchFamily="49" charset="-122"/>
                <a:ea typeface="仿宋" panose="02010609060101010101" pitchFamily="49" charset="-122"/>
              </a:rPr>
              <a:t>1</a:t>
            </a:r>
            <a:r>
              <a:rPr lang="zh-CN" altLang="en-US" sz="3200" dirty="0">
                <a:latin typeface="仿宋" panose="02010609060101010101" pitchFamily="49" charset="-122"/>
                <a:ea typeface="仿宋" panose="02010609060101010101" pitchFamily="49" charset="-122"/>
              </a:rPr>
              <a:t>日，</a:t>
            </a:r>
            <a:r>
              <a:rPr lang="en-US" altLang="zh-CN" sz="3200" dirty="0">
                <a:latin typeface="仿宋" panose="02010609060101010101" pitchFamily="49" charset="-122"/>
                <a:ea typeface="仿宋" panose="02010609060101010101" pitchFamily="49" charset="-122"/>
                <a:hlinkClick r:id="rId2"/>
              </a:rPr>
              <a:t>https://deme.app/full#1</a:t>
            </a:r>
            <a:r>
              <a:rPr lang="zh-CN" altLang="en-US" sz="3200" dirty="0">
                <a:latin typeface="仿宋" panose="02010609060101010101" pitchFamily="49" charset="-122"/>
                <a:ea typeface="仿宋" panose="02010609060101010101" pitchFamily="49" charset="-122"/>
              </a:rPr>
              <a:t>）</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推出对应的</a:t>
            </a:r>
            <a:r>
              <a:rPr lang="en-US" altLang="zh-CN" sz="3200" dirty="0">
                <a:latin typeface="仿宋" panose="02010609060101010101" pitchFamily="49" charset="-122"/>
                <a:ea typeface="仿宋" panose="02010609060101010101" pitchFamily="49" charset="-122"/>
              </a:rPr>
              <a:t>EIP-2569</a:t>
            </a:r>
            <a:r>
              <a:rPr lang="zh-CN" altLang="en-US" sz="3200" dirty="0">
                <a:latin typeface="仿宋" panose="02010609060101010101" pitchFamily="49" charset="-122"/>
                <a:ea typeface="仿宋" panose="02010609060101010101" pitchFamily="49" charset="-122"/>
              </a:rPr>
              <a:t>：</a:t>
            </a:r>
            <a:br>
              <a:rPr lang="en-US"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hlinkClick r:id="rId3"/>
              </a:rPr>
              <a:t>https://eips.ethereum.org/EIPS/eip-2569</a:t>
            </a:r>
            <a:br>
              <a:rPr lang="en-US" altLang="zh-CN" sz="3200" dirty="0">
                <a:latin typeface="仿宋" panose="02010609060101010101" pitchFamily="49" charset="-122"/>
                <a:ea typeface="仿宋" panose="02010609060101010101" pitchFamily="49" charset="-122"/>
              </a:rPr>
            </a:br>
            <a:r>
              <a:rPr lang="en-US" altLang="zh-CN" sz="3200" dirty="0">
                <a:latin typeface="仿宋" panose="02010609060101010101" pitchFamily="49" charset="-122"/>
                <a:ea typeface="仿宋" panose="02010609060101010101" pitchFamily="49" charset="-122"/>
                <a:hlinkClick r:id="rId4"/>
              </a:rPr>
              <a:t>https://github.com/ethereum/EIPs/pull/2569</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钱包</a:t>
            </a:r>
            <a:r>
              <a:rPr lang="en-US" altLang="zh-CN" sz="3200" dirty="0" err="1">
                <a:latin typeface="仿宋" panose="02010609060101010101" pitchFamily="49" charset="-122"/>
                <a:ea typeface="仿宋" panose="02010609060101010101" pitchFamily="49" charset="-122"/>
              </a:rPr>
              <a:t>imToken</a:t>
            </a:r>
            <a:r>
              <a:rPr lang="zh-CN" altLang="en-US" sz="3200" dirty="0">
                <a:latin typeface="仿宋" panose="02010609060101010101" pitchFamily="49" charset="-122"/>
                <a:ea typeface="仿宋" panose="02010609060101010101" pitchFamily="49" charset="-122"/>
              </a:rPr>
              <a:t>、最大的</a:t>
            </a:r>
            <a:r>
              <a:rPr lang="en-US" altLang="zh-CN" sz="3200" dirty="0">
                <a:latin typeface="仿宋" panose="02010609060101010101" pitchFamily="49" charset="-122"/>
                <a:ea typeface="仿宋" panose="02010609060101010101" pitchFamily="49" charset="-122"/>
              </a:rPr>
              <a:t>NFT</a:t>
            </a:r>
            <a:r>
              <a:rPr lang="zh-CN" altLang="en-US" sz="3200" dirty="0">
                <a:latin typeface="仿宋" panose="02010609060101010101" pitchFamily="49" charset="-122"/>
                <a:ea typeface="仿宋" panose="02010609060101010101" pitchFamily="49" charset="-122"/>
              </a:rPr>
              <a:t>交易所</a:t>
            </a:r>
            <a:r>
              <a:rPr lang="en-US" altLang="zh-CN" sz="3200" dirty="0" err="1">
                <a:latin typeface="仿宋" panose="02010609060101010101" pitchFamily="49" charset="-122"/>
                <a:ea typeface="仿宋" panose="02010609060101010101" pitchFamily="49" charset="-122"/>
              </a:rPr>
              <a:t>OpenSea</a:t>
            </a:r>
            <a:r>
              <a:rPr lang="zh-CN" altLang="en-US" sz="3200" dirty="0">
                <a:latin typeface="仿宋" panose="02010609060101010101" pitchFamily="49" charset="-122"/>
                <a:ea typeface="仿宋" panose="02010609060101010101" pitchFamily="49" charset="-122"/>
              </a:rPr>
              <a:t>等均已采纳我们的方案</a:t>
            </a:r>
          </a:p>
        </p:txBody>
      </p:sp>
      <p:sp>
        <p:nvSpPr>
          <p:cNvPr id="6" name="标题 1">
            <a:extLst>
              <a:ext uri="{FF2B5EF4-FFF2-40B4-BE49-F238E27FC236}">
                <a16:creationId xmlns:a16="http://schemas.microsoft.com/office/drawing/2014/main" id="{00DA4315-F59B-40E8-8DD1-0EA72CD58521}"/>
              </a:ext>
            </a:extLst>
          </p:cNvPr>
          <p:cNvSpPr>
            <a:spLocks noGrp="1"/>
          </p:cNvSpPr>
          <p:nvPr>
            <p:ph type="title"/>
          </p:nvPr>
        </p:nvSpPr>
        <p:spPr>
          <a:xfrm>
            <a:off x="2976282" y="369926"/>
            <a:ext cx="8610600"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封神榜：去中心化荣誉通证</a:t>
            </a:r>
          </a:p>
        </p:txBody>
      </p:sp>
    </p:spTree>
    <p:extLst>
      <p:ext uri="{BB962C8B-B14F-4D97-AF65-F5344CB8AC3E}">
        <p14:creationId xmlns:p14="http://schemas.microsoft.com/office/powerpoint/2010/main" val="216388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766482" y="1914747"/>
            <a:ext cx="10820400" cy="4844271"/>
          </a:xfrm>
        </p:spPr>
        <p:txBody>
          <a:bodyPr>
            <a:noAutofit/>
          </a:bodyPr>
          <a:lstStyle/>
          <a:p>
            <a:pPr marL="0" indent="0">
              <a:buNone/>
            </a:pPr>
            <a:r>
              <a:rPr lang="zh-CN" altLang="en-US" sz="3200" dirty="0">
                <a:latin typeface="微软雅黑" panose="020B0503020204020204" pitchFamily="34" charset="-122"/>
                <a:ea typeface="微软雅黑" panose="020B0503020204020204" pitchFamily="34" charset="-122"/>
              </a:rPr>
              <a:t>封神榜的应用特点：</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仿宋" panose="02010609060101010101" pitchFamily="49" charset="-122"/>
                <a:ea typeface="仿宋" panose="02010609060101010101" pitchFamily="49" charset="-122"/>
              </a:rPr>
              <a:t>轻松使用以太坊的存储方案（</a:t>
            </a:r>
            <a:r>
              <a:rPr lang="en-US" altLang="zh-CN" sz="3200" dirty="0">
                <a:latin typeface="仿宋" panose="02010609060101010101" pitchFamily="49" charset="-122"/>
                <a:ea typeface="仿宋" panose="02010609060101010101" pitchFamily="49" charset="-122"/>
              </a:rPr>
              <a:t>Swarm</a:t>
            </a:r>
            <a:r>
              <a:rPr lang="zh-CN" altLang="en-US" sz="3200" dirty="0">
                <a:latin typeface="仿宋" panose="02010609060101010101" pitchFamily="49" charset="-122"/>
                <a:ea typeface="仿宋" panose="02010609060101010101" pitchFamily="49" charset="-122"/>
              </a:rPr>
              <a:t>）。</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全行业开放（无需许可、无人值守）。</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数据（文本、图片等）上链永久保存，即永不丢失。</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数据永远公开透明。</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数据收益权和“名誉权”均无法被侵犯。</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如提交外部数据，可能有侵权现象。数据公开透明可被识别，且只是部分情况</a:t>
            </a:r>
            <a:r>
              <a:rPr lang="en-US" altLang="zh-CN" sz="3200" dirty="0">
                <a:latin typeface="仿宋" panose="02010609060101010101" pitchFamily="49" charset="-122"/>
                <a:ea typeface="仿宋" panose="02010609060101010101" pitchFamily="49" charset="-122"/>
              </a:rPr>
              <a:t>——</a:t>
            </a:r>
            <a:r>
              <a:rPr lang="zh-CN" altLang="en-US" sz="3200" dirty="0">
                <a:latin typeface="仿宋" panose="02010609060101010101" pitchFamily="49" charset="-122"/>
                <a:ea typeface="仿宋" panose="02010609060101010101" pitchFamily="49" charset="-122"/>
              </a:rPr>
              <a:t>预期需很长时间才能解决该问题。</a:t>
            </a:r>
          </a:p>
        </p:txBody>
      </p:sp>
      <p:sp>
        <p:nvSpPr>
          <p:cNvPr id="8" name="标题 1">
            <a:extLst>
              <a:ext uri="{FF2B5EF4-FFF2-40B4-BE49-F238E27FC236}">
                <a16:creationId xmlns:a16="http://schemas.microsoft.com/office/drawing/2014/main" id="{0C3914E2-3EF2-4D0A-829D-103F0120850E}"/>
              </a:ext>
            </a:extLst>
          </p:cNvPr>
          <p:cNvSpPr>
            <a:spLocks noGrp="1"/>
          </p:cNvSpPr>
          <p:nvPr>
            <p:ph type="title"/>
          </p:nvPr>
        </p:nvSpPr>
        <p:spPr>
          <a:xfrm>
            <a:off x="4440025" y="369926"/>
            <a:ext cx="7146856"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封神榜：荣誉通证协议</a:t>
            </a:r>
          </a:p>
        </p:txBody>
      </p:sp>
    </p:spTree>
    <p:extLst>
      <p:ext uri="{BB962C8B-B14F-4D97-AF65-F5344CB8AC3E}">
        <p14:creationId xmlns:p14="http://schemas.microsoft.com/office/powerpoint/2010/main" val="190660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2F337C-FCFD-423A-B5A5-52FFF1568068}"/>
              </a:ext>
            </a:extLst>
          </p:cNvPr>
          <p:cNvSpPr>
            <a:spLocks noGrp="1"/>
          </p:cNvSpPr>
          <p:nvPr>
            <p:ph idx="1"/>
          </p:nvPr>
        </p:nvSpPr>
        <p:spPr>
          <a:xfrm>
            <a:off x="685800" y="2194560"/>
            <a:ext cx="10820400" cy="4583745"/>
          </a:xfrm>
        </p:spPr>
        <p:txBody>
          <a:bodyPr>
            <a:noAutofit/>
          </a:bodyPr>
          <a:lstStyle/>
          <a:p>
            <a:pPr marL="0" indent="0">
              <a:buNone/>
            </a:pPr>
            <a:r>
              <a:rPr lang="zh-CN" altLang="en-US" sz="3200" dirty="0">
                <a:latin typeface="等线" panose="02010600030101010101" pitchFamily="2" charset="-122"/>
                <a:ea typeface="等线" panose="02010600030101010101" pitchFamily="2" charset="-122"/>
              </a:rPr>
              <a:t>现状和预期：</a:t>
            </a:r>
            <a:endParaRPr lang="en-US" altLang="zh-CN" sz="3200" dirty="0">
              <a:latin typeface="等线" panose="02010600030101010101" pitchFamily="2" charset="-122"/>
              <a:ea typeface="等线" panose="02010600030101010101" pitchFamily="2" charset="-122"/>
            </a:endParaRPr>
          </a:p>
          <a:p>
            <a:r>
              <a:rPr lang="zh-CN" altLang="en-US" sz="3200" dirty="0">
                <a:latin typeface="仿宋" panose="02010609060101010101" pitchFamily="49" charset="-122"/>
                <a:ea typeface="仿宋" panose="02010609060101010101" pitchFamily="49" charset="-122"/>
              </a:rPr>
              <a:t>在以太坊成功上链本课程纪念证书</a:t>
            </a:r>
            <a:r>
              <a:rPr lang="en-US" altLang="zh-CN" sz="3200" dirty="0">
                <a:latin typeface="仿宋" panose="02010609060101010101" pitchFamily="49" charset="-122"/>
                <a:ea typeface="仿宋" panose="02010609060101010101" pitchFamily="49" charset="-122"/>
              </a:rPr>
              <a:t>——</a:t>
            </a:r>
            <a:r>
              <a:rPr lang="zh-CN" altLang="en-US" sz="3200" dirty="0">
                <a:latin typeface="仿宋" panose="02010609060101010101" pitchFamily="49" charset="-122"/>
                <a:ea typeface="仿宋" panose="02010609060101010101" pitchFamily="49" charset="-122"/>
              </a:rPr>
              <a:t>它们是百分百的区块链非同质通证，具备永久收藏价值。</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已经启动封神榜的开发。</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可以为区块链的协作带来新的激励手段。</a:t>
            </a:r>
            <a:endParaRPr lang="en-US" altLang="zh-CN" sz="3200" dirty="0">
              <a:latin typeface="仿宋" panose="02010609060101010101" pitchFamily="49" charset="-122"/>
              <a:ea typeface="仿宋" panose="02010609060101010101" pitchFamily="49" charset="-122"/>
            </a:endParaRPr>
          </a:p>
          <a:p>
            <a:r>
              <a:rPr lang="zh-CN" altLang="en-US" sz="3200" dirty="0">
                <a:latin typeface="仿宋" panose="02010609060101010101" pitchFamily="49" charset="-122"/>
                <a:ea typeface="仿宋" panose="02010609060101010101" pitchFamily="49" charset="-122"/>
              </a:rPr>
              <a:t>基础原理拓展后，理论上可以打造出百分百的区块链游戏。</a:t>
            </a:r>
            <a:endParaRPr lang="en-US" altLang="zh-CN" sz="3200" dirty="0">
              <a:latin typeface="仿宋" panose="02010609060101010101" pitchFamily="49" charset="-122"/>
              <a:ea typeface="仿宋" panose="02010609060101010101" pitchFamily="49" charset="-122"/>
            </a:endParaRPr>
          </a:p>
        </p:txBody>
      </p:sp>
      <p:sp>
        <p:nvSpPr>
          <p:cNvPr id="6" name="标题 1">
            <a:extLst>
              <a:ext uri="{FF2B5EF4-FFF2-40B4-BE49-F238E27FC236}">
                <a16:creationId xmlns:a16="http://schemas.microsoft.com/office/drawing/2014/main" id="{CE77A2E0-0B97-461A-9AC7-A3002B76405E}"/>
              </a:ext>
            </a:extLst>
          </p:cNvPr>
          <p:cNvSpPr>
            <a:spLocks noGrp="1"/>
          </p:cNvSpPr>
          <p:nvPr>
            <p:ph type="title"/>
          </p:nvPr>
        </p:nvSpPr>
        <p:spPr>
          <a:xfrm>
            <a:off x="2976282" y="369926"/>
            <a:ext cx="8610600" cy="129302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5400" cap="none" dirty="0"/>
              <a:t>封神榜：去中心化荣誉通证</a:t>
            </a:r>
          </a:p>
        </p:txBody>
      </p:sp>
    </p:spTree>
    <p:extLst>
      <p:ext uri="{BB962C8B-B14F-4D97-AF65-F5344CB8AC3E}">
        <p14:creationId xmlns:p14="http://schemas.microsoft.com/office/powerpoint/2010/main" val="289571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1" y="1855694"/>
            <a:ext cx="10820400" cy="4831978"/>
          </a:xfrm>
        </p:spPr>
        <p:txBody>
          <a:bodyPr>
            <a:noAutofit/>
          </a:bodyPr>
          <a:lstStyle/>
          <a:p>
            <a:r>
              <a:rPr lang="zh-CN" altLang="en-US" sz="2800" dirty="0"/>
              <a:t>勿需信用中介：勿需第三方信用背书，以太坊及合约本身即可提供保障。</a:t>
            </a:r>
          </a:p>
          <a:p>
            <a:r>
              <a:rPr lang="zh-CN" altLang="en-US" sz="2800" dirty="0"/>
              <a:t>不可篡改：通过区块链加密技术防范人为作弊等干扰，具有抗审查的能力。</a:t>
            </a:r>
          </a:p>
          <a:p>
            <a:r>
              <a:rPr lang="zh-CN" altLang="en-US" sz="2800" dirty="0"/>
              <a:t>透明可追踪：任何人都可在链上查阅合约代码，彻底了解它的所有细节。</a:t>
            </a:r>
          </a:p>
          <a:p>
            <a:r>
              <a:rPr lang="zh-CN" altLang="en-US" sz="2800" dirty="0"/>
              <a:t>匿名：智能合约是自主运行的，无需知道你是谁也无需人去启动或终止。</a:t>
            </a:r>
          </a:p>
          <a:p>
            <a:r>
              <a:rPr lang="zh-CN" altLang="en-US" sz="2800" dirty="0"/>
              <a:t>精准：智能合约是用代码写出来的，它不存在任何语言上的歧义的可能。</a:t>
            </a:r>
            <a:endParaRPr lang="en-US" altLang="zh-CN" sz="2800" dirty="0"/>
          </a:p>
        </p:txBody>
      </p:sp>
      <p:sp>
        <p:nvSpPr>
          <p:cNvPr id="6" name="标题 1">
            <a:extLst>
              <a:ext uri="{FF2B5EF4-FFF2-40B4-BE49-F238E27FC236}">
                <a16:creationId xmlns:a16="http://schemas.microsoft.com/office/drawing/2014/main" id="{65120FB4-07B6-4245-B747-104516B0FD0D}"/>
              </a:ext>
            </a:extLst>
          </p:cNvPr>
          <p:cNvSpPr>
            <a:spLocks noGrp="1"/>
          </p:cNvSpPr>
          <p:nvPr>
            <p:ph type="title"/>
          </p:nvPr>
        </p:nvSpPr>
        <p:spPr>
          <a:xfrm>
            <a:off x="2895600" y="405773"/>
            <a:ext cx="8610600" cy="1293028"/>
          </a:xfrm>
        </p:spPr>
        <p:txBody>
          <a:bodyPr>
            <a:normAutofit/>
          </a:bodyPr>
          <a:lstStyle/>
          <a:p>
            <a:r>
              <a:rPr lang="zh-CN" altLang="en-US" sz="5400" dirty="0"/>
              <a:t>智能合约的特色</a:t>
            </a:r>
          </a:p>
        </p:txBody>
      </p:sp>
    </p:spTree>
    <p:extLst>
      <p:ext uri="{BB962C8B-B14F-4D97-AF65-F5344CB8AC3E}">
        <p14:creationId xmlns:p14="http://schemas.microsoft.com/office/powerpoint/2010/main" val="301283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698802"/>
            <a:ext cx="10959353" cy="4988870"/>
          </a:xfrm>
        </p:spPr>
        <p:txBody>
          <a:bodyPr>
            <a:noAutofit/>
          </a:bodyPr>
          <a:lstStyle/>
          <a:p>
            <a:r>
              <a:rPr lang="zh-CN" altLang="en-US" sz="2800" b="1" dirty="0">
                <a:latin typeface="+mn-ea"/>
              </a:rPr>
              <a:t>局限性</a:t>
            </a:r>
            <a:br>
              <a:rPr lang="en-US" altLang="zh-CN" sz="2800" b="1" dirty="0">
                <a:latin typeface="+mn-ea"/>
              </a:rPr>
            </a:br>
            <a:r>
              <a:rPr lang="zh-CN" altLang="en-US" sz="2800" b="1" dirty="0">
                <a:latin typeface="+mn-ea"/>
              </a:rPr>
              <a:t>智能合约本身无法获取关于“真实世界”的事件信息，因为它们无法发送 </a:t>
            </a:r>
            <a:r>
              <a:rPr lang="en-US" altLang="zh-CN" sz="2800" b="1" dirty="0">
                <a:latin typeface="+mn-ea"/>
              </a:rPr>
              <a:t>HTTP </a:t>
            </a:r>
            <a:r>
              <a:rPr lang="zh-CN" altLang="en-US" sz="2800" b="1" dirty="0">
                <a:latin typeface="+mn-ea"/>
              </a:rPr>
              <a:t>请求。这样设计是因为依赖于外部信息可能会危及共识，这对安全性和去中心化而言十分重要。</a:t>
            </a:r>
            <a:br>
              <a:rPr lang="en-US" altLang="zh-CN" sz="2800" b="1" dirty="0">
                <a:latin typeface="+mn-ea"/>
              </a:rPr>
            </a:br>
            <a:r>
              <a:rPr lang="zh-CN" altLang="en-US" sz="2800" b="1" dirty="0">
                <a:latin typeface="+mn-ea"/>
              </a:rPr>
              <a:t>目前通过 </a:t>
            </a:r>
            <a:r>
              <a:rPr lang="zh-CN" altLang="en-US" sz="2800" b="1" dirty="0">
                <a:latin typeface="+mn-ea"/>
                <a:hlinkClick r:id="rId2"/>
              </a:rPr>
              <a:t>预言机</a:t>
            </a:r>
            <a:r>
              <a:rPr lang="zh-CN" altLang="en-US" sz="2800" b="1" dirty="0">
                <a:latin typeface="+mn-ea"/>
              </a:rPr>
              <a:t> 来补充。</a:t>
            </a:r>
          </a:p>
        </p:txBody>
      </p:sp>
      <p:sp>
        <p:nvSpPr>
          <p:cNvPr id="6" name="标题 1">
            <a:extLst>
              <a:ext uri="{FF2B5EF4-FFF2-40B4-BE49-F238E27FC236}">
                <a16:creationId xmlns:a16="http://schemas.microsoft.com/office/drawing/2014/main" id="{2F2DB454-DFDA-4BA9-82F0-C63803B9239A}"/>
              </a:ext>
            </a:extLst>
          </p:cNvPr>
          <p:cNvSpPr>
            <a:spLocks noGrp="1"/>
          </p:cNvSpPr>
          <p:nvPr>
            <p:ph type="title"/>
          </p:nvPr>
        </p:nvSpPr>
        <p:spPr>
          <a:xfrm>
            <a:off x="2895600" y="405773"/>
            <a:ext cx="8610600" cy="1293028"/>
          </a:xfrm>
        </p:spPr>
        <p:txBody>
          <a:bodyPr>
            <a:normAutofit/>
          </a:bodyPr>
          <a:lstStyle/>
          <a:p>
            <a:r>
              <a:rPr lang="zh-CN" altLang="en-US" sz="5400" dirty="0"/>
              <a:t>智能合约的特色</a:t>
            </a:r>
          </a:p>
        </p:txBody>
      </p:sp>
    </p:spTree>
    <p:extLst>
      <p:ext uri="{BB962C8B-B14F-4D97-AF65-F5344CB8AC3E}">
        <p14:creationId xmlns:p14="http://schemas.microsoft.com/office/powerpoint/2010/main" val="21867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698801"/>
            <a:ext cx="10636624" cy="4753426"/>
          </a:xfrm>
        </p:spPr>
        <p:txBody>
          <a:bodyPr>
            <a:normAutofit/>
          </a:bodyPr>
          <a:lstStyle/>
          <a:p>
            <a:pPr marL="0" indent="0">
              <a:buNone/>
            </a:pPr>
            <a:r>
              <a:rPr lang="zh-CN" altLang="en-US" sz="3200" dirty="0">
                <a:latin typeface="system-ui"/>
              </a:rPr>
              <a:t>最受欢迎和维护得最好的两种语言是：</a:t>
            </a:r>
          </a:p>
          <a:p>
            <a:r>
              <a:rPr lang="en-US" altLang="zh-CN" sz="3200" dirty="0">
                <a:latin typeface="system-ui"/>
              </a:rPr>
              <a:t>Solidity </a:t>
            </a:r>
            <a:r>
              <a:rPr lang="zh-CN" altLang="en-US" sz="3200" dirty="0">
                <a:latin typeface="system-ui"/>
              </a:rPr>
              <a:t>（类</a:t>
            </a:r>
            <a:r>
              <a:rPr lang="en-US" altLang="zh-CN" sz="3200" dirty="0">
                <a:latin typeface="system-ui"/>
              </a:rPr>
              <a:t>JavaScript</a:t>
            </a:r>
            <a:r>
              <a:rPr lang="zh-CN" altLang="en-US" sz="3200" dirty="0">
                <a:latin typeface="system-ui"/>
              </a:rPr>
              <a:t>）</a:t>
            </a:r>
            <a:br>
              <a:rPr lang="en-US" altLang="zh-CN" sz="3200" dirty="0">
                <a:latin typeface="system-ui"/>
              </a:rPr>
            </a:br>
            <a:r>
              <a:rPr lang="zh-CN" altLang="en-US" sz="2800" dirty="0"/>
              <a:t>如果您是初学者，网上有很多教程和学习工具。</a:t>
            </a:r>
            <a:br>
              <a:rPr lang="en-US" altLang="zh-CN" sz="2800" dirty="0"/>
            </a:br>
            <a:r>
              <a:rPr lang="zh-CN" altLang="en-US" sz="2800" dirty="0"/>
              <a:t>有一些好的开发者工具可用。</a:t>
            </a:r>
            <a:br>
              <a:rPr lang="en-US" altLang="zh-CN" sz="2800" dirty="0"/>
            </a:br>
            <a:r>
              <a:rPr lang="en-US" altLang="zh-CN" sz="2800" dirty="0"/>
              <a:t>Solidity </a:t>
            </a:r>
            <a:r>
              <a:rPr lang="zh-CN" altLang="en-US" sz="2800" dirty="0"/>
              <a:t>拥有庞大的开发人员社区，这意味着您很可能会很快找到问题的答案。</a:t>
            </a:r>
            <a:br>
              <a:rPr lang="en-US" altLang="zh-CN" sz="3200" dirty="0">
                <a:latin typeface="system-ui"/>
              </a:rPr>
            </a:br>
            <a:endParaRPr lang="en-US" altLang="zh-CN" sz="3200" dirty="0">
              <a:latin typeface="system-ui"/>
            </a:endParaRPr>
          </a:p>
          <a:p>
            <a:r>
              <a:rPr lang="en-US" altLang="zh-CN" sz="3200" dirty="0" err="1">
                <a:latin typeface="system-ui"/>
              </a:rPr>
              <a:t>Vyper</a:t>
            </a:r>
            <a:r>
              <a:rPr lang="en-US" altLang="zh-CN" sz="3200" dirty="0">
                <a:latin typeface="system-ui"/>
              </a:rPr>
              <a:t> </a:t>
            </a:r>
            <a:r>
              <a:rPr lang="zh-CN" altLang="en-US" sz="3200" dirty="0">
                <a:latin typeface="system-ui"/>
              </a:rPr>
              <a:t>（类</a:t>
            </a:r>
            <a:r>
              <a:rPr lang="en-US" altLang="zh-CN" sz="3200" dirty="0" err="1">
                <a:latin typeface="system-ui"/>
              </a:rPr>
              <a:t>Pathon</a:t>
            </a:r>
            <a:r>
              <a:rPr lang="zh-CN" altLang="en-US" sz="3200" dirty="0">
                <a:latin typeface="system-ui"/>
              </a:rPr>
              <a:t>）</a:t>
            </a:r>
            <a:br>
              <a:rPr lang="en-US" altLang="zh-CN" sz="3200" dirty="0">
                <a:latin typeface="system-ui"/>
              </a:rPr>
            </a:br>
            <a:r>
              <a:rPr lang="en-US" altLang="zh-CN" sz="2800" dirty="0" err="1">
                <a:latin typeface="system-ui"/>
              </a:rPr>
              <a:t>Vyper</a:t>
            </a:r>
            <a:r>
              <a:rPr lang="en-US" altLang="zh-CN" sz="2800" dirty="0">
                <a:latin typeface="system-ui"/>
              </a:rPr>
              <a:t> </a:t>
            </a:r>
            <a:r>
              <a:rPr lang="zh-CN" altLang="en-US" sz="2800" dirty="0">
                <a:latin typeface="system-ui"/>
              </a:rPr>
              <a:t>的功能较少，因此非常适合快速制作创意原型。</a:t>
            </a:r>
            <a:r>
              <a:rPr lang="en-US" altLang="zh-CN" sz="2800" dirty="0" err="1">
                <a:latin typeface="system-ui"/>
              </a:rPr>
              <a:t>Vyper</a:t>
            </a:r>
            <a:r>
              <a:rPr lang="en-US" altLang="zh-CN" sz="2800" dirty="0">
                <a:latin typeface="system-ui"/>
              </a:rPr>
              <a:t> </a:t>
            </a:r>
            <a:r>
              <a:rPr lang="zh-CN" altLang="en-US" sz="2800" dirty="0">
                <a:latin typeface="system-ui"/>
              </a:rPr>
              <a:t>旨在易于审计并最大限度地提高人类可读性。</a:t>
            </a:r>
            <a:endParaRPr lang="en-US" altLang="zh-CN" sz="2800" dirty="0">
              <a:latin typeface="system-ui"/>
            </a:endParaRPr>
          </a:p>
        </p:txBody>
      </p:sp>
      <p:sp>
        <p:nvSpPr>
          <p:cNvPr id="6" name="标题 1">
            <a:extLst>
              <a:ext uri="{FF2B5EF4-FFF2-40B4-BE49-F238E27FC236}">
                <a16:creationId xmlns:a16="http://schemas.microsoft.com/office/drawing/2014/main" id="{2EAE23FD-DC0C-4537-A368-94E643458AE2}"/>
              </a:ext>
            </a:extLst>
          </p:cNvPr>
          <p:cNvSpPr>
            <a:spLocks noGrp="1"/>
          </p:cNvSpPr>
          <p:nvPr>
            <p:ph type="title"/>
          </p:nvPr>
        </p:nvSpPr>
        <p:spPr>
          <a:xfrm>
            <a:off x="2895600" y="405773"/>
            <a:ext cx="8610600" cy="1293028"/>
          </a:xfrm>
        </p:spPr>
        <p:txBody>
          <a:bodyPr>
            <a:normAutofit/>
          </a:bodyPr>
          <a:lstStyle/>
          <a:p>
            <a:r>
              <a:rPr lang="zh-CN" altLang="en-US" sz="5400" dirty="0"/>
              <a:t>智能合约语言</a:t>
            </a:r>
          </a:p>
        </p:txBody>
      </p:sp>
    </p:spTree>
    <p:extLst>
      <p:ext uri="{BB962C8B-B14F-4D97-AF65-F5344CB8AC3E}">
        <p14:creationId xmlns:p14="http://schemas.microsoft.com/office/powerpoint/2010/main" val="312412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6124C0-9C8C-4A9E-BC1F-73AFF466EF1A}"/>
              </a:ext>
            </a:extLst>
          </p:cNvPr>
          <p:cNvSpPr>
            <a:spLocks noGrp="1"/>
          </p:cNvSpPr>
          <p:nvPr>
            <p:ph idx="1"/>
          </p:nvPr>
        </p:nvSpPr>
        <p:spPr>
          <a:xfrm>
            <a:off x="685800" y="1855694"/>
            <a:ext cx="10950388" cy="4362991"/>
          </a:xfrm>
        </p:spPr>
        <p:txBody>
          <a:bodyPr>
            <a:normAutofit/>
          </a:bodyPr>
          <a:lstStyle/>
          <a:p>
            <a:pPr marL="0" indent="0">
              <a:buNone/>
            </a:pPr>
            <a:r>
              <a:rPr lang="zh-CN" altLang="en-US" sz="3200" dirty="0">
                <a:latin typeface="system-ui"/>
              </a:rPr>
              <a:t>更有经验的开发者也可能喜欢 </a:t>
            </a:r>
            <a:r>
              <a:rPr lang="en-US" altLang="zh-CN" sz="3200" dirty="0">
                <a:latin typeface="system-ui"/>
              </a:rPr>
              <a:t>Yul——</a:t>
            </a:r>
            <a:r>
              <a:rPr lang="zh-CN" altLang="en-US" sz="3200" dirty="0">
                <a:latin typeface="system-ui"/>
              </a:rPr>
              <a:t>它是一种用于</a:t>
            </a:r>
            <a:r>
              <a:rPr lang="zh-CN" altLang="en-US" sz="3200" u="sng" dirty="0">
                <a:latin typeface="system-ui"/>
                <a:hlinkClick r:id="rId2">
                  <a:extLst>
                    <a:ext uri="{A12FA001-AC4F-418D-AE19-62706E023703}">
                      <ahyp:hlinkClr xmlns:ahyp="http://schemas.microsoft.com/office/drawing/2018/hyperlinkcolor" val="tx"/>
                    </a:ext>
                  </a:extLst>
                </a:hlinkClick>
              </a:rPr>
              <a:t>以太坊虚拟机</a:t>
            </a:r>
            <a:r>
              <a:rPr lang="zh-CN" altLang="en-US" sz="3200" dirty="0">
                <a:latin typeface="system-ui"/>
              </a:rPr>
              <a:t>的中间语言（</a:t>
            </a:r>
            <a:r>
              <a:rPr lang="zh-CN" altLang="en-US" sz="3200" dirty="0"/>
              <a:t>以太坊的中继语言</a:t>
            </a:r>
            <a:r>
              <a:rPr lang="zh-CN" altLang="en-US" sz="3200" dirty="0">
                <a:latin typeface="system-ui"/>
              </a:rPr>
              <a:t>）。</a:t>
            </a:r>
            <a:endParaRPr lang="en-US" altLang="zh-CN" sz="3200" dirty="0">
              <a:latin typeface="system-ui"/>
            </a:endParaRPr>
          </a:p>
          <a:p>
            <a:pPr marL="0" indent="0">
              <a:buNone/>
            </a:pPr>
            <a:r>
              <a:rPr lang="zh-CN" altLang="en-US" sz="3200" dirty="0">
                <a:latin typeface="system-ui"/>
              </a:rPr>
              <a:t>或者是 </a:t>
            </a:r>
            <a:r>
              <a:rPr lang="en-US" altLang="zh-CN" sz="3200" dirty="0">
                <a:latin typeface="system-ui"/>
              </a:rPr>
              <a:t>Yul+ </a:t>
            </a:r>
            <a:r>
              <a:rPr lang="zh-CN" altLang="en-US" sz="3200" dirty="0">
                <a:latin typeface="system-ui"/>
              </a:rPr>
              <a:t>语言</a:t>
            </a:r>
            <a:r>
              <a:rPr lang="en-US" altLang="zh-CN" sz="3200" dirty="0">
                <a:latin typeface="system-ui"/>
              </a:rPr>
              <a:t>——</a:t>
            </a:r>
            <a:r>
              <a:rPr lang="zh-CN" altLang="en-US" sz="3200" dirty="0">
                <a:latin typeface="system-ui"/>
              </a:rPr>
              <a:t>这是一种 </a:t>
            </a:r>
            <a:r>
              <a:rPr lang="en-US" altLang="zh-CN" sz="3200" dirty="0">
                <a:latin typeface="system-ui"/>
              </a:rPr>
              <a:t>Yul</a:t>
            </a:r>
            <a:r>
              <a:rPr lang="zh-CN" altLang="en-US" sz="3200" dirty="0">
                <a:latin typeface="system-ui"/>
              </a:rPr>
              <a:t>的低级、高效扩展。可以被视为对 </a:t>
            </a:r>
            <a:r>
              <a:rPr lang="en-US" altLang="zh-CN" sz="3200" dirty="0">
                <a:latin typeface="system-ui"/>
              </a:rPr>
              <a:t>Yul </a:t>
            </a:r>
            <a:r>
              <a:rPr lang="zh-CN" altLang="en-US" sz="3200" dirty="0">
                <a:latin typeface="system-ui"/>
              </a:rPr>
              <a:t>的实验性升级建议，为其添加新功能。</a:t>
            </a:r>
          </a:p>
        </p:txBody>
      </p:sp>
      <p:sp>
        <p:nvSpPr>
          <p:cNvPr id="6" name="标题 1">
            <a:extLst>
              <a:ext uri="{FF2B5EF4-FFF2-40B4-BE49-F238E27FC236}">
                <a16:creationId xmlns:a16="http://schemas.microsoft.com/office/drawing/2014/main" id="{2EAE23FD-DC0C-4537-A368-94E643458AE2}"/>
              </a:ext>
            </a:extLst>
          </p:cNvPr>
          <p:cNvSpPr>
            <a:spLocks noGrp="1"/>
          </p:cNvSpPr>
          <p:nvPr>
            <p:ph type="title"/>
          </p:nvPr>
        </p:nvSpPr>
        <p:spPr>
          <a:xfrm>
            <a:off x="2895600" y="405773"/>
            <a:ext cx="8610600" cy="1293028"/>
          </a:xfrm>
        </p:spPr>
        <p:txBody>
          <a:bodyPr>
            <a:normAutofit/>
          </a:bodyPr>
          <a:lstStyle/>
          <a:p>
            <a:r>
              <a:rPr lang="zh-CN" altLang="en-US" sz="5400" dirty="0"/>
              <a:t>智能合约语言</a:t>
            </a:r>
          </a:p>
        </p:txBody>
      </p:sp>
    </p:spTree>
    <p:extLst>
      <p:ext uri="{BB962C8B-B14F-4D97-AF65-F5344CB8AC3E}">
        <p14:creationId xmlns:p14="http://schemas.microsoft.com/office/powerpoint/2010/main" val="14612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TM04033937[[fn=水汽尾迹]]</Template>
  <TotalTime>5848</TotalTime>
  <Words>4806</Words>
  <Application>Microsoft Office PowerPoint</Application>
  <PresentationFormat>宽屏</PresentationFormat>
  <Paragraphs>277</Paragraphs>
  <Slides>54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system-ui</vt:lpstr>
      <vt:lpstr>等线</vt:lpstr>
      <vt:lpstr>仿宋</vt:lpstr>
      <vt:lpstr>黑体</vt:lpstr>
      <vt:lpstr>隶书</vt:lpstr>
      <vt:lpstr>宋体</vt:lpstr>
      <vt:lpstr>微软雅黑</vt:lpstr>
      <vt:lpstr>Arial</vt:lpstr>
      <vt:lpstr>Century Gothic</vt:lpstr>
      <vt:lpstr>Wingdings</vt:lpstr>
      <vt:lpstr>水汽尾迹</vt:lpstr>
      <vt:lpstr>通证标准的进化与应用</vt:lpstr>
      <vt:lpstr>什么是以太坊？</vt:lpstr>
      <vt:lpstr>什么是智能合约？</vt:lpstr>
      <vt:lpstr>什么是智能合约？</vt:lpstr>
      <vt:lpstr>智能合约的特色</vt:lpstr>
      <vt:lpstr>智能合约的特色</vt:lpstr>
      <vt:lpstr>智能合约的特色</vt:lpstr>
      <vt:lpstr>智能合约语言</vt:lpstr>
      <vt:lpstr>智能合约语言</vt:lpstr>
      <vt:lpstr>什么是通证？</vt:lpstr>
      <vt:lpstr>什么是通证？</vt:lpstr>
      <vt:lpstr>什么是通证？</vt:lpstr>
      <vt:lpstr>ERC-20通证标准及其应用</vt:lpstr>
      <vt:lpstr>ERC-20通证标准及其应用</vt:lpstr>
      <vt:lpstr>ERC-20通证标准及其应用</vt:lpstr>
      <vt:lpstr>应用爆点：ICO</vt:lpstr>
      <vt:lpstr>ICO的投融资逻辑</vt:lpstr>
      <vt:lpstr>ICO的典型规则</vt:lpstr>
      <vt:lpstr>ICO的技术核心</vt:lpstr>
      <vt:lpstr>17年火爆的区块链ICO</vt:lpstr>
      <vt:lpstr>ICO暴露的风险</vt:lpstr>
      <vt:lpstr>同质性物品和非同质性物品</vt:lpstr>
      <vt:lpstr>同质性物品和非同质性物品</vt:lpstr>
      <vt:lpstr>同质通证标准和非同质通证标准</vt:lpstr>
      <vt:lpstr>ERC-721：非同质通证标准</vt:lpstr>
      <vt:lpstr>ERC-721：非同质通证标准</vt:lpstr>
      <vt:lpstr>PowerPoint 演示文稿</vt:lpstr>
      <vt:lpstr>ERC-1155：多重通证标准</vt:lpstr>
      <vt:lpstr>ERC-1155的革新</vt:lpstr>
      <vt:lpstr>ERC-1155的应用尚未大爆发</vt:lpstr>
      <vt:lpstr>EIP-3664: Next generation metaverse NFT</vt:lpstr>
      <vt:lpstr>EIP-3664: Next generation metaverse NFT</vt:lpstr>
      <vt:lpstr>NFT产品存储的解决方案</vt:lpstr>
      <vt:lpstr>NFT产品存储的解决方案</vt:lpstr>
      <vt:lpstr>NFT产品存储的解决方案</vt:lpstr>
      <vt:lpstr>NFT产品存储的解决方案</vt:lpstr>
      <vt:lpstr>NFT产品存储的解决方案</vt:lpstr>
      <vt:lpstr>NFT产品存储的解决方案</vt:lpstr>
      <vt:lpstr>NFT产品存储的解决方案</vt:lpstr>
      <vt:lpstr>NFT产品存储的解决方案</vt:lpstr>
      <vt:lpstr>NFT产品存储的解决方案</vt:lpstr>
      <vt:lpstr>NFT产品当前的五种生产方式</vt:lpstr>
      <vt:lpstr>NFT产品当前的五种生产方式</vt:lpstr>
      <vt:lpstr>NFT产品当前的五种生产方式</vt:lpstr>
      <vt:lpstr>NFT产品当前的五种生产方式</vt:lpstr>
      <vt:lpstr>什么是元宇宙</vt:lpstr>
      <vt:lpstr>元宇宙的要素</vt:lpstr>
      <vt:lpstr>封神榜：去中心化荣誉通证</vt:lpstr>
      <vt:lpstr>封神榜：去中心化荣誉通证</vt:lpstr>
      <vt:lpstr>封神榜：去中心化荣誉通证</vt:lpstr>
      <vt:lpstr>封神榜：去中心化荣誉通证</vt:lpstr>
      <vt:lpstr>封神榜：去中心化荣誉通证</vt:lpstr>
      <vt:lpstr>封神榜：荣誉通证协议</vt:lpstr>
      <vt:lpstr>封神榜：去中心化荣誉通证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ICO：区块链的效率体现</dc:title>
  <dc:creator>Derek Zhou</dc:creator>
  <cp:lastModifiedBy>Derek Zhou</cp:lastModifiedBy>
  <cp:revision>218</cp:revision>
  <dcterms:created xsi:type="dcterms:W3CDTF">2017-06-23T08:31:03Z</dcterms:created>
  <dcterms:modified xsi:type="dcterms:W3CDTF">2021-12-15T14:11:32Z</dcterms:modified>
</cp:coreProperties>
</file>