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0"/>
  </p:handoutMasterIdLst>
  <p:sldIdLst>
    <p:sldId id="256" r:id="rId2"/>
    <p:sldId id="260" r:id="rId3"/>
    <p:sldId id="257" r:id="rId4"/>
    <p:sldId id="259" r:id="rId5"/>
    <p:sldId id="298" r:id="rId6"/>
    <p:sldId id="265" r:id="rId7"/>
    <p:sldId id="268" r:id="rId8"/>
    <p:sldId id="272" r:id="rId9"/>
    <p:sldId id="273" r:id="rId10"/>
    <p:sldId id="274" r:id="rId11"/>
    <p:sldId id="281" r:id="rId12"/>
    <p:sldId id="282" r:id="rId13"/>
    <p:sldId id="283" r:id="rId14"/>
    <p:sldId id="284" r:id="rId15"/>
    <p:sldId id="285" r:id="rId16"/>
    <p:sldId id="286" r:id="rId17"/>
    <p:sldId id="316" r:id="rId18"/>
    <p:sldId id="287" r:id="rId19"/>
    <p:sldId id="288" r:id="rId20"/>
    <p:sldId id="289" r:id="rId21"/>
    <p:sldId id="290" r:id="rId22"/>
    <p:sldId id="291" r:id="rId23"/>
    <p:sldId id="292" r:id="rId24"/>
    <p:sldId id="293" r:id="rId25"/>
    <p:sldId id="310" r:id="rId26"/>
    <p:sldId id="312" r:id="rId27"/>
    <p:sldId id="313" r:id="rId28"/>
    <p:sldId id="31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Derek" initials="ZD" lastIdx="1" clrIdx="0">
    <p:extLst>
      <p:ext uri="{19B8F6BF-5375-455C-9EA6-DF929625EA0E}">
        <p15:presenceInfo xmlns:p15="http://schemas.microsoft.com/office/powerpoint/2012/main" userId="27b44893dbb68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B3EE133-EA2C-4ED6-ADC8-EA43401970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6DC874-79F8-429F-BA31-20FA1BC7F2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409FC1-B5D3-4FC4-90BE-592CDB317120}"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165E25D0-64A7-4923-958E-602FAB7768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2D573A1-E079-4C99-9678-2048636D6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FD334-7B26-49D7-90D5-84EB090CDCE6}" type="slidenum">
              <a:rPr lang="zh-CN" altLang="en-US" smtClean="0"/>
              <a:t>‹#›</a:t>
            </a:fld>
            <a:endParaRPr lang="zh-CN" altLang="en-US"/>
          </a:p>
        </p:txBody>
      </p:sp>
    </p:spTree>
    <p:extLst>
      <p:ext uri="{BB962C8B-B14F-4D97-AF65-F5344CB8AC3E}">
        <p14:creationId xmlns:p14="http://schemas.microsoft.com/office/powerpoint/2010/main" val="2430794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1"/>
            <a:ext cx="10364451" cy="1300292"/>
          </a:xfrm>
        </p:spPr>
        <p:txBody>
          <a:bodyPr/>
          <a:lstStyle/>
          <a:p>
            <a:r>
              <a:rPr lang="zh-CN" altLang="en-US" dirty="0"/>
              <a:t>单击此处编辑母版标题样式</a:t>
            </a:r>
            <a:endParaRPr lang="en-US" dirty="0"/>
          </a:p>
        </p:txBody>
      </p:sp>
      <p:sp>
        <p:nvSpPr>
          <p:cNvPr id="11" name="Vertical Text Placeholder 2"/>
          <p:cNvSpPr>
            <a:spLocks noGrp="1"/>
          </p:cNvSpPr>
          <p:nvPr>
            <p:ph type="body" orient="vert" sz="quarter" idx="13"/>
          </p:nvPr>
        </p:nvSpPr>
        <p:spPr>
          <a:xfrm>
            <a:off x="913775" y="1300293"/>
            <a:ext cx="10364452" cy="5320315"/>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lstStyle/>
          <a:p>
            <a:r>
              <a:rPr lang="zh-CN" altLang="en-US" dirty="0"/>
              <a:t>单击此处编辑母版标题样式</a:t>
            </a:r>
            <a:endParaRPr lang="en-US" dirty="0"/>
          </a:p>
        </p:txBody>
      </p:sp>
      <p:sp>
        <p:nvSpPr>
          <p:cNvPr id="12" name="Content Placeholder 2"/>
          <p:cNvSpPr>
            <a:spLocks noGrp="1"/>
          </p:cNvSpPr>
          <p:nvPr>
            <p:ph sz="quarter" idx="13"/>
          </p:nvPr>
        </p:nvSpPr>
        <p:spPr>
          <a:xfrm>
            <a:off x="913774" y="1230923"/>
            <a:ext cx="10363826" cy="5424853"/>
          </a:xfrm>
        </p:spPr>
        <p:txBody>
          <a:bodyPr/>
          <a:lstStyle>
            <a:lvl1pPr>
              <a:defRPr sz="2400" cap="none" baseline="0"/>
            </a:lvl1pPr>
            <a:lvl2pPr>
              <a:defRPr sz="2200" cap="none" baseline="0"/>
            </a:lvl2pPr>
            <a:lvl3pPr>
              <a:defRPr sz="2000" cap="none" baseline="0"/>
            </a:lvl3pPr>
            <a:lvl4pPr>
              <a:defRPr sz="1800" cap="none" baseline="0"/>
            </a:lvl4pPr>
            <a:lvl5pPr>
              <a:defRPr sz="1800" cap="none" baseline="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ereum-magicians.org/" TargetMode="External"/><Relationship Id="rId2" Type="http://schemas.openxmlformats.org/officeDocument/2006/relationships/hyperlink" Target="https://eips.ethereum.org/all" TargetMode="External"/><Relationship Id="rId1" Type="http://schemas.openxmlformats.org/officeDocument/2006/relationships/slideLayout" Target="../slideLayouts/slideLayout2.xml"/><Relationship Id="rId4" Type="http://schemas.openxmlformats.org/officeDocument/2006/relationships/hyperlink" Target="https://github.com/ethereum/EI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thfans.org/posts/a-EIP-overhau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learnblockchain.cn/docs/eips/eip-681.html" TargetMode="External"/><Relationship Id="rId3" Type="http://schemas.openxmlformats.org/officeDocument/2006/relationships/hyperlink" Target="https://learnblockchain.cn/docs/eips/eip-101.html" TargetMode="External"/><Relationship Id="rId7" Type="http://schemas.openxmlformats.org/officeDocument/2006/relationships/hyperlink" Target="https://learnblockchain.cn/docs/eips/eip-137.html" TargetMode="External"/><Relationship Id="rId2" Type="http://schemas.openxmlformats.org/officeDocument/2006/relationships/hyperlink" Target="https://learnblockchain.cn/docs/eips/eip-5.html" TargetMode="External"/><Relationship Id="rId1" Type="http://schemas.openxmlformats.org/officeDocument/2006/relationships/slideLayout" Target="../slideLayouts/slideLayout2.xml"/><Relationship Id="rId6" Type="http://schemas.openxmlformats.org/officeDocument/2006/relationships/hyperlink" Target="https://learnblockchain.cn/docs/eips/eip-20.html" TargetMode="External"/><Relationship Id="rId5" Type="http://schemas.openxmlformats.org/officeDocument/2006/relationships/hyperlink" Target="https://learnblockchain.cn/docs/eips/eip-8.html" TargetMode="External"/><Relationship Id="rId10" Type="http://schemas.openxmlformats.org/officeDocument/2006/relationships/hyperlink" Target="https://github.com/ethereum/EIPs/issues/85" TargetMode="External"/><Relationship Id="rId4" Type="http://schemas.openxmlformats.org/officeDocument/2006/relationships/hyperlink" Target="https://learnblockchain.cn/docs/eips/eip-86.html" TargetMode="External"/><Relationship Id="rId9" Type="http://schemas.openxmlformats.org/officeDocument/2006/relationships/hyperlink" Target="https://learnblockchain.cn/docs/eips/eip-190.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eips.ethereu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ethereum/EIPs/blob/master/eip-template.md" TargetMode="External"/><Relationship Id="rId2" Type="http://schemas.openxmlformats.org/officeDocument/2006/relationships/hyperlink" Target="https://eips.ethereum.org/EIPS/eip-1" TargetMode="External"/><Relationship Id="rId1" Type="http://schemas.openxmlformats.org/officeDocument/2006/relationships/slideLayout" Target="../slideLayouts/slideLayout2.xml"/><Relationship Id="rId4" Type="http://schemas.openxmlformats.org/officeDocument/2006/relationships/hyperlink" Target="https://github.com/ethereum/EI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4D1AB-BBA5-48D5-9469-3BC6D345223F}"/>
              </a:ext>
            </a:extLst>
          </p:cNvPr>
          <p:cNvSpPr>
            <a:spLocks noGrp="1"/>
          </p:cNvSpPr>
          <p:nvPr>
            <p:ph type="ctrTitle"/>
          </p:nvPr>
        </p:nvSpPr>
        <p:spPr/>
        <p:txBody>
          <a:bodyPr/>
          <a:lstStyle/>
          <a:p>
            <a:r>
              <a:rPr lang="zh-CN" altLang="en-US" dirty="0"/>
              <a:t>区块链</a:t>
            </a:r>
            <a:r>
              <a:rPr lang="en-US" altLang="zh-CN" dirty="0"/>
              <a:t>2.0</a:t>
            </a:r>
            <a:r>
              <a:rPr lang="zh-CN" altLang="en-US" dirty="0"/>
              <a:t>：智能合约</a:t>
            </a:r>
          </a:p>
        </p:txBody>
      </p:sp>
      <p:sp>
        <p:nvSpPr>
          <p:cNvPr id="3" name="副标题 2">
            <a:extLst>
              <a:ext uri="{FF2B5EF4-FFF2-40B4-BE49-F238E27FC236}">
                <a16:creationId xmlns:a16="http://schemas.microsoft.com/office/drawing/2014/main" id="{E45E56EE-B6F6-4E33-B674-46ED2931583A}"/>
              </a:ext>
            </a:extLst>
          </p:cNvPr>
          <p:cNvSpPr>
            <a:spLocks noGrp="1"/>
          </p:cNvSpPr>
          <p:nvPr>
            <p:ph type="subTitle" idx="1"/>
          </p:nvPr>
        </p:nvSpPr>
        <p:spPr/>
        <p:txBody>
          <a:bodyPr/>
          <a:lstStyle/>
          <a:p>
            <a:r>
              <a:rPr lang="zh-CN" altLang="en-US" dirty="0"/>
              <a:t>智能合约是区块链独门秘技</a:t>
            </a:r>
          </a:p>
        </p:txBody>
      </p:sp>
    </p:spTree>
    <p:extLst>
      <p:ext uri="{BB962C8B-B14F-4D97-AF65-F5344CB8AC3E}">
        <p14:creationId xmlns:p14="http://schemas.microsoft.com/office/powerpoint/2010/main" val="62495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B82F-EF8B-42E4-BC3B-8461A848884F}"/>
              </a:ext>
            </a:extLst>
          </p:cNvPr>
          <p:cNvSpPr>
            <a:spLocks noGrp="1"/>
          </p:cNvSpPr>
          <p:nvPr>
            <p:ph type="title"/>
          </p:nvPr>
        </p:nvSpPr>
        <p:spPr/>
        <p:txBody>
          <a:bodyPr/>
          <a:lstStyle/>
          <a:p>
            <a:r>
              <a:rPr lang="en-US" altLang="zh-CN" dirty="0"/>
              <a:t>ERC-20</a:t>
            </a:r>
            <a:r>
              <a:rPr lang="zh-CN" altLang="en-US" dirty="0"/>
              <a:t>通证标准</a:t>
            </a:r>
          </a:p>
        </p:txBody>
      </p:sp>
      <p:sp>
        <p:nvSpPr>
          <p:cNvPr id="3" name="内容占位符 2">
            <a:extLst>
              <a:ext uri="{FF2B5EF4-FFF2-40B4-BE49-F238E27FC236}">
                <a16:creationId xmlns:a16="http://schemas.microsoft.com/office/drawing/2014/main" id="{0D142302-DC02-4A0A-AC4D-48B5AEB5BF7B}"/>
              </a:ext>
            </a:extLst>
          </p:cNvPr>
          <p:cNvSpPr>
            <a:spLocks noGrp="1"/>
          </p:cNvSpPr>
          <p:nvPr>
            <p:ph sz="quarter" idx="13"/>
          </p:nvPr>
        </p:nvSpPr>
        <p:spPr/>
        <p:txBody>
          <a:bodyPr/>
          <a:lstStyle/>
          <a:p>
            <a:pPr marL="0" indent="0">
              <a:buNone/>
            </a:pPr>
            <a:r>
              <a:rPr lang="en-US" altLang="zh-CN" b="1" dirty="0"/>
              <a:t>E.</a:t>
            </a:r>
            <a:r>
              <a:rPr lang="zh-CN" altLang="en-US" b="1" dirty="0"/>
              <a:t>实施</a:t>
            </a:r>
            <a:endParaRPr lang="en-US" altLang="zh-CN" b="1" dirty="0"/>
          </a:p>
          <a:p>
            <a:pPr marL="0" indent="0">
              <a:buNone/>
            </a:pPr>
            <a:r>
              <a:rPr lang="zh-CN" altLang="zh-CN" dirty="0"/>
              <a:t>在以太坊网络上已经部署了大量符合</a:t>
            </a:r>
            <a:r>
              <a:rPr lang="en-US" altLang="zh-CN" dirty="0"/>
              <a:t>ERC20</a:t>
            </a:r>
            <a:r>
              <a:rPr lang="zh-CN" altLang="zh-CN" dirty="0"/>
              <a:t>标准的</a:t>
            </a:r>
            <a:r>
              <a:rPr lang="zh-CN" altLang="en-US" dirty="0"/>
              <a:t>代币</a:t>
            </a:r>
            <a:r>
              <a:rPr lang="zh-CN" altLang="zh-CN" dirty="0"/>
              <a:t>。从节省</a:t>
            </a:r>
            <a:r>
              <a:rPr lang="en-US" altLang="zh-CN" dirty="0"/>
              <a:t>gas</a:t>
            </a:r>
            <a:r>
              <a:rPr lang="zh-CN" altLang="zh-CN" dirty="0"/>
              <a:t>到提高安全性，不同权衡的团队已经编写了各种不同的合约方案。</a:t>
            </a:r>
            <a:endParaRPr lang="en-US" altLang="zh-CN" dirty="0"/>
          </a:p>
          <a:p>
            <a:pPr marL="0" indent="0">
              <a:buNone/>
            </a:pPr>
            <a:r>
              <a:rPr lang="en-US" altLang="zh-CN" b="1" dirty="0"/>
              <a:t>F.</a:t>
            </a:r>
            <a:r>
              <a:rPr lang="zh-CN" altLang="en-US" b="1" dirty="0"/>
              <a:t>历史</a:t>
            </a:r>
            <a:endParaRPr lang="en-US" altLang="zh-CN" b="1" dirty="0"/>
          </a:p>
          <a:p>
            <a:pPr marL="0" indent="0">
              <a:buNone/>
            </a:pPr>
            <a:r>
              <a:rPr lang="en-US" altLang="zh-CN" dirty="0"/>
              <a:t>……</a:t>
            </a:r>
            <a:r>
              <a:rPr lang="zh-CN" altLang="en-US" dirty="0"/>
              <a:t>省略</a:t>
            </a:r>
          </a:p>
          <a:p>
            <a:pPr marL="0" indent="0">
              <a:buNone/>
            </a:pPr>
            <a:r>
              <a:rPr lang="en-US" altLang="zh-CN" b="1" dirty="0"/>
              <a:t>G.</a:t>
            </a:r>
            <a:r>
              <a:rPr lang="zh-CN" altLang="en-US" b="1" dirty="0"/>
              <a:t>版权</a:t>
            </a:r>
          </a:p>
          <a:p>
            <a:pPr marL="0" indent="0">
              <a:buNone/>
            </a:pPr>
            <a:r>
              <a:rPr lang="zh-CN" altLang="en-US" dirty="0"/>
              <a:t>版权和相关权利通过</a:t>
            </a:r>
            <a:r>
              <a:rPr lang="en-US" altLang="zh-CN" dirty="0"/>
              <a:t>CC0</a:t>
            </a:r>
            <a:r>
              <a:rPr lang="zh-CN" altLang="en-US" dirty="0"/>
              <a:t>许可协议放弃。</a:t>
            </a:r>
            <a:endParaRPr lang="en-US" altLang="zh-CN" dirty="0"/>
          </a:p>
          <a:p>
            <a:pPr marL="0" indent="0">
              <a:buNone/>
            </a:pPr>
            <a:endParaRPr lang="zh-CN" altLang="en-US" dirty="0"/>
          </a:p>
        </p:txBody>
      </p:sp>
    </p:spTree>
    <p:extLst>
      <p:ext uri="{BB962C8B-B14F-4D97-AF65-F5344CB8AC3E}">
        <p14:creationId xmlns:p14="http://schemas.microsoft.com/office/powerpoint/2010/main" val="305298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5ED16-D014-4509-85E2-840CA2A72571}"/>
              </a:ext>
            </a:extLst>
          </p:cNvPr>
          <p:cNvSpPr>
            <a:spLocks noGrp="1"/>
          </p:cNvSpPr>
          <p:nvPr>
            <p:ph type="title"/>
          </p:nvPr>
        </p:nvSpPr>
        <p:spPr/>
        <p:txBody>
          <a:bodyPr/>
          <a:lstStyle/>
          <a:p>
            <a:r>
              <a:rPr lang="en-US" altLang="zh-CN" dirty="0"/>
              <a:t>ERC-792</a:t>
            </a:r>
            <a:r>
              <a:rPr lang="zh-CN" altLang="en-US" dirty="0"/>
              <a:t>仲裁标准</a:t>
            </a:r>
          </a:p>
        </p:txBody>
      </p:sp>
      <p:sp>
        <p:nvSpPr>
          <p:cNvPr id="3" name="内容占位符 2">
            <a:extLst>
              <a:ext uri="{FF2B5EF4-FFF2-40B4-BE49-F238E27FC236}">
                <a16:creationId xmlns:a16="http://schemas.microsoft.com/office/drawing/2014/main" id="{76E5E2ED-27F9-49F0-98BB-13DE1A3B16BB}"/>
              </a:ext>
            </a:extLst>
          </p:cNvPr>
          <p:cNvSpPr>
            <a:spLocks noGrp="1"/>
          </p:cNvSpPr>
          <p:nvPr>
            <p:ph sz="quarter" idx="13"/>
          </p:nvPr>
        </p:nvSpPr>
        <p:spPr/>
        <p:txBody>
          <a:bodyPr/>
          <a:lstStyle/>
          <a:p>
            <a:pPr marL="0" lvl="0" indent="0">
              <a:buNone/>
            </a:pPr>
            <a:r>
              <a:rPr lang="zh-CN" altLang="zh-CN" b="1" dirty="0"/>
              <a:t>概述</a:t>
            </a:r>
            <a:endParaRPr lang="zh-CN" altLang="en-US" b="1" dirty="0"/>
          </a:p>
          <a:p>
            <a:r>
              <a:rPr lang="zh-CN" altLang="en-US" dirty="0"/>
              <a:t>和以上通证标准不同，</a:t>
            </a:r>
            <a:r>
              <a:rPr lang="en-US" altLang="zh-CN" dirty="0"/>
              <a:t>ERC-792</a:t>
            </a:r>
            <a:r>
              <a:rPr lang="zh-CN" altLang="en-US" dirty="0"/>
              <a:t>仲裁标准实际由两组智能合约构成：可仲裁合约和</a:t>
            </a:r>
            <a:r>
              <a:rPr lang="zh-CN" altLang="zh-CN" dirty="0"/>
              <a:t>仲裁员</a:t>
            </a:r>
            <a:r>
              <a:rPr lang="zh-CN" altLang="en-US" dirty="0"/>
              <a:t>合约。故</a:t>
            </a:r>
            <a:r>
              <a:rPr lang="en-US" altLang="zh-CN" dirty="0"/>
              <a:t>ERC-792</a:t>
            </a:r>
            <a:r>
              <a:rPr lang="zh-CN" altLang="en-US" dirty="0"/>
              <a:t>仲裁标准是涵括可仲裁合约和</a:t>
            </a:r>
            <a:r>
              <a:rPr lang="zh-CN" altLang="zh-CN" dirty="0"/>
              <a:t>仲裁员</a:t>
            </a:r>
            <a:r>
              <a:rPr lang="zh-CN" altLang="en-US" dirty="0"/>
              <a:t>合约的通证标准。</a:t>
            </a:r>
            <a:endParaRPr lang="en-US" altLang="zh-CN" dirty="0"/>
          </a:p>
          <a:p>
            <a:r>
              <a:rPr lang="zh-CN" altLang="en-US" dirty="0"/>
              <a:t>每个可仲裁合约都可以由每个仲裁员合约进行裁定。</a:t>
            </a:r>
            <a:endParaRPr lang="en-US" altLang="zh-CN" dirty="0"/>
          </a:p>
          <a:p>
            <a:r>
              <a:rPr lang="zh-CN" altLang="en-US" dirty="0"/>
              <a:t>仲裁员合约给予裁决，然后可仲裁合约按照其裁决执行合约。</a:t>
            </a:r>
          </a:p>
          <a:p>
            <a:r>
              <a:rPr lang="zh-CN" altLang="en-US" dirty="0"/>
              <a:t>这不就是法院和商业合同吗？</a:t>
            </a:r>
            <a:br>
              <a:rPr lang="en-US" altLang="zh-CN" dirty="0"/>
            </a:br>
            <a:r>
              <a:rPr lang="zh-CN" altLang="en-US" dirty="0"/>
              <a:t>是的，</a:t>
            </a:r>
            <a:r>
              <a:rPr lang="en-US" altLang="zh-CN" dirty="0"/>
              <a:t>ERC-792</a:t>
            </a:r>
            <a:r>
              <a:rPr lang="zh-CN" altLang="en-US" dirty="0"/>
              <a:t>仲裁标准提供的是仲裁服务。</a:t>
            </a:r>
          </a:p>
        </p:txBody>
      </p:sp>
    </p:spTree>
    <p:extLst>
      <p:ext uri="{BB962C8B-B14F-4D97-AF65-F5344CB8AC3E}">
        <p14:creationId xmlns:p14="http://schemas.microsoft.com/office/powerpoint/2010/main" val="235667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5ED16-D014-4509-85E2-840CA2A72571}"/>
              </a:ext>
            </a:extLst>
          </p:cNvPr>
          <p:cNvSpPr>
            <a:spLocks noGrp="1"/>
          </p:cNvSpPr>
          <p:nvPr>
            <p:ph type="title"/>
          </p:nvPr>
        </p:nvSpPr>
        <p:spPr/>
        <p:txBody>
          <a:bodyPr/>
          <a:lstStyle/>
          <a:p>
            <a:r>
              <a:rPr lang="en-US" altLang="zh-CN" dirty="0"/>
              <a:t>ERC-792</a:t>
            </a:r>
            <a:r>
              <a:rPr lang="zh-CN" altLang="en-US"/>
              <a:t>仲裁标准</a:t>
            </a:r>
          </a:p>
        </p:txBody>
      </p:sp>
      <p:sp>
        <p:nvSpPr>
          <p:cNvPr id="3" name="内容占位符 2">
            <a:extLst>
              <a:ext uri="{FF2B5EF4-FFF2-40B4-BE49-F238E27FC236}">
                <a16:creationId xmlns:a16="http://schemas.microsoft.com/office/drawing/2014/main" id="{76E5E2ED-27F9-49F0-98BB-13DE1A3B16BB}"/>
              </a:ext>
            </a:extLst>
          </p:cNvPr>
          <p:cNvSpPr>
            <a:spLocks noGrp="1"/>
          </p:cNvSpPr>
          <p:nvPr>
            <p:ph sz="quarter" idx="13"/>
          </p:nvPr>
        </p:nvSpPr>
        <p:spPr/>
        <p:txBody>
          <a:bodyPr>
            <a:normAutofit lnSpcReduction="10000"/>
          </a:bodyPr>
          <a:lstStyle/>
          <a:p>
            <a:pPr marL="0" lvl="0" indent="0">
              <a:buNone/>
            </a:pPr>
            <a:r>
              <a:rPr lang="zh-CN" altLang="zh-CN" b="1" dirty="0"/>
              <a:t>摘要</a:t>
            </a:r>
            <a:endParaRPr lang="zh-CN" altLang="en-US" b="1" dirty="0"/>
          </a:p>
          <a:p>
            <a:r>
              <a:rPr lang="zh-CN" altLang="en-US" dirty="0"/>
              <a:t>和</a:t>
            </a:r>
            <a:r>
              <a:rPr lang="zh-CN" altLang="zh-CN" dirty="0"/>
              <a:t>现有</a:t>
            </a:r>
            <a:r>
              <a:rPr lang="zh-CN" altLang="en-US" dirty="0"/>
              <a:t>体系的区别：</a:t>
            </a:r>
            <a:r>
              <a:rPr lang="en-US" altLang="zh-CN" dirty="0"/>
              <a:t>ERC-792</a:t>
            </a:r>
            <a:r>
              <a:rPr lang="zh-CN" altLang="zh-CN" dirty="0"/>
              <a:t>仲裁标准使用两份合约分开裁决和执行</a:t>
            </a:r>
            <a:r>
              <a:rPr lang="zh-CN" altLang="en-US" dirty="0"/>
              <a:t>，</a:t>
            </a:r>
            <a:r>
              <a:rPr lang="zh-CN" altLang="zh-CN" dirty="0"/>
              <a:t>相当于法院的仲裁员合约只负责仲裁，可仲裁合约按照其裁决结果执行合约。</a:t>
            </a:r>
            <a:endParaRPr lang="en-US" altLang="zh-CN" dirty="0"/>
          </a:p>
          <a:p>
            <a:r>
              <a:rPr lang="zh-CN" altLang="zh-CN" dirty="0"/>
              <a:t>可仲裁合约的开发者不必知道仲裁员合约的内部过程，同样仲裁员合约的开发者也不必知道可仲裁合约的内部过程。</a:t>
            </a:r>
            <a:endParaRPr lang="en-US" altLang="zh-CN" dirty="0"/>
          </a:p>
          <a:p>
            <a:r>
              <a:rPr lang="zh-CN" altLang="zh-CN" dirty="0"/>
              <a:t>仲裁员合约的背后可以是中心化的仲裁员，多重签名或者</a:t>
            </a:r>
            <a:r>
              <a:rPr lang="en-US" altLang="zh-CN" dirty="0"/>
              <a:t>DAO</a:t>
            </a:r>
            <a:r>
              <a:rPr lang="zh-CN" altLang="zh-CN" dirty="0"/>
              <a:t>。</a:t>
            </a:r>
          </a:p>
          <a:p>
            <a:r>
              <a:rPr lang="en-US" altLang="zh-CN" dirty="0"/>
              <a:t>ERC-792</a:t>
            </a:r>
            <a:r>
              <a:rPr lang="zh-CN" altLang="zh-CN" dirty="0"/>
              <a:t>仲裁标准允许</a:t>
            </a:r>
            <a:r>
              <a:rPr lang="en-US" altLang="zh-CN" dirty="0" err="1"/>
              <a:t>dApp</a:t>
            </a:r>
            <a:r>
              <a:rPr lang="zh-CN" altLang="zh-CN" dirty="0"/>
              <a:t>轻松地从一个仲裁服务切换到另一个仲裁服务</a:t>
            </a:r>
            <a:r>
              <a:rPr lang="zh-CN" altLang="en-US" dirty="0"/>
              <a:t>，</a:t>
            </a:r>
            <a:r>
              <a:rPr lang="zh-CN" altLang="zh-CN" dirty="0"/>
              <a:t>或允许他们的用户选择自己的仲裁服务。</a:t>
            </a:r>
            <a:endParaRPr lang="en-US" altLang="zh-CN" dirty="0"/>
          </a:p>
          <a:p>
            <a:r>
              <a:rPr lang="en-US" altLang="zh-CN" dirty="0"/>
              <a:t>ERC-792</a:t>
            </a:r>
            <a:r>
              <a:rPr lang="zh-CN" altLang="en-US" dirty="0"/>
              <a:t>仲裁标准只涉及裁决和执行，证据应该服从另一个通证标准</a:t>
            </a:r>
            <a:r>
              <a:rPr lang="en-US" altLang="zh-CN" dirty="0"/>
              <a:t>ERC1497 </a:t>
            </a:r>
            <a:r>
              <a:rPr lang="zh-CN" altLang="en-US" dirty="0"/>
              <a:t>，对于</a:t>
            </a:r>
            <a:r>
              <a:rPr lang="en-US" altLang="zh-CN" dirty="0"/>
              <a:t>ERC-792</a:t>
            </a:r>
            <a:r>
              <a:rPr lang="zh-CN" altLang="en-US" dirty="0"/>
              <a:t>仲裁标准，每场纠纷的处理勿需自己收集整理证据。</a:t>
            </a:r>
          </a:p>
        </p:txBody>
      </p:sp>
    </p:spTree>
    <p:extLst>
      <p:ext uri="{BB962C8B-B14F-4D97-AF65-F5344CB8AC3E}">
        <p14:creationId xmlns:p14="http://schemas.microsoft.com/office/powerpoint/2010/main" val="145715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5ED16-D014-4509-85E2-840CA2A72571}"/>
              </a:ext>
            </a:extLst>
          </p:cNvPr>
          <p:cNvSpPr>
            <a:spLocks noGrp="1"/>
          </p:cNvSpPr>
          <p:nvPr>
            <p:ph type="title"/>
          </p:nvPr>
        </p:nvSpPr>
        <p:spPr/>
        <p:txBody>
          <a:bodyPr/>
          <a:lstStyle/>
          <a:p>
            <a:r>
              <a:rPr lang="en-US" altLang="zh-CN" dirty="0"/>
              <a:t>ERC-792</a:t>
            </a:r>
            <a:r>
              <a:rPr lang="zh-CN" altLang="en-US"/>
              <a:t>仲裁标准</a:t>
            </a:r>
          </a:p>
        </p:txBody>
      </p:sp>
      <p:sp>
        <p:nvSpPr>
          <p:cNvPr id="3" name="内容占位符 2">
            <a:extLst>
              <a:ext uri="{FF2B5EF4-FFF2-40B4-BE49-F238E27FC236}">
                <a16:creationId xmlns:a16="http://schemas.microsoft.com/office/drawing/2014/main" id="{76E5E2ED-27F9-49F0-98BB-13DE1A3B16BB}"/>
              </a:ext>
            </a:extLst>
          </p:cNvPr>
          <p:cNvSpPr>
            <a:spLocks noGrp="1"/>
          </p:cNvSpPr>
          <p:nvPr>
            <p:ph sz="quarter" idx="13"/>
          </p:nvPr>
        </p:nvSpPr>
        <p:spPr/>
        <p:txBody>
          <a:bodyPr>
            <a:normAutofit/>
          </a:bodyPr>
          <a:lstStyle/>
          <a:p>
            <a:pPr marL="0" lvl="0" indent="0">
              <a:buNone/>
            </a:pPr>
            <a:r>
              <a:rPr lang="en-US" altLang="zh-CN" b="1" dirty="0"/>
              <a:t>《The New Contract Law Standard for the Internet》</a:t>
            </a:r>
            <a:endParaRPr lang="zh-CN" altLang="en-US" b="1" dirty="0"/>
          </a:p>
          <a:p>
            <a:r>
              <a:rPr lang="zh-CN" altLang="zh-CN" dirty="0"/>
              <a:t>“正如</a:t>
            </a:r>
            <a:r>
              <a:rPr lang="en-US" altLang="zh-CN" dirty="0"/>
              <a:t>Milgrom</a:t>
            </a:r>
            <a:r>
              <a:rPr lang="zh-CN" altLang="zh-CN" dirty="0"/>
              <a:t>，</a:t>
            </a:r>
            <a:r>
              <a:rPr lang="en-US" altLang="zh-CN" dirty="0"/>
              <a:t>North</a:t>
            </a:r>
            <a:r>
              <a:rPr lang="zh-CN" altLang="zh-CN" dirty="0"/>
              <a:t>和</a:t>
            </a:r>
            <a:r>
              <a:rPr lang="en-US" altLang="zh-CN" dirty="0" err="1"/>
              <a:t>Weingast</a:t>
            </a:r>
            <a:r>
              <a:rPr lang="zh-CN" altLang="zh-CN" dirty="0"/>
              <a:t>所指出的那样，中世纪晚期贸易的兴起和向早期资本主义的过渡，至少部分是通过法律手段更好地保护民众的财产权来实现的。这得益于一套通用标准，该标准允许在主要贸易航线中通过私有商业法庭网络对合同进行裁定。</a:t>
            </a:r>
          </a:p>
          <a:p>
            <a:r>
              <a:rPr lang="zh-CN" altLang="zh-CN" dirty="0"/>
              <a:t>在去中心化经济的曙光乍现之时，制定保障产权标准的时机已经到来。我们在这里提出的智能合同标准，因其可以实现法院的互操作性，正是朝这个方向迈出的关键一步。如果您正在建立一个需要仲裁服务的平台，如果您正在建立一个仲裁系统，并且如果您正在开发智能合同，请加入我们这项努力来构建新的智能合约标准。合作将使我们的生态系统更加强大。”</a:t>
            </a:r>
            <a:endParaRPr lang="zh-CN" altLang="en-US" dirty="0"/>
          </a:p>
        </p:txBody>
      </p:sp>
    </p:spTree>
    <p:extLst>
      <p:ext uri="{BB962C8B-B14F-4D97-AF65-F5344CB8AC3E}">
        <p14:creationId xmlns:p14="http://schemas.microsoft.com/office/powerpoint/2010/main" val="91490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5ED16-D014-4509-85E2-840CA2A72571}"/>
              </a:ext>
            </a:extLst>
          </p:cNvPr>
          <p:cNvSpPr>
            <a:spLocks noGrp="1"/>
          </p:cNvSpPr>
          <p:nvPr>
            <p:ph type="title"/>
          </p:nvPr>
        </p:nvSpPr>
        <p:spPr/>
        <p:txBody>
          <a:bodyPr/>
          <a:lstStyle/>
          <a:p>
            <a:r>
              <a:rPr lang="en-US" altLang="zh-CN" dirty="0"/>
              <a:t>ERC-792</a:t>
            </a:r>
            <a:r>
              <a:rPr lang="zh-CN" altLang="en-US" dirty="0"/>
              <a:t>仲裁标准</a:t>
            </a:r>
          </a:p>
        </p:txBody>
      </p:sp>
      <p:sp>
        <p:nvSpPr>
          <p:cNvPr id="3" name="内容占位符 2">
            <a:extLst>
              <a:ext uri="{FF2B5EF4-FFF2-40B4-BE49-F238E27FC236}">
                <a16:creationId xmlns:a16="http://schemas.microsoft.com/office/drawing/2014/main" id="{76E5E2ED-27F9-49F0-98BB-13DE1A3B16BB}"/>
              </a:ext>
            </a:extLst>
          </p:cNvPr>
          <p:cNvSpPr>
            <a:spLocks noGrp="1"/>
          </p:cNvSpPr>
          <p:nvPr>
            <p:ph sz="quarter" idx="13"/>
          </p:nvPr>
        </p:nvSpPr>
        <p:spPr/>
        <p:txBody>
          <a:bodyPr>
            <a:normAutofit/>
          </a:bodyPr>
          <a:lstStyle/>
          <a:p>
            <a:pPr marL="457200" lvl="0" indent="-457200">
              <a:buFont typeface="+mj-lt"/>
              <a:buAutoNum type="arabicPeriod"/>
            </a:pPr>
            <a:r>
              <a:rPr lang="en-US" altLang="zh-CN" dirty="0"/>
              <a:t>ERC-792</a:t>
            </a:r>
            <a:r>
              <a:rPr lang="zh-CN" altLang="zh-CN" dirty="0"/>
              <a:t>仲裁标准</a:t>
            </a:r>
            <a:r>
              <a:rPr lang="zh-CN" altLang="en-US" dirty="0"/>
              <a:t>给我们的一大挑战是：</a:t>
            </a:r>
            <a:br>
              <a:rPr lang="en-US" altLang="zh-CN" dirty="0"/>
            </a:br>
            <a:r>
              <a:rPr lang="zh-CN" altLang="zh-CN" dirty="0"/>
              <a:t>你认为这个世界还会在中心化的模式里原地踏步吗？</a:t>
            </a:r>
            <a:endParaRPr lang="en-US" altLang="zh-CN" dirty="0"/>
          </a:p>
          <a:p>
            <a:pPr marL="457200" lvl="0" indent="-457200">
              <a:buFont typeface="+mj-lt"/>
              <a:buAutoNum type="arabicPeriod"/>
            </a:pPr>
            <a:r>
              <a:rPr lang="en-US" altLang="zh-CN" dirty="0"/>
              <a:t>RC-792</a:t>
            </a:r>
            <a:r>
              <a:rPr lang="zh-CN" altLang="en-US" dirty="0"/>
              <a:t>仲裁标准是否适用于</a:t>
            </a:r>
            <a:r>
              <a:rPr lang="zh-CN" altLang="en-US" b="1" dirty="0"/>
              <a:t>匿名世界</a:t>
            </a:r>
            <a:r>
              <a:rPr lang="zh-CN" altLang="en-US" dirty="0"/>
              <a:t>的治理？</a:t>
            </a:r>
            <a:endParaRPr lang="en-US" altLang="zh-CN" dirty="0"/>
          </a:p>
          <a:p>
            <a:pPr marL="457200" lvl="0" indent="-457200">
              <a:buFont typeface="+mj-lt"/>
              <a:buAutoNum type="arabicPeriod"/>
            </a:pPr>
            <a:r>
              <a:rPr lang="zh-CN" altLang="en-US" dirty="0"/>
              <a:t>区块链更高级的治理手段是什么？</a:t>
            </a:r>
          </a:p>
        </p:txBody>
      </p:sp>
    </p:spTree>
    <p:extLst>
      <p:ext uri="{BB962C8B-B14F-4D97-AF65-F5344CB8AC3E}">
        <p14:creationId xmlns:p14="http://schemas.microsoft.com/office/powerpoint/2010/main" val="146411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945DA-64E7-427D-A7BD-983786C5DF07}"/>
              </a:ext>
            </a:extLst>
          </p:cNvPr>
          <p:cNvSpPr>
            <a:spLocks noGrp="1"/>
          </p:cNvSpPr>
          <p:nvPr>
            <p:ph type="title"/>
          </p:nvPr>
        </p:nvSpPr>
        <p:spPr>
          <a:xfrm>
            <a:off x="913775" y="1"/>
            <a:ext cx="10364451" cy="1380930"/>
          </a:xfrm>
        </p:spPr>
        <p:txBody>
          <a:bodyPr>
            <a:normAutofit/>
          </a:bodyPr>
          <a:lstStyle/>
          <a:p>
            <a:r>
              <a:rPr lang="zh-CN" altLang="zh-CN" cap="none" dirty="0"/>
              <a:t>以太坊</a:t>
            </a:r>
            <a:r>
              <a:rPr lang="en-US" altLang="zh-CN" cap="none" dirty="0"/>
              <a:t>EIPs</a:t>
            </a:r>
            <a:endParaRPr lang="zh-CN" altLang="en-US" cap="none" dirty="0"/>
          </a:p>
        </p:txBody>
      </p:sp>
      <p:sp>
        <p:nvSpPr>
          <p:cNvPr id="3" name="内容占位符 2">
            <a:extLst>
              <a:ext uri="{FF2B5EF4-FFF2-40B4-BE49-F238E27FC236}">
                <a16:creationId xmlns:a16="http://schemas.microsoft.com/office/drawing/2014/main" id="{C6688A6C-D19A-4B91-B487-D7FD96ED3723}"/>
              </a:ext>
            </a:extLst>
          </p:cNvPr>
          <p:cNvSpPr>
            <a:spLocks noGrp="1"/>
          </p:cNvSpPr>
          <p:nvPr>
            <p:ph sz="quarter" idx="13"/>
          </p:nvPr>
        </p:nvSpPr>
        <p:spPr>
          <a:xfrm>
            <a:off x="362654" y="1548882"/>
            <a:ext cx="8594734" cy="4954555"/>
          </a:xfrm>
        </p:spPr>
        <p:txBody>
          <a:bodyPr>
            <a:noAutofit/>
          </a:bodyPr>
          <a:lstStyle/>
          <a:p>
            <a:pPr>
              <a:lnSpc>
                <a:spcPct val="110000"/>
              </a:lnSpc>
            </a:pPr>
            <a:r>
              <a:rPr lang="en-US" altLang="zh-CN" dirty="0"/>
              <a:t>EIPs</a:t>
            </a:r>
            <a:r>
              <a:rPr lang="zh-CN" altLang="zh-CN" dirty="0"/>
              <a:t>即</a:t>
            </a:r>
            <a:r>
              <a:rPr lang="zh-CN" altLang="en-US" dirty="0"/>
              <a:t>以太坊改进提案</a:t>
            </a:r>
            <a:r>
              <a:rPr lang="zh-CN" altLang="zh-CN" dirty="0"/>
              <a:t>（</a:t>
            </a:r>
            <a:r>
              <a:rPr lang="en-US" altLang="zh-CN" dirty="0"/>
              <a:t>Ethereum Improvement Proposals</a:t>
            </a:r>
            <a:r>
              <a:rPr lang="zh-CN" altLang="zh-CN" dirty="0"/>
              <a:t>）。</a:t>
            </a:r>
            <a:endParaRPr lang="en-US" altLang="zh-CN" dirty="0"/>
          </a:p>
          <a:p>
            <a:pPr>
              <a:lnSpc>
                <a:spcPct val="110000"/>
              </a:lnSpc>
            </a:pPr>
            <a:r>
              <a:rPr lang="zh-CN" altLang="zh-CN" dirty="0"/>
              <a:t>根据官方定义，</a:t>
            </a:r>
            <a:r>
              <a:rPr lang="en-US" altLang="zh-CN" dirty="0"/>
              <a:t>EIPs</a:t>
            </a:r>
            <a:r>
              <a:rPr lang="zh-CN" altLang="zh-CN" dirty="0"/>
              <a:t>是以开放协作模式为以太坊平台</a:t>
            </a:r>
            <a:r>
              <a:rPr lang="zh-CN" altLang="en-US" dirty="0"/>
              <a:t>创建各种</a:t>
            </a:r>
            <a:r>
              <a:rPr lang="zh-CN" altLang="zh-CN" dirty="0"/>
              <a:t>标准（包括核心协议规范、客户端</a:t>
            </a:r>
            <a:r>
              <a:rPr lang="en-US" altLang="zh-CN" dirty="0"/>
              <a:t>API</a:t>
            </a:r>
            <a:r>
              <a:rPr lang="zh-CN" altLang="zh-CN" dirty="0"/>
              <a:t>和合约标准）的一个专业化的提案协作区。</a:t>
            </a:r>
            <a:endParaRPr lang="en-US" altLang="zh-CN" dirty="0"/>
          </a:p>
          <a:p>
            <a:pPr>
              <a:lnSpc>
                <a:spcPct val="110000"/>
              </a:lnSpc>
            </a:pPr>
            <a:r>
              <a:rPr lang="en-US" altLang="zh-CN" dirty="0"/>
              <a:t>EIP</a:t>
            </a:r>
            <a:r>
              <a:rPr lang="zh-CN" altLang="zh-CN" dirty="0"/>
              <a:t>应阐明相应功能的简明技术规范和基本原理。</a:t>
            </a:r>
            <a:endParaRPr lang="en-US" altLang="zh-CN" dirty="0"/>
          </a:p>
          <a:p>
            <a:pPr>
              <a:lnSpc>
                <a:spcPct val="110000"/>
              </a:lnSpc>
            </a:pPr>
            <a:r>
              <a:rPr lang="en-US" altLang="zh-CN" dirty="0"/>
              <a:t>EIP</a:t>
            </a:r>
            <a:r>
              <a:rPr lang="zh-CN" altLang="zh-CN" dirty="0"/>
              <a:t>作者有责任就对应提案在社区内建立共识并记录异议。</a:t>
            </a:r>
            <a:endParaRPr lang="en-US" altLang="zh-CN" dirty="0"/>
          </a:p>
          <a:p>
            <a:pPr>
              <a:lnSpc>
                <a:spcPct val="110000"/>
              </a:lnSpc>
            </a:pPr>
            <a:r>
              <a:rPr lang="zh-CN" altLang="zh-CN" dirty="0"/>
              <a:t>所有在建和已经完成的提案</a:t>
            </a:r>
            <a:r>
              <a:rPr lang="zh-CN" altLang="en-US" dirty="0"/>
              <a:t>：</a:t>
            </a:r>
            <a:r>
              <a:rPr lang="en-US" altLang="zh-CN" dirty="0">
                <a:hlinkClick r:id="rId2"/>
              </a:rPr>
              <a:t>https://eips.ethereum.org/all</a:t>
            </a:r>
            <a:endParaRPr lang="en-US" altLang="zh-CN" dirty="0"/>
          </a:p>
          <a:p>
            <a:pPr>
              <a:lnSpc>
                <a:spcPct val="110000"/>
              </a:lnSpc>
            </a:pPr>
            <a:r>
              <a:rPr lang="zh-CN" altLang="en-US" dirty="0"/>
              <a:t>智能合约标准协作讨论：</a:t>
            </a:r>
            <a:r>
              <a:rPr lang="en-US" altLang="zh-CN" dirty="0">
                <a:hlinkClick r:id="rId3"/>
              </a:rPr>
              <a:t>https://ethereum-magicians.org</a:t>
            </a:r>
            <a:endParaRPr lang="en-US" altLang="zh-CN" dirty="0"/>
          </a:p>
          <a:p>
            <a:pPr>
              <a:lnSpc>
                <a:spcPct val="110000"/>
              </a:lnSpc>
            </a:pPr>
            <a:r>
              <a:rPr lang="zh-CN" altLang="en-US" dirty="0"/>
              <a:t>智能合约开发基地：</a:t>
            </a:r>
            <a:r>
              <a:rPr lang="en-US" altLang="zh-CN" dirty="0">
                <a:hlinkClick r:id="rId4"/>
              </a:rPr>
              <a:t>https://github.com/ethereum/EIPs</a:t>
            </a:r>
            <a:endParaRPr lang="zh-CN" altLang="en-US" dirty="0"/>
          </a:p>
        </p:txBody>
      </p:sp>
    </p:spTree>
    <p:extLst>
      <p:ext uri="{BB962C8B-B14F-4D97-AF65-F5344CB8AC3E}">
        <p14:creationId xmlns:p14="http://schemas.microsoft.com/office/powerpoint/2010/main" val="27049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1C44B-880F-4F2C-953A-C9962D28F0D6}"/>
              </a:ext>
            </a:extLst>
          </p:cNvPr>
          <p:cNvSpPr>
            <a:spLocks noGrp="1"/>
          </p:cNvSpPr>
          <p:nvPr>
            <p:ph type="title"/>
          </p:nvPr>
        </p:nvSpPr>
        <p:spPr/>
        <p:txBody>
          <a:bodyPr/>
          <a:lstStyle/>
          <a:p>
            <a:r>
              <a:rPr lang="en-US" altLang="zh-CN" cap="none" dirty="0"/>
              <a:t>EIPs</a:t>
            </a:r>
            <a:r>
              <a:rPr lang="zh-CN" altLang="zh-CN" dirty="0"/>
              <a:t>状态术语</a:t>
            </a:r>
            <a:endParaRPr lang="zh-CN" altLang="en-US" dirty="0"/>
          </a:p>
        </p:txBody>
      </p:sp>
      <p:sp>
        <p:nvSpPr>
          <p:cNvPr id="3" name="内容占位符 2">
            <a:extLst>
              <a:ext uri="{FF2B5EF4-FFF2-40B4-BE49-F238E27FC236}">
                <a16:creationId xmlns:a16="http://schemas.microsoft.com/office/drawing/2014/main" id="{8AD09E6A-BC93-4BC3-B72D-008B7956B919}"/>
              </a:ext>
            </a:extLst>
          </p:cNvPr>
          <p:cNvSpPr>
            <a:spLocks noGrp="1"/>
          </p:cNvSpPr>
          <p:nvPr>
            <p:ph sz="quarter" idx="13"/>
          </p:nvPr>
        </p:nvSpPr>
        <p:spPr>
          <a:xfrm>
            <a:off x="913774" y="1186098"/>
            <a:ext cx="10363826" cy="5424853"/>
          </a:xfrm>
        </p:spPr>
        <p:txBody>
          <a:bodyPr>
            <a:noAutofit/>
          </a:bodyPr>
          <a:lstStyle/>
          <a:p>
            <a:r>
              <a:rPr lang="en-US" altLang="zh-CN" b="1" dirty="0"/>
              <a:t>Idea</a:t>
            </a:r>
            <a:r>
              <a:rPr lang="zh-CN" altLang="en-US" b="1" dirty="0"/>
              <a:t>（创意）</a:t>
            </a:r>
            <a:r>
              <a:rPr lang="en-US" altLang="zh-CN" b="1" dirty="0"/>
              <a:t> </a:t>
            </a:r>
            <a:r>
              <a:rPr lang="en-US" altLang="zh-CN" dirty="0"/>
              <a:t>——</a:t>
            </a:r>
            <a:r>
              <a:rPr lang="zh-CN" altLang="en-US" dirty="0"/>
              <a:t>一个创新想法。它不会被纳入到</a:t>
            </a:r>
            <a:r>
              <a:rPr lang="en-US" altLang="zh-CN" dirty="0"/>
              <a:t>EIP Repository</a:t>
            </a:r>
            <a:r>
              <a:rPr lang="zh-CN" altLang="en-US" dirty="0"/>
              <a:t>里追踪。</a:t>
            </a:r>
            <a:endParaRPr lang="en-US" altLang="zh-CN" dirty="0"/>
          </a:p>
          <a:p>
            <a:r>
              <a:rPr lang="en-US" altLang="zh-CN" b="1" dirty="0"/>
              <a:t>Draft</a:t>
            </a:r>
            <a:r>
              <a:rPr lang="zh-CN" altLang="zh-CN" b="1" dirty="0"/>
              <a:t>（草案）</a:t>
            </a:r>
            <a:r>
              <a:rPr lang="en-US" altLang="zh-CN" dirty="0"/>
              <a:t>——</a:t>
            </a:r>
            <a:r>
              <a:rPr lang="zh-CN" altLang="zh-CN" dirty="0"/>
              <a:t>一个</a:t>
            </a:r>
            <a:r>
              <a:rPr lang="zh-CN" altLang="en-US" dirty="0"/>
              <a:t>开发中同时被正式纳入追踪中的提案。如果</a:t>
            </a:r>
            <a:r>
              <a:rPr lang="zh-CN" altLang="zh-CN" dirty="0"/>
              <a:t>草案</a:t>
            </a:r>
            <a:r>
              <a:rPr lang="zh-CN" altLang="en-US" dirty="0"/>
              <a:t>内容格式合规，会被</a:t>
            </a:r>
            <a:r>
              <a:rPr lang="en-US" altLang="zh-CN" dirty="0"/>
              <a:t>EIP</a:t>
            </a:r>
            <a:r>
              <a:rPr lang="zh-CN" altLang="en-US" dirty="0"/>
              <a:t>编辑并入</a:t>
            </a:r>
            <a:r>
              <a:rPr lang="en-US" altLang="zh-CN" dirty="0"/>
              <a:t>EIP</a:t>
            </a:r>
            <a:r>
              <a:rPr lang="zh-CN" altLang="en-US" dirty="0"/>
              <a:t>目录</a:t>
            </a:r>
            <a:r>
              <a:rPr lang="zh-CN" altLang="zh-CN" dirty="0"/>
              <a:t>。</a:t>
            </a:r>
            <a:endParaRPr lang="en-US" altLang="zh-CN" dirty="0"/>
          </a:p>
          <a:p>
            <a:r>
              <a:rPr lang="en-US" altLang="zh-CN" b="1" dirty="0"/>
              <a:t>Review</a:t>
            </a:r>
            <a:r>
              <a:rPr lang="zh-CN" altLang="en-US" b="1" dirty="0"/>
              <a:t>（审核）</a:t>
            </a:r>
            <a:r>
              <a:rPr lang="en-US" altLang="zh-CN" dirty="0"/>
              <a:t>—— EIP</a:t>
            </a:r>
            <a:r>
              <a:rPr lang="zh-CN" altLang="en-US" dirty="0"/>
              <a:t>作者标记它已经可以交给同行审核。让更多参与者提供反馈。</a:t>
            </a:r>
            <a:endParaRPr lang="en-US" altLang="zh-CN" dirty="0"/>
          </a:p>
          <a:p>
            <a:r>
              <a:rPr lang="en-US" altLang="zh-CN" b="1" dirty="0"/>
              <a:t>Last Call</a:t>
            </a:r>
            <a:r>
              <a:rPr lang="zh-CN" altLang="en-US" b="1" dirty="0"/>
              <a:t>（最后一次征求意见）</a:t>
            </a:r>
            <a:r>
              <a:rPr lang="en-US" altLang="zh-CN" dirty="0"/>
              <a:t>——</a:t>
            </a:r>
            <a:r>
              <a:rPr lang="zh-CN" altLang="en-US" dirty="0"/>
              <a:t>这是确定为最终方案（</a:t>
            </a:r>
            <a:r>
              <a:rPr lang="en-US" altLang="zh-CN" dirty="0"/>
              <a:t>FINAL</a:t>
            </a:r>
            <a:r>
              <a:rPr lang="zh-CN" altLang="en-US" dirty="0"/>
              <a:t>）前的最后一次征求意见。</a:t>
            </a:r>
            <a:r>
              <a:rPr lang="en-US" altLang="zh-CN" dirty="0"/>
              <a:t>EIP</a:t>
            </a:r>
            <a:r>
              <a:rPr lang="zh-CN" altLang="en-US" dirty="0"/>
              <a:t>编辑在将一个提案设置为</a:t>
            </a:r>
            <a:r>
              <a:rPr lang="en-US" altLang="zh-CN" dirty="0"/>
              <a:t>Last Call</a:t>
            </a:r>
            <a:r>
              <a:rPr lang="zh-CN" altLang="en-US" dirty="0"/>
              <a:t>状态时会同时设定一个截止日期</a:t>
            </a:r>
            <a:r>
              <a:rPr lang="en-US" altLang="zh-CN" dirty="0"/>
              <a:t> </a:t>
            </a:r>
            <a:r>
              <a:rPr lang="zh-CN" altLang="en-US" dirty="0"/>
              <a:t>（</a:t>
            </a:r>
            <a:r>
              <a:rPr lang="en-US" altLang="zh-CN" dirty="0"/>
              <a:t>`last-call-deadline`</a:t>
            </a:r>
            <a:r>
              <a:rPr lang="zh-CN" altLang="en-US" dirty="0"/>
              <a:t>），通常为</a:t>
            </a:r>
            <a:r>
              <a:rPr lang="en-US" altLang="zh-CN" dirty="0"/>
              <a:t>14</a:t>
            </a:r>
            <a:r>
              <a:rPr lang="zh-CN" altLang="en-US" dirty="0"/>
              <a:t>天。如果这其中发现必须要对提案的标准进行修改，那么提案又会回退到</a:t>
            </a:r>
            <a:r>
              <a:rPr lang="en-US" altLang="zh-CN" dirty="0"/>
              <a:t>Review</a:t>
            </a:r>
            <a:r>
              <a:rPr lang="zh-CN" altLang="en-US" dirty="0"/>
              <a:t>（审核）状态。</a:t>
            </a:r>
            <a:endParaRPr lang="en-US" altLang="zh-CN" dirty="0"/>
          </a:p>
          <a:p>
            <a:r>
              <a:rPr lang="en-US" altLang="zh-CN" b="1" dirty="0"/>
              <a:t>Final</a:t>
            </a:r>
            <a:r>
              <a:rPr lang="zh-CN" altLang="zh-CN" b="1" dirty="0"/>
              <a:t>（</a:t>
            </a:r>
            <a:r>
              <a:rPr lang="zh-CN" altLang="en-US" b="1" dirty="0"/>
              <a:t>最终方案，</a:t>
            </a:r>
            <a:r>
              <a:rPr lang="zh-CN" altLang="zh-CN" b="1" dirty="0"/>
              <a:t>终案）</a:t>
            </a:r>
            <a:r>
              <a:rPr lang="en-US" altLang="zh-CN" dirty="0"/>
              <a:t>——</a:t>
            </a:r>
            <a:r>
              <a:rPr lang="zh-CN" altLang="en-US" dirty="0"/>
              <a:t>提案已经是最终标准。也表明这个 </a:t>
            </a:r>
            <a:r>
              <a:rPr lang="en-US" altLang="zh-CN" dirty="0"/>
              <a:t>EIP </a:t>
            </a:r>
            <a:r>
              <a:rPr lang="zh-CN" altLang="en-US" dirty="0"/>
              <a:t>处于最终确定状态，仅应更新勘误表并添加非规范性说明</a:t>
            </a:r>
            <a:r>
              <a:rPr lang="zh-CN" altLang="zh-CN" dirty="0"/>
              <a:t>。</a:t>
            </a:r>
            <a:endParaRPr lang="en-US" altLang="zh-CN" dirty="0"/>
          </a:p>
        </p:txBody>
      </p:sp>
    </p:spTree>
    <p:extLst>
      <p:ext uri="{BB962C8B-B14F-4D97-AF65-F5344CB8AC3E}">
        <p14:creationId xmlns:p14="http://schemas.microsoft.com/office/powerpoint/2010/main" val="163879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1C44B-880F-4F2C-953A-C9962D28F0D6}"/>
              </a:ext>
            </a:extLst>
          </p:cNvPr>
          <p:cNvSpPr>
            <a:spLocks noGrp="1"/>
          </p:cNvSpPr>
          <p:nvPr>
            <p:ph type="title"/>
          </p:nvPr>
        </p:nvSpPr>
        <p:spPr/>
        <p:txBody>
          <a:bodyPr/>
          <a:lstStyle/>
          <a:p>
            <a:r>
              <a:rPr lang="en-US" altLang="zh-CN" cap="none" dirty="0"/>
              <a:t>EIPs</a:t>
            </a:r>
            <a:r>
              <a:rPr lang="zh-CN" altLang="zh-CN" dirty="0"/>
              <a:t>状态术语</a:t>
            </a:r>
            <a:endParaRPr lang="zh-CN" altLang="en-US" dirty="0"/>
          </a:p>
        </p:txBody>
      </p:sp>
      <p:sp>
        <p:nvSpPr>
          <p:cNvPr id="3" name="内容占位符 2">
            <a:extLst>
              <a:ext uri="{FF2B5EF4-FFF2-40B4-BE49-F238E27FC236}">
                <a16:creationId xmlns:a16="http://schemas.microsoft.com/office/drawing/2014/main" id="{8AD09E6A-BC93-4BC3-B72D-008B7956B919}"/>
              </a:ext>
            </a:extLst>
          </p:cNvPr>
          <p:cNvSpPr>
            <a:spLocks noGrp="1"/>
          </p:cNvSpPr>
          <p:nvPr>
            <p:ph sz="quarter" idx="13"/>
          </p:nvPr>
        </p:nvSpPr>
        <p:spPr/>
        <p:txBody>
          <a:bodyPr>
            <a:noAutofit/>
          </a:bodyPr>
          <a:lstStyle/>
          <a:p>
            <a:r>
              <a:rPr lang="en-US" altLang="zh-CN" b="1" dirty="0"/>
              <a:t>Stagnant</a:t>
            </a:r>
            <a:r>
              <a:rPr lang="zh-CN" altLang="en-US" b="1" dirty="0"/>
              <a:t>（停滞）</a:t>
            </a:r>
            <a:r>
              <a:rPr lang="en-US" altLang="zh-CN" dirty="0"/>
              <a:t>——</a:t>
            </a:r>
            <a:r>
              <a:rPr lang="zh-CN" altLang="en-US" dirty="0"/>
              <a:t>一个提案在草案或审核状态时，睡眠了</a:t>
            </a:r>
            <a:r>
              <a:rPr lang="en-US" altLang="zh-CN" dirty="0"/>
              <a:t>6</a:t>
            </a:r>
            <a:r>
              <a:rPr lang="zh-CN" altLang="en-US" dirty="0"/>
              <a:t>个月或更长时间，它就会被</a:t>
            </a:r>
            <a:r>
              <a:rPr lang="en-US" altLang="zh-CN" dirty="0"/>
              <a:t>Mark</a:t>
            </a:r>
            <a:r>
              <a:rPr lang="zh-CN" altLang="en-US" dirty="0"/>
              <a:t>为停滞状态。提案作者或</a:t>
            </a:r>
            <a:r>
              <a:rPr lang="en-US" altLang="zh-CN" dirty="0"/>
              <a:t>EIP</a:t>
            </a:r>
            <a:r>
              <a:rPr lang="zh-CN" altLang="en-US" dirty="0"/>
              <a:t>编辑可以通过将它改为草案状态而复活它。</a:t>
            </a:r>
            <a:endParaRPr lang="zh-CN" altLang="zh-CN" dirty="0"/>
          </a:p>
          <a:p>
            <a:r>
              <a:rPr lang="en-US" altLang="zh-CN" b="1" dirty="0"/>
              <a:t>Withdrawn</a:t>
            </a:r>
            <a:r>
              <a:rPr lang="zh-CN" altLang="en-US" b="1" dirty="0"/>
              <a:t>（撤销）</a:t>
            </a:r>
            <a:r>
              <a:rPr lang="en-US" altLang="zh-CN" dirty="0"/>
              <a:t>——EIP</a:t>
            </a:r>
            <a:r>
              <a:rPr lang="zh-CN" altLang="en-US" dirty="0"/>
              <a:t>作者</a:t>
            </a:r>
            <a:r>
              <a:rPr lang="en-US" altLang="zh-CN" dirty="0"/>
              <a:t> </a:t>
            </a:r>
            <a:r>
              <a:rPr lang="zh-CN" altLang="en-US" dirty="0"/>
              <a:t>已撤销该提案。此状态具有终结性，无法再使用此 </a:t>
            </a:r>
            <a:r>
              <a:rPr lang="en-US" altLang="zh-CN" dirty="0"/>
              <a:t>EIP </a:t>
            </a:r>
            <a:r>
              <a:rPr lang="zh-CN" altLang="en-US" dirty="0"/>
              <a:t>编号复活该提案。如果该提案在以后被采纳，则被视为新提案。</a:t>
            </a:r>
            <a:endParaRPr lang="en-US" altLang="zh-CN" dirty="0"/>
          </a:p>
          <a:p>
            <a:r>
              <a:rPr lang="en-US" altLang="zh-CN" b="1" dirty="0"/>
              <a:t>Living</a:t>
            </a:r>
            <a:r>
              <a:rPr lang="zh-CN" altLang="en-US" b="1" dirty="0"/>
              <a:t> （生效）</a:t>
            </a:r>
            <a:r>
              <a:rPr lang="en-US" altLang="zh-CN" dirty="0"/>
              <a:t>——</a:t>
            </a:r>
            <a:r>
              <a:rPr lang="zh-CN" altLang="en-US" dirty="0"/>
              <a:t>这是非常特殊的一种状态，对应的提案需要持续更新并且不会有最终方案。譬如非常特别的指导大家撰写和提交提案的</a:t>
            </a:r>
            <a:r>
              <a:rPr lang="en-US" altLang="zh-CN" dirty="0"/>
              <a:t>EIP-1</a:t>
            </a:r>
            <a:r>
              <a:rPr lang="zh-CN" altLang="en-US" dirty="0"/>
              <a:t>。</a:t>
            </a:r>
            <a:endParaRPr lang="en-US" altLang="zh-CN" dirty="0"/>
          </a:p>
          <a:p>
            <a:pPr marL="0" indent="0">
              <a:buNone/>
            </a:pPr>
            <a:endParaRPr lang="en-US" altLang="zh-CN" dirty="0"/>
          </a:p>
          <a:p>
            <a:pPr marL="0" indent="0">
              <a:buNone/>
            </a:pPr>
            <a:r>
              <a:rPr lang="zh-CN" altLang="en-US" sz="2400" dirty="0"/>
              <a:t>拓展阅读：</a:t>
            </a:r>
            <a:endParaRPr lang="en-US" altLang="zh-CN" sz="2400" dirty="0"/>
          </a:p>
          <a:p>
            <a:pPr marL="0" indent="0">
              <a:buNone/>
            </a:pPr>
            <a:r>
              <a:rPr lang="zh-CN" altLang="en-US" sz="2400" dirty="0">
                <a:hlinkClick r:id="rId2">
                  <a:extLst>
                    <a:ext uri="{A12FA001-AC4F-418D-AE19-62706E023703}">
                      <ahyp:hlinkClr xmlns:ahyp="http://schemas.microsoft.com/office/drawing/2018/hyperlinkcolor" val="tx"/>
                    </a:ext>
                  </a:extLst>
                </a:hlinkClick>
              </a:rPr>
              <a:t>一种 </a:t>
            </a:r>
            <a:r>
              <a:rPr lang="en-US" altLang="zh-CN" sz="2400" dirty="0">
                <a:hlinkClick r:id="rId2">
                  <a:extLst>
                    <a:ext uri="{A12FA001-AC4F-418D-AE19-62706E023703}">
                      <ahyp:hlinkClr xmlns:ahyp="http://schemas.microsoft.com/office/drawing/2018/hyperlinkcolor" val="tx"/>
                    </a:ext>
                  </a:extLst>
                </a:hlinkClick>
              </a:rPr>
              <a:t>EIP </a:t>
            </a:r>
            <a:r>
              <a:rPr lang="zh-CN" altLang="en-US" sz="2400" dirty="0">
                <a:hlinkClick r:id="rId2">
                  <a:extLst>
                    <a:ext uri="{A12FA001-AC4F-418D-AE19-62706E023703}">
                      <ahyp:hlinkClr xmlns:ahyp="http://schemas.microsoft.com/office/drawing/2018/hyperlinkcolor" val="tx"/>
                    </a:ext>
                  </a:extLst>
                </a:hlinkClick>
              </a:rPr>
              <a:t>流程改进思路</a:t>
            </a:r>
            <a:endParaRPr lang="en-US" altLang="zh-CN" sz="2400" dirty="0"/>
          </a:p>
          <a:p>
            <a:pPr marL="0" indent="0">
              <a:buNone/>
            </a:pPr>
            <a:endParaRPr lang="en-US" altLang="zh-CN" dirty="0"/>
          </a:p>
        </p:txBody>
      </p:sp>
    </p:spTree>
    <p:extLst>
      <p:ext uri="{BB962C8B-B14F-4D97-AF65-F5344CB8AC3E}">
        <p14:creationId xmlns:p14="http://schemas.microsoft.com/office/powerpoint/2010/main" val="602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7136C-6B17-4DA2-BF2F-67CCB099B050}"/>
              </a:ext>
            </a:extLst>
          </p:cNvPr>
          <p:cNvSpPr>
            <a:spLocks noGrp="1"/>
          </p:cNvSpPr>
          <p:nvPr>
            <p:ph type="title"/>
          </p:nvPr>
        </p:nvSpPr>
        <p:spPr/>
        <p:txBody>
          <a:bodyPr/>
          <a:lstStyle/>
          <a:p>
            <a:r>
              <a:rPr lang="en-US" altLang="zh-CN" cap="none" dirty="0"/>
              <a:t>EIPs</a:t>
            </a:r>
            <a:r>
              <a:rPr lang="zh-CN" altLang="zh-CN" dirty="0"/>
              <a:t>的类型</a:t>
            </a:r>
            <a:endParaRPr lang="zh-CN" altLang="en-US" dirty="0"/>
          </a:p>
        </p:txBody>
      </p:sp>
      <p:sp>
        <p:nvSpPr>
          <p:cNvPr id="3" name="内容占位符 2">
            <a:extLst>
              <a:ext uri="{FF2B5EF4-FFF2-40B4-BE49-F238E27FC236}">
                <a16:creationId xmlns:a16="http://schemas.microsoft.com/office/drawing/2014/main" id="{921C795E-9B55-4A96-8A45-93A2ADE48BD8}"/>
              </a:ext>
            </a:extLst>
          </p:cNvPr>
          <p:cNvSpPr>
            <a:spLocks noGrp="1"/>
          </p:cNvSpPr>
          <p:nvPr>
            <p:ph sz="quarter" idx="13"/>
          </p:nvPr>
        </p:nvSpPr>
        <p:spPr/>
        <p:txBody>
          <a:bodyPr>
            <a:normAutofit fontScale="85000" lnSpcReduction="20000"/>
          </a:bodyPr>
          <a:lstStyle/>
          <a:p>
            <a:pPr marL="0" indent="0">
              <a:buNone/>
            </a:pPr>
            <a:r>
              <a:rPr lang="en-US" altLang="zh-CN" b="1" dirty="0">
                <a:latin typeface="宋体" panose="02010600030101010101" pitchFamily="2" charset="-122"/>
                <a:ea typeface="宋体" panose="02010600030101010101" pitchFamily="2" charset="-122"/>
              </a:rPr>
              <a:t>Standard Track</a:t>
            </a:r>
            <a:r>
              <a:rPr lang="zh-CN" altLang="zh-CN" b="1" dirty="0">
                <a:latin typeface="宋体" panose="02010600030101010101" pitchFamily="2" charset="-122"/>
                <a:ea typeface="宋体" panose="02010600030101010101" pitchFamily="2" charset="-122"/>
              </a:rPr>
              <a:t>（标准追踪类）</a:t>
            </a:r>
          </a:p>
          <a:p>
            <a:pPr marL="0" indent="0">
              <a:buNone/>
            </a:pPr>
            <a:r>
              <a:rPr lang="zh-CN" altLang="zh-CN" dirty="0">
                <a:latin typeface="宋体" panose="02010600030101010101" pitchFamily="2" charset="-122"/>
                <a:ea typeface="宋体" panose="02010600030101010101" pitchFamily="2" charset="-122"/>
              </a:rPr>
              <a:t>标准追踪类</a:t>
            </a:r>
            <a:r>
              <a:rPr lang="en-US" altLang="zh-CN" dirty="0">
                <a:latin typeface="宋体" panose="02010600030101010101" pitchFamily="2" charset="-122"/>
                <a:ea typeface="宋体" panose="02010600030101010101" pitchFamily="2" charset="-122"/>
              </a:rPr>
              <a:t>EIP</a:t>
            </a:r>
            <a:r>
              <a:rPr lang="zh-CN" altLang="zh-CN" dirty="0">
                <a:latin typeface="宋体" panose="02010600030101010101" pitchFamily="2" charset="-122"/>
                <a:ea typeface="宋体" panose="02010600030101010101" pitchFamily="2" charset="-122"/>
              </a:rPr>
              <a:t>用于描述影响</a:t>
            </a:r>
            <a:r>
              <a:rPr lang="zh-CN" altLang="en-US" dirty="0">
                <a:latin typeface="宋体" panose="02010600030101010101" pitchFamily="2" charset="-122"/>
                <a:ea typeface="宋体" panose="02010600030101010101" pitchFamily="2" charset="-122"/>
              </a:rPr>
              <a:t>以太坊</a:t>
            </a:r>
            <a:r>
              <a:rPr lang="zh-CN" altLang="zh-CN" dirty="0">
                <a:latin typeface="宋体" panose="02010600030101010101" pitchFamily="2" charset="-122"/>
                <a:ea typeface="宋体" panose="02010600030101010101" pitchFamily="2" charset="-122"/>
              </a:rPr>
              <a:t>功能执行的任何更改，例如对网络协议的改动，区块或交易有效性规则、已提交的应用标准或</a:t>
            </a:r>
            <a:r>
              <a:rPr lang="zh-CN" altLang="en-US" dirty="0">
                <a:latin typeface="宋体" panose="02010600030101010101" pitchFamily="2" charset="-122"/>
                <a:ea typeface="宋体" panose="02010600030101010101" pitchFamily="2" charset="-122"/>
              </a:rPr>
              <a:t>协议</a:t>
            </a:r>
            <a:r>
              <a:rPr lang="zh-CN" altLang="zh-CN" dirty="0">
                <a:latin typeface="宋体" panose="02010600030101010101" pitchFamily="2" charset="-122"/>
                <a:ea typeface="宋体" panose="02010600030101010101" pitchFamily="2" charset="-122"/>
              </a:rPr>
              <a:t>的改动，或影响</a:t>
            </a:r>
            <a:r>
              <a:rPr lang="zh-CN" altLang="en-US" dirty="0">
                <a:latin typeface="宋体" panose="02010600030101010101" pitchFamily="2" charset="-122"/>
                <a:ea typeface="宋体" panose="02010600030101010101" pitchFamily="2" charset="-122"/>
              </a:rPr>
              <a:t>以太坊</a:t>
            </a:r>
            <a:r>
              <a:rPr lang="zh-CN" altLang="zh-CN" dirty="0">
                <a:latin typeface="宋体" panose="02010600030101010101" pitchFamily="2" charset="-122"/>
                <a:ea typeface="宋体" panose="02010600030101010101" pitchFamily="2" charset="-122"/>
              </a:rPr>
              <a:t>应用的</a:t>
            </a:r>
            <a:r>
              <a:rPr lang="zh-CN" altLang="en-US" dirty="0">
                <a:latin typeface="宋体" panose="02010600030101010101" pitchFamily="2" charset="-122"/>
                <a:ea typeface="宋体" panose="02010600030101010101" pitchFamily="2" charset="-122"/>
              </a:rPr>
              <a:t>交互性</a:t>
            </a:r>
            <a:r>
              <a:rPr lang="zh-CN" altLang="zh-CN" dirty="0">
                <a:latin typeface="宋体" panose="02010600030101010101" pitchFamily="2" charset="-122"/>
                <a:ea typeface="宋体" panose="02010600030101010101" pitchFamily="2" charset="-122"/>
              </a:rPr>
              <a:t>的任何更改或补充。而且，标准追踪类</a:t>
            </a:r>
            <a:r>
              <a:rPr lang="en-US" altLang="zh-CN" dirty="0">
                <a:latin typeface="宋体" panose="02010600030101010101" pitchFamily="2" charset="-122"/>
                <a:ea typeface="宋体" panose="02010600030101010101" pitchFamily="2" charset="-122"/>
              </a:rPr>
              <a:t>EIP</a:t>
            </a:r>
            <a:r>
              <a:rPr lang="zh-CN" altLang="zh-CN" dirty="0">
                <a:latin typeface="宋体" panose="02010600030101010101" pitchFamily="2" charset="-122"/>
                <a:ea typeface="宋体" panose="02010600030101010101" pitchFamily="2" charset="-122"/>
              </a:rPr>
              <a:t>可以进一步细分为以下</a:t>
            </a:r>
            <a:r>
              <a:rPr lang="zh-CN" altLang="en-US" dirty="0">
                <a:latin typeface="宋体" panose="02010600030101010101" pitchFamily="2" charset="-122"/>
                <a:ea typeface="宋体" panose="02010600030101010101" pitchFamily="2" charset="-122"/>
              </a:rPr>
              <a:t>几</a:t>
            </a:r>
            <a:r>
              <a:rPr lang="zh-CN" altLang="zh-CN" dirty="0">
                <a:latin typeface="宋体" panose="02010600030101010101" pitchFamily="2" charset="-122"/>
                <a:ea typeface="宋体" panose="02010600030101010101" pitchFamily="2" charset="-122"/>
              </a:rPr>
              <a:t>种类型</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Core</a:t>
            </a:r>
            <a:r>
              <a:rPr lang="zh-CN" altLang="en-US" dirty="0">
                <a:latin typeface="宋体" panose="02010600030101010101" pitchFamily="2" charset="-122"/>
                <a:ea typeface="宋体" panose="02010600030101010101" pitchFamily="2" charset="-122"/>
              </a:rPr>
              <a:t>（核心）</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需要</a:t>
            </a:r>
            <a:r>
              <a:rPr lang="zh-CN" altLang="en-US" b="0" i="0" dirty="0">
                <a:solidFill>
                  <a:srgbClr val="2C3E50"/>
                </a:solidFill>
                <a:effectLst/>
                <a:latin typeface="宋体" panose="02010600030101010101" pitchFamily="2" charset="-122"/>
                <a:ea typeface="宋体" panose="02010600030101010101" pitchFamily="2" charset="-122"/>
              </a:rPr>
              <a:t>共识分叉的改进（如：</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EIP5</a:t>
            </a:r>
            <a:r>
              <a:rPr lang="zh-CN" altLang="en-US" u="none" strike="noStrike" dirty="0">
                <a:solidFill>
                  <a:srgbClr val="2C3E50"/>
                </a:solidFill>
                <a:latin typeface="宋体" panose="02010600030101010101" pitchFamily="2" charset="-122"/>
                <a:ea typeface="宋体" panose="02010600030101010101" pitchFamily="2" charset="-122"/>
              </a:rPr>
              <a:t>，</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EIP101</a:t>
            </a:r>
            <a:r>
              <a:rPr lang="zh-CN" altLang="en-US" u="none" strike="noStrike" dirty="0">
                <a:solidFill>
                  <a:srgbClr val="2C3E50"/>
                </a:solidFill>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，以及一些也许不是共识部分但可能与“核心开发”讨论相关的变更（例如，更改</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4">
                  <a:extLst>
                    <a:ext uri="{A12FA001-AC4F-418D-AE19-62706E023703}">
                      <ahyp:hlinkClr xmlns:ahyp="http://schemas.microsoft.com/office/drawing/2018/hyperlinkcolor" val="tx"/>
                    </a:ext>
                  </a:extLst>
                </a:hlinkClick>
              </a:rPr>
              <a:t>EIP86</a:t>
            </a:r>
            <a:r>
              <a:rPr lang="zh-CN" altLang="en-US" b="0" i="0" dirty="0">
                <a:solidFill>
                  <a:srgbClr val="2C3E50"/>
                </a:solidFill>
                <a:effectLst/>
                <a:latin typeface="宋体" panose="02010600030101010101" pitchFamily="2" charset="-122"/>
                <a:ea typeface="宋体" panose="02010600030101010101" pitchFamily="2" charset="-122"/>
              </a:rPr>
              <a:t>与矿工</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节点策略相关的</a:t>
            </a:r>
            <a:r>
              <a:rPr lang="en-US" altLang="zh-CN" b="0" i="0" dirty="0">
                <a:solidFill>
                  <a:srgbClr val="2C3E50"/>
                </a:solidFill>
                <a:effectLst/>
                <a:latin typeface="宋体" panose="02010600030101010101" pitchFamily="2" charset="-122"/>
                <a:ea typeface="宋体" panose="02010600030101010101" pitchFamily="2" charset="-122"/>
              </a:rPr>
              <a:t>2,3</a:t>
            </a:r>
            <a:r>
              <a:rPr lang="zh-CN" altLang="en-US" b="0" i="0" dirty="0">
                <a:solidFill>
                  <a:srgbClr val="2C3E50"/>
                </a:solidFill>
                <a:effectLst/>
                <a:latin typeface="宋体" panose="02010600030101010101" pitchFamily="2" charset="-122"/>
                <a:ea typeface="宋体" panose="02010600030101010101" pitchFamily="2" charset="-122"/>
              </a:rPr>
              <a:t>和</a:t>
            </a:r>
            <a:r>
              <a:rPr lang="en-US" altLang="zh-CN" b="0" i="0" dirty="0">
                <a:solidFill>
                  <a:srgbClr val="2C3E50"/>
                </a:solidFill>
                <a:effectLst/>
                <a:latin typeface="宋体" panose="02010600030101010101" pitchFamily="2" charset="-122"/>
                <a:ea typeface="宋体" panose="02010600030101010101" pitchFamily="2" charset="-122"/>
              </a:rPr>
              <a:t>4</a:t>
            </a:r>
            <a:r>
              <a:rPr lang="zh-CN" altLang="en-US" b="0" i="0" dirty="0">
                <a:solidFill>
                  <a:srgbClr val="2C3E50"/>
                </a:solidFill>
                <a:effectLst/>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Networking</a:t>
            </a:r>
            <a:r>
              <a:rPr lang="zh-CN" altLang="en-US" dirty="0">
                <a:latin typeface="宋体" panose="02010600030101010101" pitchFamily="2" charset="-122"/>
                <a:ea typeface="宋体" panose="02010600030101010101" pitchFamily="2" charset="-122"/>
              </a:rPr>
              <a:t>（网络）</a:t>
            </a:r>
            <a:r>
              <a:rPr lang="en-US" altLang="zh-CN" dirty="0">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包括围绕</a:t>
            </a:r>
            <a:r>
              <a:rPr lang="en-US" altLang="zh-CN" b="0" i="0" dirty="0">
                <a:solidFill>
                  <a:srgbClr val="2C3E50"/>
                </a:solidFill>
                <a:effectLst/>
                <a:latin typeface="宋体" panose="02010600030101010101" pitchFamily="2" charset="-122"/>
                <a:ea typeface="宋体" panose="02010600030101010101" pitchFamily="2" charset="-122"/>
              </a:rPr>
              <a:t>devp2p (</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5">
                  <a:extLst>
                    <a:ext uri="{A12FA001-AC4F-418D-AE19-62706E023703}">
                      <ahyp:hlinkClr xmlns:ahyp="http://schemas.microsoft.com/office/drawing/2018/hyperlinkcolor" val="tx"/>
                    </a:ext>
                  </a:extLst>
                </a:hlinkClick>
              </a:rPr>
              <a:t>EIP8</a:t>
            </a:r>
            <a:r>
              <a:rPr lang="en-US" altLang="zh-CN" b="0" i="0" dirty="0">
                <a:solidFill>
                  <a:srgbClr val="2C3E50"/>
                </a:solidFill>
                <a:effectLst/>
                <a:latin typeface="宋体" panose="02010600030101010101" pitchFamily="2" charset="-122"/>
                <a:ea typeface="宋体" panose="02010600030101010101" pitchFamily="2" charset="-122"/>
              </a:rPr>
              <a:t>) </a:t>
            </a:r>
            <a:r>
              <a:rPr lang="zh-CN" altLang="en-US" b="0" i="0" dirty="0">
                <a:solidFill>
                  <a:srgbClr val="2C3E50"/>
                </a:solidFill>
                <a:effectLst/>
                <a:latin typeface="宋体" panose="02010600030101010101" pitchFamily="2" charset="-122"/>
                <a:ea typeface="宋体" panose="02010600030101010101" pitchFamily="2" charset="-122"/>
              </a:rPr>
              <a:t>和轻客户端子协议的改进，以及对 </a:t>
            </a:r>
            <a:r>
              <a:rPr lang="en-US" altLang="zh-CN" b="0" i="0" dirty="0">
                <a:solidFill>
                  <a:srgbClr val="2C3E50"/>
                </a:solidFill>
                <a:effectLst/>
                <a:latin typeface="宋体" panose="02010600030101010101" pitchFamily="2" charset="-122"/>
                <a:ea typeface="宋体" panose="02010600030101010101" pitchFamily="2" charset="-122"/>
              </a:rPr>
              <a:t>whisper </a:t>
            </a:r>
            <a:r>
              <a:rPr lang="zh-CN" altLang="en-US" b="0" i="0" dirty="0">
                <a:solidFill>
                  <a:srgbClr val="2C3E50"/>
                </a:solidFill>
                <a:effectLst/>
                <a:latin typeface="宋体" panose="02010600030101010101" pitchFamily="2" charset="-122"/>
                <a:ea typeface="宋体" panose="02010600030101010101" pitchFamily="2" charset="-122"/>
              </a:rPr>
              <a:t>和 </a:t>
            </a:r>
            <a:r>
              <a:rPr lang="en-US" altLang="zh-CN" b="0" i="0" dirty="0">
                <a:solidFill>
                  <a:srgbClr val="2C3E50"/>
                </a:solidFill>
                <a:effectLst/>
                <a:latin typeface="宋体" panose="02010600030101010101" pitchFamily="2" charset="-122"/>
                <a:ea typeface="宋体" panose="02010600030101010101" pitchFamily="2" charset="-122"/>
              </a:rPr>
              <a:t>swarm </a:t>
            </a:r>
            <a:r>
              <a:rPr lang="zh-CN" altLang="en-US" b="0" i="0" dirty="0">
                <a:solidFill>
                  <a:srgbClr val="2C3E50"/>
                </a:solidFill>
                <a:effectLst/>
                <a:latin typeface="宋体" panose="02010600030101010101" pitchFamily="2" charset="-122"/>
                <a:ea typeface="宋体" panose="02010600030101010101" pitchFamily="2" charset="-122"/>
              </a:rPr>
              <a:t>网络协议规范的改进建议。</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Interface</a:t>
            </a:r>
            <a:r>
              <a:rPr lang="zh-CN" altLang="en-US" dirty="0">
                <a:latin typeface="宋体" panose="02010600030101010101" pitchFamily="2" charset="-122"/>
                <a:ea typeface="宋体" panose="02010600030101010101" pitchFamily="2" charset="-122"/>
              </a:rPr>
              <a:t>（接口）</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包括有关客户端</a:t>
            </a:r>
            <a:r>
              <a:rPr lang="en-US" altLang="zh-CN" dirty="0">
                <a:latin typeface="宋体" panose="02010600030101010101" pitchFamily="2" charset="-122"/>
                <a:ea typeface="宋体" panose="02010600030101010101" pitchFamily="2" charset="-122"/>
              </a:rPr>
              <a:t>API/RPC</a:t>
            </a:r>
            <a:r>
              <a:rPr lang="zh-CN" altLang="en-US" dirty="0">
                <a:latin typeface="宋体" panose="02010600030101010101" pitchFamily="2" charset="-122"/>
                <a:ea typeface="宋体" panose="02010600030101010101" pitchFamily="2" charset="-122"/>
              </a:rPr>
              <a:t>规范和标准的改进，以及某些语言方面的标准，如方法名</a:t>
            </a:r>
            <a:r>
              <a:rPr lang="en-US" altLang="zh-CN" dirty="0">
                <a:latin typeface="宋体" panose="02010600030101010101" pitchFamily="2" charset="-122"/>
                <a:ea typeface="宋体" panose="02010600030101010101" pitchFamily="2" charset="-122"/>
              </a:rPr>
              <a:t>(EIP6)</a:t>
            </a:r>
            <a:r>
              <a:rPr lang="zh-CN" altLang="en-US" dirty="0">
                <a:latin typeface="宋体" panose="02010600030101010101" pitchFamily="2" charset="-122"/>
                <a:ea typeface="宋体" panose="02010600030101010101" pitchFamily="2" charset="-122"/>
              </a:rPr>
              <a:t>和合约</a:t>
            </a:r>
            <a:r>
              <a:rPr lang="en-US" altLang="zh-CN" dirty="0">
                <a:latin typeface="宋体" panose="02010600030101010101" pitchFamily="2" charset="-122"/>
                <a:ea typeface="宋体" panose="02010600030101010101" pitchFamily="2" charset="-122"/>
              </a:rPr>
              <a:t>ABI</a:t>
            </a:r>
            <a:r>
              <a:rPr lang="zh-CN" altLang="en-US" dirty="0">
                <a:latin typeface="宋体" panose="02010600030101010101" pitchFamily="2" charset="-122"/>
                <a:ea typeface="宋体" panose="02010600030101010101" pitchFamily="2" charset="-122"/>
              </a:rPr>
              <a:t>。标签“接口”对应于接口目录，在将该 </a:t>
            </a:r>
            <a:r>
              <a:rPr lang="en-US" altLang="zh-CN" dirty="0">
                <a:latin typeface="宋体" panose="02010600030101010101" pitchFamily="2" charset="-122"/>
                <a:ea typeface="宋体" panose="02010600030101010101" pitchFamily="2" charset="-122"/>
              </a:rPr>
              <a:t>EIP </a:t>
            </a:r>
            <a:r>
              <a:rPr lang="zh-CN" altLang="en-US" dirty="0">
                <a:latin typeface="宋体" panose="02010600030101010101" pitchFamily="2" charset="-122"/>
                <a:ea typeface="宋体" panose="02010600030101010101" pitchFamily="2" charset="-122"/>
              </a:rPr>
              <a:t>提交给 </a:t>
            </a:r>
            <a:r>
              <a:rPr lang="en-US" altLang="zh-CN" dirty="0">
                <a:latin typeface="宋体" panose="02010600030101010101" pitchFamily="2" charset="-122"/>
                <a:ea typeface="宋体" panose="02010600030101010101" pitchFamily="2" charset="-122"/>
              </a:rPr>
              <a:t>EIP </a:t>
            </a:r>
            <a:r>
              <a:rPr lang="zh-CN" altLang="en-US" dirty="0">
                <a:latin typeface="宋体" panose="02010600030101010101" pitchFamily="2" charset="-122"/>
                <a:ea typeface="宋体" panose="02010600030101010101" pitchFamily="2" charset="-122"/>
              </a:rPr>
              <a:t>目录之前，讨论应主要在该目录中进行。</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ERC</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ERC</a:t>
            </a:r>
            <a:r>
              <a:rPr lang="zh-CN" altLang="en-US" dirty="0">
                <a:latin typeface="宋体" panose="02010600030101010101" pitchFamily="2" charset="-122"/>
                <a:ea typeface="宋体" panose="02010600030101010101" pitchFamily="2" charset="-122"/>
              </a:rPr>
              <a:t>提案）</a:t>
            </a:r>
            <a:r>
              <a:rPr lang="en-US" altLang="zh-CN" dirty="0">
                <a:latin typeface="宋体" panose="02010600030101010101" pitchFamily="2" charset="-122"/>
                <a:ea typeface="宋体" panose="02010600030101010101" pitchFamily="2" charset="-122"/>
              </a:rPr>
              <a:t>——</a:t>
            </a:r>
            <a:r>
              <a:rPr lang="en-US" altLang="zh-CN" b="0" i="0" dirty="0">
                <a:solidFill>
                  <a:srgbClr val="2C3E50"/>
                </a:solidFill>
                <a:effectLst/>
                <a:latin typeface="宋体" panose="02010600030101010101" pitchFamily="2" charset="-122"/>
                <a:ea typeface="宋体" panose="02010600030101010101" pitchFamily="2" charset="-122"/>
              </a:rPr>
              <a:t>Ethereum Request for Comment </a:t>
            </a:r>
            <a:r>
              <a:rPr lang="zh-CN" altLang="en-US" b="0" i="0" dirty="0">
                <a:solidFill>
                  <a:srgbClr val="2C3E50"/>
                </a:solidFill>
                <a:effectLst/>
                <a:latin typeface="宋体" panose="02010600030101010101" pitchFamily="2" charset="-122"/>
                <a:ea typeface="宋体" panose="02010600030101010101" pitchFamily="2" charset="-122"/>
              </a:rPr>
              <a:t>的缩写，原本是征求大家意见的意思，主要</a:t>
            </a:r>
            <a:r>
              <a:rPr lang="zh-CN" altLang="en-US" dirty="0">
                <a:latin typeface="宋体" panose="02010600030101010101" pitchFamily="2" charset="-122"/>
                <a:ea typeface="宋体" panose="02010600030101010101" pitchFamily="2" charset="-122"/>
              </a:rPr>
              <a:t>为应用级标准及惯例</a:t>
            </a:r>
            <a:r>
              <a:rPr lang="zh-CN" altLang="en-US" b="0" i="0" dirty="0">
                <a:solidFill>
                  <a:srgbClr val="2C3E50"/>
                </a:solidFill>
                <a:effectLst/>
                <a:latin typeface="宋体" panose="02010600030101010101" pitchFamily="2" charset="-122"/>
                <a:ea typeface="宋体" panose="02010600030101010101" pitchFamily="2" charset="-122"/>
              </a:rPr>
              <a:t>，包含：代币合约标准 </a:t>
            </a:r>
            <a:r>
              <a:rPr lang="en-US" altLang="zh-CN" b="0" i="0" dirty="0">
                <a:solidFill>
                  <a:srgbClr val="2C3E50"/>
                </a:solidFill>
                <a:effectLst/>
                <a:latin typeface="宋体" panose="02010600030101010101" pitchFamily="2" charset="-122"/>
                <a:ea typeface="宋体" panose="02010600030101010101" pitchFamily="2" charset="-122"/>
              </a:rPr>
              <a:t>(</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6">
                  <a:extLst>
                    <a:ext uri="{A12FA001-AC4F-418D-AE19-62706E023703}">
                      <ahyp:hlinkClr xmlns:ahyp="http://schemas.microsoft.com/office/drawing/2018/hyperlinkcolor" val="tx"/>
                    </a:ext>
                  </a:extLst>
                </a:hlinkClick>
              </a:rPr>
              <a:t>ERC-20</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，名称注册</a:t>
            </a:r>
            <a:r>
              <a:rPr lang="en-US" altLang="zh-CN" b="0" i="0" dirty="0">
                <a:solidFill>
                  <a:srgbClr val="2C3E50"/>
                </a:solidFill>
                <a:effectLst/>
                <a:latin typeface="宋体" panose="02010600030101010101" pitchFamily="2" charset="-122"/>
                <a:ea typeface="宋体" panose="02010600030101010101" pitchFamily="2" charset="-122"/>
              </a:rPr>
              <a:t>(</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7">
                  <a:extLst>
                    <a:ext uri="{A12FA001-AC4F-418D-AE19-62706E023703}">
                      <ahyp:hlinkClr xmlns:ahyp="http://schemas.microsoft.com/office/drawing/2018/hyperlinkcolor" val="tx"/>
                    </a:ext>
                  </a:extLst>
                </a:hlinkClick>
              </a:rPr>
              <a:t>ERC-137</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a:t>
            </a:r>
            <a:r>
              <a:rPr lang="en-US" altLang="zh-CN" b="0" i="0" dirty="0">
                <a:solidFill>
                  <a:srgbClr val="2C3E50"/>
                </a:solidFill>
                <a:effectLst/>
                <a:latin typeface="宋体" panose="02010600030101010101" pitchFamily="2" charset="-122"/>
                <a:ea typeface="宋体" panose="02010600030101010101" pitchFamily="2" charset="-122"/>
              </a:rPr>
              <a:t>URI schemes (</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8">
                  <a:extLst>
                    <a:ext uri="{A12FA001-AC4F-418D-AE19-62706E023703}">
                      <ahyp:hlinkClr xmlns:ahyp="http://schemas.microsoft.com/office/drawing/2018/hyperlinkcolor" val="tx"/>
                    </a:ext>
                  </a:extLst>
                </a:hlinkClick>
              </a:rPr>
              <a:t>ERC-681</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，库</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软件包</a:t>
            </a:r>
            <a:r>
              <a:rPr lang="zh-CN" altLang="en-US" b="0" i="0" dirty="0">
                <a:solidFill>
                  <a:srgbClr val="2C3E50"/>
                </a:solidFill>
                <a:effectLst/>
                <a:latin typeface="宋体" panose="02010600030101010101" pitchFamily="2" charset="-122"/>
                <a:ea typeface="宋体" panose="02010600030101010101" pitchFamily="2" charset="-122"/>
              </a:rPr>
              <a:t>格式 </a:t>
            </a:r>
            <a:r>
              <a:rPr lang="en-US" altLang="zh-CN" b="0" i="0" dirty="0">
                <a:solidFill>
                  <a:srgbClr val="2C3E50"/>
                </a:solidFill>
                <a:effectLst/>
                <a:latin typeface="宋体" panose="02010600030101010101" pitchFamily="2" charset="-122"/>
                <a:ea typeface="宋体" panose="02010600030101010101" pitchFamily="2" charset="-122"/>
              </a:rPr>
              <a:t>(</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9">
                  <a:extLst>
                    <a:ext uri="{A12FA001-AC4F-418D-AE19-62706E023703}">
                      <ahyp:hlinkClr xmlns:ahyp="http://schemas.microsoft.com/office/drawing/2018/hyperlinkcolor" val="tx"/>
                    </a:ext>
                  </a:extLst>
                </a:hlinkClick>
              </a:rPr>
              <a:t>EIP-190</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 钱包格式 </a:t>
            </a:r>
            <a:r>
              <a:rPr lang="en-US" altLang="zh-CN" b="0" i="0" dirty="0">
                <a:solidFill>
                  <a:srgbClr val="2C3E50"/>
                </a:solidFill>
                <a:effectLst/>
                <a:latin typeface="宋体" panose="02010600030101010101" pitchFamily="2" charset="-122"/>
                <a:ea typeface="宋体" panose="02010600030101010101" pitchFamily="2" charset="-122"/>
              </a:rPr>
              <a:t>(</a:t>
            </a:r>
            <a:r>
              <a:rPr lang="en-US" altLang="zh-CN" b="0" i="0" u="none" strike="noStrike" dirty="0">
                <a:solidFill>
                  <a:srgbClr val="FF0000"/>
                </a:solidFill>
                <a:effectLst/>
                <a:latin typeface="宋体" panose="02010600030101010101" pitchFamily="2" charset="-122"/>
                <a:ea typeface="宋体" panose="02010600030101010101" pitchFamily="2" charset="-122"/>
                <a:hlinkClick r:id="rId10">
                  <a:extLst>
                    <a:ext uri="{A12FA001-AC4F-418D-AE19-62706E023703}">
                      <ahyp:hlinkClr xmlns:ahyp="http://schemas.microsoft.com/office/drawing/2018/hyperlinkcolor" val="tx"/>
                    </a:ext>
                  </a:extLst>
                </a:hlinkClick>
              </a:rPr>
              <a:t>EIP-85</a:t>
            </a:r>
            <a:r>
              <a:rPr lang="en-US" altLang="zh-CN" b="0" i="0" dirty="0">
                <a:solidFill>
                  <a:srgbClr val="2C3E50"/>
                </a:solidFill>
                <a:effectLst/>
                <a:latin typeface="宋体" panose="02010600030101010101" pitchFamily="2" charset="-122"/>
                <a:ea typeface="宋体" panose="02010600030101010101" pitchFamily="2" charset="-122"/>
              </a:rPr>
              <a:t>)</a:t>
            </a:r>
            <a:r>
              <a:rPr lang="zh-CN" altLang="en-US" b="0" i="0" dirty="0">
                <a:solidFill>
                  <a:srgbClr val="2C3E50"/>
                </a:solidFill>
                <a:effectLst/>
                <a:latin typeface="宋体" panose="02010600030101010101" pitchFamily="2" charset="-122"/>
                <a:ea typeface="宋体" panose="02010600030101010101" pitchFamily="2" charset="-122"/>
              </a:rPr>
              <a:t>等。</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3751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AECBF-7026-43AF-B5EC-43EB69A17E41}"/>
              </a:ext>
            </a:extLst>
          </p:cNvPr>
          <p:cNvSpPr>
            <a:spLocks noGrp="1"/>
          </p:cNvSpPr>
          <p:nvPr>
            <p:ph type="title"/>
          </p:nvPr>
        </p:nvSpPr>
        <p:spPr/>
        <p:txBody>
          <a:bodyPr/>
          <a:lstStyle/>
          <a:p>
            <a:r>
              <a:rPr lang="en-US" altLang="zh-CN" cap="none" dirty="0"/>
              <a:t>EIPs</a:t>
            </a:r>
            <a:r>
              <a:rPr lang="zh-CN" altLang="zh-CN" dirty="0"/>
              <a:t>的类型</a:t>
            </a:r>
            <a:endParaRPr lang="zh-CN" altLang="en-US" dirty="0"/>
          </a:p>
        </p:txBody>
      </p:sp>
      <p:sp>
        <p:nvSpPr>
          <p:cNvPr id="3" name="内容占位符 2">
            <a:extLst>
              <a:ext uri="{FF2B5EF4-FFF2-40B4-BE49-F238E27FC236}">
                <a16:creationId xmlns:a16="http://schemas.microsoft.com/office/drawing/2014/main" id="{2DED7043-6F79-4699-B713-4BC1A3D30FDA}"/>
              </a:ext>
            </a:extLst>
          </p:cNvPr>
          <p:cNvSpPr>
            <a:spLocks noGrp="1"/>
          </p:cNvSpPr>
          <p:nvPr>
            <p:ph sz="quarter" idx="13"/>
          </p:nvPr>
        </p:nvSpPr>
        <p:spPr/>
        <p:txBody>
          <a:bodyPr/>
          <a:lstStyle/>
          <a:p>
            <a:pPr marL="0" indent="0">
              <a:buNone/>
            </a:pPr>
            <a:r>
              <a:rPr lang="en-US" altLang="zh-CN" b="1" dirty="0">
                <a:latin typeface="宋体" panose="02010600030101010101" pitchFamily="2" charset="-122"/>
                <a:ea typeface="宋体" panose="02010600030101010101" pitchFamily="2" charset="-122"/>
              </a:rPr>
              <a:t>Informational</a:t>
            </a:r>
            <a:r>
              <a:rPr lang="zh-CN" altLang="en-US" b="1" dirty="0">
                <a:latin typeface="宋体" panose="02010600030101010101" pitchFamily="2" charset="-122"/>
                <a:ea typeface="宋体" panose="02010600030101010101" pitchFamily="2" charset="-122"/>
              </a:rPr>
              <a:t>（信息类</a:t>
            </a:r>
            <a:r>
              <a:rPr lang="en-US" altLang="zh-CN" b="1" dirty="0">
                <a:latin typeface="宋体" panose="02010600030101010101" pitchFamily="2" charset="-122"/>
                <a:ea typeface="宋体" panose="02010600030101010101" pitchFamily="2" charset="-122"/>
              </a:rPr>
              <a:t>EIP</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用于描述以太坊的设计问题，或者为以太坊社区提供一般性指导意见</a:t>
            </a:r>
            <a:r>
              <a:rPr lang="zh-CN" altLang="en-US" dirty="0">
                <a:latin typeface="宋体" panose="02010600030101010101" pitchFamily="2" charset="-122"/>
                <a:ea typeface="宋体" panose="02010600030101010101" pitchFamily="2" charset="-122"/>
              </a:rPr>
              <a:t>或信息</a:t>
            </a:r>
            <a:r>
              <a:rPr lang="zh-CN" altLang="zh-CN" dirty="0">
                <a:latin typeface="宋体" panose="02010600030101010101" pitchFamily="2" charset="-122"/>
                <a:ea typeface="宋体" panose="02010600030101010101" pitchFamily="2" charset="-122"/>
              </a:rPr>
              <a:t>，但并不提出新功能。</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信息类</a:t>
            </a:r>
            <a:r>
              <a:rPr lang="en-US" altLang="zh-CN" dirty="0">
                <a:latin typeface="宋体" panose="02010600030101010101" pitchFamily="2" charset="-122"/>
                <a:ea typeface="宋体" panose="02010600030101010101" pitchFamily="2" charset="-122"/>
              </a:rPr>
              <a:t>EIP</a:t>
            </a:r>
            <a:r>
              <a:rPr lang="zh-CN" altLang="zh-CN" dirty="0">
                <a:latin typeface="宋体" panose="02010600030101010101" pitchFamily="2" charset="-122"/>
                <a:ea typeface="宋体" panose="02010600030101010101" pitchFamily="2" charset="-122"/>
              </a:rPr>
              <a:t>不一定代表以太坊社区的共识或建议，因此用户和实施者可以自由选择是否忽视信息类</a:t>
            </a:r>
            <a:r>
              <a:rPr lang="en-US" altLang="zh-CN" dirty="0">
                <a:latin typeface="宋体" panose="02010600030101010101" pitchFamily="2" charset="-122"/>
                <a:ea typeface="宋体" panose="02010600030101010101" pitchFamily="2" charset="-122"/>
              </a:rPr>
              <a:t>EIP</a:t>
            </a:r>
            <a:r>
              <a:rPr lang="zh-CN" altLang="zh-CN" dirty="0">
                <a:latin typeface="宋体" panose="02010600030101010101" pitchFamily="2" charset="-122"/>
                <a:ea typeface="宋体" panose="02010600030101010101" pitchFamily="2" charset="-122"/>
              </a:rPr>
              <a:t>或者遵循其中的建议。</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原始资料：</a:t>
            </a:r>
            <a:endParaRPr lang="en-US" altLang="zh-CN" dirty="0">
              <a:latin typeface="宋体" panose="02010600030101010101" pitchFamily="2" charset="-122"/>
              <a:ea typeface="宋体" panose="02010600030101010101" pitchFamily="2" charset="-122"/>
            </a:endParaRPr>
          </a:p>
          <a:p>
            <a:pPr marL="0" indent="0">
              <a:buNone/>
            </a:pPr>
            <a:r>
              <a:rPr lang="en-US" altLang="zh-CN" dirty="0">
                <a:solidFill>
                  <a:schemeClr val="accent6"/>
                </a:solidFill>
                <a:latin typeface="宋体" panose="02010600030101010101" pitchFamily="2" charset="-122"/>
                <a:ea typeface="宋体" panose="02010600030101010101" pitchFamily="2" charset="-122"/>
                <a:hlinkClick r:id="rId2">
                  <a:extLst>
                    <a:ext uri="{A12FA001-AC4F-418D-AE19-62706E023703}">
                      <ahyp:hlinkClr xmlns:ahyp="http://schemas.microsoft.com/office/drawing/2018/hyperlinkcolor" val="tx"/>
                    </a:ext>
                  </a:extLst>
                </a:hlinkClick>
              </a:rPr>
              <a:t>https://eips.ethereum.org/</a:t>
            </a:r>
            <a:endParaRPr lang="en-US" altLang="zh-CN" dirty="0">
              <a:solidFill>
                <a:schemeClr val="accent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2493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6" y="0"/>
            <a:ext cx="6672886" cy="1367161"/>
          </a:xfrm>
        </p:spPr>
        <p:txBody>
          <a:bodyPr>
            <a:normAutofit/>
          </a:bodyPr>
          <a:lstStyle/>
          <a:p>
            <a:r>
              <a:rPr lang="zh-CN" altLang="zh-CN" dirty="0"/>
              <a:t>以太坊</a:t>
            </a:r>
            <a:endParaRPr lang="zh-CN" altLang="en-US" dirty="0"/>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367162"/>
            <a:ext cx="6907453" cy="5308846"/>
          </a:xfrm>
        </p:spPr>
        <p:txBody>
          <a:bodyPr>
            <a:normAutofit fontScale="92500"/>
          </a:bodyPr>
          <a:lstStyle/>
          <a:p>
            <a:pPr marL="0" indent="0">
              <a:buNone/>
            </a:pPr>
            <a:r>
              <a:rPr lang="zh-CN" altLang="en-US" sz="2400" b="1" cap="none" dirty="0">
                <a:latin typeface="+mn-ea"/>
                <a:cs typeface="Times New Roman" panose="02020603050405020304" pitchFamily="18" charset="0"/>
              </a:rPr>
              <a:t>以太坊（</a:t>
            </a:r>
            <a:r>
              <a:rPr lang="en-US" altLang="zh-CN" sz="2400" b="1" cap="none" dirty="0">
                <a:latin typeface="+mn-ea"/>
                <a:cs typeface="Times New Roman" panose="02020603050405020304" pitchFamily="18" charset="0"/>
              </a:rPr>
              <a:t>Ethereum</a:t>
            </a:r>
            <a:r>
              <a:rPr lang="zh-CN" altLang="en-US" sz="2400" b="1" cap="none" dirty="0">
                <a:latin typeface="+mn-ea"/>
                <a:cs typeface="Times New Roman" panose="02020603050405020304" pitchFamily="18" charset="0"/>
              </a:rPr>
              <a:t>）是一个开源的有智能合约功能的、可以承载众多去中心化应用（</a:t>
            </a:r>
            <a:r>
              <a:rPr lang="en-US" altLang="zh-CN" sz="2400" b="1" cap="none" dirty="0">
                <a:latin typeface="+mn-ea"/>
                <a:cs typeface="Times New Roman" panose="02020603050405020304" pitchFamily="18" charset="0"/>
              </a:rPr>
              <a:t>decentralized applications</a:t>
            </a:r>
            <a:r>
              <a:rPr lang="zh-CN" altLang="en-US" sz="2400" b="1" cap="none" dirty="0">
                <a:latin typeface="+mn-ea"/>
                <a:cs typeface="Times New Roman" panose="02020603050405020304" pitchFamily="18" charset="0"/>
              </a:rPr>
              <a:t>）的公共区块链平台。通过其专属通证以太（</a:t>
            </a:r>
            <a:r>
              <a:rPr lang="en-US" altLang="zh-CN" sz="2400" b="1" cap="none" dirty="0">
                <a:latin typeface="+mn-ea"/>
                <a:cs typeface="Times New Roman" panose="02020603050405020304" pitchFamily="18" charset="0"/>
              </a:rPr>
              <a:t>Ether</a:t>
            </a:r>
            <a:r>
              <a:rPr lang="zh-CN" altLang="en-US" sz="2400" b="1" cap="none" dirty="0">
                <a:latin typeface="+mn-ea"/>
                <a:cs typeface="Times New Roman" panose="02020603050405020304" pitchFamily="18" charset="0"/>
              </a:rPr>
              <a:t>）提供去中心化的虚拟机（</a:t>
            </a:r>
            <a:r>
              <a:rPr lang="en-US" altLang="zh-CN" sz="2400" b="1" cap="none" dirty="0">
                <a:latin typeface="+mn-ea"/>
                <a:cs typeface="Times New Roman" panose="02020603050405020304" pitchFamily="18" charset="0"/>
              </a:rPr>
              <a:t>Ethereum Virtual Machine</a:t>
            </a:r>
            <a:r>
              <a:rPr lang="zh-CN" altLang="en-US" sz="2400" b="1" cap="none" dirty="0">
                <a:latin typeface="+mn-ea"/>
                <a:cs typeface="Times New Roman" panose="02020603050405020304" pitchFamily="18" charset="0"/>
              </a:rPr>
              <a:t>）来处理点对点合约。</a:t>
            </a:r>
          </a:p>
          <a:p>
            <a:pPr marL="0" indent="0">
              <a:buNone/>
            </a:pPr>
            <a:r>
              <a:rPr lang="en-US" altLang="zh-CN" cap="none" dirty="0">
                <a:latin typeface="Times New Roman" panose="02020603050405020304" pitchFamily="18" charset="0"/>
                <a:cs typeface="Times New Roman" panose="02020603050405020304" pitchFamily="18" charset="0"/>
              </a:rPr>
              <a:t>My goal in creating Ethereum was to create a platform that was open, decentralized, transparent, easy to use and free for anyone to participate and build things. I think that this kind of platform can be good for humanity.</a:t>
            </a:r>
          </a:p>
          <a:p>
            <a:pPr marL="0" indent="0">
              <a:buNone/>
            </a:pPr>
            <a:r>
              <a:rPr lang="zh-CN" altLang="zh-CN" dirty="0"/>
              <a:t>我创建</a:t>
            </a:r>
            <a:r>
              <a:rPr lang="zh-CN" altLang="en-US" dirty="0"/>
              <a:t>以太坊</a:t>
            </a:r>
            <a:r>
              <a:rPr lang="zh-CN" altLang="zh-CN" dirty="0"/>
              <a:t>的目标是创建一个开放、去中心化、透明、易用和任何人都可以自由参与和构建东西的平台。我认为这种平台对人类有益。</a:t>
            </a:r>
            <a:endParaRPr lang="en-US" altLang="zh-CN" dirty="0"/>
          </a:p>
        </p:txBody>
      </p:sp>
    </p:spTree>
    <p:extLst>
      <p:ext uri="{BB962C8B-B14F-4D97-AF65-F5344CB8AC3E}">
        <p14:creationId xmlns:p14="http://schemas.microsoft.com/office/powerpoint/2010/main" val="1697350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9886C-17C5-4A10-89E9-8BA95F02872D}"/>
              </a:ext>
            </a:extLst>
          </p:cNvPr>
          <p:cNvSpPr>
            <a:spLocks noGrp="1"/>
          </p:cNvSpPr>
          <p:nvPr>
            <p:ph type="title"/>
          </p:nvPr>
        </p:nvSpPr>
        <p:spPr/>
        <p:txBody>
          <a:bodyPr/>
          <a:lstStyle/>
          <a:p>
            <a:r>
              <a:rPr lang="en-US" altLang="zh-CN" cap="none" dirty="0"/>
              <a:t>EIPs</a:t>
            </a:r>
            <a:r>
              <a:rPr lang="zh-CN" altLang="zh-CN" dirty="0"/>
              <a:t>的类型</a:t>
            </a:r>
            <a:endParaRPr lang="zh-CN" altLang="en-US" dirty="0"/>
          </a:p>
        </p:txBody>
      </p:sp>
      <p:sp>
        <p:nvSpPr>
          <p:cNvPr id="3" name="内容占位符 2">
            <a:extLst>
              <a:ext uri="{FF2B5EF4-FFF2-40B4-BE49-F238E27FC236}">
                <a16:creationId xmlns:a16="http://schemas.microsoft.com/office/drawing/2014/main" id="{F0D23E34-F4EF-4A4D-BF73-72C7A66CA7E3}"/>
              </a:ext>
            </a:extLst>
          </p:cNvPr>
          <p:cNvSpPr>
            <a:spLocks noGrp="1"/>
          </p:cNvSpPr>
          <p:nvPr>
            <p:ph sz="quarter" idx="13"/>
          </p:nvPr>
        </p:nvSpPr>
        <p:spPr/>
        <p:txBody>
          <a:bodyPr>
            <a:normAutofit/>
          </a:bodyPr>
          <a:lstStyle/>
          <a:p>
            <a:pPr marL="0" indent="0">
              <a:buNone/>
            </a:pPr>
            <a:r>
              <a:rPr lang="en-US" altLang="zh-CN" b="1" dirty="0"/>
              <a:t>Meta</a:t>
            </a:r>
            <a:r>
              <a:rPr lang="zh-CN" altLang="en-US" b="1" dirty="0"/>
              <a:t>（元</a:t>
            </a:r>
            <a:r>
              <a:rPr lang="en-US" altLang="zh-CN" b="1" dirty="0"/>
              <a:t>EIP</a:t>
            </a:r>
            <a:r>
              <a:rPr lang="zh-CN" altLang="en-US" b="1" dirty="0"/>
              <a:t>）</a:t>
            </a:r>
            <a:endParaRPr lang="en-US" altLang="zh-CN" b="1" dirty="0"/>
          </a:p>
          <a:p>
            <a:r>
              <a:rPr lang="zh-CN" altLang="en-US" dirty="0"/>
              <a:t>描述以太坊的改进过程（或事件），也被视为流程</a:t>
            </a:r>
            <a:r>
              <a:rPr lang="en-US" altLang="zh-CN" dirty="0"/>
              <a:t>EIP</a:t>
            </a:r>
            <a:r>
              <a:rPr lang="zh-CN" altLang="en-US" dirty="0"/>
              <a:t>（</a:t>
            </a:r>
            <a:r>
              <a:rPr lang="en-US" altLang="zh-CN" dirty="0"/>
              <a:t>Process EIP</a:t>
            </a:r>
            <a:r>
              <a:rPr lang="zh-CN" altLang="en-US" dirty="0"/>
              <a:t>）。</a:t>
            </a:r>
            <a:endParaRPr lang="en-US" altLang="zh-CN" dirty="0"/>
          </a:p>
          <a:p>
            <a:r>
              <a:rPr lang="zh-CN" altLang="en-US" dirty="0"/>
              <a:t>流程</a:t>
            </a:r>
            <a:r>
              <a:rPr lang="en-US" altLang="zh-CN" dirty="0"/>
              <a:t>EIP</a:t>
            </a:r>
            <a:r>
              <a:rPr lang="zh-CN" altLang="en-US" dirty="0"/>
              <a:t>类似于标准跟踪</a:t>
            </a:r>
            <a:r>
              <a:rPr lang="en-US" altLang="zh-CN" dirty="0"/>
              <a:t>EIP</a:t>
            </a:r>
            <a:r>
              <a:rPr lang="zh-CN" altLang="en-US" dirty="0"/>
              <a:t>，但流程</a:t>
            </a:r>
            <a:r>
              <a:rPr lang="en-US" altLang="zh-CN" dirty="0"/>
              <a:t>EIP</a:t>
            </a:r>
            <a:r>
              <a:rPr lang="zh-CN" altLang="en-US" dirty="0"/>
              <a:t>描述以太坊协议外的内容（而不是协议本身）。</a:t>
            </a:r>
            <a:endParaRPr lang="en-US" altLang="zh-CN" dirty="0"/>
          </a:p>
          <a:p>
            <a:r>
              <a:rPr lang="zh-CN" altLang="en-US" dirty="0"/>
              <a:t>他们可能会提出一个实施方案，但不会加入到以太坊的代码库。</a:t>
            </a:r>
            <a:endParaRPr lang="en-US" altLang="zh-CN" dirty="0"/>
          </a:p>
          <a:p>
            <a:r>
              <a:rPr lang="zh-CN" altLang="en-US" dirty="0"/>
              <a:t>这些提案经常需要社区共识</a:t>
            </a:r>
            <a:r>
              <a:rPr lang="en-US" altLang="zh-CN" dirty="0"/>
              <a:t>; </a:t>
            </a:r>
            <a:r>
              <a:rPr lang="zh-CN" altLang="en-US" dirty="0"/>
              <a:t>与信息类</a:t>
            </a:r>
            <a:r>
              <a:rPr lang="en-US" altLang="zh-CN" dirty="0"/>
              <a:t>EIP</a:t>
            </a:r>
            <a:r>
              <a:rPr lang="zh-CN" altLang="en-US" dirty="0"/>
              <a:t>不同，它们不是单纯的建议，用户通常也不能忽视它们。</a:t>
            </a:r>
            <a:endParaRPr lang="en-US" altLang="zh-CN" dirty="0"/>
          </a:p>
          <a:p>
            <a:r>
              <a:rPr lang="zh-CN" altLang="en-US" dirty="0"/>
              <a:t>这类提案包含步骤、指南、决策过程的变更以及以太坊开发中使用的工具或环境的变更。我们也可以把元</a:t>
            </a:r>
            <a:r>
              <a:rPr lang="en-US" altLang="zh-CN" dirty="0"/>
              <a:t>EIP</a:t>
            </a:r>
            <a:r>
              <a:rPr lang="zh-CN" altLang="en-US" dirty="0"/>
              <a:t>看作是流程</a:t>
            </a:r>
            <a:r>
              <a:rPr lang="en-US" altLang="zh-CN" dirty="0"/>
              <a:t>EIP</a:t>
            </a:r>
            <a:r>
              <a:rPr lang="zh-CN" altLang="en-US" dirty="0"/>
              <a:t>。</a:t>
            </a:r>
            <a:endParaRPr lang="en-US" altLang="zh-CN" dirty="0"/>
          </a:p>
        </p:txBody>
      </p:sp>
    </p:spTree>
    <p:extLst>
      <p:ext uri="{BB962C8B-B14F-4D97-AF65-F5344CB8AC3E}">
        <p14:creationId xmlns:p14="http://schemas.microsoft.com/office/powerpoint/2010/main" val="350367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8B4C2-742A-4D16-8384-645EB3ACE172}"/>
              </a:ext>
            </a:extLst>
          </p:cNvPr>
          <p:cNvSpPr>
            <a:spLocks noGrp="1"/>
          </p:cNvSpPr>
          <p:nvPr>
            <p:ph type="title"/>
          </p:nvPr>
        </p:nvSpPr>
        <p:spPr/>
        <p:txBody>
          <a:bodyPr/>
          <a:lstStyle/>
          <a:p>
            <a:r>
              <a:rPr lang="zh-CN" altLang="en-US" dirty="0"/>
              <a:t>如何参与以太坊标准的建设</a:t>
            </a:r>
          </a:p>
        </p:txBody>
      </p:sp>
      <p:sp>
        <p:nvSpPr>
          <p:cNvPr id="3" name="内容占位符 2">
            <a:extLst>
              <a:ext uri="{FF2B5EF4-FFF2-40B4-BE49-F238E27FC236}">
                <a16:creationId xmlns:a16="http://schemas.microsoft.com/office/drawing/2014/main" id="{68FCB7B1-8CB5-443C-9E1C-FF20BC9ECACF}"/>
              </a:ext>
            </a:extLst>
          </p:cNvPr>
          <p:cNvSpPr>
            <a:spLocks noGrp="1"/>
          </p:cNvSpPr>
          <p:nvPr>
            <p:ph sz="quarter" idx="13"/>
          </p:nvPr>
        </p:nvSpPr>
        <p:spPr/>
        <p:txBody>
          <a:bodyPr/>
          <a:lstStyle/>
          <a:p>
            <a:r>
              <a:rPr lang="zh-CN" altLang="zh-CN" dirty="0"/>
              <a:t>首先查阅</a:t>
            </a:r>
            <a:r>
              <a:rPr lang="en-US" altLang="zh-CN" dirty="0">
                <a:solidFill>
                  <a:srgbClr val="FF0000"/>
                </a:solidFill>
                <a:hlinkClick r:id="rId2">
                  <a:extLst>
                    <a:ext uri="{A12FA001-AC4F-418D-AE19-62706E023703}">
                      <ahyp:hlinkClr xmlns:ahyp="http://schemas.microsoft.com/office/drawing/2018/hyperlinkcolor" val="tx"/>
                    </a:ext>
                  </a:extLst>
                </a:hlinkClick>
              </a:rPr>
              <a:t>EIP-1</a:t>
            </a:r>
            <a:r>
              <a:rPr lang="zh-CN" altLang="zh-CN" dirty="0"/>
              <a:t>（</a:t>
            </a:r>
            <a:r>
              <a:rPr lang="en-US" altLang="zh-CN" dirty="0"/>
              <a:t>https://eips.ethereum.org/EIPS/eip-1</a:t>
            </a:r>
            <a:r>
              <a:rPr lang="zh-CN" altLang="zh-CN" dirty="0"/>
              <a:t>）里面对于</a:t>
            </a:r>
            <a:r>
              <a:rPr lang="en-US" altLang="zh-CN" dirty="0"/>
              <a:t>EIP</a:t>
            </a:r>
            <a:r>
              <a:rPr lang="zh-CN" altLang="zh-CN" dirty="0"/>
              <a:t>的流程与要求的说明。</a:t>
            </a:r>
            <a:endParaRPr lang="en-US" altLang="zh-CN" dirty="0"/>
          </a:p>
          <a:p>
            <a:r>
              <a:rPr lang="zh-CN" altLang="zh-CN" dirty="0"/>
              <a:t>这里有一个</a:t>
            </a:r>
            <a:r>
              <a:rPr lang="en-US" altLang="zh-CN" dirty="0">
                <a:solidFill>
                  <a:srgbClr val="FF0000"/>
                </a:solidFill>
                <a:hlinkClick r:id="rId3">
                  <a:extLst>
                    <a:ext uri="{A12FA001-AC4F-418D-AE19-62706E023703}">
                      <ahyp:hlinkClr xmlns:ahyp="http://schemas.microsoft.com/office/drawing/2018/hyperlinkcolor" val="tx"/>
                    </a:ext>
                  </a:extLst>
                </a:hlinkClick>
              </a:rPr>
              <a:t>EIP</a:t>
            </a:r>
            <a:r>
              <a:rPr lang="zh-CN" altLang="zh-CN" dirty="0">
                <a:solidFill>
                  <a:srgbClr val="FF0000"/>
                </a:solidFill>
                <a:hlinkClick r:id="rId3">
                  <a:extLst>
                    <a:ext uri="{A12FA001-AC4F-418D-AE19-62706E023703}">
                      <ahyp:hlinkClr xmlns:ahyp="http://schemas.microsoft.com/office/drawing/2018/hyperlinkcolor" val="tx"/>
                    </a:ext>
                  </a:extLst>
                </a:hlinkClick>
              </a:rPr>
              <a:t>模板</a:t>
            </a:r>
            <a:r>
              <a:rPr lang="zh-CN" altLang="zh-CN" dirty="0"/>
              <a:t>（</a:t>
            </a:r>
            <a:r>
              <a:rPr lang="en-US" altLang="zh-CN" dirty="0"/>
              <a:t>https://github.com/ethereum/EIPs/blob/master/eip-template.md</a:t>
            </a:r>
            <a:r>
              <a:rPr lang="zh-CN" altLang="zh-CN" dirty="0"/>
              <a:t>）。点击</a:t>
            </a:r>
            <a:r>
              <a:rPr lang="zh-CN" altLang="en-US" dirty="0"/>
              <a:t>页面</a:t>
            </a:r>
            <a:r>
              <a:rPr lang="zh-CN" altLang="zh-CN" dirty="0"/>
              <a:t>右上角的“</a:t>
            </a:r>
            <a:r>
              <a:rPr lang="en-US" altLang="zh-CN" dirty="0"/>
              <a:t>Fork</a:t>
            </a:r>
            <a:r>
              <a:rPr lang="zh-CN" altLang="zh-CN" dirty="0"/>
              <a:t>”，分叉（相当于复制）其文件夹。</a:t>
            </a:r>
            <a:endParaRPr lang="en-US" altLang="zh-CN" dirty="0"/>
          </a:p>
          <a:p>
            <a:r>
              <a:rPr lang="zh-CN" altLang="en-US" dirty="0"/>
              <a:t>按模板编辑好你的</a:t>
            </a:r>
            <a:r>
              <a:rPr lang="en-US" altLang="zh-CN" dirty="0"/>
              <a:t>EIP</a:t>
            </a:r>
            <a:r>
              <a:rPr lang="zh-CN" altLang="en-US" dirty="0"/>
              <a:t>内容。</a:t>
            </a:r>
            <a:endParaRPr lang="en-US" altLang="zh-CN" dirty="0"/>
          </a:p>
          <a:p>
            <a:r>
              <a:rPr lang="zh-CN" altLang="zh-CN" dirty="0"/>
              <a:t>最后提交一个</a:t>
            </a:r>
            <a:r>
              <a:rPr lang="en-US" altLang="zh-CN" dirty="0"/>
              <a:t>Pull</a:t>
            </a:r>
            <a:r>
              <a:rPr lang="zh-CN" altLang="zh-CN" dirty="0"/>
              <a:t>请求到</a:t>
            </a:r>
            <a:r>
              <a:rPr lang="en-US" altLang="zh-CN" dirty="0"/>
              <a:t>Ethereum</a:t>
            </a:r>
            <a:r>
              <a:rPr lang="zh-CN" altLang="zh-CN" dirty="0"/>
              <a:t>的</a:t>
            </a:r>
            <a:r>
              <a:rPr lang="en-US" altLang="zh-CN" dirty="0">
                <a:solidFill>
                  <a:srgbClr val="FF0000"/>
                </a:solidFill>
                <a:hlinkClick r:id="rId4">
                  <a:extLst>
                    <a:ext uri="{A12FA001-AC4F-418D-AE19-62706E023703}">
                      <ahyp:hlinkClr xmlns:ahyp="http://schemas.microsoft.com/office/drawing/2018/hyperlinkcolor" val="tx"/>
                    </a:ext>
                  </a:extLst>
                </a:hlinkClick>
              </a:rPr>
              <a:t>EIPs</a:t>
            </a:r>
            <a:r>
              <a:rPr lang="zh-CN" altLang="en-US" dirty="0">
                <a:solidFill>
                  <a:srgbClr val="FF0000"/>
                </a:solidFill>
                <a:hlinkClick r:id="rId4">
                  <a:extLst>
                    <a:ext uri="{A12FA001-AC4F-418D-AE19-62706E023703}">
                      <ahyp:hlinkClr xmlns:ahyp="http://schemas.microsoft.com/office/drawing/2018/hyperlinkcolor" val="tx"/>
                    </a:ext>
                  </a:extLst>
                </a:hlinkClick>
              </a:rPr>
              <a:t>目录</a:t>
            </a:r>
            <a:r>
              <a:rPr lang="zh-CN" altLang="zh-CN" dirty="0"/>
              <a:t>（</a:t>
            </a:r>
            <a:r>
              <a:rPr lang="en-US" altLang="zh-CN" dirty="0"/>
              <a:t>https://github.com/ethereum/EIPs</a:t>
            </a:r>
            <a:r>
              <a:rPr lang="zh-CN" altLang="zh-CN" dirty="0"/>
              <a:t>）。</a:t>
            </a:r>
            <a:endParaRPr lang="zh-CN" altLang="en-US" dirty="0"/>
          </a:p>
        </p:txBody>
      </p:sp>
    </p:spTree>
    <p:extLst>
      <p:ext uri="{BB962C8B-B14F-4D97-AF65-F5344CB8AC3E}">
        <p14:creationId xmlns:p14="http://schemas.microsoft.com/office/powerpoint/2010/main" val="213651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lstStyle/>
          <a:p>
            <a:r>
              <a:rPr lang="zh-CN" altLang="zh-CN" dirty="0"/>
              <a:t>此前的其它任何技术都无法部署智能合约，智能合约是区块链的独门秘技</a:t>
            </a:r>
            <a:r>
              <a:rPr lang="zh-CN" altLang="en-US" dirty="0"/>
              <a:t>。</a:t>
            </a:r>
            <a:endParaRPr lang="en-US" altLang="zh-CN" dirty="0"/>
          </a:p>
          <a:p>
            <a:r>
              <a:rPr lang="zh-CN" altLang="zh-CN" dirty="0"/>
              <a:t>自动判断执行，降低人工判断错误或是人为操作改动的风险；如果没有代码错误，智能合约完全可以做到零差错！</a:t>
            </a:r>
            <a:endParaRPr lang="en-US" altLang="zh-CN" dirty="0"/>
          </a:p>
          <a:p>
            <a:r>
              <a:rPr lang="zh-CN" altLang="zh-CN" dirty="0"/>
              <a:t>降低成本，智能合约在部署和执行时具有显著的低成本优势；譬如在资产批量兑换时，执行阶段可以做到</a:t>
            </a:r>
            <a:r>
              <a:rPr lang="zh-CN" altLang="en-US" dirty="0"/>
              <a:t>极低</a:t>
            </a:r>
            <a:r>
              <a:rPr lang="zh-CN" altLang="zh-CN" dirty="0"/>
              <a:t>成本（只需要支付以太坊</a:t>
            </a:r>
            <a:r>
              <a:rPr lang="en-US" altLang="zh-CN" dirty="0"/>
              <a:t>gas</a:t>
            </a:r>
            <a:r>
              <a:rPr lang="zh-CN" altLang="zh-CN" dirty="0"/>
              <a:t>费用）。</a:t>
            </a:r>
            <a:endParaRPr lang="en-US" altLang="zh-CN" dirty="0"/>
          </a:p>
          <a:p>
            <a:r>
              <a:rPr lang="zh-CN" altLang="zh-CN" dirty="0"/>
              <a:t>传统合约采用</a:t>
            </a:r>
            <a:r>
              <a:rPr lang="zh-CN" altLang="en-US" dirty="0"/>
              <a:t>的</a:t>
            </a:r>
            <a:r>
              <a:rPr lang="zh-CN" altLang="zh-CN" dirty="0"/>
              <a:t>是事后执行，根据状态决定奖惩的模式；智能合约则属于事前预定执行模式，加上智能合约可以抗人为干扰控制合约涉及的全部资金的特色，使资金的流向完全遵照约定的条款来执行，极大地提升</a:t>
            </a:r>
            <a:r>
              <a:rPr lang="zh-CN" altLang="en-US" dirty="0"/>
              <a:t>了</a:t>
            </a:r>
            <a:r>
              <a:rPr lang="zh-CN" altLang="zh-CN" dirty="0"/>
              <a:t>合约的价值，并将大大减少因传统合约无法严格按条款得到执行，以及违约追责而造成的社会资源和人力成本的巨大浪费！它将大大提升人类社会延续和发展的效率。</a:t>
            </a:r>
            <a:endParaRPr lang="zh-CN" altLang="en-US" dirty="0"/>
          </a:p>
        </p:txBody>
      </p:sp>
    </p:spTree>
    <p:extLst>
      <p:ext uri="{BB962C8B-B14F-4D97-AF65-F5344CB8AC3E}">
        <p14:creationId xmlns:p14="http://schemas.microsoft.com/office/powerpoint/2010/main" val="108253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lstStyle/>
          <a:p>
            <a:r>
              <a:rPr lang="zh-CN" altLang="zh-CN" dirty="0"/>
              <a:t>智能合约绑定了双方的数字资产，相对传统合约违约成本更高，从而带来了更强的约束力和执行效率</a:t>
            </a:r>
            <a:r>
              <a:rPr lang="zh-CN" altLang="en-US" dirty="0"/>
              <a:t>。</a:t>
            </a:r>
          </a:p>
          <a:p>
            <a:r>
              <a:rPr lang="zh-CN" altLang="zh-CN" dirty="0">
                <a:solidFill>
                  <a:schemeClr val="tx1">
                    <a:lumMod val="65000"/>
                    <a:lumOff val="35000"/>
                  </a:schemeClr>
                </a:solidFill>
              </a:rPr>
              <a:t>由于许多不同的智能合约可能想要验证关于其用户的某些属性，因此链上身份登记变得越来越重要。然而，这只是链上身份用例非常大的一个用例。 通过为身份提供一个中央资料库，开发人员具备了实验的共同点。 标准化的注册管理机构也可以使身份查询变得简单和高效。第三方合同只需要进行一次外部调用，不需要添加用于签名验证的逻辑，身份签名密钥的查找等</a:t>
            </a:r>
            <a:r>
              <a:rPr lang="en-US" altLang="zh-CN" dirty="0">
                <a:solidFill>
                  <a:schemeClr val="tx1">
                    <a:lumMod val="65000"/>
                    <a:lumOff val="35000"/>
                  </a:schemeClr>
                </a:solidFill>
              </a:rPr>
              <a:t>……</a:t>
            </a:r>
          </a:p>
          <a:p>
            <a:endParaRPr lang="zh-CN" altLang="en-US" dirty="0"/>
          </a:p>
        </p:txBody>
      </p:sp>
    </p:spTree>
    <p:extLst>
      <p:ext uri="{BB962C8B-B14F-4D97-AF65-F5344CB8AC3E}">
        <p14:creationId xmlns:p14="http://schemas.microsoft.com/office/powerpoint/2010/main" val="28235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lstStyle/>
          <a:p>
            <a:r>
              <a:rPr lang="zh-CN" altLang="zh-CN" dirty="0"/>
              <a:t>由于许多不同的智能合约可能想要验证关于其用户的某些属性，因此链上身份登记变得越来越重要。然而，</a:t>
            </a:r>
            <a:r>
              <a:rPr lang="zh-CN" altLang="en-US" dirty="0"/>
              <a:t>去中心化的</a:t>
            </a:r>
            <a:r>
              <a:rPr lang="zh-CN" altLang="zh-CN" dirty="0"/>
              <a:t>身份</a:t>
            </a:r>
            <a:r>
              <a:rPr lang="zh-CN" altLang="en-US" dirty="0"/>
              <a:t>存储和点对点的身份传递</a:t>
            </a:r>
            <a:r>
              <a:rPr lang="zh-CN" altLang="zh-CN" dirty="0"/>
              <a:t>，</a:t>
            </a:r>
            <a:r>
              <a:rPr lang="zh-CN" altLang="en-US" dirty="0"/>
              <a:t>以及基于零知识证明的身份验证机制，才会使得</a:t>
            </a:r>
            <a:r>
              <a:rPr lang="zh-CN" altLang="zh-CN" dirty="0"/>
              <a:t>身份</a:t>
            </a:r>
            <a:r>
              <a:rPr lang="zh-CN" altLang="en-US" dirty="0"/>
              <a:t>的存储、调用和验证</a:t>
            </a:r>
            <a:r>
              <a:rPr lang="zh-CN" altLang="zh-CN" dirty="0"/>
              <a:t>变得简单和高效。</a:t>
            </a:r>
            <a:r>
              <a:rPr lang="zh-CN" altLang="en-US" dirty="0"/>
              <a:t>身份与智能合约的绑定，将具有超常的价值！</a:t>
            </a:r>
            <a:endParaRPr lang="en-US" altLang="zh-CN" dirty="0"/>
          </a:p>
          <a:p>
            <a:r>
              <a:rPr lang="zh-CN" altLang="zh-CN" dirty="0"/>
              <a:t>适用范围更广，可适用于全球范围的协作，传统合约受制于各地法律、人文因素等各种因素，完全无法适应当今全球化的需求。</a:t>
            </a:r>
            <a:endParaRPr lang="en-US" altLang="zh-CN" dirty="0"/>
          </a:p>
          <a:p>
            <a:r>
              <a:rPr lang="zh-CN" altLang="zh-CN" dirty="0"/>
              <a:t>从</a:t>
            </a:r>
            <a:r>
              <a:rPr lang="zh-CN" altLang="en-US" dirty="0"/>
              <a:t>去中心化去审查的投融资</a:t>
            </a:r>
            <a:r>
              <a:rPr lang="zh-CN" altLang="zh-CN" dirty="0"/>
              <a:t>，到构建全球一体的治理体系，智能合约在这一轮“区块链革命”中，将起到举足轻重的作用！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1835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pPr marL="457200" indent="-457200">
              <a:buFont typeface="+mj-lt"/>
              <a:buAutoNum type="arabicPeriod"/>
            </a:pPr>
            <a:r>
              <a:rPr lang="zh-CN" altLang="en-US" dirty="0"/>
              <a:t>以太坊目标远大：它矢志要成为区块链领域的安卓。</a:t>
            </a:r>
            <a:endParaRPr lang="en-US" altLang="zh-CN" dirty="0"/>
          </a:p>
          <a:p>
            <a:pPr marL="457200" indent="-457200">
              <a:buFont typeface="+mj-lt"/>
              <a:buAutoNum type="arabicPeriod"/>
            </a:pPr>
            <a:r>
              <a:rPr lang="zh-CN" altLang="en-US" dirty="0"/>
              <a:t>以太坊的爆发使我们认识到，作为区块链</a:t>
            </a:r>
            <a:r>
              <a:rPr lang="en-US" altLang="zh-CN" dirty="0"/>
              <a:t>2.0</a:t>
            </a:r>
            <a:r>
              <a:rPr lang="zh-CN" altLang="en-US" dirty="0"/>
              <a:t>代表的公链的核心根本就不仅仅是</a:t>
            </a:r>
            <a:r>
              <a:rPr lang="en-US" altLang="zh-CN" dirty="0"/>
              <a:t>TPS</a:t>
            </a:r>
            <a:r>
              <a:rPr lang="zh-CN" altLang="en-US" dirty="0"/>
              <a:t>，而是还需要有最强大脑们构建的千千万万个智能合约标准。</a:t>
            </a:r>
            <a:endParaRPr lang="en-US" altLang="zh-CN" dirty="0"/>
          </a:p>
          <a:p>
            <a:pPr lvl="1"/>
            <a:r>
              <a:rPr lang="en-US" altLang="zh-CN" dirty="0"/>
              <a:t>TPS</a:t>
            </a:r>
            <a:r>
              <a:rPr lang="zh-CN" altLang="en-US" dirty="0"/>
              <a:t>到达</a:t>
            </a:r>
            <a:r>
              <a:rPr lang="en-US" altLang="zh-CN" dirty="0"/>
              <a:t>1</a:t>
            </a:r>
            <a:r>
              <a:rPr lang="zh-CN" altLang="en-US" dirty="0"/>
              <a:t>百万</a:t>
            </a:r>
            <a:r>
              <a:rPr lang="en-US" altLang="zh-CN" dirty="0"/>
              <a:t>/</a:t>
            </a:r>
            <a:r>
              <a:rPr lang="zh-CN" altLang="en-US" dirty="0"/>
              <a:t>秒，并不能解决多少问题，它还需要第三次甚至第四次的进化。</a:t>
            </a:r>
            <a:endParaRPr lang="en-US" altLang="zh-CN" dirty="0"/>
          </a:p>
          <a:p>
            <a:pPr lvl="1"/>
            <a:r>
              <a:rPr lang="zh-CN" altLang="en-US" dirty="0"/>
              <a:t>我们已经看到智能合约标准带来的应用的惊人的爆发力，因此也明白：智能合约标准的建设始终是以太坊里最重要的核心。</a:t>
            </a:r>
            <a:endParaRPr lang="en-US" altLang="zh-CN" dirty="0"/>
          </a:p>
          <a:p>
            <a:pPr lvl="1"/>
            <a:r>
              <a:rPr lang="zh-CN" altLang="en-US" dirty="0"/>
              <a:t>智能合约标准的作用在于两个方面：第一，带来新的应用；第二，在公平公正公开透明的去中心化去审查的基础之上爆发应用！</a:t>
            </a:r>
            <a:endParaRPr lang="en-US" altLang="zh-CN" dirty="0"/>
          </a:p>
          <a:p>
            <a:pPr lvl="1"/>
            <a:r>
              <a:rPr lang="zh-CN" altLang="en-US" dirty="0"/>
              <a:t>目前所有公链里，只有以太坊的智能合约标准的发展欣欣向荣！其它公链几乎一片死寂，它们全部加起来的贡献，恐怕连以太坊的百分之一都没有。</a:t>
            </a:r>
          </a:p>
        </p:txBody>
      </p:sp>
    </p:spTree>
    <p:extLst>
      <p:ext uri="{BB962C8B-B14F-4D97-AF65-F5344CB8AC3E}">
        <p14:creationId xmlns:p14="http://schemas.microsoft.com/office/powerpoint/2010/main" val="262728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pPr marL="457200" indent="-457200">
              <a:buFont typeface="+mj-lt"/>
              <a:buAutoNum type="arabicPeriod" startAt="3"/>
            </a:pPr>
            <a:r>
              <a:rPr lang="zh-CN" altLang="en-US" dirty="0"/>
              <a:t>我们有理由相信：以太坊有潜力成为前所未有的合作博弈竞技场。</a:t>
            </a:r>
            <a:endParaRPr lang="en-US" altLang="zh-CN" dirty="0"/>
          </a:p>
          <a:p>
            <a:pPr lvl="1"/>
            <a:r>
              <a:rPr lang="zh-CN" altLang="zh-CN" dirty="0"/>
              <a:t>比特币创造性地带来了去中心化的激励机制，但带来</a:t>
            </a:r>
            <a:r>
              <a:rPr lang="zh-CN" altLang="en-US" dirty="0"/>
              <a:t>的</a:t>
            </a:r>
            <a:r>
              <a:rPr lang="zh-CN" altLang="zh-CN" dirty="0"/>
              <a:t>仍旧是非合作博弈</a:t>
            </a:r>
            <a:r>
              <a:rPr lang="zh-CN" altLang="en-US" dirty="0"/>
              <a:t>：</a:t>
            </a:r>
            <a:r>
              <a:rPr lang="zh-CN" altLang="zh-CN" dirty="0"/>
              <a:t>“公地悲剧”</a:t>
            </a:r>
            <a:r>
              <a:rPr lang="zh-CN" altLang="en-US" dirty="0"/>
              <a:t>、</a:t>
            </a:r>
            <a:r>
              <a:rPr lang="zh-CN" altLang="zh-CN" dirty="0"/>
              <a:t>“囚徒困境”</a:t>
            </a:r>
            <a:r>
              <a:rPr lang="zh-CN" altLang="en-US" dirty="0"/>
              <a:t>、</a:t>
            </a:r>
            <a:r>
              <a:rPr lang="zh-CN" altLang="zh-CN" dirty="0"/>
              <a:t>“猎鹿博弈”、“懦夫博弈”等等，而且已经被业界作为经典案例。</a:t>
            </a:r>
          </a:p>
          <a:p>
            <a:pPr lvl="1"/>
            <a:r>
              <a:rPr lang="zh-CN" altLang="zh-CN" dirty="0"/>
              <a:t>智能合约恰好可以充当一个不会被收买、无处不在的外部监督者，用于执行和监督利益相关者之间的协议。理论上，以太坊可以将任何非合作博弈变成合作博弈。在智能合约强大的作用下，此前的利益格局会被打破！</a:t>
            </a:r>
          </a:p>
          <a:p>
            <a:pPr lvl="1"/>
            <a:r>
              <a:rPr lang="zh-CN" altLang="zh-CN" dirty="0"/>
              <a:t>在以太坊和智能合约可用</a:t>
            </a:r>
            <a:r>
              <a:rPr lang="zh-CN" altLang="zh-CN"/>
              <a:t>之前，</a:t>
            </a:r>
            <a:r>
              <a:rPr lang="zh-CN" altLang="en-US"/>
              <a:t>极少有</a:t>
            </a:r>
            <a:r>
              <a:rPr lang="zh-CN" altLang="zh-CN"/>
              <a:t>这样</a:t>
            </a:r>
            <a:r>
              <a:rPr lang="zh-CN" altLang="zh-CN" dirty="0"/>
              <a:t>普适且可信的第三方工具。我们</a:t>
            </a:r>
            <a:r>
              <a:rPr lang="zh-CN" altLang="en-US" dirty="0"/>
              <a:t>现在要做好的，只是</a:t>
            </a:r>
            <a:r>
              <a:rPr lang="zh-CN" altLang="zh-CN" dirty="0"/>
              <a:t>要找到适合的机制让博弈的关键操作与链上合约绑定。</a:t>
            </a:r>
            <a:endParaRPr lang="en-US" altLang="zh-CN" dirty="0"/>
          </a:p>
          <a:p>
            <a:pPr marL="457200" lvl="1" indent="0">
              <a:buNone/>
            </a:pPr>
            <a:r>
              <a:rPr lang="zh-CN" altLang="en-US" dirty="0"/>
              <a:t>总而言之，从囚徒困境到合作博弈，在比特币的基础之上，以太坊为区块链的发展带来了质的飞跃以及无可限量的美好未来！</a:t>
            </a:r>
            <a:endParaRPr lang="en-US" altLang="zh-CN" dirty="0"/>
          </a:p>
          <a:p>
            <a:endParaRPr lang="zh-CN" altLang="en-US" dirty="0"/>
          </a:p>
        </p:txBody>
      </p:sp>
    </p:spTree>
    <p:extLst>
      <p:ext uri="{BB962C8B-B14F-4D97-AF65-F5344CB8AC3E}">
        <p14:creationId xmlns:p14="http://schemas.microsoft.com/office/powerpoint/2010/main" val="370867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pPr marL="457200" indent="-457200">
              <a:buFont typeface="+mj-lt"/>
              <a:buAutoNum type="arabicPeriod" startAt="4"/>
            </a:pPr>
            <a:r>
              <a:rPr lang="en-US" altLang="zh-CN" dirty="0"/>
              <a:t>ETH 1.0 </a:t>
            </a:r>
            <a:r>
              <a:rPr lang="zh-CN" altLang="en-US" dirty="0"/>
              <a:t>终结了比特币时代，或者说竞争币时代。</a:t>
            </a:r>
            <a:endParaRPr lang="en-US" altLang="zh-CN" dirty="0"/>
          </a:p>
          <a:p>
            <a:pPr marL="457200" indent="-457200">
              <a:buFont typeface="+mj-lt"/>
              <a:buAutoNum type="arabicPeriod" startAt="4"/>
            </a:pPr>
            <a:r>
              <a:rPr lang="en-US" altLang="zh-CN" dirty="0"/>
              <a:t>ETH 2.0 </a:t>
            </a:r>
            <a:r>
              <a:rPr lang="zh-CN" altLang="en-US" dirty="0"/>
              <a:t>将终结公链时代</a:t>
            </a:r>
            <a:endParaRPr lang="en-US" altLang="zh-CN" dirty="0"/>
          </a:p>
          <a:p>
            <a:pPr lvl="1"/>
            <a:r>
              <a:rPr lang="en-US" altLang="zh-CN" dirty="0"/>
              <a:t>ETH 2.0 </a:t>
            </a:r>
            <a:r>
              <a:rPr lang="zh-CN" altLang="en-US" dirty="0"/>
              <a:t>的讨论启动于</a:t>
            </a:r>
            <a:r>
              <a:rPr lang="en-US" altLang="zh-CN" dirty="0"/>
              <a:t>2017</a:t>
            </a:r>
            <a:r>
              <a:rPr lang="zh-CN" altLang="en-US" dirty="0"/>
              <a:t>年年底，开发启动于</a:t>
            </a:r>
            <a:r>
              <a:rPr lang="en-US" altLang="zh-CN" dirty="0"/>
              <a:t>2018</a:t>
            </a:r>
            <a:r>
              <a:rPr lang="zh-CN" altLang="en-US" dirty="0"/>
              <a:t>年年中。</a:t>
            </a:r>
            <a:endParaRPr lang="en-US" altLang="zh-CN" dirty="0"/>
          </a:p>
          <a:p>
            <a:pPr lvl="1"/>
            <a:r>
              <a:rPr lang="zh-CN" altLang="en-US" dirty="0"/>
              <a:t>客户端协作团队</a:t>
            </a:r>
            <a:r>
              <a:rPr lang="en-US" altLang="zh-CN" dirty="0"/>
              <a:t>9</a:t>
            </a:r>
            <a:r>
              <a:rPr lang="zh-CN" altLang="en-US" dirty="0"/>
              <a:t>个，以太坊功能拓展团队</a:t>
            </a:r>
            <a:r>
              <a:rPr lang="en-US" altLang="zh-CN" dirty="0"/>
              <a:t>8</a:t>
            </a:r>
            <a:r>
              <a:rPr lang="zh-CN" altLang="en-US" dirty="0"/>
              <a:t>个以上</a:t>
            </a:r>
            <a:r>
              <a:rPr lang="zh-CN" altLang="zh-CN" dirty="0"/>
              <a:t>。</a:t>
            </a:r>
          </a:p>
          <a:p>
            <a:pPr lvl="1"/>
            <a:r>
              <a:rPr lang="en-US" altLang="zh-CN" dirty="0"/>
              <a:t>EIPs 210</a:t>
            </a:r>
            <a:r>
              <a:rPr lang="zh-CN" altLang="en-US" dirty="0"/>
              <a:t>个开发小组。</a:t>
            </a:r>
            <a:endParaRPr lang="zh-CN" altLang="zh-CN" dirty="0"/>
          </a:p>
          <a:p>
            <a:pPr lvl="1"/>
            <a:r>
              <a:rPr lang="en-US" altLang="zh-CN" dirty="0"/>
              <a:t>ETH 2.0 </a:t>
            </a:r>
            <a:r>
              <a:rPr lang="zh-CN" altLang="en-US" dirty="0"/>
              <a:t>原计划实现</a:t>
            </a:r>
            <a:r>
              <a:rPr lang="en-US" altLang="zh-CN" dirty="0"/>
              <a:t>1024</a:t>
            </a:r>
            <a:r>
              <a:rPr lang="zh-CN" altLang="en-US" dirty="0"/>
              <a:t>个分片，为降低复杂性，目前将初期设为</a:t>
            </a:r>
            <a:r>
              <a:rPr lang="en-US" altLang="zh-CN" dirty="0"/>
              <a:t>64</a:t>
            </a:r>
            <a:r>
              <a:rPr lang="zh-CN" altLang="en-US" dirty="0"/>
              <a:t>个（容量加大</a:t>
            </a:r>
            <a:r>
              <a:rPr lang="en-US" altLang="zh-CN" dirty="0"/>
              <a:t>8</a:t>
            </a:r>
            <a:r>
              <a:rPr lang="zh-CN" altLang="en-US" dirty="0"/>
              <a:t>倍），实现每天</a:t>
            </a:r>
            <a:r>
              <a:rPr lang="en-US" altLang="zh-CN" dirty="0"/>
              <a:t>5</a:t>
            </a:r>
            <a:r>
              <a:rPr lang="zh-CN" altLang="en-US" dirty="0"/>
              <a:t>亿笔交易。</a:t>
            </a:r>
            <a:endParaRPr lang="en-US" altLang="zh-CN" dirty="0"/>
          </a:p>
          <a:p>
            <a:pPr lvl="1"/>
            <a:r>
              <a:rPr lang="zh-CN" altLang="en-US" dirty="0"/>
              <a:t>让以太坊底层安全性大大提高。可抵御</a:t>
            </a:r>
            <a:r>
              <a:rPr lang="en-US" altLang="zh-CN" dirty="0"/>
              <a:t>99%</a:t>
            </a:r>
            <a:r>
              <a:rPr lang="zh-CN" altLang="en-US" dirty="0"/>
              <a:t>矿工作恶。</a:t>
            </a:r>
            <a:endParaRPr lang="en-US" altLang="zh-CN" dirty="0"/>
          </a:p>
          <a:p>
            <a:endParaRPr lang="zh-CN" altLang="en-US" dirty="0"/>
          </a:p>
        </p:txBody>
      </p:sp>
    </p:spTree>
    <p:extLst>
      <p:ext uri="{BB962C8B-B14F-4D97-AF65-F5344CB8AC3E}">
        <p14:creationId xmlns:p14="http://schemas.microsoft.com/office/powerpoint/2010/main" val="1012565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6F47C-8080-49A5-9B78-AA314C643015}"/>
              </a:ext>
            </a:extLst>
          </p:cNvPr>
          <p:cNvSpPr>
            <a:spLocks noGrp="1"/>
          </p:cNvSpPr>
          <p:nvPr>
            <p:ph type="title"/>
          </p:nvPr>
        </p:nvSpPr>
        <p:spPr/>
        <p:txBody>
          <a:bodyPr/>
          <a:lstStyle/>
          <a:p>
            <a:r>
              <a:rPr lang="zh-CN" altLang="zh-CN" dirty="0"/>
              <a:t>智能合约</a:t>
            </a:r>
            <a:r>
              <a:rPr lang="zh-CN" altLang="en-US" dirty="0"/>
              <a:t>和以太坊</a:t>
            </a:r>
            <a:r>
              <a:rPr lang="zh-CN" altLang="zh-CN" dirty="0"/>
              <a:t>的价值</a:t>
            </a:r>
            <a:endParaRPr lang="zh-CN" altLang="en-US" dirty="0"/>
          </a:p>
        </p:txBody>
      </p:sp>
      <p:sp>
        <p:nvSpPr>
          <p:cNvPr id="3" name="内容占位符 2">
            <a:extLst>
              <a:ext uri="{FF2B5EF4-FFF2-40B4-BE49-F238E27FC236}">
                <a16:creationId xmlns:a16="http://schemas.microsoft.com/office/drawing/2014/main" id="{1F53EBD2-25CA-43CC-968A-7014931BCE57}"/>
              </a:ext>
            </a:extLst>
          </p:cNvPr>
          <p:cNvSpPr>
            <a:spLocks noGrp="1"/>
          </p:cNvSpPr>
          <p:nvPr>
            <p:ph sz="quarter" idx="13"/>
          </p:nvPr>
        </p:nvSpPr>
        <p:spPr/>
        <p:txBody>
          <a:bodyPr>
            <a:normAutofit/>
          </a:bodyPr>
          <a:lstStyle/>
          <a:p>
            <a:pPr marL="457200" indent="-457200">
              <a:buFont typeface="+mj-lt"/>
              <a:buAutoNum type="arabicPeriod" startAt="5"/>
            </a:pPr>
            <a:r>
              <a:rPr lang="en-US" altLang="zh-CN" dirty="0"/>
              <a:t>ETH 2.0 </a:t>
            </a:r>
            <a:r>
              <a:rPr lang="zh-CN" altLang="en-US" dirty="0"/>
              <a:t>将终结公链时代</a:t>
            </a:r>
            <a:endParaRPr lang="en-US" altLang="zh-CN" dirty="0"/>
          </a:p>
          <a:p>
            <a:pPr lvl="1"/>
            <a:r>
              <a:rPr lang="zh-CN" altLang="en-US" dirty="0"/>
              <a:t>从黑币，到达世币、门罗币、大零币（</a:t>
            </a:r>
            <a:r>
              <a:rPr lang="en-US" altLang="zh-CN" dirty="0" err="1"/>
              <a:t>Zcash</a:t>
            </a:r>
            <a:r>
              <a:rPr lang="zh-CN" altLang="en-US" dirty="0"/>
              <a:t>）、小零币（</a:t>
            </a:r>
            <a:r>
              <a:rPr lang="en-US" altLang="zh-CN" dirty="0" err="1"/>
              <a:t>Zcoin</a:t>
            </a:r>
            <a:r>
              <a:rPr lang="zh-CN" altLang="en-US" dirty="0"/>
              <a:t>） </a:t>
            </a:r>
            <a:r>
              <a:rPr lang="en-US" altLang="zh-CN" dirty="0"/>
              <a:t>……</a:t>
            </a:r>
            <a:r>
              <a:rPr lang="zh-CN" altLang="en-US" dirty="0"/>
              <a:t>投入了巨大的人力财力模式匿名币的理论和应用。最后理论锁定到零知识证明，应用落地以太坊账单验证。这说明对于一个新领域，任何探索都可能有意义，并且可能有巨大的意义！</a:t>
            </a:r>
            <a:endParaRPr lang="en-US" altLang="zh-CN" dirty="0"/>
          </a:p>
          <a:p>
            <a:pPr lvl="1"/>
            <a:r>
              <a:rPr lang="zh-CN" altLang="en-US"/>
              <a:t>从技术发展看待区块链，哪里有什么泡沫。从传统金融看待区块链，哪个不是投机者。从政治局看区块链，联盟链就是好！</a:t>
            </a:r>
            <a:endParaRPr lang="en-US" altLang="zh-CN" dirty="0"/>
          </a:p>
        </p:txBody>
      </p:sp>
    </p:spTree>
    <p:extLst>
      <p:ext uri="{BB962C8B-B14F-4D97-AF65-F5344CB8AC3E}">
        <p14:creationId xmlns:p14="http://schemas.microsoft.com/office/powerpoint/2010/main" val="279724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5" y="1"/>
            <a:ext cx="10364451" cy="1207362"/>
          </a:xfrm>
        </p:spPr>
        <p:txBody>
          <a:bodyPr/>
          <a:lstStyle/>
          <a:p>
            <a:r>
              <a:rPr lang="zh-CN" altLang="zh-CN" dirty="0"/>
              <a:t>什么是智能合约</a:t>
            </a:r>
            <a:r>
              <a:rPr lang="zh-CN" altLang="en-US" dirty="0"/>
              <a:t>？</a:t>
            </a:r>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207363"/>
            <a:ext cx="10363826" cy="5273335"/>
          </a:xfrm>
        </p:spPr>
        <p:txBody>
          <a:bodyPr>
            <a:noAutofit/>
          </a:bodyPr>
          <a:lstStyle/>
          <a:p>
            <a:pPr marL="0" indent="0">
              <a:buNone/>
            </a:pPr>
            <a:r>
              <a:rPr lang="zh-CN" altLang="zh-CN" sz="2400" b="1" cap="none" dirty="0"/>
              <a:t>智能合约（</a:t>
            </a:r>
            <a:r>
              <a:rPr lang="en-US" altLang="zh-CN" sz="2400" b="1" cap="none" dirty="0"/>
              <a:t>Smart Contract</a:t>
            </a:r>
            <a:r>
              <a:rPr lang="zh-CN" altLang="zh-CN" sz="2400" b="1" cap="none" dirty="0"/>
              <a:t>）是以程序代码形式定义合约参与方的承诺，并能够完全抗干预地根据承诺自动执行包括转账数字加密货币在内的约定条款的协议。</a:t>
            </a:r>
            <a:endParaRPr lang="en-US" altLang="zh-CN" sz="2400" b="1" cap="none" dirty="0"/>
          </a:p>
          <a:p>
            <a:r>
              <a:rPr lang="zh-CN" altLang="en-US" sz="2400" cap="none" dirty="0"/>
              <a:t>早在</a:t>
            </a:r>
            <a:r>
              <a:rPr lang="en-US" altLang="zh-CN" sz="2400" cap="none" dirty="0"/>
              <a:t>1994</a:t>
            </a:r>
            <a:r>
              <a:rPr lang="zh-CN" altLang="en-US" sz="2400" cap="none" dirty="0"/>
              <a:t>年，密码学家尼克萨博（</a:t>
            </a:r>
            <a:r>
              <a:rPr lang="en-US" altLang="zh-CN" sz="2400" cap="none" dirty="0"/>
              <a:t>Nick Szabo</a:t>
            </a:r>
            <a:r>
              <a:rPr lang="zh-CN" altLang="en-US" sz="2400" cap="none" dirty="0"/>
              <a:t>）就提出了智能合约概念，但其理论无法落地，一个重要原因是缺乏能够支持可编程合约的科技水平。</a:t>
            </a:r>
            <a:endParaRPr lang="en-US" altLang="zh-CN" sz="2400" cap="none" dirty="0"/>
          </a:p>
          <a:p>
            <a:r>
              <a:rPr lang="zh-CN" altLang="en-US" sz="2400" cap="none" dirty="0"/>
              <a:t>区块链技术的出现不仅解决了该概念里最重要的合约对货币（通证）的百分之百的控制权，并且可编程的优势又让它秒杀了一切传统合约</a:t>
            </a:r>
            <a:endParaRPr lang="en-US" altLang="zh-CN" sz="2400" cap="none" dirty="0"/>
          </a:p>
          <a:p>
            <a:r>
              <a:rPr lang="zh-CN" altLang="zh-CN" sz="2400" cap="none" dirty="0"/>
              <a:t>其它任何技术都无法部署智能合约，智能合约是区块链独门秘技。</a:t>
            </a:r>
            <a:endParaRPr lang="en-US" altLang="zh-CN" sz="2400" cap="none" dirty="0"/>
          </a:p>
          <a:p>
            <a:r>
              <a:rPr lang="zh-CN" altLang="zh-CN" sz="2400" cap="none" dirty="0"/>
              <a:t>智能合约为</a:t>
            </a:r>
            <a:r>
              <a:rPr lang="zh-CN" altLang="en-US" sz="2400" cap="none" dirty="0"/>
              <a:t>区块链</a:t>
            </a:r>
            <a:r>
              <a:rPr lang="zh-CN" altLang="zh-CN" sz="2400" cap="none" dirty="0"/>
              <a:t>的去信任提供了基础架构，它</a:t>
            </a:r>
            <a:r>
              <a:rPr lang="zh-CN" altLang="en-US" sz="2400" cap="none" dirty="0"/>
              <a:t>使得</a:t>
            </a:r>
            <a:r>
              <a:rPr lang="zh-CN" altLang="zh-CN" sz="2400" cap="none" dirty="0"/>
              <a:t>我们</a:t>
            </a:r>
            <a:r>
              <a:rPr lang="zh-CN" altLang="en-US" sz="2400" cap="none" dirty="0"/>
              <a:t>能够</a:t>
            </a:r>
            <a:r>
              <a:rPr lang="zh-CN" altLang="zh-CN" sz="2400" cap="none" dirty="0"/>
              <a:t>信任系统的输出，而不需要信任它里面的任何参与者。</a:t>
            </a:r>
          </a:p>
        </p:txBody>
      </p:sp>
    </p:spTree>
    <p:extLst>
      <p:ext uri="{BB962C8B-B14F-4D97-AF65-F5344CB8AC3E}">
        <p14:creationId xmlns:p14="http://schemas.microsoft.com/office/powerpoint/2010/main" val="60787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5" y="1"/>
            <a:ext cx="10364451" cy="1207362"/>
          </a:xfrm>
        </p:spPr>
        <p:txBody>
          <a:bodyPr/>
          <a:lstStyle/>
          <a:p>
            <a:r>
              <a:rPr lang="zh-CN" altLang="zh-CN" dirty="0"/>
              <a:t>什么是智能合约</a:t>
            </a:r>
            <a:r>
              <a:rPr lang="zh-CN" altLang="en-US" dirty="0"/>
              <a:t>？</a:t>
            </a:r>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207363"/>
            <a:ext cx="10363826" cy="5273335"/>
          </a:xfrm>
        </p:spPr>
        <p:txBody>
          <a:bodyPr>
            <a:noAutofit/>
          </a:bodyPr>
          <a:lstStyle/>
          <a:p>
            <a:r>
              <a:rPr lang="zh-CN" altLang="en-US" sz="2400" dirty="0"/>
              <a:t>比特币的地位，必将受到以太坊的挑战。</a:t>
            </a:r>
            <a:endParaRPr lang="en-US" altLang="zh-CN" sz="2400" dirty="0"/>
          </a:p>
          <a:p>
            <a:r>
              <a:rPr lang="en-US" altLang="zh-CN" sz="2400" dirty="0"/>
              <a:t>ICO</a:t>
            </a:r>
            <a:r>
              <a:rPr lang="zh-CN" altLang="en-US" sz="2400" dirty="0"/>
              <a:t>是智能合约的第一次应用爆发！</a:t>
            </a:r>
            <a:endParaRPr lang="en-US" altLang="zh-CN" sz="2400" dirty="0"/>
          </a:p>
          <a:p>
            <a:r>
              <a:rPr lang="zh-CN" altLang="en-US" sz="2400" dirty="0"/>
              <a:t>以太坊就是区块链的第二个杀手级应用。</a:t>
            </a:r>
            <a:endParaRPr lang="zh-CN" altLang="zh-CN" sz="2400" dirty="0"/>
          </a:p>
        </p:txBody>
      </p:sp>
    </p:spTree>
    <p:extLst>
      <p:ext uri="{BB962C8B-B14F-4D97-AF65-F5344CB8AC3E}">
        <p14:creationId xmlns:p14="http://schemas.microsoft.com/office/powerpoint/2010/main" val="70114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5" y="1"/>
            <a:ext cx="10364451" cy="1207362"/>
          </a:xfrm>
        </p:spPr>
        <p:txBody>
          <a:bodyPr/>
          <a:lstStyle/>
          <a:p>
            <a:r>
              <a:rPr lang="zh-CN" altLang="en-US" dirty="0"/>
              <a:t>智能合约与传统合约的区别</a:t>
            </a:r>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207363"/>
            <a:ext cx="10363826" cy="5273335"/>
          </a:xfrm>
        </p:spPr>
        <p:txBody>
          <a:bodyPr>
            <a:noAutofit/>
          </a:bodyPr>
          <a:lstStyle/>
          <a:p>
            <a:r>
              <a:rPr lang="zh-CN" altLang="en-US" sz="2400" dirty="0"/>
              <a:t>智能合约公开透明；传统合约等你明</a:t>
            </a:r>
            <a:r>
              <a:rPr lang="en-US" altLang="zh-CN" sz="2400" dirty="0"/>
              <a:t>……</a:t>
            </a:r>
          </a:p>
          <a:p>
            <a:r>
              <a:rPr lang="zh-CN" altLang="en-US" dirty="0"/>
              <a:t>智能合约抗人为干预；传统合约一直人为干预</a:t>
            </a:r>
            <a:r>
              <a:rPr lang="en-US" altLang="zh-CN" dirty="0"/>
              <a:t>……</a:t>
            </a:r>
          </a:p>
          <a:p>
            <a:r>
              <a:rPr lang="zh-CN" altLang="en-US" sz="2400" dirty="0"/>
              <a:t>智能合约“签约”就管住了资金，不存在违约可能；传统合约管住你管住他管不住资金</a:t>
            </a:r>
            <a:r>
              <a:rPr lang="en-US" altLang="zh-CN" sz="2400" dirty="0"/>
              <a:t>……</a:t>
            </a:r>
          </a:p>
          <a:p>
            <a:r>
              <a:rPr lang="zh-CN" altLang="en-US" sz="2400" dirty="0"/>
              <a:t>智能合约优胜劣汰，趋于公平公正；传统合约有权有势者说了算</a:t>
            </a:r>
            <a:r>
              <a:rPr lang="en-US" altLang="zh-CN" sz="2400" dirty="0"/>
              <a:t>……</a:t>
            </a:r>
          </a:p>
        </p:txBody>
      </p:sp>
    </p:spTree>
    <p:extLst>
      <p:ext uri="{BB962C8B-B14F-4D97-AF65-F5344CB8AC3E}">
        <p14:creationId xmlns:p14="http://schemas.microsoft.com/office/powerpoint/2010/main" val="66585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5" y="1"/>
            <a:ext cx="10364451" cy="1207362"/>
          </a:xfrm>
        </p:spPr>
        <p:txBody>
          <a:bodyPr/>
          <a:lstStyle/>
          <a:p>
            <a:r>
              <a:rPr lang="zh-CN" altLang="en-US" dirty="0"/>
              <a:t>什么是通证（</a:t>
            </a:r>
            <a:r>
              <a:rPr lang="en-US" altLang="zh-CN" dirty="0"/>
              <a:t>Token</a:t>
            </a:r>
            <a:r>
              <a:rPr lang="zh-CN" altLang="en-US" dirty="0"/>
              <a:t>）</a:t>
            </a:r>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207363"/>
            <a:ext cx="10363826" cy="5273335"/>
          </a:xfrm>
        </p:spPr>
        <p:txBody>
          <a:bodyPr>
            <a:noAutofit/>
          </a:bodyPr>
          <a:lstStyle/>
          <a:p>
            <a:pPr marL="0" indent="0">
              <a:buNone/>
            </a:pPr>
            <a:r>
              <a:rPr lang="zh-CN" altLang="en-US" sz="2400" cap="none" dirty="0">
                <a:latin typeface="+mn-ea"/>
              </a:rPr>
              <a:t>源自古英格兰的</a:t>
            </a:r>
            <a:r>
              <a:rPr lang="en-US" altLang="zh-CN" dirty="0">
                <a:latin typeface="+mn-ea"/>
              </a:rPr>
              <a:t>Anglo-Saxon</a:t>
            </a:r>
            <a:r>
              <a:rPr lang="zh-CN" altLang="en-US" sz="2400" cap="none" dirty="0">
                <a:latin typeface="+mn-ea"/>
              </a:rPr>
              <a:t>语言</a:t>
            </a:r>
            <a:endParaRPr lang="en-US" altLang="zh-CN" sz="2400" cap="none" dirty="0">
              <a:latin typeface="+mn-ea"/>
            </a:endParaRPr>
          </a:p>
          <a:p>
            <a:r>
              <a:rPr lang="zh-CN" altLang="en-US" sz="2400" dirty="0"/>
              <a:t>金属或塑料游戏币是</a:t>
            </a:r>
            <a:r>
              <a:rPr lang="en-US" altLang="zh-CN" sz="2400" dirty="0"/>
              <a:t>token——</a:t>
            </a:r>
            <a:r>
              <a:rPr lang="zh-CN" altLang="en-US" sz="2400" dirty="0"/>
              <a:t>这是最常见的日常应用。只有</a:t>
            </a:r>
            <a:r>
              <a:rPr lang="en-US" altLang="zh-CN" sz="2400" dirty="0"/>
              <a:t>token</a:t>
            </a:r>
            <a:r>
              <a:rPr lang="zh-CN" altLang="en-US" sz="2400" dirty="0"/>
              <a:t>被这样当作钱用的时候，翻译成代币才是精准的！</a:t>
            </a:r>
          </a:p>
          <a:p>
            <a:r>
              <a:rPr lang="zh-CN" altLang="en-US" sz="2400" dirty="0"/>
              <a:t>奖券、礼券、优惠券、债券、订婚彩礼</a:t>
            </a:r>
            <a:br>
              <a:rPr lang="en-US" altLang="zh-CN" sz="2400" dirty="0"/>
            </a:br>
            <a:r>
              <a:rPr lang="zh-CN" altLang="en-US" sz="2400" dirty="0"/>
              <a:t>特别要说明的是，一般我们并不将股票视为一种</a:t>
            </a:r>
            <a:r>
              <a:rPr lang="en-US" altLang="zh-CN" sz="2400" dirty="0"/>
              <a:t>token</a:t>
            </a:r>
            <a:r>
              <a:rPr lang="zh-CN" altLang="en-US" sz="2400" dirty="0"/>
              <a:t>。股票投资常常会血本无归。</a:t>
            </a:r>
            <a:endParaRPr lang="en-US" altLang="zh-CN" sz="2400" dirty="0"/>
          </a:p>
          <a:p>
            <a:r>
              <a:rPr lang="zh-CN" altLang="en-US" sz="2400" dirty="0"/>
              <a:t>奖牌、勋章和纪念章也是</a:t>
            </a:r>
            <a:r>
              <a:rPr lang="en-US" altLang="zh-CN" sz="2400" dirty="0"/>
              <a:t>token</a:t>
            </a:r>
            <a:endParaRPr lang="zh-CN" altLang="en-US" sz="2400" dirty="0"/>
          </a:p>
          <a:p>
            <a:r>
              <a:rPr lang="zh-CN" altLang="en-US" sz="2400" dirty="0"/>
              <a:t>安全令牌也是</a:t>
            </a:r>
            <a:r>
              <a:rPr lang="en-US" altLang="zh-CN" sz="2400" dirty="0"/>
              <a:t>token</a:t>
            </a:r>
          </a:p>
          <a:p>
            <a:r>
              <a:rPr lang="zh-CN" altLang="en-US" sz="2400" dirty="0"/>
              <a:t>法庭出示的物证，也是</a:t>
            </a:r>
            <a:r>
              <a:rPr lang="en-US" altLang="zh-CN" sz="2400" dirty="0"/>
              <a:t>token</a:t>
            </a:r>
            <a:endParaRPr lang="zh-CN" altLang="en-US" sz="2400" dirty="0"/>
          </a:p>
          <a:p>
            <a:endParaRPr lang="zh-CN" altLang="zh-CN" sz="2400" dirty="0"/>
          </a:p>
        </p:txBody>
      </p:sp>
    </p:spTree>
    <p:extLst>
      <p:ext uri="{BB962C8B-B14F-4D97-AF65-F5344CB8AC3E}">
        <p14:creationId xmlns:p14="http://schemas.microsoft.com/office/powerpoint/2010/main" val="59849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854B-73CA-4C6A-9036-C2217F98A1DE}"/>
              </a:ext>
            </a:extLst>
          </p:cNvPr>
          <p:cNvSpPr>
            <a:spLocks noGrp="1"/>
          </p:cNvSpPr>
          <p:nvPr>
            <p:ph type="title"/>
          </p:nvPr>
        </p:nvSpPr>
        <p:spPr>
          <a:xfrm>
            <a:off x="913775" y="1"/>
            <a:ext cx="10364451" cy="1207362"/>
          </a:xfrm>
        </p:spPr>
        <p:txBody>
          <a:bodyPr/>
          <a:lstStyle/>
          <a:p>
            <a:r>
              <a:rPr lang="zh-CN" altLang="en-US" dirty="0"/>
              <a:t>什么是通证（</a:t>
            </a:r>
            <a:r>
              <a:rPr lang="en-US" altLang="zh-CN" dirty="0"/>
              <a:t>Token</a:t>
            </a:r>
            <a:r>
              <a:rPr lang="zh-CN" altLang="en-US" dirty="0"/>
              <a:t>）</a:t>
            </a:r>
          </a:p>
        </p:txBody>
      </p:sp>
      <p:sp>
        <p:nvSpPr>
          <p:cNvPr id="3" name="内容占位符 2">
            <a:extLst>
              <a:ext uri="{FF2B5EF4-FFF2-40B4-BE49-F238E27FC236}">
                <a16:creationId xmlns:a16="http://schemas.microsoft.com/office/drawing/2014/main" id="{68128ABD-6375-439C-8D25-8D8E1002237F}"/>
              </a:ext>
            </a:extLst>
          </p:cNvPr>
          <p:cNvSpPr>
            <a:spLocks noGrp="1"/>
          </p:cNvSpPr>
          <p:nvPr>
            <p:ph sz="quarter" idx="13"/>
          </p:nvPr>
        </p:nvSpPr>
        <p:spPr>
          <a:xfrm>
            <a:off x="913774" y="1207363"/>
            <a:ext cx="10363826" cy="5273335"/>
          </a:xfrm>
        </p:spPr>
        <p:txBody>
          <a:bodyPr>
            <a:noAutofit/>
          </a:bodyPr>
          <a:lstStyle/>
          <a:p>
            <a:pPr marL="0" indent="0">
              <a:buNone/>
            </a:pPr>
            <a:r>
              <a:rPr lang="zh-CN" altLang="en-US" sz="2800" dirty="0"/>
              <a:t>区块链通证（</a:t>
            </a:r>
            <a:r>
              <a:rPr lang="en-US" altLang="zh-CN" sz="2800" dirty="0"/>
              <a:t>token</a:t>
            </a:r>
            <a:r>
              <a:rPr lang="zh-CN" altLang="en-US" sz="2800" dirty="0"/>
              <a:t>）本质上是通过共识机制、智能合约等建立起来的具有典型货币属性或者资产属性的规则集合。</a:t>
            </a:r>
            <a:endParaRPr lang="en-US" altLang="zh-CN" sz="2800" b="1" cap="none" dirty="0"/>
          </a:p>
          <a:p>
            <a:pPr marL="0" indent="0">
              <a:buNone/>
            </a:pPr>
            <a:r>
              <a:rPr lang="zh-CN" altLang="en-US" sz="2800" b="1" cap="none" dirty="0"/>
              <a:t>通证，就是通过区块链技术创建的集货币属性、价值属性、荣誉属性、安保属性、确权属性等等多种属性于一体的区块链凭证。</a:t>
            </a:r>
            <a:r>
              <a:rPr lang="zh-CN" altLang="en-US" sz="2800" b="1" cap="none" dirty="0">
                <a:latin typeface="+mn-ea"/>
              </a:rPr>
              <a:t>通证可以为智能合约所管理，也可以为握有钱包私钥的人所拥有和使用。</a:t>
            </a:r>
            <a:endParaRPr lang="en-US" altLang="zh-CN" sz="2800" b="1" cap="none" dirty="0">
              <a:latin typeface="+mn-ea"/>
            </a:endParaRPr>
          </a:p>
          <a:p>
            <a:pPr marL="0" indent="0">
              <a:buNone/>
            </a:pPr>
            <a:r>
              <a:rPr lang="zh-CN" altLang="en-US" sz="2800" cap="none" dirty="0">
                <a:latin typeface="+mn-ea"/>
              </a:rPr>
              <a:t>通证分同质通证（</a:t>
            </a:r>
            <a:r>
              <a:rPr lang="en-US" altLang="zh-CN" sz="2800" cap="none" dirty="0">
                <a:latin typeface="+mn-ea"/>
              </a:rPr>
              <a:t>Fungible Token</a:t>
            </a:r>
            <a:r>
              <a:rPr lang="zh-CN" altLang="en-US" sz="2800" cap="none" dirty="0">
                <a:latin typeface="+mn-ea"/>
              </a:rPr>
              <a:t>）、非同质通证（</a:t>
            </a:r>
            <a:r>
              <a:rPr lang="en-US" altLang="zh-CN" sz="2800" cap="none" dirty="0">
                <a:latin typeface="+mn-ea"/>
              </a:rPr>
              <a:t>Non-Fungible Token</a:t>
            </a:r>
            <a:r>
              <a:rPr lang="zh-CN" altLang="en-US" sz="2800" cap="none" dirty="0">
                <a:latin typeface="+mn-ea"/>
              </a:rPr>
              <a:t>）两大类。</a:t>
            </a:r>
            <a:endParaRPr lang="en-US" altLang="zh-CN" sz="2800" cap="none" dirty="0">
              <a:latin typeface="+mn-ea"/>
            </a:endParaRPr>
          </a:p>
          <a:p>
            <a:pPr marL="0" indent="0">
              <a:buNone/>
            </a:pPr>
            <a:r>
              <a:rPr lang="zh-CN" altLang="en-US" sz="2800" cap="none" dirty="0">
                <a:latin typeface="+mn-ea"/>
              </a:rPr>
              <a:t>通证是区块链的硬核之一。</a:t>
            </a:r>
            <a:endParaRPr lang="zh-CN" altLang="zh-CN" sz="2800" cap="none" dirty="0">
              <a:latin typeface="+mn-ea"/>
            </a:endParaRPr>
          </a:p>
        </p:txBody>
      </p:sp>
    </p:spTree>
    <p:extLst>
      <p:ext uri="{BB962C8B-B14F-4D97-AF65-F5344CB8AC3E}">
        <p14:creationId xmlns:p14="http://schemas.microsoft.com/office/powerpoint/2010/main" val="425993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7BEDD-F3E9-4723-B7F2-E9F836011EF0}"/>
              </a:ext>
            </a:extLst>
          </p:cNvPr>
          <p:cNvSpPr>
            <a:spLocks noGrp="1"/>
          </p:cNvSpPr>
          <p:nvPr>
            <p:ph type="title"/>
          </p:nvPr>
        </p:nvSpPr>
        <p:spPr/>
        <p:txBody>
          <a:bodyPr/>
          <a:lstStyle/>
          <a:p>
            <a:r>
              <a:rPr lang="en-US" altLang="zh-CN" dirty="0"/>
              <a:t>ERC-20</a:t>
            </a:r>
            <a:r>
              <a:rPr lang="zh-CN" altLang="en-US" dirty="0"/>
              <a:t>通证标准</a:t>
            </a:r>
          </a:p>
        </p:txBody>
      </p:sp>
      <p:sp>
        <p:nvSpPr>
          <p:cNvPr id="3" name="内容占位符 2">
            <a:extLst>
              <a:ext uri="{FF2B5EF4-FFF2-40B4-BE49-F238E27FC236}">
                <a16:creationId xmlns:a16="http://schemas.microsoft.com/office/drawing/2014/main" id="{C3B65C6D-28A9-4B94-82D6-8A29161396CE}"/>
              </a:ext>
            </a:extLst>
          </p:cNvPr>
          <p:cNvSpPr>
            <a:spLocks noGrp="1"/>
          </p:cNvSpPr>
          <p:nvPr>
            <p:ph sz="quarter" idx="13"/>
          </p:nvPr>
        </p:nvSpPr>
        <p:spPr/>
        <p:txBody>
          <a:bodyPr/>
          <a:lstStyle/>
          <a:p>
            <a:pPr marL="0" indent="0">
              <a:buNone/>
            </a:pPr>
            <a:r>
              <a:rPr lang="en-US" altLang="zh-CN" b="1" dirty="0"/>
              <a:t>ERC-20</a:t>
            </a:r>
            <a:r>
              <a:rPr lang="zh-CN" altLang="en-US" b="1" dirty="0"/>
              <a:t>（又常被写作</a:t>
            </a:r>
            <a:r>
              <a:rPr lang="en-US" altLang="zh-CN" b="1" dirty="0"/>
              <a:t>ERC20</a:t>
            </a:r>
            <a:r>
              <a:rPr lang="zh-CN" altLang="en-US" b="1" dirty="0"/>
              <a:t>）通证标准是在以太坊平台上通过智能合约制订的通证标准。</a:t>
            </a:r>
          </a:p>
          <a:p>
            <a:pPr marL="0" indent="0">
              <a:buNone/>
            </a:pPr>
            <a:r>
              <a:rPr lang="zh-CN" altLang="en-US" b="1" dirty="0"/>
              <a:t>我们通常把以</a:t>
            </a:r>
            <a:r>
              <a:rPr lang="en-US" altLang="zh-CN" b="1" dirty="0"/>
              <a:t>ERC-20</a:t>
            </a:r>
            <a:r>
              <a:rPr lang="zh-CN" altLang="en-US" b="1" dirty="0"/>
              <a:t>通证标准发行出来的通证，叫做“代币”。</a:t>
            </a:r>
            <a:endParaRPr lang="en-US" altLang="zh-CN" b="1" dirty="0"/>
          </a:p>
          <a:p>
            <a:pPr marL="0" indent="0">
              <a:buNone/>
            </a:pPr>
            <a:r>
              <a:rPr lang="en-US" altLang="zh-CN" dirty="0"/>
              <a:t>ERC20</a:t>
            </a:r>
            <a:r>
              <a:rPr lang="zh-CN" altLang="en-US" dirty="0"/>
              <a:t>让开发者能够基于智能合约执行以下操作：</a:t>
            </a:r>
          </a:p>
          <a:p>
            <a:r>
              <a:rPr lang="zh-CN" altLang="en-US" dirty="0"/>
              <a:t>制定代币总供应量</a:t>
            </a:r>
          </a:p>
          <a:p>
            <a:r>
              <a:rPr lang="zh-CN" altLang="en-US" dirty="0"/>
              <a:t>获得账户余额</a:t>
            </a:r>
          </a:p>
          <a:p>
            <a:r>
              <a:rPr lang="zh-CN" altLang="en-US" dirty="0"/>
              <a:t>转让代币</a:t>
            </a:r>
          </a:p>
          <a:p>
            <a:r>
              <a:rPr lang="zh-CN" altLang="en-US" dirty="0"/>
              <a:t>批准花费代币（可以锁定，达到条件解锁后才能花费）</a:t>
            </a:r>
          </a:p>
          <a:p>
            <a:endParaRPr lang="zh-CN" altLang="en-US" dirty="0"/>
          </a:p>
        </p:txBody>
      </p:sp>
    </p:spTree>
    <p:extLst>
      <p:ext uri="{BB962C8B-B14F-4D97-AF65-F5344CB8AC3E}">
        <p14:creationId xmlns:p14="http://schemas.microsoft.com/office/powerpoint/2010/main" val="23770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9E1BB-0479-48F5-95CA-489A13F98457}"/>
              </a:ext>
            </a:extLst>
          </p:cNvPr>
          <p:cNvSpPr>
            <a:spLocks noGrp="1"/>
          </p:cNvSpPr>
          <p:nvPr>
            <p:ph type="title"/>
          </p:nvPr>
        </p:nvSpPr>
        <p:spPr/>
        <p:txBody>
          <a:bodyPr/>
          <a:lstStyle/>
          <a:p>
            <a:r>
              <a:rPr lang="en-US" altLang="zh-CN" dirty="0"/>
              <a:t>ERC-20</a:t>
            </a:r>
            <a:r>
              <a:rPr lang="zh-CN" altLang="en-US" dirty="0"/>
              <a:t>通证标准</a:t>
            </a:r>
          </a:p>
        </p:txBody>
      </p:sp>
      <p:sp>
        <p:nvSpPr>
          <p:cNvPr id="3" name="内容占位符 2">
            <a:extLst>
              <a:ext uri="{FF2B5EF4-FFF2-40B4-BE49-F238E27FC236}">
                <a16:creationId xmlns:a16="http://schemas.microsoft.com/office/drawing/2014/main" id="{8F30169D-9C27-4E10-9E36-F0B29D3D17F3}"/>
              </a:ext>
            </a:extLst>
          </p:cNvPr>
          <p:cNvSpPr>
            <a:spLocks noGrp="1"/>
          </p:cNvSpPr>
          <p:nvPr>
            <p:ph sz="quarter" idx="13"/>
          </p:nvPr>
        </p:nvSpPr>
        <p:spPr/>
        <p:txBody>
          <a:bodyPr/>
          <a:lstStyle/>
          <a:p>
            <a:pPr marL="0" indent="0">
              <a:buNone/>
            </a:pPr>
            <a:r>
              <a:rPr lang="en-US" altLang="zh-CN" b="1" dirty="0"/>
              <a:t>A.</a:t>
            </a:r>
            <a:r>
              <a:rPr lang="zh-CN" altLang="en-US" b="1" dirty="0"/>
              <a:t>概述</a:t>
            </a:r>
          </a:p>
          <a:p>
            <a:pPr marL="0" indent="0">
              <a:buNone/>
            </a:pPr>
            <a:r>
              <a:rPr lang="en-US" altLang="zh-CN" dirty="0"/>
              <a:t>ERC20</a:t>
            </a:r>
            <a:r>
              <a:rPr lang="zh-CN" altLang="en-US" dirty="0"/>
              <a:t>是</a:t>
            </a:r>
            <a:r>
              <a:rPr lang="en-US" altLang="zh-CN" dirty="0"/>
              <a:t>token</a:t>
            </a:r>
            <a:r>
              <a:rPr lang="zh-CN" altLang="en-US" dirty="0"/>
              <a:t>的一种标准接口。</a:t>
            </a:r>
          </a:p>
          <a:p>
            <a:pPr marL="0" indent="0">
              <a:buNone/>
            </a:pPr>
            <a:r>
              <a:rPr lang="en-US" altLang="zh-CN" b="1" dirty="0"/>
              <a:t>B.</a:t>
            </a:r>
            <a:r>
              <a:rPr lang="zh-CN" altLang="en-US" b="1" dirty="0"/>
              <a:t>摘要</a:t>
            </a:r>
          </a:p>
          <a:p>
            <a:pPr marL="0" indent="0">
              <a:buNone/>
            </a:pPr>
            <a:r>
              <a:rPr lang="zh-CN" altLang="en-US" dirty="0"/>
              <a:t>本标准允许在智能合约中部署</a:t>
            </a:r>
            <a:r>
              <a:rPr lang="en-US" altLang="zh-CN" dirty="0"/>
              <a:t>token</a:t>
            </a:r>
            <a:r>
              <a:rPr lang="zh-CN" altLang="en-US" dirty="0"/>
              <a:t>的标准</a:t>
            </a:r>
            <a:r>
              <a:rPr lang="en-US" altLang="zh-CN" dirty="0"/>
              <a:t>API</a:t>
            </a:r>
            <a:r>
              <a:rPr lang="zh-CN" altLang="en-US" dirty="0"/>
              <a:t>。 该标准提供了转移</a:t>
            </a:r>
            <a:r>
              <a:rPr lang="en-US" altLang="zh-CN" dirty="0"/>
              <a:t>token</a:t>
            </a:r>
            <a:r>
              <a:rPr lang="zh-CN" altLang="en-US" dirty="0"/>
              <a:t>的基本功能，并允许</a:t>
            </a:r>
            <a:r>
              <a:rPr lang="en-US" altLang="zh-CN" dirty="0"/>
              <a:t>token</a:t>
            </a:r>
            <a:r>
              <a:rPr lang="zh-CN" altLang="en-US" dirty="0"/>
              <a:t>被批准，以便链上其它第三方可以使用它们。</a:t>
            </a:r>
          </a:p>
          <a:p>
            <a:pPr marL="0" indent="0">
              <a:buNone/>
            </a:pPr>
            <a:r>
              <a:rPr lang="en-US" altLang="zh-CN" b="1" dirty="0"/>
              <a:t>C.</a:t>
            </a:r>
            <a:r>
              <a:rPr lang="zh-CN" altLang="en-US" b="1" dirty="0"/>
              <a:t>动机</a:t>
            </a:r>
          </a:p>
          <a:p>
            <a:pPr marL="0" indent="0">
              <a:buNone/>
            </a:pPr>
            <a:r>
              <a:rPr lang="zh-CN" altLang="en-US" dirty="0"/>
              <a:t>这一标准接口可以让以太网上的任何</a:t>
            </a:r>
            <a:r>
              <a:rPr lang="en-US" altLang="zh-CN" dirty="0"/>
              <a:t>token</a:t>
            </a:r>
            <a:r>
              <a:rPr lang="zh-CN" altLang="en-US" dirty="0"/>
              <a:t>可以被其他应用程序再利用：从钱包到去中心化的交易所。</a:t>
            </a:r>
            <a:endParaRPr lang="en-US" altLang="zh-CN" dirty="0"/>
          </a:p>
          <a:p>
            <a:pPr marL="0" indent="0">
              <a:buNone/>
            </a:pPr>
            <a:r>
              <a:rPr lang="en-US" altLang="zh-CN" b="1" dirty="0"/>
              <a:t>D.</a:t>
            </a:r>
            <a:r>
              <a:rPr lang="zh-CN" altLang="en-US" b="1" dirty="0"/>
              <a:t>技术参数</a:t>
            </a:r>
            <a:endParaRPr lang="en-US" altLang="zh-CN" b="1" dirty="0"/>
          </a:p>
          <a:p>
            <a:pPr marL="0" indent="0">
              <a:buNone/>
            </a:pPr>
            <a:r>
              <a:rPr lang="en-US" altLang="zh-CN" dirty="0"/>
              <a:t>……</a:t>
            </a:r>
            <a:r>
              <a:rPr lang="zh-CN" altLang="en-US" dirty="0"/>
              <a:t>省略</a:t>
            </a:r>
          </a:p>
        </p:txBody>
      </p:sp>
    </p:spTree>
    <p:extLst>
      <p:ext uri="{BB962C8B-B14F-4D97-AF65-F5344CB8AC3E}">
        <p14:creationId xmlns:p14="http://schemas.microsoft.com/office/powerpoint/2010/main" val="2155236923"/>
      </p:ext>
    </p:extLst>
  </p:cSld>
  <p:clrMapOvr>
    <a:masterClrMapping/>
  </p:clrMapOvr>
</p:sld>
</file>

<file path=ppt/theme/theme1.xml><?xml version="1.0" encoding="utf-8"?>
<a:theme xmlns:a="http://schemas.openxmlformats.org/drawingml/2006/main" name="水滴">
  <a:themeElements>
    <a:clrScheme name="自定义 1">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A35DD1"/>
      </a:hlink>
      <a:folHlink>
        <a:srgbClr val="97C5E3"/>
      </a:folHlink>
    </a:clrScheme>
    <a:fontScheme name="自定义 1">
      <a:majorFont>
        <a:latin typeface="等线"/>
        <a:ea typeface="等线"/>
        <a:cs typeface=""/>
      </a:majorFont>
      <a:minorFont>
        <a:latin typeface="等线"/>
        <a:ea typeface="等线"/>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7190</TotalTime>
  <Words>3567</Words>
  <Application>Microsoft Office PowerPoint</Application>
  <PresentationFormat>宽屏</PresentationFormat>
  <Paragraphs>162</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宋体</vt:lpstr>
      <vt:lpstr>Arial</vt:lpstr>
      <vt:lpstr>Times New Roman</vt:lpstr>
      <vt:lpstr>水滴</vt:lpstr>
      <vt:lpstr>区块链2.0：智能合约</vt:lpstr>
      <vt:lpstr>以太坊</vt:lpstr>
      <vt:lpstr>什么是智能合约？</vt:lpstr>
      <vt:lpstr>什么是智能合约？</vt:lpstr>
      <vt:lpstr>智能合约与传统合约的区别</vt:lpstr>
      <vt:lpstr>什么是通证（Token）</vt:lpstr>
      <vt:lpstr>什么是通证（Token）</vt:lpstr>
      <vt:lpstr>ERC-20通证标准</vt:lpstr>
      <vt:lpstr>ERC-20通证标准</vt:lpstr>
      <vt:lpstr>ERC-20通证标准</vt:lpstr>
      <vt:lpstr>ERC-792仲裁标准</vt:lpstr>
      <vt:lpstr>ERC-792仲裁标准</vt:lpstr>
      <vt:lpstr>ERC-792仲裁标准</vt:lpstr>
      <vt:lpstr>ERC-792仲裁标准</vt:lpstr>
      <vt:lpstr>以太坊EIPs</vt:lpstr>
      <vt:lpstr>EIPs状态术语</vt:lpstr>
      <vt:lpstr>EIPs状态术语</vt:lpstr>
      <vt:lpstr>EIPs的类型</vt:lpstr>
      <vt:lpstr>EIPs的类型</vt:lpstr>
      <vt:lpstr>EIPs的类型</vt:lpstr>
      <vt:lpstr>如何参与以太坊标准的建设</vt:lpstr>
      <vt:lpstr>智能合约和以太坊的价值</vt:lpstr>
      <vt:lpstr>智能合约和以太坊的价值</vt:lpstr>
      <vt:lpstr>智能合约和以太坊的价值</vt:lpstr>
      <vt:lpstr>智能合约和以太坊的价值</vt:lpstr>
      <vt:lpstr>智能合约和以太坊的价值</vt:lpstr>
      <vt:lpstr>智能合约和以太坊的价值</vt:lpstr>
      <vt:lpstr>智能合约和以太坊的价值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Derek</dc:creator>
  <cp:lastModifiedBy>Derek Zhou</cp:lastModifiedBy>
  <cp:revision>174</cp:revision>
  <dcterms:created xsi:type="dcterms:W3CDTF">2018-05-25T07:08:09Z</dcterms:created>
  <dcterms:modified xsi:type="dcterms:W3CDTF">2021-12-15T14:12:58Z</dcterms:modified>
</cp:coreProperties>
</file>