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326" r:id="rId3"/>
    <p:sldId id="328" r:id="rId4"/>
    <p:sldId id="333" r:id="rId5"/>
    <p:sldId id="329" r:id="rId6"/>
    <p:sldId id="330" r:id="rId7"/>
    <p:sldId id="332" r:id="rId8"/>
    <p:sldId id="293" r:id="rId9"/>
    <p:sldId id="294" r:id="rId10"/>
    <p:sldId id="295" r:id="rId11"/>
    <p:sldId id="296" r:id="rId12"/>
    <p:sldId id="298" r:id="rId13"/>
    <p:sldId id="297" r:id="rId14"/>
    <p:sldId id="299" r:id="rId15"/>
    <p:sldId id="300" r:id="rId16"/>
    <p:sldId id="301" r:id="rId17"/>
    <p:sldId id="302" r:id="rId18"/>
    <p:sldId id="318" r:id="rId19"/>
    <p:sldId id="303" r:id="rId20"/>
    <p:sldId id="304" r:id="rId21"/>
    <p:sldId id="305" r:id="rId22"/>
    <p:sldId id="306" r:id="rId23"/>
    <p:sldId id="334" r:id="rId24"/>
    <p:sldId id="335" r:id="rId25"/>
    <p:sldId id="336" r:id="rId26"/>
    <p:sldId id="337" r:id="rId27"/>
    <p:sldId id="307" r:id="rId28"/>
    <p:sldId id="308" r:id="rId29"/>
    <p:sldId id="309" r:id="rId30"/>
    <p:sldId id="338" r:id="rId31"/>
    <p:sldId id="310" r:id="rId32"/>
    <p:sldId id="311" r:id="rId33"/>
    <p:sldId id="312" r:id="rId34"/>
    <p:sldId id="313" r:id="rId35"/>
    <p:sldId id="321" r:id="rId36"/>
    <p:sldId id="315" r:id="rId37"/>
    <p:sldId id="31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u Derek" initials="ZD" lastIdx="1" clrIdx="0">
    <p:extLst>
      <p:ext uri="{19B8F6BF-5375-455C-9EA6-DF929625EA0E}">
        <p15:presenceInfo xmlns:p15="http://schemas.microsoft.com/office/powerpoint/2012/main" userId="27b44893dbb687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snapToGrid="0">
      <p:cViewPr varScale="1">
        <p:scale>
          <a:sx n="81" d="100"/>
          <a:sy n="81" d="100"/>
        </p:scale>
        <p:origin x="710" y="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24464-56FD-4F38-BF21-BB3B6C5A765D}" type="datetimeFigureOut">
              <a:rPr lang="zh-CN" altLang="en-US" smtClean="0"/>
              <a:t>2021/12/23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F1D95-043E-48C3-8747-DB76932419D1}" type="slidenum">
              <a:rPr lang="zh-CN" altLang="en-US" smtClean="0"/>
              <a:t>‹#›</a:t>
            </a:fld>
            <a:endParaRPr lang="zh-CN" altLang="en-US"/>
          </a:p>
        </p:txBody>
      </p:sp>
    </p:spTree>
    <p:extLst>
      <p:ext uri="{BB962C8B-B14F-4D97-AF65-F5344CB8AC3E}">
        <p14:creationId xmlns:p14="http://schemas.microsoft.com/office/powerpoint/2010/main" val="212506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2</a:t>
            </a:fld>
            <a:endParaRPr lang="zh-CN" altLang="en-US"/>
          </a:p>
        </p:txBody>
      </p:sp>
    </p:spTree>
    <p:extLst>
      <p:ext uri="{BB962C8B-B14F-4D97-AF65-F5344CB8AC3E}">
        <p14:creationId xmlns:p14="http://schemas.microsoft.com/office/powerpoint/2010/main" val="1901595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全自动区分计算机和人类的公开图灵测试</a:t>
            </a:r>
            <a:r>
              <a:rPr lang="zh-CN" altLang="en-US" sz="1200" kern="1200" dirty="0">
                <a:solidFill>
                  <a:schemeClr val="tx1"/>
                </a:solidFill>
                <a:effectLst/>
                <a:latin typeface="+mn-lt"/>
                <a:ea typeface="+mn-ea"/>
                <a:cs typeface="+mn-cs"/>
              </a:rPr>
              <a:t>。“互联网档案馆”的非营利组织委托。</a:t>
            </a:r>
            <a:endParaRPr lang="zh-CN" altLang="en-US" dirty="0"/>
          </a:p>
        </p:txBody>
      </p:sp>
      <p:sp>
        <p:nvSpPr>
          <p:cNvPr id="4" name="灯片编号占位符 3"/>
          <p:cNvSpPr>
            <a:spLocks noGrp="1"/>
          </p:cNvSpPr>
          <p:nvPr>
            <p:ph type="sldNum" sz="quarter" idx="5"/>
          </p:nvPr>
        </p:nvSpPr>
        <p:spPr/>
        <p:txBody>
          <a:bodyPr/>
          <a:lstStyle/>
          <a:p>
            <a:fld id="{BACF1D95-043E-48C3-8747-DB76932419D1}" type="slidenum">
              <a:rPr lang="zh-CN" altLang="en-US" smtClean="0"/>
              <a:t>31</a:t>
            </a:fld>
            <a:endParaRPr lang="zh-CN" altLang="en-US"/>
          </a:p>
        </p:txBody>
      </p:sp>
    </p:spTree>
    <p:extLst>
      <p:ext uri="{BB962C8B-B14F-4D97-AF65-F5344CB8AC3E}">
        <p14:creationId xmlns:p14="http://schemas.microsoft.com/office/powerpoint/2010/main" val="1437885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a:prstGeom prst="rect">
            <a:avLst/>
          </a:prstGeo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8A87A34-81AB-432B-8DAE-1953F412C126}" type="datetimeFigureOut">
              <a:rPr lang="en-US" dirty="0"/>
              <a:t>12/23/2021</a:t>
            </a:fld>
            <a:endParaRPr lang="en-US" dirty="0"/>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514011" y="5883275"/>
            <a:ext cx="764215"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a:prstGeom prst="rect">
            <a:avLst/>
          </a:prstGeo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48A87A34-81AB-432B-8DAE-1953F412C126}" type="datetimeFigureOut">
              <a:rPr lang="en-US" dirty="0"/>
              <a:t>12/23/2021</a:t>
            </a:fld>
            <a:endParaRPr lang="en-US" dirty="0"/>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514011" y="5883275"/>
            <a:ext cx="764215"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a:prstGeom prst="rect">
            <a:avLst/>
          </a:prstGeo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48A87A34-81AB-432B-8DAE-1953F412C126}" type="datetimeFigureOut">
              <a:rPr lang="en-US" dirty="0"/>
              <a:t>12/23/2021</a:t>
            </a:fld>
            <a:endParaRPr lang="en-US" dirty="0"/>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514011" y="5883275"/>
            <a:ext cx="764215"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a:prstGeom prst="rect">
            <a:avLst/>
          </a:prstGeo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48A87A34-81AB-432B-8DAE-1953F412C126}" type="datetimeFigureOut">
              <a:rPr lang="en-US" dirty="0"/>
              <a:t>12/23/2021</a:t>
            </a:fld>
            <a:endParaRPr lang="en-US" dirty="0"/>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514011" y="5883275"/>
            <a:ext cx="764215" cy="365125"/>
          </a:xfrm>
          <a:prstGeom prst="rect">
            <a:avLst/>
          </a:prstGeom>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a:prstGeom prst="rect">
            <a:avLst/>
          </a:prstGeo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48A87A34-81AB-432B-8DAE-1953F412C126}" type="datetimeFigureOut">
              <a:rPr lang="en-US" dirty="0"/>
              <a:t>12/23/2021</a:t>
            </a:fld>
            <a:endParaRPr lang="en-US" dirty="0"/>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514011" y="5883275"/>
            <a:ext cx="764215"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a:prstGeom prst="rect">
            <a:avLst/>
          </a:prstGeo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48A87A34-81AB-432B-8DAE-1953F412C126}" type="datetimeFigureOut">
              <a:rPr lang="en-US" dirty="0"/>
              <a:t>12/23/2021</a:t>
            </a:fld>
            <a:endParaRPr lang="en-US" dirty="0"/>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10514011" y="5883275"/>
            <a:ext cx="764215"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a:prstGeom prst="rect">
            <a:avLst/>
          </a:prstGeo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48A87A34-81AB-432B-8DAE-1953F412C126}" type="datetimeFigureOut">
              <a:rPr lang="en-US" dirty="0"/>
              <a:t>12/23/2021</a:t>
            </a:fld>
            <a:endParaRPr lang="en-US" dirty="0"/>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10514011" y="5883275"/>
            <a:ext cx="764215"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1"/>
            <a:ext cx="10364451" cy="1300292"/>
          </a:xfrm>
          <a:prstGeom prst="rect">
            <a:avLst/>
          </a:prstGeom>
        </p:spPr>
        <p:txBody>
          <a:bodyPr/>
          <a:lstStyle/>
          <a:p>
            <a:r>
              <a:rPr lang="zh-CN" altLang="en-US" dirty="0"/>
              <a:t>单击此处编辑母版标题样式</a:t>
            </a:r>
            <a:endParaRPr lang="en-US" dirty="0"/>
          </a:p>
        </p:txBody>
      </p:sp>
      <p:sp>
        <p:nvSpPr>
          <p:cNvPr id="11" name="Vertical Text Placeholder 2"/>
          <p:cNvSpPr>
            <a:spLocks noGrp="1"/>
          </p:cNvSpPr>
          <p:nvPr>
            <p:ph type="body" orient="vert" sz="quarter" idx="13"/>
          </p:nvPr>
        </p:nvSpPr>
        <p:spPr>
          <a:xfrm>
            <a:off x="913775" y="1300293"/>
            <a:ext cx="10364452" cy="5320315"/>
          </a:xfrm>
        </p:spPr>
        <p:txBody>
          <a:bodyPr vert="eaVert"/>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8A87A34-81AB-432B-8DAE-1953F412C126}" type="datetimeFigureOut">
              <a:rPr lang="en-US" dirty="0"/>
              <a:t>12/23/2021</a:t>
            </a:fld>
            <a:endParaRPr lang="en-US" dirty="0"/>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514011" y="5883275"/>
            <a:ext cx="764215"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a:prstGeom prst="rect">
            <a:avLst/>
          </a:prstGeo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8A87A34-81AB-432B-8DAE-1953F412C126}" type="datetimeFigureOut">
              <a:rPr lang="en-US" dirty="0"/>
              <a:t>12/23/2021</a:t>
            </a:fld>
            <a:endParaRPr lang="en-US" dirty="0"/>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514011" y="5883275"/>
            <a:ext cx="764215"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162974"/>
          </a:xfrm>
          <a:prstGeom prst="rect">
            <a:avLst/>
          </a:prstGeom>
        </p:spPr>
        <p:txBody>
          <a:bodyPr/>
          <a:lstStyle/>
          <a:p>
            <a:r>
              <a:rPr lang="zh-CN" altLang="en-US" dirty="0"/>
              <a:t>单击此处编辑母版标题样式</a:t>
            </a:r>
            <a:endParaRPr lang="en-US" dirty="0"/>
          </a:p>
        </p:txBody>
      </p:sp>
      <p:sp>
        <p:nvSpPr>
          <p:cNvPr id="3" name="Content Placeholder 2"/>
          <p:cNvSpPr>
            <a:spLocks noGrp="1"/>
          </p:cNvSpPr>
          <p:nvPr>
            <p:ph idx="1" hasCustomPrompt="1"/>
          </p:nvPr>
        </p:nvSpPr>
        <p:spPr>
          <a:xfrm>
            <a:off x="913775" y="1233997"/>
            <a:ext cx="10364452" cy="5521910"/>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51450675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151791"/>
          </a:xfrm>
          <a:prstGeom prst="rect">
            <a:avLst/>
          </a:prstGeom>
        </p:spPr>
        <p:txBody>
          <a:bodyPr/>
          <a:lstStyle/>
          <a:p>
            <a:r>
              <a:rPr lang="zh-CN" altLang="en-US" dirty="0"/>
              <a:t>单击此处编辑母版标题样式</a:t>
            </a:r>
            <a:endParaRPr lang="en-US" dirty="0"/>
          </a:p>
        </p:txBody>
      </p:sp>
      <p:sp>
        <p:nvSpPr>
          <p:cNvPr id="12" name="Content Placeholder 2"/>
          <p:cNvSpPr>
            <a:spLocks noGrp="1"/>
          </p:cNvSpPr>
          <p:nvPr>
            <p:ph sz="quarter" idx="13"/>
          </p:nvPr>
        </p:nvSpPr>
        <p:spPr>
          <a:xfrm>
            <a:off x="913774" y="1230923"/>
            <a:ext cx="10363826" cy="5424853"/>
          </a:xfrm>
        </p:spPr>
        <p:txBody>
          <a:bodyPr/>
          <a:lstStyle>
            <a:lvl1pPr>
              <a:defRPr sz="2400" cap="none" baseline="0"/>
            </a:lvl1pPr>
            <a:lvl2pPr>
              <a:defRPr sz="2200" cap="none" baseline="0"/>
            </a:lvl2pPr>
            <a:lvl3pPr>
              <a:defRPr sz="2000" cap="none" baseline="0"/>
            </a:lvl3pPr>
            <a:lvl4pPr>
              <a:defRPr sz="1800" cap="none" baseline="0"/>
            </a:lvl4pPr>
            <a:lvl5pPr>
              <a:defRPr sz="1800" cap="none" baseline="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a:prstGeom prst="rect">
            <a:avLst/>
          </a:prstGeo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8A87A34-81AB-432B-8DAE-1953F412C126}" type="datetimeFigureOut">
              <a:rPr lang="en-US" dirty="0"/>
              <a:t>12/23/2021</a:t>
            </a:fld>
            <a:endParaRPr lang="en-US" dirty="0"/>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514011" y="5883275"/>
            <a:ext cx="764215"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a:prstGeom prst="rect">
            <a:avLst/>
          </a:prstGeo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48A87A34-81AB-432B-8DAE-1953F412C126}" type="datetimeFigureOut">
              <a:rPr lang="en-US" dirty="0"/>
              <a:t>12/23/2021</a:t>
            </a:fld>
            <a:endParaRPr lang="en-US" dirty="0"/>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514011" y="5883275"/>
            <a:ext cx="764215"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48A87A34-81AB-432B-8DAE-1953F412C126}" type="datetimeFigureOut">
              <a:rPr lang="en-US" dirty="0"/>
              <a:t>12/23/2021</a:t>
            </a:fld>
            <a:endParaRPr lang="en-US" dirty="0"/>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10514011" y="5883275"/>
            <a:ext cx="764215"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18517"/>
            <a:ext cx="10364451" cy="1596177"/>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48A87A34-81AB-432B-8DAE-1953F412C126}" type="datetimeFigureOut">
              <a:rPr lang="en-US" dirty="0"/>
              <a:t>12/23/2021</a:t>
            </a:fld>
            <a:endParaRPr lang="en-US" dirty="0"/>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10514011" y="5883275"/>
            <a:ext cx="764215"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a:xfrm>
            <a:off x="7678737" y="5883275"/>
            <a:ext cx="2743200" cy="365125"/>
          </a:xfrm>
          <a:prstGeom prst="rect">
            <a:avLst/>
          </a:prstGeom>
        </p:spPr>
        <p:txBody>
          <a:bodyPr/>
          <a:lstStyle/>
          <a:p>
            <a:fld id="{48A87A34-81AB-432B-8DAE-1953F412C126}" type="datetimeFigureOut">
              <a:rPr lang="en-US" dirty="0"/>
              <a:t>12/23/2021</a:t>
            </a:fld>
            <a:endParaRPr lang="en-US" dirty="0"/>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10514011" y="5883275"/>
            <a:ext cx="764215"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a:prstGeom prst="rect">
            <a:avLst/>
          </a:prstGeo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48A87A34-81AB-432B-8DAE-1953F412C126}" type="datetimeFigureOut">
              <a:rPr lang="en-US" dirty="0"/>
              <a:t>12/23/2021</a:t>
            </a:fld>
            <a:endParaRPr lang="en-US" dirty="0"/>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514011" y="5883275"/>
            <a:ext cx="764215"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a:prstGeom prst="rect">
            <a:avLst/>
          </a:prstGeo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48A87A34-81AB-432B-8DAE-1953F412C126}" type="datetimeFigureOut">
              <a:rPr lang="en-US" dirty="0"/>
              <a:t>12/23/2021</a:t>
            </a:fld>
            <a:endParaRPr lang="en-US" dirty="0"/>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514011" y="5883275"/>
            <a:ext cx="764215"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12/23/2021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creativecommons.org/publicdomain/zero/1.0/deed.zh" TargetMode="External"/><Relationship Id="rId2" Type="http://schemas.openxmlformats.org/officeDocument/2006/relationships/hyperlink" Target="https://wiki.creativecommons.org/Frequently_Asked_Questions#When_are_publicity_rights_relevant.3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hyperlink" Target="https://consensys.net/blog/blockchain-explained/what-is-a-dao-and-how-do-they-work/"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hbrtaiwan.com/article_content_AR0009320.html" TargetMode="Externa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hyperlink" Target="https://www.zerotothree.org/resources/222-tips-on-helping-your-child-learn-to-cooperate" TargetMode="Externa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4D1AB-BBA5-48D5-9469-3BC6D345223F}"/>
              </a:ext>
            </a:extLst>
          </p:cNvPr>
          <p:cNvSpPr>
            <a:spLocks noGrp="1"/>
          </p:cNvSpPr>
          <p:nvPr>
            <p:ph type="ctrTitle"/>
          </p:nvPr>
        </p:nvSpPr>
        <p:spPr/>
        <p:txBody>
          <a:bodyPr/>
          <a:lstStyle/>
          <a:p>
            <a:r>
              <a:rPr lang="zh-CN" altLang="zh-CN" dirty="0"/>
              <a:t>区块链发展：激励式开源协作</a:t>
            </a:r>
            <a:endParaRPr lang="zh-CN" altLang="en-US" dirty="0"/>
          </a:p>
        </p:txBody>
      </p:sp>
      <p:sp>
        <p:nvSpPr>
          <p:cNvPr id="3" name="副标题 2">
            <a:extLst>
              <a:ext uri="{FF2B5EF4-FFF2-40B4-BE49-F238E27FC236}">
                <a16:creationId xmlns:a16="http://schemas.microsoft.com/office/drawing/2014/main" id="{E45E56EE-B6F6-4E33-B674-46ED2931583A}"/>
              </a:ext>
            </a:extLst>
          </p:cNvPr>
          <p:cNvSpPr>
            <a:spLocks noGrp="1"/>
          </p:cNvSpPr>
          <p:nvPr>
            <p:ph type="subTitle" idx="1"/>
          </p:nvPr>
        </p:nvSpPr>
        <p:spPr/>
        <p:txBody>
          <a:bodyPr/>
          <a:lstStyle/>
          <a:p>
            <a:r>
              <a:rPr lang="zh-CN" altLang="en-US" dirty="0"/>
              <a:t>人类的协作效率将得到极大的提升</a:t>
            </a:r>
          </a:p>
        </p:txBody>
      </p:sp>
    </p:spTree>
    <p:extLst>
      <p:ext uri="{BB962C8B-B14F-4D97-AF65-F5344CB8AC3E}">
        <p14:creationId xmlns:p14="http://schemas.microsoft.com/office/powerpoint/2010/main" val="624959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6F47C-8080-49A5-9B78-AA314C643015}"/>
              </a:ext>
            </a:extLst>
          </p:cNvPr>
          <p:cNvSpPr>
            <a:spLocks noGrp="1"/>
          </p:cNvSpPr>
          <p:nvPr>
            <p:ph type="title"/>
          </p:nvPr>
        </p:nvSpPr>
        <p:spPr/>
        <p:txBody>
          <a:bodyPr/>
          <a:lstStyle/>
          <a:p>
            <a:r>
              <a:rPr lang="zh-CN" altLang="zh-CN" dirty="0"/>
              <a:t>基础概念</a:t>
            </a:r>
            <a:r>
              <a:rPr lang="zh-CN" altLang="en-US" dirty="0"/>
              <a:t>：开放源代码</a:t>
            </a:r>
          </a:p>
        </p:txBody>
      </p:sp>
      <p:sp>
        <p:nvSpPr>
          <p:cNvPr id="3" name="内容占位符 2">
            <a:extLst>
              <a:ext uri="{FF2B5EF4-FFF2-40B4-BE49-F238E27FC236}">
                <a16:creationId xmlns:a16="http://schemas.microsoft.com/office/drawing/2014/main" id="{1F53EBD2-25CA-43CC-968A-7014931BCE57}"/>
              </a:ext>
            </a:extLst>
          </p:cNvPr>
          <p:cNvSpPr>
            <a:spLocks noGrp="1"/>
          </p:cNvSpPr>
          <p:nvPr>
            <p:ph sz="quarter" idx="13"/>
          </p:nvPr>
        </p:nvSpPr>
        <p:spPr/>
        <p:txBody>
          <a:bodyPr>
            <a:normAutofit/>
          </a:bodyPr>
          <a:lstStyle/>
          <a:p>
            <a:r>
              <a:rPr lang="zh-CN" altLang="en-US" dirty="0"/>
              <a:t>许可协议不得限制其他软件（</a:t>
            </a:r>
            <a:r>
              <a:rPr lang="en-US" altLang="zh-CN" dirty="0"/>
              <a:t>License Must Not Restrict Other Software</a:t>
            </a:r>
            <a:r>
              <a:rPr lang="zh-CN" altLang="en-US" dirty="0"/>
              <a:t>）：当某一开放源代码软件与其他非开放源代码软件一起散布时（例如放在同一光盘），不得限制其他软件的授权也只能遵照开放源代码的授权。</a:t>
            </a:r>
          </a:p>
          <a:p>
            <a:r>
              <a:rPr lang="zh-CN" altLang="en-US" dirty="0"/>
              <a:t>许可协议必须技术中立（</a:t>
            </a:r>
            <a:r>
              <a:rPr lang="en-US" altLang="zh-CN" dirty="0"/>
              <a:t>License Must Be Technology-Neutral</a:t>
            </a:r>
            <a:r>
              <a:rPr lang="zh-CN" altLang="en-US" dirty="0"/>
              <a:t>）：亦即许可协议不得限制为电子格式才有效，若是纸本的许可协议也应视为有效。</a:t>
            </a:r>
            <a:endParaRPr lang="en-US" altLang="zh-CN" dirty="0"/>
          </a:p>
          <a:p>
            <a:pPr marL="0" indent="0">
              <a:buNone/>
            </a:pPr>
            <a:endParaRPr lang="en-US" altLang="zh-CN" dirty="0"/>
          </a:p>
          <a:p>
            <a:pPr marL="0" indent="0">
              <a:buNone/>
            </a:pPr>
            <a:r>
              <a:rPr lang="zh-CN" altLang="zh-CN" dirty="0"/>
              <a:t>开放源代码促进会（</a:t>
            </a:r>
            <a:r>
              <a:rPr lang="en-US" altLang="zh-CN" dirty="0"/>
              <a:t>Open Source Initiative</a:t>
            </a:r>
            <a:r>
              <a:rPr lang="zh-CN" altLang="zh-CN" dirty="0"/>
              <a:t>，</a:t>
            </a:r>
            <a:r>
              <a:rPr lang="en-US" altLang="zh-CN" dirty="0"/>
              <a:t>OSI</a:t>
            </a:r>
            <a:r>
              <a:rPr lang="zh-CN" altLang="zh-CN" dirty="0"/>
              <a:t>），是全球最重要的旨在推动开源软件发展的非盈利组织。在业界有很强的权威性。</a:t>
            </a:r>
          </a:p>
        </p:txBody>
      </p:sp>
    </p:spTree>
    <p:extLst>
      <p:ext uri="{BB962C8B-B14F-4D97-AF65-F5344CB8AC3E}">
        <p14:creationId xmlns:p14="http://schemas.microsoft.com/office/powerpoint/2010/main" val="418195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8DE3B-34E9-4136-BAD8-41272D6BC0BD}"/>
              </a:ext>
            </a:extLst>
          </p:cNvPr>
          <p:cNvSpPr>
            <a:spLocks noGrp="1"/>
          </p:cNvSpPr>
          <p:nvPr>
            <p:ph type="title"/>
          </p:nvPr>
        </p:nvSpPr>
        <p:spPr/>
        <p:txBody>
          <a:bodyPr/>
          <a:lstStyle/>
          <a:p>
            <a:r>
              <a:rPr lang="zh-CN" altLang="zh-CN" dirty="0"/>
              <a:t>基础概念</a:t>
            </a:r>
            <a:r>
              <a:rPr lang="zh-CN" altLang="en-US" dirty="0"/>
              <a:t>：开放源代码产品</a:t>
            </a:r>
          </a:p>
        </p:txBody>
      </p:sp>
      <p:sp>
        <p:nvSpPr>
          <p:cNvPr id="3" name="内容占位符 2">
            <a:extLst>
              <a:ext uri="{FF2B5EF4-FFF2-40B4-BE49-F238E27FC236}">
                <a16:creationId xmlns:a16="http://schemas.microsoft.com/office/drawing/2014/main" id="{285756FC-DAE4-4ED3-8437-0485C34A7D20}"/>
              </a:ext>
            </a:extLst>
          </p:cNvPr>
          <p:cNvSpPr>
            <a:spLocks noGrp="1"/>
          </p:cNvSpPr>
          <p:nvPr>
            <p:ph sz="quarter" idx="13"/>
          </p:nvPr>
        </p:nvSpPr>
        <p:spPr/>
        <p:txBody>
          <a:bodyPr/>
          <a:lstStyle/>
          <a:p>
            <a:pPr marL="0" indent="0">
              <a:buNone/>
            </a:pPr>
            <a:r>
              <a:rPr lang="zh-CN" altLang="en-US" dirty="0"/>
              <a:t>开放源代码产品已经涵括：</a:t>
            </a:r>
            <a:endParaRPr lang="en-US" altLang="zh-CN" dirty="0"/>
          </a:p>
          <a:p>
            <a:r>
              <a:rPr lang="zh-CN" altLang="en-US" dirty="0"/>
              <a:t>开源软件（</a:t>
            </a:r>
            <a:r>
              <a:rPr lang="en-US" altLang="zh-CN" dirty="0"/>
              <a:t>Open-source software</a:t>
            </a:r>
            <a:r>
              <a:rPr lang="zh-CN" altLang="en-US" dirty="0"/>
              <a:t>）</a:t>
            </a:r>
          </a:p>
          <a:p>
            <a:r>
              <a:rPr lang="zh-CN" altLang="en-US" dirty="0"/>
              <a:t>开源硬件（</a:t>
            </a:r>
            <a:r>
              <a:rPr lang="en-US" altLang="zh-CN" dirty="0"/>
              <a:t>Open-source hardware</a:t>
            </a:r>
            <a:r>
              <a:rPr lang="zh-CN" altLang="en-US" dirty="0"/>
              <a:t>）：又常被称为“开放硬件”。</a:t>
            </a:r>
          </a:p>
          <a:p>
            <a:r>
              <a:rPr lang="zh-CN" altLang="en-US" dirty="0"/>
              <a:t>开源视频游戏（</a:t>
            </a:r>
            <a:r>
              <a:rPr lang="en-US" altLang="zh-CN" dirty="0"/>
              <a:t>Open source video games</a:t>
            </a:r>
            <a:r>
              <a:rPr lang="zh-CN" altLang="en-US" dirty="0"/>
              <a:t>）</a:t>
            </a:r>
          </a:p>
          <a:p>
            <a:r>
              <a:rPr lang="zh-CN" altLang="en-US" dirty="0"/>
              <a:t>开源唱片厂牌（</a:t>
            </a:r>
            <a:r>
              <a:rPr lang="en-US" altLang="zh-CN" dirty="0"/>
              <a:t>Open source record label</a:t>
            </a:r>
            <a:r>
              <a:rPr lang="zh-CN" altLang="en-US" dirty="0"/>
              <a:t>）</a:t>
            </a:r>
          </a:p>
          <a:p>
            <a:r>
              <a:rPr lang="zh-CN" altLang="en-US" dirty="0"/>
              <a:t>开源电影（</a:t>
            </a:r>
            <a:r>
              <a:rPr lang="en-US" altLang="zh-CN" dirty="0"/>
              <a:t>Open source film</a:t>
            </a:r>
            <a:r>
              <a:rPr lang="zh-CN" altLang="en-US" dirty="0"/>
              <a:t>）</a:t>
            </a:r>
          </a:p>
          <a:p>
            <a:r>
              <a:rPr lang="zh-CN" altLang="en-US" dirty="0"/>
              <a:t>开源可乐（</a:t>
            </a:r>
            <a:r>
              <a:rPr lang="en-US" altLang="zh-CN" dirty="0"/>
              <a:t>Open source cola</a:t>
            </a:r>
            <a:r>
              <a:rPr lang="zh-CN" altLang="en-US" dirty="0"/>
              <a:t>）</a:t>
            </a:r>
          </a:p>
          <a:p>
            <a:r>
              <a:rPr lang="zh-CN" altLang="en-US" dirty="0"/>
              <a:t>开源内容（</a:t>
            </a:r>
            <a:r>
              <a:rPr lang="en-US" altLang="zh-CN" dirty="0"/>
              <a:t>Open source content</a:t>
            </a:r>
            <a:r>
              <a:rPr lang="zh-CN" altLang="en-US" dirty="0"/>
              <a:t>或</a:t>
            </a:r>
            <a:r>
              <a:rPr lang="en-US" altLang="zh-CN" dirty="0"/>
              <a:t>Open content</a:t>
            </a:r>
            <a:r>
              <a:rPr lang="zh-CN" altLang="en-US" dirty="0"/>
              <a:t>）</a:t>
            </a:r>
          </a:p>
        </p:txBody>
      </p:sp>
    </p:spTree>
    <p:extLst>
      <p:ext uri="{BB962C8B-B14F-4D97-AF65-F5344CB8AC3E}">
        <p14:creationId xmlns:p14="http://schemas.microsoft.com/office/powerpoint/2010/main" val="190179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EC378-C05D-473B-8388-C60A44101E99}"/>
              </a:ext>
            </a:extLst>
          </p:cNvPr>
          <p:cNvSpPr>
            <a:spLocks noGrp="1"/>
          </p:cNvSpPr>
          <p:nvPr>
            <p:ph type="title"/>
          </p:nvPr>
        </p:nvSpPr>
        <p:spPr/>
        <p:txBody>
          <a:bodyPr/>
          <a:lstStyle/>
          <a:p>
            <a:r>
              <a:rPr lang="zh-CN" altLang="zh-CN" dirty="0"/>
              <a:t>基础概念</a:t>
            </a:r>
            <a:r>
              <a:rPr lang="zh-CN" altLang="en-US" dirty="0"/>
              <a:t>：开放源代码应用实例</a:t>
            </a:r>
          </a:p>
        </p:txBody>
      </p:sp>
      <p:sp>
        <p:nvSpPr>
          <p:cNvPr id="3" name="内容占位符 2">
            <a:extLst>
              <a:ext uri="{FF2B5EF4-FFF2-40B4-BE49-F238E27FC236}">
                <a16:creationId xmlns:a16="http://schemas.microsoft.com/office/drawing/2014/main" id="{51F19185-6155-4598-9EE0-5E9E9BCF09C9}"/>
              </a:ext>
            </a:extLst>
          </p:cNvPr>
          <p:cNvSpPr>
            <a:spLocks noGrp="1"/>
          </p:cNvSpPr>
          <p:nvPr>
            <p:ph sz="quarter" idx="13"/>
          </p:nvPr>
        </p:nvSpPr>
        <p:spPr/>
        <p:txBody>
          <a:bodyPr>
            <a:normAutofit lnSpcReduction="10000"/>
          </a:bodyPr>
          <a:lstStyle/>
          <a:p>
            <a:pPr marL="0" indent="0">
              <a:buNone/>
            </a:pPr>
            <a:r>
              <a:rPr lang="en-US" altLang="zh-CN" b="1" dirty="0"/>
              <a:t>1. </a:t>
            </a:r>
            <a:r>
              <a:rPr lang="zh-CN" altLang="en-US" b="1" dirty="0"/>
              <a:t>应用软件</a:t>
            </a:r>
            <a:endParaRPr lang="en-US" altLang="zh-CN" b="1" dirty="0"/>
          </a:p>
          <a:p>
            <a:r>
              <a:rPr lang="en-US" altLang="zh-CN" dirty="0"/>
              <a:t>7-Zip——</a:t>
            </a:r>
            <a:r>
              <a:rPr lang="zh-CN" altLang="en-US" dirty="0"/>
              <a:t>文件压缩软件。</a:t>
            </a:r>
          </a:p>
          <a:p>
            <a:r>
              <a:rPr lang="en-US" altLang="zh-CN" dirty="0"/>
              <a:t>Blender——</a:t>
            </a:r>
            <a:r>
              <a:rPr lang="zh-CN" altLang="en-US" dirty="0"/>
              <a:t>三维绘图及渲染软件。</a:t>
            </a:r>
          </a:p>
          <a:p>
            <a:r>
              <a:rPr lang="en-US" altLang="zh-CN" dirty="0"/>
              <a:t>Eclipse——</a:t>
            </a:r>
            <a:r>
              <a:rPr lang="zh-CN" altLang="en-US" dirty="0"/>
              <a:t>集成开发环境。</a:t>
            </a:r>
          </a:p>
          <a:p>
            <a:r>
              <a:rPr lang="en-US" altLang="zh-CN" dirty="0"/>
              <a:t>GIMP——GNU</a:t>
            </a:r>
            <a:r>
              <a:rPr lang="zh-CN" altLang="en-US" dirty="0"/>
              <a:t>图像处理软件。</a:t>
            </a:r>
          </a:p>
          <a:p>
            <a:r>
              <a:rPr lang="en-US" altLang="zh-CN" dirty="0" err="1"/>
              <a:t>Scribus</a:t>
            </a:r>
            <a:r>
              <a:rPr lang="en-US" altLang="zh-CN" dirty="0"/>
              <a:t>——</a:t>
            </a:r>
            <a:r>
              <a:rPr lang="zh-CN" altLang="en-US" dirty="0"/>
              <a:t>桌面出版软件。</a:t>
            </a:r>
          </a:p>
          <a:p>
            <a:r>
              <a:rPr lang="en-US" altLang="zh-CN" dirty="0"/>
              <a:t>Inkscape——</a:t>
            </a:r>
            <a:r>
              <a:rPr lang="zh-CN" altLang="en-US" dirty="0"/>
              <a:t>矢量图形编辑器。</a:t>
            </a:r>
          </a:p>
          <a:p>
            <a:r>
              <a:rPr lang="en-US" altLang="zh-CN" dirty="0" err="1"/>
              <a:t>Ardour</a:t>
            </a:r>
            <a:r>
              <a:rPr lang="en-US" altLang="zh-CN" dirty="0"/>
              <a:t>——</a:t>
            </a:r>
            <a:r>
              <a:rPr lang="zh-CN" altLang="en-US" dirty="0"/>
              <a:t>数字音乐工作站（</a:t>
            </a:r>
            <a:r>
              <a:rPr lang="en-US" altLang="zh-CN" dirty="0"/>
              <a:t>DAW</a:t>
            </a:r>
            <a:r>
              <a:rPr lang="zh-CN" altLang="en-US" dirty="0"/>
              <a:t>）。</a:t>
            </a:r>
          </a:p>
          <a:p>
            <a:r>
              <a:rPr lang="en-US" altLang="zh-CN" dirty="0"/>
              <a:t>Audacity——</a:t>
            </a:r>
            <a:r>
              <a:rPr lang="zh-CN" altLang="en-US" dirty="0"/>
              <a:t>数字声波编辑软件。</a:t>
            </a:r>
          </a:p>
          <a:p>
            <a:r>
              <a:rPr lang="en-US" altLang="zh-CN" dirty="0"/>
              <a:t>Emacs——</a:t>
            </a:r>
            <a:r>
              <a:rPr lang="zh-CN" altLang="en-US" dirty="0"/>
              <a:t>纯文本编辑器。</a:t>
            </a:r>
          </a:p>
        </p:txBody>
      </p:sp>
    </p:spTree>
    <p:extLst>
      <p:ext uri="{BB962C8B-B14F-4D97-AF65-F5344CB8AC3E}">
        <p14:creationId xmlns:p14="http://schemas.microsoft.com/office/powerpoint/2010/main" val="1152711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EC378-C05D-473B-8388-C60A44101E99}"/>
              </a:ext>
            </a:extLst>
          </p:cNvPr>
          <p:cNvSpPr>
            <a:spLocks noGrp="1"/>
          </p:cNvSpPr>
          <p:nvPr>
            <p:ph type="title"/>
          </p:nvPr>
        </p:nvSpPr>
        <p:spPr/>
        <p:txBody>
          <a:bodyPr/>
          <a:lstStyle/>
          <a:p>
            <a:r>
              <a:rPr lang="zh-CN" altLang="zh-CN" dirty="0"/>
              <a:t>基础概念</a:t>
            </a:r>
            <a:r>
              <a:rPr lang="zh-CN" altLang="en-US" dirty="0"/>
              <a:t>：开放源代码应用实例</a:t>
            </a:r>
          </a:p>
        </p:txBody>
      </p:sp>
      <p:sp>
        <p:nvSpPr>
          <p:cNvPr id="3" name="内容占位符 2">
            <a:extLst>
              <a:ext uri="{FF2B5EF4-FFF2-40B4-BE49-F238E27FC236}">
                <a16:creationId xmlns:a16="http://schemas.microsoft.com/office/drawing/2014/main" id="{51F19185-6155-4598-9EE0-5E9E9BCF09C9}"/>
              </a:ext>
            </a:extLst>
          </p:cNvPr>
          <p:cNvSpPr>
            <a:spLocks noGrp="1"/>
          </p:cNvSpPr>
          <p:nvPr>
            <p:ph sz="quarter" idx="13"/>
          </p:nvPr>
        </p:nvSpPr>
        <p:spPr/>
        <p:txBody>
          <a:bodyPr>
            <a:normAutofit/>
          </a:bodyPr>
          <a:lstStyle/>
          <a:p>
            <a:r>
              <a:rPr lang="en-US" altLang="zh-CN" dirty="0"/>
              <a:t>Vim——</a:t>
            </a:r>
            <a:r>
              <a:rPr lang="zh-CN" altLang="en-US" dirty="0"/>
              <a:t>纯文本编辑器。</a:t>
            </a:r>
          </a:p>
          <a:p>
            <a:r>
              <a:rPr lang="en-US" altLang="zh-CN" dirty="0"/>
              <a:t>Chromium——</a:t>
            </a:r>
            <a:r>
              <a:rPr lang="zh-CN" altLang="en-US" dirty="0"/>
              <a:t>网页浏览器。</a:t>
            </a:r>
          </a:p>
          <a:p>
            <a:r>
              <a:rPr lang="en-US" altLang="zh-CN" dirty="0"/>
              <a:t>Mozilla Firefox——</a:t>
            </a:r>
            <a:r>
              <a:rPr lang="zh-CN" altLang="en-US" dirty="0"/>
              <a:t>网页浏览器。</a:t>
            </a:r>
          </a:p>
          <a:p>
            <a:r>
              <a:rPr lang="en-US" altLang="zh-CN" dirty="0"/>
              <a:t>Mozilla Thunderbird——</a:t>
            </a:r>
            <a:r>
              <a:rPr lang="zh-CN" altLang="en-US" dirty="0"/>
              <a:t>电子邮件客户端软件。</a:t>
            </a:r>
          </a:p>
          <a:p>
            <a:r>
              <a:rPr lang="en-US" altLang="zh-CN" dirty="0"/>
              <a:t>NASA World Wind——</a:t>
            </a:r>
            <a:r>
              <a:rPr lang="zh-CN" altLang="en-US" dirty="0"/>
              <a:t>虚拟地球软件。</a:t>
            </a:r>
          </a:p>
          <a:p>
            <a:r>
              <a:rPr lang="en-US" altLang="zh-CN" dirty="0"/>
              <a:t>Open Broadcaster Software——</a:t>
            </a:r>
            <a:r>
              <a:rPr lang="zh-CN" altLang="en-US" dirty="0"/>
              <a:t>在线直播软件。</a:t>
            </a:r>
          </a:p>
          <a:p>
            <a:r>
              <a:rPr lang="en-US" altLang="zh-CN" dirty="0" err="1"/>
              <a:t>DocFetcher</a:t>
            </a:r>
            <a:r>
              <a:rPr lang="en-US" altLang="zh-CN" dirty="0"/>
              <a:t>——</a:t>
            </a:r>
            <a:r>
              <a:rPr lang="zh-CN" altLang="en-US" dirty="0"/>
              <a:t>桌面搜索软件。</a:t>
            </a:r>
          </a:p>
        </p:txBody>
      </p:sp>
    </p:spTree>
    <p:extLst>
      <p:ext uri="{BB962C8B-B14F-4D97-AF65-F5344CB8AC3E}">
        <p14:creationId xmlns:p14="http://schemas.microsoft.com/office/powerpoint/2010/main" val="1521094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EC378-C05D-473B-8388-C60A44101E99}"/>
              </a:ext>
            </a:extLst>
          </p:cNvPr>
          <p:cNvSpPr>
            <a:spLocks noGrp="1"/>
          </p:cNvSpPr>
          <p:nvPr>
            <p:ph type="title"/>
          </p:nvPr>
        </p:nvSpPr>
        <p:spPr/>
        <p:txBody>
          <a:bodyPr/>
          <a:lstStyle/>
          <a:p>
            <a:r>
              <a:rPr lang="zh-CN" altLang="zh-CN" dirty="0"/>
              <a:t>基础概念</a:t>
            </a:r>
            <a:r>
              <a:rPr lang="zh-CN" altLang="en-US" dirty="0"/>
              <a:t>：开放源代码应用实例</a:t>
            </a:r>
          </a:p>
        </p:txBody>
      </p:sp>
      <p:sp>
        <p:nvSpPr>
          <p:cNvPr id="3" name="内容占位符 2">
            <a:extLst>
              <a:ext uri="{FF2B5EF4-FFF2-40B4-BE49-F238E27FC236}">
                <a16:creationId xmlns:a16="http://schemas.microsoft.com/office/drawing/2014/main" id="{51F19185-6155-4598-9EE0-5E9E9BCF09C9}"/>
              </a:ext>
            </a:extLst>
          </p:cNvPr>
          <p:cNvSpPr>
            <a:spLocks noGrp="1"/>
          </p:cNvSpPr>
          <p:nvPr>
            <p:ph sz="quarter" idx="13"/>
          </p:nvPr>
        </p:nvSpPr>
        <p:spPr>
          <a:xfrm>
            <a:off x="913773" y="1230923"/>
            <a:ext cx="10780921" cy="5424853"/>
          </a:xfrm>
        </p:spPr>
        <p:txBody>
          <a:bodyPr>
            <a:normAutofit/>
          </a:bodyPr>
          <a:lstStyle/>
          <a:p>
            <a:pPr marL="0" indent="0">
              <a:buNone/>
            </a:pPr>
            <a:r>
              <a:rPr lang="en-US" altLang="zh-CN" b="1" dirty="0"/>
              <a:t>2. </a:t>
            </a:r>
            <a:r>
              <a:rPr lang="zh-CN" altLang="en-US" b="1" dirty="0"/>
              <a:t>操作系统</a:t>
            </a:r>
            <a:endParaRPr lang="en-US" altLang="zh-CN" b="1" dirty="0"/>
          </a:p>
          <a:p>
            <a:r>
              <a:rPr lang="en-US" altLang="zh-CN" dirty="0"/>
              <a:t>Android——</a:t>
            </a:r>
            <a:r>
              <a:rPr lang="zh-CN" altLang="en-US" dirty="0"/>
              <a:t>基于</a:t>
            </a:r>
            <a:r>
              <a:rPr lang="en-US" altLang="zh-CN" dirty="0"/>
              <a:t>Linux</a:t>
            </a:r>
            <a:r>
              <a:rPr lang="zh-CN" altLang="en-US" dirty="0"/>
              <a:t>的操作系统。</a:t>
            </a:r>
          </a:p>
          <a:p>
            <a:r>
              <a:rPr lang="en-US" altLang="zh-CN" dirty="0"/>
              <a:t>Firefox OS——</a:t>
            </a:r>
            <a:r>
              <a:rPr lang="zh-CN" altLang="en-US" dirty="0"/>
              <a:t>基于</a:t>
            </a:r>
            <a:r>
              <a:rPr lang="en-US" altLang="zh-CN" dirty="0"/>
              <a:t>Linux</a:t>
            </a:r>
            <a:r>
              <a:rPr lang="zh-CN" altLang="en-US" dirty="0"/>
              <a:t>的操作系统。</a:t>
            </a:r>
          </a:p>
          <a:p>
            <a:r>
              <a:rPr lang="en-US" altLang="zh-CN" dirty="0"/>
              <a:t>FreeBSD——</a:t>
            </a:r>
            <a:r>
              <a:rPr lang="zh-CN" altLang="en-US" dirty="0"/>
              <a:t>类</a:t>
            </a:r>
            <a:r>
              <a:rPr lang="en-US" altLang="zh-CN" dirty="0"/>
              <a:t>Unix</a:t>
            </a:r>
            <a:r>
              <a:rPr lang="zh-CN" altLang="en-US" dirty="0"/>
              <a:t>的操作系统。加州大学伯克利分校开发的伯克利软件套件</a:t>
            </a:r>
          </a:p>
          <a:p>
            <a:r>
              <a:rPr lang="en-US" altLang="zh-CN" dirty="0"/>
              <a:t>Linux——</a:t>
            </a:r>
            <a:r>
              <a:rPr lang="zh-CN" altLang="en-US" dirty="0"/>
              <a:t>类</a:t>
            </a:r>
            <a:r>
              <a:rPr lang="en-US" altLang="zh-CN" dirty="0"/>
              <a:t>Unix</a:t>
            </a:r>
            <a:r>
              <a:rPr lang="zh-CN" altLang="en-US" dirty="0"/>
              <a:t>操作系统家族。三大开源社区版本：</a:t>
            </a:r>
            <a:r>
              <a:rPr lang="en-US" altLang="zh-CN" dirty="0"/>
              <a:t>CentOS</a:t>
            </a:r>
            <a:r>
              <a:rPr lang="zh-CN" altLang="en-US" dirty="0"/>
              <a:t>、</a:t>
            </a:r>
            <a:r>
              <a:rPr lang="en-US" altLang="zh-CN" dirty="0"/>
              <a:t>Ubuntu</a:t>
            </a:r>
            <a:r>
              <a:rPr lang="zh-CN" altLang="en-US" dirty="0"/>
              <a:t>、</a:t>
            </a:r>
            <a:r>
              <a:rPr lang="en-US" altLang="zh-CN" dirty="0"/>
              <a:t>Debian</a:t>
            </a:r>
            <a:r>
              <a:rPr lang="zh-CN" altLang="en-US" dirty="0"/>
              <a:t>。</a:t>
            </a:r>
          </a:p>
          <a:p>
            <a:r>
              <a:rPr lang="en-US" altLang="zh-CN" dirty="0" err="1"/>
              <a:t>OpenIndiana</a:t>
            </a:r>
            <a:r>
              <a:rPr lang="en-US" altLang="zh-CN" dirty="0"/>
              <a:t>——</a:t>
            </a:r>
            <a:r>
              <a:rPr lang="zh-CN" altLang="en-US" dirty="0"/>
              <a:t>类</a:t>
            </a:r>
            <a:r>
              <a:rPr lang="en-US" altLang="zh-CN" dirty="0"/>
              <a:t>Unix</a:t>
            </a:r>
            <a:r>
              <a:rPr lang="zh-CN" altLang="en-US" dirty="0"/>
              <a:t>操作系统家族。</a:t>
            </a:r>
          </a:p>
          <a:p>
            <a:r>
              <a:rPr lang="en-US" altLang="zh-CN" dirty="0" err="1"/>
              <a:t>ReactOS</a:t>
            </a:r>
            <a:r>
              <a:rPr lang="en-US" altLang="zh-CN" dirty="0"/>
              <a:t>——</a:t>
            </a:r>
            <a:r>
              <a:rPr lang="zh-CN" altLang="en-US" dirty="0"/>
              <a:t>创建在</a:t>
            </a:r>
            <a:r>
              <a:rPr lang="en-US" altLang="zh-CN" dirty="0"/>
              <a:t>Windows NT</a:t>
            </a:r>
            <a:r>
              <a:rPr lang="zh-CN" altLang="en-US" dirty="0"/>
              <a:t>架构的操作系统。</a:t>
            </a:r>
          </a:p>
          <a:p>
            <a:r>
              <a:rPr lang="en-US" altLang="zh-CN" dirty="0"/>
              <a:t>Haiku——</a:t>
            </a:r>
            <a:r>
              <a:rPr lang="zh-CN" altLang="en-US" dirty="0"/>
              <a:t>与</a:t>
            </a:r>
            <a:r>
              <a:rPr lang="en-US" altLang="zh-CN" dirty="0"/>
              <a:t>BeOS</a:t>
            </a:r>
            <a:r>
              <a:rPr lang="zh-CN" altLang="en-US" dirty="0"/>
              <a:t>兼容的操作系统。</a:t>
            </a:r>
          </a:p>
        </p:txBody>
      </p:sp>
    </p:spTree>
    <p:extLst>
      <p:ext uri="{BB962C8B-B14F-4D97-AF65-F5344CB8AC3E}">
        <p14:creationId xmlns:p14="http://schemas.microsoft.com/office/powerpoint/2010/main" val="1795180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EC378-C05D-473B-8388-C60A44101E99}"/>
              </a:ext>
            </a:extLst>
          </p:cNvPr>
          <p:cNvSpPr>
            <a:spLocks noGrp="1"/>
          </p:cNvSpPr>
          <p:nvPr>
            <p:ph type="title"/>
          </p:nvPr>
        </p:nvSpPr>
        <p:spPr/>
        <p:txBody>
          <a:bodyPr/>
          <a:lstStyle/>
          <a:p>
            <a:r>
              <a:rPr lang="zh-CN" altLang="zh-CN" dirty="0"/>
              <a:t>基础概念</a:t>
            </a:r>
            <a:r>
              <a:rPr lang="zh-CN" altLang="en-US" dirty="0"/>
              <a:t>：开放源代码应用实例</a:t>
            </a:r>
          </a:p>
        </p:txBody>
      </p:sp>
      <p:sp>
        <p:nvSpPr>
          <p:cNvPr id="3" name="内容占位符 2">
            <a:extLst>
              <a:ext uri="{FF2B5EF4-FFF2-40B4-BE49-F238E27FC236}">
                <a16:creationId xmlns:a16="http://schemas.microsoft.com/office/drawing/2014/main" id="{51F19185-6155-4598-9EE0-5E9E9BCF09C9}"/>
              </a:ext>
            </a:extLst>
          </p:cNvPr>
          <p:cNvSpPr>
            <a:spLocks noGrp="1"/>
          </p:cNvSpPr>
          <p:nvPr>
            <p:ph sz="quarter" idx="13"/>
          </p:nvPr>
        </p:nvSpPr>
        <p:spPr/>
        <p:txBody>
          <a:bodyPr>
            <a:normAutofit/>
          </a:bodyPr>
          <a:lstStyle/>
          <a:p>
            <a:pPr marL="0" indent="0">
              <a:buNone/>
            </a:pPr>
            <a:r>
              <a:rPr lang="en-US" altLang="zh-CN" b="1" dirty="0"/>
              <a:t>3. </a:t>
            </a:r>
            <a:r>
              <a:rPr lang="zh-CN" altLang="en-US" b="1" dirty="0"/>
              <a:t>编程语言</a:t>
            </a:r>
            <a:endParaRPr lang="en-US" altLang="zh-CN" b="1" dirty="0"/>
          </a:p>
          <a:p>
            <a:r>
              <a:rPr lang="en-US" altLang="zh-CN" dirty="0"/>
              <a:t>Python——</a:t>
            </a:r>
            <a:r>
              <a:rPr lang="zh-CN" altLang="en-US" dirty="0"/>
              <a:t>一种通用的编程语言。</a:t>
            </a:r>
            <a:endParaRPr lang="en-US" altLang="zh-CN" dirty="0"/>
          </a:p>
          <a:p>
            <a:pPr lvl="0"/>
            <a:r>
              <a:rPr lang="en-US" altLang="zh-CN" dirty="0"/>
              <a:t>Golang</a:t>
            </a:r>
            <a:r>
              <a:rPr lang="zh-CN" altLang="zh-CN" dirty="0"/>
              <a:t>——</a:t>
            </a:r>
            <a:r>
              <a:rPr lang="en-US" altLang="zh-CN" dirty="0"/>
              <a:t>Go </a:t>
            </a:r>
            <a:r>
              <a:rPr lang="zh-CN" altLang="zh-CN" dirty="0"/>
              <a:t>语言被设计成一门应用于搭载</a:t>
            </a:r>
            <a:r>
              <a:rPr lang="en-US" altLang="zh-CN" dirty="0"/>
              <a:t> Web </a:t>
            </a:r>
            <a:r>
              <a:rPr lang="zh-CN" altLang="zh-CN" dirty="0"/>
              <a:t>服务器，存储集群或类似用途的巨型中央服务器的系统编程语言。</a:t>
            </a:r>
          </a:p>
          <a:p>
            <a:pPr lvl="0"/>
            <a:r>
              <a:rPr lang="en-US" altLang="zh-CN" dirty="0"/>
              <a:t>Solidity</a:t>
            </a:r>
            <a:r>
              <a:rPr lang="zh-CN" altLang="zh-CN" dirty="0"/>
              <a:t>——一种智能合约高级语言，运行在</a:t>
            </a:r>
            <a:r>
              <a:rPr lang="en-US" altLang="zh-CN" dirty="0"/>
              <a:t>Ethereum</a:t>
            </a:r>
            <a:r>
              <a:rPr lang="zh-CN" altLang="zh-CN" dirty="0"/>
              <a:t>虚拟机（</a:t>
            </a:r>
            <a:r>
              <a:rPr lang="en-US" altLang="zh-CN" dirty="0"/>
              <a:t>EVM</a:t>
            </a:r>
            <a:r>
              <a:rPr lang="zh-CN" altLang="zh-CN" dirty="0"/>
              <a:t>）之上。</a:t>
            </a:r>
            <a:endParaRPr lang="zh-CN" altLang="en-US" dirty="0"/>
          </a:p>
          <a:p>
            <a:r>
              <a:rPr lang="en-US" altLang="zh-CN" dirty="0"/>
              <a:t>Ruby——</a:t>
            </a:r>
            <a:r>
              <a:rPr lang="zh-CN" altLang="en-US" dirty="0"/>
              <a:t>一种通用的编程语言。</a:t>
            </a:r>
          </a:p>
          <a:p>
            <a:r>
              <a:rPr lang="en-US" altLang="zh-CN" dirty="0"/>
              <a:t>Swift——</a:t>
            </a:r>
            <a:r>
              <a:rPr lang="zh-CN" altLang="en-US" dirty="0"/>
              <a:t>一种支持多编程范式，编译式编程语言。</a:t>
            </a:r>
            <a:endParaRPr lang="en-US" altLang="zh-CN" dirty="0"/>
          </a:p>
          <a:p>
            <a:r>
              <a:rPr lang="en-US" altLang="zh-CN" dirty="0"/>
              <a:t>Perl——</a:t>
            </a:r>
            <a:r>
              <a:rPr lang="zh-CN" altLang="en-US" dirty="0"/>
              <a:t>一种通用的编程语言。</a:t>
            </a:r>
          </a:p>
          <a:p>
            <a:r>
              <a:rPr lang="en-US" altLang="zh-CN" dirty="0"/>
              <a:t>PHP——</a:t>
            </a:r>
            <a:r>
              <a:rPr lang="zh-CN" altLang="en-US" dirty="0"/>
              <a:t>适用于网络开发的编程语言。</a:t>
            </a:r>
          </a:p>
        </p:txBody>
      </p:sp>
    </p:spTree>
    <p:extLst>
      <p:ext uri="{BB962C8B-B14F-4D97-AF65-F5344CB8AC3E}">
        <p14:creationId xmlns:p14="http://schemas.microsoft.com/office/powerpoint/2010/main" val="283935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EC378-C05D-473B-8388-C60A44101E99}"/>
              </a:ext>
            </a:extLst>
          </p:cNvPr>
          <p:cNvSpPr>
            <a:spLocks noGrp="1"/>
          </p:cNvSpPr>
          <p:nvPr>
            <p:ph type="title"/>
          </p:nvPr>
        </p:nvSpPr>
        <p:spPr/>
        <p:txBody>
          <a:bodyPr/>
          <a:lstStyle/>
          <a:p>
            <a:r>
              <a:rPr lang="zh-CN" altLang="zh-CN" dirty="0"/>
              <a:t>基础概念</a:t>
            </a:r>
            <a:r>
              <a:rPr lang="zh-CN" altLang="en-US" dirty="0"/>
              <a:t>：开放源代码应用实例</a:t>
            </a:r>
          </a:p>
        </p:txBody>
      </p:sp>
      <p:sp>
        <p:nvSpPr>
          <p:cNvPr id="3" name="内容占位符 2">
            <a:extLst>
              <a:ext uri="{FF2B5EF4-FFF2-40B4-BE49-F238E27FC236}">
                <a16:creationId xmlns:a16="http://schemas.microsoft.com/office/drawing/2014/main" id="{51F19185-6155-4598-9EE0-5E9E9BCF09C9}"/>
              </a:ext>
            </a:extLst>
          </p:cNvPr>
          <p:cNvSpPr>
            <a:spLocks noGrp="1"/>
          </p:cNvSpPr>
          <p:nvPr>
            <p:ph sz="quarter" idx="13"/>
          </p:nvPr>
        </p:nvSpPr>
        <p:spPr/>
        <p:txBody>
          <a:bodyPr>
            <a:normAutofit/>
          </a:bodyPr>
          <a:lstStyle/>
          <a:p>
            <a:pPr marL="0" indent="0">
              <a:buNone/>
            </a:pPr>
            <a:r>
              <a:rPr lang="en-US" altLang="zh-CN" b="1" dirty="0"/>
              <a:t>4. </a:t>
            </a:r>
            <a:r>
              <a:rPr lang="zh-CN" altLang="en-US" b="1" dirty="0"/>
              <a:t>服务器软件</a:t>
            </a:r>
            <a:endParaRPr lang="en-US" altLang="zh-CN" b="1" dirty="0"/>
          </a:p>
          <a:p>
            <a:r>
              <a:rPr lang="en-US" altLang="zh-CN" dirty="0"/>
              <a:t>Apache HTTP Server——</a:t>
            </a:r>
            <a:r>
              <a:rPr lang="zh-CN" altLang="en-US" dirty="0"/>
              <a:t>一种网页服务器。</a:t>
            </a:r>
          </a:p>
          <a:p>
            <a:r>
              <a:rPr lang="en-US" altLang="zh-CN" dirty="0"/>
              <a:t>Drupal——</a:t>
            </a:r>
            <a:r>
              <a:rPr lang="zh-CN" altLang="en-US" dirty="0"/>
              <a:t>内容管理系统。</a:t>
            </a:r>
          </a:p>
          <a:p>
            <a:r>
              <a:rPr lang="en-US" altLang="zh-CN" dirty="0"/>
              <a:t>Joomla!——</a:t>
            </a:r>
            <a:r>
              <a:rPr lang="zh-CN" altLang="en-US" dirty="0"/>
              <a:t>内容管理系统。</a:t>
            </a:r>
          </a:p>
          <a:p>
            <a:r>
              <a:rPr lang="en-US" altLang="zh-CN" dirty="0" err="1"/>
              <a:t>MediaWiki</a:t>
            </a:r>
            <a:r>
              <a:rPr lang="en-US" altLang="zh-CN" dirty="0"/>
              <a:t>——</a:t>
            </a:r>
            <a:r>
              <a:rPr lang="zh-CN" altLang="en-US" dirty="0"/>
              <a:t>运行于维基百科的</a:t>
            </a:r>
            <a:r>
              <a:rPr lang="en-US" altLang="zh-CN" dirty="0"/>
              <a:t>Wiki</a:t>
            </a:r>
            <a:r>
              <a:rPr lang="zh-CN" altLang="en-US" dirty="0"/>
              <a:t>引擎。</a:t>
            </a:r>
          </a:p>
          <a:p>
            <a:r>
              <a:rPr lang="en-US" altLang="zh-CN" dirty="0"/>
              <a:t>MongoDB——</a:t>
            </a:r>
            <a:r>
              <a:rPr lang="zh-CN" altLang="en-US" dirty="0"/>
              <a:t>文件导向数据库管理系统。</a:t>
            </a:r>
          </a:p>
          <a:p>
            <a:r>
              <a:rPr lang="en-US" altLang="zh-CN" dirty="0"/>
              <a:t>Moodle</a:t>
            </a:r>
            <a:r>
              <a:rPr lang="zh-CN" altLang="en-US" dirty="0"/>
              <a:t>、</a:t>
            </a:r>
            <a:r>
              <a:rPr lang="en-US" altLang="zh-CN" dirty="0" err="1"/>
              <a:t>Claroline</a:t>
            </a:r>
            <a:r>
              <a:rPr lang="en-US" altLang="zh-CN" dirty="0"/>
              <a:t>——</a:t>
            </a:r>
            <a:r>
              <a:rPr lang="zh-CN" altLang="en-US" dirty="0"/>
              <a:t>课程管理系统、虚拟学习环境。</a:t>
            </a:r>
          </a:p>
          <a:p>
            <a:r>
              <a:rPr lang="en-US" altLang="zh-CN" dirty="0"/>
              <a:t>Arduino——</a:t>
            </a:r>
            <a:r>
              <a:rPr lang="zh-CN" altLang="en-US" dirty="0"/>
              <a:t>单片机微电脑，由艺术家、设计师、业余爱好者所使用。</a:t>
            </a:r>
          </a:p>
        </p:txBody>
      </p:sp>
    </p:spTree>
    <p:extLst>
      <p:ext uri="{BB962C8B-B14F-4D97-AF65-F5344CB8AC3E}">
        <p14:creationId xmlns:p14="http://schemas.microsoft.com/office/powerpoint/2010/main" val="3691511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EC378-C05D-473B-8388-C60A44101E99}"/>
              </a:ext>
            </a:extLst>
          </p:cNvPr>
          <p:cNvSpPr>
            <a:spLocks noGrp="1"/>
          </p:cNvSpPr>
          <p:nvPr>
            <p:ph type="title"/>
          </p:nvPr>
        </p:nvSpPr>
        <p:spPr/>
        <p:txBody>
          <a:bodyPr/>
          <a:lstStyle/>
          <a:p>
            <a:r>
              <a:rPr lang="zh-CN" altLang="zh-CN" dirty="0"/>
              <a:t>基础概念</a:t>
            </a:r>
            <a:r>
              <a:rPr lang="zh-CN" altLang="en-US" dirty="0"/>
              <a:t>：开放源代码应用实例</a:t>
            </a:r>
          </a:p>
        </p:txBody>
      </p:sp>
      <p:sp>
        <p:nvSpPr>
          <p:cNvPr id="3" name="内容占位符 2">
            <a:extLst>
              <a:ext uri="{FF2B5EF4-FFF2-40B4-BE49-F238E27FC236}">
                <a16:creationId xmlns:a16="http://schemas.microsoft.com/office/drawing/2014/main" id="{51F19185-6155-4598-9EE0-5E9E9BCF09C9}"/>
              </a:ext>
            </a:extLst>
          </p:cNvPr>
          <p:cNvSpPr>
            <a:spLocks noGrp="1"/>
          </p:cNvSpPr>
          <p:nvPr>
            <p:ph sz="quarter" idx="13"/>
          </p:nvPr>
        </p:nvSpPr>
        <p:spPr/>
        <p:txBody>
          <a:bodyPr>
            <a:normAutofit/>
          </a:bodyPr>
          <a:lstStyle/>
          <a:p>
            <a:pPr marL="0" indent="0">
              <a:buNone/>
            </a:pPr>
            <a:r>
              <a:rPr lang="en-US" altLang="zh-CN" b="1" dirty="0"/>
              <a:t>5. </a:t>
            </a:r>
            <a:r>
              <a:rPr lang="zh-CN" altLang="en-US" b="1" dirty="0"/>
              <a:t>饮料</a:t>
            </a:r>
            <a:endParaRPr lang="en-US" altLang="zh-CN" b="1" dirty="0"/>
          </a:p>
          <a:p>
            <a:r>
              <a:rPr lang="en-US" altLang="zh-CN" dirty="0"/>
              <a:t>Open-source cola——</a:t>
            </a:r>
            <a:r>
              <a:rPr lang="zh-CN" altLang="en-US" dirty="0"/>
              <a:t>一种配方开源的可乐。</a:t>
            </a:r>
            <a:endParaRPr lang="en-US" altLang="zh-CN" dirty="0"/>
          </a:p>
          <a:p>
            <a:pPr marL="0" indent="0">
              <a:buNone/>
            </a:pPr>
            <a:r>
              <a:rPr lang="en-US" altLang="zh-CN" b="1" dirty="0"/>
              <a:t>6. </a:t>
            </a:r>
            <a:r>
              <a:rPr lang="zh-CN" altLang="en-US" b="1" dirty="0"/>
              <a:t>内容</a:t>
            </a:r>
            <a:endParaRPr lang="en-US" altLang="zh-CN" b="1" dirty="0"/>
          </a:p>
          <a:p>
            <a:r>
              <a:rPr lang="zh-CN" altLang="en-US" dirty="0"/>
              <a:t>维基百科（</a:t>
            </a:r>
            <a:r>
              <a:rPr lang="en-US" altLang="zh-CN" dirty="0"/>
              <a:t>Wikipedia</a:t>
            </a:r>
            <a:r>
              <a:rPr lang="zh-CN" altLang="en-US" dirty="0"/>
              <a:t>）</a:t>
            </a:r>
            <a:r>
              <a:rPr lang="en-US" altLang="zh-CN" dirty="0"/>
              <a:t>——</a:t>
            </a:r>
            <a:r>
              <a:rPr lang="zh-CN" altLang="en-US" dirty="0"/>
              <a:t>全世界最大的百科全书（</a:t>
            </a:r>
            <a:r>
              <a:rPr lang="en-US" altLang="zh-CN" dirty="0"/>
              <a:t>wikipedia.org</a:t>
            </a:r>
            <a:r>
              <a:rPr lang="zh-CN" altLang="en-US" dirty="0"/>
              <a:t>）。</a:t>
            </a:r>
          </a:p>
          <a:p>
            <a:pPr marL="0" indent="0">
              <a:buNone/>
            </a:pPr>
            <a:endParaRPr lang="en-US" altLang="zh-CN" dirty="0"/>
          </a:p>
          <a:p>
            <a:pPr marL="0" indent="0">
              <a:buNone/>
            </a:pPr>
            <a:r>
              <a:rPr lang="zh-CN" altLang="en-US" dirty="0"/>
              <a:t>开放源码的开创者、</a:t>
            </a:r>
            <a:r>
              <a:rPr lang="en-US" altLang="zh-CN" dirty="0"/>
              <a:t>Linux</a:t>
            </a:r>
            <a:r>
              <a:rPr lang="zh-CN" altLang="en-US" dirty="0"/>
              <a:t>之父林纳斯</a:t>
            </a:r>
            <a:r>
              <a:rPr lang="en-US" altLang="zh-CN" dirty="0"/>
              <a:t>•</a:t>
            </a:r>
            <a:r>
              <a:rPr lang="zh-CN" altLang="en-US" dirty="0"/>
              <a:t>托瓦兹（</a:t>
            </a:r>
            <a:r>
              <a:rPr lang="en-US" altLang="zh-CN" dirty="0"/>
              <a:t>Linus Torvalds</a:t>
            </a:r>
            <a:r>
              <a:rPr lang="zh-CN" altLang="en-US" dirty="0"/>
              <a:t>）有句名言：“未来，就是把一切都开放源码。”</a:t>
            </a:r>
            <a:endParaRPr lang="en-US" altLang="zh-CN" dirty="0"/>
          </a:p>
        </p:txBody>
      </p:sp>
    </p:spTree>
    <p:extLst>
      <p:ext uri="{BB962C8B-B14F-4D97-AF65-F5344CB8AC3E}">
        <p14:creationId xmlns:p14="http://schemas.microsoft.com/office/powerpoint/2010/main" val="1280013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EC378-C05D-473B-8388-C60A44101E99}"/>
              </a:ext>
            </a:extLst>
          </p:cNvPr>
          <p:cNvSpPr>
            <a:spLocks noGrp="1"/>
          </p:cNvSpPr>
          <p:nvPr>
            <p:ph type="title"/>
          </p:nvPr>
        </p:nvSpPr>
        <p:spPr/>
        <p:txBody>
          <a:bodyPr/>
          <a:lstStyle/>
          <a:p>
            <a:r>
              <a:rPr lang="zh-CN" altLang="zh-CN" dirty="0"/>
              <a:t>基础概念</a:t>
            </a:r>
            <a:r>
              <a:rPr lang="zh-CN" altLang="en-US" dirty="0"/>
              <a:t>：开放源代码应用实例</a:t>
            </a:r>
          </a:p>
        </p:txBody>
      </p:sp>
      <p:sp>
        <p:nvSpPr>
          <p:cNvPr id="3" name="内容占位符 2">
            <a:extLst>
              <a:ext uri="{FF2B5EF4-FFF2-40B4-BE49-F238E27FC236}">
                <a16:creationId xmlns:a16="http://schemas.microsoft.com/office/drawing/2014/main" id="{51F19185-6155-4598-9EE0-5E9E9BCF09C9}"/>
              </a:ext>
            </a:extLst>
          </p:cNvPr>
          <p:cNvSpPr>
            <a:spLocks noGrp="1"/>
          </p:cNvSpPr>
          <p:nvPr>
            <p:ph sz="quarter" idx="13"/>
          </p:nvPr>
        </p:nvSpPr>
        <p:spPr/>
        <p:txBody>
          <a:bodyPr>
            <a:normAutofit/>
          </a:bodyPr>
          <a:lstStyle/>
          <a:p>
            <a:pPr marL="0" lvl="0" indent="0">
              <a:buClr>
                <a:prstClr val="black"/>
              </a:buClr>
              <a:buNone/>
            </a:pPr>
            <a:r>
              <a:rPr lang="zh-CN" altLang="zh-CN" sz="4000" dirty="0">
                <a:solidFill>
                  <a:prstClr val="black"/>
                </a:solidFill>
              </a:rPr>
              <a:t>名单里可有中国人创建的开放源代码</a:t>
            </a:r>
            <a:r>
              <a:rPr lang="zh-CN" altLang="en-US" sz="4000" dirty="0">
                <a:solidFill>
                  <a:prstClr val="black"/>
                </a:solidFill>
              </a:rPr>
              <a:t>实例</a:t>
            </a:r>
            <a:r>
              <a:rPr lang="zh-CN" altLang="zh-CN" sz="4000" dirty="0">
                <a:solidFill>
                  <a:prstClr val="black"/>
                </a:solidFill>
              </a:rPr>
              <a:t>？</a:t>
            </a:r>
            <a:endParaRPr lang="zh-CN" altLang="en-US" sz="4000" dirty="0">
              <a:solidFill>
                <a:prstClr val="black"/>
              </a:solidFill>
            </a:endParaRPr>
          </a:p>
        </p:txBody>
      </p:sp>
    </p:spTree>
    <p:extLst>
      <p:ext uri="{BB962C8B-B14F-4D97-AF65-F5344CB8AC3E}">
        <p14:creationId xmlns:p14="http://schemas.microsoft.com/office/powerpoint/2010/main" val="3369761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073FC8-FE5D-4393-A2F2-571779E63057}"/>
              </a:ext>
            </a:extLst>
          </p:cNvPr>
          <p:cNvSpPr>
            <a:spLocks noGrp="1"/>
          </p:cNvSpPr>
          <p:nvPr>
            <p:ph type="title"/>
          </p:nvPr>
        </p:nvSpPr>
        <p:spPr/>
        <p:txBody>
          <a:bodyPr/>
          <a:lstStyle/>
          <a:p>
            <a:r>
              <a:rPr lang="zh-CN" altLang="zh-CN" dirty="0"/>
              <a:t>基础概念</a:t>
            </a:r>
            <a:r>
              <a:rPr lang="zh-CN" altLang="en-US" dirty="0"/>
              <a:t>：开源软件</a:t>
            </a:r>
          </a:p>
        </p:txBody>
      </p:sp>
      <p:sp>
        <p:nvSpPr>
          <p:cNvPr id="3" name="内容占位符 2">
            <a:extLst>
              <a:ext uri="{FF2B5EF4-FFF2-40B4-BE49-F238E27FC236}">
                <a16:creationId xmlns:a16="http://schemas.microsoft.com/office/drawing/2014/main" id="{6CC510BE-3C91-4397-8B45-ED4E7046656E}"/>
              </a:ext>
            </a:extLst>
          </p:cNvPr>
          <p:cNvSpPr>
            <a:spLocks noGrp="1"/>
          </p:cNvSpPr>
          <p:nvPr>
            <p:ph sz="quarter" idx="13"/>
          </p:nvPr>
        </p:nvSpPr>
        <p:spPr/>
        <p:txBody>
          <a:bodyPr/>
          <a:lstStyle/>
          <a:p>
            <a:pPr marL="0" indent="0">
              <a:buNone/>
            </a:pPr>
            <a:r>
              <a:rPr lang="zh-CN" altLang="zh-CN" b="1" dirty="0"/>
              <a:t>开源软件（</a:t>
            </a:r>
            <a:r>
              <a:rPr lang="en-US" altLang="zh-CN" b="1" dirty="0"/>
              <a:t>Open Source Software</a:t>
            </a:r>
            <a:r>
              <a:rPr lang="zh-CN" altLang="zh-CN" b="1" dirty="0"/>
              <a:t>，</a:t>
            </a:r>
            <a:r>
              <a:rPr lang="en-US" altLang="zh-CN" b="1" dirty="0"/>
              <a:t>OSS</a:t>
            </a:r>
            <a:r>
              <a:rPr lang="zh-CN" altLang="zh-CN" b="1" dirty="0"/>
              <a:t>，中文也称：开放源代码软件）</a:t>
            </a:r>
            <a:endParaRPr lang="en-US" altLang="zh-CN" dirty="0"/>
          </a:p>
          <a:p>
            <a:r>
              <a:rPr lang="zh-CN" altLang="zh-CN" dirty="0"/>
              <a:t>开源协议通常匹配开放源代码的定义的要求，并遵循业界广泛接受的开源协议。</a:t>
            </a:r>
            <a:endParaRPr lang="en-US" altLang="zh-CN" dirty="0"/>
          </a:p>
          <a:p>
            <a:r>
              <a:rPr lang="zh-CN" altLang="zh-CN" dirty="0"/>
              <a:t>保留一部分权利并允许用户学习、修改、增进这款软件的质量。</a:t>
            </a:r>
            <a:endParaRPr lang="en-US" altLang="zh-CN" dirty="0"/>
          </a:p>
          <a:p>
            <a:r>
              <a:rPr lang="zh-CN" altLang="zh-CN" dirty="0"/>
              <a:t>开源软件常以公开和合作的形式进行开发。</a:t>
            </a:r>
            <a:endParaRPr lang="en-US" altLang="zh-CN" dirty="0"/>
          </a:p>
          <a:p>
            <a:r>
              <a:rPr lang="zh-CN" altLang="zh-CN" dirty="0"/>
              <a:t>公开源代码的软件并不一定</a:t>
            </a:r>
            <a:r>
              <a:rPr lang="zh-CN" altLang="en-US" dirty="0"/>
              <a:t>就是</a:t>
            </a:r>
            <a:r>
              <a:rPr lang="zh-CN" altLang="zh-CN" dirty="0"/>
              <a:t>开放源代码软件。</a:t>
            </a:r>
            <a:endParaRPr lang="zh-CN" altLang="en-US" dirty="0"/>
          </a:p>
        </p:txBody>
      </p:sp>
    </p:spTree>
    <p:extLst>
      <p:ext uri="{BB962C8B-B14F-4D97-AF65-F5344CB8AC3E}">
        <p14:creationId xmlns:p14="http://schemas.microsoft.com/office/powerpoint/2010/main" val="4168809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b="1" dirty="0">
                <a:latin typeface="等线" panose="02010600030101010101" pitchFamily="2" charset="-122"/>
                <a:ea typeface="等线" panose="02010600030101010101" pitchFamily="2" charset="-122"/>
              </a:rPr>
              <a:t>区块链的特征</a:t>
            </a:r>
            <a:r>
              <a:rPr lang="zh-CN" altLang="en-US" sz="5400" cap="none" dirty="0">
                <a:solidFill>
                  <a:prstClr val="white"/>
                </a:solidFill>
              </a:rPr>
              <a:t>发</a:t>
            </a:r>
            <a:endParaRPr lang="zh-CN" altLang="en-US" sz="5400" dirty="0"/>
          </a:p>
        </p:txBody>
      </p:sp>
      <p:sp>
        <p:nvSpPr>
          <p:cNvPr id="3" name="内容占位符 2"/>
          <p:cNvSpPr>
            <a:spLocks noGrp="1"/>
          </p:cNvSpPr>
          <p:nvPr>
            <p:ph idx="1"/>
          </p:nvPr>
        </p:nvSpPr>
        <p:spPr>
          <a:xfrm>
            <a:off x="685800" y="1389974"/>
            <a:ext cx="10820400" cy="5214026"/>
          </a:xfrm>
        </p:spPr>
        <p:txBody>
          <a:bodyPr>
            <a:normAutofit/>
          </a:bodyPr>
          <a:lstStyle/>
          <a:p>
            <a:pPr marL="514350" indent="-514350">
              <a:buFont typeface="+mj-lt"/>
              <a:buAutoNum type="arabicPeriod"/>
            </a:pPr>
            <a:r>
              <a:rPr lang="zh-CN" altLang="en-US" sz="3200" dirty="0"/>
              <a:t>去中心化</a:t>
            </a:r>
            <a:endParaRPr lang="en-US" altLang="zh-CN" sz="3200" dirty="0"/>
          </a:p>
          <a:p>
            <a:pPr marL="514350" indent="-514350">
              <a:buFont typeface="+mj-lt"/>
              <a:buAutoNum type="arabicPeriod"/>
            </a:pPr>
            <a:r>
              <a:rPr lang="zh-CN" altLang="en-US" sz="3200" dirty="0"/>
              <a:t>去审查</a:t>
            </a:r>
            <a:endParaRPr lang="en-US" altLang="zh-CN" sz="3200" dirty="0"/>
          </a:p>
          <a:p>
            <a:pPr marL="514350" indent="-514350">
              <a:buFont typeface="+mj-lt"/>
              <a:buAutoNum type="arabicPeriod"/>
            </a:pPr>
            <a:r>
              <a:rPr lang="zh-CN" altLang="en-US" sz="3200" dirty="0"/>
              <a:t>去信任</a:t>
            </a:r>
            <a:endParaRPr lang="en-US" altLang="zh-CN" sz="3200" dirty="0"/>
          </a:p>
          <a:p>
            <a:pPr marL="514350" indent="-514350">
              <a:buFont typeface="+mj-lt"/>
              <a:buAutoNum type="arabicPeriod"/>
            </a:pPr>
            <a:r>
              <a:rPr lang="zh-CN" altLang="en-US" sz="3200" dirty="0"/>
              <a:t>去中介</a:t>
            </a:r>
            <a:endParaRPr lang="en-US" altLang="zh-CN" sz="3200" dirty="0"/>
          </a:p>
          <a:p>
            <a:pPr marL="514350" indent="-514350">
              <a:buFont typeface="+mj-lt"/>
              <a:buAutoNum type="arabicPeriod"/>
            </a:pPr>
            <a:r>
              <a:rPr lang="zh-CN" altLang="en-US" sz="3200" dirty="0"/>
              <a:t>去版权、去</a:t>
            </a:r>
            <a:r>
              <a:rPr lang="en-US" altLang="zh-CN" sz="3200" dirty="0"/>
              <a:t>IP</a:t>
            </a:r>
          </a:p>
          <a:p>
            <a:pPr marL="514350" indent="-514350">
              <a:buFont typeface="+mj-lt"/>
              <a:buAutoNum type="arabicPeriod"/>
            </a:pPr>
            <a:r>
              <a:rPr lang="zh-CN" altLang="en-US" sz="3200" dirty="0"/>
              <a:t>去身份</a:t>
            </a:r>
            <a:endParaRPr lang="en-US" altLang="zh-CN" sz="3200" dirty="0"/>
          </a:p>
          <a:p>
            <a:pPr marL="514350" indent="-514350">
              <a:buFont typeface="+mj-lt"/>
              <a:buAutoNum type="arabicPeriod"/>
            </a:pPr>
            <a:r>
              <a:rPr lang="zh-CN" altLang="en-US" sz="3200" dirty="0"/>
              <a:t>去纠纷、去监管</a:t>
            </a:r>
            <a:endParaRPr lang="en-US" altLang="zh-CN" sz="3200" dirty="0"/>
          </a:p>
        </p:txBody>
      </p:sp>
    </p:spTree>
    <p:extLst>
      <p:ext uri="{BB962C8B-B14F-4D97-AF65-F5344CB8AC3E}">
        <p14:creationId xmlns:p14="http://schemas.microsoft.com/office/powerpoint/2010/main" val="3587870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5C1FDF-6B68-49CF-86A8-9E2313112960}"/>
              </a:ext>
            </a:extLst>
          </p:cNvPr>
          <p:cNvSpPr>
            <a:spLocks noGrp="1"/>
          </p:cNvSpPr>
          <p:nvPr>
            <p:ph type="title"/>
          </p:nvPr>
        </p:nvSpPr>
        <p:spPr/>
        <p:txBody>
          <a:bodyPr/>
          <a:lstStyle/>
          <a:p>
            <a:r>
              <a:rPr lang="zh-CN" altLang="zh-CN" dirty="0"/>
              <a:t>基础概念</a:t>
            </a:r>
            <a:r>
              <a:rPr lang="zh-CN" altLang="en-US" dirty="0"/>
              <a:t>：自由软件</a:t>
            </a:r>
          </a:p>
        </p:txBody>
      </p:sp>
      <p:sp>
        <p:nvSpPr>
          <p:cNvPr id="3" name="内容占位符 2">
            <a:extLst>
              <a:ext uri="{FF2B5EF4-FFF2-40B4-BE49-F238E27FC236}">
                <a16:creationId xmlns:a16="http://schemas.microsoft.com/office/drawing/2014/main" id="{B368C3EF-633D-4BF6-8709-F14EE45B20C7}"/>
              </a:ext>
            </a:extLst>
          </p:cNvPr>
          <p:cNvSpPr>
            <a:spLocks noGrp="1"/>
          </p:cNvSpPr>
          <p:nvPr>
            <p:ph sz="quarter" idx="13"/>
          </p:nvPr>
        </p:nvSpPr>
        <p:spPr/>
        <p:txBody>
          <a:bodyPr/>
          <a:lstStyle/>
          <a:p>
            <a:pPr marL="0" indent="0">
              <a:buNone/>
            </a:pPr>
            <a:r>
              <a:rPr lang="zh-CN" altLang="en-US" b="1" dirty="0"/>
              <a:t>自由软件（</a:t>
            </a:r>
            <a:r>
              <a:rPr lang="en-US" altLang="zh-CN" b="1" dirty="0"/>
              <a:t>Free Software</a:t>
            </a:r>
            <a:r>
              <a:rPr lang="zh-CN" altLang="en-US" b="1" dirty="0"/>
              <a:t>）</a:t>
            </a:r>
            <a:endParaRPr lang="en-US" altLang="zh-CN" b="1" dirty="0"/>
          </a:p>
          <a:p>
            <a:r>
              <a:rPr lang="zh-CN" altLang="zh-CN" dirty="0"/>
              <a:t>是一类可以不受限制地自由使用、复制、研究、修改和分发的，尊重用户自由的软件。</a:t>
            </a:r>
            <a:endParaRPr lang="en-US" altLang="zh-CN" dirty="0"/>
          </a:p>
          <a:p>
            <a:r>
              <a:rPr lang="zh-CN" altLang="en-US" dirty="0"/>
              <a:t>自由软件受到所选定的“自由软件许可协议”保护而发布。</a:t>
            </a:r>
            <a:endParaRPr lang="en-US" altLang="zh-CN" dirty="0"/>
          </a:p>
          <a:p>
            <a:r>
              <a:rPr lang="zh-CN" altLang="en-US" dirty="0"/>
              <a:t>自由软件不一定是免费软件。</a:t>
            </a:r>
            <a:endParaRPr lang="en-US" altLang="zh-CN" dirty="0"/>
          </a:p>
          <a:p>
            <a:r>
              <a:rPr lang="zh-CN" altLang="zh-CN" dirty="0"/>
              <a:t>自由软件许可证的类型主要有</a:t>
            </a:r>
            <a:r>
              <a:rPr lang="en-US" altLang="zh-CN" dirty="0"/>
              <a:t>GPL</a:t>
            </a:r>
            <a:r>
              <a:rPr lang="zh-CN" altLang="zh-CN" dirty="0"/>
              <a:t>许可证和</a:t>
            </a:r>
            <a:r>
              <a:rPr lang="en-US" altLang="zh-CN" dirty="0"/>
              <a:t>BSD</a:t>
            </a:r>
            <a:r>
              <a:rPr lang="zh-CN" altLang="zh-CN" dirty="0"/>
              <a:t>许可证两种。</a:t>
            </a:r>
            <a:endParaRPr lang="en-US" altLang="zh-CN" dirty="0"/>
          </a:p>
          <a:p>
            <a:r>
              <a:rPr lang="zh-CN" altLang="en-US" dirty="0"/>
              <a:t>自由软件是一个比开源软件更严格的概念，所有自由软件都是开放源代码的，但不是所有的开源软件都能被称为“自由”。</a:t>
            </a:r>
            <a:endParaRPr lang="en-US" altLang="zh-CN" dirty="0"/>
          </a:p>
          <a:p>
            <a:endParaRPr lang="zh-CN" altLang="en-US" dirty="0"/>
          </a:p>
        </p:txBody>
      </p:sp>
    </p:spTree>
    <p:extLst>
      <p:ext uri="{BB962C8B-B14F-4D97-AF65-F5344CB8AC3E}">
        <p14:creationId xmlns:p14="http://schemas.microsoft.com/office/powerpoint/2010/main" val="3602592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5C1FDF-6B68-49CF-86A8-9E2313112960}"/>
              </a:ext>
            </a:extLst>
          </p:cNvPr>
          <p:cNvSpPr>
            <a:spLocks noGrp="1"/>
          </p:cNvSpPr>
          <p:nvPr>
            <p:ph type="title"/>
          </p:nvPr>
        </p:nvSpPr>
        <p:spPr/>
        <p:txBody>
          <a:bodyPr/>
          <a:lstStyle/>
          <a:p>
            <a:r>
              <a:rPr lang="zh-CN" altLang="zh-CN" dirty="0"/>
              <a:t>基础概念</a:t>
            </a:r>
            <a:r>
              <a:rPr lang="zh-CN" altLang="en-US" dirty="0"/>
              <a:t>：开源软件和自由软件的许可证</a:t>
            </a:r>
          </a:p>
        </p:txBody>
      </p:sp>
      <p:sp>
        <p:nvSpPr>
          <p:cNvPr id="3" name="内容占位符 2">
            <a:extLst>
              <a:ext uri="{FF2B5EF4-FFF2-40B4-BE49-F238E27FC236}">
                <a16:creationId xmlns:a16="http://schemas.microsoft.com/office/drawing/2014/main" id="{B368C3EF-633D-4BF6-8709-F14EE45B20C7}"/>
              </a:ext>
            </a:extLst>
          </p:cNvPr>
          <p:cNvSpPr>
            <a:spLocks noGrp="1"/>
          </p:cNvSpPr>
          <p:nvPr>
            <p:ph sz="quarter" idx="13"/>
          </p:nvPr>
        </p:nvSpPr>
        <p:spPr/>
        <p:txBody>
          <a:bodyPr/>
          <a:lstStyle/>
          <a:p>
            <a:pPr marL="0" indent="0">
              <a:buNone/>
            </a:pPr>
            <a:r>
              <a:rPr lang="zh-CN" altLang="en-US" b="1" dirty="0"/>
              <a:t>自由软件（</a:t>
            </a:r>
            <a:r>
              <a:rPr lang="en-US" altLang="zh-CN" b="1" dirty="0"/>
              <a:t>Free Software</a:t>
            </a:r>
            <a:r>
              <a:rPr lang="zh-CN" altLang="en-US" b="1" dirty="0"/>
              <a:t>）</a:t>
            </a:r>
            <a:endParaRPr lang="en-US" altLang="zh-CN" b="1" dirty="0"/>
          </a:p>
          <a:p>
            <a:r>
              <a:rPr lang="zh-CN" altLang="en-US" dirty="0"/>
              <a:t>这些协议是软件业最重要的基石，因为它们绝大多数不是来自任何政府，任何法院，而是来自于软件社区（</a:t>
            </a:r>
            <a:r>
              <a:rPr lang="en-US" altLang="zh-CN" dirty="0"/>
              <a:t>community</a:t>
            </a:r>
            <a:r>
              <a:rPr lang="zh-CN" altLang="en-US" dirty="0"/>
              <a:t>）。是社区达成共识的结果。</a:t>
            </a:r>
            <a:endParaRPr lang="en-US" altLang="zh-CN" dirty="0"/>
          </a:p>
          <a:p>
            <a:r>
              <a:rPr lang="zh-CN" altLang="en-US" dirty="0"/>
              <a:t>自由软件基金会非常强调与</a:t>
            </a:r>
            <a:r>
              <a:rPr lang="en-US" altLang="zh-CN" dirty="0"/>
              <a:t>GPL</a:t>
            </a:r>
            <a:r>
              <a:rPr lang="zh-CN" altLang="en-US" dirty="0"/>
              <a:t>（</a:t>
            </a:r>
            <a:r>
              <a:rPr lang="en-US" altLang="zh-CN" dirty="0"/>
              <a:t> GNU General Public License</a:t>
            </a:r>
            <a:r>
              <a:rPr lang="zh-CN" altLang="en-US" dirty="0"/>
              <a:t>，</a:t>
            </a:r>
            <a:r>
              <a:rPr lang="zh-CN" altLang="zh-CN" dirty="0"/>
              <a:t>即</a:t>
            </a:r>
            <a:r>
              <a:rPr lang="en-US" altLang="zh-CN" dirty="0"/>
              <a:t>GNU</a:t>
            </a:r>
            <a:r>
              <a:rPr lang="zh-CN" altLang="zh-CN" dirty="0"/>
              <a:t>通用公共许可协议</a:t>
            </a:r>
            <a:r>
              <a:rPr lang="zh-CN" altLang="en-US" dirty="0"/>
              <a:t>）的兼容性，可见</a:t>
            </a:r>
            <a:r>
              <a:rPr lang="en-US" altLang="zh-CN" dirty="0"/>
              <a:t>GPL</a:t>
            </a:r>
            <a:r>
              <a:rPr lang="zh-CN" altLang="en-US" dirty="0"/>
              <a:t>之重要。</a:t>
            </a:r>
          </a:p>
        </p:txBody>
      </p:sp>
    </p:spTree>
    <p:extLst>
      <p:ext uri="{BB962C8B-B14F-4D97-AF65-F5344CB8AC3E}">
        <p14:creationId xmlns:p14="http://schemas.microsoft.com/office/powerpoint/2010/main" val="3947560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5C1FDF-6B68-49CF-86A8-9E2313112960}"/>
              </a:ext>
            </a:extLst>
          </p:cNvPr>
          <p:cNvSpPr>
            <a:spLocks noGrp="1"/>
          </p:cNvSpPr>
          <p:nvPr>
            <p:ph type="title"/>
          </p:nvPr>
        </p:nvSpPr>
        <p:spPr/>
        <p:txBody>
          <a:bodyPr/>
          <a:lstStyle/>
          <a:p>
            <a:r>
              <a:rPr lang="zh-CN" altLang="en-US" dirty="0"/>
              <a:t>开源协议： </a:t>
            </a:r>
            <a:r>
              <a:rPr lang="en-US" altLang="zh-CN" dirty="0"/>
              <a:t>GNU</a:t>
            </a:r>
            <a:r>
              <a:rPr lang="zh-CN" altLang="en-US" dirty="0"/>
              <a:t>通用公共许可协议</a:t>
            </a:r>
          </a:p>
        </p:txBody>
      </p:sp>
      <p:sp>
        <p:nvSpPr>
          <p:cNvPr id="3" name="内容占位符 2">
            <a:extLst>
              <a:ext uri="{FF2B5EF4-FFF2-40B4-BE49-F238E27FC236}">
                <a16:creationId xmlns:a16="http://schemas.microsoft.com/office/drawing/2014/main" id="{B368C3EF-633D-4BF6-8709-F14EE45B20C7}"/>
              </a:ext>
            </a:extLst>
          </p:cNvPr>
          <p:cNvSpPr>
            <a:spLocks noGrp="1"/>
          </p:cNvSpPr>
          <p:nvPr>
            <p:ph sz="quarter" idx="13"/>
          </p:nvPr>
        </p:nvSpPr>
        <p:spPr/>
        <p:txBody>
          <a:bodyPr/>
          <a:lstStyle/>
          <a:p>
            <a:pPr marL="0" indent="0">
              <a:buNone/>
            </a:pPr>
            <a:r>
              <a:rPr lang="en-US" altLang="zh-CN" b="1" dirty="0"/>
              <a:t>GNU</a:t>
            </a:r>
            <a:r>
              <a:rPr lang="zh-CN" altLang="en-US" b="1" dirty="0"/>
              <a:t>通用公共许可协议（</a:t>
            </a:r>
            <a:r>
              <a:rPr lang="en-US" altLang="zh-CN" b="1" dirty="0"/>
              <a:t>GNU General Public License</a:t>
            </a:r>
            <a:r>
              <a:rPr lang="zh-CN" altLang="en-US" b="1" dirty="0"/>
              <a:t>）</a:t>
            </a:r>
            <a:endParaRPr lang="en-US" altLang="zh-CN" b="1" dirty="0"/>
          </a:p>
          <a:p>
            <a:pPr marL="0" indent="0">
              <a:buNone/>
            </a:pPr>
            <a:r>
              <a:rPr lang="zh-CN" altLang="zh-CN" dirty="0"/>
              <a:t>只有</a:t>
            </a:r>
            <a:r>
              <a:rPr lang="en-US" altLang="zh-CN" dirty="0"/>
              <a:t>www.gnu.org</a:t>
            </a:r>
            <a:r>
              <a:rPr lang="zh-CN" altLang="zh-CN" dirty="0"/>
              <a:t>网站里发布的英文版才有法律效力</a:t>
            </a:r>
            <a:r>
              <a:rPr lang="zh-CN" altLang="en-US" dirty="0"/>
              <a:t>。</a:t>
            </a:r>
            <a:endParaRPr lang="en-US" altLang="zh-CN" dirty="0"/>
          </a:p>
          <a:p>
            <a:pPr marL="0" indent="0">
              <a:buNone/>
            </a:pPr>
            <a:r>
              <a:rPr lang="en-US" altLang="zh-CN" dirty="0"/>
              <a:t>GPL</a:t>
            </a:r>
            <a:r>
              <a:rPr lang="zh-CN" altLang="en-US" dirty="0"/>
              <a:t>的核心在于：</a:t>
            </a:r>
            <a:endParaRPr lang="en-US" altLang="zh-CN" dirty="0"/>
          </a:p>
          <a:p>
            <a:r>
              <a:rPr lang="zh-CN" altLang="en-US" dirty="0"/>
              <a:t>保证任何人都能自由使用、发布、修改、复制和传播遵循其许可证的软件！</a:t>
            </a:r>
          </a:p>
          <a:p>
            <a:r>
              <a:rPr lang="zh-CN" altLang="en-US" dirty="0"/>
              <a:t>修改之后仍然必须遵循</a:t>
            </a:r>
            <a:r>
              <a:rPr lang="en-US" altLang="zh-CN" dirty="0"/>
              <a:t>GPL</a:t>
            </a:r>
            <a:r>
              <a:rPr lang="zh-CN" altLang="en-US" dirty="0"/>
              <a:t>许可证而发布或传播！</a:t>
            </a:r>
          </a:p>
          <a:p>
            <a:r>
              <a:rPr lang="zh-CN" altLang="en-US" dirty="0"/>
              <a:t>任何人都可以通过任何媒介发布原程序源代码的未被修改过的完整副本（需显著而适当地标注版权），可以为其副本的分发收取任何价格的费用或者免费，也可以提供技术支持或者责任担保来收取费用，但许可证不得变化。</a:t>
            </a:r>
          </a:p>
          <a:p>
            <a:endParaRPr lang="zh-CN" altLang="en-US" dirty="0"/>
          </a:p>
        </p:txBody>
      </p:sp>
    </p:spTree>
    <p:extLst>
      <p:ext uri="{BB962C8B-B14F-4D97-AF65-F5344CB8AC3E}">
        <p14:creationId xmlns:p14="http://schemas.microsoft.com/office/powerpoint/2010/main" val="501050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09271-3CE9-491D-8516-D29CC9BF94CF}"/>
              </a:ext>
            </a:extLst>
          </p:cNvPr>
          <p:cNvSpPr>
            <a:spLocks noGrp="1"/>
          </p:cNvSpPr>
          <p:nvPr>
            <p:ph type="title"/>
          </p:nvPr>
        </p:nvSpPr>
        <p:spPr/>
        <p:txBody>
          <a:bodyPr/>
          <a:lstStyle/>
          <a:p>
            <a:r>
              <a:rPr lang="zh-CN" altLang="en-US" dirty="0"/>
              <a:t>开源协议：</a:t>
            </a:r>
            <a:r>
              <a:rPr lang="en-US" altLang="zh-CN" dirty="0"/>
              <a:t>Creative Commons license</a:t>
            </a:r>
            <a:endParaRPr lang="zh-CN" altLang="en-US" dirty="0"/>
          </a:p>
        </p:txBody>
      </p:sp>
      <p:sp>
        <p:nvSpPr>
          <p:cNvPr id="3" name="内容占位符 2">
            <a:extLst>
              <a:ext uri="{FF2B5EF4-FFF2-40B4-BE49-F238E27FC236}">
                <a16:creationId xmlns:a16="http://schemas.microsoft.com/office/drawing/2014/main" id="{A698E144-FC1D-4D26-AC81-C8DDE47C1415}"/>
              </a:ext>
            </a:extLst>
          </p:cNvPr>
          <p:cNvSpPr>
            <a:spLocks noGrp="1"/>
          </p:cNvSpPr>
          <p:nvPr>
            <p:ph sz="quarter" idx="13"/>
          </p:nvPr>
        </p:nvSpPr>
        <p:spPr/>
        <p:txBody>
          <a:bodyPr>
            <a:normAutofit/>
          </a:bodyPr>
          <a:lstStyle/>
          <a:p>
            <a:r>
              <a:rPr lang="en-US" altLang="zh-CN" dirty="0"/>
              <a:t>Creative Commons license</a:t>
            </a:r>
            <a:r>
              <a:rPr lang="zh-CN" altLang="en-US" dirty="0"/>
              <a:t>（知识共享许可协议，创用</a:t>
            </a:r>
            <a:r>
              <a:rPr lang="en-US" altLang="zh-CN" dirty="0"/>
              <a:t>CC</a:t>
            </a:r>
            <a:r>
              <a:rPr lang="zh-CN" altLang="en-US" dirty="0"/>
              <a:t>许可）是一种公共著作权许可协议，其允许分发受著作权保护的作品。一个作者可使用创作共享许可授予他人分享、使用，甚至创作派生作品的权利。创作共享提供给作者灵活性（例如，他们可以选择允许非商业用途使用他们的作品），保护使用或重新分配他人作品的人，所以他们只要遵守由作者指定的条件，不必担心侵犯著作权。</a:t>
            </a:r>
          </a:p>
          <a:p>
            <a:r>
              <a:rPr lang="zh-CN" altLang="en-US" dirty="0"/>
              <a:t>知识共享许可协议有多种不同类型。许可证可以有不同的组合，由分发条款决定。</a:t>
            </a:r>
          </a:p>
          <a:p>
            <a:r>
              <a:rPr lang="zh-CN" altLang="en-US" dirty="0"/>
              <a:t>许可协议最初由知识共享于</a:t>
            </a:r>
            <a:r>
              <a:rPr lang="en-US" altLang="zh-CN" dirty="0"/>
              <a:t>2002</a:t>
            </a:r>
            <a:r>
              <a:rPr lang="zh-CN" altLang="en-US" dirty="0"/>
              <a:t>年</a:t>
            </a:r>
            <a:r>
              <a:rPr lang="en-US" altLang="zh-CN" dirty="0"/>
              <a:t>12</a:t>
            </a:r>
            <a:r>
              <a:rPr lang="zh-CN" altLang="en-US" dirty="0"/>
              <a:t>月</a:t>
            </a:r>
            <a:r>
              <a:rPr lang="en-US" altLang="zh-CN" dirty="0"/>
              <a:t>16</a:t>
            </a:r>
            <a:r>
              <a:rPr lang="zh-CN" altLang="en-US" dirty="0"/>
              <a:t>日发布，其是一家美国非营利性组织，于</a:t>
            </a:r>
            <a:r>
              <a:rPr lang="en-US" altLang="zh-CN" dirty="0"/>
              <a:t>2001</a:t>
            </a:r>
            <a:r>
              <a:rPr lang="zh-CN" altLang="en-US" dirty="0"/>
              <a:t>年成立。</a:t>
            </a:r>
          </a:p>
        </p:txBody>
      </p:sp>
    </p:spTree>
    <p:extLst>
      <p:ext uri="{BB962C8B-B14F-4D97-AF65-F5344CB8AC3E}">
        <p14:creationId xmlns:p14="http://schemas.microsoft.com/office/powerpoint/2010/main" val="3775447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09271-3CE9-491D-8516-D29CC9BF94CF}"/>
              </a:ext>
            </a:extLst>
          </p:cNvPr>
          <p:cNvSpPr>
            <a:spLocks noGrp="1"/>
          </p:cNvSpPr>
          <p:nvPr>
            <p:ph type="title"/>
          </p:nvPr>
        </p:nvSpPr>
        <p:spPr/>
        <p:txBody>
          <a:bodyPr/>
          <a:lstStyle/>
          <a:p>
            <a:r>
              <a:rPr lang="zh-CN" altLang="en-US" dirty="0"/>
              <a:t>开源协议：</a:t>
            </a:r>
            <a:r>
              <a:rPr lang="en-US" altLang="zh-CN" dirty="0"/>
              <a:t> CC0</a:t>
            </a:r>
            <a:endParaRPr lang="zh-CN" altLang="en-US" dirty="0"/>
          </a:p>
        </p:txBody>
      </p:sp>
      <p:sp>
        <p:nvSpPr>
          <p:cNvPr id="3" name="内容占位符 2">
            <a:extLst>
              <a:ext uri="{FF2B5EF4-FFF2-40B4-BE49-F238E27FC236}">
                <a16:creationId xmlns:a16="http://schemas.microsoft.com/office/drawing/2014/main" id="{A698E144-FC1D-4D26-AC81-C8DDE47C1415}"/>
              </a:ext>
            </a:extLst>
          </p:cNvPr>
          <p:cNvSpPr>
            <a:spLocks noGrp="1"/>
          </p:cNvSpPr>
          <p:nvPr>
            <p:ph sz="quarter" idx="13"/>
          </p:nvPr>
        </p:nvSpPr>
        <p:spPr/>
        <p:txBody>
          <a:bodyPr>
            <a:normAutofit/>
          </a:bodyPr>
          <a:lstStyle/>
          <a:p>
            <a:r>
              <a:rPr lang="en-US" altLang="zh-CN" dirty="0"/>
              <a:t>2011</a:t>
            </a:r>
            <a:r>
              <a:rPr lang="zh-CN" altLang="en-US" dirty="0"/>
              <a:t>年，自由软件基金会添加了</a:t>
            </a:r>
            <a:r>
              <a:rPr lang="en-US" altLang="zh-CN" dirty="0"/>
              <a:t>CC0</a:t>
            </a:r>
            <a:r>
              <a:rPr lang="zh-CN" altLang="en-US" dirty="0"/>
              <a:t>到其自由软件许可，让</a:t>
            </a:r>
            <a:r>
              <a:rPr lang="en-US" altLang="zh-CN" dirty="0"/>
              <a:t>CC0</a:t>
            </a:r>
            <a:r>
              <a:rPr lang="zh-CN" altLang="en-US" dirty="0"/>
              <a:t>成为发布软件到公共领域的推荐方式。</a:t>
            </a:r>
            <a:endParaRPr lang="en-US" altLang="zh-CN" dirty="0"/>
          </a:p>
          <a:p>
            <a:r>
              <a:rPr lang="zh-CN" altLang="en-US" dirty="0">
                <a:solidFill>
                  <a:srgbClr val="202122"/>
                </a:solidFill>
                <a:latin typeface="Arial" panose="020B0604020202020204" pitchFamily="34" charset="0"/>
              </a:rPr>
              <a:t>区块链行业最流行的开源协议。</a:t>
            </a:r>
            <a:endParaRPr lang="zh-CN" altLang="en-US" dirty="0"/>
          </a:p>
        </p:txBody>
      </p:sp>
    </p:spTree>
    <p:extLst>
      <p:ext uri="{BB962C8B-B14F-4D97-AF65-F5344CB8AC3E}">
        <p14:creationId xmlns:p14="http://schemas.microsoft.com/office/powerpoint/2010/main" val="2128931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4D096-4233-4E41-B155-682727CD4A2F}"/>
              </a:ext>
            </a:extLst>
          </p:cNvPr>
          <p:cNvSpPr>
            <a:spLocks noGrp="1"/>
          </p:cNvSpPr>
          <p:nvPr>
            <p:ph type="title"/>
          </p:nvPr>
        </p:nvSpPr>
        <p:spPr/>
        <p:txBody>
          <a:bodyPr/>
          <a:lstStyle/>
          <a:p>
            <a:r>
              <a:rPr lang="zh-CN" altLang="en-US" dirty="0"/>
              <a:t>开源协议：</a:t>
            </a:r>
            <a:r>
              <a:rPr lang="en-US" altLang="zh-CN" dirty="0"/>
              <a:t> CC0</a:t>
            </a:r>
            <a:endParaRPr lang="zh-CN" altLang="en-US" dirty="0"/>
          </a:p>
        </p:txBody>
      </p:sp>
      <p:sp>
        <p:nvSpPr>
          <p:cNvPr id="3" name="内容占位符 2">
            <a:extLst>
              <a:ext uri="{FF2B5EF4-FFF2-40B4-BE49-F238E27FC236}">
                <a16:creationId xmlns:a16="http://schemas.microsoft.com/office/drawing/2014/main" id="{64AB1460-E893-4640-9C77-A588B851C310}"/>
              </a:ext>
            </a:extLst>
          </p:cNvPr>
          <p:cNvSpPr>
            <a:spLocks noGrp="1"/>
          </p:cNvSpPr>
          <p:nvPr>
            <p:ph sz="quarter" idx="13"/>
          </p:nvPr>
        </p:nvSpPr>
        <p:spPr/>
        <p:txBody>
          <a:bodyPr/>
          <a:lstStyle/>
          <a:p>
            <a:pPr marL="0" indent="0" algn="ctr">
              <a:buNone/>
            </a:pPr>
            <a:r>
              <a:rPr lang="zh-CN" altLang="en-US" sz="4000" b="1" i="0" dirty="0">
                <a:solidFill>
                  <a:srgbClr val="333333"/>
                </a:solidFill>
                <a:effectLst/>
                <a:latin typeface="inherit"/>
              </a:rPr>
              <a:t>无著作权</a:t>
            </a:r>
          </a:p>
          <a:p>
            <a:pPr marL="0" indent="0" algn="l">
              <a:buNone/>
            </a:pPr>
            <a:r>
              <a:rPr lang="zh-CN" altLang="en-US" b="0" i="0" dirty="0">
                <a:solidFill>
                  <a:srgbClr val="333333"/>
                </a:solidFill>
                <a:effectLst/>
                <a:latin typeface="source sans pro" panose="020B0503030403020204" pitchFamily="34" charset="0"/>
              </a:rPr>
              <a:t>在作品上适用该文本的人已经将作品 </a:t>
            </a:r>
            <a:r>
              <a:rPr lang="zh-CN" altLang="en-US" b="1" i="0" dirty="0">
                <a:solidFill>
                  <a:srgbClr val="333333"/>
                </a:solidFill>
                <a:effectLst/>
                <a:latin typeface="source sans pro" panose="020B0503030403020204" pitchFamily="34" charset="0"/>
              </a:rPr>
              <a:t>贡献</a:t>
            </a:r>
            <a:r>
              <a:rPr lang="zh-CN" altLang="en-US" b="0" i="0" dirty="0">
                <a:solidFill>
                  <a:srgbClr val="333333"/>
                </a:solidFill>
                <a:effectLst/>
                <a:latin typeface="source sans pro" panose="020B0503030403020204" pitchFamily="34" charset="0"/>
              </a:rPr>
              <a:t> 至公共领域，在法律允许的范围，放弃所有他在全世界范围内基于著作权法对作品享有的权利，包括所有相关权利和邻接权利。</a:t>
            </a:r>
          </a:p>
          <a:p>
            <a:pPr marL="0" indent="0" algn="l">
              <a:buNone/>
            </a:pPr>
            <a:r>
              <a:rPr lang="zh-CN" altLang="en-US" b="0" i="0" dirty="0">
                <a:solidFill>
                  <a:srgbClr val="333333"/>
                </a:solidFill>
                <a:effectLst/>
                <a:latin typeface="source sans pro" panose="020B0503030403020204" pitchFamily="34" charset="0"/>
              </a:rPr>
              <a:t>您可以复制、修改、发行和表演本作品，甚至可用于商业性目的，都无需要求同意。请看</a:t>
            </a:r>
            <a:r>
              <a:rPr lang="zh-CN" altLang="en-US" b="1" i="0" dirty="0">
                <a:solidFill>
                  <a:srgbClr val="333333"/>
                </a:solidFill>
                <a:effectLst/>
                <a:latin typeface="source sans pro" panose="020B0503030403020204" pitchFamily="34" charset="0"/>
              </a:rPr>
              <a:t>以下其他信息</a:t>
            </a:r>
            <a:r>
              <a:rPr lang="zh-CN" altLang="en-US" b="0" i="0" dirty="0">
                <a:solidFill>
                  <a:srgbClr val="333333"/>
                </a:solidFill>
                <a:effectLst/>
                <a:latin typeface="source sans pro" panose="020B0503030403020204" pitchFamily="34" charset="0"/>
              </a:rPr>
              <a:t>。</a:t>
            </a:r>
            <a:endParaRPr lang="en-US" altLang="zh-CN" b="0" i="0" dirty="0">
              <a:solidFill>
                <a:srgbClr val="333333"/>
              </a:solidFill>
              <a:effectLst/>
              <a:latin typeface="source sans pro" panose="020B0503030403020204" pitchFamily="34" charset="0"/>
            </a:endParaRPr>
          </a:p>
          <a:p>
            <a:pPr marL="0" indent="0" algn="l">
              <a:buNone/>
            </a:pPr>
            <a:endParaRPr lang="zh-CN" altLang="en-US" b="0" i="0" dirty="0">
              <a:solidFill>
                <a:srgbClr val="333333"/>
              </a:solidFill>
              <a:effectLst/>
              <a:latin typeface="source sans pro" panose="020B0503030403020204" pitchFamily="34" charset="0"/>
            </a:endParaRPr>
          </a:p>
          <a:p>
            <a:pPr marL="0" indent="0">
              <a:buNone/>
            </a:pPr>
            <a:br>
              <a:rPr lang="zh-CN" altLang="en-US" b="0" i="0" dirty="0">
                <a:solidFill>
                  <a:srgbClr val="333333"/>
                </a:solidFill>
                <a:effectLst/>
                <a:latin typeface="source sans pro" panose="020B0503030403020204" pitchFamily="34" charset="0"/>
              </a:rPr>
            </a:br>
            <a:endParaRPr lang="en-US" altLang="zh-CN" dirty="0"/>
          </a:p>
          <a:p>
            <a:pPr marL="0" indent="0">
              <a:buNone/>
            </a:pPr>
            <a:endParaRPr lang="zh-CN" altLang="en-US" dirty="0"/>
          </a:p>
        </p:txBody>
      </p:sp>
    </p:spTree>
    <p:extLst>
      <p:ext uri="{BB962C8B-B14F-4D97-AF65-F5344CB8AC3E}">
        <p14:creationId xmlns:p14="http://schemas.microsoft.com/office/powerpoint/2010/main" val="3848832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20DEC-6D47-4A2C-988C-EC2940FB0512}"/>
              </a:ext>
            </a:extLst>
          </p:cNvPr>
          <p:cNvSpPr>
            <a:spLocks noGrp="1"/>
          </p:cNvSpPr>
          <p:nvPr>
            <p:ph type="title"/>
          </p:nvPr>
        </p:nvSpPr>
        <p:spPr/>
        <p:txBody>
          <a:bodyPr/>
          <a:lstStyle/>
          <a:p>
            <a:r>
              <a:rPr lang="zh-CN" altLang="en-US" dirty="0"/>
              <a:t>开源协议：</a:t>
            </a:r>
            <a:r>
              <a:rPr lang="en-US" altLang="zh-CN" dirty="0"/>
              <a:t> CC0</a:t>
            </a:r>
            <a:endParaRPr lang="zh-CN" altLang="en-US" dirty="0"/>
          </a:p>
        </p:txBody>
      </p:sp>
      <p:sp>
        <p:nvSpPr>
          <p:cNvPr id="3" name="内容占位符 2">
            <a:extLst>
              <a:ext uri="{FF2B5EF4-FFF2-40B4-BE49-F238E27FC236}">
                <a16:creationId xmlns:a16="http://schemas.microsoft.com/office/drawing/2014/main" id="{B235617B-2C09-4374-B30A-66D464DD0D2F}"/>
              </a:ext>
            </a:extLst>
          </p:cNvPr>
          <p:cNvSpPr>
            <a:spLocks noGrp="1"/>
          </p:cNvSpPr>
          <p:nvPr>
            <p:ph sz="quarter" idx="13"/>
          </p:nvPr>
        </p:nvSpPr>
        <p:spPr/>
        <p:txBody>
          <a:bodyPr/>
          <a:lstStyle/>
          <a:p>
            <a:pPr marL="0" indent="0" algn="ctr">
              <a:buNone/>
            </a:pPr>
            <a:r>
              <a:rPr lang="zh-CN" altLang="en-US" sz="4000" b="1" i="0" dirty="0">
                <a:solidFill>
                  <a:srgbClr val="333333"/>
                </a:solidFill>
                <a:effectLst/>
                <a:latin typeface="source sans pro" panose="020B0503030403020204" pitchFamily="34" charset="0"/>
              </a:rPr>
              <a:t>其他信息</a:t>
            </a:r>
          </a:p>
          <a:p>
            <a:pPr marL="0" indent="0" algn="l">
              <a:buNone/>
            </a:pPr>
            <a:r>
              <a:rPr lang="en-US" altLang="zh-CN" b="0" i="0" dirty="0">
                <a:solidFill>
                  <a:srgbClr val="333333"/>
                </a:solidFill>
                <a:effectLst/>
                <a:latin typeface="source sans pro" panose="020B0503030403020204" pitchFamily="34" charset="0"/>
              </a:rPr>
              <a:t>CC0</a:t>
            </a:r>
            <a:r>
              <a:rPr lang="zh-CN" altLang="en-US" b="0" i="0" dirty="0">
                <a:solidFill>
                  <a:srgbClr val="333333"/>
                </a:solidFill>
                <a:effectLst/>
                <a:latin typeface="source sans pro" panose="020B0503030403020204" pitchFamily="34" charset="0"/>
              </a:rPr>
              <a:t>不影响任何人可能拥有的专利权或商标权，也不影响其他人可能拥有的对本作品本身的权利，或者决定本作品如何使用的权利，比如</a:t>
            </a:r>
            <a:r>
              <a:rPr lang="zh-CN" altLang="en-US" b="0" i="0" u="none" strike="noStrike" dirty="0">
                <a:solidFill>
                  <a:srgbClr val="049CCF"/>
                </a:solidFill>
                <a:effectLst/>
                <a:latin typeface="source sans pro" panose="020B0503030403020204" pitchFamily="34" charset="0"/>
                <a:hlinkClick r:id="rId2"/>
              </a:rPr>
              <a:t>形象权或隐私权</a:t>
            </a:r>
            <a:r>
              <a:rPr lang="zh-CN" altLang="en-US" b="0" i="0" dirty="0">
                <a:solidFill>
                  <a:srgbClr val="333333"/>
                </a:solidFill>
                <a:effectLst/>
                <a:latin typeface="source sans pro" panose="020B0503030403020204" pitchFamily="34" charset="0"/>
              </a:rPr>
              <a:t>。</a:t>
            </a:r>
          </a:p>
          <a:p>
            <a:pPr marL="0" indent="0" algn="l">
              <a:buNone/>
            </a:pPr>
            <a:r>
              <a:rPr lang="zh-CN" altLang="en-US" b="0" i="0" dirty="0">
                <a:solidFill>
                  <a:srgbClr val="333333"/>
                </a:solidFill>
                <a:effectLst/>
                <a:latin typeface="source sans pro" panose="020B0503030403020204" pitchFamily="34" charset="0"/>
              </a:rPr>
              <a:t>除非另有明确声明，本文件项下的作品关联人，在可适用法律所允许的最大限度内，不对本作品提供担保，不承担因本作品使用产生的责任。</a:t>
            </a:r>
          </a:p>
          <a:p>
            <a:pPr marL="0" indent="0" algn="l">
              <a:buNone/>
            </a:pPr>
            <a:r>
              <a:rPr lang="zh-CN" altLang="en-US" b="0" i="0" dirty="0">
                <a:solidFill>
                  <a:srgbClr val="333333"/>
                </a:solidFill>
                <a:effectLst/>
                <a:latin typeface="source sans pro" panose="020B0503030403020204" pitchFamily="34" charset="0"/>
              </a:rPr>
              <a:t>当使用或引用本作品时，您不得暗示 </a:t>
            </a:r>
            <a:r>
              <a:rPr lang="zh-CN" altLang="en-US" b="0" i="0" u="none" strike="noStrike" dirty="0">
                <a:solidFill>
                  <a:srgbClr val="049CCF"/>
                </a:solidFill>
                <a:effectLst/>
                <a:latin typeface="source sans pro" panose="020B0503030403020204" pitchFamily="34" charset="0"/>
                <a:hlinkClick r:id="rId3"/>
              </a:rPr>
              <a:t>作者或声明人为您的行为背书</a:t>
            </a:r>
            <a:r>
              <a:rPr lang="zh-CN" altLang="en-US" b="0" i="0" dirty="0">
                <a:solidFill>
                  <a:srgbClr val="333333"/>
                </a:solidFill>
                <a:effectLst/>
                <a:latin typeface="source sans pro" panose="020B0503030403020204" pitchFamily="34" charset="0"/>
              </a:rPr>
              <a:t>。</a:t>
            </a:r>
          </a:p>
        </p:txBody>
      </p:sp>
    </p:spTree>
    <p:extLst>
      <p:ext uri="{BB962C8B-B14F-4D97-AF65-F5344CB8AC3E}">
        <p14:creationId xmlns:p14="http://schemas.microsoft.com/office/powerpoint/2010/main" val="20560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E2485-5692-4589-BCD8-7BE7414F567F}"/>
              </a:ext>
            </a:extLst>
          </p:cNvPr>
          <p:cNvSpPr>
            <a:spLocks noGrp="1"/>
          </p:cNvSpPr>
          <p:nvPr>
            <p:ph type="title"/>
          </p:nvPr>
        </p:nvSpPr>
        <p:spPr/>
        <p:txBody>
          <a:bodyPr/>
          <a:lstStyle/>
          <a:p>
            <a:r>
              <a:rPr lang="zh-CN" altLang="zh-CN" dirty="0"/>
              <a:t>区块链</a:t>
            </a:r>
            <a:r>
              <a:rPr lang="en-US" altLang="zh-CN" dirty="0"/>
              <a:t>3.0</a:t>
            </a:r>
            <a:r>
              <a:rPr lang="zh-CN" altLang="zh-CN" dirty="0"/>
              <a:t>：</a:t>
            </a:r>
            <a:r>
              <a:rPr lang="en-US" altLang="zh-CN" dirty="0"/>
              <a:t>DAO</a:t>
            </a:r>
            <a:endParaRPr lang="zh-CN" altLang="en-US" dirty="0"/>
          </a:p>
        </p:txBody>
      </p:sp>
      <p:sp>
        <p:nvSpPr>
          <p:cNvPr id="3" name="内容占位符 2">
            <a:extLst>
              <a:ext uri="{FF2B5EF4-FFF2-40B4-BE49-F238E27FC236}">
                <a16:creationId xmlns:a16="http://schemas.microsoft.com/office/drawing/2014/main" id="{9B3E0DEC-52A0-4CA2-9DC7-DEAB1EE5997F}"/>
              </a:ext>
            </a:extLst>
          </p:cNvPr>
          <p:cNvSpPr>
            <a:spLocks noGrp="1"/>
          </p:cNvSpPr>
          <p:nvPr>
            <p:ph sz="quarter" idx="13"/>
          </p:nvPr>
        </p:nvSpPr>
        <p:spPr/>
        <p:txBody>
          <a:bodyPr>
            <a:normAutofit/>
          </a:bodyPr>
          <a:lstStyle/>
          <a:p>
            <a:r>
              <a:rPr lang="zh-CN" altLang="en-US" dirty="0"/>
              <a:t>何为</a:t>
            </a:r>
            <a:r>
              <a:rPr lang="zh-CN" altLang="zh-CN" dirty="0"/>
              <a:t>去中心化自治组织（</a:t>
            </a:r>
            <a:r>
              <a:rPr lang="en-US" altLang="zh-CN" dirty="0"/>
              <a:t>Decentralized Autonomous Organization, DAO</a:t>
            </a:r>
            <a:r>
              <a:rPr lang="zh-CN" altLang="zh-CN" dirty="0"/>
              <a:t>）</a:t>
            </a:r>
            <a:r>
              <a:rPr lang="zh-CN" altLang="en-US" dirty="0"/>
              <a:t>？</a:t>
            </a:r>
            <a:endParaRPr lang="en-US" altLang="zh-CN" dirty="0"/>
          </a:p>
          <a:p>
            <a:pPr marL="0" indent="0">
              <a:buNone/>
            </a:pPr>
            <a:r>
              <a:rPr lang="zh-CN" altLang="zh-CN" dirty="0"/>
              <a:t>去中心化自治组织是通过一系列公开公正的规则，可以在无人干预和管理的情况下自主运行的组织形式。</a:t>
            </a:r>
            <a:endParaRPr lang="en-US" altLang="zh-CN" dirty="0"/>
          </a:p>
          <a:p>
            <a:r>
              <a:rPr lang="zh-CN" altLang="zh-CN" dirty="0"/>
              <a:t>比特币、以太坊、达世币都是典型的</a:t>
            </a:r>
            <a:r>
              <a:rPr lang="en-US" altLang="zh-CN" dirty="0"/>
              <a:t>DAO</a:t>
            </a:r>
            <a:r>
              <a:rPr lang="zh-CN" altLang="zh-CN" dirty="0"/>
              <a:t>，绝大多数的规则都是公开透明的，如发行总量，竞争记账的共识方式和规则等。</a:t>
            </a:r>
            <a:endParaRPr lang="en-US" altLang="zh-CN" dirty="0"/>
          </a:p>
          <a:p>
            <a:r>
              <a:rPr lang="zh-CN" altLang="zh-CN" dirty="0"/>
              <a:t>去中心化自治（</a:t>
            </a:r>
            <a:r>
              <a:rPr lang="en-US" altLang="zh-CN" dirty="0"/>
              <a:t>Decentralized Autonomy</a:t>
            </a:r>
            <a:r>
              <a:rPr lang="zh-CN" altLang="zh-CN" dirty="0"/>
              <a:t>）会成为区块链项目发展的一个主流模式。</a:t>
            </a:r>
            <a:endParaRPr lang="en-US" altLang="zh-CN" dirty="0"/>
          </a:p>
          <a:p>
            <a:pPr marL="0" indent="0">
              <a:buNone/>
            </a:pPr>
            <a:r>
              <a:rPr lang="zh-CN" altLang="en-US" dirty="0"/>
              <a:t>区块链抛弃了人类社会使用了数千年的这种自上而下的主流治理结构，而是以自下而上治理结构，即去中心化的自治组织（</a:t>
            </a:r>
            <a:r>
              <a:rPr lang="en-US" altLang="zh-CN" dirty="0"/>
              <a:t>DAO</a:t>
            </a:r>
            <a:r>
              <a:rPr lang="zh-CN" altLang="en-US" dirty="0"/>
              <a:t>）的治理结构取而代之。去中心化自治组织不是通过合法的实体和传统的合同，而是通过智能合约建立起来的加密通证的激励和完全透明的链上的规则，将人们结合在一起。</a:t>
            </a:r>
            <a:endParaRPr lang="zh-CN" altLang="zh-CN" dirty="0"/>
          </a:p>
        </p:txBody>
      </p:sp>
    </p:spTree>
    <p:extLst>
      <p:ext uri="{BB962C8B-B14F-4D97-AF65-F5344CB8AC3E}">
        <p14:creationId xmlns:p14="http://schemas.microsoft.com/office/powerpoint/2010/main" val="2830738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E2485-5692-4589-BCD8-7BE7414F567F}"/>
              </a:ext>
            </a:extLst>
          </p:cNvPr>
          <p:cNvSpPr>
            <a:spLocks noGrp="1"/>
          </p:cNvSpPr>
          <p:nvPr>
            <p:ph type="title"/>
          </p:nvPr>
        </p:nvSpPr>
        <p:spPr/>
        <p:txBody>
          <a:bodyPr/>
          <a:lstStyle/>
          <a:p>
            <a:r>
              <a:rPr lang="zh-CN" altLang="zh-CN" dirty="0"/>
              <a:t>区块链</a:t>
            </a:r>
            <a:r>
              <a:rPr lang="en-US" altLang="zh-CN" dirty="0"/>
              <a:t>3.0</a:t>
            </a:r>
            <a:r>
              <a:rPr lang="zh-CN" altLang="zh-CN" dirty="0"/>
              <a:t>：</a:t>
            </a:r>
            <a:r>
              <a:rPr lang="en-US" altLang="zh-CN" dirty="0"/>
              <a:t>DAO</a:t>
            </a:r>
            <a:endParaRPr lang="zh-CN" altLang="en-US" dirty="0"/>
          </a:p>
        </p:txBody>
      </p:sp>
      <p:sp>
        <p:nvSpPr>
          <p:cNvPr id="3" name="内容占位符 2">
            <a:extLst>
              <a:ext uri="{FF2B5EF4-FFF2-40B4-BE49-F238E27FC236}">
                <a16:creationId xmlns:a16="http://schemas.microsoft.com/office/drawing/2014/main" id="{9B3E0DEC-52A0-4CA2-9DC7-DEAB1EE5997F}"/>
              </a:ext>
            </a:extLst>
          </p:cNvPr>
          <p:cNvSpPr>
            <a:spLocks noGrp="1"/>
          </p:cNvSpPr>
          <p:nvPr>
            <p:ph sz="quarter" idx="13"/>
          </p:nvPr>
        </p:nvSpPr>
        <p:spPr/>
        <p:txBody>
          <a:bodyPr>
            <a:normAutofit/>
          </a:bodyPr>
          <a:lstStyle/>
          <a:p>
            <a:r>
              <a:rPr lang="zh-CN" altLang="en-US" dirty="0"/>
              <a:t>最早的实践者之一：达世币</a:t>
            </a:r>
          </a:p>
          <a:p>
            <a:r>
              <a:rPr lang="en-US" altLang="zh-CN" dirty="0"/>
              <a:t>The DAO </a:t>
            </a:r>
            <a:r>
              <a:rPr lang="zh-CN" altLang="en-US" dirty="0"/>
              <a:t>贼盗</a:t>
            </a:r>
            <a:endParaRPr lang="en-US" altLang="zh-CN" dirty="0"/>
          </a:p>
          <a:p>
            <a:r>
              <a:rPr lang="en-US" altLang="zh-CN" dirty="0"/>
              <a:t>Wings</a:t>
            </a:r>
            <a:r>
              <a:rPr lang="zh-CN" altLang="en-US" dirty="0"/>
              <a:t>、</a:t>
            </a:r>
            <a:r>
              <a:rPr lang="en-US" altLang="zh-CN" dirty="0" err="1"/>
              <a:t>SuperDAO</a:t>
            </a:r>
            <a:endParaRPr lang="en-US" altLang="zh-CN" dirty="0"/>
          </a:p>
          <a:p>
            <a:r>
              <a:rPr lang="en-US" altLang="zh-CN" dirty="0" err="1"/>
              <a:t>RootProject</a:t>
            </a:r>
            <a:endParaRPr lang="en-US" altLang="zh-CN" dirty="0"/>
          </a:p>
          <a:p>
            <a:r>
              <a:rPr lang="en-US" altLang="zh-CN" dirty="0"/>
              <a:t>Colony</a:t>
            </a:r>
            <a:r>
              <a:rPr lang="zh-CN" altLang="en-US" dirty="0"/>
              <a:t>、</a:t>
            </a:r>
            <a:r>
              <a:rPr lang="en-US" altLang="zh-CN" dirty="0"/>
              <a:t>Giveth</a:t>
            </a:r>
            <a:r>
              <a:rPr lang="zh-CN" altLang="en-US" dirty="0"/>
              <a:t>、</a:t>
            </a:r>
            <a:r>
              <a:rPr lang="en-US" altLang="zh-CN" dirty="0"/>
              <a:t>Boardroom</a:t>
            </a:r>
            <a:r>
              <a:rPr lang="zh-CN" altLang="en-US" dirty="0"/>
              <a:t>、</a:t>
            </a:r>
            <a:r>
              <a:rPr lang="en-US" altLang="zh-CN" dirty="0"/>
              <a:t>Aragon </a:t>
            </a:r>
            <a:r>
              <a:rPr lang="zh-CN" altLang="en-US" dirty="0"/>
              <a:t>（</a:t>
            </a:r>
            <a:r>
              <a:rPr lang="en-US" altLang="zh-CN" dirty="0"/>
              <a:t>District0x</a:t>
            </a:r>
            <a:r>
              <a:rPr lang="zh-CN" altLang="en-US" dirty="0"/>
              <a:t>）</a:t>
            </a:r>
            <a:endParaRPr lang="en-US" altLang="zh-CN" dirty="0"/>
          </a:p>
          <a:p>
            <a:r>
              <a:rPr lang="en-US" altLang="zh-CN" dirty="0" err="1"/>
              <a:t>CityDAO</a:t>
            </a:r>
            <a:endParaRPr lang="en-US" altLang="zh-CN" dirty="0"/>
          </a:p>
          <a:p>
            <a:r>
              <a:rPr lang="en-US" altLang="zh-CN" dirty="0"/>
              <a:t>ERC 792 Arbitration Standard</a:t>
            </a:r>
            <a:endParaRPr lang="zh-CN" altLang="en-US" dirty="0"/>
          </a:p>
        </p:txBody>
      </p:sp>
    </p:spTree>
    <p:extLst>
      <p:ext uri="{BB962C8B-B14F-4D97-AF65-F5344CB8AC3E}">
        <p14:creationId xmlns:p14="http://schemas.microsoft.com/office/powerpoint/2010/main" val="1575328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E2485-5692-4589-BCD8-7BE7414F567F}"/>
              </a:ext>
            </a:extLst>
          </p:cNvPr>
          <p:cNvSpPr>
            <a:spLocks noGrp="1"/>
          </p:cNvSpPr>
          <p:nvPr>
            <p:ph type="title"/>
          </p:nvPr>
        </p:nvSpPr>
        <p:spPr/>
        <p:txBody>
          <a:bodyPr/>
          <a:lstStyle/>
          <a:p>
            <a:r>
              <a:rPr lang="zh-CN" altLang="zh-CN" dirty="0"/>
              <a:t>区块链</a:t>
            </a:r>
            <a:r>
              <a:rPr lang="en-US" altLang="zh-CN" dirty="0"/>
              <a:t>3.0</a:t>
            </a:r>
            <a:r>
              <a:rPr lang="zh-CN" altLang="zh-CN" dirty="0"/>
              <a:t>：</a:t>
            </a:r>
            <a:r>
              <a:rPr lang="en-US" altLang="zh-CN" dirty="0"/>
              <a:t>DAO</a:t>
            </a:r>
            <a:endParaRPr lang="zh-CN" altLang="en-US" dirty="0"/>
          </a:p>
        </p:txBody>
      </p:sp>
      <p:sp>
        <p:nvSpPr>
          <p:cNvPr id="3" name="内容占位符 2">
            <a:extLst>
              <a:ext uri="{FF2B5EF4-FFF2-40B4-BE49-F238E27FC236}">
                <a16:creationId xmlns:a16="http://schemas.microsoft.com/office/drawing/2014/main" id="{9B3E0DEC-52A0-4CA2-9DC7-DEAB1EE5997F}"/>
              </a:ext>
            </a:extLst>
          </p:cNvPr>
          <p:cNvSpPr>
            <a:spLocks noGrp="1"/>
          </p:cNvSpPr>
          <p:nvPr>
            <p:ph sz="quarter" idx="13"/>
          </p:nvPr>
        </p:nvSpPr>
        <p:spPr/>
        <p:txBody>
          <a:bodyPr>
            <a:normAutofit/>
          </a:bodyPr>
          <a:lstStyle/>
          <a:p>
            <a:pPr marL="0" indent="0">
              <a:buNone/>
            </a:pPr>
            <a:r>
              <a:rPr lang="zh-CN" altLang="en-US" b="1" dirty="0"/>
              <a:t>任重而道远：</a:t>
            </a:r>
            <a:endParaRPr lang="en-US" altLang="zh-CN" b="1" dirty="0"/>
          </a:p>
          <a:p>
            <a:r>
              <a:rPr lang="zh-CN" altLang="en-US" dirty="0"/>
              <a:t>当今人类社会高度中心化</a:t>
            </a:r>
          </a:p>
          <a:p>
            <a:r>
              <a:rPr lang="zh-CN" altLang="en-US" dirty="0"/>
              <a:t>中心化交易所问题严重</a:t>
            </a:r>
            <a:endParaRPr lang="en-US" altLang="zh-CN" dirty="0"/>
          </a:p>
          <a:p>
            <a:r>
              <a:rPr lang="zh-CN" altLang="en-US" dirty="0"/>
              <a:t>代码</a:t>
            </a:r>
            <a:r>
              <a:rPr lang="en-US" altLang="zh-CN" dirty="0"/>
              <a:t>bug</a:t>
            </a:r>
            <a:r>
              <a:rPr lang="zh-CN" altLang="en-US" dirty="0"/>
              <a:t>太多</a:t>
            </a:r>
          </a:p>
          <a:p>
            <a:r>
              <a:rPr lang="zh-CN" altLang="en-US" dirty="0"/>
              <a:t>黑客为所欲为</a:t>
            </a:r>
            <a:endParaRPr lang="en-US" altLang="zh-CN" dirty="0"/>
          </a:p>
          <a:p>
            <a:r>
              <a:rPr lang="zh-CN" altLang="en-US" dirty="0"/>
              <a:t>逻辑、方法、标准、尝试</a:t>
            </a:r>
            <a:endParaRPr lang="zh-CN" altLang="zh-CN" dirty="0"/>
          </a:p>
        </p:txBody>
      </p:sp>
    </p:spTree>
    <p:extLst>
      <p:ext uri="{BB962C8B-B14F-4D97-AF65-F5344CB8AC3E}">
        <p14:creationId xmlns:p14="http://schemas.microsoft.com/office/powerpoint/2010/main" val="1672358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11BEB-9B12-4C33-9B7A-15098CFD8379}"/>
              </a:ext>
            </a:extLst>
          </p:cNvPr>
          <p:cNvSpPr>
            <a:spLocks noGrp="1"/>
          </p:cNvSpPr>
          <p:nvPr>
            <p:ph type="title"/>
          </p:nvPr>
        </p:nvSpPr>
        <p:spPr/>
        <p:txBody>
          <a:bodyPr/>
          <a:lstStyle/>
          <a:p>
            <a:r>
              <a:rPr lang="zh-CN" altLang="en-US" dirty="0"/>
              <a:t>如何参与？</a:t>
            </a:r>
          </a:p>
        </p:txBody>
      </p:sp>
      <p:sp>
        <p:nvSpPr>
          <p:cNvPr id="3" name="内容占位符 2">
            <a:extLst>
              <a:ext uri="{FF2B5EF4-FFF2-40B4-BE49-F238E27FC236}">
                <a16:creationId xmlns:a16="http://schemas.microsoft.com/office/drawing/2014/main" id="{0DF00BFD-8B4D-4F4D-BD80-1583BE86A8A0}"/>
              </a:ext>
            </a:extLst>
          </p:cNvPr>
          <p:cNvSpPr>
            <a:spLocks noGrp="1"/>
          </p:cNvSpPr>
          <p:nvPr>
            <p:ph idx="1"/>
          </p:nvPr>
        </p:nvSpPr>
        <p:spPr/>
        <p:txBody>
          <a:bodyPr>
            <a:normAutofit/>
          </a:bodyPr>
          <a:lstStyle/>
          <a:p>
            <a:pPr marL="0" indent="0">
              <a:buNone/>
            </a:pPr>
            <a:r>
              <a:rPr lang="zh-CN" altLang="en-US" dirty="0"/>
              <a:t>制订计划：</a:t>
            </a:r>
            <a:endParaRPr lang="en-US" altLang="zh-CN" dirty="0"/>
          </a:p>
          <a:p>
            <a:pPr marL="457200" indent="-457200">
              <a:buFont typeface="+mj-lt"/>
              <a:buAutoNum type="arabicPeriod"/>
            </a:pPr>
            <a:r>
              <a:rPr lang="zh-CN" altLang="en-US" dirty="0"/>
              <a:t>学习和实践可以并行！从一开始，就应该挑选项目，尽快加入到开放性协作中！</a:t>
            </a:r>
            <a:br>
              <a:rPr lang="en-US" altLang="zh-CN" dirty="0"/>
            </a:br>
            <a:r>
              <a:rPr lang="zh-CN" altLang="en-US" dirty="0"/>
              <a:t>很多区块链项目的开放性是非常好的，譬如道易程，应该积极寻找高起点！</a:t>
            </a:r>
            <a:endParaRPr lang="en-US" altLang="zh-CN" dirty="0"/>
          </a:p>
          <a:p>
            <a:pPr marL="457200" indent="-457200">
              <a:buFont typeface="+mj-lt"/>
              <a:buAutoNum type="arabicPeriod"/>
            </a:pPr>
            <a:r>
              <a:rPr lang="zh-CN" altLang="en-US" dirty="0"/>
              <a:t>定位：你的所爱（所长）？</a:t>
            </a:r>
            <a:endParaRPr lang="en-US" altLang="zh-CN" dirty="0"/>
          </a:p>
          <a:p>
            <a:pPr marL="457200" indent="-457200">
              <a:buFont typeface="+mj-lt"/>
              <a:buAutoNum type="arabicPeriod"/>
            </a:pPr>
            <a:r>
              <a:rPr lang="zh-CN" altLang="en-US" dirty="0"/>
              <a:t>评估标准</a:t>
            </a:r>
            <a:endParaRPr lang="en-US" altLang="zh-CN" dirty="0"/>
          </a:p>
          <a:p>
            <a:pPr marL="914400" lvl="1" indent="-457200">
              <a:buFont typeface="+mj-ea"/>
              <a:buAutoNum type="circleNumDbPlain"/>
            </a:pPr>
            <a:r>
              <a:rPr lang="zh-CN" altLang="en-US" dirty="0"/>
              <a:t>投资：收益</a:t>
            </a:r>
            <a:endParaRPr lang="en-US" altLang="zh-CN" dirty="0"/>
          </a:p>
          <a:p>
            <a:pPr marL="914400" lvl="1" indent="-457200">
              <a:buFont typeface="+mj-ea"/>
              <a:buAutoNum type="circleNumDbPlain"/>
            </a:pPr>
            <a:r>
              <a:rPr lang="zh-CN" altLang="en-US" dirty="0"/>
              <a:t>开发：有无创新能力；在项目里的开发状态；</a:t>
            </a:r>
            <a:endParaRPr lang="en-US" altLang="zh-CN" dirty="0"/>
          </a:p>
          <a:p>
            <a:pPr marL="914400" lvl="1" indent="-457200">
              <a:buFont typeface="+mj-ea"/>
              <a:buAutoNum type="circleNumDbPlain"/>
            </a:pPr>
            <a:r>
              <a:rPr lang="zh-CN" altLang="en-US" dirty="0"/>
              <a:t>其它协作：翻译</a:t>
            </a:r>
            <a:r>
              <a:rPr lang="en-US" altLang="zh-CN" dirty="0"/>
              <a:t>——</a:t>
            </a:r>
            <a:r>
              <a:rPr lang="zh-CN" altLang="en-US" dirty="0"/>
              <a:t>成绩及其影响力；运营</a:t>
            </a:r>
            <a:r>
              <a:rPr lang="en-US" altLang="zh-CN" dirty="0"/>
              <a:t>/</a:t>
            </a:r>
            <a:r>
              <a:rPr lang="zh-CN" altLang="en-US" dirty="0"/>
              <a:t>宣传推广</a:t>
            </a:r>
            <a:r>
              <a:rPr lang="en-US" altLang="zh-CN" dirty="0"/>
              <a:t>——</a:t>
            </a:r>
            <a:r>
              <a:rPr lang="zh-CN" altLang="en-US" dirty="0"/>
              <a:t>成绩、社区、地位</a:t>
            </a:r>
            <a:endParaRPr lang="en-US" altLang="zh-CN" dirty="0"/>
          </a:p>
          <a:p>
            <a:pPr marL="914400" lvl="1" indent="-457200">
              <a:buFont typeface="+mj-ea"/>
              <a:buAutoNum type="circleNumDbPlain"/>
            </a:pPr>
            <a:r>
              <a:rPr lang="zh-CN" altLang="en-US" dirty="0"/>
              <a:t>吃瓜：收益</a:t>
            </a:r>
            <a:r>
              <a:rPr lang="en-US" altLang="zh-CN" dirty="0"/>
              <a:t>/</a:t>
            </a:r>
            <a:r>
              <a:rPr lang="zh-CN" altLang="en-US" dirty="0"/>
              <a:t>成长空间</a:t>
            </a:r>
            <a:r>
              <a:rPr lang="en-US" altLang="zh-CN" dirty="0"/>
              <a:t>/</a:t>
            </a:r>
            <a:r>
              <a:rPr lang="zh-CN" altLang="en-US" dirty="0"/>
              <a:t>舒适程度</a:t>
            </a:r>
            <a:endParaRPr lang="en-US" altLang="zh-CN" dirty="0"/>
          </a:p>
          <a:p>
            <a:pPr marL="457200" indent="-457200">
              <a:buFont typeface="+mj-lt"/>
              <a:buAutoNum type="arabicPeriod"/>
            </a:pPr>
            <a:endParaRPr lang="en-US" altLang="zh-TW" dirty="0"/>
          </a:p>
        </p:txBody>
      </p:sp>
    </p:spTree>
    <p:extLst>
      <p:ext uri="{BB962C8B-B14F-4D97-AF65-F5344CB8AC3E}">
        <p14:creationId xmlns:p14="http://schemas.microsoft.com/office/powerpoint/2010/main" val="324567750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E2485-5692-4589-BCD8-7BE7414F567F}"/>
              </a:ext>
            </a:extLst>
          </p:cNvPr>
          <p:cNvSpPr>
            <a:spLocks noGrp="1"/>
          </p:cNvSpPr>
          <p:nvPr>
            <p:ph type="title"/>
          </p:nvPr>
        </p:nvSpPr>
        <p:spPr/>
        <p:txBody>
          <a:bodyPr/>
          <a:lstStyle/>
          <a:p>
            <a:r>
              <a:rPr lang="zh-CN" altLang="zh-CN" dirty="0"/>
              <a:t>区块链</a:t>
            </a:r>
            <a:r>
              <a:rPr lang="en-US" altLang="zh-CN" dirty="0"/>
              <a:t>3.0</a:t>
            </a:r>
            <a:r>
              <a:rPr lang="zh-CN" altLang="zh-CN" dirty="0"/>
              <a:t>：</a:t>
            </a:r>
            <a:r>
              <a:rPr lang="en-US" altLang="zh-CN" dirty="0"/>
              <a:t>DAO</a:t>
            </a:r>
            <a:endParaRPr lang="zh-CN" altLang="en-US" dirty="0"/>
          </a:p>
        </p:txBody>
      </p:sp>
      <p:sp>
        <p:nvSpPr>
          <p:cNvPr id="3" name="内容占位符 2">
            <a:extLst>
              <a:ext uri="{FF2B5EF4-FFF2-40B4-BE49-F238E27FC236}">
                <a16:creationId xmlns:a16="http://schemas.microsoft.com/office/drawing/2014/main" id="{9B3E0DEC-52A0-4CA2-9DC7-DEAB1EE5997F}"/>
              </a:ext>
            </a:extLst>
          </p:cNvPr>
          <p:cNvSpPr>
            <a:spLocks noGrp="1"/>
          </p:cNvSpPr>
          <p:nvPr>
            <p:ph sz="quarter" idx="13"/>
          </p:nvPr>
        </p:nvSpPr>
        <p:spPr/>
        <p:txBody>
          <a:bodyPr>
            <a:normAutofit/>
          </a:bodyPr>
          <a:lstStyle/>
          <a:p>
            <a:pPr marL="0" indent="0">
              <a:buNone/>
            </a:pPr>
            <a:r>
              <a:rPr lang="en-US" altLang="zh-CN" b="1" dirty="0"/>
              <a:t>A DAO, or “Decentralized Autonomous Organization,” is a community-led entity with </a:t>
            </a:r>
            <a:r>
              <a:rPr lang="en-US" altLang="zh-CN" b="1" dirty="0">
                <a:solidFill>
                  <a:srgbClr val="FF0000"/>
                </a:solidFill>
              </a:rPr>
              <a:t>no central authority</a:t>
            </a:r>
            <a:r>
              <a:rPr lang="en-US" altLang="zh-CN" b="1" dirty="0"/>
              <a:t>. It is fully </a:t>
            </a:r>
            <a:r>
              <a:rPr lang="en-US" altLang="zh-CN" b="1" dirty="0">
                <a:solidFill>
                  <a:srgbClr val="FF0000"/>
                </a:solidFill>
              </a:rPr>
              <a:t>autonomous</a:t>
            </a:r>
            <a:r>
              <a:rPr lang="en-US" altLang="zh-CN" b="1" dirty="0"/>
              <a:t> and transparent: smart contracts lay the foundational rules, </a:t>
            </a:r>
            <a:r>
              <a:rPr lang="en-US" altLang="zh-CN" b="1" dirty="0">
                <a:solidFill>
                  <a:srgbClr val="FF0000"/>
                </a:solidFill>
              </a:rPr>
              <a:t>execute the agreed upon decisions</a:t>
            </a:r>
            <a:r>
              <a:rPr lang="en-US" altLang="zh-CN" b="1" dirty="0"/>
              <a:t>, and at any point, proposals, </a:t>
            </a:r>
            <a:r>
              <a:rPr lang="en-US" altLang="zh-CN" b="1" dirty="0">
                <a:solidFill>
                  <a:srgbClr val="FF0000"/>
                </a:solidFill>
              </a:rPr>
              <a:t>voting</a:t>
            </a:r>
            <a:r>
              <a:rPr lang="en-US" altLang="zh-CN" b="1" dirty="0"/>
              <a:t>, and even the very code itself can be publicly </a:t>
            </a:r>
            <a:r>
              <a:rPr lang="en-US" altLang="zh-CN" b="1" dirty="0">
                <a:solidFill>
                  <a:srgbClr val="FF0000"/>
                </a:solidFill>
              </a:rPr>
              <a:t>audited</a:t>
            </a:r>
            <a:r>
              <a:rPr lang="en-US" altLang="zh-CN" b="1" dirty="0"/>
              <a:t>.</a:t>
            </a:r>
          </a:p>
          <a:p>
            <a:pPr marL="0" indent="0">
              <a:buNone/>
            </a:pPr>
            <a:endParaRPr lang="en-US" altLang="zh-CN" b="1" dirty="0"/>
          </a:p>
          <a:p>
            <a:pPr marL="0" indent="0">
              <a:buNone/>
            </a:pPr>
            <a:r>
              <a:rPr lang="en-US" altLang="zh-CN" b="1" dirty="0"/>
              <a:t>Ultimately, a DAO is </a:t>
            </a:r>
            <a:r>
              <a:rPr lang="en-US" altLang="zh-CN" b="1" dirty="0">
                <a:solidFill>
                  <a:srgbClr val="FF0000"/>
                </a:solidFill>
              </a:rPr>
              <a:t>governed entirely by its individual members </a:t>
            </a:r>
            <a:r>
              <a:rPr lang="en-US" altLang="zh-CN" b="1" dirty="0"/>
              <a:t>who collectively </a:t>
            </a:r>
            <a:r>
              <a:rPr lang="en-US" altLang="zh-CN" b="1" dirty="0">
                <a:solidFill>
                  <a:srgbClr val="FF0000"/>
                </a:solidFill>
              </a:rPr>
              <a:t>make critical decisions </a:t>
            </a:r>
            <a:r>
              <a:rPr lang="en-US" altLang="zh-CN" b="1" dirty="0"/>
              <a:t>about the future of the project, such as technical upgrades and treasury allocations.</a:t>
            </a:r>
          </a:p>
          <a:p>
            <a:pPr marL="0" indent="0">
              <a:buNone/>
            </a:pPr>
            <a:endParaRPr lang="en-US" altLang="zh-CN" b="1" dirty="0"/>
          </a:p>
          <a:p>
            <a:pPr marL="0" indent="0">
              <a:buNone/>
            </a:pPr>
            <a:r>
              <a:rPr lang="en-US" altLang="zh-CN" sz="2000" dirty="0">
                <a:solidFill>
                  <a:schemeClr val="accent1">
                    <a:lumMod val="50000"/>
                  </a:schemeClr>
                </a:solidFill>
                <a:hlinkClick r:id="rId2">
                  <a:extLst>
                    <a:ext uri="{A12FA001-AC4F-418D-AE19-62706E023703}">
                      <ahyp:hlinkClr xmlns:ahyp="http://schemas.microsoft.com/office/drawing/2018/hyperlinkcolor" val="tx"/>
                    </a:ext>
                  </a:extLst>
                </a:hlinkClick>
              </a:rPr>
              <a:t>https://consensys.net/blog/blockchain-explained/what-is-a-dao-and-how-do-they-work/</a:t>
            </a:r>
            <a:endParaRPr lang="zh-CN" altLang="zh-CN" sz="2000" dirty="0">
              <a:solidFill>
                <a:schemeClr val="accent1">
                  <a:lumMod val="50000"/>
                </a:schemeClr>
              </a:solidFill>
            </a:endParaRPr>
          </a:p>
        </p:txBody>
      </p:sp>
    </p:spTree>
    <p:extLst>
      <p:ext uri="{BB962C8B-B14F-4D97-AF65-F5344CB8AC3E}">
        <p14:creationId xmlns:p14="http://schemas.microsoft.com/office/powerpoint/2010/main" val="1469225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A6616-9E5F-4F85-8C1B-97E14B3FC1ED}"/>
              </a:ext>
            </a:extLst>
          </p:cNvPr>
          <p:cNvSpPr>
            <a:spLocks noGrp="1"/>
          </p:cNvSpPr>
          <p:nvPr>
            <p:ph type="title"/>
          </p:nvPr>
        </p:nvSpPr>
        <p:spPr/>
        <p:txBody>
          <a:bodyPr/>
          <a:lstStyle/>
          <a:p>
            <a:r>
              <a:rPr lang="zh-CN" altLang="en-US" dirty="0"/>
              <a:t>为何要开源？</a:t>
            </a:r>
          </a:p>
        </p:txBody>
      </p:sp>
      <p:sp>
        <p:nvSpPr>
          <p:cNvPr id="3" name="内容占位符 2">
            <a:extLst>
              <a:ext uri="{FF2B5EF4-FFF2-40B4-BE49-F238E27FC236}">
                <a16:creationId xmlns:a16="http://schemas.microsoft.com/office/drawing/2014/main" id="{648664E6-2FA8-4A14-BF7D-620BF1158952}"/>
              </a:ext>
            </a:extLst>
          </p:cNvPr>
          <p:cNvSpPr>
            <a:spLocks noGrp="1"/>
          </p:cNvSpPr>
          <p:nvPr>
            <p:ph sz="quarter" idx="13"/>
          </p:nvPr>
        </p:nvSpPr>
        <p:spPr>
          <a:xfrm>
            <a:off x="913774" y="1230923"/>
            <a:ext cx="10363826" cy="5627076"/>
          </a:xfrm>
        </p:spPr>
        <p:txBody>
          <a:bodyPr>
            <a:normAutofit lnSpcReduction="10000"/>
          </a:bodyPr>
          <a:lstStyle/>
          <a:p>
            <a:r>
              <a:rPr lang="zh-CN" altLang="en-US" dirty="0"/>
              <a:t>践行区块链价值观，服务全人类</a:t>
            </a:r>
            <a:br>
              <a:rPr lang="en-US" altLang="zh-CN" dirty="0"/>
            </a:br>
            <a:r>
              <a:rPr lang="zh-CN" altLang="en-US" dirty="0"/>
              <a:t>代码完全开放才能真正践行区块链价值观。</a:t>
            </a:r>
            <a:endParaRPr lang="en-US" altLang="zh-CN" dirty="0"/>
          </a:p>
          <a:p>
            <a:r>
              <a:rPr lang="zh-CN" altLang="en-US" dirty="0"/>
              <a:t>践行良好的自我治理（</a:t>
            </a:r>
            <a:r>
              <a:rPr lang="en-US" altLang="zh-CN" dirty="0"/>
              <a:t>Smart Contract is law</a:t>
            </a:r>
            <a:r>
              <a:rPr lang="zh-CN" altLang="en-US" dirty="0"/>
              <a:t>）</a:t>
            </a:r>
            <a:br>
              <a:rPr lang="en-US" altLang="zh-CN" dirty="0"/>
            </a:br>
            <a:r>
              <a:rPr lang="zh-CN" altLang="en-US" dirty="0"/>
              <a:t>治理的最小化和可信的中立性。</a:t>
            </a:r>
            <a:endParaRPr lang="en-US" altLang="zh-CN" dirty="0"/>
          </a:p>
          <a:p>
            <a:r>
              <a:rPr lang="zh-CN" altLang="en-US" dirty="0"/>
              <a:t>弹性的起步</a:t>
            </a:r>
            <a:endParaRPr lang="en-US" altLang="zh-CN" dirty="0"/>
          </a:p>
          <a:p>
            <a:r>
              <a:rPr lang="zh-CN" altLang="zh-CN" dirty="0"/>
              <a:t>极好的宣传</a:t>
            </a:r>
            <a:endParaRPr lang="en-US" altLang="zh-CN" dirty="0"/>
          </a:p>
          <a:p>
            <a:r>
              <a:rPr lang="zh-CN" altLang="zh-CN" dirty="0"/>
              <a:t>吸引人才</a:t>
            </a:r>
            <a:endParaRPr lang="en-US" altLang="zh-CN" dirty="0"/>
          </a:p>
          <a:p>
            <a:r>
              <a:rPr lang="zh-CN" altLang="zh-CN" dirty="0"/>
              <a:t>组合式的工业</a:t>
            </a:r>
            <a:r>
              <a:rPr lang="zh-CN" altLang="en-US" dirty="0"/>
              <a:t>协作</a:t>
            </a:r>
            <a:r>
              <a:rPr lang="zh-CN" altLang="zh-CN" dirty="0"/>
              <a:t>模式</a:t>
            </a:r>
            <a:endParaRPr lang="en-US" altLang="zh-CN" dirty="0"/>
          </a:p>
          <a:p>
            <a:r>
              <a:rPr lang="zh-CN" altLang="zh-CN" dirty="0"/>
              <a:t>提高效率，降低重复性工作</a:t>
            </a:r>
            <a:endParaRPr lang="en-US" altLang="zh-CN" dirty="0"/>
          </a:p>
          <a:p>
            <a:r>
              <a:rPr lang="zh-CN" altLang="zh-CN" dirty="0"/>
              <a:t>代码错误更少</a:t>
            </a:r>
            <a:endParaRPr lang="en-US" altLang="zh-CN" dirty="0"/>
          </a:p>
          <a:p>
            <a:r>
              <a:rPr lang="zh-CN" altLang="en-US"/>
              <a:t>为区块链的未来做好准备</a:t>
            </a:r>
          </a:p>
        </p:txBody>
      </p:sp>
    </p:spTree>
    <p:extLst>
      <p:ext uri="{BB962C8B-B14F-4D97-AF65-F5344CB8AC3E}">
        <p14:creationId xmlns:p14="http://schemas.microsoft.com/office/powerpoint/2010/main" val="1353314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23B25-69C8-4FAF-A516-40DE1B91FF13}"/>
              </a:ext>
            </a:extLst>
          </p:cNvPr>
          <p:cNvSpPr>
            <a:spLocks noGrp="1"/>
          </p:cNvSpPr>
          <p:nvPr>
            <p:ph type="title"/>
          </p:nvPr>
        </p:nvSpPr>
        <p:spPr/>
        <p:txBody>
          <a:bodyPr/>
          <a:lstStyle/>
          <a:p>
            <a:r>
              <a:rPr lang="zh-CN" altLang="en-US" dirty="0"/>
              <a:t>如何构建激励式开源协作？</a:t>
            </a:r>
          </a:p>
        </p:txBody>
      </p:sp>
      <p:sp>
        <p:nvSpPr>
          <p:cNvPr id="3" name="内容占位符 2">
            <a:extLst>
              <a:ext uri="{FF2B5EF4-FFF2-40B4-BE49-F238E27FC236}">
                <a16:creationId xmlns:a16="http://schemas.microsoft.com/office/drawing/2014/main" id="{C2779814-2E10-4E16-8849-77457A4A1463}"/>
              </a:ext>
            </a:extLst>
          </p:cNvPr>
          <p:cNvSpPr>
            <a:spLocks noGrp="1"/>
          </p:cNvSpPr>
          <p:nvPr>
            <p:ph sz="quarter" idx="13"/>
          </p:nvPr>
        </p:nvSpPr>
        <p:spPr/>
        <p:txBody>
          <a:bodyPr/>
          <a:lstStyle/>
          <a:p>
            <a:r>
              <a:rPr lang="zh-CN" altLang="en-US" dirty="0"/>
              <a:t>选择合适的协议</a:t>
            </a:r>
            <a:br>
              <a:rPr lang="en-US" altLang="zh-CN" dirty="0"/>
            </a:br>
            <a:r>
              <a:rPr lang="en-US" altLang="zh-CN" dirty="0" err="1"/>
              <a:t>Uniswap</a:t>
            </a:r>
            <a:r>
              <a:rPr lang="en-US" altLang="zh-CN" dirty="0"/>
              <a:t> </a:t>
            </a:r>
            <a:r>
              <a:rPr lang="zh-CN" altLang="en-US" dirty="0"/>
              <a:t>为保护</a:t>
            </a:r>
            <a:r>
              <a:rPr lang="en-US" altLang="zh-CN" dirty="0"/>
              <a:t>V3</a:t>
            </a:r>
            <a:r>
              <a:rPr lang="zh-CN" altLang="en-US" dirty="0"/>
              <a:t>的代码不像之前的版本被其他项目随意抄袭使用，申请了</a:t>
            </a:r>
            <a:r>
              <a:rPr lang="en-US" altLang="zh-CN" dirty="0"/>
              <a:t>2</a:t>
            </a:r>
            <a:r>
              <a:rPr lang="zh-CN" altLang="en-US" dirty="0"/>
              <a:t>年的专利保护期。</a:t>
            </a:r>
            <a:endParaRPr lang="en-US" altLang="zh-CN" dirty="0"/>
          </a:p>
          <a:p>
            <a:r>
              <a:rPr lang="zh-CN" altLang="en-US" dirty="0"/>
              <a:t>开源交流之代码托管</a:t>
            </a:r>
            <a:br>
              <a:rPr lang="en-US" altLang="zh-CN" dirty="0"/>
            </a:br>
            <a:r>
              <a:rPr lang="en-US" altLang="zh-CN" dirty="0" err="1"/>
              <a:t>github</a:t>
            </a:r>
            <a:br>
              <a:rPr lang="en-US" altLang="zh-CN" dirty="0"/>
            </a:br>
            <a:r>
              <a:rPr lang="zh-CN" altLang="zh-CN" dirty="0"/>
              <a:t>尝试以区块链打造的协作平台有</a:t>
            </a:r>
            <a:r>
              <a:rPr lang="en-US" altLang="zh-CN" dirty="0" err="1"/>
              <a:t>gitcoin</a:t>
            </a:r>
            <a:r>
              <a:rPr lang="zh-CN" altLang="en-US" dirty="0"/>
              <a:t>、</a:t>
            </a:r>
            <a:r>
              <a:rPr lang="en-US" altLang="zh-CN" dirty="0"/>
              <a:t>ellcrys.co</a:t>
            </a:r>
            <a:r>
              <a:rPr lang="zh-CN" altLang="en-US" dirty="0"/>
              <a:t>、</a:t>
            </a:r>
            <a:r>
              <a:rPr lang="en-US" altLang="zh-CN" dirty="0"/>
              <a:t>cardstack.com</a:t>
            </a:r>
            <a:r>
              <a:rPr lang="zh-CN" altLang="zh-CN" dirty="0"/>
              <a:t>、</a:t>
            </a:r>
            <a:r>
              <a:rPr lang="en-US" altLang="zh-CN" dirty="0" err="1"/>
              <a:t>bounties.network</a:t>
            </a:r>
            <a:r>
              <a:rPr lang="zh-CN" altLang="zh-CN" dirty="0"/>
              <a:t>、</a:t>
            </a:r>
            <a:r>
              <a:rPr lang="en-US" altLang="zh-CN" dirty="0" err="1"/>
              <a:t>staking.network</a:t>
            </a:r>
            <a:endParaRPr lang="en-US" altLang="zh-CN" dirty="0"/>
          </a:p>
          <a:p>
            <a:r>
              <a:rPr lang="zh-CN" altLang="en-US" dirty="0"/>
              <a:t>构建</a:t>
            </a:r>
            <a:r>
              <a:rPr lang="zh-CN" altLang="zh-CN" dirty="0"/>
              <a:t>激励机制</a:t>
            </a:r>
            <a:br>
              <a:rPr lang="en-US" altLang="zh-CN" dirty="0"/>
            </a:br>
            <a:r>
              <a:rPr lang="zh-CN" altLang="en-US" dirty="0"/>
              <a:t>代币激励</a:t>
            </a:r>
            <a:br>
              <a:rPr lang="en-US" altLang="zh-CN" dirty="0"/>
            </a:br>
            <a:r>
              <a:rPr lang="zh-CN" altLang="en-US" dirty="0"/>
              <a:t>封神榜</a:t>
            </a:r>
            <a:endParaRPr lang="en-US" altLang="zh-CN" dirty="0"/>
          </a:p>
          <a:p>
            <a:r>
              <a:rPr lang="zh-CN" altLang="en-US" dirty="0"/>
              <a:t>构建好社区</a:t>
            </a:r>
          </a:p>
        </p:txBody>
      </p:sp>
    </p:spTree>
    <p:extLst>
      <p:ext uri="{BB962C8B-B14F-4D97-AF65-F5344CB8AC3E}">
        <p14:creationId xmlns:p14="http://schemas.microsoft.com/office/powerpoint/2010/main" val="1383591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23B25-69C8-4FAF-A516-40DE1B91FF13}"/>
              </a:ext>
            </a:extLst>
          </p:cNvPr>
          <p:cNvSpPr>
            <a:spLocks noGrp="1"/>
          </p:cNvSpPr>
          <p:nvPr>
            <p:ph type="title"/>
          </p:nvPr>
        </p:nvSpPr>
        <p:spPr/>
        <p:txBody>
          <a:bodyPr/>
          <a:lstStyle/>
          <a:p>
            <a:r>
              <a:rPr lang="zh-CN" altLang="en-US" dirty="0"/>
              <a:t>构建</a:t>
            </a:r>
            <a:r>
              <a:rPr lang="zh-CN" altLang="zh-CN" dirty="0"/>
              <a:t>激励机制</a:t>
            </a:r>
            <a:endParaRPr lang="zh-CN" altLang="en-US" dirty="0"/>
          </a:p>
        </p:txBody>
      </p:sp>
      <p:sp>
        <p:nvSpPr>
          <p:cNvPr id="3" name="内容占位符 2">
            <a:extLst>
              <a:ext uri="{FF2B5EF4-FFF2-40B4-BE49-F238E27FC236}">
                <a16:creationId xmlns:a16="http://schemas.microsoft.com/office/drawing/2014/main" id="{C2779814-2E10-4E16-8849-77457A4A1463}"/>
              </a:ext>
            </a:extLst>
          </p:cNvPr>
          <p:cNvSpPr>
            <a:spLocks noGrp="1"/>
          </p:cNvSpPr>
          <p:nvPr>
            <p:ph sz="quarter" idx="13"/>
          </p:nvPr>
        </p:nvSpPr>
        <p:spPr/>
        <p:txBody>
          <a:bodyPr>
            <a:normAutofit lnSpcReduction="10000"/>
          </a:bodyPr>
          <a:lstStyle/>
          <a:p>
            <a:pPr marL="0" indent="0">
              <a:buNone/>
            </a:pPr>
            <a:r>
              <a:rPr lang="zh-CN" altLang="en-US" b="1" dirty="0"/>
              <a:t>现有手段：</a:t>
            </a:r>
            <a:endParaRPr lang="en-US" altLang="zh-CN" b="1" dirty="0"/>
          </a:p>
          <a:p>
            <a:r>
              <a:rPr lang="zh-CN" altLang="en-US" dirty="0"/>
              <a:t>非商业项目</a:t>
            </a:r>
            <a:r>
              <a:rPr lang="en-US" altLang="zh-CN" dirty="0"/>
              <a:t>/</a:t>
            </a:r>
            <a:r>
              <a:rPr lang="zh-CN" altLang="en-US" dirty="0"/>
              <a:t>公共项目</a:t>
            </a:r>
          </a:p>
          <a:p>
            <a:r>
              <a:rPr lang="zh-CN" altLang="en-US" dirty="0"/>
              <a:t>成立基金会管理发展基金</a:t>
            </a:r>
          </a:p>
          <a:p>
            <a:r>
              <a:rPr lang="zh-CN" altLang="en-US" dirty="0"/>
              <a:t>永续的发展基金</a:t>
            </a:r>
          </a:p>
          <a:p>
            <a:r>
              <a:rPr lang="zh-CN" altLang="en-US" dirty="0"/>
              <a:t>发展提案通过审核即拨付资金或者选择性拨付项目发展资金</a:t>
            </a:r>
            <a:endParaRPr lang="en-US" altLang="zh-CN" dirty="0"/>
          </a:p>
          <a:p>
            <a:pPr marL="0" indent="0">
              <a:buNone/>
            </a:pPr>
            <a:r>
              <a:rPr lang="zh-CN" altLang="en-US" b="1" dirty="0"/>
              <a:t>现有难题：</a:t>
            </a:r>
            <a:endParaRPr lang="en-US" altLang="zh-CN" b="1" dirty="0"/>
          </a:p>
          <a:p>
            <a:r>
              <a:rPr lang="zh-CN" altLang="en-US" dirty="0"/>
              <a:t>如何设计永续的发展基金？</a:t>
            </a:r>
            <a:endParaRPr lang="en-US" altLang="zh-CN" dirty="0"/>
          </a:p>
          <a:p>
            <a:r>
              <a:rPr lang="zh-CN" altLang="en-US" dirty="0"/>
              <a:t>工作和贡献的量化</a:t>
            </a:r>
            <a:endParaRPr lang="en-US" altLang="zh-CN" dirty="0"/>
          </a:p>
          <a:p>
            <a:r>
              <a:rPr lang="zh-CN" altLang="en-US" dirty="0"/>
              <a:t>如何建立去中心化的</a:t>
            </a:r>
            <a:r>
              <a:rPr lang="zh-CN" altLang="zh-CN" dirty="0"/>
              <a:t>公平公正的决策模式</a:t>
            </a:r>
            <a:endParaRPr lang="en-US" altLang="zh-CN" dirty="0"/>
          </a:p>
          <a:p>
            <a:pPr marL="0" indent="0">
              <a:buNone/>
            </a:pPr>
            <a:r>
              <a:rPr lang="zh-CN" altLang="en-US" dirty="0"/>
              <a:t>我们寄希望于以区块链打造的协作平台解决这些问题。</a:t>
            </a:r>
          </a:p>
        </p:txBody>
      </p:sp>
    </p:spTree>
    <p:extLst>
      <p:ext uri="{BB962C8B-B14F-4D97-AF65-F5344CB8AC3E}">
        <p14:creationId xmlns:p14="http://schemas.microsoft.com/office/powerpoint/2010/main" val="2866916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23B25-69C8-4FAF-A516-40DE1B91FF13}"/>
              </a:ext>
            </a:extLst>
          </p:cNvPr>
          <p:cNvSpPr>
            <a:spLocks noGrp="1"/>
          </p:cNvSpPr>
          <p:nvPr>
            <p:ph type="title"/>
          </p:nvPr>
        </p:nvSpPr>
        <p:spPr/>
        <p:txBody>
          <a:bodyPr/>
          <a:lstStyle/>
          <a:p>
            <a:r>
              <a:rPr lang="zh-CN" altLang="zh-CN" dirty="0"/>
              <a:t>典型的开源项目管理模式</a:t>
            </a:r>
            <a:endParaRPr lang="zh-CN" altLang="en-US" dirty="0"/>
          </a:p>
        </p:txBody>
      </p:sp>
      <p:sp>
        <p:nvSpPr>
          <p:cNvPr id="3" name="内容占位符 2">
            <a:extLst>
              <a:ext uri="{FF2B5EF4-FFF2-40B4-BE49-F238E27FC236}">
                <a16:creationId xmlns:a16="http://schemas.microsoft.com/office/drawing/2014/main" id="{C2779814-2E10-4E16-8849-77457A4A1463}"/>
              </a:ext>
            </a:extLst>
          </p:cNvPr>
          <p:cNvSpPr>
            <a:spLocks noGrp="1"/>
          </p:cNvSpPr>
          <p:nvPr>
            <p:ph sz="quarter" idx="13"/>
          </p:nvPr>
        </p:nvSpPr>
        <p:spPr/>
        <p:txBody>
          <a:bodyPr>
            <a:normAutofit/>
          </a:bodyPr>
          <a:lstStyle/>
          <a:p>
            <a:r>
              <a:rPr lang="zh-CN" altLang="zh-CN" dirty="0"/>
              <a:t>独立的、去中心化的基金会</a:t>
            </a:r>
            <a:endParaRPr lang="en-US" altLang="zh-CN" dirty="0"/>
          </a:p>
          <a:p>
            <a:r>
              <a:rPr lang="zh-CN" altLang="zh-CN" dirty="0"/>
              <a:t>建立核心领导小组</a:t>
            </a:r>
          </a:p>
          <a:p>
            <a:r>
              <a:rPr lang="zh-CN" altLang="zh-CN" dirty="0"/>
              <a:t>在</a:t>
            </a:r>
            <a:r>
              <a:rPr lang="en-US" altLang="zh-CN" dirty="0" err="1"/>
              <a:t>Github</a:t>
            </a:r>
            <a:r>
              <a:rPr lang="zh-CN" altLang="zh-CN" dirty="0"/>
              <a:t>这样的专业开源平台开放源代码</a:t>
            </a:r>
          </a:p>
          <a:p>
            <a:r>
              <a:rPr lang="zh-CN" altLang="zh-CN" dirty="0"/>
              <a:t>建立各种志愿者团队</a:t>
            </a:r>
          </a:p>
          <a:p>
            <a:pPr lvl="0"/>
            <a:r>
              <a:rPr lang="zh-CN" altLang="zh-CN" dirty="0"/>
              <a:t>注重各种层面的</a:t>
            </a:r>
            <a:r>
              <a:rPr lang="zh-CN" altLang="en-US" dirty="0"/>
              <a:t>宣传与</a:t>
            </a:r>
            <a:r>
              <a:rPr lang="zh-CN" altLang="zh-CN" dirty="0"/>
              <a:t>交流</a:t>
            </a:r>
          </a:p>
          <a:p>
            <a:r>
              <a:rPr lang="zh-CN" altLang="zh-CN" dirty="0"/>
              <a:t>加强安全保护</a:t>
            </a:r>
            <a:endParaRPr lang="en-US" altLang="zh-CN" dirty="0"/>
          </a:p>
          <a:p>
            <a:pPr marL="0" indent="0">
              <a:buNone/>
            </a:pPr>
            <a:endParaRPr lang="en-US" altLang="zh-CN" dirty="0"/>
          </a:p>
          <a:p>
            <a:pPr marL="0" indent="0">
              <a:buNone/>
            </a:pPr>
            <a:r>
              <a:rPr lang="zh-CN" altLang="en-US" dirty="0"/>
              <a:t>我们要增补的，主要是：</a:t>
            </a:r>
            <a:endParaRPr lang="en-US" altLang="zh-CN" dirty="0"/>
          </a:p>
          <a:p>
            <a:r>
              <a:rPr lang="zh-CN" altLang="zh-CN" dirty="0"/>
              <a:t>去中心化自治模式</a:t>
            </a:r>
          </a:p>
        </p:txBody>
      </p:sp>
    </p:spTree>
    <p:extLst>
      <p:ext uri="{BB962C8B-B14F-4D97-AF65-F5344CB8AC3E}">
        <p14:creationId xmlns:p14="http://schemas.microsoft.com/office/powerpoint/2010/main" val="2475827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69245-35A2-412D-94F6-EFF34D26D176}"/>
              </a:ext>
            </a:extLst>
          </p:cNvPr>
          <p:cNvSpPr>
            <a:spLocks noGrp="1"/>
          </p:cNvSpPr>
          <p:nvPr>
            <p:ph type="title"/>
          </p:nvPr>
        </p:nvSpPr>
        <p:spPr/>
        <p:txBody>
          <a:bodyPr/>
          <a:lstStyle/>
          <a:p>
            <a:r>
              <a:rPr lang="zh-CN" altLang="zh-CN" dirty="0"/>
              <a:t>如何保证项目安全</a:t>
            </a:r>
            <a:r>
              <a:rPr lang="zh-CN" altLang="en-US" dirty="0"/>
              <a:t>？</a:t>
            </a:r>
          </a:p>
        </p:txBody>
      </p:sp>
      <p:sp>
        <p:nvSpPr>
          <p:cNvPr id="3" name="内容占位符 2">
            <a:extLst>
              <a:ext uri="{FF2B5EF4-FFF2-40B4-BE49-F238E27FC236}">
                <a16:creationId xmlns:a16="http://schemas.microsoft.com/office/drawing/2014/main" id="{11F60ABB-4909-4A8A-82F1-B5071ECC6925}"/>
              </a:ext>
            </a:extLst>
          </p:cNvPr>
          <p:cNvSpPr>
            <a:spLocks noGrp="1"/>
          </p:cNvSpPr>
          <p:nvPr>
            <p:ph sz="quarter" idx="13"/>
          </p:nvPr>
        </p:nvSpPr>
        <p:spPr>
          <a:xfrm>
            <a:off x="2467992" y="1230923"/>
            <a:ext cx="8353888" cy="5424853"/>
          </a:xfrm>
        </p:spPr>
        <p:txBody>
          <a:bodyPr>
            <a:normAutofit lnSpcReduction="10000"/>
          </a:bodyPr>
          <a:lstStyle/>
          <a:p>
            <a:pPr marL="514350" indent="-514350">
              <a:buFont typeface="+mj-lt"/>
              <a:buAutoNum type="arabicPeriod"/>
            </a:pPr>
            <a:r>
              <a:rPr lang="en-US" altLang="zh-CN" dirty="0"/>
              <a:t>51%</a:t>
            </a:r>
            <a:r>
              <a:rPr lang="zh-CN" altLang="en-US" dirty="0"/>
              <a:t>攻击（双花攻击、拒绝服务攻击）</a:t>
            </a:r>
            <a:endParaRPr lang="en-US" altLang="zh-CN" dirty="0"/>
          </a:p>
          <a:p>
            <a:pPr marL="514350" indent="-514350">
              <a:buFont typeface="+mj-lt"/>
              <a:buAutoNum type="arabicPeriod"/>
            </a:pPr>
            <a:r>
              <a:rPr lang="zh-CN" altLang="en-US" dirty="0"/>
              <a:t>女巫攻击（</a:t>
            </a:r>
            <a:r>
              <a:rPr lang="en-US" altLang="zh-CN" dirty="0"/>
              <a:t>Sybil Attack</a:t>
            </a:r>
            <a:r>
              <a:rPr lang="zh-CN" altLang="en-US" dirty="0"/>
              <a:t>）</a:t>
            </a:r>
            <a:endParaRPr lang="en-US" altLang="zh-CN" dirty="0"/>
          </a:p>
          <a:p>
            <a:pPr marL="514350" indent="-514350">
              <a:buFont typeface="+mj-lt"/>
              <a:buAutoNum type="arabicPeriod"/>
            </a:pPr>
            <a:r>
              <a:rPr lang="zh-CN" altLang="en-US" dirty="0"/>
              <a:t>垃圾信息攻击（粉尘攻击）</a:t>
            </a:r>
            <a:endParaRPr lang="en-US" altLang="zh-CN" dirty="0"/>
          </a:p>
          <a:p>
            <a:pPr marL="514350" indent="-514350">
              <a:buFont typeface="+mj-lt"/>
              <a:buAutoNum type="arabicPeriod"/>
            </a:pPr>
            <a:r>
              <a:rPr lang="zh-CN" altLang="en-US" dirty="0"/>
              <a:t>重放攻击</a:t>
            </a:r>
            <a:endParaRPr lang="en-US" altLang="zh-CN" dirty="0"/>
          </a:p>
          <a:p>
            <a:pPr marL="514350" indent="-514350">
              <a:buFont typeface="+mj-lt"/>
              <a:buAutoNum type="arabicPeriod"/>
            </a:pPr>
            <a:r>
              <a:rPr lang="zh-CN" altLang="en-US" dirty="0"/>
              <a:t>可塑性攻击（延展性攻击）</a:t>
            </a:r>
            <a:endParaRPr lang="en-US" altLang="zh-CN" dirty="0"/>
          </a:p>
          <a:p>
            <a:pPr marL="514350" indent="-514350">
              <a:buFont typeface="+mj-lt"/>
              <a:buAutoNum type="arabicPeriod"/>
            </a:pPr>
            <a:r>
              <a:rPr lang="zh-CN" altLang="en-US" dirty="0"/>
              <a:t>智能合约的回调攻击</a:t>
            </a:r>
            <a:endParaRPr lang="en-US" altLang="zh-CN" dirty="0"/>
          </a:p>
          <a:p>
            <a:pPr marL="514350" indent="-514350">
              <a:buFont typeface="+mj-lt"/>
              <a:buAutoNum type="arabicPeriod"/>
            </a:pPr>
            <a:r>
              <a:rPr lang="zh-CN" altLang="en-US" dirty="0"/>
              <a:t>日食攻击</a:t>
            </a:r>
            <a:endParaRPr lang="en-US" altLang="zh-CN" dirty="0"/>
          </a:p>
          <a:p>
            <a:pPr marL="514350" indent="-514350">
              <a:buFont typeface="+mj-lt"/>
              <a:buAutoNum type="arabicPeriod"/>
            </a:pPr>
            <a:r>
              <a:rPr lang="zh-CN" altLang="en-US" dirty="0"/>
              <a:t>网络攻击</a:t>
            </a:r>
            <a:endParaRPr lang="en-US" altLang="zh-CN" dirty="0"/>
          </a:p>
          <a:p>
            <a:pPr marL="514350" indent="-514350">
              <a:buFont typeface="+mj-lt"/>
              <a:buAutoNum type="arabicPeriod"/>
            </a:pPr>
            <a:r>
              <a:rPr lang="zh-CN" altLang="en-US" dirty="0"/>
              <a:t>欺诈、黑客侵入</a:t>
            </a:r>
            <a:endParaRPr lang="en-US" altLang="zh-CN" dirty="0"/>
          </a:p>
          <a:p>
            <a:pPr marL="514350" indent="-514350">
              <a:buFont typeface="+mj-lt"/>
              <a:buAutoNum type="arabicPeriod"/>
            </a:pPr>
            <a:r>
              <a:rPr lang="zh-CN" altLang="en-US" dirty="0"/>
              <a:t>量子攻击（加密算法攻击）</a:t>
            </a:r>
            <a:endParaRPr lang="en-US" altLang="zh-CN" dirty="0"/>
          </a:p>
          <a:p>
            <a:endParaRPr lang="zh-CN" altLang="en-US" dirty="0"/>
          </a:p>
        </p:txBody>
      </p:sp>
      <p:sp>
        <p:nvSpPr>
          <p:cNvPr id="5" name="文本框 4">
            <a:extLst>
              <a:ext uri="{FF2B5EF4-FFF2-40B4-BE49-F238E27FC236}">
                <a16:creationId xmlns:a16="http://schemas.microsoft.com/office/drawing/2014/main" id="{441750E0-048F-49FB-A2EB-6EFDF53DAFA0}"/>
              </a:ext>
            </a:extLst>
          </p:cNvPr>
          <p:cNvSpPr txBox="1"/>
          <p:nvPr/>
        </p:nvSpPr>
        <p:spPr>
          <a:xfrm>
            <a:off x="1195491" y="1331651"/>
            <a:ext cx="615553" cy="4429957"/>
          </a:xfrm>
          <a:prstGeom prst="rect">
            <a:avLst/>
          </a:prstGeom>
          <a:noFill/>
        </p:spPr>
        <p:txBody>
          <a:bodyPr vert="eaVert" wrap="square" rtlCol="0">
            <a:spAutoFit/>
          </a:bodyPr>
          <a:lstStyle/>
          <a:p>
            <a:r>
              <a:rPr lang="zh-CN" altLang="en-US" sz="2800" b="1" dirty="0"/>
              <a:t>对区块链的主要攻击方法</a:t>
            </a:r>
          </a:p>
        </p:txBody>
      </p:sp>
    </p:spTree>
    <p:extLst>
      <p:ext uri="{BB962C8B-B14F-4D97-AF65-F5344CB8AC3E}">
        <p14:creationId xmlns:p14="http://schemas.microsoft.com/office/powerpoint/2010/main" val="586103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69245-35A2-412D-94F6-EFF34D26D176}"/>
              </a:ext>
            </a:extLst>
          </p:cNvPr>
          <p:cNvSpPr>
            <a:spLocks noGrp="1"/>
          </p:cNvSpPr>
          <p:nvPr>
            <p:ph type="title"/>
          </p:nvPr>
        </p:nvSpPr>
        <p:spPr/>
        <p:txBody>
          <a:bodyPr/>
          <a:lstStyle/>
          <a:p>
            <a:r>
              <a:rPr lang="zh-CN" altLang="zh-CN" dirty="0"/>
              <a:t>如何保证项目安全</a:t>
            </a:r>
            <a:r>
              <a:rPr lang="zh-CN" altLang="en-US" dirty="0"/>
              <a:t>？</a:t>
            </a:r>
          </a:p>
        </p:txBody>
      </p:sp>
      <p:sp>
        <p:nvSpPr>
          <p:cNvPr id="3" name="内容占位符 2">
            <a:extLst>
              <a:ext uri="{FF2B5EF4-FFF2-40B4-BE49-F238E27FC236}">
                <a16:creationId xmlns:a16="http://schemas.microsoft.com/office/drawing/2014/main" id="{11F60ABB-4909-4A8A-82F1-B5071ECC6925}"/>
              </a:ext>
            </a:extLst>
          </p:cNvPr>
          <p:cNvSpPr>
            <a:spLocks noGrp="1"/>
          </p:cNvSpPr>
          <p:nvPr>
            <p:ph sz="quarter" idx="13"/>
          </p:nvPr>
        </p:nvSpPr>
        <p:spPr/>
        <p:txBody>
          <a:bodyPr>
            <a:normAutofit/>
          </a:bodyPr>
          <a:lstStyle/>
          <a:p>
            <a:pPr marL="0" indent="0">
              <a:buNone/>
            </a:pPr>
            <a:r>
              <a:rPr lang="zh-CN" altLang="en-US" b="1" dirty="0"/>
              <a:t>区块链安保的技术要点：</a:t>
            </a:r>
            <a:endParaRPr lang="en-US" altLang="zh-CN" b="1" dirty="0"/>
          </a:p>
          <a:p>
            <a:pPr marL="514350" indent="-514350">
              <a:buFont typeface="+mj-lt"/>
              <a:buAutoNum type="arabicPeriod"/>
            </a:pPr>
            <a:r>
              <a:rPr lang="zh-CN" altLang="en-US" dirty="0"/>
              <a:t>共识机制（公链）</a:t>
            </a:r>
            <a:endParaRPr lang="en-US" altLang="zh-CN" dirty="0"/>
          </a:p>
          <a:p>
            <a:pPr marL="514350" indent="-514350">
              <a:buFont typeface="+mj-lt"/>
              <a:buAutoNum type="arabicPeriod"/>
            </a:pPr>
            <a:r>
              <a:rPr lang="zh-CN" altLang="en-US" dirty="0"/>
              <a:t>数据的分布式加密存储</a:t>
            </a:r>
            <a:endParaRPr lang="en-US" altLang="zh-CN" dirty="0"/>
          </a:p>
          <a:p>
            <a:pPr marL="514350" indent="-514350">
              <a:buFont typeface="+mj-lt"/>
              <a:buAutoNum type="arabicPeriod"/>
            </a:pPr>
            <a:r>
              <a:rPr lang="zh-CN" altLang="en-US" dirty="0"/>
              <a:t>智能合约的安全管理</a:t>
            </a:r>
            <a:endParaRPr lang="en-US" altLang="zh-CN" dirty="0"/>
          </a:p>
          <a:p>
            <a:pPr marL="514350" indent="-514350">
              <a:buFont typeface="+mj-lt"/>
              <a:buAutoNum type="arabicPeriod"/>
            </a:pPr>
            <a:r>
              <a:rPr lang="zh-CN" altLang="en-US" dirty="0"/>
              <a:t>信息加密</a:t>
            </a:r>
            <a:endParaRPr lang="en-US" altLang="zh-CN" dirty="0"/>
          </a:p>
          <a:p>
            <a:pPr marL="514350" indent="-514350">
              <a:buFont typeface="+mj-lt"/>
              <a:buAutoNum type="arabicPeriod"/>
            </a:pPr>
            <a:r>
              <a:rPr lang="zh-CN" altLang="en-US" dirty="0"/>
              <a:t>授权访问</a:t>
            </a:r>
            <a:endParaRPr lang="en-US" altLang="zh-CN" dirty="0"/>
          </a:p>
          <a:p>
            <a:pPr marL="514350" indent="-514350">
              <a:buFont typeface="+mj-lt"/>
              <a:buAutoNum type="arabicPeriod"/>
            </a:pPr>
            <a:r>
              <a:rPr lang="zh-CN" altLang="en-US" dirty="0"/>
              <a:t>用户教育与提示</a:t>
            </a:r>
            <a:endParaRPr lang="en-US" altLang="zh-CN" dirty="0"/>
          </a:p>
        </p:txBody>
      </p:sp>
    </p:spTree>
    <p:extLst>
      <p:ext uri="{BB962C8B-B14F-4D97-AF65-F5344CB8AC3E}">
        <p14:creationId xmlns:p14="http://schemas.microsoft.com/office/powerpoint/2010/main" val="904109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BBE42-08E4-468C-AFBD-1AF9ADE83EF0}"/>
              </a:ext>
            </a:extLst>
          </p:cNvPr>
          <p:cNvSpPr>
            <a:spLocks noGrp="1"/>
          </p:cNvSpPr>
          <p:nvPr>
            <p:ph type="title"/>
          </p:nvPr>
        </p:nvSpPr>
        <p:spPr/>
        <p:txBody>
          <a:bodyPr/>
          <a:lstStyle/>
          <a:p>
            <a:r>
              <a:rPr lang="zh-CN" altLang="en-US" dirty="0"/>
              <a:t>区块链开发的安全管理</a:t>
            </a:r>
          </a:p>
        </p:txBody>
      </p:sp>
      <p:sp>
        <p:nvSpPr>
          <p:cNvPr id="3" name="内容占位符 2">
            <a:extLst>
              <a:ext uri="{FF2B5EF4-FFF2-40B4-BE49-F238E27FC236}">
                <a16:creationId xmlns:a16="http://schemas.microsoft.com/office/drawing/2014/main" id="{3EAF3D91-6D66-4046-9ADA-3EF3DE94692F}"/>
              </a:ext>
            </a:extLst>
          </p:cNvPr>
          <p:cNvSpPr>
            <a:spLocks noGrp="1"/>
          </p:cNvSpPr>
          <p:nvPr>
            <p:ph sz="quarter" idx="13"/>
          </p:nvPr>
        </p:nvSpPr>
        <p:spPr/>
        <p:txBody>
          <a:bodyPr/>
          <a:lstStyle/>
          <a:p>
            <a:pPr marL="514350" indent="-514350">
              <a:buFont typeface="+mj-lt"/>
              <a:buAutoNum type="arabicPeriod"/>
            </a:pPr>
            <a:r>
              <a:rPr lang="zh-CN" altLang="en-US" dirty="0"/>
              <a:t>安全培训</a:t>
            </a:r>
            <a:endParaRPr lang="en-US" altLang="zh-CN" dirty="0"/>
          </a:p>
          <a:p>
            <a:pPr marL="514350" indent="-514350">
              <a:buFont typeface="+mj-lt"/>
              <a:buAutoNum type="arabicPeriod"/>
            </a:pPr>
            <a:r>
              <a:rPr lang="zh-CN" altLang="en-US" dirty="0"/>
              <a:t>开源激励式协作</a:t>
            </a:r>
            <a:endParaRPr lang="en-US" altLang="zh-CN" dirty="0"/>
          </a:p>
          <a:p>
            <a:pPr marL="514350" indent="-514350">
              <a:buFont typeface="+mj-lt"/>
              <a:buAutoNum type="arabicPeriod"/>
            </a:pPr>
            <a:r>
              <a:rPr lang="zh-CN" altLang="en-US" dirty="0"/>
              <a:t>理论攻击</a:t>
            </a:r>
            <a:endParaRPr lang="en-US" altLang="zh-CN" dirty="0"/>
          </a:p>
          <a:p>
            <a:pPr marL="514350" indent="-514350">
              <a:buFont typeface="+mj-lt"/>
              <a:buAutoNum type="arabicPeriod"/>
            </a:pPr>
            <a:r>
              <a:rPr lang="zh-CN" altLang="en-US" dirty="0"/>
              <a:t>内部攻击测试</a:t>
            </a:r>
            <a:endParaRPr lang="en-US" altLang="zh-CN" dirty="0"/>
          </a:p>
          <a:p>
            <a:pPr marL="514350" indent="-514350">
              <a:buFont typeface="+mj-lt"/>
              <a:buAutoNum type="arabicPeriod"/>
            </a:pPr>
            <a:r>
              <a:rPr lang="zh-CN" altLang="en-US" dirty="0"/>
              <a:t>部署测试网络</a:t>
            </a:r>
            <a:endParaRPr lang="en-US" altLang="zh-CN" dirty="0"/>
          </a:p>
          <a:p>
            <a:pPr marL="514350" indent="-514350">
              <a:buFont typeface="+mj-lt"/>
              <a:buAutoNum type="arabicPeriod"/>
            </a:pPr>
            <a:r>
              <a:rPr lang="zh-CN" altLang="en-US" dirty="0"/>
              <a:t>公测</a:t>
            </a:r>
            <a:endParaRPr lang="en-US" altLang="zh-CN" dirty="0"/>
          </a:p>
          <a:p>
            <a:pPr marL="514350" indent="-514350">
              <a:buFont typeface="+mj-lt"/>
              <a:buAutoNum type="arabicPeriod"/>
            </a:pPr>
            <a:r>
              <a:rPr lang="zh-CN" altLang="en-US" dirty="0"/>
              <a:t>应急预案</a:t>
            </a:r>
            <a:endParaRPr lang="en-US" altLang="zh-CN" dirty="0"/>
          </a:p>
          <a:p>
            <a:pPr marL="514350" indent="-514350">
              <a:buFont typeface="+mj-lt"/>
              <a:buAutoNum type="arabicPeriod"/>
            </a:pPr>
            <a:r>
              <a:rPr lang="zh-CN" altLang="en-US" dirty="0"/>
              <a:t>用户教育</a:t>
            </a:r>
            <a:endParaRPr lang="en-US" altLang="zh-CN" dirty="0"/>
          </a:p>
        </p:txBody>
      </p:sp>
    </p:spTree>
    <p:extLst>
      <p:ext uri="{BB962C8B-B14F-4D97-AF65-F5344CB8AC3E}">
        <p14:creationId xmlns:p14="http://schemas.microsoft.com/office/powerpoint/2010/main" val="3300850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11BEB-9B12-4C33-9B7A-15098CFD8379}"/>
              </a:ext>
            </a:extLst>
          </p:cNvPr>
          <p:cNvSpPr>
            <a:spLocks noGrp="1"/>
          </p:cNvSpPr>
          <p:nvPr>
            <p:ph type="title"/>
          </p:nvPr>
        </p:nvSpPr>
        <p:spPr/>
        <p:txBody>
          <a:bodyPr/>
          <a:lstStyle/>
          <a:p>
            <a:r>
              <a:rPr lang="zh-CN" altLang="en-US" dirty="0"/>
              <a:t>合作</a:t>
            </a:r>
          </a:p>
        </p:txBody>
      </p:sp>
      <p:sp>
        <p:nvSpPr>
          <p:cNvPr id="3" name="内容占位符 2">
            <a:extLst>
              <a:ext uri="{FF2B5EF4-FFF2-40B4-BE49-F238E27FC236}">
                <a16:creationId xmlns:a16="http://schemas.microsoft.com/office/drawing/2014/main" id="{0DF00BFD-8B4D-4F4D-BD80-1583BE86A8A0}"/>
              </a:ext>
            </a:extLst>
          </p:cNvPr>
          <p:cNvSpPr>
            <a:spLocks noGrp="1"/>
          </p:cNvSpPr>
          <p:nvPr>
            <p:ph idx="1"/>
          </p:nvPr>
        </p:nvSpPr>
        <p:spPr/>
        <p:txBody>
          <a:bodyPr>
            <a:normAutofit/>
          </a:bodyPr>
          <a:lstStyle/>
          <a:p>
            <a:pPr marL="0" indent="0">
              <a:buNone/>
            </a:pPr>
            <a:r>
              <a:rPr lang="zh-TW" altLang="en-US" dirty="0"/>
              <a:t>六個技巧，讓團隊合作更成功</a:t>
            </a:r>
            <a:endParaRPr lang="en-US" altLang="zh-TW" dirty="0"/>
          </a:p>
          <a:p>
            <a:pPr marL="0" indent="0">
              <a:buNone/>
            </a:pPr>
            <a:r>
              <a:rPr lang="en-US" altLang="zh-CN" dirty="0">
                <a:hlinkClick r:id="rId2"/>
              </a:rPr>
              <a:t>https://www.hbrtaiwan.com/article_content_AR0009320.html</a:t>
            </a:r>
            <a:endParaRPr lang="en-US" altLang="zh-CN" dirty="0"/>
          </a:p>
          <a:p>
            <a:pPr marL="0" indent="0">
              <a:buNone/>
            </a:pPr>
            <a:r>
              <a:rPr lang="zh-TW" altLang="en-US" dirty="0"/>
              <a:t>大部分致力提升協同合作的組織，方法都太過狹隘：它們把協同合作當成待培養的價值觀，而不是需要教導的技能。 其實，真正在協同合作上出類拔萃的企業體認到，必須灌輸正確的心態：</a:t>
            </a:r>
            <a:r>
              <a:rPr lang="zh-TW" altLang="en-US" dirty="0">
                <a:solidFill>
                  <a:srgbClr val="FF0000"/>
                </a:solidFill>
              </a:rPr>
              <a:t>廣為尊重同事的貢獻</a:t>
            </a:r>
            <a:r>
              <a:rPr lang="zh-TW" altLang="en-US" dirty="0"/>
              <a:t>；</a:t>
            </a:r>
            <a:r>
              <a:rPr lang="zh-TW" altLang="en-US" dirty="0">
                <a:solidFill>
                  <a:schemeClr val="accent5"/>
                </a:solidFill>
              </a:rPr>
              <a:t>以開放態度實驗他人的構想</a:t>
            </a:r>
            <a:r>
              <a:rPr lang="zh-TW" altLang="en-US" dirty="0"/>
              <a:t>；</a:t>
            </a:r>
            <a:r>
              <a:rPr lang="zh-TW" altLang="en-US" dirty="0">
                <a:solidFill>
                  <a:schemeClr val="accent6"/>
                </a:solidFill>
              </a:rPr>
              <a:t>保持敏銳，洞察個人行動對團隊成員與工作成果可能造成的影響</a:t>
            </a:r>
            <a:r>
              <a:rPr lang="zh-TW" altLang="en-US" dirty="0"/>
              <a:t>。 因此，哈佛商學院教授吉諾從她的研究裡，歸納出六類訓練技巧</a:t>
            </a:r>
            <a:r>
              <a:rPr lang="zh-CN" altLang="en-US" dirty="0"/>
              <a:t>：</a:t>
            </a:r>
            <a:endParaRPr lang="en-US" altLang="zh-TW" dirty="0"/>
          </a:p>
        </p:txBody>
      </p:sp>
    </p:spTree>
    <p:extLst>
      <p:ext uri="{BB962C8B-B14F-4D97-AF65-F5344CB8AC3E}">
        <p14:creationId xmlns:p14="http://schemas.microsoft.com/office/powerpoint/2010/main" val="368639970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11BEB-9B12-4C33-9B7A-15098CFD8379}"/>
              </a:ext>
            </a:extLst>
          </p:cNvPr>
          <p:cNvSpPr>
            <a:spLocks noGrp="1"/>
          </p:cNvSpPr>
          <p:nvPr>
            <p:ph type="title"/>
          </p:nvPr>
        </p:nvSpPr>
        <p:spPr/>
        <p:txBody>
          <a:bodyPr/>
          <a:lstStyle/>
          <a:p>
            <a:r>
              <a:rPr lang="zh-CN" altLang="en-US" dirty="0"/>
              <a:t>合作</a:t>
            </a:r>
          </a:p>
        </p:txBody>
      </p:sp>
      <p:sp>
        <p:nvSpPr>
          <p:cNvPr id="3" name="内容占位符 2">
            <a:extLst>
              <a:ext uri="{FF2B5EF4-FFF2-40B4-BE49-F238E27FC236}">
                <a16:creationId xmlns:a16="http://schemas.microsoft.com/office/drawing/2014/main" id="{0DF00BFD-8B4D-4F4D-BD80-1583BE86A8A0}"/>
              </a:ext>
            </a:extLst>
          </p:cNvPr>
          <p:cNvSpPr>
            <a:spLocks noGrp="1"/>
          </p:cNvSpPr>
          <p:nvPr>
            <p:ph idx="1"/>
          </p:nvPr>
        </p:nvSpPr>
        <p:spPr/>
        <p:txBody>
          <a:bodyPr>
            <a:normAutofit/>
          </a:bodyPr>
          <a:lstStyle/>
          <a:p>
            <a:pPr marL="457200" indent="-457200">
              <a:buFont typeface="+mj-lt"/>
              <a:buAutoNum type="arabicPeriod"/>
            </a:pPr>
            <a:r>
              <a:rPr lang="zh-TW" altLang="en-US" dirty="0"/>
              <a:t>技巧</a:t>
            </a:r>
            <a:r>
              <a:rPr lang="en-US" altLang="zh-TW" dirty="0"/>
              <a:t>1</a:t>
            </a:r>
            <a:r>
              <a:rPr lang="zh-TW" altLang="en-US" dirty="0"/>
              <a:t>：傾聽，而不是發言</a:t>
            </a:r>
            <a:br>
              <a:rPr lang="en-US" altLang="zh-TW" dirty="0"/>
            </a:br>
            <a:r>
              <a:rPr lang="zh-TW" altLang="en-US" dirty="0"/>
              <a:t>研究顯示，當別人在講話時，我們通常都在為自己接下來的發言做準備，而不是認真聽別人在說什麼；員工的層級愈高，這種傾向愈是明顯。</a:t>
            </a:r>
            <a:br>
              <a:rPr lang="en-US" altLang="zh-TW" dirty="0"/>
            </a:br>
            <a:r>
              <a:rPr lang="zh-TW" altLang="en-US" dirty="0"/>
              <a:t>但如果我們認真傾聽，我們的自我意識和過度關注自我的心態都會消退，就能理解對方所處情況，並了解彼此，也更能專注於任務。</a:t>
            </a:r>
            <a:endParaRPr lang="en-US" altLang="zh-TW" dirty="0"/>
          </a:p>
          <a:p>
            <a:pPr marL="457200" indent="-457200">
              <a:buFont typeface="+mj-lt"/>
              <a:buAutoNum type="arabicPeriod"/>
            </a:pPr>
            <a:r>
              <a:rPr lang="zh-TW" altLang="en-US" dirty="0"/>
              <a:t>技巧</a:t>
            </a:r>
            <a:r>
              <a:rPr lang="en-US" altLang="zh-TW" dirty="0"/>
              <a:t>2</a:t>
            </a:r>
            <a:r>
              <a:rPr lang="zh-TW" altLang="en-US" dirty="0"/>
              <a:t>：練習同理心</a:t>
            </a:r>
            <a:br>
              <a:rPr lang="en-US" altLang="zh-TW" dirty="0"/>
            </a:br>
            <a:r>
              <a:rPr lang="zh-TW" altLang="en-US" dirty="0"/>
              <a:t>在成功的合作關係裡，每個人都會設身處地的關心別人，並且全心投入共同的目標。這種心態，讓人們想要理解別人為什麼會有不同的觀點，因而能夠進行建設性的對話。</a:t>
            </a:r>
            <a:br>
              <a:rPr lang="en-US" altLang="zh-TW" dirty="0"/>
            </a:br>
            <a:r>
              <a:rPr lang="zh-TW" altLang="en-US" dirty="0"/>
              <a:t>當好奇取代了批評，大家就會發現，每個人的觀點都一樣有價值。</a:t>
            </a:r>
            <a:endParaRPr lang="en-US" altLang="zh-TW" dirty="0"/>
          </a:p>
          <a:p>
            <a:pPr marL="457200" indent="-457200">
              <a:buFont typeface="+mj-lt"/>
              <a:buAutoNum type="arabicPeriod"/>
            </a:pPr>
            <a:r>
              <a:rPr lang="zh-TW" altLang="en-US" dirty="0"/>
              <a:t>技巧</a:t>
            </a:r>
            <a:r>
              <a:rPr lang="en-US" altLang="zh-TW" dirty="0"/>
              <a:t>3</a:t>
            </a:r>
            <a:r>
              <a:rPr lang="zh-TW" altLang="en-US" dirty="0"/>
              <a:t>：讓大家都能自在的接受回饋意見</a:t>
            </a:r>
            <a:br>
              <a:rPr lang="en-US" altLang="zh-TW" dirty="0"/>
            </a:br>
            <a:r>
              <a:rPr lang="zh-TW" altLang="en-US" dirty="0"/>
              <a:t>提供回饋意見的時候，你可以遵循三個原則：</a:t>
            </a:r>
            <a:br>
              <a:rPr lang="en-US" altLang="zh-TW" dirty="0"/>
            </a:br>
            <a:r>
              <a:rPr lang="zh-TW" altLang="en-US" dirty="0"/>
              <a:t>第一，表達的方式和內容要直接；</a:t>
            </a:r>
            <a:r>
              <a:rPr lang="zh-CN" altLang="en-US" dirty="0"/>
              <a:t>（</a:t>
            </a:r>
            <a:r>
              <a:rPr lang="zh-CN" altLang="en-US" dirty="0">
                <a:solidFill>
                  <a:srgbClr val="FF0000"/>
                </a:solidFill>
              </a:rPr>
              <a:t>漂移是一种对立的策略</a:t>
            </a:r>
            <a:r>
              <a:rPr lang="zh-CN" altLang="en-US" dirty="0"/>
              <a:t>）</a:t>
            </a:r>
            <a:br>
              <a:rPr lang="en-US" altLang="zh-TW" dirty="0"/>
            </a:br>
            <a:r>
              <a:rPr lang="zh-TW" altLang="en-US" dirty="0"/>
              <a:t>第二，具體指出你的看法，內容不要含糊不清；</a:t>
            </a:r>
            <a:br>
              <a:rPr lang="en-US" altLang="zh-TW" dirty="0"/>
            </a:br>
            <a:r>
              <a:rPr lang="zh-TW" altLang="en-US" dirty="0"/>
              <a:t>第三，要有建設性，說明這項行為對你或其他人有什麼影響。</a:t>
            </a:r>
          </a:p>
        </p:txBody>
      </p:sp>
    </p:spTree>
    <p:extLst>
      <p:ext uri="{BB962C8B-B14F-4D97-AF65-F5344CB8AC3E}">
        <p14:creationId xmlns:p14="http://schemas.microsoft.com/office/powerpoint/2010/main" val="250982848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11BEB-9B12-4C33-9B7A-15098CFD8379}"/>
              </a:ext>
            </a:extLst>
          </p:cNvPr>
          <p:cNvSpPr>
            <a:spLocks noGrp="1"/>
          </p:cNvSpPr>
          <p:nvPr>
            <p:ph type="title"/>
          </p:nvPr>
        </p:nvSpPr>
        <p:spPr/>
        <p:txBody>
          <a:bodyPr/>
          <a:lstStyle/>
          <a:p>
            <a:r>
              <a:rPr lang="zh-CN" altLang="en-US" dirty="0"/>
              <a:t>合作</a:t>
            </a:r>
          </a:p>
        </p:txBody>
      </p:sp>
      <p:sp>
        <p:nvSpPr>
          <p:cNvPr id="3" name="内容占位符 2">
            <a:extLst>
              <a:ext uri="{FF2B5EF4-FFF2-40B4-BE49-F238E27FC236}">
                <a16:creationId xmlns:a16="http://schemas.microsoft.com/office/drawing/2014/main" id="{0DF00BFD-8B4D-4F4D-BD80-1583BE86A8A0}"/>
              </a:ext>
            </a:extLst>
          </p:cNvPr>
          <p:cNvSpPr>
            <a:spLocks noGrp="1"/>
          </p:cNvSpPr>
          <p:nvPr>
            <p:ph idx="1"/>
          </p:nvPr>
        </p:nvSpPr>
        <p:spPr/>
        <p:txBody>
          <a:bodyPr>
            <a:normAutofit/>
          </a:bodyPr>
          <a:lstStyle/>
          <a:p>
            <a:pPr marL="457200" indent="-457200">
              <a:buFont typeface="+mj-lt"/>
              <a:buAutoNum type="arabicPeriod" startAt="4"/>
            </a:pPr>
            <a:r>
              <a:rPr lang="zh-TW" altLang="en-US" dirty="0"/>
              <a:t>技巧</a:t>
            </a:r>
            <a:r>
              <a:rPr lang="en-US" altLang="zh-TW" dirty="0"/>
              <a:t>4</a:t>
            </a:r>
            <a:r>
              <a:rPr lang="zh-TW" altLang="en-US" dirty="0"/>
              <a:t>：教導人們領導與跟隨</a:t>
            </a:r>
            <a:br>
              <a:rPr lang="en-US" altLang="zh-TW" dirty="0"/>
            </a:br>
            <a:r>
              <a:rPr lang="zh-TW" altLang="en-US" dirty="0"/>
              <a:t>在職場上，大家往往都太過關心如何成為高效能領導人，卻很少討論如何跟隨、當個稱職的部屬或同儕，但其實這也是一項重要技能。</a:t>
            </a:r>
            <a:br>
              <a:rPr lang="en-US" altLang="zh-TW" dirty="0"/>
            </a:br>
            <a:r>
              <a:rPr lang="zh-TW" altLang="en-US" dirty="0"/>
              <a:t>最稱職的協同合作者，是同時擅長領導和跟隨，可以因應不同工作場景，流暢的切換這兩種不同角色。</a:t>
            </a:r>
            <a:endParaRPr lang="en-US" altLang="zh-TW" dirty="0"/>
          </a:p>
          <a:p>
            <a:pPr marL="457200" indent="-457200">
              <a:buFont typeface="+mj-lt"/>
              <a:buAutoNum type="arabicPeriod" startAt="4"/>
            </a:pPr>
            <a:r>
              <a:rPr lang="zh-TW" altLang="en-US" dirty="0"/>
              <a:t>技巧</a:t>
            </a:r>
            <a:r>
              <a:rPr lang="en-US" altLang="zh-TW" dirty="0"/>
              <a:t>5</a:t>
            </a:r>
            <a:r>
              <a:rPr lang="zh-TW" altLang="en-US" dirty="0"/>
              <a:t>：溝通的言詞要清楚，避免抽象</a:t>
            </a:r>
            <a:br>
              <a:rPr lang="en-US" altLang="zh-TW" dirty="0"/>
            </a:br>
            <a:r>
              <a:rPr lang="zh-TW" altLang="en-US" dirty="0"/>
              <a:t>心理學研究顯示，我們與其他人溝通時，為了顧及雙方面子，表達方式通常太過間接而抽象。如果我們的言詞更具體，更清楚的描繪目標，我們所說的話就會更有份量，我們的意見也會得到更真實的回饋。</a:t>
            </a:r>
            <a:endParaRPr lang="en-US" altLang="zh-TW" dirty="0"/>
          </a:p>
          <a:p>
            <a:pPr marL="457200" indent="-457200">
              <a:buFont typeface="+mj-lt"/>
              <a:buAutoNum type="arabicPeriod" startAt="4"/>
            </a:pPr>
            <a:r>
              <a:rPr lang="zh-TW" altLang="en-US" dirty="0"/>
              <a:t>技巧</a:t>
            </a:r>
            <a:r>
              <a:rPr lang="en-US" altLang="zh-TW" dirty="0"/>
              <a:t>6</a:t>
            </a:r>
            <a:r>
              <a:rPr lang="zh-TW" altLang="en-US" dirty="0"/>
              <a:t>：訓練團隊成員，進行雙贏互動</a:t>
            </a:r>
            <a:br>
              <a:rPr lang="en-US" altLang="zh-TW" dirty="0"/>
            </a:br>
            <a:r>
              <a:rPr lang="zh-CN" altLang="en-US" dirty="0"/>
              <a:t>达成共识：探索彼此的需求，得到更有利的成果。</a:t>
            </a:r>
            <a:endParaRPr lang="zh-TW" altLang="en-US" dirty="0"/>
          </a:p>
        </p:txBody>
      </p:sp>
    </p:spTree>
    <p:extLst>
      <p:ext uri="{BB962C8B-B14F-4D97-AF65-F5344CB8AC3E}">
        <p14:creationId xmlns:p14="http://schemas.microsoft.com/office/powerpoint/2010/main" val="63857698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4736B6-DA07-448E-BE10-41D5D7227694}"/>
              </a:ext>
            </a:extLst>
          </p:cNvPr>
          <p:cNvSpPr>
            <a:spLocks noGrp="1"/>
          </p:cNvSpPr>
          <p:nvPr>
            <p:ph type="title"/>
          </p:nvPr>
        </p:nvSpPr>
        <p:spPr/>
        <p:txBody>
          <a:bodyPr/>
          <a:lstStyle/>
          <a:p>
            <a:r>
              <a:rPr lang="en-US" altLang="zh-CN" b="1" i="0" dirty="0">
                <a:solidFill>
                  <a:srgbClr val="143F64"/>
                </a:solidFill>
                <a:effectLst/>
                <a:latin typeface="Museo Sans"/>
              </a:rPr>
              <a:t>Tips on Helping Your Child Learn to Cooperate</a:t>
            </a:r>
            <a:endParaRPr lang="zh-CN" altLang="en-US" dirty="0"/>
          </a:p>
        </p:txBody>
      </p:sp>
      <p:sp>
        <p:nvSpPr>
          <p:cNvPr id="3" name="内容占位符 2">
            <a:extLst>
              <a:ext uri="{FF2B5EF4-FFF2-40B4-BE49-F238E27FC236}">
                <a16:creationId xmlns:a16="http://schemas.microsoft.com/office/drawing/2014/main" id="{E3ED34B3-D66E-442A-A56A-178BCF52FC9A}"/>
              </a:ext>
            </a:extLst>
          </p:cNvPr>
          <p:cNvSpPr>
            <a:spLocks noGrp="1"/>
          </p:cNvSpPr>
          <p:nvPr>
            <p:ph idx="1"/>
          </p:nvPr>
        </p:nvSpPr>
        <p:spPr/>
        <p:txBody>
          <a:bodyPr>
            <a:normAutofit fontScale="92500" lnSpcReduction="20000"/>
          </a:bodyPr>
          <a:lstStyle/>
          <a:p>
            <a:r>
              <a:rPr lang="en-US" altLang="zh-CN" b="1" i="0" dirty="0">
                <a:solidFill>
                  <a:srgbClr val="333333"/>
                </a:solidFill>
                <a:effectLst/>
                <a:latin typeface="Museo Sans"/>
              </a:rPr>
              <a:t>A 3-month-old</a:t>
            </a:r>
            <a:r>
              <a:rPr lang="en-US" altLang="zh-CN" b="0" i="0" dirty="0">
                <a:solidFill>
                  <a:srgbClr val="333333"/>
                </a:solidFill>
                <a:effectLst/>
                <a:latin typeface="Museo Sans"/>
              </a:rPr>
              <a:t> wakes and begins to cry for milk. His mother, who is just putting the last dish in the dishwasher, says, “I’ll be with you in one minute, honey. I know you’re hungry.” The baby quiets a bit and sucks on his fingers. This baby is learning that while he may sometimes need to wait a bit, his needs are important and will be met.</a:t>
            </a:r>
          </a:p>
          <a:p>
            <a:r>
              <a:rPr lang="en-US" altLang="zh-CN" b="1" i="0" dirty="0">
                <a:solidFill>
                  <a:srgbClr val="333333"/>
                </a:solidFill>
                <a:effectLst/>
                <a:latin typeface="Museo Sans"/>
              </a:rPr>
              <a:t>A 14-month-old</a:t>
            </a:r>
            <a:r>
              <a:rPr lang="en-US" altLang="zh-CN" b="0" i="0" dirty="0">
                <a:solidFill>
                  <a:srgbClr val="333333"/>
                </a:solidFill>
                <a:effectLst/>
                <a:latin typeface="Museo Sans"/>
              </a:rPr>
              <a:t> happily drops socks and t-shirts from one laundry basket into the other. His grandmother says, “Thank you for helping me sort the laundry. Why don’t you come while I put it in the washing machine? I’ll lift you up so you can press the button. Then we’ll go for a walk.” This young toddler is learning that part of being in a family is working together to complete daily chores.</a:t>
            </a:r>
          </a:p>
          <a:p>
            <a:r>
              <a:rPr lang="en-US" altLang="zh-CN" b="1" i="0" dirty="0">
                <a:solidFill>
                  <a:srgbClr val="333333"/>
                </a:solidFill>
                <a:effectLst/>
                <a:latin typeface="Museo Sans"/>
              </a:rPr>
              <a:t>Two 30-month-olds</a:t>
            </a:r>
            <a:r>
              <a:rPr lang="en-US" altLang="zh-CN" b="0" i="0" dirty="0">
                <a:solidFill>
                  <a:srgbClr val="333333"/>
                </a:solidFill>
                <a:effectLst/>
                <a:latin typeface="Museo Sans"/>
              </a:rPr>
              <a:t> reach for the same bright red shovel in the sand box. One grabs, the other grabs. Tears follow, while each assures the other: “Mine!” One child’s father steps in and gently separates the two, handing a red shovel to one and a plastic bulldozer to the other. He shows them how one can bulldoze a pile of dirt, which the other can shovel into a bucket. These children are learning how to resolve conflict, cope with disappointment, and build relationships through cooperative play.</a:t>
            </a:r>
          </a:p>
          <a:p>
            <a:pPr marL="0" indent="0">
              <a:buNone/>
            </a:pPr>
            <a:r>
              <a:rPr lang="en-US" altLang="zh-CN" b="0" i="0" dirty="0">
                <a:solidFill>
                  <a:srgbClr val="FF0000"/>
                </a:solidFill>
                <a:effectLst/>
                <a:latin typeface="Museo Sans"/>
                <a:hlinkClick r:id="rId2">
                  <a:extLst>
                    <a:ext uri="{A12FA001-AC4F-418D-AE19-62706E023703}">
                      <ahyp:hlinkClr xmlns:ahyp="http://schemas.microsoft.com/office/drawing/2018/hyperlinkcolor" val="tx"/>
                    </a:ext>
                  </a:extLst>
                </a:hlinkClick>
              </a:rPr>
              <a:t>https://www.zerotothree.org/resources/222-tips-on-helping-your-child-learn-to-cooperate</a:t>
            </a:r>
            <a:endParaRPr lang="en-US" altLang="zh-CN" b="0" i="0" dirty="0">
              <a:solidFill>
                <a:srgbClr val="FF0000"/>
              </a:solidFill>
              <a:effectLst/>
              <a:latin typeface="Museo Sans"/>
            </a:endParaRPr>
          </a:p>
        </p:txBody>
      </p:sp>
    </p:spTree>
    <p:extLst>
      <p:ext uri="{BB962C8B-B14F-4D97-AF65-F5344CB8AC3E}">
        <p14:creationId xmlns:p14="http://schemas.microsoft.com/office/powerpoint/2010/main" val="164300583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6F47C-8080-49A5-9B78-AA314C643015}"/>
              </a:ext>
            </a:extLst>
          </p:cNvPr>
          <p:cNvSpPr>
            <a:spLocks noGrp="1"/>
          </p:cNvSpPr>
          <p:nvPr>
            <p:ph type="title"/>
          </p:nvPr>
        </p:nvSpPr>
        <p:spPr/>
        <p:txBody>
          <a:bodyPr/>
          <a:lstStyle/>
          <a:p>
            <a:r>
              <a:rPr lang="zh-CN" altLang="zh-CN" dirty="0"/>
              <a:t>基础概念</a:t>
            </a:r>
            <a:r>
              <a:rPr lang="zh-CN" altLang="en-US" dirty="0"/>
              <a:t>：开放源代码</a:t>
            </a:r>
          </a:p>
        </p:txBody>
      </p:sp>
      <p:sp>
        <p:nvSpPr>
          <p:cNvPr id="3" name="内容占位符 2">
            <a:extLst>
              <a:ext uri="{FF2B5EF4-FFF2-40B4-BE49-F238E27FC236}">
                <a16:creationId xmlns:a16="http://schemas.microsoft.com/office/drawing/2014/main" id="{1F53EBD2-25CA-43CC-968A-7014931BCE57}"/>
              </a:ext>
            </a:extLst>
          </p:cNvPr>
          <p:cNvSpPr>
            <a:spLocks noGrp="1"/>
          </p:cNvSpPr>
          <p:nvPr>
            <p:ph sz="quarter" idx="13"/>
          </p:nvPr>
        </p:nvSpPr>
        <p:spPr/>
        <p:txBody>
          <a:bodyPr>
            <a:normAutofit lnSpcReduction="10000"/>
          </a:bodyPr>
          <a:lstStyle/>
          <a:p>
            <a:pPr marL="0" indent="0">
              <a:buNone/>
            </a:pPr>
            <a:r>
              <a:rPr lang="zh-CN" altLang="zh-CN" b="1" dirty="0"/>
              <a:t>开放源代码（</a:t>
            </a:r>
            <a:r>
              <a:rPr lang="en-US" altLang="zh-CN" b="1" dirty="0"/>
              <a:t>Open Source</a:t>
            </a:r>
            <a:r>
              <a:rPr lang="zh-CN" altLang="zh-CN" b="1" dirty="0"/>
              <a:t>）</a:t>
            </a:r>
            <a:endParaRPr lang="en-US" altLang="zh-CN" b="1" dirty="0"/>
          </a:p>
          <a:p>
            <a:pPr marL="0" indent="0">
              <a:buNone/>
            </a:pPr>
            <a:r>
              <a:rPr lang="zh-CN" altLang="zh-CN" dirty="0"/>
              <a:t>由</a:t>
            </a:r>
            <a:r>
              <a:rPr lang="en-US" altLang="zh-CN" dirty="0"/>
              <a:t>Debian</a:t>
            </a:r>
            <a:r>
              <a:rPr lang="zh-CN" altLang="zh-CN" dirty="0"/>
              <a:t>的创始人之一</a:t>
            </a:r>
            <a:r>
              <a:rPr lang="en-US" altLang="zh-CN" dirty="0"/>
              <a:t>Bruce </a:t>
            </a:r>
            <a:r>
              <a:rPr lang="en-US" altLang="zh-CN" dirty="0" err="1"/>
              <a:t>Perens</a:t>
            </a:r>
            <a:r>
              <a:rPr lang="en-US" altLang="zh-CN" dirty="0"/>
              <a:t> </a:t>
            </a:r>
            <a:r>
              <a:rPr lang="zh-CN" altLang="zh-CN" dirty="0"/>
              <a:t>定义如下</a:t>
            </a:r>
            <a:r>
              <a:rPr lang="zh-CN" altLang="en-US" dirty="0"/>
              <a:t>：</a:t>
            </a:r>
            <a:endParaRPr lang="en-US" altLang="zh-CN" dirty="0"/>
          </a:p>
          <a:p>
            <a:r>
              <a:rPr lang="zh-CN" altLang="en-US" dirty="0"/>
              <a:t>自由再散布（</a:t>
            </a:r>
            <a:r>
              <a:rPr lang="en-US" altLang="zh-CN" dirty="0"/>
              <a:t>Free Distribution</a:t>
            </a:r>
            <a:r>
              <a:rPr lang="zh-CN" altLang="en-US" dirty="0"/>
              <a:t>）：允许获得源代码的人可自由再将此源代码散布。</a:t>
            </a:r>
          </a:p>
          <a:p>
            <a:r>
              <a:rPr lang="zh-CN" altLang="en-US" dirty="0"/>
              <a:t>源代码（</a:t>
            </a:r>
            <a:r>
              <a:rPr lang="en-US" altLang="zh-CN" dirty="0"/>
              <a:t>Source Code</a:t>
            </a:r>
            <a:r>
              <a:rPr lang="zh-CN" altLang="en-US" dirty="0"/>
              <a:t>）：程序的可执行文件在散布时，必须以随附完整源代码或是可让人方便地事后获取源代码。</a:t>
            </a:r>
          </a:p>
          <a:p>
            <a:r>
              <a:rPr lang="zh-CN" altLang="en-US" dirty="0"/>
              <a:t>派生著作（</a:t>
            </a:r>
            <a:r>
              <a:rPr lang="en-US" altLang="zh-CN" dirty="0"/>
              <a:t>Derived Works</a:t>
            </a:r>
            <a:r>
              <a:rPr lang="zh-CN" altLang="en-US" dirty="0"/>
              <a:t>）：让人可依此源代码修改后，在依照同一许可协议的情形下再散布。</a:t>
            </a:r>
          </a:p>
          <a:p>
            <a:r>
              <a:rPr lang="zh-CN" altLang="en-US" dirty="0"/>
              <a:t>原创作者程序源代码的完整性（</a:t>
            </a:r>
            <a:r>
              <a:rPr lang="en-US" altLang="zh-CN" dirty="0"/>
              <a:t>Integrity of The Author’s Source Code</a:t>
            </a:r>
            <a:r>
              <a:rPr lang="zh-CN" altLang="en-US" dirty="0"/>
              <a:t>）：意即修改后的版本，需以不同的版本号码以与原始的代码做分别，保障原始的代码完整性。</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318352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6F47C-8080-49A5-9B78-AA314C643015}"/>
              </a:ext>
            </a:extLst>
          </p:cNvPr>
          <p:cNvSpPr>
            <a:spLocks noGrp="1"/>
          </p:cNvSpPr>
          <p:nvPr>
            <p:ph type="title"/>
          </p:nvPr>
        </p:nvSpPr>
        <p:spPr/>
        <p:txBody>
          <a:bodyPr/>
          <a:lstStyle/>
          <a:p>
            <a:r>
              <a:rPr lang="zh-CN" altLang="zh-CN" dirty="0"/>
              <a:t>基础概念</a:t>
            </a:r>
            <a:r>
              <a:rPr lang="zh-CN" altLang="en-US" dirty="0"/>
              <a:t>：开放源代码</a:t>
            </a:r>
          </a:p>
        </p:txBody>
      </p:sp>
      <p:sp>
        <p:nvSpPr>
          <p:cNvPr id="3" name="内容占位符 2">
            <a:extLst>
              <a:ext uri="{FF2B5EF4-FFF2-40B4-BE49-F238E27FC236}">
                <a16:creationId xmlns:a16="http://schemas.microsoft.com/office/drawing/2014/main" id="{1F53EBD2-25CA-43CC-968A-7014931BCE57}"/>
              </a:ext>
            </a:extLst>
          </p:cNvPr>
          <p:cNvSpPr>
            <a:spLocks noGrp="1"/>
          </p:cNvSpPr>
          <p:nvPr>
            <p:ph sz="quarter" idx="13"/>
          </p:nvPr>
        </p:nvSpPr>
        <p:spPr/>
        <p:txBody>
          <a:bodyPr>
            <a:normAutofit/>
          </a:bodyPr>
          <a:lstStyle/>
          <a:p>
            <a:r>
              <a:rPr lang="zh-CN" altLang="en-US" dirty="0"/>
              <a:t>不得对任何人或团体有差别待遇（</a:t>
            </a:r>
            <a:r>
              <a:rPr lang="en-US" altLang="zh-CN" dirty="0"/>
              <a:t>No Discrimination Against Persons or Groups</a:t>
            </a:r>
            <a:r>
              <a:rPr lang="zh-CN" altLang="en-US" dirty="0"/>
              <a:t>）：开放源代码软件不得因性别、团体、国家、族群等设置限制，除非法律有特别规定（如：美国政府限制高加密软件的出口）。</a:t>
            </a:r>
          </a:p>
          <a:p>
            <a:r>
              <a:rPr lang="zh-CN" altLang="en-US" dirty="0"/>
              <a:t>对程序在任何领域内的利用不得有差别待遇（</a:t>
            </a:r>
            <a:r>
              <a:rPr lang="en-US" altLang="zh-CN" dirty="0"/>
              <a:t>No Discrimination Against Fields of Endeavor</a:t>
            </a:r>
            <a:r>
              <a:rPr lang="zh-CN" altLang="en-US" dirty="0"/>
              <a:t>）：意即不得限制商业使用。</a:t>
            </a:r>
          </a:p>
          <a:p>
            <a:r>
              <a:rPr lang="zh-CN" altLang="en-US" dirty="0"/>
              <a:t>散布许可协议（</a:t>
            </a:r>
            <a:r>
              <a:rPr lang="en-US" altLang="zh-CN" dirty="0"/>
              <a:t>Distribution of License</a:t>
            </a:r>
            <a:r>
              <a:rPr lang="zh-CN" altLang="en-US" dirty="0"/>
              <a:t>）：若软件再分发，必须以同一条款分发之。</a:t>
            </a:r>
            <a:endParaRPr lang="en-US" altLang="zh-CN" dirty="0"/>
          </a:p>
          <a:p>
            <a:r>
              <a:rPr lang="zh-CN" altLang="en-US" dirty="0"/>
              <a:t>许可协议不得专属于特定产品（</a:t>
            </a:r>
            <a:r>
              <a:rPr lang="en-US" altLang="zh-CN" dirty="0"/>
              <a:t>License Must Not Be Specific to a Product</a:t>
            </a:r>
            <a:r>
              <a:rPr lang="zh-CN" altLang="en-US" dirty="0"/>
              <a:t>）：若多个程序组合成一套软件，则当某一开放源代码的程序单独散布时，也必须要匹配开放源代码的条件。</a:t>
            </a:r>
            <a:endParaRPr lang="en-US" altLang="zh-CN" dirty="0"/>
          </a:p>
          <a:p>
            <a:endParaRPr lang="zh-CN" altLang="en-US" dirty="0"/>
          </a:p>
        </p:txBody>
      </p:sp>
    </p:spTree>
    <p:extLst>
      <p:ext uri="{BB962C8B-B14F-4D97-AF65-F5344CB8AC3E}">
        <p14:creationId xmlns:p14="http://schemas.microsoft.com/office/powerpoint/2010/main" val="3547150217"/>
      </p:ext>
    </p:extLst>
  </p:cSld>
  <p:clrMapOvr>
    <a:masterClrMapping/>
  </p:clrMapOvr>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自定义 1">
      <a:majorFont>
        <a:latin typeface="等线"/>
        <a:ea typeface="等线"/>
        <a:cs typeface=""/>
      </a:majorFont>
      <a:minorFont>
        <a:latin typeface="等线"/>
        <a:ea typeface="等线"/>
        <a:cs typeface=""/>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4147</TotalTime>
  <Words>3704</Words>
  <Application>Microsoft Office PowerPoint</Application>
  <PresentationFormat>宽屏</PresentationFormat>
  <Paragraphs>254</Paragraphs>
  <Slides>37</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37</vt:i4>
      </vt:variant>
    </vt:vector>
  </HeadingPairs>
  <TitlesOfParts>
    <vt:vector size="43" baseType="lpstr">
      <vt:lpstr>inherit</vt:lpstr>
      <vt:lpstr>Museo Sans</vt:lpstr>
      <vt:lpstr>等线</vt:lpstr>
      <vt:lpstr>Arial</vt:lpstr>
      <vt:lpstr>source sans pro</vt:lpstr>
      <vt:lpstr>水滴</vt:lpstr>
      <vt:lpstr>区块链发展：激励式开源协作</vt:lpstr>
      <vt:lpstr>区块链的特征发</vt:lpstr>
      <vt:lpstr>如何参与？</vt:lpstr>
      <vt:lpstr>合作</vt:lpstr>
      <vt:lpstr>合作</vt:lpstr>
      <vt:lpstr>合作</vt:lpstr>
      <vt:lpstr>Tips on Helping Your Child Learn to Cooperate</vt:lpstr>
      <vt:lpstr>基础概念：开放源代码</vt:lpstr>
      <vt:lpstr>基础概念：开放源代码</vt:lpstr>
      <vt:lpstr>基础概念：开放源代码</vt:lpstr>
      <vt:lpstr>基础概念：开放源代码产品</vt:lpstr>
      <vt:lpstr>基础概念：开放源代码应用实例</vt:lpstr>
      <vt:lpstr>基础概念：开放源代码应用实例</vt:lpstr>
      <vt:lpstr>基础概念：开放源代码应用实例</vt:lpstr>
      <vt:lpstr>基础概念：开放源代码应用实例</vt:lpstr>
      <vt:lpstr>基础概念：开放源代码应用实例</vt:lpstr>
      <vt:lpstr>基础概念：开放源代码应用实例</vt:lpstr>
      <vt:lpstr>基础概念：开放源代码应用实例</vt:lpstr>
      <vt:lpstr>基础概念：开源软件</vt:lpstr>
      <vt:lpstr>基础概念：自由软件</vt:lpstr>
      <vt:lpstr>基础概念：开源软件和自由软件的许可证</vt:lpstr>
      <vt:lpstr>开源协议： GNU通用公共许可协议</vt:lpstr>
      <vt:lpstr>开源协议：Creative Commons license</vt:lpstr>
      <vt:lpstr>开源协议： CC0</vt:lpstr>
      <vt:lpstr>开源协议： CC0</vt:lpstr>
      <vt:lpstr>开源协议： CC0</vt:lpstr>
      <vt:lpstr>区块链3.0：DAO</vt:lpstr>
      <vt:lpstr>区块链3.0：DAO</vt:lpstr>
      <vt:lpstr>区块链3.0：DAO</vt:lpstr>
      <vt:lpstr>区块链3.0：DAO</vt:lpstr>
      <vt:lpstr>为何要开源？</vt:lpstr>
      <vt:lpstr>如何构建激励式开源协作？</vt:lpstr>
      <vt:lpstr>构建激励机制</vt:lpstr>
      <vt:lpstr>典型的开源项目管理模式</vt:lpstr>
      <vt:lpstr>如何保证项目安全？</vt:lpstr>
      <vt:lpstr>如何保证项目安全？</vt:lpstr>
      <vt:lpstr>区块链开发的安全管理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区块链发展：激励式开源协作</dc:title>
  <dc:creator>Derek Zhou</dc:creator>
  <cp:lastModifiedBy>Derek Zhou</cp:lastModifiedBy>
  <cp:revision>30</cp:revision>
  <dcterms:created xsi:type="dcterms:W3CDTF">2019-05-07T05:44:48Z</dcterms:created>
  <dcterms:modified xsi:type="dcterms:W3CDTF">2021-12-23T11:44:12Z</dcterms:modified>
</cp:coreProperties>
</file>