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56" r:id="rId3"/>
    <p:sldId id="258" r:id="rId5"/>
    <p:sldId id="259" r:id="rId6"/>
    <p:sldId id="260" r:id="rId7"/>
    <p:sldId id="261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8" r:id="rId22"/>
    <p:sldId id="275" r:id="rId23"/>
    <p:sldId id="289" r:id="rId24"/>
    <p:sldId id="276" r:id="rId25"/>
    <p:sldId id="278" r:id="rId26"/>
    <p:sldId id="290" r:id="rId27"/>
    <p:sldId id="291" r:id="rId28"/>
    <p:sldId id="292" r:id="rId29"/>
    <p:sldId id="280" r:id="rId30"/>
    <p:sldId id="283" r:id="rId31"/>
    <p:sldId id="293" r:id="rId32"/>
    <p:sldId id="281" r:id="rId33"/>
    <p:sldId id="294" r:id="rId34"/>
    <p:sldId id="296" r:id="rId35"/>
    <p:sldId id="297" r:id="rId36"/>
    <p:sldId id="298" r:id="rId37"/>
    <p:sldId id="299" r:id="rId38"/>
    <p:sldId id="300" r:id="rId39"/>
    <p:sldId id="301" r:id="rId40"/>
    <p:sldId id="285" r:id="rId41"/>
    <p:sldId id="326" r:id="rId42"/>
    <p:sldId id="295" r:id="rId43"/>
  </p:sldIdLst>
  <p:sldSz cx="9144000" cy="6858000" type="screen4x3"/>
  <p:notesSz cx="7315200" cy="96012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E0000"/>
    <a:srgbClr val="FF7C80"/>
    <a:srgbClr val="336699"/>
    <a:srgbClr val="6699FF"/>
    <a:srgbClr val="DDDDDD"/>
    <a:srgbClr val="EAEAEA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6"/>
    <p:restoredTop sz="90929"/>
  </p:normalViewPr>
  <p:slideViewPr>
    <p:cSldViewPr showGuides="1">
      <p:cViewPr>
        <p:scale>
          <a:sx n="112" d="100"/>
          <a:sy n="112" d="100"/>
        </p:scale>
        <p:origin x="-1584" y="-30"/>
      </p:cViewPr>
      <p:guideLst>
        <p:guide orient="horz" pos="672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p>
            <a:pPr lvl="0" indent="0" algn="l" defTabSz="967105"/>
            <a:endParaRPr lang="en-US" altLang="zh-CN" sz="12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p>
            <a:pPr lvl="0" indent="0" algn="r" defTabSz="967105"/>
            <a:endParaRPr lang="en-US" altLang="zh-CN" sz="120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p>
            <a:pPr lvl="0" indent="0" algn="l" defTabSz="967105"/>
            <a:endParaRPr lang="en-US" altLang="zh-CN" sz="120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p>
            <a:pPr lvl="0" algn="r" defTabSz="967105" fontAlgn="base"/>
            <a:fld id="{9A0DB2DC-4C9A-4742-B13C-FB6460FD3503}" type="slidenum">
              <a:rPr lang="en-US" altLang="zh-CN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>
            <a:lvl1pPr algn="l" defTabSz="966470">
              <a:defRPr sz="1200">
                <a:latin typeface="Garamond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>
            <a:lvl1pPr algn="r" defTabSz="966470">
              <a:defRPr sz="1200">
                <a:latin typeface="Garamond" pitchFamily="18" charset="0"/>
              </a:defRPr>
            </a:lvl1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lstStyle>
            <a:lvl1pPr algn="l" defTabSz="966470">
              <a:defRPr sz="1200">
                <a:latin typeface="Garamond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p>
            <a:pPr lvl="0" algn="r" defTabSz="967105" fontAlgn="base"/>
            <a:fld id="{9A0DB2DC-4C9A-4742-B13C-FB6460FD3503}" type="slidenum">
              <a:rPr lang="en-US" altLang="zh-CN" sz="1200" strike="noStrike" noProof="1" dirty="0">
                <a:latin typeface="Garamond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 eaLnBrk="1" hangingPunct="1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7891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6083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8131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Rectangle 2050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5299" name="Rectangle 2051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050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3" name="Rectangle 2051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1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050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7411" name="Rectangle 2051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/>
          <a:p>
            <a:pPr lvl="0" indent="0" algn="r" defTabSz="967105"/>
            <a:fld id="{9A0DB2DC-4C9A-4742-B13C-FB6460FD3503}" type="slidenum">
              <a:rPr lang="en-US" altLang="zh-CN" sz="1200" dirty="0">
                <a:latin typeface="Garamond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3555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  <a:ln/>
        </p:spPr>
        <p:txBody>
          <a:bodyPr wrap="square" lIns="96645" tIns="48322" rIns="96645" bIns="48322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075"/>
          <p:cNvSpPr txBox="1"/>
          <p:nvPr/>
        </p:nvSpPr>
        <p:spPr>
          <a:xfrm>
            <a:off x="1219200" y="533400"/>
            <a:ext cx="7086600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 eaLnBrk="0" hangingPunct="0">
              <a:spcBef>
                <a:spcPct val="50000"/>
              </a:spcBef>
            </a:pP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1" name="Picture 3076" descr="C:\Documents and Settings\Greg Byrd\My Documents\ece206\mh-slides\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5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698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181600" cy="2133600"/>
          </a:xfrm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2362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1717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609600"/>
            <a:ext cx="63627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28600" y="1143000"/>
            <a:ext cx="86868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349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2250"/>
            <a:r>
              <a:rPr lang="en-US" altLang="zh-CN" dirty="0"/>
              <a:t>Third level</a:t>
            </a:r>
            <a:endParaRPr lang="en-US" altLang="zh-CN" dirty="0"/>
          </a:p>
          <a:p>
            <a:pPr lvl="3" indent="-176530"/>
            <a:r>
              <a:rPr lang="en-US" altLang="zh-CN" dirty="0"/>
              <a:t>Fourth level</a:t>
            </a:r>
            <a:endParaRPr lang="en-US" altLang="zh-CN" dirty="0"/>
          </a:p>
          <a:p>
            <a:pPr lvl="4" indent="-17653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r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658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2pPr>
      <a:lvl3pPr marL="1022350" indent="-2222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</a:defRPr>
      </a:lvl3pPr>
      <a:lvl4pPr marL="1367155" indent="-17653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1716405" indent="-17653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5pPr>
      <a:lvl6pPr marL="2173605" indent="-17653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6pPr>
      <a:lvl7pPr marL="2630805" indent="-17653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7pPr>
      <a:lvl8pPr marL="3088005" indent="-17653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8pPr>
      <a:lvl9pPr marL="3545205" indent="-17653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3505200" y="2286000"/>
            <a:ext cx="5638800" cy="2133600"/>
          </a:xfrm>
          <a:ln/>
        </p:spPr>
        <p:txBody>
          <a:bodyPr vert="horz" wrap="square" lIns="91440" tIns="45720" rIns="91440" bIns="45720" anchor="ctr"/>
          <a:p>
            <a:pPr>
              <a:buClrTx/>
              <a:buSzTx/>
              <a:buFontTx/>
            </a:pPr>
            <a:r>
              <a:rPr lang="en-US" altLang="zh-CN" sz="4800" dirty="0">
                <a:latin typeface="+mj-lt"/>
                <a:ea typeface="宋体" panose="02010600030101010101" pitchFamily="2" charset="-122"/>
                <a:cs typeface="+mj-cs"/>
              </a:rPr>
              <a:t>Chapter 9</a:t>
            </a:r>
            <a:br>
              <a:rPr lang="en-US" altLang="zh-CN" sz="4800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sz="4800" b="0" dirty="0">
                <a:latin typeface="+mj-lt"/>
                <a:ea typeface="宋体" panose="02010600030101010101" pitchFamily="2" charset="-122"/>
                <a:cs typeface="+mj-cs"/>
              </a:rPr>
              <a:t>TRAP </a:t>
            </a:r>
            <a:r>
              <a:rPr lang="zh-CN" altLang="en-US" sz="4800" b="0" dirty="0">
                <a:latin typeface="+mj-lt"/>
                <a:ea typeface="宋体" panose="02010600030101010101" pitchFamily="2" charset="-122"/>
                <a:cs typeface="+mj-cs"/>
              </a:rPr>
              <a:t>程序和子程序</a:t>
            </a:r>
            <a:endParaRPr lang="en-US" altLang="zh-CN" sz="48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122" name="Text Box 12"/>
          <p:cNvSpPr txBox="1"/>
          <p:nvPr/>
        </p:nvSpPr>
        <p:spPr>
          <a:xfrm>
            <a:off x="381000" y="6640513"/>
            <a:ext cx="1841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endParaRPr lang="zh-CN" altLang="zh-CN" sz="1400" dirty="0">
              <a:latin typeface="Franklin Gothic Book" panose="020B05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Example: Output Service Routine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.ORIG x0430	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syscall address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ST	R7, SaveR7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save R7 &amp; R1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ST	R1, SaveR1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i="1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----- Write character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TryWrite	LDI	R1, CRTSR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get status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BRzp	TryWrite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look for bit 15 on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WriteIt	STI	R0, CRTDR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write 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i="1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----- Return from TRAP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Return	LD	R1, SaveR1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restore R1 &amp; R7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LD	R7, SaveR7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i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back to user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CRTSR		.FILL	xF3FC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CRTDR		.FILL	xF3FF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SaveR1	.FILL	0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SaveR7	.FILL	0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.END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6477000" y="4724400"/>
            <a:ext cx="2217738" cy="8318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stored in table,</a:t>
            </a:r>
            <a:b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location x21</a:t>
            </a:r>
            <a:endParaRPr lang="en-US" altLang="zh-CN" dirty="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Line 6"/>
          <p:cNvSpPr/>
          <p:nvPr/>
        </p:nvSpPr>
        <p:spPr>
          <a:xfrm>
            <a:off x="7086600" y="1219200"/>
            <a:ext cx="10668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2534" name="Line 7"/>
          <p:cNvSpPr/>
          <p:nvPr/>
        </p:nvSpPr>
        <p:spPr>
          <a:xfrm>
            <a:off x="8153400" y="1219200"/>
            <a:ext cx="0" cy="35052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TRAP Routines and their Assembler Names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6577" name="Group 81"/>
          <p:cNvGraphicFramePr>
            <a:graphicFrameLocks noGrp="1"/>
          </p:cNvGraphicFramePr>
          <p:nvPr/>
        </p:nvGraphicFramePr>
        <p:xfrm>
          <a:off x="1066800" y="1981200"/>
          <a:ext cx="7086600" cy="3051175"/>
        </p:xfrm>
        <a:graphic>
          <a:graphicData uri="http://schemas.openxmlformats.org/drawingml/2006/table">
            <a:tbl>
              <a:tblPr/>
              <a:tblGrid>
                <a:gridCol w="1025525"/>
                <a:gridCol w="1203325"/>
                <a:gridCol w="4857750"/>
              </a:tblGrid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symbol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routine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 a single character (no echo)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OUT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 a character to the monitor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PUTS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write a string to the console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 prompt to console,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 and echo  character from keyboard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HALT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halt the program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寄存器内容的保存和恢复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3820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在以下情况，必须要保存寄存器的内容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如果该寄存器的内容会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被系统调用使用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并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后续操作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中将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修改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该寄存器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谁保存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?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调用服务程序的程序（调用者保存）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?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022350" marR="0" lvl="2" indent="-2222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需要知道系统调用会修改或使用那些寄存器什么，但实际可能不知道服务程序会使用和修改哪些寄存器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被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调用的服务程序（被调用者保存）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?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022350" marR="0" lvl="2" indent="-2222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知道自己修改的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内容，但不知道调用程序后面需要什么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022350" marR="0" lvl="2" indent="-2222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全部保存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5" name="Rectangle 1027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9530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LEA	R3, Binary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LD	R6, ASCII	 ;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char-&gt;digit template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	LD	R7, COUNT	 ;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initialize to 10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AGAIN		TRAP	x23		 ;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Get char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R0, R0, R6	 ;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convert to number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STR	R0, R3, #0	 ;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store number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R3, R3, #1	 ;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incr pointer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R7, R7, -1	 ;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decr counter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BRp	AGAIN		 ;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more?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BRnzp NEXT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ASCII		.FILL	 xFFD0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COUNT		.FILL	 #10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Binary	.BLKW #10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676" name="Text Box 1028"/>
          <p:cNvSpPr txBox="1"/>
          <p:nvPr/>
        </p:nvSpPr>
        <p:spPr>
          <a:xfrm>
            <a:off x="4495800" y="4953000"/>
            <a:ext cx="4414838" cy="8318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What’s wrong with this routine?</a:t>
            </a:r>
            <a:b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happens to R7?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寄存器内容的保存和恢复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被调用者保存</a:t>
            </a:r>
            <a:r>
              <a:rPr lang="en-US" altLang="zh-CN" dirty="0">
                <a:ea typeface="宋体" panose="02010600030101010101" pitchFamily="2" charset="-122"/>
              </a:rPr>
              <a:t>-- </a:t>
            </a:r>
            <a:r>
              <a:rPr lang="en-US" altLang="zh-CN" b="0" i="1" dirty="0">
                <a:solidFill>
                  <a:srgbClr val="CE0000"/>
                </a:solidFill>
                <a:ea typeface="宋体" panose="02010600030101010101" pitchFamily="2" charset="-122"/>
              </a:rPr>
              <a:t>“callee-save”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在开始之前，保存可能被修改的寄存器内容（除非调用程序预先知道会被修改</a:t>
            </a:r>
            <a:r>
              <a:rPr lang="en-US" altLang="zh-CN" dirty="0">
                <a:ea typeface="宋体" panose="02010600030101010101" pitchFamily="2" charset="-122"/>
              </a:rPr>
              <a:t>-EX. </a:t>
            </a:r>
            <a:r>
              <a:rPr lang="zh-CN" altLang="en-US" dirty="0">
                <a:ea typeface="宋体" panose="02010600030101010101" pitchFamily="2" charset="-122"/>
              </a:rPr>
              <a:t>参数）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在返回前，恢复这些寄存器内容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调用者保存</a:t>
            </a:r>
            <a:r>
              <a:rPr lang="en-US" altLang="zh-CN" dirty="0">
                <a:ea typeface="宋体" panose="02010600030101010101" pitchFamily="2" charset="-122"/>
              </a:rPr>
              <a:t>-- </a:t>
            </a:r>
            <a:r>
              <a:rPr lang="en-US" altLang="zh-CN" b="0" i="1" dirty="0">
                <a:solidFill>
                  <a:srgbClr val="CE0000"/>
                </a:solidFill>
                <a:ea typeface="宋体" panose="02010600030101010101" pitchFamily="2" charset="-122"/>
              </a:rPr>
              <a:t>“caller-save”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针对将被调用程序或被调用程序（如果知道的话）修改的寄存器，如果其内容后面需要，将其内容保存下来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TRAP</a:t>
            </a:r>
            <a:r>
              <a:rPr lang="zh-CN" altLang="en-US" dirty="0">
                <a:ea typeface="宋体" panose="02010600030101010101" pitchFamily="2" charset="-122"/>
              </a:rPr>
              <a:t>之前保存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TRAP x23 (input character) </a:t>
            </a:r>
            <a:r>
              <a:rPr lang="zh-CN" altLang="en-US" dirty="0">
                <a:ea typeface="宋体" panose="02010600030101010101" pitchFamily="2" charset="-122"/>
              </a:rPr>
              <a:t>之前保存</a:t>
            </a:r>
            <a:r>
              <a:rPr lang="en-US" altLang="zh-CN" dirty="0">
                <a:ea typeface="宋体" panose="02010600030101010101" pitchFamily="2" charset="-122"/>
              </a:rPr>
              <a:t>R0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或者避免使用那些寄存器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b="0" i="1" dirty="0">
                <a:solidFill>
                  <a:schemeClr val="accent2"/>
                </a:solidFill>
                <a:ea typeface="宋体" panose="02010600030101010101" pitchFamily="2" charset="-122"/>
              </a:rPr>
              <a:t>保存在哪里：内存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Question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一个服务程序能否调用另一个服务程序？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如果可以的话，调用程序需要做什么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用户代码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服务程序提供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个主要功能：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程序员与系统相关的细节隔离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频繁使用的代码只需要写一次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保护系统资源免受恶意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笨拙的程序员影响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对用户程序是否可以提供类似的功能？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子程序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一个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子程序</a:t>
            </a:r>
            <a:r>
              <a:rPr lang="zh-CN" altLang="en-US" dirty="0">
                <a:ea typeface="宋体" panose="02010600030101010101" pitchFamily="2" charset="-122"/>
              </a:rPr>
              <a:t>是一个满足以下条件的程序片段：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在用户空间运行 </a:t>
            </a:r>
            <a:r>
              <a:rPr lang="en-US" altLang="zh-CN" dirty="0">
                <a:ea typeface="宋体" panose="02010600030101010101" pitchFamily="2" charset="-122"/>
              </a:rPr>
              <a:t>lives in user space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执行一个预定义好的任务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被另一个用户程序调用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执行完毕后，将控制权返回给调用程序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与服务程序类似，但不是操作系统的一部分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不与受保护的硬件资源打交道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不需要特权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为什么需要子程序？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重用有用的（调试好的！）代码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在多个程序员之间划分任务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使用供应商提供的代码库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JSR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2672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保存当前的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（下一条指令的地址）到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r>
              <a:rPr lang="zh-CN" altLang="en-US" dirty="0">
                <a:ea typeface="宋体" panose="02010600030101010101" pitchFamily="2" charset="-122"/>
              </a:rPr>
              <a:t>，跳到一个指定的位置（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相对寻址）。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保存返回地址叫做</a:t>
            </a:r>
            <a:r>
              <a:rPr lang="en-US" altLang="zh-CN" dirty="0">
                <a:ea typeface="宋体" panose="02010600030101010101" pitchFamily="2" charset="-122"/>
              </a:rPr>
              <a:t> “linking”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目标地址是</a:t>
            </a:r>
            <a:r>
              <a:rPr lang="en-US" altLang="zh-CN" dirty="0">
                <a:ea typeface="宋体" panose="02010600030101010101" pitchFamily="2" charset="-122"/>
              </a:rPr>
              <a:t> PC-relative (PC + Sext(IR[10:0]))  -1024~+1023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ea typeface="宋体" panose="02010600030101010101" pitchFamily="2" charset="-122"/>
              </a:rPr>
              <a:t>位定义寻址模式：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如果为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相对寻址：目标地址</a:t>
            </a:r>
            <a:r>
              <a:rPr lang="en-US" altLang="zh-CN" dirty="0">
                <a:ea typeface="宋体" panose="02010600030101010101" pitchFamily="2" charset="-122"/>
              </a:rPr>
              <a:t> = PC + Sext(IR[10:0])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如果为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，寄存器寻址：目标地址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zh-CN" altLang="en-US" dirty="0">
                <a:ea typeface="宋体" panose="02010600030101010101" pitchFamily="2" charset="-122"/>
              </a:rPr>
              <a:t>寄存器内容</a:t>
            </a:r>
            <a:r>
              <a:rPr lang="en-US" altLang="zh-CN" dirty="0">
                <a:ea typeface="宋体" panose="02010600030101010101" pitchFamily="2" charset="-122"/>
              </a:rPr>
              <a:t>IR[8:6]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zh-CN" altLang="en-US" dirty="0">
                <a:ea typeface="宋体" panose="02010600030101010101" pitchFamily="2" charset="-122"/>
              </a:rPr>
              <a:t>能用</a:t>
            </a:r>
            <a:r>
              <a:rPr lang="en-US" altLang="zh-CN" dirty="0">
                <a:ea typeface="宋体" panose="02010600030101010101" pitchFamily="2" charset="-122"/>
              </a:rPr>
              <a:t>BRnzp </a:t>
            </a:r>
            <a:r>
              <a:rPr lang="zh-CN" altLang="en-US" dirty="0">
                <a:ea typeface="宋体" panose="02010600030101010101" pitchFamily="2" charset="-122"/>
              </a:rPr>
              <a:t>指令取代吗？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i="1" dirty="0">
              <a:ea typeface="宋体" panose="02010600030101010101" pitchFamily="2" charset="-122"/>
            </a:endParaRPr>
          </a:p>
        </p:txBody>
      </p:sp>
      <p:pic>
        <p:nvPicPr>
          <p:cNvPr id="38916" name="Picture 8" descr="C:\common\PattPatel slides\e2\ch09-figures\ch09-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7440613" cy="67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JSR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228600" y="6096000"/>
            <a:ext cx="3932238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NOTE: PC has already been incremented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during instruction fetch stage.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64" name="Picture 6" descr="C:\common\PattPatel slides\e2\ch09-figures\ch09-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295400"/>
            <a:ext cx="6253163" cy="4452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系统调用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54650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        系统调用于实现特定操作，这些操作需要程序员具备某些不熟悉专业领域的知识，或者为了安全性而需要保护的操作。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专业性：比如对外部设备操作时需要了解外部设备的工作原理，内部的</a:t>
            </a:r>
            <a:r>
              <a:rPr lang="en-US" altLang="zh-CN" dirty="0">
                <a:ea typeface="宋体" panose="02010600030101010101" pitchFamily="2" charset="-122"/>
              </a:rPr>
              <a:t>I/O</a:t>
            </a:r>
            <a:r>
              <a:rPr lang="zh-CN" altLang="en-US" dirty="0">
                <a:ea typeface="宋体" panose="02010600030101010101" pitchFamily="2" charset="-122"/>
              </a:rPr>
              <a:t>寄存器以及对它们的操作顺序。这些都和具体硬件相关，不同的外部设备可能要求不一样。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安全性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多个用户程序可能共享某个外部设备资源，用户编写程序直接操作外部设备，一个小错误可能会影响到很多其它的用户程序。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并不是每个程序员知道（或者想知道）这个层次的技术细节。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解决方法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zh-CN" altLang="en-US" dirty="0">
                <a:ea typeface="宋体" panose="02010600030101010101" pitchFamily="2" charset="-122"/>
              </a:rPr>
              <a:t>提供服务子程序或者系统调用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通常作为操作系统的一部分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，用户通过这些子程序或者系统调用来安全和方便的实现底层操作。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理解：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JSRR Instruction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228600" y="2252663"/>
            <a:ext cx="8686800" cy="3843337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JSR</a:t>
            </a:r>
            <a:r>
              <a:rPr lang="zh-CN" altLang="en-US" dirty="0">
                <a:ea typeface="宋体" panose="02010600030101010101" pitchFamily="2" charset="-122"/>
              </a:rPr>
              <a:t>相似，除了寻址模式不同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目标地址是寄存器基址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11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>
                <a:ea typeface="宋体" panose="02010600030101010101" pitchFamily="2" charset="-122"/>
              </a:rPr>
              <a:t>bit</a:t>
            </a:r>
            <a:r>
              <a:rPr lang="zh-CN" altLang="en-US" dirty="0">
                <a:ea typeface="宋体" panose="02010600030101010101" pitchFamily="2" charset="-122"/>
              </a:rPr>
              <a:t>位定义了寻址模式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思考：</a:t>
            </a:r>
            <a:r>
              <a:rPr lang="en-US" altLang="zh-CN" dirty="0">
                <a:ea typeface="宋体" panose="02010600030101010101" pitchFamily="2" charset="-122"/>
              </a:rPr>
              <a:t>JSSR</a:t>
            </a:r>
            <a:r>
              <a:rPr lang="zh-CN" altLang="en-US" dirty="0">
                <a:ea typeface="宋体" panose="02010600030101010101" pitchFamily="2" charset="-122"/>
              </a:rPr>
              <a:t>具备的什么特征是</a:t>
            </a:r>
            <a:r>
              <a:rPr lang="en-US" altLang="zh-CN" dirty="0">
                <a:ea typeface="宋体" panose="02010600030101010101" pitchFamily="2" charset="-122"/>
              </a:rPr>
              <a:t>JSR</a:t>
            </a:r>
            <a:r>
              <a:rPr lang="zh-CN" altLang="en-US" dirty="0">
                <a:ea typeface="宋体" panose="02010600030101010101" pitchFamily="2" charset="-122"/>
              </a:rPr>
              <a:t>指令没有的？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1988" name="Picture 8" descr="C:\common\PattPatel slides\e2\ch09-figures\ch09-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7513638" cy="687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JSRR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5" name="Text Box 5"/>
          <p:cNvSpPr txBox="1"/>
          <p:nvPr/>
        </p:nvSpPr>
        <p:spPr>
          <a:xfrm>
            <a:off x="228600" y="6096000"/>
            <a:ext cx="3932238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NOTE: PC has already been incremented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during instruction fetch stage.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36" name="Picture 7" descr="C:\common\PattPatel slides\e2\ch09-figures\ch09-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81200"/>
            <a:ext cx="6892925" cy="2411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子程序返回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和系统调用类似：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     RET (JMP R7)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zh-CN" dirty="0">
                <a:ea typeface="宋体" panose="02010600030101010101" pitchFamily="2" charset="-122"/>
              </a:rPr>
              <a:t>R0</a:t>
            </a:r>
            <a:r>
              <a:rPr lang="zh-CN" altLang="en-US" dirty="0">
                <a:ea typeface="宋体" panose="02010600030101010101" pitchFamily="2" charset="-122"/>
              </a:rPr>
              <a:t>的数求反</a:t>
            </a:r>
            <a:r>
              <a:rPr lang="en-US" altLang="zh-CN" dirty="0">
                <a:ea typeface="宋体" panose="02010600030101010101" pitchFamily="2" charset="-122"/>
              </a:rPr>
              <a:t>+1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81625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2sComp	NOT	R0, R0	 ; </a:t>
            </a:r>
            <a:r>
              <a:rPr lang="en-US" altLang="zh-CN" sz="2000" b="0" i="1" dirty="0">
                <a:ea typeface="宋体" panose="02010600030101010101" pitchFamily="2" charset="-122"/>
              </a:rPr>
              <a:t>flip bits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R0, R0, #1	 ; </a:t>
            </a:r>
            <a:r>
              <a:rPr lang="en-US" altLang="zh-CN" sz="2000" b="0" i="1" dirty="0">
                <a:ea typeface="宋体" panose="02010600030101010101" pitchFamily="2" charset="-122"/>
              </a:rPr>
              <a:t>add one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RET			 ; </a:t>
            </a:r>
            <a:r>
              <a:rPr lang="en-US" altLang="zh-CN" sz="2000" b="0" i="1" dirty="0">
                <a:ea typeface="宋体" panose="02010600030101010101" pitchFamily="2" charset="-122"/>
              </a:rPr>
              <a:t>return to caller</a:t>
            </a:r>
            <a:endParaRPr lang="en-US" altLang="zh-CN" sz="2000" b="0" i="1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i="1" dirty="0">
                <a:solidFill>
                  <a:srgbClr val="CE0000"/>
                </a:solidFill>
                <a:ea typeface="宋体" panose="02010600030101010101" pitchFamily="2" charset="-122"/>
              </a:rPr>
              <a:t>To call from a program (within 1024 instructions):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; need to compute R4 = R1 - R3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R0, R3, #0	 ; </a:t>
            </a:r>
            <a:r>
              <a:rPr lang="en-US" altLang="zh-CN" sz="1800" b="0" i="1" dirty="0">
                <a:ea typeface="宋体" panose="02010600030101010101" pitchFamily="2" charset="-122"/>
              </a:rPr>
              <a:t>copy </a:t>
            </a:r>
            <a:r>
              <a:rPr lang="en-US" altLang="zh-CN" sz="2000" b="0" i="1" dirty="0">
                <a:ea typeface="宋体" panose="02010600030101010101" pitchFamily="2" charset="-122"/>
              </a:rPr>
              <a:t>R3 to R0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JSR	2sComp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 ; </a:t>
            </a:r>
            <a:r>
              <a:rPr lang="en-US" altLang="zh-CN" sz="2000" b="0" i="1" dirty="0">
                <a:ea typeface="宋体" panose="02010600030101010101" pitchFamily="2" charset="-122"/>
              </a:rPr>
              <a:t>negate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R4, R1, R0	 ; </a:t>
            </a:r>
            <a:r>
              <a:rPr lang="en-US" altLang="zh-CN" sz="2000" b="0" i="1" dirty="0">
                <a:ea typeface="宋体" panose="02010600030101010101" pitchFamily="2" charset="-122"/>
              </a:rPr>
              <a:t>add to R1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...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i="1" dirty="0">
                <a:ea typeface="宋体" panose="02010600030101010101" pitchFamily="2" charset="-122"/>
              </a:rPr>
              <a:t>Note:   R0</a:t>
            </a:r>
            <a:r>
              <a:rPr lang="zh-CN" altLang="en-US" i="1" dirty="0">
                <a:ea typeface="宋体" panose="02010600030101010101" pitchFamily="2" charset="-122"/>
              </a:rPr>
              <a:t>是否需要保存？</a:t>
            </a:r>
            <a:endParaRPr lang="en-US" altLang="zh-CN" i="1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i="1" dirty="0">
                <a:latin typeface="Verdana" panose="020B0604030504040204" pitchFamily="34" charset="0"/>
                <a:ea typeface="宋体" panose="02010600030101010101" pitchFamily="2" charset="-122"/>
              </a:rPr>
              <a:t>思考：子程序定义的位置？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子程序的参数及返回值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参数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传递给子程序的值，称为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参数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子程序需要利用该值来完成任务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 2sComp </a:t>
            </a:r>
            <a:r>
              <a:rPr lang="zh-CN" altLang="en-US" dirty="0">
                <a:ea typeface="宋体" panose="02010600030101010101" pitchFamily="2" charset="-122"/>
              </a:rPr>
              <a:t>程序中</a:t>
            </a:r>
            <a:r>
              <a:rPr lang="en-US" altLang="zh-CN" dirty="0">
                <a:ea typeface="宋体" panose="02010600030101010101" pitchFamily="2" charset="-122"/>
              </a:rPr>
              <a:t>, R0</a:t>
            </a:r>
            <a:r>
              <a:rPr lang="zh-CN" altLang="en-US" dirty="0">
                <a:ea typeface="宋体" panose="02010600030101010101" pitchFamily="2" charset="-122"/>
              </a:rPr>
              <a:t>存放需要取负</a:t>
            </a:r>
            <a:r>
              <a:rPr lang="en-US" altLang="zh-CN" dirty="0">
                <a:ea typeface="宋体" panose="02010600030101010101" pitchFamily="2" charset="-122"/>
              </a:rPr>
              <a:t>+1</a:t>
            </a:r>
            <a:r>
              <a:rPr lang="zh-CN" altLang="en-US" dirty="0">
                <a:ea typeface="宋体" panose="02010600030101010101" pitchFamily="2" charset="-122"/>
              </a:rPr>
              <a:t>的数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在输出服务程序中，</a:t>
            </a:r>
            <a:r>
              <a:rPr lang="en-US" altLang="zh-CN" dirty="0">
                <a:ea typeface="宋体" panose="02010600030101010101" pitchFamily="2" charset="-122"/>
              </a:rPr>
              <a:t>R0</a:t>
            </a:r>
            <a:r>
              <a:rPr lang="zh-CN" altLang="en-US" dirty="0">
                <a:ea typeface="宋体" panose="02010600030101010101" pitchFamily="2" charset="-122"/>
              </a:rPr>
              <a:t>存放需要被打印的字符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 PUTS</a:t>
            </a:r>
            <a:r>
              <a:rPr lang="zh-CN" altLang="en-US" dirty="0">
                <a:ea typeface="宋体" panose="02010600030101010101" pitchFamily="2" charset="-122"/>
              </a:rPr>
              <a:t>服务程序中</a:t>
            </a:r>
            <a:r>
              <a:rPr lang="en-US" altLang="zh-CN" dirty="0">
                <a:ea typeface="宋体" panose="02010600030101010101" pitchFamily="2" charset="-122"/>
              </a:rPr>
              <a:t>, R0</a:t>
            </a:r>
            <a:r>
              <a:rPr lang="zh-CN" altLang="en-US" dirty="0">
                <a:ea typeface="宋体" panose="02010600030101010101" pitchFamily="2" charset="-122"/>
              </a:rPr>
              <a:t>存放打印字符串的起始地址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返回值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由子程序输出的值，称为子程序的返回值，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是子程序的计算结果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2sComp</a:t>
            </a:r>
            <a:r>
              <a:rPr lang="zh-CN" altLang="en-US" dirty="0">
                <a:ea typeface="宋体" panose="02010600030101010101" pitchFamily="2" charset="-122"/>
              </a:rPr>
              <a:t>程序中，取负</a:t>
            </a:r>
            <a:r>
              <a:rPr lang="en-US" altLang="zh-CN" dirty="0">
                <a:ea typeface="宋体" panose="02010600030101010101" pitchFamily="2" charset="-122"/>
              </a:rPr>
              <a:t>+1</a:t>
            </a:r>
            <a:r>
              <a:rPr lang="zh-CN" altLang="en-US" dirty="0">
                <a:ea typeface="宋体" panose="02010600030101010101" pitchFamily="2" charset="-122"/>
              </a:rPr>
              <a:t>的结果保存在</a:t>
            </a:r>
            <a:r>
              <a:rPr lang="en-US" altLang="zh-CN" dirty="0">
                <a:ea typeface="宋体" panose="02010600030101010101" pitchFamily="2" charset="-122"/>
              </a:rPr>
              <a:t> R0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GETC</a:t>
            </a:r>
            <a:r>
              <a:rPr lang="zh-CN" altLang="en-US" dirty="0">
                <a:ea typeface="宋体" panose="02010600030101010101" pitchFamily="2" charset="-122"/>
              </a:rPr>
              <a:t>服务程序中，由键盘输入的字符保存在</a:t>
            </a:r>
            <a:r>
              <a:rPr lang="en-US" altLang="zh-CN" dirty="0">
                <a:ea typeface="宋体" panose="02010600030101010101" pitchFamily="2" charset="-122"/>
              </a:rPr>
              <a:t> R0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如何使用子程序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为了使用子程序，程序员必须知道：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子程序调用地址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子程序标号：入口指令的标号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功能</a:t>
            </a:r>
            <a:r>
              <a:rPr lang="en-US" altLang="zh-CN" dirty="0">
                <a:ea typeface="宋体" panose="02010600030101010101" pitchFamily="2" charset="-122"/>
              </a:rPr>
              <a:t>(what does it do?)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注：程序员不需要知道子程序如何工作，但需要知道子程序运行后机器的状态会发生什么变化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参数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怎么传递数据给子程序，如果需要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返回值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怎么获取子程序的计算结果，如果有的话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保存和恢复寄存器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由于子程序和服务程序类似，如果有必要的话，也需要保存和恢复寄存器内容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sz="2800" dirty="0">
                <a:ea typeface="宋体" panose="02010600030101010101" pitchFamily="2" charset="-122"/>
              </a:rPr>
              <a:t>一般情况使用“被调用者模式”，除了返回值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保存任何子程序内部将修改，但子程序返回时不应该改变的值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一般情况下，返回后恢复输入的参数为初始值（除非被返回值修改）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sz="2600" i="1" u="sng" dirty="0">
                <a:ea typeface="宋体" panose="02010600030101010101" pitchFamily="2" charset="-122"/>
              </a:rPr>
              <a:t>注意</a:t>
            </a:r>
            <a:r>
              <a:rPr lang="en-US" altLang="zh-CN" sz="2600" dirty="0">
                <a:ea typeface="宋体" panose="02010600030101010101" pitchFamily="2" charset="-122"/>
              </a:rPr>
              <a:t>: </a:t>
            </a:r>
            <a:r>
              <a:rPr lang="zh-CN" altLang="en-US" sz="2600" dirty="0">
                <a:ea typeface="宋体" panose="02010600030101010101" pitchFamily="2" charset="-122"/>
              </a:rPr>
              <a:t>如果调用任何子程序或服务程序，必须保存</a:t>
            </a:r>
            <a:r>
              <a:rPr lang="en-US" altLang="zh-CN" sz="2600" dirty="0">
                <a:ea typeface="宋体" panose="02010600030101010101" pitchFamily="2" charset="-122"/>
              </a:rPr>
              <a:t>R7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否则，将不能返回调用程序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ln/>
        </p:spPr>
        <p:txBody>
          <a:bodyPr vert="horz" wrap="square" lIns="91440" tIns="45720" rIns="91440" bIns="45720" anchor="t"/>
          <a:p>
            <a:pPr marL="0" indent="0">
              <a:buAutoNum type="arabicParenBoth"/>
            </a:pPr>
            <a:r>
              <a:rPr lang="zh-CN" altLang="en-US" dirty="0">
                <a:ea typeface="宋体" panose="02010600030101010101" pitchFamily="2" charset="-122"/>
              </a:rPr>
              <a:t>编写一个子程序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FirstChar ,</a:t>
            </a:r>
            <a:r>
              <a:rPr lang="zh-CN" altLang="en-US" dirty="0">
                <a:ea typeface="宋体" panose="02010600030101010101" pitchFamily="2" charset="-122"/>
              </a:rPr>
              <a:t>实现以下功能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找到一个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给定字符（字符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码保存在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R0 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在一个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字符串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 R1 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指向字符串首地址</a:t>
            </a:r>
            <a:r>
              <a:rPr lang="zh-CN" altLang="en-US" dirty="0">
                <a:ea typeface="宋体" panose="02010600030101010101" pitchFamily="2" charset="-122"/>
              </a:rPr>
              <a:t>）中第一次出现的位置；返回所在内存地址信息在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R2 </a:t>
            </a:r>
            <a:r>
              <a:rPr lang="zh-CN" altLang="en-US" dirty="0">
                <a:ea typeface="宋体" panose="02010600030101010101" pitchFamily="2" charset="-122"/>
              </a:rPr>
              <a:t>（内存位置如果指向</a:t>
            </a:r>
            <a:r>
              <a:rPr lang="en-US" altLang="zh-CN" dirty="0">
                <a:ea typeface="宋体" panose="02010600030101010101" pitchFamily="2" charset="-122"/>
              </a:rPr>
              <a:t>NULL</a:t>
            </a:r>
            <a:r>
              <a:rPr lang="zh-CN" altLang="en-US" dirty="0">
                <a:ea typeface="宋体" panose="02010600030101010101" pitchFamily="2" charset="-122"/>
              </a:rPr>
              <a:t>表示没有该字符出现）。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15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(2)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FirstChar</a:t>
            </a:r>
            <a:r>
              <a:rPr lang="zh-CN" altLang="en-US" dirty="0">
                <a:ea typeface="宋体" panose="02010600030101010101" pitchFamily="2" charset="-122"/>
              </a:rPr>
              <a:t>来实现算法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CountChar</a:t>
            </a:r>
            <a:r>
              <a:rPr lang="zh-CN" altLang="en-US" dirty="0">
                <a:ea typeface="宋体" panose="02010600030101010101" pitchFamily="2" charset="-122"/>
              </a:rPr>
              <a:t>，实现以下功能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计算一个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给定字符（保存在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R0 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在一个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字符串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 R1 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指向</a:t>
            </a:r>
            <a:r>
              <a:rPr lang="zh-CN" altLang="en-US" dirty="0">
                <a:ea typeface="宋体" panose="02010600030101010101" pitchFamily="2" charset="-122"/>
              </a:rPr>
              <a:t>）中的出现次数；结果保存在在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R2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可以在不知道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FirstChar</a:t>
            </a:r>
            <a:r>
              <a:rPr lang="zh-CN" altLang="en-US" dirty="0">
                <a:ea typeface="宋体" panose="02010600030101010101" pitchFamily="2" charset="-122"/>
              </a:rPr>
              <a:t>实现的情况下写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CountChar</a:t>
            </a:r>
            <a:r>
              <a:rPr lang="zh-CN" altLang="en-US" dirty="0">
                <a:ea typeface="宋体" panose="02010600030101010101" pitchFamily="2" charset="-122"/>
              </a:rPr>
              <a:t>算法。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CountChar Algorithm (using FirstChar)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4275" name="Group 27"/>
          <p:cNvGrpSpPr/>
          <p:nvPr/>
        </p:nvGrpSpPr>
        <p:grpSpPr>
          <a:xfrm>
            <a:off x="1752600" y="1295400"/>
            <a:ext cx="6919913" cy="5091113"/>
            <a:chOff x="1152" y="720"/>
            <a:chExt cx="4359" cy="3207"/>
          </a:xfrm>
        </p:grpSpPr>
        <p:sp>
          <p:nvSpPr>
            <p:cNvPr id="54276" name="Rectangle 4"/>
            <p:cNvSpPr/>
            <p:nvPr/>
          </p:nvSpPr>
          <p:spPr>
            <a:xfrm>
              <a:off x="1296" y="720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save regs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7" name="Rectangle 5"/>
            <p:cNvSpPr/>
            <p:nvPr/>
          </p:nvSpPr>
          <p:spPr>
            <a:xfrm>
              <a:off x="1152" y="1392"/>
              <a:ext cx="1392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call FirstChar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8" name="Rectangle 6"/>
            <p:cNvSpPr/>
            <p:nvPr/>
          </p:nvSpPr>
          <p:spPr>
            <a:xfrm>
              <a:off x="1152" y="2064"/>
              <a:ext cx="1392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 &lt;- M(R2)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9" name="AutoShape 7"/>
            <p:cNvSpPr/>
            <p:nvPr/>
          </p:nvSpPr>
          <p:spPr>
            <a:xfrm>
              <a:off x="1392" y="2880"/>
              <a:ext cx="912" cy="912"/>
            </a:xfrm>
            <a:prstGeom prst="diamond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R3=0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Rectangle 9"/>
            <p:cNvSpPr/>
            <p:nvPr/>
          </p:nvSpPr>
          <p:spPr>
            <a:xfrm>
              <a:off x="3216" y="768"/>
              <a:ext cx="148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R1 &lt;- R2 + 1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1" name="Rectangle 10"/>
            <p:cNvSpPr/>
            <p:nvPr/>
          </p:nvSpPr>
          <p:spPr>
            <a:xfrm>
              <a:off x="3456" y="2592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restore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regs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2" name="AutoShape 11"/>
            <p:cNvSpPr/>
            <p:nvPr/>
          </p:nvSpPr>
          <p:spPr>
            <a:xfrm>
              <a:off x="3408" y="3408"/>
              <a:ext cx="1200" cy="336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return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4283" name="AutoShape 12"/>
            <p:cNvCxnSpPr>
              <a:stCxn id="54279" idx="3"/>
              <a:endCxn id="54280" idx="1"/>
            </p:cNvCxnSpPr>
            <p:nvPr/>
          </p:nvCxnSpPr>
          <p:spPr>
            <a:xfrm flipV="1">
              <a:off x="2304" y="1008"/>
              <a:ext cx="912" cy="2328"/>
            </a:xfrm>
            <a:prstGeom prst="bentConnector3">
              <a:avLst>
                <a:gd name="adj1" fmla="val 64472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284" name="AutoShape 14"/>
            <p:cNvCxnSpPr>
              <a:stCxn id="54279" idx="2"/>
              <a:endCxn id="54281" idx="1"/>
            </p:cNvCxnSpPr>
            <p:nvPr/>
          </p:nvCxnSpPr>
          <p:spPr>
            <a:xfrm rot="5400000" flipH="1" flipV="1">
              <a:off x="2172" y="2508"/>
              <a:ext cx="960" cy="1608"/>
            </a:xfrm>
            <a:prstGeom prst="bentConnector4">
              <a:avLst>
                <a:gd name="adj1" fmla="val -15000"/>
                <a:gd name="adj2" fmla="val 80097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285" name="AutoShape 15"/>
            <p:cNvCxnSpPr>
              <a:stCxn id="54280" idx="2"/>
              <a:endCxn id="54277" idx="3"/>
            </p:cNvCxnSpPr>
            <p:nvPr/>
          </p:nvCxnSpPr>
          <p:spPr>
            <a:xfrm rot="5400000">
              <a:off x="3060" y="732"/>
              <a:ext cx="384" cy="1416"/>
            </a:xfrm>
            <a:prstGeom prst="bentConnector2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286" name="AutoShape 17"/>
            <p:cNvCxnSpPr>
              <a:stCxn id="54281" idx="2"/>
              <a:endCxn id="54282" idx="0"/>
            </p:cNvCxnSpPr>
            <p:nvPr/>
          </p:nvCxnSpPr>
          <p:spPr>
            <a:xfrm>
              <a:off x="4008" y="3072"/>
              <a:ext cx="0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87" name="AutoShape 18"/>
            <p:cNvCxnSpPr>
              <a:stCxn id="54278" idx="2"/>
              <a:endCxn id="54279" idx="0"/>
            </p:cNvCxnSpPr>
            <p:nvPr/>
          </p:nvCxnSpPr>
          <p:spPr>
            <a:xfrm>
              <a:off x="1848" y="2544"/>
              <a:ext cx="0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88" name="AutoShape 19"/>
            <p:cNvCxnSpPr>
              <a:stCxn id="54276" idx="2"/>
              <a:endCxn id="54277" idx="0"/>
            </p:cNvCxnSpPr>
            <p:nvPr/>
          </p:nvCxnSpPr>
          <p:spPr>
            <a:xfrm>
              <a:off x="1848" y="120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89" name="AutoShape 20"/>
            <p:cNvCxnSpPr>
              <a:stCxn id="54277" idx="2"/>
              <a:endCxn id="54278" idx="0"/>
            </p:cNvCxnSpPr>
            <p:nvPr/>
          </p:nvCxnSpPr>
          <p:spPr>
            <a:xfrm>
              <a:off x="1848" y="1872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290" name="Text Box 21"/>
            <p:cNvSpPr txBox="1"/>
            <p:nvPr/>
          </p:nvSpPr>
          <p:spPr>
            <a:xfrm>
              <a:off x="2263" y="3092"/>
              <a:ext cx="2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Text Box 23"/>
            <p:cNvSpPr txBox="1"/>
            <p:nvPr/>
          </p:nvSpPr>
          <p:spPr>
            <a:xfrm>
              <a:off x="1989" y="3696"/>
              <a:ext cx="3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2" name="Text Box 25"/>
            <p:cNvSpPr txBox="1"/>
            <p:nvPr/>
          </p:nvSpPr>
          <p:spPr>
            <a:xfrm>
              <a:off x="3504" y="1824"/>
              <a:ext cx="2007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i="1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save R7,</a:t>
              </a:r>
              <a:br>
                <a:rPr lang="en-US" altLang="zh-CN" i="1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</a:br>
              <a:r>
                <a:rPr lang="en-US" altLang="zh-CN" i="1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since we’re using JSR</a:t>
              </a:r>
              <a:endParaRPr lang="en-US" altLang="zh-CN" i="1" dirty="0">
                <a:solidFill>
                  <a:schemeClr val="accent2"/>
                </a:solidFill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3" name="Line 26"/>
            <p:cNvSpPr/>
            <p:nvPr/>
          </p:nvSpPr>
          <p:spPr>
            <a:xfrm flipH="1" flipV="1">
              <a:off x="2640" y="1776"/>
              <a:ext cx="120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CountChar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dirty="0">
                <a:ea typeface="宋体" panose="02010600030101010101" pitchFamily="2" charset="-122"/>
              </a:rPr>
              <a:t>CountChar: subroutine to count occurrences of a 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CountChar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ST	R3, CCR3	; </a:t>
            </a:r>
            <a:r>
              <a:rPr lang="en-US" altLang="zh-CN" sz="2000" b="0" i="1" dirty="0">
                <a:ea typeface="宋体" panose="02010600030101010101" pitchFamily="2" charset="-122"/>
              </a:rPr>
              <a:t>save registers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ST	R4, CCR4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	R7, CCR7	; </a:t>
            </a:r>
            <a:r>
              <a:rPr lang="en-US" altLang="zh-CN" sz="2000" b="0" i="1" dirty="0">
                <a:solidFill>
                  <a:schemeClr val="accent2"/>
                </a:solidFill>
                <a:ea typeface="宋体" panose="02010600030101010101" pitchFamily="2" charset="-122"/>
              </a:rPr>
              <a:t>JSR alters R7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	R1, CCR1	; </a:t>
            </a:r>
            <a:r>
              <a:rPr lang="en-US" altLang="zh-CN" sz="2000" b="0" i="1" dirty="0">
                <a:solidFill>
                  <a:schemeClr val="accent2"/>
                </a:solidFill>
                <a:ea typeface="宋体" panose="02010600030101010101" pitchFamily="2" charset="-122"/>
              </a:rPr>
              <a:t>save original string ptr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AND	R4, R4, #0	; </a:t>
            </a:r>
            <a:r>
              <a:rPr lang="en-US" altLang="zh-CN" sz="2000" b="0" i="1" dirty="0">
                <a:ea typeface="宋体" panose="02010600030101010101" pitchFamily="2" charset="-122"/>
              </a:rPr>
              <a:t>initialize count to zero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CC1	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JSR	FirstChar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; </a:t>
            </a:r>
            <a:r>
              <a:rPr lang="en-US" altLang="zh-CN" sz="2000" b="0" i="1" dirty="0">
                <a:ea typeface="宋体" panose="02010600030101010101" pitchFamily="2" charset="-122"/>
              </a:rPr>
              <a:t>find next occurrence (ptr in R2)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LDR	R3, R2, #0	; </a:t>
            </a:r>
            <a:r>
              <a:rPr lang="en-US" altLang="zh-CN" sz="2000" b="0" i="1" dirty="0">
                <a:ea typeface="宋体" panose="02010600030101010101" pitchFamily="2" charset="-122"/>
              </a:rPr>
              <a:t>see if char or null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BRz	CC2		; </a:t>
            </a:r>
            <a:r>
              <a:rPr lang="en-US" altLang="zh-CN" sz="2000" b="0" i="1" dirty="0">
                <a:ea typeface="宋体" panose="02010600030101010101" pitchFamily="2" charset="-122"/>
              </a:rPr>
              <a:t>if null, no more chars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R4, R4, #1	; </a:t>
            </a:r>
            <a:r>
              <a:rPr lang="en-US" altLang="zh-CN" sz="2000" b="0" i="1" dirty="0">
                <a:ea typeface="宋体" panose="02010600030101010101" pitchFamily="2" charset="-122"/>
              </a:rPr>
              <a:t>increment count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R1, R2, #1	; </a:t>
            </a:r>
            <a:r>
              <a:rPr lang="en-US" altLang="zh-CN" sz="2000" b="0" i="1" dirty="0">
                <a:ea typeface="宋体" panose="02010600030101010101" pitchFamily="2" charset="-122"/>
              </a:rPr>
              <a:t>point to next char in string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BRnzp	CC1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CC2	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	R2, R4, #0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dirty="0">
                <a:solidFill>
                  <a:schemeClr val="accent2"/>
                </a:solidFill>
                <a:ea typeface="宋体" panose="02010600030101010101" pitchFamily="2" charset="-122"/>
              </a:rPr>
              <a:t>move return val (count) to R2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R3, CCR3	; </a:t>
            </a:r>
            <a:r>
              <a:rPr lang="en-US" altLang="zh-CN" sz="2000" b="0" i="1" dirty="0">
                <a:ea typeface="宋体" panose="02010600030101010101" pitchFamily="2" charset="-122"/>
              </a:rPr>
              <a:t>restore regs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R4, CCR4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R1, CCR1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R7, CCR7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RET			; </a:t>
            </a:r>
            <a:r>
              <a:rPr lang="en-US" altLang="zh-CN" sz="2000" b="0" i="1" dirty="0">
                <a:ea typeface="宋体" panose="02010600030101010101" pitchFamily="2" charset="-122"/>
              </a:rPr>
              <a:t>and return</a:t>
            </a:r>
            <a:endParaRPr lang="en-US" altLang="zh-CN" sz="2000" b="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系统调用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330325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用户程序使用系统调用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操作系统执行调用操作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结束后将控制权返回给用户程序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Text Box 5"/>
          <p:cNvSpPr txBox="1"/>
          <p:nvPr/>
        </p:nvSpPr>
        <p:spPr>
          <a:xfrm>
            <a:off x="1104900" y="4038600"/>
            <a:ext cx="64230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LC-3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里，通过</a:t>
            </a:r>
            <a:r>
              <a:rPr lang="en-US" altLang="zh-CN" b="1" i="1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TRAP </a:t>
            </a:r>
            <a:r>
              <a:rPr lang="zh-CN" altLang="en-US" b="1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机制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来实现系统调用。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FirstChar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7347" name="Group 30"/>
          <p:cNvGrpSpPr/>
          <p:nvPr/>
        </p:nvGrpSpPr>
        <p:grpSpPr>
          <a:xfrm>
            <a:off x="1600200" y="1066800"/>
            <a:ext cx="5702300" cy="5395913"/>
            <a:chOff x="1152" y="528"/>
            <a:chExt cx="3592" cy="3399"/>
          </a:xfrm>
        </p:grpSpPr>
        <p:sp>
          <p:nvSpPr>
            <p:cNvPr id="57348" name="Rectangle 3"/>
            <p:cNvSpPr/>
            <p:nvPr/>
          </p:nvSpPr>
          <p:spPr>
            <a:xfrm>
              <a:off x="1296" y="720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save regs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49" name="Rectangle 4"/>
            <p:cNvSpPr/>
            <p:nvPr/>
          </p:nvSpPr>
          <p:spPr>
            <a:xfrm>
              <a:off x="1296" y="1392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R2 &lt;- R1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0" name="Rectangle 5"/>
            <p:cNvSpPr/>
            <p:nvPr/>
          </p:nvSpPr>
          <p:spPr>
            <a:xfrm>
              <a:off x="1152" y="2064"/>
              <a:ext cx="1392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 &lt;- M(R2)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1" name="AutoShape 6"/>
            <p:cNvSpPr/>
            <p:nvPr/>
          </p:nvSpPr>
          <p:spPr>
            <a:xfrm>
              <a:off x="1392" y="2880"/>
              <a:ext cx="912" cy="912"/>
            </a:xfrm>
            <a:prstGeom prst="diamond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R3=0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2" name="AutoShape 8"/>
            <p:cNvSpPr/>
            <p:nvPr/>
          </p:nvSpPr>
          <p:spPr>
            <a:xfrm>
              <a:off x="3504" y="528"/>
              <a:ext cx="912" cy="912"/>
            </a:xfrm>
            <a:prstGeom prst="diamond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R3=R0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3" name="Rectangle 9"/>
            <p:cNvSpPr/>
            <p:nvPr/>
          </p:nvSpPr>
          <p:spPr>
            <a:xfrm>
              <a:off x="3216" y="1680"/>
              <a:ext cx="148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R2 &lt;- R2 + 1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4" name="Rectangle 10"/>
            <p:cNvSpPr/>
            <p:nvPr/>
          </p:nvSpPr>
          <p:spPr>
            <a:xfrm>
              <a:off x="3456" y="2592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restore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regs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5" name="AutoShape 12"/>
            <p:cNvSpPr/>
            <p:nvPr/>
          </p:nvSpPr>
          <p:spPr>
            <a:xfrm>
              <a:off x="3408" y="3408"/>
              <a:ext cx="1200" cy="336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return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7356" name="AutoShape 16"/>
            <p:cNvCxnSpPr>
              <a:stCxn id="57351" idx="3"/>
              <a:endCxn id="57352" idx="1"/>
            </p:cNvCxnSpPr>
            <p:nvPr/>
          </p:nvCxnSpPr>
          <p:spPr>
            <a:xfrm flipV="1">
              <a:off x="2304" y="984"/>
              <a:ext cx="1200" cy="2352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7357" name="AutoShape 17"/>
            <p:cNvCxnSpPr>
              <a:stCxn id="57352" idx="2"/>
              <a:endCxn id="57353" idx="0"/>
            </p:cNvCxnSpPr>
            <p:nvPr/>
          </p:nvCxnSpPr>
          <p:spPr>
            <a:xfrm>
              <a:off x="3960" y="1440"/>
              <a:ext cx="0" cy="24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58" name="AutoShape 18"/>
            <p:cNvCxnSpPr>
              <a:stCxn id="57351" idx="2"/>
              <a:endCxn id="57354" idx="1"/>
            </p:cNvCxnSpPr>
            <p:nvPr/>
          </p:nvCxnSpPr>
          <p:spPr>
            <a:xfrm rot="5400000" flipH="1" flipV="1">
              <a:off x="2172" y="2508"/>
              <a:ext cx="960" cy="1608"/>
            </a:xfrm>
            <a:prstGeom prst="bentConnector4">
              <a:avLst>
                <a:gd name="adj1" fmla="val -15000"/>
                <a:gd name="adj2" fmla="val 80097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7359" name="AutoShape 19"/>
            <p:cNvCxnSpPr>
              <a:stCxn id="57353" idx="2"/>
              <a:endCxn id="57350" idx="3"/>
            </p:cNvCxnSpPr>
            <p:nvPr/>
          </p:nvCxnSpPr>
          <p:spPr>
            <a:xfrm rot="5400000">
              <a:off x="3180" y="1524"/>
              <a:ext cx="144" cy="1416"/>
            </a:xfrm>
            <a:prstGeom prst="bentConnector2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7360" name="AutoShape 20"/>
            <p:cNvCxnSpPr>
              <a:stCxn id="57352" idx="3"/>
              <a:endCxn id="57354" idx="3"/>
            </p:cNvCxnSpPr>
            <p:nvPr/>
          </p:nvCxnSpPr>
          <p:spPr>
            <a:xfrm>
              <a:off x="4416" y="984"/>
              <a:ext cx="144" cy="1848"/>
            </a:xfrm>
            <a:prstGeom prst="bentConnector3">
              <a:avLst>
                <a:gd name="adj1" fmla="val 446528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7361" name="AutoShape 21"/>
            <p:cNvCxnSpPr>
              <a:stCxn id="57354" idx="2"/>
              <a:endCxn id="57355" idx="0"/>
            </p:cNvCxnSpPr>
            <p:nvPr/>
          </p:nvCxnSpPr>
          <p:spPr>
            <a:xfrm>
              <a:off x="4008" y="3072"/>
              <a:ext cx="0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62" name="AutoShape 22"/>
            <p:cNvCxnSpPr>
              <a:stCxn id="57350" idx="2"/>
              <a:endCxn id="57351" idx="0"/>
            </p:cNvCxnSpPr>
            <p:nvPr/>
          </p:nvCxnSpPr>
          <p:spPr>
            <a:xfrm>
              <a:off x="1848" y="2544"/>
              <a:ext cx="0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63" name="AutoShape 23"/>
            <p:cNvCxnSpPr>
              <a:stCxn id="57348" idx="2"/>
              <a:endCxn id="57349" idx="0"/>
            </p:cNvCxnSpPr>
            <p:nvPr/>
          </p:nvCxnSpPr>
          <p:spPr>
            <a:xfrm>
              <a:off x="1848" y="120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64" name="AutoShape 25"/>
            <p:cNvCxnSpPr>
              <a:stCxn id="57349" idx="2"/>
              <a:endCxn id="57350" idx="0"/>
            </p:cNvCxnSpPr>
            <p:nvPr/>
          </p:nvCxnSpPr>
          <p:spPr>
            <a:xfrm>
              <a:off x="1848" y="1872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365" name="Text Box 26"/>
            <p:cNvSpPr txBox="1"/>
            <p:nvPr/>
          </p:nvSpPr>
          <p:spPr>
            <a:xfrm>
              <a:off x="2263" y="3092"/>
              <a:ext cx="2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66" name="Text Box 27"/>
            <p:cNvSpPr txBox="1"/>
            <p:nvPr/>
          </p:nvSpPr>
          <p:spPr>
            <a:xfrm>
              <a:off x="3984" y="1392"/>
              <a:ext cx="2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67" name="Text Box 28"/>
            <p:cNvSpPr txBox="1"/>
            <p:nvPr/>
          </p:nvSpPr>
          <p:spPr>
            <a:xfrm>
              <a:off x="1989" y="3696"/>
              <a:ext cx="3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68" name="Text Box 29"/>
            <p:cNvSpPr txBox="1"/>
            <p:nvPr/>
          </p:nvSpPr>
          <p:spPr>
            <a:xfrm>
              <a:off x="4416" y="768"/>
              <a:ext cx="3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FirstChar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dirty="0">
                <a:ea typeface="宋体" panose="02010600030101010101" pitchFamily="2" charset="-122"/>
              </a:rPr>
              <a:t>FirstChar: subroutine to find first occurrence of a 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FirstChar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ST	R3, FCR3	; </a:t>
            </a:r>
            <a:r>
              <a:rPr lang="en-US" altLang="zh-CN" sz="2000" b="0" i="1" dirty="0">
                <a:ea typeface="宋体" panose="02010600030101010101" pitchFamily="2" charset="-122"/>
              </a:rPr>
              <a:t>save registers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ST	R4, FCR4	; </a:t>
            </a:r>
            <a:r>
              <a:rPr lang="en-US" altLang="zh-CN" sz="2000" b="0" i="1" dirty="0">
                <a:ea typeface="宋体" panose="02010600030101010101" pitchFamily="2" charset="-122"/>
              </a:rPr>
              <a:t>save original 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NOT	R4, R0	; </a:t>
            </a:r>
            <a:r>
              <a:rPr lang="en-US" altLang="zh-CN" sz="2000" b="0" i="1" dirty="0">
                <a:ea typeface="宋体" panose="02010600030101010101" pitchFamily="2" charset="-122"/>
              </a:rPr>
              <a:t>negate R0 for comparisons</a:t>
            </a:r>
            <a:br>
              <a:rPr lang="en-US" altLang="zh-CN" sz="2000" b="0" i="1" dirty="0"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R4, R4, #1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R2, R1, #0	; </a:t>
            </a:r>
            <a:r>
              <a:rPr lang="en-US" altLang="zh-CN" sz="2000" b="0" i="1" dirty="0">
                <a:ea typeface="宋体" panose="02010600030101010101" pitchFamily="2" charset="-122"/>
              </a:rPr>
              <a:t>initialize ptr to beginning of string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FC1	LDR	R3, R2, #0	; </a:t>
            </a:r>
            <a:r>
              <a:rPr lang="en-US" altLang="zh-CN" sz="2000" b="0" i="1" dirty="0">
                <a:ea typeface="宋体" panose="02010600030101010101" pitchFamily="2" charset="-122"/>
              </a:rPr>
              <a:t>read character</a:t>
            </a:r>
            <a:br>
              <a:rPr lang="en-US" altLang="zh-CN" sz="2000" b="0" i="1" dirty="0"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BRz	FC2		; </a:t>
            </a:r>
            <a:r>
              <a:rPr lang="en-US" altLang="zh-CN" sz="2000" b="0" i="1" dirty="0">
                <a:ea typeface="宋体" panose="02010600030101010101" pitchFamily="2" charset="-122"/>
              </a:rPr>
              <a:t>if null, we’re done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R3, R3, R4	; </a:t>
            </a:r>
            <a:r>
              <a:rPr lang="en-US" altLang="zh-CN" sz="2000" b="0" i="1" dirty="0">
                <a:ea typeface="宋体" panose="02010600030101010101" pitchFamily="2" charset="-122"/>
              </a:rPr>
              <a:t>see if matches input 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BRz	FC2		; </a:t>
            </a:r>
            <a:r>
              <a:rPr lang="en-US" altLang="zh-CN" sz="2000" b="0" i="1" dirty="0">
                <a:ea typeface="宋体" panose="02010600030101010101" pitchFamily="2" charset="-122"/>
              </a:rPr>
              <a:t>if yes, we’re done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R2, R2, #1	; </a:t>
            </a:r>
            <a:r>
              <a:rPr lang="en-US" altLang="zh-CN" sz="2000" b="0" i="1" dirty="0">
                <a:ea typeface="宋体" panose="02010600030101010101" pitchFamily="2" charset="-122"/>
              </a:rPr>
              <a:t>increment pointer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BRnzp	FC1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FC2	LD	R3, FCR3	; </a:t>
            </a:r>
            <a:r>
              <a:rPr lang="en-US" altLang="zh-CN" sz="2000" b="0" i="1" dirty="0">
                <a:ea typeface="宋体" panose="02010600030101010101" pitchFamily="2" charset="-122"/>
              </a:rPr>
              <a:t>restore registers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R4, FCR4	; </a:t>
            </a:r>
            <a:br>
              <a:rPr lang="en-US" altLang="zh-CN" sz="2000" b="0" i="1" dirty="0">
                <a:ea typeface="宋体" panose="02010600030101010101" pitchFamily="2" charset="-122"/>
              </a:rPr>
            </a:br>
            <a:r>
              <a:rPr lang="en-US" altLang="zh-CN" sz="2000" b="0" i="1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RET			; </a:t>
            </a:r>
            <a:r>
              <a:rPr lang="en-US" altLang="zh-CN" sz="2000" b="0" i="1" dirty="0">
                <a:ea typeface="宋体" panose="02010600030101010101" pitchFamily="2" charset="-122"/>
              </a:rPr>
              <a:t>and return</a:t>
            </a:r>
            <a:endParaRPr lang="en-US" altLang="zh-CN" sz="2000" b="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例子：计算标量积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3875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标量积的定义：</a:t>
            </a:r>
            <a:r>
              <a:rPr lang="en-US" altLang="zh-CN" dirty="0">
                <a:ea typeface="宋体" panose="02010600030101010101" pitchFamily="2" charset="-122"/>
              </a:rPr>
              <a:t>DP=sum (X[i] * Y[i]) for i=0 to n-1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调用子程序</a:t>
            </a:r>
            <a:r>
              <a:rPr lang="en-US" altLang="zh-CN" dirty="0">
                <a:ea typeface="宋体" panose="02010600030101010101" pitchFamily="2" charset="-122"/>
              </a:rPr>
              <a:t>PROD</a:t>
            </a:r>
            <a:r>
              <a:rPr lang="zh-CN" altLang="en-US" dirty="0">
                <a:ea typeface="宋体" panose="02010600030101010101" pitchFamily="2" charset="-122"/>
              </a:rPr>
              <a:t>完成：</a:t>
            </a:r>
            <a:r>
              <a:rPr lang="en-US" altLang="zh-CN" dirty="0">
                <a:ea typeface="宋体" panose="02010600030101010101" pitchFamily="2" charset="-122"/>
              </a:rPr>
              <a:t>Mutliply R4 by R5 and add the result to R0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数据区定义</a:t>
            </a:r>
            <a:r>
              <a:rPr lang="en-US" altLang="zh-CN" dirty="0">
                <a:ea typeface="宋体" panose="02010600030101010101" pitchFamily="2" charset="-122"/>
              </a:rPr>
              <a:t> ;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COUNT	.FILL #6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X	.FILL #31 	; X[0]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#-12	; X[1] 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#65	; X[2]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#27	; X[3]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#34	; X[4]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#-43	; X[5]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Y	.FILL #22	; Y[0]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#-8	; Y[1]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#-57	; Y[2]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#33	; Y[3]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#70	; Y[4]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#-53	; Y[5]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DOTPROD	.FILL #0</a:t>
            </a:r>
            <a:endParaRPr lang="zh-CN" altLang="zh-CN" sz="1200" dirty="0">
              <a:ea typeface="宋体" panose="02010600030101010101" pitchFamily="2" charset="-122"/>
            </a:endParaRP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Example code: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内容占位符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10188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.orig x3000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AND R0,R0,#0 ; Zero dot product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LEA R2,X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LEA R3,Y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LD  R1,COUNT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R1,R1, #-1 ; Start i at n-1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BRN DONE ; Check for n=0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R2,R2,R1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R3,R3,R1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LOOP	LDR R4,R2, #0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LDR R5,R3, #0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JSR PROD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R2,R2, #-1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R3,R3, #-1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R1,R1, #-1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BRZP LOOP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DONE	ST  R0,DOTPROD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                HALT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67813" cy="533400"/>
          </a:xfrm>
          <a:ln/>
        </p:spPr>
        <p:txBody>
          <a:bodyPr vert="horz" wrap="square" lIns="91440" tIns="45720" rIns="91440" bIns="45720" anchor="ctr"/>
          <a:p>
            <a:r>
              <a:rPr lang="zh-CN" altLang="en-US" sz="1800" dirty="0">
                <a:ea typeface="宋体" panose="02010600030101010101" pitchFamily="2" charset="-122"/>
              </a:rPr>
              <a:t>课后研究以下乘法代码，适合负数乘法吗，自己仿真运行下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PROD	ST R7,PSAVER7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ST R6,PSAVER6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AND R6,R6,#0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R6,R6, #1 ; R6 is mask reg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PLOOP   AND R7,R6,R4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BRZ PZERO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R0,R0,R5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PZERO	ADD R5,R5,R5 ; Double R5 (shift left 1)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                ADD R6,R6,R6 ; Double R6 (shift left 1)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BRNP PLOOP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LD R6,PSAVER6		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LD R7,PSAVER7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RET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PSAVER6	.FILL #0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PSAVER7	.FILL #0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0" indent="0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8686800" cy="596900"/>
          </a:xfrm>
          <a:ln/>
        </p:spPr>
        <p:txBody>
          <a:bodyPr vert="horz" wrap="square" lIns="91440" tIns="45720" rIns="91440" bIns="45720" anchor="ctr"/>
          <a:p>
            <a:r>
              <a:rPr lang="zh-CN" altLang="en-US" sz="2000" dirty="0">
                <a:ea typeface="宋体" panose="02010600030101010101" pitchFamily="2" charset="-122"/>
              </a:rPr>
              <a:t>求平均</a:t>
            </a:r>
            <a:r>
              <a:rPr lang="en-US" altLang="zh-CN" sz="2000" dirty="0"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ea typeface="宋体" panose="02010600030101010101" pitchFamily="2" charset="-122"/>
              </a:rPr>
              <a:t>分析以下代码，完成子程序的设计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323850" y="981075"/>
            <a:ext cx="3960813" cy="554355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.orig x3000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LEA R0,VECTOR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LD  R1,COUNT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JSR SUMVEC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LD R1,COUNT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JSR DIVIDE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ST R4,AVG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HALT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COUNT	.FILL	#14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VECTOR	.FILL	#63	; VEC[0]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#21	; VEC[1]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#-90	; VEC[2]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#32	; VEC[3]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#312	; VEC[4]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#114	; VEC[5]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#20	; VEC[6]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#-3	; VEC[7]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#201	; VEC[8]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#34	; VEC[9]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#21	; VEC[10]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#111	; VEC[11]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#53	; VEC[12]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#601	; VEC[13]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AVG	.FILL	#0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.end</a:t>
            </a:r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2362200" cy="427038"/>
          </a:xfrm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643438" y="908050"/>
            <a:ext cx="3960812" cy="5545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spcBef>
                <a:spcPct val="20000"/>
              </a:spcBef>
            </a:pPr>
            <a:r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</a:rPr>
              <a:t>分析：</a:t>
            </a:r>
            <a:endParaRPr lang="en-US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   SUMVEC :  </a:t>
            </a:r>
            <a:endParaRPr lang="en-US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</a:rPr>
              <a:t>入口参数   </a:t>
            </a: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R0</a:t>
            </a: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数组指针</a:t>
            </a:r>
            <a:endParaRPr lang="en-US" altLang="zh-CN" sz="12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   R1-&gt;</a:t>
            </a:r>
            <a:r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数组大小</a:t>
            </a:r>
            <a:endParaRPr lang="en-US" altLang="zh-CN" sz="12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</a:t>
            </a:r>
            <a:r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返回参数：自定义（</a:t>
            </a: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R2</a:t>
            </a:r>
            <a:r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），提供给</a:t>
            </a: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DIVIDE</a:t>
            </a:r>
            <a:r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子程序作为入口参数</a:t>
            </a:r>
            <a:endParaRPr lang="en-US" altLang="zh-CN" sz="12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12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DIVIDE:  </a:t>
            </a:r>
            <a:r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假设除数和被除数都为正，商为整数，余数不处理</a:t>
            </a:r>
            <a:endParaRPr lang="en-US" altLang="zh-CN" sz="1200" b="1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200" b="1" dirty="0">
                <a:latin typeface="Tahoma" panose="020B0604030504040204" pitchFamily="34" charset="0"/>
                <a:ea typeface="宋体" panose="02010600030101010101" pitchFamily="2" charset="-122"/>
              </a:rPr>
              <a:t>入口参数   </a:t>
            </a:r>
            <a:r>
              <a:rPr lang="en-US" altLang="zh-CN" sz="1200" b="1" dirty="0">
                <a:latin typeface="Tahoma" panose="020B0604030504040204" pitchFamily="34" charset="0"/>
                <a:ea typeface="宋体" panose="02010600030101010101" pitchFamily="2" charset="-122"/>
              </a:rPr>
              <a:t>R2</a:t>
            </a:r>
            <a:r>
              <a:rPr lang="en-US" altLang="zh-CN" sz="1200" b="1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200" b="1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除数，</a:t>
            </a:r>
            <a:r>
              <a:rPr lang="en-US" altLang="zh-CN" sz="1200" b="1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R2&gt;0</a:t>
            </a:r>
            <a:endParaRPr lang="en-US" altLang="zh-CN" sz="1200" b="1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1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   R1-&gt;</a:t>
            </a:r>
            <a:r>
              <a:rPr lang="zh-CN" altLang="en-US" sz="1200" b="1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被除数</a:t>
            </a:r>
            <a:endParaRPr lang="en-US" altLang="zh-CN" sz="1200" b="1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200" b="1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</a:t>
            </a:r>
            <a:r>
              <a:rPr lang="zh-CN" altLang="en-US" sz="1200" b="1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返回参数：</a:t>
            </a:r>
            <a:r>
              <a:rPr lang="en-US" altLang="zh-CN" sz="1200" b="1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R4</a:t>
            </a:r>
            <a:endParaRPr lang="en-US" altLang="zh-CN" sz="1200" b="1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sz="1800" dirty="0">
                <a:ea typeface="宋体" panose="02010600030101010101" pitchFamily="2" charset="-122"/>
              </a:rPr>
              <a:t>入口参数                  </a:t>
            </a:r>
            <a:r>
              <a:rPr lang="en-US" altLang="zh-CN" sz="1800" dirty="0">
                <a:ea typeface="宋体" panose="02010600030101010101" pitchFamily="2" charset="-122"/>
              </a:rPr>
              <a:t>R0</a:t>
            </a:r>
            <a:r>
              <a:rPr lang="en-US" altLang="zh-CN" sz="180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ea typeface="宋体" panose="02010600030101010101" pitchFamily="2" charset="-122"/>
                <a:sym typeface="Wingdings" panose="05000000000000000000" pitchFamily="2" charset="2"/>
              </a:rPr>
              <a:t>数组指针</a:t>
            </a:r>
            <a:endParaRPr lang="en-US" altLang="zh-CN" sz="18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/>
            <a:r>
              <a:rPr lang="en-US" altLang="zh-CN" sz="1800" dirty="0"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   R1-&gt;</a:t>
            </a:r>
            <a:r>
              <a:rPr lang="zh-CN" altLang="en-US" sz="1800" dirty="0">
                <a:ea typeface="宋体" panose="02010600030101010101" pitchFamily="2" charset="-122"/>
                <a:sym typeface="Wingdings" panose="05000000000000000000" pitchFamily="2" charset="2"/>
              </a:rPr>
              <a:t>数组大小</a:t>
            </a:r>
            <a:endParaRPr lang="en-US" altLang="zh-CN" sz="18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/>
            <a:r>
              <a:rPr lang="zh-CN" altLang="en-US" sz="1800" dirty="0">
                <a:ea typeface="宋体" panose="02010600030101010101" pitchFamily="2" charset="-122"/>
                <a:sym typeface="Wingdings" panose="05000000000000000000" pitchFamily="2" charset="2"/>
              </a:rPr>
              <a:t>返回参数：              </a:t>
            </a:r>
            <a:r>
              <a:rPr lang="en-US" altLang="zh-CN" sz="1800" dirty="0">
                <a:ea typeface="宋体" panose="02010600030101010101" pitchFamily="2" charset="-122"/>
                <a:sym typeface="Wingdings" panose="05000000000000000000" pitchFamily="2" charset="2"/>
              </a:rPr>
              <a:t>R2-&gt;</a:t>
            </a:r>
            <a:r>
              <a:rPr lang="zh-CN" altLang="en-US" sz="1800" dirty="0">
                <a:ea typeface="宋体" panose="02010600030101010101" pitchFamily="2" charset="-122"/>
                <a:sym typeface="Wingdings" panose="05000000000000000000" pitchFamily="2" charset="2"/>
              </a:rPr>
              <a:t>数组和</a:t>
            </a:r>
            <a:endParaRPr lang="en-US" altLang="zh-CN" sz="18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/>
            <a:r>
              <a:rPr lang="pt-BR" altLang="zh-CN" sz="1800" dirty="0">
                <a:ea typeface="宋体" panose="02010600030101010101" pitchFamily="2" charset="-122"/>
              </a:rPr>
              <a:t>SUMVEC 	</a:t>
            </a:r>
            <a:r>
              <a:rPr lang="en-US" altLang="zh-CN" sz="1800" dirty="0">
                <a:ea typeface="宋体" panose="02010600030101010101" pitchFamily="2" charset="-122"/>
              </a:rPr>
              <a:t>ST R3, PSAVER3 </a:t>
            </a:r>
            <a:r>
              <a:rPr lang="pt-BR" altLang="zh-CN" sz="1800" dirty="0">
                <a:ea typeface="宋体" panose="02010600030101010101" pitchFamily="2" charset="-122"/>
              </a:rPr>
              <a:t>   </a:t>
            </a:r>
            <a:endParaRPr lang="pt-BR" altLang="zh-CN" sz="180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1800" dirty="0">
                <a:ea typeface="宋体" panose="02010600030101010101" pitchFamily="2" charset="-122"/>
              </a:rPr>
              <a:t>		AND R2,R2,#0 </a:t>
            </a:r>
            <a:endParaRPr lang="pt-BR" altLang="zh-CN" sz="180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1800" dirty="0">
                <a:ea typeface="宋体" panose="02010600030101010101" pitchFamily="2" charset="-122"/>
              </a:rPr>
              <a:t>SUMLOOP	   LDR R3,R0,0 </a:t>
            </a:r>
            <a:endParaRPr lang="pt-BR" altLang="zh-CN" sz="180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1800" dirty="0">
                <a:ea typeface="宋体" panose="02010600030101010101" pitchFamily="2" charset="-122"/>
              </a:rPr>
              <a:t>		   ADD R2,R2,R3</a:t>
            </a:r>
            <a:endParaRPr lang="pt-BR" altLang="zh-CN" sz="180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1800" dirty="0">
                <a:ea typeface="宋体" panose="02010600030101010101" pitchFamily="2" charset="-122"/>
              </a:rPr>
              <a:t>		  ADD R0,R0,1	</a:t>
            </a:r>
            <a:endParaRPr lang="pt-BR" altLang="zh-CN" sz="180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1800" dirty="0">
                <a:ea typeface="宋体" panose="02010600030101010101" pitchFamily="2" charset="-122"/>
              </a:rPr>
              <a:t>		  ADD R1,R1,-1 </a:t>
            </a:r>
            <a:endParaRPr lang="pt-BR" altLang="zh-CN" sz="180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1800" dirty="0">
                <a:ea typeface="宋体" panose="02010600030101010101" pitchFamily="2" charset="-122"/>
              </a:rPr>
              <a:t>		  BRP SUMLOOP</a:t>
            </a:r>
            <a:endParaRPr lang="pt-BR" altLang="zh-CN" sz="180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1800" dirty="0">
                <a:ea typeface="宋体" panose="02010600030101010101" pitchFamily="2" charset="-122"/>
              </a:rPr>
              <a:t>		LD R3,</a:t>
            </a:r>
            <a:r>
              <a:rPr lang="en-US" altLang="zh-CN" sz="1800" dirty="0">
                <a:ea typeface="宋体" panose="02010600030101010101" pitchFamily="2" charset="-122"/>
              </a:rPr>
              <a:t> PSAVER3</a:t>
            </a:r>
            <a:endParaRPr lang="pt-BR" altLang="zh-CN" sz="180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1800" dirty="0">
                <a:ea typeface="宋体" panose="02010600030101010101" pitchFamily="2" charset="-122"/>
              </a:rPr>
              <a:t>		  RET</a:t>
            </a:r>
            <a:endParaRPr lang="pt-BR" altLang="zh-CN" sz="18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800" dirty="0">
                <a:ea typeface="宋体" panose="02010600030101010101" pitchFamily="2" charset="-122"/>
              </a:rPr>
              <a:t> PSAVER3 	.FILL 0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5638800" cy="49530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DIVIDE          AND R4,R4,#0 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           	NOT R1,R1 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		ADD R1,R1,1 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		ADD R2,R2,#0 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  		BRNZ ENDDIV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 DIVLOOP    ADD R4,R4,1 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		ADD R2,R2,R1 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		BRP DIVLOOP; P </a:t>
            </a:r>
            <a:r>
              <a:rPr lang="zh-CN" altLang="en-US" dirty="0">
                <a:ea typeface="宋体" panose="02010600030101010101" pitchFamily="2" charset="-122"/>
              </a:rPr>
              <a:t>继续</a:t>
            </a:r>
            <a:r>
              <a:rPr lang="pt-BR" altLang="zh-CN" dirty="0">
                <a:ea typeface="宋体" panose="02010600030101010101" pitchFamily="2" charset="-122"/>
              </a:rPr>
              <a:t> 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		BRZ ENDDIV ;   </a:t>
            </a:r>
            <a:r>
              <a:rPr lang="en-US" altLang="zh-CN" dirty="0">
                <a:ea typeface="宋体" panose="02010600030101010101" pitchFamily="2" charset="-122"/>
              </a:rPr>
              <a:t>Z  </a:t>
            </a:r>
            <a:r>
              <a:rPr lang="zh-CN" altLang="en-US" dirty="0">
                <a:ea typeface="宋体" panose="02010600030101010101" pitchFamily="2" charset="-122"/>
              </a:rPr>
              <a:t>整除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		ADD R4,R4,-1 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r>
              <a:rPr lang="en-US" altLang="zh-CN" dirty="0">
                <a:ea typeface="宋体" panose="02010600030101010101" pitchFamily="2" charset="-122"/>
              </a:rPr>
              <a:t>N </a:t>
            </a:r>
            <a:r>
              <a:rPr lang="zh-CN" altLang="en-US" dirty="0">
                <a:ea typeface="宋体" panose="02010600030101010101" pitchFamily="2" charset="-122"/>
              </a:rPr>
              <a:t>不够除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dirty="0">
                <a:ea typeface="宋体" panose="02010600030101010101" pitchFamily="2" charset="-122"/>
              </a:rPr>
              <a:t>ENDDIV 	RET </a:t>
            </a:r>
            <a:endParaRPr lang="pt-BR" altLang="zh-CN" dirty="0">
              <a:ea typeface="宋体" panose="02010600030101010101" pitchFamily="2" charset="-122"/>
            </a:endParaRPr>
          </a:p>
          <a:p>
            <a:pPr marL="0" indent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内容占位符 2"/>
          <p:cNvSpPr txBox="1"/>
          <p:nvPr/>
        </p:nvSpPr>
        <p:spPr>
          <a:xfrm>
            <a:off x="5651500" y="1125538"/>
            <a:ext cx="2881313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eaLnBrk="0" hangingPunct="0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入口参数                 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R2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除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R1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ctr" eaLnBrk="0" hangingPunct="0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返回参数：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ctr" eaLnBrk="0" hangingPunct="0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R4 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商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库程序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开发者可能提供包含有用的子程序的目标文件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不想提供源代码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–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知识产权的问题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汇编器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链接器必须支持外部符号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或程序起始地址必须给用户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...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.EXTERNAL	SQRT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...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LD	R2,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SQAddr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;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load SQRT 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addr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JSRR	R2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...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SQAddr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.FILL	 SQRT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JSRR,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因为不知道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SQRT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是否在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1024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条指令范围内。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课堂讨论</a:t>
            </a:r>
            <a:endParaRPr lang="zh-CN" altLang="en-US" dirty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/>
              <a:t>如何自己新增一个系统调用程序。</a:t>
            </a:r>
            <a:endParaRPr lang="en-US" altLang="zh-CN" dirty="0"/>
          </a:p>
          <a:p>
            <a:pPr marL="0" indent="0"/>
            <a:r>
              <a:rPr lang="zh-CN" altLang="en-US" dirty="0"/>
              <a:t>例子：将</a:t>
            </a:r>
            <a:r>
              <a:rPr lang="en-US" altLang="zh-CN" dirty="0"/>
              <a:t>r0</a:t>
            </a:r>
            <a:r>
              <a:rPr lang="zh-CN" altLang="en-US" dirty="0"/>
              <a:t>的字符转换为小写输出。</a:t>
            </a:r>
            <a:r>
              <a:rPr lang="en-US" altLang="zh-CN" dirty="0"/>
              <a:t>Trap x01</a:t>
            </a:r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.orig x0550</a:t>
            </a:r>
            <a:endParaRPr lang="en-US" altLang="zh-CN" dirty="0"/>
          </a:p>
          <a:p>
            <a:pPr marL="0" indent="0"/>
            <a:r>
              <a:rPr lang="en-US" altLang="zh-CN" dirty="0"/>
              <a:t>;   </a:t>
            </a:r>
            <a:r>
              <a:rPr lang="zh-CN" altLang="en-US" dirty="0"/>
              <a:t>服务程序代码</a:t>
            </a:r>
            <a:endParaRPr lang="en-US" altLang="zh-CN" dirty="0"/>
          </a:p>
          <a:p>
            <a:pPr marL="0" indent="0"/>
            <a:r>
              <a:rPr lang="en-US" altLang="zh-CN" dirty="0"/>
              <a:t>Lea r1,trapx01</a:t>
            </a:r>
            <a:endParaRPr lang="en-US" altLang="zh-CN" dirty="0"/>
          </a:p>
          <a:p>
            <a:pPr marL="0" indent="0"/>
            <a:r>
              <a:rPr lang="en-US" altLang="zh-CN" dirty="0"/>
              <a:t>St  r1,</a:t>
            </a:r>
            <a:endParaRPr lang="en-US" altLang="zh-CN" dirty="0"/>
          </a:p>
          <a:p>
            <a:pPr marL="0" indent="0"/>
            <a:r>
              <a:rPr lang="en-US" altLang="zh-CN" dirty="0"/>
              <a:t>halt</a:t>
            </a:r>
            <a:endParaRPr lang="en-US" altLang="zh-CN" dirty="0"/>
          </a:p>
          <a:p>
            <a:pPr marL="0" indent="0"/>
            <a:r>
              <a:rPr lang="en-US" altLang="zh-CN" dirty="0"/>
              <a:t>  trapx01    and r0,r0</a:t>
            </a:r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  ret</a:t>
            </a:r>
            <a:endParaRPr lang="en-US" altLang="zh-CN" dirty="0"/>
          </a:p>
          <a:p>
            <a:pPr marL="0" indent="0"/>
            <a:endParaRPr lang="zh-CN" altLang="en-US" dirty="0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LC-3 TRAP </a:t>
            </a:r>
            <a:r>
              <a:rPr lang="zh-CN" altLang="en-US" dirty="0">
                <a:ea typeface="宋体" panose="02010600030101010101" pitchFamily="2" charset="-122"/>
              </a:rPr>
              <a:t>机制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43000"/>
            <a:ext cx="8736013" cy="571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包括一组服务子程序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操作系统的一部分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–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服务程序起始固定的内存地址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  LC-3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中实现的服务子程序位于系统代码区（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below x3000)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最多支持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256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个服务子程序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起始地址表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存放在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x0000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x00FF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的内存中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(256x16bit)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。每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16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位存放一个系统服务子程序的起始地址。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在别的系统中可能称为为“系统控制块”，或 “陷入矢量表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3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TRAP 指令.</a:t>
            </a:r>
            <a:endParaRPr kumimoji="0" lang="zh-CN" altLang="en-US" sz="2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用户程序通过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指令来实现系统调用。操作系统将以用户程序身份执行某个特定的服务程序，并在执行结束后将控制权返回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LC-3: TRAP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指令通过指令中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8-bit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trap vector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来指示调用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256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个服务子程序中的哪一个。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链接回到用户程序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提供从服务程序返回到用户程序的机制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ea typeface="宋体" panose="02010600030101010101" pitchFamily="2" charset="-122"/>
              </a:rPr>
              <a:t>作业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Ex 9.2, 9.4, 9.5, 9.11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Ex 9.17, 9.18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Ex 9.8, 9.12, 9.13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TRAP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228600" y="2325688"/>
            <a:ext cx="8686800" cy="3998912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Trap 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向量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指示调用哪个系统服务程序（</a:t>
            </a:r>
            <a:r>
              <a:rPr lang="en-US" altLang="zh-CN" dirty="0">
                <a:ea typeface="宋体" panose="02010600030101010101" pitchFamily="2" charset="-122"/>
              </a:rPr>
              <a:t>x00-xff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trapvect8</a:t>
            </a:r>
            <a:r>
              <a:rPr lang="zh-CN" altLang="en-US" dirty="0">
                <a:ea typeface="宋体" panose="02010600030101010101" pitchFamily="2" charset="-122"/>
              </a:rPr>
              <a:t>索引</a:t>
            </a:r>
            <a:r>
              <a:rPr lang="zh-CN" altLang="en-US" i="1" dirty="0">
                <a:solidFill>
                  <a:srgbClr val="CE0000"/>
                </a:solidFill>
                <a:ea typeface="宋体" panose="02010600030101010101" pitchFamily="2" charset="-122"/>
              </a:rPr>
              <a:t>起始地址表，获得对应系统调用的入口地址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LC-3</a:t>
            </a:r>
            <a:r>
              <a:rPr lang="zh-CN" altLang="en-US" dirty="0">
                <a:ea typeface="宋体" panose="02010600030101010101" pitchFamily="2" charset="-122"/>
              </a:rPr>
              <a:t>实现的方法：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zh-CN" altLang="en-US" i="1" dirty="0">
                <a:solidFill>
                  <a:srgbClr val="CE0000"/>
                </a:solidFill>
                <a:ea typeface="宋体" panose="02010600030101010101" pitchFamily="2" charset="-122"/>
              </a:rPr>
              <a:t>           起始地址表存放在内存的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0x0000 – 0x00FF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处，</a:t>
            </a:r>
            <a:r>
              <a:rPr lang="en-US" altLang="zh-CN" dirty="0">
                <a:ea typeface="宋体" panose="02010600030101010101" pitchFamily="2" charset="-122"/>
              </a:rPr>
              <a:t>8-bit trap vector </a:t>
            </a:r>
            <a:r>
              <a:rPr lang="zh-CN" altLang="en-US" dirty="0">
                <a:ea typeface="宋体" panose="02010600030101010101" pitchFamily="2" charset="-122"/>
              </a:rPr>
              <a:t>通过高位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扩展成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位的内存地址，该内存地址处存放的就是相应调用的入口地址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如何执行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从起始地址表查找服务程序地址，加载到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如何返回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将下一条指令的地址（当前的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值）保存到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3316" name="Picture 5" descr="C:\Documents and Settings\Greg Byrd\My Documents\ece206\mh-slides\ch09\ch09-trap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066800"/>
            <a:ext cx="6881813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TRAP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5363" name="Picture 3" descr="C:\Documents and Settings\Greg Byrd\My Documents\ece206\mh-slides\ch09\ch09-trapflow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295400"/>
            <a:ext cx="8040688" cy="487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 Box 4"/>
          <p:cNvSpPr txBox="1"/>
          <p:nvPr/>
        </p:nvSpPr>
        <p:spPr>
          <a:xfrm>
            <a:off x="179388" y="6381750"/>
            <a:ext cx="6443662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: PC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在指令获取阶段已经执行加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操作指向了当前指令的下一条指令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RET (JMP R7)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6101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如何返回用户程序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即回到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trap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指令的下一条指令继续运行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执行</a:t>
            </a:r>
            <a:r>
              <a:rPr lang="en-US" altLang="zh-CN" dirty="0">
                <a:ea typeface="宋体" panose="02010600030101010101" pitchFamily="2" charset="-122"/>
              </a:rPr>
              <a:t>trap</a:t>
            </a:r>
            <a:r>
              <a:rPr lang="zh-CN" altLang="en-US" dirty="0">
                <a:ea typeface="宋体" panose="02010600030101010101" pitchFamily="2" charset="-122"/>
              </a:rPr>
              <a:t>指令时将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保存在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服务程序使用</a:t>
            </a:r>
            <a:r>
              <a:rPr lang="en-US" altLang="zh-CN" sz="2400" dirty="0">
                <a:ea typeface="宋体" panose="02010600030101010101" pitchFamily="2" charset="-122"/>
              </a:rPr>
              <a:t>JMP R7</a:t>
            </a:r>
            <a:r>
              <a:rPr lang="zh-CN" altLang="en-US" sz="2400" dirty="0">
                <a:ea typeface="宋体" panose="02010600030101010101" pitchFamily="2" charset="-122"/>
              </a:rPr>
              <a:t>就可以返回到用户程序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LC-3 </a:t>
            </a:r>
            <a:r>
              <a:rPr lang="zh-CN" altLang="en-US" dirty="0">
                <a:ea typeface="宋体" panose="02010600030101010101" pitchFamily="2" charset="-122"/>
              </a:rPr>
              <a:t>汇编语言使用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RET</a:t>
            </a:r>
            <a:r>
              <a:rPr lang="en-US" altLang="zh-CN" dirty="0">
                <a:ea typeface="宋体" panose="02010600030101010101" pitchFamily="2" charset="-122"/>
              </a:rPr>
              <a:t> (return) </a:t>
            </a:r>
            <a:r>
              <a:rPr lang="zh-CN" altLang="en-US" dirty="0">
                <a:ea typeface="宋体" panose="02010600030101010101" pitchFamily="2" charset="-122"/>
              </a:rPr>
              <a:t>助记符来取代</a:t>
            </a:r>
            <a:r>
              <a:rPr lang="en-US" altLang="zh-CN" dirty="0">
                <a:ea typeface="宋体" panose="02010600030101010101" pitchFamily="2" charset="-122"/>
              </a:rPr>
              <a:t> “JMP R7”.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因此：必须保证服务程序没有改变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r>
              <a:rPr lang="zh-CN" altLang="en-US" dirty="0">
                <a:ea typeface="宋体" panose="02010600030101010101" pitchFamily="2" charset="-122"/>
              </a:rPr>
              <a:t>，否则无法返回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TRAP </a:t>
            </a:r>
            <a:r>
              <a:rPr lang="zh-CN" altLang="en-US" dirty="0">
                <a:ea typeface="宋体" panose="02010600030101010101" pitchFamily="2" charset="-122"/>
              </a:rPr>
              <a:t>机制流程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8435" name="Picture 8" descr="C:\common\PattPatel slides\e2\ch09-figures\ch09-0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295400"/>
            <a:ext cx="6705600" cy="522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 Box 7"/>
          <p:cNvSpPr txBox="1"/>
          <p:nvPr/>
        </p:nvSpPr>
        <p:spPr>
          <a:xfrm>
            <a:off x="4643438" y="2997200"/>
            <a:ext cx="2595562" cy="1200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>
              <a:buAutoNum type="arabicPeriod"/>
            </a:pPr>
            <a:r>
              <a:rPr lang="zh-CN" altLang="en-US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查找开始地址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AutoNum type="arabicPeriod"/>
            </a:pPr>
            <a:r>
              <a:rPr lang="zh-CN" altLang="en-US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转换到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服务程序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AutoNum type="arabicPeriod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(JMP R7).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square" lIns="91440" tIns="45720" rIns="91440" bIns="45720" anchor="t"/>
          <a:p>
            <a:pPr algn="r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ea typeface="宋体" panose="02010600030101010101" pitchFamily="2" charset="-122"/>
              </a:rPr>
              <a:t>Ex: </a:t>
            </a:r>
            <a:r>
              <a:rPr lang="zh-CN" altLang="en-US" dirty="0">
                <a:ea typeface="宋体" panose="02010600030101010101" pitchFamily="2" charset="-122"/>
              </a:rPr>
              <a:t>输入大写字母转换为小写字母，输入</a:t>
            </a:r>
            <a:r>
              <a:rPr lang="en-US" altLang="zh-CN" dirty="0">
                <a:ea typeface="宋体" panose="02010600030101010101" pitchFamily="2" charset="-122"/>
              </a:rPr>
              <a:t>’7’</a:t>
            </a:r>
            <a:r>
              <a:rPr lang="zh-CN" altLang="en-US" dirty="0">
                <a:ea typeface="宋体" panose="02010600030101010101" pitchFamily="2" charset="-122"/>
              </a:rPr>
              <a:t>结束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105400"/>
          </a:xfrm>
          <a:ln/>
        </p:spPr>
        <p:txBody>
          <a:bodyPr vert="horz" wrap="square" lIns="91440" tIns="45720" rIns="91440" bIns="45720" anchor="t"/>
          <a:p>
            <a:pPr marL="0" indent="0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.ORIG x3000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LD	R2, TERM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Load negative ASCII ‘7’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LD	R3, ASCII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Load ASCII difference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AGAIN		</a:t>
            </a:r>
            <a:r>
              <a:rPr lang="en-US" altLang="zh-CN" i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	 x23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input character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R1, R2, R0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Test for terminate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BRz	EXIT	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Exit if done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R0, R0, R3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Change to lowercase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i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	 x21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Output to monitor...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BRnzp  AGAIN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... again and again...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TERM		.FILL	 xFFC9	 ; </a:t>
            </a:r>
            <a:r>
              <a:rPr lang="en-US" altLang="zh-CN" sz="2000" b="0" dirty="0">
                <a:solidFill>
                  <a:srgbClr val="009900"/>
                </a:solidFill>
                <a:ea typeface="宋体" panose="02010600030101010101" pitchFamily="2" charset="-122"/>
              </a:rPr>
              <a:t>-‘7’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ASCII		.FILL	 x0020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lowercase bit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EXIT		</a:t>
            </a:r>
            <a:r>
              <a:rPr lang="en-US" altLang="zh-CN" i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	 x25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halt</a:t>
            </a:r>
            <a:b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.END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Documents\ece206\mh-slides\PattPatel.pot</Template>
  <TotalTime>0</TotalTime>
  <Words>8984</Words>
  <Application>WPS 演示</Application>
  <PresentationFormat>全屏显示(4:3)</PresentationFormat>
  <Paragraphs>582</Paragraphs>
  <Slides>40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宋体</vt:lpstr>
      <vt:lpstr>Wingdings</vt:lpstr>
      <vt:lpstr>Tahoma</vt:lpstr>
      <vt:lpstr>Times New Roman</vt:lpstr>
      <vt:lpstr>Garamond</vt:lpstr>
      <vt:lpstr>Adobe Garamond Pro</vt:lpstr>
      <vt:lpstr>Franklin Gothic Book</vt:lpstr>
      <vt:lpstr>Verdana</vt:lpstr>
      <vt:lpstr>Courier New</vt:lpstr>
      <vt:lpstr>微软雅黑</vt:lpstr>
      <vt:lpstr>Arial Unicode MS</vt:lpstr>
      <vt:lpstr>Segoe Print</vt:lpstr>
      <vt:lpstr>PattPatel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North Carolina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Greg Byrd</dc:creator>
  <cp:lastModifiedBy>蛋壳</cp:lastModifiedBy>
  <cp:revision>104</cp:revision>
  <cp:lastPrinted>1999-01-05T13:39:18Z</cp:lastPrinted>
  <dcterms:created xsi:type="dcterms:W3CDTF">2000-06-30T15:30:51Z</dcterms:created>
  <dcterms:modified xsi:type="dcterms:W3CDTF">2020-09-05T09:19:47Z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