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323" r:id="rId4"/>
    <p:sldId id="351" r:id="rId5"/>
    <p:sldId id="325" r:id="rId6"/>
    <p:sldId id="324" r:id="rId7"/>
    <p:sldId id="336" r:id="rId8"/>
    <p:sldId id="338" r:id="rId9"/>
    <p:sldId id="340" r:id="rId10"/>
    <p:sldId id="326" r:id="rId11"/>
    <p:sldId id="339" r:id="rId12"/>
    <p:sldId id="328" r:id="rId13"/>
    <p:sldId id="343" r:id="rId14"/>
    <p:sldId id="344" r:id="rId15"/>
    <p:sldId id="347" r:id="rId16"/>
    <p:sldId id="348" r:id="rId17"/>
    <p:sldId id="346" r:id="rId18"/>
    <p:sldId id="345" r:id="rId19"/>
    <p:sldId id="341" r:id="rId20"/>
    <p:sldId id="342" r:id="rId21"/>
    <p:sldId id="333" r:id="rId22"/>
    <p:sldId id="349" r:id="rId23"/>
    <p:sldId id="350" r:id="rId24"/>
    <p:sldId id="35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5260" autoAdjust="0"/>
  </p:normalViewPr>
  <p:slideViewPr>
    <p:cSldViewPr>
      <p:cViewPr varScale="1">
        <p:scale>
          <a:sx n="104" d="100"/>
          <a:sy n="104" d="100"/>
        </p:scale>
        <p:origin x="-221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4A35-123A-40C5-BEA5-FCE7F4B8E9B3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ED07-7C50-4614-810D-851CCB674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43EFD-418E-4D59-8A82-989321B9F179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ABC79-D40A-49F8-B817-8741DAA0A614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9C3BC-A5C4-4D84-BE10-F8EB38D4DDB8}" type="slidenum">
              <a:rPr lang="en-US" altLang="zh-CN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FAC11-A0AD-480B-A1D6-2DBC0F23A9D0}" type="slidenum">
              <a:rPr lang="en-US" altLang="zh-CN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5CF4F-3269-464F-8408-8E4CA864662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数据结构（荣誉）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授课教师：肖志娇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张志宏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 smtClean="0">
                <a:latin typeface="Arial" charset="0"/>
                <a:ea typeface="楷体" pitchFamily="49" charset="-122"/>
                <a:cs typeface="Arial" charset="0"/>
              </a:rPr>
              <a:t>常见两种操作：</a:t>
            </a:r>
          </a:p>
          <a:p>
            <a:pPr lvl="1">
              <a:lnSpc>
                <a:spcPct val="90000"/>
              </a:lnSpc>
            </a:pPr>
            <a:r>
              <a:rPr lang="zh-CN" altLang="zh-CN" b="1" dirty="0" smtClean="0">
                <a:latin typeface="Arial" charset="0"/>
                <a:ea typeface="楷体" pitchFamily="49" charset="-122"/>
                <a:cs typeface="Arial" charset="0"/>
              </a:rPr>
              <a:t>合</a:t>
            </a:r>
            <a:r>
              <a:rPr lang="zh-CN" altLang="zh-CN" b="1" dirty="0" smtClean="0">
                <a:solidFill>
                  <a:srgbClr val="FF0000"/>
                </a:solidFill>
                <a:latin typeface="Arial" charset="0"/>
                <a:ea typeface="楷体" pitchFamily="49" charset="-122"/>
                <a:cs typeface="Arial" charset="0"/>
              </a:rPr>
              <a:t>并</a:t>
            </a:r>
            <a:r>
              <a:rPr lang="zh-CN" altLang="zh-CN" b="1" dirty="0" smtClean="0">
                <a:latin typeface="Arial" charset="0"/>
                <a:ea typeface="楷体" pitchFamily="49" charset="-122"/>
                <a:cs typeface="Arial" charset="0"/>
              </a:rPr>
              <a:t>两个集合</a:t>
            </a:r>
          </a:p>
          <a:p>
            <a:pPr lvl="1">
              <a:lnSpc>
                <a:spcPct val="90000"/>
              </a:lnSpc>
            </a:pPr>
            <a:r>
              <a:rPr lang="zh-CN" altLang="zh-CN" b="1" dirty="0" smtClean="0">
                <a:solidFill>
                  <a:srgbClr val="FF0000"/>
                </a:solidFill>
                <a:latin typeface="Arial" charset="0"/>
                <a:ea typeface="楷体" pitchFamily="49" charset="-122"/>
                <a:cs typeface="Arial" charset="0"/>
              </a:rPr>
              <a:t>查</a:t>
            </a:r>
            <a:r>
              <a:rPr lang="zh-CN" altLang="zh-CN" b="1" dirty="0" smtClean="0">
                <a:latin typeface="Arial" charset="0"/>
                <a:ea typeface="楷体" pitchFamily="49" charset="-122"/>
                <a:cs typeface="Arial" charset="0"/>
              </a:rPr>
              <a:t>找某元素属于哪个集合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查找                            合并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25760" y="2407071"/>
            <a:ext cx="35814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400" b="1" dirty="0" smtClean="0">
                <a:latin typeface="Arial" charset="0"/>
                <a:cs typeface="Arial" charset="0"/>
              </a:rPr>
              <a:t>find(</a:t>
            </a:r>
            <a:r>
              <a:rPr lang="zh-CN" altLang="zh-CN" sz="2400" b="1" dirty="0">
                <a:latin typeface="Arial" charset="0"/>
                <a:cs typeface="Arial" charset="0"/>
              </a:rPr>
              <a:t>x)</a:t>
            </a:r>
          </a:p>
          <a:p>
            <a:pPr>
              <a:spcBef>
                <a:spcPct val="0"/>
              </a:spcBef>
            </a:pPr>
            <a:r>
              <a:rPr lang="zh-CN" altLang="zh-CN" sz="2400" b="1" dirty="0">
                <a:latin typeface="Arial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zh-CN" altLang="zh-CN" sz="2400" b="1" dirty="0">
                <a:latin typeface="Arial" charset="0"/>
                <a:cs typeface="Arial" charset="0"/>
              </a:rPr>
              <a:t>   r = x;</a:t>
            </a:r>
          </a:p>
          <a:p>
            <a:pPr>
              <a:spcBef>
                <a:spcPct val="0"/>
              </a:spcBef>
            </a:pPr>
            <a:r>
              <a:rPr lang="zh-CN" altLang="zh-CN" sz="2400" b="1" dirty="0">
                <a:latin typeface="Arial" charset="0"/>
                <a:cs typeface="Arial" charset="0"/>
              </a:rPr>
              <a:t>   while (set[r] != r)</a:t>
            </a:r>
          </a:p>
          <a:p>
            <a:pPr>
              <a:spcBef>
                <a:spcPct val="0"/>
              </a:spcBef>
            </a:pPr>
            <a:r>
              <a:rPr lang="zh-CN" altLang="zh-CN" sz="2400" b="1" dirty="0">
                <a:latin typeface="Arial" charset="0"/>
                <a:cs typeface="Arial" charset="0"/>
              </a:rPr>
              <a:t>      r = set[r];</a:t>
            </a:r>
          </a:p>
          <a:p>
            <a:pPr>
              <a:spcBef>
                <a:spcPct val="0"/>
              </a:spcBef>
            </a:pPr>
            <a:r>
              <a:rPr lang="zh-CN" altLang="zh-CN" sz="2400" b="1" dirty="0">
                <a:latin typeface="Arial" charset="0"/>
                <a:cs typeface="Arial" charset="0"/>
              </a:rPr>
              <a:t>   return r;</a:t>
            </a:r>
          </a:p>
          <a:p>
            <a:pPr>
              <a:spcBef>
                <a:spcPct val="0"/>
              </a:spcBef>
            </a:pPr>
            <a:r>
              <a:rPr lang="zh-CN" altLang="zh-CN" sz="2400" b="1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8160" y="2407071"/>
            <a:ext cx="3124200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merge(a</a:t>
            </a:r>
            <a:r>
              <a:rPr lang="en-US" altLang="zh-CN" sz="2400" b="1" dirty="0">
                <a:latin typeface="Arial" charset="0"/>
                <a:cs typeface="Arial" charset="0"/>
              </a:rPr>
              <a:t>, b)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latin typeface="Arial" charset="0"/>
                <a:cs typeface="Arial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latin typeface="Arial" charset="0"/>
                <a:cs typeface="Arial" charset="0"/>
              </a:rPr>
              <a:t>     </a:t>
            </a:r>
            <a:r>
              <a:rPr lang="en-US" altLang="zh-CN" sz="2400" b="1" dirty="0" err="1">
                <a:latin typeface="Arial" charset="0"/>
                <a:cs typeface="Arial" charset="0"/>
              </a:rPr>
              <a:t>int</a:t>
            </a:r>
            <a:r>
              <a:rPr lang="en-US" altLang="zh-CN" sz="2400" b="1" dirty="0">
                <a:latin typeface="Arial" charset="0"/>
                <a:cs typeface="Arial" charset="0"/>
              </a:rPr>
              <a:t> 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p=find(a</a:t>
            </a:r>
            <a:r>
              <a:rPr lang="en-US" altLang="zh-CN" sz="2400" b="1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latin typeface="Arial" charset="0"/>
                <a:cs typeface="Arial" charset="0"/>
              </a:rPr>
              <a:t>     </a:t>
            </a:r>
            <a:r>
              <a:rPr lang="en-US" altLang="zh-CN" sz="2400" b="1" dirty="0" err="1">
                <a:latin typeface="Arial" charset="0"/>
                <a:cs typeface="Arial" charset="0"/>
              </a:rPr>
              <a:t>int</a:t>
            </a:r>
            <a:r>
              <a:rPr lang="en-US" altLang="zh-CN" sz="2400" b="1" dirty="0">
                <a:latin typeface="Arial" charset="0"/>
                <a:cs typeface="Arial" charset="0"/>
              </a:rPr>
              <a:t> 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q=find(b</a:t>
            </a:r>
            <a:r>
              <a:rPr lang="en-US" altLang="zh-CN" sz="2400" b="1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latin typeface="Arial" charset="0"/>
                <a:cs typeface="Arial" charset="0"/>
              </a:rPr>
              <a:t>     if (p!=q)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latin typeface="Arial" charset="0"/>
                <a:cs typeface="Arial" charset="0"/>
              </a:rPr>
              <a:t>           set[p]=q;</a:t>
            </a:r>
          </a:p>
          <a:p>
            <a:pPr>
              <a:spcBef>
                <a:spcPct val="0"/>
              </a:spcBef>
            </a:pPr>
            <a:r>
              <a:rPr lang="en-US" altLang="zh-CN" sz="2400" b="1" dirty="0">
                <a:latin typeface="Arial" charset="0"/>
                <a:cs typeface="Arial" charset="0"/>
              </a:rPr>
              <a:t>}</a:t>
            </a:r>
            <a:endParaRPr lang="zh-CN" altLang="zh-CN" sz="24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 flipV="1">
            <a:off x="3348038" y="2060575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916238" y="1557338"/>
            <a:ext cx="503237" cy="503237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5148263" y="1557338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067175" y="1557338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771775" y="20605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227763" y="1557338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380288" y="1557338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652120" y="3733800"/>
            <a:ext cx="2449513" cy="277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5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</a:t>
            </a: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5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7667625" y="2133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 flipV="1">
            <a:off x="3924300" y="2997200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81503E-6 L -0.09254 -3.81503E-6 C -0.13421 -3.81503E-6 -0.18507 0.03885 -0.18507 0.07076 L -0.18507 0.14151 " pathEditMode="relative" rAng="0" ptsTypes="FfFF">
                                      <p:cBhvr>
                                        <p:cTn id="11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3.81503E-6 L -0.08889 -3.81503E-6 C -0.12882 -3.81503E-6 -0.17726 0.03862 -0.17726 0.07076 L -0.17726 0.14151 " pathEditMode="relative" rAng="0" ptsTypes="FfFF">
                                      <p:cBhvr>
                                        <p:cTn id="2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81503E-6 L 0.06476 -3.81503E-6 C 0.09375 -3.81503E-6 0.12986 0.03862 0.12986 0.07076 L 0.12986 0.14151 " pathEditMode="relative" rAng="0" ptsTypes="FfFF">
                                      <p:cBhvr>
                                        <p:cTn id="37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0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0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81503E-6 L -0.17934 -3.81503E-6 C -0.25989 -3.81503E-6 -0.35833 0.07908 -0.35833 0.14359 L -0.35833 0.28833 " pathEditMode="relative" rAng="0" ptsTypes="FfFF">
                                      <p:cBhvr>
                                        <p:cTn id="50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1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0.14151 L -0.05139 0.14151 C -0.13316 0.14151 -0.23229 0.22174 -0.23229 0.28787 L -0.23229 0.43515 " pathEditMode="relative" rAng="0" ptsTypes="FfFF">
                                      <p:cBhvr>
                                        <p:cTn id="52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38728E-6 L -0.18107 1.38728E-6 C -0.26232 1.38728E-6 -0.36215 0.0793 -0.36215 0.14404 L -0.36215 0.28832 " pathEditMode="relative" rAng="0" ptsTypes="FfFF">
                                      <p:cBhvr>
                                        <p:cTn id="54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5" grpId="0" animBg="1"/>
      <p:bldP spid="20486" grpId="0" animBg="1"/>
      <p:bldP spid="20487" grpId="0" animBg="1"/>
      <p:bldP spid="20488" grpId="0" animBg="1"/>
      <p:bldP spid="20488" grpId="1" animBg="1"/>
      <p:bldP spid="20489" grpId="0" animBg="1"/>
      <p:bldP spid="20491" grpId="0" animBg="1"/>
      <p:bldP spid="20491" grpId="1" animBg="1"/>
      <p:bldP spid="204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其他</a:t>
            </a:r>
            <a:r>
              <a:rPr lang="zh-CN" altLang="zh-CN" b="1" dirty="0" smtClean="0">
                <a:latin typeface="Arial" charset="0"/>
                <a:ea typeface="楷体" pitchFamily="49" charset="-122"/>
                <a:cs typeface="Arial" charset="0"/>
              </a:rPr>
              <a:t>操作：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判断两个元素是否属于同一个集合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路径压缩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判断两个元素是否属于同一个集合</a:t>
            </a:r>
            <a:endParaRPr lang="en-US" altLang="zh-CN" b="1" dirty="0" smtClean="0">
              <a:latin typeface="Arial" charset="0"/>
              <a:ea typeface="楷体" pitchFamily="49" charset="-122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只需要判断他们所在树的根结点是否一样即可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合并两个集合的时候，只需要在两个根结点之间连边即可</a:t>
            </a:r>
          </a:p>
          <a:p>
            <a:pPr>
              <a:lnSpc>
                <a:spcPct val="90000"/>
              </a:lnSpc>
            </a:pPr>
            <a:endParaRPr lang="zh-CN" altLang="en-US" b="1" dirty="0" smtClean="0">
              <a:latin typeface="Arial" charset="0"/>
              <a:ea typeface="楷体" pitchFamily="49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判断元素是否属于同一集合</a:t>
            </a: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1676400" y="5486400"/>
            <a:ext cx="5756275" cy="579438"/>
          </a:xfrm>
          <a:prstGeom prst="rect">
            <a:avLst/>
          </a:prstGeom>
          <a:noFill/>
          <a:ln w="50800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200" b="1"/>
              <a:t>判断</a:t>
            </a:r>
            <a:r>
              <a:rPr lang="en-US" altLang="zh-CN" sz="3200" b="1"/>
              <a:t>5</a:t>
            </a:r>
            <a:r>
              <a:rPr lang="zh-CN" altLang="en-US" sz="3200" b="1"/>
              <a:t>与</a:t>
            </a:r>
            <a:r>
              <a:rPr lang="en-US" altLang="zh-CN" sz="3200" b="1"/>
              <a:t>10</a:t>
            </a:r>
            <a:r>
              <a:rPr lang="zh-CN" altLang="en-US" sz="3200" b="1"/>
              <a:t>是否在同一个集合中</a:t>
            </a:r>
          </a:p>
        </p:txBody>
      </p:sp>
      <p:sp>
        <p:nvSpPr>
          <p:cNvPr id="26752" name="Oval 128"/>
          <p:cNvSpPr>
            <a:spLocks noChangeArrowheads="1"/>
          </p:cNvSpPr>
          <p:nvPr/>
        </p:nvSpPr>
        <p:spPr bwMode="auto">
          <a:xfrm>
            <a:off x="2617788" y="2058988"/>
            <a:ext cx="503237" cy="503237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1</a:t>
            </a:r>
          </a:p>
        </p:txBody>
      </p:sp>
      <p:sp>
        <p:nvSpPr>
          <p:cNvPr id="26753" name="Oval 129"/>
          <p:cNvSpPr>
            <a:spLocks noChangeArrowheads="1"/>
          </p:cNvSpPr>
          <p:nvPr/>
        </p:nvSpPr>
        <p:spPr bwMode="auto">
          <a:xfrm>
            <a:off x="1897063" y="2924175"/>
            <a:ext cx="503237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2</a:t>
            </a:r>
          </a:p>
        </p:txBody>
      </p:sp>
      <p:sp>
        <p:nvSpPr>
          <p:cNvPr id="26754" name="Oval 130"/>
          <p:cNvSpPr>
            <a:spLocks noChangeArrowheads="1"/>
          </p:cNvSpPr>
          <p:nvPr/>
        </p:nvSpPr>
        <p:spPr bwMode="auto">
          <a:xfrm>
            <a:off x="3408363" y="2924175"/>
            <a:ext cx="503237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3</a:t>
            </a:r>
          </a:p>
        </p:txBody>
      </p:sp>
      <p:sp>
        <p:nvSpPr>
          <p:cNvPr id="26755" name="Oval 131"/>
          <p:cNvSpPr>
            <a:spLocks noChangeArrowheads="1"/>
          </p:cNvSpPr>
          <p:nvPr/>
        </p:nvSpPr>
        <p:spPr bwMode="auto">
          <a:xfrm>
            <a:off x="2616200" y="2924175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5</a:t>
            </a:r>
          </a:p>
        </p:txBody>
      </p:sp>
      <p:sp>
        <p:nvSpPr>
          <p:cNvPr id="26756" name="Oval 132"/>
          <p:cNvSpPr>
            <a:spLocks noChangeArrowheads="1"/>
          </p:cNvSpPr>
          <p:nvPr/>
        </p:nvSpPr>
        <p:spPr bwMode="auto">
          <a:xfrm>
            <a:off x="3049588" y="3714750"/>
            <a:ext cx="503237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6</a:t>
            </a:r>
          </a:p>
        </p:txBody>
      </p:sp>
      <p:sp>
        <p:nvSpPr>
          <p:cNvPr id="26757" name="Oval 133"/>
          <p:cNvSpPr>
            <a:spLocks noChangeArrowheads="1"/>
          </p:cNvSpPr>
          <p:nvPr/>
        </p:nvSpPr>
        <p:spPr bwMode="auto">
          <a:xfrm>
            <a:off x="5857875" y="2060575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4</a:t>
            </a:r>
          </a:p>
        </p:txBody>
      </p:sp>
      <p:sp>
        <p:nvSpPr>
          <p:cNvPr id="26758" name="Oval 134"/>
          <p:cNvSpPr>
            <a:spLocks noChangeArrowheads="1"/>
          </p:cNvSpPr>
          <p:nvPr/>
        </p:nvSpPr>
        <p:spPr bwMode="auto">
          <a:xfrm>
            <a:off x="5354638" y="2924175"/>
            <a:ext cx="503237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8</a:t>
            </a:r>
          </a:p>
        </p:txBody>
      </p:sp>
      <p:sp>
        <p:nvSpPr>
          <p:cNvPr id="26759" name="Oval 135"/>
          <p:cNvSpPr>
            <a:spLocks noChangeArrowheads="1"/>
          </p:cNvSpPr>
          <p:nvPr/>
        </p:nvSpPr>
        <p:spPr bwMode="auto">
          <a:xfrm>
            <a:off x="6362700" y="2924175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7</a:t>
            </a:r>
          </a:p>
        </p:txBody>
      </p:sp>
      <p:sp>
        <p:nvSpPr>
          <p:cNvPr id="26760" name="Oval 136"/>
          <p:cNvSpPr>
            <a:spLocks noChangeArrowheads="1"/>
          </p:cNvSpPr>
          <p:nvPr/>
        </p:nvSpPr>
        <p:spPr bwMode="auto">
          <a:xfrm>
            <a:off x="4994275" y="3714750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10</a:t>
            </a:r>
          </a:p>
        </p:txBody>
      </p:sp>
      <p:cxnSp>
        <p:nvCxnSpPr>
          <p:cNvPr id="26761" name="AutoShape 137"/>
          <p:cNvCxnSpPr>
            <a:cxnSpLocks noChangeShapeType="1"/>
            <a:stCxn id="26752" idx="3"/>
            <a:endCxn id="26753" idx="0"/>
          </p:cNvCxnSpPr>
          <p:nvPr/>
        </p:nvCxnSpPr>
        <p:spPr bwMode="auto">
          <a:xfrm flipH="1">
            <a:off x="2149475" y="2514600"/>
            <a:ext cx="541338" cy="3841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</p:cxnSp>
      <p:cxnSp>
        <p:nvCxnSpPr>
          <p:cNvPr id="26762" name="AutoShape 138"/>
          <p:cNvCxnSpPr>
            <a:cxnSpLocks noChangeShapeType="1"/>
            <a:stCxn id="26758" idx="3"/>
            <a:endCxn id="26760" idx="0"/>
          </p:cNvCxnSpPr>
          <p:nvPr/>
        </p:nvCxnSpPr>
        <p:spPr bwMode="auto">
          <a:xfrm flipH="1">
            <a:off x="5246688" y="3379788"/>
            <a:ext cx="180975" cy="30956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lg" len="lg"/>
          </a:ln>
        </p:spPr>
      </p:cxnSp>
      <p:cxnSp>
        <p:nvCxnSpPr>
          <p:cNvPr id="26763" name="AutoShape 139"/>
          <p:cNvCxnSpPr>
            <a:cxnSpLocks noChangeShapeType="1"/>
            <a:stCxn id="26758" idx="0"/>
            <a:endCxn id="26757" idx="3"/>
          </p:cNvCxnSpPr>
          <p:nvPr/>
        </p:nvCxnSpPr>
        <p:spPr bwMode="auto">
          <a:xfrm flipV="1">
            <a:off x="5607050" y="2516188"/>
            <a:ext cx="323850" cy="382587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764" name="AutoShape 140"/>
          <p:cNvCxnSpPr>
            <a:cxnSpLocks noChangeShapeType="1"/>
            <a:stCxn id="26759" idx="0"/>
            <a:endCxn id="26757" idx="5"/>
          </p:cNvCxnSpPr>
          <p:nvPr/>
        </p:nvCxnSpPr>
        <p:spPr bwMode="auto">
          <a:xfrm flipH="1" flipV="1">
            <a:off x="6288088" y="2516188"/>
            <a:ext cx="327025" cy="382587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765" name="AutoShape 141"/>
          <p:cNvCxnSpPr>
            <a:cxnSpLocks noChangeShapeType="1"/>
            <a:stCxn id="26756" idx="0"/>
            <a:endCxn id="26754" idx="3"/>
          </p:cNvCxnSpPr>
          <p:nvPr/>
        </p:nvCxnSpPr>
        <p:spPr bwMode="auto">
          <a:xfrm flipV="1">
            <a:off x="3302000" y="3379788"/>
            <a:ext cx="179388" cy="30956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766" name="AutoShape 142"/>
          <p:cNvCxnSpPr>
            <a:cxnSpLocks noChangeShapeType="1"/>
            <a:stCxn id="26754" idx="0"/>
            <a:endCxn id="26752" idx="5"/>
          </p:cNvCxnSpPr>
          <p:nvPr/>
        </p:nvCxnSpPr>
        <p:spPr bwMode="auto">
          <a:xfrm flipH="1" flipV="1">
            <a:off x="3048000" y="2514600"/>
            <a:ext cx="612775" cy="3841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767" name="AutoShape 143"/>
          <p:cNvCxnSpPr>
            <a:cxnSpLocks noChangeShapeType="1"/>
            <a:stCxn id="26755" idx="0"/>
            <a:endCxn id="26752" idx="4"/>
          </p:cNvCxnSpPr>
          <p:nvPr/>
        </p:nvCxnSpPr>
        <p:spPr bwMode="auto">
          <a:xfrm flipV="1">
            <a:off x="2868613" y="2587625"/>
            <a:ext cx="1587" cy="3111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769" name="AutoShape 145"/>
          <p:cNvCxnSpPr>
            <a:cxnSpLocks noChangeShapeType="1"/>
            <a:stCxn id="26757" idx="2"/>
            <a:endCxn id="26752" idx="6"/>
          </p:cNvCxnSpPr>
          <p:nvPr/>
        </p:nvCxnSpPr>
        <p:spPr bwMode="auto">
          <a:xfrm rot="10800000">
            <a:off x="3121025" y="2310608"/>
            <a:ext cx="2736850" cy="1587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23" name="TextBox 22"/>
          <p:cNvSpPr txBox="1"/>
          <p:nvPr/>
        </p:nvSpPr>
        <p:spPr>
          <a:xfrm>
            <a:off x="4139952" y="18448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合并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6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6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6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67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67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67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67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6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6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6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6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6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6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67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67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267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267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67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67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67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67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67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67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267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67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67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6" grpId="0"/>
      <p:bldP spid="26752" grpId="0" animBg="1"/>
      <p:bldP spid="26752" grpId="1" animBg="1"/>
      <p:bldP spid="26753" grpId="0" animBg="1"/>
      <p:bldP spid="26754" grpId="0" animBg="1"/>
      <p:bldP spid="26755" grpId="0" animBg="1"/>
      <p:bldP spid="26755" grpId="1" animBg="1"/>
      <p:bldP spid="26755" grpId="2" animBg="1"/>
      <p:bldP spid="26756" grpId="0" animBg="1"/>
      <p:bldP spid="26757" grpId="0" animBg="1"/>
      <p:bldP spid="26757" grpId="1" animBg="1"/>
      <p:bldP spid="26758" grpId="0" animBg="1"/>
      <p:bldP spid="26758" grpId="1" animBg="1"/>
      <p:bldP spid="26759" grpId="0" animBg="1"/>
      <p:bldP spid="26760" grpId="0" animBg="1"/>
      <p:bldP spid="26760" grpId="1" animBg="1"/>
      <p:bldP spid="26760" grpId="2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8"/>
          <p:cNvSpPr txBox="1">
            <a:spLocks noChangeArrowheads="1"/>
          </p:cNvSpPr>
          <p:nvPr/>
        </p:nvSpPr>
        <p:spPr bwMode="auto">
          <a:xfrm>
            <a:off x="5105400" y="1828800"/>
            <a:ext cx="381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void Union(</a:t>
            </a:r>
            <a:r>
              <a:rPr lang="en-US" altLang="zh-CN" dirty="0" err="1"/>
              <a:t>int</a:t>
            </a:r>
            <a:r>
              <a:rPr lang="en-US" altLang="zh-CN" dirty="0"/>
              <a:t> r1, </a:t>
            </a:r>
            <a:r>
              <a:rPr lang="en-US" altLang="zh-CN" dirty="0" err="1"/>
              <a:t>int</a:t>
            </a:r>
            <a:r>
              <a:rPr lang="en-US" altLang="zh-CN" dirty="0"/>
              <a:t> r2){</a:t>
            </a:r>
          </a:p>
          <a:p>
            <a:r>
              <a:rPr lang="en-US" altLang="zh-CN" dirty="0"/>
              <a:t>     </a:t>
            </a:r>
            <a:r>
              <a:rPr lang="en-US" altLang="zh-CN" dirty="0" err="1"/>
              <a:t>int</a:t>
            </a:r>
            <a:r>
              <a:rPr lang="en-US" altLang="zh-CN" dirty="0"/>
              <a:t> a = Find(r1); </a:t>
            </a:r>
            <a:r>
              <a:rPr lang="en-US" altLang="zh-CN" dirty="0" err="1"/>
              <a:t>int</a:t>
            </a:r>
            <a:r>
              <a:rPr lang="en-US" altLang="zh-CN" dirty="0"/>
              <a:t> b = Find(r2);</a:t>
            </a:r>
          </a:p>
          <a:p>
            <a:r>
              <a:rPr lang="en-US" altLang="zh-CN" dirty="0"/>
              <a:t>     if( a == b ) return ; </a:t>
            </a:r>
          </a:p>
          <a:p>
            <a:r>
              <a:rPr lang="en-US" altLang="zh-CN" dirty="0"/>
              <a:t>     else </a:t>
            </a:r>
            <a:r>
              <a:rPr lang="en-US" altLang="zh-CN" dirty="0" smtClean="0"/>
              <a:t>set[b] </a:t>
            </a:r>
            <a:r>
              <a:rPr lang="en-US" altLang="zh-CN" dirty="0"/>
              <a:t>= </a:t>
            </a:r>
            <a:r>
              <a:rPr lang="en-US" altLang="zh-CN" dirty="0" smtClean="0"/>
              <a:t>a;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2291" name="Oval 9"/>
          <p:cNvSpPr>
            <a:spLocks noChangeArrowheads="1"/>
          </p:cNvSpPr>
          <p:nvPr/>
        </p:nvSpPr>
        <p:spPr bwMode="auto">
          <a:xfrm>
            <a:off x="990600" y="2514600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1</a:t>
            </a:r>
          </a:p>
        </p:txBody>
      </p:sp>
      <p:sp>
        <p:nvSpPr>
          <p:cNvPr id="12292" name="Oval 10"/>
          <p:cNvSpPr>
            <a:spLocks noChangeArrowheads="1"/>
          </p:cNvSpPr>
          <p:nvPr/>
        </p:nvSpPr>
        <p:spPr bwMode="auto">
          <a:xfrm>
            <a:off x="261938" y="3433763"/>
            <a:ext cx="503237" cy="503237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2</a:t>
            </a:r>
          </a:p>
        </p:txBody>
      </p:sp>
      <p:sp>
        <p:nvSpPr>
          <p:cNvPr id="12293" name="Oval 11"/>
          <p:cNvSpPr>
            <a:spLocks noChangeArrowheads="1"/>
          </p:cNvSpPr>
          <p:nvPr/>
        </p:nvSpPr>
        <p:spPr bwMode="auto">
          <a:xfrm>
            <a:off x="1773238" y="3433763"/>
            <a:ext cx="503237" cy="503237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3</a:t>
            </a:r>
          </a:p>
        </p:txBody>
      </p:sp>
      <p:sp>
        <p:nvSpPr>
          <p:cNvPr id="12294" name="Oval 12"/>
          <p:cNvSpPr>
            <a:spLocks noChangeArrowheads="1"/>
          </p:cNvSpPr>
          <p:nvPr/>
        </p:nvSpPr>
        <p:spPr bwMode="auto">
          <a:xfrm>
            <a:off x="981075" y="3433763"/>
            <a:ext cx="503238" cy="503237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5</a:t>
            </a:r>
          </a:p>
        </p:txBody>
      </p:sp>
      <p:sp>
        <p:nvSpPr>
          <p:cNvPr id="12295" name="Oval 13"/>
          <p:cNvSpPr>
            <a:spLocks noChangeArrowheads="1"/>
          </p:cNvSpPr>
          <p:nvPr/>
        </p:nvSpPr>
        <p:spPr bwMode="auto">
          <a:xfrm>
            <a:off x="1414463" y="4224338"/>
            <a:ext cx="503237" cy="503237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6</a:t>
            </a:r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3886200" y="2514600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4</a:t>
            </a:r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3354388" y="3378200"/>
            <a:ext cx="503237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8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4391025" y="3378200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7</a:t>
            </a:r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3022600" y="4168775"/>
            <a:ext cx="503238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10</a:t>
            </a:r>
          </a:p>
        </p:txBody>
      </p:sp>
      <p:cxnSp>
        <p:nvCxnSpPr>
          <p:cNvPr id="12300" name="AutoShape 18"/>
          <p:cNvCxnSpPr>
            <a:cxnSpLocks noChangeShapeType="1"/>
            <a:stCxn id="12291" idx="3"/>
            <a:endCxn id="12292" idx="0"/>
          </p:cNvCxnSpPr>
          <p:nvPr/>
        </p:nvCxnSpPr>
        <p:spPr bwMode="auto">
          <a:xfrm flipH="1">
            <a:off x="514350" y="2970213"/>
            <a:ext cx="549275" cy="4381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</p:cxnSp>
      <p:cxnSp>
        <p:nvCxnSpPr>
          <p:cNvPr id="43027" name="AutoShape 19"/>
          <p:cNvCxnSpPr>
            <a:cxnSpLocks noChangeShapeType="1"/>
            <a:stCxn id="43023" idx="3"/>
            <a:endCxn id="43025" idx="0"/>
          </p:cNvCxnSpPr>
          <p:nvPr/>
        </p:nvCxnSpPr>
        <p:spPr bwMode="auto">
          <a:xfrm flipH="1">
            <a:off x="3275013" y="3833813"/>
            <a:ext cx="152400" cy="30956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lg" len="lg"/>
          </a:ln>
        </p:spPr>
      </p:cxnSp>
      <p:cxnSp>
        <p:nvCxnSpPr>
          <p:cNvPr id="43028" name="AutoShape 20"/>
          <p:cNvCxnSpPr>
            <a:cxnSpLocks noChangeShapeType="1"/>
            <a:stCxn id="43023" idx="0"/>
            <a:endCxn id="43022" idx="3"/>
          </p:cNvCxnSpPr>
          <p:nvPr/>
        </p:nvCxnSpPr>
        <p:spPr bwMode="auto">
          <a:xfrm flipV="1">
            <a:off x="3606800" y="2970213"/>
            <a:ext cx="352425" cy="382587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43029" name="AutoShape 21"/>
          <p:cNvCxnSpPr>
            <a:cxnSpLocks noChangeShapeType="1"/>
            <a:stCxn id="43024" idx="0"/>
            <a:endCxn id="43022" idx="5"/>
          </p:cNvCxnSpPr>
          <p:nvPr/>
        </p:nvCxnSpPr>
        <p:spPr bwMode="auto">
          <a:xfrm flipH="1" flipV="1">
            <a:off x="4316413" y="2970213"/>
            <a:ext cx="327025" cy="382587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2304" name="AutoShape 22"/>
          <p:cNvCxnSpPr>
            <a:cxnSpLocks noChangeShapeType="1"/>
            <a:stCxn id="12295" idx="0"/>
            <a:endCxn id="12293" idx="3"/>
          </p:cNvCxnSpPr>
          <p:nvPr/>
        </p:nvCxnSpPr>
        <p:spPr bwMode="auto">
          <a:xfrm flipV="1">
            <a:off x="1666875" y="3889375"/>
            <a:ext cx="179388" cy="30956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2305" name="AutoShape 23"/>
          <p:cNvCxnSpPr>
            <a:cxnSpLocks noChangeShapeType="1"/>
            <a:stCxn id="12293" idx="0"/>
            <a:endCxn id="12291" idx="5"/>
          </p:cNvCxnSpPr>
          <p:nvPr/>
        </p:nvCxnSpPr>
        <p:spPr bwMode="auto">
          <a:xfrm flipH="1" flipV="1">
            <a:off x="1420813" y="2970213"/>
            <a:ext cx="604837" cy="4381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2306" name="AutoShape 24"/>
          <p:cNvCxnSpPr>
            <a:cxnSpLocks noChangeShapeType="1"/>
            <a:stCxn id="12294" idx="0"/>
            <a:endCxn id="12291" idx="4"/>
          </p:cNvCxnSpPr>
          <p:nvPr/>
        </p:nvCxnSpPr>
        <p:spPr bwMode="auto">
          <a:xfrm flipV="1">
            <a:off x="1233488" y="3043238"/>
            <a:ext cx="9525" cy="3651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2307" name="Oval 25"/>
          <p:cNvSpPr>
            <a:spLocks noChangeArrowheads="1"/>
          </p:cNvSpPr>
          <p:nvPr/>
        </p:nvSpPr>
        <p:spPr bwMode="auto">
          <a:xfrm>
            <a:off x="1773238" y="5016500"/>
            <a:ext cx="503237" cy="503238"/>
          </a:xfrm>
          <a:prstGeom prst="ellipse">
            <a:avLst/>
          </a:prstGeom>
          <a:solidFill>
            <a:schemeClr val="accent1"/>
          </a:solidFill>
          <a:ln w="50800" algn="ctr">
            <a:solidFill>
              <a:srgbClr val="0000FF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/>
              <a:t>11</a:t>
            </a:r>
          </a:p>
        </p:txBody>
      </p:sp>
      <p:cxnSp>
        <p:nvCxnSpPr>
          <p:cNvPr id="12308" name="AutoShape 26"/>
          <p:cNvCxnSpPr>
            <a:cxnSpLocks noChangeShapeType="1"/>
            <a:stCxn id="12295" idx="5"/>
            <a:endCxn id="12307" idx="0"/>
          </p:cNvCxnSpPr>
          <p:nvPr/>
        </p:nvCxnSpPr>
        <p:spPr bwMode="auto">
          <a:xfrm>
            <a:off x="1844675" y="4679950"/>
            <a:ext cx="180975" cy="3111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 type="none" w="lg" len="lg"/>
          </a:ln>
        </p:spPr>
      </p:cxnSp>
      <p:cxnSp>
        <p:nvCxnSpPr>
          <p:cNvPr id="43037" name="AutoShape 29"/>
          <p:cNvCxnSpPr>
            <a:cxnSpLocks noChangeShapeType="1"/>
          </p:cNvCxnSpPr>
          <p:nvPr/>
        </p:nvCxnSpPr>
        <p:spPr bwMode="auto">
          <a:xfrm flipH="1" flipV="1">
            <a:off x="1524000" y="2819400"/>
            <a:ext cx="1676400" cy="60960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685800" y="6858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311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两个集合的合并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6" dur="2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8" dur="2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10" dur="2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12" dur="2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14" dur="2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16" dur="2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19 0.01759 0.00746 0.04421 0 0.06458 C -0.00348 0.07407 0.00086 0.06875 -0.00486 0.07755 C -0.00903 0.08403 -0.01355 0.09005 -0.01771 0.09676 C -0.02327 0.10555 -0.03073 0.12153 -0.03872 0.12685 C -0.04861 0.13356 -0.06424 0.12917 -0.07257 0.12917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animBg="1"/>
      <p:bldP spid="43023" grpId="0" animBg="1"/>
      <p:bldP spid="43024" grpId="0" animBg="1"/>
      <p:bldP spid="430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效率分析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/>
              <a:t>不断询问红色节点所在的根节点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071688"/>
            <a:ext cx="1028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428875"/>
            <a:ext cx="4921250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>
            <a:off x="2071688" y="3929063"/>
            <a:ext cx="1214437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3" name="矩形 10"/>
          <p:cNvSpPr>
            <a:spLocks noChangeArrowheads="1"/>
          </p:cNvSpPr>
          <p:nvPr/>
        </p:nvSpPr>
        <p:spPr bwMode="auto">
          <a:xfrm>
            <a:off x="2000250" y="3429000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路径压缩！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路径压缩</a:t>
            </a:r>
            <a:endParaRPr lang="en-US" altLang="zh-CN" b="1" dirty="0" smtClean="0">
              <a:latin typeface="Arial" charset="0"/>
              <a:ea typeface="楷体" pitchFamily="49" charset="-122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每次判断</a:t>
            </a:r>
            <a:r>
              <a:rPr lang="en-US" altLang="zh-CN" b="1" dirty="0" smtClean="0">
                <a:latin typeface="Arial" charset="0"/>
                <a:ea typeface="楷体" pitchFamily="49" charset="-122"/>
                <a:cs typeface="Arial" charset="0"/>
              </a:rPr>
              <a:t>n</a:t>
            </a: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所属集合都要</a:t>
            </a:r>
            <a:r>
              <a:rPr lang="en-US" altLang="zh-CN" b="1" dirty="0" smtClean="0">
                <a:latin typeface="Arial" charset="0"/>
                <a:ea typeface="楷体" pitchFamily="49" charset="-122"/>
                <a:cs typeface="Arial" charset="0"/>
              </a:rPr>
              <a:t>n</a:t>
            </a: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次操作，即复杂度为</a:t>
            </a:r>
            <a:r>
              <a:rPr lang="en-US" altLang="zh-CN" b="1" dirty="0" smtClean="0">
                <a:latin typeface="Arial" charset="0"/>
                <a:ea typeface="楷体" pitchFamily="49" charset="-122"/>
                <a:cs typeface="Arial" charset="0"/>
              </a:rPr>
              <a:t>O(n)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latin typeface="Arial" charset="0"/>
                <a:ea typeface="楷体" pitchFamily="49" charset="-122"/>
                <a:cs typeface="Arial" charset="0"/>
              </a:rPr>
              <a:t>在找完根结点之后，在递归回来的时候顺便把路径上元素的父亲指针都指向根结点</a:t>
            </a:r>
          </a:p>
          <a:p>
            <a:pPr>
              <a:lnSpc>
                <a:spcPct val="90000"/>
              </a:lnSpc>
            </a:pPr>
            <a:endParaRPr lang="zh-CN" altLang="en-US" b="1" dirty="0" smtClean="0">
              <a:latin typeface="Arial" charset="0"/>
              <a:ea typeface="楷体" pitchFamily="49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ea typeface="黑体" pitchFamily="49" charset="-122"/>
              </a:rPr>
              <a:t>路径压缩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229600" cy="3697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smtClean="0">
                <a:latin typeface="楷体" pitchFamily="49" charset="-122"/>
                <a:ea typeface="楷体" pitchFamily="49" charset="-122"/>
              </a:rPr>
              <a:t>每次查找的时候，如果路径较长，则修改信息，以便下次查找的时候速度更快</a:t>
            </a:r>
          </a:p>
          <a:p>
            <a:pPr eaLnBrk="1" hangingPunct="1"/>
            <a:r>
              <a:rPr lang="zh-CN" altLang="zh-CN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步骤:</a:t>
            </a:r>
          </a:p>
          <a:p>
            <a:pPr lvl="1" eaLnBrk="1" hangingPunct="1"/>
            <a:r>
              <a:rPr lang="zh-CN" altLang="zh-CN" b="1" smtClean="0">
                <a:latin typeface="楷体" pitchFamily="49" charset="-122"/>
                <a:ea typeface="楷体" pitchFamily="49" charset="-122"/>
              </a:rPr>
              <a:t>第一步，找到根结点</a:t>
            </a:r>
          </a:p>
          <a:p>
            <a:pPr lvl="1" eaLnBrk="1" hangingPunct="1"/>
            <a:r>
              <a:rPr lang="zh-CN" altLang="zh-CN" b="1" smtClean="0">
                <a:latin typeface="楷体" pitchFamily="49" charset="-122"/>
                <a:ea typeface="楷体" pitchFamily="49" charset="-122"/>
              </a:rPr>
              <a:t>第二步，修改查找路径上的</a:t>
            </a:r>
            <a:r>
              <a:rPr lang="zh-CN" altLang="zh-CN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所有节点</a:t>
            </a:r>
            <a:r>
              <a:rPr lang="zh-CN" altLang="zh-CN" b="1" smtClean="0">
                <a:latin typeface="楷体" pitchFamily="49" charset="-122"/>
                <a:ea typeface="楷体" pitchFamily="49" charset="-122"/>
              </a:rPr>
              <a:t>，将它们都指向根结点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教学内容：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树的拓展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考核方式：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平时练习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60%</a:t>
            </a:r>
          </a:p>
          <a:p>
            <a:pPr lvl="1"/>
            <a:r>
              <a:rPr lang="zh-CN" altLang="en-US" dirty="0" smtClean="0"/>
              <a:t>期末大作业</a:t>
            </a:r>
            <a:r>
              <a:rPr lang="en-US" altLang="zh-CN" dirty="0" smtClean="0"/>
              <a:t>+</a:t>
            </a:r>
            <a:r>
              <a:rPr lang="zh-CN" altLang="en-US" dirty="0" smtClean="0"/>
              <a:t>随堂测试</a:t>
            </a:r>
            <a:r>
              <a:rPr lang="en-US" altLang="zh-CN" dirty="0" smtClean="0"/>
              <a:t>40%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ea typeface="黑体" pitchFamily="49" charset="-122"/>
              </a:rPr>
              <a:t>路径压缩示意图</a:t>
            </a:r>
          </a:p>
        </p:txBody>
      </p:sp>
      <p:grpSp>
        <p:nvGrpSpPr>
          <p:cNvPr id="2" name="组合 50"/>
          <p:cNvGrpSpPr>
            <a:grpSpLocks/>
          </p:cNvGrpSpPr>
          <p:nvPr/>
        </p:nvGrpSpPr>
        <p:grpSpPr bwMode="auto">
          <a:xfrm>
            <a:off x="533400" y="2362200"/>
            <a:ext cx="3048000" cy="3327400"/>
            <a:chOff x="533400" y="2362200"/>
            <a:chExt cx="3048000" cy="3327400"/>
          </a:xfrm>
        </p:grpSpPr>
        <p:sp>
          <p:nvSpPr>
            <p:cNvPr id="13342" name="Oval 4"/>
            <p:cNvSpPr>
              <a:spLocks noChangeArrowheads="1"/>
            </p:cNvSpPr>
            <p:nvPr/>
          </p:nvSpPr>
          <p:spPr bwMode="auto">
            <a:xfrm>
              <a:off x="2638521" y="3087447"/>
              <a:ext cx="508000" cy="36349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9</a:t>
              </a:r>
            </a:p>
          </p:txBody>
        </p:sp>
        <p:sp>
          <p:nvSpPr>
            <p:cNvPr id="13343" name="Oval 5"/>
            <p:cNvSpPr>
              <a:spLocks noChangeArrowheads="1"/>
            </p:cNvSpPr>
            <p:nvPr/>
          </p:nvSpPr>
          <p:spPr bwMode="auto">
            <a:xfrm>
              <a:off x="2203642" y="3753277"/>
              <a:ext cx="508000" cy="36349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10</a:t>
              </a:r>
            </a:p>
          </p:txBody>
        </p:sp>
        <p:sp>
          <p:nvSpPr>
            <p:cNvPr id="13344" name="Oval 6"/>
            <p:cNvSpPr>
              <a:spLocks noChangeArrowheads="1"/>
            </p:cNvSpPr>
            <p:nvPr/>
          </p:nvSpPr>
          <p:spPr bwMode="auto">
            <a:xfrm>
              <a:off x="3073400" y="3753277"/>
              <a:ext cx="508000" cy="3634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8</a:t>
              </a:r>
            </a:p>
          </p:txBody>
        </p:sp>
        <p:sp>
          <p:nvSpPr>
            <p:cNvPr id="13345" name="Oval 7"/>
            <p:cNvSpPr>
              <a:spLocks noChangeArrowheads="1"/>
            </p:cNvSpPr>
            <p:nvPr/>
          </p:nvSpPr>
          <p:spPr bwMode="auto">
            <a:xfrm>
              <a:off x="1622521" y="4541437"/>
              <a:ext cx="508000" cy="3617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12</a:t>
              </a:r>
            </a:p>
          </p:txBody>
        </p:sp>
        <p:sp>
          <p:nvSpPr>
            <p:cNvPr id="13346" name="Oval 8"/>
            <p:cNvSpPr>
              <a:spLocks noChangeArrowheads="1"/>
            </p:cNvSpPr>
            <p:nvPr/>
          </p:nvSpPr>
          <p:spPr bwMode="auto">
            <a:xfrm>
              <a:off x="2565400" y="4541437"/>
              <a:ext cx="508000" cy="3617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20</a:t>
              </a:r>
            </a:p>
          </p:txBody>
        </p:sp>
        <p:sp>
          <p:nvSpPr>
            <p:cNvPr id="13347" name="Oval 9"/>
            <p:cNvSpPr>
              <a:spLocks noChangeArrowheads="1"/>
            </p:cNvSpPr>
            <p:nvPr/>
          </p:nvSpPr>
          <p:spPr bwMode="auto">
            <a:xfrm>
              <a:off x="2203642" y="5326103"/>
              <a:ext cx="508000" cy="3634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21</a:t>
              </a:r>
            </a:p>
          </p:txBody>
        </p:sp>
        <p:sp>
          <p:nvSpPr>
            <p:cNvPr id="13348" name="Oval 10"/>
            <p:cNvSpPr>
              <a:spLocks noChangeArrowheads="1"/>
            </p:cNvSpPr>
            <p:nvPr/>
          </p:nvSpPr>
          <p:spPr bwMode="auto">
            <a:xfrm>
              <a:off x="3073400" y="5264937"/>
              <a:ext cx="508000" cy="3634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16</a:t>
              </a:r>
            </a:p>
          </p:txBody>
        </p:sp>
        <p:sp>
          <p:nvSpPr>
            <p:cNvPr id="13349" name="Line 11"/>
            <p:cNvSpPr>
              <a:spLocks noChangeShapeType="1"/>
            </p:cNvSpPr>
            <p:nvPr/>
          </p:nvSpPr>
          <p:spPr bwMode="auto">
            <a:xfrm flipH="1" flipV="1">
              <a:off x="2347961" y="2664532"/>
              <a:ext cx="434879" cy="4229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12"/>
            <p:cNvSpPr>
              <a:spLocks noChangeShapeType="1"/>
            </p:cNvSpPr>
            <p:nvPr/>
          </p:nvSpPr>
          <p:spPr bwMode="auto">
            <a:xfrm flipV="1">
              <a:off x="2565400" y="3450945"/>
              <a:ext cx="290561" cy="302332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13"/>
            <p:cNvSpPr>
              <a:spLocks noChangeShapeType="1"/>
            </p:cNvSpPr>
            <p:nvPr/>
          </p:nvSpPr>
          <p:spPr bwMode="auto">
            <a:xfrm flipH="1" flipV="1">
              <a:off x="3000279" y="3389779"/>
              <a:ext cx="290561" cy="363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14"/>
            <p:cNvSpPr>
              <a:spLocks noChangeShapeType="1"/>
            </p:cNvSpPr>
            <p:nvPr/>
          </p:nvSpPr>
          <p:spPr bwMode="auto">
            <a:xfrm flipV="1">
              <a:off x="1911158" y="4116774"/>
              <a:ext cx="436803" cy="424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5"/>
            <p:cNvSpPr>
              <a:spLocks noChangeShapeType="1"/>
            </p:cNvSpPr>
            <p:nvPr/>
          </p:nvSpPr>
          <p:spPr bwMode="auto">
            <a:xfrm flipH="1" flipV="1">
              <a:off x="2419158" y="4116774"/>
              <a:ext cx="219364" cy="484081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16"/>
            <p:cNvSpPr>
              <a:spLocks noChangeShapeType="1"/>
            </p:cNvSpPr>
            <p:nvPr/>
          </p:nvSpPr>
          <p:spPr bwMode="auto">
            <a:xfrm flipV="1">
              <a:off x="2565400" y="4903187"/>
              <a:ext cx="217439" cy="4229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17"/>
            <p:cNvSpPr>
              <a:spLocks noChangeShapeType="1"/>
            </p:cNvSpPr>
            <p:nvPr/>
          </p:nvSpPr>
          <p:spPr bwMode="auto">
            <a:xfrm flipH="1" flipV="1">
              <a:off x="2855961" y="4903187"/>
              <a:ext cx="363682" cy="36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Oval 18"/>
            <p:cNvSpPr>
              <a:spLocks noChangeArrowheads="1"/>
            </p:cNvSpPr>
            <p:nvPr/>
          </p:nvSpPr>
          <p:spPr bwMode="auto">
            <a:xfrm>
              <a:off x="1041400" y="3028030"/>
              <a:ext cx="508000" cy="3617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4</a:t>
              </a:r>
            </a:p>
          </p:txBody>
        </p:sp>
        <p:sp>
          <p:nvSpPr>
            <p:cNvPr id="13357" name="Oval 19"/>
            <p:cNvSpPr>
              <a:spLocks noChangeArrowheads="1"/>
            </p:cNvSpPr>
            <p:nvPr/>
          </p:nvSpPr>
          <p:spPr bwMode="auto">
            <a:xfrm>
              <a:off x="1911158" y="2362200"/>
              <a:ext cx="508000" cy="3634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6</a:t>
              </a:r>
            </a:p>
          </p:txBody>
        </p:sp>
        <p:sp>
          <p:nvSpPr>
            <p:cNvPr id="13358" name="Oval 20"/>
            <p:cNvSpPr>
              <a:spLocks noChangeArrowheads="1"/>
            </p:cNvSpPr>
            <p:nvPr/>
          </p:nvSpPr>
          <p:spPr bwMode="auto">
            <a:xfrm>
              <a:off x="533400" y="3753277"/>
              <a:ext cx="508000" cy="3634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11</a:t>
              </a:r>
            </a:p>
          </p:txBody>
        </p:sp>
        <p:sp>
          <p:nvSpPr>
            <p:cNvPr id="13359" name="Oval 21"/>
            <p:cNvSpPr>
              <a:spLocks noChangeArrowheads="1"/>
            </p:cNvSpPr>
            <p:nvPr/>
          </p:nvSpPr>
          <p:spPr bwMode="auto">
            <a:xfrm>
              <a:off x="1403158" y="3753277"/>
              <a:ext cx="508000" cy="3634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</a:t>
              </a:r>
            </a:p>
          </p:txBody>
        </p:sp>
        <p:sp>
          <p:nvSpPr>
            <p:cNvPr id="13360" name="Line 22"/>
            <p:cNvSpPr>
              <a:spLocks noChangeShapeType="1"/>
            </p:cNvSpPr>
            <p:nvPr/>
          </p:nvSpPr>
          <p:spPr bwMode="auto">
            <a:xfrm flipV="1">
              <a:off x="1403158" y="2664532"/>
              <a:ext cx="581121" cy="363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23"/>
            <p:cNvSpPr>
              <a:spLocks noChangeShapeType="1"/>
            </p:cNvSpPr>
            <p:nvPr/>
          </p:nvSpPr>
          <p:spPr bwMode="auto">
            <a:xfrm flipV="1">
              <a:off x="822036" y="3389779"/>
              <a:ext cx="365606" cy="363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24"/>
            <p:cNvSpPr>
              <a:spLocks noChangeShapeType="1"/>
            </p:cNvSpPr>
            <p:nvPr/>
          </p:nvSpPr>
          <p:spPr bwMode="auto">
            <a:xfrm flipH="1" flipV="1">
              <a:off x="1403158" y="3389779"/>
              <a:ext cx="219364" cy="363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5409" name="AutoShape 25"/>
          <p:cNvCxnSpPr>
            <a:cxnSpLocks noChangeShapeType="1"/>
            <a:stCxn id="13346" idx="6"/>
            <a:endCxn id="13357" idx="6"/>
          </p:cNvCxnSpPr>
          <p:nvPr/>
        </p:nvCxnSpPr>
        <p:spPr bwMode="auto">
          <a:xfrm flipH="1" flipV="1">
            <a:off x="2419350" y="2543175"/>
            <a:ext cx="654050" cy="2179638"/>
          </a:xfrm>
          <a:prstGeom prst="bentConnector3">
            <a:avLst>
              <a:gd name="adj1" fmla="val -102648"/>
            </a:avLst>
          </a:prstGeom>
          <a:noFill/>
          <a:ln w="25400">
            <a:solidFill>
              <a:srgbClr val="FF0000"/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15410" name="Line 26"/>
          <p:cNvSpPr>
            <a:spLocks noChangeShapeType="1"/>
          </p:cNvSpPr>
          <p:nvPr/>
        </p:nvSpPr>
        <p:spPr bwMode="auto">
          <a:xfrm flipH="1" flipV="1">
            <a:off x="2130425" y="2725738"/>
            <a:ext cx="217488" cy="102711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876800" y="2362200"/>
            <a:ext cx="3429000" cy="2819400"/>
            <a:chOff x="0" y="0"/>
            <a:chExt cx="2256" cy="1319"/>
          </a:xfrm>
        </p:grpSpPr>
        <p:sp>
          <p:nvSpPr>
            <p:cNvPr id="13320" name="Oval 28"/>
            <p:cNvSpPr>
              <a:spLocks noChangeArrowheads="1"/>
            </p:cNvSpPr>
            <p:nvPr/>
          </p:nvSpPr>
          <p:spPr bwMode="auto">
            <a:xfrm>
              <a:off x="1056" y="0"/>
              <a:ext cx="32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6</a:t>
              </a:r>
            </a:p>
          </p:txBody>
        </p:sp>
        <p:sp>
          <p:nvSpPr>
            <p:cNvPr id="13321" name="Line 29"/>
            <p:cNvSpPr>
              <a:spLocks noChangeShapeType="1"/>
            </p:cNvSpPr>
            <p:nvPr/>
          </p:nvSpPr>
          <p:spPr bwMode="auto">
            <a:xfrm flipV="1">
              <a:off x="480" y="192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624"/>
              <a:ext cx="712" cy="695"/>
              <a:chOff x="0" y="0"/>
              <a:chExt cx="712" cy="695"/>
            </a:xfrm>
          </p:grpSpPr>
          <p:sp>
            <p:nvSpPr>
              <p:cNvPr id="13337" name="Oval 31"/>
              <p:cNvSpPr>
                <a:spLocks noChangeArrowheads="1"/>
              </p:cNvSpPr>
              <p:nvPr/>
            </p:nvSpPr>
            <p:spPr bwMode="auto">
              <a:xfrm>
                <a:off x="280" y="0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4</a:t>
                </a:r>
              </a:p>
            </p:txBody>
          </p:sp>
          <p:sp>
            <p:nvSpPr>
              <p:cNvPr id="13338" name="Oval 32"/>
              <p:cNvSpPr>
                <a:spLocks noChangeArrowheads="1"/>
              </p:cNvSpPr>
              <p:nvPr/>
            </p:nvSpPr>
            <p:spPr bwMode="auto">
              <a:xfrm>
                <a:off x="0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11</a:t>
                </a:r>
              </a:p>
            </p:txBody>
          </p:sp>
          <p:sp>
            <p:nvSpPr>
              <p:cNvPr id="13339" name="Oval 33"/>
              <p:cNvSpPr>
                <a:spLocks noChangeArrowheads="1"/>
              </p:cNvSpPr>
              <p:nvPr/>
            </p:nvSpPr>
            <p:spPr bwMode="auto">
              <a:xfrm>
                <a:off x="384" y="456"/>
                <a:ext cx="328" cy="23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1</a:t>
                </a:r>
              </a:p>
            </p:txBody>
          </p:sp>
          <p:sp>
            <p:nvSpPr>
              <p:cNvPr id="13340" name="Line 34"/>
              <p:cNvSpPr>
                <a:spLocks noChangeShapeType="1"/>
              </p:cNvSpPr>
              <p:nvPr/>
            </p:nvSpPr>
            <p:spPr bwMode="auto">
              <a:xfrm flipV="1">
                <a:off x="192" y="21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35"/>
              <p:cNvSpPr>
                <a:spLocks noChangeShapeType="1"/>
              </p:cNvSpPr>
              <p:nvPr/>
            </p:nvSpPr>
            <p:spPr bwMode="auto">
              <a:xfrm flipH="1" flipV="1">
                <a:off x="480" y="239"/>
                <a:ext cx="62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3" name="Oval 36"/>
            <p:cNvSpPr>
              <a:spLocks noChangeArrowheads="1"/>
            </p:cNvSpPr>
            <p:nvPr/>
          </p:nvSpPr>
          <p:spPr bwMode="auto">
            <a:xfrm>
              <a:off x="7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10</a:t>
              </a:r>
            </a:p>
          </p:txBody>
        </p:sp>
        <p:sp>
          <p:nvSpPr>
            <p:cNvPr id="13324" name="Oval 37"/>
            <p:cNvSpPr>
              <a:spLocks noChangeArrowheads="1"/>
            </p:cNvSpPr>
            <p:nvPr/>
          </p:nvSpPr>
          <p:spPr bwMode="auto">
            <a:xfrm>
              <a:off x="816" y="1056"/>
              <a:ext cx="32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12</a:t>
              </a:r>
            </a:p>
          </p:txBody>
        </p:sp>
        <p:sp>
          <p:nvSpPr>
            <p:cNvPr id="13325" name="Line 38"/>
            <p:cNvSpPr>
              <a:spLocks noChangeShapeType="1"/>
            </p:cNvSpPr>
            <p:nvPr/>
          </p:nvSpPr>
          <p:spPr bwMode="auto">
            <a:xfrm flipH="1" flipV="1">
              <a:off x="952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Oval 39"/>
            <p:cNvSpPr>
              <a:spLocks noChangeArrowheads="1"/>
            </p:cNvSpPr>
            <p:nvPr/>
          </p:nvSpPr>
          <p:spPr bwMode="auto">
            <a:xfrm>
              <a:off x="1176" y="576"/>
              <a:ext cx="328" cy="23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9</a:t>
              </a:r>
            </a:p>
          </p:txBody>
        </p:sp>
        <p:sp>
          <p:nvSpPr>
            <p:cNvPr id="13327" name="Oval 40"/>
            <p:cNvSpPr>
              <a:spLocks noChangeArrowheads="1"/>
            </p:cNvSpPr>
            <p:nvPr/>
          </p:nvSpPr>
          <p:spPr bwMode="auto">
            <a:xfrm>
              <a:off x="1208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8</a:t>
              </a:r>
            </a:p>
          </p:txBody>
        </p:sp>
        <p:sp>
          <p:nvSpPr>
            <p:cNvPr id="13328" name="Line 41"/>
            <p:cNvSpPr>
              <a:spLocks noChangeShapeType="1"/>
            </p:cNvSpPr>
            <p:nvPr/>
          </p:nvSpPr>
          <p:spPr bwMode="auto">
            <a:xfrm flipH="1" flipV="1">
              <a:off x="1352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Oval 42"/>
            <p:cNvSpPr>
              <a:spLocks noChangeArrowheads="1"/>
            </p:cNvSpPr>
            <p:nvPr/>
          </p:nvSpPr>
          <p:spPr bwMode="auto">
            <a:xfrm>
              <a:off x="1680" y="576"/>
              <a:ext cx="328" cy="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20</a:t>
              </a:r>
            </a:p>
          </p:txBody>
        </p:sp>
        <p:sp>
          <p:nvSpPr>
            <p:cNvPr id="13330" name="Oval 43"/>
            <p:cNvSpPr>
              <a:spLocks noChangeArrowheads="1"/>
            </p:cNvSpPr>
            <p:nvPr/>
          </p:nvSpPr>
          <p:spPr bwMode="auto">
            <a:xfrm>
              <a:off x="1584" y="1056"/>
              <a:ext cx="32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21</a:t>
              </a:r>
            </a:p>
          </p:txBody>
        </p:sp>
        <p:sp>
          <p:nvSpPr>
            <p:cNvPr id="13331" name="Oval 44"/>
            <p:cNvSpPr>
              <a:spLocks noChangeArrowheads="1"/>
            </p:cNvSpPr>
            <p:nvPr/>
          </p:nvSpPr>
          <p:spPr bwMode="auto">
            <a:xfrm>
              <a:off x="1968" y="1056"/>
              <a:ext cx="288" cy="2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zh-CN" sz="2400"/>
                <a:t>16</a:t>
              </a:r>
            </a:p>
          </p:txBody>
        </p:sp>
        <p:sp>
          <p:nvSpPr>
            <p:cNvPr id="13332" name="Line 45"/>
            <p:cNvSpPr>
              <a:spLocks noChangeShapeType="1"/>
            </p:cNvSpPr>
            <p:nvPr/>
          </p:nvSpPr>
          <p:spPr bwMode="auto">
            <a:xfrm flipV="1">
              <a:off x="1728" y="8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46"/>
            <p:cNvSpPr>
              <a:spLocks noChangeShapeType="1"/>
            </p:cNvSpPr>
            <p:nvPr/>
          </p:nvSpPr>
          <p:spPr bwMode="auto">
            <a:xfrm flipH="1" flipV="1">
              <a:off x="1872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47"/>
            <p:cNvSpPr>
              <a:spLocks noChangeShapeType="1"/>
            </p:cNvSpPr>
            <p:nvPr/>
          </p:nvSpPr>
          <p:spPr bwMode="auto">
            <a:xfrm flipV="1">
              <a:off x="960" y="24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48"/>
            <p:cNvSpPr>
              <a:spLocks noChangeShapeType="1"/>
            </p:cNvSpPr>
            <p:nvPr/>
          </p:nvSpPr>
          <p:spPr bwMode="auto">
            <a:xfrm flipH="1" flipV="1">
              <a:off x="1248" y="240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49"/>
            <p:cNvSpPr>
              <a:spLocks noChangeShapeType="1"/>
            </p:cNvSpPr>
            <p:nvPr/>
          </p:nvSpPr>
          <p:spPr bwMode="auto">
            <a:xfrm flipH="1" flipV="1">
              <a:off x="1344" y="19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4191000" y="33528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0" grpId="0" animBg="1"/>
      <p:bldP spid="205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371600"/>
          </a:xfrm>
        </p:spPr>
        <p:txBody>
          <a:bodyPr/>
          <a:lstStyle/>
          <a:p>
            <a:r>
              <a:rPr lang="zh-CN" altLang="en-US" smtClean="0"/>
              <a:t>路径压缩示意图</a:t>
            </a:r>
          </a:p>
        </p:txBody>
      </p:sp>
      <p:sp>
        <p:nvSpPr>
          <p:cNvPr id="36902" name="Oval 38"/>
          <p:cNvSpPr>
            <a:spLocks noChangeArrowheads="1"/>
          </p:cNvSpPr>
          <p:nvPr/>
        </p:nvSpPr>
        <p:spPr bwMode="auto">
          <a:xfrm>
            <a:off x="1295400" y="1676400"/>
            <a:ext cx="503238" cy="503238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36903" name="Oval 39"/>
          <p:cNvSpPr>
            <a:spLocks noChangeArrowheads="1"/>
          </p:cNvSpPr>
          <p:nvPr/>
        </p:nvSpPr>
        <p:spPr bwMode="auto">
          <a:xfrm>
            <a:off x="1447800" y="2514600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36904" name="Oval 40"/>
          <p:cNvSpPr>
            <a:spLocks noChangeArrowheads="1"/>
          </p:cNvSpPr>
          <p:nvPr/>
        </p:nvSpPr>
        <p:spPr bwMode="auto">
          <a:xfrm>
            <a:off x="762000" y="2514600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36905" name="Oval 41"/>
          <p:cNvSpPr>
            <a:spLocks noChangeArrowheads="1"/>
          </p:cNvSpPr>
          <p:nvPr/>
        </p:nvSpPr>
        <p:spPr bwMode="auto">
          <a:xfrm>
            <a:off x="1905000" y="3276600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36906" name="Oval 42"/>
          <p:cNvSpPr>
            <a:spLocks noChangeArrowheads="1"/>
          </p:cNvSpPr>
          <p:nvPr/>
        </p:nvSpPr>
        <p:spPr bwMode="auto">
          <a:xfrm>
            <a:off x="2438400" y="4191000"/>
            <a:ext cx="504825" cy="504825"/>
          </a:xfrm>
          <a:prstGeom prst="ellipse">
            <a:avLst/>
          </a:prstGeom>
          <a:solidFill>
            <a:schemeClr val="hlink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11272" name="Line 47"/>
          <p:cNvSpPr>
            <a:spLocks noChangeShapeType="1"/>
          </p:cNvSpPr>
          <p:nvPr/>
        </p:nvSpPr>
        <p:spPr bwMode="auto">
          <a:xfrm flipV="1">
            <a:off x="1066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48"/>
          <p:cNvSpPr>
            <a:spLocks noChangeShapeType="1"/>
          </p:cNvSpPr>
          <p:nvPr/>
        </p:nvSpPr>
        <p:spPr bwMode="auto">
          <a:xfrm flipH="1" flipV="1">
            <a:off x="1600200" y="2209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 flipH="1" flipV="1">
            <a:off x="2286000" y="3810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18" name="Line 54"/>
          <p:cNvSpPr>
            <a:spLocks noChangeShapeType="1"/>
          </p:cNvSpPr>
          <p:nvPr/>
        </p:nvSpPr>
        <p:spPr bwMode="auto">
          <a:xfrm flipH="1" flipV="1">
            <a:off x="18288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19" name="Line 55"/>
          <p:cNvSpPr>
            <a:spLocks noChangeShapeType="1"/>
          </p:cNvSpPr>
          <p:nvPr/>
        </p:nvSpPr>
        <p:spPr bwMode="auto">
          <a:xfrm flipH="1" flipV="1">
            <a:off x="1676400" y="21336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 flipH="1" flipV="1">
            <a:off x="1828800" y="21336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1066800" y="5029200"/>
            <a:ext cx="23764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set[4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]=3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1066800" y="5821363"/>
            <a:ext cx="23764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set[5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]=4</a:t>
            </a:r>
          </a:p>
        </p:txBody>
      </p:sp>
      <p:sp>
        <p:nvSpPr>
          <p:cNvPr id="36928" name="AutoShape 64"/>
          <p:cNvSpPr>
            <a:spLocks noChangeArrowheads="1"/>
          </p:cNvSpPr>
          <p:nvPr/>
        </p:nvSpPr>
        <p:spPr bwMode="auto">
          <a:xfrm>
            <a:off x="3505200" y="5562600"/>
            <a:ext cx="1676400" cy="4572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5486400" y="4953000"/>
            <a:ext cx="23764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set[4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]=1</a:t>
            </a:r>
          </a:p>
        </p:txBody>
      </p:sp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5486400" y="5943600"/>
            <a:ext cx="23764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set[5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]=1</a:t>
            </a:r>
          </a:p>
        </p:txBody>
      </p:sp>
      <p:sp>
        <p:nvSpPr>
          <p:cNvPr id="11283" name="Text Box 68"/>
          <p:cNvSpPr txBox="1">
            <a:spLocks noChangeArrowheads="1"/>
          </p:cNvSpPr>
          <p:nvPr/>
        </p:nvSpPr>
        <p:spPr bwMode="auto">
          <a:xfrm>
            <a:off x="4267200" y="1981200"/>
            <a:ext cx="4191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Find(</a:t>
            </a:r>
            <a:r>
              <a:rPr lang="en-US" altLang="zh-CN" dirty="0" err="1"/>
              <a:t>int</a:t>
            </a:r>
            <a:r>
              <a:rPr lang="en-US" altLang="zh-CN" dirty="0"/>
              <a:t> x){//</a:t>
            </a:r>
            <a:r>
              <a:rPr lang="zh-CN" altLang="en-US" dirty="0"/>
              <a:t>查找</a:t>
            </a:r>
            <a:r>
              <a:rPr lang="en-US" altLang="zh-CN" dirty="0"/>
              <a:t>+</a:t>
            </a:r>
            <a:r>
              <a:rPr lang="zh-CN" altLang="en-US" dirty="0"/>
              <a:t>非递归的路径压缩</a:t>
            </a:r>
          </a:p>
          <a:p>
            <a:r>
              <a:rPr lang="zh-CN" altLang="en-US" dirty="0"/>
              <a:t>     </a:t>
            </a:r>
            <a:r>
              <a:rPr lang="en-US" altLang="zh-CN" dirty="0" err="1"/>
              <a:t>int</a:t>
            </a:r>
            <a:r>
              <a:rPr lang="en-US" altLang="zh-CN" dirty="0"/>
              <a:t> p = x;</a:t>
            </a:r>
          </a:p>
          <a:p>
            <a:r>
              <a:rPr lang="en-US" altLang="zh-CN" dirty="0"/>
              <a:t>     while( </a:t>
            </a:r>
            <a:r>
              <a:rPr lang="en-US" altLang="zh-CN" dirty="0" smtClean="0"/>
              <a:t>set[p</a:t>
            </a:r>
            <a:r>
              <a:rPr lang="en-US" altLang="zh-CN" dirty="0"/>
              <a:t>] &gt; 0 )    p = </a:t>
            </a:r>
            <a:r>
              <a:rPr lang="en-US" altLang="zh-CN" dirty="0" smtClean="0"/>
              <a:t>set[p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     while </a:t>
            </a:r>
            <a:r>
              <a:rPr lang="en-US" altLang="zh-CN" dirty="0" smtClean="0"/>
              <a:t>set[x</a:t>
            </a:r>
            <a:r>
              <a:rPr lang="en-US" altLang="zh-CN" dirty="0"/>
              <a:t>]!=p &amp;&amp; </a:t>
            </a:r>
            <a:r>
              <a:rPr lang="en-US" altLang="zh-CN" dirty="0" smtClean="0"/>
              <a:t>set[x</a:t>
            </a:r>
            <a:r>
              <a:rPr lang="en-US" altLang="zh-CN" dirty="0"/>
              <a:t>]&gt;0)  </a:t>
            </a:r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         </a:t>
            </a:r>
            <a:r>
              <a:rPr lang="en-US" altLang="zh-CN" dirty="0" err="1"/>
              <a:t>int</a:t>
            </a:r>
            <a:r>
              <a:rPr lang="en-US" altLang="zh-CN" dirty="0"/>
              <a:t> temp = </a:t>
            </a:r>
            <a:r>
              <a:rPr lang="en-US" altLang="zh-CN" dirty="0" smtClean="0"/>
              <a:t>set[x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</a:t>
            </a:r>
            <a:r>
              <a:rPr lang="en-US" altLang="zh-CN" dirty="0" smtClean="0"/>
              <a:t>set[x</a:t>
            </a:r>
            <a:r>
              <a:rPr lang="en-US" altLang="zh-CN" dirty="0"/>
              <a:t>] = p;</a:t>
            </a:r>
          </a:p>
          <a:p>
            <a:r>
              <a:rPr lang="en-US" altLang="zh-CN" dirty="0"/>
              <a:t>         x =temp;</a:t>
            </a:r>
          </a:p>
          <a:p>
            <a:r>
              <a:rPr lang="en-US" altLang="zh-CN" dirty="0"/>
              <a:t>     }</a:t>
            </a:r>
          </a:p>
          <a:p>
            <a:r>
              <a:rPr lang="en-US" altLang="zh-CN" dirty="0"/>
              <a:t>     return x;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10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10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C 0.01181 -0.00926 0.02569 -0.01551 0.03871 -0.02153 C 0.04358 -0.02778 0.05017 -0.03033 0.05486 -0.03658 C 0.06632 -0.05186 0.05365 -0.03982 0.06458 -0.04931 C 0.06753 -0.05463 0.07135 -0.0588 0.07413 -0.06436 C 0.075 -0.06621 0.075 -0.06875 0.07587 -0.07084 C 0.07778 -0.07547 0.08229 -0.0838 0.08229 -0.0838 C 0.08854 -0.10949 0.08871 -0.16343 0.06128 -0.16343 " pathEditMode="relative" ptsTypes="fffffffA">
                                      <p:cBhvr>
                                        <p:cTn id="20" dur="10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6" grpId="0" animBg="1"/>
      <p:bldP spid="36915" grpId="0" animBg="1"/>
      <p:bldP spid="36918" grpId="0" animBg="1"/>
      <p:bldP spid="36919" grpId="0" animBg="1"/>
      <p:bldP spid="36923" grpId="0" animBg="1"/>
      <p:bldP spid="36926" grpId="0"/>
      <p:bldP spid="36927" grpId="0"/>
      <p:bldP spid="36928" grpId="0" animBg="1"/>
      <p:bldP spid="36929" grpId="0"/>
      <p:bldP spid="369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err="1" smtClean="0">
                <a:solidFill>
                  <a:srgbClr val="2B91AF"/>
                </a:solidFill>
                <a:latin typeface="新宋体"/>
                <a:ea typeface="新宋体"/>
              </a:rPr>
              <a:t>UnionFind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{</a:t>
            </a:r>
          </a:p>
          <a:p>
            <a:pPr>
              <a:buNone/>
            </a:pPr>
            <a:r>
              <a:rPr lang="en-US" altLang="zh-CN" sz="3300" b="1" dirty="0" smtClean="0">
                <a:solidFill>
                  <a:srgbClr val="0000FF"/>
                </a:solidFill>
                <a:latin typeface="新宋体"/>
                <a:ea typeface="新宋体"/>
              </a:rPr>
              <a:t>private</a:t>
            </a:r>
            <a:r>
              <a:rPr lang="en-US" altLang="zh-CN" sz="3300" b="1" dirty="0" smtClean="0">
                <a:solidFill>
                  <a:srgbClr val="000000"/>
                </a:solidFill>
                <a:latin typeface="新宋体"/>
                <a:ea typeface="新宋体"/>
              </a:rPr>
              <a:t>:</a:t>
            </a:r>
          </a:p>
          <a:p>
            <a:pPr>
              <a:buNone/>
            </a:pPr>
            <a:r>
              <a:rPr lang="en-US" altLang="zh-CN" sz="3300" b="1" dirty="0" smtClean="0">
                <a:solidFill>
                  <a:srgbClr val="000000"/>
                </a:solidFill>
                <a:latin typeface="新宋体"/>
                <a:ea typeface="新宋体"/>
              </a:rPr>
              <a:t>	</a:t>
            </a:r>
            <a:r>
              <a:rPr lang="en-US" altLang="zh-CN" sz="3300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3300" b="1" dirty="0" smtClean="0">
                <a:solidFill>
                  <a:srgbClr val="000000"/>
                </a:solidFill>
                <a:latin typeface="新宋体"/>
                <a:ea typeface="新宋体"/>
              </a:rPr>
              <a:t>* roots;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: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UnionFind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size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	roots = </a:t>
            </a: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[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size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];</a:t>
            </a:r>
            <a:endParaRPr lang="zh-CN" altLang="en-US" b="1" dirty="0" smtClean="0">
              <a:solidFill>
                <a:srgbClr val="000000"/>
              </a:solidFill>
              <a:latin typeface="新宋体"/>
              <a:ea typeface="新宋体"/>
            </a:endParaRPr>
          </a:p>
          <a:p>
            <a:pPr>
              <a:buNone/>
            </a:pPr>
            <a:r>
              <a:rPr lang="nn-NO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	for</a:t>
            </a:r>
            <a:r>
              <a:rPr lang="nn-NO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(</a:t>
            </a:r>
            <a:r>
              <a:rPr lang="nn-NO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nn-NO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i = 0; i &lt; </a:t>
            </a:r>
            <a:r>
              <a:rPr lang="nn-NO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size</a:t>
            </a:r>
            <a:r>
              <a:rPr lang="nn-NO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; ++i)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		roots[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] = 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}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~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UnionFind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() {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(roots) </a:t>
            </a: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delete[]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roots;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	}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Find(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/>
              <a:ea typeface="新宋体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void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Union(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e1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e2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 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};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UnionFind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::Find(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return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roots[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]==</a:t>
            </a:r>
            <a:r>
              <a:rPr lang="en-US" altLang="zh-CN" b="1" dirty="0" err="1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?</a:t>
            </a:r>
            <a:r>
              <a:rPr lang="en-US" altLang="zh-CN" b="1" dirty="0" err="1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:roots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[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]=Find(roots[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]);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新宋体"/>
                <a:ea typeface="新宋体"/>
              </a:rPr>
              <a:t>UnionFind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::Union(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e1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e2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 {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root1 =Find(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e1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 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root2 = Find(</a:t>
            </a:r>
            <a:r>
              <a:rPr lang="en-US" altLang="zh-CN" b="1" dirty="0" smtClean="0">
                <a:solidFill>
                  <a:srgbClr val="808080"/>
                </a:solidFill>
                <a:latin typeface="新宋体"/>
                <a:ea typeface="新宋体"/>
              </a:rPr>
              <a:t>e2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/>
              <a:ea typeface="新宋体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/>
                <a:ea typeface="新宋体"/>
              </a:rPr>
              <a:t>	if</a:t>
            </a: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 (root1!= root2) roots[root1] = root2;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</a:p>
          <a:p>
            <a:pPr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F</a:t>
            </a:r>
            <a:r>
              <a:rPr lang="zh-CN" altLang="zh-CN" sz="3200" dirty="0" smtClean="0"/>
              <a:t>ind(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zh-CN" altLang="zh-CN" sz="3200" dirty="0" smtClean="0"/>
              <a:t>x)</a:t>
            </a:r>
          </a:p>
          <a:p>
            <a:pPr lvl="1">
              <a:buNone/>
            </a:pPr>
            <a:r>
              <a:rPr lang="zh-CN" altLang="zh-CN" sz="3200" dirty="0" smtClean="0"/>
              <a:t>{</a:t>
            </a:r>
          </a:p>
          <a:p>
            <a:pPr lvl="1">
              <a:buNone/>
            </a:pPr>
            <a:r>
              <a:rPr lang="zh-CN" altLang="zh-CN" sz="3200" dirty="0" smtClean="0"/>
              <a:t>   r = x;</a:t>
            </a:r>
          </a:p>
          <a:p>
            <a:pPr lvl="1">
              <a:buNone/>
            </a:pPr>
            <a:r>
              <a:rPr lang="zh-CN" altLang="zh-CN" sz="3200" dirty="0" smtClean="0"/>
              <a:t>   while (set[r] != r)      r = set[r];</a:t>
            </a:r>
          </a:p>
          <a:p>
            <a:pPr lvl="1">
              <a:buNone/>
            </a:pPr>
            <a:r>
              <a:rPr lang="zh-CN" altLang="zh-CN" sz="3200" dirty="0" smtClean="0"/>
              <a:t>   return r;</a:t>
            </a:r>
          </a:p>
          <a:p>
            <a:pPr lvl="1">
              <a:buNone/>
            </a:pPr>
            <a:r>
              <a:rPr lang="zh-CN" altLang="zh-CN" sz="3200" dirty="0" smtClean="0"/>
              <a:t>}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图的连通性问题</a:t>
            </a:r>
            <a:endParaRPr lang="en-US" altLang="zh-CN" dirty="0" smtClean="0"/>
          </a:p>
          <a:p>
            <a:pPr lvl="1"/>
            <a:r>
              <a:rPr lang="zh-CN" altLang="en-US" smtClean="0"/>
              <a:t>最小生成树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集合的个数</a:t>
            </a:r>
          </a:p>
          <a:p>
            <a:pPr lvl="1"/>
            <a:r>
              <a:rPr lang="zh-CN" altLang="en-US" dirty="0" smtClean="0"/>
              <a:t>集合中元素的个数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并查集只描述集合和元素的关系。而不描述集合内部元素之间的关系。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采用你能想到的各种方法，从你能想到的各个方面，评测</a:t>
            </a:r>
            <a:r>
              <a:rPr lang="zh-CN" altLang="en-US" dirty="0" smtClean="0"/>
              <a:t>两种或两种以上的</a:t>
            </a:r>
            <a:r>
              <a:rPr lang="zh-CN" altLang="zh-CN" dirty="0" smtClean="0"/>
              <a:t>用于查找的数据结构，包括但不限于：二叉查找树、平衡二叉树、伸展树、红黑树、跳表等。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并查集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搜索树</a:t>
            </a:r>
            <a:endParaRPr lang="en-US" altLang="zh-CN" dirty="0" smtClean="0"/>
          </a:p>
          <a:p>
            <a:r>
              <a:rPr lang="zh-CN" altLang="en-US" dirty="0" smtClean="0"/>
              <a:t>伸展树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集合是成员</a:t>
            </a:r>
            <a:r>
              <a:rPr lang="en-US" altLang="zh-CN" dirty="0" smtClean="0"/>
              <a:t>(</a:t>
            </a:r>
            <a:r>
              <a:rPr lang="zh-CN" altLang="zh-CN" dirty="0" smtClean="0"/>
              <a:t>对象或元素</a:t>
            </a:r>
            <a:r>
              <a:rPr lang="en-US" altLang="zh-CN" dirty="0" smtClean="0"/>
              <a:t>)</a:t>
            </a:r>
            <a:r>
              <a:rPr lang="zh-CN" altLang="zh-CN" dirty="0" smtClean="0"/>
              <a:t>的一个群集。集合中的成员可以是原子</a:t>
            </a:r>
            <a:r>
              <a:rPr lang="en-US" altLang="zh-CN" dirty="0" smtClean="0"/>
              <a:t>(</a:t>
            </a:r>
            <a:r>
              <a:rPr lang="zh-CN" altLang="zh-CN" dirty="0" smtClean="0"/>
              <a:t>单元素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，也可以是集合。</a:t>
            </a:r>
          </a:p>
          <a:p>
            <a:pPr lvl="0"/>
            <a:r>
              <a:rPr lang="zh-CN" altLang="zh-CN" dirty="0" smtClean="0"/>
              <a:t>集合的成员必须互不相同。</a:t>
            </a:r>
          </a:p>
          <a:p>
            <a:pPr lvl="0"/>
            <a:r>
              <a:rPr lang="zh-CN" altLang="zh-CN" dirty="0" smtClean="0"/>
              <a:t>在算法与数据结构中所遇到的集合，其单元素通常是整数、字符、字符串或指针，且同一集合中所有成员具有相同的数据类型。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并查集</a:t>
            </a:r>
            <a:r>
              <a:rPr lang="zh-CN" altLang="en-US" dirty="0" smtClean="0">
                <a:ea typeface="宋体" charset="-122"/>
              </a:rPr>
              <a:t>是一种树型的数据结构，用于处理一些不相交集合的合并及查询问题。常常在使用中以森林来表示。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双亲表示法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000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mtClean="0">
                <a:solidFill>
                  <a:schemeClr val="bg1"/>
                </a:solidFill>
                <a:ea typeface="黑体" pitchFamily="49" charset="-122"/>
              </a:rPr>
              <a:t>实现方法（2）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532384"/>
            <a:ext cx="85344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sz="2400" b="1" dirty="0" smtClean="0">
                <a:latin typeface="Arial" charset="0"/>
                <a:ea typeface="宋体" charset="-122"/>
                <a:cs typeface="Arial" charset="0"/>
              </a:rPr>
              <a:t>每个集合用一棵“有根树”表示</a:t>
            </a:r>
          </a:p>
          <a:p>
            <a:pPr lvl="1" eaLnBrk="1" hangingPunct="1"/>
            <a:r>
              <a:rPr lang="zh-CN" altLang="zh-CN" sz="2400" b="1" dirty="0" smtClean="0">
                <a:latin typeface="Arial" charset="0"/>
                <a:ea typeface="宋体" charset="-122"/>
                <a:cs typeface="Arial" charset="0"/>
              </a:rPr>
              <a:t>定义数组 set[1..n]</a:t>
            </a:r>
          </a:p>
          <a:p>
            <a:pPr lvl="2" eaLnBrk="1" hangingPunct="1"/>
            <a:r>
              <a:rPr lang="zh-CN" altLang="zh-CN" sz="2000" b="1" dirty="0" smtClean="0">
                <a:latin typeface="Arial" charset="0"/>
                <a:ea typeface="宋体" charset="-122"/>
                <a:cs typeface="Arial" charset="0"/>
              </a:rPr>
              <a:t>set[i] = i , 则</a:t>
            </a:r>
            <a:r>
              <a:rPr lang="en-US" altLang="zh-CN" sz="2000" b="1" dirty="0" err="1" smtClean="0">
                <a:latin typeface="Arial" charset="0"/>
                <a:ea typeface="宋体" charset="-122"/>
                <a:cs typeface="Arial" charset="0"/>
              </a:rPr>
              <a:t>i</a:t>
            </a:r>
            <a:r>
              <a:rPr lang="zh-CN" altLang="zh-CN" sz="2000" b="1" dirty="0" smtClean="0">
                <a:latin typeface="Arial" charset="0"/>
                <a:ea typeface="宋体" charset="-122"/>
                <a:cs typeface="Arial" charset="0"/>
              </a:rPr>
              <a:t>表示</a:t>
            </a:r>
            <a:r>
              <a:rPr lang="zh-CN" altLang="en-US" sz="2000" b="1" dirty="0" smtClean="0">
                <a:latin typeface="Arial" charset="0"/>
                <a:ea typeface="宋体" charset="-122"/>
                <a:cs typeface="Arial" charset="0"/>
              </a:rPr>
              <a:t>为一</a:t>
            </a:r>
            <a:r>
              <a:rPr lang="zh-CN" altLang="zh-CN" sz="2000" b="1" dirty="0" smtClean="0">
                <a:latin typeface="Arial" charset="0"/>
                <a:ea typeface="宋体" charset="-122"/>
                <a:cs typeface="Arial" charset="0"/>
              </a:rPr>
              <a:t>集合对应树的根</a:t>
            </a:r>
          </a:p>
          <a:p>
            <a:pPr lvl="2" eaLnBrk="1" hangingPunct="1"/>
            <a:r>
              <a:rPr lang="zh-CN" altLang="zh-CN" sz="2000" b="1" dirty="0" smtClean="0">
                <a:latin typeface="Arial" charset="0"/>
                <a:ea typeface="宋体" charset="-122"/>
                <a:cs typeface="Arial" charset="0"/>
              </a:rPr>
              <a:t>set[i] = j, j</a:t>
            </a:r>
            <a:r>
              <a:rPr lang="en-US" altLang="zh-CN" sz="2000" b="1" dirty="0" smtClean="0">
                <a:latin typeface="Arial" charset="0"/>
                <a:ea typeface="宋体" charset="-122"/>
                <a:cs typeface="Arial" charset="0"/>
              </a:rPr>
              <a:t>!=</a:t>
            </a:r>
            <a:r>
              <a:rPr lang="zh-CN" altLang="zh-CN" sz="2000" b="1" dirty="0" smtClean="0">
                <a:latin typeface="Arial" charset="0"/>
                <a:ea typeface="宋体" charset="-122"/>
                <a:cs typeface="Arial" charset="0"/>
              </a:rPr>
              <a:t>i, 则 j 是 i 父节点. 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sz="half" idx="2"/>
          </p:nvPr>
        </p:nvGraphicFramePr>
        <p:xfrm>
          <a:off x="2133600" y="3429000"/>
          <a:ext cx="5602288" cy="854075"/>
        </p:xfrm>
        <a:graphic>
          <a:graphicData uri="http://schemas.openxmlformats.org/drawingml/2006/table">
            <a:tbl>
              <a:tblPr/>
              <a:tblGrid>
                <a:gridCol w="609600"/>
                <a:gridCol w="511175"/>
                <a:gridCol w="555625"/>
                <a:gridCol w="565150"/>
                <a:gridCol w="560388"/>
                <a:gridCol w="558800"/>
                <a:gridCol w="560387"/>
                <a:gridCol w="560388"/>
                <a:gridCol w="560387"/>
                <a:gridCol w="56038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219200" y="3429000"/>
            <a:ext cx="838200" cy="798513"/>
            <a:chOff x="0" y="0"/>
            <a:chExt cx="528" cy="667"/>
          </a:xfrm>
        </p:grpSpPr>
        <p:sp>
          <p:nvSpPr>
            <p:cNvPr id="10301" name="Text Box 40"/>
            <p:cNvSpPr txBox="1">
              <a:spLocks noChangeArrowheads="1"/>
            </p:cNvSpPr>
            <p:nvPr/>
          </p:nvSpPr>
          <p:spPr bwMode="auto">
            <a:xfrm>
              <a:off x="240" y="0"/>
              <a:ext cx="16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2400" b="1"/>
                <a:t>i</a:t>
              </a:r>
            </a:p>
          </p:txBody>
        </p:sp>
        <p:sp>
          <p:nvSpPr>
            <p:cNvPr id="10302" name="Text Box 41"/>
            <p:cNvSpPr txBox="1">
              <a:spLocks noChangeArrowheads="1"/>
            </p:cNvSpPr>
            <p:nvPr/>
          </p:nvSpPr>
          <p:spPr bwMode="auto">
            <a:xfrm>
              <a:off x="0" y="335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b="1"/>
                <a:t>Set(i)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133600" y="4724400"/>
            <a:ext cx="5410200" cy="1143000"/>
            <a:chOff x="0" y="0"/>
            <a:chExt cx="3168" cy="1110"/>
          </a:xfrm>
        </p:grpSpPr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0" y="198"/>
              <a:ext cx="618" cy="882"/>
              <a:chOff x="0" y="0"/>
              <a:chExt cx="618" cy="882"/>
            </a:xfrm>
          </p:grpSpPr>
          <p:sp>
            <p:nvSpPr>
              <p:cNvPr id="10298" name="Oval 44"/>
              <p:cNvSpPr>
                <a:spLocks noChangeArrowheads="1"/>
              </p:cNvSpPr>
              <p:nvPr/>
            </p:nvSpPr>
            <p:spPr bwMode="auto">
              <a:xfrm>
                <a:off x="33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1</a:t>
                </a:r>
              </a:p>
            </p:txBody>
          </p:sp>
          <p:sp>
            <p:nvSpPr>
              <p:cNvPr id="10299" name="Oval 45"/>
              <p:cNvSpPr>
                <a:spLocks noChangeArrowheads="1"/>
              </p:cNvSpPr>
              <p:nvPr/>
            </p:nvSpPr>
            <p:spPr bwMode="auto">
              <a:xfrm>
                <a:off x="0" y="59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5</a:t>
                </a:r>
              </a:p>
            </p:txBody>
          </p:sp>
          <p:sp>
            <p:nvSpPr>
              <p:cNvPr id="10300" name="Line 46"/>
              <p:cNvSpPr>
                <a:spLocks noChangeShapeType="1"/>
              </p:cNvSpPr>
              <p:nvPr/>
            </p:nvSpPr>
            <p:spPr bwMode="auto">
              <a:xfrm flipV="1">
                <a:off x="216" y="270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882" y="0"/>
              <a:ext cx="804" cy="1110"/>
              <a:chOff x="0" y="0"/>
              <a:chExt cx="804" cy="1110"/>
            </a:xfrm>
          </p:grpSpPr>
          <p:sp>
            <p:nvSpPr>
              <p:cNvPr id="10291" name="Oval 48"/>
              <p:cNvSpPr>
                <a:spLocks noChangeArrowheads="1"/>
              </p:cNvSpPr>
              <p:nvPr/>
            </p:nvSpPr>
            <p:spPr bwMode="auto">
              <a:xfrm>
                <a:off x="216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2</a:t>
                </a:r>
              </a:p>
            </p:txBody>
          </p:sp>
          <p:sp>
            <p:nvSpPr>
              <p:cNvPr id="10292" name="Oval 49"/>
              <p:cNvSpPr>
                <a:spLocks noChangeArrowheads="1"/>
              </p:cNvSpPr>
              <p:nvPr/>
            </p:nvSpPr>
            <p:spPr bwMode="auto">
              <a:xfrm>
                <a:off x="222" y="42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4</a:t>
                </a:r>
              </a:p>
            </p:txBody>
          </p:sp>
          <p:sp>
            <p:nvSpPr>
              <p:cNvPr id="10293" name="Oval 50"/>
              <p:cNvSpPr>
                <a:spLocks noChangeArrowheads="1"/>
              </p:cNvSpPr>
              <p:nvPr/>
            </p:nvSpPr>
            <p:spPr bwMode="auto">
              <a:xfrm>
                <a:off x="0" y="82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7</a:t>
                </a:r>
              </a:p>
            </p:txBody>
          </p:sp>
          <p:sp>
            <p:nvSpPr>
              <p:cNvPr id="10294" name="Oval 51"/>
              <p:cNvSpPr>
                <a:spLocks noChangeArrowheads="1"/>
              </p:cNvSpPr>
              <p:nvPr/>
            </p:nvSpPr>
            <p:spPr bwMode="auto">
              <a:xfrm>
                <a:off x="516" y="81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10</a:t>
                </a:r>
              </a:p>
            </p:txBody>
          </p:sp>
          <p:sp>
            <p:nvSpPr>
              <p:cNvPr id="10295" name="Line 52"/>
              <p:cNvSpPr>
                <a:spLocks noChangeShapeType="1"/>
              </p:cNvSpPr>
              <p:nvPr/>
            </p:nvSpPr>
            <p:spPr bwMode="auto">
              <a:xfrm flipV="1">
                <a:off x="222" y="69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6" name="Line 53"/>
              <p:cNvSpPr>
                <a:spLocks noChangeShapeType="1"/>
              </p:cNvSpPr>
              <p:nvPr/>
            </p:nvSpPr>
            <p:spPr bwMode="auto">
              <a:xfrm flipH="1" flipV="1">
                <a:off x="438" y="6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Line 54"/>
              <p:cNvSpPr>
                <a:spLocks noChangeShapeType="1"/>
              </p:cNvSpPr>
              <p:nvPr/>
            </p:nvSpPr>
            <p:spPr bwMode="auto">
              <a:xfrm flipV="1">
                <a:off x="366" y="294"/>
                <a:ext cx="0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2064" y="246"/>
              <a:ext cx="1104" cy="858"/>
              <a:chOff x="0" y="0"/>
              <a:chExt cx="1104" cy="858"/>
            </a:xfrm>
          </p:grpSpPr>
          <p:sp>
            <p:nvSpPr>
              <p:cNvPr id="10284" name="Oval 56"/>
              <p:cNvSpPr>
                <a:spLocks noChangeArrowheads="1"/>
              </p:cNvSpPr>
              <p:nvPr/>
            </p:nvSpPr>
            <p:spPr bwMode="auto">
              <a:xfrm>
                <a:off x="390" y="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3</a:t>
                </a:r>
              </a:p>
            </p:txBody>
          </p:sp>
          <p:sp>
            <p:nvSpPr>
              <p:cNvPr id="10285" name="Oval 57"/>
              <p:cNvSpPr>
                <a:spLocks noChangeArrowheads="1"/>
              </p:cNvSpPr>
              <p:nvPr/>
            </p:nvSpPr>
            <p:spPr bwMode="auto">
              <a:xfrm>
                <a:off x="0" y="57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6</a:t>
                </a:r>
              </a:p>
            </p:txBody>
          </p:sp>
          <p:sp>
            <p:nvSpPr>
              <p:cNvPr id="10286" name="Oval 58"/>
              <p:cNvSpPr>
                <a:spLocks noChangeArrowheads="1"/>
              </p:cNvSpPr>
              <p:nvPr/>
            </p:nvSpPr>
            <p:spPr bwMode="auto">
              <a:xfrm>
                <a:off x="402" y="54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8</a:t>
                </a:r>
              </a:p>
            </p:txBody>
          </p:sp>
          <p:sp>
            <p:nvSpPr>
              <p:cNvPr id="10287" name="Oval 59"/>
              <p:cNvSpPr>
                <a:spLocks noChangeArrowheads="1"/>
              </p:cNvSpPr>
              <p:nvPr/>
            </p:nvSpPr>
            <p:spPr bwMode="auto">
              <a:xfrm>
                <a:off x="816" y="55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zh-CN" sz="2400"/>
                  <a:t>9</a:t>
                </a:r>
              </a:p>
            </p:txBody>
          </p:sp>
          <p:sp>
            <p:nvSpPr>
              <p:cNvPr id="10288" name="Line 60"/>
              <p:cNvSpPr>
                <a:spLocks noChangeShapeType="1"/>
              </p:cNvSpPr>
              <p:nvPr/>
            </p:nvSpPr>
            <p:spPr bwMode="auto">
              <a:xfrm flipV="1">
                <a:off x="198" y="28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9" name="Line 61"/>
              <p:cNvSpPr>
                <a:spLocks noChangeShapeType="1"/>
              </p:cNvSpPr>
              <p:nvPr/>
            </p:nvSpPr>
            <p:spPr bwMode="auto">
              <a:xfrm flipV="1">
                <a:off x="534" y="2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Line 62"/>
              <p:cNvSpPr>
                <a:spLocks noChangeShapeType="1"/>
              </p:cNvSpPr>
              <p:nvPr/>
            </p:nvSpPr>
            <p:spPr bwMode="auto">
              <a:xfrm flipH="1" flipV="1">
                <a:off x="582" y="288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并查集</a:t>
            </a:r>
            <a:endParaRPr kumimoji="0" lang="zh-CN" alt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并</a:t>
            </a:r>
            <a:r>
              <a:rPr lang="zh-CN" altLang="en-US" sz="3600" b="0" dirty="0"/>
              <a:t>查集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1409"/>
            <a:ext cx="8610600" cy="1933575"/>
          </a:xfrm>
          <a:noFill/>
          <a:ln/>
        </p:spPr>
        <p:txBody>
          <a:bodyPr/>
          <a:lstStyle/>
          <a:p>
            <a:r>
              <a:rPr lang="zh-CN" altLang="en-US" sz="2400" dirty="0" smtClean="0"/>
              <a:t>每个</a:t>
            </a:r>
            <a:r>
              <a:rPr lang="zh-CN" altLang="en-US" sz="2400" dirty="0"/>
              <a:t>元素结点设两个指针：一个指向同一集合中的下一个元素；另一个指向表首元素。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例如</a:t>
            </a:r>
            <a:r>
              <a:rPr lang="en-US" altLang="zh-CN" sz="2400" dirty="0"/>
              <a:t>, </a:t>
            </a:r>
            <a:r>
              <a:rPr lang="zh-CN" altLang="en-US" sz="2400" dirty="0"/>
              <a:t>集合</a:t>
            </a:r>
            <a:r>
              <a:rPr lang="en-US" altLang="zh-CN" sz="2400" dirty="0"/>
              <a:t>{a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，a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，</a:t>
            </a:r>
            <a:r>
              <a:rPr lang="en-US" altLang="zh-CN" sz="2400" dirty="0">
                <a:latin typeface="Times New Roman"/>
              </a:rPr>
              <a:t>…</a:t>
            </a:r>
            <a:r>
              <a:rPr lang="en-US" altLang="zh-CN" sz="2400" dirty="0"/>
              <a:t>，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，</a:t>
            </a:r>
            <a:r>
              <a:rPr lang="en-US" altLang="zh-CN" sz="2400" dirty="0">
                <a:latin typeface="Times New Roman"/>
              </a:rPr>
              <a:t>…</a:t>
            </a:r>
            <a:r>
              <a:rPr lang="en-US" altLang="zh-CN" sz="2400" dirty="0"/>
              <a:t>，a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             集合</a:t>
            </a:r>
            <a:r>
              <a:rPr lang="en-US" altLang="zh-CN" sz="2400" dirty="0"/>
              <a:t>{b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，b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，</a:t>
            </a:r>
            <a:r>
              <a:rPr lang="en-US" altLang="zh-CN" sz="2400" dirty="0">
                <a:latin typeface="Times New Roman"/>
              </a:rPr>
              <a:t>…</a:t>
            </a:r>
            <a:r>
              <a:rPr lang="en-US" altLang="zh-CN" sz="2400" dirty="0"/>
              <a:t>，b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，</a:t>
            </a:r>
            <a:r>
              <a:rPr lang="en-US" altLang="zh-CN" sz="2400" dirty="0">
                <a:latin typeface="Times New Roman"/>
              </a:rPr>
              <a:t>…</a:t>
            </a:r>
            <a:r>
              <a:rPr lang="en-US" altLang="zh-CN" sz="2400" dirty="0"/>
              <a:t>，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3137743"/>
            <a:ext cx="6772275" cy="1731963"/>
            <a:chOff x="567" y="1797"/>
            <a:chExt cx="4266" cy="1091"/>
          </a:xfrm>
        </p:grpSpPr>
        <p:sp>
          <p:nvSpPr>
            <p:cNvPr id="80901" name="Rectangle 5"/>
            <p:cNvSpPr>
              <a:spLocks noChangeArrowheads="1"/>
            </p:cNvSpPr>
            <p:nvPr/>
          </p:nvSpPr>
          <p:spPr bwMode="auto">
            <a:xfrm>
              <a:off x="567" y="2024"/>
              <a:ext cx="488" cy="192"/>
            </a:xfrm>
            <a:prstGeom prst="rect">
              <a:avLst/>
            </a:prstGeom>
            <a:solidFill>
              <a:srgbClr val="FFCC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000">
                  <a:latin typeface="Times New Roman" pitchFamily="18" charset="0"/>
                </a:rPr>
                <a:t>headA</a:t>
              </a:r>
            </a:p>
          </p:txBody>
        </p:sp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1369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a</a:t>
              </a:r>
              <a:r>
                <a:rPr lang="en-US" altLang="zh-CN" b="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1369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0"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1369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>
              <a:off x="1551" y="274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1953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a</a:t>
              </a:r>
              <a:r>
                <a:rPr lang="en-US" altLang="zh-CN" b="0" baseline="-2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>
              <a:off x="1953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08" name="Rectangle 12"/>
            <p:cNvSpPr>
              <a:spLocks noChangeArrowheads="1"/>
            </p:cNvSpPr>
            <p:nvPr/>
          </p:nvSpPr>
          <p:spPr bwMode="auto">
            <a:xfrm>
              <a:off x="1953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09" name="Line 13"/>
            <p:cNvSpPr>
              <a:spLocks noChangeShapeType="1"/>
            </p:cNvSpPr>
            <p:nvPr/>
          </p:nvSpPr>
          <p:spPr bwMode="auto">
            <a:xfrm flipH="1">
              <a:off x="1743" y="2312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3929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a</a:t>
              </a:r>
              <a:r>
                <a:rPr lang="en-US" altLang="zh-CN" b="0" baseline="-20000"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80911" name="Rectangle 15"/>
            <p:cNvSpPr>
              <a:spLocks noChangeArrowheads="1"/>
            </p:cNvSpPr>
            <p:nvPr/>
          </p:nvSpPr>
          <p:spPr bwMode="auto">
            <a:xfrm>
              <a:off x="3929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3929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>
              <a:off x="4111" y="2744"/>
              <a:ext cx="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4507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a</a:t>
              </a:r>
              <a:r>
                <a:rPr lang="en-US" altLang="zh-CN" b="0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4507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2921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a</a:t>
              </a:r>
              <a:r>
                <a:rPr lang="en-US" altLang="zh-CN" b="0" baseline="-2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2921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2921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3103" y="2744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 flipV="1">
              <a:off x="3057" y="2069"/>
              <a:ext cx="4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2433" y="2312"/>
              <a:ext cx="336" cy="3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l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2087" y="2744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3" name="Rectangle 27"/>
            <p:cNvSpPr>
              <a:spLocks noChangeArrowheads="1"/>
            </p:cNvSpPr>
            <p:nvPr/>
          </p:nvSpPr>
          <p:spPr bwMode="auto">
            <a:xfrm>
              <a:off x="4505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0"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3489" y="2312"/>
              <a:ext cx="336" cy="3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l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80925" name="AutoShape 29"/>
            <p:cNvCxnSpPr>
              <a:cxnSpLocks noChangeShapeType="1"/>
              <a:stCxn id="80901" idx="3"/>
              <a:endCxn id="80903" idx="1"/>
            </p:cNvCxnSpPr>
            <p:nvPr/>
          </p:nvCxnSpPr>
          <p:spPr bwMode="auto">
            <a:xfrm>
              <a:off x="1055" y="2120"/>
              <a:ext cx="308" cy="168"/>
            </a:xfrm>
            <a:prstGeom prst="curvedConnector3">
              <a:avLst>
                <a:gd name="adj1" fmla="val 5097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 flipH="1">
              <a:off x="1565" y="2069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>
              <a:off x="1565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 flipV="1">
              <a:off x="4059" y="193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 flipH="1">
              <a:off x="1474" y="1933"/>
              <a:ext cx="2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>
              <a:off x="1474" y="193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 flipV="1">
              <a:off x="4694" y="179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 flipH="1">
              <a:off x="1383" y="1797"/>
              <a:ext cx="3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1383" y="179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95350" y="5009406"/>
            <a:ext cx="6772275" cy="1731962"/>
            <a:chOff x="567" y="1797"/>
            <a:chExt cx="4266" cy="1091"/>
          </a:xfrm>
        </p:grpSpPr>
        <p:sp>
          <p:nvSpPr>
            <p:cNvPr id="80935" name="Rectangle 39"/>
            <p:cNvSpPr>
              <a:spLocks noChangeArrowheads="1"/>
            </p:cNvSpPr>
            <p:nvPr/>
          </p:nvSpPr>
          <p:spPr bwMode="auto">
            <a:xfrm>
              <a:off x="567" y="2024"/>
              <a:ext cx="488" cy="192"/>
            </a:xfrm>
            <a:prstGeom prst="rect">
              <a:avLst/>
            </a:prstGeom>
            <a:solidFill>
              <a:srgbClr val="FFCC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000">
                  <a:latin typeface="Times New Roman" pitchFamily="18" charset="0"/>
                </a:rPr>
                <a:t>headB</a:t>
              </a:r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1369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b</a:t>
              </a:r>
              <a:r>
                <a:rPr lang="en-US" altLang="zh-CN" b="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37" name="Rectangle 41"/>
            <p:cNvSpPr>
              <a:spLocks noChangeArrowheads="1"/>
            </p:cNvSpPr>
            <p:nvPr/>
          </p:nvSpPr>
          <p:spPr bwMode="auto">
            <a:xfrm>
              <a:off x="1369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0"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80938" name="Rectangle 42"/>
            <p:cNvSpPr>
              <a:spLocks noChangeArrowheads="1"/>
            </p:cNvSpPr>
            <p:nvPr/>
          </p:nvSpPr>
          <p:spPr bwMode="auto">
            <a:xfrm>
              <a:off x="1369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>
              <a:off x="1551" y="274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1953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b</a:t>
              </a:r>
              <a:r>
                <a:rPr lang="en-US" altLang="zh-CN" b="0" baseline="-2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0941" name="Rectangle 45"/>
            <p:cNvSpPr>
              <a:spLocks noChangeArrowheads="1"/>
            </p:cNvSpPr>
            <p:nvPr/>
          </p:nvSpPr>
          <p:spPr bwMode="auto">
            <a:xfrm>
              <a:off x="1953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1953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 flipH="1">
              <a:off x="1743" y="2312"/>
              <a:ext cx="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Rectangle 48"/>
            <p:cNvSpPr>
              <a:spLocks noChangeArrowheads="1"/>
            </p:cNvSpPr>
            <p:nvPr/>
          </p:nvSpPr>
          <p:spPr bwMode="auto">
            <a:xfrm>
              <a:off x="3929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b</a:t>
              </a:r>
              <a:r>
                <a:rPr lang="en-US" altLang="zh-CN" b="0" baseline="-20000">
                  <a:latin typeface="Times New Roman" pitchFamily="18" charset="0"/>
                </a:rPr>
                <a:t>m-1</a:t>
              </a:r>
            </a:p>
          </p:txBody>
        </p:sp>
        <p:sp>
          <p:nvSpPr>
            <p:cNvPr id="80945" name="Rectangle 49"/>
            <p:cNvSpPr>
              <a:spLocks noChangeArrowheads="1"/>
            </p:cNvSpPr>
            <p:nvPr/>
          </p:nvSpPr>
          <p:spPr bwMode="auto">
            <a:xfrm>
              <a:off x="3929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46" name="Rectangle 50"/>
            <p:cNvSpPr>
              <a:spLocks noChangeArrowheads="1"/>
            </p:cNvSpPr>
            <p:nvPr/>
          </p:nvSpPr>
          <p:spPr bwMode="auto">
            <a:xfrm>
              <a:off x="3929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47" name="Line 51"/>
            <p:cNvSpPr>
              <a:spLocks noChangeShapeType="1"/>
            </p:cNvSpPr>
            <p:nvPr/>
          </p:nvSpPr>
          <p:spPr bwMode="auto">
            <a:xfrm>
              <a:off x="4111" y="2744"/>
              <a:ext cx="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8" name="Rectangle 52"/>
            <p:cNvSpPr>
              <a:spLocks noChangeArrowheads="1"/>
            </p:cNvSpPr>
            <p:nvPr/>
          </p:nvSpPr>
          <p:spPr bwMode="auto">
            <a:xfrm>
              <a:off x="4507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b</a:t>
              </a:r>
              <a:r>
                <a:rPr lang="en-US" altLang="zh-CN" b="0" baseline="-200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80949" name="Rectangle 53"/>
            <p:cNvSpPr>
              <a:spLocks noChangeArrowheads="1"/>
            </p:cNvSpPr>
            <p:nvPr/>
          </p:nvSpPr>
          <p:spPr bwMode="auto">
            <a:xfrm>
              <a:off x="4507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50" name="Rectangle 54"/>
            <p:cNvSpPr>
              <a:spLocks noChangeArrowheads="1"/>
            </p:cNvSpPr>
            <p:nvPr/>
          </p:nvSpPr>
          <p:spPr bwMode="auto">
            <a:xfrm>
              <a:off x="2921" y="2408"/>
              <a:ext cx="326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b="0">
                  <a:latin typeface="Times New Roman" pitchFamily="18" charset="0"/>
                </a:rPr>
                <a:t>b</a:t>
              </a:r>
              <a:r>
                <a:rPr lang="en-US" altLang="zh-CN" b="0" baseline="-2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2921" y="216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80952" name="Rectangle 56"/>
            <p:cNvSpPr>
              <a:spLocks noChangeArrowheads="1"/>
            </p:cNvSpPr>
            <p:nvPr/>
          </p:nvSpPr>
          <p:spPr bwMode="auto">
            <a:xfrm>
              <a:off x="2921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 baseline="-20000">
                <a:latin typeface="Times New Roman" pitchFamily="18" charset="0"/>
              </a:endParaRPr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3103" y="2744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4" name="Line 58"/>
            <p:cNvSpPr>
              <a:spLocks noChangeShapeType="1"/>
            </p:cNvSpPr>
            <p:nvPr/>
          </p:nvSpPr>
          <p:spPr bwMode="auto">
            <a:xfrm flipV="1">
              <a:off x="3057" y="2069"/>
              <a:ext cx="4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5" name="Rectangle 59"/>
            <p:cNvSpPr>
              <a:spLocks noChangeArrowheads="1"/>
            </p:cNvSpPr>
            <p:nvPr/>
          </p:nvSpPr>
          <p:spPr bwMode="auto">
            <a:xfrm>
              <a:off x="2433" y="2312"/>
              <a:ext cx="336" cy="3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l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2087" y="2744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7" name="Rectangle 61"/>
            <p:cNvSpPr>
              <a:spLocks noChangeArrowheads="1"/>
            </p:cNvSpPr>
            <p:nvPr/>
          </p:nvSpPr>
          <p:spPr bwMode="auto">
            <a:xfrm>
              <a:off x="4505" y="2648"/>
              <a:ext cx="326" cy="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b="0"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80958" name="Rectangle 62"/>
            <p:cNvSpPr>
              <a:spLocks noChangeArrowheads="1"/>
            </p:cNvSpPr>
            <p:nvPr/>
          </p:nvSpPr>
          <p:spPr bwMode="auto">
            <a:xfrm>
              <a:off x="3489" y="2312"/>
              <a:ext cx="336" cy="3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342900" indent="-342900" algn="l">
                <a:spcBef>
                  <a:spcPct val="20000"/>
                </a:spcBef>
                <a:buFont typeface="Wingdings" pitchFamily="2" charset="2"/>
                <a:buNone/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80959" name="AutoShape 63"/>
            <p:cNvCxnSpPr>
              <a:cxnSpLocks noChangeShapeType="1"/>
              <a:stCxn id="80935" idx="3"/>
              <a:endCxn id="80937" idx="1"/>
            </p:cNvCxnSpPr>
            <p:nvPr/>
          </p:nvCxnSpPr>
          <p:spPr bwMode="auto">
            <a:xfrm>
              <a:off x="1055" y="2120"/>
              <a:ext cx="308" cy="168"/>
            </a:xfrm>
            <a:prstGeom prst="curvedConnector3">
              <a:avLst>
                <a:gd name="adj1" fmla="val 5097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 flipH="1">
              <a:off x="1565" y="2069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1565" y="206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V="1">
              <a:off x="4059" y="193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 flipH="1">
              <a:off x="1474" y="1933"/>
              <a:ext cx="2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>
              <a:off x="1474" y="193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 flipV="1">
              <a:off x="4694" y="179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 flipH="1">
              <a:off x="1383" y="1797"/>
              <a:ext cx="3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7" name="Line 71"/>
            <p:cNvSpPr>
              <a:spLocks noChangeShapeType="1"/>
            </p:cNvSpPr>
            <p:nvPr/>
          </p:nvSpPr>
          <p:spPr bwMode="auto">
            <a:xfrm>
              <a:off x="1383" y="179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CCE8C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828</Words>
  <Application>Microsoft Office PowerPoint</Application>
  <PresentationFormat>全屏显示(4:3)</PresentationFormat>
  <Paragraphs>253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凸显</vt:lpstr>
      <vt:lpstr>数据结构（荣誉）</vt:lpstr>
      <vt:lpstr>课程安排</vt:lpstr>
      <vt:lpstr>大作业</vt:lpstr>
      <vt:lpstr>教学内容</vt:lpstr>
      <vt:lpstr>并查集</vt:lpstr>
      <vt:lpstr>并查集</vt:lpstr>
      <vt:lpstr>并查集</vt:lpstr>
      <vt:lpstr>实现方法（2）</vt:lpstr>
      <vt:lpstr>并查集</vt:lpstr>
      <vt:lpstr>并查集</vt:lpstr>
      <vt:lpstr>并查集</vt:lpstr>
      <vt:lpstr>并查集</vt:lpstr>
      <vt:lpstr>并查集</vt:lpstr>
      <vt:lpstr>并查集</vt:lpstr>
      <vt:lpstr>判断元素是否属于同一集合</vt:lpstr>
      <vt:lpstr>两个集合的合并</vt:lpstr>
      <vt:lpstr>效率分析</vt:lpstr>
      <vt:lpstr>并查集</vt:lpstr>
      <vt:lpstr>路径压缩</vt:lpstr>
      <vt:lpstr>路径压缩示意图</vt:lpstr>
      <vt:lpstr>路径压缩示意图</vt:lpstr>
      <vt:lpstr>并查集</vt:lpstr>
      <vt:lpstr>并查集</vt:lpstr>
      <vt:lpstr>并查集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数据结构（荣誉）</dc:title>
  <dc:creator>cc</dc:creator>
  <cp:lastModifiedBy>cc</cp:lastModifiedBy>
  <cp:revision>212</cp:revision>
  <dcterms:created xsi:type="dcterms:W3CDTF">2020-09-24T02:40:20Z</dcterms:created>
  <dcterms:modified xsi:type="dcterms:W3CDTF">2020-11-27T04:17:05Z</dcterms:modified>
</cp:coreProperties>
</file>