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7"/>
  </p:notesMasterIdLst>
  <p:sldIdLst>
    <p:sldId id="352" r:id="rId2"/>
    <p:sldId id="281" r:id="rId3"/>
    <p:sldId id="293" r:id="rId4"/>
    <p:sldId id="399" r:id="rId5"/>
    <p:sldId id="400" r:id="rId6"/>
    <p:sldId id="397" r:id="rId7"/>
    <p:sldId id="395" r:id="rId8"/>
    <p:sldId id="398" r:id="rId9"/>
    <p:sldId id="396" r:id="rId10"/>
    <p:sldId id="363" r:id="rId11"/>
    <p:sldId id="294" r:id="rId12"/>
    <p:sldId id="408" r:id="rId13"/>
    <p:sldId id="385" r:id="rId14"/>
    <p:sldId id="379" r:id="rId15"/>
    <p:sldId id="388" r:id="rId16"/>
    <p:sldId id="284" r:id="rId17"/>
    <p:sldId id="286" r:id="rId18"/>
    <p:sldId id="287" r:id="rId19"/>
    <p:sldId id="295" r:id="rId20"/>
    <p:sldId id="296" r:id="rId21"/>
    <p:sldId id="300" r:id="rId22"/>
    <p:sldId id="309" r:id="rId23"/>
    <p:sldId id="290" r:id="rId24"/>
    <p:sldId id="401" r:id="rId25"/>
    <p:sldId id="301" r:id="rId26"/>
    <p:sldId id="302" r:id="rId27"/>
    <p:sldId id="304" r:id="rId28"/>
    <p:sldId id="305" r:id="rId29"/>
    <p:sldId id="306" r:id="rId30"/>
    <p:sldId id="307" r:id="rId31"/>
    <p:sldId id="310" r:id="rId32"/>
    <p:sldId id="308" r:id="rId33"/>
    <p:sldId id="402" r:id="rId34"/>
    <p:sldId id="384" r:id="rId35"/>
    <p:sldId id="394" r:id="rId36"/>
    <p:sldId id="404" r:id="rId37"/>
    <p:sldId id="405" r:id="rId38"/>
    <p:sldId id="311" r:id="rId39"/>
    <p:sldId id="356" r:id="rId40"/>
    <p:sldId id="361" r:id="rId41"/>
    <p:sldId id="358" r:id="rId42"/>
    <p:sldId id="406" r:id="rId43"/>
    <p:sldId id="362" r:id="rId44"/>
    <p:sldId id="303" r:id="rId45"/>
    <p:sldId id="312" r:id="rId46"/>
    <p:sldId id="313" r:id="rId47"/>
    <p:sldId id="314" r:id="rId48"/>
    <p:sldId id="315" r:id="rId49"/>
    <p:sldId id="316" r:id="rId50"/>
    <p:sldId id="317" r:id="rId51"/>
    <p:sldId id="318" r:id="rId52"/>
    <p:sldId id="319" r:id="rId53"/>
    <p:sldId id="320" r:id="rId54"/>
    <p:sldId id="322" r:id="rId55"/>
    <p:sldId id="321"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5260" autoAdjust="0"/>
  </p:normalViewPr>
  <p:slideViewPr>
    <p:cSldViewPr>
      <p:cViewPr varScale="1">
        <p:scale>
          <a:sx n="104" d="100"/>
          <a:sy n="104" d="100"/>
        </p:scale>
        <p:origin x="-2213"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64A35-123A-40C5-BEA5-FCE7F4B8E9B3}" type="datetimeFigureOut">
              <a:rPr lang="zh-CN" altLang="en-US" smtClean="0"/>
              <a:pPr/>
              <a:t>2020/11/29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E2ED07-7C50-4614-810D-851CCB6749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E2ED07-7C50-4614-810D-851CCB674964}" type="slidenum">
              <a:rPr lang="zh-CN" altLang="en-US" smtClean="0"/>
              <a:pPr/>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E2ED07-7C50-4614-810D-851CCB674964}" type="slidenum">
              <a:rPr lang="zh-CN" altLang="en-US" smtClean="0"/>
              <a:pPr/>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E2ED07-7C50-4614-810D-851CCB674964}" type="slidenum">
              <a:rPr lang="zh-CN" altLang="en-US" smtClean="0"/>
              <a:pPr/>
              <a:t>22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E2ED07-7C50-4614-810D-851CCB674964}" type="slidenum">
              <a:rPr lang="zh-CN" altLang="en-US" smtClean="0"/>
              <a:pPr/>
              <a:t>30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E2ED07-7C50-4614-810D-851CCB674964}" type="slidenum">
              <a:rPr lang="zh-CN" altLang="en-US" smtClean="0"/>
              <a:pPr/>
              <a:t>31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E2ED07-7C50-4614-810D-851CCB674964}" type="slidenum">
              <a:rPr lang="zh-CN" altLang="en-US" smtClean="0"/>
              <a:pPr/>
              <a:t>35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E2ED07-7C50-4614-810D-851CCB674964}" type="slidenum">
              <a:rPr lang="zh-CN" altLang="en-US" smtClean="0"/>
              <a:pPr/>
              <a:t>41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E2ED07-7C50-4614-810D-851CCB674964}" type="slidenum">
              <a:rPr lang="zh-CN" altLang="en-US" smtClean="0"/>
              <a:pPr/>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2020/11/29</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457200" y="1600200"/>
            <a:ext cx="7467600" cy="4873752"/>
          </a:xfrm>
        </p:spPr>
        <p:txBody>
          <a:bodyPr>
            <a:normAutofit/>
          </a:bodyPr>
          <a:lstStyle>
            <a:lvl1pPr>
              <a:defRPr sz="3200"/>
            </a:lvl1pPr>
            <a:lvl2pPr>
              <a:defRPr sz="2800"/>
            </a:lvl2pPr>
            <a:lvl3pPr>
              <a:defRPr sz="2400"/>
            </a:lvl3pPr>
            <a:lvl4pPr>
              <a:defRPr sz="2400"/>
            </a:lvl4pPr>
            <a:lvl5pPr>
              <a:defRPr sz="2000"/>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2020/11/29</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2020/11/29</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2020/11/29</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2020/11/29</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2020/11/29</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2020/11/29</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Microsoft_Office_Word_97_-_2003___2.doc"/><Relationship Id="rId5" Type="http://schemas.openxmlformats.org/officeDocument/2006/relationships/oleObject" Target="../embeddings/Microsoft_Office_Word_97_-_2003___1.doc"/><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教学内容</a:t>
            </a:r>
            <a:endParaRPr lang="zh-CN" altLang="en-US" dirty="0"/>
          </a:p>
        </p:txBody>
      </p:sp>
      <p:sp>
        <p:nvSpPr>
          <p:cNvPr id="3" name="内容占位符 2"/>
          <p:cNvSpPr>
            <a:spLocks noGrp="1"/>
          </p:cNvSpPr>
          <p:nvPr>
            <p:ph sz="quarter" idx="1"/>
          </p:nvPr>
        </p:nvSpPr>
        <p:spPr/>
        <p:txBody>
          <a:bodyPr/>
          <a:lstStyle/>
          <a:p>
            <a:r>
              <a:rPr lang="zh-CN" altLang="en-US" dirty="0" smtClean="0"/>
              <a:t>并查集</a:t>
            </a:r>
            <a:endParaRPr lang="en-US" altLang="zh-CN" dirty="0" smtClean="0"/>
          </a:p>
          <a:p>
            <a:r>
              <a:rPr lang="zh-CN" altLang="en-US" dirty="0" smtClean="0">
                <a:solidFill>
                  <a:srgbClr val="FF0000"/>
                </a:solidFill>
              </a:rPr>
              <a:t>搜索树</a:t>
            </a:r>
            <a:endParaRPr lang="en-US" altLang="zh-CN" dirty="0" smtClean="0">
              <a:solidFill>
                <a:srgbClr val="FF0000"/>
              </a:solidFill>
            </a:endParaRPr>
          </a:p>
          <a:p>
            <a:r>
              <a:rPr lang="zh-CN" altLang="en-US" dirty="0" smtClean="0"/>
              <a:t>伸展树</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normAutofit/>
          </a:bodyPr>
          <a:lstStyle/>
          <a:p>
            <a:r>
              <a:rPr lang="zh-CN" altLang="en-US" dirty="0" smtClean="0"/>
              <a:t>搜索树</a:t>
            </a:r>
            <a:endParaRPr lang="zh-CN" altLang="en-US" dirty="0"/>
          </a:p>
        </p:txBody>
      </p:sp>
      <p:sp>
        <p:nvSpPr>
          <p:cNvPr id="7" name="AutoShape 4"/>
          <p:cNvSpPr>
            <a:spLocks noChangeArrowheads="1"/>
          </p:cNvSpPr>
          <p:nvPr/>
        </p:nvSpPr>
        <p:spPr bwMode="auto">
          <a:xfrm>
            <a:off x="2362200" y="2178199"/>
            <a:ext cx="3276600" cy="4076700"/>
          </a:xfrm>
          <a:prstGeom prst="triangle">
            <a:avLst>
              <a:gd name="adj" fmla="val 50000"/>
            </a:avLst>
          </a:prstGeom>
          <a:noFill/>
          <a:ln w="9525">
            <a:solidFill>
              <a:schemeClr val="tx2"/>
            </a:solidFill>
            <a:miter lim="800000"/>
            <a:headEnd/>
            <a:tailEnd/>
          </a:ln>
          <a:effectLst/>
        </p:spPr>
        <p:txBody>
          <a:bodyPr wrap="none" anchor="ctr"/>
          <a:lstStyle/>
          <a:p>
            <a:endParaRPr lang="zh-CN" altLang="en-US" sz="2000"/>
          </a:p>
        </p:txBody>
      </p:sp>
      <p:sp>
        <p:nvSpPr>
          <p:cNvPr id="8" name="AutoShape 12"/>
          <p:cNvSpPr>
            <a:spLocks noChangeArrowheads="1"/>
          </p:cNvSpPr>
          <p:nvPr/>
        </p:nvSpPr>
        <p:spPr bwMode="auto">
          <a:xfrm>
            <a:off x="3181350" y="2349649"/>
            <a:ext cx="1600200" cy="3886200"/>
          </a:xfrm>
          <a:prstGeom prst="triangle">
            <a:avLst>
              <a:gd name="adj" fmla="val 50000"/>
            </a:avLst>
          </a:prstGeom>
          <a:solidFill>
            <a:schemeClr val="folHlink"/>
          </a:solidFill>
          <a:ln w="9525">
            <a:solidFill>
              <a:schemeClr val="accent2"/>
            </a:solidFill>
            <a:miter lim="800000"/>
            <a:headEnd/>
            <a:tailEnd/>
          </a:ln>
          <a:effectLst/>
        </p:spPr>
        <p:txBody>
          <a:bodyPr wrap="none" anchor="ctr"/>
          <a:lstStyle/>
          <a:p>
            <a:endParaRPr lang="zh-CN" altLang="en-US" sz="2000"/>
          </a:p>
        </p:txBody>
      </p:sp>
      <p:sp>
        <p:nvSpPr>
          <p:cNvPr id="9" name="Text Box 7"/>
          <p:cNvSpPr txBox="1">
            <a:spLocks noChangeArrowheads="1"/>
          </p:cNvSpPr>
          <p:nvPr/>
        </p:nvSpPr>
        <p:spPr bwMode="auto">
          <a:xfrm>
            <a:off x="3740754" y="1873369"/>
            <a:ext cx="498855" cy="400110"/>
          </a:xfrm>
          <a:prstGeom prst="rect">
            <a:avLst/>
          </a:prstGeom>
          <a:noFill/>
          <a:ln w="9525">
            <a:noFill/>
            <a:miter lim="800000"/>
            <a:headEnd/>
            <a:tailEnd/>
          </a:ln>
          <a:effectLst/>
        </p:spPr>
        <p:txBody>
          <a:bodyPr wrap="none" anchor="ctr">
            <a:spAutoFit/>
          </a:bodyPr>
          <a:lstStyle/>
          <a:p>
            <a:pPr algn="ctr">
              <a:spcBef>
                <a:spcPct val="50000"/>
              </a:spcBef>
            </a:pPr>
            <a:r>
              <a:rPr lang="en-US" altLang="zh-CN" sz="2000"/>
              <a:t>S0</a:t>
            </a:r>
          </a:p>
        </p:txBody>
      </p:sp>
      <p:sp>
        <p:nvSpPr>
          <p:cNvPr id="10" name="Oval 8"/>
          <p:cNvSpPr>
            <a:spLocks noChangeArrowheads="1"/>
          </p:cNvSpPr>
          <p:nvPr/>
        </p:nvSpPr>
        <p:spPr bwMode="auto">
          <a:xfrm>
            <a:off x="3886200" y="6102499"/>
            <a:ext cx="152400" cy="152400"/>
          </a:xfrm>
          <a:prstGeom prst="ellipse">
            <a:avLst/>
          </a:prstGeom>
          <a:solidFill>
            <a:srgbClr val="FFFFFF"/>
          </a:solidFill>
          <a:ln w="9525">
            <a:solidFill>
              <a:schemeClr val="tx1"/>
            </a:solidFill>
            <a:round/>
            <a:headEnd/>
            <a:tailEnd/>
          </a:ln>
          <a:effectLst/>
        </p:spPr>
        <p:txBody>
          <a:bodyPr wrap="none" anchor="ctr"/>
          <a:lstStyle/>
          <a:p>
            <a:endParaRPr lang="zh-CN" altLang="en-US" sz="2000"/>
          </a:p>
        </p:txBody>
      </p:sp>
      <p:sp>
        <p:nvSpPr>
          <p:cNvPr id="11" name="Text Box 9"/>
          <p:cNvSpPr txBox="1">
            <a:spLocks noChangeArrowheads="1"/>
          </p:cNvSpPr>
          <p:nvPr/>
        </p:nvSpPr>
        <p:spPr bwMode="auto">
          <a:xfrm>
            <a:off x="3675666" y="6226294"/>
            <a:ext cx="498855" cy="400110"/>
          </a:xfrm>
          <a:prstGeom prst="rect">
            <a:avLst/>
          </a:prstGeom>
          <a:noFill/>
          <a:ln w="9525">
            <a:noFill/>
            <a:miter lim="800000"/>
            <a:headEnd/>
            <a:tailEnd/>
          </a:ln>
          <a:effectLst/>
        </p:spPr>
        <p:txBody>
          <a:bodyPr wrap="none" anchor="ctr">
            <a:spAutoFit/>
          </a:bodyPr>
          <a:lstStyle/>
          <a:p>
            <a:pPr algn="ctr">
              <a:spcBef>
                <a:spcPct val="50000"/>
              </a:spcBef>
            </a:pPr>
            <a:r>
              <a:rPr lang="en-US" altLang="zh-CN" sz="2000"/>
              <a:t>Sg</a:t>
            </a:r>
          </a:p>
        </p:txBody>
      </p:sp>
      <p:sp>
        <p:nvSpPr>
          <p:cNvPr id="12" name="Freeform 11"/>
          <p:cNvSpPr>
            <a:spLocks/>
          </p:cNvSpPr>
          <p:nvPr/>
        </p:nvSpPr>
        <p:spPr bwMode="auto">
          <a:xfrm>
            <a:off x="3429000" y="2235349"/>
            <a:ext cx="1066800" cy="3981450"/>
          </a:xfrm>
          <a:custGeom>
            <a:avLst/>
            <a:gdLst/>
            <a:ahLst/>
            <a:cxnLst>
              <a:cxn ang="0">
                <a:pos x="384" y="0"/>
              </a:cxn>
              <a:cxn ang="0">
                <a:pos x="336" y="288"/>
              </a:cxn>
              <a:cxn ang="0">
                <a:pos x="432" y="480"/>
              </a:cxn>
              <a:cxn ang="0">
                <a:pos x="240" y="864"/>
              </a:cxn>
              <a:cxn ang="0">
                <a:pos x="528" y="1200"/>
              </a:cxn>
              <a:cxn ang="0">
                <a:pos x="0" y="2112"/>
              </a:cxn>
              <a:cxn ang="0">
                <a:pos x="672" y="2400"/>
              </a:cxn>
              <a:cxn ang="0">
                <a:pos x="336" y="2688"/>
              </a:cxn>
            </a:cxnLst>
            <a:rect l="0" t="0" r="r" b="b"/>
            <a:pathLst>
              <a:path w="672" h="2688">
                <a:moveTo>
                  <a:pt x="384" y="0"/>
                </a:moveTo>
                <a:lnTo>
                  <a:pt x="336" y="288"/>
                </a:lnTo>
                <a:lnTo>
                  <a:pt x="432" y="480"/>
                </a:lnTo>
                <a:lnTo>
                  <a:pt x="240" y="864"/>
                </a:lnTo>
                <a:lnTo>
                  <a:pt x="528" y="1200"/>
                </a:lnTo>
                <a:lnTo>
                  <a:pt x="0" y="2112"/>
                </a:lnTo>
                <a:lnTo>
                  <a:pt x="672" y="2400"/>
                </a:lnTo>
                <a:lnTo>
                  <a:pt x="336" y="2688"/>
                </a:lnTo>
              </a:path>
            </a:pathLst>
          </a:custGeom>
          <a:noFill/>
          <a:ln w="9525" cap="flat" cmpd="sng">
            <a:solidFill>
              <a:srgbClr val="FF0000"/>
            </a:solidFill>
            <a:prstDash val="solid"/>
            <a:round/>
            <a:headEnd type="none" w="med" len="med"/>
            <a:tailEnd type="triangle" w="med" len="med"/>
          </a:ln>
          <a:effectLst/>
        </p:spPr>
        <p:txBody>
          <a:bodyPr wrap="none" anchor="ctr"/>
          <a:lstStyle/>
          <a:p>
            <a:endParaRPr lang="zh-CN" altLang="en-US" sz="2000"/>
          </a:p>
        </p:txBody>
      </p:sp>
      <p:sp>
        <p:nvSpPr>
          <p:cNvPr id="13" name="Line 15"/>
          <p:cNvSpPr>
            <a:spLocks noChangeShapeType="1"/>
          </p:cNvSpPr>
          <p:nvPr/>
        </p:nvSpPr>
        <p:spPr bwMode="auto">
          <a:xfrm>
            <a:off x="4476750" y="3321199"/>
            <a:ext cx="1276350" cy="0"/>
          </a:xfrm>
          <a:prstGeom prst="line">
            <a:avLst/>
          </a:prstGeom>
          <a:noFill/>
          <a:ln w="12700" cap="sq">
            <a:solidFill>
              <a:srgbClr val="FF0000"/>
            </a:solidFill>
            <a:round/>
            <a:headEnd type="none" w="sm" len="sm"/>
            <a:tailEnd type="triangle" w="sm" len="sm"/>
          </a:ln>
          <a:effectLst/>
        </p:spPr>
        <p:txBody>
          <a:bodyPr wrap="none" anchor="ctr"/>
          <a:lstStyle/>
          <a:p>
            <a:endParaRPr lang="zh-CN" altLang="en-US" sz="2000"/>
          </a:p>
        </p:txBody>
      </p:sp>
      <p:sp>
        <p:nvSpPr>
          <p:cNvPr id="14" name="Text Box 16"/>
          <p:cNvSpPr txBox="1">
            <a:spLocks noChangeArrowheads="1"/>
          </p:cNvSpPr>
          <p:nvPr/>
        </p:nvSpPr>
        <p:spPr bwMode="auto">
          <a:xfrm>
            <a:off x="5944185" y="3121144"/>
            <a:ext cx="1980029" cy="400110"/>
          </a:xfrm>
          <a:prstGeom prst="rect">
            <a:avLst/>
          </a:prstGeom>
          <a:noFill/>
          <a:ln w="12700" cap="sq">
            <a:noFill/>
            <a:miter lim="800000"/>
            <a:headEnd type="none" w="sm" len="sm"/>
            <a:tailEnd type="none" w="sm" len="sm"/>
          </a:ln>
          <a:effectLst/>
        </p:spPr>
        <p:txBody>
          <a:bodyPr wrap="none" anchor="ctr">
            <a:spAutoFit/>
          </a:bodyPr>
          <a:lstStyle/>
          <a:p>
            <a:pPr algn="ctr">
              <a:spcBef>
                <a:spcPct val="50000"/>
              </a:spcBef>
            </a:pPr>
            <a:r>
              <a:rPr lang="zh-CN" altLang="en-US" sz="2000"/>
              <a:t>问题全状态空间</a:t>
            </a:r>
          </a:p>
        </p:txBody>
      </p:sp>
      <p:sp>
        <p:nvSpPr>
          <p:cNvPr id="15" name="Line 17"/>
          <p:cNvSpPr>
            <a:spLocks noChangeShapeType="1"/>
          </p:cNvSpPr>
          <p:nvPr/>
        </p:nvSpPr>
        <p:spPr bwMode="auto">
          <a:xfrm>
            <a:off x="4229100" y="4578499"/>
            <a:ext cx="1714500" cy="0"/>
          </a:xfrm>
          <a:prstGeom prst="line">
            <a:avLst/>
          </a:prstGeom>
          <a:noFill/>
          <a:ln w="12700" cap="sq">
            <a:solidFill>
              <a:srgbClr val="FF0000"/>
            </a:solidFill>
            <a:round/>
            <a:headEnd type="none" w="sm" len="sm"/>
            <a:tailEnd type="none" w="sm" len="sm"/>
          </a:ln>
          <a:effectLst/>
        </p:spPr>
        <p:txBody>
          <a:bodyPr wrap="none" anchor="ctr"/>
          <a:lstStyle/>
          <a:p>
            <a:endParaRPr lang="zh-CN" altLang="en-US" sz="2000"/>
          </a:p>
        </p:txBody>
      </p:sp>
      <p:sp>
        <p:nvSpPr>
          <p:cNvPr id="16" name="Text Box 18"/>
          <p:cNvSpPr txBox="1">
            <a:spLocks noChangeArrowheads="1"/>
          </p:cNvSpPr>
          <p:nvPr/>
        </p:nvSpPr>
        <p:spPr bwMode="auto">
          <a:xfrm>
            <a:off x="6210885" y="4397494"/>
            <a:ext cx="1980029" cy="400110"/>
          </a:xfrm>
          <a:prstGeom prst="rect">
            <a:avLst/>
          </a:prstGeom>
          <a:noFill/>
          <a:ln w="12700" cap="sq">
            <a:noFill/>
            <a:miter lim="800000"/>
            <a:headEnd type="none" w="sm" len="sm"/>
            <a:tailEnd type="none" w="sm" len="sm"/>
          </a:ln>
          <a:effectLst/>
        </p:spPr>
        <p:txBody>
          <a:bodyPr wrap="none" anchor="ctr">
            <a:spAutoFit/>
          </a:bodyPr>
          <a:lstStyle/>
          <a:p>
            <a:pPr algn="ctr"/>
            <a:r>
              <a:rPr lang="zh-CN" altLang="en-US" sz="2000"/>
              <a:t>问题的搜索空间</a:t>
            </a:r>
          </a:p>
        </p:txBody>
      </p:sp>
      <p:sp>
        <p:nvSpPr>
          <p:cNvPr id="17" name="Text Box 20"/>
          <p:cNvSpPr txBox="1">
            <a:spLocks noChangeArrowheads="1"/>
          </p:cNvSpPr>
          <p:nvPr/>
        </p:nvSpPr>
        <p:spPr bwMode="auto">
          <a:xfrm>
            <a:off x="6076146" y="5273794"/>
            <a:ext cx="954107" cy="400110"/>
          </a:xfrm>
          <a:prstGeom prst="rect">
            <a:avLst/>
          </a:prstGeom>
          <a:noFill/>
          <a:ln w="12700" cap="sq">
            <a:noFill/>
            <a:miter lim="800000"/>
            <a:headEnd type="none" w="sm" len="sm"/>
            <a:tailEnd type="none" w="sm" len="sm"/>
          </a:ln>
          <a:effectLst/>
        </p:spPr>
        <p:txBody>
          <a:bodyPr wrap="none" anchor="ctr">
            <a:spAutoFit/>
          </a:bodyPr>
          <a:lstStyle/>
          <a:p>
            <a:pPr algn="ctr"/>
            <a:r>
              <a:rPr lang="zh-CN" altLang="en-US" sz="2000"/>
              <a:t>解路径</a:t>
            </a:r>
          </a:p>
        </p:txBody>
      </p:sp>
      <p:sp>
        <p:nvSpPr>
          <p:cNvPr id="18" name="Line 22"/>
          <p:cNvSpPr>
            <a:spLocks noChangeShapeType="1"/>
          </p:cNvSpPr>
          <p:nvPr/>
        </p:nvSpPr>
        <p:spPr bwMode="auto">
          <a:xfrm>
            <a:off x="3581400" y="5416699"/>
            <a:ext cx="2400300" cy="0"/>
          </a:xfrm>
          <a:prstGeom prst="line">
            <a:avLst/>
          </a:prstGeom>
          <a:noFill/>
          <a:ln w="12700" cap="sq">
            <a:solidFill>
              <a:srgbClr val="FF0000"/>
            </a:solidFill>
            <a:round/>
            <a:headEnd type="none" w="sm" len="sm"/>
            <a:tailEnd type="triangle" w="sm" len="sm"/>
          </a:ln>
          <a:effectLst/>
        </p:spPr>
        <p:txBody>
          <a:bodyPr wrap="none" anchor="ctr"/>
          <a:lstStyle/>
          <a:p>
            <a:endParaRPr lang="zh-CN" altLang="en-US"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101013" y="6245225"/>
            <a:ext cx="585787" cy="476250"/>
          </a:xfrm>
          <a:prstGeom prst="rect">
            <a:avLst/>
          </a:prstGeom>
        </p:spPr>
        <p:txBody>
          <a:bodyPr/>
          <a:lstStyle/>
          <a:p>
            <a:fld id="{8E5E6BC9-2134-402A-BD0D-EEAA4BCEC08F}" type="slidenum">
              <a:rPr lang="en-US" altLang="zh-CN"/>
              <a:pPr/>
              <a:t>11</a:t>
            </a:fld>
            <a:endParaRPr lang="en-US" altLang="zh-CN"/>
          </a:p>
        </p:txBody>
      </p:sp>
      <p:sp>
        <p:nvSpPr>
          <p:cNvPr id="280578" name="Rectangle 2"/>
          <p:cNvSpPr>
            <a:spLocks noGrp="1" noChangeArrowheads="1"/>
          </p:cNvSpPr>
          <p:nvPr>
            <p:ph type="title"/>
          </p:nvPr>
        </p:nvSpPr>
        <p:spPr/>
        <p:txBody>
          <a:bodyPr>
            <a:normAutofit/>
          </a:bodyPr>
          <a:lstStyle/>
          <a:p>
            <a:r>
              <a:rPr lang="zh-CN" altLang="en-US" dirty="0" smtClean="0"/>
              <a:t>搜索树</a:t>
            </a:r>
            <a:endParaRPr lang="zh-CN" altLang="en-US" dirty="0"/>
          </a:p>
        </p:txBody>
      </p:sp>
      <p:sp>
        <p:nvSpPr>
          <p:cNvPr id="280579" name="Rectangle 3"/>
          <p:cNvSpPr>
            <a:spLocks noGrp="1" noChangeArrowheads="1"/>
          </p:cNvSpPr>
          <p:nvPr>
            <p:ph type="body" idx="1"/>
          </p:nvPr>
        </p:nvSpPr>
        <p:spPr/>
        <p:txBody>
          <a:bodyPr>
            <a:normAutofit/>
          </a:bodyPr>
          <a:lstStyle/>
          <a:p>
            <a:r>
              <a:rPr lang="zh-CN" altLang="en-US" dirty="0"/>
              <a:t>搜索在“图”中进行，但图不需要事先建立（“隐式图”）。</a:t>
            </a:r>
          </a:p>
          <a:p>
            <a:r>
              <a:rPr lang="zh-CN" altLang="en-US" dirty="0"/>
              <a:t>搜索过程就是对图的</a:t>
            </a:r>
            <a:r>
              <a:rPr lang="zh-CN" altLang="en-US" dirty="0" smtClean="0"/>
              <a:t>遍历过程。根据初始条件和扩展规则构造出一颗“搜索树” ，并寻找符合目标状态节点的过程。</a:t>
            </a:r>
            <a:endParaRPr lang="en-US" altLang="zh-CN" dirty="0" smtClean="0"/>
          </a:p>
          <a:p>
            <a:r>
              <a:rPr lang="zh-CN" altLang="en-US" dirty="0" smtClean="0"/>
              <a:t>搜索树</a:t>
            </a:r>
            <a:r>
              <a:rPr lang="zh-CN" altLang="en-US" dirty="0"/>
              <a:t>的结点个数、分枝数、深度，决定着搜索的效率。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0579">
                                            <p:txEl>
                                              <p:pRg st="1" end="1"/>
                                            </p:txEl>
                                          </p:spTgt>
                                        </p:tgtEl>
                                        <p:attrNameLst>
                                          <p:attrName>style.visibility</p:attrName>
                                        </p:attrNameLst>
                                      </p:cBhvr>
                                      <p:to>
                                        <p:strVal val="visible"/>
                                      </p:to>
                                    </p:set>
                                    <p:animEffect transition="in" filter="blinds(horizontal)">
                                      <p:cBhvr>
                                        <p:cTn id="7" dur="500"/>
                                        <p:tgtEl>
                                          <p:spTgt spid="280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0579">
                                            <p:txEl>
                                              <p:pRg st="2" end="2"/>
                                            </p:txEl>
                                          </p:spTgt>
                                        </p:tgtEl>
                                        <p:attrNameLst>
                                          <p:attrName>style.visibility</p:attrName>
                                        </p:attrNameLst>
                                      </p:cBhvr>
                                      <p:to>
                                        <p:strVal val="visible"/>
                                      </p:to>
                                    </p:set>
                                    <p:animEffect transition="in" filter="blinds(horizontal)">
                                      <p:cBhvr>
                                        <p:cTn id="12" dur="500"/>
                                        <p:tgtEl>
                                          <p:spTgt spid="280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dirty="0" smtClean="0"/>
              <a:t>class Node {</a:t>
            </a:r>
          </a:p>
          <a:p>
            <a:pPr>
              <a:buNone/>
            </a:pPr>
            <a:r>
              <a:rPr lang="en-US" altLang="zh-CN" dirty="0" smtClean="0"/>
              <a:t>	</a:t>
            </a:r>
            <a:r>
              <a:rPr lang="en-US" altLang="zh-CN" dirty="0" err="1" smtClean="0"/>
              <a:t>int</a:t>
            </a:r>
            <a:r>
              <a:rPr lang="en-US" altLang="zh-CN" dirty="0" smtClean="0"/>
              <a:t> data;</a:t>
            </a:r>
          </a:p>
          <a:p>
            <a:pPr>
              <a:buNone/>
            </a:pPr>
            <a:r>
              <a:rPr lang="en-US" altLang="zh-CN" dirty="0" smtClean="0"/>
              <a:t>	Node* parent;</a:t>
            </a:r>
          </a:p>
          <a:p>
            <a:pPr>
              <a:buNone/>
            </a:pPr>
            <a:r>
              <a:rPr lang="en-US" altLang="zh-CN" dirty="0" smtClean="0"/>
              <a:t>	list&lt;Node*&gt; child;</a:t>
            </a:r>
          </a:p>
          <a:p>
            <a:pPr>
              <a:buNone/>
            </a:pPr>
            <a:r>
              <a:rPr lang="en-US" altLang="zh-CN" dirty="0" smtClean="0"/>
              <a:t>};</a:t>
            </a:r>
            <a:endParaRPr lang="zh-CN" altLang="en-US" dirty="0"/>
          </a:p>
        </p:txBody>
      </p:sp>
      <p:grpSp>
        <p:nvGrpSpPr>
          <p:cNvPr id="4" name="Group 78"/>
          <p:cNvGrpSpPr>
            <a:grpSpLocks/>
          </p:cNvGrpSpPr>
          <p:nvPr/>
        </p:nvGrpSpPr>
        <p:grpSpPr bwMode="auto">
          <a:xfrm>
            <a:off x="1187624" y="4797152"/>
            <a:ext cx="6172200" cy="533400"/>
            <a:chOff x="144" y="3312"/>
            <a:chExt cx="3888" cy="336"/>
          </a:xfrm>
        </p:grpSpPr>
        <p:sp>
          <p:nvSpPr>
            <p:cNvPr id="6" name="Rectangle 66"/>
            <p:cNvSpPr>
              <a:spLocks noChangeArrowheads="1"/>
            </p:cNvSpPr>
            <p:nvPr/>
          </p:nvSpPr>
          <p:spPr bwMode="auto">
            <a:xfrm>
              <a:off x="144" y="3312"/>
              <a:ext cx="3888"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pPr eaLnBrk="1" hangingPunct="1">
                <a:defRPr/>
              </a:pPr>
              <a:r>
                <a:rPr lang="zh-CN" altLang="en-US" b="1" i="1">
                  <a:latin typeface="Times New Roman" pitchFamily="18" charset="0"/>
                  <a:ea typeface="黑体" pitchFamily="49" charset="-122"/>
                </a:rPr>
                <a:t> </a:t>
              </a:r>
              <a:r>
                <a:rPr lang="en-US" altLang="zh-CN" b="1">
                  <a:latin typeface="Times New Roman" pitchFamily="18" charset="0"/>
                  <a:ea typeface="黑体" pitchFamily="49" charset="-122"/>
                </a:rPr>
                <a:t>data </a:t>
              </a:r>
            </a:p>
          </p:txBody>
        </p:sp>
        <p:sp>
          <p:nvSpPr>
            <p:cNvPr id="7" name="Text Box 67"/>
            <p:cNvSpPr txBox="1">
              <a:spLocks noChangeArrowheads="1"/>
            </p:cNvSpPr>
            <p:nvPr/>
          </p:nvSpPr>
          <p:spPr bwMode="auto">
            <a:xfrm>
              <a:off x="720" y="3360"/>
              <a:ext cx="597" cy="233"/>
            </a:xfrm>
            <a:prstGeom prst="rect">
              <a:avLst/>
            </a:prstGeom>
            <a:noFill/>
            <a:ln w="9525">
              <a:noFill/>
              <a:miter lim="800000"/>
              <a:headEnd/>
              <a:tailEnd/>
            </a:ln>
          </p:spPr>
          <p:txBody>
            <a:bodyPr>
              <a:spAutoFit/>
            </a:bodyPr>
            <a:lstStyle/>
            <a:p>
              <a:pPr eaLnBrk="1" hangingPunct="1"/>
              <a:r>
                <a:rPr lang="en-US" altLang="zh-CN" b="1" dirty="0" smtClean="0">
                  <a:latin typeface="Times New Roman" pitchFamily="18" charset="0"/>
                  <a:ea typeface="黑体" pitchFamily="49" charset="-122"/>
                </a:rPr>
                <a:t>parent</a:t>
              </a:r>
              <a:endParaRPr lang="en-US" altLang="zh-CN" dirty="0">
                <a:latin typeface="Arial" charset="0"/>
                <a:ea typeface="黑体" pitchFamily="49" charset="-122"/>
              </a:endParaRPr>
            </a:p>
          </p:txBody>
        </p:sp>
        <p:sp>
          <p:nvSpPr>
            <p:cNvPr id="8" name="Line 68"/>
            <p:cNvSpPr>
              <a:spLocks noChangeShapeType="1"/>
            </p:cNvSpPr>
            <p:nvPr/>
          </p:nvSpPr>
          <p:spPr bwMode="auto">
            <a:xfrm>
              <a:off x="720" y="3312"/>
              <a:ext cx="0" cy="336"/>
            </a:xfrm>
            <a:prstGeom prst="line">
              <a:avLst/>
            </a:prstGeom>
            <a:noFill/>
            <a:ln w="19050">
              <a:solidFill>
                <a:srgbClr val="FF0000"/>
              </a:solidFill>
              <a:round/>
              <a:headEnd/>
              <a:tailEnd/>
            </a:ln>
          </p:spPr>
          <p:txBody>
            <a:bodyPr wrap="none" anchor="ctr"/>
            <a:lstStyle/>
            <a:p>
              <a:endParaRPr lang="zh-CN" altLang="en-US"/>
            </a:p>
          </p:txBody>
        </p:sp>
        <p:sp>
          <p:nvSpPr>
            <p:cNvPr id="9" name="Line 69"/>
            <p:cNvSpPr>
              <a:spLocks noChangeShapeType="1"/>
            </p:cNvSpPr>
            <p:nvPr/>
          </p:nvSpPr>
          <p:spPr bwMode="auto">
            <a:xfrm>
              <a:off x="1344" y="3312"/>
              <a:ext cx="0" cy="336"/>
            </a:xfrm>
            <a:prstGeom prst="line">
              <a:avLst/>
            </a:prstGeom>
            <a:noFill/>
            <a:ln w="19050">
              <a:solidFill>
                <a:srgbClr val="FF0000"/>
              </a:solidFill>
              <a:round/>
              <a:headEnd/>
              <a:tailEnd/>
            </a:ln>
          </p:spPr>
          <p:txBody>
            <a:bodyPr wrap="none" anchor="ctr"/>
            <a:lstStyle/>
            <a:p>
              <a:endParaRPr lang="zh-CN" altLang="en-US"/>
            </a:p>
          </p:txBody>
        </p:sp>
        <p:sp>
          <p:nvSpPr>
            <p:cNvPr id="10" name="Line 70"/>
            <p:cNvSpPr>
              <a:spLocks noChangeShapeType="1"/>
            </p:cNvSpPr>
            <p:nvPr/>
          </p:nvSpPr>
          <p:spPr bwMode="auto">
            <a:xfrm>
              <a:off x="3360" y="3312"/>
              <a:ext cx="0" cy="336"/>
            </a:xfrm>
            <a:prstGeom prst="line">
              <a:avLst/>
            </a:prstGeom>
            <a:noFill/>
            <a:ln w="19050">
              <a:solidFill>
                <a:srgbClr val="FF0000"/>
              </a:solidFill>
              <a:round/>
              <a:headEnd/>
              <a:tailEnd/>
            </a:ln>
          </p:spPr>
          <p:txBody>
            <a:bodyPr wrap="none" anchor="ctr"/>
            <a:lstStyle/>
            <a:p>
              <a:endParaRPr lang="zh-CN" altLang="en-US"/>
            </a:p>
          </p:txBody>
        </p:sp>
        <p:sp>
          <p:nvSpPr>
            <p:cNvPr id="11" name="Text Box 71"/>
            <p:cNvSpPr txBox="1">
              <a:spLocks noChangeArrowheads="1"/>
            </p:cNvSpPr>
            <p:nvPr/>
          </p:nvSpPr>
          <p:spPr bwMode="auto">
            <a:xfrm>
              <a:off x="1392" y="3360"/>
              <a:ext cx="472" cy="233"/>
            </a:xfrm>
            <a:prstGeom prst="rect">
              <a:avLst/>
            </a:prstGeom>
            <a:noFill/>
            <a:ln w="9525">
              <a:noFill/>
              <a:miter lim="800000"/>
              <a:headEnd/>
              <a:tailEnd/>
            </a:ln>
          </p:spPr>
          <p:txBody>
            <a:bodyPr wrap="none">
              <a:spAutoFit/>
            </a:bodyPr>
            <a:lstStyle/>
            <a:p>
              <a:pPr eaLnBrk="1" hangingPunct="1"/>
              <a:r>
                <a:rPr lang="en-US" altLang="zh-CN" b="1" dirty="0" smtClean="0">
                  <a:latin typeface="Times New Roman" pitchFamily="18" charset="0"/>
                  <a:ea typeface="黑体" pitchFamily="49" charset="-122"/>
                </a:rPr>
                <a:t>child</a:t>
              </a:r>
              <a:r>
                <a:rPr lang="en-US" altLang="zh-CN" b="1" baseline="-25000" dirty="0" smtClean="0">
                  <a:latin typeface="Times New Roman" pitchFamily="18" charset="0"/>
                  <a:ea typeface="黑体" pitchFamily="49" charset="-122"/>
                </a:rPr>
                <a:t>1</a:t>
              </a:r>
              <a:endParaRPr lang="en-US" altLang="zh-CN" dirty="0">
                <a:latin typeface="Arial" charset="0"/>
                <a:ea typeface="黑体" pitchFamily="49" charset="-122"/>
              </a:endParaRPr>
            </a:p>
          </p:txBody>
        </p:sp>
        <p:sp>
          <p:nvSpPr>
            <p:cNvPr id="12" name="Text Box 72"/>
            <p:cNvSpPr txBox="1">
              <a:spLocks noChangeArrowheads="1"/>
            </p:cNvSpPr>
            <p:nvPr/>
          </p:nvSpPr>
          <p:spPr bwMode="auto">
            <a:xfrm>
              <a:off x="2016" y="3360"/>
              <a:ext cx="472" cy="233"/>
            </a:xfrm>
            <a:prstGeom prst="rect">
              <a:avLst/>
            </a:prstGeom>
            <a:noFill/>
            <a:ln w="9525">
              <a:noFill/>
              <a:miter lim="800000"/>
              <a:headEnd/>
              <a:tailEnd/>
            </a:ln>
          </p:spPr>
          <p:txBody>
            <a:bodyPr wrap="none">
              <a:spAutoFit/>
            </a:bodyPr>
            <a:lstStyle/>
            <a:p>
              <a:pPr eaLnBrk="1" hangingPunct="1"/>
              <a:r>
                <a:rPr lang="en-US" altLang="zh-CN" b="1" dirty="0" smtClean="0">
                  <a:latin typeface="Times New Roman" pitchFamily="18" charset="0"/>
                  <a:ea typeface="黑体" pitchFamily="49" charset="-122"/>
                </a:rPr>
                <a:t>child</a:t>
              </a:r>
              <a:r>
                <a:rPr lang="en-US" altLang="zh-CN" b="1" baseline="-25000" dirty="0" smtClean="0">
                  <a:latin typeface="Times New Roman" pitchFamily="18" charset="0"/>
                  <a:ea typeface="黑体" pitchFamily="49" charset="-122"/>
                </a:rPr>
                <a:t>2</a:t>
              </a:r>
              <a:endParaRPr lang="en-US" altLang="zh-CN" dirty="0">
                <a:latin typeface="Arial" charset="0"/>
                <a:ea typeface="黑体" pitchFamily="49" charset="-122"/>
              </a:endParaRPr>
            </a:p>
          </p:txBody>
        </p:sp>
        <p:sp>
          <p:nvSpPr>
            <p:cNvPr id="13" name="Line 73"/>
            <p:cNvSpPr>
              <a:spLocks noChangeShapeType="1"/>
            </p:cNvSpPr>
            <p:nvPr/>
          </p:nvSpPr>
          <p:spPr bwMode="auto">
            <a:xfrm>
              <a:off x="2784" y="3522"/>
              <a:ext cx="420" cy="0"/>
            </a:xfrm>
            <a:prstGeom prst="line">
              <a:avLst/>
            </a:prstGeom>
            <a:noFill/>
            <a:ln w="76200">
              <a:solidFill>
                <a:schemeClr val="tx1"/>
              </a:solidFill>
              <a:prstDash val="sysDot"/>
              <a:round/>
              <a:headEnd/>
              <a:tailEnd/>
            </a:ln>
          </p:spPr>
          <p:txBody>
            <a:bodyPr wrap="none" anchor="ctr"/>
            <a:lstStyle/>
            <a:p>
              <a:endParaRPr lang="zh-CN" altLang="en-US"/>
            </a:p>
          </p:txBody>
        </p:sp>
        <p:sp>
          <p:nvSpPr>
            <p:cNvPr id="14" name="Text Box 74"/>
            <p:cNvSpPr txBox="1">
              <a:spLocks noChangeArrowheads="1"/>
            </p:cNvSpPr>
            <p:nvPr/>
          </p:nvSpPr>
          <p:spPr bwMode="auto">
            <a:xfrm>
              <a:off x="3408" y="3360"/>
              <a:ext cx="585" cy="288"/>
            </a:xfrm>
            <a:prstGeom prst="rect">
              <a:avLst/>
            </a:prstGeom>
            <a:noFill/>
            <a:ln w="9525">
              <a:noFill/>
              <a:miter lim="800000"/>
              <a:headEnd/>
              <a:tailEnd/>
            </a:ln>
          </p:spPr>
          <p:txBody>
            <a:bodyPr wrap="none">
              <a:spAutoFit/>
            </a:bodyPr>
            <a:lstStyle/>
            <a:p>
              <a:pPr eaLnBrk="1" hangingPunct="1"/>
              <a:r>
                <a:rPr lang="en-US" altLang="zh-CN" b="1">
                  <a:latin typeface="Times New Roman" pitchFamily="18" charset="0"/>
                  <a:ea typeface="黑体" pitchFamily="49" charset="-122"/>
                </a:rPr>
                <a:t>child</a:t>
              </a:r>
              <a:r>
                <a:rPr lang="en-US" altLang="zh-CN" b="1" i="1" baseline="-25000">
                  <a:latin typeface="Times New Roman" pitchFamily="18" charset="0"/>
                  <a:ea typeface="黑体" pitchFamily="49" charset="-122"/>
                </a:rPr>
                <a:t>d</a:t>
              </a:r>
              <a:endParaRPr lang="en-US" altLang="zh-CN">
                <a:latin typeface="Arial" charset="0"/>
                <a:ea typeface="黑体" pitchFamily="49" charset="-122"/>
              </a:endParaRPr>
            </a:p>
          </p:txBody>
        </p:sp>
        <p:sp>
          <p:nvSpPr>
            <p:cNvPr id="15" name="Line 75"/>
            <p:cNvSpPr>
              <a:spLocks noChangeShapeType="1"/>
            </p:cNvSpPr>
            <p:nvPr/>
          </p:nvSpPr>
          <p:spPr bwMode="auto">
            <a:xfrm>
              <a:off x="1968" y="3312"/>
              <a:ext cx="0" cy="336"/>
            </a:xfrm>
            <a:prstGeom prst="line">
              <a:avLst/>
            </a:prstGeom>
            <a:noFill/>
            <a:ln w="19050">
              <a:solidFill>
                <a:srgbClr val="FF0000"/>
              </a:solidFill>
              <a:round/>
              <a:headEnd/>
              <a:tailEnd/>
            </a:ln>
          </p:spPr>
          <p:txBody>
            <a:bodyPr wrap="none" anchor="ctr"/>
            <a:lstStyle/>
            <a:p>
              <a:endParaRPr lang="zh-CN" altLang="en-US"/>
            </a:p>
          </p:txBody>
        </p:sp>
        <p:sp>
          <p:nvSpPr>
            <p:cNvPr id="16" name="Line 76"/>
            <p:cNvSpPr>
              <a:spLocks noChangeShapeType="1"/>
            </p:cNvSpPr>
            <p:nvPr/>
          </p:nvSpPr>
          <p:spPr bwMode="auto">
            <a:xfrm>
              <a:off x="2640" y="3312"/>
              <a:ext cx="0" cy="336"/>
            </a:xfrm>
            <a:prstGeom prst="line">
              <a:avLst/>
            </a:prstGeom>
            <a:noFill/>
            <a:ln w="19050">
              <a:solidFill>
                <a:srgbClr val="FF0000"/>
              </a:solidFill>
              <a:round/>
              <a:headEnd/>
              <a:tailEnd/>
            </a:ln>
          </p:spPr>
          <p:txBody>
            <a:bodyPr wrap="none" anchor="ctr"/>
            <a:lstStyle/>
            <a:p>
              <a:endParaRPr lang="zh-CN" altLang="en-US"/>
            </a:p>
          </p:txBody>
        </p:sp>
      </p:grpSp>
      <p:sp>
        <p:nvSpPr>
          <p:cNvPr id="17" name="右大括号 16"/>
          <p:cNvSpPr/>
          <p:nvPr/>
        </p:nvSpPr>
        <p:spPr>
          <a:xfrm rot="5400000">
            <a:off x="5004048" y="3501008"/>
            <a:ext cx="432048" cy="43204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5004048" y="5877272"/>
            <a:ext cx="1152128" cy="461665"/>
          </a:xfrm>
          <a:prstGeom prst="rect">
            <a:avLst/>
          </a:prstGeom>
          <a:noFill/>
        </p:spPr>
        <p:txBody>
          <a:bodyPr wrap="square" rtlCol="0">
            <a:spAutoFit/>
          </a:bodyPr>
          <a:lstStyle/>
          <a:p>
            <a:r>
              <a:rPr lang="en-US" altLang="zh-CN" sz="2400" dirty="0" smtClean="0">
                <a:solidFill>
                  <a:srgbClr val="FF0000"/>
                </a:solidFill>
              </a:rPr>
              <a:t>list</a:t>
            </a:r>
            <a:endParaRPr lang="zh-CN" altLang="en-US" sz="24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533400" y="609600"/>
            <a:ext cx="8229600" cy="2677656"/>
          </a:xfrm>
          <a:prstGeom prst="rect">
            <a:avLst/>
          </a:prstGeom>
          <a:noFill/>
          <a:ln w="9525">
            <a:noFill/>
            <a:miter lim="800000"/>
            <a:headEnd/>
            <a:tailEnd/>
          </a:ln>
          <a:effectLst/>
        </p:spPr>
        <p:txBody>
          <a:bodyPr>
            <a:spAutoFit/>
          </a:bodyPr>
          <a:lstStyle/>
          <a:p>
            <a:pPr marL="284163" indent="-284163">
              <a:lnSpc>
                <a:spcPct val="150000"/>
              </a:lnSpc>
              <a:spcBef>
                <a:spcPct val="50000"/>
              </a:spcBef>
            </a:pPr>
            <a:r>
              <a:rPr lang="zh-CN" altLang="en-US" sz="3200" dirty="0">
                <a:solidFill>
                  <a:srgbClr val="FF0000"/>
                </a:solidFill>
                <a:ea typeface="华文新魏" pitchFamily="2" charset="-122"/>
              </a:rPr>
              <a:t>搜索法求解问题的基本思想</a:t>
            </a:r>
            <a:r>
              <a:rPr lang="zh-CN" altLang="en-US" sz="3200" dirty="0"/>
              <a:t>：</a:t>
            </a:r>
          </a:p>
          <a:p>
            <a:pPr marL="284163" indent="-284163">
              <a:lnSpc>
                <a:spcPct val="150000"/>
              </a:lnSpc>
              <a:spcBef>
                <a:spcPct val="50000"/>
              </a:spcBef>
              <a:buClr>
                <a:srgbClr val="CC3300"/>
              </a:buClr>
              <a:buFont typeface="Wingdings" pitchFamily="2" charset="2"/>
              <a:buChar char="Ø"/>
            </a:pPr>
            <a:r>
              <a:rPr lang="zh-CN" altLang="en-US" sz="2400" b="1" dirty="0">
                <a:solidFill>
                  <a:srgbClr val="FF00FF"/>
                </a:solidFill>
                <a:latin typeface="楷体_GB2312" pitchFamily="49" charset="-122"/>
                <a:ea typeface="楷体_GB2312" pitchFamily="49" charset="-122"/>
              </a:rPr>
              <a:t>首先</a:t>
            </a:r>
            <a:r>
              <a:rPr lang="zh-CN" altLang="en-US" sz="2400" b="1" dirty="0">
                <a:latin typeface="楷体_GB2312" pitchFamily="49" charset="-122"/>
                <a:ea typeface="楷体_GB2312" pitchFamily="49" charset="-122"/>
              </a:rPr>
              <a:t>将问题的</a:t>
            </a:r>
            <a:r>
              <a:rPr lang="zh-CN" altLang="en-US" sz="2400" b="1" dirty="0" smtClean="0">
                <a:latin typeface="楷体_GB2312" pitchFamily="49" charset="-122"/>
                <a:ea typeface="楷体_GB2312" pitchFamily="49" charset="-122"/>
              </a:rPr>
              <a:t>初始状态当作</a:t>
            </a:r>
            <a:r>
              <a:rPr lang="zh-CN" altLang="en-US" sz="2400" b="1" dirty="0">
                <a:solidFill>
                  <a:srgbClr val="FF6600"/>
                </a:solidFill>
                <a:latin typeface="楷体_GB2312" pitchFamily="49" charset="-122"/>
                <a:ea typeface="楷体_GB2312" pitchFamily="49" charset="-122"/>
              </a:rPr>
              <a:t>当前状态</a:t>
            </a:r>
            <a:r>
              <a:rPr lang="zh-CN" altLang="en-US" sz="2400" b="1" dirty="0">
                <a:latin typeface="楷体_GB2312" pitchFamily="49" charset="-122"/>
                <a:ea typeface="楷体_GB2312" pitchFamily="49" charset="-122"/>
              </a:rPr>
              <a:t>，选择一适当</a:t>
            </a:r>
            <a:r>
              <a:rPr lang="zh-CN" altLang="en-US" sz="2400" b="1" dirty="0" smtClean="0">
                <a:latin typeface="楷体_GB2312" pitchFamily="49" charset="-122"/>
                <a:ea typeface="楷体_GB2312" pitchFamily="49" charset="-122"/>
              </a:rPr>
              <a:t>的</a:t>
            </a:r>
            <a:r>
              <a:rPr lang="zh-CN" altLang="en-US" sz="2400" b="1" dirty="0" smtClean="0">
                <a:solidFill>
                  <a:srgbClr val="FF0000"/>
                </a:solidFill>
                <a:latin typeface="楷体_GB2312" pitchFamily="49" charset="-122"/>
                <a:ea typeface="楷体_GB2312" pitchFamily="49" charset="-122"/>
              </a:rPr>
              <a:t>操作</a:t>
            </a:r>
            <a:r>
              <a:rPr lang="zh-CN" altLang="en-US" sz="2400" b="1" dirty="0" smtClean="0">
                <a:latin typeface="楷体_GB2312" pitchFamily="49" charset="-122"/>
                <a:ea typeface="楷体_GB2312" pitchFamily="49" charset="-122"/>
              </a:rPr>
              <a:t>作用</a:t>
            </a:r>
            <a:r>
              <a:rPr lang="zh-CN" altLang="en-US" sz="2400" b="1" dirty="0">
                <a:latin typeface="楷体_GB2312" pitchFamily="49" charset="-122"/>
                <a:ea typeface="楷体_GB2312" pitchFamily="49" charset="-122"/>
              </a:rPr>
              <a:t>于当前状态，生成一组后继</a:t>
            </a:r>
            <a:r>
              <a:rPr lang="zh-CN" altLang="en-US" sz="2400" b="1" dirty="0" smtClean="0">
                <a:latin typeface="楷体_GB2312" pitchFamily="49" charset="-122"/>
                <a:ea typeface="楷体_GB2312" pitchFamily="49" charset="-122"/>
              </a:rPr>
              <a:t>状态，</a:t>
            </a:r>
            <a:r>
              <a:rPr lang="zh-CN" altLang="en-US" sz="2400" b="1" dirty="0">
                <a:solidFill>
                  <a:srgbClr val="FF00FF"/>
                </a:solidFill>
                <a:latin typeface="楷体_GB2312" pitchFamily="49" charset="-122"/>
                <a:ea typeface="楷体_GB2312" pitchFamily="49" charset="-122"/>
              </a:rPr>
              <a:t>然后</a:t>
            </a:r>
            <a:r>
              <a:rPr lang="zh-CN" altLang="en-US" sz="2400" b="1" dirty="0">
                <a:latin typeface="楷体_GB2312" pitchFamily="49" charset="-122"/>
                <a:ea typeface="楷体_GB2312" pitchFamily="49" charset="-122"/>
              </a:rPr>
              <a:t>检查这组后继状态中有没有目标状态。</a:t>
            </a:r>
          </a:p>
        </p:txBody>
      </p:sp>
      <p:sp>
        <p:nvSpPr>
          <p:cNvPr id="156675" name="Text Box 3"/>
          <p:cNvSpPr txBox="1">
            <a:spLocks noChangeArrowheads="1"/>
          </p:cNvSpPr>
          <p:nvPr/>
        </p:nvSpPr>
        <p:spPr bwMode="auto">
          <a:xfrm>
            <a:off x="533400" y="3200400"/>
            <a:ext cx="8229600" cy="1739900"/>
          </a:xfrm>
          <a:prstGeom prst="rect">
            <a:avLst/>
          </a:prstGeom>
          <a:noFill/>
          <a:ln w="9525">
            <a:noFill/>
            <a:miter lim="800000"/>
            <a:headEnd/>
            <a:tailEnd/>
          </a:ln>
          <a:effectLst/>
        </p:spPr>
        <p:txBody>
          <a:bodyPr>
            <a:spAutoFit/>
          </a:bodyPr>
          <a:lstStyle/>
          <a:p>
            <a:pPr marL="284163" indent="-284163">
              <a:lnSpc>
                <a:spcPct val="150000"/>
              </a:lnSpc>
              <a:spcBef>
                <a:spcPct val="50000"/>
              </a:spcBef>
              <a:buClr>
                <a:srgbClr val="CC3300"/>
              </a:buClr>
              <a:buFont typeface="Wingdings" pitchFamily="2" charset="2"/>
              <a:buChar char="Ø"/>
            </a:pPr>
            <a:r>
              <a:rPr lang="zh-CN" altLang="en-US" sz="2400" b="1" dirty="0">
                <a:solidFill>
                  <a:srgbClr val="FF00FF"/>
                </a:solidFill>
                <a:ea typeface="楷体_GB2312" pitchFamily="49" charset="-122"/>
              </a:rPr>
              <a:t>如果有</a:t>
            </a:r>
            <a:r>
              <a:rPr lang="zh-CN" altLang="en-US" sz="2400" b="1" dirty="0">
                <a:ea typeface="楷体_GB2312" pitchFamily="49" charset="-122"/>
              </a:rPr>
              <a:t>，则说明搜索成功，从初始状态到目标状态的</a:t>
            </a:r>
            <a:r>
              <a:rPr lang="zh-CN" altLang="en-US" sz="2400" b="1" dirty="0">
                <a:solidFill>
                  <a:srgbClr val="FF6600"/>
                </a:solidFill>
                <a:ea typeface="楷体_GB2312" pitchFamily="49" charset="-122"/>
              </a:rPr>
              <a:t>一系列算符即是问题的解</a:t>
            </a:r>
            <a:r>
              <a:rPr lang="zh-CN" altLang="en-US" sz="2400" b="1" dirty="0">
                <a:ea typeface="楷体_GB2312" pitchFamily="49" charset="-122"/>
              </a:rPr>
              <a:t>；</a:t>
            </a:r>
            <a:r>
              <a:rPr lang="zh-CN" altLang="en-US" sz="2400" b="1" dirty="0">
                <a:solidFill>
                  <a:srgbClr val="FF00FF"/>
                </a:solidFill>
                <a:ea typeface="楷体_GB2312" pitchFamily="49" charset="-122"/>
              </a:rPr>
              <a:t>若没有</a:t>
            </a:r>
            <a:r>
              <a:rPr lang="zh-CN" altLang="en-US" sz="2400" b="1" dirty="0">
                <a:ea typeface="楷体_GB2312" pitchFamily="49" charset="-122"/>
              </a:rPr>
              <a:t>，则按照某种控制策略从已生成的状态中再选一个状态作为当前状态。</a:t>
            </a:r>
          </a:p>
        </p:txBody>
      </p:sp>
      <p:sp>
        <p:nvSpPr>
          <p:cNvPr id="156676" name="Text Box 4"/>
          <p:cNvSpPr txBox="1">
            <a:spLocks noChangeArrowheads="1"/>
          </p:cNvSpPr>
          <p:nvPr/>
        </p:nvSpPr>
        <p:spPr bwMode="auto">
          <a:xfrm>
            <a:off x="533400" y="5029200"/>
            <a:ext cx="8229600" cy="1200329"/>
          </a:xfrm>
          <a:prstGeom prst="rect">
            <a:avLst/>
          </a:prstGeom>
          <a:noFill/>
          <a:ln w="9525">
            <a:noFill/>
            <a:miter lim="800000"/>
            <a:headEnd/>
            <a:tailEnd/>
          </a:ln>
          <a:effectLst/>
        </p:spPr>
        <p:txBody>
          <a:bodyPr>
            <a:spAutoFit/>
          </a:bodyPr>
          <a:lstStyle/>
          <a:p>
            <a:pPr marL="284163" indent="-284163">
              <a:lnSpc>
                <a:spcPct val="150000"/>
              </a:lnSpc>
              <a:spcBef>
                <a:spcPct val="50000"/>
              </a:spcBef>
              <a:buClr>
                <a:srgbClr val="CC3300"/>
              </a:buClr>
              <a:buFont typeface="Wingdings" pitchFamily="2" charset="2"/>
              <a:buChar char="Ø"/>
            </a:pPr>
            <a:r>
              <a:rPr lang="zh-CN" altLang="en-US" sz="2400" b="1" dirty="0">
                <a:solidFill>
                  <a:srgbClr val="FF00FF"/>
                </a:solidFill>
                <a:ea typeface="楷体_GB2312" pitchFamily="49" charset="-122"/>
              </a:rPr>
              <a:t>重复</a:t>
            </a:r>
            <a:r>
              <a:rPr lang="zh-CN" altLang="en-US" sz="2400" b="1" dirty="0">
                <a:ea typeface="楷体_GB2312" pitchFamily="49" charset="-122"/>
              </a:rPr>
              <a:t>上述过程，直到目标状态出现或不再有可供操作的状态</a:t>
            </a:r>
            <a:r>
              <a:rPr lang="zh-CN" altLang="en-US" sz="2400" b="1" dirty="0" smtClean="0">
                <a:ea typeface="楷体_GB2312" pitchFamily="49" charset="-122"/>
              </a:rPr>
              <a:t>及操作时</a:t>
            </a:r>
            <a:r>
              <a:rPr lang="zh-CN" altLang="en-US" sz="2400" b="1" dirty="0">
                <a:ea typeface="楷体_GB2312" pitchFamily="49" charset="-122"/>
              </a:rPr>
              <a:t>为止。</a:t>
            </a:r>
          </a:p>
        </p:txBody>
      </p:sp>
      <p:sp>
        <p:nvSpPr>
          <p:cNvPr id="206853" name="Rectangle 5"/>
          <p:cNvSpPr>
            <a:spLocks noChangeArrowheads="1"/>
          </p:cNvSpPr>
          <p:nvPr/>
        </p:nvSpPr>
        <p:spPr bwMode="auto">
          <a:xfrm>
            <a:off x="9302750" y="7016750"/>
            <a:ext cx="0" cy="0"/>
          </a:xfrm>
          <a:prstGeom prst="rect">
            <a:avLst/>
          </a:prstGeom>
          <a:noFill/>
          <a:ln w="9525">
            <a:noFill/>
            <a:miter lim="800000"/>
            <a:headEnd/>
            <a:tailEnd/>
          </a:ln>
          <a:effectLst/>
        </p:spPr>
        <p:txBody>
          <a:bodyPr anchor="ctr"/>
          <a:lstStyle/>
          <a:p>
            <a:pPr>
              <a:lnSpc>
                <a:spcPts val="150"/>
              </a:lnSpc>
              <a:buClr>
                <a:srgbClr val="000000"/>
              </a:buClr>
              <a:buSzPct val="100000"/>
            </a:pPr>
            <a:r>
              <a:rPr lang="zh-CN" altLang="en-US" sz="100">
                <a:solidFill>
                  <a:srgbClr val="000000"/>
                </a:solidFill>
                <a:sym typeface="Times New Roman" pitchFamily="18" charset="0"/>
              </a:rPr>
              <a:t>氏雷运涎恃挚脓头婶粳措宫焊蚂捻捂挽骇硅春摄寒而甩拟掷足闰杭嫁褒帮三章状态空间搜索策略三章状态空间搜索策略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0-#ppt_w/2"/>
                                          </p:val>
                                        </p:tav>
                                        <p:tav tm="100000">
                                          <p:val>
                                            <p:strVal val="#ppt_x"/>
                                          </p:val>
                                        </p:tav>
                                      </p:tavLst>
                                    </p:anim>
                                    <p:anim calcmode="lin" valueType="num">
                                      <p:cBhvr additive="base">
                                        <p:cTn id="8" dur="500" fill="hold"/>
                                        <p:tgtEl>
                                          <p:spTgt spid="1566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75"/>
                                        </p:tgtEl>
                                        <p:attrNameLst>
                                          <p:attrName>style.visibility</p:attrName>
                                        </p:attrNameLst>
                                      </p:cBhvr>
                                      <p:to>
                                        <p:strVal val="visible"/>
                                      </p:to>
                                    </p:set>
                                    <p:anim calcmode="lin" valueType="num">
                                      <p:cBhvr additive="base">
                                        <p:cTn id="13" dur="500" fill="hold"/>
                                        <p:tgtEl>
                                          <p:spTgt spid="156675"/>
                                        </p:tgtEl>
                                        <p:attrNameLst>
                                          <p:attrName>ppt_x</p:attrName>
                                        </p:attrNameLst>
                                      </p:cBhvr>
                                      <p:tavLst>
                                        <p:tav tm="0">
                                          <p:val>
                                            <p:strVal val="0-#ppt_w/2"/>
                                          </p:val>
                                        </p:tav>
                                        <p:tav tm="100000">
                                          <p:val>
                                            <p:strVal val="#ppt_x"/>
                                          </p:val>
                                        </p:tav>
                                      </p:tavLst>
                                    </p:anim>
                                    <p:anim calcmode="lin" valueType="num">
                                      <p:cBhvr additive="base">
                                        <p:cTn id="14" dur="500" fill="hold"/>
                                        <p:tgtEl>
                                          <p:spTgt spid="1566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76"/>
                                        </p:tgtEl>
                                        <p:attrNameLst>
                                          <p:attrName>style.visibility</p:attrName>
                                        </p:attrNameLst>
                                      </p:cBhvr>
                                      <p:to>
                                        <p:strVal val="visible"/>
                                      </p:to>
                                    </p:set>
                                    <p:anim calcmode="lin" valueType="num">
                                      <p:cBhvr additive="base">
                                        <p:cTn id="19" dur="500" fill="hold"/>
                                        <p:tgtEl>
                                          <p:spTgt spid="156676"/>
                                        </p:tgtEl>
                                        <p:attrNameLst>
                                          <p:attrName>ppt_x</p:attrName>
                                        </p:attrNameLst>
                                      </p:cBhvr>
                                      <p:tavLst>
                                        <p:tav tm="0">
                                          <p:val>
                                            <p:strVal val="0-#ppt_w/2"/>
                                          </p:val>
                                        </p:tav>
                                        <p:tav tm="100000">
                                          <p:val>
                                            <p:strVal val="#ppt_x"/>
                                          </p:val>
                                        </p:tav>
                                      </p:tavLst>
                                    </p:anim>
                                    <p:anim calcmode="lin" valueType="num">
                                      <p:cBhvr additive="base">
                                        <p:cTn id="20" dur="500" fill="hold"/>
                                        <p:tgtEl>
                                          <p:spTgt spid="156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autoUpdateAnimBg="0"/>
      <p:bldP spid="15667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4294967295"/>
          </p:nvPr>
        </p:nvSpPr>
        <p:spPr>
          <a:xfrm>
            <a:off x="6731000" y="6229350"/>
            <a:ext cx="1905000" cy="457200"/>
          </a:xfrm>
          <a:prstGeom prst="rect">
            <a:avLst/>
          </a:prstGeom>
        </p:spPr>
        <p:txBody>
          <a:bodyPr/>
          <a:lstStyle/>
          <a:p>
            <a:fld id="{EDABC2F1-2CFF-4BE8-A732-86024201B150}" type="slidenum">
              <a:rPr lang="en-US" altLang="zh-CN"/>
              <a:pPr/>
              <a:t>14</a:t>
            </a:fld>
            <a:endParaRPr lang="en-US" altLang="zh-CN"/>
          </a:p>
        </p:txBody>
      </p:sp>
      <p:sp>
        <p:nvSpPr>
          <p:cNvPr id="28675" name="Text Box 3"/>
          <p:cNvSpPr txBox="1">
            <a:spLocks noChangeArrowheads="1"/>
          </p:cNvSpPr>
          <p:nvPr/>
        </p:nvSpPr>
        <p:spPr bwMode="auto">
          <a:xfrm>
            <a:off x="1371600" y="4648200"/>
            <a:ext cx="5105400" cy="2647950"/>
          </a:xfrm>
          <a:prstGeom prst="rect">
            <a:avLst/>
          </a:prstGeom>
          <a:noFill/>
          <a:ln w="9525">
            <a:noFill/>
            <a:miter lim="800000"/>
            <a:headEnd/>
            <a:tailEnd/>
          </a:ln>
        </p:spPr>
        <p:txBody>
          <a:bodyPr>
            <a:spAutoFit/>
          </a:bodyPr>
          <a:lstStyle/>
          <a:p>
            <a:pPr algn="just"/>
            <a:endParaRPr lang="en-US" altLang="zh-CN" b="0"/>
          </a:p>
          <a:p>
            <a:r>
              <a:rPr lang="en-US" altLang="zh-CN" b="0"/>
              <a:t>		</a:t>
            </a:r>
          </a:p>
          <a:p>
            <a:r>
              <a:rPr lang="en-US" altLang="zh-CN" b="0"/>
              <a:t>		</a:t>
            </a:r>
          </a:p>
          <a:p>
            <a:r>
              <a:rPr lang="en-US" altLang="zh-CN" b="0"/>
              <a:t>		</a:t>
            </a:r>
          </a:p>
          <a:p>
            <a:r>
              <a:rPr lang="en-US" altLang="zh-CN" b="0"/>
              <a:t>		</a:t>
            </a:r>
          </a:p>
          <a:p>
            <a:endParaRPr lang="en-US" altLang="zh-CN" b="0"/>
          </a:p>
          <a:p>
            <a:r>
              <a:rPr lang="en-US" altLang="zh-CN" b="0"/>
              <a:t>      	</a:t>
            </a:r>
          </a:p>
        </p:txBody>
      </p:sp>
      <p:graphicFrame>
        <p:nvGraphicFramePr>
          <p:cNvPr id="69648" name="Object 16"/>
          <p:cNvGraphicFramePr>
            <a:graphicFrameLocks noChangeAspect="1"/>
          </p:cNvGraphicFramePr>
          <p:nvPr/>
        </p:nvGraphicFramePr>
        <p:xfrm>
          <a:off x="6496050" y="5564188"/>
          <a:ext cx="1808163" cy="935037"/>
        </p:xfrm>
        <a:graphic>
          <a:graphicData uri="http://schemas.openxmlformats.org/presentationml/2006/ole">
            <p:oleObj spid="_x0000_s40962" name="图表" r:id="rId4" imgW="1927821" imgH="914328" progId="MSGraph.Chart.8">
              <p:embed followColorScheme="full"/>
            </p:oleObj>
          </a:graphicData>
        </a:graphic>
      </p:graphicFrame>
      <p:graphicFrame>
        <p:nvGraphicFramePr>
          <p:cNvPr id="69649" name="Object 17"/>
          <p:cNvGraphicFramePr>
            <a:graphicFrameLocks noChangeAspect="1"/>
          </p:cNvGraphicFramePr>
          <p:nvPr/>
        </p:nvGraphicFramePr>
        <p:xfrm>
          <a:off x="647700" y="2413000"/>
          <a:ext cx="6289675" cy="4197350"/>
        </p:xfrm>
        <a:graphic>
          <a:graphicData uri="http://schemas.openxmlformats.org/presentationml/2006/ole">
            <p:oleObj spid="_x0000_s40963" name="文档" r:id="rId5" imgW="6291000" imgH="4198680" progId="Word.Document.8">
              <p:embed/>
            </p:oleObj>
          </a:graphicData>
        </a:graphic>
      </p:graphicFrame>
      <p:graphicFrame>
        <p:nvGraphicFramePr>
          <p:cNvPr id="69650" name="Object 18"/>
          <p:cNvGraphicFramePr>
            <a:graphicFrameLocks noChangeAspect="1"/>
          </p:cNvGraphicFramePr>
          <p:nvPr/>
        </p:nvGraphicFramePr>
        <p:xfrm>
          <a:off x="3657600" y="2438400"/>
          <a:ext cx="6237288" cy="4064000"/>
        </p:xfrm>
        <a:graphic>
          <a:graphicData uri="http://schemas.openxmlformats.org/presentationml/2006/ole">
            <p:oleObj spid="_x0000_s40964" name="文档" r:id="rId6" imgW="6235560" imgH="4064040" progId="Word.Document.8">
              <p:embed/>
            </p:oleObj>
          </a:graphicData>
        </a:graphic>
      </p:graphicFrame>
      <p:sp>
        <p:nvSpPr>
          <p:cNvPr id="28681" name="Text Box 9"/>
          <p:cNvSpPr txBox="1">
            <a:spLocks noChangeArrowheads="1"/>
          </p:cNvSpPr>
          <p:nvPr/>
        </p:nvSpPr>
        <p:spPr bwMode="auto">
          <a:xfrm>
            <a:off x="1219200" y="4267200"/>
            <a:ext cx="7010400" cy="1015663"/>
          </a:xfrm>
          <a:prstGeom prst="rect">
            <a:avLst/>
          </a:prstGeom>
          <a:noFill/>
          <a:ln w="9525">
            <a:noFill/>
            <a:miter lim="800000"/>
            <a:headEnd/>
            <a:tailEnd/>
          </a:ln>
        </p:spPr>
        <p:txBody>
          <a:bodyPr>
            <a:spAutoFit/>
          </a:bodyPr>
          <a:lstStyle/>
          <a:p>
            <a:pPr eaLnBrk="1" hangingPunct="1">
              <a:spcBef>
                <a:spcPct val="50000"/>
              </a:spcBef>
            </a:pPr>
            <a:r>
              <a:rPr lang="en-US" altLang="zh-CN" sz="2400" dirty="0">
                <a:solidFill>
                  <a:srgbClr val="00CC00"/>
                </a:solidFill>
                <a:effectLst>
                  <a:outerShdw blurRad="38100" dist="38100" dir="2700000" algn="tl">
                    <a:srgbClr val="C0C0C0"/>
                  </a:outerShdw>
                </a:effectLst>
              </a:rPr>
              <a:t>OPEN</a:t>
            </a:r>
            <a:r>
              <a:rPr lang="zh-CN" altLang="en-US" sz="2400" b="0" dirty="0"/>
              <a:t>：存放刚刚生成的节点</a:t>
            </a:r>
          </a:p>
          <a:p>
            <a:pPr eaLnBrk="1" hangingPunct="1">
              <a:spcBef>
                <a:spcPct val="50000"/>
              </a:spcBef>
            </a:pPr>
            <a:r>
              <a:rPr lang="en-US" altLang="zh-CN" sz="2400" dirty="0">
                <a:solidFill>
                  <a:srgbClr val="FF3300"/>
                </a:solidFill>
                <a:effectLst>
                  <a:outerShdw blurRad="38100" dist="38100" dir="2700000" algn="tl">
                    <a:srgbClr val="C0C0C0"/>
                  </a:outerShdw>
                </a:effectLst>
              </a:rPr>
              <a:t>CLOSED</a:t>
            </a:r>
            <a:r>
              <a:rPr lang="zh-CN" altLang="en-US" sz="2400" b="0" dirty="0"/>
              <a:t>：存放将要扩展</a:t>
            </a:r>
            <a:r>
              <a:rPr lang="zh-CN" altLang="en-US" sz="2400" b="0" u="sng" dirty="0"/>
              <a:t>和</a:t>
            </a:r>
            <a:r>
              <a:rPr lang="zh-CN" altLang="en-US" sz="2400" b="0" dirty="0"/>
              <a:t>  </a:t>
            </a:r>
            <a:r>
              <a:rPr lang="en-US" altLang="zh-CN" sz="2400" b="0" dirty="0"/>
              <a:t>/  </a:t>
            </a:r>
            <a:r>
              <a:rPr lang="zh-CN" altLang="en-US" sz="2400" b="0" u="sng" dirty="0"/>
              <a:t>或</a:t>
            </a:r>
            <a:r>
              <a:rPr lang="zh-CN" altLang="en-US" sz="2400" b="0" dirty="0"/>
              <a:t>已经扩展的节点</a:t>
            </a:r>
          </a:p>
        </p:txBody>
      </p:sp>
      <p:sp>
        <p:nvSpPr>
          <p:cNvPr id="28683" name="Text Box 11"/>
          <p:cNvSpPr txBox="1">
            <a:spLocks noChangeArrowheads="1"/>
          </p:cNvSpPr>
          <p:nvPr/>
        </p:nvSpPr>
        <p:spPr bwMode="auto">
          <a:xfrm>
            <a:off x="1828800" y="1930400"/>
            <a:ext cx="18288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00CC00"/>
                </a:solidFill>
                <a:effectLst>
                  <a:outerShdw blurRad="38100" dist="38100" dir="2700000" algn="tl">
                    <a:srgbClr val="C0C0C0"/>
                  </a:outerShdw>
                </a:effectLst>
              </a:rPr>
              <a:t>      OPEN</a:t>
            </a:r>
            <a:endParaRPr lang="en-US" altLang="zh-CN" b="0"/>
          </a:p>
        </p:txBody>
      </p:sp>
      <p:sp>
        <p:nvSpPr>
          <p:cNvPr id="28684" name="Text Box 12"/>
          <p:cNvSpPr txBox="1">
            <a:spLocks noChangeArrowheads="1"/>
          </p:cNvSpPr>
          <p:nvPr/>
        </p:nvSpPr>
        <p:spPr bwMode="auto">
          <a:xfrm>
            <a:off x="5638800" y="1905000"/>
            <a:ext cx="17526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effectLst>
                  <a:outerShdw blurRad="38100" dist="38100" dir="2700000" algn="tl">
                    <a:srgbClr val="C0C0C0"/>
                  </a:outerShdw>
                </a:effectLst>
              </a:rPr>
              <a:t> CLOSED</a:t>
            </a:r>
            <a:endParaRPr lang="en-US" altLang="zh-CN" b="0"/>
          </a:p>
        </p:txBody>
      </p:sp>
      <p:sp>
        <p:nvSpPr>
          <p:cNvPr id="28685" name="Text Box 13"/>
          <p:cNvSpPr txBox="1">
            <a:spLocks noChangeArrowheads="1"/>
          </p:cNvSpPr>
          <p:nvPr/>
        </p:nvSpPr>
        <p:spPr bwMode="auto">
          <a:xfrm>
            <a:off x="1676400" y="3581400"/>
            <a:ext cx="3429000" cy="457200"/>
          </a:xfrm>
          <a:prstGeom prst="rect">
            <a:avLst/>
          </a:prstGeom>
          <a:noFill/>
          <a:ln w="9525">
            <a:noFill/>
            <a:miter lim="800000"/>
            <a:headEnd/>
            <a:tailEnd/>
          </a:ln>
        </p:spPr>
        <p:txBody>
          <a:bodyPr>
            <a:spAutoFit/>
          </a:bodyPr>
          <a:lstStyle/>
          <a:p>
            <a:pPr eaLnBrk="1" hangingPunct="1">
              <a:spcBef>
                <a:spcPct val="50000"/>
              </a:spcBef>
            </a:pPr>
            <a:endParaRPr lang="zh-CN" altLang="zh-CN" b="0"/>
          </a:p>
        </p:txBody>
      </p:sp>
      <p:sp>
        <p:nvSpPr>
          <p:cNvPr id="12" name="标题 11"/>
          <p:cNvSpPr>
            <a:spLocks noGrp="1"/>
          </p:cNvSpPr>
          <p:nvPr>
            <p:ph type="title"/>
          </p:nvPr>
        </p:nvSpPr>
        <p:spPr/>
        <p:txBody>
          <a:bodyPr/>
          <a:lstStyle/>
          <a:p>
            <a:r>
              <a:rPr lang="zh-CN" altLang="en-US" dirty="0" smtClean="0"/>
              <a:t>搜索树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81">
                                            <p:txEl>
                                              <p:pRg st="0" end="0"/>
                                            </p:txEl>
                                          </p:spTgt>
                                        </p:tgtEl>
                                        <p:attrNameLst>
                                          <p:attrName>style.visibility</p:attrName>
                                        </p:attrNameLst>
                                      </p:cBhvr>
                                      <p:to>
                                        <p:strVal val="visible"/>
                                      </p:to>
                                    </p:set>
                                    <p:anim calcmode="lin" valueType="num">
                                      <p:cBhvr additive="base">
                                        <p:cTn id="7" dur="500" fill="hold"/>
                                        <p:tgtEl>
                                          <p:spTgt spid="2868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68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681">
                                            <p:txEl>
                                              <p:pRg st="1" end="1"/>
                                            </p:txEl>
                                          </p:spTgt>
                                        </p:tgtEl>
                                        <p:attrNameLst>
                                          <p:attrName>style.visibility</p:attrName>
                                        </p:attrNameLst>
                                      </p:cBhvr>
                                      <p:to>
                                        <p:strVal val="visible"/>
                                      </p:to>
                                    </p:set>
                                    <p:anim calcmode="lin" valueType="num">
                                      <p:cBhvr additive="base">
                                        <p:cTn id="13" dur="500" fill="hold"/>
                                        <p:tgtEl>
                                          <p:spTgt spid="2868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68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1"/>
          <p:cNvSpPr>
            <a:spLocks noChangeArrowheads="1"/>
          </p:cNvSpPr>
          <p:nvPr/>
        </p:nvSpPr>
        <p:spPr bwMode="auto">
          <a:xfrm>
            <a:off x="9302750" y="7016750"/>
            <a:ext cx="0" cy="0"/>
          </a:xfrm>
          <a:prstGeom prst="rect">
            <a:avLst/>
          </a:prstGeom>
          <a:noFill/>
          <a:ln w="9525">
            <a:noFill/>
            <a:miter lim="800000"/>
            <a:headEnd/>
            <a:tailEnd/>
          </a:ln>
          <a:effectLst/>
        </p:spPr>
        <p:txBody>
          <a:bodyPr anchor="ctr"/>
          <a:lstStyle/>
          <a:p>
            <a:pPr>
              <a:lnSpc>
                <a:spcPts val="150"/>
              </a:lnSpc>
              <a:buClr>
                <a:srgbClr val="000000"/>
              </a:buClr>
              <a:buSzPct val="100000"/>
            </a:pPr>
            <a:r>
              <a:rPr lang="zh-CN" altLang="en-US" sz="100">
                <a:solidFill>
                  <a:srgbClr val="000000"/>
                </a:solidFill>
                <a:sym typeface="Times New Roman" pitchFamily="18" charset="0"/>
              </a:rPr>
              <a:t>念肾烛粹猜泰渠焕崖飘耀津牵灌笋贴辊勺阔敷伎恰俗道凋乘仟厩描鉴仁暗三章状态空间搜索策略三章状态空间搜索策略</a:t>
            </a:r>
          </a:p>
        </p:txBody>
      </p:sp>
      <p:pic>
        <p:nvPicPr>
          <p:cNvPr id="49153" name="Picture 1"/>
          <p:cNvPicPr>
            <a:picLocks noChangeAspect="1" noChangeArrowheads="1"/>
          </p:cNvPicPr>
          <p:nvPr/>
        </p:nvPicPr>
        <p:blipFill>
          <a:blip r:embed="rId2" cstate="print"/>
          <a:srcRect/>
          <a:stretch>
            <a:fillRect/>
          </a:stretch>
        </p:blipFill>
        <p:spPr bwMode="auto">
          <a:xfrm>
            <a:off x="144338" y="214313"/>
            <a:ext cx="8820150" cy="64293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smtClean="0"/>
              <a:t>搜索算法</a:t>
            </a:r>
            <a:endParaRPr lang="en-US" altLang="zh-CN" dirty="0" smtClean="0"/>
          </a:p>
          <a:p>
            <a:pPr lvl="1"/>
            <a:r>
              <a:rPr lang="zh-CN" altLang="en-US" dirty="0" smtClean="0"/>
              <a:t>盲目搜索</a:t>
            </a:r>
            <a:endParaRPr lang="en-US" altLang="zh-CN" dirty="0" smtClean="0"/>
          </a:p>
          <a:p>
            <a:pPr lvl="2"/>
            <a:r>
              <a:rPr lang="zh-CN" altLang="en-US" b="1" dirty="0" smtClean="0">
                <a:latin typeface="华文中宋" pitchFamily="2" charset="-122"/>
                <a:ea typeface="华文中宋" pitchFamily="2" charset="-122"/>
              </a:rPr>
              <a:t>穷举式搜索，只能按照预先规定的搜索控制策略进行搜索，没有任何中间信息来改变这些控制策略。</a:t>
            </a:r>
          </a:p>
          <a:p>
            <a:pPr lvl="2"/>
            <a:r>
              <a:rPr lang="zh-CN" altLang="en-US" b="1" dirty="0" smtClean="0">
                <a:latin typeface="华文中宋" pitchFamily="2" charset="-122"/>
                <a:ea typeface="华文中宋" pitchFamily="2" charset="-122"/>
              </a:rPr>
              <a:t>具有盲目性，效率不高，不便于复杂问题的求解</a:t>
            </a:r>
            <a:endParaRPr lang="en-US" altLang="zh-CN" dirty="0" smtClean="0"/>
          </a:p>
          <a:p>
            <a:pPr lvl="1"/>
            <a:r>
              <a:rPr lang="zh-CN" altLang="en-US" dirty="0" smtClean="0"/>
              <a:t>启发式搜索</a:t>
            </a:r>
            <a:endParaRPr lang="en-US" altLang="zh-CN" dirty="0" smtClean="0"/>
          </a:p>
          <a:p>
            <a:pPr lvl="2"/>
            <a:r>
              <a:rPr lang="zh-CN" altLang="en-US" b="1" dirty="0" smtClean="0">
                <a:latin typeface="华文中宋" pitchFamily="2" charset="-122"/>
                <a:ea typeface="华文中宋" pitchFamily="2" charset="-122"/>
              </a:rPr>
              <a:t>在搜索求解过程中，根据问题本身的特性或搜索过程中所产生的一些与问题有关的启发性信息，指导搜索朝着最有希望的推理方向前进，加速问题的求解过程并找到最优解。</a:t>
            </a: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zh-CN" altLang="en-US" dirty="0" smtClean="0"/>
              <a:t>盲目搜索算法</a:t>
            </a:r>
            <a:endParaRPr lang="en-US" altLang="zh-CN" dirty="0" smtClean="0"/>
          </a:p>
          <a:p>
            <a:pPr lvl="1"/>
            <a:r>
              <a:rPr lang="en-US" altLang="zh-CN" dirty="0" smtClean="0"/>
              <a:t>BFS</a:t>
            </a:r>
          </a:p>
          <a:p>
            <a:pPr lvl="1"/>
            <a:r>
              <a:rPr lang="en-US" altLang="zh-CN" dirty="0" smtClean="0"/>
              <a:t>DFS</a:t>
            </a:r>
          </a:p>
          <a:p>
            <a:pPr lvl="1"/>
            <a:r>
              <a:rPr lang="en-US" altLang="zh-CN" dirty="0" smtClean="0"/>
              <a:t>DBFS</a:t>
            </a:r>
          </a:p>
          <a:p>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en-US" altLang="zh-CN" dirty="0" smtClean="0"/>
              <a:t>BFS</a:t>
            </a:r>
            <a:r>
              <a:rPr lang="zh-CN" altLang="en-US" dirty="0" smtClean="0"/>
              <a:t>广度优先搜索</a:t>
            </a:r>
            <a:endParaRPr lang="en-US" altLang="zh-CN" dirty="0" smtClean="0"/>
          </a:p>
          <a:p>
            <a:pPr lvl="1"/>
            <a:r>
              <a:rPr lang="zh-CN" altLang="en-US" sz="2400" b="1" dirty="0" smtClean="0">
                <a:latin typeface="华文中宋" pitchFamily="2" charset="-122"/>
                <a:ea typeface="华文中宋" pitchFamily="2" charset="-122"/>
              </a:rPr>
              <a:t>从初始状态开始，通过规则逐层生成每一层节点。检查是否为目标节点，在第</a:t>
            </a:r>
            <a:r>
              <a:rPr lang="en-US" altLang="zh-CN" sz="2400" b="1" dirty="0" smtClean="0">
                <a:latin typeface="华文中宋" pitchFamily="2" charset="-122"/>
                <a:ea typeface="华文中宋" pitchFamily="2" charset="-122"/>
              </a:rPr>
              <a:t>n</a:t>
            </a:r>
            <a:r>
              <a:rPr lang="zh-CN" altLang="en-US" sz="2400" b="1" dirty="0" smtClean="0">
                <a:latin typeface="华文中宋" pitchFamily="2" charset="-122"/>
                <a:ea typeface="华文中宋" pitchFamily="2" charset="-122"/>
              </a:rPr>
              <a:t>层的节点没有全部扩展并检查之前，不对第</a:t>
            </a:r>
            <a:r>
              <a:rPr lang="en-US" altLang="zh-CN" sz="2400" b="1" dirty="0" smtClean="0">
                <a:latin typeface="华文中宋" pitchFamily="2" charset="-122"/>
                <a:ea typeface="华文中宋" pitchFamily="2" charset="-122"/>
              </a:rPr>
              <a:t>n+1</a:t>
            </a:r>
            <a:r>
              <a:rPr lang="zh-CN" altLang="en-US" sz="2400" b="1" dirty="0" smtClean="0">
                <a:latin typeface="华文中宋" pitchFamily="2" charset="-122"/>
                <a:ea typeface="华文中宋" pitchFamily="2" charset="-122"/>
              </a:rPr>
              <a:t>层的节点进行扩展。</a:t>
            </a:r>
            <a:endParaRPr lang="en-US" altLang="zh-CN" sz="2400" b="1" dirty="0" smtClean="0">
              <a:latin typeface="华文中宋" pitchFamily="2" charset="-122"/>
              <a:ea typeface="华文中宋" pitchFamily="2" charset="-122"/>
            </a:endParaRPr>
          </a:p>
          <a:p>
            <a:pPr lvl="1"/>
            <a:r>
              <a:rPr lang="zh-CN" altLang="en-US" sz="2400" b="1" dirty="0" smtClean="0">
                <a:latin typeface="华文中宋" pitchFamily="2" charset="-122"/>
                <a:ea typeface="华文中宋" pitchFamily="2" charset="-122"/>
              </a:rPr>
              <a:t>它是一种</a:t>
            </a:r>
            <a:r>
              <a:rPr lang="zh-CN" altLang="en-US" sz="2400" b="1" dirty="0" smtClean="0">
                <a:solidFill>
                  <a:srgbClr val="FF3300"/>
                </a:solidFill>
                <a:latin typeface="华文中宋" pitchFamily="2" charset="-122"/>
                <a:ea typeface="华文中宋" pitchFamily="2" charset="-122"/>
              </a:rPr>
              <a:t>先生成的节点先扩展</a:t>
            </a:r>
            <a:r>
              <a:rPr lang="zh-CN" altLang="en-US" sz="2400" b="1" dirty="0" smtClean="0">
                <a:latin typeface="华文中宋" pitchFamily="2" charset="-122"/>
                <a:ea typeface="华文中宋" pitchFamily="2" charset="-122"/>
              </a:rPr>
              <a:t>的搜索方法。</a:t>
            </a:r>
          </a:p>
        </p:txBody>
      </p:sp>
      <p:sp>
        <p:nvSpPr>
          <p:cNvPr id="5" name="流程图: 联系 4"/>
          <p:cNvSpPr/>
          <p:nvPr/>
        </p:nvSpPr>
        <p:spPr>
          <a:xfrm>
            <a:off x="4139952" y="3861048"/>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a:t>
            </a:r>
            <a:endParaRPr lang="zh-CN" altLang="en-US" sz="1200" dirty="0"/>
          </a:p>
        </p:txBody>
      </p:sp>
      <p:sp>
        <p:nvSpPr>
          <p:cNvPr id="6" name="流程图: 联系 5"/>
          <p:cNvSpPr/>
          <p:nvPr/>
        </p:nvSpPr>
        <p:spPr>
          <a:xfrm>
            <a:off x="3131840" y="4365104"/>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a:t>
            </a:r>
            <a:endParaRPr lang="zh-CN" altLang="en-US" sz="1200" dirty="0"/>
          </a:p>
        </p:txBody>
      </p:sp>
      <p:sp>
        <p:nvSpPr>
          <p:cNvPr id="7" name="流程图: 联系 6"/>
          <p:cNvSpPr/>
          <p:nvPr/>
        </p:nvSpPr>
        <p:spPr>
          <a:xfrm>
            <a:off x="4139952" y="4365104"/>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3</a:t>
            </a:r>
            <a:endParaRPr lang="zh-CN" altLang="en-US" sz="1200" dirty="0"/>
          </a:p>
        </p:txBody>
      </p:sp>
      <p:sp>
        <p:nvSpPr>
          <p:cNvPr id="8" name="流程图: 联系 7"/>
          <p:cNvSpPr/>
          <p:nvPr/>
        </p:nvSpPr>
        <p:spPr>
          <a:xfrm>
            <a:off x="5220072" y="4365104"/>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4</a:t>
            </a:r>
            <a:endParaRPr lang="zh-CN" altLang="en-US" sz="1200" dirty="0"/>
          </a:p>
        </p:txBody>
      </p:sp>
      <p:sp>
        <p:nvSpPr>
          <p:cNvPr id="9" name="流程图: 联系 8"/>
          <p:cNvSpPr/>
          <p:nvPr/>
        </p:nvSpPr>
        <p:spPr>
          <a:xfrm>
            <a:off x="2483768" y="501317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5</a:t>
            </a:r>
            <a:endParaRPr lang="zh-CN" altLang="en-US" sz="1200" dirty="0"/>
          </a:p>
        </p:txBody>
      </p:sp>
      <p:sp>
        <p:nvSpPr>
          <p:cNvPr id="10" name="流程图: 联系 9"/>
          <p:cNvSpPr/>
          <p:nvPr/>
        </p:nvSpPr>
        <p:spPr>
          <a:xfrm>
            <a:off x="5364088" y="5013176"/>
            <a:ext cx="50405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11</a:t>
            </a:r>
            <a:endParaRPr lang="zh-CN" altLang="en-US" sz="1000" dirty="0"/>
          </a:p>
        </p:txBody>
      </p:sp>
      <p:sp>
        <p:nvSpPr>
          <p:cNvPr id="11" name="流程图: 联系 10"/>
          <p:cNvSpPr/>
          <p:nvPr/>
        </p:nvSpPr>
        <p:spPr>
          <a:xfrm>
            <a:off x="4788024" y="5013176"/>
            <a:ext cx="50405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10</a:t>
            </a:r>
            <a:endParaRPr lang="zh-CN" altLang="en-US" sz="1000" dirty="0"/>
          </a:p>
        </p:txBody>
      </p:sp>
      <p:sp>
        <p:nvSpPr>
          <p:cNvPr id="12" name="流程图: 联系 11"/>
          <p:cNvSpPr/>
          <p:nvPr/>
        </p:nvSpPr>
        <p:spPr>
          <a:xfrm>
            <a:off x="4355976" y="501317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9</a:t>
            </a:r>
            <a:endParaRPr lang="zh-CN" altLang="en-US" sz="1200" dirty="0"/>
          </a:p>
        </p:txBody>
      </p:sp>
      <p:sp>
        <p:nvSpPr>
          <p:cNvPr id="13" name="流程图: 联系 12"/>
          <p:cNvSpPr/>
          <p:nvPr/>
        </p:nvSpPr>
        <p:spPr>
          <a:xfrm>
            <a:off x="3923928" y="501317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8</a:t>
            </a:r>
            <a:endParaRPr lang="zh-CN" altLang="en-US" sz="1200" dirty="0"/>
          </a:p>
        </p:txBody>
      </p:sp>
      <p:sp>
        <p:nvSpPr>
          <p:cNvPr id="14" name="流程图: 联系 13"/>
          <p:cNvSpPr/>
          <p:nvPr/>
        </p:nvSpPr>
        <p:spPr>
          <a:xfrm>
            <a:off x="3491880" y="501317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7</a:t>
            </a:r>
            <a:endParaRPr lang="zh-CN" altLang="en-US" sz="1200" dirty="0"/>
          </a:p>
        </p:txBody>
      </p:sp>
      <p:sp>
        <p:nvSpPr>
          <p:cNvPr id="15" name="流程图: 联系 14"/>
          <p:cNvSpPr/>
          <p:nvPr/>
        </p:nvSpPr>
        <p:spPr>
          <a:xfrm>
            <a:off x="2987824" y="501317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6</a:t>
            </a:r>
            <a:endParaRPr lang="zh-CN" altLang="en-US" sz="1200" dirty="0"/>
          </a:p>
        </p:txBody>
      </p:sp>
      <p:sp>
        <p:nvSpPr>
          <p:cNvPr id="16" name="流程图: 联系 15"/>
          <p:cNvSpPr/>
          <p:nvPr/>
        </p:nvSpPr>
        <p:spPr>
          <a:xfrm>
            <a:off x="5940152" y="5013176"/>
            <a:ext cx="50405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12</a:t>
            </a:r>
            <a:endParaRPr lang="zh-CN" altLang="en-US" sz="1000" dirty="0"/>
          </a:p>
        </p:txBody>
      </p:sp>
      <p:cxnSp>
        <p:nvCxnSpPr>
          <p:cNvPr id="18" name="直接箭头连接符 17"/>
          <p:cNvCxnSpPr>
            <a:stCxn id="5" idx="2"/>
            <a:endCxn id="6" idx="6"/>
          </p:cNvCxnSpPr>
          <p:nvPr/>
        </p:nvCxnSpPr>
        <p:spPr>
          <a:xfrm flipH="1">
            <a:off x="3419872" y="4005064"/>
            <a:ext cx="72008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4"/>
            <a:endCxn id="7" idx="0"/>
          </p:cNvCxnSpPr>
          <p:nvPr/>
        </p:nvCxnSpPr>
        <p:spPr>
          <a:xfrm>
            <a:off x="4283968" y="414908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6"/>
            <a:endCxn id="8" idx="2"/>
          </p:cNvCxnSpPr>
          <p:nvPr/>
        </p:nvCxnSpPr>
        <p:spPr>
          <a:xfrm>
            <a:off x="4427984" y="4005064"/>
            <a:ext cx="79208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3"/>
            <a:endCxn id="9" idx="0"/>
          </p:cNvCxnSpPr>
          <p:nvPr/>
        </p:nvCxnSpPr>
        <p:spPr>
          <a:xfrm flipH="1">
            <a:off x="2627784" y="4610955"/>
            <a:ext cx="546237"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6" idx="4"/>
            <a:endCxn id="15" idx="0"/>
          </p:cNvCxnSpPr>
          <p:nvPr/>
        </p:nvCxnSpPr>
        <p:spPr>
          <a:xfrm flipH="1">
            <a:off x="3131840" y="4653136"/>
            <a:ext cx="14401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5"/>
            <a:endCxn id="14" idx="0"/>
          </p:cNvCxnSpPr>
          <p:nvPr/>
        </p:nvCxnSpPr>
        <p:spPr>
          <a:xfrm>
            <a:off x="3377691" y="4610955"/>
            <a:ext cx="258205"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7" idx="3"/>
            <a:endCxn id="13" idx="0"/>
          </p:cNvCxnSpPr>
          <p:nvPr/>
        </p:nvCxnSpPr>
        <p:spPr>
          <a:xfrm flipH="1">
            <a:off x="4067944" y="4610955"/>
            <a:ext cx="114189"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7" idx="5"/>
            <a:endCxn id="12" idx="0"/>
          </p:cNvCxnSpPr>
          <p:nvPr/>
        </p:nvCxnSpPr>
        <p:spPr>
          <a:xfrm>
            <a:off x="4385803" y="4610955"/>
            <a:ext cx="114189"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8" idx="3"/>
            <a:endCxn id="11" idx="0"/>
          </p:cNvCxnSpPr>
          <p:nvPr/>
        </p:nvCxnSpPr>
        <p:spPr>
          <a:xfrm flipH="1">
            <a:off x="5040052" y="4610955"/>
            <a:ext cx="222201"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8" idx="4"/>
            <a:endCxn id="10" idx="0"/>
          </p:cNvCxnSpPr>
          <p:nvPr/>
        </p:nvCxnSpPr>
        <p:spPr>
          <a:xfrm>
            <a:off x="5364088" y="4653136"/>
            <a:ext cx="25202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8" idx="5"/>
            <a:endCxn id="16" idx="0"/>
          </p:cNvCxnSpPr>
          <p:nvPr/>
        </p:nvCxnSpPr>
        <p:spPr>
          <a:xfrm>
            <a:off x="5465923" y="4610955"/>
            <a:ext cx="726257"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流程图: 联系 46"/>
          <p:cNvSpPr/>
          <p:nvPr/>
        </p:nvSpPr>
        <p:spPr>
          <a:xfrm>
            <a:off x="3563888" y="6084004"/>
            <a:ext cx="288032" cy="288032"/>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a:t>
            </a:r>
            <a:endParaRPr lang="zh-CN" altLang="en-US" sz="1200" dirty="0"/>
          </a:p>
        </p:txBody>
      </p:sp>
      <p:sp>
        <p:nvSpPr>
          <p:cNvPr id="50" name="TextBox 49"/>
          <p:cNvSpPr txBox="1"/>
          <p:nvPr/>
        </p:nvSpPr>
        <p:spPr>
          <a:xfrm>
            <a:off x="2123728" y="6011996"/>
            <a:ext cx="1008112" cy="276999"/>
          </a:xfrm>
          <a:prstGeom prst="rect">
            <a:avLst/>
          </a:prstGeom>
          <a:noFill/>
        </p:spPr>
        <p:txBody>
          <a:bodyPr wrap="square" rtlCol="0">
            <a:spAutoFit/>
          </a:bodyPr>
          <a:lstStyle/>
          <a:p>
            <a:r>
              <a:rPr lang="en-US" altLang="zh-CN" sz="1200" dirty="0" smtClean="0"/>
              <a:t>……</a:t>
            </a:r>
            <a:endParaRPr lang="zh-CN" altLang="en-US" sz="1200" dirty="0"/>
          </a:p>
        </p:txBody>
      </p:sp>
      <p:sp>
        <p:nvSpPr>
          <p:cNvPr id="51" name="TextBox 50"/>
          <p:cNvSpPr txBox="1"/>
          <p:nvPr/>
        </p:nvSpPr>
        <p:spPr>
          <a:xfrm>
            <a:off x="2987824" y="5445224"/>
            <a:ext cx="1008112" cy="276999"/>
          </a:xfrm>
          <a:prstGeom prst="rect">
            <a:avLst/>
          </a:prstGeom>
          <a:noFill/>
        </p:spPr>
        <p:txBody>
          <a:bodyPr wrap="square" rtlCol="0">
            <a:spAutoFit/>
          </a:bodyPr>
          <a:lstStyle/>
          <a:p>
            <a:r>
              <a:rPr lang="en-US" altLang="zh-CN" sz="1200" dirty="0" smtClean="0"/>
              <a:t>……</a:t>
            </a:r>
            <a:endParaRPr lang="zh-CN" altLang="en-US" sz="1200" dirty="0"/>
          </a:p>
        </p:txBody>
      </p:sp>
      <p:sp>
        <p:nvSpPr>
          <p:cNvPr id="52" name="TextBox 51"/>
          <p:cNvSpPr txBox="1"/>
          <p:nvPr/>
        </p:nvSpPr>
        <p:spPr>
          <a:xfrm>
            <a:off x="4644008" y="5445224"/>
            <a:ext cx="1008112" cy="276999"/>
          </a:xfrm>
          <a:prstGeom prst="rect">
            <a:avLst/>
          </a:prstGeom>
          <a:noFill/>
        </p:spPr>
        <p:txBody>
          <a:bodyPr wrap="square" rtlCol="0">
            <a:spAutoFit/>
          </a:bodyPr>
          <a:lstStyle/>
          <a:p>
            <a:r>
              <a:rPr lang="en-US" altLang="zh-CN" sz="1200" dirty="0" smtClean="0"/>
              <a:t>……</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linds(horizontal)">
                                      <p:cBhvr>
                                        <p:cTn id="50" dur="500"/>
                                        <p:tgtEl>
                                          <p:spTgt spid="1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par>
                                <p:cTn id="54" presetID="3" presetClass="entr" presetSubtype="1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linds(horizontal)">
                                      <p:cBhvr>
                                        <p:cTn id="56" dur="500"/>
                                        <p:tgtEl>
                                          <p:spTgt spid="26"/>
                                        </p:tgtEl>
                                      </p:cBhvr>
                                    </p:animEffect>
                                  </p:childTnLst>
                                </p:cTn>
                              </p:par>
                              <p:par>
                                <p:cTn id="57" presetID="3" presetClass="entr" presetSubtype="1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linds(horizontal)">
                                      <p:cBhvr>
                                        <p:cTn id="59" dur="500"/>
                                        <p:tgtEl>
                                          <p:spTgt spid="28"/>
                                        </p:tgtEl>
                                      </p:cBhvr>
                                    </p:animEffect>
                                  </p:childTnLst>
                                </p:cTn>
                              </p:par>
                              <p:par>
                                <p:cTn id="60" presetID="3" presetClass="entr" presetSubtype="1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par>
                                <p:cTn id="63" presetID="3" presetClass="entr" presetSubtype="1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par>
                                <p:cTn id="66" presetID="3" presetClass="entr" presetSubtype="10" fill="hold"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blinds(horizontal)">
                                      <p:cBhvr>
                                        <p:cTn id="68" dur="500"/>
                                        <p:tgtEl>
                                          <p:spTgt spid="35"/>
                                        </p:tgtEl>
                                      </p:cBhvr>
                                    </p:animEffect>
                                  </p:childTnLst>
                                </p:cTn>
                              </p:par>
                              <p:par>
                                <p:cTn id="69" presetID="3" presetClass="entr" presetSubtype="1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blinds(horizontal)">
                                      <p:cBhvr>
                                        <p:cTn id="71" dur="500"/>
                                        <p:tgtEl>
                                          <p:spTgt spid="37"/>
                                        </p:tgtEl>
                                      </p:cBhvr>
                                    </p:animEffect>
                                  </p:childTnLst>
                                </p:cTn>
                              </p:par>
                              <p:par>
                                <p:cTn id="72" presetID="3" presetClass="entr" presetSubtype="1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linds(horizontal)">
                                      <p:cBhvr>
                                        <p:cTn id="74" dur="500"/>
                                        <p:tgtEl>
                                          <p:spTgt spid="39"/>
                                        </p:tgtEl>
                                      </p:cBhvr>
                                    </p:animEffect>
                                  </p:childTnLst>
                                </p:cTn>
                              </p:par>
                              <p:par>
                                <p:cTn id="75" presetID="3" presetClass="entr" presetSubtype="1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blinds(horizontal)">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blinds(horizontal)">
                                      <p:cBhvr>
                                        <p:cTn id="82" dur="500"/>
                                        <p:tgtEl>
                                          <p:spTgt spid="51"/>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blinds(horizontal)">
                                      <p:cBhvr>
                                        <p:cTn id="85" dur="5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blinds(horizontal)">
                                      <p:cBhvr>
                                        <p:cTn id="90" dur="500"/>
                                        <p:tgtEl>
                                          <p:spTgt spid="50"/>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blinds(horizontal)">
                                      <p:cBhvr>
                                        <p:cTn id="9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7" grpId="0" animBg="1"/>
      <p:bldP spid="50" grpId="0"/>
      <p:bldP spid="51"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normAutofit/>
          </a:bodyPr>
          <a:lstStyle/>
          <a:p>
            <a:r>
              <a:rPr lang="zh-CN" altLang="en-US" dirty="0" smtClean="0"/>
              <a:t>搜索树</a:t>
            </a:r>
            <a:endParaRPr lang="zh-CN" altLang="en-US" dirty="0"/>
          </a:p>
        </p:txBody>
      </p:sp>
      <p:sp>
        <p:nvSpPr>
          <p:cNvPr id="276483" name="Rectangle 3"/>
          <p:cNvSpPr>
            <a:spLocks noGrp="1" noChangeArrowheads="1"/>
          </p:cNvSpPr>
          <p:nvPr>
            <p:ph sz="quarter" idx="1"/>
          </p:nvPr>
        </p:nvSpPr>
        <p:spPr/>
        <p:txBody>
          <a:bodyPr/>
          <a:lstStyle/>
          <a:p>
            <a:r>
              <a:rPr lang="en-US" altLang="zh-CN" dirty="0" smtClean="0"/>
              <a:t>BFS</a:t>
            </a:r>
            <a:r>
              <a:rPr lang="zh-CN" altLang="en-US" dirty="0" smtClean="0"/>
              <a:t>广度优先搜索</a:t>
            </a:r>
            <a:endParaRPr lang="en-US" altLang="zh-CN" dirty="0" smtClean="0"/>
          </a:p>
          <a:p>
            <a:pPr lvl="1"/>
            <a:r>
              <a:rPr lang="zh-CN" altLang="en-US" b="1" dirty="0" smtClean="0">
                <a:ea typeface="宋体" pitchFamily="2" charset="-122"/>
              </a:rPr>
              <a:t>过河问题：某人</a:t>
            </a:r>
            <a:r>
              <a:rPr lang="zh-CN" altLang="en-US" b="1" dirty="0">
                <a:ea typeface="宋体" pitchFamily="2" charset="-122"/>
              </a:rPr>
              <a:t>要带一条狗、一只鸡、一箩米过河，但小船除需要人划外，最多只能载一物过河，而</a:t>
            </a:r>
            <a:r>
              <a:rPr lang="zh-CN" altLang="en-US" b="1" dirty="0">
                <a:solidFill>
                  <a:srgbClr val="CC0066"/>
                </a:solidFill>
                <a:ea typeface="宋体" pitchFamily="2" charset="-122"/>
              </a:rPr>
              <a:t>当人不在场时，狗要咬鸡、鸡要吃米</a:t>
            </a:r>
            <a:r>
              <a:rPr lang="zh-CN" altLang="en-US" b="1" dirty="0">
                <a:ea typeface="宋体" pitchFamily="2" charset="-122"/>
              </a:rPr>
              <a:t>。问此人应如何过河</a:t>
            </a:r>
            <a:r>
              <a:rPr lang="en-US" altLang="zh-CN" b="1" dirty="0">
                <a:ea typeface="宋体" pitchFamily="2" charset="-122"/>
              </a:rPr>
              <a:t>?</a:t>
            </a:r>
          </a:p>
        </p:txBody>
      </p:sp>
      <p:sp>
        <p:nvSpPr>
          <p:cNvPr id="5" name="灯片编号占位符 4"/>
          <p:cNvSpPr>
            <a:spLocks noGrp="1"/>
          </p:cNvSpPr>
          <p:nvPr>
            <p:ph type="sldNum" sz="quarter" idx="15"/>
          </p:nvPr>
        </p:nvSpPr>
        <p:spPr>
          <a:xfrm>
            <a:off x="8101013" y="6245225"/>
            <a:ext cx="585787" cy="476250"/>
          </a:xfrm>
          <a:prstGeom prst="rect">
            <a:avLst/>
          </a:prstGeom>
        </p:spPr>
        <p:txBody>
          <a:bodyPr/>
          <a:lstStyle/>
          <a:p>
            <a:fld id="{7067D270-292B-4F02-9B5D-4D67EDCA79CB}" type="slidenum">
              <a:rPr lang="en-US" altLang="zh-CN"/>
              <a:pPr/>
              <a:t>19</a:t>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76483">
                                            <p:txEl>
                                              <p:pRg st="0" end="0"/>
                                            </p:txEl>
                                          </p:spTgt>
                                        </p:tgtEl>
                                      </p:cBhvr>
                                    </p:animEffect>
                                    <p:animScale>
                                      <p:cBhvr>
                                        <p:cTn id="7" dur="250" autoRev="1" fill="hold"/>
                                        <p:tgtEl>
                                          <p:spTgt spid="27648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276483">
                                            <p:txEl>
                                              <p:pRg st="1" end="1"/>
                                            </p:txEl>
                                          </p:spTgt>
                                        </p:tgtEl>
                                      </p:cBhvr>
                                    </p:animEffect>
                                    <p:animScale>
                                      <p:cBhvr>
                                        <p:cTn id="12" dur="250" autoRev="1" fill="hold"/>
                                        <p:tgtEl>
                                          <p:spTgt spid="27648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zh-CN" altLang="en-US" dirty="0" smtClean="0"/>
              <a:t>什么是搜索？</a:t>
            </a:r>
            <a:endParaRPr lang="en-US" altLang="zh-CN" dirty="0" smtClean="0"/>
          </a:p>
          <a:p>
            <a:pPr lvl="1"/>
            <a:r>
              <a:rPr lang="zh-CN" altLang="en-US" dirty="0" smtClean="0"/>
              <a:t>查找</a:t>
            </a:r>
            <a:endParaRPr lang="en-US" altLang="zh-CN" dirty="0" smtClean="0"/>
          </a:p>
          <a:p>
            <a:pPr lvl="1"/>
            <a:r>
              <a:rPr lang="zh-CN" altLang="en-US" dirty="0" smtClean="0"/>
              <a:t>人肉搜索</a:t>
            </a:r>
            <a:endParaRPr lang="en-US" altLang="zh-CN" dirty="0" smtClean="0"/>
          </a:p>
          <a:p>
            <a:pPr lvl="1"/>
            <a:r>
              <a:rPr lang="en-US" altLang="zh-CN" dirty="0" smtClean="0"/>
              <a:t>Google</a:t>
            </a:r>
          </a:p>
          <a:p>
            <a:pPr lvl="1"/>
            <a:r>
              <a:rPr lang="zh-CN" altLang="en-US" dirty="0" smtClean="0"/>
              <a:t>度娘</a:t>
            </a:r>
            <a:endParaRPr lang="en-US" altLang="zh-CN" dirty="0" smtClean="0"/>
          </a:p>
          <a:p>
            <a:pPr lvl="1"/>
            <a:r>
              <a:rPr lang="zh-CN" altLang="en-US" dirty="0" smtClean="0"/>
              <a:t>爬取</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101013" y="6245225"/>
            <a:ext cx="585787" cy="476250"/>
          </a:xfrm>
          <a:prstGeom prst="rect">
            <a:avLst/>
          </a:prstGeom>
        </p:spPr>
        <p:txBody>
          <a:bodyPr/>
          <a:lstStyle/>
          <a:p>
            <a:fld id="{37C516C4-C9AA-4651-AD6F-6DC7856EEF52}" type="slidenum">
              <a:rPr lang="en-US" altLang="zh-CN"/>
              <a:pPr/>
              <a:t>20</a:t>
            </a:fld>
            <a:endParaRPr lang="en-US" altLang="zh-CN"/>
          </a:p>
        </p:txBody>
      </p:sp>
      <p:sp>
        <p:nvSpPr>
          <p:cNvPr id="277506" name="Rectangle 2"/>
          <p:cNvSpPr>
            <a:spLocks noGrp="1" noChangeArrowheads="1"/>
          </p:cNvSpPr>
          <p:nvPr>
            <p:ph type="title"/>
          </p:nvPr>
        </p:nvSpPr>
        <p:spPr/>
        <p:txBody>
          <a:bodyPr>
            <a:normAutofit/>
          </a:bodyPr>
          <a:lstStyle/>
          <a:p>
            <a:r>
              <a:rPr lang="zh-CN" altLang="en-US" dirty="0" smtClean="0"/>
              <a:t>搜索树</a:t>
            </a:r>
            <a:endParaRPr lang="zh-CN" altLang="en-US" dirty="0"/>
          </a:p>
        </p:txBody>
      </p:sp>
      <p:sp>
        <p:nvSpPr>
          <p:cNvPr id="277507" name="Rectangle 3"/>
          <p:cNvSpPr>
            <a:spLocks noGrp="1" noChangeArrowheads="1"/>
          </p:cNvSpPr>
          <p:nvPr>
            <p:ph type="body" idx="1"/>
          </p:nvPr>
        </p:nvSpPr>
        <p:spPr/>
        <p:txBody>
          <a:bodyPr>
            <a:normAutofit/>
          </a:bodyPr>
          <a:lstStyle/>
          <a:p>
            <a:pPr>
              <a:lnSpc>
                <a:spcPct val="90000"/>
              </a:lnSpc>
            </a:pPr>
            <a:r>
              <a:rPr lang="en-US" altLang="zh-CN" dirty="0" smtClean="0"/>
              <a:t>BFS</a:t>
            </a:r>
            <a:r>
              <a:rPr lang="zh-CN" altLang="en-US" dirty="0" smtClean="0"/>
              <a:t>广度优先搜索</a:t>
            </a:r>
            <a:endParaRPr lang="en-US" altLang="zh-CN" dirty="0" smtClean="0"/>
          </a:p>
          <a:p>
            <a:pPr lvl="1">
              <a:lnSpc>
                <a:spcPct val="90000"/>
              </a:lnSpc>
            </a:pPr>
            <a:r>
              <a:rPr lang="zh-CN" altLang="en-US" dirty="0" smtClean="0"/>
              <a:t>状态</a:t>
            </a:r>
            <a:r>
              <a:rPr lang="zh-CN" altLang="en-US" dirty="0"/>
              <a:t>：建立四元组（</a:t>
            </a:r>
            <a:r>
              <a:rPr lang="zh-CN" altLang="en-US" dirty="0" smtClean="0"/>
              <a:t>人</a:t>
            </a:r>
            <a:r>
              <a:rPr lang="en-US" altLang="zh-CN" dirty="0" smtClean="0"/>
              <a:t>a</a:t>
            </a:r>
            <a:r>
              <a:rPr lang="zh-CN" altLang="en-US" dirty="0" smtClean="0"/>
              <a:t>，狗</a:t>
            </a:r>
            <a:r>
              <a:rPr lang="en-US" altLang="zh-CN" dirty="0" smtClean="0"/>
              <a:t>b</a:t>
            </a:r>
            <a:r>
              <a:rPr lang="zh-CN" altLang="en-US" dirty="0" smtClean="0"/>
              <a:t>，鸡</a:t>
            </a:r>
            <a:r>
              <a:rPr lang="en-US" altLang="zh-CN" dirty="0" smtClean="0"/>
              <a:t>c</a:t>
            </a:r>
            <a:r>
              <a:rPr lang="zh-CN" altLang="en-US" dirty="0" smtClean="0"/>
              <a:t>，米</a:t>
            </a:r>
            <a:r>
              <a:rPr lang="en-US" altLang="zh-CN" dirty="0" smtClean="0"/>
              <a:t>d</a:t>
            </a:r>
            <a:r>
              <a:rPr lang="zh-CN" altLang="en-US" dirty="0" smtClean="0"/>
              <a:t>）</a:t>
            </a:r>
            <a:r>
              <a:rPr lang="zh-CN" altLang="en-US" dirty="0"/>
              <a:t>。用</a:t>
            </a:r>
            <a:r>
              <a:rPr lang="en-US" altLang="zh-CN" dirty="0"/>
              <a:t>0</a:t>
            </a:r>
            <a:r>
              <a:rPr lang="zh-CN" altLang="en-US" dirty="0"/>
              <a:t>表示在左岸，</a:t>
            </a:r>
            <a:r>
              <a:rPr lang="en-US" altLang="zh-CN" dirty="0"/>
              <a:t>1</a:t>
            </a:r>
            <a:r>
              <a:rPr lang="zh-CN" altLang="en-US" dirty="0"/>
              <a:t>表示在右岸。</a:t>
            </a:r>
          </a:p>
          <a:p>
            <a:pPr lvl="1">
              <a:lnSpc>
                <a:spcPct val="90000"/>
              </a:lnSpc>
            </a:pPr>
            <a:r>
              <a:rPr lang="zh-CN" altLang="en-US" b="1" dirty="0">
                <a:ea typeface="宋体" pitchFamily="2" charset="-122"/>
              </a:rPr>
              <a:t>起始状态</a:t>
            </a:r>
            <a:r>
              <a:rPr lang="en-US" altLang="zh-CN" b="1" dirty="0">
                <a:ea typeface="宋体" pitchFamily="2" charset="-122"/>
              </a:rPr>
              <a:t>(0,0,0,0)</a:t>
            </a:r>
            <a:r>
              <a:rPr lang="zh-CN" altLang="en-US" b="1" dirty="0">
                <a:ea typeface="宋体" pitchFamily="2" charset="-122"/>
              </a:rPr>
              <a:t>，终止状态</a:t>
            </a:r>
            <a:r>
              <a:rPr lang="en-US" altLang="zh-CN" b="1" dirty="0">
                <a:ea typeface="宋体" pitchFamily="2" charset="-122"/>
              </a:rPr>
              <a:t>(1,1,1,1)</a:t>
            </a:r>
          </a:p>
          <a:p>
            <a:pPr lvl="1">
              <a:lnSpc>
                <a:spcPct val="90000"/>
              </a:lnSpc>
            </a:pPr>
            <a:r>
              <a:rPr lang="zh-CN" altLang="en-US" b="1" dirty="0">
                <a:ea typeface="宋体" pitchFamily="2" charset="-122"/>
              </a:rPr>
              <a:t>状态转移规则</a:t>
            </a:r>
            <a:r>
              <a:rPr lang="zh-CN" altLang="en-US" b="1" dirty="0" smtClean="0">
                <a:ea typeface="宋体" pitchFamily="2" charset="-122"/>
              </a:rPr>
              <a:t>：</a:t>
            </a:r>
            <a:endParaRPr lang="en-US" altLang="zh-CN" b="1" dirty="0" smtClean="0">
              <a:ea typeface="宋体" pitchFamily="2" charset="-122"/>
            </a:endParaRPr>
          </a:p>
          <a:p>
            <a:pPr lvl="2">
              <a:lnSpc>
                <a:spcPct val="90000"/>
              </a:lnSpc>
            </a:pPr>
            <a:r>
              <a:rPr lang="zh-CN" altLang="en-US" b="1" dirty="0" smtClean="0">
                <a:ea typeface="宋体" pitchFamily="2" charset="-122"/>
              </a:rPr>
              <a:t>人状态一定要改变</a:t>
            </a:r>
            <a:endParaRPr lang="en-US" altLang="zh-CN" b="1" dirty="0" smtClean="0">
              <a:ea typeface="宋体" pitchFamily="2" charset="-122"/>
            </a:endParaRPr>
          </a:p>
          <a:p>
            <a:pPr lvl="2">
              <a:lnSpc>
                <a:spcPct val="90000"/>
              </a:lnSpc>
            </a:pPr>
            <a:r>
              <a:rPr lang="zh-CN" altLang="en-US" b="1" dirty="0" smtClean="0">
                <a:ea typeface="宋体" pitchFamily="2" charset="-122"/>
              </a:rPr>
              <a:t>除了人以外，其他最多有一项状态改变</a:t>
            </a:r>
          </a:p>
          <a:p>
            <a:pPr lvl="2">
              <a:lnSpc>
                <a:spcPct val="90000"/>
              </a:lnSpc>
            </a:pPr>
            <a:r>
              <a:rPr lang="zh-CN" altLang="en-US" b="1" dirty="0" smtClean="0">
                <a:solidFill>
                  <a:srgbClr val="CC0066"/>
                </a:solidFill>
                <a:ea typeface="宋体" pitchFamily="2" charset="-122"/>
              </a:rPr>
              <a:t>约束：</a:t>
            </a:r>
            <a:r>
              <a:rPr lang="en-US" altLang="zh-CN" b="1" dirty="0" smtClean="0">
                <a:solidFill>
                  <a:srgbClr val="CC0066"/>
                </a:solidFill>
                <a:ea typeface="宋体" pitchFamily="2" charset="-122"/>
              </a:rPr>
              <a:t>(</a:t>
            </a:r>
            <a:r>
              <a:rPr lang="en-US" altLang="zh-CN" b="1" dirty="0" err="1" smtClean="0">
                <a:solidFill>
                  <a:srgbClr val="CC0066"/>
                </a:solidFill>
                <a:ea typeface="宋体" pitchFamily="2" charset="-122"/>
              </a:rPr>
              <a:t>a,b,c,d</a:t>
            </a:r>
            <a:r>
              <a:rPr lang="en-US" altLang="zh-CN" b="1" dirty="0" smtClean="0">
                <a:solidFill>
                  <a:srgbClr val="CC0066"/>
                </a:solidFill>
                <a:ea typeface="宋体" pitchFamily="2" charset="-122"/>
              </a:rPr>
              <a:t>)</a:t>
            </a:r>
            <a:r>
              <a:rPr lang="zh-CN" altLang="en-US" b="1" dirty="0" smtClean="0">
                <a:solidFill>
                  <a:srgbClr val="CC0066"/>
                </a:solidFill>
                <a:ea typeface="宋体" pitchFamily="2" charset="-122"/>
              </a:rPr>
              <a:t>中，当</a:t>
            </a:r>
            <a:r>
              <a:rPr lang="en-US" altLang="zh-CN" b="1" dirty="0" err="1" smtClean="0">
                <a:solidFill>
                  <a:srgbClr val="CC0066"/>
                </a:solidFill>
                <a:ea typeface="宋体" pitchFamily="2" charset="-122"/>
              </a:rPr>
              <a:t>a≠b</a:t>
            </a:r>
            <a:r>
              <a:rPr lang="zh-CN" altLang="en-US" b="1" dirty="0" smtClean="0">
                <a:solidFill>
                  <a:srgbClr val="CC0066"/>
                </a:solidFill>
                <a:ea typeface="宋体" pitchFamily="2" charset="-122"/>
              </a:rPr>
              <a:t>时</a:t>
            </a:r>
            <a:r>
              <a:rPr lang="en-US" altLang="zh-CN" b="1" dirty="0" err="1" smtClean="0">
                <a:solidFill>
                  <a:srgbClr val="CC0066"/>
                </a:solidFill>
                <a:ea typeface="宋体" pitchFamily="2" charset="-122"/>
              </a:rPr>
              <a:t>b≠c</a:t>
            </a:r>
            <a:r>
              <a:rPr lang="zh-CN" altLang="en-US" b="1" dirty="0" smtClean="0">
                <a:solidFill>
                  <a:srgbClr val="CC0066"/>
                </a:solidFill>
                <a:ea typeface="宋体" pitchFamily="2" charset="-122"/>
              </a:rPr>
              <a:t>；当</a:t>
            </a:r>
            <a:r>
              <a:rPr lang="en-US" altLang="zh-CN" b="1" dirty="0" err="1" smtClean="0">
                <a:solidFill>
                  <a:srgbClr val="CC0066"/>
                </a:solidFill>
                <a:ea typeface="宋体" pitchFamily="2" charset="-122"/>
              </a:rPr>
              <a:t>a≠c</a:t>
            </a:r>
            <a:r>
              <a:rPr lang="zh-CN" altLang="en-US" b="1" dirty="0" smtClean="0">
                <a:solidFill>
                  <a:srgbClr val="CC0066"/>
                </a:solidFill>
                <a:ea typeface="宋体" pitchFamily="2" charset="-122"/>
              </a:rPr>
              <a:t>时</a:t>
            </a:r>
            <a:r>
              <a:rPr lang="en-US" altLang="zh-CN" b="1" dirty="0" err="1" smtClean="0">
                <a:solidFill>
                  <a:srgbClr val="CC0066"/>
                </a:solidFill>
                <a:ea typeface="宋体" pitchFamily="2" charset="-122"/>
              </a:rPr>
              <a:t>c≠d</a:t>
            </a:r>
            <a:endParaRPr lang="en-US" altLang="zh-CN" b="1" dirty="0" smtClean="0">
              <a:solidFill>
                <a:srgbClr val="CC0066"/>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77507">
                                            <p:txEl>
                                              <p:pRg st="3" end="3"/>
                                            </p:txEl>
                                          </p:spTgt>
                                        </p:tgtEl>
                                      </p:cBhvr>
                                    </p:animEffect>
                                    <p:animScale>
                                      <p:cBhvr>
                                        <p:cTn id="7" dur="250" autoRev="1" fill="hold"/>
                                        <p:tgtEl>
                                          <p:spTgt spid="277507">
                                            <p:txEl>
                                              <p:pRg st="3" end="3"/>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277507">
                                            <p:txEl>
                                              <p:pRg st="4" end="4"/>
                                            </p:txEl>
                                          </p:spTgt>
                                        </p:tgtEl>
                                      </p:cBhvr>
                                    </p:animEffect>
                                    <p:animScale>
                                      <p:cBhvr>
                                        <p:cTn id="10" dur="250" autoRev="1" fill="hold"/>
                                        <p:tgtEl>
                                          <p:spTgt spid="277507">
                                            <p:txEl>
                                              <p:pRg st="4" end="4"/>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277507">
                                            <p:txEl>
                                              <p:pRg st="5" end="5"/>
                                            </p:txEl>
                                          </p:spTgt>
                                        </p:tgtEl>
                                      </p:cBhvr>
                                    </p:animEffect>
                                    <p:animScale>
                                      <p:cBhvr>
                                        <p:cTn id="13" dur="250" autoRev="1" fill="hold"/>
                                        <p:tgtEl>
                                          <p:spTgt spid="277507">
                                            <p:txEl>
                                              <p:pRg st="5" end="5"/>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277507">
                                            <p:txEl>
                                              <p:pRg st="6" end="6"/>
                                            </p:txEl>
                                          </p:spTgt>
                                        </p:tgtEl>
                                      </p:cBhvr>
                                    </p:animEffect>
                                    <p:animScale>
                                      <p:cBhvr>
                                        <p:cTn id="16" dur="250" autoRev="1" fill="hold"/>
                                        <p:tgtEl>
                                          <p:spTgt spid="277507">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5" name="流程图: 联系 4"/>
          <p:cNvSpPr/>
          <p:nvPr/>
        </p:nvSpPr>
        <p:spPr>
          <a:xfrm>
            <a:off x="3380754" y="1916832"/>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0000</a:t>
            </a:r>
            <a:endParaRPr lang="zh-CN" altLang="en-US" sz="1200" dirty="0"/>
          </a:p>
        </p:txBody>
      </p:sp>
      <p:sp>
        <p:nvSpPr>
          <p:cNvPr id="6" name="流程图: 联系 5"/>
          <p:cNvSpPr/>
          <p:nvPr/>
        </p:nvSpPr>
        <p:spPr>
          <a:xfrm>
            <a:off x="1619672" y="2420888"/>
            <a:ext cx="864096"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1000</a:t>
            </a:r>
            <a:endParaRPr lang="zh-CN" altLang="en-US" sz="1200" dirty="0"/>
          </a:p>
        </p:txBody>
      </p:sp>
      <p:sp>
        <p:nvSpPr>
          <p:cNvPr id="7" name="流程图: 联系 6"/>
          <p:cNvSpPr/>
          <p:nvPr/>
        </p:nvSpPr>
        <p:spPr>
          <a:xfrm>
            <a:off x="2771800" y="2420888"/>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1001</a:t>
            </a:r>
            <a:endParaRPr lang="zh-CN" altLang="en-US" sz="1200" dirty="0"/>
          </a:p>
        </p:txBody>
      </p:sp>
      <p:sp>
        <p:nvSpPr>
          <p:cNvPr id="8" name="流程图: 联系 7"/>
          <p:cNvSpPr/>
          <p:nvPr/>
        </p:nvSpPr>
        <p:spPr>
          <a:xfrm>
            <a:off x="5220072" y="2420888"/>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1100</a:t>
            </a:r>
            <a:endParaRPr lang="zh-CN" altLang="en-US" sz="1200" dirty="0"/>
          </a:p>
        </p:txBody>
      </p:sp>
      <p:sp>
        <p:nvSpPr>
          <p:cNvPr id="11" name="流程图: 联系 10"/>
          <p:cNvSpPr/>
          <p:nvPr/>
        </p:nvSpPr>
        <p:spPr>
          <a:xfrm>
            <a:off x="3491880" y="3068960"/>
            <a:ext cx="864096"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0011</a:t>
            </a:r>
            <a:endParaRPr lang="zh-CN" altLang="en-US" sz="1200" dirty="0"/>
          </a:p>
        </p:txBody>
      </p:sp>
      <p:cxnSp>
        <p:nvCxnSpPr>
          <p:cNvPr id="18" name="直接箭头连接符 17"/>
          <p:cNvCxnSpPr>
            <a:stCxn id="5" idx="2"/>
            <a:endCxn id="6" idx="0"/>
          </p:cNvCxnSpPr>
          <p:nvPr/>
        </p:nvCxnSpPr>
        <p:spPr>
          <a:xfrm flipH="1">
            <a:off x="2051720" y="2060848"/>
            <a:ext cx="132903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3"/>
            <a:endCxn id="7" idx="0"/>
          </p:cNvCxnSpPr>
          <p:nvPr/>
        </p:nvCxnSpPr>
        <p:spPr>
          <a:xfrm flipH="1">
            <a:off x="3167844" y="2162683"/>
            <a:ext cx="328909" cy="258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6"/>
            <a:endCxn id="8" idx="0"/>
          </p:cNvCxnSpPr>
          <p:nvPr/>
        </p:nvCxnSpPr>
        <p:spPr>
          <a:xfrm>
            <a:off x="4172842" y="2060848"/>
            <a:ext cx="144327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86" idx="3"/>
            <a:endCxn id="11" idx="0"/>
          </p:cNvCxnSpPr>
          <p:nvPr/>
        </p:nvCxnSpPr>
        <p:spPr>
          <a:xfrm flipH="1">
            <a:off x="3923928" y="2666739"/>
            <a:ext cx="188007"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流程图: 联系 85"/>
          <p:cNvSpPr/>
          <p:nvPr/>
        </p:nvSpPr>
        <p:spPr>
          <a:xfrm>
            <a:off x="3995936" y="2420888"/>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1010</a:t>
            </a:r>
            <a:endParaRPr lang="zh-CN" altLang="en-US" sz="1200" dirty="0"/>
          </a:p>
        </p:txBody>
      </p:sp>
      <p:cxnSp>
        <p:nvCxnSpPr>
          <p:cNvPr id="87" name="直接箭头连接符 86"/>
          <p:cNvCxnSpPr>
            <a:stCxn id="5" idx="5"/>
            <a:endCxn id="86" idx="0"/>
          </p:cNvCxnSpPr>
          <p:nvPr/>
        </p:nvCxnSpPr>
        <p:spPr>
          <a:xfrm>
            <a:off x="4056843" y="2162683"/>
            <a:ext cx="335137" cy="258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流程图: 联系 101"/>
          <p:cNvSpPr/>
          <p:nvPr/>
        </p:nvSpPr>
        <p:spPr>
          <a:xfrm>
            <a:off x="1403648" y="3861048"/>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1011</a:t>
            </a:r>
            <a:endParaRPr lang="zh-CN" altLang="en-US" sz="1200" dirty="0"/>
          </a:p>
        </p:txBody>
      </p:sp>
      <p:cxnSp>
        <p:nvCxnSpPr>
          <p:cNvPr id="103" name="直接箭头连接符 102"/>
          <p:cNvCxnSpPr>
            <a:stCxn id="128" idx="3"/>
            <a:endCxn id="102" idx="0"/>
          </p:cNvCxnSpPr>
          <p:nvPr/>
        </p:nvCxnSpPr>
        <p:spPr>
          <a:xfrm flipH="1">
            <a:off x="1835696" y="3314811"/>
            <a:ext cx="342568" cy="546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流程图: 联系 103"/>
          <p:cNvSpPr/>
          <p:nvPr/>
        </p:nvSpPr>
        <p:spPr>
          <a:xfrm>
            <a:off x="5220072" y="3861048"/>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1110</a:t>
            </a:r>
            <a:endParaRPr lang="zh-CN" altLang="en-US" sz="1200" dirty="0"/>
          </a:p>
        </p:txBody>
      </p:sp>
      <p:cxnSp>
        <p:nvCxnSpPr>
          <p:cNvPr id="105" name="直接箭头连接符 104"/>
          <p:cNvCxnSpPr>
            <a:stCxn id="128" idx="6"/>
            <a:endCxn id="104" idx="0"/>
          </p:cNvCxnSpPr>
          <p:nvPr/>
        </p:nvCxnSpPr>
        <p:spPr>
          <a:xfrm>
            <a:off x="2915816" y="3212976"/>
            <a:ext cx="273630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流程图: 联系 112"/>
          <p:cNvSpPr/>
          <p:nvPr/>
        </p:nvSpPr>
        <p:spPr>
          <a:xfrm>
            <a:off x="1835696" y="4509120"/>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0001</a:t>
            </a:r>
            <a:endParaRPr lang="zh-CN" altLang="en-US" sz="1200" dirty="0"/>
          </a:p>
        </p:txBody>
      </p:sp>
      <p:cxnSp>
        <p:nvCxnSpPr>
          <p:cNvPr id="115" name="直接箭头连接符 114"/>
          <p:cNvCxnSpPr>
            <a:stCxn id="102" idx="5"/>
            <a:endCxn id="113" idx="0"/>
          </p:cNvCxnSpPr>
          <p:nvPr/>
        </p:nvCxnSpPr>
        <p:spPr>
          <a:xfrm>
            <a:off x="2141200" y="4106899"/>
            <a:ext cx="126544"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流程图: 联系 116"/>
          <p:cNvSpPr/>
          <p:nvPr/>
        </p:nvSpPr>
        <p:spPr>
          <a:xfrm>
            <a:off x="2817930" y="4509120"/>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0111</a:t>
            </a:r>
            <a:endParaRPr lang="zh-CN" altLang="en-US" sz="1200" dirty="0"/>
          </a:p>
        </p:txBody>
      </p:sp>
      <p:cxnSp>
        <p:nvCxnSpPr>
          <p:cNvPr id="118" name="直接箭头连接符 117"/>
          <p:cNvCxnSpPr>
            <a:stCxn id="102" idx="6"/>
            <a:endCxn id="117" idx="0"/>
          </p:cNvCxnSpPr>
          <p:nvPr/>
        </p:nvCxnSpPr>
        <p:spPr>
          <a:xfrm>
            <a:off x="2267744" y="4005064"/>
            <a:ext cx="94623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流程图: 联系 127"/>
          <p:cNvSpPr/>
          <p:nvPr/>
        </p:nvSpPr>
        <p:spPr>
          <a:xfrm>
            <a:off x="2051720" y="3068960"/>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0010</a:t>
            </a:r>
            <a:endParaRPr lang="zh-CN" altLang="en-US" sz="1200" dirty="0"/>
          </a:p>
        </p:txBody>
      </p:sp>
      <p:cxnSp>
        <p:nvCxnSpPr>
          <p:cNvPr id="129" name="直接箭头连接符 128"/>
          <p:cNvCxnSpPr>
            <a:stCxn id="86" idx="2"/>
            <a:endCxn id="128" idx="0"/>
          </p:cNvCxnSpPr>
          <p:nvPr/>
        </p:nvCxnSpPr>
        <p:spPr>
          <a:xfrm flipH="1">
            <a:off x="2483768" y="2564904"/>
            <a:ext cx="151216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流程图: 联系 129"/>
          <p:cNvSpPr/>
          <p:nvPr/>
        </p:nvSpPr>
        <p:spPr>
          <a:xfrm>
            <a:off x="5652120" y="3068960"/>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0110</a:t>
            </a:r>
            <a:endParaRPr lang="zh-CN" altLang="en-US" sz="1200" dirty="0"/>
          </a:p>
        </p:txBody>
      </p:sp>
      <p:cxnSp>
        <p:nvCxnSpPr>
          <p:cNvPr id="131" name="直接箭头连接符 130"/>
          <p:cNvCxnSpPr>
            <a:stCxn id="86" idx="6"/>
            <a:endCxn id="130" idx="0"/>
          </p:cNvCxnSpPr>
          <p:nvPr/>
        </p:nvCxnSpPr>
        <p:spPr>
          <a:xfrm>
            <a:off x="4788024" y="2564904"/>
            <a:ext cx="126014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流程图: 联系 34"/>
          <p:cNvSpPr/>
          <p:nvPr/>
        </p:nvSpPr>
        <p:spPr>
          <a:xfrm>
            <a:off x="4644008" y="3068960"/>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0000</a:t>
            </a:r>
            <a:endParaRPr lang="zh-CN" altLang="en-US" sz="1200" dirty="0"/>
          </a:p>
        </p:txBody>
      </p:sp>
      <p:cxnSp>
        <p:nvCxnSpPr>
          <p:cNvPr id="40" name="直接箭头连接符 39"/>
          <p:cNvCxnSpPr>
            <a:stCxn id="86" idx="5"/>
            <a:endCxn id="35" idx="0"/>
          </p:cNvCxnSpPr>
          <p:nvPr/>
        </p:nvCxnSpPr>
        <p:spPr>
          <a:xfrm>
            <a:off x="4672025" y="2666739"/>
            <a:ext cx="368027"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流程图: 联系 43"/>
          <p:cNvSpPr/>
          <p:nvPr/>
        </p:nvSpPr>
        <p:spPr>
          <a:xfrm>
            <a:off x="323528" y="3861048"/>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1010</a:t>
            </a:r>
            <a:endParaRPr lang="zh-CN" altLang="en-US" sz="1200" dirty="0"/>
          </a:p>
        </p:txBody>
      </p:sp>
      <p:cxnSp>
        <p:nvCxnSpPr>
          <p:cNvPr id="45" name="直接箭头连接符 44"/>
          <p:cNvCxnSpPr>
            <a:stCxn id="128" idx="2"/>
            <a:endCxn id="44" idx="0"/>
          </p:cNvCxnSpPr>
          <p:nvPr/>
        </p:nvCxnSpPr>
        <p:spPr>
          <a:xfrm flipH="1">
            <a:off x="719572" y="3212976"/>
            <a:ext cx="133214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流程图: 联系 47"/>
          <p:cNvSpPr/>
          <p:nvPr/>
        </p:nvSpPr>
        <p:spPr>
          <a:xfrm>
            <a:off x="3203848" y="3831221"/>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1000</a:t>
            </a:r>
            <a:endParaRPr lang="zh-CN" altLang="en-US" sz="1200" dirty="0"/>
          </a:p>
        </p:txBody>
      </p:sp>
      <p:cxnSp>
        <p:nvCxnSpPr>
          <p:cNvPr id="49" name="直接箭头连接符 48"/>
          <p:cNvCxnSpPr>
            <a:stCxn id="128" idx="5"/>
            <a:endCxn id="48" idx="0"/>
          </p:cNvCxnSpPr>
          <p:nvPr/>
        </p:nvCxnSpPr>
        <p:spPr>
          <a:xfrm>
            <a:off x="2789272" y="3314811"/>
            <a:ext cx="810620" cy="516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流程图: 联系 52"/>
          <p:cNvSpPr/>
          <p:nvPr/>
        </p:nvSpPr>
        <p:spPr>
          <a:xfrm>
            <a:off x="52748" y="4509120"/>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0011</a:t>
            </a:r>
            <a:endParaRPr lang="zh-CN" altLang="en-US" sz="1200" dirty="0"/>
          </a:p>
        </p:txBody>
      </p:sp>
      <p:cxnSp>
        <p:nvCxnSpPr>
          <p:cNvPr id="54" name="直接箭头连接符 53"/>
          <p:cNvCxnSpPr>
            <a:stCxn id="102" idx="2"/>
            <a:endCxn id="53" idx="0"/>
          </p:cNvCxnSpPr>
          <p:nvPr/>
        </p:nvCxnSpPr>
        <p:spPr>
          <a:xfrm flipH="1">
            <a:off x="448792" y="4005064"/>
            <a:ext cx="95485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图: 联系 55"/>
          <p:cNvSpPr/>
          <p:nvPr/>
        </p:nvSpPr>
        <p:spPr>
          <a:xfrm>
            <a:off x="899592" y="4509120"/>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0010</a:t>
            </a:r>
            <a:endParaRPr lang="zh-CN" altLang="en-US" sz="1200" dirty="0"/>
          </a:p>
        </p:txBody>
      </p:sp>
      <p:cxnSp>
        <p:nvCxnSpPr>
          <p:cNvPr id="57" name="直接箭头连接符 56"/>
          <p:cNvCxnSpPr>
            <a:stCxn id="102" idx="3"/>
            <a:endCxn id="56" idx="0"/>
          </p:cNvCxnSpPr>
          <p:nvPr/>
        </p:nvCxnSpPr>
        <p:spPr>
          <a:xfrm flipH="1">
            <a:off x="1295636" y="4106899"/>
            <a:ext cx="234556"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流程图: 联系 60"/>
          <p:cNvSpPr/>
          <p:nvPr/>
        </p:nvSpPr>
        <p:spPr>
          <a:xfrm>
            <a:off x="5508104" y="4509120"/>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0100</a:t>
            </a:r>
            <a:endParaRPr lang="zh-CN" altLang="en-US" sz="1200" dirty="0"/>
          </a:p>
        </p:txBody>
      </p:sp>
      <p:cxnSp>
        <p:nvCxnSpPr>
          <p:cNvPr id="62" name="直接箭头连接符 61"/>
          <p:cNvCxnSpPr>
            <a:stCxn id="104" idx="5"/>
            <a:endCxn id="61" idx="0"/>
          </p:cNvCxnSpPr>
          <p:nvPr/>
        </p:nvCxnSpPr>
        <p:spPr>
          <a:xfrm flipH="1">
            <a:off x="5940152" y="4106899"/>
            <a:ext cx="17472"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流程图: 联系 62"/>
          <p:cNvSpPr/>
          <p:nvPr/>
        </p:nvSpPr>
        <p:spPr>
          <a:xfrm>
            <a:off x="6516216" y="4509120"/>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0010</a:t>
            </a:r>
            <a:endParaRPr lang="zh-CN" altLang="en-US" sz="1200" dirty="0"/>
          </a:p>
        </p:txBody>
      </p:sp>
      <p:cxnSp>
        <p:nvCxnSpPr>
          <p:cNvPr id="64" name="直接箭头连接符 63"/>
          <p:cNvCxnSpPr>
            <a:stCxn id="104" idx="6"/>
            <a:endCxn id="63" idx="0"/>
          </p:cNvCxnSpPr>
          <p:nvPr/>
        </p:nvCxnSpPr>
        <p:spPr>
          <a:xfrm>
            <a:off x="6084168" y="4005064"/>
            <a:ext cx="82809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流程图: 联系 64"/>
          <p:cNvSpPr/>
          <p:nvPr/>
        </p:nvSpPr>
        <p:spPr>
          <a:xfrm>
            <a:off x="3653148" y="4509120"/>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0110</a:t>
            </a:r>
            <a:endParaRPr lang="zh-CN" altLang="en-US" sz="1200" dirty="0"/>
          </a:p>
        </p:txBody>
      </p:sp>
      <p:cxnSp>
        <p:nvCxnSpPr>
          <p:cNvPr id="66" name="直接箭头连接符 65"/>
          <p:cNvCxnSpPr>
            <a:stCxn id="104" idx="2"/>
            <a:endCxn id="65" idx="0"/>
          </p:cNvCxnSpPr>
          <p:nvPr/>
        </p:nvCxnSpPr>
        <p:spPr>
          <a:xfrm flipH="1">
            <a:off x="4049192" y="4005064"/>
            <a:ext cx="117088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流程图: 联系 66"/>
          <p:cNvSpPr/>
          <p:nvPr/>
        </p:nvSpPr>
        <p:spPr>
          <a:xfrm>
            <a:off x="4499992" y="4509120"/>
            <a:ext cx="792088" cy="288032"/>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0111</a:t>
            </a:r>
            <a:endParaRPr lang="zh-CN" altLang="en-US" sz="1200" dirty="0" smtClean="0"/>
          </a:p>
        </p:txBody>
      </p:sp>
      <p:cxnSp>
        <p:nvCxnSpPr>
          <p:cNvPr id="68" name="直接箭头连接符 67"/>
          <p:cNvCxnSpPr>
            <a:stCxn id="104" idx="3"/>
            <a:endCxn id="67" idx="0"/>
          </p:cNvCxnSpPr>
          <p:nvPr/>
        </p:nvCxnSpPr>
        <p:spPr>
          <a:xfrm flipH="1">
            <a:off x="4896036" y="4106899"/>
            <a:ext cx="450580"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流程图: 联系 68"/>
          <p:cNvSpPr/>
          <p:nvPr/>
        </p:nvSpPr>
        <p:spPr>
          <a:xfrm>
            <a:off x="2123728" y="5157192"/>
            <a:ext cx="864096"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1011</a:t>
            </a:r>
            <a:endParaRPr lang="zh-CN" altLang="en-US" sz="1200" dirty="0"/>
          </a:p>
        </p:txBody>
      </p:sp>
      <p:cxnSp>
        <p:nvCxnSpPr>
          <p:cNvPr id="70" name="直接箭头连接符 69"/>
          <p:cNvCxnSpPr>
            <a:endCxn id="69" idx="0"/>
          </p:cNvCxnSpPr>
          <p:nvPr/>
        </p:nvCxnSpPr>
        <p:spPr>
          <a:xfrm>
            <a:off x="2429232" y="4754971"/>
            <a:ext cx="126544"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流程图: 联系 70"/>
          <p:cNvSpPr/>
          <p:nvPr/>
        </p:nvSpPr>
        <p:spPr>
          <a:xfrm>
            <a:off x="3131840" y="5157192"/>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1101</a:t>
            </a:r>
            <a:endParaRPr lang="zh-CN" altLang="en-US" sz="1200" dirty="0"/>
          </a:p>
        </p:txBody>
      </p:sp>
      <p:cxnSp>
        <p:nvCxnSpPr>
          <p:cNvPr id="72" name="直接箭头连接符 71"/>
          <p:cNvCxnSpPr>
            <a:stCxn id="113" idx="6"/>
            <a:endCxn id="71" idx="0"/>
          </p:cNvCxnSpPr>
          <p:nvPr/>
        </p:nvCxnSpPr>
        <p:spPr>
          <a:xfrm>
            <a:off x="2699792" y="4653136"/>
            <a:ext cx="82809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395536" y="5157192"/>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1001</a:t>
            </a:r>
            <a:endParaRPr lang="zh-CN" altLang="en-US" sz="1200" dirty="0"/>
          </a:p>
        </p:txBody>
      </p:sp>
      <p:cxnSp>
        <p:nvCxnSpPr>
          <p:cNvPr id="74" name="直接箭头连接符 73"/>
          <p:cNvCxnSpPr>
            <a:stCxn id="113" idx="2"/>
            <a:endCxn id="73" idx="0"/>
          </p:cNvCxnSpPr>
          <p:nvPr/>
        </p:nvCxnSpPr>
        <p:spPr>
          <a:xfrm flipH="1">
            <a:off x="791580" y="4653136"/>
            <a:ext cx="104411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流程图: 联系 74"/>
          <p:cNvSpPr/>
          <p:nvPr/>
        </p:nvSpPr>
        <p:spPr>
          <a:xfrm>
            <a:off x="1259632" y="5157192"/>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1000</a:t>
            </a:r>
            <a:endParaRPr lang="zh-CN" altLang="en-US" sz="1200" dirty="0"/>
          </a:p>
        </p:txBody>
      </p:sp>
      <p:cxnSp>
        <p:nvCxnSpPr>
          <p:cNvPr id="76" name="直接箭头连接符 75"/>
          <p:cNvCxnSpPr>
            <a:endCxn id="75" idx="0"/>
          </p:cNvCxnSpPr>
          <p:nvPr/>
        </p:nvCxnSpPr>
        <p:spPr>
          <a:xfrm flipH="1">
            <a:off x="1655676" y="4754971"/>
            <a:ext cx="234556"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流程图: 联系 76"/>
          <p:cNvSpPr/>
          <p:nvPr/>
        </p:nvSpPr>
        <p:spPr>
          <a:xfrm>
            <a:off x="5868144" y="5157192"/>
            <a:ext cx="864096"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1110</a:t>
            </a:r>
            <a:endParaRPr lang="zh-CN" altLang="en-US" sz="1200" dirty="0"/>
          </a:p>
        </p:txBody>
      </p:sp>
      <p:cxnSp>
        <p:nvCxnSpPr>
          <p:cNvPr id="78" name="直接箭头连接符 77"/>
          <p:cNvCxnSpPr>
            <a:stCxn id="61" idx="5"/>
            <a:endCxn id="77" idx="0"/>
          </p:cNvCxnSpPr>
          <p:nvPr/>
        </p:nvCxnSpPr>
        <p:spPr>
          <a:xfrm>
            <a:off x="6245656" y="4754971"/>
            <a:ext cx="54536"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流程图: 联系 78"/>
          <p:cNvSpPr/>
          <p:nvPr/>
        </p:nvSpPr>
        <p:spPr>
          <a:xfrm>
            <a:off x="6804248" y="5157192"/>
            <a:ext cx="792088" cy="288032"/>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1101</a:t>
            </a:r>
            <a:endParaRPr lang="zh-CN" altLang="en-US" sz="1200" dirty="0" smtClean="0"/>
          </a:p>
        </p:txBody>
      </p:sp>
      <p:cxnSp>
        <p:nvCxnSpPr>
          <p:cNvPr id="80" name="直接箭头连接符 79"/>
          <p:cNvCxnSpPr>
            <a:stCxn id="61" idx="6"/>
            <a:endCxn id="79" idx="0"/>
          </p:cNvCxnSpPr>
          <p:nvPr/>
        </p:nvCxnSpPr>
        <p:spPr>
          <a:xfrm>
            <a:off x="6372200" y="4653136"/>
            <a:ext cx="82809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流程图: 联系 80"/>
          <p:cNvSpPr/>
          <p:nvPr/>
        </p:nvSpPr>
        <p:spPr>
          <a:xfrm>
            <a:off x="4139952" y="5157192"/>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1100</a:t>
            </a:r>
            <a:endParaRPr lang="zh-CN" altLang="en-US" sz="1200" dirty="0"/>
          </a:p>
        </p:txBody>
      </p:sp>
      <p:cxnSp>
        <p:nvCxnSpPr>
          <p:cNvPr id="82" name="直接箭头连接符 81"/>
          <p:cNvCxnSpPr>
            <a:stCxn id="61" idx="2"/>
            <a:endCxn id="81" idx="0"/>
          </p:cNvCxnSpPr>
          <p:nvPr/>
        </p:nvCxnSpPr>
        <p:spPr>
          <a:xfrm flipH="1">
            <a:off x="4535996" y="4653136"/>
            <a:ext cx="97210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流程图: 联系 82"/>
          <p:cNvSpPr/>
          <p:nvPr/>
        </p:nvSpPr>
        <p:spPr>
          <a:xfrm>
            <a:off x="5004048" y="5157192"/>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1000</a:t>
            </a:r>
            <a:endParaRPr lang="zh-CN" altLang="en-US" sz="1200" dirty="0" smtClean="0"/>
          </a:p>
        </p:txBody>
      </p:sp>
      <p:cxnSp>
        <p:nvCxnSpPr>
          <p:cNvPr id="84" name="直接箭头连接符 83"/>
          <p:cNvCxnSpPr>
            <a:stCxn id="61" idx="3"/>
            <a:endCxn id="83" idx="0"/>
          </p:cNvCxnSpPr>
          <p:nvPr/>
        </p:nvCxnSpPr>
        <p:spPr>
          <a:xfrm flipH="1">
            <a:off x="5400092" y="4754971"/>
            <a:ext cx="234556"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流程图: 联系 84"/>
          <p:cNvSpPr/>
          <p:nvPr/>
        </p:nvSpPr>
        <p:spPr>
          <a:xfrm>
            <a:off x="3679026" y="5805264"/>
            <a:ext cx="864096"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0111</a:t>
            </a:r>
            <a:endParaRPr lang="zh-CN" altLang="en-US" sz="1200" dirty="0"/>
          </a:p>
        </p:txBody>
      </p:sp>
      <p:cxnSp>
        <p:nvCxnSpPr>
          <p:cNvPr id="88" name="直接箭头连接符 87"/>
          <p:cNvCxnSpPr>
            <a:stCxn id="71" idx="5"/>
            <a:endCxn id="85" idx="0"/>
          </p:cNvCxnSpPr>
          <p:nvPr/>
        </p:nvCxnSpPr>
        <p:spPr>
          <a:xfrm>
            <a:off x="3807929" y="5403043"/>
            <a:ext cx="303145"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流程图: 联系 88"/>
          <p:cNvSpPr/>
          <p:nvPr/>
        </p:nvSpPr>
        <p:spPr>
          <a:xfrm>
            <a:off x="4687138" y="5805264"/>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0001</a:t>
            </a:r>
            <a:endParaRPr lang="zh-CN" altLang="en-US" sz="1200" dirty="0"/>
          </a:p>
        </p:txBody>
      </p:sp>
      <p:cxnSp>
        <p:nvCxnSpPr>
          <p:cNvPr id="90" name="直接箭头连接符 89"/>
          <p:cNvCxnSpPr>
            <a:stCxn id="71" idx="6"/>
            <a:endCxn id="89" idx="0"/>
          </p:cNvCxnSpPr>
          <p:nvPr/>
        </p:nvCxnSpPr>
        <p:spPr>
          <a:xfrm>
            <a:off x="3923928" y="5301208"/>
            <a:ext cx="115925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1734810" y="5805264"/>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0101</a:t>
            </a:r>
            <a:endParaRPr lang="zh-CN" altLang="en-US" sz="1200" dirty="0"/>
          </a:p>
        </p:txBody>
      </p:sp>
      <p:cxnSp>
        <p:nvCxnSpPr>
          <p:cNvPr id="92" name="直接箭头连接符 91"/>
          <p:cNvCxnSpPr>
            <a:stCxn id="71" idx="2"/>
            <a:endCxn id="91" idx="0"/>
          </p:cNvCxnSpPr>
          <p:nvPr/>
        </p:nvCxnSpPr>
        <p:spPr>
          <a:xfrm flipH="1">
            <a:off x="2130854" y="5301208"/>
            <a:ext cx="100098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流程图: 联系 92"/>
          <p:cNvSpPr/>
          <p:nvPr/>
        </p:nvSpPr>
        <p:spPr>
          <a:xfrm>
            <a:off x="2742922" y="5805264"/>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0100</a:t>
            </a:r>
            <a:endParaRPr lang="zh-CN" altLang="en-US" sz="1200" dirty="0"/>
          </a:p>
        </p:txBody>
      </p:sp>
      <p:cxnSp>
        <p:nvCxnSpPr>
          <p:cNvPr id="94" name="直接箭头连接符 93"/>
          <p:cNvCxnSpPr>
            <a:endCxn id="93" idx="0"/>
          </p:cNvCxnSpPr>
          <p:nvPr/>
        </p:nvCxnSpPr>
        <p:spPr>
          <a:xfrm flipH="1">
            <a:off x="3138966" y="5403043"/>
            <a:ext cx="234556"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流程图: 联系 108"/>
          <p:cNvSpPr/>
          <p:nvPr/>
        </p:nvSpPr>
        <p:spPr>
          <a:xfrm>
            <a:off x="2123728" y="6453336"/>
            <a:ext cx="864096" cy="288032"/>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1111</a:t>
            </a:r>
            <a:endParaRPr lang="zh-CN" altLang="en-US" sz="1200" dirty="0"/>
          </a:p>
        </p:txBody>
      </p:sp>
      <p:cxnSp>
        <p:nvCxnSpPr>
          <p:cNvPr id="110" name="直接箭头连接符 109"/>
          <p:cNvCxnSpPr>
            <a:endCxn id="109" idx="0"/>
          </p:cNvCxnSpPr>
          <p:nvPr/>
        </p:nvCxnSpPr>
        <p:spPr>
          <a:xfrm>
            <a:off x="2429232" y="6051115"/>
            <a:ext cx="126544"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流程图: 联系 118"/>
          <p:cNvSpPr/>
          <p:nvPr/>
        </p:nvSpPr>
        <p:spPr>
          <a:xfrm>
            <a:off x="179512" y="6453336"/>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1101</a:t>
            </a:r>
            <a:endParaRPr lang="zh-CN" altLang="en-US" sz="1200" dirty="0"/>
          </a:p>
        </p:txBody>
      </p:sp>
      <p:cxnSp>
        <p:nvCxnSpPr>
          <p:cNvPr id="120" name="直接箭头连接符 119"/>
          <p:cNvCxnSpPr>
            <a:stCxn id="91" idx="2"/>
            <a:endCxn id="119" idx="0"/>
          </p:cNvCxnSpPr>
          <p:nvPr/>
        </p:nvCxnSpPr>
        <p:spPr>
          <a:xfrm flipH="1">
            <a:off x="575556" y="5949280"/>
            <a:ext cx="115925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流程图: 联系 120"/>
          <p:cNvSpPr/>
          <p:nvPr/>
        </p:nvSpPr>
        <p:spPr>
          <a:xfrm>
            <a:off x="1187624" y="6453336"/>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1100</a:t>
            </a:r>
            <a:endParaRPr lang="zh-CN" altLang="en-US" sz="1200" dirty="0"/>
          </a:p>
        </p:txBody>
      </p:sp>
      <p:cxnSp>
        <p:nvCxnSpPr>
          <p:cNvPr id="132" name="直接箭头连接符 131"/>
          <p:cNvCxnSpPr>
            <a:endCxn id="121" idx="0"/>
          </p:cNvCxnSpPr>
          <p:nvPr/>
        </p:nvCxnSpPr>
        <p:spPr>
          <a:xfrm flipH="1">
            <a:off x="1583668" y="6051115"/>
            <a:ext cx="234556"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nvGraphicFramePr>
        <p:xfrm>
          <a:off x="6580909" y="239845"/>
          <a:ext cx="1224136" cy="3840480"/>
        </p:xfrm>
        <a:graphic>
          <a:graphicData uri="http://schemas.openxmlformats.org/drawingml/2006/table">
            <a:tbl>
              <a:tblPr firstRow="1" bandRow="1">
                <a:tableStyleId>{5940675A-B579-460E-94D1-54222C63F5DA}</a:tableStyleId>
              </a:tblPr>
              <a:tblGrid>
                <a:gridCol w="432048"/>
                <a:gridCol w="792088"/>
              </a:tblGrid>
              <a:tr h="288032">
                <a:tc gridSpan="2">
                  <a:txBody>
                    <a:bodyPr/>
                    <a:lstStyle/>
                    <a:p>
                      <a:r>
                        <a:rPr lang="en-US" altLang="zh-CN" dirty="0" smtClean="0"/>
                        <a:t>OPEN</a:t>
                      </a:r>
                      <a:r>
                        <a:rPr lang="zh-CN" altLang="en-US" dirty="0" smtClean="0"/>
                        <a:t>表</a:t>
                      </a:r>
                      <a:endParaRPr lang="zh-CN" altLang="en-US" dirty="0"/>
                    </a:p>
                  </a:txBody>
                  <a:tcPr>
                    <a:solidFill>
                      <a:schemeClr val="bg2"/>
                    </a:solidFill>
                  </a:tcPr>
                </a:tc>
                <a:tc hMerge="1">
                  <a:txBody>
                    <a:bodyPr/>
                    <a:lstStyle/>
                    <a:p>
                      <a:endParaRPr lang="zh-CN" altLang="en-US" dirty="0"/>
                    </a:p>
                  </a:txBody>
                  <a:tcPr>
                    <a:solidFill>
                      <a:schemeClr val="bg2"/>
                    </a:solidFill>
                  </a:tcPr>
                </a:tc>
              </a:tr>
              <a:tr h="288032">
                <a:tc>
                  <a:txBody>
                    <a:bodyPr/>
                    <a:lstStyle/>
                    <a:p>
                      <a:r>
                        <a:rPr lang="en-US" altLang="zh-CN" dirty="0" smtClean="0"/>
                        <a:t>1</a:t>
                      </a:r>
                      <a:endParaRPr lang="zh-CN" altLang="en-US" dirty="0"/>
                    </a:p>
                  </a:txBody>
                  <a:tcPr>
                    <a:solidFill>
                      <a:schemeClr val="bg2"/>
                    </a:solidFill>
                  </a:tcPr>
                </a:tc>
                <a:tc>
                  <a:txBody>
                    <a:bodyPr/>
                    <a:lstStyle/>
                    <a:p>
                      <a:r>
                        <a:rPr lang="en-US" altLang="zh-CN" dirty="0" smtClean="0"/>
                        <a:t>0000</a:t>
                      </a:r>
                      <a:endParaRPr lang="zh-CN" altLang="en-US" dirty="0"/>
                    </a:p>
                  </a:txBody>
                  <a:tcPr>
                    <a:solidFill>
                      <a:schemeClr val="bg2"/>
                    </a:solidFill>
                  </a:tcPr>
                </a:tc>
              </a:tr>
              <a:tr h="296623">
                <a:tc>
                  <a:txBody>
                    <a:bodyPr/>
                    <a:lstStyle/>
                    <a:p>
                      <a:r>
                        <a:rPr lang="en-US" altLang="zh-CN" dirty="0" smtClean="0"/>
                        <a:t>2</a:t>
                      </a:r>
                      <a:endParaRPr lang="zh-CN" altLang="en-US" dirty="0"/>
                    </a:p>
                  </a:txBody>
                  <a:tcPr>
                    <a:solidFill>
                      <a:schemeClr val="bg2"/>
                    </a:solidFill>
                  </a:tcPr>
                </a:tc>
                <a:tc>
                  <a:txBody>
                    <a:bodyPr/>
                    <a:lstStyle/>
                    <a:p>
                      <a:r>
                        <a:rPr lang="en-US" altLang="zh-CN" dirty="0" smtClean="0"/>
                        <a:t>1010</a:t>
                      </a:r>
                    </a:p>
                  </a:txBody>
                  <a:tcPr>
                    <a:solidFill>
                      <a:schemeClr val="bg2"/>
                    </a:solidFill>
                  </a:tcPr>
                </a:tc>
              </a:tr>
              <a:tr h="290903">
                <a:tc>
                  <a:txBody>
                    <a:bodyPr/>
                    <a:lstStyle/>
                    <a:p>
                      <a:r>
                        <a:rPr lang="en-US" altLang="zh-CN" dirty="0" smtClean="0"/>
                        <a:t>3</a:t>
                      </a:r>
                      <a:endParaRPr lang="zh-CN" altLang="en-US" dirty="0"/>
                    </a:p>
                  </a:txBody>
                  <a:tcPr>
                    <a:solidFill>
                      <a:schemeClr val="bg2"/>
                    </a:solidFill>
                  </a:tcPr>
                </a:tc>
                <a:tc>
                  <a:txBody>
                    <a:bodyPr/>
                    <a:lstStyle/>
                    <a:p>
                      <a:r>
                        <a:rPr lang="en-US" altLang="zh-CN" dirty="0" smtClean="0"/>
                        <a:t>0010</a:t>
                      </a:r>
                    </a:p>
                  </a:txBody>
                  <a:tcPr>
                    <a:solidFill>
                      <a:schemeClr val="bg2"/>
                    </a:solidFill>
                  </a:tcPr>
                </a:tc>
              </a:tr>
              <a:tr h="573215">
                <a:tc>
                  <a:txBody>
                    <a:bodyPr/>
                    <a:lstStyle/>
                    <a:p>
                      <a:r>
                        <a:rPr lang="en-US" altLang="zh-CN" dirty="0" smtClean="0"/>
                        <a:t>4</a:t>
                      </a:r>
                      <a:endParaRPr lang="zh-CN" altLang="en-US" dirty="0"/>
                    </a:p>
                  </a:txBody>
                  <a:tcPr>
                    <a:solidFill>
                      <a:schemeClr val="bg2"/>
                    </a:solidFill>
                  </a:tcPr>
                </a:tc>
                <a:tc>
                  <a:txBody>
                    <a:bodyPr/>
                    <a:lstStyle/>
                    <a:p>
                      <a:r>
                        <a:rPr lang="en-US" altLang="zh-CN" dirty="0" smtClean="0"/>
                        <a:t>1011</a:t>
                      </a:r>
                    </a:p>
                    <a:p>
                      <a:r>
                        <a:rPr lang="en-US" altLang="zh-CN" dirty="0" smtClean="0"/>
                        <a:t>1110</a:t>
                      </a:r>
                      <a:endParaRPr lang="zh-CN" altLang="en-US" dirty="0"/>
                    </a:p>
                  </a:txBody>
                  <a:tcPr>
                    <a:solidFill>
                      <a:schemeClr val="bg2"/>
                    </a:solidFill>
                  </a:tcPr>
                </a:tc>
              </a:tr>
              <a:tr h="487853">
                <a:tc>
                  <a:txBody>
                    <a:bodyPr/>
                    <a:lstStyle/>
                    <a:p>
                      <a:r>
                        <a:rPr lang="en-US" altLang="zh-CN" dirty="0" smtClean="0"/>
                        <a:t>5</a:t>
                      </a:r>
                      <a:endParaRPr lang="zh-CN" altLang="en-US" dirty="0"/>
                    </a:p>
                  </a:txBody>
                  <a:tcPr>
                    <a:solidFill>
                      <a:schemeClr val="bg2"/>
                    </a:solidFill>
                  </a:tcPr>
                </a:tc>
                <a:tc>
                  <a:txBody>
                    <a:bodyPr/>
                    <a:lstStyle/>
                    <a:p>
                      <a:r>
                        <a:rPr lang="en-US" altLang="zh-CN" dirty="0" smtClean="0"/>
                        <a:t>0001</a:t>
                      </a:r>
                    </a:p>
                    <a:p>
                      <a:r>
                        <a:rPr lang="en-US" altLang="zh-CN" dirty="0" smtClean="0"/>
                        <a:t>0100</a:t>
                      </a:r>
                      <a:endParaRPr lang="zh-CN" altLang="en-US" dirty="0"/>
                    </a:p>
                  </a:txBody>
                  <a:tcPr>
                    <a:solidFill>
                      <a:schemeClr val="bg2"/>
                    </a:solidFill>
                  </a:tcPr>
                </a:tc>
              </a:tr>
              <a:tr h="229159">
                <a:tc>
                  <a:txBody>
                    <a:bodyPr/>
                    <a:lstStyle/>
                    <a:p>
                      <a:r>
                        <a:rPr lang="en-US" altLang="zh-CN" dirty="0" smtClean="0"/>
                        <a:t>6</a:t>
                      </a:r>
                      <a:endParaRPr lang="zh-CN" altLang="en-US" dirty="0"/>
                    </a:p>
                  </a:txBody>
                  <a:tcPr>
                    <a:solidFill>
                      <a:schemeClr val="bg2"/>
                    </a:solidFill>
                  </a:tcPr>
                </a:tc>
                <a:tc>
                  <a:txBody>
                    <a:bodyPr/>
                    <a:lstStyle/>
                    <a:p>
                      <a:r>
                        <a:rPr lang="en-US" altLang="zh-CN" dirty="0" smtClean="0"/>
                        <a:t>1101</a:t>
                      </a:r>
                      <a:endParaRPr lang="zh-CN" altLang="en-US" dirty="0"/>
                    </a:p>
                  </a:txBody>
                  <a:tcPr>
                    <a:solidFill>
                      <a:schemeClr val="bg2"/>
                    </a:solidFill>
                  </a:tcPr>
                </a:tc>
              </a:tr>
              <a:tr h="223439">
                <a:tc>
                  <a:txBody>
                    <a:bodyPr/>
                    <a:lstStyle/>
                    <a:p>
                      <a:r>
                        <a:rPr lang="en-US" altLang="zh-CN" dirty="0" smtClean="0"/>
                        <a:t>7</a:t>
                      </a:r>
                      <a:endParaRPr lang="zh-CN" altLang="en-US" dirty="0"/>
                    </a:p>
                  </a:txBody>
                  <a:tcPr>
                    <a:solidFill>
                      <a:schemeClr val="bg2"/>
                    </a:solidFill>
                  </a:tcPr>
                </a:tc>
                <a:tc>
                  <a:txBody>
                    <a:bodyPr/>
                    <a:lstStyle/>
                    <a:p>
                      <a:r>
                        <a:rPr lang="en-US" altLang="zh-CN" dirty="0" smtClean="0"/>
                        <a:t>0101</a:t>
                      </a:r>
                      <a:endParaRPr lang="zh-CN" altLang="en-US" dirty="0"/>
                    </a:p>
                  </a:txBody>
                  <a:tcPr>
                    <a:solidFill>
                      <a:schemeClr val="bg2"/>
                    </a:solidFill>
                  </a:tcPr>
                </a:tc>
              </a:tr>
              <a:tr h="217719">
                <a:tc>
                  <a:txBody>
                    <a:bodyPr/>
                    <a:lstStyle/>
                    <a:p>
                      <a:r>
                        <a:rPr lang="en-US" altLang="zh-CN" dirty="0" smtClean="0"/>
                        <a:t>8</a:t>
                      </a:r>
                      <a:endParaRPr lang="zh-CN" altLang="en-US" dirty="0"/>
                    </a:p>
                  </a:txBody>
                  <a:tcPr>
                    <a:solidFill>
                      <a:schemeClr val="bg2"/>
                    </a:solidFill>
                  </a:tcPr>
                </a:tc>
                <a:tc>
                  <a:txBody>
                    <a:bodyPr/>
                    <a:lstStyle/>
                    <a:p>
                      <a:r>
                        <a:rPr lang="en-US" altLang="zh-CN" dirty="0" smtClean="0"/>
                        <a:t>1111</a:t>
                      </a:r>
                      <a:endParaRPr lang="zh-CN" altLang="en-US" dirty="0"/>
                    </a:p>
                  </a:txBody>
                  <a:tcPr>
                    <a:solidFill>
                      <a:schemeClr val="bg2"/>
                    </a:solidFill>
                  </a:tcPr>
                </a:tc>
              </a:tr>
            </a:tbl>
          </a:graphicData>
        </a:graphic>
      </p:graphicFrame>
      <p:graphicFrame>
        <p:nvGraphicFramePr>
          <p:cNvPr id="95" name="表格 94"/>
          <p:cNvGraphicFramePr>
            <a:graphicFrameLocks noGrp="1"/>
          </p:cNvGraphicFramePr>
          <p:nvPr/>
        </p:nvGraphicFramePr>
        <p:xfrm>
          <a:off x="7812360" y="239541"/>
          <a:ext cx="1224136" cy="5486400"/>
        </p:xfrm>
        <a:graphic>
          <a:graphicData uri="http://schemas.openxmlformats.org/drawingml/2006/table">
            <a:tbl>
              <a:tblPr firstRow="1" bandRow="1">
                <a:tableStyleId>{5940675A-B579-460E-94D1-54222C63F5DA}</a:tableStyleId>
              </a:tblPr>
              <a:tblGrid>
                <a:gridCol w="432048"/>
                <a:gridCol w="792088"/>
              </a:tblGrid>
              <a:tr h="288032">
                <a:tc gridSpan="2">
                  <a:txBody>
                    <a:bodyPr/>
                    <a:lstStyle/>
                    <a:p>
                      <a:r>
                        <a:rPr lang="en-US" altLang="zh-CN" dirty="0" smtClean="0"/>
                        <a:t>CLOSE</a:t>
                      </a:r>
                      <a:r>
                        <a:rPr lang="zh-CN" altLang="en-US" dirty="0" smtClean="0"/>
                        <a:t>表</a:t>
                      </a:r>
                      <a:endParaRPr lang="zh-CN" altLang="en-US" dirty="0"/>
                    </a:p>
                  </a:txBody>
                  <a:tcPr>
                    <a:solidFill>
                      <a:schemeClr val="bg2"/>
                    </a:solidFill>
                  </a:tcPr>
                </a:tc>
                <a:tc hMerge="1">
                  <a:txBody>
                    <a:bodyPr/>
                    <a:lstStyle/>
                    <a:p>
                      <a:endParaRPr lang="zh-CN" altLang="en-US" dirty="0"/>
                    </a:p>
                  </a:txBody>
                  <a:tcPr>
                    <a:solidFill>
                      <a:schemeClr val="bg2"/>
                    </a:solidFill>
                  </a:tcPr>
                </a:tc>
              </a:tr>
              <a:tr h="288032">
                <a:tc>
                  <a:txBody>
                    <a:bodyPr/>
                    <a:lstStyle/>
                    <a:p>
                      <a:r>
                        <a:rPr lang="en-US" altLang="zh-CN" dirty="0" smtClean="0"/>
                        <a:t>1</a:t>
                      </a:r>
                      <a:endParaRPr lang="zh-CN" altLang="en-US" dirty="0"/>
                    </a:p>
                  </a:txBody>
                  <a:tcPr>
                    <a:solidFill>
                      <a:schemeClr val="bg2"/>
                    </a:solidFill>
                  </a:tcPr>
                </a:tc>
                <a:tc>
                  <a:txBody>
                    <a:bodyPr/>
                    <a:lstStyle/>
                    <a:p>
                      <a:r>
                        <a:rPr lang="en-US" altLang="zh-CN" dirty="0" smtClean="0"/>
                        <a:t>0000</a:t>
                      </a:r>
                      <a:endParaRPr lang="zh-CN" altLang="en-US" dirty="0"/>
                    </a:p>
                  </a:txBody>
                  <a:tcPr>
                    <a:solidFill>
                      <a:schemeClr val="bg2"/>
                    </a:solidFill>
                  </a:tcPr>
                </a:tc>
              </a:tr>
              <a:tr h="487853">
                <a:tc>
                  <a:txBody>
                    <a:bodyPr/>
                    <a:lstStyle/>
                    <a:p>
                      <a:r>
                        <a:rPr lang="en-US" altLang="zh-CN" dirty="0" smtClean="0"/>
                        <a:t>2</a:t>
                      </a:r>
                      <a:endParaRPr lang="zh-CN" altLang="en-US" dirty="0"/>
                    </a:p>
                  </a:txBody>
                  <a:tcPr>
                    <a:solidFill>
                      <a:schemeClr val="bg2"/>
                    </a:solidFill>
                  </a:tcPr>
                </a:tc>
                <a:tc>
                  <a:txBody>
                    <a:bodyPr/>
                    <a:lstStyle/>
                    <a:p>
                      <a:r>
                        <a:rPr lang="en-US" altLang="zh-CN" dirty="0" smtClean="0"/>
                        <a:t>1000</a:t>
                      </a:r>
                    </a:p>
                    <a:p>
                      <a:r>
                        <a:rPr lang="en-US" altLang="zh-CN" dirty="0" smtClean="0"/>
                        <a:t>1001</a:t>
                      </a:r>
                    </a:p>
                    <a:p>
                      <a:r>
                        <a:rPr lang="en-US" altLang="zh-CN" dirty="0" smtClean="0"/>
                        <a:t>1010</a:t>
                      </a:r>
                    </a:p>
                    <a:p>
                      <a:r>
                        <a:rPr lang="en-US" altLang="zh-CN" dirty="0" smtClean="0"/>
                        <a:t>1100</a:t>
                      </a:r>
                      <a:endParaRPr lang="zh-CN" altLang="en-US" dirty="0"/>
                    </a:p>
                  </a:txBody>
                  <a:tcPr>
                    <a:solidFill>
                      <a:schemeClr val="bg2"/>
                    </a:solidFill>
                  </a:tcPr>
                </a:tc>
              </a:tr>
              <a:tr h="487853">
                <a:tc>
                  <a:txBody>
                    <a:bodyPr/>
                    <a:lstStyle/>
                    <a:p>
                      <a:r>
                        <a:rPr lang="en-US" altLang="zh-CN" dirty="0" smtClean="0"/>
                        <a:t>3</a:t>
                      </a:r>
                      <a:endParaRPr lang="zh-CN" altLang="en-US" dirty="0"/>
                    </a:p>
                  </a:txBody>
                  <a:tcPr>
                    <a:solidFill>
                      <a:schemeClr val="bg2"/>
                    </a:solidFill>
                  </a:tcPr>
                </a:tc>
                <a:tc>
                  <a:txBody>
                    <a:bodyPr/>
                    <a:lstStyle/>
                    <a:p>
                      <a:r>
                        <a:rPr lang="en-US" altLang="zh-CN" dirty="0" smtClean="0"/>
                        <a:t>0010</a:t>
                      </a:r>
                    </a:p>
                    <a:p>
                      <a:r>
                        <a:rPr lang="en-US" altLang="zh-CN" dirty="0" smtClean="0"/>
                        <a:t>0011</a:t>
                      </a:r>
                    </a:p>
                    <a:p>
                      <a:r>
                        <a:rPr lang="en-US" altLang="zh-CN" dirty="0" smtClean="0"/>
                        <a:t>0110</a:t>
                      </a:r>
                      <a:endParaRPr lang="zh-CN" altLang="en-US" dirty="0"/>
                    </a:p>
                  </a:txBody>
                  <a:tcPr>
                    <a:solidFill>
                      <a:schemeClr val="bg2"/>
                    </a:solidFill>
                  </a:tcPr>
                </a:tc>
              </a:tr>
              <a:tr h="487853">
                <a:tc>
                  <a:txBody>
                    <a:bodyPr/>
                    <a:lstStyle/>
                    <a:p>
                      <a:r>
                        <a:rPr lang="en-US" altLang="zh-CN" dirty="0" smtClean="0"/>
                        <a:t>4</a:t>
                      </a:r>
                      <a:endParaRPr lang="zh-CN" altLang="en-US" dirty="0"/>
                    </a:p>
                  </a:txBody>
                  <a:tcPr>
                    <a:solidFill>
                      <a:schemeClr val="bg2"/>
                    </a:solidFill>
                  </a:tcPr>
                </a:tc>
                <a:tc>
                  <a:txBody>
                    <a:bodyPr/>
                    <a:lstStyle/>
                    <a:p>
                      <a:r>
                        <a:rPr lang="en-US" altLang="zh-CN" dirty="0" smtClean="0"/>
                        <a:t>1011</a:t>
                      </a:r>
                    </a:p>
                    <a:p>
                      <a:r>
                        <a:rPr lang="en-US" altLang="zh-CN" dirty="0" smtClean="0"/>
                        <a:t>1110</a:t>
                      </a:r>
                      <a:endParaRPr lang="zh-CN" altLang="en-US" dirty="0"/>
                    </a:p>
                  </a:txBody>
                  <a:tcPr>
                    <a:solidFill>
                      <a:schemeClr val="bg2"/>
                    </a:solidFill>
                  </a:tcPr>
                </a:tc>
              </a:tr>
              <a:tr h="487853">
                <a:tc>
                  <a:txBody>
                    <a:bodyPr/>
                    <a:lstStyle/>
                    <a:p>
                      <a:r>
                        <a:rPr lang="en-US" altLang="zh-CN" dirty="0" smtClean="0"/>
                        <a:t>5</a:t>
                      </a:r>
                      <a:endParaRPr lang="zh-CN" altLang="en-US" dirty="0"/>
                    </a:p>
                  </a:txBody>
                  <a:tcPr>
                    <a:solidFill>
                      <a:schemeClr val="bg2"/>
                    </a:solidFill>
                  </a:tcPr>
                </a:tc>
                <a:tc>
                  <a:txBody>
                    <a:bodyPr/>
                    <a:lstStyle/>
                    <a:p>
                      <a:r>
                        <a:rPr lang="en-US" altLang="zh-CN" dirty="0" smtClean="0"/>
                        <a:t>0001</a:t>
                      </a:r>
                    </a:p>
                    <a:p>
                      <a:r>
                        <a:rPr lang="en-US" altLang="zh-CN" dirty="0" smtClean="0"/>
                        <a:t>0111</a:t>
                      </a:r>
                    </a:p>
                    <a:p>
                      <a:r>
                        <a:rPr lang="en-US" altLang="zh-CN" dirty="0" smtClean="0"/>
                        <a:t>0100</a:t>
                      </a:r>
                      <a:endParaRPr lang="zh-CN" altLang="en-US" dirty="0"/>
                    </a:p>
                  </a:txBody>
                  <a:tcPr>
                    <a:solidFill>
                      <a:schemeClr val="bg2"/>
                    </a:solidFill>
                  </a:tcPr>
                </a:tc>
              </a:tr>
              <a:tr h="311431">
                <a:tc>
                  <a:txBody>
                    <a:bodyPr/>
                    <a:lstStyle/>
                    <a:p>
                      <a:r>
                        <a:rPr lang="en-US" altLang="zh-CN" dirty="0" smtClean="0"/>
                        <a:t>6</a:t>
                      </a:r>
                      <a:endParaRPr lang="zh-CN" altLang="en-US" dirty="0"/>
                    </a:p>
                  </a:txBody>
                  <a:tcPr>
                    <a:solidFill>
                      <a:schemeClr val="bg2"/>
                    </a:solidFill>
                  </a:tcPr>
                </a:tc>
                <a:tc>
                  <a:txBody>
                    <a:bodyPr/>
                    <a:lstStyle/>
                    <a:p>
                      <a:r>
                        <a:rPr lang="en-US" altLang="zh-CN" dirty="0" smtClean="0"/>
                        <a:t>1101</a:t>
                      </a:r>
                      <a:endParaRPr lang="zh-CN" altLang="en-US" dirty="0"/>
                    </a:p>
                  </a:txBody>
                  <a:tcPr>
                    <a:solidFill>
                      <a:schemeClr val="bg2"/>
                    </a:solidFill>
                  </a:tcPr>
                </a:tc>
              </a:tr>
              <a:tr h="305711">
                <a:tc>
                  <a:txBody>
                    <a:bodyPr/>
                    <a:lstStyle/>
                    <a:p>
                      <a:r>
                        <a:rPr lang="en-US" altLang="zh-CN" dirty="0" smtClean="0"/>
                        <a:t>7</a:t>
                      </a:r>
                      <a:endParaRPr lang="zh-CN" altLang="en-US" dirty="0"/>
                    </a:p>
                  </a:txBody>
                  <a:tcPr>
                    <a:solidFill>
                      <a:schemeClr val="bg2"/>
                    </a:solidFill>
                  </a:tcPr>
                </a:tc>
                <a:tc>
                  <a:txBody>
                    <a:bodyPr/>
                    <a:lstStyle/>
                    <a:p>
                      <a:r>
                        <a:rPr lang="en-US" altLang="zh-CN" dirty="0" smtClean="0"/>
                        <a:t>0101</a:t>
                      </a:r>
                      <a:endParaRPr lang="zh-CN" altLang="en-US" dirty="0"/>
                    </a:p>
                  </a:txBody>
                  <a:tcPr>
                    <a:solidFill>
                      <a:schemeClr val="bg2"/>
                    </a:solidFill>
                  </a:tcPr>
                </a:tc>
              </a:tr>
              <a:tr h="299991">
                <a:tc>
                  <a:txBody>
                    <a:bodyPr/>
                    <a:lstStyle/>
                    <a:p>
                      <a:r>
                        <a:rPr lang="en-US" altLang="zh-CN" dirty="0" smtClean="0"/>
                        <a:t>8</a:t>
                      </a:r>
                      <a:endParaRPr lang="zh-CN" altLang="en-US" dirty="0"/>
                    </a:p>
                  </a:txBody>
                  <a:tcPr>
                    <a:solidFill>
                      <a:schemeClr val="bg2"/>
                    </a:solidFill>
                  </a:tcPr>
                </a:tc>
                <a:tc>
                  <a:txBody>
                    <a:bodyPr/>
                    <a:lstStyle/>
                    <a:p>
                      <a:r>
                        <a:rPr lang="en-US" altLang="zh-CN" dirty="0" smtClean="0"/>
                        <a:t>1111</a:t>
                      </a:r>
                      <a:endParaRPr lang="zh-CN" altLang="en-US" dirty="0"/>
                    </a:p>
                  </a:txBody>
                  <a:tcPr>
                    <a:solidFill>
                      <a:schemeClr val="bg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blinds(horizontal)">
                                      <p:cBhvr>
                                        <p:cTn id="30" dur="500"/>
                                        <p:tgtEl>
                                          <p:spTgt spid="86"/>
                                        </p:tgtEl>
                                      </p:cBhvr>
                                    </p:animEffect>
                                  </p:childTnLst>
                                </p:cTn>
                              </p:par>
                              <p:par>
                                <p:cTn id="31" presetID="3" presetClass="entr" presetSubtype="1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blinds(horizontal)">
                                      <p:cBhvr>
                                        <p:cTn id="33" dur="500"/>
                                        <p:tgtEl>
                                          <p:spTgt spid="8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linds(horizontal)">
                                      <p:cBhvr>
                                        <p:cTn id="41" dur="500"/>
                                        <p:tgtEl>
                                          <p:spTgt spid="3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28"/>
                                        </p:tgtEl>
                                        <p:attrNameLst>
                                          <p:attrName>style.visibility</p:attrName>
                                        </p:attrNameLst>
                                      </p:cBhvr>
                                      <p:to>
                                        <p:strVal val="visible"/>
                                      </p:to>
                                    </p:set>
                                    <p:animEffect transition="in" filter="blinds(horizontal)">
                                      <p:cBhvr>
                                        <p:cTn id="44" dur="500"/>
                                        <p:tgtEl>
                                          <p:spTgt spid="128"/>
                                        </p:tgtEl>
                                      </p:cBhvr>
                                    </p:animEffect>
                                  </p:childTnLst>
                                </p:cTn>
                              </p:par>
                              <p:par>
                                <p:cTn id="45" presetID="3" presetClass="entr" presetSubtype="10" fill="hold" nodeType="withEffect">
                                  <p:stCondLst>
                                    <p:cond delay="0"/>
                                  </p:stCondLst>
                                  <p:childTnLst>
                                    <p:set>
                                      <p:cBhvr>
                                        <p:cTn id="46" dur="1" fill="hold">
                                          <p:stCondLst>
                                            <p:cond delay="0"/>
                                          </p:stCondLst>
                                        </p:cTn>
                                        <p:tgtEl>
                                          <p:spTgt spid="129"/>
                                        </p:tgtEl>
                                        <p:attrNameLst>
                                          <p:attrName>style.visibility</p:attrName>
                                        </p:attrNameLst>
                                      </p:cBhvr>
                                      <p:to>
                                        <p:strVal val="visible"/>
                                      </p:to>
                                    </p:set>
                                    <p:animEffect transition="in" filter="blinds(horizontal)">
                                      <p:cBhvr>
                                        <p:cTn id="47" dur="500"/>
                                        <p:tgtEl>
                                          <p:spTgt spid="12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blinds(horizontal)">
                                      <p:cBhvr>
                                        <p:cTn id="50" dur="500"/>
                                        <p:tgtEl>
                                          <p:spTgt spid="130"/>
                                        </p:tgtEl>
                                      </p:cBhvr>
                                    </p:animEffect>
                                  </p:childTnLst>
                                </p:cTn>
                              </p:par>
                              <p:par>
                                <p:cTn id="51" presetID="3" presetClass="entr" presetSubtype="10" fill="hold" nodeType="with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blinds(horizontal)">
                                      <p:cBhvr>
                                        <p:cTn id="53" dur="500"/>
                                        <p:tgtEl>
                                          <p:spTgt spid="13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blinds(horizontal)">
                                      <p:cBhvr>
                                        <p:cTn id="56" dur="500"/>
                                        <p:tgtEl>
                                          <p:spTgt spid="35"/>
                                        </p:tgtEl>
                                      </p:cBhvr>
                                    </p:animEffect>
                                  </p:childTnLst>
                                </p:cTn>
                              </p:par>
                              <p:par>
                                <p:cTn id="57" presetID="3" presetClass="entr" presetSubtype="1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blinds(horizontal)">
                                      <p:cBhvr>
                                        <p:cTn id="64" dur="500"/>
                                        <p:tgtEl>
                                          <p:spTgt spid="102"/>
                                        </p:tgtEl>
                                      </p:cBhvr>
                                    </p:animEffect>
                                  </p:childTnLst>
                                </p:cTn>
                              </p:par>
                              <p:par>
                                <p:cTn id="65" presetID="3" presetClass="entr" presetSubtype="1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blinds(horizontal)">
                                      <p:cBhvr>
                                        <p:cTn id="67" dur="500"/>
                                        <p:tgtEl>
                                          <p:spTgt spid="10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04"/>
                                        </p:tgtEl>
                                        <p:attrNameLst>
                                          <p:attrName>style.visibility</p:attrName>
                                        </p:attrNameLst>
                                      </p:cBhvr>
                                      <p:to>
                                        <p:strVal val="visible"/>
                                      </p:to>
                                    </p:set>
                                    <p:animEffect transition="in" filter="blinds(horizontal)">
                                      <p:cBhvr>
                                        <p:cTn id="70" dur="500"/>
                                        <p:tgtEl>
                                          <p:spTgt spid="104"/>
                                        </p:tgtEl>
                                      </p:cBhvr>
                                    </p:animEffect>
                                  </p:childTnLst>
                                </p:cTn>
                              </p:par>
                              <p:par>
                                <p:cTn id="71" presetID="3" presetClass="entr" presetSubtype="10" fill="hold"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blinds(horizontal)">
                                      <p:cBhvr>
                                        <p:cTn id="73" dur="500"/>
                                        <p:tgtEl>
                                          <p:spTgt spid="105"/>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blinds(horizontal)">
                                      <p:cBhvr>
                                        <p:cTn id="76" dur="500"/>
                                        <p:tgtEl>
                                          <p:spTgt spid="44"/>
                                        </p:tgtEl>
                                      </p:cBhvr>
                                    </p:animEffect>
                                  </p:childTnLst>
                                </p:cTn>
                              </p:par>
                              <p:par>
                                <p:cTn id="77" presetID="3" presetClass="entr" presetSubtype="1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blinds(horizontal)">
                                      <p:cBhvr>
                                        <p:cTn id="79" dur="500"/>
                                        <p:tgtEl>
                                          <p:spTgt spid="4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blinds(horizontal)">
                                      <p:cBhvr>
                                        <p:cTn id="82" dur="500"/>
                                        <p:tgtEl>
                                          <p:spTgt spid="48"/>
                                        </p:tgtEl>
                                      </p:cBhvr>
                                    </p:animEffect>
                                  </p:childTnLst>
                                </p:cTn>
                              </p:par>
                              <p:par>
                                <p:cTn id="83" presetID="3" presetClass="entr" presetSubtype="10" fill="hold"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blinds(horizontal)">
                                      <p:cBhvr>
                                        <p:cTn id="85" dur="500"/>
                                        <p:tgtEl>
                                          <p:spTgt spid="4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13"/>
                                        </p:tgtEl>
                                        <p:attrNameLst>
                                          <p:attrName>style.visibility</p:attrName>
                                        </p:attrNameLst>
                                      </p:cBhvr>
                                      <p:to>
                                        <p:strVal val="visible"/>
                                      </p:to>
                                    </p:set>
                                    <p:animEffect transition="in" filter="blinds(horizontal)">
                                      <p:cBhvr>
                                        <p:cTn id="90" dur="500"/>
                                        <p:tgtEl>
                                          <p:spTgt spid="113"/>
                                        </p:tgtEl>
                                      </p:cBhvr>
                                    </p:animEffect>
                                  </p:childTnLst>
                                </p:cTn>
                              </p:par>
                              <p:par>
                                <p:cTn id="91" presetID="3" presetClass="entr" presetSubtype="1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animEffect transition="in" filter="blinds(horizontal)">
                                      <p:cBhvr>
                                        <p:cTn id="93" dur="500"/>
                                        <p:tgtEl>
                                          <p:spTgt spid="11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17"/>
                                        </p:tgtEl>
                                        <p:attrNameLst>
                                          <p:attrName>style.visibility</p:attrName>
                                        </p:attrNameLst>
                                      </p:cBhvr>
                                      <p:to>
                                        <p:strVal val="visible"/>
                                      </p:to>
                                    </p:set>
                                    <p:animEffect transition="in" filter="blinds(horizontal)">
                                      <p:cBhvr>
                                        <p:cTn id="96" dur="500"/>
                                        <p:tgtEl>
                                          <p:spTgt spid="117"/>
                                        </p:tgtEl>
                                      </p:cBhvr>
                                    </p:animEffect>
                                  </p:childTnLst>
                                </p:cTn>
                              </p:par>
                              <p:par>
                                <p:cTn id="97" presetID="3" presetClass="entr" presetSubtype="10" fill="hold" nodeType="withEffect">
                                  <p:stCondLst>
                                    <p:cond delay="0"/>
                                  </p:stCondLst>
                                  <p:childTnLst>
                                    <p:set>
                                      <p:cBhvr>
                                        <p:cTn id="98" dur="1" fill="hold">
                                          <p:stCondLst>
                                            <p:cond delay="0"/>
                                          </p:stCondLst>
                                        </p:cTn>
                                        <p:tgtEl>
                                          <p:spTgt spid="118"/>
                                        </p:tgtEl>
                                        <p:attrNameLst>
                                          <p:attrName>style.visibility</p:attrName>
                                        </p:attrNameLst>
                                      </p:cBhvr>
                                      <p:to>
                                        <p:strVal val="visible"/>
                                      </p:to>
                                    </p:set>
                                    <p:animEffect transition="in" filter="blinds(horizontal)">
                                      <p:cBhvr>
                                        <p:cTn id="99" dur="500"/>
                                        <p:tgtEl>
                                          <p:spTgt spid="118"/>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blinds(horizontal)">
                                      <p:cBhvr>
                                        <p:cTn id="102" dur="500"/>
                                        <p:tgtEl>
                                          <p:spTgt spid="53"/>
                                        </p:tgtEl>
                                      </p:cBhvr>
                                    </p:animEffect>
                                  </p:childTnLst>
                                </p:cTn>
                              </p:par>
                              <p:par>
                                <p:cTn id="103" presetID="3" presetClass="entr" presetSubtype="10" fill="hold" nodeType="with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blinds(horizontal)">
                                      <p:cBhvr>
                                        <p:cTn id="105" dur="500"/>
                                        <p:tgtEl>
                                          <p:spTgt spid="54"/>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56"/>
                                        </p:tgtEl>
                                        <p:attrNameLst>
                                          <p:attrName>style.visibility</p:attrName>
                                        </p:attrNameLst>
                                      </p:cBhvr>
                                      <p:to>
                                        <p:strVal val="visible"/>
                                      </p:to>
                                    </p:set>
                                    <p:animEffect transition="in" filter="blinds(horizontal)">
                                      <p:cBhvr>
                                        <p:cTn id="108" dur="500"/>
                                        <p:tgtEl>
                                          <p:spTgt spid="56"/>
                                        </p:tgtEl>
                                      </p:cBhvr>
                                    </p:animEffect>
                                  </p:childTnLst>
                                </p:cTn>
                              </p:par>
                              <p:par>
                                <p:cTn id="109" presetID="3" presetClass="entr" presetSubtype="10" fill="hold" nodeType="with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blinds(horizontal)">
                                      <p:cBhvr>
                                        <p:cTn id="111" dur="500"/>
                                        <p:tgtEl>
                                          <p:spTgt spid="5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blinds(horizontal)">
                                      <p:cBhvr>
                                        <p:cTn id="116" dur="500"/>
                                        <p:tgtEl>
                                          <p:spTgt spid="61"/>
                                        </p:tgtEl>
                                      </p:cBhvr>
                                    </p:animEffect>
                                  </p:childTnLst>
                                </p:cTn>
                              </p:par>
                              <p:par>
                                <p:cTn id="117" presetID="3" presetClass="entr" presetSubtype="10" fill="hold"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blinds(horizontal)">
                                      <p:cBhvr>
                                        <p:cTn id="119" dur="500"/>
                                        <p:tgtEl>
                                          <p:spTgt spid="6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blinds(horizontal)">
                                      <p:cBhvr>
                                        <p:cTn id="122" dur="500"/>
                                        <p:tgtEl>
                                          <p:spTgt spid="63"/>
                                        </p:tgtEl>
                                      </p:cBhvr>
                                    </p:animEffect>
                                  </p:childTnLst>
                                </p:cTn>
                              </p:par>
                              <p:par>
                                <p:cTn id="123" presetID="3" presetClass="entr" presetSubtype="10" fill="hold" nodeType="with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blinds(horizontal)">
                                      <p:cBhvr>
                                        <p:cTn id="125" dur="500"/>
                                        <p:tgtEl>
                                          <p:spTgt spid="64"/>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65"/>
                                        </p:tgtEl>
                                        <p:attrNameLst>
                                          <p:attrName>style.visibility</p:attrName>
                                        </p:attrNameLst>
                                      </p:cBhvr>
                                      <p:to>
                                        <p:strVal val="visible"/>
                                      </p:to>
                                    </p:set>
                                    <p:animEffect transition="in" filter="blinds(horizontal)">
                                      <p:cBhvr>
                                        <p:cTn id="128" dur="500"/>
                                        <p:tgtEl>
                                          <p:spTgt spid="65"/>
                                        </p:tgtEl>
                                      </p:cBhvr>
                                    </p:animEffect>
                                  </p:childTnLst>
                                </p:cTn>
                              </p:par>
                              <p:par>
                                <p:cTn id="129" presetID="3" presetClass="entr" presetSubtype="10" fill="hold" nodeType="with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blinds(horizontal)">
                                      <p:cBhvr>
                                        <p:cTn id="131" dur="500"/>
                                        <p:tgtEl>
                                          <p:spTgt spid="66"/>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67"/>
                                        </p:tgtEl>
                                        <p:attrNameLst>
                                          <p:attrName>style.visibility</p:attrName>
                                        </p:attrNameLst>
                                      </p:cBhvr>
                                      <p:to>
                                        <p:strVal val="visible"/>
                                      </p:to>
                                    </p:set>
                                    <p:animEffect transition="in" filter="blinds(horizontal)">
                                      <p:cBhvr>
                                        <p:cTn id="134" dur="500"/>
                                        <p:tgtEl>
                                          <p:spTgt spid="67"/>
                                        </p:tgtEl>
                                      </p:cBhvr>
                                    </p:animEffect>
                                  </p:childTnLst>
                                </p:cTn>
                              </p:par>
                              <p:par>
                                <p:cTn id="135" presetID="3" presetClass="entr" presetSubtype="10" fill="hold" nodeType="withEffect">
                                  <p:stCondLst>
                                    <p:cond delay="0"/>
                                  </p:stCondLst>
                                  <p:childTnLst>
                                    <p:set>
                                      <p:cBhvr>
                                        <p:cTn id="136" dur="1" fill="hold">
                                          <p:stCondLst>
                                            <p:cond delay="0"/>
                                          </p:stCondLst>
                                        </p:cTn>
                                        <p:tgtEl>
                                          <p:spTgt spid="68"/>
                                        </p:tgtEl>
                                        <p:attrNameLst>
                                          <p:attrName>style.visibility</p:attrName>
                                        </p:attrNameLst>
                                      </p:cBhvr>
                                      <p:to>
                                        <p:strVal val="visible"/>
                                      </p:to>
                                    </p:set>
                                    <p:animEffect transition="in" filter="blinds(horizontal)">
                                      <p:cBhvr>
                                        <p:cTn id="137" dur="500"/>
                                        <p:tgtEl>
                                          <p:spTgt spid="6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69"/>
                                        </p:tgtEl>
                                        <p:attrNameLst>
                                          <p:attrName>style.visibility</p:attrName>
                                        </p:attrNameLst>
                                      </p:cBhvr>
                                      <p:to>
                                        <p:strVal val="visible"/>
                                      </p:to>
                                    </p:set>
                                    <p:animEffect transition="in" filter="blinds(horizontal)">
                                      <p:cBhvr>
                                        <p:cTn id="142" dur="500"/>
                                        <p:tgtEl>
                                          <p:spTgt spid="69"/>
                                        </p:tgtEl>
                                      </p:cBhvr>
                                    </p:animEffect>
                                  </p:childTnLst>
                                </p:cTn>
                              </p:par>
                              <p:par>
                                <p:cTn id="143" presetID="3"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blinds(horizontal)">
                                      <p:cBhvr>
                                        <p:cTn id="145" dur="500"/>
                                        <p:tgtEl>
                                          <p:spTgt spid="70"/>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Effect transition="in" filter="blinds(horizontal)">
                                      <p:cBhvr>
                                        <p:cTn id="148" dur="500"/>
                                        <p:tgtEl>
                                          <p:spTgt spid="71"/>
                                        </p:tgtEl>
                                      </p:cBhvr>
                                    </p:animEffect>
                                  </p:childTnLst>
                                </p:cTn>
                              </p:par>
                              <p:par>
                                <p:cTn id="149" presetID="3" presetClass="entr" presetSubtype="10" fill="hold" nodeType="withEffect">
                                  <p:stCondLst>
                                    <p:cond delay="0"/>
                                  </p:stCondLst>
                                  <p:childTnLst>
                                    <p:set>
                                      <p:cBhvr>
                                        <p:cTn id="150" dur="1" fill="hold">
                                          <p:stCondLst>
                                            <p:cond delay="0"/>
                                          </p:stCondLst>
                                        </p:cTn>
                                        <p:tgtEl>
                                          <p:spTgt spid="72"/>
                                        </p:tgtEl>
                                        <p:attrNameLst>
                                          <p:attrName>style.visibility</p:attrName>
                                        </p:attrNameLst>
                                      </p:cBhvr>
                                      <p:to>
                                        <p:strVal val="visible"/>
                                      </p:to>
                                    </p:set>
                                    <p:animEffect transition="in" filter="blinds(horizontal)">
                                      <p:cBhvr>
                                        <p:cTn id="151" dur="500"/>
                                        <p:tgtEl>
                                          <p:spTgt spid="72"/>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73"/>
                                        </p:tgtEl>
                                        <p:attrNameLst>
                                          <p:attrName>style.visibility</p:attrName>
                                        </p:attrNameLst>
                                      </p:cBhvr>
                                      <p:to>
                                        <p:strVal val="visible"/>
                                      </p:to>
                                    </p:set>
                                    <p:animEffect transition="in" filter="blinds(horizontal)">
                                      <p:cBhvr>
                                        <p:cTn id="154" dur="500"/>
                                        <p:tgtEl>
                                          <p:spTgt spid="73"/>
                                        </p:tgtEl>
                                      </p:cBhvr>
                                    </p:animEffect>
                                  </p:childTnLst>
                                </p:cTn>
                              </p:par>
                              <p:par>
                                <p:cTn id="155" presetID="3" presetClass="entr" presetSubtype="10" fill="hold" nodeType="withEffect">
                                  <p:stCondLst>
                                    <p:cond delay="0"/>
                                  </p:stCondLst>
                                  <p:childTnLst>
                                    <p:set>
                                      <p:cBhvr>
                                        <p:cTn id="156" dur="1" fill="hold">
                                          <p:stCondLst>
                                            <p:cond delay="0"/>
                                          </p:stCondLst>
                                        </p:cTn>
                                        <p:tgtEl>
                                          <p:spTgt spid="74"/>
                                        </p:tgtEl>
                                        <p:attrNameLst>
                                          <p:attrName>style.visibility</p:attrName>
                                        </p:attrNameLst>
                                      </p:cBhvr>
                                      <p:to>
                                        <p:strVal val="visible"/>
                                      </p:to>
                                    </p:set>
                                    <p:animEffect transition="in" filter="blinds(horizontal)">
                                      <p:cBhvr>
                                        <p:cTn id="157" dur="500"/>
                                        <p:tgtEl>
                                          <p:spTgt spid="74"/>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blinds(horizontal)">
                                      <p:cBhvr>
                                        <p:cTn id="160" dur="500"/>
                                        <p:tgtEl>
                                          <p:spTgt spid="75"/>
                                        </p:tgtEl>
                                      </p:cBhvr>
                                    </p:animEffect>
                                  </p:childTnLst>
                                </p:cTn>
                              </p:par>
                              <p:par>
                                <p:cTn id="161" presetID="3" presetClass="entr" presetSubtype="1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animEffect transition="in" filter="blinds(horizontal)">
                                      <p:cBhvr>
                                        <p:cTn id="163" dur="500"/>
                                        <p:tgtEl>
                                          <p:spTgt spid="76"/>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77"/>
                                        </p:tgtEl>
                                        <p:attrNameLst>
                                          <p:attrName>style.visibility</p:attrName>
                                        </p:attrNameLst>
                                      </p:cBhvr>
                                      <p:to>
                                        <p:strVal val="visible"/>
                                      </p:to>
                                    </p:set>
                                    <p:animEffect transition="in" filter="blinds(horizontal)">
                                      <p:cBhvr>
                                        <p:cTn id="168" dur="500"/>
                                        <p:tgtEl>
                                          <p:spTgt spid="77"/>
                                        </p:tgtEl>
                                      </p:cBhvr>
                                    </p:animEffect>
                                  </p:childTnLst>
                                </p:cTn>
                              </p:par>
                              <p:par>
                                <p:cTn id="169" presetID="3" presetClass="entr" presetSubtype="10" fill="hold" nodeType="withEffect">
                                  <p:stCondLst>
                                    <p:cond delay="0"/>
                                  </p:stCondLst>
                                  <p:childTnLst>
                                    <p:set>
                                      <p:cBhvr>
                                        <p:cTn id="170" dur="1" fill="hold">
                                          <p:stCondLst>
                                            <p:cond delay="0"/>
                                          </p:stCondLst>
                                        </p:cTn>
                                        <p:tgtEl>
                                          <p:spTgt spid="78"/>
                                        </p:tgtEl>
                                        <p:attrNameLst>
                                          <p:attrName>style.visibility</p:attrName>
                                        </p:attrNameLst>
                                      </p:cBhvr>
                                      <p:to>
                                        <p:strVal val="visible"/>
                                      </p:to>
                                    </p:set>
                                    <p:animEffect transition="in" filter="blinds(horizontal)">
                                      <p:cBhvr>
                                        <p:cTn id="171" dur="500"/>
                                        <p:tgtEl>
                                          <p:spTgt spid="78"/>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blinds(horizontal)">
                                      <p:cBhvr>
                                        <p:cTn id="174" dur="500"/>
                                        <p:tgtEl>
                                          <p:spTgt spid="79"/>
                                        </p:tgtEl>
                                      </p:cBhvr>
                                    </p:animEffect>
                                  </p:childTnLst>
                                </p:cTn>
                              </p:par>
                              <p:par>
                                <p:cTn id="175" presetID="3" presetClass="entr" presetSubtype="1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blinds(horizontal)">
                                      <p:cBhvr>
                                        <p:cTn id="177" dur="500"/>
                                        <p:tgtEl>
                                          <p:spTgt spid="80"/>
                                        </p:tgtEl>
                                      </p:cBhvr>
                                    </p:animEffect>
                                  </p:childTnLst>
                                </p:cTn>
                              </p:par>
                              <p:par>
                                <p:cTn id="178" presetID="3" presetClass="entr" presetSubtype="1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blinds(horizontal)">
                                      <p:cBhvr>
                                        <p:cTn id="180" dur="500"/>
                                        <p:tgtEl>
                                          <p:spTgt spid="81"/>
                                        </p:tgtEl>
                                      </p:cBhvr>
                                    </p:animEffect>
                                  </p:childTnLst>
                                </p:cTn>
                              </p:par>
                              <p:par>
                                <p:cTn id="181" presetID="3" presetClass="entr" presetSubtype="10" fill="hold"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blinds(horizontal)">
                                      <p:cBhvr>
                                        <p:cTn id="183" dur="500"/>
                                        <p:tgtEl>
                                          <p:spTgt spid="82"/>
                                        </p:tgtEl>
                                      </p:cBhvr>
                                    </p:animEffect>
                                  </p:childTnLst>
                                </p:cTn>
                              </p:par>
                              <p:par>
                                <p:cTn id="184" presetID="3" presetClass="entr" presetSubtype="10" fill="hold" grpId="0" nodeType="withEffect">
                                  <p:stCondLst>
                                    <p:cond delay="0"/>
                                  </p:stCondLst>
                                  <p:childTnLst>
                                    <p:set>
                                      <p:cBhvr>
                                        <p:cTn id="185" dur="1" fill="hold">
                                          <p:stCondLst>
                                            <p:cond delay="0"/>
                                          </p:stCondLst>
                                        </p:cTn>
                                        <p:tgtEl>
                                          <p:spTgt spid="83"/>
                                        </p:tgtEl>
                                        <p:attrNameLst>
                                          <p:attrName>style.visibility</p:attrName>
                                        </p:attrNameLst>
                                      </p:cBhvr>
                                      <p:to>
                                        <p:strVal val="visible"/>
                                      </p:to>
                                    </p:set>
                                    <p:animEffect transition="in" filter="blinds(horizontal)">
                                      <p:cBhvr>
                                        <p:cTn id="186" dur="500"/>
                                        <p:tgtEl>
                                          <p:spTgt spid="83"/>
                                        </p:tgtEl>
                                      </p:cBhvr>
                                    </p:animEffect>
                                  </p:childTnLst>
                                </p:cTn>
                              </p:par>
                              <p:par>
                                <p:cTn id="187" presetID="3" presetClass="entr" presetSubtype="10" fill="hold" nodeType="withEffect">
                                  <p:stCondLst>
                                    <p:cond delay="0"/>
                                  </p:stCondLst>
                                  <p:childTnLst>
                                    <p:set>
                                      <p:cBhvr>
                                        <p:cTn id="188" dur="1" fill="hold">
                                          <p:stCondLst>
                                            <p:cond delay="0"/>
                                          </p:stCondLst>
                                        </p:cTn>
                                        <p:tgtEl>
                                          <p:spTgt spid="84"/>
                                        </p:tgtEl>
                                        <p:attrNameLst>
                                          <p:attrName>style.visibility</p:attrName>
                                        </p:attrNameLst>
                                      </p:cBhvr>
                                      <p:to>
                                        <p:strVal val="visible"/>
                                      </p:to>
                                    </p:set>
                                    <p:animEffect transition="in" filter="blinds(horizontal)">
                                      <p:cBhvr>
                                        <p:cTn id="189" dur="500"/>
                                        <p:tgtEl>
                                          <p:spTgt spid="84"/>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grpId="0" nodeType="clickEffect">
                                  <p:stCondLst>
                                    <p:cond delay="0"/>
                                  </p:stCondLst>
                                  <p:childTnLst>
                                    <p:set>
                                      <p:cBhvr>
                                        <p:cTn id="193" dur="1" fill="hold">
                                          <p:stCondLst>
                                            <p:cond delay="0"/>
                                          </p:stCondLst>
                                        </p:cTn>
                                        <p:tgtEl>
                                          <p:spTgt spid="85"/>
                                        </p:tgtEl>
                                        <p:attrNameLst>
                                          <p:attrName>style.visibility</p:attrName>
                                        </p:attrNameLst>
                                      </p:cBhvr>
                                      <p:to>
                                        <p:strVal val="visible"/>
                                      </p:to>
                                    </p:set>
                                    <p:animEffect transition="in" filter="blinds(horizontal)">
                                      <p:cBhvr>
                                        <p:cTn id="194" dur="500"/>
                                        <p:tgtEl>
                                          <p:spTgt spid="85"/>
                                        </p:tgtEl>
                                      </p:cBhvr>
                                    </p:animEffect>
                                  </p:childTnLst>
                                </p:cTn>
                              </p:par>
                              <p:par>
                                <p:cTn id="195" presetID="3" presetClass="entr" presetSubtype="10" fill="hold" nodeType="withEffect">
                                  <p:stCondLst>
                                    <p:cond delay="0"/>
                                  </p:stCondLst>
                                  <p:childTnLst>
                                    <p:set>
                                      <p:cBhvr>
                                        <p:cTn id="196" dur="1" fill="hold">
                                          <p:stCondLst>
                                            <p:cond delay="0"/>
                                          </p:stCondLst>
                                        </p:cTn>
                                        <p:tgtEl>
                                          <p:spTgt spid="88"/>
                                        </p:tgtEl>
                                        <p:attrNameLst>
                                          <p:attrName>style.visibility</p:attrName>
                                        </p:attrNameLst>
                                      </p:cBhvr>
                                      <p:to>
                                        <p:strVal val="visible"/>
                                      </p:to>
                                    </p:set>
                                    <p:animEffect transition="in" filter="blinds(horizontal)">
                                      <p:cBhvr>
                                        <p:cTn id="197" dur="500"/>
                                        <p:tgtEl>
                                          <p:spTgt spid="88"/>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89"/>
                                        </p:tgtEl>
                                        <p:attrNameLst>
                                          <p:attrName>style.visibility</p:attrName>
                                        </p:attrNameLst>
                                      </p:cBhvr>
                                      <p:to>
                                        <p:strVal val="visible"/>
                                      </p:to>
                                    </p:set>
                                    <p:animEffect transition="in" filter="blinds(horizontal)">
                                      <p:cBhvr>
                                        <p:cTn id="200" dur="500"/>
                                        <p:tgtEl>
                                          <p:spTgt spid="89"/>
                                        </p:tgtEl>
                                      </p:cBhvr>
                                    </p:animEffect>
                                  </p:childTnLst>
                                </p:cTn>
                              </p:par>
                              <p:par>
                                <p:cTn id="201" presetID="3" presetClass="entr" presetSubtype="10" fill="hold" nodeType="withEffect">
                                  <p:stCondLst>
                                    <p:cond delay="0"/>
                                  </p:stCondLst>
                                  <p:childTnLst>
                                    <p:set>
                                      <p:cBhvr>
                                        <p:cTn id="202" dur="1" fill="hold">
                                          <p:stCondLst>
                                            <p:cond delay="0"/>
                                          </p:stCondLst>
                                        </p:cTn>
                                        <p:tgtEl>
                                          <p:spTgt spid="90"/>
                                        </p:tgtEl>
                                        <p:attrNameLst>
                                          <p:attrName>style.visibility</p:attrName>
                                        </p:attrNameLst>
                                      </p:cBhvr>
                                      <p:to>
                                        <p:strVal val="visible"/>
                                      </p:to>
                                    </p:set>
                                    <p:animEffect transition="in" filter="blinds(horizontal)">
                                      <p:cBhvr>
                                        <p:cTn id="203" dur="500"/>
                                        <p:tgtEl>
                                          <p:spTgt spid="90"/>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91"/>
                                        </p:tgtEl>
                                        <p:attrNameLst>
                                          <p:attrName>style.visibility</p:attrName>
                                        </p:attrNameLst>
                                      </p:cBhvr>
                                      <p:to>
                                        <p:strVal val="visible"/>
                                      </p:to>
                                    </p:set>
                                    <p:animEffect transition="in" filter="blinds(horizontal)">
                                      <p:cBhvr>
                                        <p:cTn id="206" dur="500"/>
                                        <p:tgtEl>
                                          <p:spTgt spid="91"/>
                                        </p:tgtEl>
                                      </p:cBhvr>
                                    </p:animEffect>
                                  </p:childTnLst>
                                </p:cTn>
                              </p:par>
                              <p:par>
                                <p:cTn id="207" presetID="3" presetClass="entr" presetSubtype="10" fill="hold" nodeType="withEffect">
                                  <p:stCondLst>
                                    <p:cond delay="0"/>
                                  </p:stCondLst>
                                  <p:childTnLst>
                                    <p:set>
                                      <p:cBhvr>
                                        <p:cTn id="208" dur="1" fill="hold">
                                          <p:stCondLst>
                                            <p:cond delay="0"/>
                                          </p:stCondLst>
                                        </p:cTn>
                                        <p:tgtEl>
                                          <p:spTgt spid="92"/>
                                        </p:tgtEl>
                                        <p:attrNameLst>
                                          <p:attrName>style.visibility</p:attrName>
                                        </p:attrNameLst>
                                      </p:cBhvr>
                                      <p:to>
                                        <p:strVal val="visible"/>
                                      </p:to>
                                    </p:set>
                                    <p:animEffect transition="in" filter="blinds(horizontal)">
                                      <p:cBhvr>
                                        <p:cTn id="209" dur="500"/>
                                        <p:tgtEl>
                                          <p:spTgt spid="92"/>
                                        </p:tgtEl>
                                      </p:cBhvr>
                                    </p:animEffect>
                                  </p:childTnLst>
                                </p:cTn>
                              </p:par>
                              <p:par>
                                <p:cTn id="210" presetID="3" presetClass="entr" presetSubtype="10" fill="hold" grpId="0" nodeType="withEffect">
                                  <p:stCondLst>
                                    <p:cond delay="0"/>
                                  </p:stCondLst>
                                  <p:childTnLst>
                                    <p:set>
                                      <p:cBhvr>
                                        <p:cTn id="211" dur="1" fill="hold">
                                          <p:stCondLst>
                                            <p:cond delay="0"/>
                                          </p:stCondLst>
                                        </p:cTn>
                                        <p:tgtEl>
                                          <p:spTgt spid="93"/>
                                        </p:tgtEl>
                                        <p:attrNameLst>
                                          <p:attrName>style.visibility</p:attrName>
                                        </p:attrNameLst>
                                      </p:cBhvr>
                                      <p:to>
                                        <p:strVal val="visible"/>
                                      </p:to>
                                    </p:set>
                                    <p:animEffect transition="in" filter="blinds(horizontal)">
                                      <p:cBhvr>
                                        <p:cTn id="212" dur="500"/>
                                        <p:tgtEl>
                                          <p:spTgt spid="93"/>
                                        </p:tgtEl>
                                      </p:cBhvr>
                                    </p:animEffect>
                                  </p:childTnLst>
                                </p:cTn>
                              </p:par>
                              <p:par>
                                <p:cTn id="213" presetID="3" presetClass="entr" presetSubtype="10" fill="hold" nodeType="withEffect">
                                  <p:stCondLst>
                                    <p:cond delay="0"/>
                                  </p:stCondLst>
                                  <p:childTnLst>
                                    <p:set>
                                      <p:cBhvr>
                                        <p:cTn id="214" dur="1" fill="hold">
                                          <p:stCondLst>
                                            <p:cond delay="0"/>
                                          </p:stCondLst>
                                        </p:cTn>
                                        <p:tgtEl>
                                          <p:spTgt spid="94"/>
                                        </p:tgtEl>
                                        <p:attrNameLst>
                                          <p:attrName>style.visibility</p:attrName>
                                        </p:attrNameLst>
                                      </p:cBhvr>
                                      <p:to>
                                        <p:strVal val="visible"/>
                                      </p:to>
                                    </p:set>
                                    <p:animEffect transition="in" filter="blinds(horizontal)">
                                      <p:cBhvr>
                                        <p:cTn id="215" dur="500"/>
                                        <p:tgtEl>
                                          <p:spTgt spid="94"/>
                                        </p:tgtEl>
                                      </p:cBhvr>
                                    </p:animEffect>
                                  </p:childTnLst>
                                </p:cTn>
                              </p:par>
                            </p:childTnLst>
                          </p:cTn>
                        </p:par>
                      </p:childTnLst>
                    </p:cTn>
                  </p:par>
                  <p:par>
                    <p:cTn id="216" fill="hold">
                      <p:stCondLst>
                        <p:cond delay="indefinite"/>
                      </p:stCondLst>
                      <p:childTnLst>
                        <p:par>
                          <p:cTn id="217" fill="hold">
                            <p:stCondLst>
                              <p:cond delay="0"/>
                            </p:stCondLst>
                            <p:childTnLst>
                              <p:par>
                                <p:cTn id="218" presetID="3" presetClass="entr" presetSubtype="10" fill="hold" grpId="0" nodeType="clickEffect">
                                  <p:stCondLst>
                                    <p:cond delay="0"/>
                                  </p:stCondLst>
                                  <p:childTnLst>
                                    <p:set>
                                      <p:cBhvr>
                                        <p:cTn id="219" dur="1" fill="hold">
                                          <p:stCondLst>
                                            <p:cond delay="0"/>
                                          </p:stCondLst>
                                        </p:cTn>
                                        <p:tgtEl>
                                          <p:spTgt spid="109"/>
                                        </p:tgtEl>
                                        <p:attrNameLst>
                                          <p:attrName>style.visibility</p:attrName>
                                        </p:attrNameLst>
                                      </p:cBhvr>
                                      <p:to>
                                        <p:strVal val="visible"/>
                                      </p:to>
                                    </p:set>
                                    <p:animEffect transition="in" filter="blinds(horizontal)">
                                      <p:cBhvr>
                                        <p:cTn id="220" dur="500"/>
                                        <p:tgtEl>
                                          <p:spTgt spid="109"/>
                                        </p:tgtEl>
                                      </p:cBhvr>
                                    </p:animEffect>
                                  </p:childTnLst>
                                </p:cTn>
                              </p:par>
                              <p:par>
                                <p:cTn id="221" presetID="3" presetClass="entr" presetSubtype="10" fill="hold" nodeType="withEffect">
                                  <p:stCondLst>
                                    <p:cond delay="0"/>
                                  </p:stCondLst>
                                  <p:childTnLst>
                                    <p:set>
                                      <p:cBhvr>
                                        <p:cTn id="222" dur="1" fill="hold">
                                          <p:stCondLst>
                                            <p:cond delay="0"/>
                                          </p:stCondLst>
                                        </p:cTn>
                                        <p:tgtEl>
                                          <p:spTgt spid="110"/>
                                        </p:tgtEl>
                                        <p:attrNameLst>
                                          <p:attrName>style.visibility</p:attrName>
                                        </p:attrNameLst>
                                      </p:cBhvr>
                                      <p:to>
                                        <p:strVal val="visible"/>
                                      </p:to>
                                    </p:set>
                                    <p:animEffect transition="in" filter="blinds(horizontal)">
                                      <p:cBhvr>
                                        <p:cTn id="223" dur="500"/>
                                        <p:tgtEl>
                                          <p:spTgt spid="110"/>
                                        </p:tgtEl>
                                      </p:cBhvr>
                                    </p:animEffect>
                                  </p:childTnLst>
                                </p:cTn>
                              </p:par>
                              <p:par>
                                <p:cTn id="224" presetID="3" presetClass="entr" presetSubtype="10" fill="hold" grpId="0" nodeType="withEffect">
                                  <p:stCondLst>
                                    <p:cond delay="0"/>
                                  </p:stCondLst>
                                  <p:childTnLst>
                                    <p:set>
                                      <p:cBhvr>
                                        <p:cTn id="225" dur="1" fill="hold">
                                          <p:stCondLst>
                                            <p:cond delay="0"/>
                                          </p:stCondLst>
                                        </p:cTn>
                                        <p:tgtEl>
                                          <p:spTgt spid="119"/>
                                        </p:tgtEl>
                                        <p:attrNameLst>
                                          <p:attrName>style.visibility</p:attrName>
                                        </p:attrNameLst>
                                      </p:cBhvr>
                                      <p:to>
                                        <p:strVal val="visible"/>
                                      </p:to>
                                    </p:set>
                                    <p:animEffect transition="in" filter="blinds(horizontal)">
                                      <p:cBhvr>
                                        <p:cTn id="226" dur="500"/>
                                        <p:tgtEl>
                                          <p:spTgt spid="119"/>
                                        </p:tgtEl>
                                      </p:cBhvr>
                                    </p:animEffect>
                                  </p:childTnLst>
                                </p:cTn>
                              </p:par>
                              <p:par>
                                <p:cTn id="227" presetID="3" presetClass="entr" presetSubtype="10" fill="hold" nodeType="withEffect">
                                  <p:stCondLst>
                                    <p:cond delay="0"/>
                                  </p:stCondLst>
                                  <p:childTnLst>
                                    <p:set>
                                      <p:cBhvr>
                                        <p:cTn id="228" dur="1" fill="hold">
                                          <p:stCondLst>
                                            <p:cond delay="0"/>
                                          </p:stCondLst>
                                        </p:cTn>
                                        <p:tgtEl>
                                          <p:spTgt spid="120"/>
                                        </p:tgtEl>
                                        <p:attrNameLst>
                                          <p:attrName>style.visibility</p:attrName>
                                        </p:attrNameLst>
                                      </p:cBhvr>
                                      <p:to>
                                        <p:strVal val="visible"/>
                                      </p:to>
                                    </p:set>
                                    <p:animEffect transition="in" filter="blinds(horizontal)">
                                      <p:cBhvr>
                                        <p:cTn id="229" dur="500"/>
                                        <p:tgtEl>
                                          <p:spTgt spid="120"/>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121"/>
                                        </p:tgtEl>
                                        <p:attrNameLst>
                                          <p:attrName>style.visibility</p:attrName>
                                        </p:attrNameLst>
                                      </p:cBhvr>
                                      <p:to>
                                        <p:strVal val="visible"/>
                                      </p:to>
                                    </p:set>
                                    <p:animEffect transition="in" filter="blinds(horizontal)">
                                      <p:cBhvr>
                                        <p:cTn id="232" dur="500"/>
                                        <p:tgtEl>
                                          <p:spTgt spid="121"/>
                                        </p:tgtEl>
                                      </p:cBhvr>
                                    </p:animEffect>
                                  </p:childTnLst>
                                </p:cTn>
                              </p:par>
                              <p:par>
                                <p:cTn id="233" presetID="3" presetClass="entr" presetSubtype="10" fill="hold" nodeType="withEffect">
                                  <p:stCondLst>
                                    <p:cond delay="0"/>
                                  </p:stCondLst>
                                  <p:childTnLst>
                                    <p:set>
                                      <p:cBhvr>
                                        <p:cTn id="234" dur="1" fill="hold">
                                          <p:stCondLst>
                                            <p:cond delay="0"/>
                                          </p:stCondLst>
                                        </p:cTn>
                                        <p:tgtEl>
                                          <p:spTgt spid="132"/>
                                        </p:tgtEl>
                                        <p:attrNameLst>
                                          <p:attrName>style.visibility</p:attrName>
                                        </p:attrNameLst>
                                      </p:cBhvr>
                                      <p:to>
                                        <p:strVal val="visible"/>
                                      </p:to>
                                    </p:set>
                                    <p:animEffect transition="in" filter="blinds(horizontal)">
                                      <p:cBhvr>
                                        <p:cTn id="235"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86" grpId="0" animBg="1"/>
      <p:bldP spid="102" grpId="0" animBg="1"/>
      <p:bldP spid="104" grpId="0" animBg="1"/>
      <p:bldP spid="113" grpId="0" animBg="1"/>
      <p:bldP spid="117" grpId="0" animBg="1"/>
      <p:bldP spid="128" grpId="0" animBg="1"/>
      <p:bldP spid="130" grpId="0" animBg="1"/>
      <p:bldP spid="35" grpId="0" animBg="1"/>
      <p:bldP spid="44" grpId="0" animBg="1"/>
      <p:bldP spid="48" grpId="0" animBg="1"/>
      <p:bldP spid="53" grpId="0" animBg="1"/>
      <p:bldP spid="56" grpId="0" animBg="1"/>
      <p:bldP spid="61" grpId="0" animBg="1"/>
      <p:bldP spid="63" grpId="0" animBg="1"/>
      <p:bldP spid="65" grpId="0" animBg="1"/>
      <p:bldP spid="67" grpId="0" animBg="1"/>
      <p:bldP spid="69" grpId="0" animBg="1"/>
      <p:bldP spid="71" grpId="0" animBg="1"/>
      <p:bldP spid="73" grpId="0" animBg="1"/>
      <p:bldP spid="75" grpId="0" animBg="1"/>
      <p:bldP spid="77" grpId="0" animBg="1"/>
      <p:bldP spid="79" grpId="0" animBg="1"/>
      <p:bldP spid="81" grpId="0" animBg="1"/>
      <p:bldP spid="83" grpId="0" animBg="1"/>
      <p:bldP spid="85" grpId="0" animBg="1"/>
      <p:bldP spid="89" grpId="0" animBg="1"/>
      <p:bldP spid="91" grpId="0" animBg="1"/>
      <p:bldP spid="93" grpId="0" animBg="1"/>
      <p:bldP spid="109" grpId="0" animBg="1"/>
      <p:bldP spid="119" grpId="0" animBg="1"/>
      <p:bldP spid="1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5" name="流程图: 联系 4"/>
          <p:cNvSpPr/>
          <p:nvPr/>
        </p:nvSpPr>
        <p:spPr>
          <a:xfrm>
            <a:off x="3452762" y="1484784"/>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0000</a:t>
            </a:r>
            <a:endParaRPr lang="zh-CN" altLang="en-US" sz="1200" dirty="0"/>
          </a:p>
        </p:txBody>
      </p:sp>
      <p:sp>
        <p:nvSpPr>
          <p:cNvPr id="86" name="流程图: 联系 85"/>
          <p:cNvSpPr/>
          <p:nvPr/>
        </p:nvSpPr>
        <p:spPr>
          <a:xfrm>
            <a:off x="4067944" y="1988840"/>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1010</a:t>
            </a:r>
            <a:endParaRPr lang="zh-CN" altLang="en-US" sz="1200" dirty="0"/>
          </a:p>
        </p:txBody>
      </p:sp>
      <p:cxnSp>
        <p:nvCxnSpPr>
          <p:cNvPr id="87" name="直接箭头连接符 86"/>
          <p:cNvCxnSpPr>
            <a:stCxn id="5" idx="5"/>
            <a:endCxn id="86" idx="0"/>
          </p:cNvCxnSpPr>
          <p:nvPr/>
        </p:nvCxnSpPr>
        <p:spPr>
          <a:xfrm>
            <a:off x="4128851" y="1730635"/>
            <a:ext cx="335137" cy="258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流程图: 联系 101"/>
          <p:cNvSpPr/>
          <p:nvPr/>
        </p:nvSpPr>
        <p:spPr>
          <a:xfrm>
            <a:off x="1475656" y="3429000"/>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1011</a:t>
            </a:r>
            <a:endParaRPr lang="zh-CN" altLang="en-US" sz="1200" dirty="0"/>
          </a:p>
        </p:txBody>
      </p:sp>
      <p:cxnSp>
        <p:nvCxnSpPr>
          <p:cNvPr id="103" name="直接箭头连接符 102"/>
          <p:cNvCxnSpPr>
            <a:stCxn id="128" idx="3"/>
            <a:endCxn id="102" idx="0"/>
          </p:cNvCxnSpPr>
          <p:nvPr/>
        </p:nvCxnSpPr>
        <p:spPr>
          <a:xfrm flipH="1">
            <a:off x="1907704" y="2882763"/>
            <a:ext cx="342568" cy="546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流程图: 联系 103"/>
          <p:cNvSpPr/>
          <p:nvPr/>
        </p:nvSpPr>
        <p:spPr>
          <a:xfrm>
            <a:off x="5292080" y="3429000"/>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1110</a:t>
            </a:r>
            <a:endParaRPr lang="zh-CN" altLang="en-US" sz="1200" dirty="0"/>
          </a:p>
        </p:txBody>
      </p:sp>
      <p:cxnSp>
        <p:nvCxnSpPr>
          <p:cNvPr id="105" name="直接箭头连接符 104"/>
          <p:cNvCxnSpPr>
            <a:stCxn id="128" idx="6"/>
            <a:endCxn id="104" idx="0"/>
          </p:cNvCxnSpPr>
          <p:nvPr/>
        </p:nvCxnSpPr>
        <p:spPr>
          <a:xfrm>
            <a:off x="2987824" y="2780928"/>
            <a:ext cx="273630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流程图: 联系 112"/>
          <p:cNvSpPr/>
          <p:nvPr/>
        </p:nvSpPr>
        <p:spPr>
          <a:xfrm>
            <a:off x="1907704" y="4077072"/>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0001</a:t>
            </a:r>
            <a:endParaRPr lang="zh-CN" altLang="en-US" sz="1200" dirty="0"/>
          </a:p>
        </p:txBody>
      </p:sp>
      <p:cxnSp>
        <p:nvCxnSpPr>
          <p:cNvPr id="115" name="直接箭头连接符 114"/>
          <p:cNvCxnSpPr>
            <a:stCxn id="102" idx="5"/>
            <a:endCxn id="113" idx="0"/>
          </p:cNvCxnSpPr>
          <p:nvPr/>
        </p:nvCxnSpPr>
        <p:spPr>
          <a:xfrm>
            <a:off x="2213208" y="3674851"/>
            <a:ext cx="126544"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流程图: 联系 127"/>
          <p:cNvSpPr/>
          <p:nvPr/>
        </p:nvSpPr>
        <p:spPr>
          <a:xfrm>
            <a:off x="2123728" y="2636912"/>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0010</a:t>
            </a:r>
            <a:endParaRPr lang="zh-CN" altLang="en-US" sz="1200" dirty="0"/>
          </a:p>
        </p:txBody>
      </p:sp>
      <p:cxnSp>
        <p:nvCxnSpPr>
          <p:cNvPr id="129" name="直接箭头连接符 128"/>
          <p:cNvCxnSpPr>
            <a:stCxn id="86" idx="2"/>
            <a:endCxn id="128" idx="0"/>
          </p:cNvCxnSpPr>
          <p:nvPr/>
        </p:nvCxnSpPr>
        <p:spPr>
          <a:xfrm flipH="1">
            <a:off x="2555776" y="2132856"/>
            <a:ext cx="151216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流程图: 联系 60"/>
          <p:cNvSpPr/>
          <p:nvPr/>
        </p:nvSpPr>
        <p:spPr>
          <a:xfrm>
            <a:off x="5580112" y="4077072"/>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0100</a:t>
            </a:r>
            <a:endParaRPr lang="zh-CN" altLang="en-US" sz="1200" dirty="0"/>
          </a:p>
        </p:txBody>
      </p:sp>
      <p:cxnSp>
        <p:nvCxnSpPr>
          <p:cNvPr id="62" name="直接箭头连接符 61"/>
          <p:cNvCxnSpPr>
            <a:stCxn id="104" idx="5"/>
            <a:endCxn id="61" idx="0"/>
          </p:cNvCxnSpPr>
          <p:nvPr/>
        </p:nvCxnSpPr>
        <p:spPr>
          <a:xfrm flipH="1">
            <a:off x="6012160" y="3674851"/>
            <a:ext cx="17472"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流程图: 联系 70"/>
          <p:cNvSpPr/>
          <p:nvPr/>
        </p:nvSpPr>
        <p:spPr>
          <a:xfrm>
            <a:off x="3203848" y="4725144"/>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1101</a:t>
            </a:r>
            <a:endParaRPr lang="zh-CN" altLang="en-US" sz="1200" dirty="0"/>
          </a:p>
        </p:txBody>
      </p:sp>
      <p:cxnSp>
        <p:nvCxnSpPr>
          <p:cNvPr id="72" name="直接箭头连接符 71"/>
          <p:cNvCxnSpPr>
            <a:stCxn id="113" idx="6"/>
            <a:endCxn id="71" idx="0"/>
          </p:cNvCxnSpPr>
          <p:nvPr/>
        </p:nvCxnSpPr>
        <p:spPr>
          <a:xfrm>
            <a:off x="2771800" y="4221088"/>
            <a:ext cx="82809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1806818" y="5373216"/>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0101</a:t>
            </a:r>
            <a:endParaRPr lang="zh-CN" altLang="en-US" sz="1200" dirty="0"/>
          </a:p>
        </p:txBody>
      </p:sp>
      <p:cxnSp>
        <p:nvCxnSpPr>
          <p:cNvPr id="92" name="直接箭头连接符 91"/>
          <p:cNvCxnSpPr>
            <a:stCxn id="71" idx="2"/>
            <a:endCxn id="91" idx="0"/>
          </p:cNvCxnSpPr>
          <p:nvPr/>
        </p:nvCxnSpPr>
        <p:spPr>
          <a:xfrm flipH="1">
            <a:off x="2202862" y="4869160"/>
            <a:ext cx="100098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流程图: 联系 108"/>
          <p:cNvSpPr/>
          <p:nvPr/>
        </p:nvSpPr>
        <p:spPr>
          <a:xfrm>
            <a:off x="2195736" y="6021288"/>
            <a:ext cx="864096" cy="288032"/>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1111</a:t>
            </a:r>
            <a:endParaRPr lang="zh-CN" altLang="en-US" sz="1200" dirty="0"/>
          </a:p>
        </p:txBody>
      </p:sp>
      <p:cxnSp>
        <p:nvCxnSpPr>
          <p:cNvPr id="110" name="直接箭头连接符 109"/>
          <p:cNvCxnSpPr>
            <a:endCxn id="109" idx="0"/>
          </p:cNvCxnSpPr>
          <p:nvPr/>
        </p:nvCxnSpPr>
        <p:spPr>
          <a:xfrm>
            <a:off x="2501240" y="5619067"/>
            <a:ext cx="126544"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en-US" altLang="zh-CN" dirty="0" smtClean="0"/>
              <a:t>BFS</a:t>
            </a:r>
            <a:r>
              <a:rPr lang="zh-CN" altLang="en-US" dirty="0" smtClean="0"/>
              <a:t>广度优先搜索</a:t>
            </a:r>
            <a:endParaRPr lang="en-US" altLang="zh-CN" dirty="0" smtClean="0"/>
          </a:p>
          <a:p>
            <a:pPr lvl="1"/>
            <a:r>
              <a:rPr lang="zh-CN" altLang="en-US" sz="2800" b="1" dirty="0" smtClean="0">
                <a:latin typeface="华文中宋" pitchFamily="2" charset="-122"/>
                <a:ea typeface="华文中宋" pitchFamily="2" charset="-122"/>
              </a:rPr>
              <a:t>过河问题</a:t>
            </a:r>
            <a:endParaRPr lang="en-US" altLang="zh-CN" sz="2800" b="1" dirty="0" smtClean="0">
              <a:latin typeface="华文中宋" pitchFamily="2" charset="-122"/>
              <a:ea typeface="华文中宋" pitchFamily="2" charset="-122"/>
            </a:endParaRPr>
          </a:p>
          <a:p>
            <a:pPr lvl="2"/>
            <a:r>
              <a:rPr lang="zh-CN" altLang="en-US" b="1" dirty="0" smtClean="0">
                <a:latin typeface="华文中宋" pitchFamily="2" charset="-122"/>
                <a:ea typeface="华文中宋" pitchFamily="2" charset="-122"/>
              </a:rPr>
              <a:t>数据结构</a:t>
            </a:r>
            <a:endParaRPr lang="en-US" altLang="zh-CN" b="1" dirty="0" smtClean="0">
              <a:latin typeface="华文中宋" pitchFamily="2" charset="-122"/>
              <a:ea typeface="华文中宋" pitchFamily="2" charset="-122"/>
            </a:endParaRPr>
          </a:p>
          <a:p>
            <a:pPr lvl="3"/>
            <a:r>
              <a:rPr lang="zh-CN" altLang="en-US" sz="2500" b="1" dirty="0" smtClean="0">
                <a:latin typeface="华文中宋" pitchFamily="2" charset="-122"/>
                <a:ea typeface="华文中宋" pitchFamily="2" charset="-122"/>
              </a:rPr>
              <a:t>搜索树</a:t>
            </a:r>
            <a:endParaRPr lang="en-US" altLang="zh-CN" sz="2500" b="1" dirty="0" smtClean="0">
              <a:latin typeface="华文中宋" pitchFamily="2" charset="-122"/>
              <a:ea typeface="华文中宋" pitchFamily="2" charset="-122"/>
            </a:endParaRPr>
          </a:p>
          <a:p>
            <a:pPr lvl="4"/>
            <a:r>
              <a:rPr lang="zh-CN" altLang="en-US" b="1" dirty="0" smtClean="0">
                <a:latin typeface="华文中宋" pitchFamily="2" charset="-122"/>
                <a:ea typeface="华文中宋" pitchFamily="2" charset="-122"/>
              </a:rPr>
              <a:t>树：动态生长</a:t>
            </a:r>
            <a:endParaRPr lang="en-US" altLang="zh-CN" b="1" dirty="0" smtClean="0">
              <a:latin typeface="华文中宋" pitchFamily="2" charset="-122"/>
              <a:ea typeface="华文中宋" pitchFamily="2" charset="-122"/>
            </a:endParaRPr>
          </a:p>
          <a:p>
            <a:pPr lvl="3"/>
            <a:r>
              <a:rPr lang="en-US" altLang="zh-CN" sz="2000" b="1" dirty="0" smtClean="0">
                <a:latin typeface="华文中宋" pitchFamily="2" charset="-122"/>
                <a:ea typeface="华文中宋" pitchFamily="2" charset="-122"/>
              </a:rPr>
              <a:t>OPEN</a:t>
            </a:r>
            <a:r>
              <a:rPr lang="zh-CN" altLang="en-US" sz="2000" b="1" dirty="0" smtClean="0">
                <a:latin typeface="华文中宋" pitchFamily="2" charset="-122"/>
                <a:ea typeface="华文中宋" pitchFamily="2" charset="-122"/>
              </a:rPr>
              <a:t>表</a:t>
            </a:r>
          </a:p>
          <a:p>
            <a:pPr lvl="4"/>
            <a:r>
              <a:rPr lang="zh-CN" altLang="en-US" b="1" dirty="0" smtClean="0">
                <a:latin typeface="华文中宋" pitchFamily="2" charset="-122"/>
                <a:ea typeface="华文中宋" pitchFamily="2" charset="-122"/>
              </a:rPr>
              <a:t>队列：用来存放将要扩展的节点。先进先出。</a:t>
            </a:r>
          </a:p>
          <a:p>
            <a:pPr lvl="3"/>
            <a:r>
              <a:rPr lang="en-US" altLang="zh-CN" sz="2000" b="1" dirty="0" smtClean="0">
                <a:latin typeface="华文中宋" pitchFamily="2" charset="-122"/>
                <a:ea typeface="华文中宋" pitchFamily="2" charset="-122"/>
              </a:rPr>
              <a:t>CLOSE</a:t>
            </a:r>
            <a:r>
              <a:rPr lang="zh-CN" altLang="en-US" sz="2000" b="1" dirty="0" smtClean="0">
                <a:latin typeface="华文中宋" pitchFamily="2" charset="-122"/>
                <a:ea typeface="华文中宋" pitchFamily="2" charset="-122"/>
              </a:rPr>
              <a:t>表</a:t>
            </a:r>
          </a:p>
          <a:p>
            <a:pPr lvl="4"/>
            <a:r>
              <a:rPr lang="zh-CN" altLang="en-US" b="1" dirty="0" smtClean="0">
                <a:latin typeface="华文中宋" pitchFamily="2" charset="-122"/>
                <a:ea typeface="华文中宋" pitchFamily="2" charset="-122"/>
              </a:rPr>
              <a:t>为了避免同一个节点被重复扩展，可以把扩展过的节点，记录到</a:t>
            </a:r>
            <a:r>
              <a:rPr lang="en-US" altLang="zh-CN" b="1" dirty="0" smtClean="0">
                <a:latin typeface="华文中宋" pitchFamily="2" charset="-122"/>
                <a:ea typeface="华文中宋" pitchFamily="2" charset="-122"/>
              </a:rPr>
              <a:t>CLOSED</a:t>
            </a:r>
            <a:r>
              <a:rPr lang="zh-CN" altLang="en-US" b="1" dirty="0" smtClean="0">
                <a:latin typeface="华文中宋" pitchFamily="2" charset="-122"/>
                <a:ea typeface="华文中宋" pitchFamily="2" charset="-122"/>
              </a:rPr>
              <a:t>表中，使其不再成为以后扩展的候选对象。</a:t>
            </a:r>
          </a:p>
          <a:p>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en-US" altLang="zh-CN" dirty="0" smtClean="0"/>
              <a:t>BFS</a:t>
            </a:r>
            <a:r>
              <a:rPr lang="zh-CN" altLang="en-US" dirty="0" smtClean="0"/>
              <a:t>广度优先搜索</a:t>
            </a:r>
            <a:endParaRPr lang="en-US" altLang="zh-CN" dirty="0" smtClean="0"/>
          </a:p>
          <a:p>
            <a:pPr lvl="1"/>
            <a:r>
              <a:rPr lang="zh-CN" altLang="en-US" dirty="0" smtClean="0">
                <a:solidFill>
                  <a:srgbClr val="FF0000"/>
                </a:solidFill>
              </a:rPr>
              <a:t>搜索盲目性较大，效率低</a:t>
            </a:r>
            <a:r>
              <a:rPr lang="zh-CN" altLang="en-US" dirty="0" smtClean="0"/>
              <a:t>。当目标节点距离初始节点较远时，将会产生大量的无用节点。</a:t>
            </a:r>
            <a:endParaRPr lang="en-US" altLang="zh-CN" dirty="0" smtClean="0"/>
          </a:p>
          <a:p>
            <a:pPr lvl="1"/>
            <a:r>
              <a:rPr lang="zh-CN" altLang="en-US" dirty="0" smtClean="0">
                <a:solidFill>
                  <a:srgbClr val="FF0000"/>
                </a:solidFill>
              </a:rPr>
              <a:t>搜索策略是完备的</a:t>
            </a:r>
            <a:r>
              <a:rPr lang="zh-CN" altLang="en-US" dirty="0" smtClean="0"/>
              <a:t>。只要问题有解，总可以找到它的解，而且是搜索树中，从初始节点到目标节点的路径最短的解。</a:t>
            </a:r>
          </a:p>
          <a:p>
            <a:pPr lvl="1"/>
            <a:endParaRPr lang="zh-CN" altLang="en-US" dirty="0" smtClean="0"/>
          </a:p>
          <a:p>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zh-CN" altLang="en-US" dirty="0" smtClean="0"/>
              <a:t>盲目搜索算法</a:t>
            </a:r>
            <a:endParaRPr lang="en-US" altLang="zh-CN" dirty="0" smtClean="0"/>
          </a:p>
          <a:p>
            <a:pPr lvl="1"/>
            <a:r>
              <a:rPr lang="en-US" altLang="zh-CN" dirty="0" smtClean="0"/>
              <a:t>BFS</a:t>
            </a:r>
          </a:p>
          <a:p>
            <a:pPr lvl="1"/>
            <a:r>
              <a:rPr lang="en-US" altLang="zh-CN" dirty="0" smtClean="0"/>
              <a:t>DFS</a:t>
            </a:r>
          </a:p>
          <a:p>
            <a:pPr lvl="1"/>
            <a:r>
              <a:rPr lang="en-US" altLang="zh-CN" dirty="0" smtClean="0"/>
              <a:t>DBFS</a:t>
            </a:r>
          </a:p>
          <a:p>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DFS</a:t>
            </a:r>
            <a:r>
              <a:rPr lang="zh-CN" altLang="en-US" dirty="0" smtClean="0"/>
              <a:t>深度优先搜索</a:t>
            </a:r>
            <a:endParaRPr lang="en-US" altLang="zh-CN" dirty="0" smtClean="0"/>
          </a:p>
          <a:p>
            <a:pPr lvl="1"/>
            <a:r>
              <a:rPr lang="zh-CN" altLang="en-US" sz="2400" b="1" dirty="0" smtClean="0">
                <a:latin typeface="华文中宋" pitchFamily="2" charset="-122"/>
                <a:ea typeface="华文中宋" pitchFamily="2" charset="-122"/>
              </a:rPr>
              <a:t>从初始节点开始，在其子节点中选择一个节点进行检查，若不是目标节点，则再在该子节点的子节点中选择一个节点进行检查，如果该子节点可以扩展，则扩展该子节点，依次向下搜索，在搜索树的每一层始终先只扩展一个子节点，如此一直向下搜索，直到某个子节点既不是目标节点又不能继续扩展时，才从当前节点返回上一级节点，沿另一方向又继续前进。</a:t>
            </a:r>
            <a:endParaRPr lang="en-US" altLang="zh-CN" sz="2400" b="1" dirty="0" smtClean="0">
              <a:latin typeface="华文中宋" pitchFamily="2" charset="-122"/>
              <a:ea typeface="华文中宋" pitchFamily="2" charset="-122"/>
            </a:endParaRPr>
          </a:p>
          <a:p>
            <a:pPr lvl="1"/>
            <a:r>
              <a:rPr lang="zh-CN" altLang="en-US" sz="2400" b="1" dirty="0" smtClean="0">
                <a:latin typeface="华文中宋" pitchFamily="2" charset="-122"/>
                <a:ea typeface="华文中宋" pitchFamily="2" charset="-122"/>
              </a:rPr>
              <a:t>搜索树是从树根开始一枝一枝逐渐生成的。</a:t>
            </a:r>
            <a:endParaRPr lang="en-US" altLang="zh-CN" sz="2400" b="1" dirty="0" smtClean="0">
              <a:latin typeface="华文中宋" pitchFamily="2" charset="-122"/>
              <a:ea typeface="华文中宋" pitchFamily="2" charset="-122"/>
            </a:endParaRPr>
          </a:p>
          <a:p>
            <a:pPr lvl="1"/>
            <a:r>
              <a:rPr lang="zh-CN" altLang="en-US" sz="2400" b="1" dirty="0" smtClean="0">
                <a:latin typeface="华文中宋" pitchFamily="2" charset="-122"/>
                <a:ea typeface="华文中宋" pitchFamily="2" charset="-122"/>
              </a:rPr>
              <a:t>它是一种</a:t>
            </a:r>
            <a:r>
              <a:rPr lang="zh-CN" altLang="en-US" sz="2400" b="1" dirty="0" smtClean="0">
                <a:solidFill>
                  <a:srgbClr val="FF3300"/>
                </a:solidFill>
                <a:latin typeface="华文中宋" pitchFamily="2" charset="-122"/>
                <a:ea typeface="华文中宋" pitchFamily="2" charset="-122"/>
              </a:rPr>
              <a:t>后生成的节点先扩展</a:t>
            </a:r>
            <a:r>
              <a:rPr lang="zh-CN" altLang="en-US" sz="2400" b="1" dirty="0" smtClean="0">
                <a:latin typeface="华文中宋" pitchFamily="2" charset="-122"/>
                <a:ea typeface="华文中宋" pitchFamily="2" charset="-122"/>
              </a:rPr>
              <a:t>的搜索方法。</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smtClean="0"/>
              <a:t>DFS</a:t>
            </a:r>
            <a:r>
              <a:rPr lang="zh-CN" altLang="en-US" dirty="0" smtClean="0"/>
              <a:t>深度优先搜索</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sz="1800" dirty="0" smtClean="0"/>
              <a:t>                                       </a:t>
            </a:r>
            <a:r>
              <a:rPr lang="en-US" altLang="zh-CN" sz="1800" dirty="0" err="1" smtClean="0"/>
              <a:t>i</a:t>
            </a:r>
            <a:r>
              <a:rPr lang="en-US" altLang="zh-CN" sz="1800" dirty="0" smtClean="0"/>
              <a:t>&lt;j&lt;k&lt;n&lt;m</a:t>
            </a:r>
          </a:p>
        </p:txBody>
      </p:sp>
      <p:sp>
        <p:nvSpPr>
          <p:cNvPr id="5" name="流程图: 联系 4"/>
          <p:cNvSpPr/>
          <p:nvPr/>
        </p:nvSpPr>
        <p:spPr>
          <a:xfrm>
            <a:off x="4139952" y="2420888"/>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a:t>
            </a:r>
            <a:endParaRPr lang="zh-CN" altLang="en-US" sz="1200" dirty="0"/>
          </a:p>
        </p:txBody>
      </p:sp>
      <p:sp>
        <p:nvSpPr>
          <p:cNvPr id="6" name="流程图: 联系 5"/>
          <p:cNvSpPr/>
          <p:nvPr/>
        </p:nvSpPr>
        <p:spPr>
          <a:xfrm>
            <a:off x="3131840" y="2924944"/>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a:t>
            </a:r>
            <a:endParaRPr lang="zh-CN" altLang="en-US" sz="1200" dirty="0"/>
          </a:p>
        </p:txBody>
      </p:sp>
      <p:sp>
        <p:nvSpPr>
          <p:cNvPr id="7" name="流程图: 联系 6"/>
          <p:cNvSpPr/>
          <p:nvPr/>
        </p:nvSpPr>
        <p:spPr>
          <a:xfrm>
            <a:off x="4139952" y="2924944"/>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a:t>
            </a:r>
            <a:endParaRPr lang="zh-CN" altLang="en-US" sz="1200" dirty="0"/>
          </a:p>
        </p:txBody>
      </p:sp>
      <p:sp>
        <p:nvSpPr>
          <p:cNvPr id="9" name="流程图: 联系 8"/>
          <p:cNvSpPr/>
          <p:nvPr/>
        </p:nvSpPr>
        <p:spPr>
          <a:xfrm>
            <a:off x="2483768" y="357301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3</a:t>
            </a:r>
            <a:endParaRPr lang="zh-CN" altLang="en-US" sz="1200" dirty="0"/>
          </a:p>
        </p:txBody>
      </p:sp>
      <p:sp>
        <p:nvSpPr>
          <p:cNvPr id="12" name="流程图: 联系 11"/>
          <p:cNvSpPr/>
          <p:nvPr/>
        </p:nvSpPr>
        <p:spPr>
          <a:xfrm>
            <a:off x="4355976" y="357301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m</a:t>
            </a:r>
            <a:endParaRPr lang="zh-CN" altLang="en-US" sz="1200" dirty="0"/>
          </a:p>
        </p:txBody>
      </p:sp>
      <p:sp>
        <p:nvSpPr>
          <p:cNvPr id="13" name="流程图: 联系 12"/>
          <p:cNvSpPr/>
          <p:nvPr/>
        </p:nvSpPr>
        <p:spPr>
          <a:xfrm>
            <a:off x="3923928" y="357301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n</a:t>
            </a:r>
            <a:endParaRPr lang="zh-CN" altLang="en-US" sz="1200" dirty="0"/>
          </a:p>
        </p:txBody>
      </p:sp>
      <p:sp>
        <p:nvSpPr>
          <p:cNvPr id="14" name="流程图: 联系 13"/>
          <p:cNvSpPr/>
          <p:nvPr/>
        </p:nvSpPr>
        <p:spPr>
          <a:xfrm>
            <a:off x="3491880" y="357301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j</a:t>
            </a:r>
            <a:endParaRPr lang="zh-CN" altLang="en-US" sz="1200" dirty="0"/>
          </a:p>
        </p:txBody>
      </p:sp>
      <p:sp>
        <p:nvSpPr>
          <p:cNvPr id="15" name="流程图: 联系 14"/>
          <p:cNvSpPr/>
          <p:nvPr/>
        </p:nvSpPr>
        <p:spPr>
          <a:xfrm>
            <a:off x="2987824" y="3573016"/>
            <a:ext cx="288032"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i</a:t>
            </a:r>
            <a:endParaRPr lang="zh-CN" altLang="en-US" sz="1200" dirty="0"/>
          </a:p>
        </p:txBody>
      </p:sp>
      <p:cxnSp>
        <p:nvCxnSpPr>
          <p:cNvPr id="18" name="直接箭头连接符 17"/>
          <p:cNvCxnSpPr>
            <a:stCxn id="5" idx="2"/>
            <a:endCxn id="6" idx="6"/>
          </p:cNvCxnSpPr>
          <p:nvPr/>
        </p:nvCxnSpPr>
        <p:spPr>
          <a:xfrm flipH="1">
            <a:off x="3419872" y="2564904"/>
            <a:ext cx="72008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4"/>
            <a:endCxn id="7" idx="0"/>
          </p:cNvCxnSpPr>
          <p:nvPr/>
        </p:nvCxnSpPr>
        <p:spPr>
          <a:xfrm>
            <a:off x="4283968" y="270892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3"/>
            <a:endCxn id="9" idx="0"/>
          </p:cNvCxnSpPr>
          <p:nvPr/>
        </p:nvCxnSpPr>
        <p:spPr>
          <a:xfrm flipH="1">
            <a:off x="2627784" y="3170795"/>
            <a:ext cx="546237"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6" idx="4"/>
            <a:endCxn id="15" idx="0"/>
          </p:cNvCxnSpPr>
          <p:nvPr/>
        </p:nvCxnSpPr>
        <p:spPr>
          <a:xfrm flipH="1">
            <a:off x="3131840" y="3212976"/>
            <a:ext cx="14401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5"/>
            <a:endCxn id="14" idx="0"/>
          </p:cNvCxnSpPr>
          <p:nvPr/>
        </p:nvCxnSpPr>
        <p:spPr>
          <a:xfrm>
            <a:off x="3377691" y="3170795"/>
            <a:ext cx="258205"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7" idx="3"/>
            <a:endCxn id="13" idx="0"/>
          </p:cNvCxnSpPr>
          <p:nvPr/>
        </p:nvCxnSpPr>
        <p:spPr>
          <a:xfrm flipH="1">
            <a:off x="4067944" y="3170795"/>
            <a:ext cx="114189"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7" idx="5"/>
            <a:endCxn id="12" idx="0"/>
          </p:cNvCxnSpPr>
          <p:nvPr/>
        </p:nvCxnSpPr>
        <p:spPr>
          <a:xfrm>
            <a:off x="4385803" y="3170795"/>
            <a:ext cx="114189"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流程图: 联系 46"/>
          <p:cNvSpPr/>
          <p:nvPr/>
        </p:nvSpPr>
        <p:spPr>
          <a:xfrm>
            <a:off x="4572000" y="4643844"/>
            <a:ext cx="288032" cy="288032"/>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a:t>
            </a:r>
            <a:endParaRPr lang="zh-CN" altLang="en-US" sz="1200" dirty="0"/>
          </a:p>
        </p:txBody>
      </p:sp>
      <p:sp>
        <p:nvSpPr>
          <p:cNvPr id="50" name="TextBox 49"/>
          <p:cNvSpPr txBox="1"/>
          <p:nvPr/>
        </p:nvSpPr>
        <p:spPr>
          <a:xfrm>
            <a:off x="1475656" y="4571836"/>
            <a:ext cx="1008112" cy="276999"/>
          </a:xfrm>
          <a:prstGeom prst="rect">
            <a:avLst/>
          </a:prstGeom>
          <a:noFill/>
        </p:spPr>
        <p:txBody>
          <a:bodyPr wrap="square" rtlCol="0">
            <a:spAutoFit/>
          </a:bodyPr>
          <a:lstStyle/>
          <a:p>
            <a:r>
              <a:rPr lang="en-US" altLang="zh-CN" sz="1200" dirty="0" smtClean="0"/>
              <a:t>……</a:t>
            </a:r>
            <a:endParaRPr lang="zh-CN" altLang="en-US" sz="1200" dirty="0"/>
          </a:p>
        </p:txBody>
      </p:sp>
      <p:sp>
        <p:nvSpPr>
          <p:cNvPr id="51" name="TextBox 50"/>
          <p:cNvSpPr txBox="1"/>
          <p:nvPr/>
        </p:nvSpPr>
        <p:spPr>
          <a:xfrm>
            <a:off x="2051720" y="4005064"/>
            <a:ext cx="1008112" cy="276999"/>
          </a:xfrm>
          <a:prstGeom prst="rect">
            <a:avLst/>
          </a:prstGeom>
          <a:noFill/>
        </p:spPr>
        <p:txBody>
          <a:bodyPr wrap="square" rtlCol="0">
            <a:spAutoFit/>
          </a:bodyPr>
          <a:lstStyle/>
          <a:p>
            <a:r>
              <a:rPr lang="en-US" altLang="zh-CN" sz="1200" dirty="0" smtClean="0"/>
              <a:t>……</a:t>
            </a:r>
            <a:endParaRPr lang="zh-CN" altLang="en-US" sz="1200" dirty="0"/>
          </a:p>
        </p:txBody>
      </p:sp>
      <p:sp>
        <p:nvSpPr>
          <p:cNvPr id="52" name="TextBox 51"/>
          <p:cNvSpPr txBox="1"/>
          <p:nvPr/>
        </p:nvSpPr>
        <p:spPr>
          <a:xfrm>
            <a:off x="2843808" y="4005064"/>
            <a:ext cx="1008112" cy="276999"/>
          </a:xfrm>
          <a:prstGeom prst="rect">
            <a:avLst/>
          </a:prstGeom>
          <a:noFill/>
        </p:spPr>
        <p:txBody>
          <a:bodyPr wrap="square" rtlCol="0">
            <a:spAutoFit/>
          </a:bodyPr>
          <a:lstStyle/>
          <a:p>
            <a:r>
              <a:rPr lang="en-US" altLang="zh-CN" sz="1200" dirty="0" smtClean="0"/>
              <a:t>……</a:t>
            </a:r>
            <a:endParaRPr lang="zh-CN" altLang="en-US" sz="1200" dirty="0"/>
          </a:p>
        </p:txBody>
      </p:sp>
      <p:sp>
        <p:nvSpPr>
          <p:cNvPr id="31" name="TextBox 30"/>
          <p:cNvSpPr txBox="1"/>
          <p:nvPr/>
        </p:nvSpPr>
        <p:spPr>
          <a:xfrm>
            <a:off x="2555776" y="4592161"/>
            <a:ext cx="1008112" cy="276999"/>
          </a:xfrm>
          <a:prstGeom prst="rect">
            <a:avLst/>
          </a:prstGeom>
          <a:noFill/>
        </p:spPr>
        <p:txBody>
          <a:bodyPr wrap="square" rtlCol="0">
            <a:spAutoFit/>
          </a:bodyPr>
          <a:lstStyle/>
          <a:p>
            <a:r>
              <a:rPr lang="en-US" altLang="zh-CN" sz="1200" dirty="0" smtClean="0"/>
              <a:t>……</a:t>
            </a:r>
            <a:endParaRPr lang="zh-CN" altLang="en-US" sz="1200" dirty="0"/>
          </a:p>
        </p:txBody>
      </p:sp>
      <p:sp>
        <p:nvSpPr>
          <p:cNvPr id="32" name="TextBox 31"/>
          <p:cNvSpPr txBox="1"/>
          <p:nvPr/>
        </p:nvSpPr>
        <p:spPr>
          <a:xfrm>
            <a:off x="4355976" y="4005064"/>
            <a:ext cx="1008112" cy="276999"/>
          </a:xfrm>
          <a:prstGeom prst="rect">
            <a:avLst/>
          </a:prstGeom>
          <a:noFill/>
        </p:spPr>
        <p:txBody>
          <a:bodyPr wrap="square" rtlCol="0">
            <a:spAutoFit/>
          </a:bodyPr>
          <a:lstStyle/>
          <a:p>
            <a:r>
              <a:rPr lang="en-US" altLang="zh-CN" sz="1200" dirty="0" smtClean="0"/>
              <a:t>……</a:t>
            </a:r>
            <a:endParaRPr lang="zh-CN" altLang="en-US" sz="1200" dirty="0"/>
          </a:p>
        </p:txBody>
      </p:sp>
      <p:sp>
        <p:nvSpPr>
          <p:cNvPr id="34" name="TextBox 33"/>
          <p:cNvSpPr txBox="1"/>
          <p:nvPr/>
        </p:nvSpPr>
        <p:spPr>
          <a:xfrm>
            <a:off x="3779912" y="4005064"/>
            <a:ext cx="1008112" cy="276999"/>
          </a:xfrm>
          <a:prstGeom prst="rect">
            <a:avLst/>
          </a:prstGeom>
          <a:noFill/>
        </p:spPr>
        <p:txBody>
          <a:bodyPr wrap="square" rtlCol="0">
            <a:spAutoFit/>
          </a:bodyPr>
          <a:lstStyle/>
          <a:p>
            <a:r>
              <a:rPr lang="en-US" altLang="zh-CN" sz="1200" dirty="0" smtClean="0"/>
              <a:t>……</a:t>
            </a:r>
            <a:endParaRPr lang="zh-CN" altLang="en-US" sz="1200" dirty="0"/>
          </a:p>
        </p:txBody>
      </p:sp>
      <p:sp>
        <p:nvSpPr>
          <p:cNvPr id="36" name="TextBox 35"/>
          <p:cNvSpPr txBox="1"/>
          <p:nvPr/>
        </p:nvSpPr>
        <p:spPr>
          <a:xfrm>
            <a:off x="3491880" y="4592161"/>
            <a:ext cx="1008112" cy="276999"/>
          </a:xfrm>
          <a:prstGeom prst="rect">
            <a:avLst/>
          </a:prstGeom>
          <a:noFill/>
        </p:spPr>
        <p:txBody>
          <a:bodyPr wrap="square" rtlCol="0">
            <a:spAutoFit/>
          </a:bodyPr>
          <a:lstStyle/>
          <a:p>
            <a:r>
              <a:rPr lang="en-US" altLang="zh-CN" sz="1200" dirty="0" smtClean="0"/>
              <a:t>……</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linds(horizontal)">
                                      <p:cBhvr>
                                        <p:cTn id="27" dur="500"/>
                                        <p:tgtEl>
                                          <p:spTgt spid="5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blinds(horizontal)">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linds(horizontal)">
                                      <p:cBhvr>
                                        <p:cTn id="35" dur="500"/>
                                        <p:tgtEl>
                                          <p:spTgt spid="2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childTnLst>
                          </p:cTn>
                        </p:par>
                        <p:par>
                          <p:cTn id="39" fill="hold">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blinds(horizontal)">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blinds(horizontal)">
                                      <p:cBhvr>
                                        <p:cTn id="50" dur="500"/>
                                        <p:tgtEl>
                                          <p:spTgt spid="3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linds(horizontal)">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blinds(horizontal)">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blinds(horizontal)">
                                      <p:cBhvr>
                                        <p:cTn id="66" dur="500"/>
                                        <p:tgtEl>
                                          <p:spTgt spid="3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blinds(horizontal)">
                                      <p:cBhvr>
                                        <p:cTn id="69" dur="500"/>
                                        <p:tgtEl>
                                          <p:spTgt spid="13"/>
                                        </p:tgtEl>
                                      </p:cBhvr>
                                    </p:animEffect>
                                  </p:childTnLst>
                                </p:cTn>
                              </p:par>
                            </p:childTnLst>
                          </p:cTn>
                        </p:par>
                        <p:par>
                          <p:cTn id="70" fill="hold">
                            <p:stCondLst>
                              <p:cond delay="500"/>
                            </p:stCondLst>
                            <p:childTnLst>
                              <p:par>
                                <p:cTn id="71" presetID="3" presetClass="entr" presetSubtype="10" fill="hold" grpId="0"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blinds(horizontal)">
                                      <p:cBhvr>
                                        <p:cTn id="73" dur="500"/>
                                        <p:tgtEl>
                                          <p:spTgt spid="3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blinds(horizontal)">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blinds(horizontal)">
                                      <p:cBhvr>
                                        <p:cTn id="81" dur="500"/>
                                        <p:tgtEl>
                                          <p:spTgt spid="3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blinds(horizontal)">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blinds(horizontal)">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blinds(horizontal)">
                                      <p:cBhvr>
                                        <p:cTn id="9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2" grpId="0" animBg="1"/>
      <p:bldP spid="13" grpId="0" animBg="1"/>
      <p:bldP spid="14" grpId="0" animBg="1"/>
      <p:bldP spid="15" grpId="0" animBg="1"/>
      <p:bldP spid="47" grpId="0" animBg="1"/>
      <p:bldP spid="50" grpId="0"/>
      <p:bldP spid="51" grpId="0"/>
      <p:bldP spid="52" grpId="0"/>
      <p:bldP spid="31" grpId="0"/>
      <p:bldP spid="32" grpId="0"/>
      <p:bldP spid="34" grpId="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normAutofit/>
          </a:bodyPr>
          <a:lstStyle/>
          <a:p>
            <a:r>
              <a:rPr lang="zh-CN" altLang="en-US" dirty="0" smtClean="0"/>
              <a:t>搜索树</a:t>
            </a:r>
            <a:endParaRPr lang="zh-CN" altLang="en-US" dirty="0"/>
          </a:p>
        </p:txBody>
      </p:sp>
      <p:sp>
        <p:nvSpPr>
          <p:cNvPr id="276483" name="Rectangle 3"/>
          <p:cNvSpPr>
            <a:spLocks noGrp="1" noChangeArrowheads="1"/>
          </p:cNvSpPr>
          <p:nvPr>
            <p:ph sz="quarter" idx="1"/>
          </p:nvPr>
        </p:nvSpPr>
        <p:spPr/>
        <p:txBody>
          <a:bodyPr/>
          <a:lstStyle/>
          <a:p>
            <a:r>
              <a:rPr lang="en-US" altLang="zh-CN" dirty="0" smtClean="0"/>
              <a:t>DFS</a:t>
            </a:r>
            <a:r>
              <a:rPr lang="zh-CN" altLang="en-US" dirty="0" smtClean="0"/>
              <a:t>深度优先搜索</a:t>
            </a:r>
            <a:endParaRPr lang="en-US" altLang="zh-CN" dirty="0" smtClean="0"/>
          </a:p>
          <a:p>
            <a:pPr lvl="1"/>
            <a:r>
              <a:rPr lang="zh-CN" altLang="en-US" b="1" dirty="0" smtClean="0">
                <a:ea typeface="宋体" pitchFamily="2" charset="-122"/>
              </a:rPr>
              <a:t>过河问题：某人</a:t>
            </a:r>
            <a:r>
              <a:rPr lang="zh-CN" altLang="en-US" b="1" dirty="0">
                <a:ea typeface="宋体" pitchFamily="2" charset="-122"/>
              </a:rPr>
              <a:t>要带一条狗、一只鸡、一箩米过河，但小船除需要人划外，最多只能载一物过河，而</a:t>
            </a:r>
            <a:r>
              <a:rPr lang="zh-CN" altLang="en-US" b="1" dirty="0">
                <a:solidFill>
                  <a:srgbClr val="CC0066"/>
                </a:solidFill>
                <a:ea typeface="宋体" pitchFamily="2" charset="-122"/>
              </a:rPr>
              <a:t>当人不在场时，狗要咬鸡、鸡要吃米</a:t>
            </a:r>
            <a:r>
              <a:rPr lang="zh-CN" altLang="en-US" b="1" dirty="0">
                <a:ea typeface="宋体" pitchFamily="2" charset="-122"/>
              </a:rPr>
              <a:t>。问此人应如何过河</a:t>
            </a:r>
            <a:r>
              <a:rPr lang="en-US" altLang="zh-CN" b="1" dirty="0">
                <a:ea typeface="宋体" pitchFamily="2" charset="-122"/>
              </a:rPr>
              <a:t>?</a:t>
            </a:r>
          </a:p>
        </p:txBody>
      </p:sp>
      <p:sp>
        <p:nvSpPr>
          <p:cNvPr id="5" name="灯片编号占位符 4"/>
          <p:cNvSpPr>
            <a:spLocks noGrp="1"/>
          </p:cNvSpPr>
          <p:nvPr>
            <p:ph type="sldNum" sz="quarter" idx="15"/>
          </p:nvPr>
        </p:nvSpPr>
        <p:spPr>
          <a:xfrm>
            <a:off x="8101013" y="6245225"/>
            <a:ext cx="585787" cy="476250"/>
          </a:xfrm>
          <a:prstGeom prst="rect">
            <a:avLst/>
          </a:prstGeom>
        </p:spPr>
        <p:txBody>
          <a:bodyPr/>
          <a:lstStyle/>
          <a:p>
            <a:fld id="{7067D270-292B-4F02-9B5D-4D67EDCA79CB}" type="slidenum">
              <a:rPr lang="en-US" altLang="zh-CN"/>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76483">
                                            <p:txEl>
                                              <p:pRg st="0" end="0"/>
                                            </p:txEl>
                                          </p:spTgt>
                                        </p:tgtEl>
                                      </p:cBhvr>
                                    </p:animEffect>
                                    <p:animScale>
                                      <p:cBhvr>
                                        <p:cTn id="7" dur="250" autoRev="1" fill="hold"/>
                                        <p:tgtEl>
                                          <p:spTgt spid="27648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276483">
                                            <p:txEl>
                                              <p:pRg st="1" end="1"/>
                                            </p:txEl>
                                          </p:spTgt>
                                        </p:tgtEl>
                                      </p:cBhvr>
                                    </p:animEffect>
                                    <p:animScale>
                                      <p:cBhvr>
                                        <p:cTn id="12" dur="250" autoRev="1" fill="hold"/>
                                        <p:tgtEl>
                                          <p:spTgt spid="27648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101013" y="6245225"/>
            <a:ext cx="585787" cy="476250"/>
          </a:xfrm>
          <a:prstGeom prst="rect">
            <a:avLst/>
          </a:prstGeom>
        </p:spPr>
        <p:txBody>
          <a:bodyPr/>
          <a:lstStyle/>
          <a:p>
            <a:fld id="{37C516C4-C9AA-4651-AD6F-6DC7856EEF52}" type="slidenum">
              <a:rPr lang="en-US" altLang="zh-CN"/>
              <a:pPr/>
              <a:t>29</a:t>
            </a:fld>
            <a:endParaRPr lang="en-US" altLang="zh-CN"/>
          </a:p>
        </p:txBody>
      </p:sp>
      <p:sp>
        <p:nvSpPr>
          <p:cNvPr id="277506" name="Rectangle 2"/>
          <p:cNvSpPr>
            <a:spLocks noGrp="1" noChangeArrowheads="1"/>
          </p:cNvSpPr>
          <p:nvPr>
            <p:ph type="title"/>
          </p:nvPr>
        </p:nvSpPr>
        <p:spPr/>
        <p:txBody>
          <a:bodyPr>
            <a:normAutofit/>
          </a:bodyPr>
          <a:lstStyle/>
          <a:p>
            <a:r>
              <a:rPr lang="zh-CN" altLang="en-US" dirty="0" smtClean="0"/>
              <a:t>搜索树</a:t>
            </a:r>
            <a:endParaRPr lang="zh-CN" altLang="en-US" dirty="0"/>
          </a:p>
        </p:txBody>
      </p:sp>
      <p:sp>
        <p:nvSpPr>
          <p:cNvPr id="277507" name="Rectangle 3"/>
          <p:cNvSpPr>
            <a:spLocks noGrp="1" noChangeArrowheads="1"/>
          </p:cNvSpPr>
          <p:nvPr>
            <p:ph type="body" idx="1"/>
          </p:nvPr>
        </p:nvSpPr>
        <p:spPr/>
        <p:txBody>
          <a:bodyPr>
            <a:normAutofit/>
          </a:bodyPr>
          <a:lstStyle/>
          <a:p>
            <a:r>
              <a:rPr lang="en-US" altLang="zh-CN" dirty="0" smtClean="0"/>
              <a:t>DFS</a:t>
            </a:r>
            <a:r>
              <a:rPr lang="zh-CN" altLang="en-US" dirty="0" smtClean="0"/>
              <a:t>深度优先搜索</a:t>
            </a:r>
            <a:endParaRPr lang="en-US" altLang="zh-CN" dirty="0" smtClean="0"/>
          </a:p>
          <a:p>
            <a:pPr lvl="1">
              <a:lnSpc>
                <a:spcPct val="90000"/>
              </a:lnSpc>
            </a:pPr>
            <a:r>
              <a:rPr lang="zh-CN" altLang="en-US" dirty="0" smtClean="0"/>
              <a:t>状态</a:t>
            </a:r>
            <a:r>
              <a:rPr lang="zh-CN" altLang="en-US" dirty="0"/>
              <a:t>：建立四元组（</a:t>
            </a:r>
            <a:r>
              <a:rPr lang="zh-CN" altLang="en-US" dirty="0" smtClean="0"/>
              <a:t>人</a:t>
            </a:r>
            <a:r>
              <a:rPr lang="en-US" altLang="zh-CN" dirty="0" smtClean="0"/>
              <a:t>a</a:t>
            </a:r>
            <a:r>
              <a:rPr lang="zh-CN" altLang="en-US" dirty="0" smtClean="0"/>
              <a:t>，狗</a:t>
            </a:r>
            <a:r>
              <a:rPr lang="en-US" altLang="zh-CN" dirty="0" smtClean="0"/>
              <a:t>b</a:t>
            </a:r>
            <a:r>
              <a:rPr lang="zh-CN" altLang="en-US" dirty="0" smtClean="0"/>
              <a:t>，鸡</a:t>
            </a:r>
            <a:r>
              <a:rPr lang="en-US" altLang="zh-CN" dirty="0" smtClean="0"/>
              <a:t>c</a:t>
            </a:r>
            <a:r>
              <a:rPr lang="zh-CN" altLang="en-US" dirty="0" smtClean="0"/>
              <a:t>，米</a:t>
            </a:r>
            <a:r>
              <a:rPr lang="en-US" altLang="zh-CN" dirty="0" smtClean="0"/>
              <a:t>d</a:t>
            </a:r>
            <a:r>
              <a:rPr lang="zh-CN" altLang="en-US" dirty="0" smtClean="0"/>
              <a:t>）</a:t>
            </a:r>
            <a:r>
              <a:rPr lang="zh-CN" altLang="en-US" dirty="0"/>
              <a:t>。用</a:t>
            </a:r>
            <a:r>
              <a:rPr lang="en-US" altLang="zh-CN" dirty="0"/>
              <a:t>0</a:t>
            </a:r>
            <a:r>
              <a:rPr lang="zh-CN" altLang="en-US" dirty="0"/>
              <a:t>表示在左岸，</a:t>
            </a:r>
            <a:r>
              <a:rPr lang="en-US" altLang="zh-CN" dirty="0"/>
              <a:t>1</a:t>
            </a:r>
            <a:r>
              <a:rPr lang="zh-CN" altLang="en-US" dirty="0"/>
              <a:t>表示在右岸。</a:t>
            </a:r>
          </a:p>
          <a:p>
            <a:pPr lvl="1">
              <a:lnSpc>
                <a:spcPct val="90000"/>
              </a:lnSpc>
            </a:pPr>
            <a:r>
              <a:rPr lang="zh-CN" altLang="en-US" b="1" dirty="0">
                <a:ea typeface="宋体" pitchFamily="2" charset="-122"/>
              </a:rPr>
              <a:t>起始状态</a:t>
            </a:r>
            <a:r>
              <a:rPr lang="en-US" altLang="zh-CN" b="1" dirty="0">
                <a:ea typeface="宋体" pitchFamily="2" charset="-122"/>
              </a:rPr>
              <a:t>(0,0,0,0)</a:t>
            </a:r>
            <a:r>
              <a:rPr lang="zh-CN" altLang="en-US" b="1" dirty="0">
                <a:ea typeface="宋体" pitchFamily="2" charset="-122"/>
              </a:rPr>
              <a:t>，终止状态</a:t>
            </a:r>
            <a:r>
              <a:rPr lang="en-US" altLang="zh-CN" b="1" dirty="0">
                <a:ea typeface="宋体" pitchFamily="2" charset="-122"/>
              </a:rPr>
              <a:t>(1,1,1,1)</a:t>
            </a:r>
          </a:p>
          <a:p>
            <a:pPr lvl="1">
              <a:lnSpc>
                <a:spcPct val="90000"/>
              </a:lnSpc>
            </a:pPr>
            <a:r>
              <a:rPr lang="zh-CN" altLang="en-US" b="1" dirty="0">
                <a:ea typeface="宋体" pitchFamily="2" charset="-122"/>
              </a:rPr>
              <a:t>状态转移规则</a:t>
            </a:r>
            <a:r>
              <a:rPr lang="zh-CN" altLang="en-US" b="1" dirty="0" smtClean="0">
                <a:ea typeface="宋体" pitchFamily="2" charset="-122"/>
              </a:rPr>
              <a:t>：</a:t>
            </a:r>
            <a:endParaRPr lang="en-US" altLang="zh-CN" b="1" dirty="0" smtClean="0">
              <a:ea typeface="宋体" pitchFamily="2" charset="-122"/>
            </a:endParaRPr>
          </a:p>
          <a:p>
            <a:pPr lvl="2">
              <a:lnSpc>
                <a:spcPct val="90000"/>
              </a:lnSpc>
            </a:pPr>
            <a:r>
              <a:rPr lang="zh-CN" altLang="en-US" b="1" dirty="0" smtClean="0">
                <a:ea typeface="宋体" pitchFamily="2" charset="-122"/>
              </a:rPr>
              <a:t>人状态一定要改变</a:t>
            </a:r>
            <a:endParaRPr lang="en-US" altLang="zh-CN" b="1" dirty="0" smtClean="0">
              <a:ea typeface="宋体" pitchFamily="2" charset="-122"/>
            </a:endParaRPr>
          </a:p>
          <a:p>
            <a:pPr lvl="2">
              <a:lnSpc>
                <a:spcPct val="90000"/>
              </a:lnSpc>
            </a:pPr>
            <a:r>
              <a:rPr lang="zh-CN" altLang="en-US" b="1" dirty="0" smtClean="0">
                <a:ea typeface="宋体" pitchFamily="2" charset="-122"/>
              </a:rPr>
              <a:t>除了人以外，其他最多有一项状态改变</a:t>
            </a:r>
          </a:p>
          <a:p>
            <a:pPr lvl="2">
              <a:lnSpc>
                <a:spcPct val="90000"/>
              </a:lnSpc>
            </a:pPr>
            <a:r>
              <a:rPr lang="zh-CN" altLang="en-US" b="1" dirty="0" smtClean="0">
                <a:solidFill>
                  <a:srgbClr val="CC0066"/>
                </a:solidFill>
                <a:ea typeface="宋体" pitchFamily="2" charset="-122"/>
              </a:rPr>
              <a:t>约束：</a:t>
            </a:r>
            <a:r>
              <a:rPr lang="en-US" altLang="zh-CN" b="1" dirty="0" smtClean="0">
                <a:solidFill>
                  <a:srgbClr val="CC0066"/>
                </a:solidFill>
                <a:ea typeface="宋体" pitchFamily="2" charset="-122"/>
              </a:rPr>
              <a:t>(</a:t>
            </a:r>
            <a:r>
              <a:rPr lang="en-US" altLang="zh-CN" b="1" dirty="0" err="1" smtClean="0">
                <a:solidFill>
                  <a:srgbClr val="CC0066"/>
                </a:solidFill>
                <a:ea typeface="宋体" pitchFamily="2" charset="-122"/>
              </a:rPr>
              <a:t>a,b,c,d</a:t>
            </a:r>
            <a:r>
              <a:rPr lang="en-US" altLang="zh-CN" b="1" dirty="0" smtClean="0">
                <a:solidFill>
                  <a:srgbClr val="CC0066"/>
                </a:solidFill>
                <a:ea typeface="宋体" pitchFamily="2" charset="-122"/>
              </a:rPr>
              <a:t>)</a:t>
            </a:r>
            <a:r>
              <a:rPr lang="zh-CN" altLang="en-US" b="1" dirty="0" smtClean="0">
                <a:solidFill>
                  <a:srgbClr val="CC0066"/>
                </a:solidFill>
                <a:ea typeface="宋体" pitchFamily="2" charset="-122"/>
              </a:rPr>
              <a:t>中，当</a:t>
            </a:r>
            <a:r>
              <a:rPr lang="en-US" altLang="zh-CN" b="1" dirty="0" err="1" smtClean="0">
                <a:solidFill>
                  <a:srgbClr val="CC0066"/>
                </a:solidFill>
                <a:ea typeface="宋体" pitchFamily="2" charset="-122"/>
              </a:rPr>
              <a:t>a≠b</a:t>
            </a:r>
            <a:r>
              <a:rPr lang="zh-CN" altLang="en-US" b="1" dirty="0" smtClean="0">
                <a:solidFill>
                  <a:srgbClr val="CC0066"/>
                </a:solidFill>
                <a:ea typeface="宋体" pitchFamily="2" charset="-122"/>
              </a:rPr>
              <a:t>时</a:t>
            </a:r>
            <a:r>
              <a:rPr lang="en-US" altLang="zh-CN" b="1" dirty="0" err="1" smtClean="0">
                <a:solidFill>
                  <a:srgbClr val="CC0066"/>
                </a:solidFill>
                <a:ea typeface="宋体" pitchFamily="2" charset="-122"/>
              </a:rPr>
              <a:t>b≠c</a:t>
            </a:r>
            <a:r>
              <a:rPr lang="zh-CN" altLang="en-US" b="1" dirty="0" smtClean="0">
                <a:solidFill>
                  <a:srgbClr val="CC0066"/>
                </a:solidFill>
                <a:ea typeface="宋体" pitchFamily="2" charset="-122"/>
              </a:rPr>
              <a:t>；当</a:t>
            </a:r>
            <a:r>
              <a:rPr lang="en-US" altLang="zh-CN" b="1" dirty="0" err="1" smtClean="0">
                <a:solidFill>
                  <a:srgbClr val="CC0066"/>
                </a:solidFill>
                <a:ea typeface="宋体" pitchFamily="2" charset="-122"/>
              </a:rPr>
              <a:t>a≠c</a:t>
            </a:r>
            <a:r>
              <a:rPr lang="zh-CN" altLang="en-US" b="1" dirty="0" smtClean="0">
                <a:solidFill>
                  <a:srgbClr val="CC0066"/>
                </a:solidFill>
                <a:ea typeface="宋体" pitchFamily="2" charset="-122"/>
              </a:rPr>
              <a:t>时</a:t>
            </a:r>
            <a:r>
              <a:rPr lang="en-US" altLang="zh-CN" b="1" dirty="0" err="1" smtClean="0">
                <a:solidFill>
                  <a:srgbClr val="CC0066"/>
                </a:solidFill>
                <a:ea typeface="宋体" pitchFamily="2" charset="-122"/>
              </a:rPr>
              <a:t>c≠d</a:t>
            </a:r>
            <a:endParaRPr lang="en-US" altLang="zh-CN" b="1" dirty="0" smtClean="0">
              <a:solidFill>
                <a:srgbClr val="CC0066"/>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77507">
                                            <p:txEl>
                                              <p:pRg st="3" end="3"/>
                                            </p:txEl>
                                          </p:spTgt>
                                        </p:tgtEl>
                                      </p:cBhvr>
                                    </p:animEffect>
                                    <p:animScale>
                                      <p:cBhvr>
                                        <p:cTn id="7" dur="250" autoRev="1" fill="hold"/>
                                        <p:tgtEl>
                                          <p:spTgt spid="277507">
                                            <p:txEl>
                                              <p:pRg st="3" end="3"/>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277507">
                                            <p:txEl>
                                              <p:pRg st="4" end="4"/>
                                            </p:txEl>
                                          </p:spTgt>
                                        </p:tgtEl>
                                      </p:cBhvr>
                                    </p:animEffect>
                                    <p:animScale>
                                      <p:cBhvr>
                                        <p:cTn id="10" dur="250" autoRev="1" fill="hold"/>
                                        <p:tgtEl>
                                          <p:spTgt spid="277507">
                                            <p:txEl>
                                              <p:pRg st="4" end="4"/>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277507">
                                            <p:txEl>
                                              <p:pRg st="5" end="5"/>
                                            </p:txEl>
                                          </p:spTgt>
                                        </p:tgtEl>
                                      </p:cBhvr>
                                    </p:animEffect>
                                    <p:animScale>
                                      <p:cBhvr>
                                        <p:cTn id="13" dur="250" autoRev="1" fill="hold"/>
                                        <p:tgtEl>
                                          <p:spTgt spid="277507">
                                            <p:txEl>
                                              <p:pRg st="5" end="5"/>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277507">
                                            <p:txEl>
                                              <p:pRg st="6" end="6"/>
                                            </p:txEl>
                                          </p:spTgt>
                                        </p:tgtEl>
                                      </p:cBhvr>
                                    </p:animEffect>
                                    <p:animScale>
                                      <p:cBhvr>
                                        <p:cTn id="16" dur="250" autoRev="1" fill="hold"/>
                                        <p:tgtEl>
                                          <p:spTgt spid="277507">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zh-CN" altLang="en-US" dirty="0" smtClean="0"/>
              <a:t>搜索树</a:t>
            </a:r>
            <a:endParaRPr lang="zh-CN" altLang="en-US" dirty="0"/>
          </a:p>
        </p:txBody>
      </p:sp>
      <p:sp>
        <p:nvSpPr>
          <p:cNvPr id="13315" name="Rectangle 3"/>
          <p:cNvSpPr>
            <a:spLocks noGrp="1" noChangeArrowheads="1"/>
          </p:cNvSpPr>
          <p:nvPr>
            <p:ph sz="quarter" idx="1"/>
          </p:nvPr>
        </p:nvSpPr>
        <p:spPr/>
        <p:txBody>
          <a:bodyPr>
            <a:normAutofit fontScale="92500"/>
          </a:bodyPr>
          <a:lstStyle/>
          <a:p>
            <a:r>
              <a:rPr lang="zh-CN" altLang="en-US" sz="3000" dirty="0" smtClean="0"/>
              <a:t>状态</a:t>
            </a:r>
            <a:r>
              <a:rPr lang="zh-CN" altLang="en-US" sz="3000" dirty="0"/>
              <a:t>：问题在某一时刻进展状况的数学描述。</a:t>
            </a:r>
          </a:p>
          <a:p>
            <a:r>
              <a:rPr lang="zh-CN" altLang="en-US" sz="3000" dirty="0"/>
              <a:t>状态转移：问题从一种状态到另一种或几种状态的操作。</a:t>
            </a:r>
          </a:p>
          <a:p>
            <a:r>
              <a:rPr lang="zh-CN" altLang="en-US" sz="3000" dirty="0"/>
              <a:t>状态空间：一个“图”，图结点对应于状态，点之间的边对应于状态转移。</a:t>
            </a:r>
          </a:p>
          <a:p>
            <a:r>
              <a:rPr lang="zh-CN" altLang="en-US" sz="3000" dirty="0"/>
              <a:t>搜索：寻找一种可行的操作序列，从起始状态经过一系列状态转移，达到目标状态</a:t>
            </a:r>
            <a:r>
              <a:rPr lang="zh-CN" altLang="en-US" sz="3000" dirty="0" smtClean="0"/>
              <a:t>。</a:t>
            </a:r>
            <a:endParaRPr lang="en-US" altLang="zh-CN" sz="3000" dirty="0" smtClean="0"/>
          </a:p>
          <a:p>
            <a:pPr marL="274320" lvl="1">
              <a:spcBef>
                <a:spcPts val="600"/>
              </a:spcBef>
              <a:buSzPct val="70000"/>
              <a:buFont typeface="Wingdings"/>
              <a:buChar char=""/>
            </a:pPr>
            <a:r>
              <a:rPr lang="zh-CN" altLang="en-US" sz="3000" dirty="0" smtClean="0"/>
              <a:t>搜索算法：利用计算机的高性能来有目的地穷举一个问题的部分或全部可能情况，从而求出问题的解的一种方法。</a:t>
            </a:r>
          </a:p>
          <a:p>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2" dur="5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7" dur="500"/>
                                        <p:tgtEl>
                                          <p:spTgt spid="133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2"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5" name="流程图: 联系 4"/>
          <p:cNvSpPr/>
          <p:nvPr/>
        </p:nvSpPr>
        <p:spPr>
          <a:xfrm>
            <a:off x="2084610" y="1484784"/>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0000</a:t>
            </a:r>
            <a:endParaRPr lang="zh-CN" altLang="en-US" sz="1200" dirty="0"/>
          </a:p>
        </p:txBody>
      </p:sp>
      <p:sp>
        <p:nvSpPr>
          <p:cNvPr id="6" name="流程图: 联系 5"/>
          <p:cNvSpPr/>
          <p:nvPr/>
        </p:nvSpPr>
        <p:spPr>
          <a:xfrm>
            <a:off x="323528" y="1988840"/>
            <a:ext cx="864096"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1000</a:t>
            </a:r>
            <a:endParaRPr lang="zh-CN" altLang="en-US" sz="1200" dirty="0"/>
          </a:p>
        </p:txBody>
      </p:sp>
      <p:sp>
        <p:nvSpPr>
          <p:cNvPr id="7" name="流程图: 联系 6"/>
          <p:cNvSpPr/>
          <p:nvPr/>
        </p:nvSpPr>
        <p:spPr>
          <a:xfrm>
            <a:off x="1475656" y="1988840"/>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1001</a:t>
            </a:r>
            <a:endParaRPr lang="zh-CN" altLang="en-US" sz="1200" dirty="0"/>
          </a:p>
        </p:txBody>
      </p:sp>
      <p:cxnSp>
        <p:nvCxnSpPr>
          <p:cNvPr id="18" name="直接箭头连接符 17"/>
          <p:cNvCxnSpPr>
            <a:stCxn id="5" idx="2"/>
            <a:endCxn id="6" idx="0"/>
          </p:cNvCxnSpPr>
          <p:nvPr/>
        </p:nvCxnSpPr>
        <p:spPr>
          <a:xfrm flipH="1">
            <a:off x="755576" y="1628800"/>
            <a:ext cx="132903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3"/>
            <a:endCxn id="7" idx="0"/>
          </p:cNvCxnSpPr>
          <p:nvPr/>
        </p:nvCxnSpPr>
        <p:spPr>
          <a:xfrm flipH="1">
            <a:off x="1871700" y="1730635"/>
            <a:ext cx="328909" cy="258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流程图: 联系 85"/>
          <p:cNvSpPr/>
          <p:nvPr/>
        </p:nvSpPr>
        <p:spPr>
          <a:xfrm>
            <a:off x="2699792" y="1988840"/>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1010</a:t>
            </a:r>
            <a:endParaRPr lang="zh-CN" altLang="en-US" sz="1200" dirty="0"/>
          </a:p>
        </p:txBody>
      </p:sp>
      <p:cxnSp>
        <p:nvCxnSpPr>
          <p:cNvPr id="87" name="直接箭头连接符 86"/>
          <p:cNvCxnSpPr>
            <a:stCxn id="5" idx="5"/>
            <a:endCxn id="86" idx="0"/>
          </p:cNvCxnSpPr>
          <p:nvPr/>
        </p:nvCxnSpPr>
        <p:spPr>
          <a:xfrm>
            <a:off x="2760699" y="1730635"/>
            <a:ext cx="335137" cy="258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流程图: 联系 101"/>
          <p:cNvSpPr/>
          <p:nvPr/>
        </p:nvSpPr>
        <p:spPr>
          <a:xfrm>
            <a:off x="3312431" y="3356992"/>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1011</a:t>
            </a:r>
            <a:endParaRPr lang="zh-CN" altLang="en-US" sz="1200" dirty="0"/>
          </a:p>
        </p:txBody>
      </p:sp>
      <p:cxnSp>
        <p:nvCxnSpPr>
          <p:cNvPr id="103" name="直接箭头连接符 102"/>
          <p:cNvCxnSpPr>
            <a:stCxn id="128" idx="5"/>
            <a:endCxn id="102" idx="0"/>
          </p:cNvCxnSpPr>
          <p:nvPr/>
        </p:nvCxnSpPr>
        <p:spPr>
          <a:xfrm>
            <a:off x="3401911" y="2882763"/>
            <a:ext cx="342568" cy="474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流程图: 联系 112"/>
          <p:cNvSpPr/>
          <p:nvPr/>
        </p:nvSpPr>
        <p:spPr>
          <a:xfrm>
            <a:off x="4591323" y="4005064"/>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0001</a:t>
            </a:r>
            <a:endParaRPr lang="zh-CN" altLang="en-US" sz="1200" dirty="0"/>
          </a:p>
        </p:txBody>
      </p:sp>
      <p:cxnSp>
        <p:nvCxnSpPr>
          <p:cNvPr id="115" name="直接箭头连接符 114"/>
          <p:cNvCxnSpPr>
            <a:stCxn id="102" idx="6"/>
            <a:endCxn id="113" idx="0"/>
          </p:cNvCxnSpPr>
          <p:nvPr/>
        </p:nvCxnSpPr>
        <p:spPr>
          <a:xfrm>
            <a:off x="4176527" y="3501008"/>
            <a:ext cx="84684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流程图: 联系 127"/>
          <p:cNvSpPr/>
          <p:nvPr/>
        </p:nvSpPr>
        <p:spPr>
          <a:xfrm>
            <a:off x="2664359" y="2636912"/>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0010</a:t>
            </a:r>
            <a:endParaRPr lang="zh-CN" altLang="en-US" sz="1200" dirty="0"/>
          </a:p>
        </p:txBody>
      </p:sp>
      <p:cxnSp>
        <p:nvCxnSpPr>
          <p:cNvPr id="129" name="直接箭头连接符 128"/>
          <p:cNvCxnSpPr>
            <a:stCxn id="86" idx="4"/>
            <a:endCxn id="128" idx="0"/>
          </p:cNvCxnSpPr>
          <p:nvPr/>
        </p:nvCxnSpPr>
        <p:spPr>
          <a:xfrm>
            <a:off x="3095836" y="2276872"/>
            <a:ext cx="571"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流程图: 联系 43"/>
          <p:cNvSpPr/>
          <p:nvPr/>
        </p:nvSpPr>
        <p:spPr>
          <a:xfrm>
            <a:off x="2051720" y="3356992"/>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1010</a:t>
            </a:r>
            <a:endParaRPr lang="zh-CN" altLang="en-US" sz="1200" dirty="0"/>
          </a:p>
        </p:txBody>
      </p:sp>
      <p:cxnSp>
        <p:nvCxnSpPr>
          <p:cNvPr id="45" name="直接箭头连接符 44"/>
          <p:cNvCxnSpPr>
            <a:stCxn id="128" idx="3"/>
            <a:endCxn id="44" idx="0"/>
          </p:cNvCxnSpPr>
          <p:nvPr/>
        </p:nvCxnSpPr>
        <p:spPr>
          <a:xfrm flipH="1">
            <a:off x="2447764" y="2882763"/>
            <a:ext cx="343139" cy="474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流程图: 联系 52"/>
          <p:cNvSpPr/>
          <p:nvPr/>
        </p:nvSpPr>
        <p:spPr>
          <a:xfrm>
            <a:off x="2232311" y="4005064"/>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0011</a:t>
            </a:r>
            <a:endParaRPr lang="zh-CN" altLang="en-US" sz="1200" dirty="0"/>
          </a:p>
        </p:txBody>
      </p:sp>
      <p:cxnSp>
        <p:nvCxnSpPr>
          <p:cNvPr id="54" name="直接箭头连接符 53"/>
          <p:cNvCxnSpPr>
            <a:stCxn id="102" idx="2"/>
            <a:endCxn id="53" idx="0"/>
          </p:cNvCxnSpPr>
          <p:nvPr/>
        </p:nvCxnSpPr>
        <p:spPr>
          <a:xfrm flipH="1">
            <a:off x="2628355" y="3501008"/>
            <a:ext cx="68407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图: 联系 55"/>
          <p:cNvSpPr/>
          <p:nvPr/>
        </p:nvSpPr>
        <p:spPr>
          <a:xfrm>
            <a:off x="3355179" y="4005064"/>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0010</a:t>
            </a:r>
            <a:endParaRPr lang="zh-CN" altLang="en-US" sz="1200" dirty="0"/>
          </a:p>
        </p:txBody>
      </p:sp>
      <p:cxnSp>
        <p:nvCxnSpPr>
          <p:cNvPr id="57" name="直接箭头连接符 56"/>
          <p:cNvCxnSpPr>
            <a:stCxn id="102" idx="4"/>
            <a:endCxn id="56" idx="0"/>
          </p:cNvCxnSpPr>
          <p:nvPr/>
        </p:nvCxnSpPr>
        <p:spPr>
          <a:xfrm>
            <a:off x="3744479" y="3645024"/>
            <a:ext cx="674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流程图: 联系 68"/>
          <p:cNvSpPr/>
          <p:nvPr/>
        </p:nvSpPr>
        <p:spPr>
          <a:xfrm>
            <a:off x="5023371" y="4653136"/>
            <a:ext cx="864096"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1011</a:t>
            </a:r>
            <a:endParaRPr lang="zh-CN" altLang="en-US" sz="1200" dirty="0"/>
          </a:p>
        </p:txBody>
      </p:sp>
      <p:cxnSp>
        <p:nvCxnSpPr>
          <p:cNvPr id="70" name="直接箭头连接符 69"/>
          <p:cNvCxnSpPr>
            <a:stCxn id="113" idx="5"/>
            <a:endCxn id="69" idx="0"/>
          </p:cNvCxnSpPr>
          <p:nvPr/>
        </p:nvCxnSpPr>
        <p:spPr>
          <a:xfrm>
            <a:off x="5328875" y="4250915"/>
            <a:ext cx="126544"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流程图: 联系 70"/>
          <p:cNvSpPr/>
          <p:nvPr/>
        </p:nvSpPr>
        <p:spPr>
          <a:xfrm>
            <a:off x="6031483" y="4653136"/>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1101</a:t>
            </a:r>
            <a:endParaRPr lang="zh-CN" altLang="en-US" sz="1200" dirty="0"/>
          </a:p>
        </p:txBody>
      </p:sp>
      <p:cxnSp>
        <p:nvCxnSpPr>
          <p:cNvPr id="72" name="直接箭头连接符 71"/>
          <p:cNvCxnSpPr>
            <a:stCxn id="113" idx="6"/>
            <a:endCxn id="71" idx="0"/>
          </p:cNvCxnSpPr>
          <p:nvPr/>
        </p:nvCxnSpPr>
        <p:spPr>
          <a:xfrm>
            <a:off x="5455419" y="4149080"/>
            <a:ext cx="97210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3295179" y="4653136"/>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1001</a:t>
            </a:r>
            <a:endParaRPr lang="zh-CN" altLang="en-US" sz="1200" dirty="0"/>
          </a:p>
        </p:txBody>
      </p:sp>
      <p:cxnSp>
        <p:nvCxnSpPr>
          <p:cNvPr id="74" name="直接箭头连接符 73"/>
          <p:cNvCxnSpPr>
            <a:stCxn id="113" idx="2"/>
            <a:endCxn id="73" idx="0"/>
          </p:cNvCxnSpPr>
          <p:nvPr/>
        </p:nvCxnSpPr>
        <p:spPr>
          <a:xfrm flipH="1">
            <a:off x="3691223" y="4149080"/>
            <a:ext cx="90010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流程图: 联系 74"/>
          <p:cNvSpPr/>
          <p:nvPr/>
        </p:nvSpPr>
        <p:spPr>
          <a:xfrm>
            <a:off x="4159275" y="4653136"/>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1000</a:t>
            </a:r>
            <a:endParaRPr lang="zh-CN" altLang="en-US" sz="1200" dirty="0"/>
          </a:p>
        </p:txBody>
      </p:sp>
      <p:cxnSp>
        <p:nvCxnSpPr>
          <p:cNvPr id="76" name="直接箭头连接符 75"/>
          <p:cNvCxnSpPr>
            <a:stCxn id="113" idx="3"/>
            <a:endCxn id="75" idx="0"/>
          </p:cNvCxnSpPr>
          <p:nvPr/>
        </p:nvCxnSpPr>
        <p:spPr>
          <a:xfrm flipH="1">
            <a:off x="4555319" y="4250915"/>
            <a:ext cx="162548"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6039180" y="5301208"/>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0101</a:t>
            </a:r>
            <a:endParaRPr lang="zh-CN" altLang="en-US" sz="1200" dirty="0"/>
          </a:p>
        </p:txBody>
      </p:sp>
      <p:cxnSp>
        <p:nvCxnSpPr>
          <p:cNvPr id="92" name="直接箭头连接符 91"/>
          <p:cNvCxnSpPr>
            <a:stCxn id="71" idx="4"/>
            <a:endCxn id="91" idx="0"/>
          </p:cNvCxnSpPr>
          <p:nvPr/>
        </p:nvCxnSpPr>
        <p:spPr>
          <a:xfrm>
            <a:off x="6427527" y="4941168"/>
            <a:ext cx="7697"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流程图: 联系 108"/>
          <p:cNvSpPr/>
          <p:nvPr/>
        </p:nvSpPr>
        <p:spPr>
          <a:xfrm>
            <a:off x="6984839" y="5949280"/>
            <a:ext cx="864096" cy="288032"/>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1111</a:t>
            </a:r>
            <a:endParaRPr lang="zh-CN" altLang="en-US" sz="1200" dirty="0"/>
          </a:p>
        </p:txBody>
      </p:sp>
      <p:cxnSp>
        <p:nvCxnSpPr>
          <p:cNvPr id="110" name="直接箭头连接符 109"/>
          <p:cNvCxnSpPr>
            <a:stCxn id="91" idx="6"/>
            <a:endCxn id="109" idx="0"/>
          </p:cNvCxnSpPr>
          <p:nvPr/>
        </p:nvCxnSpPr>
        <p:spPr>
          <a:xfrm>
            <a:off x="6831268" y="5445224"/>
            <a:ext cx="585619"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流程图: 联系 118"/>
          <p:cNvSpPr/>
          <p:nvPr/>
        </p:nvSpPr>
        <p:spPr>
          <a:xfrm>
            <a:off x="5023371" y="5949280"/>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1101</a:t>
            </a:r>
            <a:endParaRPr lang="zh-CN" altLang="en-US" sz="1200" dirty="0"/>
          </a:p>
        </p:txBody>
      </p:sp>
      <p:cxnSp>
        <p:nvCxnSpPr>
          <p:cNvPr id="120" name="直接箭头连接符 119"/>
          <p:cNvCxnSpPr>
            <a:stCxn id="91" idx="2"/>
            <a:endCxn id="119" idx="0"/>
          </p:cNvCxnSpPr>
          <p:nvPr/>
        </p:nvCxnSpPr>
        <p:spPr>
          <a:xfrm flipH="1">
            <a:off x="5419415" y="5445224"/>
            <a:ext cx="619765"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流程图: 联系 120"/>
          <p:cNvSpPr/>
          <p:nvPr/>
        </p:nvSpPr>
        <p:spPr>
          <a:xfrm>
            <a:off x="6046113" y="5949280"/>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1100</a:t>
            </a:r>
            <a:endParaRPr lang="zh-CN" altLang="en-US" sz="1200" dirty="0"/>
          </a:p>
        </p:txBody>
      </p:sp>
      <p:cxnSp>
        <p:nvCxnSpPr>
          <p:cNvPr id="132" name="直接箭头连接符 131"/>
          <p:cNvCxnSpPr>
            <a:stCxn id="91" idx="4"/>
            <a:endCxn id="121" idx="0"/>
          </p:cNvCxnSpPr>
          <p:nvPr/>
        </p:nvCxnSpPr>
        <p:spPr>
          <a:xfrm>
            <a:off x="6435224" y="5589240"/>
            <a:ext cx="6933"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nvGraphicFramePr>
        <p:xfrm>
          <a:off x="6228184" y="260648"/>
          <a:ext cx="1224136" cy="3291840"/>
        </p:xfrm>
        <a:graphic>
          <a:graphicData uri="http://schemas.openxmlformats.org/drawingml/2006/table">
            <a:tbl>
              <a:tblPr firstRow="1" bandRow="1">
                <a:tableStyleId>{5940675A-B579-460E-94D1-54222C63F5DA}</a:tableStyleId>
              </a:tblPr>
              <a:tblGrid>
                <a:gridCol w="432048"/>
                <a:gridCol w="792088"/>
              </a:tblGrid>
              <a:tr h="324020">
                <a:tc gridSpan="2">
                  <a:txBody>
                    <a:bodyPr/>
                    <a:lstStyle/>
                    <a:p>
                      <a:r>
                        <a:rPr lang="en-US" altLang="zh-CN" dirty="0" smtClean="0"/>
                        <a:t>OPEN</a:t>
                      </a:r>
                      <a:r>
                        <a:rPr lang="zh-CN" altLang="en-US" dirty="0" smtClean="0"/>
                        <a:t>表</a:t>
                      </a:r>
                      <a:endParaRPr lang="zh-CN" altLang="en-US" dirty="0"/>
                    </a:p>
                  </a:txBody>
                  <a:tcPr>
                    <a:solidFill>
                      <a:schemeClr val="bg2"/>
                    </a:solidFill>
                  </a:tcPr>
                </a:tc>
                <a:tc hMerge="1">
                  <a:txBody>
                    <a:bodyPr/>
                    <a:lstStyle/>
                    <a:p>
                      <a:endParaRPr lang="zh-CN" altLang="en-US" dirty="0"/>
                    </a:p>
                  </a:txBody>
                  <a:tcPr>
                    <a:solidFill>
                      <a:schemeClr val="bg2"/>
                    </a:solidFill>
                  </a:tcPr>
                </a:tc>
              </a:tr>
              <a:tr h="324020">
                <a:tc>
                  <a:txBody>
                    <a:bodyPr/>
                    <a:lstStyle/>
                    <a:p>
                      <a:r>
                        <a:rPr lang="en-US" altLang="zh-CN" dirty="0" smtClean="0"/>
                        <a:t>1</a:t>
                      </a:r>
                      <a:endParaRPr lang="zh-CN" altLang="en-US" dirty="0"/>
                    </a:p>
                  </a:txBody>
                  <a:tcPr>
                    <a:solidFill>
                      <a:schemeClr val="bg2"/>
                    </a:solidFill>
                  </a:tcPr>
                </a:tc>
                <a:tc>
                  <a:txBody>
                    <a:bodyPr/>
                    <a:lstStyle/>
                    <a:p>
                      <a:r>
                        <a:rPr lang="en-US" altLang="zh-CN" dirty="0" smtClean="0"/>
                        <a:t>0000</a:t>
                      </a:r>
                      <a:endParaRPr lang="zh-CN" altLang="en-US" dirty="0"/>
                    </a:p>
                  </a:txBody>
                  <a:tcPr>
                    <a:solidFill>
                      <a:schemeClr val="bg2"/>
                    </a:solidFill>
                  </a:tcPr>
                </a:tc>
              </a:tr>
              <a:tr h="324020">
                <a:tc>
                  <a:txBody>
                    <a:bodyPr/>
                    <a:lstStyle/>
                    <a:p>
                      <a:r>
                        <a:rPr lang="en-US" altLang="zh-CN" dirty="0" smtClean="0"/>
                        <a:t>2</a:t>
                      </a:r>
                      <a:endParaRPr lang="zh-CN" altLang="en-US" dirty="0"/>
                    </a:p>
                  </a:txBody>
                  <a:tcPr>
                    <a:solidFill>
                      <a:schemeClr val="bg2"/>
                    </a:solidFill>
                  </a:tcPr>
                </a:tc>
                <a:tc>
                  <a:txBody>
                    <a:bodyPr/>
                    <a:lstStyle/>
                    <a:p>
                      <a:r>
                        <a:rPr lang="en-US" altLang="zh-CN" dirty="0" smtClean="0"/>
                        <a:t>1010</a:t>
                      </a:r>
                    </a:p>
                  </a:txBody>
                  <a:tcPr>
                    <a:solidFill>
                      <a:schemeClr val="bg2"/>
                    </a:solidFill>
                  </a:tcPr>
                </a:tc>
              </a:tr>
              <a:tr h="324020">
                <a:tc>
                  <a:txBody>
                    <a:bodyPr/>
                    <a:lstStyle/>
                    <a:p>
                      <a:r>
                        <a:rPr lang="en-US" altLang="zh-CN" dirty="0" smtClean="0"/>
                        <a:t>3</a:t>
                      </a:r>
                      <a:endParaRPr lang="zh-CN" altLang="en-US" dirty="0"/>
                    </a:p>
                  </a:txBody>
                  <a:tcPr>
                    <a:solidFill>
                      <a:schemeClr val="bg2"/>
                    </a:solidFill>
                  </a:tcPr>
                </a:tc>
                <a:tc>
                  <a:txBody>
                    <a:bodyPr/>
                    <a:lstStyle/>
                    <a:p>
                      <a:r>
                        <a:rPr lang="en-US" altLang="zh-CN" dirty="0" smtClean="0"/>
                        <a:t>0010</a:t>
                      </a:r>
                    </a:p>
                  </a:txBody>
                  <a:tcPr>
                    <a:solidFill>
                      <a:schemeClr val="bg2"/>
                    </a:solidFill>
                  </a:tcPr>
                </a:tc>
              </a:tr>
              <a:tr h="324020">
                <a:tc>
                  <a:txBody>
                    <a:bodyPr/>
                    <a:lstStyle/>
                    <a:p>
                      <a:r>
                        <a:rPr lang="en-US" altLang="zh-CN" dirty="0" smtClean="0"/>
                        <a:t>4</a:t>
                      </a:r>
                      <a:endParaRPr lang="zh-CN" altLang="en-US" dirty="0"/>
                    </a:p>
                  </a:txBody>
                  <a:tcPr>
                    <a:solidFill>
                      <a:schemeClr val="bg2"/>
                    </a:solidFill>
                  </a:tcPr>
                </a:tc>
                <a:tc>
                  <a:txBody>
                    <a:bodyPr/>
                    <a:lstStyle/>
                    <a:p>
                      <a:r>
                        <a:rPr lang="en-US" altLang="zh-CN" dirty="0" smtClean="0"/>
                        <a:t>1011</a:t>
                      </a:r>
                    </a:p>
                  </a:txBody>
                  <a:tcPr>
                    <a:solidFill>
                      <a:schemeClr val="bg2"/>
                    </a:solidFill>
                  </a:tcPr>
                </a:tc>
              </a:tr>
              <a:tr h="324020">
                <a:tc>
                  <a:txBody>
                    <a:bodyPr/>
                    <a:lstStyle/>
                    <a:p>
                      <a:r>
                        <a:rPr lang="en-US" altLang="zh-CN" dirty="0" smtClean="0"/>
                        <a:t>5</a:t>
                      </a:r>
                      <a:endParaRPr lang="zh-CN" altLang="en-US" dirty="0"/>
                    </a:p>
                  </a:txBody>
                  <a:tcPr>
                    <a:solidFill>
                      <a:schemeClr val="bg2"/>
                    </a:solidFill>
                  </a:tcPr>
                </a:tc>
                <a:tc>
                  <a:txBody>
                    <a:bodyPr/>
                    <a:lstStyle/>
                    <a:p>
                      <a:r>
                        <a:rPr lang="en-US" altLang="zh-CN" dirty="0" smtClean="0"/>
                        <a:t>0001</a:t>
                      </a:r>
                      <a:endParaRPr lang="zh-CN" altLang="en-US" dirty="0"/>
                    </a:p>
                  </a:txBody>
                  <a:tcPr>
                    <a:solidFill>
                      <a:schemeClr val="bg2"/>
                    </a:solidFill>
                  </a:tcPr>
                </a:tc>
              </a:tr>
              <a:tr h="324020">
                <a:tc>
                  <a:txBody>
                    <a:bodyPr/>
                    <a:lstStyle/>
                    <a:p>
                      <a:r>
                        <a:rPr lang="en-US" altLang="zh-CN" dirty="0" smtClean="0"/>
                        <a:t>6</a:t>
                      </a:r>
                      <a:endParaRPr lang="zh-CN" altLang="en-US" dirty="0"/>
                    </a:p>
                  </a:txBody>
                  <a:tcPr>
                    <a:solidFill>
                      <a:schemeClr val="bg2"/>
                    </a:solidFill>
                  </a:tcPr>
                </a:tc>
                <a:tc>
                  <a:txBody>
                    <a:bodyPr/>
                    <a:lstStyle/>
                    <a:p>
                      <a:r>
                        <a:rPr lang="en-US" altLang="zh-CN" dirty="0" smtClean="0"/>
                        <a:t>1101</a:t>
                      </a:r>
                      <a:endParaRPr lang="zh-CN" altLang="en-US" dirty="0"/>
                    </a:p>
                  </a:txBody>
                  <a:tcPr>
                    <a:solidFill>
                      <a:schemeClr val="bg2"/>
                    </a:solidFill>
                  </a:tcPr>
                </a:tc>
              </a:tr>
              <a:tr h="324020">
                <a:tc>
                  <a:txBody>
                    <a:bodyPr/>
                    <a:lstStyle/>
                    <a:p>
                      <a:r>
                        <a:rPr lang="en-US" altLang="zh-CN" dirty="0" smtClean="0"/>
                        <a:t>7</a:t>
                      </a:r>
                      <a:endParaRPr lang="zh-CN" altLang="en-US" dirty="0"/>
                    </a:p>
                  </a:txBody>
                  <a:tcPr>
                    <a:solidFill>
                      <a:schemeClr val="bg2"/>
                    </a:solidFill>
                  </a:tcPr>
                </a:tc>
                <a:tc>
                  <a:txBody>
                    <a:bodyPr/>
                    <a:lstStyle/>
                    <a:p>
                      <a:r>
                        <a:rPr lang="en-US" altLang="zh-CN" dirty="0" smtClean="0"/>
                        <a:t>0101</a:t>
                      </a:r>
                      <a:endParaRPr lang="zh-CN" altLang="en-US" dirty="0"/>
                    </a:p>
                  </a:txBody>
                  <a:tcPr>
                    <a:solidFill>
                      <a:schemeClr val="bg2"/>
                    </a:solidFill>
                  </a:tcPr>
                </a:tc>
              </a:tr>
              <a:tr h="242271">
                <a:tc>
                  <a:txBody>
                    <a:bodyPr/>
                    <a:lstStyle/>
                    <a:p>
                      <a:r>
                        <a:rPr lang="en-US" altLang="zh-CN" dirty="0" smtClean="0"/>
                        <a:t>8</a:t>
                      </a:r>
                      <a:endParaRPr lang="zh-CN" altLang="en-US" dirty="0"/>
                    </a:p>
                  </a:txBody>
                  <a:tcPr>
                    <a:solidFill>
                      <a:schemeClr val="bg2"/>
                    </a:solidFill>
                  </a:tcPr>
                </a:tc>
                <a:tc>
                  <a:txBody>
                    <a:bodyPr/>
                    <a:lstStyle/>
                    <a:p>
                      <a:r>
                        <a:rPr lang="en-US" altLang="zh-CN" dirty="0" smtClean="0"/>
                        <a:t>1111</a:t>
                      </a:r>
                      <a:endParaRPr lang="zh-CN" altLang="en-US" dirty="0"/>
                    </a:p>
                  </a:txBody>
                  <a:tcPr>
                    <a:solidFill>
                      <a:schemeClr val="bg2"/>
                    </a:solidFill>
                  </a:tcPr>
                </a:tc>
              </a:tr>
            </a:tbl>
          </a:graphicData>
        </a:graphic>
      </p:graphicFrame>
      <p:graphicFrame>
        <p:nvGraphicFramePr>
          <p:cNvPr id="39" name="表格 38"/>
          <p:cNvGraphicFramePr>
            <a:graphicFrameLocks noGrp="1"/>
          </p:cNvGraphicFramePr>
          <p:nvPr/>
        </p:nvGraphicFramePr>
        <p:xfrm>
          <a:off x="7596336" y="260648"/>
          <a:ext cx="1224136" cy="4389120"/>
        </p:xfrm>
        <a:graphic>
          <a:graphicData uri="http://schemas.openxmlformats.org/drawingml/2006/table">
            <a:tbl>
              <a:tblPr firstRow="1" bandRow="1">
                <a:tableStyleId>{5940675A-B579-460E-94D1-54222C63F5DA}</a:tableStyleId>
              </a:tblPr>
              <a:tblGrid>
                <a:gridCol w="432048"/>
                <a:gridCol w="792088"/>
              </a:tblGrid>
              <a:tr h="288032">
                <a:tc gridSpan="2">
                  <a:txBody>
                    <a:bodyPr/>
                    <a:lstStyle/>
                    <a:p>
                      <a:r>
                        <a:rPr lang="en-US" altLang="zh-CN" dirty="0" smtClean="0"/>
                        <a:t>CLOSE</a:t>
                      </a:r>
                      <a:r>
                        <a:rPr lang="zh-CN" altLang="en-US" dirty="0" smtClean="0"/>
                        <a:t>表</a:t>
                      </a:r>
                      <a:endParaRPr lang="zh-CN" altLang="en-US" dirty="0"/>
                    </a:p>
                  </a:txBody>
                  <a:tcPr>
                    <a:solidFill>
                      <a:schemeClr val="bg2"/>
                    </a:solidFill>
                  </a:tcPr>
                </a:tc>
                <a:tc hMerge="1">
                  <a:txBody>
                    <a:bodyPr/>
                    <a:lstStyle/>
                    <a:p>
                      <a:endParaRPr lang="zh-CN" altLang="en-US" dirty="0"/>
                    </a:p>
                  </a:txBody>
                  <a:tcPr>
                    <a:solidFill>
                      <a:schemeClr val="bg2"/>
                    </a:solidFill>
                  </a:tcPr>
                </a:tc>
              </a:tr>
              <a:tr h="288032">
                <a:tc>
                  <a:txBody>
                    <a:bodyPr/>
                    <a:lstStyle/>
                    <a:p>
                      <a:r>
                        <a:rPr lang="en-US" altLang="zh-CN" dirty="0" smtClean="0"/>
                        <a:t>1</a:t>
                      </a:r>
                      <a:endParaRPr lang="zh-CN" altLang="en-US" dirty="0"/>
                    </a:p>
                  </a:txBody>
                  <a:tcPr>
                    <a:solidFill>
                      <a:schemeClr val="bg2"/>
                    </a:solidFill>
                  </a:tcPr>
                </a:tc>
                <a:tc>
                  <a:txBody>
                    <a:bodyPr/>
                    <a:lstStyle/>
                    <a:p>
                      <a:r>
                        <a:rPr lang="en-US" altLang="zh-CN" dirty="0" smtClean="0"/>
                        <a:t>0000</a:t>
                      </a:r>
                      <a:endParaRPr lang="zh-CN" altLang="en-US" dirty="0"/>
                    </a:p>
                  </a:txBody>
                  <a:tcPr>
                    <a:solidFill>
                      <a:schemeClr val="bg2"/>
                    </a:solidFill>
                  </a:tcPr>
                </a:tc>
              </a:tr>
              <a:tr h="487853">
                <a:tc>
                  <a:txBody>
                    <a:bodyPr/>
                    <a:lstStyle/>
                    <a:p>
                      <a:r>
                        <a:rPr lang="en-US" altLang="zh-CN" dirty="0" smtClean="0"/>
                        <a:t>2</a:t>
                      </a:r>
                      <a:endParaRPr lang="zh-CN" altLang="en-US" dirty="0"/>
                    </a:p>
                  </a:txBody>
                  <a:tcPr>
                    <a:solidFill>
                      <a:schemeClr val="bg2"/>
                    </a:solidFill>
                  </a:tcPr>
                </a:tc>
                <a:tc>
                  <a:txBody>
                    <a:bodyPr/>
                    <a:lstStyle/>
                    <a:p>
                      <a:r>
                        <a:rPr lang="en-US" altLang="zh-CN" dirty="0" smtClean="0"/>
                        <a:t>1000</a:t>
                      </a:r>
                    </a:p>
                    <a:p>
                      <a:r>
                        <a:rPr lang="en-US" altLang="zh-CN" dirty="0" smtClean="0"/>
                        <a:t>1001</a:t>
                      </a:r>
                    </a:p>
                    <a:p>
                      <a:r>
                        <a:rPr lang="en-US" altLang="zh-CN" dirty="0" smtClean="0"/>
                        <a:t>1010</a:t>
                      </a:r>
                    </a:p>
                  </a:txBody>
                  <a:tcPr>
                    <a:solidFill>
                      <a:schemeClr val="bg2"/>
                    </a:solidFill>
                  </a:tcPr>
                </a:tc>
              </a:tr>
              <a:tr h="0">
                <a:tc>
                  <a:txBody>
                    <a:bodyPr/>
                    <a:lstStyle/>
                    <a:p>
                      <a:r>
                        <a:rPr lang="en-US" altLang="zh-CN" dirty="0" smtClean="0"/>
                        <a:t>3</a:t>
                      </a:r>
                      <a:endParaRPr lang="zh-CN" altLang="en-US" dirty="0"/>
                    </a:p>
                  </a:txBody>
                  <a:tcPr>
                    <a:solidFill>
                      <a:schemeClr val="bg2"/>
                    </a:solidFill>
                  </a:tcPr>
                </a:tc>
                <a:tc>
                  <a:txBody>
                    <a:bodyPr/>
                    <a:lstStyle/>
                    <a:p>
                      <a:r>
                        <a:rPr lang="en-US" altLang="zh-CN" dirty="0" smtClean="0"/>
                        <a:t>0010</a:t>
                      </a:r>
                    </a:p>
                  </a:txBody>
                  <a:tcPr>
                    <a:solidFill>
                      <a:schemeClr val="bg2"/>
                    </a:solidFill>
                  </a:tcPr>
                </a:tc>
              </a:tr>
              <a:tr h="220568">
                <a:tc>
                  <a:txBody>
                    <a:bodyPr/>
                    <a:lstStyle/>
                    <a:p>
                      <a:r>
                        <a:rPr lang="en-US" altLang="zh-CN" dirty="0" smtClean="0"/>
                        <a:t>4</a:t>
                      </a:r>
                      <a:endParaRPr lang="zh-CN" altLang="en-US" dirty="0"/>
                    </a:p>
                  </a:txBody>
                  <a:tcPr>
                    <a:solidFill>
                      <a:schemeClr val="bg2"/>
                    </a:solidFill>
                  </a:tcPr>
                </a:tc>
                <a:tc>
                  <a:txBody>
                    <a:bodyPr/>
                    <a:lstStyle/>
                    <a:p>
                      <a:r>
                        <a:rPr lang="en-US" altLang="zh-CN" dirty="0" smtClean="0"/>
                        <a:t>1011</a:t>
                      </a:r>
                    </a:p>
                  </a:txBody>
                  <a:tcPr>
                    <a:solidFill>
                      <a:schemeClr val="bg2"/>
                    </a:solidFill>
                  </a:tcPr>
                </a:tc>
              </a:tr>
              <a:tr h="430872">
                <a:tc>
                  <a:txBody>
                    <a:bodyPr/>
                    <a:lstStyle/>
                    <a:p>
                      <a:r>
                        <a:rPr lang="en-US" altLang="zh-CN" dirty="0" smtClean="0"/>
                        <a:t>5</a:t>
                      </a:r>
                      <a:endParaRPr lang="zh-CN" altLang="en-US" dirty="0"/>
                    </a:p>
                  </a:txBody>
                  <a:tcPr>
                    <a:solidFill>
                      <a:schemeClr val="bg2"/>
                    </a:solidFill>
                  </a:tcPr>
                </a:tc>
                <a:tc>
                  <a:txBody>
                    <a:bodyPr/>
                    <a:lstStyle/>
                    <a:p>
                      <a:r>
                        <a:rPr lang="en-US" altLang="zh-CN" dirty="0" smtClean="0"/>
                        <a:t>0011</a:t>
                      </a:r>
                    </a:p>
                    <a:p>
                      <a:r>
                        <a:rPr lang="en-US" altLang="zh-CN" dirty="0" smtClean="0"/>
                        <a:t>0001</a:t>
                      </a:r>
                      <a:endParaRPr lang="zh-CN" altLang="en-US" dirty="0"/>
                    </a:p>
                  </a:txBody>
                  <a:tcPr>
                    <a:solidFill>
                      <a:schemeClr val="bg2"/>
                    </a:solidFill>
                  </a:tcPr>
                </a:tc>
              </a:tr>
              <a:tr h="150832">
                <a:tc>
                  <a:txBody>
                    <a:bodyPr/>
                    <a:lstStyle/>
                    <a:p>
                      <a:r>
                        <a:rPr lang="en-US" altLang="zh-CN" dirty="0" smtClean="0"/>
                        <a:t>6</a:t>
                      </a:r>
                      <a:endParaRPr lang="zh-CN" altLang="en-US" dirty="0"/>
                    </a:p>
                  </a:txBody>
                  <a:tcPr>
                    <a:solidFill>
                      <a:schemeClr val="bg2"/>
                    </a:solidFill>
                  </a:tcPr>
                </a:tc>
                <a:tc>
                  <a:txBody>
                    <a:bodyPr/>
                    <a:lstStyle/>
                    <a:p>
                      <a:r>
                        <a:rPr lang="en-US" altLang="zh-CN" dirty="0" smtClean="0"/>
                        <a:t>1101</a:t>
                      </a:r>
                      <a:endParaRPr lang="zh-CN" altLang="en-US" dirty="0"/>
                    </a:p>
                  </a:txBody>
                  <a:tcPr>
                    <a:solidFill>
                      <a:schemeClr val="bg2"/>
                    </a:solidFill>
                  </a:tcPr>
                </a:tc>
              </a:tr>
              <a:tr h="145112">
                <a:tc>
                  <a:txBody>
                    <a:bodyPr/>
                    <a:lstStyle/>
                    <a:p>
                      <a:r>
                        <a:rPr lang="en-US" altLang="zh-CN" dirty="0" smtClean="0"/>
                        <a:t>7</a:t>
                      </a:r>
                      <a:endParaRPr lang="zh-CN" altLang="en-US" dirty="0"/>
                    </a:p>
                  </a:txBody>
                  <a:tcPr>
                    <a:solidFill>
                      <a:schemeClr val="bg2"/>
                    </a:solidFill>
                  </a:tcPr>
                </a:tc>
                <a:tc>
                  <a:txBody>
                    <a:bodyPr/>
                    <a:lstStyle/>
                    <a:p>
                      <a:r>
                        <a:rPr lang="en-US" altLang="zh-CN" dirty="0" smtClean="0"/>
                        <a:t>0101</a:t>
                      </a:r>
                      <a:endParaRPr lang="zh-CN" altLang="en-US" dirty="0"/>
                    </a:p>
                  </a:txBody>
                  <a:tcPr>
                    <a:solidFill>
                      <a:schemeClr val="bg2"/>
                    </a:solidFill>
                  </a:tcPr>
                </a:tc>
              </a:tr>
              <a:tr h="487853">
                <a:tc>
                  <a:txBody>
                    <a:bodyPr/>
                    <a:lstStyle/>
                    <a:p>
                      <a:r>
                        <a:rPr lang="en-US" altLang="zh-CN" dirty="0" smtClean="0"/>
                        <a:t>8</a:t>
                      </a:r>
                      <a:endParaRPr lang="zh-CN" altLang="en-US" dirty="0"/>
                    </a:p>
                  </a:txBody>
                  <a:tcPr>
                    <a:solidFill>
                      <a:schemeClr val="bg2"/>
                    </a:solidFill>
                  </a:tcPr>
                </a:tc>
                <a:tc>
                  <a:txBody>
                    <a:bodyPr/>
                    <a:lstStyle/>
                    <a:p>
                      <a:r>
                        <a:rPr lang="en-US" altLang="zh-CN" dirty="0" smtClean="0"/>
                        <a:t>1100</a:t>
                      </a:r>
                    </a:p>
                    <a:p>
                      <a:r>
                        <a:rPr lang="en-US" altLang="zh-CN" dirty="0" smtClean="0"/>
                        <a:t>1111</a:t>
                      </a:r>
                      <a:endParaRPr lang="zh-CN" altLang="en-US" dirty="0"/>
                    </a:p>
                  </a:txBody>
                  <a:tcPr>
                    <a:solidFill>
                      <a:schemeClr val="bg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blinds(horizontal)">
                                      <p:cBhvr>
                                        <p:cTn id="28" dur="500"/>
                                        <p:tgtEl>
                                          <p:spTgt spid="8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blinds(horizontal)">
                                      <p:cBhvr>
                                        <p:cTn id="31" dur="500"/>
                                        <p:tgtEl>
                                          <p:spTgt spid="8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blinds(horizontal)">
                                      <p:cBhvr>
                                        <p:cTn id="36" dur="500"/>
                                        <p:tgtEl>
                                          <p:spTgt spid="12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8"/>
                                        </p:tgtEl>
                                        <p:attrNameLst>
                                          <p:attrName>style.visibility</p:attrName>
                                        </p:attrNameLst>
                                      </p:cBhvr>
                                      <p:to>
                                        <p:strVal val="visible"/>
                                      </p:to>
                                    </p:set>
                                    <p:animEffect transition="in" filter="blinds(horizontal)">
                                      <p:cBhvr>
                                        <p:cTn id="39" dur="500"/>
                                        <p:tgtEl>
                                          <p:spTgt spid="12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blinds(horizontal)">
                                      <p:cBhvr>
                                        <p:cTn id="44" dur="500"/>
                                        <p:tgtEl>
                                          <p:spTgt spid="4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linds(horizontal)">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3"/>
                                        </p:tgtEl>
                                        <p:attrNameLst>
                                          <p:attrName>style.visibility</p:attrName>
                                        </p:attrNameLst>
                                      </p:cBhvr>
                                      <p:to>
                                        <p:strVal val="visible"/>
                                      </p:to>
                                    </p:set>
                                    <p:animEffect transition="in" filter="blinds(horizontal)">
                                      <p:cBhvr>
                                        <p:cTn id="52" dur="500"/>
                                        <p:tgtEl>
                                          <p:spTgt spid="10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blinds(horizontal)">
                                      <p:cBhvr>
                                        <p:cTn id="55" dur="500"/>
                                        <p:tgtEl>
                                          <p:spTgt spid="102"/>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blinds(horizontal)">
                                      <p:cBhvr>
                                        <p:cTn id="60" dur="500"/>
                                        <p:tgtEl>
                                          <p:spTgt spid="5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blinds(horizontal)">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blinds(horizontal)">
                                      <p:cBhvr>
                                        <p:cTn id="68" dur="500"/>
                                        <p:tgtEl>
                                          <p:spTgt spid="5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blinds(horizontal)">
                                      <p:cBhvr>
                                        <p:cTn id="71" dur="500"/>
                                        <p:tgtEl>
                                          <p:spTgt spid="56"/>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blinds(horizontal)">
                                      <p:cBhvr>
                                        <p:cTn id="76" dur="500"/>
                                        <p:tgtEl>
                                          <p:spTgt spid="115"/>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13"/>
                                        </p:tgtEl>
                                        <p:attrNameLst>
                                          <p:attrName>style.visibility</p:attrName>
                                        </p:attrNameLst>
                                      </p:cBhvr>
                                      <p:to>
                                        <p:strVal val="visible"/>
                                      </p:to>
                                    </p:set>
                                    <p:animEffect transition="in" filter="blinds(horizontal)">
                                      <p:cBhvr>
                                        <p:cTn id="79" dur="500"/>
                                        <p:tgtEl>
                                          <p:spTgt spid="11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blinds(horizontal)">
                                      <p:cBhvr>
                                        <p:cTn id="84" dur="500"/>
                                        <p:tgtEl>
                                          <p:spTgt spid="74"/>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blinds(horizontal)">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blinds(horizontal)">
                                      <p:cBhvr>
                                        <p:cTn id="92" dur="500"/>
                                        <p:tgtEl>
                                          <p:spTgt spid="76"/>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blinds(horizontal)">
                                      <p:cBhvr>
                                        <p:cTn id="95" dur="500"/>
                                        <p:tgtEl>
                                          <p:spTgt spid="75"/>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70"/>
                                        </p:tgtEl>
                                        <p:attrNameLst>
                                          <p:attrName>style.visibility</p:attrName>
                                        </p:attrNameLst>
                                      </p:cBhvr>
                                      <p:to>
                                        <p:strVal val="visible"/>
                                      </p:to>
                                    </p:set>
                                    <p:animEffect transition="in" filter="blinds(horizontal)">
                                      <p:cBhvr>
                                        <p:cTn id="100" dur="500"/>
                                        <p:tgtEl>
                                          <p:spTgt spid="70"/>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69"/>
                                        </p:tgtEl>
                                        <p:attrNameLst>
                                          <p:attrName>style.visibility</p:attrName>
                                        </p:attrNameLst>
                                      </p:cBhvr>
                                      <p:to>
                                        <p:strVal val="visible"/>
                                      </p:to>
                                    </p:set>
                                    <p:animEffect transition="in" filter="blinds(horizontal)">
                                      <p:cBhvr>
                                        <p:cTn id="103" dur="500"/>
                                        <p:tgtEl>
                                          <p:spTgt spid="69"/>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blinds(horizontal)">
                                      <p:cBhvr>
                                        <p:cTn id="108" dur="500"/>
                                        <p:tgtEl>
                                          <p:spTgt spid="72"/>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blinds(horizontal)">
                                      <p:cBhvr>
                                        <p:cTn id="111" dur="500"/>
                                        <p:tgtEl>
                                          <p:spTgt spid="71"/>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blinds(horizontal)">
                                      <p:cBhvr>
                                        <p:cTn id="116" dur="500"/>
                                        <p:tgtEl>
                                          <p:spTgt spid="92"/>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91"/>
                                        </p:tgtEl>
                                        <p:attrNameLst>
                                          <p:attrName>style.visibility</p:attrName>
                                        </p:attrNameLst>
                                      </p:cBhvr>
                                      <p:to>
                                        <p:strVal val="visible"/>
                                      </p:to>
                                    </p:set>
                                    <p:animEffect transition="in" filter="blinds(horizontal)">
                                      <p:cBhvr>
                                        <p:cTn id="119" dur="500"/>
                                        <p:tgtEl>
                                          <p:spTgt spid="91"/>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20"/>
                                        </p:tgtEl>
                                        <p:attrNameLst>
                                          <p:attrName>style.visibility</p:attrName>
                                        </p:attrNameLst>
                                      </p:cBhvr>
                                      <p:to>
                                        <p:strVal val="visible"/>
                                      </p:to>
                                    </p:set>
                                    <p:animEffect transition="in" filter="blinds(horizontal)">
                                      <p:cBhvr>
                                        <p:cTn id="124" dur="500"/>
                                        <p:tgtEl>
                                          <p:spTgt spid="120"/>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119"/>
                                        </p:tgtEl>
                                        <p:attrNameLst>
                                          <p:attrName>style.visibility</p:attrName>
                                        </p:attrNameLst>
                                      </p:cBhvr>
                                      <p:to>
                                        <p:strVal val="visible"/>
                                      </p:to>
                                    </p:set>
                                    <p:animEffect transition="in" filter="blinds(horizontal)">
                                      <p:cBhvr>
                                        <p:cTn id="127" dur="500"/>
                                        <p:tgtEl>
                                          <p:spTgt spid="119"/>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32"/>
                                        </p:tgtEl>
                                        <p:attrNameLst>
                                          <p:attrName>style.visibility</p:attrName>
                                        </p:attrNameLst>
                                      </p:cBhvr>
                                      <p:to>
                                        <p:strVal val="visible"/>
                                      </p:to>
                                    </p:set>
                                    <p:animEffect transition="in" filter="blinds(horizontal)">
                                      <p:cBhvr>
                                        <p:cTn id="132" dur="500"/>
                                        <p:tgtEl>
                                          <p:spTgt spid="132"/>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121"/>
                                        </p:tgtEl>
                                        <p:attrNameLst>
                                          <p:attrName>style.visibility</p:attrName>
                                        </p:attrNameLst>
                                      </p:cBhvr>
                                      <p:to>
                                        <p:strVal val="visible"/>
                                      </p:to>
                                    </p:set>
                                    <p:animEffect transition="in" filter="blinds(horizontal)">
                                      <p:cBhvr>
                                        <p:cTn id="135" dur="500"/>
                                        <p:tgtEl>
                                          <p:spTgt spid="121"/>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nodeType="clickEffect">
                                  <p:stCondLst>
                                    <p:cond delay="0"/>
                                  </p:stCondLst>
                                  <p:childTnLst>
                                    <p:set>
                                      <p:cBhvr>
                                        <p:cTn id="139" dur="1" fill="hold">
                                          <p:stCondLst>
                                            <p:cond delay="0"/>
                                          </p:stCondLst>
                                        </p:cTn>
                                        <p:tgtEl>
                                          <p:spTgt spid="110"/>
                                        </p:tgtEl>
                                        <p:attrNameLst>
                                          <p:attrName>style.visibility</p:attrName>
                                        </p:attrNameLst>
                                      </p:cBhvr>
                                      <p:to>
                                        <p:strVal val="visible"/>
                                      </p:to>
                                    </p:set>
                                    <p:animEffect transition="in" filter="blinds(horizontal)">
                                      <p:cBhvr>
                                        <p:cTn id="140" dur="500"/>
                                        <p:tgtEl>
                                          <p:spTgt spid="110"/>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109"/>
                                        </p:tgtEl>
                                        <p:attrNameLst>
                                          <p:attrName>style.visibility</p:attrName>
                                        </p:attrNameLst>
                                      </p:cBhvr>
                                      <p:to>
                                        <p:strVal val="visible"/>
                                      </p:to>
                                    </p:set>
                                    <p:animEffect transition="in" filter="blinds(horizontal)">
                                      <p:cBhvr>
                                        <p:cTn id="143"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6" grpId="0" animBg="1"/>
      <p:bldP spid="102" grpId="0" animBg="1"/>
      <p:bldP spid="113" grpId="0" animBg="1"/>
      <p:bldP spid="128" grpId="0" animBg="1"/>
      <p:bldP spid="44" grpId="0" animBg="1"/>
      <p:bldP spid="53" grpId="0" animBg="1"/>
      <p:bldP spid="56" grpId="0" animBg="1"/>
      <p:bldP spid="69" grpId="0" animBg="1"/>
      <p:bldP spid="71" grpId="0" animBg="1"/>
      <p:bldP spid="73" grpId="0" animBg="1"/>
      <p:bldP spid="75" grpId="0" animBg="1"/>
      <p:bldP spid="91" grpId="0" animBg="1"/>
      <p:bldP spid="109" grpId="0" animBg="1"/>
      <p:bldP spid="119" grpId="0" animBg="1"/>
      <p:bldP spid="1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5" name="流程图: 联系 4"/>
          <p:cNvSpPr/>
          <p:nvPr/>
        </p:nvSpPr>
        <p:spPr>
          <a:xfrm>
            <a:off x="2084610" y="1484784"/>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0000</a:t>
            </a:r>
            <a:endParaRPr lang="zh-CN" altLang="en-US" sz="1200" dirty="0"/>
          </a:p>
        </p:txBody>
      </p:sp>
      <p:sp>
        <p:nvSpPr>
          <p:cNvPr id="86" name="流程图: 联系 85"/>
          <p:cNvSpPr/>
          <p:nvPr/>
        </p:nvSpPr>
        <p:spPr>
          <a:xfrm>
            <a:off x="2699792" y="1988840"/>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1010</a:t>
            </a:r>
            <a:endParaRPr lang="zh-CN" altLang="en-US" sz="1200" dirty="0"/>
          </a:p>
        </p:txBody>
      </p:sp>
      <p:cxnSp>
        <p:nvCxnSpPr>
          <p:cNvPr id="87" name="直接箭头连接符 86"/>
          <p:cNvCxnSpPr>
            <a:stCxn id="5" idx="5"/>
            <a:endCxn id="86" idx="0"/>
          </p:cNvCxnSpPr>
          <p:nvPr/>
        </p:nvCxnSpPr>
        <p:spPr>
          <a:xfrm>
            <a:off x="2760699" y="1730635"/>
            <a:ext cx="335137" cy="258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流程图: 联系 101"/>
          <p:cNvSpPr/>
          <p:nvPr/>
        </p:nvSpPr>
        <p:spPr>
          <a:xfrm>
            <a:off x="3312431" y="3356992"/>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1011</a:t>
            </a:r>
            <a:endParaRPr lang="zh-CN" altLang="en-US" sz="1200" dirty="0"/>
          </a:p>
        </p:txBody>
      </p:sp>
      <p:cxnSp>
        <p:nvCxnSpPr>
          <p:cNvPr id="103" name="直接箭头连接符 102"/>
          <p:cNvCxnSpPr>
            <a:stCxn id="128" idx="5"/>
            <a:endCxn id="102" idx="0"/>
          </p:cNvCxnSpPr>
          <p:nvPr/>
        </p:nvCxnSpPr>
        <p:spPr>
          <a:xfrm>
            <a:off x="3401911" y="2882763"/>
            <a:ext cx="342568" cy="474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流程图: 联系 112"/>
          <p:cNvSpPr/>
          <p:nvPr/>
        </p:nvSpPr>
        <p:spPr>
          <a:xfrm>
            <a:off x="4591323" y="4005064"/>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0001</a:t>
            </a:r>
            <a:endParaRPr lang="zh-CN" altLang="en-US" sz="1200" dirty="0"/>
          </a:p>
        </p:txBody>
      </p:sp>
      <p:cxnSp>
        <p:nvCxnSpPr>
          <p:cNvPr id="115" name="直接箭头连接符 114"/>
          <p:cNvCxnSpPr>
            <a:stCxn id="102" idx="6"/>
            <a:endCxn id="113" idx="0"/>
          </p:cNvCxnSpPr>
          <p:nvPr/>
        </p:nvCxnSpPr>
        <p:spPr>
          <a:xfrm>
            <a:off x="4176527" y="3501008"/>
            <a:ext cx="84684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流程图: 联系 127"/>
          <p:cNvSpPr/>
          <p:nvPr/>
        </p:nvSpPr>
        <p:spPr>
          <a:xfrm>
            <a:off x="2664359" y="2636912"/>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0010</a:t>
            </a:r>
            <a:endParaRPr lang="zh-CN" altLang="en-US" sz="1200" dirty="0"/>
          </a:p>
        </p:txBody>
      </p:sp>
      <p:cxnSp>
        <p:nvCxnSpPr>
          <p:cNvPr id="129" name="直接箭头连接符 128"/>
          <p:cNvCxnSpPr>
            <a:stCxn id="86" idx="4"/>
            <a:endCxn id="128" idx="0"/>
          </p:cNvCxnSpPr>
          <p:nvPr/>
        </p:nvCxnSpPr>
        <p:spPr>
          <a:xfrm>
            <a:off x="3095836" y="2276872"/>
            <a:ext cx="571"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流程图: 联系 70"/>
          <p:cNvSpPr/>
          <p:nvPr/>
        </p:nvSpPr>
        <p:spPr>
          <a:xfrm>
            <a:off x="6031483" y="4653136"/>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1101</a:t>
            </a:r>
            <a:endParaRPr lang="zh-CN" altLang="en-US" sz="1200" dirty="0"/>
          </a:p>
        </p:txBody>
      </p:sp>
      <p:cxnSp>
        <p:nvCxnSpPr>
          <p:cNvPr id="72" name="直接箭头连接符 71"/>
          <p:cNvCxnSpPr>
            <a:stCxn id="113" idx="6"/>
            <a:endCxn id="71" idx="0"/>
          </p:cNvCxnSpPr>
          <p:nvPr/>
        </p:nvCxnSpPr>
        <p:spPr>
          <a:xfrm>
            <a:off x="5455419" y="4149080"/>
            <a:ext cx="97210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6039180" y="5301208"/>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0101</a:t>
            </a:r>
            <a:endParaRPr lang="zh-CN" altLang="en-US" sz="1200" dirty="0"/>
          </a:p>
        </p:txBody>
      </p:sp>
      <p:cxnSp>
        <p:nvCxnSpPr>
          <p:cNvPr id="92" name="直接箭头连接符 91"/>
          <p:cNvCxnSpPr>
            <a:stCxn id="71" idx="4"/>
            <a:endCxn id="91" idx="0"/>
          </p:cNvCxnSpPr>
          <p:nvPr/>
        </p:nvCxnSpPr>
        <p:spPr>
          <a:xfrm>
            <a:off x="6427527" y="4941168"/>
            <a:ext cx="7697"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流程图: 联系 108"/>
          <p:cNvSpPr/>
          <p:nvPr/>
        </p:nvSpPr>
        <p:spPr>
          <a:xfrm>
            <a:off x="6984839" y="5949280"/>
            <a:ext cx="864096" cy="288032"/>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1111</a:t>
            </a:r>
            <a:endParaRPr lang="zh-CN" altLang="en-US" sz="1200" dirty="0"/>
          </a:p>
        </p:txBody>
      </p:sp>
      <p:cxnSp>
        <p:nvCxnSpPr>
          <p:cNvPr id="110" name="直接箭头连接符 109"/>
          <p:cNvCxnSpPr>
            <a:stCxn id="91" idx="6"/>
            <a:endCxn id="109" idx="0"/>
          </p:cNvCxnSpPr>
          <p:nvPr/>
        </p:nvCxnSpPr>
        <p:spPr>
          <a:xfrm>
            <a:off x="6831268" y="5445224"/>
            <a:ext cx="585619"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en-US" altLang="zh-CN" dirty="0" smtClean="0"/>
              <a:t>DFS</a:t>
            </a:r>
            <a:r>
              <a:rPr lang="zh-CN" altLang="en-US" dirty="0" smtClean="0"/>
              <a:t>深度优先搜索</a:t>
            </a:r>
            <a:endParaRPr lang="en-US" altLang="zh-CN" dirty="0" smtClean="0"/>
          </a:p>
          <a:p>
            <a:pPr lvl="1"/>
            <a:r>
              <a:rPr lang="zh-CN" altLang="en-US" sz="2800" b="1" dirty="0" smtClean="0">
                <a:latin typeface="华文中宋" pitchFamily="2" charset="-122"/>
                <a:ea typeface="华文中宋" pitchFamily="2" charset="-122"/>
              </a:rPr>
              <a:t>过河问题</a:t>
            </a:r>
            <a:endParaRPr lang="en-US" altLang="zh-CN" sz="2800" b="1" dirty="0" smtClean="0">
              <a:latin typeface="华文中宋" pitchFamily="2" charset="-122"/>
              <a:ea typeface="华文中宋" pitchFamily="2" charset="-122"/>
            </a:endParaRPr>
          </a:p>
          <a:p>
            <a:pPr lvl="2"/>
            <a:r>
              <a:rPr lang="zh-CN" altLang="en-US" b="1" dirty="0" smtClean="0">
                <a:latin typeface="华文中宋" pitchFamily="2" charset="-122"/>
                <a:ea typeface="华文中宋" pitchFamily="2" charset="-122"/>
              </a:rPr>
              <a:t>数据结构</a:t>
            </a:r>
            <a:endParaRPr lang="en-US" altLang="zh-CN" b="1" dirty="0" smtClean="0">
              <a:latin typeface="华文中宋" pitchFamily="2" charset="-122"/>
              <a:ea typeface="华文中宋" pitchFamily="2" charset="-122"/>
            </a:endParaRPr>
          </a:p>
          <a:p>
            <a:pPr lvl="3"/>
            <a:r>
              <a:rPr lang="zh-CN" altLang="en-US" sz="2500" b="1" dirty="0" smtClean="0">
                <a:latin typeface="华文中宋" pitchFamily="2" charset="-122"/>
                <a:ea typeface="华文中宋" pitchFamily="2" charset="-122"/>
              </a:rPr>
              <a:t>搜索树</a:t>
            </a:r>
            <a:endParaRPr lang="en-US" altLang="zh-CN" sz="2500" b="1" dirty="0" smtClean="0">
              <a:latin typeface="华文中宋" pitchFamily="2" charset="-122"/>
              <a:ea typeface="华文中宋" pitchFamily="2" charset="-122"/>
            </a:endParaRPr>
          </a:p>
          <a:p>
            <a:pPr lvl="4"/>
            <a:r>
              <a:rPr lang="zh-CN" altLang="en-US" b="1" dirty="0" smtClean="0">
                <a:latin typeface="华文中宋" pitchFamily="2" charset="-122"/>
                <a:ea typeface="华文中宋" pitchFamily="2" charset="-122"/>
              </a:rPr>
              <a:t>树：动态生长</a:t>
            </a:r>
            <a:endParaRPr lang="en-US" altLang="zh-CN" b="1" dirty="0" smtClean="0">
              <a:latin typeface="华文中宋" pitchFamily="2" charset="-122"/>
              <a:ea typeface="华文中宋" pitchFamily="2" charset="-122"/>
            </a:endParaRPr>
          </a:p>
          <a:p>
            <a:pPr lvl="3"/>
            <a:r>
              <a:rPr lang="en-US" altLang="zh-CN" sz="2000" b="1" dirty="0" smtClean="0">
                <a:latin typeface="华文中宋" pitchFamily="2" charset="-122"/>
                <a:ea typeface="华文中宋" pitchFamily="2" charset="-122"/>
              </a:rPr>
              <a:t>OPEN</a:t>
            </a:r>
            <a:r>
              <a:rPr lang="zh-CN" altLang="en-US" sz="2000" b="1" dirty="0" smtClean="0">
                <a:latin typeface="华文中宋" pitchFamily="2" charset="-122"/>
                <a:ea typeface="华文中宋" pitchFamily="2" charset="-122"/>
              </a:rPr>
              <a:t>表</a:t>
            </a:r>
          </a:p>
          <a:p>
            <a:pPr lvl="4"/>
            <a:r>
              <a:rPr lang="zh-CN" altLang="en-US" b="1" dirty="0" smtClean="0">
                <a:latin typeface="华文中宋" pitchFamily="2" charset="-122"/>
                <a:ea typeface="华文中宋" pitchFamily="2" charset="-122"/>
              </a:rPr>
              <a:t>栈：用来存放将要扩展的节点。后进先出。</a:t>
            </a:r>
            <a:endParaRPr lang="en-US" altLang="zh-CN" b="1" dirty="0" smtClean="0">
              <a:latin typeface="华文中宋" pitchFamily="2" charset="-122"/>
              <a:ea typeface="华文中宋" pitchFamily="2" charset="-122"/>
            </a:endParaRPr>
          </a:p>
          <a:p>
            <a:pPr lvl="4"/>
            <a:r>
              <a:rPr lang="zh-CN" altLang="en-US" b="1" dirty="0" smtClean="0">
                <a:latin typeface="华文中宋" pitchFamily="2" charset="-122"/>
                <a:ea typeface="华文中宋" pitchFamily="2" charset="-122"/>
              </a:rPr>
              <a:t>递归</a:t>
            </a:r>
          </a:p>
          <a:p>
            <a:pPr lvl="3"/>
            <a:r>
              <a:rPr lang="en-US" altLang="zh-CN" sz="2000" b="1" dirty="0" smtClean="0">
                <a:latin typeface="华文中宋" pitchFamily="2" charset="-122"/>
                <a:ea typeface="华文中宋" pitchFamily="2" charset="-122"/>
              </a:rPr>
              <a:t>CLOSE</a:t>
            </a:r>
            <a:r>
              <a:rPr lang="zh-CN" altLang="en-US" sz="2000" b="1" dirty="0" smtClean="0">
                <a:latin typeface="华文中宋" pitchFamily="2" charset="-122"/>
                <a:ea typeface="华文中宋" pitchFamily="2" charset="-122"/>
              </a:rPr>
              <a:t>表</a:t>
            </a:r>
          </a:p>
          <a:p>
            <a:pPr lvl="4"/>
            <a:r>
              <a:rPr lang="zh-CN" altLang="en-US" b="1" dirty="0" smtClean="0">
                <a:latin typeface="华文中宋" pitchFamily="2" charset="-122"/>
                <a:ea typeface="华文中宋" pitchFamily="2" charset="-122"/>
              </a:rPr>
              <a:t>为了避免同一个节点被重复扩展，可以把扩展过的节点，记录到</a:t>
            </a:r>
            <a:r>
              <a:rPr lang="en-US" altLang="zh-CN" b="1" dirty="0" smtClean="0">
                <a:latin typeface="华文中宋" pitchFamily="2" charset="-122"/>
                <a:ea typeface="华文中宋" pitchFamily="2" charset="-122"/>
              </a:rPr>
              <a:t>CLOSED</a:t>
            </a:r>
            <a:r>
              <a:rPr lang="zh-CN" altLang="en-US" b="1" dirty="0" smtClean="0">
                <a:latin typeface="华文中宋" pitchFamily="2" charset="-122"/>
                <a:ea typeface="华文中宋" pitchFamily="2" charset="-122"/>
              </a:rPr>
              <a:t>表中，使其不再成为以后扩展的候选对象。</a:t>
            </a:r>
          </a:p>
          <a:p>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en-US" altLang="zh-CN" dirty="0" smtClean="0"/>
              <a:t>DFS</a:t>
            </a:r>
            <a:r>
              <a:rPr lang="zh-CN" altLang="en-US" dirty="0" smtClean="0"/>
              <a:t>深度优先搜索</a:t>
            </a:r>
            <a:endParaRPr lang="en-US" altLang="zh-CN" dirty="0" smtClean="0"/>
          </a:p>
          <a:p>
            <a:pPr lvl="1"/>
            <a:r>
              <a:rPr lang="zh-CN" altLang="en-US" b="1" dirty="0" smtClean="0">
                <a:solidFill>
                  <a:srgbClr val="FF0000"/>
                </a:solidFill>
                <a:latin typeface="华文中宋" pitchFamily="2" charset="-122"/>
                <a:ea typeface="华文中宋" pitchFamily="2" charset="-122"/>
              </a:rPr>
              <a:t>搜索策略是完备的</a:t>
            </a:r>
            <a:r>
              <a:rPr lang="zh-CN" altLang="en-US" b="1" dirty="0" smtClean="0">
                <a:latin typeface="华文中宋" pitchFamily="2" charset="-122"/>
                <a:ea typeface="华文中宋" pitchFamily="2" charset="-122"/>
              </a:rPr>
              <a:t>。搜索若进入某一分支，则沿着这一分支一直搜索下去，对于有限的状态空间图，从理论上讲，解总是能够找到的。</a:t>
            </a:r>
            <a:endParaRPr lang="en-US" altLang="zh-CN" b="1" dirty="0" smtClean="0">
              <a:latin typeface="华文中宋" pitchFamily="2" charset="-122"/>
              <a:ea typeface="华文中宋" pitchFamily="2" charset="-122"/>
            </a:endParaRPr>
          </a:p>
          <a:p>
            <a:pPr lvl="1"/>
            <a:r>
              <a:rPr lang="zh-CN" altLang="en-US" b="1" dirty="0" smtClean="0">
                <a:solidFill>
                  <a:srgbClr val="FF0000"/>
                </a:solidFill>
                <a:latin typeface="华文中宋" pitchFamily="2" charset="-122"/>
                <a:ea typeface="华文中宋" pitchFamily="2" charset="-122"/>
              </a:rPr>
              <a:t>搜索效率低</a:t>
            </a:r>
            <a:r>
              <a:rPr lang="zh-CN" altLang="en-US" b="1" dirty="0" smtClean="0">
                <a:latin typeface="华文中宋" pitchFamily="2" charset="-122"/>
                <a:ea typeface="华文中宋" pitchFamily="2" charset="-122"/>
              </a:rPr>
              <a:t>。由于某些分支可能扩展得很深，而解又不在这些分支上，这就无疑会降低搜索的效率。</a:t>
            </a:r>
          </a:p>
          <a:p>
            <a:pPr lvl="1"/>
            <a:endParaRPr lang="zh-CN" altLang="en-US" b="1" dirty="0" smtClean="0">
              <a:latin typeface="华文中宋" pitchFamily="2" charset="-122"/>
              <a:ea typeface="华文中宋" pitchFamily="2" charset="-122"/>
            </a:endParaRPr>
          </a:p>
          <a:p>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en-US" altLang="zh-CN" dirty="0" smtClean="0"/>
              <a:t>DFS</a:t>
            </a:r>
            <a:r>
              <a:rPr lang="en-US" altLang="zh-CN" dirty="0" smtClean="0">
                <a:sym typeface="Wingdings" pitchFamily="2" charset="2"/>
              </a:rPr>
              <a:t></a:t>
            </a:r>
            <a:r>
              <a:rPr lang="zh-CN" altLang="en-US" dirty="0" smtClean="0"/>
              <a:t>有界</a:t>
            </a:r>
            <a:r>
              <a:rPr lang="en-US" altLang="zh-CN" dirty="0" smtClean="0"/>
              <a:t>DFS</a:t>
            </a:r>
          </a:p>
          <a:p>
            <a:pPr lvl="1"/>
            <a:r>
              <a:rPr lang="zh-CN" altLang="en-US" dirty="0" smtClean="0"/>
              <a:t>有界</a:t>
            </a:r>
            <a:r>
              <a:rPr lang="en-US" altLang="zh-CN" dirty="0" smtClean="0"/>
              <a:t>DFS</a:t>
            </a:r>
          </a:p>
          <a:p>
            <a:pPr lvl="2"/>
            <a:r>
              <a:rPr lang="zh-CN" altLang="en-US" dirty="0" smtClean="0"/>
              <a:t>在深度优先搜索中，为了避免搜索过程沿着无穷的路径一直搜索下去，往往对一个节点扩展的最大深度进行限制。</a:t>
            </a:r>
          </a:p>
          <a:p>
            <a:pPr lvl="2"/>
            <a:r>
              <a:rPr lang="zh-CN" altLang="en-US" dirty="0" smtClean="0"/>
              <a:t>任何节点如果达到了深度界限，就把它作为没有后继节点进行处理，而对另一个分支进行搜索。</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1"/>
          <p:cNvSpPr>
            <a:spLocks noChangeArrowheads="1"/>
          </p:cNvSpPr>
          <p:nvPr/>
        </p:nvSpPr>
        <p:spPr bwMode="auto">
          <a:xfrm>
            <a:off x="9302750" y="7016750"/>
            <a:ext cx="0" cy="0"/>
          </a:xfrm>
          <a:prstGeom prst="rect">
            <a:avLst/>
          </a:prstGeom>
          <a:noFill/>
          <a:ln w="9525">
            <a:noFill/>
            <a:miter lim="800000"/>
            <a:headEnd/>
            <a:tailEnd/>
          </a:ln>
          <a:effectLst/>
        </p:spPr>
        <p:txBody>
          <a:bodyPr anchor="ctr"/>
          <a:lstStyle/>
          <a:p>
            <a:pPr>
              <a:lnSpc>
                <a:spcPts val="150"/>
              </a:lnSpc>
              <a:buClr>
                <a:srgbClr val="000000"/>
              </a:buClr>
              <a:buSzPct val="100000"/>
            </a:pPr>
            <a:r>
              <a:rPr lang="zh-CN" altLang="en-US" sz="100">
                <a:solidFill>
                  <a:srgbClr val="000000"/>
                </a:solidFill>
                <a:sym typeface="Times New Roman" pitchFamily="18" charset="0"/>
              </a:rPr>
              <a:t>琢选壮攀稚月怕讶赖帧拷哪效赖蛤瞄贩灶绘紧侨夫妨抛陪纪除走姨扶薪躬三章状态空间搜索策略三章状态空间搜索策略</a:t>
            </a:r>
          </a:p>
        </p:txBody>
      </p:sp>
      <p:pic>
        <p:nvPicPr>
          <p:cNvPr id="43009" name="Picture 1"/>
          <p:cNvPicPr>
            <a:picLocks noChangeAspect="1" noChangeArrowheads="1"/>
          </p:cNvPicPr>
          <p:nvPr/>
        </p:nvPicPr>
        <p:blipFill>
          <a:blip r:embed="rId3" cstate="print"/>
          <a:srcRect/>
          <a:stretch>
            <a:fillRect/>
          </a:stretch>
        </p:blipFill>
        <p:spPr bwMode="auto">
          <a:xfrm>
            <a:off x="361950" y="204788"/>
            <a:ext cx="8420100" cy="6448425"/>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有界</a:t>
            </a:r>
            <a:r>
              <a:rPr lang="en-US" altLang="zh-CN" dirty="0" smtClean="0"/>
              <a:t>DFS</a:t>
            </a:r>
          </a:p>
          <a:p>
            <a:pPr lvl="1"/>
            <a:r>
              <a:rPr lang="zh-CN" altLang="en-US" dirty="0" smtClean="0">
                <a:solidFill>
                  <a:srgbClr val="FF0000"/>
                </a:solidFill>
              </a:rPr>
              <a:t>有界深度优先搜索算法的深度界限的选择很重要。</a:t>
            </a:r>
            <a:endParaRPr lang="en-US" altLang="zh-CN" dirty="0" smtClean="0">
              <a:solidFill>
                <a:srgbClr val="FF0000"/>
              </a:solidFill>
            </a:endParaRPr>
          </a:p>
          <a:p>
            <a:pPr lvl="2"/>
            <a:r>
              <a:rPr lang="zh-CN" altLang="en-US" dirty="0" smtClean="0"/>
              <a:t>选择过大，可能会影响搜索的效率；</a:t>
            </a:r>
            <a:endParaRPr lang="en-US" altLang="zh-CN" dirty="0" smtClean="0"/>
          </a:p>
          <a:p>
            <a:pPr lvl="2"/>
            <a:r>
              <a:rPr lang="zh-CN" altLang="en-US" dirty="0" smtClean="0"/>
              <a:t>选择的过小，有可能求不到解。</a:t>
            </a:r>
          </a:p>
          <a:p>
            <a:pPr lvl="1"/>
            <a:r>
              <a:rPr lang="zh-CN" altLang="en-US" dirty="0" smtClean="0">
                <a:solidFill>
                  <a:srgbClr val="FF0000"/>
                </a:solidFill>
              </a:rPr>
              <a:t>有界深度优先搜索策略是不完备的。</a:t>
            </a:r>
            <a:endParaRPr lang="en-US" altLang="zh-CN" dirty="0" smtClean="0">
              <a:solidFill>
                <a:srgbClr val="FF0000"/>
              </a:solidFill>
            </a:endParaRPr>
          </a:p>
          <a:p>
            <a:pPr lvl="2"/>
            <a:r>
              <a:rPr lang="zh-CN" altLang="en-US" dirty="0" smtClean="0"/>
              <a:t>对于某些问题，可能它的解就位于某一分支较深的位置，而界限值选取的没有那么大，就会导致找不到问题的解。</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en-US" altLang="zh-CN" dirty="0" smtClean="0"/>
              <a:t>DFS</a:t>
            </a:r>
            <a:r>
              <a:rPr lang="en-US" altLang="zh-CN" dirty="0" smtClean="0">
                <a:sym typeface="Wingdings" pitchFamily="2" charset="2"/>
              </a:rPr>
              <a:t></a:t>
            </a:r>
            <a:r>
              <a:rPr lang="zh-CN" altLang="en-US" dirty="0" smtClean="0"/>
              <a:t>有界</a:t>
            </a:r>
            <a:r>
              <a:rPr lang="en-US" altLang="zh-CN" dirty="0" smtClean="0"/>
              <a:t>DFS</a:t>
            </a:r>
            <a:r>
              <a:rPr lang="en-US" altLang="zh-CN" dirty="0" smtClean="0">
                <a:sym typeface="Wingdings" pitchFamily="2" charset="2"/>
              </a:rPr>
              <a:t> </a:t>
            </a:r>
            <a:r>
              <a:rPr lang="zh-CN" altLang="en-US" dirty="0" smtClean="0">
                <a:sym typeface="Wingdings" pitchFamily="2" charset="2"/>
              </a:rPr>
              <a:t>迭代加深有界</a:t>
            </a:r>
            <a:r>
              <a:rPr lang="en-US" altLang="zh-CN" dirty="0" smtClean="0"/>
              <a:t>DFS</a:t>
            </a:r>
          </a:p>
          <a:p>
            <a:pPr lvl="1"/>
            <a:r>
              <a:rPr lang="zh-CN" altLang="en-US" dirty="0" smtClean="0"/>
              <a:t>迭代加深有界</a:t>
            </a:r>
            <a:r>
              <a:rPr lang="en-US" altLang="zh-CN" dirty="0" smtClean="0"/>
              <a:t>DFS</a:t>
            </a:r>
          </a:p>
          <a:p>
            <a:pPr lvl="2"/>
            <a:r>
              <a:rPr lang="zh-CN" altLang="en-US" dirty="0" smtClean="0"/>
              <a:t>某些问题搜索时可能会存在搜索很深却得不到最优解的情况。</a:t>
            </a:r>
          </a:p>
          <a:p>
            <a:pPr lvl="2"/>
            <a:r>
              <a:rPr lang="zh-CN" altLang="en-US" dirty="0" smtClean="0"/>
              <a:t>设置一个深度约束，当搜索深度达到约束值却还没找到可行解时结束搜索。</a:t>
            </a:r>
          </a:p>
          <a:p>
            <a:pPr lvl="2"/>
            <a:r>
              <a:rPr lang="zh-CN" altLang="en-US" dirty="0" smtClean="0"/>
              <a:t>如果在一个深度约束下没有搜索到答案，那么答案一定在更深的位置，把约束深度调整到更深，直到搜索到答案为止。</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zh-CN" altLang="en-US" dirty="0" smtClean="0"/>
              <a:t>盲目搜索算法</a:t>
            </a:r>
            <a:endParaRPr lang="en-US" altLang="zh-CN" dirty="0" smtClean="0"/>
          </a:p>
          <a:p>
            <a:pPr lvl="1"/>
            <a:r>
              <a:rPr lang="en-US" altLang="zh-CN" dirty="0" smtClean="0"/>
              <a:t>BFS</a:t>
            </a:r>
          </a:p>
          <a:p>
            <a:pPr lvl="1"/>
            <a:r>
              <a:rPr lang="en-US" altLang="zh-CN" dirty="0" smtClean="0"/>
              <a:t>DFS</a:t>
            </a:r>
          </a:p>
          <a:p>
            <a:pPr lvl="1"/>
            <a:r>
              <a:rPr lang="en-US" altLang="zh-CN" dirty="0" smtClean="0"/>
              <a:t>DBFS</a:t>
            </a:r>
          </a:p>
          <a:p>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fontScale="92500"/>
          </a:bodyPr>
          <a:lstStyle/>
          <a:p>
            <a:r>
              <a:rPr lang="en-US" altLang="zh-CN" dirty="0" smtClean="0"/>
              <a:t>DBFS</a:t>
            </a:r>
            <a:r>
              <a:rPr lang="zh-CN" altLang="en-US" dirty="0" smtClean="0"/>
              <a:t>双向广度优先搜索</a:t>
            </a:r>
            <a:endParaRPr lang="en-US" altLang="zh-CN" dirty="0" smtClean="0"/>
          </a:p>
          <a:p>
            <a:pPr lvl="1"/>
            <a:r>
              <a:rPr lang="zh-CN" altLang="en-US" dirty="0" smtClean="0"/>
              <a:t>搜索沿两个方向同时进行：</a:t>
            </a:r>
            <a:endParaRPr lang="en-US" altLang="zh-CN" dirty="0" smtClean="0"/>
          </a:p>
          <a:p>
            <a:pPr lvl="2"/>
            <a:r>
              <a:rPr lang="zh-CN" altLang="en-US" dirty="0" smtClean="0"/>
              <a:t>正向搜索：从初始结点向目标结点方向搜索；</a:t>
            </a:r>
            <a:endParaRPr lang="en-US" altLang="zh-CN" dirty="0" smtClean="0"/>
          </a:p>
          <a:p>
            <a:pPr lvl="2"/>
            <a:r>
              <a:rPr lang="zh-CN" altLang="en-US" dirty="0" smtClean="0"/>
              <a:t>逆向搜索：从目标结点向初始结点方向搜索；</a:t>
            </a:r>
            <a:endParaRPr lang="en-US" altLang="zh-CN" dirty="0" smtClean="0"/>
          </a:p>
          <a:p>
            <a:pPr lvl="1"/>
            <a:r>
              <a:rPr lang="zh-CN" altLang="en-US" dirty="0" smtClean="0"/>
              <a:t>当两个方向的搜索生成同一子结点时终止此搜索过程。</a:t>
            </a:r>
            <a:endParaRPr lang="en-US" altLang="zh-CN" dirty="0" smtClean="0"/>
          </a:p>
          <a:p>
            <a:pPr lvl="1"/>
            <a:endParaRPr lang="en-US" altLang="zh-CN" sz="2200" dirty="0" smtClean="0"/>
          </a:p>
          <a:p>
            <a:pPr lvl="1"/>
            <a:r>
              <a:rPr lang="zh-CN" altLang="en-US" dirty="0" smtClean="0"/>
              <a:t>两种搜索方法：</a:t>
            </a:r>
          </a:p>
          <a:p>
            <a:pPr lvl="2"/>
            <a:r>
              <a:rPr lang="zh-CN" altLang="en-US" dirty="0" smtClean="0"/>
              <a:t>两个方向交替扩展；</a:t>
            </a:r>
          </a:p>
          <a:p>
            <a:pPr lvl="2"/>
            <a:r>
              <a:rPr lang="zh-CN" altLang="en-US" dirty="0" smtClean="0"/>
              <a:t>选择结点个数较少的那个方向先扩展。（克服两个方向结点的生成速度不平衡的状态，提高效率）</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4294967295"/>
          </p:nvPr>
        </p:nvSpPr>
        <p:spPr>
          <a:xfrm>
            <a:off x="6731000" y="6229350"/>
            <a:ext cx="1905000" cy="457200"/>
          </a:xfrm>
          <a:prstGeom prst="rect">
            <a:avLst/>
          </a:prstGeom>
        </p:spPr>
        <p:txBody>
          <a:bodyPr/>
          <a:lstStyle/>
          <a:p>
            <a:fld id="{9A7C5EDE-7C78-40AD-8813-36A0CE2B9999}" type="slidenum">
              <a:rPr lang="en-US" altLang="zh-CN"/>
              <a:pPr/>
              <a:t>4</a:t>
            </a:fld>
            <a:endParaRPr lang="en-US" altLang="zh-CN"/>
          </a:p>
        </p:txBody>
      </p:sp>
      <p:sp>
        <p:nvSpPr>
          <p:cNvPr id="69634" name="Rectangle 1026"/>
          <p:cNvSpPr>
            <a:spLocks noGrp="1" noChangeArrowheads="1"/>
          </p:cNvSpPr>
          <p:nvPr>
            <p:ph type="title"/>
          </p:nvPr>
        </p:nvSpPr>
        <p:spPr>
          <a:xfrm>
            <a:off x="107950" y="228600"/>
            <a:ext cx="7772400" cy="1143000"/>
          </a:xfrm>
        </p:spPr>
        <p:txBody>
          <a:bodyPr/>
          <a:lstStyle/>
          <a:p>
            <a:r>
              <a:rPr lang="en-US" altLang="zh-CN"/>
              <a:t> </a:t>
            </a:r>
          </a:p>
        </p:txBody>
      </p:sp>
      <p:sp>
        <p:nvSpPr>
          <p:cNvPr id="69635" name="Text Box 1027"/>
          <p:cNvSpPr txBox="1">
            <a:spLocks noChangeArrowheads="1"/>
          </p:cNvSpPr>
          <p:nvPr/>
        </p:nvSpPr>
        <p:spPr bwMode="auto">
          <a:xfrm>
            <a:off x="4273550" y="1981200"/>
            <a:ext cx="4267200" cy="4154984"/>
          </a:xfrm>
          <a:prstGeom prst="rect">
            <a:avLst/>
          </a:prstGeom>
          <a:noFill/>
          <a:ln w="9525">
            <a:noFill/>
            <a:miter lim="800000"/>
            <a:headEnd/>
            <a:tailEnd/>
          </a:ln>
        </p:spPr>
        <p:txBody>
          <a:bodyPr>
            <a:spAutoFit/>
          </a:bodyPr>
          <a:lstStyle/>
          <a:p>
            <a:pPr algn="just">
              <a:buFontTx/>
              <a:buChar char="•"/>
            </a:pPr>
            <a:r>
              <a:rPr lang="zh-CN" altLang="en-US" sz="2400" b="0" u="sng" dirty="0"/>
              <a:t>状态空间</a:t>
            </a:r>
            <a:r>
              <a:rPr lang="zh-CN" altLang="en-US" sz="2400" b="0" dirty="0"/>
              <a:t>可描述为一个有向图</a:t>
            </a:r>
          </a:p>
          <a:p>
            <a:pPr algn="just"/>
            <a:endParaRPr lang="zh-CN" altLang="en-US" sz="2400" b="0" dirty="0"/>
          </a:p>
          <a:p>
            <a:pPr algn="just">
              <a:buFontTx/>
              <a:buChar char="•"/>
            </a:pPr>
            <a:r>
              <a:rPr lang="zh-CN" altLang="en-US" sz="2400" b="0" u="sng" dirty="0"/>
              <a:t>节点</a:t>
            </a:r>
            <a:r>
              <a:rPr lang="zh-CN" altLang="en-US" sz="2400" b="0" dirty="0"/>
              <a:t>指示状态</a:t>
            </a:r>
          </a:p>
          <a:p>
            <a:pPr algn="just"/>
            <a:endParaRPr lang="zh-CN" altLang="en-US" sz="2400" b="0" dirty="0"/>
          </a:p>
          <a:p>
            <a:pPr algn="just">
              <a:buFontTx/>
              <a:buChar char="•"/>
            </a:pPr>
            <a:r>
              <a:rPr lang="zh-CN" altLang="en-US" sz="2400" b="0" dirty="0"/>
              <a:t>节点间的</a:t>
            </a:r>
            <a:r>
              <a:rPr lang="zh-CN" altLang="en-US" sz="2400" b="0" u="sng" dirty="0"/>
              <a:t>有向弧</a:t>
            </a:r>
            <a:r>
              <a:rPr lang="zh-CN" altLang="en-US" sz="2400" b="0" dirty="0"/>
              <a:t>表示状态变迁</a:t>
            </a:r>
          </a:p>
          <a:p>
            <a:pPr algn="just"/>
            <a:endParaRPr lang="zh-CN" altLang="en-US" sz="2400" b="0" dirty="0"/>
          </a:p>
          <a:p>
            <a:pPr algn="just">
              <a:buFontTx/>
              <a:buChar char="•"/>
            </a:pPr>
            <a:r>
              <a:rPr lang="zh-CN" altLang="en-US" sz="2400" b="0" dirty="0"/>
              <a:t>弧上的</a:t>
            </a:r>
            <a:r>
              <a:rPr lang="zh-CN" altLang="en-US" sz="2400" b="0" u="sng" dirty="0"/>
              <a:t>标签</a:t>
            </a:r>
            <a:r>
              <a:rPr lang="zh-CN" altLang="en-US" sz="2400" b="0" dirty="0"/>
              <a:t>则指示导致状态变迁的</a:t>
            </a:r>
            <a:r>
              <a:rPr lang="zh-CN" altLang="en-US" sz="2400" b="0" dirty="0" smtClean="0"/>
              <a:t>操作</a:t>
            </a:r>
            <a:endParaRPr lang="zh-CN" altLang="en-US" sz="2400" b="0" dirty="0"/>
          </a:p>
          <a:p>
            <a:pPr algn="just">
              <a:buFontTx/>
              <a:buChar char="•"/>
            </a:pPr>
            <a:endParaRPr lang="zh-CN" altLang="en-US" sz="2400" b="0" dirty="0"/>
          </a:p>
          <a:p>
            <a:pPr algn="just">
              <a:buFontTx/>
              <a:buChar char="•"/>
            </a:pPr>
            <a:r>
              <a:rPr lang="zh-CN" altLang="en-US" sz="2400" b="0" u="sng" dirty="0"/>
              <a:t>状态</a:t>
            </a:r>
            <a:r>
              <a:rPr lang="zh-CN" altLang="en-US" sz="2400" b="0" dirty="0"/>
              <a:t>用于记载问题求解（即搜索）过程中某一时刻问题现状</a:t>
            </a:r>
          </a:p>
        </p:txBody>
      </p:sp>
      <p:sp>
        <p:nvSpPr>
          <p:cNvPr id="69636" name="Text Box 1028"/>
          <p:cNvSpPr txBox="1">
            <a:spLocks noChangeArrowheads="1"/>
          </p:cNvSpPr>
          <p:nvPr/>
        </p:nvSpPr>
        <p:spPr bwMode="auto">
          <a:xfrm>
            <a:off x="1911350" y="457200"/>
            <a:ext cx="5029200" cy="762000"/>
          </a:xfrm>
          <a:prstGeom prst="rect">
            <a:avLst/>
          </a:prstGeom>
          <a:noFill/>
          <a:ln w="9525">
            <a:noFill/>
            <a:miter lim="800000"/>
            <a:headEnd/>
            <a:tailEnd/>
          </a:ln>
        </p:spPr>
        <p:txBody>
          <a:bodyPr>
            <a:spAutoFit/>
          </a:bodyPr>
          <a:lstStyle/>
          <a:p>
            <a:pPr algn="ctr" eaLnBrk="1" hangingPunct="1">
              <a:spcBef>
                <a:spcPct val="50000"/>
              </a:spcBef>
            </a:pPr>
            <a:r>
              <a:rPr lang="zh-CN" altLang="en-US" sz="4400" b="0"/>
              <a:t>状态空间图</a:t>
            </a:r>
            <a:endParaRPr lang="zh-CN" altLang="en-US" b="0"/>
          </a:p>
        </p:txBody>
      </p:sp>
      <p:grpSp>
        <p:nvGrpSpPr>
          <p:cNvPr id="2" name="Group 1039"/>
          <p:cNvGrpSpPr>
            <a:grpSpLocks/>
          </p:cNvGrpSpPr>
          <p:nvPr/>
        </p:nvGrpSpPr>
        <p:grpSpPr bwMode="auto">
          <a:xfrm>
            <a:off x="234950" y="2438400"/>
            <a:ext cx="3798888" cy="3163888"/>
            <a:chOff x="2016" y="1056"/>
            <a:chExt cx="2393" cy="1993"/>
          </a:xfrm>
        </p:grpSpPr>
        <p:sp>
          <p:nvSpPr>
            <p:cNvPr id="69637" name="Oval 1029"/>
            <p:cNvSpPr>
              <a:spLocks noChangeArrowheads="1"/>
            </p:cNvSpPr>
            <p:nvPr/>
          </p:nvSpPr>
          <p:spPr bwMode="auto">
            <a:xfrm>
              <a:off x="2805" y="2673"/>
              <a:ext cx="539" cy="376"/>
            </a:xfrm>
            <a:prstGeom prst="ellipse">
              <a:avLst/>
            </a:prstGeom>
            <a:solidFill>
              <a:schemeClr val="accent2"/>
            </a:solidFill>
            <a:ln w="19050">
              <a:solidFill>
                <a:srgbClr val="000000"/>
              </a:solidFill>
              <a:round/>
              <a:headEnd/>
              <a:tailEnd/>
            </a:ln>
            <a:effectLst/>
          </p:spPr>
          <p:txBody>
            <a:bodyPr lIns="18000" tIns="0" rIns="18000" bIns="0"/>
            <a:lstStyle/>
            <a:p>
              <a:pPr algn="ctr"/>
              <a:r>
                <a:rPr lang="en-US" altLang="zh-CN" sz="1600" b="0"/>
                <a:t>33</a:t>
              </a:r>
            </a:p>
          </p:txBody>
        </p:sp>
        <p:sp>
          <p:nvSpPr>
            <p:cNvPr id="69638" name="Oval 1030"/>
            <p:cNvSpPr>
              <a:spLocks noChangeArrowheads="1"/>
            </p:cNvSpPr>
            <p:nvPr/>
          </p:nvSpPr>
          <p:spPr bwMode="auto">
            <a:xfrm>
              <a:off x="2805" y="1491"/>
              <a:ext cx="539" cy="376"/>
            </a:xfrm>
            <a:prstGeom prst="ellipse">
              <a:avLst/>
            </a:prstGeom>
            <a:solidFill>
              <a:srgbClr val="99FF33"/>
            </a:solidFill>
            <a:ln w="19050">
              <a:solidFill>
                <a:srgbClr val="000000"/>
              </a:solidFill>
              <a:round/>
              <a:headEnd/>
              <a:tailEnd/>
            </a:ln>
            <a:effectLst/>
          </p:spPr>
          <p:txBody>
            <a:bodyPr lIns="18000" tIns="10800" rIns="18000" bIns="10800"/>
            <a:lstStyle/>
            <a:p>
              <a:pPr algn="ctr"/>
              <a:r>
                <a:rPr lang="en-US" altLang="zh-CN" sz="1600" b="0"/>
                <a:t>21</a:t>
              </a:r>
            </a:p>
          </p:txBody>
        </p:sp>
        <p:sp>
          <p:nvSpPr>
            <p:cNvPr id="69639" name="Oval 1031"/>
            <p:cNvSpPr>
              <a:spLocks noChangeArrowheads="1"/>
            </p:cNvSpPr>
            <p:nvPr/>
          </p:nvSpPr>
          <p:spPr bwMode="auto">
            <a:xfrm>
              <a:off x="2016" y="2215"/>
              <a:ext cx="540" cy="376"/>
            </a:xfrm>
            <a:prstGeom prst="ellipse">
              <a:avLst/>
            </a:prstGeom>
            <a:solidFill>
              <a:srgbClr val="FFFFFF"/>
            </a:solidFill>
            <a:ln w="19050">
              <a:solidFill>
                <a:srgbClr val="000000"/>
              </a:solidFill>
              <a:round/>
              <a:headEnd/>
              <a:tailEnd/>
            </a:ln>
            <a:effectLst/>
          </p:spPr>
          <p:txBody>
            <a:bodyPr/>
            <a:lstStyle/>
            <a:p>
              <a:pPr algn="ctr"/>
              <a:r>
                <a:rPr lang="en-US" altLang="zh-CN" sz="1600" b="0"/>
                <a:t>23</a:t>
              </a:r>
            </a:p>
          </p:txBody>
        </p:sp>
        <p:sp>
          <p:nvSpPr>
            <p:cNvPr id="69640" name="Oval 1032"/>
            <p:cNvSpPr>
              <a:spLocks noChangeArrowheads="1"/>
            </p:cNvSpPr>
            <p:nvPr/>
          </p:nvSpPr>
          <p:spPr bwMode="auto">
            <a:xfrm>
              <a:off x="3870" y="1461"/>
              <a:ext cx="539" cy="376"/>
            </a:xfrm>
            <a:prstGeom prst="ellipse">
              <a:avLst/>
            </a:prstGeom>
            <a:solidFill>
              <a:srgbClr val="CC99FF"/>
            </a:solidFill>
            <a:ln w="19050">
              <a:solidFill>
                <a:srgbClr val="000000"/>
              </a:solidFill>
              <a:round/>
              <a:headEnd/>
              <a:tailEnd/>
            </a:ln>
            <a:effectLst/>
          </p:spPr>
          <p:txBody>
            <a:bodyPr/>
            <a:lstStyle/>
            <a:p>
              <a:pPr algn="ctr"/>
              <a:r>
                <a:rPr lang="en-US" altLang="zh-CN" sz="1600" b="0"/>
                <a:t>11</a:t>
              </a:r>
            </a:p>
          </p:txBody>
        </p:sp>
        <p:sp>
          <p:nvSpPr>
            <p:cNvPr id="69641" name="Line 1033"/>
            <p:cNvSpPr>
              <a:spLocks noChangeShapeType="1"/>
            </p:cNvSpPr>
            <p:nvPr/>
          </p:nvSpPr>
          <p:spPr bwMode="auto">
            <a:xfrm flipH="1" flipV="1">
              <a:off x="2382" y="2577"/>
              <a:ext cx="431" cy="276"/>
            </a:xfrm>
            <a:prstGeom prst="line">
              <a:avLst/>
            </a:prstGeom>
            <a:noFill/>
            <a:ln w="19050">
              <a:solidFill>
                <a:srgbClr val="000000"/>
              </a:solidFill>
              <a:round/>
              <a:headEnd type="stealth" w="sm" len="lg"/>
              <a:tailEnd/>
            </a:ln>
            <a:effectLst/>
          </p:spPr>
          <p:txBody>
            <a:bodyPr/>
            <a:lstStyle/>
            <a:p>
              <a:endParaRPr lang="zh-CN" altLang="en-US"/>
            </a:p>
          </p:txBody>
        </p:sp>
        <p:sp>
          <p:nvSpPr>
            <p:cNvPr id="69642" name="Line 1034"/>
            <p:cNvSpPr>
              <a:spLocks noChangeShapeType="1"/>
            </p:cNvSpPr>
            <p:nvPr/>
          </p:nvSpPr>
          <p:spPr bwMode="auto">
            <a:xfrm flipH="1">
              <a:off x="2324" y="1801"/>
              <a:ext cx="540" cy="414"/>
            </a:xfrm>
            <a:prstGeom prst="line">
              <a:avLst/>
            </a:prstGeom>
            <a:noFill/>
            <a:ln w="19050">
              <a:solidFill>
                <a:srgbClr val="000000"/>
              </a:solidFill>
              <a:round/>
              <a:headEnd/>
              <a:tailEnd type="arrow" w="med" len="med"/>
            </a:ln>
            <a:effectLst/>
          </p:spPr>
          <p:txBody>
            <a:bodyPr/>
            <a:lstStyle/>
            <a:p>
              <a:endParaRPr lang="zh-CN" altLang="en-US"/>
            </a:p>
          </p:txBody>
        </p:sp>
        <p:sp>
          <p:nvSpPr>
            <p:cNvPr id="69643" name="Rectangle 1035"/>
            <p:cNvSpPr>
              <a:spLocks noChangeArrowheads="1"/>
            </p:cNvSpPr>
            <p:nvPr/>
          </p:nvSpPr>
          <p:spPr bwMode="auto">
            <a:xfrm>
              <a:off x="2108" y="2672"/>
              <a:ext cx="620" cy="230"/>
            </a:xfrm>
            <a:prstGeom prst="rect">
              <a:avLst/>
            </a:prstGeom>
            <a:noFill/>
            <a:ln w="19050">
              <a:solidFill>
                <a:srgbClr val="0000FF"/>
              </a:solidFill>
              <a:miter lim="800000"/>
              <a:headEnd/>
              <a:tailEnd/>
            </a:ln>
          </p:spPr>
          <p:txBody>
            <a:bodyPr/>
            <a:lstStyle/>
            <a:p>
              <a:pPr algn="ctr"/>
              <a:r>
                <a:rPr lang="en-US" altLang="zh-CN" sz="1400" b="0"/>
                <a:t>A</a:t>
              </a:r>
              <a:r>
                <a:rPr lang="zh-CN" altLang="en-US" sz="1400" b="0"/>
                <a:t>（</a:t>
              </a:r>
              <a:r>
                <a:rPr lang="en-US" altLang="zh-CN" sz="1400" b="0"/>
                <a:t>2,3</a:t>
              </a:r>
              <a:r>
                <a:rPr lang="zh-CN" altLang="en-US" sz="1400" b="0"/>
                <a:t>）</a:t>
              </a:r>
            </a:p>
          </p:txBody>
        </p:sp>
        <p:sp>
          <p:nvSpPr>
            <p:cNvPr id="69644" name="Rectangle 1036"/>
            <p:cNvSpPr>
              <a:spLocks noChangeArrowheads="1"/>
            </p:cNvSpPr>
            <p:nvPr/>
          </p:nvSpPr>
          <p:spPr bwMode="auto">
            <a:xfrm flipH="1">
              <a:off x="2052" y="1896"/>
              <a:ext cx="617" cy="230"/>
            </a:xfrm>
            <a:prstGeom prst="rect">
              <a:avLst/>
            </a:prstGeom>
            <a:noFill/>
            <a:ln w="19050">
              <a:solidFill>
                <a:srgbClr val="0000FF"/>
              </a:solidFill>
              <a:miter lim="800000"/>
              <a:headEnd/>
              <a:tailEnd/>
            </a:ln>
          </p:spPr>
          <p:txBody>
            <a:bodyPr/>
            <a:lstStyle/>
            <a:p>
              <a:pPr algn="ctr"/>
              <a:r>
                <a:rPr lang="en-US" altLang="zh-CN" sz="1400" b="0"/>
                <a:t>B</a:t>
              </a:r>
              <a:r>
                <a:rPr lang="zh-CN" altLang="en-US" sz="1400" b="0"/>
                <a:t>（</a:t>
              </a:r>
              <a:r>
                <a:rPr lang="en-US" altLang="zh-CN" sz="1400" b="0"/>
                <a:t>1,3</a:t>
              </a:r>
              <a:r>
                <a:rPr lang="zh-CN" altLang="en-US" sz="1400" b="0"/>
                <a:t>）</a:t>
              </a:r>
              <a:endParaRPr lang="zh-CN" altLang="en-US" b="0"/>
            </a:p>
          </p:txBody>
        </p:sp>
        <p:sp>
          <p:nvSpPr>
            <p:cNvPr id="69645" name="Freeform 1037"/>
            <p:cNvSpPr>
              <a:spLocks/>
            </p:cNvSpPr>
            <p:nvPr/>
          </p:nvSpPr>
          <p:spPr bwMode="auto">
            <a:xfrm>
              <a:off x="3229" y="1284"/>
              <a:ext cx="925" cy="195"/>
            </a:xfrm>
            <a:custGeom>
              <a:avLst/>
              <a:gdLst/>
              <a:ahLst/>
              <a:cxnLst>
                <a:cxn ang="0">
                  <a:pos x="0" y="384"/>
                </a:cxn>
                <a:cxn ang="0">
                  <a:pos x="470" y="0"/>
                </a:cxn>
                <a:cxn ang="0">
                  <a:pos x="1128" y="384"/>
                </a:cxn>
              </a:cxnLst>
              <a:rect l="0" t="0" r="r" b="b"/>
              <a:pathLst>
                <a:path w="1128" h="384">
                  <a:moveTo>
                    <a:pt x="0" y="384"/>
                  </a:moveTo>
                  <a:cubicBezTo>
                    <a:pt x="141" y="192"/>
                    <a:pt x="282" y="0"/>
                    <a:pt x="470" y="0"/>
                  </a:cubicBezTo>
                  <a:cubicBezTo>
                    <a:pt x="658" y="0"/>
                    <a:pt x="1018" y="320"/>
                    <a:pt x="1128" y="384"/>
                  </a:cubicBezTo>
                </a:path>
              </a:pathLst>
            </a:custGeom>
            <a:noFill/>
            <a:ln w="19050" cap="flat" cmpd="sng">
              <a:solidFill>
                <a:srgbClr val="000000"/>
              </a:solidFill>
              <a:prstDash val="solid"/>
              <a:round/>
              <a:headEnd type="stealth" w="sm" len="lg"/>
              <a:tailEnd type="none" w="lg" len="lg"/>
            </a:ln>
            <a:effectLst/>
          </p:spPr>
          <p:txBody>
            <a:bodyPr/>
            <a:lstStyle/>
            <a:p>
              <a:endParaRPr lang="zh-CN" altLang="en-US"/>
            </a:p>
          </p:txBody>
        </p:sp>
        <p:sp>
          <p:nvSpPr>
            <p:cNvPr id="69646" name="Rectangle 1038"/>
            <p:cNvSpPr>
              <a:spLocks noChangeArrowheads="1"/>
            </p:cNvSpPr>
            <p:nvPr/>
          </p:nvSpPr>
          <p:spPr bwMode="auto">
            <a:xfrm rot="10800000" flipH="1" flipV="1">
              <a:off x="3356" y="1056"/>
              <a:ext cx="624" cy="214"/>
            </a:xfrm>
            <a:prstGeom prst="rect">
              <a:avLst/>
            </a:prstGeom>
            <a:noFill/>
            <a:ln w="19050">
              <a:solidFill>
                <a:srgbClr val="0000FF"/>
              </a:solidFill>
              <a:miter lim="800000"/>
              <a:headEnd/>
              <a:tailEnd/>
            </a:ln>
          </p:spPr>
          <p:txBody>
            <a:bodyPr/>
            <a:lstStyle/>
            <a:p>
              <a:pPr algn="ctr"/>
              <a:r>
                <a:rPr lang="en-US" altLang="zh-CN" sz="1400" b="0"/>
                <a:t>A</a:t>
              </a:r>
              <a:r>
                <a:rPr lang="zh-CN" altLang="en-US" sz="1400" b="0"/>
                <a:t>（</a:t>
              </a:r>
              <a:r>
                <a:rPr lang="en-US" altLang="zh-CN" sz="1400" b="0"/>
                <a:t>1,2</a:t>
              </a:r>
              <a:r>
                <a:rPr lang="zh-CN" altLang="en-US" sz="1400" b="0"/>
                <a:t>）</a:t>
              </a:r>
              <a:endParaRPr lang="zh-CN" altLang="en-US" b="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 calcmode="lin" valueType="num">
                                      <p:cBhvr additive="base">
                                        <p:cTn id="13" dur="500" fill="hold"/>
                                        <p:tgtEl>
                                          <p:spTgt spid="6963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96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9635">
                                            <p:txEl>
                                              <p:pRg st="4" end="4"/>
                                            </p:txEl>
                                          </p:spTgt>
                                        </p:tgtEl>
                                        <p:attrNameLst>
                                          <p:attrName>style.visibility</p:attrName>
                                        </p:attrNameLst>
                                      </p:cBhvr>
                                      <p:to>
                                        <p:strVal val="visible"/>
                                      </p:to>
                                    </p:set>
                                    <p:anim calcmode="lin" valueType="num">
                                      <p:cBhvr additive="base">
                                        <p:cTn id="19" dur="500" fill="hold"/>
                                        <p:tgtEl>
                                          <p:spTgt spid="69635">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96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9635">
                                            <p:txEl>
                                              <p:pRg st="6" end="6"/>
                                            </p:txEl>
                                          </p:spTgt>
                                        </p:tgtEl>
                                        <p:attrNameLst>
                                          <p:attrName>style.visibility</p:attrName>
                                        </p:attrNameLst>
                                      </p:cBhvr>
                                      <p:to>
                                        <p:strVal val="visible"/>
                                      </p:to>
                                    </p:set>
                                    <p:anim calcmode="lin" valueType="num">
                                      <p:cBhvr additive="base">
                                        <p:cTn id="25" dur="500" fill="hold"/>
                                        <p:tgtEl>
                                          <p:spTgt spid="69635">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96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9635">
                                            <p:txEl>
                                              <p:pRg st="8" end="8"/>
                                            </p:txEl>
                                          </p:spTgt>
                                        </p:tgtEl>
                                        <p:attrNameLst>
                                          <p:attrName>style.visibility</p:attrName>
                                        </p:attrNameLst>
                                      </p:cBhvr>
                                      <p:to>
                                        <p:strVal val="visible"/>
                                      </p:to>
                                    </p:set>
                                    <p:anim calcmode="lin" valueType="num">
                                      <p:cBhvr additive="base">
                                        <p:cTn id="31" dur="500" fill="hold"/>
                                        <p:tgtEl>
                                          <p:spTgt spid="69635">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963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DBFS</a:t>
            </a:r>
            <a:r>
              <a:rPr lang="zh-CN" altLang="en-US" dirty="0" smtClean="0"/>
              <a:t>双向广度优先搜索</a:t>
            </a:r>
            <a:endParaRPr lang="en-US" altLang="zh-CN" dirty="0" smtClean="0"/>
          </a:p>
        </p:txBody>
      </p:sp>
      <p:pic>
        <p:nvPicPr>
          <p:cNvPr id="4" name="Picture 2"/>
          <p:cNvPicPr>
            <a:picLocks noChangeAspect="1" noChangeArrowheads="1"/>
          </p:cNvPicPr>
          <p:nvPr/>
        </p:nvPicPr>
        <p:blipFill>
          <a:blip r:embed="rId2" cstate="print"/>
          <a:srcRect/>
          <a:stretch>
            <a:fillRect/>
          </a:stretch>
        </p:blipFill>
        <p:spPr bwMode="auto">
          <a:xfrm>
            <a:off x="1940024" y="4653136"/>
            <a:ext cx="4648200" cy="2076450"/>
          </a:xfrm>
          <a:prstGeom prst="rect">
            <a:avLst/>
          </a:prstGeom>
          <a:noFill/>
          <a:ln w="9525">
            <a:noFill/>
            <a:miter lim="800000"/>
            <a:headEnd/>
            <a:tailEnd/>
          </a:ln>
        </p:spPr>
      </p:pic>
      <p:pic>
        <p:nvPicPr>
          <p:cNvPr id="2050" name="Picture 2" descr="https://pic1.zhimg.com/80/v2-d418dc1e544bd3dda57b1ecb30dad450_720w.jpg"/>
          <p:cNvPicPr>
            <a:picLocks noChangeAspect="1" noChangeArrowheads="1"/>
          </p:cNvPicPr>
          <p:nvPr/>
        </p:nvPicPr>
        <p:blipFill>
          <a:blip r:embed="rId3" cstate="print"/>
          <a:srcRect/>
          <a:stretch>
            <a:fillRect/>
          </a:stretch>
        </p:blipFill>
        <p:spPr bwMode="auto">
          <a:xfrm>
            <a:off x="179512" y="2204864"/>
            <a:ext cx="4968552" cy="2339360"/>
          </a:xfrm>
          <a:prstGeom prst="rect">
            <a:avLst/>
          </a:prstGeom>
          <a:noFill/>
        </p:spPr>
      </p:pic>
      <p:pic>
        <p:nvPicPr>
          <p:cNvPr id="2052" name="Picture 4" descr="https://pic1.zhimg.com/80/v2-80a5dcbaf077b2aaeb48a703e7ebe7bc_720w.jpg"/>
          <p:cNvPicPr>
            <a:picLocks noChangeAspect="1" noChangeArrowheads="1"/>
          </p:cNvPicPr>
          <p:nvPr/>
        </p:nvPicPr>
        <p:blipFill>
          <a:blip r:embed="rId4" cstate="print"/>
          <a:srcRect/>
          <a:stretch>
            <a:fillRect/>
          </a:stretch>
        </p:blipFill>
        <p:spPr bwMode="auto">
          <a:xfrm>
            <a:off x="5220072" y="2132856"/>
            <a:ext cx="3499570" cy="240109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5" name="流程图: 联系 4"/>
          <p:cNvSpPr/>
          <p:nvPr/>
        </p:nvSpPr>
        <p:spPr>
          <a:xfrm>
            <a:off x="2339752" y="2132856"/>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0000</a:t>
            </a:r>
            <a:endParaRPr lang="zh-CN" altLang="en-US" sz="1200" dirty="0"/>
          </a:p>
        </p:txBody>
      </p:sp>
      <p:sp>
        <p:nvSpPr>
          <p:cNvPr id="6" name="流程图: 联系 5"/>
          <p:cNvSpPr/>
          <p:nvPr/>
        </p:nvSpPr>
        <p:spPr>
          <a:xfrm>
            <a:off x="611560" y="2636912"/>
            <a:ext cx="864096"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1000</a:t>
            </a:r>
            <a:endParaRPr lang="zh-CN" altLang="en-US" sz="1200" dirty="0"/>
          </a:p>
        </p:txBody>
      </p:sp>
      <p:sp>
        <p:nvSpPr>
          <p:cNvPr id="7" name="流程图: 联系 6"/>
          <p:cNvSpPr/>
          <p:nvPr/>
        </p:nvSpPr>
        <p:spPr>
          <a:xfrm>
            <a:off x="1763688" y="2636912"/>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1001</a:t>
            </a:r>
            <a:endParaRPr lang="zh-CN" altLang="en-US" sz="1200" dirty="0"/>
          </a:p>
        </p:txBody>
      </p:sp>
      <p:sp>
        <p:nvSpPr>
          <p:cNvPr id="8" name="流程图: 联系 7"/>
          <p:cNvSpPr/>
          <p:nvPr/>
        </p:nvSpPr>
        <p:spPr>
          <a:xfrm>
            <a:off x="4211960" y="2636912"/>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1100</a:t>
            </a:r>
            <a:endParaRPr lang="zh-CN" altLang="en-US" sz="1200" dirty="0"/>
          </a:p>
        </p:txBody>
      </p:sp>
      <p:sp>
        <p:nvSpPr>
          <p:cNvPr id="11" name="流程图: 联系 10"/>
          <p:cNvSpPr/>
          <p:nvPr/>
        </p:nvSpPr>
        <p:spPr>
          <a:xfrm>
            <a:off x="2915816" y="3284984"/>
            <a:ext cx="864096"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0011</a:t>
            </a:r>
            <a:endParaRPr lang="zh-CN" altLang="en-US" sz="1200" dirty="0"/>
          </a:p>
        </p:txBody>
      </p:sp>
      <p:cxnSp>
        <p:nvCxnSpPr>
          <p:cNvPr id="18" name="直接箭头连接符 17"/>
          <p:cNvCxnSpPr>
            <a:stCxn id="5" idx="2"/>
            <a:endCxn id="6" idx="0"/>
          </p:cNvCxnSpPr>
          <p:nvPr/>
        </p:nvCxnSpPr>
        <p:spPr>
          <a:xfrm flipH="1">
            <a:off x="1043608" y="2276872"/>
            <a:ext cx="129614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3"/>
            <a:endCxn id="7" idx="0"/>
          </p:cNvCxnSpPr>
          <p:nvPr/>
        </p:nvCxnSpPr>
        <p:spPr>
          <a:xfrm flipH="1">
            <a:off x="2159732" y="2378707"/>
            <a:ext cx="296019" cy="258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6"/>
            <a:endCxn id="8" idx="0"/>
          </p:cNvCxnSpPr>
          <p:nvPr/>
        </p:nvCxnSpPr>
        <p:spPr>
          <a:xfrm>
            <a:off x="3131840" y="2276872"/>
            <a:ext cx="147616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86" idx="3"/>
            <a:endCxn id="11" idx="0"/>
          </p:cNvCxnSpPr>
          <p:nvPr/>
        </p:nvCxnSpPr>
        <p:spPr>
          <a:xfrm>
            <a:off x="3103823" y="2882763"/>
            <a:ext cx="244041"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流程图: 联系 85"/>
          <p:cNvSpPr/>
          <p:nvPr/>
        </p:nvSpPr>
        <p:spPr>
          <a:xfrm>
            <a:off x="2987824" y="2636912"/>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1010</a:t>
            </a:r>
            <a:endParaRPr lang="zh-CN" altLang="en-US" sz="1200" dirty="0"/>
          </a:p>
        </p:txBody>
      </p:sp>
      <p:cxnSp>
        <p:nvCxnSpPr>
          <p:cNvPr id="87" name="直接箭头连接符 86"/>
          <p:cNvCxnSpPr>
            <a:stCxn id="5" idx="5"/>
            <a:endCxn id="86" idx="0"/>
          </p:cNvCxnSpPr>
          <p:nvPr/>
        </p:nvCxnSpPr>
        <p:spPr>
          <a:xfrm>
            <a:off x="3015841" y="2378707"/>
            <a:ext cx="368027" cy="258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流程图: 联系 101"/>
          <p:cNvSpPr/>
          <p:nvPr/>
        </p:nvSpPr>
        <p:spPr>
          <a:xfrm>
            <a:off x="1403648" y="3861048"/>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1011</a:t>
            </a:r>
            <a:endParaRPr lang="zh-CN" altLang="en-US" sz="1200" dirty="0"/>
          </a:p>
        </p:txBody>
      </p:sp>
      <p:cxnSp>
        <p:nvCxnSpPr>
          <p:cNvPr id="103" name="直接箭头连接符 102"/>
          <p:cNvCxnSpPr>
            <a:stCxn id="128" idx="3"/>
            <a:endCxn id="102" idx="0"/>
          </p:cNvCxnSpPr>
          <p:nvPr/>
        </p:nvCxnSpPr>
        <p:spPr>
          <a:xfrm>
            <a:off x="1602200" y="3530835"/>
            <a:ext cx="233496" cy="330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流程图: 联系 103"/>
          <p:cNvSpPr/>
          <p:nvPr/>
        </p:nvSpPr>
        <p:spPr>
          <a:xfrm>
            <a:off x="3491880" y="3861048"/>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1110</a:t>
            </a:r>
            <a:endParaRPr lang="zh-CN" altLang="en-US" sz="1200" dirty="0"/>
          </a:p>
        </p:txBody>
      </p:sp>
      <p:cxnSp>
        <p:nvCxnSpPr>
          <p:cNvPr id="105" name="直接箭头连接符 104"/>
          <p:cNvCxnSpPr>
            <a:stCxn id="128" idx="6"/>
            <a:endCxn id="104" idx="0"/>
          </p:cNvCxnSpPr>
          <p:nvPr/>
        </p:nvCxnSpPr>
        <p:spPr>
          <a:xfrm>
            <a:off x="2339752" y="3429000"/>
            <a:ext cx="158417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流程图: 联系 112"/>
          <p:cNvSpPr/>
          <p:nvPr/>
        </p:nvSpPr>
        <p:spPr>
          <a:xfrm>
            <a:off x="4572000" y="4581128"/>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0001</a:t>
            </a:r>
            <a:endParaRPr lang="zh-CN" altLang="en-US" sz="1200" dirty="0"/>
          </a:p>
        </p:txBody>
      </p:sp>
      <p:sp>
        <p:nvSpPr>
          <p:cNvPr id="117" name="流程图: 联系 116"/>
          <p:cNvSpPr/>
          <p:nvPr/>
        </p:nvSpPr>
        <p:spPr>
          <a:xfrm>
            <a:off x="3635896" y="4581128"/>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0111</a:t>
            </a:r>
            <a:endParaRPr lang="zh-CN" altLang="en-US" sz="1200" dirty="0"/>
          </a:p>
        </p:txBody>
      </p:sp>
      <p:sp>
        <p:nvSpPr>
          <p:cNvPr id="128" name="流程图: 联系 127"/>
          <p:cNvSpPr/>
          <p:nvPr/>
        </p:nvSpPr>
        <p:spPr>
          <a:xfrm>
            <a:off x="1475656" y="3284984"/>
            <a:ext cx="864096"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0010</a:t>
            </a:r>
            <a:endParaRPr lang="zh-CN" altLang="en-US" sz="1200" dirty="0"/>
          </a:p>
        </p:txBody>
      </p:sp>
      <p:cxnSp>
        <p:nvCxnSpPr>
          <p:cNvPr id="129" name="直接箭头连接符 128"/>
          <p:cNvCxnSpPr>
            <a:stCxn id="86" idx="2"/>
            <a:endCxn id="128" idx="0"/>
          </p:cNvCxnSpPr>
          <p:nvPr/>
        </p:nvCxnSpPr>
        <p:spPr>
          <a:xfrm flipH="1">
            <a:off x="1907704" y="2780928"/>
            <a:ext cx="108012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流程图: 联系 129"/>
          <p:cNvSpPr/>
          <p:nvPr/>
        </p:nvSpPr>
        <p:spPr>
          <a:xfrm>
            <a:off x="5076056" y="3284984"/>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0110</a:t>
            </a:r>
            <a:endParaRPr lang="zh-CN" altLang="en-US" sz="1200" dirty="0"/>
          </a:p>
        </p:txBody>
      </p:sp>
      <p:cxnSp>
        <p:nvCxnSpPr>
          <p:cNvPr id="131" name="直接箭头连接符 130"/>
          <p:cNvCxnSpPr>
            <a:stCxn id="86" idx="6"/>
            <a:endCxn id="130" idx="0"/>
          </p:cNvCxnSpPr>
          <p:nvPr/>
        </p:nvCxnSpPr>
        <p:spPr>
          <a:xfrm>
            <a:off x="3779912" y="2780928"/>
            <a:ext cx="169218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流程图: 联系 34"/>
          <p:cNvSpPr/>
          <p:nvPr/>
        </p:nvSpPr>
        <p:spPr>
          <a:xfrm>
            <a:off x="4067944" y="3284984"/>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0000</a:t>
            </a:r>
            <a:endParaRPr lang="zh-CN" altLang="en-US" sz="1200" dirty="0"/>
          </a:p>
        </p:txBody>
      </p:sp>
      <p:cxnSp>
        <p:nvCxnSpPr>
          <p:cNvPr id="40" name="直接箭头连接符 39"/>
          <p:cNvCxnSpPr>
            <a:stCxn id="86" idx="5"/>
            <a:endCxn id="35" idx="0"/>
          </p:cNvCxnSpPr>
          <p:nvPr/>
        </p:nvCxnSpPr>
        <p:spPr>
          <a:xfrm>
            <a:off x="3663913" y="2882763"/>
            <a:ext cx="800075" cy="402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流程图: 联系 43"/>
          <p:cNvSpPr/>
          <p:nvPr/>
        </p:nvSpPr>
        <p:spPr>
          <a:xfrm>
            <a:off x="539552" y="3861048"/>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1010</a:t>
            </a:r>
            <a:endParaRPr lang="zh-CN" altLang="en-US" sz="1200" dirty="0"/>
          </a:p>
        </p:txBody>
      </p:sp>
      <p:cxnSp>
        <p:nvCxnSpPr>
          <p:cNvPr id="45" name="直接箭头连接符 44"/>
          <p:cNvCxnSpPr>
            <a:stCxn id="128" idx="2"/>
            <a:endCxn id="44" idx="0"/>
          </p:cNvCxnSpPr>
          <p:nvPr/>
        </p:nvCxnSpPr>
        <p:spPr>
          <a:xfrm flipH="1">
            <a:off x="935596" y="3429000"/>
            <a:ext cx="54006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流程图: 联系 47"/>
          <p:cNvSpPr/>
          <p:nvPr/>
        </p:nvSpPr>
        <p:spPr>
          <a:xfrm>
            <a:off x="2627784" y="3861048"/>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1000</a:t>
            </a:r>
            <a:endParaRPr lang="zh-CN" altLang="en-US" sz="1200" dirty="0"/>
          </a:p>
        </p:txBody>
      </p:sp>
      <p:cxnSp>
        <p:nvCxnSpPr>
          <p:cNvPr id="49" name="直接箭头连接符 48"/>
          <p:cNvCxnSpPr>
            <a:stCxn id="128" idx="5"/>
            <a:endCxn id="48" idx="0"/>
          </p:cNvCxnSpPr>
          <p:nvPr/>
        </p:nvCxnSpPr>
        <p:spPr>
          <a:xfrm>
            <a:off x="2213208" y="3530835"/>
            <a:ext cx="810620" cy="330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图: 联系 55"/>
          <p:cNvSpPr/>
          <p:nvPr/>
        </p:nvSpPr>
        <p:spPr>
          <a:xfrm>
            <a:off x="2699792" y="4581128"/>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0100</a:t>
            </a:r>
            <a:endParaRPr lang="zh-CN" altLang="en-US" sz="1200" dirty="0"/>
          </a:p>
        </p:txBody>
      </p:sp>
      <p:sp>
        <p:nvSpPr>
          <p:cNvPr id="65" name="流程图: 联系 64"/>
          <p:cNvSpPr/>
          <p:nvPr/>
        </p:nvSpPr>
        <p:spPr>
          <a:xfrm>
            <a:off x="1763688" y="4581128"/>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0101</a:t>
            </a:r>
            <a:endParaRPr lang="zh-CN" altLang="en-US" sz="1200" dirty="0"/>
          </a:p>
        </p:txBody>
      </p:sp>
      <p:sp>
        <p:nvSpPr>
          <p:cNvPr id="71" name="流程图: 联系 70"/>
          <p:cNvSpPr/>
          <p:nvPr/>
        </p:nvSpPr>
        <p:spPr>
          <a:xfrm>
            <a:off x="3203848" y="5157192"/>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1101</a:t>
            </a:r>
            <a:endParaRPr lang="zh-CN" altLang="en-US" sz="1200" dirty="0"/>
          </a:p>
        </p:txBody>
      </p:sp>
      <p:sp>
        <p:nvSpPr>
          <p:cNvPr id="77" name="流程图: 联系 76"/>
          <p:cNvSpPr/>
          <p:nvPr/>
        </p:nvSpPr>
        <p:spPr>
          <a:xfrm>
            <a:off x="5940152" y="5157192"/>
            <a:ext cx="864096"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1001</a:t>
            </a:r>
            <a:endParaRPr lang="zh-CN" altLang="en-US" sz="1200" dirty="0"/>
          </a:p>
        </p:txBody>
      </p:sp>
      <p:sp>
        <p:nvSpPr>
          <p:cNvPr id="81" name="流程图: 联系 80"/>
          <p:cNvSpPr/>
          <p:nvPr/>
        </p:nvSpPr>
        <p:spPr>
          <a:xfrm>
            <a:off x="4211960" y="5157192"/>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1100</a:t>
            </a:r>
            <a:endParaRPr lang="zh-CN" altLang="en-US" sz="1200" dirty="0" smtClean="0"/>
          </a:p>
        </p:txBody>
      </p:sp>
      <p:sp>
        <p:nvSpPr>
          <p:cNvPr id="83" name="流程图: 联系 82"/>
          <p:cNvSpPr/>
          <p:nvPr/>
        </p:nvSpPr>
        <p:spPr>
          <a:xfrm>
            <a:off x="5076056" y="5157192"/>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1111</a:t>
            </a:r>
            <a:endParaRPr lang="zh-CN" altLang="en-US" sz="1200" dirty="0" smtClean="0"/>
          </a:p>
        </p:txBody>
      </p:sp>
      <p:sp>
        <p:nvSpPr>
          <p:cNvPr id="85" name="流程图: 联系 84"/>
          <p:cNvSpPr/>
          <p:nvPr/>
        </p:nvSpPr>
        <p:spPr>
          <a:xfrm>
            <a:off x="2627784" y="5805264"/>
            <a:ext cx="864096"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0111</a:t>
            </a:r>
            <a:endParaRPr lang="zh-CN" altLang="en-US" sz="1200" dirty="0"/>
          </a:p>
        </p:txBody>
      </p:sp>
      <p:sp>
        <p:nvSpPr>
          <p:cNvPr id="89" name="流程图: 联系 88"/>
          <p:cNvSpPr/>
          <p:nvPr/>
        </p:nvSpPr>
        <p:spPr>
          <a:xfrm>
            <a:off x="5508104" y="5805264"/>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0011</a:t>
            </a:r>
            <a:endParaRPr lang="zh-CN" altLang="en-US" sz="1200" dirty="0"/>
          </a:p>
        </p:txBody>
      </p:sp>
      <p:sp>
        <p:nvSpPr>
          <p:cNvPr id="91" name="流程图: 联系 90"/>
          <p:cNvSpPr/>
          <p:nvPr/>
        </p:nvSpPr>
        <p:spPr>
          <a:xfrm>
            <a:off x="4499992" y="5805264"/>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0101</a:t>
            </a:r>
            <a:endParaRPr lang="zh-CN" altLang="en-US" sz="1200" dirty="0"/>
          </a:p>
        </p:txBody>
      </p:sp>
      <p:sp>
        <p:nvSpPr>
          <p:cNvPr id="93" name="流程图: 联系 92"/>
          <p:cNvSpPr/>
          <p:nvPr/>
        </p:nvSpPr>
        <p:spPr>
          <a:xfrm>
            <a:off x="3563888" y="5805264"/>
            <a:ext cx="792088" cy="2880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0110</a:t>
            </a:r>
            <a:endParaRPr lang="zh-CN" altLang="en-US" sz="1200" dirty="0"/>
          </a:p>
        </p:txBody>
      </p:sp>
      <p:sp>
        <p:nvSpPr>
          <p:cNvPr id="109" name="流程图: 联系 108"/>
          <p:cNvSpPr/>
          <p:nvPr/>
        </p:nvSpPr>
        <p:spPr>
          <a:xfrm>
            <a:off x="3995936" y="6309320"/>
            <a:ext cx="864096" cy="288032"/>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1111</a:t>
            </a:r>
            <a:endParaRPr lang="zh-CN" altLang="en-US" sz="1200" dirty="0"/>
          </a:p>
        </p:txBody>
      </p:sp>
      <p:cxnSp>
        <p:nvCxnSpPr>
          <p:cNvPr id="110" name="直接箭头连接符 109"/>
          <p:cNvCxnSpPr>
            <a:stCxn id="91" idx="4"/>
            <a:endCxn id="109" idx="7"/>
          </p:cNvCxnSpPr>
          <p:nvPr/>
        </p:nvCxnSpPr>
        <p:spPr>
          <a:xfrm flipH="1">
            <a:off x="4733488" y="6093296"/>
            <a:ext cx="162548" cy="258205"/>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nvGraphicFramePr>
        <p:xfrm>
          <a:off x="5292080" y="332656"/>
          <a:ext cx="1224136" cy="2749446"/>
        </p:xfrm>
        <a:graphic>
          <a:graphicData uri="http://schemas.openxmlformats.org/drawingml/2006/table">
            <a:tbl>
              <a:tblPr firstRow="1" bandRow="1">
                <a:tableStyleId>{5940675A-B579-460E-94D1-54222C63F5DA}</a:tableStyleId>
              </a:tblPr>
              <a:tblGrid>
                <a:gridCol w="432048"/>
                <a:gridCol w="792088"/>
              </a:tblGrid>
              <a:tr h="148802">
                <a:tc gridSpan="2">
                  <a:txBody>
                    <a:bodyPr/>
                    <a:lstStyle/>
                    <a:p>
                      <a:r>
                        <a:rPr lang="en-US" altLang="zh-CN" dirty="0" smtClean="0"/>
                        <a:t>OPEN</a:t>
                      </a:r>
                      <a:r>
                        <a:rPr lang="zh-CN" altLang="en-US" dirty="0" smtClean="0"/>
                        <a:t>表</a:t>
                      </a:r>
                      <a:r>
                        <a:rPr lang="en-US" altLang="zh-CN" dirty="0" smtClean="0"/>
                        <a:t>1</a:t>
                      </a:r>
                      <a:endParaRPr lang="zh-CN" altLang="en-US" dirty="0"/>
                    </a:p>
                  </a:txBody>
                  <a:tcPr>
                    <a:solidFill>
                      <a:schemeClr val="bg2"/>
                    </a:solidFill>
                  </a:tcPr>
                </a:tc>
                <a:tc hMerge="1">
                  <a:txBody>
                    <a:bodyPr/>
                    <a:lstStyle/>
                    <a:p>
                      <a:endParaRPr lang="zh-CN" altLang="en-US" dirty="0"/>
                    </a:p>
                  </a:txBody>
                  <a:tcPr>
                    <a:solidFill>
                      <a:schemeClr val="bg2"/>
                    </a:solidFill>
                  </a:tcPr>
                </a:tc>
              </a:tr>
              <a:tr h="148802">
                <a:tc>
                  <a:txBody>
                    <a:bodyPr/>
                    <a:lstStyle/>
                    <a:p>
                      <a:r>
                        <a:rPr lang="en-US" altLang="zh-CN" dirty="0" smtClean="0"/>
                        <a:t>1</a:t>
                      </a:r>
                      <a:endParaRPr lang="zh-CN" altLang="en-US" dirty="0"/>
                    </a:p>
                  </a:txBody>
                  <a:tcPr>
                    <a:solidFill>
                      <a:schemeClr val="bg2"/>
                    </a:solidFill>
                  </a:tcPr>
                </a:tc>
                <a:tc>
                  <a:txBody>
                    <a:bodyPr/>
                    <a:lstStyle/>
                    <a:p>
                      <a:r>
                        <a:rPr lang="en-US" altLang="zh-CN" dirty="0" smtClean="0"/>
                        <a:t>0000</a:t>
                      </a:r>
                      <a:endParaRPr lang="zh-CN" altLang="en-US" dirty="0"/>
                    </a:p>
                  </a:txBody>
                  <a:tcPr>
                    <a:solidFill>
                      <a:schemeClr val="bg2"/>
                    </a:solidFill>
                  </a:tcPr>
                </a:tc>
              </a:tr>
              <a:tr h="204584">
                <a:tc>
                  <a:txBody>
                    <a:bodyPr/>
                    <a:lstStyle/>
                    <a:p>
                      <a:r>
                        <a:rPr lang="en-US" altLang="zh-CN" dirty="0" smtClean="0"/>
                        <a:t>2</a:t>
                      </a:r>
                      <a:endParaRPr lang="zh-CN" altLang="en-US" dirty="0"/>
                    </a:p>
                  </a:txBody>
                  <a:tcPr>
                    <a:solidFill>
                      <a:schemeClr val="bg2"/>
                    </a:solidFill>
                  </a:tcPr>
                </a:tc>
                <a:tc>
                  <a:txBody>
                    <a:bodyPr/>
                    <a:lstStyle/>
                    <a:p>
                      <a:r>
                        <a:rPr lang="en-US" altLang="zh-CN" dirty="0" smtClean="0"/>
                        <a:t>1010</a:t>
                      </a:r>
                    </a:p>
                  </a:txBody>
                  <a:tcPr>
                    <a:solidFill>
                      <a:schemeClr val="bg2"/>
                    </a:solidFill>
                  </a:tcPr>
                </a:tc>
              </a:tr>
              <a:tr h="372006">
                <a:tc>
                  <a:txBody>
                    <a:bodyPr/>
                    <a:lstStyle/>
                    <a:p>
                      <a:r>
                        <a:rPr lang="en-US" altLang="zh-CN" dirty="0" smtClean="0"/>
                        <a:t>3</a:t>
                      </a:r>
                      <a:endParaRPr lang="zh-CN" altLang="en-US" dirty="0"/>
                    </a:p>
                  </a:txBody>
                  <a:tcPr>
                    <a:solidFill>
                      <a:schemeClr val="bg2"/>
                    </a:solidFill>
                  </a:tcPr>
                </a:tc>
                <a:tc>
                  <a:txBody>
                    <a:bodyPr/>
                    <a:lstStyle/>
                    <a:p>
                      <a:r>
                        <a:rPr lang="en-US" altLang="zh-CN" dirty="0" smtClean="0"/>
                        <a:t>0010</a:t>
                      </a:r>
                    </a:p>
                  </a:txBody>
                  <a:tcPr>
                    <a:solidFill>
                      <a:schemeClr val="bg2"/>
                    </a:solidFill>
                  </a:tcPr>
                </a:tc>
              </a:tr>
              <a:tr h="260404">
                <a:tc>
                  <a:txBody>
                    <a:bodyPr/>
                    <a:lstStyle/>
                    <a:p>
                      <a:r>
                        <a:rPr lang="en-US" altLang="zh-CN" dirty="0" smtClean="0"/>
                        <a:t>4</a:t>
                      </a:r>
                      <a:endParaRPr lang="zh-CN" altLang="en-US" dirty="0"/>
                    </a:p>
                  </a:txBody>
                  <a:tcPr>
                    <a:solidFill>
                      <a:schemeClr val="bg2"/>
                    </a:solidFill>
                  </a:tcPr>
                </a:tc>
                <a:tc>
                  <a:txBody>
                    <a:bodyPr/>
                    <a:lstStyle/>
                    <a:p>
                      <a:r>
                        <a:rPr lang="en-US" altLang="zh-CN" dirty="0" smtClean="0"/>
                        <a:t>1011</a:t>
                      </a:r>
                    </a:p>
                    <a:p>
                      <a:r>
                        <a:rPr lang="en-US" altLang="zh-CN" dirty="0" smtClean="0"/>
                        <a:t>1110</a:t>
                      </a:r>
                      <a:endParaRPr lang="zh-CN" altLang="en-US" dirty="0"/>
                    </a:p>
                  </a:txBody>
                  <a:tcPr>
                    <a:solidFill>
                      <a:schemeClr val="bg2"/>
                    </a:solidFill>
                  </a:tcPr>
                </a:tc>
              </a:tr>
              <a:tr h="260404">
                <a:tc>
                  <a:txBody>
                    <a:bodyPr/>
                    <a:lstStyle/>
                    <a:p>
                      <a:r>
                        <a:rPr lang="en-US" altLang="zh-CN" dirty="0" smtClean="0"/>
                        <a:t>5</a:t>
                      </a:r>
                      <a:endParaRPr lang="zh-CN" altLang="en-US" dirty="0"/>
                    </a:p>
                  </a:txBody>
                  <a:tcPr>
                    <a:solidFill>
                      <a:schemeClr val="bg2"/>
                    </a:solidFill>
                  </a:tcPr>
                </a:tc>
                <a:tc>
                  <a:txBody>
                    <a:bodyPr/>
                    <a:lstStyle/>
                    <a:p>
                      <a:r>
                        <a:rPr lang="en-US" altLang="zh-CN" dirty="0" smtClean="0"/>
                        <a:t>0010</a:t>
                      </a:r>
                    </a:p>
                    <a:p>
                      <a:r>
                        <a:rPr lang="en-US" altLang="zh-CN" dirty="0" smtClean="0"/>
                        <a:t>0001</a:t>
                      </a:r>
                      <a:endParaRPr lang="zh-CN" altLang="en-US" dirty="0"/>
                    </a:p>
                  </a:txBody>
                  <a:tcPr>
                    <a:solidFill>
                      <a:schemeClr val="bg2"/>
                    </a:solidFill>
                  </a:tcPr>
                </a:tc>
              </a:tr>
            </a:tbl>
          </a:graphicData>
        </a:graphic>
      </p:graphicFrame>
      <p:cxnSp>
        <p:nvCxnSpPr>
          <p:cNvPr id="95" name="直接箭头连接符 94"/>
          <p:cNvCxnSpPr>
            <a:stCxn id="93" idx="4"/>
            <a:endCxn id="109" idx="1"/>
          </p:cNvCxnSpPr>
          <p:nvPr/>
        </p:nvCxnSpPr>
        <p:spPr>
          <a:xfrm>
            <a:off x="3959932" y="6093296"/>
            <a:ext cx="162548" cy="258205"/>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85" idx="4"/>
            <a:endCxn id="109" idx="2"/>
          </p:cNvCxnSpPr>
          <p:nvPr/>
        </p:nvCxnSpPr>
        <p:spPr>
          <a:xfrm>
            <a:off x="3059832" y="6093296"/>
            <a:ext cx="936104" cy="360040"/>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9" idx="4"/>
            <a:endCxn id="109" idx="6"/>
          </p:cNvCxnSpPr>
          <p:nvPr/>
        </p:nvCxnSpPr>
        <p:spPr>
          <a:xfrm flipH="1">
            <a:off x="4860032" y="6093296"/>
            <a:ext cx="1044116" cy="360040"/>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83" idx="4"/>
            <a:endCxn id="91" idx="7"/>
          </p:cNvCxnSpPr>
          <p:nvPr/>
        </p:nvCxnSpPr>
        <p:spPr>
          <a:xfrm flipH="1">
            <a:off x="5176081" y="5445224"/>
            <a:ext cx="296019" cy="402221"/>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81" idx="4"/>
            <a:endCxn id="91" idx="1"/>
          </p:cNvCxnSpPr>
          <p:nvPr/>
        </p:nvCxnSpPr>
        <p:spPr>
          <a:xfrm>
            <a:off x="4608004" y="5445224"/>
            <a:ext cx="7987" cy="402221"/>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71" idx="4"/>
            <a:endCxn id="91" idx="2"/>
          </p:cNvCxnSpPr>
          <p:nvPr/>
        </p:nvCxnSpPr>
        <p:spPr>
          <a:xfrm>
            <a:off x="3599892" y="5445224"/>
            <a:ext cx="900100" cy="504056"/>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77" idx="4"/>
            <a:endCxn id="91" idx="6"/>
          </p:cNvCxnSpPr>
          <p:nvPr/>
        </p:nvCxnSpPr>
        <p:spPr>
          <a:xfrm flipH="1">
            <a:off x="5292080" y="5445224"/>
            <a:ext cx="1080120" cy="504056"/>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17" idx="4"/>
            <a:endCxn id="71" idx="7"/>
          </p:cNvCxnSpPr>
          <p:nvPr/>
        </p:nvCxnSpPr>
        <p:spPr>
          <a:xfrm flipH="1">
            <a:off x="3879937" y="4869160"/>
            <a:ext cx="152003" cy="330213"/>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56" idx="4"/>
            <a:endCxn id="71" idx="1"/>
          </p:cNvCxnSpPr>
          <p:nvPr/>
        </p:nvCxnSpPr>
        <p:spPr>
          <a:xfrm>
            <a:off x="3095836" y="4869160"/>
            <a:ext cx="224011" cy="330213"/>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65" idx="4"/>
            <a:endCxn id="71" idx="2"/>
          </p:cNvCxnSpPr>
          <p:nvPr/>
        </p:nvCxnSpPr>
        <p:spPr>
          <a:xfrm>
            <a:off x="2159732" y="4869160"/>
            <a:ext cx="1044116" cy="432048"/>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13" idx="4"/>
            <a:endCxn id="71" idx="6"/>
          </p:cNvCxnSpPr>
          <p:nvPr/>
        </p:nvCxnSpPr>
        <p:spPr>
          <a:xfrm flipH="1">
            <a:off x="3995936" y="4869160"/>
            <a:ext cx="1008112" cy="432048"/>
          </a:xfrm>
          <a:prstGeom prst="straightConnector1">
            <a:avLst/>
          </a:prstGeom>
          <a:ln w="19050">
            <a:solidFill>
              <a:srgbClr val="0070C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164" name="流程图: 联系 163"/>
          <p:cNvSpPr/>
          <p:nvPr/>
        </p:nvSpPr>
        <p:spPr>
          <a:xfrm>
            <a:off x="899592" y="4581128"/>
            <a:ext cx="79208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0010</a:t>
            </a:r>
            <a:endParaRPr lang="zh-CN" altLang="en-US" sz="1200" dirty="0"/>
          </a:p>
        </p:txBody>
      </p:sp>
      <p:sp>
        <p:nvSpPr>
          <p:cNvPr id="165" name="流程图: 联系 164"/>
          <p:cNvSpPr/>
          <p:nvPr/>
        </p:nvSpPr>
        <p:spPr>
          <a:xfrm>
            <a:off x="35496" y="4581128"/>
            <a:ext cx="792088" cy="288032"/>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0011</a:t>
            </a:r>
            <a:endParaRPr lang="zh-CN" altLang="en-US" sz="1200" dirty="0"/>
          </a:p>
        </p:txBody>
      </p:sp>
      <p:cxnSp>
        <p:nvCxnSpPr>
          <p:cNvPr id="166" name="直接箭头连接符 165"/>
          <p:cNvCxnSpPr>
            <a:stCxn id="102" idx="5"/>
            <a:endCxn id="113" idx="0"/>
          </p:cNvCxnSpPr>
          <p:nvPr/>
        </p:nvCxnSpPr>
        <p:spPr>
          <a:xfrm>
            <a:off x="2141200" y="4106899"/>
            <a:ext cx="2862848" cy="474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a:stCxn id="102" idx="3"/>
            <a:endCxn id="165" idx="0"/>
          </p:cNvCxnSpPr>
          <p:nvPr/>
        </p:nvCxnSpPr>
        <p:spPr>
          <a:xfrm flipH="1">
            <a:off x="431540" y="4106899"/>
            <a:ext cx="1098652" cy="474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02" idx="4"/>
            <a:endCxn id="164" idx="0"/>
          </p:cNvCxnSpPr>
          <p:nvPr/>
        </p:nvCxnSpPr>
        <p:spPr>
          <a:xfrm flipH="1">
            <a:off x="1295636" y="4149080"/>
            <a:ext cx="54006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7" name="表格 176"/>
          <p:cNvGraphicFramePr>
            <a:graphicFrameLocks noGrp="1"/>
          </p:cNvGraphicFramePr>
          <p:nvPr/>
        </p:nvGraphicFramePr>
        <p:xfrm>
          <a:off x="6516216" y="332656"/>
          <a:ext cx="1224136" cy="2109366"/>
        </p:xfrm>
        <a:graphic>
          <a:graphicData uri="http://schemas.openxmlformats.org/drawingml/2006/table">
            <a:tbl>
              <a:tblPr firstRow="1" bandRow="1">
                <a:tableStyleId>{5940675A-B579-460E-94D1-54222C63F5DA}</a:tableStyleId>
              </a:tblPr>
              <a:tblGrid>
                <a:gridCol w="432048"/>
                <a:gridCol w="792088"/>
              </a:tblGrid>
              <a:tr h="148802">
                <a:tc gridSpan="2">
                  <a:txBody>
                    <a:bodyPr/>
                    <a:lstStyle/>
                    <a:p>
                      <a:r>
                        <a:rPr lang="en-US" altLang="zh-CN" dirty="0" smtClean="0"/>
                        <a:t>OPEN</a:t>
                      </a:r>
                      <a:r>
                        <a:rPr lang="zh-CN" altLang="en-US" dirty="0" smtClean="0"/>
                        <a:t>表</a:t>
                      </a:r>
                      <a:r>
                        <a:rPr lang="en-US" altLang="zh-CN" dirty="0" smtClean="0"/>
                        <a:t>2</a:t>
                      </a:r>
                      <a:endParaRPr lang="zh-CN" altLang="en-US" dirty="0"/>
                    </a:p>
                  </a:txBody>
                  <a:tcPr>
                    <a:solidFill>
                      <a:schemeClr val="bg2"/>
                    </a:solidFill>
                  </a:tcPr>
                </a:tc>
                <a:tc hMerge="1">
                  <a:txBody>
                    <a:bodyPr/>
                    <a:lstStyle/>
                    <a:p>
                      <a:endParaRPr lang="zh-CN" altLang="en-US" dirty="0"/>
                    </a:p>
                  </a:txBody>
                  <a:tcPr>
                    <a:solidFill>
                      <a:schemeClr val="bg2"/>
                    </a:solidFill>
                  </a:tcPr>
                </a:tc>
              </a:tr>
              <a:tr h="148802">
                <a:tc>
                  <a:txBody>
                    <a:bodyPr/>
                    <a:lstStyle/>
                    <a:p>
                      <a:r>
                        <a:rPr lang="en-US" altLang="zh-CN" dirty="0" smtClean="0"/>
                        <a:t>1</a:t>
                      </a:r>
                      <a:endParaRPr lang="zh-CN" altLang="en-US" dirty="0"/>
                    </a:p>
                  </a:txBody>
                  <a:tcPr>
                    <a:solidFill>
                      <a:schemeClr val="bg2"/>
                    </a:solidFill>
                  </a:tcPr>
                </a:tc>
                <a:tc>
                  <a:txBody>
                    <a:bodyPr/>
                    <a:lstStyle/>
                    <a:p>
                      <a:r>
                        <a:rPr lang="en-US" altLang="zh-CN" dirty="0" smtClean="0"/>
                        <a:t>1111</a:t>
                      </a:r>
                      <a:endParaRPr lang="zh-CN" altLang="en-US" dirty="0"/>
                    </a:p>
                  </a:txBody>
                  <a:tcPr>
                    <a:solidFill>
                      <a:schemeClr val="bg2"/>
                    </a:solidFill>
                  </a:tcPr>
                </a:tc>
              </a:tr>
              <a:tr h="276592">
                <a:tc>
                  <a:txBody>
                    <a:bodyPr/>
                    <a:lstStyle/>
                    <a:p>
                      <a:r>
                        <a:rPr lang="en-US" altLang="zh-CN" dirty="0" smtClean="0"/>
                        <a:t>2</a:t>
                      </a:r>
                      <a:endParaRPr lang="zh-CN" altLang="en-US" dirty="0"/>
                    </a:p>
                  </a:txBody>
                  <a:tcPr>
                    <a:solidFill>
                      <a:schemeClr val="bg2"/>
                    </a:solidFill>
                  </a:tcPr>
                </a:tc>
                <a:tc>
                  <a:txBody>
                    <a:bodyPr/>
                    <a:lstStyle/>
                    <a:p>
                      <a:r>
                        <a:rPr lang="en-US" altLang="zh-CN" dirty="0" smtClean="0"/>
                        <a:t>0101</a:t>
                      </a:r>
                    </a:p>
                  </a:txBody>
                  <a:tcPr>
                    <a:solidFill>
                      <a:schemeClr val="bg2"/>
                    </a:solidFill>
                  </a:tcPr>
                </a:tc>
              </a:tr>
              <a:tr h="372006">
                <a:tc>
                  <a:txBody>
                    <a:bodyPr/>
                    <a:lstStyle/>
                    <a:p>
                      <a:r>
                        <a:rPr lang="en-US" altLang="zh-CN" dirty="0" smtClean="0"/>
                        <a:t>3</a:t>
                      </a:r>
                      <a:endParaRPr lang="zh-CN" altLang="en-US" dirty="0"/>
                    </a:p>
                  </a:txBody>
                  <a:tcPr>
                    <a:solidFill>
                      <a:schemeClr val="bg2"/>
                    </a:solidFill>
                  </a:tcPr>
                </a:tc>
                <a:tc>
                  <a:txBody>
                    <a:bodyPr/>
                    <a:lstStyle/>
                    <a:p>
                      <a:r>
                        <a:rPr lang="en-US" altLang="zh-CN" dirty="0" smtClean="0"/>
                        <a:t>1101</a:t>
                      </a:r>
                    </a:p>
                  </a:txBody>
                  <a:tcPr>
                    <a:solidFill>
                      <a:schemeClr val="bg2"/>
                    </a:solidFill>
                  </a:tcPr>
                </a:tc>
              </a:tr>
              <a:tr h="260404">
                <a:tc>
                  <a:txBody>
                    <a:bodyPr/>
                    <a:lstStyle/>
                    <a:p>
                      <a:r>
                        <a:rPr lang="en-US" altLang="zh-CN" dirty="0" smtClean="0"/>
                        <a:t>4</a:t>
                      </a:r>
                      <a:endParaRPr lang="zh-CN" altLang="en-US" dirty="0"/>
                    </a:p>
                  </a:txBody>
                  <a:tcPr>
                    <a:solidFill>
                      <a:schemeClr val="bg2"/>
                    </a:solidFill>
                  </a:tcPr>
                </a:tc>
                <a:tc>
                  <a:txBody>
                    <a:bodyPr/>
                    <a:lstStyle/>
                    <a:p>
                      <a:r>
                        <a:rPr lang="en-US" altLang="zh-CN" dirty="0" smtClean="0"/>
                        <a:t>0100</a:t>
                      </a:r>
                    </a:p>
                    <a:p>
                      <a:r>
                        <a:rPr lang="en-US" altLang="zh-CN" dirty="0" smtClean="0"/>
                        <a:t>0001</a:t>
                      </a:r>
                      <a:endParaRPr lang="zh-CN" altLang="en-US" dirty="0"/>
                    </a:p>
                  </a:txBody>
                  <a:tcPr>
                    <a:solidFill>
                      <a:schemeClr val="bg2"/>
                    </a:solidFill>
                  </a:tcPr>
                </a:tc>
              </a:tr>
            </a:tbl>
          </a:graphicData>
        </a:graphic>
      </p:graphicFrame>
      <p:graphicFrame>
        <p:nvGraphicFramePr>
          <p:cNvPr id="60" name="表格 59"/>
          <p:cNvGraphicFramePr>
            <a:graphicFrameLocks noGrp="1"/>
          </p:cNvGraphicFramePr>
          <p:nvPr/>
        </p:nvGraphicFramePr>
        <p:xfrm>
          <a:off x="7740352" y="332656"/>
          <a:ext cx="1224136" cy="5120640"/>
        </p:xfrm>
        <a:graphic>
          <a:graphicData uri="http://schemas.openxmlformats.org/drawingml/2006/table">
            <a:tbl>
              <a:tblPr firstRow="1" bandRow="1">
                <a:tableStyleId>{5940675A-B579-460E-94D1-54222C63F5DA}</a:tableStyleId>
              </a:tblPr>
              <a:tblGrid>
                <a:gridCol w="432048"/>
                <a:gridCol w="792088"/>
              </a:tblGrid>
              <a:tr h="148802">
                <a:tc gridSpan="2">
                  <a:txBody>
                    <a:bodyPr/>
                    <a:lstStyle/>
                    <a:p>
                      <a:r>
                        <a:rPr lang="en-US" altLang="zh-CN" dirty="0" smtClean="0"/>
                        <a:t>CLOSE</a:t>
                      </a:r>
                      <a:r>
                        <a:rPr lang="zh-CN" altLang="en-US" dirty="0" smtClean="0"/>
                        <a:t>表</a:t>
                      </a:r>
                      <a:endParaRPr lang="zh-CN" altLang="en-US" dirty="0"/>
                    </a:p>
                  </a:txBody>
                  <a:tcPr>
                    <a:solidFill>
                      <a:schemeClr val="bg2"/>
                    </a:solidFill>
                  </a:tcPr>
                </a:tc>
                <a:tc hMerge="1">
                  <a:txBody>
                    <a:bodyPr/>
                    <a:lstStyle/>
                    <a:p>
                      <a:endParaRPr lang="zh-CN" altLang="en-US" dirty="0"/>
                    </a:p>
                  </a:txBody>
                  <a:tcPr>
                    <a:solidFill>
                      <a:schemeClr val="bg2"/>
                    </a:solidFill>
                  </a:tcPr>
                </a:tc>
              </a:tr>
              <a:tr h="148802">
                <a:tc>
                  <a:txBody>
                    <a:bodyPr/>
                    <a:lstStyle/>
                    <a:p>
                      <a:r>
                        <a:rPr lang="en-US" altLang="zh-CN" dirty="0" smtClean="0"/>
                        <a:t>1</a:t>
                      </a:r>
                      <a:endParaRPr lang="zh-CN" altLang="en-US" dirty="0"/>
                    </a:p>
                  </a:txBody>
                  <a:tcPr>
                    <a:solidFill>
                      <a:schemeClr val="bg2"/>
                    </a:solidFill>
                  </a:tcPr>
                </a:tc>
                <a:tc>
                  <a:txBody>
                    <a:bodyPr/>
                    <a:lstStyle/>
                    <a:p>
                      <a:r>
                        <a:rPr lang="en-US" altLang="zh-CN" dirty="0" smtClean="0"/>
                        <a:t>0000</a:t>
                      </a:r>
                    </a:p>
                  </a:txBody>
                  <a:tcPr>
                    <a:solidFill>
                      <a:schemeClr val="bg2"/>
                    </a:solidFill>
                  </a:tcPr>
                </a:tc>
              </a:tr>
              <a:tr h="483608">
                <a:tc>
                  <a:txBody>
                    <a:bodyPr/>
                    <a:lstStyle/>
                    <a:p>
                      <a:r>
                        <a:rPr lang="en-US" altLang="zh-CN" dirty="0" smtClean="0"/>
                        <a:t>2</a:t>
                      </a:r>
                      <a:endParaRPr lang="zh-CN" altLang="en-US" dirty="0"/>
                    </a:p>
                  </a:txBody>
                  <a:tcPr>
                    <a:solidFill>
                      <a:schemeClr val="bg2"/>
                    </a:solidFill>
                  </a:tcPr>
                </a:tc>
                <a:tc>
                  <a:txBody>
                    <a:bodyPr/>
                    <a:lstStyle/>
                    <a:p>
                      <a:r>
                        <a:rPr lang="en-US" altLang="zh-CN" dirty="0" smtClean="0"/>
                        <a:t>1000</a:t>
                      </a:r>
                    </a:p>
                    <a:p>
                      <a:r>
                        <a:rPr lang="en-US" altLang="zh-CN" dirty="0" smtClean="0"/>
                        <a:t>1001</a:t>
                      </a:r>
                    </a:p>
                    <a:p>
                      <a:r>
                        <a:rPr lang="en-US" altLang="zh-CN" dirty="0" smtClean="0"/>
                        <a:t>1010</a:t>
                      </a:r>
                    </a:p>
                    <a:p>
                      <a:r>
                        <a:rPr lang="en-US" altLang="zh-CN" dirty="0" smtClean="0"/>
                        <a:t>1100</a:t>
                      </a:r>
                    </a:p>
                    <a:p>
                      <a:r>
                        <a:rPr lang="en-US" altLang="zh-CN" dirty="0" smtClean="0"/>
                        <a:t>1111</a:t>
                      </a:r>
                      <a:endParaRPr lang="zh-CN" altLang="en-US" dirty="0" smtClean="0"/>
                    </a:p>
                    <a:p>
                      <a:r>
                        <a:rPr lang="en-US" altLang="zh-CN" dirty="0" smtClean="0"/>
                        <a:t>0111</a:t>
                      </a:r>
                    </a:p>
                    <a:p>
                      <a:r>
                        <a:rPr lang="en-US" altLang="zh-CN" dirty="0" smtClean="0"/>
                        <a:t>0110</a:t>
                      </a:r>
                    </a:p>
                    <a:p>
                      <a:r>
                        <a:rPr lang="en-US" altLang="zh-CN" dirty="0" smtClean="0"/>
                        <a:t>0101</a:t>
                      </a:r>
                    </a:p>
                    <a:p>
                      <a:r>
                        <a:rPr lang="en-US" altLang="zh-CN" dirty="0" smtClean="0"/>
                        <a:t>0011</a:t>
                      </a:r>
                      <a:endParaRPr lang="zh-CN" altLang="en-US" dirty="0"/>
                    </a:p>
                  </a:txBody>
                  <a:tcPr>
                    <a:solidFill>
                      <a:schemeClr val="bg2"/>
                    </a:solidFill>
                  </a:tcPr>
                </a:tc>
              </a:tr>
              <a:tr h="372006">
                <a:tc>
                  <a:txBody>
                    <a:bodyPr/>
                    <a:lstStyle/>
                    <a:p>
                      <a:r>
                        <a:rPr lang="en-US" altLang="zh-CN" dirty="0" smtClean="0"/>
                        <a:t>3</a:t>
                      </a:r>
                      <a:endParaRPr lang="zh-CN" altLang="en-US" dirty="0"/>
                    </a:p>
                  </a:txBody>
                  <a:tcPr>
                    <a:solidFill>
                      <a:schemeClr val="bg2"/>
                    </a:solidFill>
                  </a:tcPr>
                </a:tc>
                <a:tc>
                  <a:txBody>
                    <a:bodyPr/>
                    <a:lstStyle/>
                    <a:p>
                      <a:r>
                        <a:rPr lang="en-US" altLang="zh-CN" dirty="0" smtClean="0"/>
                        <a:t>0010</a:t>
                      </a:r>
                    </a:p>
                    <a:p>
                      <a:r>
                        <a:rPr lang="en-US" altLang="zh-CN" dirty="0" smtClean="0"/>
                        <a:t>1101</a:t>
                      </a:r>
                    </a:p>
                  </a:txBody>
                  <a:tcPr>
                    <a:solidFill>
                      <a:schemeClr val="bg2"/>
                    </a:solidFill>
                  </a:tcPr>
                </a:tc>
              </a:tr>
              <a:tr h="260404">
                <a:tc>
                  <a:txBody>
                    <a:bodyPr/>
                    <a:lstStyle/>
                    <a:p>
                      <a:r>
                        <a:rPr lang="en-US" altLang="zh-CN" dirty="0" smtClean="0"/>
                        <a:t>4</a:t>
                      </a:r>
                      <a:endParaRPr lang="zh-CN" altLang="en-US" dirty="0"/>
                    </a:p>
                  </a:txBody>
                  <a:tcPr>
                    <a:solidFill>
                      <a:schemeClr val="bg2"/>
                    </a:solidFill>
                  </a:tcPr>
                </a:tc>
                <a:tc>
                  <a:txBody>
                    <a:bodyPr/>
                    <a:lstStyle/>
                    <a:p>
                      <a:r>
                        <a:rPr lang="en-US" altLang="zh-CN" dirty="0" smtClean="0"/>
                        <a:t>1011</a:t>
                      </a:r>
                    </a:p>
                    <a:p>
                      <a:r>
                        <a:rPr lang="en-US" altLang="zh-CN" dirty="0" smtClean="0"/>
                        <a:t>1110</a:t>
                      </a:r>
                    </a:p>
                    <a:p>
                      <a:r>
                        <a:rPr lang="en-US" altLang="zh-CN" dirty="0" smtClean="0"/>
                        <a:t>0100</a:t>
                      </a:r>
                      <a:endParaRPr lang="zh-CN" altLang="en-US" dirty="0" smtClean="0"/>
                    </a:p>
                    <a:p>
                      <a:r>
                        <a:rPr lang="en-US" altLang="zh-CN" dirty="0" smtClean="0"/>
                        <a:t>0001</a:t>
                      </a:r>
                      <a:endParaRPr lang="zh-CN" altLang="en-US" dirty="0"/>
                    </a:p>
                  </a:txBody>
                  <a:tcPr>
                    <a:solidFill>
                      <a:schemeClr val="bg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blinds(horizontal)">
                                      <p:cBhvr>
                                        <p:cTn id="30" dur="500"/>
                                        <p:tgtEl>
                                          <p:spTgt spid="86"/>
                                        </p:tgtEl>
                                      </p:cBhvr>
                                    </p:animEffect>
                                  </p:childTnLst>
                                </p:cTn>
                              </p:par>
                              <p:par>
                                <p:cTn id="31" presetID="3" presetClass="entr" presetSubtype="1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blinds(horizontal)">
                                      <p:cBhvr>
                                        <p:cTn id="33" dur="500"/>
                                        <p:tgtEl>
                                          <p:spTgt spid="8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linds(horizontal)">
                                      <p:cBhvr>
                                        <p:cTn id="41" dur="500"/>
                                        <p:tgtEl>
                                          <p:spTgt spid="3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28"/>
                                        </p:tgtEl>
                                        <p:attrNameLst>
                                          <p:attrName>style.visibility</p:attrName>
                                        </p:attrNameLst>
                                      </p:cBhvr>
                                      <p:to>
                                        <p:strVal val="visible"/>
                                      </p:to>
                                    </p:set>
                                    <p:animEffect transition="in" filter="blinds(horizontal)">
                                      <p:cBhvr>
                                        <p:cTn id="44" dur="500"/>
                                        <p:tgtEl>
                                          <p:spTgt spid="128"/>
                                        </p:tgtEl>
                                      </p:cBhvr>
                                    </p:animEffect>
                                  </p:childTnLst>
                                </p:cTn>
                              </p:par>
                              <p:par>
                                <p:cTn id="45" presetID="3" presetClass="entr" presetSubtype="10" fill="hold" nodeType="withEffect">
                                  <p:stCondLst>
                                    <p:cond delay="0"/>
                                  </p:stCondLst>
                                  <p:childTnLst>
                                    <p:set>
                                      <p:cBhvr>
                                        <p:cTn id="46" dur="1" fill="hold">
                                          <p:stCondLst>
                                            <p:cond delay="0"/>
                                          </p:stCondLst>
                                        </p:cTn>
                                        <p:tgtEl>
                                          <p:spTgt spid="129"/>
                                        </p:tgtEl>
                                        <p:attrNameLst>
                                          <p:attrName>style.visibility</p:attrName>
                                        </p:attrNameLst>
                                      </p:cBhvr>
                                      <p:to>
                                        <p:strVal val="visible"/>
                                      </p:to>
                                    </p:set>
                                    <p:animEffect transition="in" filter="blinds(horizontal)">
                                      <p:cBhvr>
                                        <p:cTn id="47" dur="500"/>
                                        <p:tgtEl>
                                          <p:spTgt spid="12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blinds(horizontal)">
                                      <p:cBhvr>
                                        <p:cTn id="50" dur="500"/>
                                        <p:tgtEl>
                                          <p:spTgt spid="130"/>
                                        </p:tgtEl>
                                      </p:cBhvr>
                                    </p:animEffect>
                                  </p:childTnLst>
                                </p:cTn>
                              </p:par>
                              <p:par>
                                <p:cTn id="51" presetID="3" presetClass="entr" presetSubtype="10" fill="hold" nodeType="with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blinds(horizontal)">
                                      <p:cBhvr>
                                        <p:cTn id="53" dur="500"/>
                                        <p:tgtEl>
                                          <p:spTgt spid="13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blinds(horizontal)">
                                      <p:cBhvr>
                                        <p:cTn id="56" dur="500"/>
                                        <p:tgtEl>
                                          <p:spTgt spid="35"/>
                                        </p:tgtEl>
                                      </p:cBhvr>
                                    </p:animEffect>
                                  </p:childTnLst>
                                </p:cTn>
                              </p:par>
                              <p:par>
                                <p:cTn id="57" presetID="3" presetClass="entr" presetSubtype="1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blinds(horizontal)">
                                      <p:cBhvr>
                                        <p:cTn id="64" dur="500"/>
                                        <p:tgtEl>
                                          <p:spTgt spid="102"/>
                                        </p:tgtEl>
                                      </p:cBhvr>
                                    </p:animEffect>
                                  </p:childTnLst>
                                </p:cTn>
                              </p:par>
                              <p:par>
                                <p:cTn id="65" presetID="3" presetClass="entr" presetSubtype="1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blinds(horizontal)">
                                      <p:cBhvr>
                                        <p:cTn id="67" dur="500"/>
                                        <p:tgtEl>
                                          <p:spTgt spid="10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04"/>
                                        </p:tgtEl>
                                        <p:attrNameLst>
                                          <p:attrName>style.visibility</p:attrName>
                                        </p:attrNameLst>
                                      </p:cBhvr>
                                      <p:to>
                                        <p:strVal val="visible"/>
                                      </p:to>
                                    </p:set>
                                    <p:animEffect transition="in" filter="blinds(horizontal)">
                                      <p:cBhvr>
                                        <p:cTn id="70" dur="500"/>
                                        <p:tgtEl>
                                          <p:spTgt spid="104"/>
                                        </p:tgtEl>
                                      </p:cBhvr>
                                    </p:animEffect>
                                  </p:childTnLst>
                                </p:cTn>
                              </p:par>
                              <p:par>
                                <p:cTn id="71" presetID="3" presetClass="entr" presetSubtype="10" fill="hold"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blinds(horizontal)">
                                      <p:cBhvr>
                                        <p:cTn id="73" dur="500"/>
                                        <p:tgtEl>
                                          <p:spTgt spid="105"/>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blinds(horizontal)">
                                      <p:cBhvr>
                                        <p:cTn id="76" dur="500"/>
                                        <p:tgtEl>
                                          <p:spTgt spid="44"/>
                                        </p:tgtEl>
                                      </p:cBhvr>
                                    </p:animEffect>
                                  </p:childTnLst>
                                </p:cTn>
                              </p:par>
                              <p:par>
                                <p:cTn id="77" presetID="3" presetClass="entr" presetSubtype="1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blinds(horizontal)">
                                      <p:cBhvr>
                                        <p:cTn id="79" dur="500"/>
                                        <p:tgtEl>
                                          <p:spTgt spid="4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blinds(horizontal)">
                                      <p:cBhvr>
                                        <p:cTn id="82" dur="500"/>
                                        <p:tgtEl>
                                          <p:spTgt spid="48"/>
                                        </p:tgtEl>
                                      </p:cBhvr>
                                    </p:animEffect>
                                  </p:childTnLst>
                                </p:cTn>
                              </p:par>
                              <p:par>
                                <p:cTn id="83" presetID="3" presetClass="entr" presetSubtype="10" fill="hold"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blinds(horizontal)">
                                      <p:cBhvr>
                                        <p:cTn id="85" dur="500"/>
                                        <p:tgtEl>
                                          <p:spTgt spid="4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13"/>
                                        </p:tgtEl>
                                        <p:attrNameLst>
                                          <p:attrName>style.visibility</p:attrName>
                                        </p:attrNameLst>
                                      </p:cBhvr>
                                      <p:to>
                                        <p:strVal val="visible"/>
                                      </p:to>
                                    </p:set>
                                    <p:animEffect transition="in" filter="blinds(horizontal)">
                                      <p:cBhvr>
                                        <p:cTn id="90" dur="500"/>
                                        <p:tgtEl>
                                          <p:spTgt spid="11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17"/>
                                        </p:tgtEl>
                                        <p:attrNameLst>
                                          <p:attrName>style.visibility</p:attrName>
                                        </p:attrNameLst>
                                      </p:cBhvr>
                                      <p:to>
                                        <p:strVal val="visible"/>
                                      </p:to>
                                    </p:set>
                                    <p:animEffect transition="in" filter="blinds(horizontal)">
                                      <p:cBhvr>
                                        <p:cTn id="93" dur="500"/>
                                        <p:tgtEl>
                                          <p:spTgt spid="117"/>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blinds(horizontal)">
                                      <p:cBhvr>
                                        <p:cTn id="96" dur="500"/>
                                        <p:tgtEl>
                                          <p:spTgt spid="56"/>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blinds(horizontal)">
                                      <p:cBhvr>
                                        <p:cTn id="99" dur="500"/>
                                        <p:tgtEl>
                                          <p:spTgt spid="6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blinds(horizontal)">
                                      <p:cBhvr>
                                        <p:cTn id="102" dur="500"/>
                                        <p:tgtEl>
                                          <p:spTgt spid="7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linds(horizontal)">
                                      <p:cBhvr>
                                        <p:cTn id="107" dur="500"/>
                                        <p:tgtEl>
                                          <p:spTgt spid="77"/>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81"/>
                                        </p:tgtEl>
                                        <p:attrNameLst>
                                          <p:attrName>style.visibility</p:attrName>
                                        </p:attrNameLst>
                                      </p:cBhvr>
                                      <p:to>
                                        <p:strVal val="visible"/>
                                      </p:to>
                                    </p:set>
                                    <p:animEffect transition="in" filter="blinds(horizontal)">
                                      <p:cBhvr>
                                        <p:cTn id="110" dur="500"/>
                                        <p:tgtEl>
                                          <p:spTgt spid="81"/>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83"/>
                                        </p:tgtEl>
                                        <p:attrNameLst>
                                          <p:attrName>style.visibility</p:attrName>
                                        </p:attrNameLst>
                                      </p:cBhvr>
                                      <p:to>
                                        <p:strVal val="visible"/>
                                      </p:to>
                                    </p:set>
                                    <p:animEffect transition="in" filter="blinds(horizontal)">
                                      <p:cBhvr>
                                        <p:cTn id="113" dur="500"/>
                                        <p:tgtEl>
                                          <p:spTgt spid="83"/>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85"/>
                                        </p:tgtEl>
                                        <p:attrNameLst>
                                          <p:attrName>style.visibility</p:attrName>
                                        </p:attrNameLst>
                                      </p:cBhvr>
                                      <p:to>
                                        <p:strVal val="visible"/>
                                      </p:to>
                                    </p:set>
                                    <p:animEffect transition="in" filter="blinds(horizontal)">
                                      <p:cBhvr>
                                        <p:cTn id="118" dur="500"/>
                                        <p:tgtEl>
                                          <p:spTgt spid="85"/>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9"/>
                                        </p:tgtEl>
                                        <p:attrNameLst>
                                          <p:attrName>style.visibility</p:attrName>
                                        </p:attrNameLst>
                                      </p:cBhvr>
                                      <p:to>
                                        <p:strVal val="visible"/>
                                      </p:to>
                                    </p:set>
                                    <p:animEffect transition="in" filter="blinds(horizontal)">
                                      <p:cBhvr>
                                        <p:cTn id="121" dur="500"/>
                                        <p:tgtEl>
                                          <p:spTgt spid="89"/>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91"/>
                                        </p:tgtEl>
                                        <p:attrNameLst>
                                          <p:attrName>style.visibility</p:attrName>
                                        </p:attrNameLst>
                                      </p:cBhvr>
                                      <p:to>
                                        <p:strVal val="visible"/>
                                      </p:to>
                                    </p:set>
                                    <p:animEffect transition="in" filter="blinds(horizontal)">
                                      <p:cBhvr>
                                        <p:cTn id="124" dur="500"/>
                                        <p:tgtEl>
                                          <p:spTgt spid="91"/>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linds(horizontal)">
                                      <p:cBhvr>
                                        <p:cTn id="127" dur="500"/>
                                        <p:tgtEl>
                                          <p:spTgt spid="93"/>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09"/>
                                        </p:tgtEl>
                                        <p:attrNameLst>
                                          <p:attrName>style.visibility</p:attrName>
                                        </p:attrNameLst>
                                      </p:cBhvr>
                                      <p:to>
                                        <p:strVal val="visible"/>
                                      </p:to>
                                    </p:set>
                                    <p:animEffect transition="in" filter="blinds(horizontal)">
                                      <p:cBhvr>
                                        <p:cTn id="132" dur="500"/>
                                        <p:tgtEl>
                                          <p:spTgt spid="109"/>
                                        </p:tgtEl>
                                      </p:cBhvr>
                                    </p:animEffect>
                                  </p:childTnLst>
                                </p:cTn>
                              </p:par>
                              <p:par>
                                <p:cTn id="133" presetID="3" presetClass="entr" presetSubtype="10" fill="hold" nodeType="withEffect">
                                  <p:stCondLst>
                                    <p:cond delay="0"/>
                                  </p:stCondLst>
                                  <p:childTnLst>
                                    <p:set>
                                      <p:cBhvr>
                                        <p:cTn id="134" dur="1" fill="hold">
                                          <p:stCondLst>
                                            <p:cond delay="0"/>
                                          </p:stCondLst>
                                        </p:cTn>
                                        <p:tgtEl>
                                          <p:spTgt spid="110"/>
                                        </p:tgtEl>
                                        <p:attrNameLst>
                                          <p:attrName>style.visibility</p:attrName>
                                        </p:attrNameLst>
                                      </p:cBhvr>
                                      <p:to>
                                        <p:strVal val="visible"/>
                                      </p:to>
                                    </p:set>
                                    <p:animEffect transition="in" filter="blinds(horizontal)">
                                      <p:cBhvr>
                                        <p:cTn id="135" dur="500"/>
                                        <p:tgtEl>
                                          <p:spTgt spid="110"/>
                                        </p:tgtEl>
                                      </p:cBhvr>
                                    </p:animEffect>
                                  </p:childTnLst>
                                </p:cTn>
                              </p:par>
                              <p:par>
                                <p:cTn id="136" presetID="3" presetClass="entr" presetSubtype="10" fill="hold"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blinds(horizontal)">
                                      <p:cBhvr>
                                        <p:cTn id="138" dur="500"/>
                                        <p:tgtEl>
                                          <p:spTgt spid="95"/>
                                        </p:tgtEl>
                                      </p:cBhvr>
                                    </p:animEffect>
                                  </p:childTnLst>
                                </p:cTn>
                              </p:par>
                              <p:par>
                                <p:cTn id="139" presetID="3" presetClass="entr" presetSubtype="10" fill="hold" nodeType="withEffect">
                                  <p:stCondLst>
                                    <p:cond delay="0"/>
                                  </p:stCondLst>
                                  <p:childTnLst>
                                    <p:set>
                                      <p:cBhvr>
                                        <p:cTn id="140" dur="1" fill="hold">
                                          <p:stCondLst>
                                            <p:cond delay="0"/>
                                          </p:stCondLst>
                                        </p:cTn>
                                        <p:tgtEl>
                                          <p:spTgt spid="96"/>
                                        </p:tgtEl>
                                        <p:attrNameLst>
                                          <p:attrName>style.visibility</p:attrName>
                                        </p:attrNameLst>
                                      </p:cBhvr>
                                      <p:to>
                                        <p:strVal val="visible"/>
                                      </p:to>
                                    </p:set>
                                    <p:animEffect transition="in" filter="blinds(horizontal)">
                                      <p:cBhvr>
                                        <p:cTn id="141" dur="500"/>
                                        <p:tgtEl>
                                          <p:spTgt spid="96"/>
                                        </p:tgtEl>
                                      </p:cBhvr>
                                    </p:animEffect>
                                  </p:childTnLst>
                                </p:cTn>
                              </p:par>
                              <p:par>
                                <p:cTn id="142" presetID="3" presetClass="entr" presetSubtype="10" fill="hold" nodeType="withEffect">
                                  <p:stCondLst>
                                    <p:cond delay="0"/>
                                  </p:stCondLst>
                                  <p:childTnLst>
                                    <p:set>
                                      <p:cBhvr>
                                        <p:cTn id="143" dur="1" fill="hold">
                                          <p:stCondLst>
                                            <p:cond delay="0"/>
                                          </p:stCondLst>
                                        </p:cTn>
                                        <p:tgtEl>
                                          <p:spTgt spid="97"/>
                                        </p:tgtEl>
                                        <p:attrNameLst>
                                          <p:attrName>style.visibility</p:attrName>
                                        </p:attrNameLst>
                                      </p:cBhvr>
                                      <p:to>
                                        <p:strVal val="visible"/>
                                      </p:to>
                                    </p:set>
                                    <p:animEffect transition="in" filter="blinds(horizontal)">
                                      <p:cBhvr>
                                        <p:cTn id="144" dur="500"/>
                                        <p:tgtEl>
                                          <p:spTgt spid="97"/>
                                        </p:tgtEl>
                                      </p:cBhvr>
                                    </p:animEffect>
                                  </p:childTnLst>
                                </p:cTn>
                              </p:par>
                              <p:par>
                                <p:cTn id="145" presetID="3" presetClass="entr" presetSubtype="10" fill="hold" nodeType="withEffect">
                                  <p:stCondLst>
                                    <p:cond delay="0"/>
                                  </p:stCondLst>
                                  <p:childTnLst>
                                    <p:set>
                                      <p:cBhvr>
                                        <p:cTn id="146" dur="1" fill="hold">
                                          <p:stCondLst>
                                            <p:cond delay="0"/>
                                          </p:stCondLst>
                                        </p:cTn>
                                        <p:tgtEl>
                                          <p:spTgt spid="134"/>
                                        </p:tgtEl>
                                        <p:attrNameLst>
                                          <p:attrName>style.visibility</p:attrName>
                                        </p:attrNameLst>
                                      </p:cBhvr>
                                      <p:to>
                                        <p:strVal val="visible"/>
                                      </p:to>
                                    </p:set>
                                    <p:animEffect transition="in" filter="blinds(horizontal)">
                                      <p:cBhvr>
                                        <p:cTn id="147" dur="500"/>
                                        <p:tgtEl>
                                          <p:spTgt spid="134"/>
                                        </p:tgtEl>
                                      </p:cBhvr>
                                    </p:animEffect>
                                  </p:childTnLst>
                                </p:cTn>
                              </p:par>
                              <p:par>
                                <p:cTn id="148" presetID="3" presetClass="entr" presetSubtype="10" fill="hold" nodeType="withEffect">
                                  <p:stCondLst>
                                    <p:cond delay="0"/>
                                  </p:stCondLst>
                                  <p:childTnLst>
                                    <p:set>
                                      <p:cBhvr>
                                        <p:cTn id="149" dur="1" fill="hold">
                                          <p:stCondLst>
                                            <p:cond delay="0"/>
                                          </p:stCondLst>
                                        </p:cTn>
                                        <p:tgtEl>
                                          <p:spTgt spid="135"/>
                                        </p:tgtEl>
                                        <p:attrNameLst>
                                          <p:attrName>style.visibility</p:attrName>
                                        </p:attrNameLst>
                                      </p:cBhvr>
                                      <p:to>
                                        <p:strVal val="visible"/>
                                      </p:to>
                                    </p:set>
                                    <p:animEffect transition="in" filter="blinds(horizontal)">
                                      <p:cBhvr>
                                        <p:cTn id="150" dur="500"/>
                                        <p:tgtEl>
                                          <p:spTgt spid="135"/>
                                        </p:tgtEl>
                                      </p:cBhvr>
                                    </p:animEffect>
                                  </p:childTnLst>
                                </p:cTn>
                              </p:par>
                              <p:par>
                                <p:cTn id="151" presetID="3" presetClass="entr" presetSubtype="10" fill="hold" nodeType="withEffect">
                                  <p:stCondLst>
                                    <p:cond delay="0"/>
                                  </p:stCondLst>
                                  <p:childTnLst>
                                    <p:set>
                                      <p:cBhvr>
                                        <p:cTn id="152" dur="1" fill="hold">
                                          <p:stCondLst>
                                            <p:cond delay="0"/>
                                          </p:stCondLst>
                                        </p:cTn>
                                        <p:tgtEl>
                                          <p:spTgt spid="136"/>
                                        </p:tgtEl>
                                        <p:attrNameLst>
                                          <p:attrName>style.visibility</p:attrName>
                                        </p:attrNameLst>
                                      </p:cBhvr>
                                      <p:to>
                                        <p:strVal val="visible"/>
                                      </p:to>
                                    </p:set>
                                    <p:animEffect transition="in" filter="blinds(horizontal)">
                                      <p:cBhvr>
                                        <p:cTn id="153" dur="500"/>
                                        <p:tgtEl>
                                          <p:spTgt spid="136"/>
                                        </p:tgtEl>
                                      </p:cBhvr>
                                    </p:animEffect>
                                  </p:childTnLst>
                                </p:cTn>
                              </p:par>
                              <p:par>
                                <p:cTn id="154" presetID="3" presetClass="entr" presetSubtype="10" fill="hold" nodeType="withEffect">
                                  <p:stCondLst>
                                    <p:cond delay="0"/>
                                  </p:stCondLst>
                                  <p:childTnLst>
                                    <p:set>
                                      <p:cBhvr>
                                        <p:cTn id="155" dur="1" fill="hold">
                                          <p:stCondLst>
                                            <p:cond delay="0"/>
                                          </p:stCondLst>
                                        </p:cTn>
                                        <p:tgtEl>
                                          <p:spTgt spid="137"/>
                                        </p:tgtEl>
                                        <p:attrNameLst>
                                          <p:attrName>style.visibility</p:attrName>
                                        </p:attrNameLst>
                                      </p:cBhvr>
                                      <p:to>
                                        <p:strVal val="visible"/>
                                      </p:to>
                                    </p:set>
                                    <p:animEffect transition="in" filter="blinds(horizontal)">
                                      <p:cBhvr>
                                        <p:cTn id="156" dur="500"/>
                                        <p:tgtEl>
                                          <p:spTgt spid="137"/>
                                        </p:tgtEl>
                                      </p:cBhvr>
                                    </p:animEffect>
                                  </p:childTnLst>
                                </p:cTn>
                              </p:par>
                              <p:par>
                                <p:cTn id="157" presetID="3" presetClass="entr" presetSubtype="10" fill="hold" nodeType="withEffect">
                                  <p:stCondLst>
                                    <p:cond delay="0"/>
                                  </p:stCondLst>
                                  <p:childTnLst>
                                    <p:set>
                                      <p:cBhvr>
                                        <p:cTn id="158" dur="1" fill="hold">
                                          <p:stCondLst>
                                            <p:cond delay="0"/>
                                          </p:stCondLst>
                                        </p:cTn>
                                        <p:tgtEl>
                                          <p:spTgt spid="150"/>
                                        </p:tgtEl>
                                        <p:attrNameLst>
                                          <p:attrName>style.visibility</p:attrName>
                                        </p:attrNameLst>
                                      </p:cBhvr>
                                      <p:to>
                                        <p:strVal val="visible"/>
                                      </p:to>
                                    </p:set>
                                    <p:animEffect transition="in" filter="blinds(horizontal)">
                                      <p:cBhvr>
                                        <p:cTn id="159" dur="500"/>
                                        <p:tgtEl>
                                          <p:spTgt spid="150"/>
                                        </p:tgtEl>
                                      </p:cBhvr>
                                    </p:animEffect>
                                  </p:childTnLst>
                                </p:cTn>
                              </p:par>
                              <p:par>
                                <p:cTn id="160" presetID="3" presetClass="entr" presetSubtype="10" fill="hold" nodeType="withEffect">
                                  <p:stCondLst>
                                    <p:cond delay="0"/>
                                  </p:stCondLst>
                                  <p:childTnLst>
                                    <p:set>
                                      <p:cBhvr>
                                        <p:cTn id="161" dur="1" fill="hold">
                                          <p:stCondLst>
                                            <p:cond delay="0"/>
                                          </p:stCondLst>
                                        </p:cTn>
                                        <p:tgtEl>
                                          <p:spTgt spid="151"/>
                                        </p:tgtEl>
                                        <p:attrNameLst>
                                          <p:attrName>style.visibility</p:attrName>
                                        </p:attrNameLst>
                                      </p:cBhvr>
                                      <p:to>
                                        <p:strVal val="visible"/>
                                      </p:to>
                                    </p:set>
                                    <p:animEffect transition="in" filter="blinds(horizontal)">
                                      <p:cBhvr>
                                        <p:cTn id="162" dur="500"/>
                                        <p:tgtEl>
                                          <p:spTgt spid="151"/>
                                        </p:tgtEl>
                                      </p:cBhvr>
                                    </p:animEffect>
                                  </p:childTnLst>
                                </p:cTn>
                              </p:par>
                              <p:par>
                                <p:cTn id="163" presetID="3" presetClass="entr" presetSubtype="10" fill="hold" nodeType="with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blinds(horizontal)">
                                      <p:cBhvr>
                                        <p:cTn id="165" dur="500"/>
                                        <p:tgtEl>
                                          <p:spTgt spid="152"/>
                                        </p:tgtEl>
                                      </p:cBhvr>
                                    </p:animEffect>
                                  </p:childTnLst>
                                </p:cTn>
                              </p:par>
                              <p:par>
                                <p:cTn id="166" presetID="3" presetClass="entr" presetSubtype="10" fill="hold" nodeType="withEffect">
                                  <p:stCondLst>
                                    <p:cond delay="0"/>
                                  </p:stCondLst>
                                  <p:childTnLst>
                                    <p:set>
                                      <p:cBhvr>
                                        <p:cTn id="167" dur="1" fill="hold">
                                          <p:stCondLst>
                                            <p:cond delay="0"/>
                                          </p:stCondLst>
                                        </p:cTn>
                                        <p:tgtEl>
                                          <p:spTgt spid="153"/>
                                        </p:tgtEl>
                                        <p:attrNameLst>
                                          <p:attrName>style.visibility</p:attrName>
                                        </p:attrNameLst>
                                      </p:cBhvr>
                                      <p:to>
                                        <p:strVal val="visible"/>
                                      </p:to>
                                    </p:set>
                                    <p:animEffect transition="in" filter="blinds(horizontal)">
                                      <p:cBhvr>
                                        <p:cTn id="168" dur="500"/>
                                        <p:tgtEl>
                                          <p:spTgt spid="153"/>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164"/>
                                        </p:tgtEl>
                                        <p:attrNameLst>
                                          <p:attrName>style.visibility</p:attrName>
                                        </p:attrNameLst>
                                      </p:cBhvr>
                                      <p:to>
                                        <p:strVal val="visible"/>
                                      </p:to>
                                    </p:set>
                                    <p:animEffect transition="in" filter="blinds(horizontal)">
                                      <p:cBhvr>
                                        <p:cTn id="171" dur="500"/>
                                        <p:tgtEl>
                                          <p:spTgt spid="164"/>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165"/>
                                        </p:tgtEl>
                                        <p:attrNameLst>
                                          <p:attrName>style.visibility</p:attrName>
                                        </p:attrNameLst>
                                      </p:cBhvr>
                                      <p:to>
                                        <p:strVal val="visible"/>
                                      </p:to>
                                    </p:set>
                                    <p:animEffect transition="in" filter="blinds(horizontal)">
                                      <p:cBhvr>
                                        <p:cTn id="174" dur="500"/>
                                        <p:tgtEl>
                                          <p:spTgt spid="165"/>
                                        </p:tgtEl>
                                      </p:cBhvr>
                                    </p:animEffect>
                                  </p:childTnLst>
                                </p:cTn>
                              </p:par>
                              <p:par>
                                <p:cTn id="175" presetID="3" presetClass="entr" presetSubtype="10" fill="hold" nodeType="withEffect">
                                  <p:stCondLst>
                                    <p:cond delay="0"/>
                                  </p:stCondLst>
                                  <p:childTnLst>
                                    <p:set>
                                      <p:cBhvr>
                                        <p:cTn id="176" dur="1" fill="hold">
                                          <p:stCondLst>
                                            <p:cond delay="0"/>
                                          </p:stCondLst>
                                        </p:cTn>
                                        <p:tgtEl>
                                          <p:spTgt spid="166"/>
                                        </p:tgtEl>
                                        <p:attrNameLst>
                                          <p:attrName>style.visibility</p:attrName>
                                        </p:attrNameLst>
                                      </p:cBhvr>
                                      <p:to>
                                        <p:strVal val="visible"/>
                                      </p:to>
                                    </p:set>
                                    <p:animEffect transition="in" filter="blinds(horizontal)">
                                      <p:cBhvr>
                                        <p:cTn id="177" dur="500"/>
                                        <p:tgtEl>
                                          <p:spTgt spid="166"/>
                                        </p:tgtEl>
                                      </p:cBhvr>
                                    </p:animEffect>
                                  </p:childTnLst>
                                </p:cTn>
                              </p:par>
                              <p:par>
                                <p:cTn id="178" presetID="3" presetClass="entr" presetSubtype="10" fill="hold" nodeType="withEffect">
                                  <p:stCondLst>
                                    <p:cond delay="0"/>
                                  </p:stCondLst>
                                  <p:childTnLst>
                                    <p:set>
                                      <p:cBhvr>
                                        <p:cTn id="179" dur="1" fill="hold">
                                          <p:stCondLst>
                                            <p:cond delay="0"/>
                                          </p:stCondLst>
                                        </p:cTn>
                                        <p:tgtEl>
                                          <p:spTgt spid="170"/>
                                        </p:tgtEl>
                                        <p:attrNameLst>
                                          <p:attrName>style.visibility</p:attrName>
                                        </p:attrNameLst>
                                      </p:cBhvr>
                                      <p:to>
                                        <p:strVal val="visible"/>
                                      </p:to>
                                    </p:set>
                                    <p:animEffect transition="in" filter="blinds(horizontal)">
                                      <p:cBhvr>
                                        <p:cTn id="180" dur="500"/>
                                        <p:tgtEl>
                                          <p:spTgt spid="170"/>
                                        </p:tgtEl>
                                      </p:cBhvr>
                                    </p:animEffect>
                                  </p:childTnLst>
                                </p:cTn>
                              </p:par>
                              <p:par>
                                <p:cTn id="181" presetID="3" presetClass="entr" presetSubtype="10" fill="hold" nodeType="withEffect">
                                  <p:stCondLst>
                                    <p:cond delay="0"/>
                                  </p:stCondLst>
                                  <p:childTnLst>
                                    <p:set>
                                      <p:cBhvr>
                                        <p:cTn id="182" dur="1" fill="hold">
                                          <p:stCondLst>
                                            <p:cond delay="0"/>
                                          </p:stCondLst>
                                        </p:cTn>
                                        <p:tgtEl>
                                          <p:spTgt spid="173"/>
                                        </p:tgtEl>
                                        <p:attrNameLst>
                                          <p:attrName>style.visibility</p:attrName>
                                        </p:attrNameLst>
                                      </p:cBhvr>
                                      <p:to>
                                        <p:strVal val="visible"/>
                                      </p:to>
                                    </p:set>
                                    <p:animEffect transition="in" filter="blinds(horizontal)">
                                      <p:cBhvr>
                                        <p:cTn id="183"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86" grpId="0" animBg="1"/>
      <p:bldP spid="102" grpId="0" animBg="1"/>
      <p:bldP spid="104" grpId="0" animBg="1"/>
      <p:bldP spid="113" grpId="0" animBg="1"/>
      <p:bldP spid="117" grpId="0" animBg="1"/>
      <p:bldP spid="128" grpId="0" animBg="1"/>
      <p:bldP spid="130" grpId="0" animBg="1"/>
      <p:bldP spid="35" grpId="0" animBg="1"/>
      <p:bldP spid="44" grpId="0" animBg="1"/>
      <p:bldP spid="48" grpId="0" animBg="1"/>
      <p:bldP spid="56" grpId="0" animBg="1"/>
      <p:bldP spid="65" grpId="0" animBg="1"/>
      <p:bldP spid="71" grpId="0" animBg="1"/>
      <p:bldP spid="77" grpId="0" animBg="1"/>
      <p:bldP spid="81" grpId="0" animBg="1"/>
      <p:bldP spid="83" grpId="0" animBg="1"/>
      <p:bldP spid="85" grpId="0" animBg="1"/>
      <p:bldP spid="89" grpId="0" animBg="1"/>
      <p:bldP spid="91" grpId="0" animBg="1"/>
      <p:bldP spid="93" grpId="0" animBg="1"/>
      <p:bldP spid="109" grpId="0" animBg="1"/>
      <p:bldP spid="164" grpId="0" animBg="1"/>
      <p:bldP spid="16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96" name="内容占位符 95"/>
          <p:cNvSpPr>
            <a:spLocks noGrp="1"/>
          </p:cNvSpPr>
          <p:nvPr>
            <p:ph sz="quarter" idx="1"/>
          </p:nvPr>
        </p:nvSpPr>
        <p:spPr>
          <a:xfrm>
            <a:off x="971600" y="1340768"/>
            <a:ext cx="7467600" cy="4873752"/>
          </a:xfrm>
        </p:spPr>
        <p:txBody>
          <a:bodyPr>
            <a:normAutofit fontScale="85000" lnSpcReduction="2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pPr>
              <a:buNone/>
            </a:pPr>
            <a:endParaRPr lang="en-US" altLang="zh-CN" dirty="0" smtClean="0"/>
          </a:p>
          <a:p>
            <a:pPr>
              <a:buNone/>
            </a:pPr>
            <a:r>
              <a:rPr lang="en-US" altLang="zh-CN" dirty="0" smtClean="0"/>
              <a:t>BFS                                                      DBFS</a:t>
            </a:r>
            <a:endParaRPr lang="zh-CN" altLang="en-US" dirty="0"/>
          </a:p>
        </p:txBody>
      </p:sp>
      <p:pic>
        <p:nvPicPr>
          <p:cNvPr id="98306" name="Picture 2"/>
          <p:cNvPicPr>
            <a:picLocks noChangeAspect="1" noChangeArrowheads="1"/>
          </p:cNvPicPr>
          <p:nvPr/>
        </p:nvPicPr>
        <p:blipFill>
          <a:blip r:embed="rId3" cstate="print"/>
          <a:srcRect/>
          <a:stretch>
            <a:fillRect/>
          </a:stretch>
        </p:blipFill>
        <p:spPr bwMode="auto">
          <a:xfrm>
            <a:off x="107505" y="2212520"/>
            <a:ext cx="4680520" cy="3006808"/>
          </a:xfrm>
          <a:prstGeom prst="rect">
            <a:avLst/>
          </a:prstGeom>
          <a:noFill/>
          <a:ln w="9525">
            <a:noFill/>
            <a:miter lim="800000"/>
            <a:headEnd/>
            <a:tailEnd/>
          </a:ln>
        </p:spPr>
      </p:pic>
      <p:pic>
        <p:nvPicPr>
          <p:cNvPr id="98307" name="Picture 3"/>
          <p:cNvPicPr>
            <a:picLocks noChangeAspect="1" noChangeArrowheads="1"/>
          </p:cNvPicPr>
          <p:nvPr/>
        </p:nvPicPr>
        <p:blipFill>
          <a:blip r:embed="rId4" cstate="print"/>
          <a:srcRect/>
          <a:stretch>
            <a:fillRect/>
          </a:stretch>
        </p:blipFill>
        <p:spPr bwMode="auto">
          <a:xfrm>
            <a:off x="4860032" y="2348880"/>
            <a:ext cx="4056906" cy="26894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DBFS</a:t>
            </a:r>
            <a:r>
              <a:rPr lang="zh-CN" altLang="en-US" dirty="0" smtClean="0"/>
              <a:t>双向广度优先搜索</a:t>
            </a:r>
            <a:endParaRPr lang="en-US" altLang="zh-CN" dirty="0" smtClean="0"/>
          </a:p>
          <a:p>
            <a:pPr lvl="1"/>
            <a:r>
              <a:rPr lang="zh-CN" altLang="en-US" sz="2800" b="1" dirty="0" smtClean="0">
                <a:latin typeface="华文中宋" pitchFamily="2" charset="-122"/>
                <a:ea typeface="华文中宋" pitchFamily="2" charset="-122"/>
              </a:rPr>
              <a:t>过河问题</a:t>
            </a:r>
            <a:endParaRPr lang="en-US" altLang="zh-CN" sz="2800" b="1" dirty="0" smtClean="0">
              <a:latin typeface="华文中宋" pitchFamily="2" charset="-122"/>
              <a:ea typeface="华文中宋" pitchFamily="2" charset="-122"/>
            </a:endParaRPr>
          </a:p>
          <a:p>
            <a:pPr lvl="2"/>
            <a:r>
              <a:rPr lang="zh-CN" altLang="en-US" b="1" dirty="0" smtClean="0">
                <a:latin typeface="华文中宋" pitchFamily="2" charset="-122"/>
                <a:ea typeface="华文中宋" pitchFamily="2" charset="-122"/>
              </a:rPr>
              <a:t>数据结构</a:t>
            </a:r>
            <a:endParaRPr lang="en-US" altLang="zh-CN" b="1" dirty="0" smtClean="0">
              <a:latin typeface="华文中宋" pitchFamily="2" charset="-122"/>
              <a:ea typeface="华文中宋" pitchFamily="2" charset="-122"/>
            </a:endParaRPr>
          </a:p>
          <a:p>
            <a:pPr lvl="3"/>
            <a:r>
              <a:rPr lang="zh-CN" altLang="en-US" sz="2500" b="1" dirty="0" smtClean="0">
                <a:latin typeface="华文中宋" pitchFamily="2" charset="-122"/>
                <a:ea typeface="华文中宋" pitchFamily="2" charset="-122"/>
              </a:rPr>
              <a:t>搜索树</a:t>
            </a:r>
            <a:endParaRPr lang="en-US" altLang="zh-CN" sz="2500" b="1" dirty="0" smtClean="0">
              <a:latin typeface="华文中宋" pitchFamily="2" charset="-122"/>
              <a:ea typeface="华文中宋" pitchFamily="2" charset="-122"/>
            </a:endParaRPr>
          </a:p>
          <a:p>
            <a:pPr lvl="4"/>
            <a:r>
              <a:rPr lang="zh-CN" altLang="en-US" b="1" dirty="0" smtClean="0">
                <a:latin typeface="华文中宋" pitchFamily="2" charset="-122"/>
                <a:ea typeface="华文中宋" pitchFamily="2" charset="-122"/>
              </a:rPr>
              <a:t>树：动态生长</a:t>
            </a:r>
            <a:endParaRPr lang="en-US" altLang="zh-CN" b="1" dirty="0" smtClean="0">
              <a:latin typeface="华文中宋" pitchFamily="2" charset="-122"/>
              <a:ea typeface="华文中宋" pitchFamily="2" charset="-122"/>
            </a:endParaRPr>
          </a:p>
          <a:p>
            <a:pPr lvl="3"/>
            <a:r>
              <a:rPr lang="en-US" altLang="zh-CN" sz="2000" b="1" dirty="0" smtClean="0">
                <a:latin typeface="华文中宋" pitchFamily="2" charset="-122"/>
                <a:ea typeface="华文中宋" pitchFamily="2" charset="-122"/>
              </a:rPr>
              <a:t>OPEN</a:t>
            </a:r>
            <a:r>
              <a:rPr lang="zh-CN" altLang="en-US" sz="2000" b="1" dirty="0" smtClean="0">
                <a:latin typeface="华文中宋" pitchFamily="2" charset="-122"/>
                <a:ea typeface="华文中宋" pitchFamily="2" charset="-122"/>
              </a:rPr>
              <a:t>表</a:t>
            </a:r>
          </a:p>
          <a:p>
            <a:pPr lvl="4"/>
            <a:r>
              <a:rPr lang="zh-CN" altLang="en-US" b="1" dirty="0" smtClean="0">
                <a:latin typeface="华文中宋" pitchFamily="2" charset="-122"/>
                <a:ea typeface="华文中宋" pitchFamily="2" charset="-122"/>
              </a:rPr>
              <a:t>维护两个队列，轮流扩展两个队列中的点，先进先出。</a:t>
            </a:r>
          </a:p>
          <a:p>
            <a:pPr lvl="3"/>
            <a:r>
              <a:rPr lang="en-US" altLang="zh-CN" sz="2000" b="1" dirty="0" smtClean="0">
                <a:latin typeface="华文中宋" pitchFamily="2" charset="-122"/>
                <a:ea typeface="华文中宋" pitchFamily="2" charset="-122"/>
              </a:rPr>
              <a:t>CLOSE</a:t>
            </a:r>
            <a:r>
              <a:rPr lang="zh-CN" altLang="en-US" sz="2000" b="1" dirty="0" smtClean="0">
                <a:latin typeface="华文中宋" pitchFamily="2" charset="-122"/>
                <a:ea typeface="华文中宋" pitchFamily="2" charset="-122"/>
              </a:rPr>
              <a:t>表</a:t>
            </a:r>
          </a:p>
          <a:p>
            <a:pPr lvl="4"/>
            <a:r>
              <a:rPr lang="zh-CN" altLang="en-US" b="1" dirty="0" smtClean="0">
                <a:latin typeface="华文中宋" pitchFamily="2" charset="-122"/>
                <a:ea typeface="华文中宋" pitchFamily="2" charset="-122"/>
              </a:rPr>
              <a:t>用数组或哈希表记录当前的搜索情况，给从两个方向扩展的节点以不同的标记。当某点被两种标记同时标记时，搜索结束。</a:t>
            </a:r>
          </a:p>
          <a:p>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zh-CN" altLang="en-US" dirty="0" smtClean="0"/>
              <a:t>启发式搜索算法</a:t>
            </a:r>
            <a:endParaRPr lang="en-US" altLang="zh-CN" dirty="0" smtClean="0"/>
          </a:p>
          <a:p>
            <a:pPr lvl="1"/>
            <a:r>
              <a:rPr lang="en-US" altLang="zh-CN" dirty="0" smtClean="0"/>
              <a:t>A</a:t>
            </a:r>
          </a:p>
          <a:p>
            <a:pPr lvl="1"/>
            <a:r>
              <a:rPr lang="en-US" altLang="zh-CN" dirty="0" smtClean="0"/>
              <a:t>A*</a:t>
            </a:r>
          </a:p>
          <a:p>
            <a:pPr lvl="1"/>
            <a:r>
              <a:rPr lang="zh-CN" altLang="en-US" dirty="0" smtClean="0"/>
              <a:t>蒙特卡洛搜索树</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lstStyle/>
          <a:p>
            <a:r>
              <a:rPr lang="zh-CN" altLang="en-US" dirty="0" smtClean="0"/>
              <a:t>启发式搜索算法</a:t>
            </a:r>
            <a:endParaRPr lang="en-US" altLang="zh-CN" dirty="0" smtClean="0"/>
          </a:p>
          <a:p>
            <a:pPr lvl="1"/>
            <a:r>
              <a:rPr lang="zh-CN" altLang="en-US" dirty="0" smtClean="0"/>
              <a:t>利用当前与问题有关的信息作为启发式信息，提升查找效率以及减少查找次数的。</a:t>
            </a:r>
            <a:endParaRPr lang="en-US" altLang="zh-CN" dirty="0" smtClean="0"/>
          </a:p>
          <a:p>
            <a:pPr lvl="2"/>
            <a:r>
              <a:rPr lang="zh-CN" altLang="en-US" dirty="0" smtClean="0"/>
              <a:t>估价函数 </a:t>
            </a:r>
            <a:r>
              <a:rPr lang="en-US" altLang="zh-CN" dirty="0" smtClean="0"/>
              <a:t>h(x)</a:t>
            </a:r>
            <a:r>
              <a:rPr lang="zh-CN" altLang="en-US" dirty="0" smtClean="0"/>
              <a:t>是对当前状态</a:t>
            </a:r>
            <a:r>
              <a:rPr lang="en-US" altLang="zh-CN" dirty="0" smtClean="0"/>
              <a:t>x</a:t>
            </a:r>
            <a:r>
              <a:rPr lang="zh-CN" altLang="en-US" dirty="0" smtClean="0"/>
              <a:t>的一个估计，表示 </a:t>
            </a:r>
            <a:r>
              <a:rPr lang="en-US" altLang="zh-CN" dirty="0" smtClean="0"/>
              <a:t>x</a:t>
            </a:r>
            <a:r>
              <a:rPr lang="zh-CN" altLang="en-US" dirty="0" smtClean="0"/>
              <a:t>状态到目标状态的距离。</a:t>
            </a:r>
          </a:p>
          <a:p>
            <a:pPr lvl="3"/>
            <a:r>
              <a:rPr lang="en-US" altLang="zh-CN" b="1" dirty="0" smtClean="0"/>
              <a:t>h(x) &gt;= 0 </a:t>
            </a:r>
            <a:r>
              <a:rPr lang="zh-CN" altLang="en-US" b="1" dirty="0" smtClean="0"/>
              <a:t>；  </a:t>
            </a:r>
            <a:endParaRPr lang="en-US" altLang="zh-CN" b="1" dirty="0" smtClean="0"/>
          </a:p>
          <a:p>
            <a:pPr lvl="3"/>
            <a:r>
              <a:rPr lang="en-US" altLang="zh-CN" b="1" dirty="0" smtClean="0"/>
              <a:t>h(x)</a:t>
            </a:r>
            <a:r>
              <a:rPr lang="zh-CN" altLang="en-US" b="1" dirty="0" smtClean="0"/>
              <a:t>越小表示 </a:t>
            </a:r>
            <a:r>
              <a:rPr lang="en-US" altLang="zh-CN" b="1" dirty="0" smtClean="0"/>
              <a:t>x </a:t>
            </a:r>
            <a:r>
              <a:rPr lang="zh-CN" altLang="en-US" b="1" dirty="0" smtClean="0"/>
              <a:t>越接近目标状态</a:t>
            </a:r>
            <a:endParaRPr lang="en-US" altLang="zh-CN" b="1" dirty="0" smtClean="0"/>
          </a:p>
          <a:p>
            <a:pPr lvl="3"/>
            <a:r>
              <a:rPr lang="zh-CN" altLang="en-US" b="1" dirty="0" smtClean="0"/>
              <a:t>如果 </a:t>
            </a:r>
            <a:r>
              <a:rPr lang="en-US" altLang="zh-CN" b="1" dirty="0" smtClean="0"/>
              <a:t>h(x) ==0 </a:t>
            </a:r>
            <a:r>
              <a:rPr lang="zh-CN" altLang="en-US" b="1" dirty="0" smtClean="0"/>
              <a:t>，说明达到目标状态。</a:t>
            </a:r>
            <a:endParaRPr lang="en-US" altLang="zh-CN" b="1" dirty="0" smtClean="0"/>
          </a:p>
          <a:p>
            <a:pPr lvl="2"/>
            <a:r>
              <a:rPr lang="zh-CN" altLang="en-US" dirty="0" smtClean="0"/>
              <a:t>代价函数</a:t>
            </a:r>
            <a:r>
              <a:rPr lang="en-US" altLang="zh-CN" dirty="0" smtClean="0"/>
              <a:t>g(x)</a:t>
            </a:r>
            <a:r>
              <a:rPr lang="zh-CN" altLang="en-US" dirty="0" smtClean="0"/>
              <a:t>是从起始状态到 </a:t>
            </a:r>
            <a:r>
              <a:rPr lang="en-US" altLang="zh-CN" dirty="0" smtClean="0"/>
              <a:t>x </a:t>
            </a:r>
            <a:r>
              <a:rPr lang="zh-CN" altLang="en-US" dirty="0" smtClean="0"/>
              <a:t>状态所花的代价</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smtClean="0"/>
              <a:t>启发式搜索算法</a:t>
            </a:r>
            <a:endParaRPr lang="en-US" altLang="zh-CN" dirty="0" smtClean="0"/>
          </a:p>
          <a:p>
            <a:pPr lvl="1"/>
            <a:r>
              <a:rPr lang="zh-CN" altLang="en-US" dirty="0" smtClean="0"/>
              <a:t>搜索依据为 </a:t>
            </a:r>
            <a:r>
              <a:rPr lang="en-US" altLang="zh-CN" dirty="0" smtClean="0"/>
              <a:t>F(x) </a:t>
            </a:r>
            <a:r>
              <a:rPr lang="zh-CN" altLang="en-US" dirty="0" smtClean="0"/>
              <a:t>函数</a:t>
            </a:r>
          </a:p>
          <a:p>
            <a:pPr lvl="2"/>
            <a:r>
              <a:rPr lang="zh-CN" altLang="en-US" dirty="0" smtClean="0"/>
              <a:t>当</a:t>
            </a:r>
            <a:r>
              <a:rPr lang="zh-CN" altLang="en-US" b="1" dirty="0" smtClean="0"/>
              <a:t> </a:t>
            </a:r>
            <a:r>
              <a:rPr lang="en-US" altLang="zh-CN" b="1" dirty="0" smtClean="0"/>
              <a:t>F(x) = g(x)</a:t>
            </a:r>
            <a:r>
              <a:rPr lang="zh-CN" altLang="en-US" dirty="0" smtClean="0"/>
              <a:t> 的时候就是一个等代价搜索，完全是按照花了多少代价去搜索。比如 </a:t>
            </a:r>
            <a:r>
              <a:rPr lang="en-US" altLang="zh-CN" dirty="0" err="1" smtClean="0"/>
              <a:t>bfs</a:t>
            </a:r>
            <a:r>
              <a:rPr lang="zh-CN" altLang="en-US" dirty="0" smtClean="0"/>
              <a:t>，我们每次都是从离得近的层开始搜索，一层一层搜 ；以及</a:t>
            </a:r>
            <a:r>
              <a:rPr lang="en-US" altLang="zh-CN" dirty="0" err="1" smtClean="0"/>
              <a:t>dijkstra</a:t>
            </a:r>
            <a:r>
              <a:rPr lang="zh-CN" altLang="en-US" dirty="0" smtClean="0"/>
              <a:t>算法，也是依据每条边的代价开始选择搜索方向。 </a:t>
            </a:r>
            <a:endParaRPr lang="en-US" altLang="zh-CN" dirty="0" smtClean="0"/>
          </a:p>
          <a:p>
            <a:pPr lvl="2"/>
            <a:r>
              <a:rPr lang="zh-CN" altLang="en-US" dirty="0" smtClean="0"/>
              <a:t>当</a:t>
            </a:r>
            <a:r>
              <a:rPr lang="en-US" altLang="zh-CN" b="1" dirty="0" smtClean="0"/>
              <a:t>F(x) = h(x)</a:t>
            </a:r>
            <a:r>
              <a:rPr lang="zh-CN" altLang="en-US" dirty="0" smtClean="0"/>
              <a:t> 的时候就相当于一个贪婪优先搜索。每次都是向最靠近目标的状态靠近。</a:t>
            </a:r>
            <a:endParaRPr lang="en-US" altLang="zh-CN" dirty="0" smtClean="0"/>
          </a:p>
          <a:p>
            <a:pPr lvl="2"/>
            <a:r>
              <a:rPr lang="zh-CN" altLang="en-US" dirty="0" smtClean="0"/>
              <a:t>等代价搜索虽然具有完备性，能找到最优解，但是效率太低。贪婪优先搜索不具有完备性，不一定能找到解，最坏的情况下类似于</a:t>
            </a:r>
            <a:r>
              <a:rPr lang="en-US" altLang="zh-CN" dirty="0" err="1" smtClean="0"/>
              <a:t>dfs</a:t>
            </a:r>
            <a:r>
              <a:rPr lang="zh-CN" altLang="en-US"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启发式搜索算法</a:t>
            </a:r>
            <a:endParaRPr lang="en-US" altLang="zh-CN" dirty="0" smtClean="0"/>
          </a:p>
          <a:p>
            <a:pPr lvl="1"/>
            <a:r>
              <a:rPr lang="zh-CN" altLang="en-US" dirty="0" smtClean="0"/>
              <a:t>搜索依据为 </a:t>
            </a:r>
            <a:r>
              <a:rPr lang="en-US" altLang="zh-CN" dirty="0" smtClean="0"/>
              <a:t>F(x) </a:t>
            </a:r>
            <a:r>
              <a:rPr lang="zh-CN" altLang="en-US" dirty="0" smtClean="0"/>
              <a:t>函数</a:t>
            </a:r>
          </a:p>
          <a:p>
            <a:pPr lvl="2"/>
            <a:r>
              <a:rPr lang="zh-CN" altLang="en-US" dirty="0" smtClean="0"/>
              <a:t>当</a:t>
            </a:r>
            <a:r>
              <a:rPr lang="zh-CN" altLang="en-US" b="1" dirty="0" smtClean="0"/>
              <a:t> </a:t>
            </a:r>
            <a:r>
              <a:rPr lang="en-US" altLang="zh-CN" b="1" dirty="0" smtClean="0"/>
              <a:t>F(x) = h(x)+g(x)</a:t>
            </a:r>
            <a:r>
              <a:rPr lang="zh-CN" altLang="en-US" dirty="0" smtClean="0"/>
              <a:t> 的时候就是</a:t>
            </a:r>
            <a:r>
              <a:rPr lang="en-US" altLang="zh-CN" dirty="0" smtClean="0"/>
              <a:t>A</a:t>
            </a:r>
            <a:r>
              <a:rPr lang="zh-CN" altLang="en-US" dirty="0" smtClean="0"/>
              <a:t>算法。 </a:t>
            </a:r>
            <a:endParaRPr lang="en-US" altLang="zh-CN" dirty="0" smtClean="0"/>
          </a:p>
          <a:p>
            <a:pPr lvl="2"/>
            <a:r>
              <a:rPr lang="zh-CN" altLang="en-US" dirty="0" smtClean="0"/>
              <a:t>虽然提高了算法效率，但是</a:t>
            </a:r>
            <a:r>
              <a:rPr lang="zh-CN" altLang="en-US" b="1" dirty="0" smtClean="0"/>
              <a:t>不能保证找到最优解</a:t>
            </a:r>
            <a:r>
              <a:rPr lang="zh-CN" altLang="en-US" dirty="0" smtClean="0"/>
              <a:t>，不适合的 </a:t>
            </a:r>
            <a:r>
              <a:rPr lang="en-US" altLang="zh-CN" dirty="0" smtClean="0"/>
              <a:t>h(x)</a:t>
            </a:r>
            <a:r>
              <a:rPr lang="zh-CN" altLang="en-US" dirty="0" smtClean="0"/>
              <a:t>定义会导致</a:t>
            </a:r>
            <a:r>
              <a:rPr lang="zh-CN" altLang="en-US" b="1" dirty="0" smtClean="0"/>
              <a:t>算法找不到解。不具有完备性和最优性</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启发式搜索算法</a:t>
            </a:r>
            <a:endParaRPr lang="en-US" altLang="zh-CN" dirty="0" smtClean="0"/>
          </a:p>
          <a:p>
            <a:pPr lvl="1"/>
            <a:r>
              <a:rPr lang="zh-CN" altLang="en-US" dirty="0" smtClean="0"/>
              <a:t>搜索依据为 </a:t>
            </a:r>
            <a:r>
              <a:rPr lang="en-US" altLang="zh-CN" dirty="0" smtClean="0"/>
              <a:t>F(x) </a:t>
            </a:r>
            <a:r>
              <a:rPr lang="zh-CN" altLang="en-US" dirty="0" smtClean="0"/>
              <a:t>函数</a:t>
            </a:r>
          </a:p>
          <a:p>
            <a:pPr lvl="2"/>
            <a:r>
              <a:rPr lang="en-US" altLang="zh-CN" b="1" dirty="0" smtClean="0"/>
              <a:t>A</a:t>
            </a:r>
            <a:r>
              <a:rPr lang="zh-CN" altLang="en-US" b="1" dirty="0" smtClean="0"/>
              <a:t>*算法</a:t>
            </a:r>
            <a:endParaRPr lang="en-US" altLang="zh-CN" b="1" dirty="0" smtClean="0"/>
          </a:p>
          <a:p>
            <a:pPr lvl="3"/>
            <a:r>
              <a:rPr lang="en-US" altLang="zh-CN" b="1" dirty="0" smtClean="0"/>
              <a:t>F(x) = h(x)+g(x)</a:t>
            </a:r>
            <a:r>
              <a:rPr lang="zh-CN" altLang="en-US" dirty="0" smtClean="0"/>
              <a:t>  </a:t>
            </a:r>
            <a:endParaRPr lang="en-US" altLang="zh-CN" dirty="0" smtClean="0"/>
          </a:p>
          <a:p>
            <a:pPr lvl="3"/>
            <a:r>
              <a:rPr lang="zh-CN" altLang="en-US" b="1" dirty="0" smtClean="0"/>
              <a:t>限制：代价函数</a:t>
            </a:r>
            <a:r>
              <a:rPr lang="en-US" altLang="zh-CN" b="1" dirty="0" smtClean="0"/>
              <a:t>g(x) &gt;0 </a:t>
            </a:r>
            <a:r>
              <a:rPr lang="zh-CN" altLang="en-US" b="1" dirty="0" smtClean="0"/>
              <a:t>；</a:t>
            </a:r>
            <a:r>
              <a:rPr lang="en-US" altLang="zh-CN" b="1" dirty="0" smtClean="0"/>
              <a:t>h(x) </a:t>
            </a:r>
            <a:r>
              <a:rPr lang="zh-CN" altLang="en-US" b="1" dirty="0" smtClean="0"/>
              <a:t>的值不大于</a:t>
            </a:r>
            <a:r>
              <a:rPr lang="en-US" altLang="zh-CN" b="1" dirty="0" smtClean="0"/>
              <a:t>x</a:t>
            </a:r>
            <a:r>
              <a:rPr lang="zh-CN" altLang="en-US" b="1" dirty="0" smtClean="0"/>
              <a:t>到目标的实际代价 </a:t>
            </a:r>
            <a:r>
              <a:rPr lang="en-US" altLang="zh-CN" b="1" dirty="0" smtClean="0"/>
              <a:t>h*(x) </a:t>
            </a:r>
            <a:r>
              <a:rPr lang="zh-CN" altLang="en-US" b="1" dirty="0" smtClean="0"/>
              <a:t>。</a:t>
            </a:r>
            <a:endParaRPr lang="en-US" altLang="zh-CN" b="1" dirty="0" smtClean="0"/>
          </a:p>
          <a:p>
            <a:pPr lvl="2">
              <a:buNone/>
            </a:pPr>
            <a:endParaRPr lang="en-US" altLang="zh-CN"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启发式搜索算法</a:t>
            </a:r>
            <a:endParaRPr lang="en-US" altLang="zh-CN" dirty="0" smtClean="0"/>
          </a:p>
          <a:p>
            <a:pPr lvl="1"/>
            <a:r>
              <a:rPr lang="zh-CN" altLang="en-US" b="1" dirty="0" smtClean="0">
                <a:ea typeface="华文中宋" pitchFamily="2" charset="-122"/>
              </a:rPr>
              <a:t>八数码问题</a:t>
            </a:r>
            <a:endParaRPr lang="en-US" altLang="zh-CN" b="1" dirty="0" smtClean="0">
              <a:ea typeface="华文中宋" pitchFamily="2" charset="-122"/>
            </a:endParaRPr>
          </a:p>
          <a:p>
            <a:pPr lvl="2"/>
            <a:r>
              <a:rPr lang="zh-CN" altLang="en-US" b="1" dirty="0" smtClean="0">
                <a:ea typeface="华文中宋" pitchFamily="2" charset="-122"/>
              </a:rPr>
              <a:t>在</a:t>
            </a:r>
            <a:r>
              <a:rPr lang="en-US" altLang="zh-CN" b="1" dirty="0" smtClean="0">
                <a:ea typeface="华文中宋" pitchFamily="2" charset="-122"/>
              </a:rPr>
              <a:t>3</a:t>
            </a:r>
            <a:r>
              <a:rPr lang="zh-CN" altLang="en-US" b="1" dirty="0" smtClean="0">
                <a:ea typeface="华文中宋" pitchFamily="2" charset="-122"/>
              </a:rPr>
              <a:t>*</a:t>
            </a:r>
            <a:r>
              <a:rPr lang="en-US" altLang="zh-CN" b="1" dirty="0" smtClean="0">
                <a:ea typeface="华文中宋" pitchFamily="2" charset="-122"/>
              </a:rPr>
              <a:t>3</a:t>
            </a:r>
            <a:r>
              <a:rPr lang="zh-CN" altLang="en-US" b="1" dirty="0" smtClean="0">
                <a:ea typeface="华文中宋" pitchFamily="2" charset="-122"/>
              </a:rPr>
              <a:t>的方格棋盘上，分别放置了标有数字</a:t>
            </a:r>
            <a:r>
              <a:rPr lang="en-US" altLang="zh-CN" b="1" dirty="0" smtClean="0">
                <a:ea typeface="华文中宋" pitchFamily="2" charset="-122"/>
              </a:rPr>
              <a:t>1</a:t>
            </a:r>
            <a:r>
              <a:rPr lang="zh-CN" altLang="en-US" b="1" dirty="0" smtClean="0">
                <a:ea typeface="华文中宋" pitchFamily="2" charset="-122"/>
              </a:rPr>
              <a:t>、</a:t>
            </a:r>
            <a:r>
              <a:rPr lang="en-US" altLang="zh-CN" b="1" dirty="0" smtClean="0">
                <a:ea typeface="华文中宋" pitchFamily="2" charset="-122"/>
              </a:rPr>
              <a:t>2</a:t>
            </a:r>
            <a:r>
              <a:rPr lang="zh-CN" altLang="en-US" b="1" dirty="0" smtClean="0">
                <a:ea typeface="华文中宋" pitchFamily="2" charset="-122"/>
              </a:rPr>
              <a:t>、</a:t>
            </a:r>
            <a:r>
              <a:rPr lang="en-US" altLang="zh-CN" b="1" dirty="0" smtClean="0">
                <a:ea typeface="华文中宋" pitchFamily="2" charset="-122"/>
              </a:rPr>
              <a:t>3</a:t>
            </a:r>
            <a:r>
              <a:rPr lang="zh-CN" altLang="en-US" b="1" dirty="0" smtClean="0">
                <a:ea typeface="华文中宋" pitchFamily="2" charset="-122"/>
              </a:rPr>
              <a:t>、</a:t>
            </a:r>
            <a:r>
              <a:rPr lang="en-US" altLang="zh-CN" b="1" dirty="0" smtClean="0">
                <a:ea typeface="华文中宋" pitchFamily="2" charset="-122"/>
              </a:rPr>
              <a:t>4</a:t>
            </a:r>
            <a:r>
              <a:rPr lang="zh-CN" altLang="en-US" b="1" dirty="0" smtClean="0">
                <a:ea typeface="华文中宋" pitchFamily="2" charset="-122"/>
              </a:rPr>
              <a:t>、</a:t>
            </a:r>
            <a:r>
              <a:rPr lang="en-US" altLang="zh-CN" b="1" dirty="0" smtClean="0">
                <a:ea typeface="华文中宋" pitchFamily="2" charset="-122"/>
              </a:rPr>
              <a:t>5</a:t>
            </a:r>
            <a:r>
              <a:rPr lang="zh-CN" altLang="en-US" b="1" dirty="0" smtClean="0">
                <a:ea typeface="华文中宋" pitchFamily="2" charset="-122"/>
              </a:rPr>
              <a:t>、</a:t>
            </a:r>
            <a:r>
              <a:rPr lang="en-US" altLang="zh-CN" b="1" dirty="0" smtClean="0">
                <a:ea typeface="华文中宋" pitchFamily="2" charset="-122"/>
              </a:rPr>
              <a:t>6</a:t>
            </a:r>
            <a:r>
              <a:rPr lang="zh-CN" altLang="en-US" b="1" dirty="0" smtClean="0">
                <a:ea typeface="华文中宋" pitchFamily="2" charset="-122"/>
              </a:rPr>
              <a:t>、</a:t>
            </a:r>
            <a:r>
              <a:rPr lang="en-US" altLang="zh-CN" b="1" dirty="0" smtClean="0">
                <a:ea typeface="华文中宋" pitchFamily="2" charset="-122"/>
              </a:rPr>
              <a:t>7</a:t>
            </a:r>
            <a:r>
              <a:rPr lang="zh-CN" altLang="en-US" b="1" dirty="0" smtClean="0">
                <a:ea typeface="华文中宋" pitchFamily="2" charset="-122"/>
              </a:rPr>
              <a:t>、</a:t>
            </a:r>
            <a:r>
              <a:rPr lang="en-US" altLang="zh-CN" b="1" dirty="0" smtClean="0">
                <a:ea typeface="华文中宋" pitchFamily="2" charset="-122"/>
              </a:rPr>
              <a:t>8</a:t>
            </a:r>
            <a:r>
              <a:rPr lang="zh-CN" altLang="en-US" b="1" dirty="0" smtClean="0">
                <a:ea typeface="华文中宋" pitchFamily="2" charset="-122"/>
              </a:rPr>
              <a:t>的八个棋子</a:t>
            </a:r>
            <a:endParaRPr lang="en-US" altLang="zh-CN" b="1" dirty="0" smtClean="0">
              <a:ea typeface="华文中宋" pitchFamily="2" charset="-122"/>
            </a:endParaRPr>
          </a:p>
          <a:p>
            <a:pPr lvl="2"/>
            <a:r>
              <a:rPr lang="zh-CN" altLang="en-US" b="1" dirty="0" smtClean="0">
                <a:ea typeface="华文中宋" pitchFamily="2" charset="-122"/>
              </a:rPr>
              <a:t>有一个位置为空，使棋子可以移动</a:t>
            </a:r>
            <a:endParaRPr lang="en-US" altLang="zh-CN" b="1" dirty="0" smtClean="0">
              <a:ea typeface="华文中宋" pitchFamily="2" charset="-122"/>
            </a:endParaRPr>
          </a:p>
          <a:p>
            <a:pPr lvl="2"/>
            <a:r>
              <a:rPr lang="zh-CN" altLang="en-US" b="1" dirty="0" smtClean="0">
                <a:ea typeface="华文中宋" pitchFamily="2" charset="-122"/>
              </a:rPr>
              <a:t>如何从初始状态</a:t>
            </a:r>
            <a:r>
              <a:rPr lang="en-US" altLang="zh-CN" b="1" dirty="0" smtClean="0">
                <a:ea typeface="华文中宋" pitchFamily="2" charset="-122"/>
              </a:rPr>
              <a:t>S</a:t>
            </a:r>
            <a:r>
              <a:rPr lang="en-US" altLang="zh-CN" b="1" baseline="-25000" dirty="0" smtClean="0">
                <a:ea typeface="华文中宋" pitchFamily="2" charset="-122"/>
              </a:rPr>
              <a:t>0</a:t>
            </a:r>
            <a:r>
              <a:rPr lang="zh-CN" altLang="en-US" b="1" dirty="0" smtClean="0">
                <a:ea typeface="华文中宋" pitchFamily="2" charset="-122"/>
              </a:rPr>
              <a:t>到达目标状态</a:t>
            </a:r>
            <a:r>
              <a:rPr lang="en-US" altLang="zh-CN" b="1" dirty="0" err="1" smtClean="0">
                <a:ea typeface="华文中宋" pitchFamily="2" charset="-122"/>
              </a:rPr>
              <a:t>S</a:t>
            </a:r>
            <a:r>
              <a:rPr lang="en-US" altLang="zh-CN" b="1" baseline="-25000" dirty="0" err="1" smtClean="0">
                <a:ea typeface="华文中宋" pitchFamily="2" charset="-122"/>
              </a:rPr>
              <a:t>g</a:t>
            </a:r>
            <a:endParaRPr lang="en-US" altLang="zh-CN" baseline="-25000" dirty="0" smtClean="0"/>
          </a:p>
        </p:txBody>
      </p:sp>
      <p:pic>
        <p:nvPicPr>
          <p:cNvPr id="4" name="Picture 6"/>
          <p:cNvPicPr>
            <a:picLocks noChangeAspect="1" noChangeArrowheads="1"/>
          </p:cNvPicPr>
          <p:nvPr/>
        </p:nvPicPr>
        <p:blipFill>
          <a:blip r:embed="rId2" cstate="print"/>
          <a:srcRect/>
          <a:stretch>
            <a:fillRect/>
          </a:stretch>
        </p:blipFill>
        <p:spPr bwMode="auto">
          <a:xfrm>
            <a:off x="1547664" y="4437112"/>
            <a:ext cx="6084887" cy="238918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4294967295"/>
          </p:nvPr>
        </p:nvSpPr>
        <p:spPr>
          <a:xfrm>
            <a:off x="6731000" y="6229350"/>
            <a:ext cx="1905000" cy="457200"/>
          </a:xfrm>
          <a:prstGeom prst="rect">
            <a:avLst/>
          </a:prstGeom>
        </p:spPr>
        <p:txBody>
          <a:bodyPr/>
          <a:lstStyle/>
          <a:p>
            <a:fld id="{20A85D4F-F56B-460A-945E-2FA35B4C8682}" type="slidenum">
              <a:rPr lang="en-US" altLang="zh-CN"/>
              <a:pPr/>
              <a:t>5</a:t>
            </a:fld>
            <a:endParaRPr lang="en-US" altLang="zh-CN"/>
          </a:p>
        </p:txBody>
      </p:sp>
      <p:sp>
        <p:nvSpPr>
          <p:cNvPr id="111618" name="Rectangle 2"/>
          <p:cNvSpPr>
            <a:spLocks noGrp="1" noChangeArrowheads="1"/>
          </p:cNvSpPr>
          <p:nvPr>
            <p:ph type="title"/>
          </p:nvPr>
        </p:nvSpPr>
        <p:spPr/>
        <p:txBody>
          <a:bodyPr/>
          <a:lstStyle/>
          <a:p>
            <a:pPr algn="ctr"/>
            <a:r>
              <a:rPr lang="zh-CN" altLang="en-US"/>
              <a:t>搜索图与搜索树</a:t>
            </a:r>
          </a:p>
        </p:txBody>
      </p:sp>
      <p:grpSp>
        <p:nvGrpSpPr>
          <p:cNvPr id="2" name="Group 4"/>
          <p:cNvGrpSpPr>
            <a:grpSpLocks/>
          </p:cNvGrpSpPr>
          <p:nvPr/>
        </p:nvGrpSpPr>
        <p:grpSpPr bwMode="auto">
          <a:xfrm>
            <a:off x="1143000" y="2286000"/>
            <a:ext cx="3798888" cy="3163888"/>
            <a:chOff x="2016" y="1056"/>
            <a:chExt cx="2393" cy="1993"/>
          </a:xfrm>
        </p:grpSpPr>
        <p:sp>
          <p:nvSpPr>
            <p:cNvPr id="111621" name="Oval 5"/>
            <p:cNvSpPr>
              <a:spLocks noChangeArrowheads="1"/>
            </p:cNvSpPr>
            <p:nvPr/>
          </p:nvSpPr>
          <p:spPr bwMode="auto">
            <a:xfrm>
              <a:off x="2805" y="2673"/>
              <a:ext cx="539" cy="376"/>
            </a:xfrm>
            <a:prstGeom prst="ellipse">
              <a:avLst/>
            </a:prstGeom>
            <a:solidFill>
              <a:schemeClr val="accent2"/>
            </a:solidFill>
            <a:ln w="19050">
              <a:solidFill>
                <a:srgbClr val="000000"/>
              </a:solidFill>
              <a:round/>
              <a:headEnd/>
              <a:tailEnd/>
            </a:ln>
            <a:effectLst/>
          </p:spPr>
          <p:txBody>
            <a:bodyPr lIns="18000" tIns="0" rIns="18000" bIns="0"/>
            <a:lstStyle/>
            <a:p>
              <a:pPr algn="ctr"/>
              <a:r>
                <a:rPr lang="en-US" altLang="zh-CN" sz="1600" b="0"/>
                <a:t>33</a:t>
              </a:r>
            </a:p>
          </p:txBody>
        </p:sp>
        <p:sp>
          <p:nvSpPr>
            <p:cNvPr id="111622" name="Oval 6"/>
            <p:cNvSpPr>
              <a:spLocks noChangeArrowheads="1"/>
            </p:cNvSpPr>
            <p:nvPr/>
          </p:nvSpPr>
          <p:spPr bwMode="auto">
            <a:xfrm>
              <a:off x="2805" y="1491"/>
              <a:ext cx="539" cy="376"/>
            </a:xfrm>
            <a:prstGeom prst="ellipse">
              <a:avLst/>
            </a:prstGeom>
            <a:solidFill>
              <a:srgbClr val="99FF33"/>
            </a:solidFill>
            <a:ln w="19050">
              <a:solidFill>
                <a:srgbClr val="000000"/>
              </a:solidFill>
              <a:round/>
              <a:headEnd/>
              <a:tailEnd/>
            </a:ln>
            <a:effectLst/>
          </p:spPr>
          <p:txBody>
            <a:bodyPr lIns="18000" tIns="10800" rIns="18000" bIns="10800"/>
            <a:lstStyle/>
            <a:p>
              <a:pPr algn="ctr"/>
              <a:r>
                <a:rPr lang="en-US" altLang="zh-CN" sz="1600" b="0"/>
                <a:t>21</a:t>
              </a:r>
            </a:p>
          </p:txBody>
        </p:sp>
        <p:sp>
          <p:nvSpPr>
            <p:cNvPr id="111623" name="Oval 7"/>
            <p:cNvSpPr>
              <a:spLocks noChangeArrowheads="1"/>
            </p:cNvSpPr>
            <p:nvPr/>
          </p:nvSpPr>
          <p:spPr bwMode="auto">
            <a:xfrm>
              <a:off x="2016" y="2215"/>
              <a:ext cx="540" cy="376"/>
            </a:xfrm>
            <a:prstGeom prst="ellipse">
              <a:avLst/>
            </a:prstGeom>
            <a:solidFill>
              <a:srgbClr val="FFFFFF"/>
            </a:solidFill>
            <a:ln w="19050">
              <a:solidFill>
                <a:srgbClr val="000000"/>
              </a:solidFill>
              <a:round/>
              <a:headEnd/>
              <a:tailEnd/>
            </a:ln>
            <a:effectLst/>
          </p:spPr>
          <p:txBody>
            <a:bodyPr/>
            <a:lstStyle/>
            <a:p>
              <a:pPr algn="ctr"/>
              <a:r>
                <a:rPr lang="en-US" altLang="zh-CN" sz="1600" b="0"/>
                <a:t>23</a:t>
              </a:r>
            </a:p>
          </p:txBody>
        </p:sp>
        <p:sp>
          <p:nvSpPr>
            <p:cNvPr id="111624" name="Oval 8"/>
            <p:cNvSpPr>
              <a:spLocks noChangeArrowheads="1"/>
            </p:cNvSpPr>
            <p:nvPr/>
          </p:nvSpPr>
          <p:spPr bwMode="auto">
            <a:xfrm>
              <a:off x="3870" y="1461"/>
              <a:ext cx="539" cy="376"/>
            </a:xfrm>
            <a:prstGeom prst="ellipse">
              <a:avLst/>
            </a:prstGeom>
            <a:solidFill>
              <a:srgbClr val="CC99FF"/>
            </a:solidFill>
            <a:ln w="19050">
              <a:solidFill>
                <a:srgbClr val="000000"/>
              </a:solidFill>
              <a:round/>
              <a:headEnd/>
              <a:tailEnd/>
            </a:ln>
            <a:effectLst/>
          </p:spPr>
          <p:txBody>
            <a:bodyPr/>
            <a:lstStyle/>
            <a:p>
              <a:pPr algn="ctr"/>
              <a:r>
                <a:rPr lang="en-US" altLang="zh-CN" sz="1600" b="0"/>
                <a:t>11</a:t>
              </a:r>
            </a:p>
          </p:txBody>
        </p:sp>
        <p:sp>
          <p:nvSpPr>
            <p:cNvPr id="111625" name="Line 9"/>
            <p:cNvSpPr>
              <a:spLocks noChangeShapeType="1"/>
            </p:cNvSpPr>
            <p:nvPr/>
          </p:nvSpPr>
          <p:spPr bwMode="auto">
            <a:xfrm flipH="1" flipV="1">
              <a:off x="2382" y="2577"/>
              <a:ext cx="431" cy="276"/>
            </a:xfrm>
            <a:prstGeom prst="line">
              <a:avLst/>
            </a:prstGeom>
            <a:noFill/>
            <a:ln w="19050">
              <a:solidFill>
                <a:srgbClr val="000000"/>
              </a:solidFill>
              <a:round/>
              <a:headEnd type="stealth" w="sm" len="lg"/>
              <a:tailEnd/>
            </a:ln>
            <a:effectLst/>
          </p:spPr>
          <p:txBody>
            <a:bodyPr/>
            <a:lstStyle/>
            <a:p>
              <a:endParaRPr lang="zh-CN" altLang="en-US"/>
            </a:p>
          </p:txBody>
        </p:sp>
        <p:sp>
          <p:nvSpPr>
            <p:cNvPr id="111626" name="Line 10"/>
            <p:cNvSpPr>
              <a:spLocks noChangeShapeType="1"/>
            </p:cNvSpPr>
            <p:nvPr/>
          </p:nvSpPr>
          <p:spPr bwMode="auto">
            <a:xfrm flipH="1">
              <a:off x="2324" y="1801"/>
              <a:ext cx="540" cy="414"/>
            </a:xfrm>
            <a:prstGeom prst="line">
              <a:avLst/>
            </a:prstGeom>
            <a:noFill/>
            <a:ln w="19050">
              <a:solidFill>
                <a:srgbClr val="000000"/>
              </a:solidFill>
              <a:round/>
              <a:headEnd/>
              <a:tailEnd type="arrow" w="med" len="med"/>
            </a:ln>
            <a:effectLst/>
          </p:spPr>
          <p:txBody>
            <a:bodyPr/>
            <a:lstStyle/>
            <a:p>
              <a:endParaRPr lang="zh-CN" altLang="en-US"/>
            </a:p>
          </p:txBody>
        </p:sp>
        <p:sp>
          <p:nvSpPr>
            <p:cNvPr id="111627" name="Rectangle 11"/>
            <p:cNvSpPr>
              <a:spLocks noChangeArrowheads="1"/>
            </p:cNvSpPr>
            <p:nvPr/>
          </p:nvSpPr>
          <p:spPr bwMode="auto">
            <a:xfrm>
              <a:off x="2108" y="2672"/>
              <a:ext cx="620" cy="230"/>
            </a:xfrm>
            <a:prstGeom prst="rect">
              <a:avLst/>
            </a:prstGeom>
            <a:noFill/>
            <a:ln w="19050">
              <a:solidFill>
                <a:srgbClr val="0000FF"/>
              </a:solidFill>
              <a:miter lim="800000"/>
              <a:headEnd/>
              <a:tailEnd/>
            </a:ln>
          </p:spPr>
          <p:txBody>
            <a:bodyPr/>
            <a:lstStyle/>
            <a:p>
              <a:pPr algn="ctr"/>
              <a:r>
                <a:rPr lang="en-US" altLang="zh-CN" sz="1400" b="0"/>
                <a:t>A</a:t>
              </a:r>
              <a:r>
                <a:rPr lang="zh-CN" altLang="en-US" sz="1400" b="0"/>
                <a:t>（</a:t>
              </a:r>
              <a:r>
                <a:rPr lang="en-US" altLang="zh-CN" sz="1400" b="0"/>
                <a:t>2,3</a:t>
              </a:r>
              <a:r>
                <a:rPr lang="zh-CN" altLang="en-US" sz="1400" b="0"/>
                <a:t>）</a:t>
              </a:r>
            </a:p>
          </p:txBody>
        </p:sp>
        <p:sp>
          <p:nvSpPr>
            <p:cNvPr id="111628" name="Rectangle 12"/>
            <p:cNvSpPr>
              <a:spLocks noChangeArrowheads="1"/>
            </p:cNvSpPr>
            <p:nvPr/>
          </p:nvSpPr>
          <p:spPr bwMode="auto">
            <a:xfrm flipH="1">
              <a:off x="2052" y="1896"/>
              <a:ext cx="617" cy="230"/>
            </a:xfrm>
            <a:prstGeom prst="rect">
              <a:avLst/>
            </a:prstGeom>
            <a:noFill/>
            <a:ln w="19050">
              <a:solidFill>
                <a:srgbClr val="0000FF"/>
              </a:solidFill>
              <a:miter lim="800000"/>
              <a:headEnd/>
              <a:tailEnd/>
            </a:ln>
          </p:spPr>
          <p:txBody>
            <a:bodyPr/>
            <a:lstStyle/>
            <a:p>
              <a:pPr algn="ctr"/>
              <a:r>
                <a:rPr lang="en-US" altLang="zh-CN" sz="1400" b="0"/>
                <a:t>B</a:t>
              </a:r>
              <a:r>
                <a:rPr lang="zh-CN" altLang="en-US" sz="1400" b="0"/>
                <a:t>（</a:t>
              </a:r>
              <a:r>
                <a:rPr lang="en-US" altLang="zh-CN" sz="1400" b="0"/>
                <a:t>1,3</a:t>
              </a:r>
              <a:r>
                <a:rPr lang="zh-CN" altLang="en-US" sz="1400" b="0"/>
                <a:t>）</a:t>
              </a:r>
              <a:endParaRPr lang="zh-CN" altLang="en-US" b="0"/>
            </a:p>
          </p:txBody>
        </p:sp>
        <p:sp>
          <p:nvSpPr>
            <p:cNvPr id="111629" name="Freeform 13"/>
            <p:cNvSpPr>
              <a:spLocks/>
            </p:cNvSpPr>
            <p:nvPr/>
          </p:nvSpPr>
          <p:spPr bwMode="auto">
            <a:xfrm>
              <a:off x="3229" y="1284"/>
              <a:ext cx="925" cy="195"/>
            </a:xfrm>
            <a:custGeom>
              <a:avLst/>
              <a:gdLst/>
              <a:ahLst/>
              <a:cxnLst>
                <a:cxn ang="0">
                  <a:pos x="0" y="384"/>
                </a:cxn>
                <a:cxn ang="0">
                  <a:pos x="470" y="0"/>
                </a:cxn>
                <a:cxn ang="0">
                  <a:pos x="1128" y="384"/>
                </a:cxn>
              </a:cxnLst>
              <a:rect l="0" t="0" r="r" b="b"/>
              <a:pathLst>
                <a:path w="1128" h="384">
                  <a:moveTo>
                    <a:pt x="0" y="384"/>
                  </a:moveTo>
                  <a:cubicBezTo>
                    <a:pt x="141" y="192"/>
                    <a:pt x="282" y="0"/>
                    <a:pt x="470" y="0"/>
                  </a:cubicBezTo>
                  <a:cubicBezTo>
                    <a:pt x="658" y="0"/>
                    <a:pt x="1018" y="320"/>
                    <a:pt x="1128" y="384"/>
                  </a:cubicBezTo>
                </a:path>
              </a:pathLst>
            </a:custGeom>
            <a:noFill/>
            <a:ln w="19050" cap="flat" cmpd="sng">
              <a:solidFill>
                <a:srgbClr val="000000"/>
              </a:solidFill>
              <a:prstDash val="solid"/>
              <a:round/>
              <a:headEnd type="stealth" w="sm" len="lg"/>
              <a:tailEnd type="none" w="lg" len="lg"/>
            </a:ln>
            <a:effectLst/>
          </p:spPr>
          <p:txBody>
            <a:bodyPr/>
            <a:lstStyle/>
            <a:p>
              <a:endParaRPr lang="zh-CN" altLang="en-US"/>
            </a:p>
          </p:txBody>
        </p:sp>
        <p:sp>
          <p:nvSpPr>
            <p:cNvPr id="111630" name="Rectangle 14"/>
            <p:cNvSpPr>
              <a:spLocks noChangeArrowheads="1"/>
            </p:cNvSpPr>
            <p:nvPr/>
          </p:nvSpPr>
          <p:spPr bwMode="auto">
            <a:xfrm rot="10800000" flipH="1" flipV="1">
              <a:off x="3356" y="1056"/>
              <a:ext cx="624" cy="214"/>
            </a:xfrm>
            <a:prstGeom prst="rect">
              <a:avLst/>
            </a:prstGeom>
            <a:noFill/>
            <a:ln w="19050">
              <a:solidFill>
                <a:srgbClr val="0000FF"/>
              </a:solidFill>
              <a:miter lim="800000"/>
              <a:headEnd/>
              <a:tailEnd/>
            </a:ln>
          </p:spPr>
          <p:txBody>
            <a:bodyPr/>
            <a:lstStyle/>
            <a:p>
              <a:pPr algn="ctr"/>
              <a:r>
                <a:rPr lang="en-US" altLang="zh-CN" sz="1400" b="0"/>
                <a:t>A</a:t>
              </a:r>
              <a:r>
                <a:rPr lang="zh-CN" altLang="en-US" sz="1400" b="0"/>
                <a:t>（</a:t>
              </a:r>
              <a:r>
                <a:rPr lang="en-US" altLang="zh-CN" sz="1400" b="0"/>
                <a:t>1,2</a:t>
              </a:r>
              <a:r>
                <a:rPr lang="zh-CN" altLang="en-US" sz="1400" b="0"/>
                <a:t>）</a:t>
              </a:r>
              <a:endParaRPr lang="zh-CN" altLang="en-US" b="0"/>
            </a:p>
          </p:txBody>
        </p:sp>
      </p:grpSp>
      <p:sp>
        <p:nvSpPr>
          <p:cNvPr id="111631" name="Text Box 15"/>
          <p:cNvSpPr txBox="1">
            <a:spLocks noChangeArrowheads="1"/>
          </p:cNvSpPr>
          <p:nvPr/>
        </p:nvSpPr>
        <p:spPr bwMode="auto">
          <a:xfrm>
            <a:off x="5410200" y="2590800"/>
            <a:ext cx="2971800" cy="2492990"/>
          </a:xfrm>
          <a:prstGeom prst="rect">
            <a:avLst/>
          </a:prstGeom>
          <a:noFill/>
          <a:ln w="9525">
            <a:noFill/>
            <a:miter lim="800000"/>
            <a:headEnd/>
            <a:tailEnd/>
          </a:ln>
          <a:effectLst/>
        </p:spPr>
        <p:txBody>
          <a:bodyPr>
            <a:spAutoFit/>
          </a:bodyPr>
          <a:lstStyle/>
          <a:p>
            <a:pPr>
              <a:spcBef>
                <a:spcPct val="50000"/>
              </a:spcBef>
              <a:buFontTx/>
              <a:buChar char="•"/>
            </a:pPr>
            <a:r>
              <a:rPr lang="zh-CN" altLang="en-US" sz="2400" b="0" dirty="0"/>
              <a:t>通过搜索得到的图为</a:t>
            </a:r>
            <a:r>
              <a:rPr lang="zh-CN" altLang="en-US" sz="2400" b="0" u="sng" dirty="0"/>
              <a:t>搜索图</a:t>
            </a:r>
            <a:r>
              <a:rPr lang="zh-CN" altLang="en-US" sz="2400" b="0" dirty="0"/>
              <a:t>。</a:t>
            </a:r>
          </a:p>
          <a:p>
            <a:pPr>
              <a:spcBef>
                <a:spcPct val="50000"/>
              </a:spcBef>
              <a:buFontTx/>
              <a:buChar char="•"/>
            </a:pPr>
            <a:r>
              <a:rPr lang="zh-CN" altLang="en-US" sz="2400" b="0" dirty="0"/>
              <a:t>由搜索图中的所有节点及反向指针所构成的集合是一棵树，为</a:t>
            </a:r>
            <a:r>
              <a:rPr lang="zh-CN" altLang="en-US" sz="2400" b="0" u="sng" dirty="0"/>
              <a:t>搜索树</a:t>
            </a:r>
            <a:r>
              <a:rPr lang="zh-CN" altLang="en-US" sz="2400" b="0" dirty="0"/>
              <a:t>。</a:t>
            </a:r>
          </a:p>
        </p:txBody>
      </p:sp>
      <p:sp>
        <p:nvSpPr>
          <p:cNvPr id="111632" name="Line 16"/>
          <p:cNvSpPr>
            <a:spLocks noChangeShapeType="1"/>
          </p:cNvSpPr>
          <p:nvPr/>
        </p:nvSpPr>
        <p:spPr bwMode="auto">
          <a:xfrm rot="-23034" flipH="1" flipV="1">
            <a:off x="2057400" y="4419600"/>
            <a:ext cx="609600" cy="457200"/>
          </a:xfrm>
          <a:prstGeom prst="line">
            <a:avLst/>
          </a:prstGeom>
          <a:noFill/>
          <a:ln w="28575">
            <a:solidFill>
              <a:srgbClr val="FF5050"/>
            </a:solidFill>
            <a:round/>
            <a:headEnd/>
            <a:tailEnd type="triangle" w="med" len="med"/>
          </a:ln>
          <a:effectLst/>
        </p:spPr>
        <p:txBody>
          <a:bodyPr wrap="none" anchor="ctr">
            <a:spAutoFit/>
          </a:bodyPr>
          <a:lstStyle/>
          <a:p>
            <a:endParaRPr lang="zh-CN" altLang="en-US"/>
          </a:p>
        </p:txBody>
      </p:sp>
      <p:sp>
        <p:nvSpPr>
          <p:cNvPr id="111633" name="Line 17"/>
          <p:cNvSpPr>
            <a:spLocks noChangeShapeType="1"/>
          </p:cNvSpPr>
          <p:nvPr/>
        </p:nvSpPr>
        <p:spPr bwMode="auto">
          <a:xfrm rot="105256" flipV="1">
            <a:off x="2209800" y="3733800"/>
            <a:ext cx="609600" cy="533400"/>
          </a:xfrm>
          <a:prstGeom prst="line">
            <a:avLst/>
          </a:prstGeom>
          <a:noFill/>
          <a:ln w="28575">
            <a:solidFill>
              <a:srgbClr val="FF5050"/>
            </a:solidFill>
            <a:round/>
            <a:headEnd/>
            <a:tailEnd type="triangle" w="med" len="med"/>
          </a:ln>
          <a:effectLst/>
        </p:spPr>
        <p:txBody>
          <a:bodyPr wrap="none" anchor="ctr">
            <a:spAutoFit/>
          </a:bodyPr>
          <a:lstStyle/>
          <a:p>
            <a:endParaRPr lang="zh-CN" altLang="en-US"/>
          </a:p>
        </p:txBody>
      </p:sp>
      <p:sp>
        <p:nvSpPr>
          <p:cNvPr id="111634" name="Line 18"/>
          <p:cNvSpPr>
            <a:spLocks noChangeShapeType="1"/>
          </p:cNvSpPr>
          <p:nvPr/>
        </p:nvSpPr>
        <p:spPr bwMode="auto">
          <a:xfrm rot="10895912" flipH="1">
            <a:off x="3352800" y="3276600"/>
            <a:ext cx="685800" cy="1588"/>
          </a:xfrm>
          <a:prstGeom prst="line">
            <a:avLst/>
          </a:prstGeom>
          <a:noFill/>
          <a:ln w="28575">
            <a:solidFill>
              <a:srgbClr val="FF5050"/>
            </a:solidFill>
            <a:round/>
            <a:headEnd/>
            <a:tailEnd type="triangle" w="med" len="me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31">
                                            <p:txEl>
                                              <p:pRg st="0" end="0"/>
                                            </p:txEl>
                                          </p:spTgt>
                                        </p:tgtEl>
                                        <p:attrNameLst>
                                          <p:attrName>style.visibility</p:attrName>
                                        </p:attrNameLst>
                                      </p:cBhvr>
                                      <p:to>
                                        <p:strVal val="visible"/>
                                      </p:to>
                                    </p:set>
                                    <p:anim calcmode="lin" valueType="num">
                                      <p:cBhvr additive="base">
                                        <p:cTn id="7" dur="500" fill="hold"/>
                                        <p:tgtEl>
                                          <p:spTgt spid="1116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16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631">
                                            <p:txEl>
                                              <p:pRg st="1" end="1"/>
                                            </p:txEl>
                                          </p:spTgt>
                                        </p:tgtEl>
                                        <p:attrNameLst>
                                          <p:attrName>style.visibility</p:attrName>
                                        </p:attrNameLst>
                                      </p:cBhvr>
                                      <p:to>
                                        <p:strVal val="visible"/>
                                      </p:to>
                                    </p:set>
                                    <p:anim calcmode="lin" valueType="num">
                                      <p:cBhvr additive="base">
                                        <p:cTn id="13" dur="500" fill="hold"/>
                                        <p:tgtEl>
                                          <p:spTgt spid="1116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6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1634"/>
                                        </p:tgtEl>
                                        <p:attrNameLst>
                                          <p:attrName>style.visibility</p:attrName>
                                        </p:attrNameLst>
                                      </p:cBhvr>
                                      <p:to>
                                        <p:strVal val="visible"/>
                                      </p:to>
                                    </p:set>
                                    <p:animEffect transition="in" filter="box(out)">
                                      <p:cBhvr>
                                        <p:cTn id="19" dur="500"/>
                                        <p:tgtEl>
                                          <p:spTgt spid="111634"/>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11633"/>
                                        </p:tgtEl>
                                        <p:attrNameLst>
                                          <p:attrName>style.visibility</p:attrName>
                                        </p:attrNameLst>
                                      </p:cBhvr>
                                      <p:to>
                                        <p:strVal val="visible"/>
                                      </p:to>
                                    </p:set>
                                    <p:animEffect transition="in" filter="box(out)">
                                      <p:cBhvr>
                                        <p:cTn id="24" dur="500"/>
                                        <p:tgtEl>
                                          <p:spTgt spid="111633"/>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11632"/>
                                        </p:tgtEl>
                                        <p:attrNameLst>
                                          <p:attrName>style.visibility</p:attrName>
                                        </p:attrNameLst>
                                      </p:cBhvr>
                                      <p:to>
                                        <p:strVal val="visible"/>
                                      </p:to>
                                    </p:set>
                                    <p:animEffect transition="in" filter="box(out)">
                                      <p:cBhvr>
                                        <p:cTn id="29" dur="500"/>
                                        <p:tgtEl>
                                          <p:spTgt spid="111632"/>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1" grpId="0" build="p" autoUpdateAnimBg="0"/>
      <p:bldP spid="111632" grpId="0" animBg="1"/>
      <p:bldP spid="111633" grpId="0" animBg="1"/>
      <p:bldP spid="11163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640"/>
            <a:ext cx="7467600" cy="4873752"/>
          </a:xfrm>
        </p:spPr>
        <p:txBody>
          <a:bodyPr>
            <a:normAutofit/>
          </a:bodyPr>
          <a:lstStyle/>
          <a:p>
            <a:r>
              <a:rPr lang="zh-CN" altLang="en-US" b="1" dirty="0" smtClean="0">
                <a:ea typeface="华文中宋" pitchFamily="2" charset="-122"/>
              </a:rPr>
              <a:t>广度优先搜索</a:t>
            </a:r>
            <a:endParaRPr lang="en-US" altLang="zh-CN" b="1" dirty="0" smtClean="0">
              <a:ea typeface="华文中宋" pitchFamily="2" charset="-122"/>
            </a:endParaRPr>
          </a:p>
        </p:txBody>
      </p:sp>
      <p:pic>
        <p:nvPicPr>
          <p:cNvPr id="5" name="Picture 5"/>
          <p:cNvPicPr>
            <a:picLocks noChangeAspect="1" noChangeArrowheads="1"/>
          </p:cNvPicPr>
          <p:nvPr/>
        </p:nvPicPr>
        <p:blipFill>
          <a:blip r:embed="rId2" cstate="print"/>
          <a:srcRect/>
          <a:stretch>
            <a:fillRect/>
          </a:stretch>
        </p:blipFill>
        <p:spPr bwMode="auto">
          <a:xfrm>
            <a:off x="755576" y="908720"/>
            <a:ext cx="7488237" cy="5248275"/>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640"/>
            <a:ext cx="7467600" cy="4873752"/>
          </a:xfrm>
        </p:spPr>
        <p:txBody>
          <a:bodyPr>
            <a:normAutofit/>
          </a:bodyPr>
          <a:lstStyle/>
          <a:p>
            <a:r>
              <a:rPr lang="zh-CN" altLang="en-US" b="1" dirty="0" smtClean="0">
                <a:ea typeface="华文中宋" pitchFamily="2" charset="-122"/>
              </a:rPr>
              <a:t>深度优先搜索</a:t>
            </a:r>
            <a:endParaRPr lang="en-US" altLang="zh-CN" b="1" dirty="0" smtClean="0">
              <a:ea typeface="华文中宋" pitchFamily="2" charset="-122"/>
            </a:endParaRPr>
          </a:p>
        </p:txBody>
      </p:sp>
      <p:pic>
        <p:nvPicPr>
          <p:cNvPr id="4" name="Picture 5"/>
          <p:cNvPicPr>
            <a:picLocks noChangeAspect="1" noChangeArrowheads="1"/>
          </p:cNvPicPr>
          <p:nvPr/>
        </p:nvPicPr>
        <p:blipFill>
          <a:blip r:embed="rId2" cstate="print"/>
          <a:srcRect/>
          <a:stretch>
            <a:fillRect/>
          </a:stretch>
        </p:blipFill>
        <p:spPr bwMode="auto">
          <a:xfrm>
            <a:off x="2267744" y="908720"/>
            <a:ext cx="4337050" cy="5472113"/>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72008" y="692696"/>
            <a:ext cx="2771800" cy="5040560"/>
          </a:xfrm>
        </p:spPr>
        <p:txBody>
          <a:bodyPr>
            <a:normAutofit/>
          </a:bodyPr>
          <a:lstStyle/>
          <a:p>
            <a:r>
              <a:rPr lang="zh-CN" altLang="en-US" sz="2400" b="1" dirty="0" smtClean="0">
                <a:ea typeface="华文中宋" pitchFamily="2" charset="-122"/>
              </a:rPr>
              <a:t>启发式搜索</a:t>
            </a:r>
            <a:r>
              <a:rPr lang="en-US" altLang="zh-CN" sz="2400" b="1" dirty="0" smtClean="0">
                <a:ea typeface="华文中宋" pitchFamily="2" charset="-122"/>
              </a:rPr>
              <a:t>A</a:t>
            </a:r>
            <a:r>
              <a:rPr lang="zh-CN" altLang="en-US" sz="2400" b="1" dirty="0" smtClean="0">
                <a:ea typeface="华文中宋" pitchFamily="2" charset="-122"/>
              </a:rPr>
              <a:t>*</a:t>
            </a:r>
            <a:endParaRPr lang="en-US" altLang="zh-CN" sz="2400" b="1" dirty="0" smtClean="0">
              <a:ea typeface="华文中宋" pitchFamily="2" charset="-122"/>
            </a:endParaRPr>
          </a:p>
          <a:p>
            <a:pPr lvl="1"/>
            <a:r>
              <a:rPr lang="zh-CN" altLang="en-US" sz="2000" b="1" dirty="0" smtClean="0">
                <a:ea typeface="华文中宋" pitchFamily="2" charset="-122"/>
              </a:rPr>
              <a:t>估价函数为</a:t>
            </a:r>
            <a:endParaRPr lang="en-US" altLang="zh-CN" sz="2000" b="1" dirty="0" smtClean="0">
              <a:ea typeface="华文中宋" pitchFamily="2" charset="-122"/>
            </a:endParaRPr>
          </a:p>
          <a:p>
            <a:pPr lvl="1">
              <a:buNone/>
            </a:pPr>
            <a:r>
              <a:rPr lang="en-US" altLang="zh-CN" sz="2000" b="1" dirty="0" smtClean="0">
                <a:ea typeface="华文中宋" pitchFamily="2" charset="-122"/>
              </a:rPr>
              <a:t>f (n)=g (n)+h (n)</a:t>
            </a:r>
            <a:r>
              <a:rPr lang="zh-CN" altLang="en-US" sz="2000" b="1" dirty="0" smtClean="0">
                <a:ea typeface="华文中宋" pitchFamily="2" charset="-122"/>
              </a:rPr>
              <a:t>，</a:t>
            </a:r>
            <a:endParaRPr lang="en-US" altLang="zh-CN" sz="2000" b="1" dirty="0" smtClean="0">
              <a:ea typeface="华文中宋" pitchFamily="2" charset="-122"/>
            </a:endParaRPr>
          </a:p>
          <a:p>
            <a:pPr lvl="1">
              <a:buNone/>
            </a:pPr>
            <a:endParaRPr lang="en-US" altLang="zh-CN" sz="2000" b="1" dirty="0" smtClean="0">
              <a:ea typeface="华文中宋" pitchFamily="2" charset="-122"/>
            </a:endParaRPr>
          </a:p>
          <a:p>
            <a:pPr lvl="1"/>
            <a:r>
              <a:rPr lang="zh-CN" altLang="en-US" sz="2000" b="1" dirty="0" smtClean="0">
                <a:ea typeface="华文中宋" pitchFamily="2" charset="-122"/>
              </a:rPr>
              <a:t>其中</a:t>
            </a:r>
            <a:r>
              <a:rPr lang="en-US" altLang="zh-CN" sz="2000" b="1" dirty="0" smtClean="0">
                <a:ea typeface="华文中宋" pitchFamily="2" charset="-122"/>
              </a:rPr>
              <a:t>g (n)</a:t>
            </a:r>
            <a:r>
              <a:rPr lang="zh-CN" altLang="en-US" sz="2000" b="1" dirty="0" smtClean="0">
                <a:ea typeface="华文中宋" pitchFamily="2" charset="-122"/>
              </a:rPr>
              <a:t>表示节点</a:t>
            </a:r>
            <a:r>
              <a:rPr lang="en-US" altLang="zh-CN" sz="2000" b="1" dirty="0" smtClean="0">
                <a:ea typeface="华文中宋" pitchFamily="2" charset="-122"/>
              </a:rPr>
              <a:t>n</a:t>
            </a:r>
            <a:r>
              <a:rPr lang="zh-CN" altLang="en-US" sz="2000" b="1" dirty="0" smtClean="0">
                <a:ea typeface="华文中宋" pitchFamily="2" charset="-122"/>
              </a:rPr>
              <a:t>的搜索深度</a:t>
            </a:r>
            <a:endParaRPr lang="en-US" altLang="zh-CN" sz="2000" b="1" dirty="0" smtClean="0">
              <a:ea typeface="华文中宋" pitchFamily="2" charset="-122"/>
            </a:endParaRPr>
          </a:p>
          <a:p>
            <a:pPr lvl="1"/>
            <a:r>
              <a:rPr lang="en-US" altLang="zh-CN" sz="2000" b="1" dirty="0" smtClean="0">
                <a:ea typeface="华文中宋" pitchFamily="2" charset="-122"/>
              </a:rPr>
              <a:t>h (n)</a:t>
            </a:r>
            <a:r>
              <a:rPr lang="zh-CN" altLang="en-US" sz="2000" b="1" dirty="0" smtClean="0">
                <a:ea typeface="华文中宋" pitchFamily="2" charset="-122"/>
              </a:rPr>
              <a:t>表示节点</a:t>
            </a:r>
            <a:r>
              <a:rPr lang="en-US" altLang="zh-CN" sz="2000" b="1" dirty="0" smtClean="0">
                <a:ea typeface="华文中宋" pitchFamily="2" charset="-122"/>
              </a:rPr>
              <a:t>n</a:t>
            </a:r>
            <a:r>
              <a:rPr lang="zh-CN" altLang="en-US" sz="2000" b="1" dirty="0" smtClean="0">
                <a:ea typeface="华文中宋" pitchFamily="2" charset="-122"/>
              </a:rPr>
              <a:t>与目标节点两个棋局之间位置不相同的棋子数</a:t>
            </a:r>
            <a:endParaRPr lang="en-US" altLang="zh-CN" sz="2000" b="1" dirty="0" smtClean="0">
              <a:ea typeface="华文中宋" pitchFamily="2" charset="-122"/>
            </a:endParaRPr>
          </a:p>
          <a:p>
            <a:pPr lvl="1"/>
            <a:r>
              <a:rPr lang="zh-CN" altLang="en-US" sz="2000" b="1" dirty="0" smtClean="0">
                <a:ea typeface="华文中宋" pitchFamily="2" charset="-122"/>
              </a:rPr>
              <a:t>每个节点左边的蓝色数字表示其估价值。</a:t>
            </a:r>
          </a:p>
        </p:txBody>
      </p:sp>
      <p:pic>
        <p:nvPicPr>
          <p:cNvPr id="5" name="Picture 4" descr="图5-13"/>
          <p:cNvPicPr>
            <a:picLocks noChangeAspect="1" noChangeArrowheads="1"/>
          </p:cNvPicPr>
          <p:nvPr/>
        </p:nvPicPr>
        <p:blipFill>
          <a:blip r:embed="rId2" cstate="print"/>
          <a:srcRect l="2788" t="4236" r="4135" b="15228"/>
          <a:stretch>
            <a:fillRect/>
          </a:stretch>
        </p:blipFill>
        <p:spPr bwMode="auto">
          <a:xfrm>
            <a:off x="2807717" y="946745"/>
            <a:ext cx="6300787" cy="5362575"/>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启发式搜索算法</a:t>
            </a:r>
            <a:endParaRPr lang="en-US" altLang="zh-CN" dirty="0" smtClean="0"/>
          </a:p>
          <a:p>
            <a:pPr lvl="1"/>
            <a:r>
              <a:rPr lang="en-US" altLang="zh-CN" b="1" dirty="0" smtClean="0"/>
              <a:t>A</a:t>
            </a:r>
            <a:r>
              <a:rPr lang="zh-CN" altLang="en-US" b="1" dirty="0" smtClean="0"/>
              <a:t>*算法</a:t>
            </a:r>
            <a:endParaRPr lang="en-US" altLang="zh-CN" b="1" dirty="0" smtClean="0"/>
          </a:p>
        </p:txBody>
      </p:sp>
      <p:pic>
        <p:nvPicPr>
          <p:cNvPr id="4" name="Picture 4"/>
          <p:cNvPicPr>
            <a:picLocks noChangeAspect="1" noChangeArrowheads="1"/>
          </p:cNvPicPr>
          <p:nvPr/>
        </p:nvPicPr>
        <p:blipFill>
          <a:blip r:embed="rId2" cstate="print"/>
          <a:srcRect l="5083" t="3561" r="1682" b="4672"/>
          <a:stretch>
            <a:fillRect/>
          </a:stretch>
        </p:blipFill>
        <p:spPr bwMode="auto">
          <a:xfrm>
            <a:off x="4139952" y="980728"/>
            <a:ext cx="4183062" cy="5400675"/>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启发式搜索算法</a:t>
            </a:r>
            <a:endParaRPr lang="en-US" altLang="zh-CN" dirty="0" smtClean="0"/>
          </a:p>
          <a:p>
            <a:pPr lvl="1"/>
            <a:r>
              <a:rPr lang="zh-CN" altLang="en-US" b="1" dirty="0" smtClean="0">
                <a:ea typeface="华文中宋" pitchFamily="2" charset="-122"/>
              </a:rPr>
              <a:t>八数码问题求解</a:t>
            </a:r>
            <a:endParaRPr lang="en-US" altLang="zh-CN" b="1" dirty="0" smtClean="0">
              <a:ea typeface="华文中宋" pitchFamily="2" charset="-122"/>
            </a:endParaRPr>
          </a:p>
          <a:p>
            <a:pPr lvl="2"/>
            <a:r>
              <a:rPr lang="en-US" altLang="zh-CN" b="1" dirty="0" smtClean="0">
                <a:ea typeface="华文中宋" pitchFamily="2" charset="-122"/>
              </a:rPr>
              <a:t>BFS</a:t>
            </a:r>
            <a:r>
              <a:rPr lang="zh-CN" altLang="en-US" b="1" dirty="0" smtClean="0">
                <a:ea typeface="华文中宋" pitchFamily="2" charset="-122"/>
              </a:rPr>
              <a:t>广度优先搜索</a:t>
            </a:r>
            <a:endParaRPr lang="en-US" altLang="zh-CN" b="1" dirty="0" smtClean="0">
              <a:ea typeface="华文中宋" pitchFamily="2" charset="-122"/>
            </a:endParaRPr>
          </a:p>
          <a:p>
            <a:pPr lvl="3"/>
            <a:r>
              <a:rPr lang="zh-CN" altLang="en-US" b="1" dirty="0" smtClean="0">
                <a:ea typeface="华文中宋" pitchFamily="2" charset="-122"/>
              </a:rPr>
              <a:t>队列</a:t>
            </a:r>
            <a:endParaRPr lang="en-US" altLang="zh-CN" b="1" dirty="0" smtClean="0">
              <a:ea typeface="华文中宋" pitchFamily="2" charset="-122"/>
            </a:endParaRPr>
          </a:p>
          <a:p>
            <a:pPr lvl="2"/>
            <a:r>
              <a:rPr lang="en-US" altLang="zh-CN" b="1" dirty="0" smtClean="0">
                <a:ea typeface="华文中宋" pitchFamily="2" charset="-122"/>
              </a:rPr>
              <a:t>DFS</a:t>
            </a:r>
            <a:r>
              <a:rPr lang="zh-CN" altLang="en-US" b="1" dirty="0" smtClean="0">
                <a:ea typeface="华文中宋" pitchFamily="2" charset="-122"/>
              </a:rPr>
              <a:t>深度优先搜索</a:t>
            </a:r>
            <a:endParaRPr lang="en-US" altLang="zh-CN" b="1" dirty="0" smtClean="0">
              <a:ea typeface="华文中宋" pitchFamily="2" charset="-122"/>
            </a:endParaRPr>
          </a:p>
          <a:p>
            <a:pPr lvl="3"/>
            <a:r>
              <a:rPr lang="zh-CN" altLang="en-US" b="1" dirty="0" smtClean="0">
                <a:ea typeface="华文中宋" pitchFamily="2" charset="-122"/>
              </a:rPr>
              <a:t>栈</a:t>
            </a:r>
            <a:endParaRPr lang="en-US" altLang="zh-CN" b="1" dirty="0" smtClean="0">
              <a:ea typeface="华文中宋" pitchFamily="2" charset="-122"/>
            </a:endParaRPr>
          </a:p>
          <a:p>
            <a:pPr lvl="2"/>
            <a:r>
              <a:rPr lang="en-US" altLang="zh-CN" b="1" dirty="0" smtClean="0">
                <a:ea typeface="华文中宋" pitchFamily="2" charset="-122"/>
              </a:rPr>
              <a:t>A/A</a:t>
            </a:r>
            <a:r>
              <a:rPr lang="zh-CN" altLang="en-US" b="1" dirty="0" smtClean="0">
                <a:ea typeface="华文中宋" pitchFamily="2" charset="-122"/>
              </a:rPr>
              <a:t>*算法</a:t>
            </a:r>
            <a:endParaRPr lang="en-US" altLang="zh-CN" b="1" dirty="0" smtClean="0">
              <a:ea typeface="华文中宋" pitchFamily="2" charset="-122"/>
            </a:endParaRPr>
          </a:p>
          <a:p>
            <a:pPr lvl="3"/>
            <a:r>
              <a:rPr lang="zh-CN" altLang="en-US" b="1" dirty="0" smtClean="0">
                <a:ea typeface="华文中宋" pitchFamily="2" charset="-122"/>
              </a:rPr>
              <a:t>优先队列</a:t>
            </a:r>
            <a:endParaRPr lang="en-US" altLang="zh-CN" b="1" dirty="0" smtClean="0">
              <a:ea typeface="华文中宋"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启发式搜索算法</a:t>
            </a:r>
            <a:endParaRPr lang="en-US" altLang="zh-CN" dirty="0" smtClean="0"/>
          </a:p>
          <a:p>
            <a:pPr lvl="1"/>
            <a:r>
              <a:rPr lang="zh-CN" altLang="en-US" b="1" dirty="0" smtClean="0">
                <a:ea typeface="华文中宋" pitchFamily="2" charset="-122"/>
              </a:rPr>
              <a:t>蒙特卡洛搜索树</a:t>
            </a:r>
            <a:endParaRPr lang="en-US" altLang="zh-CN" b="1" dirty="0" smtClean="0">
              <a:ea typeface="华文中宋"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二阶汉诺塔问题的状态空间</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188418" name="Picture 2"/>
          <p:cNvPicPr>
            <a:picLocks noChangeAspect="1" noChangeArrowheads="1"/>
          </p:cNvPicPr>
          <p:nvPr/>
        </p:nvPicPr>
        <p:blipFill>
          <a:blip r:embed="rId2" cstate="print"/>
          <a:srcRect/>
          <a:stretch>
            <a:fillRect/>
          </a:stretch>
        </p:blipFill>
        <p:spPr bwMode="auto">
          <a:xfrm>
            <a:off x="353566" y="1733714"/>
            <a:ext cx="7746826" cy="443159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八数码问题的状态空间</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41986" name="Picture 2" descr="https://timgsa.baidu.com/timg?image&amp;quality=80&amp;size=b9999_10000&amp;sec=1606369602075&amp;di=d3b5dea848b3087572d3e99619939de3&amp;imgtype=0&amp;src=http%3A%2F%2Fstatic.zybuluo.com%2Frg070836rg%2Fbbznoee0gx4mfqm3vn8yhgn7%2F01.png"/>
          <p:cNvPicPr>
            <a:picLocks noChangeAspect="1" noChangeArrowheads="1"/>
          </p:cNvPicPr>
          <p:nvPr/>
        </p:nvPicPr>
        <p:blipFill>
          <a:blip r:embed="rId2" cstate="print"/>
          <a:srcRect/>
          <a:stretch>
            <a:fillRect/>
          </a:stretch>
        </p:blipFill>
        <p:spPr bwMode="auto">
          <a:xfrm>
            <a:off x="1043608" y="1628800"/>
            <a:ext cx="7212584" cy="51845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四皇后问题的状态空间（部分）</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189442" name="Picture 2" descr="https://ss3.bdstatic.com/70cFv8Sh_Q1YnxGkpoWK1HF6hhy/it/u=250533009,155534316&amp;fm=26&amp;gp=0.jpg"/>
          <p:cNvPicPr>
            <a:picLocks noChangeAspect="1" noChangeArrowheads="1"/>
          </p:cNvPicPr>
          <p:nvPr/>
        </p:nvPicPr>
        <p:blipFill>
          <a:blip r:embed="rId2" cstate="print"/>
          <a:srcRect/>
          <a:stretch>
            <a:fillRect/>
          </a:stretch>
        </p:blipFill>
        <p:spPr bwMode="auto">
          <a:xfrm>
            <a:off x="2123728" y="1988840"/>
            <a:ext cx="4572000" cy="33623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爆炸的状态空间</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187398" name="Picture 6" descr="https://timgsa.baidu.com/timg?image&amp;quality=80&amp;size=b9999_10000&amp;sec=1606369837385&amp;di=34c1916f5f93184e59d2e5c0f6ea56de&amp;imgtype=0&amp;src=http%3A%2F%2Fimg4.178.com%2Fpc%2F201601%2F248037906114%2F248038186424.jpg"/>
          <p:cNvPicPr>
            <a:picLocks noChangeAspect="1" noChangeArrowheads="1"/>
          </p:cNvPicPr>
          <p:nvPr/>
        </p:nvPicPr>
        <p:blipFill>
          <a:blip r:embed="rId2" cstate="print"/>
          <a:srcRect/>
          <a:stretch>
            <a:fillRect/>
          </a:stretch>
        </p:blipFill>
        <p:spPr bwMode="auto">
          <a:xfrm>
            <a:off x="539551" y="1988840"/>
            <a:ext cx="7552837" cy="4248472"/>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CCE8C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凸显">
    <a:dk1>
      <a:sysClr val="windowText" lastClr="000000"/>
    </a:dk1>
    <a:lt1>
      <a:sysClr val="window" lastClr="CCE8C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ppt/theme/themeOverride2.xml><?xml version="1.0" encoding="utf-8"?>
<a:themeOverride xmlns:a="http://schemas.openxmlformats.org/drawingml/2006/main">
  <a:clrScheme name="凸显">
    <a:dk1>
      <a:sysClr val="windowText" lastClr="000000"/>
    </a:dk1>
    <a:lt1>
      <a:sysClr val="window" lastClr="CCE8C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2270</TotalTime>
  <Words>2375</Words>
  <Application>Microsoft Office PowerPoint</Application>
  <PresentationFormat>全屏显示(4:3)</PresentationFormat>
  <Paragraphs>573</Paragraphs>
  <Slides>55</Slides>
  <Notes>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58" baseType="lpstr">
      <vt:lpstr>凸显</vt:lpstr>
      <vt:lpstr>图表</vt:lpstr>
      <vt:lpstr>文档</vt:lpstr>
      <vt:lpstr>教学内容</vt:lpstr>
      <vt:lpstr>搜索树</vt:lpstr>
      <vt:lpstr>搜索树</vt:lpstr>
      <vt:lpstr> </vt:lpstr>
      <vt:lpstr>搜索图与搜索树</vt:lpstr>
      <vt:lpstr>二阶汉诺塔问题的状态空间</vt:lpstr>
      <vt:lpstr>八数码问题的状态空间</vt:lpstr>
      <vt:lpstr>四皇后问题的状态空间（部分）</vt:lpstr>
      <vt:lpstr>爆炸的状态空间</vt:lpstr>
      <vt:lpstr>搜索树</vt:lpstr>
      <vt:lpstr>搜索树</vt:lpstr>
      <vt:lpstr>搜索树</vt:lpstr>
      <vt:lpstr>幻灯片 13</vt:lpstr>
      <vt:lpstr>搜索树</vt:lpstr>
      <vt:lpstr>幻灯片 15</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幻灯片 35</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搜索树</vt:lpstr>
      <vt:lpstr>幻灯片 50</vt:lpstr>
      <vt:lpstr>幻灯片 51</vt:lpstr>
      <vt:lpstr>幻灯片 52</vt:lpstr>
      <vt:lpstr>搜索树</vt:lpstr>
      <vt:lpstr>搜索树</vt:lpstr>
      <vt:lpstr>搜索树</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数据结构（荣誉）</dc:title>
  <dc:creator>cc</dc:creator>
  <cp:lastModifiedBy>cc</cp:lastModifiedBy>
  <cp:revision>218</cp:revision>
  <dcterms:created xsi:type="dcterms:W3CDTF">2020-09-24T02:40:20Z</dcterms:created>
  <dcterms:modified xsi:type="dcterms:W3CDTF">2020-11-29T09:06:50Z</dcterms:modified>
</cp:coreProperties>
</file>