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256" r:id="rId2"/>
    <p:sldId id="353" r:id="rId3"/>
    <p:sldId id="263" r:id="rId4"/>
    <p:sldId id="259" r:id="rId5"/>
    <p:sldId id="260" r:id="rId6"/>
    <p:sldId id="261" r:id="rId7"/>
    <p:sldId id="262" r:id="rId8"/>
    <p:sldId id="364" r:id="rId9"/>
    <p:sldId id="356" r:id="rId10"/>
    <p:sldId id="362" r:id="rId11"/>
    <p:sldId id="366" r:id="rId12"/>
    <p:sldId id="363" r:id="rId13"/>
    <p:sldId id="367" r:id="rId14"/>
    <p:sldId id="365" r:id="rId15"/>
    <p:sldId id="368" r:id="rId16"/>
    <p:sldId id="266" r:id="rId17"/>
    <p:sldId id="267" r:id="rId18"/>
    <p:sldId id="268" r:id="rId19"/>
    <p:sldId id="359" r:id="rId20"/>
    <p:sldId id="361" r:id="rId21"/>
    <p:sldId id="369" r:id="rId22"/>
    <p:sldId id="370" r:id="rId23"/>
    <p:sldId id="269" r:id="rId24"/>
    <p:sldId id="271" r:id="rId25"/>
    <p:sldId id="371" r:id="rId26"/>
    <p:sldId id="270" r:id="rId27"/>
    <p:sldId id="372" r:id="rId28"/>
    <p:sldId id="273" r:id="rId29"/>
    <p:sldId id="274" r:id="rId30"/>
    <p:sldId id="373" r:id="rId31"/>
    <p:sldId id="374" r:id="rId32"/>
    <p:sldId id="275" r:id="rId33"/>
    <p:sldId id="276" r:id="rId34"/>
    <p:sldId id="277" r:id="rId35"/>
    <p:sldId id="27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0" autoAdjust="0"/>
    <p:restoredTop sz="85260" autoAdjust="0"/>
  </p:normalViewPr>
  <p:slideViewPr>
    <p:cSldViewPr>
      <p:cViewPr varScale="1">
        <p:scale>
          <a:sx n="104" d="100"/>
          <a:sy n="104" d="100"/>
        </p:scale>
        <p:origin x="-221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4A35-123A-40C5-BEA5-FCE7F4B8E9B3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ED07-7C50-4614-810D-851CCB67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2ED07-7C50-4614-810D-851CCB67496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数据结构（荣誉）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授课教师：肖志娇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张志宏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旋转操作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伸展树的基础操作是旋转操作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在保持伸展树有序性的前提下，通过一系列旋转将伸展树</a:t>
            </a:r>
            <a:r>
              <a:rPr lang="en-US" altLang="zh-CN" dirty="0" smtClean="0"/>
              <a:t> S </a:t>
            </a:r>
            <a:r>
              <a:rPr lang="zh-CN" altLang="zh-CN" dirty="0" smtClean="0"/>
              <a:t>中的元素</a:t>
            </a:r>
            <a:r>
              <a:rPr lang="en-US" altLang="zh-CN" dirty="0" smtClean="0"/>
              <a:t> x </a:t>
            </a:r>
            <a:r>
              <a:rPr lang="zh-CN" altLang="zh-CN" dirty="0" smtClean="0"/>
              <a:t>调整至树的根部。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两种旋转：左旋和右旋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旋转操作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638" y="2536676"/>
            <a:ext cx="42767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715200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err="1" smtClean="0"/>
              <a:t>SplayNode</a:t>
            </a:r>
            <a:r>
              <a:rPr lang="en-US" altLang="zh-CN" sz="1800" dirty="0" smtClean="0"/>
              <a:t>* </a:t>
            </a:r>
            <a:r>
              <a:rPr lang="en-US" altLang="zh-CN" sz="1800" dirty="0" err="1" smtClean="0"/>
              <a:t>left_single_rotate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SplayNode</a:t>
            </a:r>
            <a:r>
              <a:rPr lang="en-US" altLang="zh-CN" sz="1800" dirty="0" smtClean="0"/>
              <a:t> &amp;root, </a:t>
            </a:r>
            <a:r>
              <a:rPr lang="en-US" altLang="zh-CN" sz="1800" dirty="0" err="1" smtClean="0"/>
              <a:t>SplayNode</a:t>
            </a:r>
            <a:r>
              <a:rPr lang="en-US" altLang="zh-CN" sz="1800" dirty="0" smtClean="0"/>
              <a:t>* node){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SplayNode</a:t>
            </a:r>
            <a:r>
              <a:rPr lang="en-US" altLang="zh-CN" sz="1800" dirty="0" smtClean="0"/>
              <a:t>* parent=node-&gt;parent; //</a:t>
            </a:r>
            <a:r>
              <a:rPr lang="zh-CN" altLang="en-US" sz="1800" dirty="0" smtClean="0"/>
              <a:t>其父结点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err="1" smtClean="0"/>
              <a:t>SplayNode</a:t>
            </a:r>
            <a:r>
              <a:rPr lang="en-US" altLang="zh-CN" sz="1800" dirty="0" smtClean="0"/>
              <a:t>* grandparent=parent-&gt;parent; //</a:t>
            </a:r>
            <a:r>
              <a:rPr lang="zh-CN" altLang="en-US" sz="1800" dirty="0" smtClean="0"/>
              <a:t>其祖父结点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parent-&gt;</a:t>
            </a:r>
            <a:r>
              <a:rPr lang="en-US" altLang="zh-CN" sz="1800" dirty="0" err="1" smtClean="0"/>
              <a:t>rchild</a:t>
            </a:r>
            <a:r>
              <a:rPr lang="en-US" altLang="zh-CN" sz="1800" dirty="0" smtClean="0"/>
              <a:t>=node-&gt;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; //</a:t>
            </a:r>
            <a:r>
              <a:rPr lang="zh-CN" altLang="en-US" sz="1800" dirty="0" smtClean="0"/>
              <a:t>设置其父节点的右孩子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if (node-&gt;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) //</a:t>
            </a:r>
            <a:r>
              <a:rPr lang="zh-CN" altLang="en-US" sz="1800" dirty="0" smtClean="0"/>
              <a:t>如果有左孩子则更新左孩子的父节点信息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node-&gt;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-&gt;parent=parent; </a:t>
            </a:r>
          </a:p>
          <a:p>
            <a:pPr>
              <a:buNone/>
            </a:pPr>
            <a:r>
              <a:rPr lang="en-US" altLang="zh-CN" sz="1800" dirty="0" smtClean="0"/>
              <a:t>    node-&gt;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=parent; //</a:t>
            </a:r>
            <a:r>
              <a:rPr lang="zh-CN" altLang="en-US" sz="1800" dirty="0" smtClean="0"/>
              <a:t>更新结点的左孩子信息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parent-&gt;parent=node; //</a:t>
            </a:r>
            <a:r>
              <a:rPr lang="zh-CN" altLang="en-US" sz="1800" dirty="0" smtClean="0"/>
              <a:t>更新原父节点的信息</a:t>
            </a:r>
          </a:p>
          <a:p>
            <a:pPr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node-&gt;parent=grandparent;    </a:t>
            </a:r>
          </a:p>
          <a:p>
            <a:pPr>
              <a:buNone/>
            </a:pPr>
            <a:r>
              <a:rPr lang="en-US" altLang="zh-CN" sz="1800" dirty="0" smtClean="0"/>
              <a:t>    if (grandparent)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{  //</a:t>
            </a:r>
            <a:r>
              <a:rPr lang="zh-CN" altLang="en-US" sz="1800" dirty="0" smtClean="0"/>
              <a:t>更新祖父孩子结点的信息  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if (grandparent-&gt;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==parent)            </a:t>
            </a:r>
          </a:p>
          <a:p>
            <a:pPr>
              <a:buNone/>
            </a:pPr>
            <a:r>
              <a:rPr lang="en-US" altLang="zh-CN" sz="1800" dirty="0" smtClean="0"/>
              <a:t>		grandparent-&gt;</a:t>
            </a:r>
            <a:r>
              <a:rPr lang="en-US" altLang="zh-CN" sz="1800" dirty="0" err="1" smtClean="0"/>
              <a:t>lchild</a:t>
            </a:r>
            <a:r>
              <a:rPr lang="en-US" altLang="zh-CN" sz="1800" dirty="0" smtClean="0"/>
              <a:t>=node;</a:t>
            </a:r>
          </a:p>
          <a:p>
            <a:pPr>
              <a:buNone/>
            </a:pPr>
            <a:r>
              <a:rPr lang="en-US" altLang="zh-CN" sz="1800" dirty="0" smtClean="0"/>
              <a:t>        else            </a:t>
            </a:r>
          </a:p>
          <a:p>
            <a:pPr>
              <a:buNone/>
            </a:pPr>
            <a:r>
              <a:rPr lang="en-US" altLang="zh-CN" sz="1800" dirty="0" smtClean="0"/>
              <a:t>		grandparent-&gt;</a:t>
            </a:r>
            <a:r>
              <a:rPr lang="en-US" altLang="zh-CN" sz="1800" dirty="0" err="1" smtClean="0"/>
              <a:t>rchild</a:t>
            </a:r>
            <a:r>
              <a:rPr lang="en-US" altLang="zh-CN" sz="1800" dirty="0" smtClean="0"/>
              <a:t>=node;</a:t>
            </a:r>
          </a:p>
          <a:p>
            <a:pPr>
              <a:buNone/>
            </a:pPr>
            <a:r>
              <a:rPr lang="en-US" altLang="zh-CN" sz="1800" dirty="0" smtClean="0"/>
              <a:t>    }</a:t>
            </a:r>
          </a:p>
          <a:p>
            <a:pPr>
              <a:buNone/>
            </a:pPr>
            <a:r>
              <a:rPr lang="en-US" altLang="zh-CN" sz="1800" dirty="0" smtClean="0"/>
              <a:t>    else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root=node; //</a:t>
            </a:r>
            <a:r>
              <a:rPr lang="zh-CN" altLang="en-US" sz="1800" dirty="0" smtClean="0"/>
              <a:t>原父节点为根，那么旋转后</a:t>
            </a:r>
            <a:r>
              <a:rPr lang="en-US" altLang="zh-CN" sz="1800" dirty="0" smtClean="0"/>
              <a:t>node</a:t>
            </a:r>
            <a:r>
              <a:rPr lang="zh-CN" altLang="en-US" sz="1800" dirty="0" smtClean="0"/>
              <a:t>为根</a:t>
            </a:r>
          </a:p>
          <a:p>
            <a:pPr>
              <a:buNone/>
            </a:pPr>
            <a:r>
              <a:rPr lang="en-US" altLang="zh-CN" sz="1800" dirty="0" smtClean="0"/>
              <a:t>return node;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974" y="3683834"/>
            <a:ext cx="3290490" cy="190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旋转操作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852936"/>
            <a:ext cx="43910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旋转操作</a:t>
            </a:r>
            <a:endParaRPr lang="en-US" altLang="zh-CN" dirty="0" smtClean="0"/>
          </a:p>
          <a:p>
            <a:r>
              <a:rPr lang="zh-CN" altLang="en-US" dirty="0" smtClean="0"/>
              <a:t>伸展操作</a:t>
            </a:r>
            <a:endParaRPr lang="en-US" altLang="zh-CN" dirty="0" smtClean="0"/>
          </a:p>
          <a:p>
            <a:r>
              <a:rPr lang="zh-CN" altLang="en-US" dirty="0" smtClean="0"/>
              <a:t>其他操作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zh-CN" altLang="en-US" dirty="0" smtClean="0"/>
              <a:t>六种情况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        1       2                   3          4                     5        6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09925"/>
            <a:ext cx="13620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400" y="3448075"/>
            <a:ext cx="91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272" y="3448075"/>
            <a:ext cx="91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2016" y="3356992"/>
            <a:ext cx="914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409925"/>
            <a:ext cx="13620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7880" y="3356992"/>
            <a:ext cx="914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第一种情况：</a:t>
            </a:r>
            <a:r>
              <a:rPr lang="zh-CN" altLang="zh-CN" dirty="0" smtClean="0"/>
              <a:t>节点</a:t>
            </a:r>
            <a:r>
              <a:rPr lang="en-US" altLang="zh-CN" dirty="0" smtClean="0"/>
              <a:t> x(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) </a:t>
            </a:r>
            <a:r>
              <a:rPr lang="zh-CN" altLang="zh-CN" dirty="0" smtClean="0"/>
              <a:t>的父节点</a:t>
            </a:r>
            <a:r>
              <a:rPr lang="en-US" altLang="zh-CN" dirty="0" smtClean="0"/>
              <a:t> y(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) </a:t>
            </a:r>
            <a:r>
              <a:rPr lang="zh-CN" altLang="zh-CN" dirty="0" smtClean="0"/>
              <a:t>是根节点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230463"/>
            <a:ext cx="6715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第二种情况：</a:t>
            </a:r>
            <a:r>
              <a:rPr lang="zh-CN" altLang="zh-CN" dirty="0" smtClean="0"/>
              <a:t>节点</a:t>
            </a:r>
            <a:r>
              <a:rPr lang="en-US" altLang="zh-CN" dirty="0" smtClean="0"/>
              <a:t> x(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) </a:t>
            </a:r>
            <a:r>
              <a:rPr lang="zh-CN" altLang="zh-CN" dirty="0" smtClean="0"/>
              <a:t>的父节点</a:t>
            </a:r>
            <a:r>
              <a:rPr lang="en-US" altLang="zh-CN" dirty="0" smtClean="0"/>
              <a:t> y(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) </a:t>
            </a:r>
            <a:r>
              <a:rPr lang="zh-CN" altLang="zh-CN" dirty="0" smtClean="0"/>
              <a:t>是根节点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L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474690"/>
            <a:ext cx="5715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000" dirty="0" smtClean="0"/>
              <a:t>第三种情况：</a:t>
            </a:r>
            <a:r>
              <a:rPr lang="zh-CN" altLang="zh-CN" sz="3000" dirty="0" smtClean="0"/>
              <a:t>节点</a:t>
            </a:r>
            <a:r>
              <a:rPr lang="en-US" altLang="zh-CN" sz="3000" dirty="0" smtClean="0"/>
              <a:t> x(</a:t>
            </a:r>
            <a:r>
              <a:rPr lang="zh-CN" altLang="en-US" sz="3000" dirty="0" smtClean="0"/>
              <a:t>绿色</a:t>
            </a:r>
            <a:r>
              <a:rPr lang="en-US" altLang="zh-CN" sz="3000" dirty="0" smtClean="0"/>
              <a:t>) </a:t>
            </a:r>
            <a:r>
              <a:rPr lang="zh-CN" altLang="zh-CN" sz="3000" dirty="0" smtClean="0"/>
              <a:t>的父节点</a:t>
            </a:r>
            <a:r>
              <a:rPr lang="en-US" altLang="zh-CN" sz="3000" dirty="0" smtClean="0"/>
              <a:t> y(</a:t>
            </a:r>
            <a:r>
              <a:rPr lang="zh-CN" altLang="en-US" sz="3000" dirty="0" smtClean="0"/>
              <a:t>红色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不</a:t>
            </a:r>
            <a:r>
              <a:rPr lang="zh-CN" altLang="zh-CN" sz="3000" dirty="0" smtClean="0"/>
              <a:t>是根节点</a:t>
            </a:r>
            <a:r>
              <a:rPr lang="zh-CN" altLang="en-US" sz="3000" dirty="0" smtClean="0"/>
              <a:t>，节点</a:t>
            </a:r>
            <a:r>
              <a:rPr lang="en-US" altLang="zh-CN" sz="3000" dirty="0" smtClean="0"/>
              <a:t>y</a:t>
            </a:r>
            <a:r>
              <a:rPr lang="zh-CN" altLang="en-US" sz="3000" dirty="0" smtClean="0"/>
              <a:t>的父节点为</a:t>
            </a:r>
            <a:r>
              <a:rPr lang="en-US" altLang="zh-CN" sz="3000" dirty="0" smtClean="0"/>
              <a:t>z(</a:t>
            </a:r>
            <a:r>
              <a:rPr lang="zh-CN" altLang="en-US" sz="3000" dirty="0" smtClean="0"/>
              <a:t>黑色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。</a:t>
            </a:r>
            <a:r>
              <a:rPr lang="en-US" altLang="zh-CN" sz="3000" dirty="0" smtClean="0"/>
              <a:t> x </a:t>
            </a:r>
            <a:r>
              <a:rPr lang="zh-CN" altLang="zh-CN" sz="3000" dirty="0" smtClean="0"/>
              <a:t>与</a:t>
            </a:r>
            <a:r>
              <a:rPr lang="en-US" altLang="zh-CN" sz="3000" dirty="0" smtClean="0"/>
              <a:t> y </a:t>
            </a:r>
            <a:r>
              <a:rPr lang="zh-CN" altLang="zh-CN" sz="3000" dirty="0" smtClean="0"/>
              <a:t>同时是各自父节点的左孩子或者同时是各自父节点的右孩子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lvl="1"/>
            <a:r>
              <a:rPr lang="zh-CN" altLang="en-US" dirty="0" smtClean="0"/>
              <a:t>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7128" y="3607643"/>
            <a:ext cx="42672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715200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left_double_rotate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&amp;root, 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node)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left_single_rotate</a:t>
            </a:r>
            <a:r>
              <a:rPr lang="en-US" altLang="zh-CN" sz="2000" dirty="0" smtClean="0"/>
              <a:t>(root, node-&gt;parent);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left_single_rotate</a:t>
            </a:r>
            <a:r>
              <a:rPr lang="en-US" altLang="zh-CN" sz="2000" dirty="0" smtClean="0"/>
              <a:t>(root, node);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780928"/>
            <a:ext cx="42672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en-US" altLang="zh-CN" dirty="0" smtClean="0"/>
          </a:p>
          <a:p>
            <a:r>
              <a:rPr lang="zh-CN" altLang="en-US" dirty="0" smtClean="0"/>
              <a:t>搜索树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伸展树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715200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left_double_rotate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&amp;root, 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node)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left_single_rotate</a:t>
            </a:r>
            <a:r>
              <a:rPr lang="en-US" altLang="zh-CN" sz="2000" dirty="0" smtClean="0"/>
              <a:t>(root, node);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left_single_rotate</a:t>
            </a:r>
            <a:r>
              <a:rPr lang="en-US" altLang="zh-CN" sz="2000" dirty="0" smtClean="0"/>
              <a:t>(root, node);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41" y="3040732"/>
            <a:ext cx="7877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第四种情况：</a:t>
            </a:r>
            <a:r>
              <a:rPr lang="zh-CN" altLang="zh-CN" sz="2800" dirty="0" smtClean="0"/>
              <a:t>节点</a:t>
            </a:r>
            <a:r>
              <a:rPr lang="en-US" altLang="zh-CN" sz="2800" dirty="0" smtClean="0"/>
              <a:t> x(</a:t>
            </a:r>
            <a:r>
              <a:rPr lang="zh-CN" altLang="en-US" sz="2800" dirty="0" smtClean="0"/>
              <a:t>绿色</a:t>
            </a:r>
            <a:r>
              <a:rPr lang="en-US" altLang="zh-CN" sz="2800" dirty="0" smtClean="0"/>
              <a:t>) </a:t>
            </a:r>
            <a:r>
              <a:rPr lang="zh-CN" altLang="zh-CN" sz="2800" dirty="0" smtClean="0"/>
              <a:t>的父节点</a:t>
            </a:r>
            <a:r>
              <a:rPr lang="en-US" altLang="zh-CN" sz="2800" dirty="0" smtClean="0"/>
              <a:t> y(</a:t>
            </a:r>
            <a:r>
              <a:rPr lang="zh-CN" altLang="en-US" sz="2800" dirty="0" smtClean="0"/>
              <a:t>红色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不</a:t>
            </a:r>
            <a:r>
              <a:rPr lang="zh-CN" altLang="zh-CN" sz="2800" dirty="0" smtClean="0"/>
              <a:t>是根节点</a:t>
            </a:r>
            <a:r>
              <a:rPr lang="zh-CN" altLang="en-US" sz="2800" dirty="0" smtClean="0"/>
              <a:t>，节点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的父节点为</a:t>
            </a:r>
            <a:r>
              <a:rPr lang="en-US" altLang="zh-CN" sz="2800" dirty="0" smtClean="0"/>
              <a:t>z(</a:t>
            </a:r>
            <a:r>
              <a:rPr lang="zh-CN" altLang="en-US" sz="2800" dirty="0" smtClean="0"/>
              <a:t>黑色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 x </a:t>
            </a:r>
            <a:r>
              <a:rPr lang="zh-CN" altLang="zh-CN" sz="2800" dirty="0" smtClean="0"/>
              <a:t>与</a:t>
            </a:r>
            <a:r>
              <a:rPr lang="en-US" altLang="zh-CN" sz="2800" dirty="0" smtClean="0"/>
              <a:t> y </a:t>
            </a:r>
            <a:r>
              <a:rPr lang="zh-CN" altLang="zh-CN" sz="2800" dirty="0" smtClean="0"/>
              <a:t>同时是各自父节点的左孩子或者同时是各自父节点的右孩子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双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2710" y="3789040"/>
            <a:ext cx="474756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715200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right_double_rotate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&amp;root, </a:t>
            </a:r>
            <a:r>
              <a:rPr lang="en-US" altLang="zh-CN" sz="2000" dirty="0" err="1" smtClean="0"/>
              <a:t>SplayNode</a:t>
            </a:r>
            <a:r>
              <a:rPr lang="en-US" altLang="zh-CN" sz="2000" dirty="0" smtClean="0"/>
              <a:t>* node)</a:t>
            </a:r>
          </a:p>
          <a:p>
            <a:pPr>
              <a:buNone/>
            </a:pP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right_single_rotate</a:t>
            </a:r>
            <a:r>
              <a:rPr lang="en-US" altLang="zh-CN" sz="2000" dirty="0" smtClean="0"/>
              <a:t>(root, node-&gt;parent);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right_single_rotate</a:t>
            </a:r>
            <a:r>
              <a:rPr lang="en-US" altLang="zh-CN" sz="2000" dirty="0" smtClean="0"/>
              <a:t>(root, node);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356992"/>
            <a:ext cx="474756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仍未成为根节点，则继续旋转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left_single_rotate</a:t>
            </a:r>
            <a:r>
              <a:rPr lang="en-US" altLang="zh-CN" sz="2400" dirty="0" smtClean="0"/>
              <a:t>(root, node);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068960"/>
            <a:ext cx="516257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第五种情况：</a:t>
            </a:r>
            <a:r>
              <a:rPr lang="zh-CN" altLang="zh-CN" sz="2400" dirty="0" smtClean="0"/>
              <a:t>节点</a:t>
            </a:r>
            <a:r>
              <a:rPr lang="en-US" altLang="zh-CN" sz="2400" dirty="0" smtClean="0"/>
              <a:t> x(</a:t>
            </a:r>
            <a:r>
              <a:rPr lang="zh-CN" altLang="en-US" sz="2400" dirty="0" smtClean="0"/>
              <a:t>绿色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的父节点</a:t>
            </a:r>
            <a:r>
              <a:rPr lang="en-US" altLang="zh-CN" sz="2400" dirty="0" smtClean="0"/>
              <a:t> y(</a:t>
            </a:r>
            <a:r>
              <a:rPr lang="zh-CN" altLang="en-US" sz="2400" dirty="0" smtClean="0"/>
              <a:t>红色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不</a:t>
            </a:r>
            <a:r>
              <a:rPr lang="zh-CN" altLang="zh-CN" sz="2400" dirty="0" smtClean="0"/>
              <a:t>是根节点</a:t>
            </a:r>
            <a:r>
              <a:rPr lang="zh-CN" altLang="en-US" sz="2400" dirty="0" smtClean="0"/>
              <a:t>，节点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的父节点为</a:t>
            </a:r>
            <a:r>
              <a:rPr lang="en-US" altLang="zh-CN" sz="2400" dirty="0" smtClean="0"/>
              <a:t>z(</a:t>
            </a:r>
            <a:r>
              <a:rPr lang="zh-CN" altLang="en-US" sz="2400" dirty="0" smtClean="0"/>
              <a:t>黑色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x 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 y </a:t>
            </a:r>
            <a:r>
              <a:rPr lang="zh-CN" altLang="zh-CN" sz="2400" dirty="0" smtClean="0"/>
              <a:t>中一个是其父节点的左孩子而另一个是其父节点的右孩子。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LR</a:t>
            </a:r>
            <a:r>
              <a:rPr lang="zh-CN" altLang="en-US" sz="2000" dirty="0" smtClean="0"/>
              <a:t>型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left_single_rotate</a:t>
            </a:r>
            <a:r>
              <a:rPr lang="en-US" altLang="zh-CN" sz="2000" dirty="0" smtClean="0"/>
              <a:t>(root, node);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right_single_rotate</a:t>
            </a:r>
            <a:r>
              <a:rPr lang="en-US" altLang="zh-CN" sz="2000" dirty="0" smtClean="0"/>
              <a:t>(root, node);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4274393"/>
            <a:ext cx="65722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第六种情况：</a:t>
            </a:r>
            <a:r>
              <a:rPr lang="zh-CN" altLang="zh-CN" sz="2400" dirty="0" smtClean="0"/>
              <a:t>节点</a:t>
            </a:r>
            <a:r>
              <a:rPr lang="en-US" altLang="zh-CN" sz="2400" dirty="0" smtClean="0"/>
              <a:t> x(</a:t>
            </a:r>
            <a:r>
              <a:rPr lang="zh-CN" altLang="en-US" sz="2400" dirty="0" smtClean="0"/>
              <a:t>绿色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的父节点</a:t>
            </a:r>
            <a:r>
              <a:rPr lang="en-US" altLang="zh-CN" sz="2400" dirty="0" smtClean="0"/>
              <a:t> y(</a:t>
            </a:r>
            <a:r>
              <a:rPr lang="zh-CN" altLang="en-US" sz="2400" dirty="0" smtClean="0"/>
              <a:t>红色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不</a:t>
            </a:r>
            <a:r>
              <a:rPr lang="zh-CN" altLang="zh-CN" sz="2400" dirty="0" smtClean="0"/>
              <a:t>是根节点</a:t>
            </a:r>
            <a:r>
              <a:rPr lang="zh-CN" altLang="en-US" sz="2400" dirty="0" smtClean="0"/>
              <a:t>，节点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的父节点为</a:t>
            </a:r>
            <a:r>
              <a:rPr lang="en-US" altLang="zh-CN" sz="2400" dirty="0" smtClean="0"/>
              <a:t>z(</a:t>
            </a:r>
            <a:r>
              <a:rPr lang="zh-CN" altLang="en-US" sz="2400" dirty="0" smtClean="0"/>
              <a:t>黑色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x 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 y </a:t>
            </a:r>
            <a:r>
              <a:rPr lang="zh-CN" altLang="zh-CN" sz="2400" dirty="0" smtClean="0"/>
              <a:t>中一个是其父节点的左孩子而另一个是其父节点的右孩子。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RL</a:t>
            </a:r>
            <a:r>
              <a:rPr lang="zh-CN" altLang="en-US" sz="2000" dirty="0" smtClean="0"/>
              <a:t>型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76084"/>
            <a:ext cx="4176464" cy="342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伸展操作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仍未成为根节点，则继续旋转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left_single_rotate</a:t>
            </a:r>
            <a:r>
              <a:rPr lang="en-US" altLang="zh-CN" sz="2400" dirty="0" smtClean="0"/>
              <a:t>(root, node);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675298" cy="297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旋转操作</a:t>
            </a:r>
            <a:endParaRPr lang="en-US" altLang="zh-CN" dirty="0" smtClean="0"/>
          </a:p>
          <a:p>
            <a:r>
              <a:rPr lang="zh-CN" altLang="en-US" dirty="0" smtClean="0"/>
              <a:t>伸展操作</a:t>
            </a:r>
            <a:endParaRPr lang="en-US" altLang="zh-CN" dirty="0" smtClean="0"/>
          </a:p>
          <a:p>
            <a:r>
              <a:rPr lang="zh-CN" altLang="en-US" dirty="0" smtClean="0"/>
              <a:t>其他操作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800" dirty="0" smtClean="0"/>
              <a:t>Find(</a:t>
            </a:r>
            <a:r>
              <a:rPr lang="en-US" altLang="zh-CN" sz="2800" dirty="0" err="1" smtClean="0"/>
              <a:t>x,S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：判断元素</a:t>
            </a:r>
            <a:r>
              <a:rPr lang="en-US" altLang="zh-CN" sz="2800" dirty="0" smtClean="0"/>
              <a:t> x </a:t>
            </a:r>
            <a:r>
              <a:rPr lang="zh-CN" altLang="zh-CN" sz="2800" dirty="0" smtClean="0"/>
              <a:t>是否在伸展树</a:t>
            </a:r>
            <a:r>
              <a:rPr lang="en-US" altLang="zh-CN" sz="2800" dirty="0" smtClean="0"/>
              <a:t> S </a:t>
            </a:r>
            <a:r>
              <a:rPr lang="zh-CN" altLang="zh-CN" sz="2800" dirty="0" smtClean="0"/>
              <a:t>表示的有序集中。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与在二叉查找树中的查找操作一样，在伸展树中查找元素</a:t>
            </a:r>
            <a:r>
              <a:rPr lang="en-US" altLang="zh-CN" sz="2400" dirty="0" smtClean="0"/>
              <a:t> x</a:t>
            </a:r>
          </a:p>
          <a:p>
            <a:pPr lvl="1"/>
            <a:r>
              <a:rPr lang="zh-CN" altLang="zh-CN" sz="2400" dirty="0" smtClean="0"/>
              <a:t>如果</a:t>
            </a:r>
            <a:r>
              <a:rPr lang="en-US" altLang="zh-CN" sz="2400" dirty="0" smtClean="0"/>
              <a:t> x</a:t>
            </a:r>
            <a:r>
              <a:rPr lang="zh-CN" altLang="zh-CN" sz="2400" dirty="0" smtClean="0"/>
              <a:t>在树中，</a:t>
            </a:r>
            <a:r>
              <a:rPr lang="zh-CN" altLang="en-US" sz="2400" dirty="0" smtClean="0"/>
              <a:t>并且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节点不是根节点，</a:t>
            </a:r>
            <a:r>
              <a:rPr lang="zh-CN" altLang="zh-CN" sz="2400" dirty="0" smtClean="0"/>
              <a:t>执行</a:t>
            </a:r>
            <a:r>
              <a:rPr lang="en-US" altLang="zh-CN" sz="2400" dirty="0" smtClean="0"/>
              <a:t>Splay(</a:t>
            </a:r>
            <a:r>
              <a:rPr lang="en-US" altLang="zh-CN" sz="2400" dirty="0" err="1" smtClean="0"/>
              <a:t>x,S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操作，</a:t>
            </a:r>
            <a:r>
              <a:rPr lang="zh-CN" altLang="zh-CN" sz="2400" dirty="0" smtClean="0"/>
              <a:t>调整伸展树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旋转操作</a:t>
            </a:r>
            <a:endParaRPr lang="en-US" altLang="zh-CN" dirty="0" smtClean="0"/>
          </a:p>
          <a:p>
            <a:r>
              <a:rPr lang="zh-CN" altLang="en-US" dirty="0" smtClean="0"/>
              <a:t>伸展操作</a:t>
            </a:r>
            <a:endParaRPr lang="en-US" altLang="zh-CN" dirty="0" smtClean="0"/>
          </a:p>
          <a:p>
            <a:r>
              <a:rPr lang="zh-CN" altLang="en-US" dirty="0" smtClean="0"/>
              <a:t>其他操作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000" dirty="0" smtClean="0"/>
              <a:t>查找</a:t>
            </a:r>
            <a:r>
              <a:rPr lang="zh-CN" altLang="zh-CN" sz="3000" dirty="0" smtClean="0"/>
              <a:t>操作</a:t>
            </a:r>
            <a:endParaRPr lang="en-US" altLang="zh-CN" sz="3000" dirty="0" smtClean="0"/>
          </a:p>
          <a:p>
            <a:pPr lvl="1"/>
            <a:r>
              <a:rPr lang="zh-CN" altLang="en-US" sz="2600" dirty="0" smtClean="0"/>
              <a:t>查找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的排名</a:t>
            </a:r>
            <a:endParaRPr lang="en-US" altLang="zh-CN" sz="2600" dirty="0" smtClean="0"/>
          </a:p>
          <a:p>
            <a:pPr lvl="2"/>
            <a:r>
              <a:rPr lang="zh-CN" altLang="en-US" sz="2200" dirty="0" smtClean="0"/>
              <a:t>如果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比</a:t>
            </a:r>
            <a:r>
              <a:rPr lang="zh-CN" altLang="en-US" sz="2200" dirty="0" smtClean="0"/>
              <a:t>当前节点的权值小，向其左子树查找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如果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比</a:t>
            </a:r>
            <a:r>
              <a:rPr lang="zh-CN" altLang="en-US" sz="2200" dirty="0" smtClean="0"/>
              <a:t>当前节点的权值大，</a:t>
            </a:r>
            <a:r>
              <a:rPr lang="zh-CN" altLang="en-US" sz="2200" dirty="0" smtClean="0"/>
              <a:t>将答案</a:t>
            </a:r>
            <a:r>
              <a:rPr lang="en-US" altLang="zh-CN" sz="2200" dirty="0" smtClean="0"/>
              <a:t>+</a:t>
            </a:r>
            <a:r>
              <a:rPr lang="zh-CN" altLang="en-US" sz="2200" dirty="0" smtClean="0"/>
              <a:t>左</a:t>
            </a:r>
            <a:r>
              <a:rPr lang="zh-CN" altLang="en-US" sz="2200" dirty="0" smtClean="0">
                <a:solidFill>
                  <a:srgbClr val="FF0000"/>
                </a:solidFill>
              </a:rPr>
              <a:t>子树大小</a:t>
            </a:r>
            <a:r>
              <a:rPr lang="zh-CN" altLang="en-US" sz="2200" dirty="0" smtClean="0"/>
              <a:t>和当前节点</a:t>
            </a:r>
            <a:r>
              <a:rPr lang="zh-CN" altLang="en-US" sz="2200" dirty="0" smtClean="0">
                <a:solidFill>
                  <a:srgbClr val="FF0000"/>
                </a:solidFill>
              </a:rPr>
              <a:t>权值出现次数</a:t>
            </a:r>
            <a:r>
              <a:rPr lang="zh-CN" altLang="en-US" sz="2200" dirty="0" smtClean="0"/>
              <a:t>，再向</a:t>
            </a:r>
            <a:r>
              <a:rPr lang="zh-CN" altLang="en-US" sz="2200" dirty="0" smtClean="0"/>
              <a:t>其右子树查找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如果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与</a:t>
            </a:r>
            <a:r>
              <a:rPr lang="zh-CN" altLang="en-US" sz="2200" dirty="0" smtClean="0"/>
              <a:t>当前节点的权值相同，将答案</a:t>
            </a:r>
            <a:r>
              <a:rPr lang="zh-CN" altLang="en-US" sz="2200" dirty="0" smtClean="0"/>
              <a:t>加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并返回。</a:t>
            </a:r>
            <a:endParaRPr lang="en-US" altLang="zh-CN" sz="2200" dirty="0" smtClean="0"/>
          </a:p>
          <a:p>
            <a:pPr lvl="1"/>
            <a:r>
              <a:rPr lang="zh-CN" altLang="en-US" sz="2600" dirty="0" smtClean="0"/>
              <a:t>查找排名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的数</a:t>
            </a:r>
            <a:endParaRPr lang="en-US" altLang="zh-CN" sz="2600" dirty="0" smtClean="0"/>
          </a:p>
          <a:p>
            <a:pPr lvl="2"/>
            <a:r>
              <a:rPr lang="zh-CN" altLang="en-US" dirty="0" smtClean="0"/>
              <a:t>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剩余排名，具体步骤如下：</a:t>
            </a:r>
          </a:p>
          <a:p>
            <a:pPr lvl="3"/>
            <a:r>
              <a:rPr lang="zh-CN" altLang="en-US" sz="2200" dirty="0" smtClean="0"/>
              <a:t>如果左子树非空且剩余</a:t>
            </a:r>
            <a:r>
              <a:rPr lang="zh-CN" altLang="en-US" sz="2200" dirty="0" smtClean="0"/>
              <a:t>排名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不</a:t>
            </a:r>
            <a:r>
              <a:rPr lang="zh-CN" altLang="en-US" sz="2200" dirty="0" smtClean="0"/>
              <a:t>大于</a:t>
            </a:r>
            <a:r>
              <a:rPr lang="zh-CN" altLang="en-US" sz="2200" dirty="0" smtClean="0"/>
              <a:t>左子树大小</a:t>
            </a:r>
            <a:r>
              <a:rPr lang="zh-CN" altLang="en-US" sz="2200" dirty="0" smtClean="0"/>
              <a:t> ，那么向左子树查找。</a:t>
            </a:r>
          </a:p>
          <a:p>
            <a:pPr lvl="3"/>
            <a:r>
              <a:rPr lang="zh-CN" altLang="en-US" sz="2200" dirty="0" smtClean="0"/>
              <a:t>否则</a:t>
            </a:r>
            <a:r>
              <a:rPr lang="zh-CN" altLang="en-US" sz="2200" dirty="0" smtClean="0"/>
              <a:t>将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减去</a:t>
            </a:r>
            <a:r>
              <a:rPr lang="zh-CN" altLang="en-US" sz="2200" dirty="0" smtClean="0"/>
              <a:t>左</a:t>
            </a:r>
            <a:r>
              <a:rPr lang="zh-CN" altLang="en-US" sz="2200" dirty="0" smtClean="0">
                <a:solidFill>
                  <a:srgbClr val="FF0000"/>
                </a:solidFill>
              </a:rPr>
              <a:t>子树大小</a:t>
            </a:r>
            <a:r>
              <a:rPr lang="zh-CN" altLang="en-US" sz="2200" dirty="0" smtClean="0"/>
              <a:t>和当前节点</a:t>
            </a:r>
            <a:r>
              <a:rPr lang="zh-CN" altLang="en-US" sz="2200" dirty="0" smtClean="0">
                <a:solidFill>
                  <a:srgbClr val="FF0000"/>
                </a:solidFill>
              </a:rPr>
              <a:t>权值出现次数</a:t>
            </a:r>
            <a:r>
              <a:rPr lang="zh-CN" altLang="en-US" sz="2200" dirty="0" smtClean="0"/>
              <a:t>。</a:t>
            </a:r>
            <a:r>
              <a:rPr lang="zh-CN" altLang="en-US" sz="2200" dirty="0" smtClean="0"/>
              <a:t>如果</a:t>
            </a:r>
            <a:r>
              <a:rPr lang="zh-CN" altLang="en-US" sz="2200" dirty="0" smtClean="0"/>
              <a:t>此时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的</a:t>
            </a:r>
            <a:r>
              <a:rPr lang="zh-CN" altLang="en-US" sz="2200" dirty="0" smtClean="0"/>
              <a:t>值小于</a:t>
            </a:r>
            <a:r>
              <a:rPr lang="zh-CN" altLang="en-US" sz="2200" dirty="0" smtClean="0"/>
              <a:t>等于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zh-CN" altLang="en-US" sz="2200" dirty="0" smtClean="0"/>
              <a:t>则</a:t>
            </a:r>
            <a:r>
              <a:rPr lang="zh-CN" altLang="en-US" sz="2200" dirty="0" smtClean="0"/>
              <a:t>返回当前节点</a:t>
            </a:r>
            <a:r>
              <a:rPr lang="zh-CN" altLang="en-US" sz="2200" dirty="0" smtClean="0"/>
              <a:t>的权值，否则继续向右子树查找</a:t>
            </a:r>
            <a:r>
              <a:rPr lang="zh-CN" altLang="en-US" sz="2200" dirty="0" smtClean="0"/>
              <a:t>。</a:t>
            </a:r>
            <a:endParaRPr lang="zh-CN" altLang="en-US" sz="2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查找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的前驱：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前驱为小于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最大的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数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插入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zh-CN" altLang="en-US" dirty="0" smtClean="0"/>
              <a:t>根的</a:t>
            </a:r>
            <a:r>
              <a:rPr lang="zh-CN" altLang="en-US" dirty="0" smtClean="0"/>
              <a:t>位置），</a:t>
            </a:r>
            <a:r>
              <a:rPr lang="zh-CN" altLang="en-US" dirty="0" smtClean="0"/>
              <a:t>前驱即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左子树中最右边的节点，最后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删除。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的后继：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后继为大于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最小的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数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插入（此时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在根的位置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后继</a:t>
            </a:r>
            <a:r>
              <a:rPr lang="zh-CN" altLang="en-US" dirty="0" smtClean="0"/>
              <a:t>即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的右子</a:t>
            </a:r>
            <a:r>
              <a:rPr lang="zh-CN" altLang="en-US" dirty="0" smtClean="0"/>
              <a:t>树中</a:t>
            </a:r>
            <a:r>
              <a:rPr lang="zh-CN" altLang="en-US" dirty="0" smtClean="0"/>
              <a:t>最左边</a:t>
            </a:r>
            <a:r>
              <a:rPr lang="zh-CN" altLang="en-US" dirty="0" smtClean="0"/>
              <a:t>的节点，最后将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Insert(</a:t>
            </a:r>
            <a:r>
              <a:rPr lang="en-US" altLang="zh-CN" sz="2800" dirty="0" err="1" smtClean="0"/>
              <a:t>x,S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：将元素</a:t>
            </a:r>
            <a:r>
              <a:rPr lang="en-US" altLang="zh-CN" sz="2800" dirty="0" smtClean="0"/>
              <a:t> x </a:t>
            </a:r>
            <a:r>
              <a:rPr lang="zh-CN" altLang="zh-CN" sz="2800" dirty="0" smtClean="0"/>
              <a:t>插入伸展树</a:t>
            </a:r>
            <a:r>
              <a:rPr lang="en-US" altLang="zh-CN" sz="2800" dirty="0" smtClean="0"/>
              <a:t> S </a:t>
            </a:r>
            <a:r>
              <a:rPr lang="zh-CN" altLang="zh-CN" sz="2800" dirty="0" smtClean="0"/>
              <a:t>表示的有序集中。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先进行查找，如果查找成功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节点不是根节点，</a:t>
            </a:r>
            <a:r>
              <a:rPr lang="zh-CN" altLang="zh-CN" dirty="0" smtClean="0"/>
              <a:t>执行</a:t>
            </a:r>
            <a:r>
              <a:rPr lang="en-US" altLang="zh-CN" dirty="0" smtClean="0"/>
              <a:t>Splay(</a:t>
            </a:r>
            <a:r>
              <a:rPr lang="en-US" altLang="zh-CN" dirty="0" err="1" smtClean="0"/>
              <a:t>x,S</a:t>
            </a:r>
            <a:r>
              <a:rPr lang="en-US" altLang="zh-CN" dirty="0" smtClean="0"/>
              <a:t>)</a:t>
            </a:r>
            <a:r>
              <a:rPr lang="zh-CN" altLang="en-US" dirty="0" smtClean="0"/>
              <a:t>操作，</a:t>
            </a:r>
            <a:r>
              <a:rPr lang="zh-CN" altLang="zh-CN" dirty="0" smtClean="0"/>
              <a:t>调整伸展树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如果查找不成功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将 </a:t>
            </a:r>
            <a:r>
              <a:rPr lang="en-US" altLang="zh-CN" dirty="0" smtClean="0"/>
              <a:t>x </a:t>
            </a:r>
            <a:r>
              <a:rPr lang="zh-CN" altLang="zh-CN" dirty="0" smtClean="0"/>
              <a:t>插入到伸展树</a:t>
            </a:r>
            <a:r>
              <a:rPr lang="en-US" altLang="zh-CN" dirty="0" smtClean="0"/>
              <a:t> S </a:t>
            </a:r>
            <a:r>
              <a:rPr lang="zh-CN" altLang="zh-CN" dirty="0" smtClean="0"/>
              <a:t>中的相应位置上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执行</a:t>
            </a:r>
            <a:r>
              <a:rPr lang="en-US" altLang="zh-CN" dirty="0" smtClean="0"/>
              <a:t> Splay(</a:t>
            </a:r>
            <a:r>
              <a:rPr lang="en-US" altLang="zh-CN" dirty="0" err="1" smtClean="0"/>
              <a:t>x,S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 Delete(</a:t>
            </a:r>
            <a:r>
              <a:rPr lang="en-US" altLang="zh-CN" sz="2800" dirty="0" err="1" smtClean="0"/>
              <a:t>x,S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：将元素</a:t>
            </a:r>
            <a:r>
              <a:rPr lang="en-US" altLang="zh-CN" sz="2800" dirty="0" smtClean="0"/>
              <a:t> x </a:t>
            </a:r>
            <a:r>
              <a:rPr lang="zh-CN" altLang="zh-CN" sz="2800" dirty="0" smtClean="0"/>
              <a:t>从伸展树</a:t>
            </a:r>
            <a:r>
              <a:rPr lang="en-US" altLang="zh-CN" sz="2800" dirty="0" smtClean="0"/>
              <a:t> S </a:t>
            </a:r>
            <a:r>
              <a:rPr lang="zh-CN" altLang="zh-CN" sz="2800" dirty="0" smtClean="0"/>
              <a:t>所表示的有序集中删除。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，失败则退出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查找成功，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方法一：</a:t>
            </a:r>
            <a:r>
              <a:rPr lang="zh-CN" altLang="zh-CN" dirty="0" smtClean="0"/>
              <a:t>如果</a:t>
            </a:r>
            <a:r>
              <a:rPr lang="en-US" altLang="zh-CN" dirty="0" smtClean="0"/>
              <a:t> x </a:t>
            </a:r>
            <a:r>
              <a:rPr lang="zh-CN" altLang="zh-CN" dirty="0" smtClean="0"/>
              <a:t>没有孩子或只有一个孩子，那么直接将</a:t>
            </a:r>
            <a:r>
              <a:rPr lang="en-US" altLang="zh-CN" dirty="0" smtClean="0"/>
              <a:t> x </a:t>
            </a:r>
            <a:r>
              <a:rPr lang="zh-CN" altLang="zh-CN" dirty="0" smtClean="0"/>
              <a:t>删去，并通过</a:t>
            </a:r>
            <a:r>
              <a:rPr lang="en-US" altLang="zh-CN" dirty="0" smtClean="0"/>
              <a:t> Splay </a:t>
            </a:r>
            <a:r>
              <a:rPr lang="zh-CN" altLang="zh-CN" dirty="0" smtClean="0"/>
              <a:t>操作，将</a:t>
            </a:r>
            <a:r>
              <a:rPr lang="en-US" altLang="zh-CN" dirty="0" smtClean="0"/>
              <a:t> x </a:t>
            </a:r>
            <a:r>
              <a:rPr lang="zh-CN" altLang="zh-CN" dirty="0" smtClean="0"/>
              <a:t>节点的父节点调整到伸展树的根节点处。否则，则向下查找</a:t>
            </a:r>
            <a:r>
              <a:rPr lang="en-US" altLang="zh-CN" dirty="0" smtClean="0"/>
              <a:t> x </a:t>
            </a:r>
            <a:r>
              <a:rPr lang="zh-CN" altLang="zh-CN" dirty="0" smtClean="0"/>
              <a:t>的后继</a:t>
            </a:r>
            <a:r>
              <a:rPr lang="en-US" altLang="zh-CN" dirty="0" smtClean="0"/>
              <a:t> y</a:t>
            </a:r>
            <a:r>
              <a:rPr lang="zh-CN" altLang="zh-CN" dirty="0" smtClean="0"/>
              <a:t>，用</a:t>
            </a:r>
            <a:r>
              <a:rPr lang="en-US" altLang="zh-CN" dirty="0" smtClean="0"/>
              <a:t> y </a:t>
            </a:r>
            <a:r>
              <a:rPr lang="zh-CN" altLang="zh-CN" dirty="0" smtClean="0"/>
              <a:t>替代</a:t>
            </a:r>
            <a:r>
              <a:rPr lang="en-US" altLang="zh-CN" dirty="0" smtClean="0"/>
              <a:t> x </a:t>
            </a:r>
            <a:r>
              <a:rPr lang="zh-CN" altLang="zh-CN" dirty="0" smtClean="0"/>
              <a:t>的位置，最后执行</a:t>
            </a:r>
            <a:r>
              <a:rPr lang="en-US" altLang="zh-CN" dirty="0" smtClean="0"/>
              <a:t> Splay(</a:t>
            </a:r>
            <a:r>
              <a:rPr lang="en-US" altLang="zh-CN" dirty="0" err="1" smtClean="0"/>
              <a:t>y,S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，将</a:t>
            </a:r>
            <a:r>
              <a:rPr lang="en-US" altLang="zh-CN" dirty="0" smtClean="0"/>
              <a:t> y </a:t>
            </a:r>
            <a:r>
              <a:rPr lang="zh-CN" altLang="zh-CN" dirty="0" smtClean="0"/>
              <a:t>调整为伸展树的根。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方法二：执行</a:t>
            </a:r>
            <a:r>
              <a:rPr lang="en-US" altLang="zh-CN" dirty="0" smtClean="0"/>
              <a:t>Splay(</a:t>
            </a:r>
            <a:r>
              <a:rPr lang="en-US" altLang="zh-CN" dirty="0" err="1" smtClean="0"/>
              <a:t>x,S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，然后删除</a:t>
            </a:r>
            <a:r>
              <a:rPr lang="en-US" altLang="zh-CN" dirty="0" smtClean="0"/>
              <a:t>x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Join(S1,S2)</a:t>
            </a:r>
            <a:r>
              <a:rPr lang="zh-CN" altLang="zh-CN" sz="2800" dirty="0" smtClean="0"/>
              <a:t>：将两个伸展树</a:t>
            </a:r>
            <a:r>
              <a:rPr lang="en-US" altLang="zh-CN" sz="2800" dirty="0" smtClean="0"/>
              <a:t> S1 </a:t>
            </a:r>
            <a:r>
              <a:rPr lang="zh-CN" altLang="zh-CN" sz="2800" dirty="0" smtClean="0"/>
              <a:t>与</a:t>
            </a:r>
            <a:r>
              <a:rPr lang="en-US" altLang="zh-CN" sz="2800" dirty="0" smtClean="0"/>
              <a:t> S2 </a:t>
            </a:r>
            <a:r>
              <a:rPr lang="zh-CN" altLang="zh-CN" sz="2800" dirty="0" smtClean="0"/>
              <a:t>合并成为一个伸展树。其中</a:t>
            </a:r>
            <a:r>
              <a:rPr lang="en-US" altLang="zh-CN" sz="2800" dirty="0" smtClean="0"/>
              <a:t> S1 </a:t>
            </a:r>
            <a:r>
              <a:rPr lang="zh-CN" altLang="zh-CN" sz="2800" dirty="0" smtClean="0"/>
              <a:t>的所有元素都小于</a:t>
            </a:r>
            <a:r>
              <a:rPr lang="en-US" altLang="zh-CN" sz="2800" dirty="0" smtClean="0"/>
              <a:t> S2 </a:t>
            </a:r>
            <a:r>
              <a:rPr lang="zh-CN" altLang="zh-CN" sz="2800" dirty="0" smtClean="0"/>
              <a:t>的所有元素。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找到伸展树</a:t>
            </a:r>
            <a:r>
              <a:rPr lang="en-US" altLang="zh-CN" dirty="0" smtClean="0"/>
              <a:t> S1 </a:t>
            </a:r>
            <a:r>
              <a:rPr lang="zh-CN" altLang="zh-CN" dirty="0" smtClean="0"/>
              <a:t>中最大的一个元素</a:t>
            </a:r>
            <a:r>
              <a:rPr lang="en-US" altLang="zh-CN" dirty="0" smtClean="0"/>
              <a:t> x</a:t>
            </a:r>
          </a:p>
          <a:p>
            <a:pPr lvl="1"/>
            <a:r>
              <a:rPr lang="zh-CN" altLang="zh-CN" dirty="0" smtClean="0"/>
              <a:t>通过</a:t>
            </a:r>
            <a:r>
              <a:rPr lang="en-US" altLang="zh-CN" dirty="0" smtClean="0"/>
              <a:t> Splay(x,S1)</a:t>
            </a:r>
            <a:r>
              <a:rPr lang="zh-CN" altLang="zh-CN" dirty="0" smtClean="0"/>
              <a:t>将</a:t>
            </a:r>
            <a:r>
              <a:rPr lang="en-US" altLang="zh-CN" dirty="0" smtClean="0"/>
              <a:t> x </a:t>
            </a:r>
            <a:r>
              <a:rPr lang="zh-CN" altLang="zh-CN" dirty="0" smtClean="0"/>
              <a:t>调整到伸展树</a:t>
            </a:r>
            <a:r>
              <a:rPr lang="en-US" altLang="zh-CN" dirty="0" smtClean="0"/>
              <a:t> S1 </a:t>
            </a:r>
            <a:r>
              <a:rPr lang="zh-CN" altLang="zh-CN" dirty="0" smtClean="0"/>
              <a:t>的根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为最大值，无右孩子）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en-US" altLang="zh-CN" dirty="0" smtClean="0"/>
              <a:t> S2 </a:t>
            </a:r>
            <a:r>
              <a:rPr lang="zh-CN" altLang="zh-CN" dirty="0" smtClean="0"/>
              <a:t>作为</a:t>
            </a:r>
            <a:r>
              <a:rPr lang="en-US" altLang="zh-CN" dirty="0" smtClean="0"/>
              <a:t> x </a:t>
            </a:r>
            <a:r>
              <a:rPr lang="zh-CN" altLang="zh-CN" dirty="0" smtClean="0"/>
              <a:t>节点的右子树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得到新的伸展树</a:t>
            </a:r>
            <a:r>
              <a:rPr lang="en-US" altLang="zh-CN" dirty="0" smtClean="0"/>
              <a:t> S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Split(</a:t>
            </a:r>
            <a:r>
              <a:rPr lang="en-US" altLang="zh-CN" dirty="0" err="1" smtClean="0"/>
              <a:t>x,S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：以</a:t>
            </a:r>
            <a:r>
              <a:rPr lang="en-US" altLang="zh-CN" dirty="0" smtClean="0"/>
              <a:t> x </a:t>
            </a:r>
            <a:r>
              <a:rPr lang="zh-CN" altLang="zh-CN" dirty="0" smtClean="0"/>
              <a:t>为界，将伸展树</a:t>
            </a:r>
            <a:r>
              <a:rPr lang="en-US" altLang="zh-CN" dirty="0" smtClean="0"/>
              <a:t> S </a:t>
            </a:r>
            <a:r>
              <a:rPr lang="zh-CN" altLang="zh-CN" dirty="0" smtClean="0"/>
              <a:t>分离为两棵伸展树</a:t>
            </a:r>
            <a:r>
              <a:rPr lang="en-US" altLang="zh-CN" dirty="0" smtClean="0"/>
              <a:t> S1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S2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 S1</a:t>
            </a:r>
            <a:r>
              <a:rPr lang="zh-CN" altLang="zh-CN" dirty="0" smtClean="0"/>
              <a:t>中所有元素都小于</a:t>
            </a:r>
            <a:r>
              <a:rPr lang="en-US" altLang="zh-CN" dirty="0" smtClean="0"/>
              <a:t> x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S2 </a:t>
            </a:r>
            <a:r>
              <a:rPr lang="zh-CN" altLang="zh-CN" dirty="0" smtClean="0"/>
              <a:t>中的所有元素都大于</a:t>
            </a:r>
            <a:r>
              <a:rPr lang="en-US" altLang="zh-CN" dirty="0" smtClean="0"/>
              <a:t> 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执行</a:t>
            </a:r>
            <a:r>
              <a:rPr lang="en-US" altLang="zh-CN" dirty="0" smtClean="0"/>
              <a:t> Find(</a:t>
            </a:r>
            <a:r>
              <a:rPr lang="en-US" altLang="zh-CN" dirty="0" err="1" smtClean="0"/>
              <a:t>x,S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，将元素</a:t>
            </a:r>
            <a:r>
              <a:rPr lang="en-US" altLang="zh-CN" dirty="0" smtClean="0"/>
              <a:t> x </a:t>
            </a:r>
            <a:r>
              <a:rPr lang="zh-CN" altLang="zh-CN" dirty="0" smtClean="0"/>
              <a:t>调整为伸展树的根节点，则</a:t>
            </a:r>
            <a:r>
              <a:rPr lang="en-US" altLang="zh-CN" dirty="0" smtClean="0"/>
              <a:t> x </a:t>
            </a:r>
            <a:r>
              <a:rPr lang="zh-CN" altLang="zh-CN" dirty="0" smtClean="0"/>
              <a:t>的左子树就是</a:t>
            </a:r>
            <a:r>
              <a:rPr lang="en-US" altLang="zh-CN" dirty="0" smtClean="0"/>
              <a:t>S1</a:t>
            </a:r>
            <a:r>
              <a:rPr lang="zh-CN" altLang="zh-CN" dirty="0" smtClean="0"/>
              <a:t>，而右子树为</a:t>
            </a:r>
            <a:r>
              <a:rPr lang="en-US" altLang="zh-CN" dirty="0" smtClean="0"/>
              <a:t> S2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en-US" altLang="zh-CN" dirty="0" smtClean="0"/>
          </a:p>
          <a:p>
            <a:r>
              <a:rPr lang="zh-CN" altLang="en-US" dirty="0" smtClean="0"/>
              <a:t>二叉查找树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</a:t>
            </a:r>
            <a:r>
              <a:rPr lang="zh-CN" altLang="en-US" dirty="0" smtClean="0"/>
              <a:t>二叉树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</a:t>
            </a:r>
            <a:r>
              <a:rPr lang="zh-CN" altLang="en-US" dirty="0" smtClean="0"/>
              <a:t>黑树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伸展树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伸展树（</a:t>
            </a:r>
            <a:r>
              <a:rPr lang="en-US" altLang="zh-CN" dirty="0" smtClean="0"/>
              <a:t>Splay Tree</a:t>
            </a:r>
            <a:r>
              <a:rPr lang="zh-CN" altLang="en-US" dirty="0" smtClean="0"/>
              <a:t>）是一种二叉排序树。</a:t>
            </a:r>
            <a:endParaRPr lang="en-US" altLang="zh-CN" dirty="0" smtClean="0"/>
          </a:p>
          <a:p>
            <a:r>
              <a:rPr lang="zh-CN" altLang="en-US" dirty="0" smtClean="0"/>
              <a:t>伸</a:t>
            </a:r>
            <a:r>
              <a:rPr lang="zh-CN" altLang="zh-CN" dirty="0" smtClean="0"/>
              <a:t>展树中的每一个节点</a:t>
            </a:r>
            <a:r>
              <a:rPr lang="en-US" altLang="zh-CN" dirty="0" smtClean="0"/>
              <a:t> x </a:t>
            </a:r>
            <a:r>
              <a:rPr lang="zh-CN" altLang="zh-CN" dirty="0" smtClean="0"/>
              <a:t>都满足：该节点左子树中的每一个元素都小于</a:t>
            </a:r>
            <a:r>
              <a:rPr lang="en-US" altLang="zh-CN" dirty="0" smtClean="0"/>
              <a:t> x</a:t>
            </a:r>
            <a:r>
              <a:rPr lang="zh-CN" altLang="zh-CN" dirty="0" smtClean="0"/>
              <a:t>，而其右子树中的每一个元素都大于</a:t>
            </a:r>
            <a:r>
              <a:rPr lang="en-US" altLang="zh-CN" dirty="0" smtClean="0"/>
              <a:t> 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O(log n)</a:t>
            </a:r>
            <a:r>
              <a:rPr lang="zh-CN" altLang="zh-CN" dirty="0" smtClean="0"/>
              <a:t>内完成插入、查找和删除操作。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最近被查找的节点，下次被查找的概率更大</a:t>
            </a:r>
            <a:endParaRPr lang="en-US" altLang="zh-CN" dirty="0" smtClean="0"/>
          </a:p>
          <a:p>
            <a:r>
              <a:rPr lang="zh-CN" altLang="en-US" dirty="0" smtClean="0"/>
              <a:t>处于靠近树根的位置</a:t>
            </a:r>
            <a:endParaRPr lang="en-US" altLang="zh-CN" dirty="0" smtClean="0"/>
          </a:p>
          <a:p>
            <a:r>
              <a:rPr lang="zh-CN" altLang="zh-CN" dirty="0" smtClean="0"/>
              <a:t>使整个查找时间更小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在每次查找之后对树进行重构，把被查找的</a:t>
            </a:r>
            <a:r>
              <a:rPr lang="zh-CN" altLang="en-US" dirty="0" smtClean="0"/>
              <a:t>节点</a:t>
            </a:r>
            <a:r>
              <a:rPr lang="zh-CN" altLang="zh-CN" dirty="0" smtClean="0"/>
              <a:t>搬移到离树根近一些的地方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r>
              <a:rPr lang="en-US" altLang="zh-CN" dirty="0" smtClean="0"/>
              <a:t>--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伸展树是一种自调整形式的二叉查找树，它会沿着从某个节点到树根之间的路径，通过一系列的旋转把这个节点搬移到树根去。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优势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不需要记录用于平衡树的冗余信息。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伸展树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旋转操作</a:t>
            </a:r>
            <a:endParaRPr lang="en-US" altLang="zh-CN" dirty="0" smtClean="0"/>
          </a:p>
          <a:p>
            <a:r>
              <a:rPr lang="zh-CN" altLang="en-US" dirty="0" smtClean="0"/>
              <a:t>伸展操作</a:t>
            </a:r>
            <a:endParaRPr lang="en-US" altLang="zh-CN" dirty="0" smtClean="0"/>
          </a:p>
          <a:p>
            <a:r>
              <a:rPr lang="zh-CN" altLang="en-US" dirty="0" smtClean="0"/>
              <a:t>其他操作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SplayNode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ElementType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SplayNode</a:t>
            </a:r>
            <a:r>
              <a:rPr lang="en-US" altLang="zh-CN" dirty="0" smtClean="0"/>
              <a:t>* parent;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SplayNode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lchild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SplayNode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rchild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CCE8C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1390</Words>
  <Application>Microsoft Office PowerPoint</Application>
  <PresentationFormat>全屏显示(4:3)</PresentationFormat>
  <Paragraphs>188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凸显</vt:lpstr>
      <vt:lpstr>数据结构（荣誉）</vt:lpstr>
      <vt:lpstr>教学内容</vt:lpstr>
      <vt:lpstr>伸展树</vt:lpstr>
      <vt:lpstr>伸展树--简介</vt:lpstr>
      <vt:lpstr>伸展树--简介</vt:lpstr>
      <vt:lpstr>伸展树--简介</vt:lpstr>
      <vt:lpstr>伸展树--简介</vt:lpstr>
      <vt:lpstr>伸展树</vt:lpstr>
      <vt:lpstr>节点结构</vt:lpstr>
      <vt:lpstr>伸展树—旋转操作</vt:lpstr>
      <vt:lpstr>伸展树—旋转操作</vt:lpstr>
      <vt:lpstr>幻灯片 12</vt:lpstr>
      <vt:lpstr>伸展树—旋转操作</vt:lpstr>
      <vt:lpstr>伸展树</vt:lpstr>
      <vt:lpstr>伸展树--伸展操作</vt:lpstr>
      <vt:lpstr>伸展树--伸展操作</vt:lpstr>
      <vt:lpstr>伸展树--伸展操作</vt:lpstr>
      <vt:lpstr>伸展树--伸展操作</vt:lpstr>
      <vt:lpstr>幻灯片 19</vt:lpstr>
      <vt:lpstr>幻灯片 20</vt:lpstr>
      <vt:lpstr>伸展树--伸展操作</vt:lpstr>
      <vt:lpstr>幻灯片 22</vt:lpstr>
      <vt:lpstr>伸展树--伸展操作</vt:lpstr>
      <vt:lpstr>伸展树--伸展操作</vt:lpstr>
      <vt:lpstr>伸展树--伸展操作</vt:lpstr>
      <vt:lpstr>伸展树--伸展操作</vt:lpstr>
      <vt:lpstr>伸展树</vt:lpstr>
      <vt:lpstr>伸展树—基本操作</vt:lpstr>
      <vt:lpstr>伸展树—基本操作</vt:lpstr>
      <vt:lpstr>伸展树—基本操作</vt:lpstr>
      <vt:lpstr>伸展树—基本操作</vt:lpstr>
      <vt:lpstr>伸展树—基本操作</vt:lpstr>
      <vt:lpstr>伸展树—基本操作</vt:lpstr>
      <vt:lpstr>伸展树—基本操作</vt:lpstr>
      <vt:lpstr>伸展树—基本操作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数据结构（荣誉）</dc:title>
  <dc:creator>cc</dc:creator>
  <cp:lastModifiedBy>cc</cp:lastModifiedBy>
  <cp:revision>267</cp:revision>
  <dcterms:created xsi:type="dcterms:W3CDTF">2020-09-24T02:40:20Z</dcterms:created>
  <dcterms:modified xsi:type="dcterms:W3CDTF">2020-12-03T03:47:27Z</dcterms:modified>
</cp:coreProperties>
</file>