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89" r:id="rId6"/>
    <p:sldId id="261" r:id="rId7"/>
    <p:sldId id="262" r:id="rId8"/>
    <p:sldId id="263" r:id="rId9"/>
    <p:sldId id="264" r:id="rId10"/>
    <p:sldId id="290" r:id="rId11"/>
    <p:sldId id="266" r:id="rId12"/>
    <p:sldId id="283" r:id="rId13"/>
    <p:sldId id="292" r:id="rId14"/>
    <p:sldId id="267" r:id="rId15"/>
    <p:sldId id="269" r:id="rId16"/>
    <p:sldId id="270" r:id="rId17"/>
    <p:sldId id="287" r:id="rId18"/>
    <p:sldId id="288" r:id="rId19"/>
    <p:sldId id="272" r:id="rId20"/>
    <p:sldId id="284" r:id="rId21"/>
    <p:sldId id="273" r:id="rId22"/>
    <p:sldId id="274" r:id="rId23"/>
    <p:sldId id="294" r:id="rId24"/>
    <p:sldId id="275" r:id="rId25"/>
    <p:sldId id="286" r:id="rId26"/>
    <p:sldId id="276" r:id="rId27"/>
    <p:sldId id="277" r:id="rId28"/>
    <p:sldId id="279" r:id="rId29"/>
    <p:sldId id="280" r:id="rId30"/>
    <p:sldId id="281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E2"/>
    <a:srgbClr val="EFEDE3"/>
    <a:srgbClr val="72A1B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B430-86E9-4368-9A5D-2D05AD1C3D01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7156-2655-4DFE-A3A6-95973313B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5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4121251-2355-419E-A1DC-6B77E59795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57243F-6A0E-4C7B-A68A-21DE05660DC6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A4543C2-790B-4D98-A0A6-0462A18E2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AA06A1B-824A-4AF6-8957-B5832AAEB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a,b,c,d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E={&lt;a,a,&gt;,&lt;a,b&gt;,&lt;a,b&gt;,&lt;a,d&gt;,&lt;c,b&gt;,&lt;c,d&gt;,&lt;d,c&gt;}</a:t>
            </a:r>
          </a:p>
        </p:txBody>
      </p:sp>
    </p:spTree>
    <p:extLst>
      <p:ext uri="{BB962C8B-B14F-4D97-AF65-F5344CB8AC3E}">
        <p14:creationId xmlns:p14="http://schemas.microsoft.com/office/powerpoint/2010/main" val="269274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7156-2655-4DFE-A3A6-95973313B9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3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32FD9A-AC51-4BC1-8040-2F81094EBB79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366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D9A-AC51-4BC1-8040-2F81094EBB79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0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D9A-AC51-4BC1-8040-2F81094EBB79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2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D9A-AC51-4BC1-8040-2F81094EBB79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30888548-D7DC-4ACA-AF1B-784823379D1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17BBA90-BB33-4AF3-8A8A-BCB61721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45FF95F-8B24-4A35-8E94-FCC757243E29}"/>
              </a:ext>
            </a:extLst>
          </p:cNvPr>
          <p:cNvSpPr txBox="1">
            <a:spLocks/>
          </p:cNvSpPr>
          <p:nvPr userDrawn="1"/>
        </p:nvSpPr>
        <p:spPr>
          <a:xfrm>
            <a:off x="2955585" y="6453386"/>
            <a:ext cx="6280830" cy="4046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3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32FD9A-AC51-4BC1-8040-2F81094EBB79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68491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D9A-AC51-4BC1-8040-2F81094EBB79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2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D9A-AC51-4BC1-8040-2F81094EBB79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3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D9A-AC51-4BC1-8040-2F81094EBB79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3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D9A-AC51-4BC1-8040-2F81094EBB79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32FD9A-AC51-4BC1-8040-2F81094EBB79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820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32FD9A-AC51-4BC1-8040-2F81094EBB79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888548-D7DC-4ACA-AF1B-784823379D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58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232FD9A-AC51-4BC1-8040-2F81094EBB79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baseline="0">
                <a:solidFill>
                  <a:schemeClr val="tx2"/>
                </a:solidFill>
              </a:defRPr>
            </a:lvl1pPr>
          </a:lstStyle>
          <a:p>
            <a:fld id="{30888548-D7DC-4ACA-AF1B-784823379D1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101AA47-B160-4796-AC7E-021AB5284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12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3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32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11474-16CB-451F-A3B5-85B839FD6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b="1" dirty="0"/>
              <a:t>图论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00DEF3-F4B6-4776-ABF9-A7CC0AD80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张昊迪</a:t>
            </a:r>
            <a:endParaRPr lang="en-US" altLang="zh-CN" sz="2800" dirty="0"/>
          </a:p>
          <a:p>
            <a:r>
              <a:rPr lang="en-US" altLang="zh-CN" sz="2800"/>
              <a:t>2020</a:t>
            </a:r>
            <a:r>
              <a:rPr lang="zh-CN" altLang="en-US" sz="2800"/>
              <a:t>年</a:t>
            </a:r>
            <a:r>
              <a:rPr lang="zh-CN" altLang="en-US" sz="2800" dirty="0"/>
              <a:t>秋</a:t>
            </a:r>
          </a:p>
        </p:txBody>
      </p:sp>
    </p:spTree>
    <p:extLst>
      <p:ext uri="{BB962C8B-B14F-4D97-AF65-F5344CB8AC3E}">
        <p14:creationId xmlns:p14="http://schemas.microsoft.com/office/powerpoint/2010/main" val="356123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5372E05B-72BD-4246-8422-DD976EAAED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893564" y="6438146"/>
            <a:ext cx="6280830" cy="404614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446970-98A0-4C3F-9134-EBD3E1BA08BC}" type="slidenum">
              <a:rPr lang="en-US" altLang="zh-CN">
                <a:latin typeface="Arial Black" panose="020B0A04020102020204" pitchFamily="34" charset="0"/>
              </a:rPr>
              <a:pPr eaLnBrk="1" hangingPunct="1"/>
              <a:t>10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3BB71AF6-8B46-49A9-B95D-780037BB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14401"/>
            <a:ext cx="373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DEEC3242-2A87-430B-AEA7-B4ADBF5A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761" y="1086384"/>
            <a:ext cx="8014335" cy="483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36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设无向图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</a:rPr>
              <a:t>=&lt;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V,E&gt;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,v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,v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相邻</a:t>
            </a:r>
            <a:r>
              <a:rPr lang="en-US" altLang="zh-CN" sz="3200" b="1" dirty="0">
                <a:latin typeface="Times New Roman" panose="02020603050405020304" pitchFamily="18" charset="0"/>
              </a:rPr>
              <a:t>; </a:t>
            </a: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sz="3200" b="1" dirty="0">
                <a:latin typeface="Times New Roman" panose="02020603050405020304" pitchFamily="18" charset="0"/>
              </a:rPr>
              <a:t>至少有一个公共端点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相邻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对有向图有类似定义</a:t>
            </a:r>
            <a:r>
              <a:rPr lang="en-US" altLang="zh-CN" sz="3200" b="1" dirty="0"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ym typeface="Symbol" panose="05050102010706020507" pitchFamily="18" charset="2"/>
              </a:rPr>
              <a:t>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="1" dirty="0">
                <a:sym typeface="Symbol" panose="05050102010706020507" pitchFamily="18" charset="2"/>
              </a:rPr>
              <a:t></a:t>
            </a:r>
            <a:r>
              <a:rPr lang="zh-CN" altLang="en-US" sz="3200" b="1" dirty="0">
                <a:latin typeface="Times New Roman" panose="02020603050405020304" pitchFamily="18" charset="0"/>
              </a:rPr>
              <a:t>是有向图的一条边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3200" b="1" dirty="0">
                <a:latin typeface="Times New Roman" panose="02020603050405020304" pitchFamily="18" charset="0"/>
              </a:rPr>
              <a:t>端点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</a:rPr>
              <a:t>又称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始点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终点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邻接到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="1" dirty="0">
                <a:latin typeface="Times New Roman" panose="02020603050405020304" pitchFamily="18" charset="0"/>
              </a:rPr>
              <a:t>, 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邻接于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endParaRPr lang="en-US" altLang="zh-CN" sz="3200" dirty="0"/>
          </a:p>
        </p:txBody>
      </p:sp>
      <p:pic>
        <p:nvPicPr>
          <p:cNvPr id="15365" name="Picture 4" descr="14-2">
            <a:extLst>
              <a:ext uri="{FF2B5EF4-FFF2-40B4-BE49-F238E27FC236}">
                <a16:creationId xmlns:a16="http://schemas.microsoft.com/office/drawing/2014/main" id="{D76737B3-74AB-4250-B32E-375C2DDE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096" y="4098171"/>
            <a:ext cx="2714625" cy="2339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 descr="14-1">
            <a:extLst>
              <a:ext uri="{FF2B5EF4-FFF2-40B4-BE49-F238E27FC236}">
                <a16:creationId xmlns:a16="http://schemas.microsoft.com/office/drawing/2014/main" id="{136BE793-FC41-4D1A-93DE-A0933679B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096" y="729824"/>
            <a:ext cx="273367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63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4D97C8-D005-4925-A779-A20ABB4B80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EBDEA42-7FAE-4205-A9DE-9EF1F9FD5FBF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11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4BC1373E-B4AA-474B-9EBF-CDC9D9E9E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1170" y="296644"/>
            <a:ext cx="8002588" cy="6111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顶点的度数</a:t>
            </a:r>
            <a:r>
              <a:rPr lang="zh-CN" altLang="en-US" sz="4000" b="1" dirty="0">
                <a:latin typeface="宋体" charset="-122"/>
              </a:rPr>
              <a:t> 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FE6D859-19C0-4AE9-975E-A073DE7D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8391" y="1204475"/>
            <a:ext cx="10212865" cy="5424926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定义：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为无向图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的度数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度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作为边的端点的次数之和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i="1" dirty="0">
                <a:latin typeface="Times New Roman" panose="02020603050405020304" pitchFamily="18" charset="0"/>
              </a:rPr>
              <a:t>    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悬挂顶点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</a:rPr>
              <a:t>度数为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的顶点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悬挂边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</a:rPr>
              <a:t>与悬挂顶点关联的边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i="1" dirty="0">
                <a:latin typeface="Times New Roman" panose="02020603050405020304" pitchFamily="18" charset="0"/>
              </a:rPr>
              <a:t>   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的最大度</a:t>
            </a:r>
            <a:r>
              <a:rPr lang="zh-CN" altLang="en-US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=max{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)|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的最小度</a:t>
            </a:r>
            <a:r>
              <a:rPr lang="zh-CN" altLang="en-US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=min{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)|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例如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)=3,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)=4,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)=4,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)=4,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)=1,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是悬挂顶点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是悬挂边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是环 </a:t>
            </a:r>
          </a:p>
        </p:txBody>
      </p:sp>
      <p:pic>
        <p:nvPicPr>
          <p:cNvPr id="16389" name="Picture 4" descr="14-1">
            <a:extLst>
              <a:ext uri="{FF2B5EF4-FFF2-40B4-BE49-F238E27FC236}">
                <a16:creationId xmlns:a16="http://schemas.microsoft.com/office/drawing/2014/main" id="{9F1DE7DD-F721-40B0-A6C6-CBF9B53D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619" y="2908936"/>
            <a:ext cx="2941638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84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1D114D98-131E-4E90-96AD-461C0A6F9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顶点的度数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2D7433E-69E7-4E20-9896-5762F08A2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667828"/>
            <a:ext cx="8610600" cy="4785360"/>
          </a:xfrm>
        </p:spPr>
        <p:txBody>
          <a:bodyPr>
            <a:normAutofit/>
          </a:bodyPr>
          <a:lstStyle/>
          <a:p>
            <a:r>
              <a:rPr lang="zh-CN" altLang="en-US" dirty="0"/>
              <a:t>定义  设</a:t>
            </a:r>
            <a:r>
              <a:rPr lang="en-US" altLang="zh-CN" i="1" dirty="0"/>
              <a:t>D=&lt;V,E&gt;</a:t>
            </a:r>
            <a:r>
              <a:rPr lang="zh-CN" altLang="en-US" dirty="0"/>
              <a:t>为有向图</a:t>
            </a:r>
            <a:r>
              <a:rPr lang="en-US" altLang="zh-CN" dirty="0"/>
              <a:t>, </a:t>
            </a:r>
            <a:r>
              <a:rPr lang="en-US" altLang="zh-CN" i="1" dirty="0" err="1"/>
              <a:t>v</a:t>
            </a:r>
            <a:r>
              <a:rPr lang="en-US" altLang="zh-CN" i="1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V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i="0" dirty="0">
                <a:solidFill>
                  <a:srgbClr val="0000FF"/>
                </a:solidFill>
              </a:rPr>
              <a:t>v</a:t>
            </a:r>
            <a:r>
              <a:rPr lang="zh-CN" altLang="en-US" i="0" dirty="0">
                <a:solidFill>
                  <a:srgbClr val="0000FF"/>
                </a:solidFill>
              </a:rPr>
              <a:t>的出度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(v)</a:t>
            </a:r>
            <a:r>
              <a:rPr lang="en-US" altLang="zh-CN" i="0" dirty="0"/>
              <a:t>:  v</a:t>
            </a:r>
            <a:r>
              <a:rPr lang="zh-CN" altLang="en-US" i="0" dirty="0"/>
              <a:t>作为边的始点的次数之和</a:t>
            </a:r>
            <a:endParaRPr lang="en-US" altLang="zh-CN" i="0" dirty="0"/>
          </a:p>
          <a:p>
            <a:pPr lvl="1"/>
            <a:r>
              <a:rPr lang="en-US" altLang="zh-CN" i="0" dirty="0">
                <a:solidFill>
                  <a:srgbClr val="0000FF"/>
                </a:solidFill>
              </a:rPr>
              <a:t>v</a:t>
            </a:r>
            <a:r>
              <a:rPr lang="zh-CN" altLang="en-US" i="0" dirty="0">
                <a:solidFill>
                  <a:srgbClr val="0000FF"/>
                </a:solidFill>
              </a:rPr>
              <a:t>的入度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(v)</a:t>
            </a:r>
            <a:r>
              <a:rPr lang="en-US" altLang="zh-CN" i="0" dirty="0">
                <a:solidFill>
                  <a:srgbClr val="0000FF"/>
                </a:solidFill>
              </a:rPr>
              <a:t>:</a:t>
            </a:r>
            <a:r>
              <a:rPr lang="en-US" altLang="zh-CN" i="0" dirty="0"/>
              <a:t>  v</a:t>
            </a:r>
            <a:r>
              <a:rPr lang="zh-CN" altLang="en-US" i="0" dirty="0"/>
              <a:t>作为边的终点的次数之和</a:t>
            </a:r>
            <a:endParaRPr lang="en-US" altLang="zh-CN" i="0" dirty="0"/>
          </a:p>
          <a:p>
            <a:pPr lvl="1"/>
            <a:r>
              <a:rPr lang="en-US" altLang="zh-CN" i="0" dirty="0">
                <a:solidFill>
                  <a:srgbClr val="0000FF"/>
                </a:solidFill>
              </a:rPr>
              <a:t>v</a:t>
            </a:r>
            <a:r>
              <a:rPr lang="zh-CN" altLang="en-US" i="0" dirty="0">
                <a:solidFill>
                  <a:srgbClr val="0000FF"/>
                </a:solidFill>
              </a:rPr>
              <a:t>的度数</a:t>
            </a:r>
            <a:r>
              <a:rPr lang="en-US" altLang="zh-CN" i="0" dirty="0">
                <a:solidFill>
                  <a:srgbClr val="0000FF"/>
                </a:solidFill>
              </a:rPr>
              <a:t>(</a:t>
            </a:r>
            <a:r>
              <a:rPr lang="zh-CN" altLang="en-US" i="0" dirty="0">
                <a:solidFill>
                  <a:srgbClr val="0000FF"/>
                </a:solidFill>
              </a:rPr>
              <a:t>度</a:t>
            </a:r>
            <a:r>
              <a:rPr lang="en-US" altLang="zh-CN" i="0" dirty="0">
                <a:solidFill>
                  <a:srgbClr val="0000FF"/>
                </a:solidFill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d(v)</a:t>
            </a:r>
            <a:r>
              <a:rPr lang="en-US" altLang="zh-CN" b="1" i="0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0" dirty="0"/>
              <a:t>v</a:t>
            </a:r>
            <a:r>
              <a:rPr lang="zh-CN" altLang="en-US" i="0" dirty="0"/>
              <a:t>作为边的端点次数之和</a:t>
            </a:r>
            <a:endParaRPr lang="en-US" altLang="zh-CN" i="0" dirty="0"/>
          </a:p>
          <a:p>
            <a:pPr marL="530352" lvl="1" indent="0">
              <a:buNone/>
            </a:pPr>
            <a:r>
              <a:rPr lang="zh-CN" altLang="en-US" dirty="0"/>
              <a:t>     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d(v)=d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(v)+d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(v)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D</a:t>
            </a:r>
            <a:r>
              <a:rPr lang="zh-CN" altLang="en-US" dirty="0">
                <a:solidFill>
                  <a:srgbClr val="0000FF"/>
                </a:solidFill>
              </a:rPr>
              <a:t>的最大出度</a:t>
            </a:r>
            <a:r>
              <a:rPr lang="zh-CN" altLang="en-US" b="1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(D)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zh-CN" altLang="en-US" dirty="0">
                <a:solidFill>
                  <a:srgbClr val="0000FF"/>
                </a:solidFill>
              </a:rPr>
              <a:t>最小出度</a:t>
            </a:r>
            <a:r>
              <a:rPr lang="zh-CN" altLang="en-US" i="1" dirty="0">
                <a:solidFill>
                  <a:srgbClr val="0000FF"/>
                </a:solidFill>
                <a:sym typeface="Symbol" panose="05050102010706020507" pitchFamily="18" charset="2"/>
              </a:rPr>
              <a:t>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(D)</a:t>
            </a:r>
          </a:p>
          <a:p>
            <a:pPr lvl="1"/>
            <a:r>
              <a:rPr lang="zh-CN" altLang="en-US" i="0" dirty="0"/>
              <a:t>最大入度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(D)</a:t>
            </a:r>
            <a:r>
              <a:rPr lang="en-US" altLang="zh-CN" i="0" dirty="0"/>
              <a:t>, </a:t>
            </a:r>
            <a:r>
              <a:rPr lang="zh-CN" altLang="en-US" i="0" dirty="0"/>
              <a:t>最小入度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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(D)</a:t>
            </a:r>
          </a:p>
          <a:p>
            <a:pPr lvl="1"/>
            <a:r>
              <a:rPr lang="zh-CN" altLang="en-US" i="0" dirty="0"/>
              <a:t>最大度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(D)</a:t>
            </a:r>
            <a:r>
              <a:rPr lang="en-US" altLang="zh-CN" i="0" dirty="0"/>
              <a:t>, </a:t>
            </a:r>
            <a:r>
              <a:rPr lang="zh-CN" altLang="en-US" i="0" dirty="0"/>
              <a:t>最小度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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(D)</a:t>
            </a:r>
            <a:r>
              <a:rPr lang="en-US" altLang="zh-CN" dirty="0"/>
              <a:t> 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0BB196-14B1-4C33-8167-2B9038EB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613" y="6453188"/>
            <a:ext cx="1597025" cy="404812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FB207B-2BF0-42B4-9F1D-3544DE779195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17413" name="Picture 4" descr="14-2">
            <a:extLst>
              <a:ext uri="{FF2B5EF4-FFF2-40B4-BE49-F238E27FC236}">
                <a16:creationId xmlns:a16="http://schemas.microsoft.com/office/drawing/2014/main" id="{A84A7D94-861C-4184-922E-4646936E1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966" y="3808413"/>
            <a:ext cx="3095625" cy="3049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87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274E267E-9C7A-485F-9369-1CF5CFE9B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顶点的度数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  <a:r>
              <a:rPr lang="en-US" altLang="zh-CN" b="1">
                <a:latin typeface="宋体" charset="-122"/>
              </a:rPr>
              <a:t>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437" name="Picture 4" descr="14-2">
            <a:extLst>
              <a:ext uri="{FF2B5EF4-FFF2-40B4-BE49-F238E27FC236}">
                <a16:creationId xmlns:a16="http://schemas.microsoft.com/office/drawing/2014/main" id="{5F7FAEF7-90B4-4C11-838F-FCD8118A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33880"/>
            <a:ext cx="3900258" cy="383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3">
            <a:extLst>
              <a:ext uri="{FF2B5EF4-FFF2-40B4-BE49-F238E27FC236}">
                <a16:creationId xmlns:a16="http://schemas.microsoft.com/office/drawing/2014/main" id="{23E78798-C236-488F-91BE-CD54115F2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000" b="1">
                <a:latin typeface="Times New Roman" panose="02020603050405020304" pitchFamily="18" charset="0"/>
              </a:rPr>
              <a:t>例如 </a:t>
            </a:r>
            <a:r>
              <a:rPr lang="en-US" altLang="zh-CN" sz="3000" b="1" i="1">
                <a:latin typeface="Times New Roman" panose="02020603050405020304" pitchFamily="18" charset="0"/>
              </a:rPr>
              <a:t>d</a:t>
            </a:r>
            <a:r>
              <a:rPr lang="en-US" altLang="zh-CN" sz="30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3000" b="1">
                <a:latin typeface="Times New Roman" panose="02020603050405020304" pitchFamily="18" charset="0"/>
              </a:rPr>
              <a:t>(</a:t>
            </a:r>
            <a:r>
              <a:rPr lang="en-US" altLang="zh-CN" sz="3000" b="1" i="1">
                <a:latin typeface="Times New Roman" panose="02020603050405020304" pitchFamily="18" charset="0"/>
              </a:rPr>
              <a:t>a</a:t>
            </a:r>
            <a:r>
              <a:rPr lang="en-US" altLang="zh-CN" sz="3000" b="1">
                <a:latin typeface="Times New Roman" panose="02020603050405020304" pitchFamily="18" charset="0"/>
              </a:rPr>
              <a:t>)=4, </a:t>
            </a:r>
            <a:r>
              <a:rPr lang="en-US" altLang="zh-CN" sz="3000" b="1" i="1">
                <a:latin typeface="Times New Roman" panose="02020603050405020304" pitchFamily="18" charset="0"/>
              </a:rPr>
              <a:t>d</a:t>
            </a:r>
            <a:r>
              <a:rPr lang="en-US" altLang="zh-CN" sz="3000" b="1" i="1" baseline="30000">
                <a:latin typeface="Times New Roman" panose="02020603050405020304" pitchFamily="18" charset="0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</a:rPr>
              <a:t>(</a:t>
            </a:r>
            <a:r>
              <a:rPr lang="en-US" altLang="zh-CN" sz="3000" b="1" i="1">
                <a:latin typeface="Times New Roman" panose="02020603050405020304" pitchFamily="18" charset="0"/>
              </a:rPr>
              <a:t>a</a:t>
            </a:r>
            <a:r>
              <a:rPr lang="en-US" altLang="zh-CN" sz="3000" b="1">
                <a:latin typeface="Times New Roman" panose="02020603050405020304" pitchFamily="18" charset="0"/>
              </a:rPr>
              <a:t>)=1, </a:t>
            </a:r>
            <a:r>
              <a:rPr lang="en-US" altLang="zh-CN" sz="3000" b="1" i="1">
                <a:latin typeface="Times New Roman" panose="02020603050405020304" pitchFamily="18" charset="0"/>
              </a:rPr>
              <a:t>d</a:t>
            </a:r>
            <a:r>
              <a:rPr lang="en-US" altLang="zh-CN" sz="3000" b="1">
                <a:latin typeface="Times New Roman" panose="02020603050405020304" pitchFamily="18" charset="0"/>
              </a:rPr>
              <a:t>(</a:t>
            </a:r>
            <a:r>
              <a:rPr lang="en-US" altLang="zh-CN" sz="3000" b="1" i="1">
                <a:latin typeface="Times New Roman" panose="02020603050405020304" pitchFamily="18" charset="0"/>
              </a:rPr>
              <a:t>a</a:t>
            </a:r>
            <a:r>
              <a:rPr lang="en-US" altLang="zh-CN" sz="3000" b="1">
                <a:latin typeface="Times New Roman" panose="02020603050405020304" pitchFamily="18" charset="0"/>
              </a:rPr>
              <a:t>)=5,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b="1" i="1">
                <a:latin typeface="Times New Roman" panose="02020603050405020304" pitchFamily="18" charset="0"/>
              </a:rPr>
              <a:t>        d</a:t>
            </a:r>
            <a:r>
              <a:rPr lang="en-US" altLang="zh-CN" sz="30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3000" b="1">
                <a:latin typeface="Times New Roman" panose="02020603050405020304" pitchFamily="18" charset="0"/>
              </a:rPr>
              <a:t>(</a:t>
            </a:r>
            <a:r>
              <a:rPr lang="en-US" altLang="zh-CN" sz="3000" b="1" i="1">
                <a:latin typeface="Times New Roman" panose="02020603050405020304" pitchFamily="18" charset="0"/>
              </a:rPr>
              <a:t>b</a:t>
            </a:r>
            <a:r>
              <a:rPr lang="en-US" altLang="zh-CN" sz="3000" b="1">
                <a:latin typeface="Times New Roman" panose="02020603050405020304" pitchFamily="18" charset="0"/>
              </a:rPr>
              <a:t>)=0, </a:t>
            </a:r>
            <a:r>
              <a:rPr lang="en-US" altLang="zh-CN" sz="3000" b="1" i="1">
                <a:latin typeface="Times New Roman" panose="02020603050405020304" pitchFamily="18" charset="0"/>
              </a:rPr>
              <a:t>d</a:t>
            </a:r>
            <a:r>
              <a:rPr lang="en-US" altLang="zh-CN" sz="3000" b="1" i="1" baseline="30000">
                <a:latin typeface="Times New Roman" panose="02020603050405020304" pitchFamily="18" charset="0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</a:rPr>
              <a:t>(</a:t>
            </a:r>
            <a:r>
              <a:rPr lang="en-US" altLang="zh-CN" sz="3000" b="1" i="1">
                <a:latin typeface="Times New Roman" panose="02020603050405020304" pitchFamily="18" charset="0"/>
              </a:rPr>
              <a:t>b</a:t>
            </a:r>
            <a:r>
              <a:rPr lang="en-US" altLang="zh-CN" sz="3000" b="1">
                <a:latin typeface="Times New Roman" panose="02020603050405020304" pitchFamily="18" charset="0"/>
              </a:rPr>
              <a:t>)=3, </a:t>
            </a:r>
            <a:r>
              <a:rPr lang="en-US" altLang="zh-CN" sz="3000" b="1" i="1">
                <a:latin typeface="Times New Roman" panose="02020603050405020304" pitchFamily="18" charset="0"/>
              </a:rPr>
              <a:t>d</a:t>
            </a:r>
            <a:r>
              <a:rPr lang="en-US" altLang="zh-CN" sz="3000" b="1">
                <a:latin typeface="Times New Roman" panose="02020603050405020304" pitchFamily="18" charset="0"/>
              </a:rPr>
              <a:t>(</a:t>
            </a:r>
            <a:r>
              <a:rPr lang="en-US" altLang="zh-CN" sz="3000" b="1" i="1">
                <a:latin typeface="Times New Roman" panose="02020603050405020304" pitchFamily="18" charset="0"/>
              </a:rPr>
              <a:t>b</a:t>
            </a:r>
            <a:r>
              <a:rPr lang="en-US" altLang="zh-CN" sz="3000" b="1">
                <a:latin typeface="Times New Roman" panose="02020603050405020304" pitchFamily="18" charset="0"/>
              </a:rPr>
              <a:t>)=3,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b="1" i="1">
                <a:latin typeface="Times New Roman" panose="02020603050405020304" pitchFamily="18" charset="0"/>
                <a:sym typeface="Symbol" panose="05050102010706020507" pitchFamily="18" charset="2"/>
              </a:rPr>
              <a:t>       </a:t>
            </a:r>
            <a:r>
              <a:rPr lang="en-US" altLang="zh-CN" sz="30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3000" b="1">
                <a:latin typeface="Times New Roman" panose="02020603050405020304" pitchFamily="18" charset="0"/>
              </a:rPr>
              <a:t>(</a:t>
            </a:r>
            <a:r>
              <a:rPr lang="en-US" altLang="zh-CN" sz="3000" b="1" i="1">
                <a:latin typeface="Times New Roman" panose="02020603050405020304" pitchFamily="18" charset="0"/>
              </a:rPr>
              <a:t>D</a:t>
            </a:r>
            <a:r>
              <a:rPr lang="en-US" altLang="zh-CN" sz="3000" b="1">
                <a:latin typeface="Times New Roman" panose="02020603050405020304" pitchFamily="18" charset="0"/>
              </a:rPr>
              <a:t>)=4, </a:t>
            </a:r>
            <a:r>
              <a:rPr lang="en-US" altLang="zh-CN" sz="3000" b="1" i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30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3000" b="1">
                <a:latin typeface="Times New Roman" panose="02020603050405020304" pitchFamily="18" charset="0"/>
              </a:rPr>
              <a:t>(</a:t>
            </a:r>
            <a:r>
              <a:rPr lang="en-US" altLang="zh-CN" sz="3000" b="1" i="1">
                <a:latin typeface="Times New Roman" panose="02020603050405020304" pitchFamily="18" charset="0"/>
              </a:rPr>
              <a:t>D</a:t>
            </a:r>
            <a:r>
              <a:rPr lang="en-US" altLang="zh-CN" sz="3000" b="1">
                <a:latin typeface="Times New Roman" panose="02020603050405020304" pitchFamily="18" charset="0"/>
              </a:rPr>
              <a:t>)=0, </a:t>
            </a:r>
            <a:r>
              <a:rPr lang="en-US" altLang="zh-CN" sz="3000" b="1" i="1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0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000" b="1">
                <a:latin typeface="Times New Roman" panose="02020603050405020304" pitchFamily="18" charset="0"/>
              </a:rPr>
              <a:t>(</a:t>
            </a:r>
            <a:r>
              <a:rPr lang="en-US" altLang="zh-CN" sz="3000" b="1" i="1">
                <a:latin typeface="Times New Roman" panose="02020603050405020304" pitchFamily="18" charset="0"/>
              </a:rPr>
              <a:t>D</a:t>
            </a:r>
            <a:r>
              <a:rPr lang="en-US" altLang="zh-CN" sz="3000" b="1">
                <a:latin typeface="Times New Roman" panose="02020603050405020304" pitchFamily="18" charset="0"/>
              </a:rPr>
              <a:t>)=3,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b="1" i="1">
                <a:latin typeface="Times New Roman" panose="02020603050405020304" pitchFamily="18" charset="0"/>
                <a:sym typeface="Symbol" panose="05050102010706020507" pitchFamily="18" charset="2"/>
              </a:rPr>
              <a:t>       </a:t>
            </a:r>
            <a:r>
              <a:rPr lang="en-US" altLang="zh-CN" sz="30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000" b="1">
                <a:latin typeface="Times New Roman" panose="02020603050405020304" pitchFamily="18" charset="0"/>
              </a:rPr>
              <a:t>(</a:t>
            </a:r>
            <a:r>
              <a:rPr lang="en-US" altLang="zh-CN" sz="3000" b="1" i="1">
                <a:latin typeface="Times New Roman" panose="02020603050405020304" pitchFamily="18" charset="0"/>
              </a:rPr>
              <a:t>D</a:t>
            </a:r>
            <a:r>
              <a:rPr lang="en-US" altLang="zh-CN" sz="3000" b="1">
                <a:latin typeface="Times New Roman" panose="02020603050405020304" pitchFamily="18" charset="0"/>
              </a:rPr>
              <a:t>)=1,</a:t>
            </a:r>
            <a:r>
              <a:rPr lang="en-US" altLang="zh-CN" sz="3000" b="1" i="1">
                <a:latin typeface="Times New Roman" panose="02020603050405020304" pitchFamily="18" charset="0"/>
                <a:sym typeface="Symbol" panose="05050102010706020507" pitchFamily="18" charset="2"/>
              </a:rPr>
              <a:t> </a:t>
            </a:r>
            <a:r>
              <a:rPr lang="en-US" altLang="zh-CN" sz="3000" b="1">
                <a:latin typeface="Times New Roman" panose="02020603050405020304" pitchFamily="18" charset="0"/>
              </a:rPr>
              <a:t>(</a:t>
            </a:r>
            <a:r>
              <a:rPr lang="en-US" altLang="zh-CN" sz="3000" b="1" i="1">
                <a:latin typeface="Times New Roman" panose="02020603050405020304" pitchFamily="18" charset="0"/>
              </a:rPr>
              <a:t>D</a:t>
            </a:r>
            <a:r>
              <a:rPr lang="en-US" altLang="zh-CN" sz="3000" b="1">
                <a:latin typeface="Times New Roman" panose="02020603050405020304" pitchFamily="18" charset="0"/>
              </a:rPr>
              <a:t>)=5, </a:t>
            </a:r>
            <a:r>
              <a:rPr lang="en-US" altLang="zh-CN" sz="3000" b="1" i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3000" b="1">
                <a:latin typeface="Times New Roman" panose="02020603050405020304" pitchFamily="18" charset="0"/>
              </a:rPr>
              <a:t>(</a:t>
            </a:r>
            <a:r>
              <a:rPr lang="en-US" altLang="zh-CN" sz="3000" b="1" i="1">
                <a:latin typeface="Times New Roman" panose="02020603050405020304" pitchFamily="18" charset="0"/>
              </a:rPr>
              <a:t>D</a:t>
            </a:r>
            <a:r>
              <a:rPr lang="en-US" altLang="zh-CN" sz="3000" b="1">
                <a:latin typeface="Times New Roman" panose="02020603050405020304" pitchFamily="18" charset="0"/>
              </a:rPr>
              <a:t>)=3.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B794A2-DD36-4690-BBC9-79FBC9A4E9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fld id="{614D97A9-AE46-4C9B-A06E-8CB15D97026E}" type="slidenum">
              <a:rPr lang="en-US" altLang="zh-CN">
                <a:latin typeface="Arial Black" panose="020B0A04020102020204" pitchFamily="34" charset="0"/>
              </a:rPr>
              <a:pPr eaLnBrk="1" hangingPunct="1">
                <a:spcAft>
                  <a:spcPts val="600"/>
                </a:spcAft>
              </a:pPr>
              <a:t>13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4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7C1305C1-1C0C-44B9-998D-AD07D03C73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D632F11-3130-4534-A272-C44179E898F5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14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EEF5FD22-05A5-44F3-9F0B-FB12C085B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1243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图论基本定理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——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握手定理</a:t>
            </a:r>
            <a:r>
              <a:rPr lang="zh-CN" altLang="en-US" b="1" dirty="0">
                <a:latin typeface="宋体" charset="-122"/>
              </a:rPr>
              <a:t> 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E01EFC34-F7DC-4ACB-8967-29AAB082D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433512"/>
            <a:ext cx="10759440" cy="5362575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1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zh-CN" altLang="en-US" sz="3100" b="1" dirty="0">
                <a:latin typeface="Times New Roman" panose="02020603050405020304" pitchFamily="18" charset="0"/>
              </a:rPr>
              <a:t> 任意无向图和有向图的所有顶点度数之和都等于边数的</a:t>
            </a:r>
            <a:r>
              <a:rPr lang="en-US" altLang="zh-CN" sz="3100" b="1" dirty="0">
                <a:latin typeface="Times New Roman" panose="02020603050405020304" pitchFamily="18" charset="0"/>
              </a:rPr>
              <a:t>2</a:t>
            </a:r>
            <a:r>
              <a:rPr lang="zh-CN" altLang="en-US" sz="3100" b="1" dirty="0">
                <a:latin typeface="Times New Roman" panose="02020603050405020304" pitchFamily="18" charset="0"/>
              </a:rPr>
              <a:t>倍</a:t>
            </a:r>
            <a:r>
              <a:rPr lang="en-US" altLang="zh-CN" sz="3100" b="1" dirty="0">
                <a:latin typeface="Times New Roman" panose="02020603050405020304" pitchFamily="18" charset="0"/>
              </a:rPr>
              <a:t>, </a:t>
            </a:r>
            <a:r>
              <a:rPr lang="zh-CN" altLang="en-US" sz="3100" b="1" dirty="0">
                <a:latin typeface="Times New Roman" panose="02020603050405020304" pitchFamily="18" charset="0"/>
              </a:rPr>
              <a:t>并且有向图的所有顶点入度之和等于出度之和等于边数</a:t>
            </a:r>
            <a:r>
              <a:rPr lang="en-US" altLang="zh-CN" sz="3100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31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3100" b="1" dirty="0">
              <a:solidFill>
                <a:srgbClr val="0000FA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100" b="1" dirty="0">
                <a:solidFill>
                  <a:srgbClr val="0000FA"/>
                </a:solidFill>
                <a:latin typeface="Times New Roman" panose="02020603050405020304" pitchFamily="18" charset="0"/>
              </a:rPr>
              <a:t>证  </a:t>
            </a:r>
            <a:r>
              <a:rPr lang="en-US" altLang="zh-CN" sz="31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3100" b="1" dirty="0">
                <a:latin typeface="Times New Roman" panose="02020603050405020304" pitchFamily="18" charset="0"/>
              </a:rPr>
              <a:t>中每条边（包括环）均有两个端点，所以在计算</a:t>
            </a:r>
            <a:r>
              <a:rPr lang="en-US" altLang="zh-CN" sz="31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3100" b="1" dirty="0">
                <a:latin typeface="Times New Roman" panose="02020603050405020304" pitchFamily="18" charset="0"/>
              </a:rPr>
              <a:t>中各顶点度数之和时，每条边均提供</a:t>
            </a:r>
            <a:r>
              <a:rPr lang="en-US" altLang="zh-CN" sz="3100" b="1" dirty="0">
                <a:latin typeface="Times New Roman" panose="02020603050405020304" pitchFamily="18" charset="0"/>
              </a:rPr>
              <a:t>2</a:t>
            </a:r>
            <a:r>
              <a:rPr lang="zh-CN" altLang="en-US" sz="3100" b="1" dirty="0">
                <a:latin typeface="Times New Roman" panose="02020603050405020304" pitchFamily="18" charset="0"/>
              </a:rPr>
              <a:t>度，</a:t>
            </a:r>
            <a:r>
              <a:rPr lang="en-US" altLang="zh-CN" sz="31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3100" b="1" dirty="0">
                <a:latin typeface="Times New Roman" panose="02020603050405020304" pitchFamily="18" charset="0"/>
              </a:rPr>
              <a:t>条边共提供</a:t>
            </a:r>
            <a:r>
              <a:rPr lang="en-US" altLang="zh-CN" sz="3100" b="1" dirty="0">
                <a:latin typeface="Times New Roman" panose="02020603050405020304" pitchFamily="18" charset="0"/>
              </a:rPr>
              <a:t>2</a:t>
            </a:r>
            <a:r>
              <a:rPr lang="en-US" altLang="zh-CN" sz="31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3100" b="1" dirty="0">
                <a:latin typeface="Times New Roman" panose="02020603050405020304" pitchFamily="18" charset="0"/>
              </a:rPr>
              <a:t>度</a:t>
            </a:r>
            <a:r>
              <a:rPr lang="en-US" altLang="zh-CN" sz="3100" b="1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100" b="1" dirty="0">
                <a:latin typeface="Times New Roman" panose="02020603050405020304" pitchFamily="18" charset="0"/>
              </a:rPr>
              <a:t>   </a:t>
            </a:r>
            <a:r>
              <a:rPr lang="zh-CN" altLang="en-US" sz="3100" b="1" dirty="0">
                <a:latin typeface="Times New Roman" panose="02020603050405020304" pitchFamily="18" charset="0"/>
              </a:rPr>
              <a:t>有向图的每条边提供一个入度和一个出度</a:t>
            </a:r>
            <a:r>
              <a:rPr lang="en-US" altLang="zh-CN" sz="3100" b="1" dirty="0">
                <a:latin typeface="Times New Roman" panose="02020603050405020304" pitchFamily="18" charset="0"/>
              </a:rPr>
              <a:t>, </a:t>
            </a:r>
            <a:r>
              <a:rPr lang="zh-CN" altLang="en-US" sz="3100" b="1" dirty="0">
                <a:latin typeface="Times New Roman" panose="02020603050405020304" pitchFamily="18" charset="0"/>
              </a:rPr>
              <a:t>故所有顶点入度之和等于出度之和等于边数</a:t>
            </a:r>
            <a:r>
              <a:rPr lang="en-US" altLang="zh-CN" sz="3100" b="1" dirty="0"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026" name="Object 6">
            <a:extLst>
              <a:ext uri="{FF2B5EF4-FFF2-40B4-BE49-F238E27FC236}">
                <a16:creationId xmlns:a16="http://schemas.microsoft.com/office/drawing/2014/main" id="{77A5AE79-8B63-4341-8D56-247302D8E4CC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58045928"/>
              </p:ext>
            </p:extLst>
          </p:nvPr>
        </p:nvGraphicFramePr>
        <p:xfrm>
          <a:off x="2893564" y="2893854"/>
          <a:ext cx="21590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公式" r:id="rId3" imgW="1015920" imgH="431640" progId="Equation.3">
                  <p:embed/>
                </p:oleObj>
              </mc:Choice>
              <mc:Fallback>
                <p:oleObj name="公式" r:id="rId3" imgW="1015920" imgH="431640" progId="Equation.3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77A5AE79-8B63-4341-8D56-247302D8E4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564" y="2893854"/>
                        <a:ext cx="21590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>
            <a:extLst>
              <a:ext uri="{FF2B5EF4-FFF2-40B4-BE49-F238E27FC236}">
                <a16:creationId xmlns:a16="http://schemas.microsoft.com/office/drawing/2014/main" id="{3AB41BFC-6202-493E-9370-7B817BF2587A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64003018"/>
              </p:ext>
            </p:extLst>
          </p:nvPr>
        </p:nvGraphicFramePr>
        <p:xfrm>
          <a:off x="5664201" y="2829561"/>
          <a:ext cx="38893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公式" r:id="rId5" imgW="1600200" imgH="431640" progId="Equation.3">
                  <p:embed/>
                </p:oleObj>
              </mc:Choice>
              <mc:Fallback>
                <p:oleObj name="公式" r:id="rId5" imgW="1600200" imgH="431640" progId="Equation.3">
                  <p:embed/>
                  <p:pic>
                    <p:nvPicPr>
                      <p:cNvPr id="1027" name="Object 8">
                        <a:extLst>
                          <a:ext uri="{FF2B5EF4-FFF2-40B4-BE49-F238E27FC236}">
                            <a16:creationId xmlns:a16="http://schemas.microsoft.com/office/drawing/2014/main" id="{3AB41BFC-6202-493E-9370-7B817BF258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2829561"/>
                        <a:ext cx="38893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66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86AEBD63-9C88-4131-9F7E-F4DA1F584F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82ED7C9-ABBC-4093-9BC9-C3A404536F6A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15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B6802CE-33ED-4632-B852-B5B70929C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7688" y="29337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握手定理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C9086B8-2BC9-4568-AFFA-7CDDE448BD97}"/>
              </a:ext>
            </a:extLst>
          </p:cNvPr>
          <p:cNvGrpSpPr>
            <a:grpSpLocks/>
          </p:cNvGrpSpPr>
          <p:nvPr/>
        </p:nvGrpSpPr>
        <p:grpSpPr bwMode="auto">
          <a:xfrm>
            <a:off x="1234440" y="1159431"/>
            <a:ext cx="10302240" cy="5465672"/>
            <a:chOff x="240" y="960"/>
            <a:chExt cx="5184" cy="3164"/>
          </a:xfrm>
        </p:grpSpPr>
        <p:graphicFrame>
          <p:nvGraphicFramePr>
            <p:cNvPr id="2050" name="Object 4">
              <a:extLst>
                <a:ext uri="{FF2B5EF4-FFF2-40B4-BE49-F238E27FC236}">
                  <a16:creationId xmlns:a16="http://schemas.microsoft.com/office/drawing/2014/main" id="{05F8BD9C-EBAF-468B-B000-2CC25B2FA5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799"/>
            <a:ext cx="264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3" imgW="2095200" imgH="368280" progId="Equation.3">
                    <p:embed/>
                  </p:oleObj>
                </mc:Choice>
                <mc:Fallback>
                  <p:oleObj name="Equation" r:id="rId3" imgW="2095200" imgH="368280" progId="Equation.3">
                    <p:embed/>
                    <p:pic>
                      <p:nvPicPr>
                        <p:cNvPr id="2050" name="Object 4">
                          <a:extLst>
                            <a:ext uri="{FF2B5EF4-FFF2-40B4-BE49-F238E27FC236}">
                              <a16:creationId xmlns:a16="http://schemas.microsoft.com/office/drawing/2014/main" id="{05F8BD9C-EBAF-468B-B000-2CC25B2FA5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799"/>
                          <a:ext cx="2640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5">
              <a:extLst>
                <a:ext uri="{FF2B5EF4-FFF2-40B4-BE49-F238E27FC236}">
                  <a16:creationId xmlns:a16="http://schemas.microsoft.com/office/drawing/2014/main" id="{11C5321E-26B4-460F-855F-5795FCFD5E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1285908"/>
                </p:ext>
              </p:extLst>
            </p:nvPr>
          </p:nvGraphicFramePr>
          <p:xfrm>
            <a:off x="928" y="3311"/>
            <a:ext cx="62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Equation" r:id="rId5" imgW="520560" imgH="368280" progId="Equation.3">
                    <p:embed/>
                  </p:oleObj>
                </mc:Choice>
                <mc:Fallback>
                  <p:oleObj name="Equation" r:id="rId5" imgW="520560" imgH="368280" progId="Equation.3">
                    <p:embed/>
                    <p:pic>
                      <p:nvPicPr>
                        <p:cNvPr id="2051" name="Object 5">
                          <a:extLst>
                            <a:ext uri="{FF2B5EF4-FFF2-40B4-BE49-F238E27FC236}">
                              <a16:creationId xmlns:a16="http://schemas.microsoft.com/office/drawing/2014/main" id="{11C5321E-26B4-460F-855F-5795FCFD5E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3311"/>
                          <a:ext cx="628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6">
              <a:extLst>
                <a:ext uri="{FF2B5EF4-FFF2-40B4-BE49-F238E27FC236}">
                  <a16:creationId xmlns:a16="http://schemas.microsoft.com/office/drawing/2014/main" id="{D9E9075D-5C7C-4E75-816E-DA242BAD9D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773576"/>
                </p:ext>
              </p:extLst>
            </p:nvPr>
          </p:nvGraphicFramePr>
          <p:xfrm>
            <a:off x="2785" y="3316"/>
            <a:ext cx="624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" name="Equation" r:id="rId7" imgW="520560" imgH="368280" progId="Equation.3">
                    <p:embed/>
                  </p:oleObj>
                </mc:Choice>
                <mc:Fallback>
                  <p:oleObj name="Equation" r:id="rId7" imgW="520560" imgH="368280" progId="Equation.3">
                    <p:embed/>
                    <p:pic>
                      <p:nvPicPr>
                        <p:cNvPr id="2052" name="Object 6">
                          <a:extLst>
                            <a:ext uri="{FF2B5EF4-FFF2-40B4-BE49-F238E27FC236}">
                              <a16:creationId xmlns:a16="http://schemas.microsoft.com/office/drawing/2014/main" id="{D9E9075D-5C7C-4E75-816E-DA242BAD9D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5" y="3316"/>
                          <a:ext cx="624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" name="Text Box 7">
              <a:extLst>
                <a:ext uri="{FF2B5EF4-FFF2-40B4-BE49-F238E27FC236}">
                  <a16:creationId xmlns:a16="http://schemas.microsoft.com/office/drawing/2014/main" id="{85653A00-2EAB-448A-842F-E13CCCE30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960"/>
              <a:ext cx="5184" cy="3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推论</a:t>
              </a:r>
              <a:r>
                <a:rPr lang="zh-CN" altLang="en-US" sz="32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在任何无向图和有向图中，度数为奇数的顶点个数必为偶数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.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solidFill>
                    <a:srgbClr val="0000FA"/>
                  </a:solidFill>
                  <a:latin typeface="Times New Roman" panose="02020603050405020304" pitchFamily="18" charset="0"/>
                </a:rPr>
                <a:t>证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=&lt;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&gt;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为任意图，令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={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|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为奇数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}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={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|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为偶数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}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则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∪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∩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，由握手定理可知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由于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      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均为偶数，所以              也为偶数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但因为</a:t>
              </a:r>
            </a:p>
            <a:p>
              <a:pPr algn="just" eaLnBrk="1" hangingPunct="1"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中顶点度数都为奇数，所以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|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|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必为偶数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 </a:t>
              </a:r>
              <a:endParaRPr lang="en-US" altLang="zh-CN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2330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88322B5D-B6D8-4ACC-BB55-375B27DB91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8A60FBC-C49F-4A6B-892A-61D6E761043E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16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08A11828-5C85-4C13-BC9D-4943DE8FD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3250" y="266700"/>
            <a:ext cx="8002588" cy="6731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图的度数列</a:t>
            </a:r>
            <a:r>
              <a:rPr lang="zh-CN" altLang="en-US" sz="4400" b="1" dirty="0">
                <a:latin typeface="宋体" charset="-122"/>
              </a:rPr>
              <a:t>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18FBAB9-5F53-4CC7-9DAE-4903A3ACB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8872" y="1628775"/>
            <a:ext cx="9083041" cy="5029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设无向图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的顶点集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的度数序列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如右图度数序列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:4,4,2,1,3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设有向图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的顶点集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的度数序列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的出度序列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的入度序列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8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如右图度数序列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:5,3,3,3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出度序列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:4,0,2,1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入度序列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:1,3,1,2</a:t>
            </a:r>
          </a:p>
        </p:txBody>
      </p:sp>
      <p:pic>
        <p:nvPicPr>
          <p:cNvPr id="19461" name="Picture 4" descr="14-2">
            <a:extLst>
              <a:ext uri="{FF2B5EF4-FFF2-40B4-BE49-F238E27FC236}">
                <a16:creationId xmlns:a16="http://schemas.microsoft.com/office/drawing/2014/main" id="{356DF40E-6EEA-4AD4-9F2E-903D9CA22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8" y="3933826"/>
            <a:ext cx="2667000" cy="262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5" descr="14-1">
            <a:extLst>
              <a:ext uri="{FF2B5EF4-FFF2-40B4-BE49-F238E27FC236}">
                <a16:creationId xmlns:a16="http://schemas.microsoft.com/office/drawing/2014/main" id="{6BCC5E71-987F-40C1-9F0D-97034B39E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8" y="836614"/>
            <a:ext cx="2794000" cy="280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71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409DA39E-5ACA-41F8-B54D-D66DC8F4F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握手定理的应用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5D9BE68-2B40-4786-A8AB-6ECE1F961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767840"/>
            <a:ext cx="10317480" cy="468534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3400" b="1" dirty="0"/>
              <a:t>例</a:t>
            </a:r>
            <a:r>
              <a:rPr lang="en-US" altLang="zh-CN" sz="3400" b="1" dirty="0"/>
              <a:t>1 (3,3,3,4), (2,3,4,6,8)</a:t>
            </a:r>
            <a:r>
              <a:rPr lang="zh-CN" altLang="en-US" sz="3400" b="1" dirty="0"/>
              <a:t>能成为图的度数序列吗</a:t>
            </a:r>
            <a:r>
              <a:rPr lang="en-US" altLang="zh-CN" sz="3400" b="1" dirty="0"/>
              <a:t>?</a:t>
            </a:r>
          </a:p>
          <a:p>
            <a:pPr lvl="1">
              <a:lnSpc>
                <a:spcPct val="120000"/>
              </a:lnSpc>
            </a:pPr>
            <a:r>
              <a:rPr lang="zh-CN" altLang="en-US" sz="3400" b="1" i="0" dirty="0">
                <a:solidFill>
                  <a:srgbClr val="0000FA"/>
                </a:solidFill>
              </a:rPr>
              <a:t>解</a:t>
            </a:r>
            <a:r>
              <a:rPr lang="zh-CN" altLang="en-US" sz="3400" b="1" i="0" dirty="0"/>
              <a:t> 不可能</a:t>
            </a:r>
            <a:r>
              <a:rPr lang="en-US" altLang="zh-CN" sz="3400" b="1" i="0" dirty="0"/>
              <a:t>. </a:t>
            </a:r>
            <a:r>
              <a:rPr lang="zh-CN" altLang="en-US" sz="3400" b="1" i="0" dirty="0"/>
              <a:t>它们都有奇数个奇数</a:t>
            </a:r>
            <a:r>
              <a:rPr lang="en-US" altLang="zh-CN" sz="3400" b="1" i="0" dirty="0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sz="3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3400" b="1" dirty="0">
                <a:latin typeface="Times New Roman" panose="02020603050405020304" pitchFamily="18" charset="0"/>
              </a:rPr>
              <a:t>已知图</a:t>
            </a:r>
            <a:r>
              <a:rPr lang="en-US" altLang="zh-CN" sz="34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3400" b="1" dirty="0">
                <a:latin typeface="Times New Roman" panose="02020603050405020304" pitchFamily="18" charset="0"/>
              </a:rPr>
              <a:t>有</a:t>
            </a:r>
            <a:r>
              <a:rPr lang="en-US" altLang="zh-CN" sz="3400" b="1" dirty="0">
                <a:latin typeface="Times New Roman" panose="02020603050405020304" pitchFamily="18" charset="0"/>
              </a:rPr>
              <a:t>10</a:t>
            </a:r>
            <a:r>
              <a:rPr lang="zh-CN" altLang="en-US" sz="3400" b="1" dirty="0">
                <a:latin typeface="Times New Roman" panose="02020603050405020304" pitchFamily="18" charset="0"/>
              </a:rPr>
              <a:t>条边</a:t>
            </a:r>
            <a:r>
              <a:rPr lang="en-US" altLang="zh-CN" sz="3400" b="1" dirty="0">
                <a:latin typeface="Times New Roman" panose="02020603050405020304" pitchFamily="18" charset="0"/>
              </a:rPr>
              <a:t>, 4</a:t>
            </a:r>
            <a:r>
              <a:rPr lang="zh-CN" altLang="en-US" sz="3400" b="1" dirty="0">
                <a:latin typeface="Times New Roman" panose="02020603050405020304" pitchFamily="18" charset="0"/>
              </a:rPr>
              <a:t>个</a:t>
            </a:r>
            <a:r>
              <a:rPr lang="en-US" altLang="zh-CN" sz="3400" b="1" dirty="0">
                <a:latin typeface="Times New Roman" panose="02020603050405020304" pitchFamily="18" charset="0"/>
              </a:rPr>
              <a:t>3</a:t>
            </a:r>
            <a:r>
              <a:rPr lang="zh-CN" altLang="en-US" sz="3400" b="1" dirty="0">
                <a:latin typeface="Times New Roman" panose="02020603050405020304" pitchFamily="18" charset="0"/>
              </a:rPr>
              <a:t>度顶点</a:t>
            </a:r>
            <a:r>
              <a:rPr lang="en-US" altLang="zh-CN" sz="3400" b="1" dirty="0">
                <a:latin typeface="Times New Roman" panose="02020603050405020304" pitchFamily="18" charset="0"/>
              </a:rPr>
              <a:t>, </a:t>
            </a:r>
            <a:r>
              <a:rPr lang="zh-CN" altLang="en-US" sz="3400" b="1" dirty="0">
                <a:latin typeface="Times New Roman" panose="02020603050405020304" pitchFamily="18" charset="0"/>
              </a:rPr>
              <a:t>其余顶点的度数均小于等于</a:t>
            </a:r>
            <a:r>
              <a:rPr lang="en-US" altLang="zh-CN" sz="3400" b="1" dirty="0">
                <a:latin typeface="Times New Roman" panose="02020603050405020304" pitchFamily="18" charset="0"/>
              </a:rPr>
              <a:t>2, </a:t>
            </a:r>
            <a:r>
              <a:rPr lang="zh-CN" altLang="en-US" sz="3400" b="1" dirty="0">
                <a:latin typeface="Times New Roman" panose="02020603050405020304" pitchFamily="18" charset="0"/>
              </a:rPr>
              <a:t>问</a:t>
            </a:r>
            <a:r>
              <a:rPr lang="en-US" altLang="zh-CN" sz="34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3400" b="1" dirty="0">
                <a:latin typeface="Times New Roman" panose="02020603050405020304" pitchFamily="18" charset="0"/>
              </a:rPr>
              <a:t>至少有多少个顶点</a:t>
            </a:r>
            <a:r>
              <a:rPr lang="en-US" altLang="zh-CN" sz="3400" b="1" dirty="0">
                <a:latin typeface="Times New Roman" panose="02020603050405020304" pitchFamily="18" charset="0"/>
              </a:rPr>
              <a:t>?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3400" b="1" i="0" dirty="0">
                <a:solidFill>
                  <a:srgbClr val="0000FA"/>
                </a:solidFill>
              </a:rPr>
              <a:t>解</a:t>
            </a:r>
            <a:r>
              <a:rPr lang="zh-CN" altLang="en-US" sz="3400" b="1" i="0" dirty="0"/>
              <a:t> </a:t>
            </a:r>
            <a:r>
              <a:rPr lang="zh-CN" altLang="en-US" sz="3400" b="1" i="0" dirty="0">
                <a:latin typeface="Times New Roman" panose="02020603050405020304" pitchFamily="18" charset="0"/>
              </a:rPr>
              <a:t>设</a:t>
            </a:r>
            <a:r>
              <a:rPr lang="en-US" altLang="zh-CN" sz="3400" b="1" i="0" dirty="0">
                <a:latin typeface="Times New Roman" panose="02020603050405020304" pitchFamily="18" charset="0"/>
              </a:rPr>
              <a:t>G</a:t>
            </a:r>
            <a:r>
              <a:rPr lang="zh-CN" altLang="en-US" sz="3400" b="1" i="0" dirty="0">
                <a:latin typeface="Times New Roman" panose="02020603050405020304" pitchFamily="18" charset="0"/>
              </a:rPr>
              <a:t>有</a:t>
            </a:r>
            <a:r>
              <a:rPr lang="en-US" altLang="zh-CN" sz="3400" b="1" i="0" dirty="0">
                <a:latin typeface="Times New Roman" panose="02020603050405020304" pitchFamily="18" charset="0"/>
              </a:rPr>
              <a:t>n</a:t>
            </a:r>
            <a:r>
              <a:rPr lang="zh-CN" altLang="en-US" sz="3400" b="1" i="0" dirty="0">
                <a:latin typeface="Times New Roman" panose="02020603050405020304" pitchFamily="18" charset="0"/>
              </a:rPr>
              <a:t>个顶点</a:t>
            </a:r>
            <a:r>
              <a:rPr lang="en-US" altLang="zh-CN" sz="3400" b="1" i="0" dirty="0">
                <a:latin typeface="Times New Roman" panose="02020603050405020304" pitchFamily="18" charset="0"/>
              </a:rPr>
              <a:t>. </a:t>
            </a:r>
            <a:r>
              <a:rPr lang="zh-CN" altLang="en-US" sz="3400" b="1" i="0" dirty="0">
                <a:latin typeface="Times New Roman" panose="02020603050405020304" pitchFamily="18" charset="0"/>
              </a:rPr>
              <a:t>由握手定理</a:t>
            </a:r>
            <a:r>
              <a:rPr lang="en-US" altLang="zh-CN" sz="3400" b="1" i="0" dirty="0">
                <a:latin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kumimoji="1" lang="en-US" altLang="zh-CN" sz="3400" b="1" dirty="0">
                <a:latin typeface="Times New Roman" panose="02020603050405020304" pitchFamily="18" charset="0"/>
                <a:sym typeface="Symbol" panose="05050102010706020507" pitchFamily="18" charset="2"/>
              </a:rPr>
              <a:t>	210 =</a:t>
            </a:r>
            <a:r>
              <a:rPr lang="en-US" altLang="zh-CN" sz="3400" b="1" dirty="0">
                <a:latin typeface="Times New Roman" panose="02020603050405020304" pitchFamily="18" charset="0"/>
              </a:rPr>
              <a:t> 4</a:t>
            </a:r>
            <a:r>
              <a:rPr kumimoji="1" lang="en-US" altLang="zh-CN" sz="3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3+</a:t>
            </a:r>
            <a:r>
              <a:rPr kumimoji="1" lang="zh-CN" altLang="en-US" sz="3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其余度数和 ≤ </a:t>
            </a:r>
            <a:r>
              <a:rPr lang="en-US" altLang="zh-CN" sz="3400" b="1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3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3+2(</a:t>
            </a:r>
            <a:r>
              <a:rPr kumimoji="1" lang="en-US" altLang="zh-CN" sz="3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3400" b="1" dirty="0">
                <a:latin typeface="Times New Roman" panose="02020603050405020304" pitchFamily="18" charset="0"/>
                <a:sym typeface="Symbol" panose="05050102010706020507" pitchFamily="18" charset="2"/>
              </a:rPr>
              <a:t>-4)</a:t>
            </a:r>
          </a:p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kumimoji="1" lang="en-US" altLang="zh-CN" sz="3400" b="1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kumimoji="1" lang="zh-CN" altLang="en-US" sz="3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解得        </a:t>
            </a:r>
            <a:r>
              <a:rPr kumimoji="1" lang="en-US" altLang="zh-CN" sz="3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3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8</a:t>
            </a:r>
            <a:endParaRPr lang="en-US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963C2C3E-4904-466B-844E-4ACF6C7B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613" y="6453188"/>
            <a:ext cx="1597025" cy="404812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A5AE03-517B-4D34-8949-C93FE4DAFD4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77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6A4CC3A7-3982-4789-ACB5-0C62D439DA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AEC2177-D78A-4811-A851-BAD4B8E92884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18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72034" name="Rectangle 1026">
            <a:extLst>
              <a:ext uri="{FF2B5EF4-FFF2-40B4-BE49-F238E27FC236}">
                <a16:creationId xmlns:a16="http://schemas.microsoft.com/office/drawing/2014/main" id="{A91FBADD-826D-42D9-B975-D8B2FA60C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8513" y="63500"/>
            <a:ext cx="8229600" cy="14478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握手定理的应用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21508" name="Rectangle 1027">
            <a:extLst>
              <a:ext uri="{FF2B5EF4-FFF2-40B4-BE49-F238E27FC236}">
                <a16:creationId xmlns:a16="http://schemas.microsoft.com/office/drawing/2014/main" id="{4F008D34-05BF-4EF6-9091-3C6114B65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00214"/>
            <a:ext cx="8229600" cy="4243387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125000"/>
              </a:lnSpc>
              <a:buNone/>
            </a:pPr>
            <a:r>
              <a:rPr lang="zh-CN" altLang="en-US" b="1" dirty="0">
                <a:solidFill>
                  <a:srgbClr val="0000FA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A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给定下列各序列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哪组可以构成无向图的度数序列</a:t>
            </a:r>
          </a:p>
          <a:p>
            <a:pPr marL="609600" indent="-609600">
              <a:lnSpc>
                <a:spcPct val="125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(2,2,2,2,2)</a:t>
            </a:r>
          </a:p>
          <a:p>
            <a:pPr marL="609600" indent="-609600">
              <a:lnSpc>
                <a:spcPct val="125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(1,1,2,2,3)</a:t>
            </a:r>
          </a:p>
          <a:p>
            <a:pPr marL="609600" indent="-609600">
              <a:lnSpc>
                <a:spcPct val="125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(1,1,2,2,2)</a:t>
            </a:r>
          </a:p>
          <a:p>
            <a:pPr marL="609600" indent="-609600">
              <a:lnSpc>
                <a:spcPct val="125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(1,3,4,4,5)</a:t>
            </a:r>
          </a:p>
        </p:txBody>
      </p:sp>
    </p:spTree>
    <p:extLst>
      <p:ext uri="{BB962C8B-B14F-4D97-AF65-F5344CB8AC3E}">
        <p14:creationId xmlns:p14="http://schemas.microsoft.com/office/powerpoint/2010/main" val="390578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B1E7D652-E0CA-4618-8B14-84DF085AE1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B6FDB90-DC8A-4075-8D92-BE7C584E37E6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19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5DBD7E18-F307-4E85-BDFC-E28089034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2150" y="228601"/>
            <a:ext cx="8002588" cy="7334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多重图与简单图</a:t>
            </a:r>
            <a:r>
              <a:rPr lang="zh-CN" altLang="en-US" sz="4000" b="1">
                <a:latin typeface="宋体" charset="-122"/>
              </a:rPr>
              <a:t> 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FAD6006-25AD-4672-8706-EC80F9690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3352" y="1185168"/>
            <a:ext cx="9747568" cy="547052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(1) </a:t>
            </a:r>
            <a:r>
              <a:rPr lang="zh-CN" altLang="en-US" b="1" dirty="0">
                <a:latin typeface="宋体" panose="02010600030101010101" pitchFamily="2" charset="-122"/>
              </a:rPr>
              <a:t>在无向图中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</a:rPr>
              <a:t>如果有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条或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条以上的边关联同一对顶点</a:t>
            </a:r>
            <a:r>
              <a:rPr lang="en-US" altLang="zh-CN" b="1" dirty="0">
                <a:latin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</a:rPr>
              <a:t>则称这些边为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平行边</a:t>
            </a:r>
            <a:r>
              <a:rPr lang="en-US" altLang="zh-CN" b="1" dirty="0">
                <a:latin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</a:rPr>
              <a:t>平行边的条数称为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重数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(2)</a:t>
            </a:r>
            <a:r>
              <a:rPr lang="zh-CN" altLang="en-US" b="1" dirty="0">
                <a:latin typeface="宋体" panose="02010600030101010101" pitchFamily="2" charset="-122"/>
              </a:rPr>
              <a:t>在有向图中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</a:rPr>
              <a:t>如果有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条或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条以上的边具有相同的始点和终点</a:t>
            </a:r>
            <a:r>
              <a:rPr lang="en-US" altLang="zh-CN" b="1" dirty="0">
                <a:latin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</a:rPr>
              <a:t>则称这些边为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有向平行边</a:t>
            </a:r>
            <a:r>
              <a:rPr lang="en-US" altLang="zh-CN" b="1" dirty="0">
                <a:latin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</a:rPr>
              <a:t>简称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平行边</a:t>
            </a:r>
            <a:r>
              <a:rPr lang="en-US" altLang="zh-CN" b="1" dirty="0">
                <a:latin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</a:rPr>
              <a:t>平行边的条数称为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重数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(3) </a:t>
            </a:r>
            <a:r>
              <a:rPr lang="zh-CN" altLang="en-US" b="1" dirty="0">
                <a:latin typeface="宋体" panose="02010600030101010101" pitchFamily="2" charset="-122"/>
              </a:rPr>
              <a:t>含平行边的图称为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多重图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(4) </a:t>
            </a:r>
            <a:r>
              <a:rPr lang="zh-CN" altLang="en-US" b="1" dirty="0">
                <a:latin typeface="宋体" panose="02010600030101010101" pitchFamily="2" charset="-122"/>
              </a:rPr>
              <a:t>既</a:t>
            </a:r>
            <a:r>
              <a:rPr lang="zh-CN" altLang="en-US" b="1" dirty="0">
                <a:solidFill>
                  <a:srgbClr val="0000FA"/>
                </a:solidFill>
                <a:latin typeface="宋体" panose="02010600030101010101" pitchFamily="2" charset="-122"/>
              </a:rPr>
              <a:t>无平行边</a:t>
            </a:r>
            <a:r>
              <a:rPr lang="zh-CN" altLang="en-US" b="1" dirty="0">
                <a:latin typeface="宋体" panose="02010600030101010101" pitchFamily="2" charset="-122"/>
              </a:rPr>
              <a:t>也</a:t>
            </a:r>
            <a:r>
              <a:rPr lang="zh-CN" altLang="en-US" b="1" dirty="0">
                <a:solidFill>
                  <a:srgbClr val="0000FA"/>
                </a:solidFill>
                <a:latin typeface="宋体" panose="02010600030101010101" pitchFamily="2" charset="-122"/>
              </a:rPr>
              <a:t>无环</a:t>
            </a:r>
            <a:r>
              <a:rPr lang="zh-CN" altLang="en-US" b="1" dirty="0">
                <a:latin typeface="宋体" panose="02010600030101010101" pitchFamily="2" charset="-122"/>
              </a:rPr>
              <a:t>的图称为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简单图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A"/>
                </a:solidFill>
                <a:latin typeface="宋体" panose="02010600030101010101" pitchFamily="2" charset="-122"/>
              </a:rPr>
              <a:t>注意</a:t>
            </a:r>
            <a:r>
              <a:rPr lang="en-US" altLang="zh-CN" b="1" dirty="0">
                <a:solidFill>
                  <a:srgbClr val="0000FA"/>
                </a:solidFill>
                <a:latin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rgbClr val="0000FA"/>
                </a:solidFill>
                <a:latin typeface="宋体" panose="02010600030101010101" pitchFamily="2" charset="-122"/>
              </a:rPr>
              <a:t>简单图是极其重要的概念 </a:t>
            </a:r>
          </a:p>
        </p:txBody>
      </p:sp>
    </p:spTree>
    <p:extLst>
      <p:ext uri="{BB962C8B-B14F-4D97-AF65-F5344CB8AC3E}">
        <p14:creationId xmlns:p14="http://schemas.microsoft.com/office/powerpoint/2010/main" val="4141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6DD4A9B9-8965-476C-9697-FC5FFCD95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图论部分 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14B2D049-DC74-40A6-82EE-22C9467F0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图的基本概念</a:t>
            </a:r>
          </a:p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一些特殊的图</a:t>
            </a:r>
          </a:p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树 </a:t>
            </a:r>
            <a:endParaRPr lang="zh-CN" altLang="en-US" dirty="0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BC0F04E0-FB17-4156-A5BF-CC9F165814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625B13D-70E4-43B6-A28E-0EAB0B5246B5}" type="slidenum">
              <a:rPr lang="en-US" altLang="zh-CN" b="1" smtClean="0"/>
              <a:pPr algn="ctr"/>
              <a:t>2</a:t>
            </a:fld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315248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1108096A-ADCF-4DD5-BFFA-9EC19DD380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2CEFBD4-9411-4399-9370-A6F51B7CFDB2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20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65969232-4421-41FC-83D6-755BB1BA5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8513" y="168275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多重图与简单图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2F9BDDD-0D81-4835-B6B2-06A4B226C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8"/>
            <a:ext cx="8229600" cy="4983162"/>
          </a:xfrm>
          <a:solidFill>
            <a:srgbClr val="CCFF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A"/>
                </a:solidFill>
              </a:rPr>
              <a:t>例如</a:t>
            </a:r>
          </a:p>
        </p:txBody>
      </p:sp>
      <p:grpSp>
        <p:nvGrpSpPr>
          <p:cNvPr id="23557" name="Group 8">
            <a:extLst>
              <a:ext uri="{FF2B5EF4-FFF2-40B4-BE49-F238E27FC236}">
                <a16:creationId xmlns:a16="http://schemas.microsoft.com/office/drawing/2014/main" id="{E0C65F33-9741-433A-BED1-440A6DAEAE8E}"/>
              </a:ext>
            </a:extLst>
          </p:cNvPr>
          <p:cNvGrpSpPr>
            <a:grpSpLocks/>
          </p:cNvGrpSpPr>
          <p:nvPr/>
        </p:nvGrpSpPr>
        <p:grpSpPr bwMode="auto">
          <a:xfrm>
            <a:off x="2711450" y="1773239"/>
            <a:ext cx="2895600" cy="4287837"/>
            <a:chOff x="672" y="1104"/>
            <a:chExt cx="1824" cy="2701"/>
          </a:xfrm>
        </p:grpSpPr>
        <p:pic>
          <p:nvPicPr>
            <p:cNvPr id="23561" name="Picture 4" descr="14-1">
              <a:extLst>
                <a:ext uri="{FF2B5EF4-FFF2-40B4-BE49-F238E27FC236}">
                  <a16:creationId xmlns:a16="http://schemas.microsoft.com/office/drawing/2014/main" id="{1EC4985D-2935-4D23-B012-560561ED5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" y="1104"/>
              <a:ext cx="1627" cy="16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2" name="Text Box 6">
              <a:extLst>
                <a:ext uri="{FF2B5EF4-FFF2-40B4-BE49-F238E27FC236}">
                  <a16:creationId xmlns:a16="http://schemas.microsoft.com/office/drawing/2014/main" id="{5A49CF24-8DA6-49B2-AB85-FC0DE0F03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832"/>
              <a:ext cx="1824" cy="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5</a:t>
              </a:r>
              <a:r>
                <a:rPr lang="zh-CN" altLang="en-US" sz="2800" b="1">
                  <a:latin typeface="Times New Roman" panose="02020603050405020304" pitchFamily="18" charset="0"/>
                </a:rPr>
                <a:t>和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6 </a:t>
              </a:r>
              <a:r>
                <a:rPr lang="zh-CN" altLang="en-US" sz="2800" b="1">
                  <a:latin typeface="Times New Roman" panose="02020603050405020304" pitchFamily="18" charset="0"/>
                </a:rPr>
                <a:t>是平行边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重数为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不是简单图</a:t>
              </a:r>
            </a:p>
          </p:txBody>
        </p:sp>
      </p:grpSp>
      <p:grpSp>
        <p:nvGrpSpPr>
          <p:cNvPr id="23558" name="Group 9">
            <a:extLst>
              <a:ext uri="{FF2B5EF4-FFF2-40B4-BE49-F238E27FC236}">
                <a16:creationId xmlns:a16="http://schemas.microsoft.com/office/drawing/2014/main" id="{A31D4D7E-4309-43B4-AFF1-3F455FCE961A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752600"/>
            <a:ext cx="3962400" cy="4440238"/>
            <a:chOff x="2976" y="1104"/>
            <a:chExt cx="2496" cy="2797"/>
          </a:xfrm>
        </p:grpSpPr>
        <p:pic>
          <p:nvPicPr>
            <p:cNvPr id="23559" name="Picture 5" descr="14-2">
              <a:extLst>
                <a:ext uri="{FF2B5EF4-FFF2-40B4-BE49-F238E27FC236}">
                  <a16:creationId xmlns:a16="http://schemas.microsoft.com/office/drawing/2014/main" id="{22E06D42-AE5A-4B1C-9BE9-EA60B100CA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1104"/>
              <a:ext cx="1680" cy="165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Text Box 7">
              <a:extLst>
                <a:ext uri="{FF2B5EF4-FFF2-40B4-BE49-F238E27FC236}">
                  <a16:creationId xmlns:a16="http://schemas.microsoft.com/office/drawing/2014/main" id="{929B2A41-1771-4A4B-8835-4B499FC32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928"/>
              <a:ext cx="2496" cy="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>
                  <a:latin typeface="Times New Roman" panose="02020603050405020304" pitchFamily="18" charset="0"/>
                </a:rPr>
                <a:t>和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3 </a:t>
              </a:r>
              <a:r>
                <a:rPr lang="zh-CN" altLang="en-US" sz="2800" b="1">
                  <a:latin typeface="Times New Roman" panose="02020603050405020304" pitchFamily="18" charset="0"/>
                </a:rPr>
                <a:t>是平行边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</a:rPr>
                <a:t>重数为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6</a:t>
              </a:r>
              <a:r>
                <a:rPr lang="zh-CN" altLang="en-US" sz="2800" b="1">
                  <a:latin typeface="Times New Roman" panose="02020603050405020304" pitchFamily="18" charset="0"/>
                </a:rPr>
                <a:t>和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7 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不是平行边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不是简单图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52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48B5F3F2-5420-4350-983A-00C120E7BA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7D0A643-E0CB-47EA-83BF-9281EE0A4C54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21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EAAF29BB-CF54-45C6-8615-96245D419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1350" y="152401"/>
            <a:ext cx="8002588" cy="91757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图的同构</a:t>
            </a:r>
            <a:r>
              <a:rPr lang="zh-CN" altLang="en-US" sz="4000" b="1">
                <a:latin typeface="宋体" charset="-122"/>
              </a:rPr>
              <a:t> 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F2D1E26-5A2D-4173-953A-2DF7181F3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9680" y="1219200"/>
            <a:ext cx="10012680" cy="53784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&gt;,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为两个无向图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有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向图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zh-CN" altLang="en-US" b="1" dirty="0">
                <a:latin typeface="Times New Roman" panose="02020603050405020304" pitchFamily="18" charset="0"/>
              </a:rPr>
              <a:t>若存在双射函数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使得对于任意的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  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当且仅当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),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),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)&gt;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），并且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 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）与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),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),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)&gt;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重数相同</a:t>
            </a:r>
            <a:r>
              <a:rPr lang="zh-CN" altLang="en-US" b="1" dirty="0">
                <a:latin typeface="Times New Roman" panose="02020603050405020304" pitchFamily="18" charset="0"/>
              </a:rPr>
              <a:t>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同构</a:t>
            </a:r>
            <a:r>
              <a:rPr lang="zh-CN" altLang="en-US" b="1" dirty="0">
                <a:latin typeface="Times New Roman" panose="02020603050405020304" pitchFamily="18" charset="0"/>
              </a:rPr>
              <a:t>的，记作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2370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377E0EE4-5E62-41F8-8504-C5376AF46D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BC29762-3A23-43BE-AE9D-D1607454B7C4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22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1CAB8101-1E78-499F-A8D0-A775040DF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6613" y="952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图的同构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0D1FAB2-FE8B-4D28-B399-39F372500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1641" y="1402080"/>
            <a:ext cx="9784080" cy="49225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FA"/>
                </a:solidFill>
                <a:latin typeface="Times New Roman" panose="02020603050405020304" pitchFamily="18" charset="0"/>
              </a:rPr>
              <a:t>几点说明：</a:t>
            </a:r>
          </a:p>
          <a:p>
            <a:pPr algn="just"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图之间的同构关系具有自反性、对称性和传递性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以下是图同构的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必要条件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① </a:t>
            </a:r>
            <a:r>
              <a:rPr lang="zh-CN" altLang="en-US" b="1" dirty="0">
                <a:latin typeface="Times New Roman" panose="02020603050405020304" pitchFamily="18" charset="0"/>
              </a:rPr>
              <a:t>边数相同，顶点数相同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② 度数列相同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不计度数的顺序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③ </a:t>
            </a:r>
            <a:r>
              <a:rPr lang="zh-CN" altLang="en-US" b="1" dirty="0">
                <a:latin typeface="Times New Roman" panose="02020603050405020304" pitchFamily="18" charset="0"/>
              </a:rPr>
              <a:t>对应顶点的关联集及邻域的元素个数相同，等等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0000FA"/>
                </a:solidFill>
                <a:latin typeface="Times New Roman" panose="02020603050405020304" pitchFamily="18" charset="0"/>
              </a:rPr>
              <a:t>若违背以上任一必要条件，则两图不同构</a:t>
            </a:r>
          </a:p>
        </p:txBody>
      </p:sp>
    </p:spTree>
    <p:extLst>
      <p:ext uri="{BB962C8B-B14F-4D97-AF65-F5344CB8AC3E}">
        <p14:creationId xmlns:p14="http://schemas.microsoft.com/office/powerpoint/2010/main" val="631797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2B5F96BF-348C-433E-B4D3-2FC6F5726B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3C7A333-0276-46BF-92AC-B9E72E63924D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23</a:t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4C421A77-FB57-47BD-AE2C-D1E485921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0113" y="168275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图的同构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B38960E9-0AF2-479C-8531-88D2A71B1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8113" y="1235075"/>
            <a:ext cx="8991600" cy="2970410"/>
          </a:xfrm>
          <a:noFill/>
          <a:ln w="2857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FA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600" b="1" dirty="0">
                <a:solidFill>
                  <a:srgbClr val="0000FA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试画出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阶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条边的所有非同构的无向简单图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11F5FA64-A163-473F-9BBD-3FFBBFDBA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9718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58732" name="Picture 12" descr="14-11">
            <a:extLst>
              <a:ext uri="{FF2B5EF4-FFF2-40B4-BE49-F238E27FC236}">
                <a16:creationId xmlns:a16="http://schemas.microsoft.com/office/drawing/2014/main" id="{C4A8A4BD-D618-4C1D-A4C4-EAF800CB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2362201"/>
            <a:ext cx="49069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0450296B-3FBA-409B-8B53-C086A48AB1BB}"/>
              </a:ext>
            </a:extLst>
          </p:cNvPr>
          <p:cNvSpPr/>
          <p:nvPr/>
        </p:nvSpPr>
        <p:spPr>
          <a:xfrm>
            <a:off x="1242859" y="3809236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005BE2">
                  <a:shade val="30000"/>
                  <a:satMod val="115000"/>
                </a:srgbClr>
              </a:gs>
              <a:gs pos="50000">
                <a:srgbClr val="005BE2">
                  <a:shade val="67500"/>
                  <a:satMod val="115000"/>
                </a:srgbClr>
              </a:gs>
              <a:gs pos="100000">
                <a:srgbClr val="005BE2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BFC8DEF-D0BD-4BBD-AF05-6B7CF4328834}"/>
              </a:ext>
            </a:extLst>
          </p:cNvPr>
          <p:cNvSpPr/>
          <p:nvPr/>
        </p:nvSpPr>
        <p:spPr>
          <a:xfrm>
            <a:off x="1242859" y="5086968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005BE2">
                  <a:shade val="30000"/>
                  <a:satMod val="115000"/>
                </a:srgbClr>
              </a:gs>
              <a:gs pos="50000">
                <a:srgbClr val="005BE2">
                  <a:shade val="67500"/>
                  <a:satMod val="115000"/>
                </a:srgbClr>
              </a:gs>
              <a:gs pos="100000">
                <a:srgbClr val="005BE2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08B161A-48E8-4BC6-9DAE-A07FA8ED0B5C}"/>
              </a:ext>
            </a:extLst>
          </p:cNvPr>
          <p:cNvSpPr/>
          <p:nvPr/>
        </p:nvSpPr>
        <p:spPr>
          <a:xfrm>
            <a:off x="2773366" y="3809236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005BE2">
                  <a:shade val="30000"/>
                  <a:satMod val="115000"/>
                </a:srgbClr>
              </a:gs>
              <a:gs pos="50000">
                <a:srgbClr val="005BE2">
                  <a:shade val="67500"/>
                  <a:satMod val="115000"/>
                </a:srgbClr>
              </a:gs>
              <a:gs pos="100000">
                <a:srgbClr val="005BE2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691330E-64A1-4754-8881-A78878B9971F}"/>
              </a:ext>
            </a:extLst>
          </p:cNvPr>
          <p:cNvSpPr/>
          <p:nvPr/>
        </p:nvSpPr>
        <p:spPr>
          <a:xfrm>
            <a:off x="2773367" y="5086967"/>
            <a:ext cx="324000" cy="324000"/>
          </a:xfrm>
          <a:prstGeom prst="ellipse">
            <a:avLst/>
          </a:prstGeom>
          <a:gradFill flip="none" rotWithShape="1">
            <a:gsLst>
              <a:gs pos="0">
                <a:srgbClr val="005BE2">
                  <a:shade val="30000"/>
                  <a:satMod val="115000"/>
                </a:srgbClr>
              </a:gs>
              <a:gs pos="50000">
                <a:srgbClr val="005BE2">
                  <a:shade val="67500"/>
                  <a:satMod val="115000"/>
                </a:srgbClr>
              </a:gs>
              <a:gs pos="100000">
                <a:srgbClr val="005BE2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AFC8A4B-4E9A-4EB3-A855-0354277A032A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1519410" y="4085787"/>
            <a:ext cx="1301405" cy="1048630"/>
          </a:xfrm>
          <a:prstGeom prst="line">
            <a:avLst/>
          </a:prstGeom>
          <a:ln w="38100">
            <a:solidFill>
              <a:srgbClr val="005B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06E584A-CFB8-4950-B847-A87EA51831AB}"/>
              </a:ext>
            </a:extLst>
          </p:cNvPr>
          <p:cNvCxnSpPr>
            <a:cxnSpLocks/>
            <a:stCxn id="14" idx="2"/>
            <a:endCxn id="4" idx="6"/>
          </p:cNvCxnSpPr>
          <p:nvPr/>
        </p:nvCxnSpPr>
        <p:spPr>
          <a:xfrm flipH="1">
            <a:off x="1566859" y="3971236"/>
            <a:ext cx="1206507" cy="0"/>
          </a:xfrm>
          <a:prstGeom prst="line">
            <a:avLst/>
          </a:prstGeom>
          <a:ln w="38100">
            <a:solidFill>
              <a:srgbClr val="005B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7395401-292D-4A80-BF8A-5CBAE4F4ED32}"/>
              </a:ext>
            </a:extLst>
          </p:cNvPr>
          <p:cNvCxnSpPr>
            <a:cxnSpLocks/>
            <a:stCxn id="13" idx="0"/>
            <a:endCxn id="4" idx="4"/>
          </p:cNvCxnSpPr>
          <p:nvPr/>
        </p:nvCxnSpPr>
        <p:spPr>
          <a:xfrm flipV="1">
            <a:off x="1404859" y="4133236"/>
            <a:ext cx="0" cy="953732"/>
          </a:xfrm>
          <a:prstGeom prst="line">
            <a:avLst/>
          </a:prstGeom>
          <a:ln w="38100">
            <a:solidFill>
              <a:srgbClr val="005B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525CCC2-F86E-4A17-93AE-6E452E3C86E4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935366" y="4133236"/>
            <a:ext cx="1" cy="953731"/>
          </a:xfrm>
          <a:prstGeom prst="line">
            <a:avLst/>
          </a:prstGeom>
          <a:ln w="38100">
            <a:solidFill>
              <a:srgbClr val="005B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F7B114-4874-4E7F-94B4-4F9E882A8EB2}"/>
              </a:ext>
            </a:extLst>
          </p:cNvPr>
          <p:cNvCxnSpPr>
            <a:cxnSpLocks/>
            <a:stCxn id="15" idx="1"/>
            <a:endCxn id="4" idx="5"/>
          </p:cNvCxnSpPr>
          <p:nvPr/>
        </p:nvCxnSpPr>
        <p:spPr>
          <a:xfrm flipH="1" flipV="1">
            <a:off x="1519410" y="4085787"/>
            <a:ext cx="1301406" cy="1048629"/>
          </a:xfrm>
          <a:prstGeom prst="line">
            <a:avLst/>
          </a:prstGeom>
          <a:ln w="38100">
            <a:solidFill>
              <a:srgbClr val="005B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95D04AC-CBBB-4096-90C3-42CB5D3F4717}"/>
              </a:ext>
            </a:extLst>
          </p:cNvPr>
          <p:cNvCxnSpPr>
            <a:cxnSpLocks/>
            <a:stCxn id="15" idx="2"/>
            <a:endCxn id="13" idx="6"/>
          </p:cNvCxnSpPr>
          <p:nvPr/>
        </p:nvCxnSpPr>
        <p:spPr>
          <a:xfrm flipH="1">
            <a:off x="1566859" y="5248967"/>
            <a:ext cx="1206508" cy="1"/>
          </a:xfrm>
          <a:prstGeom prst="line">
            <a:avLst/>
          </a:prstGeom>
          <a:ln w="38100">
            <a:solidFill>
              <a:srgbClr val="005B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2B5F96BF-348C-433E-B4D3-2FC6F5726B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3C7A333-0276-46BF-92AC-B9E72E63924D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24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4C421A77-FB57-47BD-AE2C-D1E485921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0113" y="168275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图的同构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B38960E9-0AF2-479C-8531-88D2A71B1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2965" y="1235075"/>
            <a:ext cx="8677835" cy="5194300"/>
          </a:xfr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A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A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判断下述每一对图是否同构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(1)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11F5FA64-A163-473F-9BBD-3FFBBFDBA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9718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B885CC4C-3D69-45E8-92F5-7CEDFE13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30146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58730" name="Picture 10" descr="14-3(1)">
            <a:extLst>
              <a:ext uri="{FF2B5EF4-FFF2-40B4-BE49-F238E27FC236}">
                <a16:creationId xmlns:a16="http://schemas.microsoft.com/office/drawing/2014/main" id="{2D43C5FA-B430-4C6C-B458-3080A9A88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67755"/>
            <a:ext cx="37338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31" name="Text Box 11">
            <a:extLst>
              <a:ext uri="{FF2B5EF4-FFF2-40B4-BE49-F238E27FC236}">
                <a16:creationId xmlns:a16="http://schemas.microsoft.com/office/drawing/2014/main" id="{C8BFA1F9-6F1D-40C6-86C4-2A4CBF5A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348756"/>
            <a:ext cx="2590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度数列不同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不同构</a:t>
            </a:r>
          </a:p>
        </p:txBody>
      </p:sp>
    </p:spTree>
    <p:extLst>
      <p:ext uri="{BB962C8B-B14F-4D97-AF65-F5344CB8AC3E}">
        <p14:creationId xmlns:p14="http://schemas.microsoft.com/office/powerpoint/2010/main" val="20496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28BD696-39CC-4EBF-B1DE-3BC9B458DF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5059066-4261-4B4B-9A11-384C361BF1BA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25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AEAA08A-D694-44FA-A309-94F7850FB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0750" y="120650"/>
            <a:ext cx="8229600" cy="990600"/>
          </a:xfrm>
        </p:spPr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latin typeface="Times New Roman" panose="02020603050405020304" pitchFamily="18" charset="0"/>
              </a:rPr>
              <a:t>2 (</a:t>
            </a:r>
            <a:r>
              <a:rPr lang="zh-CN" altLang="en-US" b="1">
                <a:latin typeface="Times New Roman" panose="02020603050405020304" pitchFamily="18" charset="0"/>
              </a:rPr>
              <a:t>续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41F092D1-0BBA-4113-8699-0812F9091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557338"/>
            <a:ext cx="8002588" cy="4419600"/>
          </a:xfr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(2)</a:t>
            </a:r>
          </a:p>
        </p:txBody>
      </p:sp>
      <p:sp>
        <p:nvSpPr>
          <p:cNvPr id="169989" name="Text Box 5">
            <a:extLst>
              <a:ext uri="{FF2B5EF4-FFF2-40B4-BE49-F238E27FC236}">
                <a16:creationId xmlns:a16="http://schemas.microsoft.com/office/drawing/2014/main" id="{C7E05352-61BD-4028-B70C-7DA076546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029574"/>
            <a:ext cx="28956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不同构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入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出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度列不同</a:t>
            </a:r>
          </a:p>
        </p:txBody>
      </p:sp>
      <p:pic>
        <p:nvPicPr>
          <p:cNvPr id="169996" name="Picture 12">
            <a:extLst>
              <a:ext uri="{FF2B5EF4-FFF2-40B4-BE49-F238E27FC236}">
                <a16:creationId xmlns:a16="http://schemas.microsoft.com/office/drawing/2014/main" id="{1EB34EFA-CB72-4B1E-8270-EA43AAD1E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EFEDE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06" y="1844675"/>
            <a:ext cx="4129693" cy="1684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0" name="Text Box 6">
            <a:extLst>
              <a:ext uri="{FF2B5EF4-FFF2-40B4-BE49-F238E27FC236}">
                <a16:creationId xmlns:a16="http://schemas.microsoft.com/office/drawing/2014/main" id="{F964992C-AB93-44AF-9A18-65BF73613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31242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264C3102-C978-4C97-8757-7250F8334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787776"/>
            <a:ext cx="22098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度数列相同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但不同构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为什么</a:t>
            </a:r>
            <a:r>
              <a:rPr lang="en-US" altLang="zh-CN" sz="2800" b="1"/>
              <a:t>?</a:t>
            </a:r>
          </a:p>
        </p:txBody>
      </p:sp>
      <p:pic>
        <p:nvPicPr>
          <p:cNvPr id="169998" name="Picture 14">
            <a:extLst>
              <a:ext uri="{FF2B5EF4-FFF2-40B4-BE49-F238E27FC236}">
                <a16:creationId xmlns:a16="http://schemas.microsoft.com/office/drawing/2014/main" id="{146341D9-5D70-44FA-BB3A-6D11FBBD5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06" y="3789363"/>
            <a:ext cx="4156683" cy="1776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97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/>
      <p:bldP spid="169990" grpId="0"/>
      <p:bldP spid="16999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12541478-2FA9-4738-8511-FAAF83FE9F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73DE780-70D7-49AD-8689-ADEAEEF57AB9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26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60F8C3BF-10CD-46AC-9A2F-73DF5B826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8513" y="92076"/>
            <a:ext cx="8229600" cy="11906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完全图与正则图</a:t>
            </a:r>
            <a:r>
              <a:rPr lang="zh-CN" altLang="en-US" sz="4000" b="1">
                <a:latin typeface="宋体" charset="-122"/>
              </a:rPr>
              <a:t> 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3B031C8A-35CE-42EC-9223-B1851DA8C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229600" cy="53276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阶无向完全图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i="1" baseline="-3000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</a:rPr>
              <a:t>每个顶点都与其余顶点相邻的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阶无向简单图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zh-CN" altLang="en-US" sz="2800" b="1">
                <a:solidFill>
                  <a:srgbClr val="3366CC"/>
                </a:solidFill>
                <a:latin typeface="Times New Roman" panose="02020603050405020304" pitchFamily="18" charset="0"/>
              </a:rPr>
              <a:t>简单性质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边数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-1)/2,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-1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阶有向完全图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每对顶点之间均有两条方向相反的有向边的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阶有向简单图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3366CC"/>
                </a:solidFill>
                <a:latin typeface="Times New Roman" panose="02020603050405020304" pitchFamily="18" charset="0"/>
              </a:rPr>
              <a:t>简单性质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边数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-1),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>
                <a:latin typeface="Times New Roman" panose="02020603050405020304" pitchFamily="18" charset="0"/>
              </a:rPr>
              <a:t>=2(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-1), 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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-1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阶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正则图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 (</a:t>
            </a:r>
            <a:r>
              <a:rPr lang="zh-CN" altLang="en-US" sz="2800" b="1">
                <a:latin typeface="Times New Roman" panose="02020603050405020304" pitchFamily="18" charset="0"/>
              </a:rPr>
              <a:t>各顶点度数均为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阶无向简单图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3366CC"/>
                </a:solidFill>
                <a:latin typeface="Times New Roman" panose="02020603050405020304" pitchFamily="18" charset="0"/>
              </a:rPr>
              <a:t>简单性质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边数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nk</a:t>
            </a:r>
            <a:r>
              <a:rPr lang="en-US" altLang="zh-CN" sz="2800" b="1">
                <a:latin typeface="Times New Roman" panose="02020603050405020304" pitchFamily="18" charset="0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243882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961991C5-6900-448B-8064-3485D8050E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D6E8C4D-039C-4B0F-8327-E0EE45363E94}" type="slidenum">
              <a:rPr lang="en-US" altLang="zh-CN" smtClean="0">
                <a:latin typeface="Arial Black" panose="020B0A04020102020204" pitchFamily="34" charset="0"/>
              </a:rPr>
              <a:pPr algn="ctr" eaLnBrk="1" hangingPunct="1"/>
              <a:t>27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14145EF0-C25F-4F35-9E32-20F227B8C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0" y="165101"/>
            <a:ext cx="8002588" cy="855663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完全图与正则图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1CD14C2-ACB3-481C-8D28-9548D9F07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6736" y="1295399"/>
            <a:ext cx="9279545" cy="4809565"/>
          </a:xfrm>
          <a:solidFill>
            <a:srgbClr val="D1FBFF">
              <a:alpha val="98822"/>
            </a:srgbClr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阶无向完全图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阶有向完全图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为彼得森图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</a:rPr>
              <a:t>阶</a:t>
            </a:r>
            <a:r>
              <a:rPr lang="en-US" altLang="zh-CN" sz="2800" b="1" dirty="0"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</a:rPr>
              <a:t>正则图 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58FEA3DF-EFC8-4E64-948B-16FE8A5B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238" y="30337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9702" name="Group 11">
            <a:extLst>
              <a:ext uri="{FF2B5EF4-FFF2-40B4-BE49-F238E27FC236}">
                <a16:creationId xmlns:a16="http://schemas.microsoft.com/office/drawing/2014/main" id="{D45E6FC1-8912-47AC-A92A-3A2069AE3CB0}"/>
              </a:ext>
            </a:extLst>
          </p:cNvPr>
          <p:cNvGrpSpPr>
            <a:grpSpLocks/>
          </p:cNvGrpSpPr>
          <p:nvPr/>
        </p:nvGrpSpPr>
        <p:grpSpPr bwMode="auto">
          <a:xfrm>
            <a:off x="2271583" y="3454956"/>
            <a:ext cx="6689725" cy="2281237"/>
            <a:chOff x="612" y="2115"/>
            <a:chExt cx="4214" cy="1437"/>
          </a:xfrm>
        </p:grpSpPr>
        <p:sp>
          <p:nvSpPr>
            <p:cNvPr id="29703" name="Text Box 6">
              <a:extLst>
                <a:ext uri="{FF2B5EF4-FFF2-40B4-BE49-F238E27FC236}">
                  <a16:creationId xmlns:a16="http://schemas.microsoft.com/office/drawing/2014/main" id="{FEAB1A4A-ACBE-4522-8DFD-4506A9E03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6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29704" name="Text Box 7">
              <a:extLst>
                <a:ext uri="{FF2B5EF4-FFF2-40B4-BE49-F238E27FC236}">
                  <a16:creationId xmlns:a16="http://schemas.microsoft.com/office/drawing/2014/main" id="{6F57D91C-076A-4C39-ABF9-B910EDD44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2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(2)</a:t>
              </a:r>
            </a:p>
          </p:txBody>
        </p:sp>
        <p:pic>
          <p:nvPicPr>
            <p:cNvPr id="29705" name="Picture 8" descr="18-8">
              <a:extLst>
                <a:ext uri="{FF2B5EF4-FFF2-40B4-BE49-F238E27FC236}">
                  <a16:creationId xmlns:a16="http://schemas.microsoft.com/office/drawing/2014/main" id="{537E2E23-D761-4DB2-8AB8-A23E3BF44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2"/>
            <a:stretch>
              <a:fillRect/>
            </a:stretch>
          </p:blipFill>
          <p:spPr bwMode="auto">
            <a:xfrm>
              <a:off x="3742" y="2205"/>
              <a:ext cx="10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6" name="Text Box 9">
              <a:extLst>
                <a:ext uri="{FF2B5EF4-FFF2-40B4-BE49-F238E27FC236}">
                  <a16:creationId xmlns:a16="http://schemas.microsoft.com/office/drawing/2014/main" id="{D765D39B-A3A3-4FCE-809D-D40C1E5F0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21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(3)</a:t>
              </a:r>
            </a:p>
          </p:txBody>
        </p:sp>
        <p:pic>
          <p:nvPicPr>
            <p:cNvPr id="29707" name="Picture 10">
              <a:extLst>
                <a:ext uri="{FF2B5EF4-FFF2-40B4-BE49-F238E27FC236}">
                  <a16:creationId xmlns:a16="http://schemas.microsoft.com/office/drawing/2014/main" id="{1645A4D9-B689-4288-B3CE-1B89027718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2115"/>
              <a:ext cx="2722" cy="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8256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0D2E8E20-237C-41E8-B743-C2E30CA118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1F1D47D-5B33-4B1B-BB5B-315598F32646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28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57E769A9-F832-41AA-B2AE-C4078EF0E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88913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子图</a:t>
            </a:r>
            <a:r>
              <a:rPr lang="zh-CN" altLang="en-US" b="1">
                <a:latin typeface="宋体" charset="-122"/>
              </a:rPr>
              <a:t> 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A1146B5E-EC8C-4B34-A3C6-DC531BF6C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069976"/>
            <a:ext cx="8610600" cy="5688013"/>
          </a:xfrm>
        </p:spPr>
        <p:txBody>
          <a:bodyPr/>
          <a:lstStyle/>
          <a:p>
            <a:pPr algn="just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FF0066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latin typeface="Times New Roman" panose="02020603050405020304" pitchFamily="18" charset="0"/>
              </a:rPr>
              <a:t> 设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=&lt;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&gt;, </a:t>
            </a:r>
            <a:r>
              <a:rPr lang="en-US" altLang="zh-CN" sz="2800" b="1" i="1">
                <a:latin typeface="Times New Roman" panose="02020603050405020304" pitchFamily="18" charset="0"/>
              </a:rPr>
              <a:t>G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>
                <a:latin typeface="Times New Roman" panose="02020603050405020304" pitchFamily="18" charset="0"/>
              </a:rPr>
              <a:t>=&lt;</a:t>
            </a:r>
            <a:r>
              <a:rPr lang="en-US" altLang="zh-CN" sz="2800" b="1" i="1">
                <a:latin typeface="Times New Roman" panose="02020603050405020304" pitchFamily="18" charset="0"/>
              </a:rPr>
              <a:t>V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E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zh-CN" altLang="en-US" sz="2800" b="1">
                <a:latin typeface="Times New Roman" panose="02020603050405020304" pitchFamily="18" charset="0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个图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algn="just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(1) </a:t>
            </a: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</a:rPr>
              <a:t>V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</a:rPr>
              <a:t>且</a:t>
            </a:r>
            <a:r>
              <a:rPr lang="en-US" altLang="zh-CN" sz="2800" b="1" i="1">
                <a:latin typeface="Times New Roman" panose="02020603050405020304" pitchFamily="18" charset="0"/>
              </a:rPr>
              <a:t>E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E,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则称</a:t>
            </a:r>
            <a:r>
              <a:rPr lang="en-US" altLang="zh-CN" sz="2800" b="1" i="1">
                <a:latin typeface="Times New Roman" panose="02020603050405020304" pitchFamily="18" charset="0"/>
              </a:rPr>
              <a:t>G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子图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 i="1">
                <a:latin typeface="Times New Roman" panose="02020603050405020304" pitchFamily="18" charset="0"/>
              </a:rPr>
              <a:t>G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母图</a:t>
            </a:r>
            <a:r>
              <a:rPr lang="en-US" altLang="zh-CN" sz="2800" b="1">
                <a:latin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</a:rPr>
              <a:t>记作</a:t>
            </a:r>
            <a:r>
              <a:rPr lang="en-US" altLang="zh-CN" sz="2800" b="1" i="1">
                <a:latin typeface="Times New Roman" panose="02020603050405020304" pitchFamily="18" charset="0"/>
              </a:rPr>
              <a:t>G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>
                <a:latin typeface="Times New Roman" panose="02020603050405020304" pitchFamily="18" charset="0"/>
              </a:rPr>
              <a:t>G.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(2)</a:t>
            </a: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</a:rPr>
              <a:t>G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且</a:t>
            </a:r>
            <a:r>
              <a:rPr lang="en-US" altLang="zh-CN" sz="2800" b="1" i="1">
                <a:latin typeface="Times New Roman" panose="02020603050405020304" pitchFamily="18" charset="0"/>
              </a:rPr>
              <a:t>G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 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（即</a:t>
            </a:r>
            <a:r>
              <a:rPr lang="en-US" altLang="zh-CN" sz="2800" b="1" i="1">
                <a:latin typeface="Times New Roman" panose="02020603050405020304" pitchFamily="18" charset="0"/>
              </a:rPr>
              <a:t>V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sz="2800" b="1" i="1">
                <a:latin typeface="Times New Roman" panose="02020603050405020304" pitchFamily="18" charset="0"/>
              </a:rPr>
              <a:t>V </a:t>
            </a:r>
            <a:r>
              <a:rPr lang="zh-CN" altLang="en-US" sz="2800" b="1">
                <a:latin typeface="Times New Roman" panose="02020603050405020304" pitchFamily="18" charset="0"/>
              </a:rPr>
              <a:t>或</a:t>
            </a:r>
            <a:r>
              <a:rPr lang="en-US" altLang="zh-CN" sz="2800" b="1" i="1">
                <a:latin typeface="Times New Roman" panose="02020603050405020304" pitchFamily="18" charset="0"/>
              </a:rPr>
              <a:t>E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zh-CN" altLang="en-US" sz="2800" b="1">
                <a:latin typeface="Times New Roman" panose="02020603050405020304" pitchFamily="18" charset="0"/>
              </a:rPr>
              <a:t>），称</a:t>
            </a:r>
            <a:r>
              <a:rPr lang="en-US" altLang="zh-CN" sz="2800" b="1" i="1">
                <a:latin typeface="Times New Roman" panose="02020603050405020304" pitchFamily="18" charset="0"/>
              </a:rPr>
              <a:t>G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真子图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(3) </a:t>
            </a: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</a:rPr>
              <a:t>G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>
                <a:latin typeface="Times New Roman" panose="02020603050405020304" pitchFamily="18" charset="0"/>
              </a:rPr>
              <a:t>G </a:t>
            </a:r>
            <a:r>
              <a:rPr lang="zh-CN" altLang="en-US" sz="2800" b="1">
                <a:latin typeface="Times New Roman" panose="02020603050405020304" pitchFamily="18" charset="0"/>
              </a:rPr>
              <a:t>且</a:t>
            </a:r>
            <a:r>
              <a:rPr lang="en-US" altLang="zh-CN" sz="2800" b="1" i="1">
                <a:latin typeface="Times New Roman" panose="02020603050405020304" pitchFamily="18" charset="0"/>
              </a:rPr>
              <a:t>V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</a:rPr>
              <a:t>，则称</a:t>
            </a:r>
            <a:r>
              <a:rPr lang="en-US" altLang="zh-CN" sz="2800" b="1" i="1">
                <a:latin typeface="Times New Roman" panose="02020603050405020304" pitchFamily="18" charset="0"/>
              </a:rPr>
              <a:t>G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生成子图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(4) </a:t>
            </a: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V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>
                <a:latin typeface="Times New Roman" panose="02020603050405020304" pitchFamily="18" charset="0"/>
              </a:rPr>
              <a:t>V </a:t>
            </a:r>
            <a:r>
              <a:rPr lang="zh-CN" altLang="en-US" sz="2800" b="1">
                <a:latin typeface="Times New Roman" panose="02020603050405020304" pitchFamily="18" charset="0"/>
              </a:rPr>
              <a:t>且</a:t>
            </a:r>
            <a:r>
              <a:rPr lang="en-US" altLang="zh-CN" sz="2800" b="1" i="1">
                <a:latin typeface="Times New Roman" panose="02020603050405020304" pitchFamily="18" charset="0"/>
              </a:rPr>
              <a:t>V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,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以</a:t>
            </a:r>
            <a:r>
              <a:rPr lang="en-US" altLang="zh-CN" sz="2800" b="1" i="1">
                <a:latin typeface="Times New Roman" panose="02020603050405020304" pitchFamily="18" charset="0"/>
              </a:rPr>
              <a:t>V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>
                <a:latin typeface="Times New Roman" panose="02020603050405020304" pitchFamily="18" charset="0"/>
              </a:rPr>
              <a:t>为顶点集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以两端点都在 </a:t>
            </a:r>
            <a:r>
              <a:rPr lang="en-US" altLang="zh-CN" sz="2800" b="1" i="1">
                <a:latin typeface="Times New Roman" panose="02020603050405020304" pitchFamily="18" charset="0"/>
              </a:rPr>
              <a:t>V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>
                <a:latin typeface="Times New Roman" panose="02020603050405020304" pitchFamily="18" charset="0"/>
              </a:rPr>
              <a:t>中的所有边为边集的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的子图称作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V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的导出子图</a:t>
            </a:r>
            <a:r>
              <a:rPr lang="zh-CN" altLang="en-US" sz="2800" b="1">
                <a:latin typeface="Times New Roman" panose="02020603050405020304" pitchFamily="18" charset="0"/>
              </a:rPr>
              <a:t>，记作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V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>
                <a:latin typeface="Times New Roman" panose="02020603050405020304" pitchFamily="18" charset="0"/>
              </a:rPr>
              <a:t>].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(5) </a:t>
            </a: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E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zh-CN" altLang="en-US" sz="2800" b="1">
                <a:latin typeface="Times New Roman" panose="02020603050405020304" pitchFamily="18" charset="0"/>
              </a:rPr>
              <a:t>且</a:t>
            </a:r>
            <a:r>
              <a:rPr lang="en-US" altLang="zh-CN" sz="2800" b="1" i="1">
                <a:latin typeface="Times New Roman" panose="02020603050405020304" pitchFamily="18" charset="0"/>
              </a:rPr>
              <a:t>E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,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以</a:t>
            </a:r>
            <a:r>
              <a:rPr lang="en-US" altLang="zh-CN" sz="2800" b="1" i="1">
                <a:latin typeface="Times New Roman" panose="02020603050405020304" pitchFamily="18" charset="0"/>
              </a:rPr>
              <a:t>E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>
                <a:latin typeface="Times New Roman" panose="02020603050405020304" pitchFamily="18" charset="0"/>
              </a:rPr>
              <a:t>为边集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以</a:t>
            </a:r>
            <a:r>
              <a:rPr lang="en-US" altLang="zh-CN" sz="2800" b="1" i="1">
                <a:latin typeface="Times New Roman" panose="02020603050405020304" pitchFamily="18" charset="0"/>
              </a:rPr>
              <a:t>E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>
                <a:latin typeface="Times New Roman" panose="02020603050405020304" pitchFamily="18" charset="0"/>
              </a:rPr>
              <a:t>中边关联的所有顶点为顶点集的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的子图称作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的导出子图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记作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E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>
                <a:latin typeface="Times New Roman" panose="02020603050405020304" pitchFamily="18" charset="0"/>
              </a:rPr>
              <a:t>]. </a:t>
            </a:r>
          </a:p>
        </p:txBody>
      </p:sp>
    </p:spTree>
    <p:extLst>
      <p:ext uri="{BB962C8B-B14F-4D97-AF65-F5344CB8AC3E}">
        <p14:creationId xmlns:p14="http://schemas.microsoft.com/office/powerpoint/2010/main" val="30045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914EC0AD-AD1E-4344-AB35-836BCA8F90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9AD9FA1-B0AB-48B0-83E9-6F976372BD47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29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36B4C8A3-F04C-492C-97E4-30A6E28A2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3250" y="190501"/>
            <a:ext cx="8002588" cy="855663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子图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A320DAC-A34E-4EB6-8DEB-EC9FB43F8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344" y="1124712"/>
            <a:ext cx="8229600" cy="480060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A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画出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baseline="-3000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的所有非同构的生成子图 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8328DFEF-947F-43E2-A71A-4152CBF79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2416175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63847" name="Picture 7">
            <a:extLst>
              <a:ext uri="{FF2B5EF4-FFF2-40B4-BE49-F238E27FC236}">
                <a16:creationId xmlns:a16="http://schemas.microsoft.com/office/drawing/2014/main" id="{40FD863D-A0DA-4F47-BAB2-9B8677803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485" y="1574238"/>
            <a:ext cx="9969563" cy="4734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0E20AD72-6692-44B9-A7EA-14A80488F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图的基本概念 </a:t>
            </a:r>
            <a:endParaRPr lang="zh-CN" altLang="en-US" dirty="0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2BADAF7-C633-4528-80A2-6BBC50CD4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无向图及有向图</a:t>
            </a:r>
          </a:p>
          <a:p>
            <a:r>
              <a:rPr lang="en-US" altLang="zh-CN"/>
              <a:t>5.2 </a:t>
            </a:r>
            <a:r>
              <a:rPr lang="zh-CN" altLang="en-US"/>
              <a:t>通路、回路、图的连通性</a:t>
            </a:r>
          </a:p>
          <a:p>
            <a:r>
              <a:rPr lang="en-US" altLang="zh-CN"/>
              <a:t>5.3 </a:t>
            </a:r>
            <a:r>
              <a:rPr lang="zh-CN" altLang="en-US"/>
              <a:t>图的矩阵表示</a:t>
            </a:r>
          </a:p>
          <a:p>
            <a:r>
              <a:rPr lang="en-US" altLang="zh-CN"/>
              <a:t>5.4 </a:t>
            </a:r>
            <a:r>
              <a:rPr lang="zh-CN" altLang="en-US"/>
              <a:t>最短路径、关键路径 和着色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1B5988C7-C867-4D94-A39B-4729B738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613" y="6453188"/>
            <a:ext cx="1597025" cy="404812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F4F9BF-B6AB-4731-A92F-A36C6020B874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195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656CE8B7-A48D-4A80-BBE4-42A9CC514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23FAB1-D580-4883-8104-89073BB420ED}" type="slidenum">
              <a:rPr lang="en-US" altLang="zh-CN">
                <a:latin typeface="Arial Black" panose="020B0A04020102020204" pitchFamily="34" charset="0"/>
              </a:rPr>
              <a:pPr eaLnBrk="1" hangingPunct="1"/>
              <a:t>30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BEF6247-AC1D-4237-8355-F9C7EF129F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2314" y="188913"/>
            <a:ext cx="7991475" cy="10795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补图</a:t>
            </a:r>
            <a:r>
              <a:rPr lang="zh-CN" altLang="en-US" b="1">
                <a:latin typeface="宋体" charset="-122"/>
              </a:rPr>
              <a:t> </a:t>
            </a:r>
          </a:p>
        </p:txBody>
      </p:sp>
      <p:grpSp>
        <p:nvGrpSpPr>
          <p:cNvPr id="3079" name="Group 40">
            <a:extLst>
              <a:ext uri="{FF2B5EF4-FFF2-40B4-BE49-F238E27FC236}">
                <a16:creationId xmlns:a16="http://schemas.microsoft.com/office/drawing/2014/main" id="{47FCCD39-EAF3-4E99-AFF9-422562A15025}"/>
              </a:ext>
            </a:extLst>
          </p:cNvPr>
          <p:cNvGrpSpPr>
            <a:grpSpLocks/>
          </p:cNvGrpSpPr>
          <p:nvPr/>
        </p:nvGrpSpPr>
        <p:grpSpPr bwMode="auto">
          <a:xfrm>
            <a:off x="2043113" y="1541464"/>
            <a:ext cx="8229600" cy="2941637"/>
            <a:chOff x="327" y="971"/>
            <a:chExt cx="5184" cy="1853"/>
          </a:xfrm>
        </p:grpSpPr>
        <p:graphicFrame>
          <p:nvGraphicFramePr>
            <p:cNvPr id="3075" name="Object 4">
              <a:extLst>
                <a:ext uri="{FF2B5EF4-FFF2-40B4-BE49-F238E27FC236}">
                  <a16:creationId xmlns:a16="http://schemas.microsoft.com/office/drawing/2014/main" id="{9955B56A-05A8-452B-9D61-1144FF357D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8" y="1687"/>
            <a:ext cx="26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Equation" r:id="rId3" imgW="177480" imgH="203040" progId="Equation.3">
                    <p:embed/>
                  </p:oleObj>
                </mc:Choice>
                <mc:Fallback>
                  <p:oleObj name="Equation" r:id="rId3" imgW="177480" imgH="203040" progId="Equation.3">
                    <p:embed/>
                    <p:pic>
                      <p:nvPicPr>
                        <p:cNvPr id="3075" name="Object 4">
                          <a:extLst>
                            <a:ext uri="{FF2B5EF4-FFF2-40B4-BE49-F238E27FC236}">
                              <a16:creationId xmlns:a16="http://schemas.microsoft.com/office/drawing/2014/main" id="{9955B56A-05A8-452B-9D61-1144FF357D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" y="1687"/>
                          <a:ext cx="26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5">
              <a:extLst>
                <a:ext uri="{FF2B5EF4-FFF2-40B4-BE49-F238E27FC236}">
                  <a16:creationId xmlns:a16="http://schemas.microsoft.com/office/drawing/2014/main" id="{68426E16-BBE9-4FCE-9ADE-60C8C8DE07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3" y="2081"/>
            <a:ext cx="26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Equation" r:id="rId5" imgW="177480" imgH="203040" progId="Equation.3">
                    <p:embed/>
                  </p:oleObj>
                </mc:Choice>
                <mc:Fallback>
                  <p:oleObj name="Equation" r:id="rId5" imgW="177480" imgH="203040" progId="Equation.3">
                    <p:embed/>
                    <p:pic>
                      <p:nvPicPr>
                        <p:cNvPr id="3076" name="Object 5">
                          <a:extLst>
                            <a:ext uri="{FF2B5EF4-FFF2-40B4-BE49-F238E27FC236}">
                              <a16:creationId xmlns:a16="http://schemas.microsoft.com/office/drawing/2014/main" id="{68426E16-BBE9-4FCE-9ADE-60C8C8DE07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2081"/>
                          <a:ext cx="26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" name="Text Box 6">
              <a:extLst>
                <a:ext uri="{FF2B5EF4-FFF2-40B4-BE49-F238E27FC236}">
                  <a16:creationId xmlns:a16="http://schemas.microsoft.com/office/drawing/2014/main" id="{52DB2237-CCB0-4C2E-BE15-D4D26F965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" y="971"/>
              <a:ext cx="5184" cy="1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32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定义</a:t>
              </a:r>
              <a:r>
                <a:rPr lang="zh-CN" altLang="en-US" sz="3200" b="1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G</a:t>
              </a:r>
              <a:r>
                <a:rPr lang="en-US" altLang="zh-CN" sz="2800" b="1">
                  <a:latin typeface="Times New Roman" panose="02020603050405020304" pitchFamily="18" charset="0"/>
                </a:rPr>
                <a:t>=&lt;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>
                  <a:latin typeface="Times New Roman" panose="02020603050405020304" pitchFamily="18" charset="0"/>
                </a:rPr>
                <a:t>&gt;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>
                  <a:latin typeface="Times New Roman" panose="02020603050405020304" pitchFamily="18" charset="0"/>
                </a:rPr>
                <a:t>阶无向简单图，以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V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为顶点集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</a:rPr>
                <a:t>所有使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G</a:t>
              </a:r>
              <a:r>
                <a:rPr lang="zh-CN" altLang="en-US" sz="2800" b="1">
                  <a:latin typeface="Times New Roman" panose="02020603050405020304" pitchFamily="18" charset="0"/>
                </a:rPr>
                <a:t>成为完全图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K</a:t>
              </a:r>
              <a:r>
                <a:rPr lang="en-US" altLang="zh-CN" sz="2800" b="1" i="1" baseline="-30000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的添加边组成的集合为边集的图，称为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G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</a:t>
              </a:r>
              <a:r>
                <a:rPr lang="zh-CN" altLang="en-US" sz="28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补图</a:t>
              </a:r>
              <a:r>
                <a:rPr lang="zh-CN" altLang="en-US" sz="2800" b="1">
                  <a:latin typeface="Times New Roman" panose="02020603050405020304" pitchFamily="18" charset="0"/>
                </a:rPr>
                <a:t>，记作   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若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G 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  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则称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G</a:t>
              </a:r>
              <a:r>
                <a:rPr lang="zh-CN" altLang="en-US" sz="2800" b="1">
                  <a:latin typeface="Times New Roman" panose="02020603050405020304" pitchFamily="18" charset="0"/>
                </a:rPr>
                <a:t>是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自补图</a:t>
              </a:r>
              <a:r>
                <a:rPr lang="en-US" altLang="zh-CN" sz="2800" b="1">
                  <a:latin typeface="Times New Roman" panose="02020603050405020304" pitchFamily="18" charset="0"/>
                </a:rPr>
                <a:t>. </a:t>
              </a:r>
              <a:endPara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            </a:t>
              </a:r>
              <a:r>
                <a:rPr lang="zh-CN" altLang="en-US" sz="2800" b="1"/>
                <a:t>有向简单图的补图可类似定义。</a:t>
              </a:r>
              <a:endParaRPr lang="zh-CN" altLang="en-US" b="1"/>
            </a:p>
          </p:txBody>
        </p:sp>
      </p:grpSp>
      <p:graphicFrame>
        <p:nvGraphicFramePr>
          <p:cNvPr id="3074" name="Object 8">
            <a:extLst>
              <a:ext uri="{FF2B5EF4-FFF2-40B4-BE49-F238E27FC236}">
                <a16:creationId xmlns:a16="http://schemas.microsoft.com/office/drawing/2014/main" id="{F68E4DE7-9437-4E89-BCFC-9D67B0E91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4941888"/>
          <a:ext cx="82296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7" imgW="3149280" imgH="215640" progId="Equation.DSMT4">
                  <p:embed/>
                </p:oleObj>
              </mc:Choice>
              <mc:Fallback>
                <p:oleObj name="Equation" r:id="rId7" imgW="3149280" imgH="215640" progId="Equation.DSMT4">
                  <p:embed/>
                  <p:pic>
                    <p:nvPicPr>
                      <p:cNvPr id="3074" name="Object 8">
                        <a:extLst>
                          <a:ext uri="{FF2B5EF4-FFF2-40B4-BE49-F238E27FC236}">
                            <a16:creationId xmlns:a16="http://schemas.microsoft.com/office/drawing/2014/main" id="{F68E4DE7-9437-4E89-BCFC-9D67B0E917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941888"/>
                        <a:ext cx="82296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43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2">
            <a:extLst>
              <a:ext uri="{FF2B5EF4-FFF2-40B4-BE49-F238E27FC236}">
                <a16:creationId xmlns:a16="http://schemas.microsoft.com/office/drawing/2014/main" id="{1FBA743C-B6FF-4907-B581-C2892E43A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2BBB90-3E29-4271-8644-C3179BFA7871}" type="slidenum">
              <a:rPr lang="en-US" altLang="zh-CN">
                <a:latin typeface="Arial Black" panose="020B0A04020102020204" pitchFamily="34" charset="0"/>
              </a:rPr>
              <a:pPr eaLnBrk="1" hangingPunct="1"/>
              <a:t>31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0AFA5139-9C60-4828-87F1-15A2277C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0" y="5588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A"/>
                </a:solidFill>
              </a:rPr>
              <a:t>例</a:t>
            </a:r>
            <a:r>
              <a:rPr lang="zh-CN" altLang="en-US" sz="2800" b="1"/>
              <a:t>  画出</a:t>
            </a:r>
            <a:r>
              <a:rPr lang="en-US" altLang="zh-CN" sz="2800" b="1"/>
              <a:t>5</a:t>
            </a:r>
            <a:r>
              <a:rPr lang="zh-CN" altLang="en-US" sz="2800" b="1"/>
              <a:t>阶</a:t>
            </a:r>
            <a:r>
              <a:rPr lang="en-US" altLang="zh-CN" sz="2800" b="1"/>
              <a:t>7</a:t>
            </a:r>
            <a:r>
              <a:rPr lang="zh-CN" altLang="en-US" sz="2800" b="1"/>
              <a:t>条边的所有非同构的无向简单图</a:t>
            </a:r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C211EA01-FA92-426C-B727-508BBD540C0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971801"/>
            <a:ext cx="7543800" cy="2506663"/>
            <a:chOff x="288" y="1104"/>
            <a:chExt cx="4752" cy="1579"/>
          </a:xfrm>
        </p:grpSpPr>
        <p:sp>
          <p:nvSpPr>
            <p:cNvPr id="32774" name="Oval 3">
              <a:extLst>
                <a:ext uri="{FF2B5EF4-FFF2-40B4-BE49-F238E27FC236}">
                  <a16:creationId xmlns:a16="http://schemas.microsoft.com/office/drawing/2014/main" id="{5E93AC65-5142-40A9-90BE-0F43C606D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15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5" name="Oval 4">
              <a:extLst>
                <a:ext uri="{FF2B5EF4-FFF2-40B4-BE49-F238E27FC236}">
                  <a16:creationId xmlns:a16="http://schemas.microsoft.com/office/drawing/2014/main" id="{226360AF-282F-4AAF-A848-4AA9F87D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3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6" name="Oval 5">
              <a:extLst>
                <a:ext uri="{FF2B5EF4-FFF2-40B4-BE49-F238E27FC236}">
                  <a16:creationId xmlns:a16="http://schemas.microsoft.com/office/drawing/2014/main" id="{83D469CB-47F0-4C53-AAE6-A8EE0AD97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3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7" name="Oval 6">
              <a:extLst>
                <a:ext uri="{FF2B5EF4-FFF2-40B4-BE49-F238E27FC236}">
                  <a16:creationId xmlns:a16="http://schemas.microsoft.com/office/drawing/2014/main" id="{852E324A-73D9-46E2-8126-6B6BD9BD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8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8" name="Oval 7">
              <a:extLst>
                <a:ext uri="{FF2B5EF4-FFF2-40B4-BE49-F238E27FC236}">
                  <a16:creationId xmlns:a16="http://schemas.microsoft.com/office/drawing/2014/main" id="{B3173764-F669-4341-8BF1-CC1BE8FE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8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9" name="Oval 8">
              <a:extLst>
                <a:ext uri="{FF2B5EF4-FFF2-40B4-BE49-F238E27FC236}">
                  <a16:creationId xmlns:a16="http://schemas.microsoft.com/office/drawing/2014/main" id="{77FEFF3C-FFB8-44CA-B5CB-DEE93479C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04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0" name="Oval 9">
              <a:extLst>
                <a:ext uri="{FF2B5EF4-FFF2-40B4-BE49-F238E27FC236}">
                  <a16:creationId xmlns:a16="http://schemas.microsoft.com/office/drawing/2014/main" id="{9F52DE5C-D69B-4E37-A59B-492BB659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48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1" name="Oval 10">
              <a:extLst>
                <a:ext uri="{FF2B5EF4-FFF2-40B4-BE49-F238E27FC236}">
                  <a16:creationId xmlns:a16="http://schemas.microsoft.com/office/drawing/2014/main" id="{AAE1F028-D3AC-47F0-A8C1-99A371F99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8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2" name="Oval 11">
              <a:extLst>
                <a:ext uri="{FF2B5EF4-FFF2-40B4-BE49-F238E27FC236}">
                  <a16:creationId xmlns:a16="http://schemas.microsoft.com/office/drawing/2014/main" id="{0FAB80CC-4379-49F8-A3F4-A486B5415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24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3" name="Oval 12">
              <a:extLst>
                <a:ext uri="{FF2B5EF4-FFF2-40B4-BE49-F238E27FC236}">
                  <a16:creationId xmlns:a16="http://schemas.microsoft.com/office/drawing/2014/main" id="{1CD766DF-28CB-477C-9780-90E8295E2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24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4" name="Oval 13">
              <a:extLst>
                <a:ext uri="{FF2B5EF4-FFF2-40B4-BE49-F238E27FC236}">
                  <a16:creationId xmlns:a16="http://schemas.microsoft.com/office/drawing/2014/main" id="{C65D55E8-B187-49FF-A2A5-06F962EB7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15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5" name="Oval 14">
              <a:extLst>
                <a:ext uri="{FF2B5EF4-FFF2-40B4-BE49-F238E27FC236}">
                  <a16:creationId xmlns:a16="http://schemas.microsoft.com/office/drawing/2014/main" id="{1FDF4E0B-1639-4E4B-A15A-0839B0C55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53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6" name="Oval 15">
              <a:extLst>
                <a:ext uri="{FF2B5EF4-FFF2-40B4-BE49-F238E27FC236}">
                  <a16:creationId xmlns:a16="http://schemas.microsoft.com/office/drawing/2014/main" id="{7B9A32DA-A9F2-44E3-8A55-10EACA1C5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53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7" name="Oval 16">
              <a:extLst>
                <a:ext uri="{FF2B5EF4-FFF2-40B4-BE49-F238E27FC236}">
                  <a16:creationId xmlns:a16="http://schemas.microsoft.com/office/drawing/2014/main" id="{28E778CE-9794-42F8-8600-28494B209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8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8" name="Oval 17">
              <a:extLst>
                <a:ext uri="{FF2B5EF4-FFF2-40B4-BE49-F238E27FC236}">
                  <a16:creationId xmlns:a16="http://schemas.microsoft.com/office/drawing/2014/main" id="{C8C64937-0A9C-49D0-83FB-996ACC174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8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9" name="Oval 18">
              <a:extLst>
                <a:ext uri="{FF2B5EF4-FFF2-40B4-BE49-F238E27FC236}">
                  <a16:creationId xmlns:a16="http://schemas.microsoft.com/office/drawing/2014/main" id="{2B19D6D9-78B4-48E0-8A9C-C635BCC3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5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0" name="Oval 19">
              <a:extLst>
                <a:ext uri="{FF2B5EF4-FFF2-40B4-BE49-F238E27FC236}">
                  <a16:creationId xmlns:a16="http://schemas.microsoft.com/office/drawing/2014/main" id="{4CBCD219-DAB2-4D00-ABA2-A05EA7F98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3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1" name="Oval 20">
              <a:extLst>
                <a:ext uri="{FF2B5EF4-FFF2-40B4-BE49-F238E27FC236}">
                  <a16:creationId xmlns:a16="http://schemas.microsoft.com/office/drawing/2014/main" id="{BACD6B4A-868F-43FC-81E4-C195F7B21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53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2" name="Oval 21">
              <a:extLst>
                <a:ext uri="{FF2B5EF4-FFF2-40B4-BE49-F238E27FC236}">
                  <a16:creationId xmlns:a16="http://schemas.microsoft.com/office/drawing/2014/main" id="{1FB09381-5C2C-4ECF-BC15-D255661C8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3" name="Oval 22">
              <a:extLst>
                <a:ext uri="{FF2B5EF4-FFF2-40B4-BE49-F238E27FC236}">
                  <a16:creationId xmlns:a16="http://schemas.microsoft.com/office/drawing/2014/main" id="{3D5AE4F5-558B-4006-8643-13C5BE52D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4" name="Line 23">
              <a:extLst>
                <a:ext uri="{FF2B5EF4-FFF2-40B4-BE49-F238E27FC236}">
                  <a16:creationId xmlns:a16="http://schemas.microsoft.com/office/drawing/2014/main" id="{DE5B26AD-F059-49F5-8FBA-F5D957C9B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1200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Line 24">
              <a:extLst>
                <a:ext uri="{FF2B5EF4-FFF2-40B4-BE49-F238E27FC236}">
                  <a16:creationId xmlns:a16="http://schemas.microsoft.com/office/drawing/2014/main" id="{B6A1C4F9-B7E5-41E2-A492-210AA7A34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53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Line 25">
              <a:extLst>
                <a:ext uri="{FF2B5EF4-FFF2-40B4-BE49-F238E27FC236}">
                  <a16:creationId xmlns:a16="http://schemas.microsoft.com/office/drawing/2014/main" id="{7D9C7C84-C0DE-45FE-8B43-57E99966E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92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Line 26">
              <a:extLst>
                <a:ext uri="{FF2B5EF4-FFF2-40B4-BE49-F238E27FC236}">
                  <a16:creationId xmlns:a16="http://schemas.microsoft.com/office/drawing/2014/main" id="{32A61E06-5FE6-44D2-BADF-652175F9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27">
              <a:extLst>
                <a:ext uri="{FF2B5EF4-FFF2-40B4-BE49-F238E27FC236}">
                  <a16:creationId xmlns:a16="http://schemas.microsoft.com/office/drawing/2014/main" id="{C0463983-A80E-4CAF-90AB-3FBE93BAD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584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28">
              <a:extLst>
                <a:ext uri="{FF2B5EF4-FFF2-40B4-BE49-F238E27FC236}">
                  <a16:creationId xmlns:a16="http://schemas.microsoft.com/office/drawing/2014/main" id="{B7B1502D-8AAF-4EC8-862C-C7DE07463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584"/>
              <a:ext cx="14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29">
              <a:extLst>
                <a:ext uri="{FF2B5EF4-FFF2-40B4-BE49-F238E27FC236}">
                  <a16:creationId xmlns:a16="http://schemas.microsoft.com/office/drawing/2014/main" id="{2514491D-9558-4D02-8811-A3537FC04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536"/>
              <a:ext cx="14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30">
              <a:extLst>
                <a:ext uri="{FF2B5EF4-FFF2-40B4-BE49-F238E27FC236}">
                  <a16:creationId xmlns:a16="http://schemas.microsoft.com/office/drawing/2014/main" id="{88E4A2B5-641F-4182-8176-F820DE539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82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31">
              <a:extLst>
                <a:ext uri="{FF2B5EF4-FFF2-40B4-BE49-F238E27FC236}">
                  <a16:creationId xmlns:a16="http://schemas.microsoft.com/office/drawing/2014/main" id="{E76EE9FE-8704-4D0D-9C8F-82B02B421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536"/>
              <a:ext cx="48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32">
              <a:extLst>
                <a:ext uri="{FF2B5EF4-FFF2-40B4-BE49-F238E27FC236}">
                  <a16:creationId xmlns:a16="http://schemas.microsoft.com/office/drawing/2014/main" id="{DCD3C38A-6D0E-4390-9004-1DB3F5A5D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536"/>
              <a:ext cx="48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33">
              <a:extLst>
                <a:ext uri="{FF2B5EF4-FFF2-40B4-BE49-F238E27FC236}">
                  <a16:creationId xmlns:a16="http://schemas.microsoft.com/office/drawing/2014/main" id="{078C4CA7-583C-47AD-B47C-D0E653AE2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584"/>
              <a:ext cx="14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34">
              <a:extLst>
                <a:ext uri="{FF2B5EF4-FFF2-40B4-BE49-F238E27FC236}">
                  <a16:creationId xmlns:a16="http://schemas.microsoft.com/office/drawing/2014/main" id="{DD31BC80-3DBF-4722-8574-278B46111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2" y="1872"/>
              <a:ext cx="384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Text Box 35">
              <a:extLst>
                <a:ext uri="{FF2B5EF4-FFF2-40B4-BE49-F238E27FC236}">
                  <a16:creationId xmlns:a16="http://schemas.microsoft.com/office/drawing/2014/main" id="{70F5FE69-1B53-4A43-8E7E-50C10838D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160"/>
              <a:ext cx="96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(1) 1,1,1,1,2</a:t>
              </a:r>
            </a:p>
          </p:txBody>
        </p:sp>
        <p:sp>
          <p:nvSpPr>
            <p:cNvPr id="32807" name="Text Box 36">
              <a:extLst>
                <a:ext uri="{FF2B5EF4-FFF2-40B4-BE49-F238E27FC236}">
                  <a16:creationId xmlns:a16="http://schemas.microsoft.com/office/drawing/2014/main" id="{4A46E14F-08B0-4DF7-8F95-FF35975E4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160"/>
              <a:ext cx="96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(2) 0,1,1,2,2</a:t>
              </a:r>
            </a:p>
          </p:txBody>
        </p:sp>
        <p:sp>
          <p:nvSpPr>
            <p:cNvPr id="32808" name="Text Box 37">
              <a:extLst>
                <a:ext uri="{FF2B5EF4-FFF2-40B4-BE49-F238E27FC236}">
                  <a16:creationId xmlns:a16="http://schemas.microsoft.com/office/drawing/2014/main" id="{458A5D92-BEEA-4574-869E-2AFABF9C7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160"/>
              <a:ext cx="96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(3) 0,1,1,1,3</a:t>
              </a:r>
            </a:p>
          </p:txBody>
        </p:sp>
        <p:sp>
          <p:nvSpPr>
            <p:cNvPr id="32809" name="Text Box 38">
              <a:extLst>
                <a:ext uri="{FF2B5EF4-FFF2-40B4-BE49-F238E27FC236}">
                  <a16:creationId xmlns:a16="http://schemas.microsoft.com/office/drawing/2014/main" id="{1D6BDDC9-20BD-48E7-9895-91884E0C7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160"/>
              <a:ext cx="96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(4) 0,0,2,2,2</a:t>
              </a:r>
            </a:p>
          </p:txBody>
        </p:sp>
      </p:grpSp>
      <p:sp>
        <p:nvSpPr>
          <p:cNvPr id="32773" name="Text Box 40">
            <a:extLst>
              <a:ext uri="{FF2B5EF4-FFF2-40B4-BE49-F238E27FC236}">
                <a16:creationId xmlns:a16="http://schemas.microsoft.com/office/drawing/2014/main" id="{0CB41E82-C11D-4B05-8D71-0F7F45FD9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1524001"/>
            <a:ext cx="799306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首先，画出</a:t>
            </a:r>
            <a:r>
              <a:rPr lang="en-US" altLang="zh-CN" sz="2800" b="1"/>
              <a:t>5</a:t>
            </a:r>
            <a:r>
              <a:rPr lang="zh-CN" altLang="en-US" sz="2800" b="1"/>
              <a:t>阶</a:t>
            </a:r>
            <a:r>
              <a:rPr lang="en-US" altLang="zh-CN" sz="2800" b="1"/>
              <a:t>3</a:t>
            </a:r>
            <a:r>
              <a:rPr lang="zh-CN" altLang="en-US" sz="2800" b="1"/>
              <a:t>条边的所有非同构的无向简单图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然后，画出各自的补图</a:t>
            </a:r>
          </a:p>
        </p:txBody>
      </p:sp>
    </p:spTree>
    <p:extLst>
      <p:ext uri="{BB962C8B-B14F-4D97-AF65-F5344CB8AC3E}">
        <p14:creationId xmlns:p14="http://schemas.microsoft.com/office/powerpoint/2010/main" val="249502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D83E412-A39D-4F1B-A06C-E2B58E65E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无向图及有向图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992965C-1258-4FF0-B3BB-F600E2112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无向图与有向图</a:t>
            </a:r>
          </a:p>
          <a:p>
            <a:r>
              <a:rPr lang="zh-CN" altLang="en-US"/>
              <a:t>顶点的度数</a:t>
            </a:r>
          </a:p>
          <a:p>
            <a:r>
              <a:rPr lang="zh-CN" altLang="en-US"/>
              <a:t>握手定理</a:t>
            </a:r>
          </a:p>
          <a:p>
            <a:r>
              <a:rPr lang="zh-CN" altLang="en-US"/>
              <a:t>简单图</a:t>
            </a:r>
          </a:p>
          <a:p>
            <a:r>
              <a:rPr lang="zh-CN" altLang="en-US"/>
              <a:t>完全图</a:t>
            </a:r>
          </a:p>
          <a:p>
            <a:r>
              <a:rPr lang="zh-CN" altLang="en-US"/>
              <a:t>子图</a:t>
            </a:r>
          </a:p>
          <a:p>
            <a:r>
              <a:rPr lang="zh-CN" altLang="en-US"/>
              <a:t>补图 </a:t>
            </a:r>
            <a:endParaRPr lang="zh-CN" altLang="en-US" dirty="0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B577DC84-3566-4A20-B5DB-AC370CC7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613" y="6453188"/>
            <a:ext cx="1597025" cy="404812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3BDAC3-D2BB-46B7-BC45-EDC1AD43A2B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61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206EE710-1B5D-49F3-8D90-DCD085E10E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57040E-736A-4A2F-9BCD-8417107FEE9D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0243" name="Text Box 1026">
            <a:extLst>
              <a:ext uri="{FF2B5EF4-FFF2-40B4-BE49-F238E27FC236}">
                <a16:creationId xmlns:a16="http://schemas.microsoft.com/office/drawing/2014/main" id="{71BA870A-81A8-4D18-9BAB-4509E6A40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2" y="1303654"/>
            <a:ext cx="9239567" cy="494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无序对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两个元素组成的二元组（没有顺序），即 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无论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a,b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是否相同，（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a,b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）＝ 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b, a 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无序积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为两个集合，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例：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),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) ,(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) ,(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)}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),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) ,(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)}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多重集合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元素可以重复出现的集合</a:t>
            </a:r>
          </a:p>
        </p:txBody>
      </p:sp>
      <p:sp>
        <p:nvSpPr>
          <p:cNvPr id="10244" name="Text Box 1028">
            <a:extLst>
              <a:ext uri="{FF2B5EF4-FFF2-40B4-BE49-F238E27FC236}">
                <a16:creationId xmlns:a16="http://schemas.microsoft.com/office/drawing/2014/main" id="{628A3FB8-C624-4A65-8D3D-C9B8AF7AB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333376"/>
            <a:ext cx="55972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 dirty="0">
                <a:latin typeface="+mj-lt"/>
                <a:ea typeface="+mj-ea"/>
                <a:cs typeface="+mj-cs"/>
              </a:rPr>
              <a:t>无序对和无序积</a:t>
            </a:r>
          </a:p>
        </p:txBody>
      </p:sp>
    </p:spTree>
    <p:extLst>
      <p:ext uri="{BB962C8B-B14F-4D97-AF65-F5344CB8AC3E}">
        <p14:creationId xmlns:p14="http://schemas.microsoft.com/office/powerpoint/2010/main" val="362847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31C4E3E5-59A8-4DA1-B072-0811B8E740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5EB9B02-8282-421A-BF8B-4C68821AC391}" type="slidenum">
              <a:rPr lang="en-US" altLang="zh-CN" smtClean="0">
                <a:latin typeface="Arial Black" panose="020B0A04020102020204" pitchFamily="34" charset="0"/>
              </a:rPr>
              <a:pPr algn="ctr" eaLnBrk="1" hangingPunct="1"/>
              <a:t>6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C1B1CFE-719C-41B7-A919-0014ADA3C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7810" y="493715"/>
            <a:ext cx="8002588" cy="8556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无向图与有向图</a:t>
            </a:r>
            <a:r>
              <a:rPr lang="zh-CN" altLang="en-US" sz="4000" b="1" dirty="0">
                <a:latin typeface="宋体" charset="-122"/>
              </a:rPr>
              <a:t> 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46CB45A-2239-4ACF-867F-F8034DAAD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0274" y="4588552"/>
            <a:ext cx="8850630" cy="20671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例如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如图所示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},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={(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)} </a:t>
            </a:r>
          </a:p>
        </p:txBody>
      </p:sp>
      <p:pic>
        <p:nvPicPr>
          <p:cNvPr id="144391" name="Picture 7" descr="14-1">
            <a:extLst>
              <a:ext uri="{FF2B5EF4-FFF2-40B4-BE49-F238E27FC236}">
                <a16:creationId xmlns:a16="http://schemas.microsoft.com/office/drawing/2014/main" id="{A19BD074-C797-4107-AD34-FC61741F1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744" y="1530623"/>
            <a:ext cx="2911475" cy="292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8">
            <a:extLst>
              <a:ext uri="{FF2B5EF4-FFF2-40B4-BE49-F238E27FC236}">
                <a16:creationId xmlns:a16="http://schemas.microsoft.com/office/drawing/2014/main" id="{02ADD994-BB00-43D8-B88B-DF08E4885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74" y="1370425"/>
            <a:ext cx="7991475" cy="2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无向图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是一个二元组，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</a:rPr>
              <a:t>=&lt;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&gt;, </a:t>
            </a:r>
            <a:r>
              <a:rPr lang="zh-CN" altLang="en-US" sz="3200" b="1" dirty="0">
                <a:latin typeface="Times New Roman" panose="02020603050405020304" pitchFamily="18" charset="0"/>
              </a:rPr>
              <a:t>其中：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(1)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顶点集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，其元素称为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顶点</a:t>
            </a:r>
            <a:r>
              <a:rPr lang="zh-CN" altLang="en-US" sz="3200" b="1" dirty="0">
                <a:latin typeface="Times New Roman" panose="02020603050405020304" pitchFamily="18" charset="0"/>
              </a:rPr>
              <a:t>或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结点。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(2)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为无序积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的多重子集，称为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边集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，其元素称为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无向边</a:t>
            </a:r>
            <a:r>
              <a:rPr lang="zh-CN" altLang="en-US" sz="3200" b="1" dirty="0">
                <a:latin typeface="Times New Roman" panose="02020603050405020304" pitchFamily="18" charset="0"/>
              </a:rPr>
              <a:t>，简称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边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3BB67F17-3B91-4707-932D-F9C44FA900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C689266-4CBC-49E4-B2EF-00E9D9839A0C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C64CDC5A-57A6-4A38-B8A3-58CB71C25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894" y="379491"/>
            <a:ext cx="8064500" cy="7921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无向图与有向图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F8C8A05-188E-4089-BBDB-6CDC47AA6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880" y="1397634"/>
            <a:ext cx="7863840" cy="5307966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     有向图</a:t>
            </a:r>
            <a:r>
              <a:rPr lang="en-US" altLang="zh-CN" b="1" i="1" dirty="0">
                <a:latin typeface="Times New Roman" pitchFamily="18" charset="0"/>
              </a:rPr>
              <a:t>D</a:t>
            </a:r>
            <a:r>
              <a:rPr lang="en-US" altLang="zh-CN" b="1" dirty="0">
                <a:latin typeface="Times New Roman" pitchFamily="18" charset="0"/>
              </a:rPr>
              <a:t>=&lt;</a:t>
            </a:r>
            <a:r>
              <a:rPr lang="en-US" altLang="zh-CN" b="1" i="1" dirty="0">
                <a:latin typeface="Times New Roman" pitchFamily="18" charset="0"/>
              </a:rPr>
              <a:t>V</a:t>
            </a:r>
            <a:r>
              <a:rPr lang="en-US" altLang="zh-CN" b="1" dirty="0">
                <a:latin typeface="Times New Roman" pitchFamily="18" charset="0"/>
              </a:rPr>
              <a:t>,</a:t>
            </a:r>
            <a:r>
              <a:rPr lang="en-US" altLang="zh-CN" b="1" i="1" dirty="0">
                <a:latin typeface="Times New Roman" pitchFamily="18" charset="0"/>
              </a:rPr>
              <a:t>E&gt;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</a:rPr>
              <a:t>其中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(1) </a:t>
            </a:r>
            <a:r>
              <a:rPr lang="en-US" altLang="zh-CN" b="1" i="1" dirty="0">
                <a:latin typeface="Times New Roman" pitchFamily="18" charset="0"/>
              </a:rPr>
              <a:t>V</a:t>
            </a:r>
            <a:r>
              <a:rPr lang="zh-CN" altLang="en-US" b="1" dirty="0">
                <a:latin typeface="Times New Roman" pitchFamily="18" charset="0"/>
              </a:rPr>
              <a:t>同无向图的顶点集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</a:rPr>
              <a:t>其元素也称为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顶点。</a:t>
            </a:r>
          </a:p>
          <a:p>
            <a:pPr marL="0" indent="0" algn="just">
              <a:lnSpc>
                <a:spcPct val="130000"/>
              </a:lnSpc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(2) </a:t>
            </a:r>
            <a:r>
              <a:rPr lang="en-US" altLang="zh-CN" b="1" i="1" dirty="0">
                <a:latin typeface="Times New Roman" pitchFamily="18" charset="0"/>
              </a:rPr>
              <a:t>E</a:t>
            </a:r>
            <a:r>
              <a:rPr lang="zh-CN" altLang="en-US" b="1" dirty="0">
                <a:latin typeface="Times New Roman" pitchFamily="18" charset="0"/>
              </a:rPr>
              <a:t>为</a:t>
            </a:r>
            <a:r>
              <a:rPr lang="en-US" altLang="zh-CN" b="1" i="1" dirty="0">
                <a:latin typeface="Times New Roman" pitchFamily="18" charset="0"/>
              </a:rPr>
              <a:t>V</a:t>
            </a:r>
            <a:r>
              <a:rPr lang="en-US" altLang="zh-CN" b="1" dirty="0">
                <a:sym typeface="Symbol" pitchFamily="18" charset="2"/>
              </a:rPr>
              <a:t></a:t>
            </a:r>
            <a:r>
              <a:rPr lang="en-US" altLang="zh-CN" b="1" i="1" dirty="0">
                <a:latin typeface="Times New Roman" pitchFamily="18" charset="0"/>
              </a:rPr>
              <a:t>V</a:t>
            </a:r>
            <a:r>
              <a:rPr lang="zh-CN" altLang="en-US" b="1" dirty="0">
                <a:latin typeface="Times New Roman" pitchFamily="18" charset="0"/>
              </a:rPr>
              <a:t>的多重子集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（边集）</a:t>
            </a:r>
            <a:r>
              <a:rPr lang="zh-CN" altLang="en-US" b="1" dirty="0">
                <a:latin typeface="Times New Roman" pitchFamily="18" charset="0"/>
              </a:rPr>
              <a:t>， 其元素称为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有向边，</a:t>
            </a:r>
            <a:r>
              <a:rPr lang="zh-CN" altLang="en-US" b="1" dirty="0">
                <a:latin typeface="Times New Roman" pitchFamily="18" charset="0"/>
              </a:rPr>
              <a:t>简称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边</a:t>
            </a:r>
            <a:r>
              <a:rPr lang="en-US" altLang="zh-CN" b="1" dirty="0">
                <a:latin typeface="Times New Roman" pitchFamily="18" charset="0"/>
              </a:rPr>
              <a:t>.</a:t>
            </a:r>
            <a:r>
              <a:rPr lang="zh-CN" altLang="en-US" b="1" dirty="0">
                <a:latin typeface="Times New Roman" pitchFamily="18" charset="0"/>
              </a:rPr>
              <a:t>用无向边代替</a:t>
            </a:r>
            <a:r>
              <a:rPr lang="en-US" altLang="zh-CN" b="1" i="1" dirty="0">
                <a:latin typeface="Times New Roman" pitchFamily="18" charset="0"/>
              </a:rPr>
              <a:t>D</a:t>
            </a:r>
            <a:r>
              <a:rPr lang="zh-CN" altLang="en-US" b="1" dirty="0">
                <a:latin typeface="Times New Roman" pitchFamily="18" charset="0"/>
              </a:rPr>
              <a:t>的所有有向边所得到的无向图称作</a:t>
            </a:r>
            <a:r>
              <a:rPr lang="en-US" altLang="zh-CN" b="1" i="1" dirty="0">
                <a:latin typeface="Times New Roman" pitchFamily="18" charset="0"/>
              </a:rPr>
              <a:t>D</a:t>
            </a:r>
            <a:r>
              <a:rPr lang="zh-CN" altLang="en-US" b="1" dirty="0">
                <a:latin typeface="Times New Roman" pitchFamily="18" charset="0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基图。</a:t>
            </a: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例：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右图是有向图，</a:t>
            </a:r>
            <a:r>
              <a:rPr lang="zh-CN" altLang="en-US" b="1" dirty="0">
                <a:solidFill>
                  <a:srgbClr val="0000FF"/>
                </a:solidFill>
                <a:latin typeface="宋体" charset="-122"/>
              </a:rPr>
              <a:t>试写出它的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E</a:t>
            </a:r>
            <a:endParaRPr lang="en-US" altLang="zh-CN" b="1" dirty="0">
              <a:solidFill>
                <a:srgbClr val="0000FF"/>
              </a:solidFill>
              <a:latin typeface="宋体" charset="-122"/>
            </a:endParaRP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F7ACE12D-1A46-4C94-81F1-EB603C88A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5" y="27670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2294" name="Picture 6" descr="14-2">
            <a:extLst>
              <a:ext uri="{FF2B5EF4-FFF2-40B4-BE49-F238E27FC236}">
                <a16:creationId xmlns:a16="http://schemas.microsoft.com/office/drawing/2014/main" id="{6D98989D-8E7D-4C4A-A3B9-2B70082CE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965" y="2185749"/>
            <a:ext cx="2808288" cy="2767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84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36104345-C6CD-4791-B7FB-3BF6F65169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5DFA579-9191-4A7A-BC0A-A190DC22AEB1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8</a:t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CCEBACA4-1967-46AE-9316-4C6946235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7991475" cy="93503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无向图与有向图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FCCA5FA-F165-4A7E-8D65-565D46551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63040"/>
            <a:ext cx="10820400" cy="499034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Clr>
                <a:srgbClr val="0000FA"/>
              </a:buClr>
            </a:pPr>
            <a:r>
              <a:rPr lang="zh-CN" altLang="en-US" b="1" dirty="0">
                <a:latin typeface="Times New Roman" panose="02020603050405020304" pitchFamily="18" charset="0"/>
              </a:rPr>
              <a:t>通常用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表示无向图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表示有向图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10000"/>
              </a:lnSpc>
              <a:buClr>
                <a:srgbClr val="0000FA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</a:rPr>
              <a:t>也常用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泛指无向图和有向图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10000"/>
              </a:lnSpc>
              <a:buClr>
                <a:srgbClr val="0000FA"/>
              </a:buClr>
            </a:pPr>
            <a:r>
              <a:rPr lang="zh-CN" altLang="en-US" b="1" dirty="0">
                <a:latin typeface="Times New Roman" panose="02020603050405020304" pitchFamily="18" charset="0"/>
              </a:rPr>
              <a:t>用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</a:rPr>
              <a:t>表示无向边或有向边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):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的顶点集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边集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阶图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个顶点的图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有限图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latin typeface="Times New Roman" panose="02020603050405020304" pitchFamily="18" charset="0"/>
              </a:rPr>
              <a:t>V, E</a:t>
            </a:r>
            <a:r>
              <a:rPr lang="zh-CN" altLang="en-US" b="1" dirty="0">
                <a:latin typeface="Times New Roman" panose="02020603050405020304" pitchFamily="18" charset="0"/>
              </a:rPr>
              <a:t>都是有穷集合的图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零图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平凡图</a:t>
            </a:r>
            <a:r>
              <a:rPr lang="en-US" altLang="zh-CN" b="1" dirty="0">
                <a:latin typeface="Times New Roman" panose="02020603050405020304" pitchFamily="18" charset="0"/>
              </a:rPr>
              <a:t>: 1 </a:t>
            </a:r>
            <a:r>
              <a:rPr lang="zh-CN" altLang="en-US" b="1" dirty="0">
                <a:latin typeface="Times New Roman" panose="02020603050405020304" pitchFamily="18" charset="0"/>
              </a:rPr>
              <a:t>阶零图</a:t>
            </a:r>
          </a:p>
        </p:txBody>
      </p:sp>
    </p:spTree>
    <p:extLst>
      <p:ext uri="{BB962C8B-B14F-4D97-AF65-F5344CB8AC3E}">
        <p14:creationId xmlns:p14="http://schemas.microsoft.com/office/powerpoint/2010/main" val="137804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CDEEA96A-C039-4E1E-AF28-3DD55026F8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984B017-F6CC-4510-A549-4E3009145612}" type="slidenum">
              <a:rPr lang="en-US" altLang="zh-CN">
                <a:latin typeface="Arial Black" panose="020B0A04020102020204" pitchFamily="34" charset="0"/>
              </a:rPr>
              <a:pPr algn="ctr" eaLnBrk="1" hangingPunct="1"/>
              <a:t>9</a:t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B085D14E-FE5E-4A96-A25F-3A5A28FD3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9446" y="465769"/>
            <a:ext cx="8002588" cy="6111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/>
              <a:t>顶点和边的关联与相邻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77E032D-52E8-48F8-9318-941B22ED4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8240" y="1471296"/>
            <a:ext cx="10332720" cy="247884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3600" b="1" dirty="0">
                <a:latin typeface="Times New Roman" panose="02020603050405020304" pitchFamily="18" charset="0"/>
              </a:rPr>
              <a:t> 设</a:t>
            </a:r>
            <a:r>
              <a:rPr lang="en-US" altLang="zh-CN" sz="36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6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3600" b="1" dirty="0">
                <a:latin typeface="Times New Roman" panose="02020603050405020304" pitchFamily="18" charset="0"/>
              </a:rPr>
              <a:t>=(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6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, </a:t>
            </a:r>
            <a:r>
              <a:rPr lang="en-US" altLang="zh-CN" sz="36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6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3600" b="1" dirty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>
                <a:latin typeface="Times New Roman" panose="02020603050405020304" pitchFamily="18" charset="0"/>
              </a:rPr>
              <a:t>是无向图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600" b="1" dirty="0">
                <a:latin typeface="Times New Roman" panose="02020603050405020304" pitchFamily="18" charset="0"/>
              </a:rPr>
              <a:t>=&lt;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V,E&gt;</a:t>
            </a:r>
            <a:r>
              <a:rPr lang="zh-CN" altLang="en-US" sz="3600" b="1" dirty="0">
                <a:latin typeface="Times New Roman" panose="02020603050405020304" pitchFamily="18" charset="0"/>
              </a:rPr>
              <a:t>的一条边</a:t>
            </a:r>
            <a:r>
              <a:rPr lang="en-US" altLang="zh-CN" sz="3600" b="1" dirty="0">
                <a:latin typeface="Times New Roman" panose="02020603050405020304" pitchFamily="18" charset="0"/>
              </a:rPr>
              <a:t>, </a:t>
            </a:r>
            <a:r>
              <a:rPr lang="zh-CN" altLang="en-US" sz="3600" b="1" dirty="0">
                <a:latin typeface="Times New Roman" panose="02020603050405020304" pitchFamily="18" charset="0"/>
              </a:rPr>
              <a:t>称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6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, </a:t>
            </a:r>
            <a:r>
              <a:rPr lang="en-US" altLang="zh-CN" sz="36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6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3600" b="1" dirty="0">
                <a:latin typeface="Times New Roman" panose="02020603050405020304" pitchFamily="18" charset="0"/>
              </a:rPr>
              <a:t>为</a:t>
            </a:r>
            <a:r>
              <a:rPr lang="en-US" altLang="zh-CN" sz="36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6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3600" b="1" dirty="0">
                <a:latin typeface="Times New Roman" panose="02020603050405020304" pitchFamily="18" charset="0"/>
              </a:rPr>
              <a:t>的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端点</a:t>
            </a:r>
            <a:r>
              <a:rPr lang="en-US" altLang="zh-CN" sz="3600" b="1" dirty="0">
                <a:latin typeface="Times New Roman" panose="02020603050405020304" pitchFamily="18" charset="0"/>
              </a:rPr>
              <a:t>, </a:t>
            </a:r>
            <a:r>
              <a:rPr lang="en-US" altLang="zh-CN" sz="36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6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3600" b="1" dirty="0">
                <a:latin typeface="Times New Roman" panose="02020603050405020304" pitchFamily="18" charset="0"/>
              </a:rPr>
              <a:t>与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600" b="1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sz="3600" b="1" dirty="0">
                <a:latin typeface="Times New Roman" panose="02020603050405020304" pitchFamily="18" charset="0"/>
              </a:rPr>
              <a:t>(</a:t>
            </a:r>
            <a:r>
              <a:rPr lang="en-US" altLang="zh-CN" sz="36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36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6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3600" b="1" dirty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关联</a:t>
            </a:r>
            <a:r>
              <a:rPr lang="en-US" altLang="zh-CN" sz="3600" b="1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D6DBEE57-A24C-45C7-A81B-3E840A19A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2083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4342" name="Picture 6" descr="14-1">
            <a:extLst>
              <a:ext uri="{FF2B5EF4-FFF2-40B4-BE49-F238E27FC236}">
                <a16:creationId xmlns:a16="http://schemas.microsoft.com/office/drawing/2014/main" id="{1D11871C-EC23-4723-B062-BEE6746B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2871431"/>
            <a:ext cx="2941637" cy="295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0986EC-C4E7-4C09-A96A-01FB9A1BED43}"/>
              </a:ext>
            </a:extLst>
          </p:cNvPr>
          <p:cNvSpPr txBox="1"/>
          <p:nvPr/>
        </p:nvSpPr>
        <p:spPr>
          <a:xfrm>
            <a:off x="1143086" y="3126710"/>
            <a:ext cx="80313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sz="3200" b="1" dirty="0">
                <a:sym typeface="Symbol" panose="05050102010706020507" pitchFamily="18" charset="2"/>
              </a:rPr>
              <a:t>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关联次数为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=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环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此时称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关联次数为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; </a:t>
            </a:r>
          </a:p>
          <a:p>
            <a:pPr marL="457200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不是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3200" b="1" dirty="0">
                <a:latin typeface="Times New Roman" panose="02020603050405020304" pitchFamily="18" charset="0"/>
              </a:rPr>
              <a:t>端点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关联次数为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</a:rPr>
              <a:t>. 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473308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119</TotalTime>
  <Words>2663</Words>
  <Application>Microsoft Office PowerPoint</Application>
  <PresentationFormat>宽屏</PresentationFormat>
  <Paragraphs>242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宋体</vt:lpstr>
      <vt:lpstr>Arial</vt:lpstr>
      <vt:lpstr>Arial Black</vt:lpstr>
      <vt:lpstr>Franklin Gothic Book</vt:lpstr>
      <vt:lpstr>Times New Roman</vt:lpstr>
      <vt:lpstr>Wingdings</vt:lpstr>
      <vt:lpstr>裁剪</vt:lpstr>
      <vt:lpstr>公式</vt:lpstr>
      <vt:lpstr>Equation</vt:lpstr>
      <vt:lpstr>图论</vt:lpstr>
      <vt:lpstr>图论部分 </vt:lpstr>
      <vt:lpstr>第5章 图的基本概念 </vt:lpstr>
      <vt:lpstr>5.1 无向图及有向图</vt:lpstr>
      <vt:lpstr>PowerPoint 演示文稿</vt:lpstr>
      <vt:lpstr>无向图与有向图 </vt:lpstr>
      <vt:lpstr>无向图与有向图(续)</vt:lpstr>
      <vt:lpstr>无向图与有向图(续)</vt:lpstr>
      <vt:lpstr>顶点和边的关联与相邻</vt:lpstr>
      <vt:lpstr>PowerPoint 演示文稿</vt:lpstr>
      <vt:lpstr>顶点的度数 </vt:lpstr>
      <vt:lpstr>顶点的度数(续) </vt:lpstr>
      <vt:lpstr>顶点的度数(续) </vt:lpstr>
      <vt:lpstr>图论基本定理——握手定理 </vt:lpstr>
      <vt:lpstr>握手定理(续)</vt:lpstr>
      <vt:lpstr>图的度数列 </vt:lpstr>
      <vt:lpstr>握手定理的应用</vt:lpstr>
      <vt:lpstr>握手定理的应用(续)</vt:lpstr>
      <vt:lpstr>多重图与简单图 </vt:lpstr>
      <vt:lpstr>多重图与简单图(续)</vt:lpstr>
      <vt:lpstr>图的同构 </vt:lpstr>
      <vt:lpstr>图的同构(续)</vt:lpstr>
      <vt:lpstr>图的同构(续)</vt:lpstr>
      <vt:lpstr>图的同构(续)</vt:lpstr>
      <vt:lpstr>例2 (续)</vt:lpstr>
      <vt:lpstr>完全图与正则图 </vt:lpstr>
      <vt:lpstr>完全图与正则图(续)</vt:lpstr>
      <vt:lpstr>子图 </vt:lpstr>
      <vt:lpstr>子图(续)</vt:lpstr>
      <vt:lpstr>补图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</dc:title>
  <dc:creator>ZhangHaodi</dc:creator>
  <cp:lastModifiedBy>Howdy Chang</cp:lastModifiedBy>
  <cp:revision>35</cp:revision>
  <dcterms:created xsi:type="dcterms:W3CDTF">2018-11-22T03:57:00Z</dcterms:created>
  <dcterms:modified xsi:type="dcterms:W3CDTF">2020-11-27T02:02:27Z</dcterms:modified>
</cp:coreProperties>
</file>