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8" r:id="rId3"/>
    <p:sldId id="302" r:id="rId4"/>
    <p:sldId id="299" r:id="rId5"/>
    <p:sldId id="259" r:id="rId6"/>
    <p:sldId id="261" r:id="rId7"/>
    <p:sldId id="262" r:id="rId8"/>
    <p:sldId id="263" r:id="rId9"/>
    <p:sldId id="266" r:id="rId10"/>
    <p:sldId id="264" r:id="rId11"/>
    <p:sldId id="298" r:id="rId12"/>
    <p:sldId id="267" r:id="rId13"/>
    <p:sldId id="276" r:id="rId14"/>
    <p:sldId id="268" r:id="rId15"/>
    <p:sldId id="277" r:id="rId16"/>
    <p:sldId id="278" r:id="rId17"/>
    <p:sldId id="304" r:id="rId18"/>
    <p:sldId id="279" r:id="rId19"/>
    <p:sldId id="288" r:id="rId20"/>
    <p:sldId id="281" r:id="rId21"/>
    <p:sldId id="289" r:id="rId22"/>
    <p:sldId id="282" r:id="rId23"/>
    <p:sldId id="283" r:id="rId24"/>
    <p:sldId id="284" r:id="rId25"/>
    <p:sldId id="285" r:id="rId26"/>
    <p:sldId id="286" r:id="rId27"/>
    <p:sldId id="290" r:id="rId28"/>
    <p:sldId id="292" r:id="rId29"/>
    <p:sldId id="291" r:id="rId30"/>
    <p:sldId id="293" r:id="rId31"/>
    <p:sldId id="294" r:id="rId32"/>
    <p:sldId id="295" r:id="rId33"/>
    <p:sldId id="296" r:id="rId34"/>
    <p:sldId id="29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3399"/>
    <a:srgbClr val="7991BF"/>
    <a:srgbClr val="D6E0E7"/>
    <a:srgbClr val="005BE2"/>
    <a:srgbClr val="EFEDE3"/>
    <a:srgbClr val="72A1B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B430-86E9-4368-9A5D-2D05AD1C3D0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7156-2655-4DFE-A3A6-95973313B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5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7156-2655-4DFE-A3A6-95973313B9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1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7156-2655-4DFE-A3A6-95973313B9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1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288B94D-BDE6-49E8-B6A7-2DCB7904A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C4B67E-CDC1-4A23-874E-9EC6459EA55A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CE61238-4767-465D-837C-DFF8CA832D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6FB17EB-DE4F-4592-B647-502E97FC5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 baseline="-30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 baseline="-30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 baseline="-30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 baseline="-30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是边割集吗？不是，因为若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 baseline="30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’’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={e9,e5,e6}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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)=2&gt;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)=1, 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35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3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2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30888548-D7DC-4ACA-AF1B-784823379D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17BBA90-BB33-4AF3-8A8A-BCB61721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45FF95F-8B24-4A35-8E94-FCC757243E29}"/>
              </a:ext>
            </a:extLst>
          </p:cNvPr>
          <p:cNvSpPr txBox="1">
            <a:spLocks/>
          </p:cNvSpPr>
          <p:nvPr userDrawn="1"/>
        </p:nvSpPr>
        <p:spPr>
          <a:xfrm>
            <a:off x="2955585" y="6453386"/>
            <a:ext cx="6280830" cy="4046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3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849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2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3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3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20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baseline="0"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101AA47-B160-4796-AC7E-021AB528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1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3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2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png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11474-16CB-451F-A3B5-85B839FD6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b="1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00DEF3-F4B6-4776-ABF9-A7CC0AD80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张昊迪</a:t>
            </a:r>
            <a:endParaRPr lang="en-US" altLang="zh-CN" sz="2800" dirty="0"/>
          </a:p>
          <a:p>
            <a:r>
              <a:rPr lang="en-US" altLang="zh-CN" sz="2800"/>
              <a:t>2020</a:t>
            </a:r>
            <a:r>
              <a:rPr lang="zh-CN" altLang="en-US" sz="2800"/>
              <a:t>年</a:t>
            </a:r>
            <a:r>
              <a:rPr lang="zh-CN" altLang="en-US" sz="2800" dirty="0"/>
              <a:t>秋</a:t>
            </a:r>
          </a:p>
        </p:txBody>
      </p:sp>
    </p:spTree>
    <p:extLst>
      <p:ext uri="{BB962C8B-B14F-4D97-AF65-F5344CB8AC3E}">
        <p14:creationId xmlns:p14="http://schemas.microsoft.com/office/powerpoint/2010/main" val="356123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F5D9336F-CE45-4B39-865C-475D8B2BE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8A47FB-6461-41B8-9F2E-B92ED5127EE0}" type="slidenum">
              <a:rPr lang="en-US" altLang="zh-CN">
                <a:latin typeface="Arial Black" panose="020B0A04020102020204" pitchFamily="34" charset="0"/>
              </a:rPr>
              <a:pPr eaLnBrk="1" hangingPunct="1"/>
              <a:t>10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155E199E-425F-4442-8914-4A2FCA992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点割集</a:t>
            </a:r>
            <a:r>
              <a:rPr lang="zh-CN" altLang="en-US" sz="4000">
                <a:latin typeface="宋体" charset="-122"/>
              </a:rPr>
              <a:t> 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AD9E64A-B637-433E-8531-7AF79DF0A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34860"/>
            <a:ext cx="9302496" cy="23161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 dirty="0">
                <a:latin typeface="Times New Roman" pitchFamily="18" charset="0"/>
              </a:rPr>
              <a:t> 设无向图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=&lt;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&gt;, </a:t>
            </a:r>
            <a:r>
              <a:rPr lang="zh-CN" altLang="en-US" sz="2800" b="1" dirty="0">
                <a:latin typeface="Times New Roman" pitchFamily="18" charset="0"/>
              </a:rPr>
              <a:t>如果存在顶点子集</a:t>
            </a:r>
            <a:r>
              <a:rPr lang="en-US" altLang="zh-CN" sz="2800" b="1" i="1" dirty="0">
                <a:latin typeface="Times New Roman" pitchFamily="18" charset="0"/>
              </a:rPr>
              <a:t>V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</a:t>
            </a:r>
            <a:r>
              <a:rPr lang="en-US" altLang="zh-CN" sz="2800" b="1" i="1" dirty="0">
                <a:latin typeface="Times New Roman" pitchFamily="18" charset="0"/>
              </a:rPr>
              <a:t>V, 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</a:rPr>
              <a:t>使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dirty="0">
                <a:latin typeface="Times New Roman" pitchFamily="18" charset="0"/>
              </a:rPr>
              <a:t>V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dirty="0">
                <a:latin typeface="Times New Roman" pitchFamily="18" charset="0"/>
              </a:rPr>
              <a:t>)&gt;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), </a:t>
            </a:r>
            <a:r>
              <a:rPr lang="zh-CN" altLang="en-US" sz="2800" b="1" dirty="0">
                <a:latin typeface="Times New Roman" pitchFamily="18" charset="0"/>
              </a:rPr>
              <a:t>而且删除</a:t>
            </a:r>
            <a:r>
              <a:rPr lang="en-US" altLang="zh-CN" sz="2800" b="1" i="1" dirty="0">
                <a:latin typeface="Times New Roman" pitchFamily="18" charset="0"/>
              </a:rPr>
              <a:t>V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>
                <a:latin typeface="Times New Roman" pitchFamily="18" charset="0"/>
              </a:rPr>
              <a:t>的任何真子集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sz="2800" b="1" dirty="0">
                <a:cs typeface="Times New Roman" pitchFamily="18" charset="0"/>
                <a:sym typeface="Symbol" pitchFamily="18" charset="2"/>
              </a:rPr>
              <a:t></a:t>
            </a:r>
            <a:r>
              <a:rPr lang="zh-CN" altLang="en-US" sz="2800" b="1" dirty="0">
                <a:latin typeface="Times New Roman" pitchFamily="18" charset="0"/>
              </a:rPr>
              <a:t>后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（</a:t>
            </a:r>
            <a:r>
              <a:rPr lang="zh-CN" altLang="en-US" sz="2800" b="1" dirty="0">
                <a:sym typeface="Symbol" pitchFamily="18" charset="2"/>
              </a:rPr>
              <a:t>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sz="2800" b="1" dirty="0">
                <a:cs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sz="2800" b="1" i="1" dirty="0">
                <a:latin typeface="Times New Roman" pitchFamily="18" charset="0"/>
              </a:rPr>
              <a:t>V </a:t>
            </a:r>
            <a:r>
              <a:rPr lang="en-US" altLang="zh-CN" sz="2800" b="1" dirty="0"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），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dirty="0">
                <a:latin typeface="Times New Roman" pitchFamily="18" charset="0"/>
              </a:rPr>
              <a:t>V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dirty="0">
                <a:latin typeface="Times New Roman" pitchFamily="18" charset="0"/>
              </a:rPr>
              <a:t>)=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), </a:t>
            </a:r>
            <a:r>
              <a:rPr lang="zh-CN" altLang="en-US" sz="2800" b="1" dirty="0">
                <a:latin typeface="Times New Roman" pitchFamily="18" charset="0"/>
              </a:rPr>
              <a:t>则称</a:t>
            </a:r>
            <a:r>
              <a:rPr lang="en-US" altLang="zh-CN" sz="2800" b="1" i="1" dirty="0">
                <a:latin typeface="Times New Roman" pitchFamily="18" charset="0"/>
              </a:rPr>
              <a:t>V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>
                <a:latin typeface="Times New Roman" pitchFamily="18" charset="0"/>
              </a:rPr>
              <a:t>为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点割集</a:t>
            </a:r>
            <a:r>
              <a:rPr lang="en-US" altLang="zh-CN" sz="2800" b="1" dirty="0">
                <a:latin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</a:rPr>
              <a:t>若</a:t>
            </a:r>
            <a:r>
              <a:rPr lang="en-US" altLang="zh-CN" sz="2800" b="1" dirty="0">
                <a:latin typeface="Times New Roman" pitchFamily="18" charset="0"/>
              </a:rPr>
              <a:t>{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en-US" altLang="zh-CN" sz="2800" b="1" dirty="0">
                <a:latin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</a:rPr>
              <a:t>为点割集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则称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割点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8B4B7E-3533-4932-B8C1-DB37D51ADAD5}"/>
              </a:ext>
            </a:extLst>
          </p:cNvPr>
          <p:cNvSpPr txBox="1">
            <a:spLocks noChangeArrowheads="1"/>
          </p:cNvSpPr>
          <p:nvPr/>
        </p:nvSpPr>
        <p:spPr>
          <a:xfrm>
            <a:off x="3211449" y="3506979"/>
            <a:ext cx="2785872" cy="251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40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40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40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40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}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40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40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}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40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40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40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40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}</a:t>
            </a:r>
            <a:endParaRPr lang="zh-CN" altLang="en-US" sz="40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6" descr="14-7">
            <a:extLst>
              <a:ext uri="{FF2B5EF4-FFF2-40B4-BE49-F238E27FC236}">
                <a16:creationId xmlns:a16="http://schemas.microsoft.com/office/drawing/2014/main" id="{D88997BD-D523-4344-AACA-F68EA858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1"/>
          <a:stretch>
            <a:fillRect/>
          </a:stretch>
        </p:blipFill>
        <p:spPr bwMode="auto">
          <a:xfrm>
            <a:off x="6194680" y="3506979"/>
            <a:ext cx="5610225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0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A6247588-F856-4AE1-A0D7-0079B01BC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ED203C-5CCD-471C-91D7-8DD6D3D031B3}" type="slidenum">
              <a:rPr lang="en-US" altLang="zh-CN">
                <a:latin typeface="Arial Black" panose="020B0A04020102020204" pitchFamily="34" charset="0"/>
              </a:rPr>
              <a:pPr eaLnBrk="1" hangingPunct="1"/>
              <a:t>11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3363FC9C-511A-4F66-88D6-91C6F06F0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1588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边割集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76646AE-F9A5-4C75-9A21-773D7BFA9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8"/>
            <a:ext cx="8229600" cy="3886200"/>
          </a:xfrm>
        </p:spPr>
        <p:txBody>
          <a:bodyPr/>
          <a:lstStyle/>
          <a:p>
            <a:pPr algn="just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几点说明：</a:t>
            </a:r>
          </a:p>
          <a:p>
            <a:pPr algn="just"/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无点割集</a:t>
            </a:r>
          </a:p>
          <a:p>
            <a:pPr algn="just"/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阶零图既无点割集，也无边割集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连通，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为边割集，则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Times New Roman" panose="02020603050405020304" pitchFamily="18" charset="0"/>
              </a:rPr>
              <a:t>)=2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连通，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为点割集，则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07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3D3B9ADA-508A-4FDE-A831-E2333D217A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F83CEC-07E7-4FE8-A0FE-8D84068607D1}" type="slidenum">
              <a:rPr lang="en-US" altLang="zh-CN">
                <a:latin typeface="Arial Black" panose="020B0A04020102020204" pitchFamily="34" charset="0"/>
              </a:rPr>
              <a:pPr eaLnBrk="1" hangingPunct="1"/>
              <a:t>12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61BC042A-333C-4134-AEB0-FEC6FF4AD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2139" y="174625"/>
            <a:ext cx="8002587" cy="79533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有向图的连通性</a:t>
            </a:r>
            <a:r>
              <a:rPr lang="zh-CN" altLang="en-US" sz="4000">
                <a:latin typeface="宋体" charset="-122"/>
              </a:rPr>
              <a:t>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4E2420E-7B9D-4A96-B28C-80D5050A6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5"/>
            <a:ext cx="8229600" cy="47244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设有向图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可达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有通路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规定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到自身总是可达的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可达具有自反性和传递性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弱连通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连通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基图为无向连通图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单向连通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可达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强连通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相互可达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强连通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单向连通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弱连通 </a:t>
            </a:r>
          </a:p>
        </p:txBody>
      </p:sp>
    </p:spTree>
    <p:extLst>
      <p:ext uri="{BB962C8B-B14F-4D97-AF65-F5344CB8AC3E}">
        <p14:creationId xmlns:p14="http://schemas.microsoft.com/office/powerpoint/2010/main" val="336575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CB357C7B-925C-4499-9A23-4121667DA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F30892-FA89-440D-B9D4-3486AF5DA5B3}" type="slidenum">
              <a:rPr lang="en-US" altLang="zh-CN">
                <a:latin typeface="Arial Black" panose="020B0A04020102020204" pitchFamily="34" charset="0"/>
              </a:rPr>
              <a:pPr eaLnBrk="1" hangingPunct="1"/>
              <a:t>13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7031C0F9-6CCB-404B-8834-376508CCD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2139" y="188914"/>
            <a:ext cx="8002587" cy="79533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有向图的连通性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sz="4000">
                <a:latin typeface="宋体" charset="-122"/>
              </a:rPr>
              <a:t> </a:t>
            </a:r>
          </a:p>
        </p:txBody>
      </p:sp>
      <p:pic>
        <p:nvPicPr>
          <p:cNvPr id="30724" name="Picture 4" descr="14-12">
            <a:extLst>
              <a:ext uri="{FF2B5EF4-FFF2-40B4-BE49-F238E27FC236}">
                <a16:creationId xmlns:a16="http://schemas.microsoft.com/office/drawing/2014/main" id="{C2302898-9687-4E71-AC01-1BD0EF1D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3"/>
          <a:stretch>
            <a:fillRect/>
          </a:stretch>
        </p:blipFill>
        <p:spPr bwMode="auto">
          <a:xfrm>
            <a:off x="2782888" y="2997201"/>
            <a:ext cx="63373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5D87F1A4-D9A5-4988-A912-B14FD25A2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3656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5F9B1A78-EBCA-4528-AD6F-AF105EAA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43656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B370E1AC-B295-4CA5-A573-3D3D85B5E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43656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755CF6AA-0AEB-42E1-BDCD-6A2D4A0F5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989139"/>
            <a:ext cx="68405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例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下图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9755" name="Text Box 11">
            <a:extLst>
              <a:ext uri="{FF2B5EF4-FFF2-40B4-BE49-F238E27FC236}">
                <a16:creationId xmlns:a16="http://schemas.microsoft.com/office/drawing/2014/main" id="{75AE488A-72EA-4993-AC81-BAE252E83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5013326"/>
            <a:ext cx="662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(1)</a:t>
            </a:r>
            <a:r>
              <a:rPr lang="zh-CN" altLang="en-US" sz="2800" b="1">
                <a:solidFill>
                  <a:schemeClr val="bg2"/>
                </a:solidFill>
              </a:rPr>
              <a:t>强连通</a:t>
            </a:r>
            <a:r>
              <a:rPr lang="en-US" altLang="zh-CN" sz="2800" b="1">
                <a:solidFill>
                  <a:schemeClr val="bg2"/>
                </a:solidFill>
              </a:rPr>
              <a:t>,      (2)</a:t>
            </a:r>
            <a:r>
              <a:rPr lang="zh-CN" altLang="en-US" sz="2800" b="1">
                <a:solidFill>
                  <a:schemeClr val="bg2"/>
                </a:solidFill>
              </a:rPr>
              <a:t>单连通</a:t>
            </a:r>
            <a:r>
              <a:rPr lang="en-US" altLang="zh-CN" sz="2800" b="1">
                <a:solidFill>
                  <a:schemeClr val="bg2"/>
                </a:solidFill>
              </a:rPr>
              <a:t>,     (3) </a:t>
            </a:r>
            <a:r>
              <a:rPr lang="zh-CN" altLang="en-US" sz="2800" b="1">
                <a:solidFill>
                  <a:schemeClr val="bg2"/>
                </a:solidFill>
              </a:rPr>
              <a:t>弱连通</a:t>
            </a:r>
          </a:p>
        </p:txBody>
      </p:sp>
    </p:spTree>
    <p:extLst>
      <p:ext uri="{BB962C8B-B14F-4D97-AF65-F5344CB8AC3E}">
        <p14:creationId xmlns:p14="http://schemas.microsoft.com/office/powerpoint/2010/main" val="39867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F5E166A-AD56-4753-AACF-E58517CCE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2F24EC-B359-410E-BCEA-E313C8103B11}" type="slidenum">
              <a:rPr lang="en-US" altLang="zh-CN">
                <a:latin typeface="Arial Black" panose="020B0A04020102020204" pitchFamily="34" charset="0"/>
              </a:rPr>
              <a:pPr eaLnBrk="1" hangingPunct="1"/>
              <a:t>14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638BBED6-D28A-4307-83E3-6E22805EA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260350"/>
            <a:ext cx="8002588" cy="79533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短程线与距离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4CD8EAD-A299-4CF8-AB74-90AF7E55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628775"/>
            <a:ext cx="8229600" cy="4648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的短程线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顶点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长度最短的通路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之间的距离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d&lt;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的短程线的长度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不可达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规定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cs typeface="Times New Roman" panose="02020603050405020304" pitchFamily="18" charset="0"/>
              </a:rPr>
              <a:t>∞.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性质：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0,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u=v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d&lt;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没有对称性</a:t>
            </a:r>
          </a:p>
        </p:txBody>
      </p:sp>
    </p:spTree>
    <p:extLst>
      <p:ext uri="{BB962C8B-B14F-4D97-AF65-F5344CB8AC3E}">
        <p14:creationId xmlns:p14="http://schemas.microsoft.com/office/powerpoint/2010/main" val="354643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A3B7D9D4-9BF7-4E1B-ADEC-8FF0442B2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06A41F-6341-4650-926D-65693AEB8E68}" type="slidenum">
              <a:rPr lang="en-US" altLang="zh-CN">
                <a:latin typeface="Arial Black" panose="020B0A04020102020204" pitchFamily="34" charset="0"/>
              </a:rPr>
              <a:pPr eaLnBrk="1" hangingPunct="1"/>
              <a:t>15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C9979834-08FB-442B-94B8-AC89F1F8E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152401"/>
            <a:ext cx="8075613" cy="126047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5.3 </a:t>
            </a:r>
            <a:r>
              <a:rPr lang="zh-CN" altLang="en-US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图的矩阵表示</a:t>
            </a:r>
            <a:r>
              <a:rPr lang="zh-CN" altLang="en-US" b="1" dirty="0">
                <a:latin typeface="Times New Roman" pitchFamily="18" charset="0"/>
              </a:rPr>
              <a:t>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827D9BC-267E-4418-A644-E4CB810B2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844675"/>
            <a:ext cx="8229600" cy="3581400"/>
          </a:xfrm>
        </p:spPr>
        <p:txBody>
          <a:bodyPr/>
          <a:lstStyle/>
          <a:p>
            <a:pPr algn="just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无向图的关联矩阵</a:t>
            </a:r>
          </a:p>
          <a:p>
            <a:pPr algn="just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有向图的关联矩阵</a:t>
            </a:r>
          </a:p>
          <a:p>
            <a:pPr algn="just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有向图的邻接矩阵</a:t>
            </a:r>
          </a:p>
          <a:p>
            <a:pPr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有向图的可达矩阵 </a:t>
            </a:r>
          </a:p>
        </p:txBody>
      </p:sp>
    </p:spTree>
    <p:extLst>
      <p:ext uri="{BB962C8B-B14F-4D97-AF65-F5344CB8AC3E}">
        <p14:creationId xmlns:p14="http://schemas.microsoft.com/office/powerpoint/2010/main" val="20679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127AD-8375-487E-B112-B9AD90889A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EFC2CB-E8EE-454B-B3C3-79034D1AF1EA}" type="slidenum">
              <a:rPr lang="en-US" altLang="zh-CN">
                <a:latin typeface="Arial Black" panose="020B0A04020102020204" pitchFamily="34" charset="0"/>
              </a:rPr>
              <a:pPr eaLnBrk="1" hangingPunct="1"/>
              <a:t>16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01DDDDE1-1E51-4B31-81A2-89796846A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3564" y="217489"/>
            <a:ext cx="8002587" cy="79533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无向图的关联矩阵</a:t>
            </a:r>
          </a:p>
        </p:txBody>
      </p:sp>
      <p:graphicFrame>
        <p:nvGraphicFramePr>
          <p:cNvPr id="194560" name="Object 0">
            <a:extLst>
              <a:ext uri="{FF2B5EF4-FFF2-40B4-BE49-F238E27FC236}">
                <a16:creationId xmlns:a16="http://schemas.microsoft.com/office/drawing/2014/main" id="{A83D83B8-FF7B-4DFD-9EF5-0B7FD8E18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864573"/>
              </p:ext>
            </p:extLst>
          </p:nvPr>
        </p:nvGraphicFramePr>
        <p:xfrm>
          <a:off x="1122128" y="2696979"/>
          <a:ext cx="6192837" cy="31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3" imgW="3009600" imgH="1549080" progId="Equation.3">
                  <p:embed/>
                </p:oleObj>
              </mc:Choice>
              <mc:Fallback>
                <p:oleObj name="公式" r:id="rId3" imgW="3009600" imgH="1549080" progId="Equation.3">
                  <p:embed/>
                  <p:pic>
                    <p:nvPicPr>
                      <p:cNvPr id="194560" name="Object 0">
                        <a:extLst>
                          <a:ext uri="{FF2B5EF4-FFF2-40B4-BE49-F238E27FC236}">
                            <a16:creationId xmlns:a16="http://schemas.microsoft.com/office/drawing/2014/main" id="{A83D83B8-FF7B-4DFD-9EF5-0B7FD8E18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128" y="2696979"/>
                        <a:ext cx="6192837" cy="318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>
            <a:extLst>
              <a:ext uri="{FF2B5EF4-FFF2-40B4-BE49-F238E27FC236}">
                <a16:creationId xmlns:a16="http://schemas.microsoft.com/office/drawing/2014/main" id="{5BD6C469-9EEA-4051-A8E7-85FAEEBC7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4" y="1058717"/>
            <a:ext cx="10693781" cy="115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},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ij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的关联次数，称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的关联矩阵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). 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3BB7038-81C8-4372-8D06-8AD86D9C8F5D}"/>
              </a:ext>
            </a:extLst>
          </p:cNvPr>
          <p:cNvGrpSpPr>
            <a:grpSpLocks/>
          </p:cNvGrpSpPr>
          <p:nvPr/>
        </p:nvGrpSpPr>
        <p:grpSpPr bwMode="auto">
          <a:xfrm>
            <a:off x="7315995" y="2254359"/>
            <a:ext cx="5040312" cy="2478889"/>
            <a:chOff x="1296" y="720"/>
            <a:chExt cx="2448" cy="891"/>
          </a:xfrm>
        </p:grpSpPr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E75EC099-C450-4B92-B2F4-5455450F5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878"/>
              <a:ext cx="58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6331E132-441F-4D2C-A010-19008BAA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406"/>
              <a:ext cx="58" cy="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B2C21F99-1A30-473C-883B-31A8C0BA2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1195"/>
              <a:ext cx="58" cy="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987C3DC4-E198-4E38-B3B4-B3C18B62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931"/>
              <a:ext cx="175" cy="4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89C6991C-6A78-4DB3-BF4E-B29F366C4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1036"/>
              <a:ext cx="349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942784F-EFA0-43C8-8EE9-EC2E3FACA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931"/>
              <a:ext cx="1341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12E51895-CDDC-441A-93D2-1D51ACB4E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" y="1247"/>
              <a:ext cx="1341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41F7D713-B271-4C64-ACC0-937BE2EA8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1458"/>
              <a:ext cx="58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8B03844C-6F32-428E-B400-8BC56982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720"/>
              <a:ext cx="29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1</a:t>
              </a:r>
              <a:endParaRPr lang="en-US" altLang="zh-CN" sz="1200" b="1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65E558B1-FA07-4BEF-84E9-5B8CD1774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1458"/>
              <a:ext cx="35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51F46AD0-8596-4EE6-9A66-09AD5C8D6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" y="1511"/>
              <a:ext cx="34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4</a:t>
              </a:r>
              <a:endParaRPr lang="en-US" altLang="zh-CN" sz="1200" b="1"/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0B5331E7-B330-4B3B-B2EB-6B06B84B6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08"/>
              <a:ext cx="35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3</a:t>
              </a:r>
              <a:endParaRPr lang="en-US" altLang="zh-CN" sz="1200" b="1"/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F9288A7E-CF63-4DED-A7C5-019110DAB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825"/>
              <a:ext cx="29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1</a:t>
              </a:r>
              <a:endParaRPr lang="en-US" altLang="zh-CN" sz="1200" b="1"/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DD8FF3B-6CDD-4022-ACBF-F5E20614D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089"/>
              <a:ext cx="29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218545B-ED12-4675-9670-C6E573569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" y="1089"/>
              <a:ext cx="35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3</a:t>
              </a:r>
              <a:endParaRPr lang="en-US" altLang="zh-CN" sz="1200" b="1"/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639377FE-C42E-40AA-B5C4-B1887DC2C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53"/>
              <a:ext cx="291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4</a:t>
              </a:r>
              <a:endParaRPr lang="en-US" altLang="zh-CN" sz="1200" b="1"/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3B3B6440-3B79-4715-9AFE-B45616BAF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1036"/>
              <a:ext cx="35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5</a:t>
              </a:r>
              <a:endParaRPr lang="en-US" altLang="zh-CN" sz="1200" b="1"/>
            </a:p>
          </p:txBody>
        </p:sp>
      </p:grp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D837DCF-24E7-43DF-8790-88980FA6D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7279"/>
              </p:ext>
            </p:extLst>
          </p:nvPr>
        </p:nvGraphicFramePr>
        <p:xfrm>
          <a:off x="7927975" y="5169127"/>
          <a:ext cx="28194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1600200" imgH="914400" progId="Equation.DSMT4">
                  <p:embed/>
                </p:oleObj>
              </mc:Choice>
              <mc:Fallback>
                <p:oleObj name="Equation" r:id="rId5" imgW="1600200" imgH="914400" progId="Equation.DSMT4">
                  <p:embed/>
                  <p:pic>
                    <p:nvPicPr>
                      <p:cNvPr id="172055" name="Object 23">
                        <a:extLst>
                          <a:ext uri="{FF2B5EF4-FFF2-40B4-BE49-F238E27FC236}">
                            <a16:creationId xmlns:a16="http://schemas.microsoft.com/office/drawing/2014/main" id="{A634D035-7903-4A0C-9AB4-0B7690D19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975" y="5169127"/>
                        <a:ext cx="281940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>
            <a:extLst>
              <a:ext uri="{FF2B5EF4-FFF2-40B4-BE49-F238E27FC236}">
                <a16:creationId xmlns:a16="http://schemas.microsoft.com/office/drawing/2014/main" id="{011B0F3A-DF53-4C41-8546-B15A19D5C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626" y="4709441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关联次数的可能取值为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11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127AD-8375-487E-B112-B9AD90889A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EFC2CB-E8EE-454B-B3C3-79034D1AF1EA}" type="slidenum">
              <a:rPr lang="en-US" altLang="zh-CN">
                <a:latin typeface="Arial Black" panose="020B0A04020102020204" pitchFamily="34" charset="0"/>
              </a:rPr>
              <a:pPr eaLnBrk="1" hangingPunct="1"/>
              <a:t>17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01DDDDE1-1E51-4B31-81A2-89796846A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3564" y="217489"/>
            <a:ext cx="8002587" cy="79533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无向图的关联矩阵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D837DCF-24E7-43DF-8790-88980FA6D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134938"/>
              </p:ext>
            </p:extLst>
          </p:nvPr>
        </p:nvGraphicFramePr>
        <p:xfrm>
          <a:off x="4157664" y="2863194"/>
          <a:ext cx="2954338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1676160" imgH="914400" progId="Equation.DSMT4">
                  <p:embed/>
                </p:oleObj>
              </mc:Choice>
              <mc:Fallback>
                <p:oleObj name="Equation" r:id="rId3" imgW="1676160" imgH="9144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FD837DCF-24E7-43DF-8790-88980FA6D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4" y="2863194"/>
                        <a:ext cx="2954338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373F1A1-4ACE-4958-8C20-63E1B2BAC3FE}"/>
              </a:ext>
            </a:extLst>
          </p:cNvPr>
          <p:cNvSpPr txBox="1"/>
          <p:nvPr/>
        </p:nvSpPr>
        <p:spPr>
          <a:xfrm>
            <a:off x="1833564" y="1511300"/>
            <a:ext cx="943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根据下列关联矩阵画出该图，并求出所有点割集与边割集</a:t>
            </a:r>
          </a:p>
        </p:txBody>
      </p:sp>
    </p:spTree>
    <p:extLst>
      <p:ext uri="{BB962C8B-B14F-4D97-AF65-F5344CB8AC3E}">
        <p14:creationId xmlns:p14="http://schemas.microsoft.com/office/powerpoint/2010/main" val="596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20BA6FA3-F788-4A99-B041-A168B944B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5C23B3-B7EF-4921-A055-9828EB1B10EF}" type="slidenum">
              <a:rPr lang="en-US" altLang="zh-CN">
                <a:latin typeface="Arial Black" panose="020B0A04020102020204" pitchFamily="34" charset="0"/>
              </a:rPr>
              <a:pPr eaLnBrk="1" hangingPunct="1"/>
              <a:t>18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7DD3FBEB-55C2-4CA7-A6BF-164231BCD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160339"/>
            <a:ext cx="8002588" cy="79533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有向图的关联矩阵</a:t>
            </a:r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3536131F-C2D3-4BE6-97F4-3378F144A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30861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78" name="Group 7">
            <a:extLst>
              <a:ext uri="{FF2B5EF4-FFF2-40B4-BE49-F238E27FC236}">
                <a16:creationId xmlns:a16="http://schemas.microsoft.com/office/drawing/2014/main" id="{7CF2A170-034B-42DD-8E91-8ECC13AD035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8229600" cy="3656012"/>
            <a:chOff x="336" y="1143"/>
            <a:chExt cx="5184" cy="2303"/>
          </a:xfrm>
        </p:grpSpPr>
        <p:graphicFrame>
          <p:nvGraphicFramePr>
            <p:cNvPr id="3074" name="Object 0">
              <a:extLst>
                <a:ext uri="{FF2B5EF4-FFF2-40B4-BE49-F238E27FC236}">
                  <a16:creationId xmlns:a16="http://schemas.microsoft.com/office/drawing/2014/main" id="{3A143FA8-3CB1-48F6-B801-E4F9983123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1888"/>
            <a:ext cx="2586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3" imgW="1676160" imgH="736560" progId="Equation.3">
                    <p:embed/>
                  </p:oleObj>
                </mc:Choice>
                <mc:Fallback>
                  <p:oleObj name="Equation" r:id="rId3" imgW="1676160" imgH="736560" progId="Equation.3">
                    <p:embed/>
                    <p:pic>
                      <p:nvPicPr>
                        <p:cNvPr id="3074" name="Object 0">
                          <a:extLst>
                            <a:ext uri="{FF2B5EF4-FFF2-40B4-BE49-F238E27FC236}">
                              <a16:creationId xmlns:a16="http://schemas.microsoft.com/office/drawing/2014/main" id="{3A143FA8-3CB1-48F6-B801-E4F9983123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888"/>
                          <a:ext cx="2586" cy="1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Text Box 6">
              <a:extLst>
                <a:ext uri="{FF2B5EF4-FFF2-40B4-BE49-F238E27FC236}">
                  <a16:creationId xmlns:a16="http://schemas.microsoft.com/office/drawing/2014/main" id="{222A210F-B9AF-478C-831A-F04907FB8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143"/>
              <a:ext cx="5184" cy="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zh-CN" altLang="en-US" sz="32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zh-CN" altLang="en-US" sz="2800" b="1">
                  <a:solidFill>
                    <a:srgbClr val="3366CC"/>
                  </a:solidFill>
                  <a:latin typeface="Times New Roman" panose="02020603050405020304" pitchFamily="18" charset="0"/>
                </a:rPr>
                <a:t>无环</a:t>
              </a:r>
              <a:r>
                <a:rPr lang="zh-CN" altLang="en-US" sz="2800" b="1">
                  <a:latin typeface="Times New Roman" panose="02020603050405020304" pitchFamily="18" charset="0"/>
                </a:rPr>
                <a:t>有向图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>
                  <a:latin typeface="Times New Roman" panose="02020603050405020304" pitchFamily="18" charset="0"/>
                </a:rPr>
                <a:t>=&lt;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</a:rPr>
                <a:t>&gt;,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>
                  <a:latin typeface="Times New Roman" panose="02020603050405020304" pitchFamily="18" charset="0"/>
                </a:rPr>
                <a:t>={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…,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},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</a:rPr>
                <a:t>={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…,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>
                  <a:latin typeface="Times New Roman" panose="02020603050405020304" pitchFamily="18" charset="0"/>
                </a:rPr>
                <a:t>},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令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   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则称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ij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-3000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m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的关联矩阵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，记为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>
                  <a:latin typeface="Times New Roman" panose="02020603050405020304" pitchFamily="18" charset="0"/>
                </a:rPr>
                <a:t>).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85071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">
            <a:extLst>
              <a:ext uri="{FF2B5EF4-FFF2-40B4-BE49-F238E27FC236}">
                <a16:creationId xmlns:a16="http://schemas.microsoft.com/office/drawing/2014/main" id="{0BB65D56-A3A2-406D-B7FF-15F698AA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05A767-AA0F-4F56-9133-2ADD49411B10}" type="slidenum">
              <a:rPr lang="en-US" altLang="zh-CN">
                <a:latin typeface="Arial Black" panose="020B0A04020102020204" pitchFamily="34" charset="0"/>
              </a:rPr>
              <a:pPr eaLnBrk="1" hangingPunct="1"/>
              <a:t>19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pSp>
        <p:nvGrpSpPr>
          <p:cNvPr id="4101" name="Group 27">
            <a:extLst>
              <a:ext uri="{FF2B5EF4-FFF2-40B4-BE49-F238E27FC236}">
                <a16:creationId xmlns:a16="http://schemas.microsoft.com/office/drawing/2014/main" id="{7BE7B077-9816-4407-9E69-D6B2D096A856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863601"/>
            <a:ext cx="3200400" cy="1941513"/>
            <a:chOff x="1776" y="480"/>
            <a:chExt cx="1632" cy="1082"/>
          </a:xfrm>
        </p:grpSpPr>
        <p:sp>
          <p:nvSpPr>
            <p:cNvPr id="4104" name="Oval 2">
              <a:extLst>
                <a:ext uri="{FF2B5EF4-FFF2-40B4-BE49-F238E27FC236}">
                  <a16:creationId xmlns:a16="http://schemas.microsoft.com/office/drawing/2014/main" id="{D4B90F0D-0343-4A93-A7E6-EEA12381F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5" name="Oval 3">
              <a:extLst>
                <a:ext uri="{FF2B5EF4-FFF2-40B4-BE49-F238E27FC236}">
                  <a16:creationId xmlns:a16="http://schemas.microsoft.com/office/drawing/2014/main" id="{C95F42DA-2DB4-48B9-9702-096A436D4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6" name="Oval 4">
              <a:extLst>
                <a:ext uri="{FF2B5EF4-FFF2-40B4-BE49-F238E27FC236}">
                  <a16:creationId xmlns:a16="http://schemas.microsoft.com/office/drawing/2014/main" id="{6D314076-FE68-43E0-B063-9CF17461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7" name="Oval 5">
              <a:extLst>
                <a:ext uri="{FF2B5EF4-FFF2-40B4-BE49-F238E27FC236}">
                  <a16:creationId xmlns:a16="http://schemas.microsoft.com/office/drawing/2014/main" id="{DBFF658C-F2FA-44E7-89F0-DE7EDC0B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8" name="Line 6">
              <a:extLst>
                <a:ext uri="{FF2B5EF4-FFF2-40B4-BE49-F238E27FC236}">
                  <a16:creationId xmlns:a16="http://schemas.microsoft.com/office/drawing/2014/main" id="{F421CC98-15E1-47E4-968D-9E7B00C3C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72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Line 7">
              <a:extLst>
                <a:ext uri="{FF2B5EF4-FFF2-40B4-BE49-F238E27FC236}">
                  <a16:creationId xmlns:a16="http://schemas.microsoft.com/office/drawing/2014/main" id="{7126EFA5-1CEF-4851-89DB-A0EECD3BA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6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Line 8">
              <a:extLst>
                <a:ext uri="{FF2B5EF4-FFF2-40B4-BE49-F238E27FC236}">
                  <a16:creationId xmlns:a16="http://schemas.microsoft.com/office/drawing/2014/main" id="{C06735E7-8F58-4182-A32B-D3C9254AC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92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1">
              <a:extLst>
                <a:ext uri="{FF2B5EF4-FFF2-40B4-BE49-F238E27FC236}">
                  <a16:creationId xmlns:a16="http://schemas.microsoft.com/office/drawing/2014/main" id="{2C260380-0FE5-40A3-8002-7840B4C33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768"/>
              <a:ext cx="864" cy="576"/>
            </a:xfrm>
            <a:custGeom>
              <a:avLst/>
              <a:gdLst>
                <a:gd name="T0" fmla="*/ 0 w 864"/>
                <a:gd name="T1" fmla="*/ 576 h 576"/>
                <a:gd name="T2" fmla="*/ 240 w 864"/>
                <a:gd name="T3" fmla="*/ 240 h 576"/>
                <a:gd name="T4" fmla="*/ 864 w 864"/>
                <a:gd name="T5" fmla="*/ 0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0" y="576"/>
                  </a:moveTo>
                  <a:cubicBezTo>
                    <a:pt x="48" y="456"/>
                    <a:pt x="96" y="336"/>
                    <a:pt x="240" y="240"/>
                  </a:cubicBezTo>
                  <a:cubicBezTo>
                    <a:pt x="384" y="144"/>
                    <a:pt x="760" y="40"/>
                    <a:pt x="86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2">
              <a:extLst>
                <a:ext uri="{FF2B5EF4-FFF2-40B4-BE49-F238E27FC236}">
                  <a16:creationId xmlns:a16="http://schemas.microsoft.com/office/drawing/2014/main" id="{ADAA450C-C4CD-4250-B742-BC0078F6C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768"/>
              <a:ext cx="864" cy="576"/>
            </a:xfrm>
            <a:custGeom>
              <a:avLst/>
              <a:gdLst>
                <a:gd name="T0" fmla="*/ 864 w 864"/>
                <a:gd name="T1" fmla="*/ 0 h 576"/>
                <a:gd name="T2" fmla="*/ 480 w 864"/>
                <a:gd name="T3" fmla="*/ 384 h 576"/>
                <a:gd name="T4" fmla="*/ 0 w 864"/>
                <a:gd name="T5" fmla="*/ 576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864" y="0"/>
                  </a:moveTo>
                  <a:cubicBezTo>
                    <a:pt x="744" y="144"/>
                    <a:pt x="624" y="288"/>
                    <a:pt x="480" y="384"/>
                  </a:cubicBezTo>
                  <a:cubicBezTo>
                    <a:pt x="336" y="480"/>
                    <a:pt x="168" y="528"/>
                    <a:pt x="0" y="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3">
              <a:extLst>
                <a:ext uri="{FF2B5EF4-FFF2-40B4-BE49-F238E27FC236}">
                  <a16:creationId xmlns:a16="http://schemas.microsoft.com/office/drawing/2014/main" id="{349EAAA0-8CF5-47F2-A9DF-D8EAB0807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7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4">
              <a:extLst>
                <a:ext uri="{FF2B5EF4-FFF2-40B4-BE49-F238E27FC236}">
                  <a16:creationId xmlns:a16="http://schemas.microsoft.com/office/drawing/2014/main" id="{EBA74F7D-262C-4CE8-BC57-1F88AE8ED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5">
              <a:extLst>
                <a:ext uri="{FF2B5EF4-FFF2-40B4-BE49-F238E27FC236}">
                  <a16:creationId xmlns:a16="http://schemas.microsoft.com/office/drawing/2014/main" id="{FFAE6685-8B1C-4E0B-89BB-F69F2D9E1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16">
              <a:extLst>
                <a:ext uri="{FF2B5EF4-FFF2-40B4-BE49-F238E27FC236}">
                  <a16:creationId xmlns:a16="http://schemas.microsoft.com/office/drawing/2014/main" id="{0A7AC010-E13A-4106-A5E2-2770AD0D3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9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7">
              <a:extLst>
                <a:ext uri="{FF2B5EF4-FFF2-40B4-BE49-F238E27FC236}">
                  <a16:creationId xmlns:a16="http://schemas.microsoft.com/office/drawing/2014/main" id="{3979BC6B-B891-4507-8739-9364857EF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0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Text Box 18">
              <a:extLst>
                <a:ext uri="{FF2B5EF4-FFF2-40B4-BE49-F238E27FC236}">
                  <a16:creationId xmlns:a16="http://schemas.microsoft.com/office/drawing/2014/main" id="{AE4C435C-081A-42D5-9C30-D96E96026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624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v</a:t>
              </a:r>
              <a:r>
                <a:rPr lang="en-US" altLang="zh-CN" sz="1400" baseline="-25000"/>
                <a:t>4</a:t>
              </a:r>
              <a:endParaRPr lang="en-US" altLang="zh-CN" sz="1400"/>
            </a:p>
          </p:txBody>
        </p:sp>
        <p:sp>
          <p:nvSpPr>
            <p:cNvPr id="4119" name="Text Box 19">
              <a:extLst>
                <a:ext uri="{FF2B5EF4-FFF2-40B4-BE49-F238E27FC236}">
                  <a16:creationId xmlns:a16="http://schemas.microsoft.com/office/drawing/2014/main" id="{27DB2A49-7EFE-4BCA-BEA3-4A90AEB4B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624"/>
              <a:ext cx="4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v</a:t>
              </a:r>
              <a:r>
                <a:rPr lang="en-US" altLang="zh-CN" sz="1400" baseline="-25000"/>
                <a:t>1</a:t>
              </a:r>
              <a:endParaRPr lang="en-US" altLang="zh-CN" sz="1400"/>
            </a:p>
          </p:txBody>
        </p:sp>
        <p:sp>
          <p:nvSpPr>
            <p:cNvPr id="4120" name="Text Box 20">
              <a:extLst>
                <a:ext uri="{FF2B5EF4-FFF2-40B4-BE49-F238E27FC236}">
                  <a16:creationId xmlns:a16="http://schemas.microsoft.com/office/drawing/2014/main" id="{0EAB8D84-02A6-467A-94CB-45FDCDBE3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4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v</a:t>
              </a:r>
              <a:r>
                <a:rPr lang="en-US" altLang="zh-CN" sz="1400" baseline="-25000"/>
                <a:t>2</a:t>
              </a:r>
              <a:endParaRPr lang="en-US" altLang="zh-CN" sz="1400"/>
            </a:p>
          </p:txBody>
        </p:sp>
        <p:sp>
          <p:nvSpPr>
            <p:cNvPr id="4121" name="Text Box 21">
              <a:extLst>
                <a:ext uri="{FF2B5EF4-FFF2-40B4-BE49-F238E27FC236}">
                  <a16:creationId xmlns:a16="http://schemas.microsoft.com/office/drawing/2014/main" id="{477F235A-A0D8-4CEE-97F3-F2F59313E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v</a:t>
              </a:r>
              <a:r>
                <a:rPr lang="en-US" altLang="zh-CN" sz="1400" baseline="-25000"/>
                <a:t>3</a:t>
              </a:r>
              <a:endParaRPr lang="en-US" altLang="zh-CN" sz="1400"/>
            </a:p>
          </p:txBody>
        </p:sp>
        <p:sp>
          <p:nvSpPr>
            <p:cNvPr id="4122" name="Text Box 22">
              <a:extLst>
                <a:ext uri="{FF2B5EF4-FFF2-40B4-BE49-F238E27FC236}">
                  <a16:creationId xmlns:a16="http://schemas.microsoft.com/office/drawing/2014/main" id="{D02BFB71-59E0-4172-80E3-BAB72069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960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1</a:t>
              </a:r>
              <a:endParaRPr lang="en-US" altLang="zh-CN" sz="1400"/>
            </a:p>
          </p:txBody>
        </p:sp>
        <p:sp>
          <p:nvSpPr>
            <p:cNvPr id="4123" name="Text Box 23">
              <a:extLst>
                <a:ext uri="{FF2B5EF4-FFF2-40B4-BE49-F238E27FC236}">
                  <a16:creationId xmlns:a16="http://schemas.microsoft.com/office/drawing/2014/main" id="{1E5D1298-BC77-4264-844D-0B3F96370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480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2</a:t>
              </a:r>
              <a:endParaRPr lang="en-US" altLang="zh-CN" sz="1400"/>
            </a:p>
          </p:txBody>
        </p:sp>
        <p:sp>
          <p:nvSpPr>
            <p:cNvPr id="4124" name="Text Box 24">
              <a:extLst>
                <a:ext uri="{FF2B5EF4-FFF2-40B4-BE49-F238E27FC236}">
                  <a16:creationId xmlns:a16="http://schemas.microsoft.com/office/drawing/2014/main" id="{0BAFAFFE-1B10-4969-9969-EA27D28D8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768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3</a:t>
              </a:r>
              <a:endParaRPr lang="en-US" altLang="zh-CN" sz="1400"/>
            </a:p>
          </p:txBody>
        </p:sp>
        <p:sp>
          <p:nvSpPr>
            <p:cNvPr id="4125" name="Text Box 25">
              <a:extLst>
                <a:ext uri="{FF2B5EF4-FFF2-40B4-BE49-F238E27FC236}">
                  <a16:creationId xmlns:a16="http://schemas.microsoft.com/office/drawing/2014/main" id="{C999EBBE-FCBF-48A8-A515-266EE6200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08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4</a:t>
              </a:r>
              <a:endParaRPr lang="en-US" altLang="zh-CN" sz="1400"/>
            </a:p>
          </p:txBody>
        </p:sp>
        <p:sp>
          <p:nvSpPr>
            <p:cNvPr id="4126" name="Text Box 26">
              <a:extLst>
                <a:ext uri="{FF2B5EF4-FFF2-40B4-BE49-F238E27FC236}">
                  <a16:creationId xmlns:a16="http://schemas.microsoft.com/office/drawing/2014/main" id="{992F0496-DA1D-40E8-82F7-06089FDBD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392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5</a:t>
              </a:r>
              <a:endParaRPr lang="en-US" altLang="zh-CN" sz="1400"/>
            </a:p>
          </p:txBody>
        </p:sp>
      </p:grpSp>
      <p:graphicFrame>
        <p:nvGraphicFramePr>
          <p:cNvPr id="174108" name="Object 28">
            <a:extLst>
              <a:ext uri="{FF2B5EF4-FFF2-40B4-BE49-F238E27FC236}">
                <a16:creationId xmlns:a16="http://schemas.microsoft.com/office/drawing/2014/main" id="{7591A7B7-8839-4FA5-900D-CC8DBF64D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05200"/>
          <a:ext cx="32766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3" imgW="2006280" imgH="914400" progId="Equation.DSMT4">
                  <p:embed/>
                </p:oleObj>
              </mc:Choice>
              <mc:Fallback>
                <p:oleObj name="Equation" r:id="rId3" imgW="2006280" imgH="914400" progId="Equation.DSMT4">
                  <p:embed/>
                  <p:pic>
                    <p:nvPicPr>
                      <p:cNvPr id="174108" name="Object 28">
                        <a:extLst>
                          <a:ext uri="{FF2B5EF4-FFF2-40B4-BE49-F238E27FC236}">
                            <a16:creationId xmlns:a16="http://schemas.microsoft.com/office/drawing/2014/main" id="{7591A7B7-8839-4FA5-900D-CC8DBF64D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327660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>
            <a:extLst>
              <a:ext uri="{FF2B5EF4-FFF2-40B4-BE49-F238E27FC236}">
                <a16:creationId xmlns:a16="http://schemas.microsoft.com/office/drawing/2014/main" id="{671B8586-4314-48EA-AED0-BDBE2BE4F9F1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981075"/>
            <a:ext cx="5905500" cy="3295650"/>
            <a:chOff x="2517" y="618"/>
            <a:chExt cx="3744" cy="2076"/>
          </a:xfrm>
        </p:grpSpPr>
        <p:graphicFrame>
          <p:nvGraphicFramePr>
            <p:cNvPr id="4099" name="Object 30">
              <a:extLst>
                <a:ext uri="{FF2B5EF4-FFF2-40B4-BE49-F238E27FC236}">
                  <a16:creationId xmlns:a16="http://schemas.microsoft.com/office/drawing/2014/main" id="{B95B3886-5ABA-4000-A9C6-632DF5076E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7" y="910"/>
            <a:ext cx="2624" cy="1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Equation" r:id="rId5" imgW="2666880" imgH="1320480" progId="Equation.3">
                    <p:embed/>
                  </p:oleObj>
                </mc:Choice>
                <mc:Fallback>
                  <p:oleObj name="Equation" r:id="rId5" imgW="2666880" imgH="1320480" progId="Equation.3">
                    <p:embed/>
                    <p:pic>
                      <p:nvPicPr>
                        <p:cNvPr id="4099" name="Object 30">
                          <a:extLst>
                            <a:ext uri="{FF2B5EF4-FFF2-40B4-BE49-F238E27FC236}">
                              <a16:creationId xmlns:a16="http://schemas.microsoft.com/office/drawing/2014/main" id="{B95B3886-5ABA-4000-A9C6-632DF5076E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" y="910"/>
                          <a:ext cx="2624" cy="1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Text Box 31">
              <a:extLst>
                <a:ext uri="{FF2B5EF4-FFF2-40B4-BE49-F238E27FC236}">
                  <a16:creationId xmlns:a16="http://schemas.microsoft.com/office/drawing/2014/main" id="{D29D13DC-F498-4542-BE3C-767040018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618"/>
              <a:ext cx="3744" cy="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性质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: 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 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(4)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平行边对应的列相同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400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3F36B6F0-F66D-4F6E-8B9C-FE7B70962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8229600" cy="1066800"/>
          </a:xfrm>
        </p:spPr>
        <p:txBody>
          <a:bodyPr/>
          <a:lstStyle/>
          <a:p>
            <a:r>
              <a:rPr lang="zh-CN" altLang="en-US" b="1">
                <a:solidFill>
                  <a:srgbClr val="A50021"/>
                </a:solidFill>
                <a:latin typeface="宋体" panose="02010600030101010101" pitchFamily="2" charset="-122"/>
              </a:rPr>
              <a:t>通路与回路</a:t>
            </a:r>
            <a:r>
              <a:rPr lang="zh-CN" altLang="en-US" sz="40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88C6270-5EFA-4BDA-B4AA-91F0CBA61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5857" y="833027"/>
            <a:ext cx="4885055" cy="245645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9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9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i="1" baseline="-300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7" name="Picture 6" descr="14-7">
            <a:extLst>
              <a:ext uri="{FF2B5EF4-FFF2-40B4-BE49-F238E27FC236}">
                <a16:creationId xmlns:a16="http://schemas.microsoft.com/office/drawing/2014/main" id="{5746BDCC-9242-42A6-AE86-397E0FFD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1"/>
          <a:stretch>
            <a:fillRect/>
          </a:stretch>
        </p:blipFill>
        <p:spPr bwMode="auto">
          <a:xfrm>
            <a:off x="1545632" y="994456"/>
            <a:ext cx="5610225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A116DFF-1FC1-40B5-8157-99A5E91DA7DF}"/>
              </a:ext>
            </a:extLst>
          </p:cNvPr>
          <p:cNvSpPr/>
          <p:nvPr/>
        </p:nvSpPr>
        <p:spPr>
          <a:xfrm>
            <a:off x="1324652" y="2014583"/>
            <a:ext cx="721360" cy="680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D0EBEB-37D0-484F-814F-1F7CFD7DD620}"/>
              </a:ext>
            </a:extLst>
          </p:cNvPr>
          <p:cNvSpPr/>
          <p:nvPr/>
        </p:nvSpPr>
        <p:spPr>
          <a:xfrm>
            <a:off x="5549942" y="881991"/>
            <a:ext cx="721360" cy="680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D54A53-6AA4-4108-9E30-3FA1C8B83AA2}"/>
              </a:ext>
            </a:extLst>
          </p:cNvPr>
          <p:cNvSpPr/>
          <p:nvPr/>
        </p:nvSpPr>
        <p:spPr>
          <a:xfrm>
            <a:off x="747541" y="3550552"/>
            <a:ext cx="6933552" cy="329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给定图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（无向或有向的），设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中顶点与边的交替序列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 marL="514350" indent="-514350" algn="just">
              <a:lnSpc>
                <a:spcPct val="120000"/>
              </a:lnSpc>
              <a:buFont typeface="Wingdings" panose="05000000000000000000" pitchFamily="2" charset="2"/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的端点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对于有向图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要求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是始点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是终点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通路的起点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通路的终点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通路的长度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8277BA3-EB94-474A-A6B6-C79418C54D4F}"/>
              </a:ext>
            </a:extLst>
          </p:cNvPr>
          <p:cNvSpPr/>
          <p:nvPr/>
        </p:nvSpPr>
        <p:spPr>
          <a:xfrm>
            <a:off x="7681093" y="3724272"/>
            <a:ext cx="1917291" cy="657496"/>
          </a:xfrm>
          <a:prstGeom prst="roundRect">
            <a:avLst/>
          </a:prstGeom>
          <a:ln>
            <a:solidFill>
              <a:srgbClr val="00339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回路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125E93-9577-4D90-A484-82DF76CD1424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639739" y="3088772"/>
            <a:ext cx="464557" cy="635500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74B1D39-6FDA-4D9F-AECD-6FA902C71676}"/>
              </a:ext>
            </a:extLst>
          </p:cNvPr>
          <p:cNvSpPr/>
          <p:nvPr/>
        </p:nvSpPr>
        <p:spPr>
          <a:xfrm>
            <a:off x="10123621" y="3753718"/>
            <a:ext cx="1917291" cy="657496"/>
          </a:xfrm>
          <a:prstGeom prst="roundRect">
            <a:avLst/>
          </a:prstGeom>
          <a:ln>
            <a:solidFill>
              <a:srgbClr val="00339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通路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6898C06-D508-4FA0-8035-FD50689E250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9104297" y="3142788"/>
            <a:ext cx="1977970" cy="610930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163C33-0F71-49FA-A0E5-B8493FE068E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9398001" y="2474770"/>
            <a:ext cx="1684266" cy="1278948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7C9A485-89A7-45B4-A5B6-2F0F862F6416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718801" y="2474770"/>
            <a:ext cx="363466" cy="1278948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127DC89-EF18-4800-87AD-189918355B2B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9398001" y="1222352"/>
            <a:ext cx="1684266" cy="2531366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1A154E7-7D06-4344-8521-C5BBA9DCEDA5}"/>
              </a:ext>
            </a:extLst>
          </p:cNvPr>
          <p:cNvSpPr/>
          <p:nvPr/>
        </p:nvSpPr>
        <p:spPr>
          <a:xfrm>
            <a:off x="8177772" y="5105123"/>
            <a:ext cx="3746003" cy="11894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特别地，如果起点终点相同，称为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回路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653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5EA2F4B1-2244-4CEB-80C1-ECD3C8098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7B6499-4DED-4DFD-A020-5F4DF08370D9}" type="slidenum">
              <a:rPr lang="en-US" altLang="zh-CN">
                <a:latin typeface="Arial Black" panose="020B0A04020102020204" pitchFamily="34" charset="0"/>
              </a:rPr>
              <a:pPr eaLnBrk="1" hangingPunct="1"/>
              <a:t>20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54BE45C6-4783-4182-9DE7-D9C9D21CE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281113"/>
            <a:ext cx="8153400" cy="166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设有向图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      为顶点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邻接到顶点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边的条数，称</a:t>
            </a:r>
            <a:r>
              <a:rPr lang="en-US" altLang="zh-CN" sz="2800" b="1" dirty="0">
                <a:latin typeface="Times New Roman" panose="02020603050405020304" pitchFamily="18" charset="0"/>
              </a:rPr>
              <a:t>(       )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的邻接矩阵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04C2E43C-23AE-4CF1-AB83-DC68EBB92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1063" y="3644900"/>
          <a:ext cx="73787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3" imgW="3441600" imgH="1295280" progId="Equation.DSMT4">
                  <p:embed/>
                </p:oleObj>
              </mc:Choice>
              <mc:Fallback>
                <p:oleObj name="Equation" r:id="rId3" imgW="3441600" imgH="1295280" progId="Equation.DSMT4">
                  <p:embed/>
                  <p:pic>
                    <p:nvPicPr>
                      <p:cNvPr id="5122" name="Object 5">
                        <a:extLst>
                          <a:ext uri="{FF2B5EF4-FFF2-40B4-BE49-F238E27FC236}">
                            <a16:creationId xmlns:a16="http://schemas.microsoft.com/office/drawing/2014/main" id="{04C2E43C-23AE-4CF1-AB83-DC68EBB92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3644900"/>
                        <a:ext cx="7378700" cy="278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>
            <a:extLst>
              <a:ext uri="{FF2B5EF4-FFF2-40B4-BE49-F238E27FC236}">
                <a16:creationId xmlns:a16="http://schemas.microsoft.com/office/drawing/2014/main" id="{FD088FA0-2D55-4853-92C1-2C154595D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4" y="1989138"/>
          <a:ext cx="55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5" imgW="241200" imgH="253800" progId="Equation.3">
                  <p:embed/>
                </p:oleObj>
              </mc:Choice>
              <mc:Fallback>
                <p:oleObj name="Equation" r:id="rId5" imgW="241200" imgH="253800" progId="Equation.3">
                  <p:embed/>
                  <p:pic>
                    <p:nvPicPr>
                      <p:cNvPr id="5123" name="Object 6">
                        <a:extLst>
                          <a:ext uri="{FF2B5EF4-FFF2-40B4-BE49-F238E27FC236}">
                            <a16:creationId xmlns:a16="http://schemas.microsoft.com/office/drawing/2014/main" id="{FD088FA0-2D55-4853-92C1-2C154595D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1989138"/>
                        <a:ext cx="5556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>
            <a:extLst>
              <a:ext uri="{FF2B5EF4-FFF2-40B4-BE49-F238E27FC236}">
                <a16:creationId xmlns:a16="http://schemas.microsoft.com/office/drawing/2014/main" id="{5EAD1169-E3C2-4B61-BD27-C5F0B911D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411413"/>
          <a:ext cx="55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公式" r:id="rId7" imgW="241200" imgH="253800" progId="Equation.3">
                  <p:embed/>
                </p:oleObj>
              </mc:Choice>
              <mc:Fallback>
                <p:oleObj name="公式" r:id="rId7" imgW="241200" imgH="253800" progId="Equation.3">
                  <p:embed/>
                  <p:pic>
                    <p:nvPicPr>
                      <p:cNvPr id="5124" name="Object 7">
                        <a:extLst>
                          <a:ext uri="{FF2B5EF4-FFF2-40B4-BE49-F238E27FC236}">
                            <a16:creationId xmlns:a16="http://schemas.microsoft.com/office/drawing/2014/main" id="{5EAD1169-E3C2-4B61-BD27-C5F0B911D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411413"/>
                        <a:ext cx="5556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0" name="Rectangle 2">
            <a:extLst>
              <a:ext uri="{FF2B5EF4-FFF2-40B4-BE49-F238E27FC236}">
                <a16:creationId xmlns:a16="http://schemas.microsoft.com/office/drawing/2014/main" id="{8B060647-DC67-4276-82A4-347F8C105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44475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有向图的邻接矩阵</a:t>
            </a:r>
          </a:p>
        </p:txBody>
      </p:sp>
      <p:sp>
        <p:nvSpPr>
          <p:cNvPr id="5128" name="Rectangle 3">
            <a:extLst>
              <a:ext uri="{FF2B5EF4-FFF2-40B4-BE49-F238E27FC236}">
                <a16:creationId xmlns:a16="http://schemas.microsoft.com/office/drawing/2014/main" id="{001F55F3-695E-4CA7-86C4-242588621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672264"/>
            <a:ext cx="8229600" cy="18573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5129" name="Rectangle 4">
            <a:extLst>
              <a:ext uri="{FF2B5EF4-FFF2-40B4-BE49-F238E27FC236}">
                <a16:creationId xmlns:a16="http://schemas.microsoft.com/office/drawing/2014/main" id="{81AE7A03-063B-4422-B20F-59644152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29146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657CB100-4666-46BF-B96C-E05866AA0E2B}"/>
              </a:ext>
            </a:extLst>
          </p:cNvPr>
          <p:cNvGrpSpPr>
            <a:grpSpLocks/>
          </p:cNvGrpSpPr>
          <p:nvPr/>
        </p:nvGrpSpPr>
        <p:grpSpPr bwMode="auto">
          <a:xfrm>
            <a:off x="6923089" y="2834482"/>
            <a:ext cx="3200400" cy="1941513"/>
            <a:chOff x="1776" y="480"/>
            <a:chExt cx="1632" cy="1082"/>
          </a:xfrm>
        </p:grpSpPr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A1215963-EB36-4F00-B89E-3C09FDA6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3">
              <a:extLst>
                <a:ext uri="{FF2B5EF4-FFF2-40B4-BE49-F238E27FC236}">
                  <a16:creationId xmlns:a16="http://schemas.microsoft.com/office/drawing/2014/main" id="{5B7A2FF6-0562-48E1-8CB0-09DB4426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758D01FB-3382-4FA1-807B-F4D1AA26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CA23137E-92A1-4070-BF11-3D2DB0488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25524F3C-68FF-4F8D-A5A3-B39245384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72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44F8F9D8-FEB3-4342-96DB-7498B675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6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41C998E2-BDDD-4049-AE4B-9711FCC42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92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4FF6C92-65FA-48A1-ACC4-950506945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768"/>
              <a:ext cx="864" cy="576"/>
            </a:xfrm>
            <a:custGeom>
              <a:avLst/>
              <a:gdLst>
                <a:gd name="T0" fmla="*/ 0 w 864"/>
                <a:gd name="T1" fmla="*/ 576 h 576"/>
                <a:gd name="T2" fmla="*/ 240 w 864"/>
                <a:gd name="T3" fmla="*/ 240 h 576"/>
                <a:gd name="T4" fmla="*/ 864 w 864"/>
                <a:gd name="T5" fmla="*/ 0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0" y="576"/>
                  </a:moveTo>
                  <a:cubicBezTo>
                    <a:pt x="48" y="456"/>
                    <a:pt x="96" y="336"/>
                    <a:pt x="240" y="240"/>
                  </a:cubicBezTo>
                  <a:cubicBezTo>
                    <a:pt x="384" y="144"/>
                    <a:pt x="760" y="40"/>
                    <a:pt x="86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A8DCB6C-F706-4C76-B664-A1396A89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768"/>
              <a:ext cx="864" cy="576"/>
            </a:xfrm>
            <a:custGeom>
              <a:avLst/>
              <a:gdLst>
                <a:gd name="T0" fmla="*/ 864 w 864"/>
                <a:gd name="T1" fmla="*/ 0 h 576"/>
                <a:gd name="T2" fmla="*/ 480 w 864"/>
                <a:gd name="T3" fmla="*/ 384 h 576"/>
                <a:gd name="T4" fmla="*/ 0 w 864"/>
                <a:gd name="T5" fmla="*/ 576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864" y="0"/>
                  </a:moveTo>
                  <a:cubicBezTo>
                    <a:pt x="744" y="144"/>
                    <a:pt x="624" y="288"/>
                    <a:pt x="480" y="384"/>
                  </a:cubicBezTo>
                  <a:cubicBezTo>
                    <a:pt x="336" y="480"/>
                    <a:pt x="168" y="528"/>
                    <a:pt x="0" y="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D1DCDC83-D6C1-481D-B3DB-F62903D8E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7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DAD088D-B2EA-416C-BB54-563D0B141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4FAEDC66-86EC-449B-B617-24DD72D64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F505514-E4F9-4EFC-AEB3-49A30821F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9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2238B31-240B-4EAB-A088-21439A016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0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A9FAA9D7-812A-487F-8430-7E4A1822F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624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v</a:t>
              </a:r>
              <a:r>
                <a:rPr lang="en-US" altLang="zh-CN" sz="1400" baseline="-25000"/>
                <a:t>4</a:t>
              </a:r>
              <a:endParaRPr lang="en-US" altLang="zh-CN" sz="14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2176D8D1-1E4D-4307-968B-86D2B593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624"/>
              <a:ext cx="4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v</a:t>
              </a:r>
              <a:r>
                <a:rPr lang="en-US" altLang="zh-CN" sz="1400" baseline="-25000"/>
                <a:t>1</a:t>
              </a:r>
              <a:endParaRPr lang="en-US" altLang="zh-CN" sz="1400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11A369C9-7DD5-4C65-9DA7-307E8444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4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v</a:t>
              </a:r>
              <a:r>
                <a:rPr lang="en-US" altLang="zh-CN" sz="1400" baseline="-25000"/>
                <a:t>2</a:t>
              </a:r>
              <a:endParaRPr lang="en-US" altLang="zh-CN" sz="14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87384612-9440-47EE-8516-86072843C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v</a:t>
              </a:r>
              <a:r>
                <a:rPr lang="en-US" altLang="zh-CN" sz="1400" baseline="-25000"/>
                <a:t>3</a:t>
              </a:r>
              <a:endParaRPr lang="en-US" altLang="zh-CN" sz="1400"/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2F3D76E8-FC60-4086-B415-98EFF41C9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960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1</a:t>
              </a:r>
              <a:endParaRPr lang="en-US" altLang="zh-CN" sz="1400"/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6EC7BDE3-748D-4F94-ACCC-C48C677C4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480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2</a:t>
              </a:r>
              <a:endParaRPr lang="en-US" altLang="zh-CN" sz="1400"/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74ED211F-1449-4EA1-BD31-3F30DF9BA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768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3</a:t>
              </a:r>
              <a:endParaRPr lang="en-US" altLang="zh-CN" sz="1400"/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C2699F3A-DF23-4DD3-A4F7-737FE6A40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08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4</a:t>
              </a:r>
              <a:endParaRPr lang="en-US" altLang="zh-CN" sz="1400"/>
            </a:p>
          </p:txBody>
        </p:sp>
        <p:sp>
          <p:nvSpPr>
            <p:cNvPr id="33" name="Text Box 26">
              <a:extLst>
                <a:ext uri="{FF2B5EF4-FFF2-40B4-BE49-F238E27FC236}">
                  <a16:creationId xmlns:a16="http://schemas.microsoft.com/office/drawing/2014/main" id="{91D01C4D-8B7D-4842-BB98-DBFEBF307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392"/>
              <a:ext cx="3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/>
                <a:t>5</a:t>
              </a:r>
              <a:endParaRPr lang="en-US" altLang="zh-CN" sz="1400"/>
            </a:p>
          </p:txBody>
        </p:sp>
      </p:grpSp>
      <p:graphicFrame>
        <p:nvGraphicFramePr>
          <p:cNvPr id="34" name="Object 28">
            <a:extLst>
              <a:ext uri="{FF2B5EF4-FFF2-40B4-BE49-F238E27FC236}">
                <a16:creationId xmlns:a16="http://schemas.microsoft.com/office/drawing/2014/main" id="{9B5482B8-733C-4431-B892-C6EA851A3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730053"/>
              </p:ext>
            </p:extLst>
          </p:nvPr>
        </p:nvGraphicFramePr>
        <p:xfrm>
          <a:off x="9466262" y="3164188"/>
          <a:ext cx="257175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9" imgW="1574640" imgH="914400" progId="Equation.DSMT4">
                  <p:embed/>
                </p:oleObj>
              </mc:Choice>
              <mc:Fallback>
                <p:oleObj name="Equation" r:id="rId9" imgW="1574640" imgH="914400" progId="Equation.DSMT4">
                  <p:embed/>
                  <p:pic>
                    <p:nvPicPr>
                      <p:cNvPr id="174108" name="Object 28">
                        <a:extLst>
                          <a:ext uri="{FF2B5EF4-FFF2-40B4-BE49-F238E27FC236}">
                            <a16:creationId xmlns:a16="http://schemas.microsoft.com/office/drawing/2014/main" id="{7591A7B7-8839-4FA5-900D-CC8DBF64D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6262" y="3164188"/>
                        <a:ext cx="257175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4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>
            <a:extLst>
              <a:ext uri="{FF2B5EF4-FFF2-40B4-BE49-F238E27FC236}">
                <a16:creationId xmlns:a16="http://schemas.microsoft.com/office/drawing/2014/main" id="{BBD3AF5E-8837-4A1F-95A0-4EFF9ECB4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C4775A-38B0-463B-A789-B7D7994F91F7}" type="slidenum">
              <a:rPr lang="en-US" altLang="zh-CN">
                <a:latin typeface="Arial Black" panose="020B0A04020102020204" pitchFamily="34" charset="0"/>
              </a:rPr>
              <a:pPr eaLnBrk="1" hangingPunct="1"/>
              <a:t>21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pSp>
        <p:nvGrpSpPr>
          <p:cNvPr id="6148" name="Group 24">
            <a:extLst>
              <a:ext uri="{FF2B5EF4-FFF2-40B4-BE49-F238E27FC236}">
                <a16:creationId xmlns:a16="http://schemas.microsoft.com/office/drawing/2014/main" id="{47ADFBDE-9960-42B9-A193-928F10BC7793}"/>
              </a:ext>
            </a:extLst>
          </p:cNvPr>
          <p:cNvGrpSpPr>
            <a:grpSpLocks/>
          </p:cNvGrpSpPr>
          <p:nvPr/>
        </p:nvGrpSpPr>
        <p:grpSpPr bwMode="auto">
          <a:xfrm>
            <a:off x="3863976" y="765175"/>
            <a:ext cx="4608513" cy="2643188"/>
            <a:chOff x="1632" y="480"/>
            <a:chExt cx="1488" cy="990"/>
          </a:xfrm>
        </p:grpSpPr>
        <p:sp>
          <p:nvSpPr>
            <p:cNvPr id="6149" name="Oval 2">
              <a:extLst>
                <a:ext uri="{FF2B5EF4-FFF2-40B4-BE49-F238E27FC236}">
                  <a16:creationId xmlns:a16="http://schemas.microsoft.com/office/drawing/2014/main" id="{A6BB36BB-FCBC-46A4-BE6B-37A0959A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Oval 3">
              <a:extLst>
                <a:ext uri="{FF2B5EF4-FFF2-40B4-BE49-F238E27FC236}">
                  <a16:creationId xmlns:a16="http://schemas.microsoft.com/office/drawing/2014/main" id="{82D52A79-4FC5-4DA8-9886-31FDD25AC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80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Oval 4">
              <a:extLst>
                <a:ext uri="{FF2B5EF4-FFF2-40B4-BE49-F238E27FC236}">
                  <a16:creationId xmlns:a16="http://schemas.microsoft.com/office/drawing/2014/main" id="{3B915974-5A77-41CF-9EEB-196BBA66D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4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" name="Oval 5">
              <a:extLst>
                <a:ext uri="{FF2B5EF4-FFF2-40B4-BE49-F238E27FC236}">
                  <a16:creationId xmlns:a16="http://schemas.microsoft.com/office/drawing/2014/main" id="{78B38774-7448-4AC4-8EC9-BB8A7103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68"/>
              <a:ext cx="144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Oval 6">
              <a:extLst>
                <a:ext uri="{FF2B5EF4-FFF2-40B4-BE49-F238E27FC236}">
                  <a16:creationId xmlns:a16="http://schemas.microsoft.com/office/drawing/2014/main" id="{F4318925-9E33-413A-9261-B689D7F77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4" name="Oval 7">
              <a:extLst>
                <a:ext uri="{FF2B5EF4-FFF2-40B4-BE49-F238E27FC236}">
                  <a16:creationId xmlns:a16="http://schemas.microsoft.com/office/drawing/2014/main" id="{9A836FF3-9206-4D2B-914D-552719B72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768"/>
              <a:ext cx="144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5" name="Oval 8">
              <a:extLst>
                <a:ext uri="{FF2B5EF4-FFF2-40B4-BE49-F238E27FC236}">
                  <a16:creationId xmlns:a16="http://schemas.microsoft.com/office/drawing/2014/main" id="{03ECF1D2-0FEE-4386-8F06-DAEF463D8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6" name="Line 9">
              <a:extLst>
                <a:ext uri="{FF2B5EF4-FFF2-40B4-BE49-F238E27FC236}">
                  <a16:creationId xmlns:a16="http://schemas.microsoft.com/office/drawing/2014/main" id="{3F9F3571-B001-4EE2-86E3-15C74D9FF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0">
              <a:extLst>
                <a:ext uri="{FF2B5EF4-FFF2-40B4-BE49-F238E27FC236}">
                  <a16:creationId xmlns:a16="http://schemas.microsoft.com/office/drawing/2014/main" id="{336564BB-5F4B-4FC0-B70A-12CB41935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720"/>
              <a:ext cx="9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1">
              <a:extLst>
                <a:ext uri="{FF2B5EF4-FFF2-40B4-BE49-F238E27FC236}">
                  <a16:creationId xmlns:a16="http://schemas.microsoft.com/office/drawing/2014/main" id="{0C5BF842-5054-4449-9F39-67E2C8B4C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96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12">
              <a:extLst>
                <a:ext uri="{FF2B5EF4-FFF2-40B4-BE49-F238E27FC236}">
                  <a16:creationId xmlns:a16="http://schemas.microsoft.com/office/drawing/2014/main" id="{722283F8-23E7-4A93-A53F-C100BBB5B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9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3">
              <a:extLst>
                <a:ext uri="{FF2B5EF4-FFF2-40B4-BE49-F238E27FC236}">
                  <a16:creationId xmlns:a16="http://schemas.microsoft.com/office/drawing/2014/main" id="{6873AFC9-E3E3-4E83-B6FC-2B1C6F84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6">
              <a:extLst>
                <a:ext uri="{FF2B5EF4-FFF2-40B4-BE49-F238E27FC236}">
                  <a16:creationId xmlns:a16="http://schemas.microsoft.com/office/drawing/2014/main" id="{3B872943-8C8F-46FF-A391-B419D9352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7">
              <a:extLst>
                <a:ext uri="{FF2B5EF4-FFF2-40B4-BE49-F238E27FC236}">
                  <a16:creationId xmlns:a16="http://schemas.microsoft.com/office/drawing/2014/main" id="{F9BE4BAB-9FD8-4266-98E0-470C82BA0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8">
              <a:extLst>
                <a:ext uri="{FF2B5EF4-FFF2-40B4-BE49-F238E27FC236}">
                  <a16:creationId xmlns:a16="http://schemas.microsoft.com/office/drawing/2014/main" id="{12EB2567-E171-4067-BE5A-6D3DE6F78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19">
              <a:extLst>
                <a:ext uri="{FF2B5EF4-FFF2-40B4-BE49-F238E27FC236}">
                  <a16:creationId xmlns:a16="http://schemas.microsoft.com/office/drawing/2014/main" id="{41BDEDA3-DD77-4CB5-9FF5-B45548ECC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4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Text Box 20">
              <a:extLst>
                <a:ext uri="{FF2B5EF4-FFF2-40B4-BE49-F238E27FC236}">
                  <a16:creationId xmlns:a16="http://schemas.microsoft.com/office/drawing/2014/main" id="{AA4B99DE-6332-42C8-BF19-90A671A98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24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2</a:t>
              </a:r>
              <a:endParaRPr lang="en-US" altLang="zh-CN" sz="1600"/>
            </a:p>
          </p:txBody>
        </p:sp>
        <p:sp>
          <p:nvSpPr>
            <p:cNvPr id="6166" name="Text Box 21">
              <a:extLst>
                <a:ext uri="{FF2B5EF4-FFF2-40B4-BE49-F238E27FC236}">
                  <a16:creationId xmlns:a16="http://schemas.microsoft.com/office/drawing/2014/main" id="{73F3E30B-0F34-4FCD-86CD-161E05286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624"/>
              <a:ext cx="24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1</a:t>
              </a:r>
              <a:endParaRPr lang="en-US" altLang="zh-CN" sz="1600"/>
            </a:p>
          </p:txBody>
        </p:sp>
        <p:sp>
          <p:nvSpPr>
            <p:cNvPr id="6167" name="Text Box 22">
              <a:extLst>
                <a:ext uri="{FF2B5EF4-FFF2-40B4-BE49-F238E27FC236}">
                  <a16:creationId xmlns:a16="http://schemas.microsoft.com/office/drawing/2014/main" id="{A52C4730-906C-4F10-884D-EC844E34B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672"/>
              <a:ext cx="24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4</a:t>
              </a:r>
              <a:endParaRPr lang="en-US" altLang="zh-CN" sz="1600"/>
            </a:p>
          </p:txBody>
        </p:sp>
        <p:sp>
          <p:nvSpPr>
            <p:cNvPr id="6168" name="Text Box 23">
              <a:extLst>
                <a:ext uri="{FF2B5EF4-FFF2-40B4-BE49-F238E27FC236}">
                  <a16:creationId xmlns:a16="http://schemas.microsoft.com/office/drawing/2014/main" id="{CB1796F7-DF66-4E6B-B8DE-1F048B4A5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48"/>
              <a:ext cx="24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</p:grpSp>
      <p:graphicFrame>
        <p:nvGraphicFramePr>
          <p:cNvPr id="6146" name="Object 25">
            <a:extLst>
              <a:ext uri="{FF2B5EF4-FFF2-40B4-BE49-F238E27FC236}">
                <a16:creationId xmlns:a16="http://schemas.microsoft.com/office/drawing/2014/main" id="{501B33BF-AF79-4426-BCC6-2438168B8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3789363"/>
          <a:ext cx="3240087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" imgW="1396800" imgH="914400" progId="Equation.DSMT4">
                  <p:embed/>
                </p:oleObj>
              </mc:Choice>
              <mc:Fallback>
                <p:oleObj name="Equation" r:id="rId3" imgW="1396800" imgH="914400" progId="Equation.DSMT4">
                  <p:embed/>
                  <p:pic>
                    <p:nvPicPr>
                      <p:cNvPr id="6146" name="Object 25">
                        <a:extLst>
                          <a:ext uri="{FF2B5EF4-FFF2-40B4-BE49-F238E27FC236}">
                            <a16:creationId xmlns:a16="http://schemas.microsoft.com/office/drawing/2014/main" id="{501B33BF-AF79-4426-BCC6-2438168B82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3789363"/>
                        <a:ext cx="3240087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25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AD1FD656-0688-4E19-848F-77B86E1EC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91D8DB-4EC0-41D2-B9FE-BDA9F3984B22}" type="slidenum">
              <a:rPr lang="en-US" altLang="zh-CN">
                <a:latin typeface="Arial Black" panose="020B0A04020102020204" pitchFamily="34" charset="0"/>
              </a:rPr>
              <a:pPr eaLnBrk="1" hangingPunct="1"/>
              <a:t>22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A132BDCF-E181-4C14-897C-ABC380583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9" y="276226"/>
            <a:ext cx="8002587" cy="7334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中的通路及回路数</a:t>
            </a:r>
          </a:p>
        </p:txBody>
      </p:sp>
      <p:sp>
        <p:nvSpPr>
          <p:cNvPr id="7176" name="Rectangle 4">
            <a:extLst>
              <a:ext uri="{FF2B5EF4-FFF2-40B4-BE49-F238E27FC236}">
                <a16:creationId xmlns:a16="http://schemas.microsoft.com/office/drawing/2014/main" id="{DD30ED63-F15E-4070-98EE-E7C52784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32956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Rectangle 7">
            <a:extLst>
              <a:ext uri="{FF2B5EF4-FFF2-40B4-BE49-F238E27FC236}">
                <a16:creationId xmlns:a16="http://schemas.microsoft.com/office/drawing/2014/main" id="{B634C1E3-0000-49F7-9B51-DB705909D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32273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9">
            <a:extLst>
              <a:ext uri="{FF2B5EF4-FFF2-40B4-BE49-F238E27FC236}">
                <a16:creationId xmlns:a16="http://schemas.microsoft.com/office/drawing/2014/main" id="{C869A936-A88D-4122-877B-28E54B7E1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32305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79" name="Group 12">
            <a:extLst>
              <a:ext uri="{FF2B5EF4-FFF2-40B4-BE49-F238E27FC236}">
                <a16:creationId xmlns:a16="http://schemas.microsoft.com/office/drawing/2014/main" id="{A3CE98CF-6AD1-42C2-89A0-5BF65812C539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557338"/>
            <a:ext cx="8153400" cy="4557712"/>
            <a:chOff x="288" y="960"/>
            <a:chExt cx="5136" cy="2871"/>
          </a:xfrm>
        </p:grpSpPr>
        <p:graphicFrame>
          <p:nvGraphicFramePr>
            <p:cNvPr id="7170" name="Object 5">
              <a:extLst>
                <a:ext uri="{FF2B5EF4-FFF2-40B4-BE49-F238E27FC236}">
                  <a16:creationId xmlns:a16="http://schemas.microsoft.com/office/drawing/2014/main" id="{0FA754FC-5DFF-4DF6-A1D8-301010605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706"/>
            <a:ext cx="39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8" name="Equation" r:id="rId3" imgW="241200" imgH="253800" progId="Equation.3">
                    <p:embed/>
                  </p:oleObj>
                </mc:Choice>
                <mc:Fallback>
                  <p:oleObj name="Equation" r:id="rId3" imgW="241200" imgH="253800" progId="Equation.3">
                    <p:embed/>
                    <p:pic>
                      <p:nvPicPr>
                        <p:cNvPr id="7170" name="Object 5">
                          <a:extLst>
                            <a:ext uri="{FF2B5EF4-FFF2-40B4-BE49-F238E27FC236}">
                              <a16:creationId xmlns:a16="http://schemas.microsoft.com/office/drawing/2014/main" id="{0FA754FC-5DFF-4DF6-A1D8-3010106057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706"/>
                          <a:ext cx="396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6">
              <a:extLst>
                <a:ext uri="{FF2B5EF4-FFF2-40B4-BE49-F238E27FC236}">
                  <a16:creationId xmlns:a16="http://schemas.microsoft.com/office/drawing/2014/main" id="{4F6EB5E7-C349-4F9C-96FB-19AECE7005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2069"/>
            <a:ext cx="421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9" name="Equation" r:id="rId5" imgW="241200" imgH="241200" progId="Equation.3">
                    <p:embed/>
                  </p:oleObj>
                </mc:Choice>
                <mc:Fallback>
                  <p:oleObj name="Equation" r:id="rId5" imgW="241200" imgH="241200" progId="Equation.3">
                    <p:embed/>
                    <p:pic>
                      <p:nvPicPr>
                        <p:cNvPr id="7171" name="Object 6">
                          <a:extLst>
                            <a:ext uri="{FF2B5EF4-FFF2-40B4-BE49-F238E27FC236}">
                              <a16:creationId xmlns:a16="http://schemas.microsoft.com/office/drawing/2014/main" id="{4F6EB5E7-C349-4F9C-96FB-19AECE7005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069"/>
                          <a:ext cx="421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8">
              <a:extLst>
                <a:ext uri="{FF2B5EF4-FFF2-40B4-BE49-F238E27FC236}">
                  <a16:creationId xmlns:a16="http://schemas.microsoft.com/office/drawing/2014/main" id="{0720BD3E-6F3A-4F72-B7BE-477484F13F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2489"/>
            <a:ext cx="954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0" name="Equation" r:id="rId7" imgW="609480" imgH="457200" progId="Equation.3">
                    <p:embed/>
                  </p:oleObj>
                </mc:Choice>
                <mc:Fallback>
                  <p:oleObj name="Equation" r:id="rId7" imgW="609480" imgH="457200" progId="Equation.3">
                    <p:embed/>
                    <p:pic>
                      <p:nvPicPr>
                        <p:cNvPr id="7172" name="Object 8">
                          <a:extLst>
                            <a:ext uri="{FF2B5EF4-FFF2-40B4-BE49-F238E27FC236}">
                              <a16:creationId xmlns:a16="http://schemas.microsoft.com/office/drawing/2014/main" id="{0720BD3E-6F3A-4F72-B7BE-477484F13F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489"/>
                          <a:ext cx="954" cy="7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10">
              <a:extLst>
                <a:ext uri="{FF2B5EF4-FFF2-40B4-BE49-F238E27FC236}">
                  <a16:creationId xmlns:a16="http://schemas.microsoft.com/office/drawing/2014/main" id="{0BDD184C-0C4E-4C6E-AFF6-F49337A1BA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3113"/>
            <a:ext cx="66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1" name="Equation" r:id="rId9" imgW="431640" imgH="431640" progId="Equation.3">
                    <p:embed/>
                  </p:oleObj>
                </mc:Choice>
                <mc:Fallback>
                  <p:oleObj name="Equation" r:id="rId9" imgW="431640" imgH="431640" progId="Equation.3">
                    <p:embed/>
                    <p:pic>
                      <p:nvPicPr>
                        <p:cNvPr id="7173" name="Object 10">
                          <a:extLst>
                            <a:ext uri="{FF2B5EF4-FFF2-40B4-BE49-F238E27FC236}">
                              <a16:creationId xmlns:a16="http://schemas.microsoft.com/office/drawing/2014/main" id="{0BDD184C-0C4E-4C6E-AFF6-F49337A1B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113"/>
                          <a:ext cx="665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11">
              <a:extLst>
                <a:ext uri="{FF2B5EF4-FFF2-40B4-BE49-F238E27FC236}">
                  <a16:creationId xmlns:a16="http://schemas.microsoft.com/office/drawing/2014/main" id="{A9CA8515-89AF-4349-B1E3-B9E80E304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60"/>
              <a:ext cx="5136" cy="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阶有向图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的邻接矩阵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</a:t>
              </a:r>
            </a:p>
            <a:p>
              <a:pPr algn="just" eaLnBrk="1" hangingPunct="1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元素</a:t>
              </a:r>
            </a:p>
            <a:p>
              <a:pPr algn="just" eaLnBrk="1" hangingPunct="1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到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j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长度为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的通路数，</a:t>
              </a:r>
            </a:p>
            <a:p>
              <a:pPr algn="just" eaLnBrk="1" hangingPunct="1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到自身长度为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的回路数，</a:t>
              </a:r>
            </a:p>
            <a:p>
              <a:pPr algn="just" eaLnBrk="1" hangingPunct="1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中长度为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的通路总数，</a:t>
              </a:r>
            </a:p>
            <a:p>
              <a:pPr algn="just" eaLnBrk="1" hangingPunct="1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中长度为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的回路总数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  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717539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6495E167-869E-4619-96E0-1ACD65C83C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E47CE5-AC42-4A62-A075-66637B934933}" type="slidenum">
              <a:rPr lang="en-US" altLang="zh-CN">
                <a:latin typeface="Arial Black" panose="020B0A04020102020204" pitchFamily="34" charset="0"/>
              </a:rPr>
              <a:pPr eaLnBrk="1" hangingPunct="1"/>
              <a:t>23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976DD77C-9423-458B-82F6-3083CC573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76" y="288926"/>
            <a:ext cx="7705725" cy="7334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中的通路及回路数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8C1E1218-4E5E-47F0-803A-0FF997A9C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3860800"/>
            <a:ext cx="7777162" cy="2743200"/>
          </a:xfrm>
          <a:solidFill>
            <a:srgbClr val="D6F4FE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609600" indent="-609600" algn="just">
              <a:buNone/>
            </a:pPr>
            <a:r>
              <a:rPr lang="zh-CN" altLang="en-US" sz="2800" b="1">
                <a:solidFill>
                  <a:srgbClr val="3366CC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400" b="1">
                <a:latin typeface="Times New Roman" panose="02020603050405020304" pitchFamily="18" charset="0"/>
              </a:rPr>
              <a:t> 有向图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</a:rPr>
              <a:t>如图所示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求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</a:p>
          <a:p>
            <a:pPr marL="609600" indent="-609600" algn="just"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</a:rPr>
              <a:t>并回答问题：</a:t>
            </a:r>
          </a:p>
          <a:p>
            <a:pPr marL="609600" indent="-609600" algn="just"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(1)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</a:rPr>
              <a:t>中长度为</a:t>
            </a:r>
            <a:r>
              <a:rPr lang="en-US" altLang="zh-CN" sz="2400" b="1">
                <a:latin typeface="Times New Roman" panose="02020603050405020304" pitchFamily="18" charset="0"/>
              </a:rPr>
              <a:t>1, 2, 3, 4</a:t>
            </a:r>
            <a:r>
              <a:rPr lang="zh-CN" altLang="en-US" sz="2400" b="1">
                <a:latin typeface="Times New Roman" panose="02020603050405020304" pitchFamily="18" charset="0"/>
              </a:rPr>
              <a:t>的通路各有多</a:t>
            </a:r>
          </a:p>
          <a:p>
            <a:pPr marL="609600" indent="-609600" algn="just"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少条？其中回路分别为多少条？</a:t>
            </a:r>
          </a:p>
          <a:p>
            <a:pPr marL="609600" indent="-609600"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(2)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</a:rPr>
              <a:t>中长度小于或等于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的通路为多</a:t>
            </a:r>
          </a:p>
          <a:p>
            <a:pPr marL="609600" indent="-609600"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少条？其中有多少条回路？ </a:t>
            </a:r>
          </a:p>
        </p:txBody>
      </p:sp>
      <p:sp>
        <p:nvSpPr>
          <p:cNvPr id="8199" name="Rectangle 4">
            <a:extLst>
              <a:ext uri="{FF2B5EF4-FFF2-40B4-BE49-F238E27FC236}">
                <a16:creationId xmlns:a16="http://schemas.microsoft.com/office/drawing/2014/main" id="{07CFD687-71C1-43CF-AB73-D2F7E807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29257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7945" name="Picture 9">
            <a:extLst>
              <a:ext uri="{FF2B5EF4-FFF2-40B4-BE49-F238E27FC236}">
                <a16:creationId xmlns:a16="http://schemas.microsoft.com/office/drawing/2014/main" id="{58AAFD53-4286-4D75-A7FD-4BDB5977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r="8105"/>
          <a:stretch>
            <a:fillRect/>
          </a:stretch>
        </p:blipFill>
        <p:spPr bwMode="auto">
          <a:xfrm>
            <a:off x="7175501" y="4076701"/>
            <a:ext cx="2665413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1" name="Group 11">
            <a:extLst>
              <a:ext uri="{FF2B5EF4-FFF2-40B4-BE49-F238E27FC236}">
                <a16:creationId xmlns:a16="http://schemas.microsoft.com/office/drawing/2014/main" id="{AF7BBBDA-A4FB-4294-BEE5-36EDEBF0E776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1557338"/>
            <a:ext cx="8077200" cy="2170112"/>
            <a:chOff x="240" y="973"/>
            <a:chExt cx="5088" cy="1367"/>
          </a:xfrm>
        </p:grpSpPr>
        <p:graphicFrame>
          <p:nvGraphicFramePr>
            <p:cNvPr id="8194" name="Object 7">
              <a:extLst>
                <a:ext uri="{FF2B5EF4-FFF2-40B4-BE49-F238E27FC236}">
                  <a16:creationId xmlns:a16="http://schemas.microsoft.com/office/drawing/2014/main" id="{F50BDFF3-53BE-41A0-8C3A-A288C7EBD5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1253"/>
            <a:ext cx="83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4" name="Equation" r:id="rId4" imgW="609480" imgH="457200" progId="Equation.3">
                    <p:embed/>
                  </p:oleObj>
                </mc:Choice>
                <mc:Fallback>
                  <p:oleObj name="Equation" r:id="rId4" imgW="609480" imgH="457200" progId="Equation.3">
                    <p:embed/>
                    <p:pic>
                      <p:nvPicPr>
                        <p:cNvPr id="8194" name="Object 7">
                          <a:extLst>
                            <a:ext uri="{FF2B5EF4-FFF2-40B4-BE49-F238E27FC236}">
                              <a16:creationId xmlns:a16="http://schemas.microsoft.com/office/drawing/2014/main" id="{F50BDFF3-53BE-41A0-8C3A-A288C7EBD5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53"/>
                          <a:ext cx="830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8">
              <a:extLst>
                <a:ext uri="{FF2B5EF4-FFF2-40B4-BE49-F238E27FC236}">
                  <a16:creationId xmlns:a16="http://schemas.microsoft.com/office/drawing/2014/main" id="{EEA07CC9-5D77-412A-9324-C8529E4B26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1752"/>
            <a:ext cx="588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" name="Equation" r:id="rId6" imgW="431640" imgH="431640" progId="Equation.3">
                    <p:embed/>
                  </p:oleObj>
                </mc:Choice>
                <mc:Fallback>
                  <p:oleObj name="Equation" r:id="rId6" imgW="431640" imgH="431640" progId="Equation.3">
                    <p:embed/>
                    <p:pic>
                      <p:nvPicPr>
                        <p:cNvPr id="8195" name="Object 8">
                          <a:extLst>
                            <a:ext uri="{FF2B5EF4-FFF2-40B4-BE49-F238E27FC236}">
                              <a16:creationId xmlns:a16="http://schemas.microsoft.com/office/drawing/2014/main" id="{EEA07CC9-5D77-412A-9324-C8529E4B26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752"/>
                          <a:ext cx="588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10">
              <a:extLst>
                <a:ext uri="{FF2B5EF4-FFF2-40B4-BE49-F238E27FC236}">
                  <a16:creationId xmlns:a16="http://schemas.microsoft.com/office/drawing/2014/main" id="{33C1604C-D33F-4807-A6F2-B3EDA4BA0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73"/>
              <a:ext cx="5088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推论</a:t>
              </a:r>
              <a:r>
                <a:rPr lang="zh-CN" altLang="en-US" sz="2800" b="1">
                  <a:latin typeface="Times New Roman" panose="02020603050405020304" pitchFamily="18" charset="0"/>
                </a:rPr>
                <a:t>  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+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+…+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3000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sz="2800" b="1">
                  <a:latin typeface="Times New Roman" panose="02020603050405020304" pitchFamily="18" charset="0"/>
                </a:rPr>
                <a:t>1),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l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中元素</a:t>
              </a:r>
            </a:p>
            <a:p>
              <a:pPr algn="just" eaLnBrk="1" hangingPunct="1"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                   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中长度小于或等于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的通路数，</a:t>
              </a:r>
            </a:p>
            <a:p>
              <a:pPr eaLnBrk="1" hangingPunct="1"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               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中长度小于或等于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的回路数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606A46A5-6643-4EF3-BED2-58482ABEC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786DF7-FCD1-405D-988B-BDEC00D0C8B2}" type="slidenum">
              <a:rPr lang="en-US" altLang="zh-CN">
                <a:latin typeface="Arial Black" panose="020B0A04020102020204" pitchFamily="34" charset="0"/>
              </a:rPr>
              <a:pPr eaLnBrk="1" hangingPunct="1"/>
              <a:t>24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1D9FFC9-7F93-4F15-AB72-651D8CC8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438" y="101600"/>
            <a:ext cx="8229600" cy="1219200"/>
          </a:xfrm>
        </p:spPr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</a:rPr>
              <a:t>续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01A33812-3A17-4A52-AE71-191AF2067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229600" cy="43434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                                                         </a:t>
            </a:r>
            <a:r>
              <a:rPr lang="zh-CN" altLang="en-US" sz="2400" b="1">
                <a:latin typeface="宋体" panose="02010600030101010101" pitchFamily="2" charset="-122"/>
              </a:rPr>
              <a:t>长度 通路 回路</a:t>
            </a:r>
            <a:r>
              <a:rPr lang="zh-CN" altLang="en-US" sz="2800" b="1"/>
              <a:t>                         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83F97D27-54AD-4231-80E9-58F91E06D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1752600"/>
          <a:ext cx="5260975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2577960" imgH="1854000" progId="Equation.3">
                  <p:embed/>
                </p:oleObj>
              </mc:Choice>
              <mc:Fallback>
                <p:oleObj name="Equation" r:id="rId3" imgW="2577960" imgH="1854000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83F97D27-54AD-4231-80E9-58F91E06D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752600"/>
                        <a:ext cx="5260975" cy="378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Text Box 5">
            <a:extLst>
              <a:ext uri="{FF2B5EF4-FFF2-40B4-BE49-F238E27FC236}">
                <a16:creationId xmlns:a16="http://schemas.microsoft.com/office/drawing/2014/main" id="{F633AF09-C170-4015-BFA4-348EBAA2F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343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合计    </a:t>
            </a:r>
            <a:r>
              <a:rPr lang="en-US" altLang="zh-CN" sz="2400" b="1">
                <a:latin typeface="Times New Roman" panose="02020603050405020304" pitchFamily="18" charset="0"/>
              </a:rPr>
              <a:t>50      8</a:t>
            </a: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20566752-8A0B-4531-965D-7704079E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8967" name="Text Box 7">
            <a:extLst>
              <a:ext uri="{FF2B5EF4-FFF2-40B4-BE49-F238E27FC236}">
                <a16:creationId xmlns:a16="http://schemas.microsoft.com/office/drawing/2014/main" id="{744FD457-445A-43D9-9FF9-73E516517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514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8       1</a:t>
            </a:r>
          </a:p>
        </p:txBody>
      </p:sp>
      <p:sp>
        <p:nvSpPr>
          <p:cNvPr id="168968" name="Text Box 8">
            <a:extLst>
              <a:ext uri="{FF2B5EF4-FFF2-40B4-BE49-F238E27FC236}">
                <a16:creationId xmlns:a16="http://schemas.microsoft.com/office/drawing/2014/main" id="{2F7F3AE3-88B1-48EE-97BB-41210EF4B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895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8969" name="Text Box 9">
            <a:extLst>
              <a:ext uri="{FF2B5EF4-FFF2-40B4-BE49-F238E27FC236}">
                <a16:creationId xmlns:a16="http://schemas.microsoft.com/office/drawing/2014/main" id="{BCD946FB-08CE-4F63-9821-4CB76C23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95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11      3</a:t>
            </a:r>
          </a:p>
        </p:txBody>
      </p:sp>
      <p:sp>
        <p:nvSpPr>
          <p:cNvPr id="168970" name="Text Box 10">
            <a:extLst>
              <a:ext uri="{FF2B5EF4-FFF2-40B4-BE49-F238E27FC236}">
                <a16:creationId xmlns:a16="http://schemas.microsoft.com/office/drawing/2014/main" id="{E7022CC7-EF15-41C1-832E-445E7730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52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8971" name="Text Box 11">
            <a:extLst>
              <a:ext uri="{FF2B5EF4-FFF2-40B4-BE49-F238E27FC236}">
                <a16:creationId xmlns:a16="http://schemas.microsoft.com/office/drawing/2014/main" id="{9EB9A305-DA0F-42F7-8E09-A75C25A0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352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14      1</a:t>
            </a:r>
          </a:p>
        </p:txBody>
      </p:sp>
      <p:sp>
        <p:nvSpPr>
          <p:cNvPr id="168972" name="Text Box 12">
            <a:extLst>
              <a:ext uri="{FF2B5EF4-FFF2-40B4-BE49-F238E27FC236}">
                <a16:creationId xmlns:a16="http://schemas.microsoft.com/office/drawing/2014/main" id="{74C5E994-E872-47F2-B674-63F49866E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810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8973" name="Text Box 13">
            <a:extLst>
              <a:ext uri="{FF2B5EF4-FFF2-40B4-BE49-F238E27FC236}">
                <a16:creationId xmlns:a16="http://schemas.microsoft.com/office/drawing/2014/main" id="{5171BBF1-DC36-4158-82AE-16D362E4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0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17      3</a:t>
            </a:r>
          </a:p>
        </p:txBody>
      </p:sp>
    </p:spTree>
    <p:extLst>
      <p:ext uri="{BB962C8B-B14F-4D97-AF65-F5344CB8AC3E}">
        <p14:creationId xmlns:p14="http://schemas.microsoft.com/office/powerpoint/2010/main" val="30991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utoUpdateAnimBg="0"/>
      <p:bldP spid="168966" grpId="0" autoUpdateAnimBg="0"/>
      <p:bldP spid="168967" grpId="0" autoUpdateAnimBg="0"/>
      <p:bldP spid="168968" grpId="0" autoUpdateAnimBg="0"/>
      <p:bldP spid="168969" grpId="0" autoUpdateAnimBg="0"/>
      <p:bldP spid="168970" grpId="0" autoUpdateAnimBg="0"/>
      <p:bldP spid="168971" grpId="0" autoUpdateAnimBg="0"/>
      <p:bldP spid="168972" grpId="0" autoUpdateAnimBg="0"/>
      <p:bldP spid="1689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BE1C93E1-F76C-481A-AF9F-E2F7D0161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B1DD42-5956-4710-9F47-17B5A6736AA6}" type="slidenum">
              <a:rPr lang="en-US" altLang="zh-CN">
                <a:latin typeface="Arial Black" panose="020B0A04020102020204" pitchFamily="34" charset="0"/>
              </a:rPr>
              <a:pPr eaLnBrk="1" hangingPunct="1"/>
              <a:t>25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23ED9657-04C9-47E2-935B-14A6591E8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333375"/>
            <a:ext cx="8002587" cy="79533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有向图的可达矩阵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E3513B69-2741-42F0-A229-8F28564D6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605588"/>
            <a:ext cx="8229600" cy="252412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8F8C083E-672A-4D5D-900D-07678DF5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32083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247" name="Group 8">
            <a:extLst>
              <a:ext uri="{FF2B5EF4-FFF2-40B4-BE49-F238E27FC236}">
                <a16:creationId xmlns:a16="http://schemas.microsoft.com/office/drawing/2014/main" id="{757CB84E-0A0A-4782-B39A-293C84942BA9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1484313"/>
            <a:ext cx="8077200" cy="4240212"/>
            <a:chOff x="249" y="1071"/>
            <a:chExt cx="5088" cy="2671"/>
          </a:xfrm>
        </p:grpSpPr>
        <p:graphicFrame>
          <p:nvGraphicFramePr>
            <p:cNvPr id="10242" name="Object 5">
              <a:extLst>
                <a:ext uri="{FF2B5EF4-FFF2-40B4-BE49-F238E27FC236}">
                  <a16:creationId xmlns:a16="http://schemas.microsoft.com/office/drawing/2014/main" id="{6E6BEE57-3A5C-4E99-93CB-D233AB7D2C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4" y="1481"/>
            <a:ext cx="178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公式" r:id="rId3" imgW="1269720" imgH="431640" progId="Equation.3">
                    <p:embed/>
                  </p:oleObj>
                </mc:Choice>
                <mc:Fallback>
                  <p:oleObj name="公式" r:id="rId3" imgW="1269720" imgH="431640" progId="Equation.3">
                    <p:embed/>
                    <p:pic>
                      <p:nvPicPr>
                        <p:cNvPr id="10242" name="Object 5">
                          <a:extLst>
                            <a:ext uri="{FF2B5EF4-FFF2-40B4-BE49-F238E27FC236}">
                              <a16:creationId xmlns:a16="http://schemas.microsoft.com/office/drawing/2014/main" id="{6E6BEE57-3A5C-4E99-93CB-D233AB7D2C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1481"/>
                          <a:ext cx="1782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Text Box 6">
              <a:extLst>
                <a:ext uri="{FF2B5EF4-FFF2-40B4-BE49-F238E27FC236}">
                  <a16:creationId xmlns:a16="http://schemas.microsoft.com/office/drawing/2014/main" id="{0EA677AF-6113-408B-B972-5288AEF0E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071"/>
              <a:ext cx="5088" cy="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zh-CN" altLang="en-US" sz="2800" b="1">
                  <a:latin typeface="Times New Roman" panose="02020603050405020304" pitchFamily="18" charset="0"/>
                </a:rPr>
                <a:t>  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>
                  <a:latin typeface="Times New Roman" panose="02020603050405020304" pitchFamily="18" charset="0"/>
                </a:rPr>
                <a:t>=&lt;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</a:rPr>
                <a:t>&gt;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为有向图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>
                  <a:latin typeface="Times New Roman" panose="02020603050405020304" pitchFamily="18" charset="0"/>
                </a:rPr>
                <a:t>={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…,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},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令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    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称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ij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-3000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的可达矩阵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记作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>
                  <a:latin typeface="Times New Roman" panose="02020603050405020304" pitchFamily="18" charset="0"/>
                </a:rPr>
                <a:t>),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简记为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200" b="1">
                  <a:solidFill>
                    <a:srgbClr val="3366CC"/>
                  </a:solidFill>
                  <a:latin typeface="Times New Roman" panose="02020603050405020304" pitchFamily="18" charset="0"/>
                </a:rPr>
                <a:t>性质</a:t>
              </a:r>
              <a:r>
                <a:rPr lang="en-US" altLang="zh-CN" sz="3200" b="1">
                  <a:solidFill>
                    <a:srgbClr val="3366CC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主对角线上的元素全为</a:t>
              </a:r>
              <a:r>
                <a:rPr lang="en-US" altLang="zh-CN" sz="2800" b="1">
                  <a:latin typeface="Times New Roman" panose="02020603050405020304" pitchFamily="18" charset="0"/>
                </a:rPr>
                <a:t>1.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    D</a:t>
              </a:r>
              <a:r>
                <a:rPr lang="zh-CN" altLang="en-US" sz="2800" b="1">
                  <a:latin typeface="Times New Roman" panose="02020603050405020304" pitchFamily="18" charset="0"/>
                </a:rPr>
                <a:t>强连通当且仅当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的元素全为</a:t>
              </a:r>
              <a:r>
                <a:rPr lang="en-US" altLang="zh-CN" sz="2800" b="1">
                  <a:latin typeface="Times New Roman" panose="02020603050405020304" pitchFamily="18" charset="0"/>
                </a:rPr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150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0A4F79C1-1CD0-4FB4-B2B1-BBF4A7DB95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EAEC69-0249-4052-8072-C00DC35F3A11}" type="slidenum">
              <a:rPr lang="en-US" altLang="zh-CN">
                <a:latin typeface="Arial Black" panose="020B0A04020102020204" pitchFamily="34" charset="0"/>
              </a:rPr>
              <a:pPr eaLnBrk="1" hangingPunct="1"/>
              <a:t>26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B0A60F3B-F7A1-4952-B615-CC177C91F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有向图的可达矩阵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8C6EB78-6063-4A51-9406-6810D726D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3505200"/>
          </a:xfrm>
          <a:solidFill>
            <a:srgbClr val="CEF9FE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例 </a:t>
            </a:r>
            <a:r>
              <a:rPr lang="zh-CN" altLang="en-US" sz="2800" b="1">
                <a:latin typeface="Times New Roman" panose="02020603050405020304" pitchFamily="18" charset="0"/>
              </a:rPr>
              <a:t>右图所示的有向图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</a:rPr>
              <a:t>的可达矩阵为</a:t>
            </a:r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7DADDC74-7582-437D-9B01-43C9EE09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019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5">
            <a:extLst>
              <a:ext uri="{FF2B5EF4-FFF2-40B4-BE49-F238E27FC236}">
                <a16:creationId xmlns:a16="http://schemas.microsoft.com/office/drawing/2014/main" id="{D51D0BBD-A2EF-4F09-A8B4-98E1E1BE0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744789"/>
          <a:ext cx="275431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3" imgW="1168200" imgH="914400" progId="Equation.3">
                  <p:embed/>
                </p:oleObj>
              </mc:Choice>
              <mc:Fallback>
                <p:oleObj name="Equation" r:id="rId3" imgW="1168200" imgH="914400" progId="Equation.3">
                  <p:embed/>
                  <p:pic>
                    <p:nvPicPr>
                      <p:cNvPr id="11266" name="Object 5">
                        <a:extLst>
                          <a:ext uri="{FF2B5EF4-FFF2-40B4-BE49-F238E27FC236}">
                            <a16:creationId xmlns:a16="http://schemas.microsoft.com/office/drawing/2014/main" id="{D51D0BBD-A2EF-4F09-A8B4-98E1E1BE0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744789"/>
                        <a:ext cx="2754312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7">
            <a:extLst>
              <a:ext uri="{FF2B5EF4-FFF2-40B4-BE49-F238E27FC236}">
                <a16:creationId xmlns:a16="http://schemas.microsoft.com/office/drawing/2014/main" id="{AF2CF1B4-197B-4EE2-8C9C-D029D9E5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r="8105"/>
          <a:stretch>
            <a:fillRect/>
          </a:stretch>
        </p:blipFill>
        <p:spPr bwMode="auto">
          <a:xfrm>
            <a:off x="6600826" y="2708275"/>
            <a:ext cx="28797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110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E0713CB7-8D90-4ACF-A4D0-1FF5ACA74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33B012-7497-4DDF-9F88-C006E2C8524C}" type="slidenum">
              <a:rPr lang="en-US" altLang="zh-CN">
                <a:latin typeface="Arial Black" panose="020B0A04020102020204" pitchFamily="34" charset="0"/>
              </a:rPr>
              <a:pPr eaLnBrk="1" hangingPunct="1"/>
              <a:t>27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9D312763-AFAA-4C6A-91FF-3020A9DA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73238"/>
            <a:ext cx="8305800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      </a:t>
            </a:r>
            <a:r>
              <a:rPr lang="zh-CN" altLang="en-US" sz="2800" b="1"/>
              <a:t>对于有向图或无向图</a:t>
            </a:r>
            <a:r>
              <a:rPr lang="en-US" altLang="zh-CN" sz="2800" b="1"/>
              <a:t>G</a:t>
            </a:r>
            <a:r>
              <a:rPr lang="zh-CN" altLang="en-US" sz="2800" b="1"/>
              <a:t>的每条边，附加一个实数</a:t>
            </a:r>
            <a:r>
              <a:rPr lang="en-US" altLang="zh-CN" sz="2800" b="1" i="1"/>
              <a:t>w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</a:t>
            </a:r>
            <a:r>
              <a:rPr lang="zh-CN" altLang="en-US" sz="2800" b="1"/>
              <a:t>，则称</a:t>
            </a:r>
            <a:r>
              <a:rPr lang="en-US" altLang="zh-CN" sz="2800" b="1" i="1"/>
              <a:t>w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</a:t>
            </a:r>
            <a:r>
              <a:rPr lang="zh-CN" altLang="en-US" sz="2800" b="1"/>
              <a:t>为边</a:t>
            </a:r>
            <a:r>
              <a:rPr lang="en-US" altLang="zh-CN" sz="2800" b="1" i="1"/>
              <a:t>e</a:t>
            </a:r>
            <a:r>
              <a:rPr lang="zh-CN" altLang="en-US" sz="2800" b="1"/>
              <a:t>上的</a:t>
            </a:r>
            <a:r>
              <a:rPr lang="zh-CN" altLang="en-US" sz="2800" b="1">
                <a:solidFill>
                  <a:srgbClr val="FF3300"/>
                </a:solidFill>
              </a:rPr>
              <a:t>权</a:t>
            </a:r>
            <a:r>
              <a:rPr lang="en-US" altLang="zh-CN" sz="2800" b="1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     G</a:t>
            </a:r>
            <a:r>
              <a:rPr lang="zh-CN" altLang="en-US" sz="2800" b="1"/>
              <a:t>连同附加在各边上的实数，称为</a:t>
            </a:r>
            <a:r>
              <a:rPr lang="zh-CN" altLang="en-US" sz="2800" b="1">
                <a:solidFill>
                  <a:srgbClr val="FF3300"/>
                </a:solidFill>
              </a:rPr>
              <a:t>带权图</a:t>
            </a:r>
            <a:r>
              <a:rPr lang="en-US" altLang="zh-CN" sz="2800" b="1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</a:rPr>
              <a:t>设带权图</a:t>
            </a:r>
            <a:r>
              <a:rPr lang="en-US" altLang="zh-CN" sz="2800" b="1" i="1">
                <a:latin typeface="Times New Roman" panose="02020603050405020304" pitchFamily="18" charset="0"/>
              </a:rPr>
              <a:t>G=&lt;V,E,W&gt;,G</a:t>
            </a:r>
            <a:r>
              <a:rPr lang="zh-CN" altLang="en-US" sz="2800" b="1">
                <a:latin typeface="Times New Roman" panose="02020603050405020304" pitchFamily="18" charset="0"/>
              </a:rPr>
              <a:t>中每条边的权都大于等于</a:t>
            </a:r>
            <a:r>
              <a:rPr lang="en-US" altLang="zh-CN" sz="2800" b="1">
                <a:latin typeface="Times New Roman" panose="02020603050405020304" pitchFamily="18" charset="0"/>
              </a:rPr>
              <a:t>0.</a:t>
            </a:r>
            <a:r>
              <a:rPr lang="en-US" altLang="zh-CN" sz="2800" b="1" i="1">
                <a:latin typeface="Times New Roman" panose="02020603050405020304" pitchFamily="18" charset="0"/>
              </a:rPr>
              <a:t>u,v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中任意两个顶点，从</a:t>
            </a:r>
            <a:r>
              <a:rPr lang="en-US" altLang="zh-CN" sz="2800" b="1" i="1">
                <a:latin typeface="Times New Roman" panose="02020603050405020304" pitchFamily="18" charset="0"/>
              </a:rPr>
              <a:t>u</a:t>
            </a:r>
            <a:r>
              <a:rPr lang="zh-CN" altLang="en-US" sz="2800" b="1">
                <a:latin typeface="Times New Roman" panose="02020603050405020304" pitchFamily="18" charset="0"/>
              </a:rPr>
              <a:t>到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</a:rPr>
              <a:t>的所有通路中带权最小的通路称为</a:t>
            </a:r>
            <a:r>
              <a:rPr lang="en-US" altLang="zh-CN" sz="2800" b="1">
                <a:latin typeface="Times New Roman" panose="02020603050405020304" pitchFamily="18" charset="0"/>
              </a:rPr>
              <a:t>u</a:t>
            </a:r>
            <a:r>
              <a:rPr lang="zh-CN" altLang="en-US" sz="2800" b="1">
                <a:latin typeface="Times New Roman" panose="02020603050405020304" pitchFamily="18" charset="0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最短路径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 </a:t>
            </a:r>
            <a:r>
              <a:rPr lang="zh-CN" altLang="en-US" sz="2800" b="1">
                <a:latin typeface="Times New Roman" panose="02020603050405020304" pitchFamily="18" charset="0"/>
              </a:rPr>
              <a:t>求给定两个顶点之间的最短路径，称为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最短路径问题</a:t>
            </a:r>
            <a:r>
              <a:rPr lang="en-US" altLang="zh-CN" sz="2800" b="1"/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0269002-94ED-402C-876C-0006C563F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5.4  </a:t>
            </a:r>
            <a:r>
              <a:rPr lang="zh-CN" altLang="en-US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最短路径、关键路径和着色</a:t>
            </a:r>
          </a:p>
        </p:txBody>
      </p:sp>
    </p:spTree>
    <p:extLst>
      <p:ext uri="{BB962C8B-B14F-4D97-AF65-F5344CB8AC3E}">
        <p14:creationId xmlns:p14="http://schemas.microsoft.com/office/powerpoint/2010/main" val="82724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DEBBB8CA-EE95-4E56-88AF-3275E9071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E87956-07EF-4637-872C-E7678CF584AD}" type="slidenum">
              <a:rPr lang="en-US" altLang="zh-CN">
                <a:latin typeface="Arial Black" panose="020B0A04020102020204" pitchFamily="34" charset="0"/>
              </a:rPr>
              <a:pPr eaLnBrk="1" hangingPunct="1"/>
              <a:t>28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C40A463B-4598-4A76-BA15-CC30100A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4927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算法：</a:t>
            </a:r>
            <a:r>
              <a:rPr lang="en-US" altLang="zh-CN" sz="2400" b="1"/>
              <a:t>Dijkstra(</a:t>
            </a:r>
            <a:r>
              <a:rPr lang="zh-CN" altLang="en-US" sz="2400" b="1"/>
              <a:t>标号法</a:t>
            </a:r>
            <a:r>
              <a:rPr lang="en-US" altLang="zh-CN" sz="2400" b="1"/>
              <a:t>)</a:t>
            </a:r>
            <a:endParaRPr lang="en-US" altLang="zh-CN"/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E550FC0A-0D15-4A45-8C9D-E51352042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81201"/>
          <a:ext cx="8686800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3" imgW="5638680" imgH="1777680" progId="Equation.DSMT4">
                  <p:embed/>
                </p:oleObj>
              </mc:Choice>
              <mc:Fallback>
                <p:oleObj name="Equation" r:id="rId3" imgW="5638680" imgH="1777680" progId="Equation.DSMT4">
                  <p:embed/>
                  <p:pic>
                    <p:nvPicPr>
                      <p:cNvPr id="12290" name="Object 3">
                        <a:extLst>
                          <a:ext uri="{FF2B5EF4-FFF2-40B4-BE49-F238E27FC236}">
                            <a16:creationId xmlns:a16="http://schemas.microsoft.com/office/drawing/2014/main" id="{E550FC0A-0D15-4A45-8C9D-E51352042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1"/>
                        <a:ext cx="8686800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610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2">
            <a:extLst>
              <a:ext uri="{FF2B5EF4-FFF2-40B4-BE49-F238E27FC236}">
                <a16:creationId xmlns:a16="http://schemas.microsoft.com/office/drawing/2014/main" id="{59303E9D-69BF-48D1-A5F4-29DF8D6CE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A9E222-B521-4D2F-95E4-EAE7DAABE619}" type="slidenum">
              <a:rPr lang="en-US" altLang="zh-CN">
                <a:latin typeface="Arial Black" panose="020B0A04020102020204" pitchFamily="34" charset="0"/>
              </a:rPr>
              <a:pPr eaLnBrk="1" hangingPunct="1"/>
              <a:t>29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pSp>
        <p:nvGrpSpPr>
          <p:cNvPr id="13316" name="Group 33">
            <a:extLst>
              <a:ext uri="{FF2B5EF4-FFF2-40B4-BE49-F238E27FC236}">
                <a16:creationId xmlns:a16="http://schemas.microsoft.com/office/drawing/2014/main" id="{78E1BDDF-FE44-4001-AFF8-5431DDCB9E4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143000"/>
            <a:ext cx="5257800" cy="1905000"/>
            <a:chOff x="480" y="336"/>
            <a:chExt cx="3312" cy="1200"/>
          </a:xfrm>
        </p:grpSpPr>
        <p:sp>
          <p:nvSpPr>
            <p:cNvPr id="13318" name="Oval 2">
              <a:extLst>
                <a:ext uri="{FF2B5EF4-FFF2-40B4-BE49-F238E27FC236}">
                  <a16:creationId xmlns:a16="http://schemas.microsoft.com/office/drawing/2014/main" id="{DBA5EE5E-21B3-4DEB-A399-84F51D2B6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864"/>
              <a:ext cx="4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Oval 3">
              <a:extLst>
                <a:ext uri="{FF2B5EF4-FFF2-40B4-BE49-F238E27FC236}">
                  <a16:creationId xmlns:a16="http://schemas.microsoft.com/office/drawing/2014/main" id="{66B1BEC0-DB09-4957-B476-7AFCA036F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76"/>
              <a:ext cx="4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0" name="Oval 4">
              <a:extLst>
                <a:ext uri="{FF2B5EF4-FFF2-40B4-BE49-F238E27FC236}">
                  <a16:creationId xmlns:a16="http://schemas.microsoft.com/office/drawing/2014/main" id="{16F118F6-DD9A-4C3F-9390-BECB360B5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00"/>
              <a:ext cx="4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1" name="Oval 5">
              <a:extLst>
                <a:ext uri="{FF2B5EF4-FFF2-40B4-BE49-F238E27FC236}">
                  <a16:creationId xmlns:a16="http://schemas.microsoft.com/office/drawing/2014/main" id="{B94521C2-7FCE-4262-94CD-78D8835BB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200"/>
              <a:ext cx="4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2" name="Oval 6">
              <a:extLst>
                <a:ext uri="{FF2B5EF4-FFF2-40B4-BE49-F238E27FC236}">
                  <a16:creationId xmlns:a16="http://schemas.microsoft.com/office/drawing/2014/main" id="{854A39E0-E6E2-422D-82A7-4AE7ED1AD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576"/>
              <a:ext cx="4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3" name="Oval 7">
              <a:extLst>
                <a:ext uri="{FF2B5EF4-FFF2-40B4-BE49-F238E27FC236}">
                  <a16:creationId xmlns:a16="http://schemas.microsoft.com/office/drawing/2014/main" id="{A26E3A86-5C13-43A8-A99B-171B15F94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864"/>
              <a:ext cx="4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4" name="Line 8">
              <a:extLst>
                <a:ext uri="{FF2B5EF4-FFF2-40B4-BE49-F238E27FC236}">
                  <a16:creationId xmlns:a16="http://schemas.microsoft.com/office/drawing/2014/main" id="{9D72213B-C148-4D06-8D13-7CEF8124D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62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9">
              <a:extLst>
                <a:ext uri="{FF2B5EF4-FFF2-40B4-BE49-F238E27FC236}">
                  <a16:creationId xmlns:a16="http://schemas.microsoft.com/office/drawing/2014/main" id="{7A2740AB-BEED-4800-990B-2DC23BE0F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91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0">
              <a:extLst>
                <a:ext uri="{FF2B5EF4-FFF2-40B4-BE49-F238E27FC236}">
                  <a16:creationId xmlns:a16="http://schemas.microsoft.com/office/drawing/2014/main" id="{63B15C91-B346-4DF4-9B70-677271005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4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1">
              <a:extLst>
                <a:ext uri="{FF2B5EF4-FFF2-40B4-BE49-F238E27FC236}">
                  <a16:creationId xmlns:a16="http://schemas.microsoft.com/office/drawing/2014/main" id="{27B40EB4-3DF5-40A8-8D7E-7E638784E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2">
              <a:extLst>
                <a:ext uri="{FF2B5EF4-FFF2-40B4-BE49-F238E27FC236}">
                  <a16:creationId xmlns:a16="http://schemas.microsoft.com/office/drawing/2014/main" id="{2FF13611-0342-4F7A-ADA7-CA282DD2D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91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3">
              <a:extLst>
                <a:ext uri="{FF2B5EF4-FFF2-40B4-BE49-F238E27FC236}">
                  <a16:creationId xmlns:a16="http://schemas.microsoft.com/office/drawing/2014/main" id="{5181455B-ED23-49A0-821F-0D4A711BE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62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Text Box 14">
              <a:extLst>
                <a:ext uri="{FF2B5EF4-FFF2-40B4-BE49-F238E27FC236}">
                  <a16:creationId xmlns:a16="http://schemas.microsoft.com/office/drawing/2014/main" id="{4D485D26-AF60-4884-9988-4BE3FB780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34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 i="1" dirty="0"/>
                <a:t>v</a:t>
              </a:r>
              <a:r>
                <a:rPr lang="en-US" altLang="zh-CN" sz="1400" b="1" i="1" baseline="-25000" dirty="0"/>
                <a:t>2</a:t>
              </a:r>
              <a:endParaRPr lang="en-US" altLang="zh-CN" sz="1400" b="1" i="1" dirty="0"/>
            </a:p>
          </p:txBody>
        </p:sp>
        <p:sp>
          <p:nvSpPr>
            <p:cNvPr id="13331" name="Text Box 15">
              <a:extLst>
                <a:ext uri="{FF2B5EF4-FFF2-40B4-BE49-F238E27FC236}">
                  <a16:creationId xmlns:a16="http://schemas.microsoft.com/office/drawing/2014/main" id="{F516778D-8465-40E6-9323-D592F6EBD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 i="1"/>
                <a:t>v</a:t>
              </a:r>
              <a:r>
                <a:rPr lang="en-US" altLang="zh-CN" sz="1400" b="1" i="1" baseline="-25000"/>
                <a:t>0</a:t>
              </a:r>
              <a:endParaRPr lang="en-US" altLang="zh-CN" sz="1400" b="1" i="1"/>
            </a:p>
          </p:txBody>
        </p:sp>
        <p:sp>
          <p:nvSpPr>
            <p:cNvPr id="13332" name="Text Box 16">
              <a:extLst>
                <a:ext uri="{FF2B5EF4-FFF2-40B4-BE49-F238E27FC236}">
                  <a16:creationId xmlns:a16="http://schemas.microsoft.com/office/drawing/2014/main" id="{A92D3391-B818-42AC-9140-2FFF409BC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 i="1"/>
                <a:t>v</a:t>
              </a:r>
              <a:r>
                <a:rPr lang="en-US" altLang="zh-CN" sz="1400" b="1" i="1" baseline="-25000"/>
                <a:t>1</a:t>
              </a:r>
              <a:endParaRPr lang="en-US" altLang="zh-CN" sz="1400" b="1" i="1"/>
            </a:p>
          </p:txBody>
        </p:sp>
        <p:sp>
          <p:nvSpPr>
            <p:cNvPr id="13333" name="Text Box 17">
              <a:extLst>
                <a:ext uri="{FF2B5EF4-FFF2-40B4-BE49-F238E27FC236}">
                  <a16:creationId xmlns:a16="http://schemas.microsoft.com/office/drawing/2014/main" id="{11849862-0A2B-45C3-9327-A9009F4D5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3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 i="1"/>
                <a:t>v</a:t>
              </a:r>
              <a:r>
                <a:rPr lang="en-US" altLang="zh-CN" sz="1400" b="1" i="1" baseline="-25000"/>
                <a:t>3</a:t>
              </a:r>
              <a:endParaRPr lang="en-US" altLang="zh-CN" sz="1400" b="1" i="1"/>
            </a:p>
          </p:txBody>
        </p:sp>
        <p:sp>
          <p:nvSpPr>
            <p:cNvPr id="13334" name="Text Box 18">
              <a:extLst>
                <a:ext uri="{FF2B5EF4-FFF2-40B4-BE49-F238E27FC236}">
                  <a16:creationId xmlns:a16="http://schemas.microsoft.com/office/drawing/2014/main" id="{E3EA4BB2-4BF6-49E4-A91C-318A5A386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344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 i="1" dirty="0"/>
                <a:t>v</a:t>
              </a:r>
              <a:r>
                <a:rPr lang="en-US" altLang="zh-CN" sz="1400" b="1" i="1" baseline="-25000" dirty="0"/>
                <a:t>4</a:t>
              </a:r>
              <a:endParaRPr lang="en-US" altLang="zh-CN" sz="1400" b="1" i="1" dirty="0"/>
            </a:p>
          </p:txBody>
        </p:sp>
        <p:sp>
          <p:nvSpPr>
            <p:cNvPr id="13335" name="Text Box 19">
              <a:extLst>
                <a:ext uri="{FF2B5EF4-FFF2-40B4-BE49-F238E27FC236}">
                  <a16:creationId xmlns:a16="http://schemas.microsoft.com/office/drawing/2014/main" id="{8B254F54-4D8E-4D9F-8A69-5E9E16DFA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81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 i="1"/>
                <a:t>v</a:t>
              </a:r>
              <a:r>
                <a:rPr lang="en-US" altLang="zh-CN" sz="1400" b="1" i="1" baseline="-25000"/>
                <a:t>5</a:t>
              </a:r>
              <a:endParaRPr lang="en-US" altLang="zh-CN" sz="1400" b="1" i="1"/>
            </a:p>
          </p:txBody>
        </p:sp>
        <p:sp>
          <p:nvSpPr>
            <p:cNvPr id="13336" name="Text Box 20">
              <a:extLst>
                <a:ext uri="{FF2B5EF4-FFF2-40B4-BE49-F238E27FC236}">
                  <a16:creationId xmlns:a16="http://schemas.microsoft.com/office/drawing/2014/main" id="{BA9AFCAD-E353-4AAA-879E-79A38AC09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1400" b="1"/>
            </a:p>
          </p:txBody>
        </p:sp>
        <p:sp>
          <p:nvSpPr>
            <p:cNvPr id="13337" name="Text Box 21">
              <a:extLst>
                <a:ext uri="{FF2B5EF4-FFF2-40B4-BE49-F238E27FC236}">
                  <a16:creationId xmlns:a16="http://schemas.microsoft.com/office/drawing/2014/main" id="{0B90A8DF-487A-4F04-8734-0BDA7E8EE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9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1</a:t>
              </a:r>
            </a:p>
          </p:txBody>
        </p:sp>
        <p:sp>
          <p:nvSpPr>
            <p:cNvPr id="13338" name="Text Box 22">
              <a:extLst>
                <a:ext uri="{FF2B5EF4-FFF2-40B4-BE49-F238E27FC236}">
                  <a16:creationId xmlns:a16="http://schemas.microsoft.com/office/drawing/2014/main" id="{2C29B591-9B43-4FCE-A833-7DC77B5F0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05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4</a:t>
              </a:r>
            </a:p>
          </p:txBody>
        </p:sp>
        <p:sp>
          <p:nvSpPr>
            <p:cNvPr id="13339" name="Text Box 23">
              <a:extLst>
                <a:ext uri="{FF2B5EF4-FFF2-40B4-BE49-F238E27FC236}">
                  <a16:creationId xmlns:a16="http://schemas.microsoft.com/office/drawing/2014/main" id="{23FBBB13-FDA0-48FF-B549-C893AE3E5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57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1</a:t>
              </a:r>
            </a:p>
          </p:txBody>
        </p:sp>
        <p:sp>
          <p:nvSpPr>
            <p:cNvPr id="13340" name="Text Box 24">
              <a:extLst>
                <a:ext uri="{FF2B5EF4-FFF2-40B4-BE49-F238E27FC236}">
                  <a16:creationId xmlns:a16="http://schemas.microsoft.com/office/drawing/2014/main" id="{C5195231-9B93-483F-86BF-CDA437C1B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4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7</a:t>
              </a:r>
            </a:p>
          </p:txBody>
        </p:sp>
        <p:sp>
          <p:nvSpPr>
            <p:cNvPr id="13341" name="Text Box 25">
              <a:extLst>
                <a:ext uri="{FF2B5EF4-FFF2-40B4-BE49-F238E27FC236}">
                  <a16:creationId xmlns:a16="http://schemas.microsoft.com/office/drawing/2014/main" id="{DDC758D6-EBEC-4936-8B39-D622DAE73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15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6</a:t>
              </a:r>
            </a:p>
          </p:txBody>
        </p:sp>
        <p:sp>
          <p:nvSpPr>
            <p:cNvPr id="13342" name="Text Box 26">
              <a:extLst>
                <a:ext uri="{FF2B5EF4-FFF2-40B4-BE49-F238E27FC236}">
                  <a16:creationId xmlns:a16="http://schemas.microsoft.com/office/drawing/2014/main" id="{1F72E05A-5D6E-4557-92DE-18F4E839E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57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2</a:t>
              </a:r>
            </a:p>
          </p:txBody>
        </p:sp>
        <p:sp>
          <p:nvSpPr>
            <p:cNvPr id="13343" name="Line 27">
              <a:extLst>
                <a:ext uri="{FF2B5EF4-FFF2-40B4-BE49-F238E27FC236}">
                  <a16:creationId xmlns:a16="http://schemas.microsoft.com/office/drawing/2014/main" id="{B7124516-DB65-4BE7-B70E-42A6E280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6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28">
              <a:extLst>
                <a:ext uri="{FF2B5EF4-FFF2-40B4-BE49-F238E27FC236}">
                  <a16:creationId xmlns:a16="http://schemas.microsoft.com/office/drawing/2014/main" id="{52277859-BFE5-410B-B2CF-1E076845C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6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29">
              <a:extLst>
                <a:ext uri="{FF2B5EF4-FFF2-40B4-BE49-F238E27FC236}">
                  <a16:creationId xmlns:a16="http://schemas.microsoft.com/office/drawing/2014/main" id="{DBB84856-7C56-4A38-B1E6-23F23CAE4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72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Text Box 30">
              <a:extLst>
                <a:ext uri="{FF2B5EF4-FFF2-40B4-BE49-F238E27FC236}">
                  <a16:creationId xmlns:a16="http://schemas.microsoft.com/office/drawing/2014/main" id="{E4F03092-A06A-4F1E-A862-097F6333C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86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2</a:t>
              </a:r>
            </a:p>
          </p:txBody>
        </p:sp>
        <p:sp>
          <p:nvSpPr>
            <p:cNvPr id="13347" name="Text Box 31">
              <a:extLst>
                <a:ext uri="{FF2B5EF4-FFF2-40B4-BE49-F238E27FC236}">
                  <a16:creationId xmlns:a16="http://schemas.microsoft.com/office/drawing/2014/main" id="{44027B37-1395-4EFE-874E-5288B51B3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76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5</a:t>
              </a:r>
            </a:p>
          </p:txBody>
        </p:sp>
        <p:sp>
          <p:nvSpPr>
            <p:cNvPr id="13348" name="Text Box 32">
              <a:extLst>
                <a:ext uri="{FF2B5EF4-FFF2-40B4-BE49-F238E27FC236}">
                  <a16:creationId xmlns:a16="http://schemas.microsoft.com/office/drawing/2014/main" id="{C0A86071-157F-487A-8A7F-5B6107774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81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3</a:t>
              </a:r>
            </a:p>
          </p:txBody>
        </p:sp>
      </p:grpSp>
      <p:sp>
        <p:nvSpPr>
          <p:cNvPr id="13317" name="Text Box 34">
            <a:extLst>
              <a:ext uri="{FF2B5EF4-FFF2-40B4-BE49-F238E27FC236}">
                <a16:creationId xmlns:a16="http://schemas.microsoft.com/office/drawing/2014/main" id="{A74CE23C-65CF-4E43-8160-8A66DA23C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09601"/>
            <a:ext cx="601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例：求图中</a:t>
            </a:r>
            <a:r>
              <a:rPr lang="en-US" altLang="zh-CN" sz="2000" b="1" i="1"/>
              <a:t>v</a:t>
            </a:r>
            <a:r>
              <a:rPr lang="en-US" altLang="zh-CN" sz="2000" b="1" i="1" baseline="-25000"/>
              <a:t>0</a:t>
            </a:r>
            <a:r>
              <a:rPr lang="zh-CN" altLang="en-US" sz="2000" b="1"/>
              <a:t>与</a:t>
            </a:r>
            <a:r>
              <a:rPr lang="en-US" altLang="zh-CN" sz="2000" b="1" i="1"/>
              <a:t>v</a:t>
            </a:r>
            <a:r>
              <a:rPr lang="en-US" altLang="zh-CN" sz="2000" b="1" i="1" baseline="-25000"/>
              <a:t>5</a:t>
            </a:r>
            <a:r>
              <a:rPr lang="zh-CN" altLang="en-US" sz="2000" b="1"/>
              <a:t>的最短路径</a:t>
            </a:r>
          </a:p>
        </p:txBody>
      </p:sp>
      <p:graphicFrame>
        <p:nvGraphicFramePr>
          <p:cNvPr id="13314" name="Object 36">
            <a:extLst>
              <a:ext uri="{FF2B5EF4-FFF2-40B4-BE49-F238E27FC236}">
                <a16:creationId xmlns:a16="http://schemas.microsoft.com/office/drawing/2014/main" id="{A2080E5F-31EA-4642-806A-81FDFC9C3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506025"/>
              </p:ext>
            </p:extLst>
          </p:nvPr>
        </p:nvGraphicFramePr>
        <p:xfrm>
          <a:off x="2286001" y="3200400"/>
          <a:ext cx="7261225" cy="3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5041800" imgH="2234880" progId="Equation.DSMT4">
                  <p:embed/>
                </p:oleObj>
              </mc:Choice>
              <mc:Fallback>
                <p:oleObj name="Equation" r:id="rId3" imgW="5041800" imgH="2234880" progId="Equation.DSMT4">
                  <p:embed/>
                  <p:pic>
                    <p:nvPicPr>
                      <p:cNvPr id="13314" name="Object 36">
                        <a:extLst>
                          <a:ext uri="{FF2B5EF4-FFF2-40B4-BE49-F238E27FC236}">
                            <a16:creationId xmlns:a16="http://schemas.microsoft.com/office/drawing/2014/main" id="{A2080E5F-31EA-4642-806A-81FDFC9C3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200400"/>
                        <a:ext cx="7261225" cy="322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72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3F36B6F0-F66D-4F6E-8B9C-FE7B70962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8229600" cy="1066800"/>
          </a:xfrm>
        </p:spPr>
        <p:txBody>
          <a:bodyPr/>
          <a:lstStyle/>
          <a:p>
            <a:r>
              <a:rPr lang="zh-CN" altLang="en-US" b="1">
                <a:solidFill>
                  <a:srgbClr val="A50021"/>
                </a:solidFill>
                <a:latin typeface="宋体" panose="02010600030101010101" pitchFamily="2" charset="-122"/>
              </a:rPr>
              <a:t>通路与回路</a:t>
            </a:r>
            <a:r>
              <a:rPr lang="zh-CN" altLang="en-US" sz="40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88C6270-5EFA-4BDA-B4AA-91F0CBA61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5857" y="833027"/>
            <a:ext cx="4885055" cy="245645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9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9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i="1" baseline="-300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7" name="Picture 6" descr="14-7">
            <a:extLst>
              <a:ext uri="{FF2B5EF4-FFF2-40B4-BE49-F238E27FC236}">
                <a16:creationId xmlns:a16="http://schemas.microsoft.com/office/drawing/2014/main" id="{5746BDCC-9242-42A6-AE86-397E0FFD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1"/>
          <a:stretch>
            <a:fillRect/>
          </a:stretch>
        </p:blipFill>
        <p:spPr bwMode="auto">
          <a:xfrm>
            <a:off x="1545632" y="994456"/>
            <a:ext cx="5610225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A116DFF-1FC1-40B5-8157-99A5E91DA7DF}"/>
              </a:ext>
            </a:extLst>
          </p:cNvPr>
          <p:cNvSpPr/>
          <p:nvPr/>
        </p:nvSpPr>
        <p:spPr>
          <a:xfrm>
            <a:off x="1324652" y="2014583"/>
            <a:ext cx="721360" cy="680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D0EBEB-37D0-484F-814F-1F7CFD7DD620}"/>
              </a:ext>
            </a:extLst>
          </p:cNvPr>
          <p:cNvSpPr/>
          <p:nvPr/>
        </p:nvSpPr>
        <p:spPr>
          <a:xfrm>
            <a:off x="5549942" y="881991"/>
            <a:ext cx="721360" cy="680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8277BA3-EB94-474A-A6B6-C79418C54D4F}"/>
              </a:ext>
            </a:extLst>
          </p:cNvPr>
          <p:cNvSpPr/>
          <p:nvPr/>
        </p:nvSpPr>
        <p:spPr>
          <a:xfrm>
            <a:off x="7681093" y="3724272"/>
            <a:ext cx="1917291" cy="657496"/>
          </a:xfrm>
          <a:prstGeom prst="roundRect">
            <a:avLst/>
          </a:prstGeom>
          <a:ln>
            <a:solidFill>
              <a:srgbClr val="00339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3399"/>
                </a:solidFill>
              </a:rPr>
              <a:t>回路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125E93-9577-4D90-A484-82DF76CD1424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639739" y="3088772"/>
            <a:ext cx="464557" cy="635500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74B1D39-6FDA-4D9F-AECD-6FA902C71676}"/>
              </a:ext>
            </a:extLst>
          </p:cNvPr>
          <p:cNvSpPr/>
          <p:nvPr/>
        </p:nvSpPr>
        <p:spPr>
          <a:xfrm>
            <a:off x="10123621" y="3753718"/>
            <a:ext cx="1917291" cy="657496"/>
          </a:xfrm>
          <a:prstGeom prst="roundRect">
            <a:avLst/>
          </a:prstGeom>
          <a:ln>
            <a:solidFill>
              <a:srgbClr val="00339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3399"/>
                </a:solidFill>
              </a:rPr>
              <a:t>通路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6898C06-D508-4FA0-8035-FD50689E250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9104297" y="3142788"/>
            <a:ext cx="1977970" cy="610930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163C33-0F71-49FA-A0E5-B8493FE068E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9398001" y="2474770"/>
            <a:ext cx="1684266" cy="1278948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7C9A485-89A7-45B4-A5B6-2F0F862F6416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718801" y="2474770"/>
            <a:ext cx="363466" cy="1278948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127DC89-EF18-4800-87AD-189918355B2B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9398001" y="1222352"/>
            <a:ext cx="1684266" cy="2531366"/>
          </a:xfrm>
          <a:prstGeom prst="straightConnector1">
            <a:avLst/>
          </a:prstGeom>
          <a:ln w="19050">
            <a:solidFill>
              <a:srgbClr val="003399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84F28C0-19BD-4B0F-9142-56C5ADFD9CDA}"/>
              </a:ext>
            </a:extLst>
          </p:cNvPr>
          <p:cNvSpPr/>
          <p:nvPr/>
        </p:nvSpPr>
        <p:spPr>
          <a:xfrm>
            <a:off x="1062101" y="3712780"/>
            <a:ext cx="6093756" cy="314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中所有边都不相同，则称为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简单通路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简单回路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中所有顶点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各异，所有边也不相同，则称为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初级通路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初级回路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初级通路又称作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初级回路又称作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圈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87EC047-B2D7-4145-8869-9BC59915B7BC}"/>
              </a:ext>
            </a:extLst>
          </p:cNvPr>
          <p:cNvSpPr/>
          <p:nvPr/>
        </p:nvSpPr>
        <p:spPr>
          <a:xfrm>
            <a:off x="10123621" y="4776375"/>
            <a:ext cx="1917291" cy="65749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简单通路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44AE448-640E-41A1-BA79-9C854F4B2F00}"/>
              </a:ext>
            </a:extLst>
          </p:cNvPr>
          <p:cNvSpPr/>
          <p:nvPr/>
        </p:nvSpPr>
        <p:spPr>
          <a:xfrm>
            <a:off x="7681094" y="4776375"/>
            <a:ext cx="1917291" cy="65749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简单回路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40CF55F-D4AE-4339-9B80-EA60B203507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639740" y="3114244"/>
            <a:ext cx="449783" cy="166213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25EA82-05A1-4CD5-99D9-E7FFF62AA7D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9398001" y="1222351"/>
            <a:ext cx="1684266" cy="3554024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535878-008F-4C0B-B5B9-85C0D702269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9398001" y="2488035"/>
            <a:ext cx="1684266" cy="228834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AEE91B8-4827-41DA-AE99-FD6BFF05E5C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9089523" y="3104282"/>
            <a:ext cx="1992744" cy="1672093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78014B1-43A8-445C-AF6D-9595B4B949F7}"/>
              </a:ext>
            </a:extLst>
          </p:cNvPr>
          <p:cNvSpPr/>
          <p:nvPr/>
        </p:nvSpPr>
        <p:spPr>
          <a:xfrm>
            <a:off x="10123621" y="5799032"/>
            <a:ext cx="1917291" cy="65749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339933"/>
                </a:solidFill>
              </a:rPr>
              <a:t>初级通路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DC4EB14-91B4-488B-B285-3BFCE80CD400}"/>
              </a:ext>
            </a:extLst>
          </p:cNvPr>
          <p:cNvSpPr/>
          <p:nvPr/>
        </p:nvSpPr>
        <p:spPr>
          <a:xfrm>
            <a:off x="7681093" y="5799032"/>
            <a:ext cx="1917291" cy="65749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339933"/>
                </a:solidFill>
              </a:rPr>
              <a:t>初级回路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A644FD-5A59-4A13-AFF2-4BAEBA3F813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8639739" y="3142788"/>
            <a:ext cx="449783" cy="2656244"/>
          </a:xfrm>
          <a:prstGeom prst="straightConnector1">
            <a:avLst/>
          </a:prstGeom>
          <a:ln w="19050">
            <a:solidFill>
              <a:srgbClr val="339933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820168-39AD-4186-A206-476A084D01E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9157535" y="3142788"/>
            <a:ext cx="1924732" cy="2656244"/>
          </a:xfrm>
          <a:prstGeom prst="straightConnector1">
            <a:avLst/>
          </a:prstGeom>
          <a:ln w="19050">
            <a:solidFill>
              <a:srgbClr val="339933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41D9022-C6C6-4530-858B-AC72217F77DE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9398001" y="1268043"/>
            <a:ext cx="1684266" cy="4530989"/>
          </a:xfrm>
          <a:prstGeom prst="straightConnector1">
            <a:avLst/>
          </a:prstGeom>
          <a:ln w="19050">
            <a:solidFill>
              <a:srgbClr val="339933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F03D396-D0B1-4712-B875-F5CD05B7C3D4}"/>
              </a:ext>
            </a:extLst>
          </p:cNvPr>
          <p:cNvSpPr/>
          <p:nvPr/>
        </p:nvSpPr>
        <p:spPr>
          <a:xfrm>
            <a:off x="7833493" y="5951432"/>
            <a:ext cx="1917291" cy="65749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339933"/>
                </a:solidFill>
              </a:rPr>
              <a:t>圈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7EED78B-50F3-4760-BEE4-5A9EADC2CA5E}"/>
              </a:ext>
            </a:extLst>
          </p:cNvPr>
          <p:cNvSpPr/>
          <p:nvPr/>
        </p:nvSpPr>
        <p:spPr>
          <a:xfrm>
            <a:off x="10276020" y="5951432"/>
            <a:ext cx="1917291" cy="65749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339933"/>
                </a:solidFill>
              </a:rPr>
              <a:t>路径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8C37314-DA08-4A5A-8149-B6A0FFB1007F}"/>
              </a:ext>
            </a:extLst>
          </p:cNvPr>
          <p:cNvSpPr/>
          <p:nvPr/>
        </p:nvSpPr>
        <p:spPr>
          <a:xfrm>
            <a:off x="9614845" y="3716632"/>
            <a:ext cx="709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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880C3DE-6594-4372-B45B-B24352CC74DE}"/>
              </a:ext>
            </a:extLst>
          </p:cNvPr>
          <p:cNvSpPr/>
          <p:nvPr/>
        </p:nvSpPr>
        <p:spPr>
          <a:xfrm>
            <a:off x="9636919" y="4741058"/>
            <a:ext cx="709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</a:t>
            </a:r>
            <a:endParaRPr lang="zh-CN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5A8B147-67D4-43FF-BFE5-A4E38416C1A6}"/>
              </a:ext>
            </a:extLst>
          </p:cNvPr>
          <p:cNvSpPr/>
          <p:nvPr/>
        </p:nvSpPr>
        <p:spPr>
          <a:xfrm>
            <a:off x="9666396" y="5781481"/>
            <a:ext cx="709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</a:t>
            </a:r>
            <a:endParaRPr lang="zh-CN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2836E02-852D-4D5D-B157-8ACD34283533}"/>
              </a:ext>
            </a:extLst>
          </p:cNvPr>
          <p:cNvSpPr/>
          <p:nvPr/>
        </p:nvSpPr>
        <p:spPr>
          <a:xfrm rot="16200000">
            <a:off x="8136524" y="4184113"/>
            <a:ext cx="709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</a:t>
            </a:r>
            <a:endParaRPr lang="zh-CN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D1B1C6-FCDA-48FE-B243-1787A5A1324F}"/>
              </a:ext>
            </a:extLst>
          </p:cNvPr>
          <p:cNvSpPr/>
          <p:nvPr/>
        </p:nvSpPr>
        <p:spPr>
          <a:xfrm rot="16200000">
            <a:off x="8152372" y="5239194"/>
            <a:ext cx="709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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986B4E1-9103-4D68-AA27-B511A914E928}"/>
              </a:ext>
            </a:extLst>
          </p:cNvPr>
          <p:cNvSpPr/>
          <p:nvPr/>
        </p:nvSpPr>
        <p:spPr>
          <a:xfrm rot="16200000">
            <a:off x="10671056" y="4195027"/>
            <a:ext cx="709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</a:t>
            </a:r>
            <a:endParaRPr lang="zh-CN" altLang="en-US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C732505-4BC9-4C1E-8DE1-5665193CD965}"/>
              </a:ext>
            </a:extLst>
          </p:cNvPr>
          <p:cNvSpPr/>
          <p:nvPr/>
        </p:nvSpPr>
        <p:spPr>
          <a:xfrm rot="16200000">
            <a:off x="10679836" y="5228090"/>
            <a:ext cx="709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206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3" grpId="0" animBg="1"/>
      <p:bldP spid="34" grpId="0" animBg="1"/>
      <p:bldP spid="44" grpId="0" animBg="1"/>
      <p:bldP spid="45" grpId="0" animBg="1"/>
      <p:bldP spid="42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2">
            <a:extLst>
              <a:ext uri="{FF2B5EF4-FFF2-40B4-BE49-F238E27FC236}">
                <a16:creationId xmlns:a16="http://schemas.microsoft.com/office/drawing/2014/main" id="{0DD36A05-F8F6-482E-A2D3-5F175D65C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EE2026-CF63-45EA-88F5-0382BC96764F}" type="slidenum">
              <a:rPr lang="en-US" altLang="zh-CN">
                <a:latin typeface="Arial Black" panose="020B0A04020102020204" pitchFamily="34" charset="0"/>
              </a:rPr>
              <a:pPr eaLnBrk="1" hangingPunct="1"/>
              <a:t>30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aphicFrame>
        <p:nvGraphicFramePr>
          <p:cNvPr id="179321" name="Group 121">
            <a:extLst>
              <a:ext uri="{FF2B5EF4-FFF2-40B4-BE49-F238E27FC236}">
                <a16:creationId xmlns:a16="http://schemas.microsoft.com/office/drawing/2014/main" id="{7FAF739D-0AB1-49AD-AE35-8D005BB8E813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914400"/>
          <a:ext cx="7620000" cy="5181600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194421788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90694384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807411916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998765043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964375740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5494825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338808891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v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09373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305864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217135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28053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51246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495437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92401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558954"/>
                  </a:ext>
                </a:extLst>
              </a:tr>
            </a:tbl>
          </a:graphicData>
        </a:graphic>
      </p:graphicFrame>
      <p:sp>
        <p:nvSpPr>
          <p:cNvPr id="34894" name="Rectangle 123">
            <a:extLst>
              <a:ext uri="{FF2B5EF4-FFF2-40B4-BE49-F238E27FC236}">
                <a16:creationId xmlns:a16="http://schemas.microsoft.com/office/drawing/2014/main" id="{6A305DC1-D24B-43DB-9414-4703F268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752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95" name="Rectangle 124">
            <a:extLst>
              <a:ext uri="{FF2B5EF4-FFF2-40B4-BE49-F238E27FC236}">
                <a16:creationId xmlns:a16="http://schemas.microsoft.com/office/drawing/2014/main" id="{FC8B6974-5CDA-41DB-A337-93BC8FD4E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96" name="Rectangle 125">
            <a:extLst>
              <a:ext uri="{FF2B5EF4-FFF2-40B4-BE49-F238E27FC236}">
                <a16:creationId xmlns:a16="http://schemas.microsoft.com/office/drawing/2014/main" id="{5A68D51E-E1AF-4A0A-BE6B-DAB45E70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97" name="Rectangle 126">
            <a:extLst>
              <a:ext uri="{FF2B5EF4-FFF2-40B4-BE49-F238E27FC236}">
                <a16:creationId xmlns:a16="http://schemas.microsoft.com/office/drawing/2014/main" id="{2B20F8B3-C3E5-48A5-9F0B-CA656A82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98" name="Rectangle 127">
            <a:extLst>
              <a:ext uri="{FF2B5EF4-FFF2-40B4-BE49-F238E27FC236}">
                <a16:creationId xmlns:a16="http://schemas.microsoft.com/office/drawing/2014/main" id="{5C017A44-3708-404F-A05B-4E882080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99" name="Rectangle 128">
            <a:extLst>
              <a:ext uri="{FF2B5EF4-FFF2-40B4-BE49-F238E27FC236}">
                <a16:creationId xmlns:a16="http://schemas.microsoft.com/office/drawing/2014/main" id="{0FFFB44F-B856-4DA8-A8EF-3D10A82D8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876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900" name="Line 129">
            <a:extLst>
              <a:ext uri="{FF2B5EF4-FFF2-40B4-BE49-F238E27FC236}">
                <a16:creationId xmlns:a16="http://schemas.microsoft.com/office/drawing/2014/main" id="{91725870-9169-4987-8CD2-DCCFAAF23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286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01" name="Line 130">
            <a:extLst>
              <a:ext uri="{FF2B5EF4-FFF2-40B4-BE49-F238E27FC236}">
                <a16:creationId xmlns:a16="http://schemas.microsoft.com/office/drawing/2014/main" id="{6175DC81-7C59-409C-8CB4-151E2154B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971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02" name="Line 131">
            <a:extLst>
              <a:ext uri="{FF2B5EF4-FFF2-40B4-BE49-F238E27FC236}">
                <a16:creationId xmlns:a16="http://schemas.microsoft.com/office/drawing/2014/main" id="{143659BA-923E-460C-8C33-D41CC858E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03" name="Line 132">
            <a:extLst>
              <a:ext uri="{FF2B5EF4-FFF2-40B4-BE49-F238E27FC236}">
                <a16:creationId xmlns:a16="http://schemas.microsoft.com/office/drawing/2014/main" id="{F8A5555B-36A4-46C7-9B07-DB6FE09B1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04" name="Line 133">
            <a:extLst>
              <a:ext uri="{FF2B5EF4-FFF2-40B4-BE49-F238E27FC236}">
                <a16:creationId xmlns:a16="http://schemas.microsoft.com/office/drawing/2014/main" id="{8F0195DD-EF14-4A4B-9EE3-C2964AC99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05" name="Text Box 134">
            <a:extLst>
              <a:ext uri="{FF2B5EF4-FFF2-40B4-BE49-F238E27FC236}">
                <a16:creationId xmlns:a16="http://schemas.microsoft.com/office/drawing/2014/main" id="{967F6C27-A602-4BB9-BAC5-F14B1E1DF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38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v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34906" name="Text Box 135">
            <a:extLst>
              <a:ext uri="{FF2B5EF4-FFF2-40B4-BE49-F238E27FC236}">
                <a16:creationId xmlns:a16="http://schemas.microsoft.com/office/drawing/2014/main" id="{9084903B-67F6-4908-936E-2972C95B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24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34907" name="Text Box 136">
            <a:extLst>
              <a:ext uri="{FF2B5EF4-FFF2-40B4-BE49-F238E27FC236}">
                <a16:creationId xmlns:a16="http://schemas.microsoft.com/office/drawing/2014/main" id="{ABE96F3E-F836-44BD-8152-4B501B8F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733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34908" name="Text Box 137">
            <a:extLst>
              <a:ext uri="{FF2B5EF4-FFF2-40B4-BE49-F238E27FC236}">
                <a16:creationId xmlns:a16="http://schemas.microsoft.com/office/drawing/2014/main" id="{161145CF-A102-4413-B3AB-760C24C8B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19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/>
          </a:p>
        </p:txBody>
      </p:sp>
      <p:sp>
        <p:nvSpPr>
          <p:cNvPr id="34909" name="Text Box 138">
            <a:extLst>
              <a:ext uri="{FF2B5EF4-FFF2-40B4-BE49-F238E27FC236}">
                <a16:creationId xmlns:a16="http://schemas.microsoft.com/office/drawing/2014/main" id="{BED6F609-49A8-4362-9552-8B4957EFC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980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CE5B379-0BE8-40E5-B664-436C494B9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5EC3DE-7B28-4A3C-BA24-66CE43EC01D4}" type="slidenum">
              <a:rPr lang="en-US" altLang="zh-CN">
                <a:latin typeface="Arial Black" panose="020B0A04020102020204" pitchFamily="34" charset="0"/>
              </a:rPr>
              <a:pPr eaLnBrk="1" hangingPunct="1"/>
              <a:t>31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80226" name="Text Box 2">
            <a:extLst>
              <a:ext uri="{FF2B5EF4-FFF2-40B4-BE49-F238E27FC236}">
                <a16:creationId xmlns:a16="http://schemas.microsoft.com/office/drawing/2014/main" id="{F4F6788E-64A4-4BC4-9D26-5A7BDD30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601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2.</a:t>
            </a:r>
            <a:r>
              <a:rPr lang="zh-CN" altLang="en-US" sz="28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关键路径问题</a:t>
            </a:r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38644FED-9705-450B-B870-DF792F6EC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219201"/>
          <a:ext cx="6326188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3" imgW="2958840" imgH="723600" progId="Equation.DSMT4">
                  <p:embed/>
                </p:oleObj>
              </mc:Choice>
              <mc:Fallback>
                <p:oleObj name="Equation" r:id="rId3" imgW="2958840" imgH="723600" progId="Equation.DSMT4">
                  <p:embed/>
                  <p:pic>
                    <p:nvPicPr>
                      <p:cNvPr id="14338" name="Object 3">
                        <a:extLst>
                          <a:ext uri="{FF2B5EF4-FFF2-40B4-BE49-F238E27FC236}">
                            <a16:creationId xmlns:a16="http://schemas.microsoft.com/office/drawing/2014/main" id="{38644FED-9705-450B-B870-DF792F6EC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19201"/>
                        <a:ext cx="6326188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4">
            <a:extLst>
              <a:ext uri="{FF2B5EF4-FFF2-40B4-BE49-F238E27FC236}">
                <a16:creationId xmlns:a16="http://schemas.microsoft.com/office/drawing/2014/main" id="{AFFA302F-E23E-41A9-BCCD-D5E6A56BA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95601"/>
            <a:ext cx="838200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定义：</a:t>
            </a:r>
            <a:r>
              <a:rPr lang="en-US" altLang="zh-CN" sz="2800" b="1"/>
              <a:t>PERT</a:t>
            </a:r>
            <a:r>
              <a:rPr lang="zh-CN" altLang="en-US" sz="2800" b="1"/>
              <a:t>图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设</a:t>
            </a:r>
            <a:r>
              <a:rPr lang="en-US" altLang="zh-CN" sz="2800" b="1"/>
              <a:t>D=&lt;V,E,W&gt;</a:t>
            </a:r>
            <a:r>
              <a:rPr lang="zh-CN" altLang="en-US" sz="2800" b="1"/>
              <a:t>是</a:t>
            </a:r>
            <a:r>
              <a:rPr lang="en-US" altLang="zh-CN" sz="2800" b="1"/>
              <a:t>n</a:t>
            </a:r>
            <a:r>
              <a:rPr lang="zh-CN" altLang="en-US" sz="2800" b="1"/>
              <a:t>阶有向带权图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CN" sz="2800" b="1"/>
              <a:t>D</a:t>
            </a:r>
            <a:r>
              <a:rPr lang="zh-CN" altLang="en-US" sz="2800" b="1"/>
              <a:t>是简单图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CN" sz="2800" b="1"/>
              <a:t>D</a:t>
            </a:r>
            <a:r>
              <a:rPr lang="zh-CN" altLang="en-US" sz="2800" b="1"/>
              <a:t>中无环路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zh-CN" altLang="en-US" sz="2800" b="1"/>
              <a:t>有一个顶点入度为</a:t>
            </a:r>
            <a:r>
              <a:rPr lang="en-US" altLang="zh-CN" sz="2800" b="1"/>
              <a:t>0</a:t>
            </a:r>
            <a:r>
              <a:rPr lang="zh-CN" altLang="en-US" sz="2800" b="1"/>
              <a:t>，称为发点；有一个顶点出度为</a:t>
            </a:r>
            <a:r>
              <a:rPr lang="en-US" altLang="zh-CN" sz="2800" b="1"/>
              <a:t>0</a:t>
            </a:r>
            <a:r>
              <a:rPr lang="zh-CN" altLang="en-US" sz="2800" b="1"/>
              <a:t>，称为收点</a:t>
            </a:r>
            <a:r>
              <a:rPr lang="en-US" altLang="zh-CN" sz="2800" b="1"/>
              <a:t>.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zh-CN" altLang="en-US" sz="2800" b="1"/>
              <a:t>记边</a:t>
            </a:r>
            <a:r>
              <a:rPr lang="en-US" altLang="zh-CN" sz="2800" b="1"/>
              <a:t>&lt;v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, v</a:t>
            </a:r>
            <a:r>
              <a:rPr lang="en-US" altLang="zh-CN" sz="2800" b="1" baseline="-25000"/>
              <a:t>j</a:t>
            </a:r>
            <a:r>
              <a:rPr lang="en-US" altLang="zh-CN" sz="2800" b="1"/>
              <a:t>&gt;</a:t>
            </a:r>
            <a:r>
              <a:rPr lang="zh-CN" altLang="en-US" sz="2800" b="1"/>
              <a:t>的权为</a:t>
            </a:r>
            <a:r>
              <a:rPr lang="en-US" altLang="zh-CN" sz="2800" b="1"/>
              <a:t>w</a:t>
            </a:r>
            <a:r>
              <a:rPr lang="en-US" altLang="zh-CN" sz="2800" b="1" baseline="-25000"/>
              <a:t>ij</a:t>
            </a:r>
            <a:r>
              <a:rPr lang="en-US" altLang="zh-CN" sz="2800" b="1"/>
              <a:t>,</a:t>
            </a:r>
            <a:r>
              <a:rPr lang="zh-CN" altLang="en-US" sz="2800" b="1"/>
              <a:t>它常常表示时间</a:t>
            </a:r>
          </a:p>
        </p:txBody>
      </p:sp>
    </p:spTree>
    <p:extLst>
      <p:ext uri="{BB962C8B-B14F-4D97-AF65-F5344CB8AC3E}">
        <p14:creationId xmlns:p14="http://schemas.microsoft.com/office/powerpoint/2010/main" val="575606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2">
            <a:extLst>
              <a:ext uri="{FF2B5EF4-FFF2-40B4-BE49-F238E27FC236}">
                <a16:creationId xmlns:a16="http://schemas.microsoft.com/office/drawing/2014/main" id="{7D8EAFE3-742C-470F-813F-14BC34AD8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23D0E4-DA1B-49BF-BB2B-B97E6CECA4BC}" type="slidenum">
              <a:rPr lang="en-US" altLang="zh-CN">
                <a:latin typeface="Arial Black" panose="020B0A04020102020204" pitchFamily="34" charset="0"/>
              </a:rPr>
              <a:pPr eaLnBrk="1" hangingPunct="1"/>
              <a:t>32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pSp>
        <p:nvGrpSpPr>
          <p:cNvPr id="15364" name="Group 64">
            <a:extLst>
              <a:ext uri="{FF2B5EF4-FFF2-40B4-BE49-F238E27FC236}">
                <a16:creationId xmlns:a16="http://schemas.microsoft.com/office/drawing/2014/main" id="{6D8B197B-A248-4B96-9890-B3414D70AA7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57200"/>
            <a:ext cx="6096000" cy="2179638"/>
            <a:chOff x="624" y="288"/>
            <a:chExt cx="3840" cy="1373"/>
          </a:xfrm>
        </p:grpSpPr>
        <p:sp>
          <p:nvSpPr>
            <p:cNvPr id="15366" name="Text Box 39">
              <a:extLst>
                <a:ext uri="{FF2B5EF4-FFF2-40B4-BE49-F238E27FC236}">
                  <a16:creationId xmlns:a16="http://schemas.microsoft.com/office/drawing/2014/main" id="{C991FF5F-02D5-411A-893F-8827807F7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15367" name="Text Box 40">
              <a:extLst>
                <a:ext uri="{FF2B5EF4-FFF2-40B4-BE49-F238E27FC236}">
                  <a16:creationId xmlns:a16="http://schemas.microsoft.com/office/drawing/2014/main" id="{8F05B18C-7A73-4BBF-BB39-242D58E92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7</a:t>
              </a:r>
              <a:endParaRPr lang="en-US" altLang="zh-CN" sz="1200" b="1"/>
            </a:p>
          </p:txBody>
        </p:sp>
        <p:grpSp>
          <p:nvGrpSpPr>
            <p:cNvPr id="15368" name="Group 63">
              <a:extLst>
                <a:ext uri="{FF2B5EF4-FFF2-40B4-BE49-F238E27FC236}">
                  <a16:creationId xmlns:a16="http://schemas.microsoft.com/office/drawing/2014/main" id="{3E0BEAFE-6E09-4285-88A6-24B81A3A9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6"/>
              <a:ext cx="3840" cy="1325"/>
              <a:chOff x="624" y="336"/>
              <a:chExt cx="3840" cy="1325"/>
            </a:xfrm>
          </p:grpSpPr>
          <p:sp>
            <p:nvSpPr>
              <p:cNvPr id="15369" name="Oval 2">
                <a:extLst>
                  <a:ext uri="{FF2B5EF4-FFF2-40B4-BE49-F238E27FC236}">
                    <a16:creationId xmlns:a16="http://schemas.microsoft.com/office/drawing/2014/main" id="{9727D205-3439-41A3-984F-F18C89971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91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0" name="Oval 3">
                <a:extLst>
                  <a:ext uri="{FF2B5EF4-FFF2-40B4-BE49-F238E27FC236}">
                    <a16:creationId xmlns:a16="http://schemas.microsoft.com/office/drawing/2014/main" id="{23A0C4E4-FCE5-41FE-8440-4898792C6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8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1" name="Oval 4">
                <a:extLst>
                  <a:ext uri="{FF2B5EF4-FFF2-40B4-BE49-F238E27FC236}">
                    <a16:creationId xmlns:a16="http://schemas.microsoft.com/office/drawing/2014/main" id="{CBCB7DCE-F982-4CDA-B3A7-38BB0335C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1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2" name="Oval 5">
                <a:extLst>
                  <a:ext uri="{FF2B5EF4-FFF2-40B4-BE49-F238E27FC236}">
                    <a16:creationId xmlns:a16="http://schemas.microsoft.com/office/drawing/2014/main" id="{98186AAB-D004-4B2D-AACB-3C9450982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4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3" name="Oval 6">
                <a:extLst>
                  <a:ext uri="{FF2B5EF4-FFF2-40B4-BE49-F238E27FC236}">
                    <a16:creationId xmlns:a16="http://schemas.microsoft.com/office/drawing/2014/main" id="{BC8B506B-057D-4E3B-BE34-46801B2A2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8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4" name="Oval 7">
                <a:extLst>
                  <a:ext uri="{FF2B5EF4-FFF2-40B4-BE49-F238E27FC236}">
                    <a16:creationId xmlns:a16="http://schemas.microsoft.com/office/drawing/2014/main" id="{17AED32A-D8D0-4BE6-9899-F149E5608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48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5" name="Oval 8">
                <a:extLst>
                  <a:ext uri="{FF2B5EF4-FFF2-40B4-BE49-F238E27FC236}">
                    <a16:creationId xmlns:a16="http://schemas.microsoft.com/office/drawing/2014/main" id="{E3C69796-5ADE-475B-91CE-9407CAC7A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864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6" name="Oval 9">
                <a:extLst>
                  <a:ext uri="{FF2B5EF4-FFF2-40B4-BE49-F238E27FC236}">
                    <a16:creationId xmlns:a16="http://schemas.microsoft.com/office/drawing/2014/main" id="{C40684EA-8EBC-4FEF-98DF-8FC493D73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7" name="Oval 10">
                <a:extLst>
                  <a:ext uri="{FF2B5EF4-FFF2-40B4-BE49-F238E27FC236}">
                    <a16:creationId xmlns:a16="http://schemas.microsoft.com/office/drawing/2014/main" id="{8E66B9C5-DED7-43B0-8FE6-AAF9A3B4C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8" name="Line 12">
                <a:extLst>
                  <a:ext uri="{FF2B5EF4-FFF2-40B4-BE49-F238E27FC236}">
                    <a16:creationId xmlns:a16="http://schemas.microsoft.com/office/drawing/2014/main" id="{E232E767-5C73-430B-8930-36EF6F7B2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528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Line 13">
                <a:extLst>
                  <a:ext uri="{FF2B5EF4-FFF2-40B4-BE49-F238E27FC236}">
                    <a16:creationId xmlns:a16="http://schemas.microsoft.com/office/drawing/2014/main" id="{906C06DB-842B-4536-8C07-0137D5946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" name="Line 14">
                <a:extLst>
                  <a:ext uri="{FF2B5EF4-FFF2-40B4-BE49-F238E27FC236}">
                    <a16:creationId xmlns:a16="http://schemas.microsoft.com/office/drawing/2014/main" id="{A546977C-6AE1-42CD-94E1-4C5DC54C5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1" name="Line 15">
                <a:extLst>
                  <a:ext uri="{FF2B5EF4-FFF2-40B4-BE49-F238E27FC236}">
                    <a16:creationId xmlns:a16="http://schemas.microsoft.com/office/drawing/2014/main" id="{649C13F7-8C7B-4020-9F0C-8C524166B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2" name="Line 16">
                <a:extLst>
                  <a:ext uri="{FF2B5EF4-FFF2-40B4-BE49-F238E27FC236}">
                    <a16:creationId xmlns:a16="http://schemas.microsoft.com/office/drawing/2014/main" id="{A0B2BCFB-E59F-4562-AC26-281181E31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528"/>
                <a:ext cx="2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3" name="Line 17">
                <a:extLst>
                  <a:ext uri="{FF2B5EF4-FFF2-40B4-BE49-F238E27FC236}">
                    <a16:creationId xmlns:a16="http://schemas.microsoft.com/office/drawing/2014/main" id="{6587790A-295A-470D-98B3-698D51BC9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5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4" name="Line 18">
                <a:extLst>
                  <a:ext uri="{FF2B5EF4-FFF2-40B4-BE49-F238E27FC236}">
                    <a16:creationId xmlns:a16="http://schemas.microsoft.com/office/drawing/2014/main" id="{57C76A1C-6C34-4C95-AF1E-0D9EEA249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5" name="Line 19">
                <a:extLst>
                  <a:ext uri="{FF2B5EF4-FFF2-40B4-BE49-F238E27FC236}">
                    <a16:creationId xmlns:a16="http://schemas.microsoft.com/office/drawing/2014/main" id="{3B600675-E8F4-409B-9F95-F7CC33A0F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6" name="Line 20">
                <a:extLst>
                  <a:ext uri="{FF2B5EF4-FFF2-40B4-BE49-F238E27FC236}">
                    <a16:creationId xmlns:a16="http://schemas.microsoft.com/office/drawing/2014/main" id="{B2204D7F-7B81-48ED-8644-9AB39E57A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Line 21">
                <a:extLst>
                  <a:ext uri="{FF2B5EF4-FFF2-40B4-BE49-F238E27FC236}">
                    <a16:creationId xmlns:a16="http://schemas.microsoft.com/office/drawing/2014/main" id="{A911224E-D1D4-475E-9B65-721B01926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91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Line 22">
                <a:extLst>
                  <a:ext uri="{FF2B5EF4-FFF2-40B4-BE49-F238E27FC236}">
                    <a16:creationId xmlns:a16="http://schemas.microsoft.com/office/drawing/2014/main" id="{860AFB44-3780-451D-BD8A-58832E8EB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528"/>
                <a:ext cx="1344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9" name="Line 23">
                <a:extLst>
                  <a:ext uri="{FF2B5EF4-FFF2-40B4-BE49-F238E27FC236}">
                    <a16:creationId xmlns:a16="http://schemas.microsoft.com/office/drawing/2014/main" id="{8838ADFE-72D0-427D-BEBC-3C4E069C2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528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Line 24">
                <a:extLst>
                  <a:ext uri="{FF2B5EF4-FFF2-40B4-BE49-F238E27FC236}">
                    <a16:creationId xmlns:a16="http://schemas.microsoft.com/office/drawing/2014/main" id="{4A60A3E0-4FDE-426A-B3E3-A86521EC2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6" y="6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Line 25">
                <a:extLst>
                  <a:ext uri="{FF2B5EF4-FFF2-40B4-BE49-F238E27FC236}">
                    <a16:creationId xmlns:a16="http://schemas.microsoft.com/office/drawing/2014/main" id="{1438D947-F6B7-4544-B765-EB91E7F6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9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Line 27">
                <a:extLst>
                  <a:ext uri="{FF2B5EF4-FFF2-40B4-BE49-F238E27FC236}">
                    <a16:creationId xmlns:a16="http://schemas.microsoft.com/office/drawing/2014/main" id="{41056165-C7A8-41D5-9680-9D46D908D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3" name="Line 28">
                <a:extLst>
                  <a:ext uri="{FF2B5EF4-FFF2-40B4-BE49-F238E27FC236}">
                    <a16:creationId xmlns:a16="http://schemas.microsoft.com/office/drawing/2014/main" id="{762AE0B5-23D3-44ED-99EA-3A97D266C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67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Line 29">
                <a:extLst>
                  <a:ext uri="{FF2B5EF4-FFF2-40B4-BE49-F238E27FC236}">
                    <a16:creationId xmlns:a16="http://schemas.microsoft.com/office/drawing/2014/main" id="{E90CB46C-A7E1-4CD8-905F-B4049F10C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0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5" name="Line 30">
                <a:extLst>
                  <a:ext uri="{FF2B5EF4-FFF2-40B4-BE49-F238E27FC236}">
                    <a16:creationId xmlns:a16="http://schemas.microsoft.com/office/drawing/2014/main" id="{D808C582-D9E9-4ADA-90A8-65707F699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6" name="Line 31">
                <a:extLst>
                  <a:ext uri="{FF2B5EF4-FFF2-40B4-BE49-F238E27FC236}">
                    <a16:creationId xmlns:a16="http://schemas.microsoft.com/office/drawing/2014/main" id="{6BCA6AA1-FED0-463F-B2E7-90A46FDE4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7" name="Line 32">
                <a:extLst>
                  <a:ext uri="{FF2B5EF4-FFF2-40B4-BE49-F238E27FC236}">
                    <a16:creationId xmlns:a16="http://schemas.microsoft.com/office/drawing/2014/main" id="{087FEFC8-1ADB-4C74-BBC4-724333E8B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8" name="Line 34">
                <a:extLst>
                  <a:ext uri="{FF2B5EF4-FFF2-40B4-BE49-F238E27FC236}">
                    <a16:creationId xmlns:a16="http://schemas.microsoft.com/office/drawing/2014/main" id="{DF837971-B136-45DD-A9B4-570B3BF8A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9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9" name="Line 35">
                <a:extLst>
                  <a:ext uri="{FF2B5EF4-FFF2-40B4-BE49-F238E27FC236}">
                    <a16:creationId xmlns:a16="http://schemas.microsoft.com/office/drawing/2014/main" id="{0424BF2A-7291-4144-B081-1ED000AE4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9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0" name="Line 36">
                <a:extLst>
                  <a:ext uri="{FF2B5EF4-FFF2-40B4-BE49-F238E27FC236}">
                    <a16:creationId xmlns:a16="http://schemas.microsoft.com/office/drawing/2014/main" id="{8C52B232-E4D3-4876-95D9-8C55D6C1D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4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1" name="Text Box 38">
                <a:extLst>
                  <a:ext uri="{FF2B5EF4-FFF2-40B4-BE49-F238E27FC236}">
                    <a16:creationId xmlns:a16="http://schemas.microsoft.com/office/drawing/2014/main" id="{70A546CC-40BC-4A29-970A-2313997E6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86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1</a:t>
                </a:r>
                <a:endParaRPr lang="en-US" altLang="zh-CN" sz="1200" b="1"/>
              </a:p>
            </p:txBody>
          </p:sp>
          <p:sp>
            <p:nvSpPr>
              <p:cNvPr id="15402" name="Text Box 41">
                <a:extLst>
                  <a:ext uri="{FF2B5EF4-FFF2-40B4-BE49-F238E27FC236}">
                    <a16:creationId xmlns:a16="http://schemas.microsoft.com/office/drawing/2014/main" id="{7C5FAF31-D54B-4B03-AF06-B5B1DFB6D8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9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8</a:t>
                </a:r>
                <a:endParaRPr lang="en-US" altLang="zh-CN" sz="1200" b="1"/>
              </a:p>
            </p:txBody>
          </p:sp>
          <p:sp>
            <p:nvSpPr>
              <p:cNvPr id="15403" name="Text Box 42">
                <a:extLst>
                  <a:ext uri="{FF2B5EF4-FFF2-40B4-BE49-F238E27FC236}">
                    <a16:creationId xmlns:a16="http://schemas.microsoft.com/office/drawing/2014/main" id="{96AF07EF-7F2A-4842-B468-C9BCFCE76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44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5</a:t>
                </a:r>
                <a:endParaRPr lang="en-US" altLang="zh-CN" sz="1200" b="1"/>
              </a:p>
            </p:txBody>
          </p:sp>
          <p:sp>
            <p:nvSpPr>
              <p:cNvPr id="15404" name="Text Box 43">
                <a:extLst>
                  <a:ext uri="{FF2B5EF4-FFF2-40B4-BE49-F238E27FC236}">
                    <a16:creationId xmlns:a16="http://schemas.microsoft.com/office/drawing/2014/main" id="{FC72D920-A9A6-4BA6-AF43-177182630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4</a:t>
                </a:r>
                <a:endParaRPr lang="en-US" altLang="zh-CN" sz="1200" b="1"/>
              </a:p>
            </p:txBody>
          </p:sp>
          <p:sp>
            <p:nvSpPr>
              <p:cNvPr id="15405" name="Text Box 44">
                <a:extLst>
                  <a:ext uri="{FF2B5EF4-FFF2-40B4-BE49-F238E27FC236}">
                    <a16:creationId xmlns:a16="http://schemas.microsoft.com/office/drawing/2014/main" id="{450B46FA-3F95-4D97-A57E-519F597A0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9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3</a:t>
                </a:r>
                <a:endParaRPr lang="en-US" altLang="zh-CN" sz="1200" b="1"/>
              </a:p>
            </p:txBody>
          </p:sp>
          <p:sp>
            <p:nvSpPr>
              <p:cNvPr id="15406" name="Text Box 45">
                <a:extLst>
                  <a:ext uri="{FF2B5EF4-FFF2-40B4-BE49-F238E27FC236}">
                    <a16:creationId xmlns:a16="http://schemas.microsoft.com/office/drawing/2014/main" id="{6FFEDD61-B316-4F9C-B6D8-3C63A7DD2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9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6</a:t>
                </a:r>
                <a:endParaRPr lang="en-US" altLang="zh-CN" sz="1200" b="1"/>
              </a:p>
            </p:txBody>
          </p:sp>
          <p:sp>
            <p:nvSpPr>
              <p:cNvPr id="15407" name="Text Box 46">
                <a:extLst>
                  <a:ext uri="{FF2B5EF4-FFF2-40B4-BE49-F238E27FC236}">
                    <a16:creationId xmlns:a16="http://schemas.microsoft.com/office/drawing/2014/main" id="{9400378F-82F4-4E0C-B565-40463B7D3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57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15408" name="Text Box 47">
                <a:extLst>
                  <a:ext uri="{FF2B5EF4-FFF2-40B4-BE49-F238E27FC236}">
                    <a16:creationId xmlns:a16="http://schemas.microsoft.com/office/drawing/2014/main" id="{AE94BDDA-21B2-4DAE-A349-5D4BE6BDF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76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2</a:t>
                </a:r>
              </a:p>
            </p:txBody>
          </p:sp>
          <p:sp>
            <p:nvSpPr>
              <p:cNvPr id="15409" name="Text Box 48">
                <a:extLst>
                  <a:ext uri="{FF2B5EF4-FFF2-40B4-BE49-F238E27FC236}">
                    <a16:creationId xmlns:a16="http://schemas.microsoft.com/office/drawing/2014/main" id="{A8752A3E-0123-4FA4-8A6F-0EC9AB5CA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67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0</a:t>
                </a:r>
              </a:p>
            </p:txBody>
          </p:sp>
          <p:sp>
            <p:nvSpPr>
              <p:cNvPr id="15410" name="Text Box 49">
                <a:extLst>
                  <a:ext uri="{FF2B5EF4-FFF2-40B4-BE49-F238E27FC236}">
                    <a16:creationId xmlns:a16="http://schemas.microsoft.com/office/drawing/2014/main" id="{73E34622-EEB5-428F-A49A-9F183AC0C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15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2</a:t>
                </a:r>
              </a:p>
            </p:txBody>
          </p:sp>
          <p:sp>
            <p:nvSpPr>
              <p:cNvPr id="15411" name="Text Box 50">
                <a:extLst>
                  <a:ext uri="{FF2B5EF4-FFF2-40B4-BE49-F238E27FC236}">
                    <a16:creationId xmlns:a16="http://schemas.microsoft.com/office/drawing/2014/main" id="{F299EF45-D508-4ED7-886D-69AE645CA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15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15412" name="Text Box 51">
                <a:extLst>
                  <a:ext uri="{FF2B5EF4-FFF2-40B4-BE49-F238E27FC236}">
                    <a16:creationId xmlns:a16="http://schemas.microsoft.com/office/drawing/2014/main" id="{E5C0F8BE-FF52-4001-8020-908505841A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3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15413" name="Text Box 52">
                <a:extLst>
                  <a:ext uri="{FF2B5EF4-FFF2-40B4-BE49-F238E27FC236}">
                    <a16:creationId xmlns:a16="http://schemas.microsoft.com/office/drawing/2014/main" id="{C2CA6776-6FB8-4303-91CE-E4B0A98CE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48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15414" name="Text Box 53">
                <a:extLst>
                  <a:ext uri="{FF2B5EF4-FFF2-40B4-BE49-F238E27FC236}">
                    <a16:creationId xmlns:a16="http://schemas.microsoft.com/office/drawing/2014/main" id="{1ED02970-DBDE-4686-8A7D-FBD75A5DB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10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15415" name="Text Box 54">
                <a:extLst>
                  <a:ext uri="{FF2B5EF4-FFF2-40B4-BE49-F238E27FC236}">
                    <a16:creationId xmlns:a16="http://schemas.microsoft.com/office/drawing/2014/main" id="{4E5F05C1-B4D7-4528-AAA3-00E78A29A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10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15416" name="Text Box 55">
                <a:extLst>
                  <a:ext uri="{FF2B5EF4-FFF2-40B4-BE49-F238E27FC236}">
                    <a16:creationId xmlns:a16="http://schemas.microsoft.com/office/drawing/2014/main" id="{BAC40A6B-C373-41BB-944F-D4E94BA85A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76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15417" name="Text Box 56">
                <a:extLst>
                  <a:ext uri="{FF2B5EF4-FFF2-40B4-BE49-F238E27FC236}">
                    <a16:creationId xmlns:a16="http://schemas.microsoft.com/office/drawing/2014/main" id="{9B13047A-1DFE-4EEC-BC48-D261AB704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57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15418" name="Text Box 57">
                <a:extLst>
                  <a:ext uri="{FF2B5EF4-FFF2-40B4-BE49-F238E27FC236}">
                    <a16:creationId xmlns:a16="http://schemas.microsoft.com/office/drawing/2014/main" id="{4B776352-DE00-4413-9F3A-FD11AFCDE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96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15419" name="Text Box 58">
                <a:extLst>
                  <a:ext uri="{FF2B5EF4-FFF2-40B4-BE49-F238E27FC236}">
                    <a16:creationId xmlns:a16="http://schemas.microsoft.com/office/drawing/2014/main" id="{4E04F438-F4A1-4AA5-BE43-A74BA96130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52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6</a:t>
                </a:r>
              </a:p>
            </p:txBody>
          </p:sp>
          <p:sp>
            <p:nvSpPr>
              <p:cNvPr id="15420" name="Line 59">
                <a:extLst>
                  <a:ext uri="{FF2B5EF4-FFF2-40B4-BE49-F238E27FC236}">
                    <a16:creationId xmlns:a16="http://schemas.microsoft.com/office/drawing/2014/main" id="{D5B48169-39F3-46FE-A1C0-CA56CCC5D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624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Line 61">
                <a:extLst>
                  <a:ext uri="{FF2B5EF4-FFF2-40B4-BE49-F238E27FC236}">
                    <a16:creationId xmlns:a16="http://schemas.microsoft.com/office/drawing/2014/main" id="{5A7C3E1D-6147-4C5D-B595-047AB4518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6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65" name="Text Box 65">
            <a:extLst>
              <a:ext uri="{FF2B5EF4-FFF2-40B4-BE49-F238E27FC236}">
                <a16:creationId xmlns:a16="http://schemas.microsoft.com/office/drawing/2014/main" id="{B0125F0A-D08F-4E57-86A3-271164AD5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781301"/>
            <a:ext cx="8286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1. </a:t>
            </a:r>
            <a:r>
              <a:rPr lang="zh-CN" altLang="en-US" sz="2400" b="1">
                <a:solidFill>
                  <a:srgbClr val="FF3300"/>
                </a:solidFill>
              </a:rPr>
              <a:t>最早完成时间</a:t>
            </a:r>
            <a:r>
              <a:rPr lang="zh-CN" altLang="en-US" sz="2400" b="1"/>
              <a:t>：自发点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开始，沿最长路径（权）到达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所需时间，称为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的最早完成时间，记为</a:t>
            </a:r>
            <a:r>
              <a:rPr lang="en-US" altLang="zh-CN" sz="2400" b="1"/>
              <a:t>TE(v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) </a:t>
            </a:r>
            <a:r>
              <a:rPr lang="zh-CN" altLang="en-US" sz="2400" b="1"/>
              <a:t>，</a:t>
            </a:r>
            <a:r>
              <a:rPr lang="en-US" altLang="zh-CN" sz="2400" b="1"/>
              <a:t>i=1,2,…,n</a:t>
            </a:r>
          </a:p>
        </p:txBody>
      </p:sp>
      <p:graphicFrame>
        <p:nvGraphicFramePr>
          <p:cNvPr id="15362" name="Object 66">
            <a:extLst>
              <a:ext uri="{FF2B5EF4-FFF2-40B4-BE49-F238E27FC236}">
                <a16:creationId xmlns:a16="http://schemas.microsoft.com/office/drawing/2014/main" id="{113CA5D9-380E-4E30-B3B9-9C3F87989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3789364"/>
          <a:ext cx="5715000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3" imgW="3606480" imgH="1752480" progId="Equation.DSMT4">
                  <p:embed/>
                </p:oleObj>
              </mc:Choice>
              <mc:Fallback>
                <p:oleObj name="Equation" r:id="rId3" imgW="3606480" imgH="1752480" progId="Equation.DSMT4">
                  <p:embed/>
                  <p:pic>
                    <p:nvPicPr>
                      <p:cNvPr id="15362" name="Object 66">
                        <a:extLst>
                          <a:ext uri="{FF2B5EF4-FFF2-40B4-BE49-F238E27FC236}">
                            <a16:creationId xmlns:a16="http://schemas.microsoft.com/office/drawing/2014/main" id="{113CA5D9-380E-4E30-B3B9-9C3F87989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789364"/>
                        <a:ext cx="5715000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586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2">
            <a:extLst>
              <a:ext uri="{FF2B5EF4-FFF2-40B4-BE49-F238E27FC236}">
                <a16:creationId xmlns:a16="http://schemas.microsoft.com/office/drawing/2014/main" id="{B2F032D6-C730-4FEC-933A-CB12FE0F4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86F07A-BB4B-4F9F-A035-AFF51321DCEE}" type="slidenum">
              <a:rPr lang="en-US" altLang="zh-CN">
                <a:latin typeface="Arial Black" panose="020B0A04020102020204" pitchFamily="34" charset="0"/>
              </a:rPr>
              <a:pPr eaLnBrk="1" hangingPunct="1"/>
              <a:t>33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pSp>
        <p:nvGrpSpPr>
          <p:cNvPr id="16388" name="Group 3">
            <a:extLst>
              <a:ext uri="{FF2B5EF4-FFF2-40B4-BE49-F238E27FC236}">
                <a16:creationId xmlns:a16="http://schemas.microsoft.com/office/drawing/2014/main" id="{38CEEE14-2DE9-403A-A757-3C1A1B137FC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57200"/>
            <a:ext cx="6096000" cy="2179638"/>
            <a:chOff x="624" y="288"/>
            <a:chExt cx="3840" cy="1373"/>
          </a:xfrm>
        </p:grpSpPr>
        <p:sp>
          <p:nvSpPr>
            <p:cNvPr id="16390" name="Text Box 4">
              <a:extLst>
                <a:ext uri="{FF2B5EF4-FFF2-40B4-BE49-F238E27FC236}">
                  <a16:creationId xmlns:a16="http://schemas.microsoft.com/office/drawing/2014/main" id="{55F88C1D-A789-402B-8DA7-87563666F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16391" name="Text Box 5">
              <a:extLst>
                <a:ext uri="{FF2B5EF4-FFF2-40B4-BE49-F238E27FC236}">
                  <a16:creationId xmlns:a16="http://schemas.microsoft.com/office/drawing/2014/main" id="{8A877017-BBD1-4597-AA95-F13CA26B6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7</a:t>
              </a:r>
              <a:endParaRPr lang="en-US" altLang="zh-CN" sz="1200" b="1"/>
            </a:p>
          </p:txBody>
        </p:sp>
        <p:grpSp>
          <p:nvGrpSpPr>
            <p:cNvPr id="16392" name="Group 6">
              <a:extLst>
                <a:ext uri="{FF2B5EF4-FFF2-40B4-BE49-F238E27FC236}">
                  <a16:creationId xmlns:a16="http://schemas.microsoft.com/office/drawing/2014/main" id="{43661C1B-7284-4C19-9C8C-05E25FE70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6"/>
              <a:ext cx="3840" cy="1325"/>
              <a:chOff x="624" y="336"/>
              <a:chExt cx="3840" cy="1325"/>
            </a:xfrm>
          </p:grpSpPr>
          <p:sp>
            <p:nvSpPr>
              <p:cNvPr id="16393" name="Oval 7">
                <a:extLst>
                  <a:ext uri="{FF2B5EF4-FFF2-40B4-BE49-F238E27FC236}">
                    <a16:creationId xmlns:a16="http://schemas.microsoft.com/office/drawing/2014/main" id="{B71E1A7D-20DC-49DF-8542-3AF2FB24A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91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4" name="Oval 8">
                <a:extLst>
                  <a:ext uri="{FF2B5EF4-FFF2-40B4-BE49-F238E27FC236}">
                    <a16:creationId xmlns:a16="http://schemas.microsoft.com/office/drawing/2014/main" id="{F05498AD-D1D7-4517-AF5A-43162351E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8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5" name="Oval 9">
                <a:extLst>
                  <a:ext uri="{FF2B5EF4-FFF2-40B4-BE49-F238E27FC236}">
                    <a16:creationId xmlns:a16="http://schemas.microsoft.com/office/drawing/2014/main" id="{C489B02E-3369-425C-BD0F-5A694C562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1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6" name="Oval 10">
                <a:extLst>
                  <a:ext uri="{FF2B5EF4-FFF2-40B4-BE49-F238E27FC236}">
                    <a16:creationId xmlns:a16="http://schemas.microsoft.com/office/drawing/2014/main" id="{2105B5D1-D935-4B83-9B5F-678720FD1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4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7" name="Oval 11">
                <a:extLst>
                  <a:ext uri="{FF2B5EF4-FFF2-40B4-BE49-F238E27FC236}">
                    <a16:creationId xmlns:a16="http://schemas.microsoft.com/office/drawing/2014/main" id="{7D4A47A4-D97B-477D-9B9B-FB01026C2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8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8" name="Oval 12">
                <a:extLst>
                  <a:ext uri="{FF2B5EF4-FFF2-40B4-BE49-F238E27FC236}">
                    <a16:creationId xmlns:a16="http://schemas.microsoft.com/office/drawing/2014/main" id="{CCBF5EE6-9126-4906-AD2B-2A26C9C88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48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9" name="Oval 13">
                <a:extLst>
                  <a:ext uri="{FF2B5EF4-FFF2-40B4-BE49-F238E27FC236}">
                    <a16:creationId xmlns:a16="http://schemas.microsoft.com/office/drawing/2014/main" id="{148618C6-B096-44E6-A479-9518F4773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864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0" name="Oval 14">
                <a:extLst>
                  <a:ext uri="{FF2B5EF4-FFF2-40B4-BE49-F238E27FC236}">
                    <a16:creationId xmlns:a16="http://schemas.microsoft.com/office/drawing/2014/main" id="{6793B9B7-67C2-47EA-A27A-839574B5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1" name="Oval 15">
                <a:extLst>
                  <a:ext uri="{FF2B5EF4-FFF2-40B4-BE49-F238E27FC236}">
                    <a16:creationId xmlns:a16="http://schemas.microsoft.com/office/drawing/2014/main" id="{BF16D0F5-3252-4ABF-B158-BFB18EA12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2" name="Line 16">
                <a:extLst>
                  <a:ext uri="{FF2B5EF4-FFF2-40B4-BE49-F238E27FC236}">
                    <a16:creationId xmlns:a16="http://schemas.microsoft.com/office/drawing/2014/main" id="{DBFF7792-65E4-4D51-B27F-266886CDE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528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Line 17">
                <a:extLst>
                  <a:ext uri="{FF2B5EF4-FFF2-40B4-BE49-F238E27FC236}">
                    <a16:creationId xmlns:a16="http://schemas.microsoft.com/office/drawing/2014/main" id="{9C183C7E-07E4-43AB-A770-3B7DE1C3F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18">
                <a:extLst>
                  <a:ext uri="{FF2B5EF4-FFF2-40B4-BE49-F238E27FC236}">
                    <a16:creationId xmlns:a16="http://schemas.microsoft.com/office/drawing/2014/main" id="{408468DB-1517-46D7-B0B7-DEB307870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Line 19">
                <a:extLst>
                  <a:ext uri="{FF2B5EF4-FFF2-40B4-BE49-F238E27FC236}">
                    <a16:creationId xmlns:a16="http://schemas.microsoft.com/office/drawing/2014/main" id="{85FFFDA9-6040-4CA6-8C3F-0EC3B83F7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Line 20">
                <a:extLst>
                  <a:ext uri="{FF2B5EF4-FFF2-40B4-BE49-F238E27FC236}">
                    <a16:creationId xmlns:a16="http://schemas.microsoft.com/office/drawing/2014/main" id="{8278DDCE-7542-402F-91E5-2B3209E30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528"/>
                <a:ext cx="2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Line 21">
                <a:extLst>
                  <a:ext uri="{FF2B5EF4-FFF2-40B4-BE49-F238E27FC236}">
                    <a16:creationId xmlns:a16="http://schemas.microsoft.com/office/drawing/2014/main" id="{1ECDA012-B17E-47E2-8419-71BE8AE7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5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Line 22">
                <a:extLst>
                  <a:ext uri="{FF2B5EF4-FFF2-40B4-BE49-F238E27FC236}">
                    <a16:creationId xmlns:a16="http://schemas.microsoft.com/office/drawing/2014/main" id="{F7DEF010-6D52-4A9D-AD9C-0C8C286B9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Line 23">
                <a:extLst>
                  <a:ext uri="{FF2B5EF4-FFF2-40B4-BE49-F238E27FC236}">
                    <a16:creationId xmlns:a16="http://schemas.microsoft.com/office/drawing/2014/main" id="{2A43A240-5DDF-4FC0-8688-0EE78DE6D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Line 24">
                <a:extLst>
                  <a:ext uri="{FF2B5EF4-FFF2-40B4-BE49-F238E27FC236}">
                    <a16:creationId xmlns:a16="http://schemas.microsoft.com/office/drawing/2014/main" id="{CB70E25C-DDF3-46FF-A7A8-2697A84B8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Line 25">
                <a:extLst>
                  <a:ext uri="{FF2B5EF4-FFF2-40B4-BE49-F238E27FC236}">
                    <a16:creationId xmlns:a16="http://schemas.microsoft.com/office/drawing/2014/main" id="{690A642D-0745-4008-B928-818512DB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91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Line 26">
                <a:extLst>
                  <a:ext uri="{FF2B5EF4-FFF2-40B4-BE49-F238E27FC236}">
                    <a16:creationId xmlns:a16="http://schemas.microsoft.com/office/drawing/2014/main" id="{13F3CE05-F353-45AD-9FC4-2375EBDA9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528"/>
                <a:ext cx="1344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Line 27">
                <a:extLst>
                  <a:ext uri="{FF2B5EF4-FFF2-40B4-BE49-F238E27FC236}">
                    <a16:creationId xmlns:a16="http://schemas.microsoft.com/office/drawing/2014/main" id="{5AAB3D00-5B19-4381-97C3-868D157DE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528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Line 28">
                <a:extLst>
                  <a:ext uri="{FF2B5EF4-FFF2-40B4-BE49-F238E27FC236}">
                    <a16:creationId xmlns:a16="http://schemas.microsoft.com/office/drawing/2014/main" id="{2862E8B2-6DF2-4641-B43D-B8B4EA6A3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6" y="6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Line 29">
                <a:extLst>
                  <a:ext uri="{FF2B5EF4-FFF2-40B4-BE49-F238E27FC236}">
                    <a16:creationId xmlns:a16="http://schemas.microsoft.com/office/drawing/2014/main" id="{FA7158E2-919B-4C18-8907-53C0FCBE4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9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Line 30">
                <a:extLst>
                  <a:ext uri="{FF2B5EF4-FFF2-40B4-BE49-F238E27FC236}">
                    <a16:creationId xmlns:a16="http://schemas.microsoft.com/office/drawing/2014/main" id="{AF504147-E984-4D8F-B214-254644048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7" name="Line 31">
                <a:extLst>
                  <a:ext uri="{FF2B5EF4-FFF2-40B4-BE49-F238E27FC236}">
                    <a16:creationId xmlns:a16="http://schemas.microsoft.com/office/drawing/2014/main" id="{5337C634-A65C-42B5-9EC7-F833FDA2B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67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Line 32">
                <a:extLst>
                  <a:ext uri="{FF2B5EF4-FFF2-40B4-BE49-F238E27FC236}">
                    <a16:creationId xmlns:a16="http://schemas.microsoft.com/office/drawing/2014/main" id="{75447854-2EEE-49B3-BCCC-74407599C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0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Line 33">
                <a:extLst>
                  <a:ext uri="{FF2B5EF4-FFF2-40B4-BE49-F238E27FC236}">
                    <a16:creationId xmlns:a16="http://schemas.microsoft.com/office/drawing/2014/main" id="{C207F3F8-C950-48CC-95D3-821F72F92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Line 34">
                <a:extLst>
                  <a:ext uri="{FF2B5EF4-FFF2-40B4-BE49-F238E27FC236}">
                    <a16:creationId xmlns:a16="http://schemas.microsoft.com/office/drawing/2014/main" id="{6DCAF466-96A5-4A83-BDD9-A905824A7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Line 35">
                <a:extLst>
                  <a:ext uri="{FF2B5EF4-FFF2-40B4-BE49-F238E27FC236}">
                    <a16:creationId xmlns:a16="http://schemas.microsoft.com/office/drawing/2014/main" id="{6D6A42DE-0A90-4622-B7C8-BA9B40181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2" name="Line 36">
                <a:extLst>
                  <a:ext uri="{FF2B5EF4-FFF2-40B4-BE49-F238E27FC236}">
                    <a16:creationId xmlns:a16="http://schemas.microsoft.com/office/drawing/2014/main" id="{6A475CE6-F294-477F-A8C3-D698A7B1C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9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3" name="Line 37">
                <a:extLst>
                  <a:ext uri="{FF2B5EF4-FFF2-40B4-BE49-F238E27FC236}">
                    <a16:creationId xmlns:a16="http://schemas.microsoft.com/office/drawing/2014/main" id="{B03C3C6F-F8D4-40FF-A1F7-97DBA7D4A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9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Line 38">
                <a:extLst>
                  <a:ext uri="{FF2B5EF4-FFF2-40B4-BE49-F238E27FC236}">
                    <a16:creationId xmlns:a16="http://schemas.microsoft.com/office/drawing/2014/main" id="{EE2402B8-DF8C-4E88-A9ED-76A2C3842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4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5" name="Text Box 39">
                <a:extLst>
                  <a:ext uri="{FF2B5EF4-FFF2-40B4-BE49-F238E27FC236}">
                    <a16:creationId xmlns:a16="http://schemas.microsoft.com/office/drawing/2014/main" id="{0A31FB47-E535-4E03-BA3E-87BC013F5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86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1</a:t>
                </a:r>
                <a:endParaRPr lang="en-US" altLang="zh-CN" sz="1200" b="1"/>
              </a:p>
            </p:txBody>
          </p:sp>
          <p:sp>
            <p:nvSpPr>
              <p:cNvPr id="16426" name="Text Box 40">
                <a:extLst>
                  <a:ext uri="{FF2B5EF4-FFF2-40B4-BE49-F238E27FC236}">
                    <a16:creationId xmlns:a16="http://schemas.microsoft.com/office/drawing/2014/main" id="{CCC5ED71-3317-40EA-839D-05FB3C622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9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8</a:t>
                </a:r>
                <a:endParaRPr lang="en-US" altLang="zh-CN" sz="1200" b="1"/>
              </a:p>
            </p:txBody>
          </p:sp>
          <p:sp>
            <p:nvSpPr>
              <p:cNvPr id="16427" name="Text Box 41">
                <a:extLst>
                  <a:ext uri="{FF2B5EF4-FFF2-40B4-BE49-F238E27FC236}">
                    <a16:creationId xmlns:a16="http://schemas.microsoft.com/office/drawing/2014/main" id="{06BCA6B0-31E3-4F92-BA0C-7CDD3D8E4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44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5</a:t>
                </a:r>
                <a:endParaRPr lang="en-US" altLang="zh-CN" sz="1200" b="1"/>
              </a:p>
            </p:txBody>
          </p:sp>
          <p:sp>
            <p:nvSpPr>
              <p:cNvPr id="16428" name="Text Box 42">
                <a:extLst>
                  <a:ext uri="{FF2B5EF4-FFF2-40B4-BE49-F238E27FC236}">
                    <a16:creationId xmlns:a16="http://schemas.microsoft.com/office/drawing/2014/main" id="{E7E2DEEE-94F3-4207-85F6-2AF56A827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4</a:t>
                </a:r>
                <a:endParaRPr lang="en-US" altLang="zh-CN" sz="1200" b="1"/>
              </a:p>
            </p:txBody>
          </p:sp>
          <p:sp>
            <p:nvSpPr>
              <p:cNvPr id="16429" name="Text Box 43">
                <a:extLst>
                  <a:ext uri="{FF2B5EF4-FFF2-40B4-BE49-F238E27FC236}">
                    <a16:creationId xmlns:a16="http://schemas.microsoft.com/office/drawing/2014/main" id="{0D68C2B9-0364-490A-8ECB-DE61B87847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9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3</a:t>
                </a:r>
                <a:endParaRPr lang="en-US" altLang="zh-CN" sz="1200" b="1"/>
              </a:p>
            </p:txBody>
          </p:sp>
          <p:sp>
            <p:nvSpPr>
              <p:cNvPr id="16430" name="Text Box 44">
                <a:extLst>
                  <a:ext uri="{FF2B5EF4-FFF2-40B4-BE49-F238E27FC236}">
                    <a16:creationId xmlns:a16="http://schemas.microsoft.com/office/drawing/2014/main" id="{BE453657-DBAD-4B29-9015-4EDC983D4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9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6</a:t>
                </a:r>
                <a:endParaRPr lang="en-US" altLang="zh-CN" sz="1200" b="1"/>
              </a:p>
            </p:txBody>
          </p:sp>
          <p:sp>
            <p:nvSpPr>
              <p:cNvPr id="16431" name="Text Box 45">
                <a:extLst>
                  <a:ext uri="{FF2B5EF4-FFF2-40B4-BE49-F238E27FC236}">
                    <a16:creationId xmlns:a16="http://schemas.microsoft.com/office/drawing/2014/main" id="{9AD63E1A-0555-488B-ABFD-03FB18BDD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57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16432" name="Text Box 46">
                <a:extLst>
                  <a:ext uri="{FF2B5EF4-FFF2-40B4-BE49-F238E27FC236}">
                    <a16:creationId xmlns:a16="http://schemas.microsoft.com/office/drawing/2014/main" id="{51811BDE-5434-411D-A9DF-2B4AF55C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76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2</a:t>
                </a:r>
              </a:p>
            </p:txBody>
          </p:sp>
          <p:sp>
            <p:nvSpPr>
              <p:cNvPr id="16433" name="Text Box 47">
                <a:extLst>
                  <a:ext uri="{FF2B5EF4-FFF2-40B4-BE49-F238E27FC236}">
                    <a16:creationId xmlns:a16="http://schemas.microsoft.com/office/drawing/2014/main" id="{6933FE42-9C90-4E84-8BFA-4A3F52A87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67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0</a:t>
                </a:r>
              </a:p>
            </p:txBody>
          </p:sp>
          <p:sp>
            <p:nvSpPr>
              <p:cNvPr id="16434" name="Text Box 48">
                <a:extLst>
                  <a:ext uri="{FF2B5EF4-FFF2-40B4-BE49-F238E27FC236}">
                    <a16:creationId xmlns:a16="http://schemas.microsoft.com/office/drawing/2014/main" id="{96187710-69D1-4EF8-9CBD-51811EC51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15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2</a:t>
                </a:r>
              </a:p>
            </p:txBody>
          </p:sp>
          <p:sp>
            <p:nvSpPr>
              <p:cNvPr id="16435" name="Text Box 49">
                <a:extLst>
                  <a:ext uri="{FF2B5EF4-FFF2-40B4-BE49-F238E27FC236}">
                    <a16:creationId xmlns:a16="http://schemas.microsoft.com/office/drawing/2014/main" id="{FDC90CC9-546F-40C4-9B4D-0E658992F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15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16436" name="Text Box 50">
                <a:extLst>
                  <a:ext uri="{FF2B5EF4-FFF2-40B4-BE49-F238E27FC236}">
                    <a16:creationId xmlns:a16="http://schemas.microsoft.com/office/drawing/2014/main" id="{3F3E4995-B276-49E6-9563-4ACAF910D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3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16437" name="Text Box 51">
                <a:extLst>
                  <a:ext uri="{FF2B5EF4-FFF2-40B4-BE49-F238E27FC236}">
                    <a16:creationId xmlns:a16="http://schemas.microsoft.com/office/drawing/2014/main" id="{DB67B153-0149-43C6-BDED-7A32FFF59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48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16438" name="Text Box 52">
                <a:extLst>
                  <a:ext uri="{FF2B5EF4-FFF2-40B4-BE49-F238E27FC236}">
                    <a16:creationId xmlns:a16="http://schemas.microsoft.com/office/drawing/2014/main" id="{5EAC3B3D-00B7-49FF-8573-A5E545E06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10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16439" name="Text Box 53">
                <a:extLst>
                  <a:ext uri="{FF2B5EF4-FFF2-40B4-BE49-F238E27FC236}">
                    <a16:creationId xmlns:a16="http://schemas.microsoft.com/office/drawing/2014/main" id="{465E2EE6-3144-473C-B534-84A18AC55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10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16440" name="Text Box 54">
                <a:extLst>
                  <a:ext uri="{FF2B5EF4-FFF2-40B4-BE49-F238E27FC236}">
                    <a16:creationId xmlns:a16="http://schemas.microsoft.com/office/drawing/2014/main" id="{A5EF4A52-C37E-4C56-BEE3-4AE9455FF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76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16441" name="Text Box 55">
                <a:extLst>
                  <a:ext uri="{FF2B5EF4-FFF2-40B4-BE49-F238E27FC236}">
                    <a16:creationId xmlns:a16="http://schemas.microsoft.com/office/drawing/2014/main" id="{1C8CC3AB-A2D7-4EEF-8B17-A0F899170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57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16442" name="Text Box 56">
                <a:extLst>
                  <a:ext uri="{FF2B5EF4-FFF2-40B4-BE49-F238E27FC236}">
                    <a16:creationId xmlns:a16="http://schemas.microsoft.com/office/drawing/2014/main" id="{97D03558-C3BF-496E-8D93-27B9208F3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96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16443" name="Text Box 57">
                <a:extLst>
                  <a:ext uri="{FF2B5EF4-FFF2-40B4-BE49-F238E27FC236}">
                    <a16:creationId xmlns:a16="http://schemas.microsoft.com/office/drawing/2014/main" id="{9E06E914-432F-444F-A5AC-76A912F81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52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6</a:t>
                </a:r>
              </a:p>
            </p:txBody>
          </p:sp>
          <p:sp>
            <p:nvSpPr>
              <p:cNvPr id="16444" name="Line 58">
                <a:extLst>
                  <a:ext uri="{FF2B5EF4-FFF2-40B4-BE49-F238E27FC236}">
                    <a16:creationId xmlns:a16="http://schemas.microsoft.com/office/drawing/2014/main" id="{059E0BBC-C81C-4603-8047-A23058580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624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5" name="Line 59">
                <a:extLst>
                  <a:ext uri="{FF2B5EF4-FFF2-40B4-BE49-F238E27FC236}">
                    <a16:creationId xmlns:a16="http://schemas.microsoft.com/office/drawing/2014/main" id="{C031C1A7-2802-4EBE-AC73-84D1E473E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6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389" name="Text Box 60">
            <a:extLst>
              <a:ext uri="{FF2B5EF4-FFF2-40B4-BE49-F238E27FC236}">
                <a16:creationId xmlns:a16="http://schemas.microsoft.com/office/drawing/2014/main" id="{6C16FE00-5EBC-44B3-821F-5A0C1B5D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781301"/>
            <a:ext cx="7926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2. </a:t>
            </a:r>
            <a:r>
              <a:rPr lang="zh-CN" altLang="en-US" sz="2400" b="1">
                <a:solidFill>
                  <a:srgbClr val="FF3300"/>
                </a:solidFill>
              </a:rPr>
              <a:t>最晚完成时间</a:t>
            </a:r>
            <a:r>
              <a:rPr lang="zh-CN" altLang="en-US" sz="2400" b="1"/>
              <a:t>：在保证收点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n</a:t>
            </a:r>
            <a:r>
              <a:rPr lang="zh-CN" altLang="en-US" sz="2400" b="1"/>
              <a:t>的最早完成时间不增加的条件下，自发点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最迟到达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所需时间，称为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的最晚完成时间，记为</a:t>
            </a:r>
            <a:r>
              <a:rPr lang="en-US" altLang="zh-CN" sz="2400" b="1"/>
              <a:t>TL</a:t>
            </a:r>
            <a:r>
              <a:rPr lang="zh-CN" altLang="en-US" sz="2400" b="1"/>
              <a:t>（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）</a:t>
            </a:r>
            <a:r>
              <a:rPr lang="en-US" altLang="zh-CN" sz="2400" b="1"/>
              <a:t>.</a:t>
            </a:r>
          </a:p>
        </p:txBody>
      </p:sp>
      <p:graphicFrame>
        <p:nvGraphicFramePr>
          <p:cNvPr id="16386" name="Object 61">
            <a:extLst>
              <a:ext uri="{FF2B5EF4-FFF2-40B4-BE49-F238E27FC236}">
                <a16:creationId xmlns:a16="http://schemas.microsoft.com/office/drawing/2014/main" id="{1B03C260-29BB-4B69-8EE2-41508D516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4005263"/>
          <a:ext cx="635952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3" imgW="4012920" imgH="1498320" progId="Equation.DSMT4">
                  <p:embed/>
                </p:oleObj>
              </mc:Choice>
              <mc:Fallback>
                <p:oleObj name="Equation" r:id="rId3" imgW="4012920" imgH="1498320" progId="Equation.DSMT4">
                  <p:embed/>
                  <p:pic>
                    <p:nvPicPr>
                      <p:cNvPr id="16386" name="Object 61">
                        <a:extLst>
                          <a:ext uri="{FF2B5EF4-FFF2-40B4-BE49-F238E27FC236}">
                            <a16:creationId xmlns:a16="http://schemas.microsoft.com/office/drawing/2014/main" id="{1B03C260-29BB-4B69-8EE2-41508D516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4005263"/>
                        <a:ext cx="6359525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85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2">
            <a:extLst>
              <a:ext uri="{FF2B5EF4-FFF2-40B4-BE49-F238E27FC236}">
                <a16:creationId xmlns:a16="http://schemas.microsoft.com/office/drawing/2014/main" id="{E457810F-7FAB-4131-9104-CB94D4A5A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20D12A-2050-4540-9DBC-94BFEE726D06}" type="slidenum">
              <a:rPr lang="en-US" altLang="zh-CN">
                <a:latin typeface="Arial Black" panose="020B0A04020102020204" pitchFamily="34" charset="0"/>
              </a:rPr>
              <a:pPr eaLnBrk="1" hangingPunct="1"/>
              <a:t>34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pSp>
        <p:nvGrpSpPr>
          <p:cNvPr id="35843" name="Group 2">
            <a:extLst>
              <a:ext uri="{FF2B5EF4-FFF2-40B4-BE49-F238E27FC236}">
                <a16:creationId xmlns:a16="http://schemas.microsoft.com/office/drawing/2014/main" id="{DEE5CCF6-1EA0-4C11-A967-3E530A68FA6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57200"/>
            <a:ext cx="6096000" cy="2179638"/>
            <a:chOff x="624" y="288"/>
            <a:chExt cx="3840" cy="1373"/>
          </a:xfrm>
        </p:grpSpPr>
        <p:sp>
          <p:nvSpPr>
            <p:cNvPr id="35845" name="Text Box 3">
              <a:extLst>
                <a:ext uri="{FF2B5EF4-FFF2-40B4-BE49-F238E27FC236}">
                  <a16:creationId xmlns:a16="http://schemas.microsoft.com/office/drawing/2014/main" id="{AE6C377F-538A-43A7-B9F6-EC413787C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35846" name="Text Box 4">
              <a:extLst>
                <a:ext uri="{FF2B5EF4-FFF2-40B4-BE49-F238E27FC236}">
                  <a16:creationId xmlns:a16="http://schemas.microsoft.com/office/drawing/2014/main" id="{5B10721F-5229-46C2-A5CA-6E675927A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7</a:t>
              </a:r>
              <a:endParaRPr lang="en-US" altLang="zh-CN" sz="1200" b="1"/>
            </a:p>
          </p:txBody>
        </p:sp>
        <p:grpSp>
          <p:nvGrpSpPr>
            <p:cNvPr id="35847" name="Group 5">
              <a:extLst>
                <a:ext uri="{FF2B5EF4-FFF2-40B4-BE49-F238E27FC236}">
                  <a16:creationId xmlns:a16="http://schemas.microsoft.com/office/drawing/2014/main" id="{A919CA6F-642B-4864-A6AC-54D8103D3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6"/>
              <a:ext cx="3840" cy="1325"/>
              <a:chOff x="624" y="336"/>
              <a:chExt cx="3840" cy="1325"/>
            </a:xfrm>
          </p:grpSpPr>
          <p:sp>
            <p:nvSpPr>
              <p:cNvPr id="35848" name="Oval 6">
                <a:extLst>
                  <a:ext uri="{FF2B5EF4-FFF2-40B4-BE49-F238E27FC236}">
                    <a16:creationId xmlns:a16="http://schemas.microsoft.com/office/drawing/2014/main" id="{8A1AA621-4210-4A6E-A4EF-44D2CF8F7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91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49" name="Oval 7">
                <a:extLst>
                  <a:ext uri="{FF2B5EF4-FFF2-40B4-BE49-F238E27FC236}">
                    <a16:creationId xmlns:a16="http://schemas.microsoft.com/office/drawing/2014/main" id="{53E0BD63-C35B-4FA5-90B6-42C0DB7FE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8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0" name="Oval 8">
                <a:extLst>
                  <a:ext uri="{FF2B5EF4-FFF2-40B4-BE49-F238E27FC236}">
                    <a16:creationId xmlns:a16="http://schemas.microsoft.com/office/drawing/2014/main" id="{F0DE418E-9D23-4573-8E9C-CD6AEE404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1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1" name="Oval 9">
                <a:extLst>
                  <a:ext uri="{FF2B5EF4-FFF2-40B4-BE49-F238E27FC236}">
                    <a16:creationId xmlns:a16="http://schemas.microsoft.com/office/drawing/2014/main" id="{3F6A8A08-FB0F-40E9-858F-B02416927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4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2" name="Oval 10">
                <a:extLst>
                  <a:ext uri="{FF2B5EF4-FFF2-40B4-BE49-F238E27FC236}">
                    <a16:creationId xmlns:a16="http://schemas.microsoft.com/office/drawing/2014/main" id="{C3E55C9F-902B-4D48-9BDF-3F08D6205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8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3" name="Oval 11">
                <a:extLst>
                  <a:ext uri="{FF2B5EF4-FFF2-40B4-BE49-F238E27FC236}">
                    <a16:creationId xmlns:a16="http://schemas.microsoft.com/office/drawing/2014/main" id="{02DAA723-C1C3-437C-B7F7-04417D947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480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4" name="Oval 12">
                <a:extLst>
                  <a:ext uri="{FF2B5EF4-FFF2-40B4-BE49-F238E27FC236}">
                    <a16:creationId xmlns:a16="http://schemas.microsoft.com/office/drawing/2014/main" id="{476075B6-ADC1-46D7-B8E7-5B9B833CE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864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5" name="Oval 13">
                <a:extLst>
                  <a:ext uri="{FF2B5EF4-FFF2-40B4-BE49-F238E27FC236}">
                    <a16:creationId xmlns:a16="http://schemas.microsoft.com/office/drawing/2014/main" id="{520F3CB8-CAD5-4364-874C-55A93FBF9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6" name="Oval 14">
                <a:extLst>
                  <a:ext uri="{FF2B5EF4-FFF2-40B4-BE49-F238E27FC236}">
                    <a16:creationId xmlns:a16="http://schemas.microsoft.com/office/drawing/2014/main" id="{27D3E848-629F-494A-AE8E-E6DE52B86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7" name="Line 15">
                <a:extLst>
                  <a:ext uri="{FF2B5EF4-FFF2-40B4-BE49-F238E27FC236}">
                    <a16:creationId xmlns:a16="http://schemas.microsoft.com/office/drawing/2014/main" id="{5678C450-6971-4899-BC82-44222B07D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528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8" name="Line 16">
                <a:extLst>
                  <a:ext uri="{FF2B5EF4-FFF2-40B4-BE49-F238E27FC236}">
                    <a16:creationId xmlns:a16="http://schemas.microsoft.com/office/drawing/2014/main" id="{69CE486B-60C7-4690-BE29-0FA4BDB4A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9" name="Line 17">
                <a:extLst>
                  <a:ext uri="{FF2B5EF4-FFF2-40B4-BE49-F238E27FC236}">
                    <a16:creationId xmlns:a16="http://schemas.microsoft.com/office/drawing/2014/main" id="{31E3EC2F-E84B-4B18-9953-7D5F2C78C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0" name="Line 18">
                <a:extLst>
                  <a:ext uri="{FF2B5EF4-FFF2-40B4-BE49-F238E27FC236}">
                    <a16:creationId xmlns:a16="http://schemas.microsoft.com/office/drawing/2014/main" id="{916D0E6D-E599-47C8-92F9-14DA30CD2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Line 19">
                <a:extLst>
                  <a:ext uri="{FF2B5EF4-FFF2-40B4-BE49-F238E27FC236}">
                    <a16:creationId xmlns:a16="http://schemas.microsoft.com/office/drawing/2014/main" id="{646C7167-19E6-44BA-B559-BD72EBEDE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528"/>
                <a:ext cx="2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2" name="Line 20">
                <a:extLst>
                  <a:ext uri="{FF2B5EF4-FFF2-40B4-BE49-F238E27FC236}">
                    <a16:creationId xmlns:a16="http://schemas.microsoft.com/office/drawing/2014/main" id="{CFFF27A6-A553-4157-B7B3-9137CB98B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5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Line 21">
                <a:extLst>
                  <a:ext uri="{FF2B5EF4-FFF2-40B4-BE49-F238E27FC236}">
                    <a16:creationId xmlns:a16="http://schemas.microsoft.com/office/drawing/2014/main" id="{1F66DD9E-73BD-4B29-8361-CFE2F6215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Line 22">
                <a:extLst>
                  <a:ext uri="{FF2B5EF4-FFF2-40B4-BE49-F238E27FC236}">
                    <a16:creationId xmlns:a16="http://schemas.microsoft.com/office/drawing/2014/main" id="{F67874BE-5390-4A04-B69F-0ECF6B27A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5" name="Line 23">
                <a:extLst>
                  <a:ext uri="{FF2B5EF4-FFF2-40B4-BE49-F238E27FC236}">
                    <a16:creationId xmlns:a16="http://schemas.microsoft.com/office/drawing/2014/main" id="{B1311EC2-492B-4653-BB83-C6E0D6195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6" name="Line 24">
                <a:extLst>
                  <a:ext uri="{FF2B5EF4-FFF2-40B4-BE49-F238E27FC236}">
                    <a16:creationId xmlns:a16="http://schemas.microsoft.com/office/drawing/2014/main" id="{F6169356-41B9-4FD9-9C50-12CE3AA8C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91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7" name="Line 25">
                <a:extLst>
                  <a:ext uri="{FF2B5EF4-FFF2-40B4-BE49-F238E27FC236}">
                    <a16:creationId xmlns:a16="http://schemas.microsoft.com/office/drawing/2014/main" id="{9A0F67B4-5FBB-4BBE-ACB6-42C26EF3F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528"/>
                <a:ext cx="1344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8" name="Line 26">
                <a:extLst>
                  <a:ext uri="{FF2B5EF4-FFF2-40B4-BE49-F238E27FC236}">
                    <a16:creationId xmlns:a16="http://schemas.microsoft.com/office/drawing/2014/main" id="{60CA6230-EDF9-418F-BE66-416D23A5B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528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9" name="Line 27">
                <a:extLst>
                  <a:ext uri="{FF2B5EF4-FFF2-40B4-BE49-F238E27FC236}">
                    <a16:creationId xmlns:a16="http://schemas.microsoft.com/office/drawing/2014/main" id="{B0D63960-C094-4282-B46D-370EE99FB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6" y="6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0" name="Line 28">
                <a:extLst>
                  <a:ext uri="{FF2B5EF4-FFF2-40B4-BE49-F238E27FC236}">
                    <a16:creationId xmlns:a16="http://schemas.microsoft.com/office/drawing/2014/main" id="{486783BB-58FA-485D-AA7D-D3D3BDCFD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9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1" name="Line 29">
                <a:extLst>
                  <a:ext uri="{FF2B5EF4-FFF2-40B4-BE49-F238E27FC236}">
                    <a16:creationId xmlns:a16="http://schemas.microsoft.com/office/drawing/2014/main" id="{FAE8AB14-F2F5-4B77-9CDB-69934EAF6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2" name="Line 30">
                <a:extLst>
                  <a:ext uri="{FF2B5EF4-FFF2-40B4-BE49-F238E27FC236}">
                    <a16:creationId xmlns:a16="http://schemas.microsoft.com/office/drawing/2014/main" id="{0867E4BD-DB40-4A42-AF4C-9A0919C7F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67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3" name="Line 31">
                <a:extLst>
                  <a:ext uri="{FF2B5EF4-FFF2-40B4-BE49-F238E27FC236}">
                    <a16:creationId xmlns:a16="http://schemas.microsoft.com/office/drawing/2014/main" id="{6A2725DD-8ABB-430C-BE63-5CA5E799A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0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4" name="Line 32">
                <a:extLst>
                  <a:ext uri="{FF2B5EF4-FFF2-40B4-BE49-F238E27FC236}">
                    <a16:creationId xmlns:a16="http://schemas.microsoft.com/office/drawing/2014/main" id="{948B3939-5690-4417-B5AC-D83FBA54A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5" name="Line 33">
                <a:extLst>
                  <a:ext uri="{FF2B5EF4-FFF2-40B4-BE49-F238E27FC236}">
                    <a16:creationId xmlns:a16="http://schemas.microsoft.com/office/drawing/2014/main" id="{2E9586E2-85EC-4602-9973-F96D40493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6" name="Line 34">
                <a:extLst>
                  <a:ext uri="{FF2B5EF4-FFF2-40B4-BE49-F238E27FC236}">
                    <a16:creationId xmlns:a16="http://schemas.microsoft.com/office/drawing/2014/main" id="{0A405390-B2D5-4C15-A92D-24BBED17C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7" name="Line 35">
                <a:extLst>
                  <a:ext uri="{FF2B5EF4-FFF2-40B4-BE49-F238E27FC236}">
                    <a16:creationId xmlns:a16="http://schemas.microsoft.com/office/drawing/2014/main" id="{3B8FA940-832F-46A1-AE2B-1746A5F8C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9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8" name="Line 36">
                <a:extLst>
                  <a:ext uri="{FF2B5EF4-FFF2-40B4-BE49-F238E27FC236}">
                    <a16:creationId xmlns:a16="http://schemas.microsoft.com/office/drawing/2014/main" id="{935C219D-EA97-440D-84BB-582B81F64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9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9" name="Line 37">
                <a:extLst>
                  <a:ext uri="{FF2B5EF4-FFF2-40B4-BE49-F238E27FC236}">
                    <a16:creationId xmlns:a16="http://schemas.microsoft.com/office/drawing/2014/main" id="{65E750C3-1D2E-4765-9F6F-9F8CA84D8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4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0" name="Text Box 38">
                <a:extLst>
                  <a:ext uri="{FF2B5EF4-FFF2-40B4-BE49-F238E27FC236}">
                    <a16:creationId xmlns:a16="http://schemas.microsoft.com/office/drawing/2014/main" id="{83F9FF97-752E-4158-90CE-0A4B18D9B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86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1</a:t>
                </a:r>
                <a:endParaRPr lang="en-US" altLang="zh-CN" sz="1200" b="1"/>
              </a:p>
            </p:txBody>
          </p:sp>
          <p:sp>
            <p:nvSpPr>
              <p:cNvPr id="35881" name="Text Box 39">
                <a:extLst>
                  <a:ext uri="{FF2B5EF4-FFF2-40B4-BE49-F238E27FC236}">
                    <a16:creationId xmlns:a16="http://schemas.microsoft.com/office/drawing/2014/main" id="{73C37307-0353-4722-B063-C44E31D34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9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8</a:t>
                </a:r>
                <a:endParaRPr lang="en-US" altLang="zh-CN" sz="1200" b="1"/>
              </a:p>
            </p:txBody>
          </p:sp>
          <p:sp>
            <p:nvSpPr>
              <p:cNvPr id="35882" name="Text Box 40">
                <a:extLst>
                  <a:ext uri="{FF2B5EF4-FFF2-40B4-BE49-F238E27FC236}">
                    <a16:creationId xmlns:a16="http://schemas.microsoft.com/office/drawing/2014/main" id="{A58E1119-D033-4D06-B2F4-BCA19AF1A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44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5</a:t>
                </a:r>
                <a:endParaRPr lang="en-US" altLang="zh-CN" sz="1200" b="1"/>
              </a:p>
            </p:txBody>
          </p:sp>
          <p:sp>
            <p:nvSpPr>
              <p:cNvPr id="35883" name="Text Box 41">
                <a:extLst>
                  <a:ext uri="{FF2B5EF4-FFF2-40B4-BE49-F238E27FC236}">
                    <a16:creationId xmlns:a16="http://schemas.microsoft.com/office/drawing/2014/main" id="{D0BDC298-C61B-46C8-8C02-148E938FD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4</a:t>
                </a:r>
                <a:endParaRPr lang="en-US" altLang="zh-CN" sz="1200" b="1"/>
              </a:p>
            </p:txBody>
          </p:sp>
          <p:sp>
            <p:nvSpPr>
              <p:cNvPr id="35884" name="Text Box 42">
                <a:extLst>
                  <a:ext uri="{FF2B5EF4-FFF2-40B4-BE49-F238E27FC236}">
                    <a16:creationId xmlns:a16="http://schemas.microsoft.com/office/drawing/2014/main" id="{6211C31A-3D49-447A-A8E0-4AC95D7F0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9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3</a:t>
                </a:r>
                <a:endParaRPr lang="en-US" altLang="zh-CN" sz="1200" b="1"/>
              </a:p>
            </p:txBody>
          </p:sp>
          <p:sp>
            <p:nvSpPr>
              <p:cNvPr id="35885" name="Text Box 43">
                <a:extLst>
                  <a:ext uri="{FF2B5EF4-FFF2-40B4-BE49-F238E27FC236}">
                    <a16:creationId xmlns:a16="http://schemas.microsoft.com/office/drawing/2014/main" id="{9296EAD2-6039-4D67-B0C5-83E0FD0669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9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v</a:t>
                </a:r>
                <a:r>
                  <a:rPr lang="en-US" altLang="zh-CN" sz="1200" b="1" baseline="-25000"/>
                  <a:t>6</a:t>
                </a:r>
                <a:endParaRPr lang="en-US" altLang="zh-CN" sz="1200" b="1"/>
              </a:p>
            </p:txBody>
          </p:sp>
          <p:sp>
            <p:nvSpPr>
              <p:cNvPr id="35886" name="Text Box 44">
                <a:extLst>
                  <a:ext uri="{FF2B5EF4-FFF2-40B4-BE49-F238E27FC236}">
                    <a16:creationId xmlns:a16="http://schemas.microsoft.com/office/drawing/2014/main" id="{90544D88-4465-427B-B68A-7A2DC303A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57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35887" name="Text Box 45">
                <a:extLst>
                  <a:ext uri="{FF2B5EF4-FFF2-40B4-BE49-F238E27FC236}">
                    <a16:creationId xmlns:a16="http://schemas.microsoft.com/office/drawing/2014/main" id="{63C047BC-6856-4B92-BE6F-AE5F42491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76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2</a:t>
                </a:r>
              </a:p>
            </p:txBody>
          </p:sp>
          <p:sp>
            <p:nvSpPr>
              <p:cNvPr id="35888" name="Text Box 46">
                <a:extLst>
                  <a:ext uri="{FF2B5EF4-FFF2-40B4-BE49-F238E27FC236}">
                    <a16:creationId xmlns:a16="http://schemas.microsoft.com/office/drawing/2014/main" id="{CE56E106-9E7A-490A-899C-8C113BC9B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67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0</a:t>
                </a:r>
              </a:p>
            </p:txBody>
          </p:sp>
          <p:sp>
            <p:nvSpPr>
              <p:cNvPr id="35889" name="Text Box 47">
                <a:extLst>
                  <a:ext uri="{FF2B5EF4-FFF2-40B4-BE49-F238E27FC236}">
                    <a16:creationId xmlns:a16="http://schemas.microsoft.com/office/drawing/2014/main" id="{0D29F0F7-3319-4F5A-9A27-5FF00F033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15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2</a:t>
                </a:r>
              </a:p>
            </p:txBody>
          </p:sp>
          <p:sp>
            <p:nvSpPr>
              <p:cNvPr id="35890" name="Text Box 48">
                <a:extLst>
                  <a:ext uri="{FF2B5EF4-FFF2-40B4-BE49-F238E27FC236}">
                    <a16:creationId xmlns:a16="http://schemas.microsoft.com/office/drawing/2014/main" id="{608FD7C5-8D5C-4709-8965-7598FFBBF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15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35891" name="Text Box 49">
                <a:extLst>
                  <a:ext uri="{FF2B5EF4-FFF2-40B4-BE49-F238E27FC236}">
                    <a16:creationId xmlns:a16="http://schemas.microsoft.com/office/drawing/2014/main" id="{BFCEAE67-F026-49FA-8856-4804EF7B1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3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35892" name="Text Box 50">
                <a:extLst>
                  <a:ext uri="{FF2B5EF4-FFF2-40B4-BE49-F238E27FC236}">
                    <a16:creationId xmlns:a16="http://schemas.microsoft.com/office/drawing/2014/main" id="{E5EE33C1-926F-401E-BA0B-FF220E310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48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35893" name="Text Box 51">
                <a:extLst>
                  <a:ext uri="{FF2B5EF4-FFF2-40B4-BE49-F238E27FC236}">
                    <a16:creationId xmlns:a16="http://schemas.microsoft.com/office/drawing/2014/main" id="{8F7C7ED2-913F-43AC-BC0F-00640D3B4A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10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35894" name="Text Box 52">
                <a:extLst>
                  <a:ext uri="{FF2B5EF4-FFF2-40B4-BE49-F238E27FC236}">
                    <a16:creationId xmlns:a16="http://schemas.microsoft.com/office/drawing/2014/main" id="{46996656-1FBB-4B74-851C-E3EECD0344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10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35895" name="Text Box 53">
                <a:extLst>
                  <a:ext uri="{FF2B5EF4-FFF2-40B4-BE49-F238E27FC236}">
                    <a16:creationId xmlns:a16="http://schemas.microsoft.com/office/drawing/2014/main" id="{81A404FF-B131-4961-B105-394CBDDAD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76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35896" name="Text Box 54">
                <a:extLst>
                  <a:ext uri="{FF2B5EF4-FFF2-40B4-BE49-F238E27FC236}">
                    <a16:creationId xmlns:a16="http://schemas.microsoft.com/office/drawing/2014/main" id="{7420F7D7-56F4-4F12-A239-32A74406E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57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4</a:t>
                </a:r>
              </a:p>
            </p:txBody>
          </p:sp>
          <p:sp>
            <p:nvSpPr>
              <p:cNvPr id="35897" name="Text Box 55">
                <a:extLst>
                  <a:ext uri="{FF2B5EF4-FFF2-40B4-BE49-F238E27FC236}">
                    <a16:creationId xmlns:a16="http://schemas.microsoft.com/office/drawing/2014/main" id="{7B1B3D0D-110F-47A1-9701-8C2ED1B6F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96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35898" name="Text Box 56">
                <a:extLst>
                  <a:ext uri="{FF2B5EF4-FFF2-40B4-BE49-F238E27FC236}">
                    <a16:creationId xmlns:a16="http://schemas.microsoft.com/office/drawing/2014/main" id="{9D2A3975-EC22-4E9A-BEF4-B49B1D5D1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52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/>
                  <a:t>6</a:t>
                </a:r>
              </a:p>
            </p:txBody>
          </p:sp>
          <p:sp>
            <p:nvSpPr>
              <p:cNvPr id="35899" name="Line 57">
                <a:extLst>
                  <a:ext uri="{FF2B5EF4-FFF2-40B4-BE49-F238E27FC236}">
                    <a16:creationId xmlns:a16="http://schemas.microsoft.com/office/drawing/2014/main" id="{D90C6B85-1DA9-4B60-B145-2D4A1723E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624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0" name="Line 58">
                <a:extLst>
                  <a:ext uri="{FF2B5EF4-FFF2-40B4-BE49-F238E27FC236}">
                    <a16:creationId xmlns:a16="http://schemas.microsoft.com/office/drawing/2014/main" id="{35923ACD-E92F-4C5C-AD7A-5D77FDD71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6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844" name="Text Box 59">
            <a:extLst>
              <a:ext uri="{FF2B5EF4-FFF2-40B4-BE49-F238E27FC236}">
                <a16:creationId xmlns:a16="http://schemas.microsoft.com/office/drawing/2014/main" id="{95570F39-169B-4E19-8FFD-0F21C9759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997200"/>
            <a:ext cx="74676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3. </a:t>
            </a:r>
            <a:r>
              <a:rPr lang="zh-CN" altLang="en-US" sz="2400" b="1">
                <a:solidFill>
                  <a:srgbClr val="FF3300"/>
                </a:solidFill>
              </a:rPr>
              <a:t>缓冲时间</a:t>
            </a:r>
            <a:r>
              <a:rPr lang="zh-CN" altLang="en-US" sz="2400" b="1"/>
              <a:t>：</a:t>
            </a:r>
            <a:r>
              <a:rPr lang="en-US" altLang="zh-CN" sz="2400" b="1"/>
              <a:t>TS(v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)=TL(v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)- TE(v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 TS(v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)= TS(v</a:t>
            </a:r>
            <a:r>
              <a:rPr lang="en-US" altLang="zh-CN" sz="2400" b="1" baseline="-25000"/>
              <a:t>3</a:t>
            </a:r>
            <a:r>
              <a:rPr lang="en-US" altLang="zh-CN" sz="2400" b="1"/>
              <a:t>)= TS(v</a:t>
            </a:r>
            <a:r>
              <a:rPr lang="en-US" altLang="zh-CN" sz="2400" b="1" baseline="-25000"/>
              <a:t>7</a:t>
            </a:r>
            <a:r>
              <a:rPr lang="en-US" altLang="zh-CN" sz="2400" b="1"/>
              <a:t>)= TS(v</a:t>
            </a:r>
            <a:r>
              <a:rPr lang="en-US" altLang="zh-CN" sz="2400" b="1" baseline="-25000"/>
              <a:t>8</a:t>
            </a:r>
            <a:r>
              <a:rPr lang="en-US" altLang="zh-CN" sz="2400" b="1"/>
              <a:t>)=0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TS(v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)=2-1=1;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TS(v</a:t>
            </a:r>
            <a:r>
              <a:rPr lang="en-US" altLang="zh-CN" sz="2400" b="1" baseline="-25000"/>
              <a:t>4</a:t>
            </a:r>
            <a:r>
              <a:rPr lang="en-US" altLang="zh-CN" sz="2400" b="1"/>
              <a:t>)=6-4=2;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TS(v</a:t>
            </a:r>
            <a:r>
              <a:rPr lang="en-US" altLang="zh-CN" sz="2400" b="1" baseline="-25000"/>
              <a:t>5</a:t>
            </a:r>
            <a:r>
              <a:rPr lang="en-US" altLang="zh-CN" sz="2400" b="1"/>
              <a:t>)=10-8=2;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TS(v</a:t>
            </a:r>
            <a:r>
              <a:rPr lang="en-US" altLang="zh-CN" sz="2400" b="1" baseline="-25000"/>
              <a:t>6</a:t>
            </a:r>
            <a:r>
              <a:rPr lang="en-US" altLang="zh-CN" sz="2400" b="1"/>
              <a:t>)=11-9=2</a:t>
            </a:r>
          </a:p>
        </p:txBody>
      </p:sp>
    </p:spTree>
    <p:extLst>
      <p:ext uri="{BB962C8B-B14F-4D97-AF65-F5344CB8AC3E}">
        <p14:creationId xmlns:p14="http://schemas.microsoft.com/office/powerpoint/2010/main" val="410024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BCEC38A-5EAA-40D1-9FA8-F8FCAF7612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36056E-5C38-4FBB-A048-1CAD0C354095}" type="slidenum">
              <a:rPr lang="en-US" altLang="zh-CN">
                <a:latin typeface="Arial Black" panose="020B0A04020102020204" pitchFamily="34" charset="0"/>
              </a:rPr>
              <a:pPr eaLnBrk="1" hangingPunct="1"/>
              <a:t>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F36B6F0-F66D-4F6E-8B9C-FE7B70962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8229600" cy="1066800"/>
          </a:xfrm>
        </p:spPr>
        <p:txBody>
          <a:bodyPr/>
          <a:lstStyle/>
          <a:p>
            <a:r>
              <a:rPr lang="zh-CN" altLang="en-US" b="1">
                <a:solidFill>
                  <a:srgbClr val="A50021"/>
                </a:solidFill>
                <a:latin typeface="宋体" panose="02010600030101010101" pitchFamily="2" charset="-122"/>
              </a:rPr>
              <a:t>通路与回路</a:t>
            </a:r>
            <a:r>
              <a:rPr lang="zh-CN" altLang="en-US" sz="40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88C6270-5EFA-4BDA-B4AA-91F0CBA61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5132387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给定图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（无向或有向的），设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中顶点与边的交替序列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的端点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对于有向图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要求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是始点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是终点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通路的起点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通路的终点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通路的长度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又若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中所有顶点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各异，所有边也不相同，则称为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初级通路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初级回路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初级通路又称作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初级回路又称作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圈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4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2F58437-103D-46C6-A5A0-334E8059F4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096F6A-345A-4C4E-9196-52240B42EF76}" type="slidenum">
              <a:rPr lang="en-US" altLang="zh-CN">
                <a:latin typeface="Arial Black" panose="020B0A04020102020204" pitchFamily="34" charset="0"/>
              </a:rPr>
              <a:pPr eaLnBrk="1" hangingPunct="1"/>
              <a:t>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3A3AE236-7476-4420-B93D-06E3EF50E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通路与回路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3C36EBD-C6BE-479E-B689-C915EAF0F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3739" y="1168400"/>
            <a:ext cx="8308975" cy="55451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altLang="zh-CN" sz="3600" b="1" baseline="-25000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zh-CN" altLang="en-US" b="1" dirty="0">
                <a:latin typeface="Times New Roman" pitchFamily="18" charset="0"/>
              </a:rPr>
              <a:t>在无向图中，环是长度为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的圈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</a:rPr>
              <a:t>两条平行边构成长度为</a:t>
            </a:r>
            <a:r>
              <a:rPr lang="en-US" altLang="zh-CN" b="1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的圈</a:t>
            </a:r>
            <a:r>
              <a:rPr lang="en-US" altLang="zh-CN" b="1" dirty="0"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zh-CN" altLang="en-US" b="1" dirty="0">
                <a:latin typeface="Times New Roman" pitchFamily="18" charset="0"/>
              </a:rPr>
              <a:t>在有向图中，环是长度为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的圈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</a:rPr>
              <a:t>两条方向相反边构成长度为</a:t>
            </a:r>
            <a:r>
              <a:rPr lang="en-US" altLang="zh-CN" b="1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的圈</a:t>
            </a:r>
            <a:r>
              <a:rPr lang="en-US" altLang="zh-CN" b="1" dirty="0"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zh-CN" altLang="en-US" b="1" dirty="0">
                <a:latin typeface="Times New Roman" pitchFamily="18" charset="0"/>
              </a:rPr>
              <a:t>初级通路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</a:rPr>
              <a:t>回路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</a:rPr>
              <a:t>是简单通路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</a:rPr>
              <a:t>回路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</a:rPr>
              <a:t>，反之不真。</a:t>
            </a:r>
          </a:p>
        </p:txBody>
      </p:sp>
    </p:spTree>
    <p:extLst>
      <p:ext uri="{BB962C8B-B14F-4D97-AF65-F5344CB8AC3E}">
        <p14:creationId xmlns:p14="http://schemas.microsoft.com/office/powerpoint/2010/main" val="99092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E85B8D13-ED1E-4CB1-81EC-D253FCE24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AA7708-59C5-4143-89A6-E9B244748845}" type="slidenum">
              <a:rPr lang="en-US" altLang="zh-CN">
                <a:latin typeface="Arial Black" panose="020B0A04020102020204" pitchFamily="34" charset="0"/>
              </a:rPr>
              <a:pPr eaLnBrk="1" hangingPunct="1"/>
              <a:t>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CB271D37-9A77-46E9-B83F-8709BF936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333375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sz="4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通路与回路</a:t>
            </a:r>
            <a:r>
              <a:rPr lang="en-US" altLang="zh-CN" sz="4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sz="4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sz="4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sz="4000">
                <a:latin typeface="宋体" charset="-122"/>
              </a:rPr>
              <a:t> 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FFC93E8-E594-4BCD-975F-A274B30CC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2" y="1268414"/>
            <a:ext cx="8456231" cy="5113337"/>
          </a:xfr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0" indent="0" algn="just"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latin typeface="Times New Roman" panose="02020603050405020304" pitchFamily="18" charset="0"/>
              </a:rPr>
              <a:t> 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中，若从顶点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）存在通</a:t>
            </a:r>
          </a:p>
          <a:p>
            <a:pPr marL="0" indent="0" algn="just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路，则从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存在长度小于等于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sz="2800" b="1" dirty="0">
                <a:latin typeface="Times New Roman" panose="02020603050405020304" pitchFamily="18" charset="0"/>
              </a:rPr>
              <a:t>  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中，若从顶点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）存在通</a:t>
            </a:r>
          </a:p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路，则从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存在长度小于等于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的初级通路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latin typeface="Times New Roman" panose="02020603050405020304" pitchFamily="18" charset="0"/>
              </a:rPr>
              <a:t>  在一个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中，若存在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到自身的回路，则一定存在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到自身长度小于等于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sz="2800" b="1" dirty="0">
                <a:latin typeface="Times New Roman" panose="02020603050405020304" pitchFamily="18" charset="0"/>
              </a:rPr>
              <a:t>  在一个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中，若存在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到自身的简单回</a:t>
            </a:r>
          </a:p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路，则一定存在长度小于等于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的初级回路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8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6AA8DC8A-DC77-4B7C-98F8-CD2CB36AC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EDA432-F1EC-4885-A9CF-886E12FF3C54}" type="slidenum">
              <a:rPr lang="en-US" altLang="zh-CN">
                <a:latin typeface="Arial Black" panose="020B0A04020102020204" pitchFamily="34" charset="0"/>
              </a:rPr>
              <a:pPr eaLnBrk="1" hangingPunct="1"/>
              <a:t>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61DF7A9C-396C-4F0A-977F-70D11EFA6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03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sz="4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无向图的连通性</a:t>
            </a:r>
            <a:r>
              <a:rPr lang="zh-CN" altLang="en-US" sz="4000">
                <a:latin typeface="宋体" charset="-122"/>
              </a:rPr>
              <a:t>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ED7A2A5-43EA-442E-9348-FCC884D29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196975"/>
            <a:ext cx="8229600" cy="5327650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连通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之间有通路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规定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与自身总连通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连通关系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上的等价关系。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连通图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平凡图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或者任意两点都连通的图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连通分支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的等价类的导出子图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],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], 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的连通分支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其个数记作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是连通图</a:t>
            </a:r>
            <a:r>
              <a:rPr lang="zh-CN" altLang="en-US" sz="2800" b="1" dirty="0">
                <a:solidFill>
                  <a:srgbClr val="3366CC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)=1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；若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)≥2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一定是非连通的。</a:t>
            </a:r>
          </a:p>
        </p:txBody>
      </p:sp>
    </p:spTree>
    <p:extLst>
      <p:ext uri="{BB962C8B-B14F-4D97-AF65-F5344CB8AC3E}">
        <p14:creationId xmlns:p14="http://schemas.microsoft.com/office/powerpoint/2010/main" val="699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5AAC878E-7BF4-4442-A2F8-A57DA5F4A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01BAB0-28F4-4210-8989-E2B48E6E0F77}" type="slidenum">
              <a:rPr lang="en-US" altLang="zh-CN">
                <a:latin typeface="Arial Black" panose="020B0A04020102020204" pitchFamily="34" charset="0"/>
              </a:rPr>
              <a:pPr eaLnBrk="1" hangingPunct="1"/>
              <a:t>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AA1DDC3B-DF6A-412B-82D2-1B25901F7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3738" y="230188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短程线与距离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E116AAA-1D5E-46B0-B04C-F5995DB64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504" y="1220789"/>
            <a:ext cx="10143744" cy="520382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之间的短程线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顶点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之间长度最短的通路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连通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之间的距离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之间短程线的长度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不连通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规定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dirty="0">
                <a:cs typeface="Times New Roman" panose="02020603050405020304" pitchFamily="18" charset="0"/>
              </a:rPr>
              <a:t>∞.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性质：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 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0, </a:t>
            </a:r>
            <a:r>
              <a:rPr lang="zh-CN" altLang="en-US" b="1" dirty="0">
                <a:latin typeface="Times New Roman" panose="02020603050405020304" pitchFamily="18" charset="0"/>
              </a:rPr>
              <a:t>且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</a:rPr>
              <a:t>0 </a:t>
            </a:r>
            <a:r>
              <a:rPr lang="en-US" altLang="zh-CN" sz="3600" b="1" dirty="0">
                <a:solidFill>
                  <a:srgbClr val="333300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u=v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（对称性）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 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)+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</a:rPr>
              <a:t>（三角不等式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05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6B9932-A070-431E-871D-0AB6AF400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5F118A-6ED5-48DA-887D-28DB3388A7D5}" type="slidenum">
              <a:rPr lang="en-US" altLang="zh-CN">
                <a:latin typeface="Arial Black" panose="020B0A04020102020204" pitchFamily="34" charset="0"/>
              </a:rPr>
              <a:pPr eaLnBrk="1" hangingPunct="1"/>
              <a:t>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2666337A-F1C0-499D-AC24-4C139C315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边割集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734C0BF-4BD1-433B-8091-8AECFEAB5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7826" y="1097281"/>
            <a:ext cx="11013485" cy="27209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</a:t>
            </a:r>
            <a:r>
              <a:rPr lang="en-US" altLang="zh-CN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en-US" altLang="zh-CN" b="1">
                <a:latin typeface="Times New Roman" pitchFamily="18" charset="0"/>
              </a:rPr>
              <a:t> : </a:t>
            </a:r>
            <a:r>
              <a:rPr lang="zh-CN" altLang="en-US" b="1">
                <a:latin typeface="Times New Roman" pitchFamily="18" charset="0"/>
              </a:rPr>
              <a:t>从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zh-CN" altLang="en-US" b="1">
                <a:latin typeface="Times New Roman" pitchFamily="18" charset="0"/>
              </a:rPr>
              <a:t>中删除</a:t>
            </a:r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 b="1" i="1">
                <a:latin typeface="Times New Roman" pitchFamily="18" charset="0"/>
              </a:rPr>
              <a:t>。</a:t>
            </a:r>
            <a:endParaRPr lang="en-US" altLang="zh-CN" b="1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latin typeface="Times New Roman" pitchFamily="18" charset="0"/>
              </a:rPr>
              <a:t>		G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>
                <a:latin typeface="Times New Roman" pitchFamily="18" charset="0"/>
              </a:rPr>
              <a:t>E 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b="1">
                <a:latin typeface="Times New Roman" pitchFamily="18" charset="0"/>
              </a:rPr>
              <a:t>: </a:t>
            </a:r>
            <a:r>
              <a:rPr lang="zh-CN" altLang="en-US" b="1">
                <a:latin typeface="Times New Roman" pitchFamily="18" charset="0"/>
              </a:rPr>
              <a:t>从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zh-CN" altLang="en-US" b="1">
                <a:latin typeface="Times New Roman" pitchFamily="18" charset="0"/>
              </a:rPr>
              <a:t>中删除</a:t>
            </a:r>
            <a:r>
              <a:rPr lang="en-US" altLang="zh-CN" b="1" i="1">
                <a:latin typeface="Times New Roman" pitchFamily="18" charset="0"/>
              </a:rPr>
              <a:t>E 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b="1">
                <a:latin typeface="Times New Roman" pitchFamily="18" charset="0"/>
              </a:rPr>
              <a:t>中所有边。</a:t>
            </a:r>
            <a:endParaRPr lang="en-US" altLang="zh-CN" b="1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latin typeface="Times New Roman" pitchFamily="18" charset="0"/>
              </a:rPr>
              <a:t>		G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>
                <a:latin typeface="Times New Roman" pitchFamily="18" charset="0"/>
              </a:rPr>
              <a:t>v</a:t>
            </a:r>
            <a:r>
              <a:rPr lang="en-US" altLang="zh-CN" b="1">
                <a:latin typeface="Times New Roman" pitchFamily="18" charset="0"/>
              </a:rPr>
              <a:t>: </a:t>
            </a:r>
            <a:r>
              <a:rPr lang="zh-CN" altLang="en-US" b="1">
                <a:latin typeface="Times New Roman" pitchFamily="18" charset="0"/>
              </a:rPr>
              <a:t>从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zh-CN" altLang="en-US" b="1">
                <a:latin typeface="Times New Roman" pitchFamily="18" charset="0"/>
              </a:rPr>
              <a:t>中删除</a:t>
            </a:r>
            <a:r>
              <a:rPr lang="en-US" altLang="zh-CN" b="1" i="1">
                <a:latin typeface="Times New Roman" pitchFamily="18" charset="0"/>
              </a:rPr>
              <a:t>v</a:t>
            </a:r>
            <a:r>
              <a:rPr lang="zh-CN" altLang="en-US" b="1">
                <a:latin typeface="Times New Roman" pitchFamily="18" charset="0"/>
              </a:rPr>
              <a:t>及关联的边。</a:t>
            </a:r>
            <a:endParaRPr lang="en-US" altLang="zh-CN" b="1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i="1">
                <a:latin typeface="Times New Roman" pitchFamily="18" charset="0"/>
              </a:rPr>
              <a:t>		G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>
                <a:latin typeface="Times New Roman" pitchFamily="18" charset="0"/>
              </a:rPr>
              <a:t>V 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b="1">
                <a:latin typeface="Times New Roman" pitchFamily="18" charset="0"/>
              </a:rPr>
              <a:t>: </a:t>
            </a:r>
            <a:r>
              <a:rPr lang="zh-CN" altLang="en-US" b="1">
                <a:latin typeface="Times New Roman" pitchFamily="18" charset="0"/>
              </a:rPr>
              <a:t>从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zh-CN" altLang="en-US" b="1">
                <a:latin typeface="Times New Roman" pitchFamily="18" charset="0"/>
              </a:rPr>
              <a:t>中删除</a:t>
            </a:r>
            <a:r>
              <a:rPr lang="en-US" altLang="zh-CN" b="1" i="1">
                <a:latin typeface="Times New Roman" pitchFamily="18" charset="0"/>
              </a:rPr>
              <a:t>V 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b="1">
                <a:latin typeface="Times New Roman" pitchFamily="18" charset="0"/>
              </a:rPr>
              <a:t>中所有的顶点及关联的边。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是边割集吗？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53" name="Picture 4" descr="14-7">
            <a:extLst>
              <a:ext uri="{FF2B5EF4-FFF2-40B4-BE49-F238E27FC236}">
                <a16:creationId xmlns:a16="http://schemas.microsoft.com/office/drawing/2014/main" id="{DF7DB8C0-C349-4924-95BF-E744424AB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1"/>
          <a:stretch>
            <a:fillRect/>
          </a:stretch>
        </p:blipFill>
        <p:spPr bwMode="auto">
          <a:xfrm>
            <a:off x="6411086" y="3732411"/>
            <a:ext cx="5610225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D1AF9F-6117-450C-92C7-BCD857897A55}"/>
              </a:ext>
            </a:extLst>
          </p:cNvPr>
          <p:cNvSpPr/>
          <p:nvPr/>
        </p:nvSpPr>
        <p:spPr>
          <a:xfrm>
            <a:off x="1201902" y="3415927"/>
            <a:ext cx="4620818" cy="343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3200" b="1" dirty="0">
                <a:latin typeface="Times New Roman" panose="02020603050405020304" pitchFamily="18" charset="0"/>
              </a:rPr>
              <a:t> 设无向图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32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E, </a:t>
            </a: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200" b="1" dirty="0">
                <a:latin typeface="Times New Roman" panose="02020603050405020304" pitchFamily="18" charset="0"/>
              </a:rPr>
              <a:t>)&gt;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</a:rPr>
              <a:t>且</a:t>
            </a:r>
            <a:r>
              <a:rPr lang="zh-CN" altLang="en-US" sz="3200" b="1" dirty="0">
                <a:sym typeface="Symbol" panose="05050102010706020507" pitchFamily="18" charset="2"/>
              </a:rPr>
              <a:t>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3200" b="1" dirty="0"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),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边割集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若 </a:t>
            </a:r>
            <a:r>
              <a:rPr lang="en-US" altLang="zh-CN" sz="3200" b="1" dirty="0">
                <a:latin typeface="Times New Roman" panose="02020603050405020304" pitchFamily="18" charset="0"/>
              </a:rPr>
              <a:t>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  <a:r>
              <a:rPr lang="zh-CN" altLang="en-US" sz="3200" b="1" dirty="0">
                <a:latin typeface="Times New Roman" panose="02020603050405020304" pitchFamily="18" charset="0"/>
              </a:rPr>
              <a:t>为边割集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割边</a:t>
            </a:r>
            <a:r>
              <a:rPr lang="zh-CN" altLang="en-US" sz="3200" b="1" dirty="0">
                <a:latin typeface="Times New Roman" panose="02020603050405020304" pitchFamily="18" charset="0"/>
              </a:rPr>
              <a:t>或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桥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06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505</TotalTime>
  <Words>2650</Words>
  <Application>Microsoft Office PowerPoint</Application>
  <PresentationFormat>宽屏</PresentationFormat>
  <Paragraphs>394</Paragraphs>
  <Slides>34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等线</vt:lpstr>
      <vt:lpstr>宋体</vt:lpstr>
      <vt:lpstr>Arial</vt:lpstr>
      <vt:lpstr>Arial Black</vt:lpstr>
      <vt:lpstr>Franklin Gothic Book</vt:lpstr>
      <vt:lpstr>Times New Roman</vt:lpstr>
      <vt:lpstr>Wingdings</vt:lpstr>
      <vt:lpstr>裁剪</vt:lpstr>
      <vt:lpstr>公式</vt:lpstr>
      <vt:lpstr>Equation</vt:lpstr>
      <vt:lpstr>MathType 6.0 Equation</vt:lpstr>
      <vt:lpstr>图论</vt:lpstr>
      <vt:lpstr>通路与回路 </vt:lpstr>
      <vt:lpstr>通路与回路 </vt:lpstr>
      <vt:lpstr>通路与回路 </vt:lpstr>
      <vt:lpstr>通路与回路(续)</vt:lpstr>
      <vt:lpstr>通路与回路(续) </vt:lpstr>
      <vt:lpstr>无向图的连通性 </vt:lpstr>
      <vt:lpstr>短程线与距离</vt:lpstr>
      <vt:lpstr>边割集</vt:lpstr>
      <vt:lpstr>点割集 </vt:lpstr>
      <vt:lpstr>边割集(续)</vt:lpstr>
      <vt:lpstr>有向图的连通性 </vt:lpstr>
      <vt:lpstr>有向图的连通性(续) </vt:lpstr>
      <vt:lpstr>有向图的短程线与距离</vt:lpstr>
      <vt:lpstr>5.3 图的矩阵表示 </vt:lpstr>
      <vt:lpstr>无向图的关联矩阵</vt:lpstr>
      <vt:lpstr>无向图的关联矩阵</vt:lpstr>
      <vt:lpstr>有向图的关联矩阵</vt:lpstr>
      <vt:lpstr>PowerPoint 演示文稿</vt:lpstr>
      <vt:lpstr>有向图的邻接矩阵</vt:lpstr>
      <vt:lpstr>PowerPoint 演示文稿</vt:lpstr>
      <vt:lpstr>D中的通路及回路数</vt:lpstr>
      <vt:lpstr>D中的通路及回路数(续)</vt:lpstr>
      <vt:lpstr>例(续)</vt:lpstr>
      <vt:lpstr>有向图的可达矩阵</vt:lpstr>
      <vt:lpstr>有向图的可达矩阵(续)</vt:lpstr>
      <vt:lpstr>5.4  最短路径、关键路径和着色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ZhangHaodi</dc:creator>
  <cp:lastModifiedBy>Howdy Chang</cp:lastModifiedBy>
  <cp:revision>93</cp:revision>
  <dcterms:created xsi:type="dcterms:W3CDTF">2018-11-22T03:57:00Z</dcterms:created>
  <dcterms:modified xsi:type="dcterms:W3CDTF">2020-12-03T14:58:16Z</dcterms:modified>
</cp:coreProperties>
</file>