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40"/>
  </p:notesMasterIdLst>
  <p:sldIdLst>
    <p:sldId id="299" r:id="rId2"/>
    <p:sldId id="286" r:id="rId3"/>
    <p:sldId id="324" r:id="rId4"/>
    <p:sldId id="258" r:id="rId5"/>
    <p:sldId id="260" r:id="rId6"/>
    <p:sldId id="261" r:id="rId7"/>
    <p:sldId id="262" r:id="rId8"/>
    <p:sldId id="290" r:id="rId9"/>
    <p:sldId id="264" r:id="rId10"/>
    <p:sldId id="265" r:id="rId11"/>
    <p:sldId id="266" r:id="rId12"/>
    <p:sldId id="295" r:id="rId13"/>
    <p:sldId id="267" r:id="rId14"/>
    <p:sldId id="268" r:id="rId15"/>
    <p:sldId id="344" r:id="rId16"/>
    <p:sldId id="269" r:id="rId17"/>
    <p:sldId id="296" r:id="rId18"/>
    <p:sldId id="291" r:id="rId19"/>
    <p:sldId id="293" r:id="rId20"/>
    <p:sldId id="271" r:id="rId21"/>
    <p:sldId id="272" r:id="rId22"/>
    <p:sldId id="273" r:id="rId23"/>
    <p:sldId id="274" r:id="rId24"/>
    <p:sldId id="275" r:id="rId25"/>
    <p:sldId id="294" r:id="rId26"/>
    <p:sldId id="276" r:id="rId27"/>
    <p:sldId id="277" r:id="rId28"/>
    <p:sldId id="278" r:id="rId29"/>
    <p:sldId id="279" r:id="rId30"/>
    <p:sldId id="280" r:id="rId31"/>
    <p:sldId id="281" r:id="rId32"/>
    <p:sldId id="297" r:id="rId33"/>
    <p:sldId id="282" r:id="rId34"/>
    <p:sldId id="298" r:id="rId35"/>
    <p:sldId id="283" r:id="rId36"/>
    <p:sldId id="284" r:id="rId37"/>
    <p:sldId id="285" r:id="rId38"/>
    <p:sldId id="34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FF"/>
    <a:srgbClr val="E6B729"/>
    <a:srgbClr val="B01513"/>
    <a:srgbClr val="EA6312"/>
    <a:srgbClr val="5F9C9D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>
        <p:scale>
          <a:sx n="66" d="100"/>
          <a:sy n="66" d="100"/>
        </p:scale>
        <p:origin x="145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fld id="{ACF69D9D-DFB8-496E-9D74-9E83E21A0B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DAFA8-BDFF-4E46-9347-C907DD8947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>
                <a:latin typeface="宋体" pitchFamily="2" charset="-122"/>
              </a:rPr>
              <a:t>除非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q, </a:t>
            </a:r>
            <a:r>
              <a:rPr lang="zh-CN" altLang="en-US" b="1">
                <a:latin typeface="宋体" pitchFamily="2" charset="-122"/>
              </a:rPr>
              <a:t>否则非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等价于 若非</a:t>
            </a:r>
            <a:r>
              <a:rPr lang="en-US" altLang="zh-CN" b="1">
                <a:latin typeface="宋体" pitchFamily="2" charset="-122"/>
              </a:rPr>
              <a:t>q,</a:t>
            </a:r>
            <a:r>
              <a:rPr lang="zh-CN" altLang="en-US" b="1">
                <a:latin typeface="宋体" pitchFamily="2" charset="-122"/>
              </a:rPr>
              <a:t>则非</a:t>
            </a:r>
            <a:r>
              <a:rPr lang="en-US" altLang="zh-CN" b="1">
                <a:latin typeface="宋体" pitchFamily="2" charset="-122"/>
              </a:rPr>
              <a:t>p</a:t>
            </a:r>
          </a:p>
          <a:p>
            <a:pPr eaLnBrk="1" hangingPunct="1"/>
            <a:r>
              <a:rPr lang="zh-CN" altLang="en-US" b="1">
                <a:latin typeface="宋体" pitchFamily="2" charset="-122"/>
              </a:rPr>
              <a:t>因为</a:t>
            </a:r>
            <a:r>
              <a:rPr lang="en-US" altLang="zh-CN" b="1">
                <a:latin typeface="宋体" pitchFamily="2" charset="-122"/>
              </a:rPr>
              <a:t>p</a:t>
            </a:r>
            <a:r>
              <a:rPr lang="zh-CN" altLang="en-US" b="1">
                <a:latin typeface="宋体" pitchFamily="2" charset="-122"/>
              </a:rPr>
              <a:t>所以</a:t>
            </a:r>
            <a:r>
              <a:rPr lang="en-US" altLang="zh-CN" b="1">
                <a:latin typeface="宋体" pitchFamily="2" charset="-122"/>
              </a:rPr>
              <a:t>q</a:t>
            </a:r>
          </a:p>
          <a:p>
            <a:pPr eaLnBrk="1" hangingPunct="1"/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8CFFA-4B41-4BC3-AC16-33E03D2A59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r>
              <a:rPr lang="en-US" altLang="zh-CN" b="1">
                <a:latin typeface="Times New Roman" pitchFamily="18" charset="0"/>
              </a:rPr>
              <a:t>(3)  </a:t>
            </a:r>
            <a:r>
              <a:rPr lang="zh-CN" altLang="en-US" b="1">
                <a:latin typeface="Times New Roman" pitchFamily="18" charset="0"/>
              </a:rPr>
              <a:t>若小王不穿羽绒服，则天不冷</a:t>
            </a:r>
            <a:r>
              <a:rPr lang="en-US" altLang="zh-CN" b="1">
                <a:latin typeface="Times New Roman" pitchFamily="18" charset="0"/>
              </a:rPr>
              <a:t>.  </a:t>
            </a:r>
            <a:r>
              <a:rPr lang="en-US" altLang="zh-CN" b="1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</a:t>
            </a:r>
            <a:r>
              <a:rPr lang="en-US" altLang="zh-CN" b="1" i="1">
                <a:solidFill>
                  <a:srgbClr val="FF3300"/>
                </a:solidFill>
                <a:latin typeface="Arial" pitchFamily="34" charset="0"/>
              </a:rPr>
              <a:t>q </a:t>
            </a:r>
            <a:r>
              <a:rPr lang="en-US" altLang="zh-CN" b="1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 </a:t>
            </a:r>
            <a:r>
              <a:rPr lang="en-US" altLang="zh-CN" b="1" i="1">
                <a:solidFill>
                  <a:srgbClr val="FF3300"/>
                </a:solidFill>
                <a:latin typeface="Arial" pitchFamily="34" charset="0"/>
              </a:rPr>
              <a:t>p</a:t>
            </a:r>
            <a:r>
              <a:rPr lang="en-US" altLang="zh-CN">
                <a:latin typeface="Arial" pitchFamily="34" charset="0"/>
                <a:sym typeface="Symbol" pitchFamily="18" charset="2"/>
              </a:rPr>
              <a:t> </a:t>
            </a:r>
            <a:endParaRPr lang="en-US" altLang="zh-CN" b="1">
              <a:latin typeface="Times New Roman" pitchFamily="18" charset="0"/>
            </a:endParaRPr>
          </a:p>
          <a:p>
            <a:pPr eaLnBrk="1" hangingPunct="1"/>
            <a:r>
              <a:rPr lang="en-US" altLang="zh-CN" b="1">
                <a:latin typeface="Times New Roman" pitchFamily="18" charset="0"/>
              </a:rPr>
              <a:t>(7)  </a:t>
            </a:r>
            <a:r>
              <a:rPr lang="zh-CN" altLang="en-US" b="1">
                <a:latin typeface="Times New Roman" pitchFamily="18" charset="0"/>
              </a:rPr>
              <a:t>如果天不冷，则小王不穿羽绒服</a:t>
            </a:r>
            <a:r>
              <a:rPr lang="en-US" altLang="zh-CN" b="1">
                <a:latin typeface="Times New Roman" pitchFamily="18" charset="0"/>
              </a:rPr>
              <a:t>. </a:t>
            </a:r>
            <a:r>
              <a:rPr lang="en-US" altLang="zh-CN" b="1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p</a:t>
            </a:r>
            <a:r>
              <a:rPr lang="en-US" altLang="zh-CN" b="1" i="1">
                <a:solidFill>
                  <a:srgbClr val="FF3300"/>
                </a:solidFill>
                <a:latin typeface="Arial" pitchFamily="34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 q</a:t>
            </a:r>
            <a:r>
              <a:rPr lang="en-US" altLang="zh-CN">
                <a:latin typeface="Arial" pitchFamily="34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9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D06-E7F2-4EB5-BBB0-5998C474A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7113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BCBA-5778-4A5F-A1B4-E2FFDD967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9712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72E-76B6-446F-9E62-52235E224A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0338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A22B-9200-4C63-9678-2C60570EC2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1705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367-38D5-4A04-8643-D847B9B0B8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361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B7BB-7B52-4110-B457-78ECBD5D8D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5954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EDF4-9D9B-4131-8B92-D1DC9ADA44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53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1FB-4C8E-4421-99D3-6691822580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7738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7424-88A5-4AFD-B9A9-42F331C21B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5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AA5-925E-413D-9BCE-383BFB03F2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1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BDA-21C2-495A-966E-FF64D20A5D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1C8-C037-4168-8761-86EB4D6E5B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74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2332-6DDF-47A0-AB7C-C60D00D452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1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F7-B57E-4541-B729-C9470AC4AF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23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D991-16FB-465A-9C51-E3409636CB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38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961-747B-4FE0-AA08-FD9E59C19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0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94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13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895725" y="5589588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 dirty="0"/>
              <a:t>张昊迪</a:t>
            </a:r>
            <a:endParaRPr lang="en-US" altLang="zh-CN" sz="2400" dirty="0"/>
          </a:p>
          <a:p>
            <a:pPr algn="r"/>
            <a:r>
              <a:rPr lang="en-US" altLang="zh-CN" sz="2400" dirty="0"/>
              <a:t>September 2019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简单命题符号化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27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3822A5-C6E6-4BCA-833B-1C86A60C20B5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10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442913" y="1735138"/>
            <a:ext cx="82296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用小写英文字母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p, q, r, 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itchFamily="2" charset="-122"/>
              </a:rPr>
              <a:t> 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err="1">
                <a:latin typeface="宋体" pitchFamily="2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err="1">
                <a:latin typeface="宋体" pitchFamily="2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）表示简单命题：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用</a:t>
            </a:r>
            <a:r>
              <a:rPr lang="zh-CN" altLang="en-US" sz="2800" b="1" dirty="0">
                <a:latin typeface="Times New Roman" pitchFamily="18" charset="0"/>
              </a:rPr>
              <a:t>“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”</a:t>
            </a:r>
            <a:r>
              <a:rPr lang="zh-CN" altLang="en-US" sz="2800" b="1" dirty="0">
                <a:latin typeface="宋体" pitchFamily="2" charset="-122"/>
              </a:rPr>
              <a:t>表示真，用</a:t>
            </a:r>
            <a:r>
              <a:rPr lang="zh-CN" altLang="en-US" sz="2800" b="1" dirty="0">
                <a:latin typeface="Times New Roman" pitchFamily="18" charset="0"/>
              </a:rPr>
              <a:t>“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</a:rPr>
              <a:t>”</a:t>
            </a:r>
            <a:r>
              <a:rPr lang="zh-CN" altLang="en-US" sz="2800" b="1" dirty="0">
                <a:latin typeface="宋体" pitchFamily="2" charset="-122"/>
              </a:rPr>
              <a:t>表示假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例如，令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宋体" pitchFamily="2" charset="-122"/>
              </a:rPr>
              <a:t>：  是有理数，则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800" b="1" dirty="0">
                <a:latin typeface="宋体" pitchFamily="2" charset="-122"/>
              </a:rPr>
              <a:t>的真值为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sz="4400" b="1" dirty="0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109663" y="4581526"/>
            <a:ext cx="496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>
                <a:latin typeface="宋体" pitchFamily="2" charset="-122"/>
              </a:rPr>
              <a:t>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 + 5 = 7</a:t>
            </a:r>
            <a:r>
              <a:rPr lang="zh-CN" altLang="en-US" sz="2800" b="1">
                <a:latin typeface="宋体" pitchFamily="2" charset="-122"/>
              </a:rPr>
              <a:t>，则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800" b="1">
                <a:latin typeface="宋体" pitchFamily="2" charset="-122"/>
              </a:rPr>
              <a:t>的真值为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533400" y="5334000"/>
            <a:ext cx="8153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命题变项：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也用小写英文字母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p, q, r, 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itchFamily="2" charset="-122"/>
              </a:rPr>
              <a:t> 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err="1">
                <a:latin typeface="宋体" pitchFamily="2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err="1">
                <a:latin typeface="宋体" pitchFamily="2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）表示</a:t>
            </a: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D3A7EB80-C387-400F-8F02-24C5D238C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11420"/>
              </p:ext>
            </p:extLst>
          </p:nvPr>
        </p:nvGraphicFramePr>
        <p:xfrm>
          <a:off x="1547664" y="4064001"/>
          <a:ext cx="57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3" imgW="241200" imgH="215640" progId="Equation.DSMT4">
                  <p:embed/>
                </p:oleObj>
              </mc:Choice>
              <mc:Fallback>
                <p:oleObj name="Equation" r:id="rId3" imgW="241200" imgH="215640" progId="Equation.DSMT4">
                  <p:embed/>
                  <p:pic>
                    <p:nvPicPr>
                      <p:cNvPr id="512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64001"/>
                        <a:ext cx="5778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243012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135938" cy="4800600"/>
          </a:xfrm>
        </p:spPr>
        <p:txBody>
          <a:bodyPr rtlCol="0">
            <a:normAutofit/>
          </a:bodyPr>
          <a:lstStyle/>
          <a:p>
            <a:pPr marL="0" indent="0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否定式与否定联结词“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”</a:t>
            </a:r>
          </a:p>
          <a:p>
            <a:pPr marL="0" indent="0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为命题，复合命题 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宋体" panose="02010600030101010101" pitchFamily="2" charset="-122"/>
              </a:rPr>
              <a:t>非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</a:rPr>
              <a:t>（或 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的否定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</a:rPr>
              <a:t>）称为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否定式</a:t>
            </a:r>
            <a:r>
              <a:rPr lang="zh-CN" altLang="en-US" sz="2800" b="1" dirty="0">
                <a:latin typeface="宋体" panose="02010600030101010101" pitchFamily="2" charset="-122"/>
              </a:rPr>
              <a:t>，记作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，符号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latin typeface="宋体" panose="02010600030101010101" pitchFamily="2" charset="-122"/>
              </a:rPr>
              <a:t>称作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否定联结词，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为真当且仅当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为假。</a:t>
            </a:r>
          </a:p>
          <a:p>
            <a:pPr marL="0" indent="0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例：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3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是偶数，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为假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不是偶数，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为真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8E3E94-68DB-410A-B538-7D41D6EDB40A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11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联结词与复合命题（续）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5013"/>
            <a:ext cx="8229600" cy="2844800"/>
          </a:xfrm>
        </p:spPr>
        <p:txBody>
          <a:bodyPr rtlCol="0">
            <a:normAutofit/>
          </a:bodyPr>
          <a:lstStyle/>
          <a:p>
            <a:pPr marL="92075" indent="-92075" algn="just" defTabSz="457207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合取式与合取联结词“∧”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indent="-92075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定义：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宋体" panose="02010600030101010101" pitchFamily="2" charset="-122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为二命题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复合命题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并且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合取式</a:t>
            </a:r>
            <a:r>
              <a:rPr lang="zh-CN" altLang="en-US" sz="2800" b="1" dirty="0">
                <a:latin typeface="宋体" panose="02010600030101010101" pitchFamily="2" charset="-122"/>
              </a:rPr>
              <a:t>，记作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宋体" panose="02010600030101010101" pitchFamily="2" charset="-122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，∧称作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合取联结词</a:t>
            </a:r>
            <a:r>
              <a:rPr lang="zh-CN" altLang="en-US" sz="2800" b="1" dirty="0">
                <a:latin typeface="宋体" panose="02010600030101010101" pitchFamily="2" charset="-122"/>
              </a:rPr>
              <a:t>，并规定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宋体" panose="02010600030101010101" pitchFamily="2" charset="-122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为真当且仅当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同时为真。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61EF95-5D35-4081-98EC-D965344ACA43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12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6325" name="Text Box 4" descr="蓝色面巾纸"/>
          <p:cNvSpPr txBox="1">
            <a:spLocks noChangeArrowheads="1"/>
          </p:cNvSpPr>
          <p:nvPr/>
        </p:nvSpPr>
        <p:spPr bwMode="auto">
          <a:xfrm>
            <a:off x="971550" y="5084763"/>
            <a:ext cx="7129463" cy="1076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000000"/>
                </a:solidFill>
              </a:rPr>
              <a:t>注意：描述合取式的灵活性与多样性，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</a:rPr>
              <a:t>           分清简单命题与复合命题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17575"/>
          </a:xfrm>
        </p:spPr>
        <p:txBody>
          <a:bodyPr/>
          <a:lstStyle/>
          <a:p>
            <a:pPr eaLnBrk="1" hangingPunct="1"/>
            <a:r>
              <a:rPr lang="en-US" altLang="zh-CN" b="1"/>
              <a:t>               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981075"/>
            <a:ext cx="7632700" cy="5256213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 rtlCol="0">
            <a:normAutofit lnSpcReduction="10000"/>
          </a:bodyPr>
          <a:lstStyle/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将下列命题符号化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(1)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王晓既用功又聪明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王晓不仅聪明，而且用功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(3)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王晓虽然聪明，但不用功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(4)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张辉与王丽都是三好生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(5)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张辉与王丽是同学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令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：王晓用功，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：王晓聪明，则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(2)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(3)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3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2187E2-FF79-435A-B20F-2E85B12CF364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13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238"/>
            <a:ext cx="8002588" cy="855662"/>
          </a:xfrm>
        </p:spPr>
        <p:txBody>
          <a:bodyPr/>
          <a:lstStyle/>
          <a:p>
            <a:pPr eaLnBrk="1" hangingPunct="1"/>
            <a:r>
              <a:rPr lang="en-US" altLang="zh-CN" sz="4000" b="1"/>
              <a:t> </a:t>
            </a:r>
            <a:r>
              <a:rPr lang="zh-CN" altLang="en-US" b="1">
                <a:latin typeface="Times New Roman" pitchFamily="18" charset="0"/>
              </a:rPr>
              <a:t>例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</a:rPr>
              <a:t>续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sz="4000" b="1"/>
              <a:t>      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252663"/>
            <a:ext cx="7646988" cy="1504950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令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张辉是三好学生，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王丽是三好学生</a:t>
            </a:r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4)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itchFamily="18" charset="0"/>
              </a:rPr>
              <a:t>∧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(5)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令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张辉与王丽是同学，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是简单命题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AE9E11-22A6-4C98-B6AD-402B5B77D8F5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14</a:t>
            </a:fld>
            <a:endParaRPr lang="en-US" altLang="zh-C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55650" y="4005263"/>
            <a:ext cx="81597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说明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dirty="0">
                <a:latin typeface="Times New Roman" pitchFamily="18" charset="0"/>
              </a:rPr>
              <a:t>~(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zh-CN" altLang="en-US" sz="2800" b="1" dirty="0">
                <a:latin typeface="Times New Roman" pitchFamily="18" charset="0"/>
              </a:rPr>
              <a:t>说明描述合取式的灵活性与多样性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(5) </a:t>
            </a:r>
            <a:r>
              <a:rPr lang="zh-CN" altLang="en-US" sz="2800" b="1" dirty="0">
                <a:latin typeface="Times New Roman" pitchFamily="18" charset="0"/>
              </a:rPr>
              <a:t>中“与”不是联结词的含义，因而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zh-CN" altLang="en-US" sz="2800" b="1" dirty="0">
                <a:latin typeface="Times New Roman" pitchFamily="18" charset="0"/>
              </a:rPr>
              <a:t>中句子是   简单命题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</a:rPr>
              <a:t>又如：李文与李武是兄弟。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逻辑学家的咖啡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88" y="1357298"/>
            <a:ext cx="8335962" cy="495776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三个逻辑学家走进酒吧，侍者问：「三位都要来一杯咖啡么？」</a:t>
            </a:r>
            <a:endParaRPr lang="en-US" altLang="zh-CN" sz="2800" b="1" dirty="0"/>
          </a:p>
          <a:p>
            <a:r>
              <a:rPr lang="zh-CN" altLang="en-US" sz="2800" b="1" dirty="0"/>
              <a:t>第一个说：「不知道。」</a:t>
            </a:r>
            <a:endParaRPr lang="en-US" altLang="zh-CN" sz="2800" b="1" dirty="0"/>
          </a:p>
          <a:p>
            <a:r>
              <a:rPr lang="zh-CN" altLang="en-US" sz="2800" b="1" dirty="0"/>
              <a:t>第二个说：「我也不知道。」</a:t>
            </a:r>
            <a:endParaRPr lang="en-US" altLang="zh-CN" sz="2800" b="1" dirty="0"/>
          </a:p>
          <a:p>
            <a:r>
              <a:rPr lang="zh-CN" altLang="en-US" sz="2800" b="1" dirty="0"/>
              <a:t>第三个说：「是的，都要！」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>
                <a:solidFill>
                  <a:schemeClr val="tx1"/>
                </a:solidFill>
                <a:latin typeface="Arial Black" pitchFamily="34" charset="0"/>
              </a:rPr>
              <a:pPr/>
              <a:t>15</a:t>
            </a:fld>
            <a:endParaRPr lang="en-US" altLang="zh-CN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5" name="图片 4" descr="coffee2.png"/>
          <p:cNvPicPr>
            <a:picLocks noChangeAspect="1"/>
          </p:cNvPicPr>
          <p:nvPr/>
        </p:nvPicPr>
        <p:blipFill>
          <a:blip r:embed="rId2" cstate="print"/>
          <a:srcRect b="8374"/>
          <a:stretch>
            <a:fillRect/>
          </a:stretch>
        </p:blipFill>
        <p:spPr>
          <a:xfrm>
            <a:off x="6929454" y="4286256"/>
            <a:ext cx="1357309" cy="165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 descr="coffee2.png"/>
          <p:cNvPicPr>
            <a:picLocks noChangeAspect="1"/>
          </p:cNvPicPr>
          <p:nvPr/>
        </p:nvPicPr>
        <p:blipFill>
          <a:blip r:embed="rId2" cstate="print"/>
          <a:srcRect b="8374"/>
          <a:stretch>
            <a:fillRect/>
          </a:stretch>
        </p:blipFill>
        <p:spPr>
          <a:xfrm>
            <a:off x="5679289" y="4536289"/>
            <a:ext cx="1357309" cy="165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 descr="coffee2.png"/>
          <p:cNvPicPr>
            <a:picLocks noChangeAspect="1"/>
          </p:cNvPicPr>
          <p:nvPr/>
        </p:nvPicPr>
        <p:blipFill>
          <a:blip r:embed="rId2" cstate="print"/>
          <a:srcRect b="8374"/>
          <a:stretch>
            <a:fillRect/>
          </a:stretch>
        </p:blipFill>
        <p:spPr>
          <a:xfrm>
            <a:off x="4429124" y="4786322"/>
            <a:ext cx="1357309" cy="165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00138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420938"/>
            <a:ext cx="8135937" cy="324008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定义：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设 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p,q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为二命题，复合命题“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称作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析取式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，记作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∨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，∨称作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析取联结词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，并规定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∨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为假当且仅当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同时为假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593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DCB61B-93E8-4C9C-9E3A-EDCEEC64B5D6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16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52186" y="1557338"/>
            <a:ext cx="60901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b="1" dirty="0">
                <a:latin typeface="Times New Roman" pitchFamily="18" charset="0"/>
              </a:rPr>
              <a:t>3.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析取式与析取联结词“∨”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60419" name="Text Box 4"/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  将下列命题符号化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</a:rPr>
              <a:t>(1)  2</a:t>
            </a:r>
            <a:r>
              <a:rPr lang="zh-CN" altLang="en-US" sz="2400" b="1" dirty="0">
                <a:solidFill>
                  <a:schemeClr val="bg1"/>
                </a:solidFill>
              </a:rPr>
              <a:t>是素数或</a:t>
            </a:r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</a:rPr>
              <a:t>是素数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(2)  2</a:t>
            </a:r>
            <a:r>
              <a:rPr lang="zh-CN" altLang="en-US" sz="2400" b="1" dirty="0">
                <a:solidFill>
                  <a:schemeClr val="bg1"/>
                </a:solidFill>
              </a:rPr>
              <a:t>是素数或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是素数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(3)  4</a:t>
            </a:r>
            <a:r>
              <a:rPr lang="zh-CN" altLang="en-US" sz="2400" b="1" dirty="0">
                <a:solidFill>
                  <a:schemeClr val="bg1"/>
                </a:solidFill>
              </a:rPr>
              <a:t>是素数或</a:t>
            </a:r>
            <a:r>
              <a:rPr lang="en-US" altLang="zh-CN" sz="2400" b="1" dirty="0">
                <a:solidFill>
                  <a:schemeClr val="bg1"/>
                </a:solidFill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</a:rPr>
              <a:t>是素数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(4)</a:t>
            </a:r>
            <a:r>
              <a:rPr lang="zh-CN" altLang="en-US" sz="2400" b="1" dirty="0">
                <a:solidFill>
                  <a:schemeClr val="bg1"/>
                </a:solidFill>
              </a:rPr>
              <a:t>小元只能拿一个苹果或一个梨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  (5)  </a:t>
            </a:r>
            <a:r>
              <a:rPr lang="zh-CN" altLang="en-US" sz="2400" b="1" dirty="0">
                <a:solidFill>
                  <a:schemeClr val="bg1"/>
                </a:solidFill>
              </a:rPr>
              <a:t>王晓红生于</a:t>
            </a:r>
            <a:r>
              <a:rPr lang="en-US" altLang="zh-CN" sz="2400" b="1" dirty="0">
                <a:solidFill>
                  <a:schemeClr val="bg1"/>
                </a:solidFill>
              </a:rPr>
              <a:t>1975</a:t>
            </a:r>
            <a:r>
              <a:rPr lang="zh-CN" altLang="en-US" sz="2400" b="1" dirty="0">
                <a:solidFill>
                  <a:schemeClr val="bg1"/>
                </a:solidFill>
              </a:rPr>
              <a:t>年或</a:t>
            </a:r>
            <a:r>
              <a:rPr lang="en-US" altLang="zh-CN" sz="2400" b="1" dirty="0">
                <a:solidFill>
                  <a:schemeClr val="bg1"/>
                </a:solidFill>
              </a:rPr>
              <a:t>1976</a:t>
            </a:r>
            <a:r>
              <a:rPr lang="zh-CN" altLang="en-US" sz="2400" b="1" dirty="0">
                <a:solidFill>
                  <a:schemeClr val="bg1"/>
                </a:solidFill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04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D974FA-7BF7-4582-9BC5-710F50D85322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17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D714EB-C6E5-4E89-B9C2-54838553AA8C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18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468313" y="981075"/>
            <a:ext cx="7920037" cy="5329238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解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令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是素数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是素数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:4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是素数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是素数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,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则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(1)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(2), (3)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均为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相容或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（允许同时为真）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.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分别符号化为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: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宋体" pitchFamily="2" charset="-122"/>
              </a:rPr>
              <a:t>∨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宋体" pitchFamily="2" charset="-122"/>
              </a:rPr>
              <a:t>∨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err="1">
                <a:solidFill>
                  <a:schemeClr val="bg1"/>
                </a:solidFill>
                <a:latin typeface="宋体" pitchFamily="2" charset="-122"/>
              </a:rPr>
              <a:t>∨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它们的真值分别为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1, 1, 0. 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而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4), (5)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排斥或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（不相容或）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令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小元拿一个苹果，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小元拿一个梨，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  则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符号化为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∧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∨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err="1">
                <a:solidFill>
                  <a:schemeClr val="bg1"/>
                </a:solidFill>
                <a:latin typeface="宋体" pitchFamily="2" charset="-122"/>
              </a:rPr>
              <a:t>∧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令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王晓红生于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1975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,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王晓红生于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1976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则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既可符号化为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∧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∨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dirty="0" err="1">
                <a:solidFill>
                  <a:schemeClr val="bg1"/>
                </a:solidFill>
                <a:latin typeface="宋体" pitchFamily="2" charset="-122"/>
              </a:rPr>
              <a:t>∧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又可符号化为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dirty="0" err="1">
                <a:solidFill>
                  <a:schemeClr val="bg1"/>
                </a:solidFill>
                <a:latin typeface="宋体" pitchFamily="2" charset="-122"/>
              </a:rPr>
              <a:t>∨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为什么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6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7920037" cy="5329238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例 （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）选小王或小李中的一人当班长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令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小王当班长，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小李当班长</a:t>
            </a: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则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(6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符号化为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  （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）小王现在在宿舍或图书馆里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令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小王在宿舍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小王在图书馆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</a:p>
          <a:p>
            <a:pPr marL="342906" indent="-342906" defTabSz="457207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 则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(7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符号化为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246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9F1D2C-F678-410B-A2F1-CFBB2D6F6E4C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19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z="48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lang="en-US" altLang="zh-CN" sz="48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48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数理逻辑</a:t>
            </a:r>
            <a:endParaRPr lang="zh-CN" altLang="zh-CN" sz="4800" cap="all" dirty="0">
              <a:solidFill>
                <a:schemeClr val="bg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243012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92375"/>
            <a:ext cx="8280400" cy="2881313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定义：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 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p,q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为二命题，复合命题 “如果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p,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则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称作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蕴涵式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，记作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，并称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是蕴涵式的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前件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为蕴涵式的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后件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称作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蕴涵联结词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，并规定，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为假当且仅当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为真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为假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C1E4AF-BB04-420A-9EA7-EB5169B34F96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20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09350" y="1700213"/>
            <a:ext cx="60821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b="1" dirty="0">
                <a:latin typeface="Times New Roman" pitchFamily="18" charset="0"/>
              </a:rPr>
              <a:t>4.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蕴涵式与蕴涵联结词“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3886200"/>
          </a:xfrm>
        </p:spPr>
        <p:txBody>
          <a:bodyPr rtlCol="0">
            <a:noAutofit/>
          </a:bodyPr>
          <a:lstStyle/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的逻辑关系：</a:t>
            </a: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b="1" dirty="0">
                <a:latin typeface="宋体" panose="02010600030101010101" pitchFamily="2" charset="-122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b="1" dirty="0">
                <a:latin typeface="宋体" panose="02010600030101010101" pitchFamily="2" charset="-122"/>
              </a:rPr>
              <a:t>的充分条件，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</a:t>
            </a:r>
            <a:r>
              <a:rPr lang="zh-CN" altLang="en-US" sz="2400" b="1" dirty="0">
                <a:latin typeface="宋体" panose="02010600030101010101" pitchFamily="2" charset="-122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b="1" dirty="0">
                <a:latin typeface="宋体" panose="02010600030101010101" pitchFamily="2" charset="-122"/>
              </a:rPr>
              <a:t>的必要条件。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如果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，则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” </a:t>
            </a:r>
            <a:r>
              <a:rPr lang="zh-CN" altLang="en-US" sz="2400" b="1" dirty="0">
                <a:latin typeface="宋体" panose="02010600030101010101" pitchFamily="2" charset="-122"/>
              </a:rPr>
              <a:t>的不同表述法很多：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   若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，就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只要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，就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 </a:t>
            </a:r>
            <a:r>
              <a:rPr lang="zh-CN" altLang="en-US" sz="2400" b="1" dirty="0">
                <a:latin typeface="宋体" panose="02010600030101010101" pitchFamily="2" charset="-122"/>
              </a:rPr>
              <a:t>仅当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只有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才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除非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zh-CN" altLang="en-US" sz="2400" b="1" dirty="0">
                <a:latin typeface="宋体" panose="02010600030101010101" pitchFamily="2" charset="-122"/>
              </a:rPr>
              <a:t>才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</a:t>
            </a:r>
            <a:r>
              <a:rPr lang="zh-CN" altLang="en-US" sz="2400" b="1" dirty="0">
                <a:latin typeface="宋体" panose="02010600030101010101" pitchFamily="2" charset="-122"/>
              </a:rPr>
              <a:t>或  除非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zh-CN" altLang="en-US" sz="2400" b="1" dirty="0">
                <a:latin typeface="宋体" panose="02010600030101010101" pitchFamily="2" charset="-122"/>
              </a:rPr>
              <a:t>否则非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常出现的错误：混淆充分条件与必要条件</a:t>
            </a:r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6618DF-7D73-4C9B-AED8-A274ABC57A32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21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Text Box 5" descr="蓝色面巾纸">
            <a:extLst>
              <a:ext uri="{FF2B5EF4-FFF2-40B4-BE49-F238E27FC236}">
                <a16:creationId xmlns:a16="http://schemas.microsoft.com/office/drawing/2014/main" id="{47F09E2D-D93F-42C1-B095-D1F21694A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533" y="5737051"/>
            <a:ext cx="6696075" cy="10763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注意：</a:t>
            </a:r>
            <a:r>
              <a:rPr lang="en-US" altLang="zh-CN" sz="3200" b="1" dirty="0">
                <a:solidFill>
                  <a:schemeClr val="bg1"/>
                </a:solidFill>
              </a:rPr>
              <a:t>1. p</a:t>
            </a:r>
            <a:r>
              <a:rPr lang="zh-CN" altLang="en-US" sz="3200" b="1" dirty="0">
                <a:solidFill>
                  <a:schemeClr val="bg1"/>
                </a:solidFill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</a:rPr>
              <a:t>q</a:t>
            </a:r>
            <a:r>
              <a:rPr lang="zh-CN" altLang="en-US" sz="3200" b="1" dirty="0">
                <a:solidFill>
                  <a:schemeClr val="bg1"/>
                </a:solidFill>
              </a:rPr>
              <a:t>不一定有内在联系</a:t>
            </a:r>
          </a:p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           </a:t>
            </a:r>
            <a:r>
              <a:rPr lang="en-US" altLang="zh-CN" sz="3200" b="1" dirty="0">
                <a:solidFill>
                  <a:schemeClr val="bg1"/>
                </a:solidFill>
              </a:rPr>
              <a:t>2. </a:t>
            </a:r>
            <a:r>
              <a:rPr lang="zh-CN" altLang="en-US" sz="3200" b="1" dirty="0">
                <a:solidFill>
                  <a:schemeClr val="bg1"/>
                </a:solidFill>
              </a:rPr>
              <a:t>前件</a:t>
            </a:r>
            <a:r>
              <a:rPr lang="en-US" altLang="zh-CN" sz="3200" b="1" dirty="0">
                <a:solidFill>
                  <a:schemeClr val="bg1"/>
                </a:solidFill>
              </a:rPr>
              <a:t>p</a:t>
            </a:r>
            <a:r>
              <a:rPr lang="zh-CN" altLang="en-US" sz="3200" b="1" dirty="0">
                <a:solidFill>
                  <a:schemeClr val="bg1"/>
                </a:solidFill>
              </a:rPr>
              <a:t>为假时， </a:t>
            </a:r>
            <a:r>
              <a:rPr lang="en-US" altLang="zh-CN" sz="3200" b="1" i="1" dirty="0" err="1">
                <a:solidFill>
                  <a:schemeClr val="bg1"/>
                </a:solidFill>
              </a:rPr>
              <a:t>p</a:t>
            </a:r>
            <a:r>
              <a:rPr lang="en-US" altLang="zh-CN" sz="3200" b="1" dirty="0" err="1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lang="en-US" altLang="zh-CN" sz="3200" b="1" i="1" dirty="0" err="1">
                <a:solidFill>
                  <a:schemeClr val="bg1"/>
                </a:solidFill>
              </a:rPr>
              <a:t>q</a:t>
            </a:r>
            <a:r>
              <a:rPr lang="zh-CN" altLang="en-US" sz="3200" b="1" dirty="0">
                <a:solidFill>
                  <a:schemeClr val="bg1"/>
                </a:solidFill>
              </a:rPr>
              <a:t>为真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22238"/>
          </a:xfrm>
        </p:spPr>
        <p:txBody>
          <a:bodyPr/>
          <a:lstStyle/>
          <a:p>
            <a:pPr eaLnBrk="1" hangingPunct="1"/>
            <a:r>
              <a:rPr lang="en-US" altLang="zh-CN" b="1"/>
              <a:t>               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39788" y="1000108"/>
            <a:ext cx="7632700" cy="5181600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 rtlCol="0">
            <a:normAutofit fontScale="92500" lnSpcReduction="10000"/>
          </a:bodyPr>
          <a:lstStyle/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天冷，</a:t>
            </a:r>
            <a:r>
              <a:rPr lang="en-US" altLang="zh-CN" sz="2800" b="1" i="1" dirty="0">
                <a:solidFill>
                  <a:schemeClr val="bg1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小王穿羽绒服，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将下列命题符号化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只要天冷，小王就穿羽绒服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(2)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因为天冷，所以小王穿羽绒服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(3)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若小王不穿羽绒服，则天不冷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(4)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只有天冷，小王才穿羽绒服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(5)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除非天冷，小王才穿羽绒服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(6)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除非小王穿羽绒服，否则天不冷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(7)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如果天不冷，则小王不穿羽绒服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(8)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小王穿羽绒服仅当天冷的时候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01002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2B3AE15-9BF9-486C-A433-1AD5FB3EE776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22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81038" y="6183296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注意：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i="1" dirty="0" err="1">
                <a:latin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latin typeface="Times New Roman" pitchFamily="18" charset="0"/>
              </a:rPr>
              <a:t>q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与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800" b="1" i="1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 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等值（真值相同）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6686576" y="19050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 i="1" dirty="0" err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itchFamily="18" charset="0"/>
              </a:rPr>
              <a:t>q</a:t>
            </a:r>
            <a:endParaRPr lang="en-US" altLang="zh-CN" sz="2800" b="1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6610376" y="2388054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534176" y="2871108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6457976" y="432027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6838976" y="335416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q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US" altLang="zh-CN" sz="2800" b="1" i="1">
                <a:solidFill>
                  <a:srgbClr val="0070C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6838976" y="3837216"/>
            <a:ext cx="1046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q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6762776" y="4803324"/>
            <a:ext cx="1198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q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70C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6797718" y="5286374"/>
            <a:ext cx="1122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b="1" i="1" dirty="0" err="1">
                <a:solidFill>
                  <a:srgbClr val="0070C0"/>
                </a:solidFill>
                <a:latin typeface="Times New Roman" pitchFamily="18" charset="0"/>
              </a:rPr>
              <a:t>q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itchFamily="18" charset="0"/>
              </a:rPr>
              <a:t>p</a:t>
            </a:r>
            <a:endParaRPr lang="en-US" altLang="zh-CN" sz="2800" b="1" i="1" dirty="0">
              <a:solidFill>
                <a:srgbClr val="0070C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29" grpId="0" autoUpdateAnimBg="0"/>
      <p:bldP spid="154630" grpId="0" autoUpdateAnimBg="0"/>
      <p:bldP spid="154631" grpId="0" autoUpdateAnimBg="0"/>
      <p:bldP spid="154632" grpId="0" autoUpdateAnimBg="0"/>
      <p:bldP spid="154633" grpId="0" autoUpdateAnimBg="0"/>
      <p:bldP spid="154634" grpId="0" autoUpdateAnimBg="0"/>
      <p:bldP spid="154635" grpId="0" autoUpdateAnimBg="0"/>
      <p:bldP spid="1546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9695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349500"/>
            <a:ext cx="8362950" cy="3816350"/>
          </a:xfrm>
        </p:spPr>
        <p:txBody>
          <a:bodyPr rtlCol="0">
            <a:normAutofit lnSpcReduction="10000"/>
          </a:bodyPr>
          <a:lstStyle/>
          <a:p>
            <a:pPr marL="342906" indent="-342906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为二命题，复合命题 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等价式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称作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等价联结词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并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为真当且仅当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同时为真或同时为假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342906" indent="-342906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的逻辑关系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互为充分必要条件</a:t>
            </a:r>
          </a:p>
          <a:p>
            <a:pPr marL="342906" indent="-342906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为真当且仅当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同真或同假</a:t>
            </a:r>
          </a:p>
          <a:p>
            <a:pPr marL="342906" indent="-342906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等值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467790-1F8F-4612-B121-A75DD3C2DE23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23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27464" y="1574800"/>
            <a:ext cx="5452135" cy="58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5.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</a:rPr>
              <a:t>等价式与等价联结词“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</a:rPr>
              <a:t>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25538"/>
            <a:ext cx="7561262" cy="5111750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求下列复合命题的真值</a:t>
            </a:r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 2 + 2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当且仅当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 + 3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  2 + 2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当且仅当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是偶数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  2 + 2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当且仅当 太阳从东方升起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4)  2 + 2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当且仅当 美国位于非洲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(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5) 2 + 2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≠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当且仅当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不是奇数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(6)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两圆面积相等当且仅当它们的半径相等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答案：它们的真值分别为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1, 1</a:t>
            </a:r>
          </a:p>
        </p:txBody>
      </p:sp>
      <p:sp>
        <p:nvSpPr>
          <p:cNvPr id="6963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BAECF6-5D00-443D-B29F-57629D208DAC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24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EDF038-21CD-4C89-8DAA-0E8B47FDE251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25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4400" b="1"/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043890" cy="53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/>
              <a:t>复合命题符号化：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第一步：分析出各简单命题，并将它们符号化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第二步：使用合适的连接词，把简单命题逐个联结起来</a:t>
            </a:r>
            <a:r>
              <a:rPr lang="en-US" altLang="zh-CN" sz="2800" b="1" dirty="0"/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例  </a:t>
            </a:r>
            <a:r>
              <a:rPr lang="en-US" altLang="zh-CN" sz="2800" b="1" dirty="0"/>
              <a:t>1. </a:t>
            </a:r>
            <a:r>
              <a:rPr lang="zh-CN" altLang="en-US" sz="2800" b="1" dirty="0"/>
              <a:t>小王是游泳冠军或百米赛跑冠军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小王现在在宿舍或在图书馆里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3. </a:t>
            </a:r>
            <a:r>
              <a:rPr lang="zh-CN" altLang="en-US" sz="2800" b="1" dirty="0"/>
              <a:t>选小王或小李中的一人当班长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4. </a:t>
            </a:r>
            <a:r>
              <a:rPr lang="zh-CN" altLang="en-US" sz="2800" b="1" dirty="0"/>
              <a:t>如果我上街，我就去书店看看，除非我很累  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       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r</a:t>
            </a:r>
            <a:r>
              <a:rPr lang="en-US" altLang="zh-CN" sz="2800" b="1" i="1" dirty="0">
                <a:solidFill>
                  <a:srgbClr val="FF3300"/>
                </a:solidFill>
                <a:latin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rgbClr val="FF3300"/>
                </a:solidFill>
                <a:latin typeface="宋体" pitchFamily="2" charset="-122"/>
              </a:rPr>
              <a:t> </a:t>
            </a:r>
            <a:r>
              <a:rPr lang="zh-CN" altLang="en-US" sz="2800" b="1" dirty="0"/>
              <a:t>（</a:t>
            </a:r>
            <a:r>
              <a:rPr lang="en-US" altLang="zh-CN" sz="2800" b="1" i="1" dirty="0" err="1">
                <a:latin typeface="Times New Roman" pitchFamily="18" charset="0"/>
              </a:rPr>
              <a:t>p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latin typeface="Times New Roman" pitchFamily="18" charset="0"/>
              </a:rPr>
              <a:t>q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/>
              <a:t>）</a:t>
            </a:r>
            <a:r>
              <a:rPr lang="zh-CN" altLang="en-US" sz="2800" b="1" i="1" dirty="0">
                <a:latin typeface="Times New Roman" pitchFamily="18" charset="0"/>
              </a:rPr>
              <a:t> 或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r </a:t>
            </a:r>
            <a:r>
              <a:rPr lang="en-US" altLang="zh-CN" sz="2800" b="1" dirty="0">
                <a:latin typeface="宋体" pitchFamily="2" charset="-122"/>
              </a:rPr>
              <a:t>∧p)</a:t>
            </a:r>
            <a:r>
              <a:rPr lang="en-US" altLang="zh-CN" sz="2800" b="1" i="1" dirty="0">
                <a:solidFill>
                  <a:srgbClr val="FF3300"/>
                </a:solidFill>
                <a:latin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q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5.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小王是计算机系学生，他生于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1985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年或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1986   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年，他是三好学生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12192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联结词与复合命题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7920037" cy="4679950"/>
          </a:xfrm>
        </p:spPr>
        <p:txBody>
          <a:bodyPr rtlCol="0">
            <a:normAutofit/>
          </a:bodyPr>
          <a:lstStyle/>
          <a:p>
            <a:pPr marL="0" indent="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以上给出了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个联结词：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800" b="1" dirty="0">
                <a:latin typeface="宋体" panose="02010600030101010101" pitchFamily="2" charset="-122"/>
              </a:rPr>
              <a:t>，组成一个联结词集合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</a:p>
          <a:p>
            <a:pPr marL="0" indent="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</a:p>
          <a:p>
            <a:pPr marL="0" indent="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联结词的优先顺序为：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;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如果出现的联结词同级，又无括号时，则按从左到右的顺序运算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若遇有括号时，应该先进行括号中的运算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宋体" panose="02010600030101010101" pitchFamily="2" charset="-122"/>
              </a:rPr>
              <a:t>  </a:t>
            </a:r>
          </a:p>
          <a:p>
            <a:pPr marL="0" indent="0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注意</a:t>
            </a:r>
            <a:r>
              <a:rPr lang="en-US" altLang="zh-CN" sz="2800" b="1" dirty="0"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本书中使用的括号全为圆括号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/>
              <a:t>  </a:t>
            </a:r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426163-A6F7-4864-8E10-2DE785511AEE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26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1.2  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命题公式及分类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953000"/>
          </a:xfrm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命题变项与合式公式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公式的赋值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真值表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命题公式的分类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重言式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矛盾式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可满足式</a:t>
            </a:r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C96333-1C12-4C84-896C-C109A3F70004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27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611188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命题变项与合式公式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7775575" cy="5400675"/>
          </a:xfrm>
        </p:spPr>
        <p:txBody>
          <a:bodyPr rtlCol="0">
            <a:normAutofit lnSpcReduction="10000"/>
          </a:bodyPr>
          <a:lstStyle/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命题常项：</a:t>
            </a:r>
            <a:r>
              <a:rPr lang="zh-CN" altLang="en-US" sz="2800" b="1" dirty="0">
                <a:latin typeface="宋体" panose="02010600030101010101" pitchFamily="2" charset="-122"/>
              </a:rPr>
              <a:t>简单命题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真值确定的陈述句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命题变项：</a:t>
            </a:r>
            <a:r>
              <a:rPr lang="zh-CN" altLang="en-US" sz="2800" b="1" dirty="0">
                <a:latin typeface="宋体" panose="02010600030101010101" pitchFamily="2" charset="-122"/>
              </a:rPr>
              <a:t>真值不确定的陈述句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命题公式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合式公式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公式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递归定义如下：</a:t>
            </a: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单个命题常项或变项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Times New Roman" panose="02020603050405020304" pitchFamily="18" charset="0"/>
              </a:rPr>
              <a:t>,0,1</a:t>
            </a: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</a:rPr>
              <a:t>合式公式</a:t>
            </a: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</a:t>
            </a: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</a:t>
            </a: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只有有限次地应用</a:t>
            </a:r>
            <a:r>
              <a:rPr lang="en-US" altLang="zh-CN" sz="2800" b="1" dirty="0">
                <a:latin typeface="Times New Roman" panose="02020603050405020304" pitchFamily="18" charset="0"/>
              </a:rPr>
              <a:t>(1)~(3)</a:t>
            </a:r>
            <a:r>
              <a:rPr lang="zh-CN" altLang="en-US" sz="2800" b="1" dirty="0">
                <a:latin typeface="Times New Roman" panose="02020603050405020304" pitchFamily="18" charset="0"/>
              </a:rPr>
              <a:t>形成的符号串才是合式公式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marL="609600" indent="-609600" algn="just" defTabSz="457207" eaLnBrk="1" fontAlgn="auto" hangingPunct="1">
              <a:lnSpc>
                <a:spcPct val="95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命题公式也称为合式公式，或简称公式。</a:t>
            </a:r>
          </a:p>
        </p:txBody>
      </p:sp>
      <p:sp>
        <p:nvSpPr>
          <p:cNvPr id="737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6473B0-4C28-4475-9DAE-4B750C2505B9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28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17575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合式公式的层次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28750"/>
            <a:ext cx="7921625" cy="4929208"/>
          </a:xfrm>
        </p:spPr>
        <p:txBody>
          <a:bodyPr rtlCol="0">
            <a:normAutofit lnSpcReduction="10000"/>
          </a:bodyPr>
          <a:lstStyle/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若公式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是单个的命题变项或命题常项（包括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+1(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≥0)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层公式是指下面情况之一：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层公式；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层公式，且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的层次及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的层次及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marL="342906" indent="-342906" algn="just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的层次及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747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4B9165-D4E8-4727-A4F9-4CDEABA20C1B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29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B0F0"/>
                </a:solidFill>
              </a:rPr>
              <a:t>数理逻辑部分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章  命题逻辑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章  一阶逻辑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16CD58-3975-43D3-905D-4225998538CB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17575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合式公式的层次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643063"/>
            <a:ext cx="7286625" cy="3786187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例如  公式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                                           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层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        1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层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  2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层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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3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层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        4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FBCBA8-6E69-45ED-ACAC-C9258526CF43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30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1196975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公式的赋值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01775"/>
            <a:ext cx="7920038" cy="509587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:</a:t>
            </a:r>
          </a:p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设公式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中的命题变项为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i="1" baseline="-30000" dirty="0">
                <a:latin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</a:rPr>
              <a:t>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各指定一个真值（</a:t>
            </a:r>
            <a:r>
              <a:rPr lang="en-US" altLang="zh-CN" sz="2800" b="1" dirty="0">
                <a:latin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</a:rPr>
              <a:t>或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），称为对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的一个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赋值</a:t>
            </a:r>
            <a:r>
              <a:rPr lang="zh-CN" altLang="en-US" sz="2800" b="1" dirty="0">
                <a:latin typeface="Times New Roman" pitchFamily="18" charset="0"/>
              </a:rPr>
              <a:t>或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解释。</a:t>
            </a:r>
            <a:endParaRPr lang="zh-CN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成真赋值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使公式为真的赋值。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成假赋值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使公式为假的赋值。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D07F28-0F10-4EEE-8963-C0E617BDA317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31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13716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公式的赋值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5111750"/>
          </a:xfrm>
        </p:spPr>
        <p:txBody>
          <a:bodyPr rtlCol="0">
            <a:normAutofit/>
          </a:bodyPr>
          <a:lstStyle/>
          <a:p>
            <a:pPr marL="342906" indent="-342906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6" indent="-342906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</a:rPr>
              <a:t>赋值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之间不加标点符号，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>
                <a:latin typeface="Times New Roman" pitchFamily="18" charset="0"/>
              </a:rPr>
              <a:t>或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marL="342906" indent="-342906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中仅出现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，给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赋值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是指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i="1" baseline="-30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6" indent="-342906" algn="just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中仅出现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zh-CN" altLang="en-US" sz="2800" b="1" dirty="0">
                <a:latin typeface="Times New Roman" pitchFamily="18" charset="0"/>
              </a:rPr>
              <a:t>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赋值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</a:rPr>
              <a:t>是指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342906" indent="-342906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zh-CN" altLang="en-US" sz="2800" b="1" dirty="0">
                <a:latin typeface="Times New Roman" pitchFamily="18" charset="0"/>
              </a:rPr>
              <a:t>含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个变项的公式有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个赋值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endParaRPr lang="en-US" altLang="zh-CN" sz="2800" dirty="0"/>
          </a:p>
        </p:txBody>
      </p:sp>
      <p:sp>
        <p:nvSpPr>
          <p:cNvPr id="778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88BF5B-C498-4CC5-9BF0-679F55E7DEEB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32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5875"/>
            <a:ext cx="5392738" cy="79375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真值表</a:t>
            </a:r>
            <a:r>
              <a:rPr lang="zh-CN" altLang="en-US" sz="3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07375" cy="5111750"/>
          </a:xfrm>
        </p:spPr>
        <p:txBody>
          <a:bodyPr rtlCol="0">
            <a:normAutofit/>
          </a:bodyPr>
          <a:lstStyle/>
          <a:p>
            <a:pPr marL="0" indent="0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真值表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宋体" panose="02010600030101010101" pitchFamily="2" charset="-122"/>
              </a:rPr>
              <a:t>公式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在所有赋值下的取值情况列成的表。</a:t>
            </a:r>
          </a:p>
          <a:p>
            <a:pPr marL="0" indent="0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）列出所有命题变项，列出所有可能赋值</a:t>
            </a:r>
          </a:p>
          <a:p>
            <a:pPr marL="0" indent="0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）按从低到高的顺序写出各层次；</a:t>
            </a:r>
          </a:p>
          <a:p>
            <a:pPr marL="0" indent="0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）对应每个赋值，计算命题公式各层次的值，直到命题公式的值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36AE31-D076-4028-B35C-131655F888C3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33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2109788" cy="882650"/>
          </a:xfrm>
        </p:spPr>
        <p:txBody>
          <a:bodyPr/>
          <a:lstStyle/>
          <a:p>
            <a:pPr eaLnBrk="1" hangingPunct="1"/>
            <a:r>
              <a:rPr lang="zh-CN" altLang="en-US" b="1"/>
              <a:t>实例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428750"/>
            <a:ext cx="7283450" cy="1119188"/>
          </a:xfrm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例 给出公式的真值表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latin typeface="宋体" panose="02010600030101010101" pitchFamily="2" charset="-122"/>
              </a:rPr>
              <a:t>真值表</a:t>
            </a:r>
            <a:endParaRPr lang="zh-CN" altLang="en-US" sz="2800" dirty="0"/>
          </a:p>
        </p:txBody>
      </p:sp>
      <p:graphicFrame>
        <p:nvGraphicFramePr>
          <p:cNvPr id="188441" name="Group 25"/>
          <p:cNvGraphicFramePr>
            <a:graphicFrameLocks noGrp="1"/>
          </p:cNvGraphicFramePr>
          <p:nvPr>
            <p:ph sz="half" idx="2"/>
          </p:nvPr>
        </p:nvGraphicFramePr>
        <p:xfrm>
          <a:off x="714375" y="2857500"/>
          <a:ext cx="7561263" cy="2798763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p 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A24E12-B08D-4A2E-8DED-3CDFAF579B5B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34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417BE0-5BAD-4490-AC42-AF3BAEE7B88F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35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755650" y="17732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latin typeface="Times New Roman" pitchFamily="18" charset="0"/>
              </a:rPr>
              <a:t>例  </a:t>
            </a:r>
            <a:r>
              <a:rPr lang="en-US" altLang="zh-CN" sz="3200" b="1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= 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 err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latin typeface="宋体" pitchFamily="2" charset="-122"/>
              </a:rPr>
              <a:t>真值表</a:t>
            </a:r>
          </a:p>
        </p:txBody>
      </p:sp>
      <p:graphicFrame>
        <p:nvGraphicFramePr>
          <p:cNvPr id="165924" name="Group 36"/>
          <p:cNvGraphicFramePr>
            <a:graphicFrameLocks noGrp="1"/>
          </p:cNvGraphicFramePr>
          <p:nvPr/>
        </p:nvGraphicFramePr>
        <p:xfrm>
          <a:off x="755650" y="2924175"/>
          <a:ext cx="7634288" cy="2638544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   q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920" name="Text Box 37"/>
          <p:cNvSpPr txBox="1">
            <a:spLocks noChangeArrowheads="1"/>
          </p:cNvSpPr>
          <p:nvPr/>
        </p:nvSpPr>
        <p:spPr bwMode="auto">
          <a:xfrm>
            <a:off x="714375" y="285750"/>
            <a:ext cx="1304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4400" b="1"/>
              <a:t>实例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6F23FE-53CA-4429-9ED2-D513B317EF3F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36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785813" y="50006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latin typeface="Times New Roman" pitchFamily="18" charset="0"/>
              </a:rPr>
              <a:t>例 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 err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latin typeface="宋体" pitchFamily="2" charset="-122"/>
              </a:rPr>
              <a:t>真值表</a:t>
            </a:r>
          </a:p>
        </p:txBody>
      </p:sp>
      <p:graphicFrame>
        <p:nvGraphicFramePr>
          <p:cNvPr id="166940" name="Group 28"/>
          <p:cNvGraphicFramePr>
            <a:graphicFrameLocks noGrp="1"/>
          </p:cNvGraphicFramePr>
          <p:nvPr/>
        </p:nvGraphicFramePr>
        <p:xfrm>
          <a:off x="857250" y="1571625"/>
          <a:ext cx="7272338" cy="4621856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p   q    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 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1   1   1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0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039813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公式的类型</a:t>
            </a:r>
            <a:r>
              <a:rPr lang="zh-CN" alt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301038" cy="3816350"/>
          </a:xfrm>
        </p:spPr>
        <p:txBody>
          <a:bodyPr rtlCol="0">
            <a:normAutofit lnSpcReduction="10000"/>
          </a:bodyPr>
          <a:lstStyle/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800" b="1" dirty="0">
                <a:latin typeface="宋体" panose="02010600030101010101" pitchFamily="2" charset="-122"/>
              </a:rPr>
              <a:t> 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为一个命题公式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无成假赋值，则称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重言式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也称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永真式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无成真赋值，则称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矛盾式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也称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永假式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不是矛盾式，则称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可满足式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注意：重言式是可满足式，但反之不真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上例中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为重言式，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为矛盾式，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为可满足式</a:t>
            </a:r>
          </a:p>
        </p:txBody>
      </p:sp>
      <p:sp>
        <p:nvSpPr>
          <p:cNvPr id="829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4455BB-AC8A-46F7-8336-1633353EEA9C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37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2949" name="Text Box 4" descr="蓝色面巾纸"/>
          <p:cNvSpPr txBox="1">
            <a:spLocks noChangeArrowheads="1"/>
          </p:cNvSpPr>
          <p:nvPr/>
        </p:nvSpPr>
        <p:spPr bwMode="auto">
          <a:xfrm>
            <a:off x="571500" y="5286375"/>
            <a:ext cx="7848600" cy="58896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3399"/>
                </a:solidFill>
              </a:rPr>
              <a:t>真值表－－判断命题公式类型的一种方法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C636-F0BD-49E0-9296-1435B890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42758"/>
            <a:ext cx="3440266" cy="5594554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形式化练习：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Suitcase Problem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C1F5-95CB-4403-9B69-D4901F3E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496" y="1443869"/>
            <a:ext cx="5834078" cy="25899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 :    </a:t>
            </a:r>
            <a:r>
              <a:rPr lang="zh-CN" altLang="en-US" sz="2800" dirty="0"/>
              <a:t>在时刻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/>
              <a:t>打开了</a:t>
            </a:r>
            <a:endParaRPr lang="en-US" altLang="zh-CN" sz="2800" dirty="0"/>
          </a:p>
          <a:p>
            <a:r>
              <a:rPr lang="en-US" altLang="zh-CN" sz="2800" dirty="0"/>
              <a:t>      : </a:t>
            </a:r>
            <a:r>
              <a:rPr lang="zh-CN" altLang="en-US" sz="2800" dirty="0"/>
              <a:t>动作“扳动   ”被执行</a:t>
            </a:r>
            <a:endParaRPr lang="en-US" altLang="zh-CN" sz="2800" dirty="0"/>
          </a:p>
          <a:p>
            <a:r>
              <a:rPr lang="en-US" altLang="zh-CN" sz="2800" dirty="0"/>
              <a:t>        :</a:t>
            </a:r>
            <a:r>
              <a:rPr lang="zh-CN" altLang="en-US" sz="2800" dirty="0"/>
              <a:t>箱子弹开了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DA4BE-08A2-4280-A1AB-E47A302C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11C586-630F-4006-81BB-C55D7F841044}" type="slidenum">
              <a:rPr lang="en-US" altLang="zh-CN" b="1">
                <a:solidFill>
                  <a:srgbClr val="EBEBEB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altLang="zh-CN" b="1" dirty="0">
              <a:solidFill>
                <a:srgbClr val="EBEBEB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96364-D801-47A2-B86E-A5CFA368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883" y="4763733"/>
            <a:ext cx="4522522" cy="1955990"/>
          </a:xfrm>
          <a:prstGeom prst="rect">
            <a:avLst/>
          </a:prstGeom>
          <a:effectLst/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0B24D9-2ACF-4EC3-AEE9-CBDDB80A0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35742"/>
              </p:ext>
            </p:extLst>
          </p:nvPr>
        </p:nvGraphicFramePr>
        <p:xfrm>
          <a:off x="3707965" y="1338016"/>
          <a:ext cx="4619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Equation" r:id="rId4" imgW="177480" imgH="241200" progId="Equation.DSMT4">
                  <p:embed/>
                </p:oleObj>
              </mc:Choice>
              <mc:Fallback>
                <p:oleObj name="Equation" r:id="rId4" imgW="177480" imgH="241200" progId="Equation.DSMT4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D3A7EB80-C387-400F-8F02-24C5D238C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65" y="1338016"/>
                        <a:ext cx="461963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B4088F5-6846-4BD1-80FE-A72A9EFA6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86756"/>
              </p:ext>
            </p:extLst>
          </p:nvPr>
        </p:nvGraphicFramePr>
        <p:xfrm>
          <a:off x="4276749" y="1422871"/>
          <a:ext cx="395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0B24D9-2ACF-4EC3-AEE9-CBDDB80A0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49" y="1422871"/>
                        <a:ext cx="395287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A383DE0B-58C0-4B22-80B3-01E53E6B2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57150"/>
              </p:ext>
            </p:extLst>
          </p:nvPr>
        </p:nvGraphicFramePr>
        <p:xfrm>
          <a:off x="6343101" y="1995488"/>
          <a:ext cx="396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15" name="Object 12">
                        <a:extLst>
                          <a:ext uri="{FF2B5EF4-FFF2-40B4-BE49-F238E27FC236}">
                            <a16:creationId xmlns:a16="http://schemas.microsoft.com/office/drawing/2014/main" id="{DB4088F5-6846-4BD1-80FE-A72A9EFA6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101" y="1995488"/>
                        <a:ext cx="39687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39646160-59D8-41C0-AFF5-50AC74975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91836"/>
              </p:ext>
            </p:extLst>
          </p:nvPr>
        </p:nvGraphicFramePr>
        <p:xfrm>
          <a:off x="3604072" y="1963738"/>
          <a:ext cx="8239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6" name="Equation" r:id="rId10" imgW="317160" imgH="241200" progId="Equation.DSMT4">
                  <p:embed/>
                </p:oleObj>
              </mc:Choice>
              <mc:Fallback>
                <p:oleObj name="Equation" r:id="rId10" imgW="317160" imgH="241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0B24D9-2ACF-4EC3-AEE9-CBDDB80A0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072" y="1963738"/>
                        <a:ext cx="823912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A6E63DFA-B89E-4380-91D4-C71D091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12613"/>
              </p:ext>
            </p:extLst>
          </p:nvPr>
        </p:nvGraphicFramePr>
        <p:xfrm>
          <a:off x="3718313" y="2641923"/>
          <a:ext cx="8905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Equation" r:id="rId12" imgW="342720" imgH="164880" progId="Equation.DSMT4">
                  <p:embed/>
                </p:oleObj>
              </mc:Choice>
              <mc:Fallback>
                <p:oleObj name="Equation" r:id="rId12" imgW="342720" imgH="164880" progId="Equation.DSMT4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39646160-59D8-41C0-AFF5-50AC74975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313" y="2641923"/>
                        <a:ext cx="890587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20309059-3DBF-4A47-BAB0-F55108D41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82553"/>
              </p:ext>
            </p:extLst>
          </p:nvPr>
        </p:nvGraphicFramePr>
        <p:xfrm>
          <a:off x="4138613" y="3409950"/>
          <a:ext cx="29622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8" name="Equation" r:id="rId14" imgW="1143000" imgH="241200" progId="Equation.DSMT4">
                  <p:embed/>
                </p:oleObj>
              </mc:Choice>
              <mc:Fallback>
                <p:oleObj name="Equation" r:id="rId14" imgW="1143000" imgH="241200" progId="Equation.DSMT4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39646160-59D8-41C0-AFF5-50AC74975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409950"/>
                        <a:ext cx="2962275" cy="623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E9B542EB-EBD0-468B-9335-65E72E498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935325"/>
              </p:ext>
            </p:extLst>
          </p:nvPr>
        </p:nvGraphicFramePr>
        <p:xfrm>
          <a:off x="4137025" y="4002088"/>
          <a:ext cx="29622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Equation" r:id="rId16" imgW="1143000" imgH="241200" progId="Equation.DSMT4">
                  <p:embed/>
                </p:oleObj>
              </mc:Choice>
              <mc:Fallback>
                <p:oleObj name="Equation" r:id="rId16" imgW="1143000" imgH="241200" progId="Equation.DSMT4">
                  <p:embed/>
                  <p:pic>
                    <p:nvPicPr>
                      <p:cNvPr id="20" name="Object 12">
                        <a:extLst>
                          <a:ext uri="{FF2B5EF4-FFF2-40B4-BE49-F238E27FC236}">
                            <a16:creationId xmlns:a16="http://schemas.microsoft.com/office/drawing/2014/main" id="{20309059-3DBF-4A47-BAB0-F55108D41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4002088"/>
                        <a:ext cx="2962275" cy="6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1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056437" cy="10795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B0F0"/>
                </a:solidFill>
              </a:rPr>
              <a:t>第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en-US" b="1" dirty="0">
                <a:solidFill>
                  <a:srgbClr val="00B0F0"/>
                </a:solidFill>
              </a:rPr>
              <a:t>章 命题逻辑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608512"/>
          </a:xfrm>
        </p:spPr>
        <p:txBody>
          <a:bodyPr rtlCol="0">
            <a:normAutofit/>
          </a:bodyPr>
          <a:lstStyle/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1.1 </a:t>
            </a:r>
            <a:r>
              <a:rPr lang="zh-CN" altLang="en-US" b="1" dirty="0">
                <a:latin typeface="Times New Roman" panose="02020603050405020304" pitchFamily="18" charset="0"/>
              </a:rPr>
              <a:t>命题符号化及联结词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1.2 </a:t>
            </a:r>
            <a:r>
              <a:rPr lang="zh-CN" altLang="en-US" b="1" dirty="0">
                <a:latin typeface="Times New Roman" panose="02020603050405020304" pitchFamily="18" charset="0"/>
              </a:rPr>
              <a:t>命题公式及分类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1.3 </a:t>
            </a:r>
            <a:r>
              <a:rPr lang="zh-CN" altLang="en-US" b="1" dirty="0">
                <a:latin typeface="Times New Roman" panose="02020603050405020304" pitchFamily="18" charset="0"/>
              </a:rPr>
              <a:t>等值演算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1.4 </a:t>
            </a:r>
            <a:r>
              <a:rPr lang="zh-CN" altLang="en-US" b="1" dirty="0">
                <a:latin typeface="Times New Roman" panose="02020603050405020304" pitchFamily="18" charset="0"/>
              </a:rPr>
              <a:t>范式</a:t>
            </a: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联结词全功能集</a:t>
            </a: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1.6 </a:t>
            </a:r>
            <a:r>
              <a:rPr lang="zh-CN" altLang="en-US" b="1" dirty="0">
                <a:latin typeface="Times New Roman" panose="02020603050405020304" pitchFamily="18" charset="0"/>
              </a:rPr>
              <a:t>组合电路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1.7 </a:t>
            </a:r>
            <a:r>
              <a:rPr lang="zh-CN" altLang="en-US" b="1" dirty="0">
                <a:latin typeface="Times New Roman" panose="02020603050405020304" pitchFamily="18" charset="0"/>
              </a:rPr>
              <a:t>推理理论</a:t>
            </a:r>
          </a:p>
        </p:txBody>
      </p:sp>
      <p:sp>
        <p:nvSpPr>
          <p:cNvPr id="481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99AAEA-DF68-49E0-A76C-A9CA02FD6E60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4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05725" cy="115252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B0F0"/>
                </a:solidFill>
              </a:rPr>
              <a:t>1.1 </a:t>
            </a:r>
            <a:r>
              <a:rPr lang="zh-CN" altLang="en-US" b="1" dirty="0">
                <a:solidFill>
                  <a:srgbClr val="00B0F0"/>
                </a:solidFill>
              </a:rPr>
              <a:t>命题符号化及联结词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命题与真值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原子命题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复合命题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命题常项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命题变项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800" b="1" dirty="0">
                <a:latin typeface="宋体" pitchFamily="2" charset="-122"/>
              </a:rPr>
              <a:t>联结词</a:t>
            </a:r>
            <a:r>
              <a:rPr lang="zh-CN" altLang="en-US" sz="2800" b="1" dirty="0"/>
              <a:t> </a:t>
            </a:r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2458E5-992C-4598-B102-C7C0D34A5B24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5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4800"/>
            <a:ext cx="8002588" cy="917575"/>
          </a:xfrm>
        </p:spPr>
        <p:txBody>
          <a:bodyPr/>
          <a:lstStyle/>
          <a:p>
            <a:pPr eaLnBrk="1" hangingPunct="1"/>
            <a:r>
              <a:rPr lang="zh-CN" altLang="en-US" b="1"/>
              <a:t>命题与真值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12850"/>
            <a:ext cx="8135938" cy="54562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命题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宋体" pitchFamily="2" charset="-122"/>
              </a:rPr>
              <a:t>判断结果惟一的陈述句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命题的真值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宋体" pitchFamily="2" charset="-122"/>
              </a:rPr>
              <a:t>判断的结果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真值的取值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宋体" pitchFamily="2" charset="-122"/>
              </a:rPr>
              <a:t>真与假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真命题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真值为真的命题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假命题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真值为假的命题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FF0066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注意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r>
              <a:rPr lang="zh-CN" altLang="en-US" sz="2400" b="1" dirty="0">
                <a:latin typeface="宋体" pitchFamily="2" charset="-122"/>
              </a:rPr>
              <a:t>感叹句、祈使句、疑问句都不是命题；</a:t>
            </a:r>
            <a:endParaRPr lang="zh-CN" altLang="en-US" sz="2400" b="1" dirty="0"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2.</a:t>
            </a:r>
            <a:r>
              <a:rPr lang="zh-CN" altLang="en-US" sz="2400" b="1" dirty="0">
                <a:latin typeface="宋体" pitchFamily="2" charset="-122"/>
              </a:rPr>
              <a:t>陈述句中的悖论不是命题；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</a:rPr>
              <a:t>判断结果不惟一确定的不是命题</a:t>
            </a:r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046E6D-274E-48B8-87C7-EE8B7C9BE49D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6</a:t>
            </a:fld>
            <a:endParaRPr lang="en-US" altLang="zh-CN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61913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052513"/>
            <a:ext cx="7775575" cy="4800600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下列句子中那些是命题？ 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(1)      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是无理数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(2)   2 + 5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8.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(3)   </a:t>
            </a:r>
            <a:r>
              <a:rPr lang="en-US" altLang="zh-CN" sz="2800" b="1" i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+ 5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＞ 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3.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(4)  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你有铅笔吗？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(5) 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这只兔子跑得真快呀！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(6) 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请不要讲话！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(7)  </a:t>
            </a:r>
            <a:r>
              <a:rPr lang="zh-CN" altLang="en-US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我正在说谎话</a:t>
            </a:r>
            <a:r>
              <a:rPr lang="en-US" altLang="zh-CN" sz="2800" b="1">
                <a:solidFill>
                  <a:srgbClr val="0F282A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046E6D-274E-48B8-87C7-EE8B7C9BE49D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7</a:t>
            </a:fld>
            <a:endParaRPr lang="en-US" altLang="zh-C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227763" y="1614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真命题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6227763" y="22621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假命题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6227763" y="28384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真值不确定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6227763" y="34147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疑问句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227763" y="39909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感叹句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6227763" y="46386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祈使句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6227763" y="52149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悖论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5580063" y="5876925"/>
            <a:ext cx="324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(3)~(7)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都不是命题</a:t>
            </a:r>
          </a:p>
        </p:txBody>
      </p:sp>
      <p:graphicFrame>
        <p:nvGraphicFramePr>
          <p:cNvPr id="51213" name="Object 12"/>
          <p:cNvGraphicFramePr>
            <a:graphicFrameLocks noChangeAspect="1"/>
          </p:cNvGraphicFramePr>
          <p:nvPr/>
        </p:nvGraphicFramePr>
        <p:xfrm>
          <a:off x="2051050" y="1616075"/>
          <a:ext cx="57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3" imgW="241091" imgH="215713" progId="Equation.3">
                  <p:embed/>
                </p:oleObj>
              </mc:Choice>
              <mc:Fallback>
                <p:oleObj name="Equation" r:id="rId3" imgW="241091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16075"/>
                        <a:ext cx="5778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utoUpdateAnimBg="0"/>
      <p:bldP spid="143369" grpId="0" autoUpdateAnimBg="0"/>
      <p:bldP spid="143370" grpId="0" autoUpdateAnimBg="0"/>
      <p:bldP spid="1433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E8CF52-D824-455F-8AEF-D22AA3B15827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8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2800" b="1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609600" y="1052513"/>
            <a:ext cx="7850188" cy="2986087"/>
          </a:xfrm>
          <a:prstGeom prst="rect">
            <a:avLst/>
          </a:prstGeo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下列句子中那些是命题？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明年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月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日是晴天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  (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9) 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地球外的星球上也有人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zh-CN" sz="4400" b="1"/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85800" y="4267200"/>
            <a:ext cx="7543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8</a:t>
            </a:r>
            <a:r>
              <a:rPr lang="zh-CN" altLang="en-US" sz="2800" b="1"/>
              <a:t>）、（</a:t>
            </a:r>
            <a:r>
              <a:rPr lang="en-US" altLang="zh-CN" sz="2800" b="1"/>
              <a:t>9</a:t>
            </a:r>
            <a:r>
              <a:rPr lang="zh-CN" altLang="en-US" sz="2800" b="1"/>
              <a:t>）的真值虽然现在还不知道，但它的真值是唯一的，因而是命题。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939800"/>
          </a:xfrm>
        </p:spPr>
        <p:txBody>
          <a:bodyPr/>
          <a:lstStyle/>
          <a:p>
            <a:pPr eaLnBrk="1" hangingPunct="1"/>
            <a:r>
              <a:rPr lang="zh-CN" altLang="en-US" b="1"/>
              <a:t>命题的分类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41438"/>
            <a:ext cx="8447088" cy="5327650"/>
          </a:xfrm>
        </p:spPr>
        <p:txBody>
          <a:bodyPr rtlCol="0">
            <a:normAutofit/>
          </a:bodyPr>
          <a:lstStyle/>
          <a:p>
            <a:pPr marL="365125" indent="-365125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简单命题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原子命题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)</a:t>
            </a:r>
          </a:p>
          <a:p>
            <a:pPr marL="365125" indent="-365125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简单构成的命题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不能分解成更简单的陈述句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65125" indent="-365125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简单命题的真值是确定的，又称为命题常项或命题常元</a:t>
            </a:r>
          </a:p>
          <a:p>
            <a:pPr marL="365125" indent="-365125" algn="just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复合命题</a:t>
            </a:r>
          </a:p>
          <a:p>
            <a:pPr marL="365125" indent="-365125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由简单命题与联结词按一定规则复合而成的命题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65125" indent="-365125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命题变项（命题变元）</a:t>
            </a:r>
          </a:p>
          <a:p>
            <a:pPr marL="365125" indent="-365125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真值不确定的陈述句，如</a:t>
            </a:r>
            <a:r>
              <a:rPr lang="en-US" altLang="zh-CN" sz="2800" b="1" dirty="0">
                <a:latin typeface="宋体" panose="02010600030101010101" pitchFamily="2" charset="-122"/>
              </a:rPr>
              <a:t>:x+3&gt;5</a:t>
            </a:r>
          </a:p>
          <a:p>
            <a:pPr marL="365125" indent="-365125" defTabSz="457207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注意：命题变元不是命题！</a:t>
            </a:r>
          </a:p>
        </p:txBody>
      </p:sp>
      <p:sp>
        <p:nvSpPr>
          <p:cNvPr id="5325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6F3139-A33E-45E8-B6F5-B117163F7D33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9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3310</Words>
  <Application>Microsoft Office PowerPoint</Application>
  <PresentationFormat>全屏显示(4:3)</PresentationFormat>
  <Paragraphs>398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宋体</vt:lpstr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离子</vt:lpstr>
      <vt:lpstr>Equation</vt:lpstr>
      <vt:lpstr>MathType 6.0 Equation</vt:lpstr>
      <vt:lpstr>Discrete  Mathematics      </vt:lpstr>
      <vt:lpstr>离散数学· 数理逻辑</vt:lpstr>
      <vt:lpstr>数理逻辑部分</vt:lpstr>
      <vt:lpstr>第1章 命题逻辑 </vt:lpstr>
      <vt:lpstr>1.1 命题符号化及联结词 </vt:lpstr>
      <vt:lpstr>命题与真值 </vt:lpstr>
      <vt:lpstr>                        </vt:lpstr>
      <vt:lpstr>PowerPoint 演示文稿</vt:lpstr>
      <vt:lpstr>命题的分类 </vt:lpstr>
      <vt:lpstr>简单命题符号化 </vt:lpstr>
      <vt:lpstr>联结词与复合命题 </vt:lpstr>
      <vt:lpstr>联结词与复合命题（续）</vt:lpstr>
      <vt:lpstr>                </vt:lpstr>
      <vt:lpstr> 例 (续)       </vt:lpstr>
      <vt:lpstr>逻辑学家的咖啡</vt:lpstr>
      <vt:lpstr>联结词与复合命题(续)</vt:lpstr>
      <vt:lpstr>联结词与复合命题(续)</vt:lpstr>
      <vt:lpstr>PowerPoint 演示文稿</vt:lpstr>
      <vt:lpstr>PowerPoint 演示文稿</vt:lpstr>
      <vt:lpstr>联结词与复合命题(续)</vt:lpstr>
      <vt:lpstr>联结词与复合命题(续)</vt:lpstr>
      <vt:lpstr>                </vt:lpstr>
      <vt:lpstr>联结词与复合命题(续)</vt:lpstr>
      <vt:lpstr>PowerPoint 演示文稿</vt:lpstr>
      <vt:lpstr>PowerPoint 演示文稿</vt:lpstr>
      <vt:lpstr>联结词与复合命题(续)</vt:lpstr>
      <vt:lpstr>1.2  命题公式及分类</vt:lpstr>
      <vt:lpstr>命题变项与合式公式 </vt:lpstr>
      <vt:lpstr>合式公式的层次 </vt:lpstr>
      <vt:lpstr>合式公式的层次 (续)</vt:lpstr>
      <vt:lpstr>公式的赋值 </vt:lpstr>
      <vt:lpstr>公式的赋值(续)</vt:lpstr>
      <vt:lpstr>真值表 </vt:lpstr>
      <vt:lpstr>实例</vt:lpstr>
      <vt:lpstr>PowerPoint 演示文稿</vt:lpstr>
      <vt:lpstr>PowerPoint 演示文稿</vt:lpstr>
      <vt:lpstr>公式的类型 </vt:lpstr>
      <vt:lpstr>形式化练习： Suitcase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 Mathematics      </dc:title>
  <dc:creator>Haodi Zhang</dc:creator>
  <cp:lastModifiedBy>ZhangHaodi</cp:lastModifiedBy>
  <cp:revision>19</cp:revision>
  <dcterms:created xsi:type="dcterms:W3CDTF">2019-09-06T00:01:19Z</dcterms:created>
  <dcterms:modified xsi:type="dcterms:W3CDTF">2020-09-18T01:56:23Z</dcterms:modified>
</cp:coreProperties>
</file>