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5"/>
  </p:notesMasterIdLst>
  <p:sldIdLst>
    <p:sldId id="299" r:id="rId2"/>
    <p:sldId id="286" r:id="rId3"/>
    <p:sldId id="303" r:id="rId4"/>
    <p:sldId id="304" r:id="rId5"/>
    <p:sldId id="321" r:id="rId6"/>
    <p:sldId id="305" r:id="rId7"/>
    <p:sldId id="306" r:id="rId8"/>
    <p:sldId id="307" r:id="rId9"/>
    <p:sldId id="322" r:id="rId10"/>
    <p:sldId id="308" r:id="rId11"/>
    <p:sldId id="329" r:id="rId12"/>
    <p:sldId id="330" r:id="rId13"/>
    <p:sldId id="331" r:id="rId14"/>
    <p:sldId id="309" r:id="rId15"/>
    <p:sldId id="323" r:id="rId16"/>
    <p:sldId id="310" r:id="rId17"/>
    <p:sldId id="311" r:id="rId18"/>
    <p:sldId id="312" r:id="rId19"/>
    <p:sldId id="324" r:id="rId20"/>
    <p:sldId id="313" r:id="rId21"/>
    <p:sldId id="314" r:id="rId22"/>
    <p:sldId id="325" r:id="rId23"/>
    <p:sldId id="315" r:id="rId24"/>
    <p:sldId id="328" r:id="rId25"/>
    <p:sldId id="316" r:id="rId26"/>
    <p:sldId id="317" r:id="rId27"/>
    <p:sldId id="318" r:id="rId28"/>
    <p:sldId id="326" r:id="rId29"/>
    <p:sldId id="319" r:id="rId30"/>
    <p:sldId id="327" r:id="rId31"/>
    <p:sldId id="320" r:id="rId32"/>
    <p:sldId id="332" r:id="rId33"/>
    <p:sldId id="333" r:id="rId34"/>
  </p:sldIdLst>
  <p:sldSz cx="9144000" cy="6858000" type="screen4x3"/>
  <p:notesSz cx="6797675" cy="99298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C69"/>
    <a:srgbClr val="0033CC"/>
    <a:srgbClr val="99CCFF"/>
    <a:srgbClr val="C19716"/>
    <a:srgbClr val="DEA900"/>
    <a:srgbClr val="579393"/>
    <a:srgbClr val="D6E2E3"/>
    <a:srgbClr val="FF6161"/>
    <a:srgbClr val="BEDDCF"/>
    <a:srgbClr val="B5D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94660"/>
  </p:normalViewPr>
  <p:slideViewPr>
    <p:cSldViewPr>
      <p:cViewPr>
        <p:scale>
          <a:sx n="75" d="100"/>
          <a:sy n="75" d="100"/>
        </p:scale>
        <p:origin x="450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 Black" panose="020B0A040201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 Black" panose="020B0A040201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6661"/>
            <a:ext cx="4984962" cy="446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322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 Black" panose="020B0A040201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3322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 Black" panose="020B0A04020102020204" pitchFamily="34" charset="0"/>
              </a:defRPr>
            </a:lvl1pPr>
          </a:lstStyle>
          <a:p>
            <a:fld id="{ACF69D9D-DFB8-496E-9D74-9E83E21A0BC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56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6CC2DFC6-5227-4540-BADE-15A618263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C5AB96-1C6F-49E0-B732-39DF8E62142E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C3A996E-798A-4FDE-A42A-DA6AAB96F7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4804D7A-8B2C-4B01-A92B-3B2D5D5FF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x-y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可以被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整除</a:t>
            </a:r>
          </a:p>
        </p:txBody>
      </p:sp>
    </p:spTree>
    <p:extLst>
      <p:ext uri="{BB962C8B-B14F-4D97-AF65-F5344CB8AC3E}">
        <p14:creationId xmlns:p14="http://schemas.microsoft.com/office/powerpoint/2010/main" val="80856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E70AC07-3E8F-4881-BE17-E1B678E606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65AC91-7E92-4FA7-AA27-E3D519B35512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28E8691-480E-4F62-B878-1E01EE23B3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00F9515-C968-4EE4-AA8A-B39284375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(3)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等价类：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[0]=[2]=[4]={0,2,4}, [1]=[3]={1,3} .   (4)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商集：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A/R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{{0,2,4},{1,3}}</a:t>
            </a:r>
          </a:p>
        </p:txBody>
      </p:sp>
    </p:spTree>
    <p:extLst>
      <p:ext uri="{BB962C8B-B14F-4D97-AF65-F5344CB8AC3E}">
        <p14:creationId xmlns:p14="http://schemas.microsoft.com/office/powerpoint/2010/main" val="248973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F0D80DE-1132-4473-9715-FA5067F98F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514EB0-C841-4103-B6DF-C348C13EF261}" type="slidenum">
              <a:rPr lang="en-US" altLang="zh-CN"/>
              <a:pPr eaLnBrk="1" hangingPunct="1"/>
              <a:t>27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16B8362-B059-4410-9B90-5CE99979EA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E50A44A-0E65-46D0-801D-D9643DCFD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最小元与极小元不同。最小元是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中最小的元素，它与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中其它元素都是可比的；而极小元不一定与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中元素可比，只要没有比它更小的元素，它就是极小元。极大元也有类似特征。</a:t>
            </a:r>
          </a:p>
        </p:txBody>
      </p:sp>
    </p:spTree>
    <p:extLst>
      <p:ext uri="{BB962C8B-B14F-4D97-AF65-F5344CB8AC3E}">
        <p14:creationId xmlns:p14="http://schemas.microsoft.com/office/powerpoint/2010/main" val="782954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980095E-A5C1-4111-B988-E19063ADE2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D1AE91-FE92-499E-8CBE-C8CF40AA7A14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5D773F4-C607-4F0B-9C3D-AE1DAC09C7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75ACD77-B7C2-4666-8C1C-66F79443C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第四条“反之不对”：集合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的最大下界不一定是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的最小元，因为这个下界可能不在集合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中，如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A={1,2,3,4}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的整除关系中令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{2,3},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Ｂ的下界是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不是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的最小元。</a:t>
            </a:r>
          </a:p>
        </p:txBody>
      </p:sp>
    </p:spTree>
    <p:extLst>
      <p:ext uri="{BB962C8B-B14F-4D97-AF65-F5344CB8AC3E}">
        <p14:creationId xmlns:p14="http://schemas.microsoft.com/office/powerpoint/2010/main" val="812381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4572952-910A-41C6-9FED-E68FC6BC765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15D06-E7F2-4EB5-BBB0-5998C474AD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3BCBA-5778-4A5F-A1B4-E2FFDD9671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hangingPunct="1">
              <a:defRPr/>
            </a:pPr>
            <a:r>
              <a:rPr lang="en-US" dirty="0">
                <a:latin typeface="Arial Black" panose="020B0A04020102020204" pitchFamily="34" charset="0"/>
              </a:rPr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hangingPunct="1">
              <a:defRPr/>
            </a:pPr>
            <a:r>
              <a:rPr lang="en-US" dirty="0">
                <a:latin typeface="Arial Black" panose="020B0A040201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CCFD572E-76B6-446F-9E62-52235E224A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9A22B-9200-4C63-9678-2C60570EC2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A9ACA367-38D5-4A04-8643-D847B9B0B8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8"/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9"/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EFDBB7BB-7B52-4110-B457-78ECBD5D8D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D0EDF4-9D9B-4131-8B92-D1DC9ADA44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C21FB-4C8E-4421-99D3-6691822580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002588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7424-88A5-4AFD-B9A9-42F331C21B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-73025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00213"/>
            <a:ext cx="4038600" cy="4167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00213"/>
            <a:ext cx="4038600" cy="2006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59213"/>
            <a:ext cx="4038600" cy="2008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7818DC-63AE-443A-B73F-9708008DD5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39FA9F3-C660-4F6A-B721-D92FC93C36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78DE0-505F-48C4-BABF-14D401567AD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8A5B0AC-7DC3-4DB6-BA5E-9095E9F146C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32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9E11C586-630F-4006-81BB-C55D7F8410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31396E-A487-45D0-8703-DB99401E5F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2BDB8-2031-4CCC-9950-F46BDFC28E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1C2574-5338-4CE3-865A-2CCB4AA552D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14850FD-D88A-4E8A-9743-9EE6052D08B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46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1CAA5-925E-413D-9BCE-383BFB03F2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AEBDA-21C2-495A-966E-FF64D20A5D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F41C8-C037-4168-8761-86EB4D6E5B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B2332-6DDF-47A0-AB7C-C60D00D452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295F7-B57E-4541-B729-C9470AC4AF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AD991-16FB-465A-9C51-E3409636CB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2F961-747B-4FE0-AA08-FD9E59C197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Title Placeholder 1"/>
          <p:cNvSpPr>
            <a:spLocks noGrp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4188" y="1639888"/>
            <a:ext cx="8335962" cy="495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hangingPunct="1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2400" b="1">
                <a:solidFill>
                  <a:srgbClr val="FFFFFF"/>
                </a:solidFill>
                <a:latin typeface="Arial Black" pitchFamily="34" charset="0"/>
              </a:defRPr>
            </a:lvl1pPr>
          </a:lstStyle>
          <a:p>
            <a:fld id="{D64D8784-DC43-4D05-A4A3-291CC5A2A29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32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33" r:id="rId12"/>
    <p:sldLayoutId id="2147483828" r:id="rId13"/>
    <p:sldLayoutId id="2147483834" r:id="rId14"/>
    <p:sldLayoutId id="2147483835" r:id="rId15"/>
    <p:sldLayoutId id="2147483829" r:id="rId16"/>
    <p:sldLayoutId id="2147483830" r:id="rId17"/>
    <p:sldLayoutId id="2147483831" r:id="rId18"/>
    <p:sldLayoutId id="2147483836" r:id="rId19"/>
    <p:sldLayoutId id="2147483837" r:id="rId20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320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28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2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2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088" y="2060575"/>
            <a:ext cx="8143875" cy="3152775"/>
          </a:xfrm>
        </p:spPr>
        <p:txBody>
          <a:bodyPr rtlCol="0">
            <a:normAutofit fontScale="90000"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Discrete  Mathematics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				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87" name="副标题 2"/>
          <p:cNvSpPr>
            <a:spLocks noGrp="1"/>
          </p:cNvSpPr>
          <p:nvPr>
            <p:ph type="subTitle" idx="1"/>
          </p:nvPr>
        </p:nvSpPr>
        <p:spPr>
          <a:xfrm>
            <a:off x="714375" y="1071563"/>
            <a:ext cx="8077200" cy="1500187"/>
          </a:xfrm>
        </p:spPr>
        <p:txBody>
          <a:bodyPr rtlCol="0">
            <a:normAutofit/>
          </a:bodyPr>
          <a:lstStyle/>
          <a:p>
            <a:pPr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r>
              <a:rPr sz="6000" dirty="0"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</a:p>
        </p:txBody>
      </p:sp>
      <p:sp>
        <p:nvSpPr>
          <p:cNvPr id="7172" name="文本框 2"/>
          <p:cNvSpPr txBox="1">
            <a:spLocks noChangeArrowheads="1"/>
          </p:cNvSpPr>
          <p:nvPr/>
        </p:nvSpPr>
        <p:spPr bwMode="auto">
          <a:xfrm>
            <a:off x="3895725" y="5589588"/>
            <a:ext cx="48958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400" dirty="0">
                <a:latin typeface="Arial Black" panose="020B0A04020102020204" pitchFamily="34" charset="0"/>
              </a:rPr>
              <a:t>张昊迪</a:t>
            </a:r>
            <a:endParaRPr lang="en-US" altLang="zh-CN" sz="2400" dirty="0">
              <a:latin typeface="Arial Black" panose="020B0A04020102020204" pitchFamily="34" charset="0"/>
            </a:endParaRPr>
          </a:p>
          <a:p>
            <a:pPr algn="r"/>
            <a:r>
              <a:rPr lang="en-US" altLang="zh-CN" sz="2400" dirty="0">
                <a:latin typeface="Arial Black" panose="020B0A04020102020204" pitchFamily="34" charset="0"/>
              </a:rPr>
              <a:t>September 2018</a:t>
            </a:r>
            <a:r>
              <a:rPr lang="zh-CN" altLang="en-US" sz="2400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2952-910A-41C6-9FED-E68FC6BC765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7CCE9820-D714-4563-B673-8AA537E32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135938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商集</a:t>
            </a:r>
          </a:p>
        </p:txBody>
      </p:sp>
      <p:sp>
        <p:nvSpPr>
          <p:cNvPr id="243715" name="Text Box 3">
            <a:extLst>
              <a:ext uri="{FF2B5EF4-FFF2-40B4-BE49-F238E27FC236}">
                <a16:creationId xmlns:a16="http://schemas.microsoft.com/office/drawing/2014/main" id="{FF8056E9-CE45-4ECA-B518-FB21B9CDF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8208962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的所有等价类作为元素的集合称为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关于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商集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  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= { [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2800" b="1" i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实例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={1,2,…,8}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关于模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等价关系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的商集为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A/R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= { {1,4,7}, {2,5,8}, {3,6} 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 A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关于恒等关系和全域关系的商集为：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A/I</a:t>
            </a:r>
            <a:r>
              <a:rPr lang="en-US" altLang="zh-CN" sz="28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= { {1},{2}, … ,{8}}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A/E</a:t>
            </a:r>
            <a:r>
              <a:rPr lang="en-US" altLang="zh-CN" sz="28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= { {1, 2, … ,8} }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CAFC5-9BC0-4B9B-94FE-DC14C3A2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10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1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>
            <a:extLst>
              <a:ext uri="{FF2B5EF4-FFF2-40B4-BE49-F238E27FC236}">
                <a16:creationId xmlns:a16="http://schemas.microsoft.com/office/drawing/2014/main" id="{49BCEA9E-5838-431F-BE2A-F04E72A29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015"/>
            <a:ext cx="8229600" cy="1063625"/>
          </a:xfrm>
        </p:spPr>
        <p:txBody>
          <a:bodyPr/>
          <a:lstStyle/>
          <a:p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实例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(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续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C4B8F7D-DCF4-41CA-9C38-A63032A03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208963" cy="532923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是整数集合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</a:rPr>
              <a:t>上模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的等价关系，那么其等价类为：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[0]={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nk|k</a:t>
            </a:r>
            <a:r>
              <a:rPr lang="en-US" altLang="zh-CN" b="1" dirty="0" err="1">
                <a:latin typeface="Times New Roman" panose="02020603050405020304" pitchFamily="18" charset="0"/>
              </a:rPr>
              <a:t>∈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[1]={</a:t>
            </a:r>
            <a:r>
              <a:rPr lang="en-US" altLang="zh-CN" b="1" i="1" dirty="0">
                <a:latin typeface="Times New Roman" panose="02020603050405020304" pitchFamily="18" charset="0"/>
              </a:rPr>
              <a:t>nk+1|k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[2]={</a:t>
            </a:r>
            <a:r>
              <a:rPr lang="en-US" altLang="zh-CN" b="1" i="1" dirty="0">
                <a:latin typeface="Times New Roman" panose="02020603050405020304" pitchFamily="18" charset="0"/>
              </a:rPr>
              <a:t>nk+2|k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[</a:t>
            </a:r>
            <a:r>
              <a:rPr lang="en-US" altLang="zh-CN" b="1" i="1" dirty="0">
                <a:latin typeface="Times New Roman" panose="02020603050405020304" pitchFamily="18" charset="0"/>
              </a:rPr>
              <a:t>n-1</a:t>
            </a:r>
            <a:r>
              <a:rPr lang="en-US" altLang="zh-CN" b="1" dirty="0">
                <a:latin typeface="Times New Roman" panose="02020603050405020304" pitchFamily="18" charset="0"/>
              </a:rPr>
              <a:t>]={</a:t>
            </a:r>
            <a:r>
              <a:rPr lang="en-US" altLang="zh-CN" b="1" i="1" dirty="0">
                <a:latin typeface="Times New Roman" panose="02020603050405020304" pitchFamily="18" charset="0"/>
              </a:rPr>
              <a:t>nk+n-1|k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商集：</a:t>
            </a:r>
            <a:r>
              <a:rPr lang="en-US" altLang="zh-CN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Z/R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</a:rPr>
              <a:t>={[0],[1],[2],…,[n-1]}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F1F92-46EE-4308-B155-19669E73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11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0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470DAA15-494E-4055-9FEE-D0E179E78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6087" y="233362"/>
            <a:ext cx="8229600" cy="1063625"/>
          </a:xfrm>
        </p:spPr>
        <p:txBody>
          <a:bodyPr/>
          <a:lstStyle/>
          <a:p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课堂练习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76CA777-BDAE-41D3-93DD-FCDD0635C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36575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={0,1,2,3,4}</a:t>
            </a:r>
            <a:r>
              <a:rPr lang="zh-CN" altLang="en-US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b="1" dirty="0">
                <a:latin typeface="Times New Roman" panose="02020603050405020304" pitchFamily="18" charset="0"/>
              </a:rPr>
              <a:t>: 	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={&lt;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</a:rPr>
              <a:t>&gt;|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x,y</a:t>
            </a:r>
            <a:r>
              <a:rPr lang="en-US" altLang="zh-CN" b="1" dirty="0" err="1">
                <a:latin typeface="Times New Roman" panose="02020603050405020304" pitchFamily="18" charset="0"/>
              </a:rPr>
              <a:t>∈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x-y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)/2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∈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（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）给出</a:t>
            </a:r>
            <a:r>
              <a:rPr lang="en-U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的关系矩阵；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（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）画出关系图；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（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）验证</a:t>
            </a:r>
            <a:r>
              <a:rPr lang="en-U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是否为等价类，若是则求出等价类；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（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）给出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关于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/>
              <a:t>的商集。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1483A-6013-4DE0-8CD4-5E8C4DA5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12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>
            <a:extLst>
              <a:ext uri="{FF2B5EF4-FFF2-40B4-BE49-F238E27FC236}">
                <a16:creationId xmlns:a16="http://schemas.microsoft.com/office/drawing/2014/main" id="{B16DC235-7C31-4335-BC2B-1A50C011E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7704137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 sz="2800" b="1"/>
              <a:t>解：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）关系矩阵         （</a:t>
            </a:r>
            <a:r>
              <a:rPr lang="en-US" altLang="zh-CN" sz="2800" b="1"/>
              <a:t>2</a:t>
            </a:r>
            <a:r>
              <a:rPr lang="zh-CN" altLang="en-US" sz="2800" b="1"/>
              <a:t>）关系图</a:t>
            </a:r>
          </a:p>
        </p:txBody>
      </p:sp>
      <p:sp>
        <p:nvSpPr>
          <p:cNvPr id="13316" name="Text Box 5">
            <a:extLst>
              <a:ext uri="{FF2B5EF4-FFF2-40B4-BE49-F238E27FC236}">
                <a16:creationId xmlns:a16="http://schemas.microsoft.com/office/drawing/2014/main" id="{F75051CE-27A8-4516-93CF-852320ABE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84763"/>
            <a:ext cx="7704138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(3)</a:t>
            </a:r>
            <a:r>
              <a:rPr lang="zh-CN" altLang="en-US" sz="2800" b="1">
                <a:latin typeface="Times New Roman" panose="02020603050405020304" pitchFamily="18" charset="0"/>
              </a:rPr>
              <a:t>等价类： </a:t>
            </a:r>
            <a:r>
              <a:rPr lang="en-US" altLang="zh-CN" sz="2800" b="1">
                <a:latin typeface="Times New Roman" panose="02020603050405020304" pitchFamily="18" charset="0"/>
              </a:rPr>
              <a:t>[0]=[2]=[4]={0,2,4}, [1]=[3]={1,3} .  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(4)</a:t>
            </a:r>
            <a:r>
              <a:rPr lang="zh-CN" altLang="en-US" sz="2800" b="1">
                <a:latin typeface="Times New Roman" panose="02020603050405020304" pitchFamily="18" charset="0"/>
              </a:rPr>
              <a:t>商集：</a:t>
            </a:r>
            <a:r>
              <a:rPr lang="en-US" altLang="zh-CN" sz="2800" b="1">
                <a:latin typeface="Times New Roman" panose="02020603050405020304" pitchFamily="18" charset="0"/>
              </a:rPr>
              <a:t>A/R</a:t>
            </a:r>
            <a:r>
              <a:rPr lang="zh-CN" altLang="en-US" sz="2800" b="1">
                <a:latin typeface="Times New Roman" panose="02020603050405020304" pitchFamily="18" charset="0"/>
              </a:rPr>
              <a:t>＝</a:t>
            </a:r>
            <a:r>
              <a:rPr lang="en-US" altLang="zh-CN" sz="2800" b="1">
                <a:latin typeface="Times New Roman" panose="02020603050405020304" pitchFamily="18" charset="0"/>
              </a:rPr>
              <a:t>{{0,2,4},{1,3}}</a:t>
            </a:r>
          </a:p>
        </p:txBody>
      </p:sp>
      <p:graphicFrame>
        <p:nvGraphicFramePr>
          <p:cNvPr id="13317" name="Object 9">
            <a:extLst>
              <a:ext uri="{FF2B5EF4-FFF2-40B4-BE49-F238E27FC236}">
                <a16:creationId xmlns:a16="http://schemas.microsoft.com/office/drawing/2014/main" id="{9D73C151-16AC-4B92-B698-4E8343B6AC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152189"/>
              </p:ext>
            </p:extLst>
          </p:nvPr>
        </p:nvGraphicFramePr>
        <p:xfrm>
          <a:off x="841375" y="1830388"/>
          <a:ext cx="3000375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1282680" imgH="1168200" progId="Equation.DSMT4">
                  <p:embed/>
                </p:oleObj>
              </mc:Choice>
              <mc:Fallback>
                <p:oleObj name="Equation" r:id="rId3" imgW="1282680" imgH="1168200" progId="Equation.DSMT4">
                  <p:embed/>
                  <p:pic>
                    <p:nvPicPr>
                      <p:cNvPr id="13317" name="Object 9">
                        <a:extLst>
                          <a:ext uri="{FF2B5EF4-FFF2-40B4-BE49-F238E27FC236}">
                            <a16:creationId xmlns:a16="http://schemas.microsoft.com/office/drawing/2014/main" id="{9D73C151-16AC-4B92-B698-4E8343B6AC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1830388"/>
                        <a:ext cx="3000375" cy="273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灯片编号占位符 5">
            <a:extLst>
              <a:ext uri="{FF2B5EF4-FFF2-40B4-BE49-F238E27FC236}">
                <a16:creationId xmlns:a16="http://schemas.microsoft.com/office/drawing/2014/main" id="{81915E04-660C-4A7A-A38D-287C4358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13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A6AF9DB-4F6A-4704-86D5-F6072D0EAD49}"/>
              </a:ext>
            </a:extLst>
          </p:cNvPr>
          <p:cNvGrpSpPr/>
          <p:nvPr/>
        </p:nvGrpSpPr>
        <p:grpSpPr>
          <a:xfrm>
            <a:off x="4536281" y="1861116"/>
            <a:ext cx="4186336" cy="2623887"/>
            <a:chOff x="4536281" y="1861116"/>
            <a:chExt cx="4186336" cy="2623887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69A3DD0E-F78B-4A8A-9FF0-2CD78B476627}"/>
                </a:ext>
              </a:extLst>
            </p:cNvPr>
            <p:cNvGrpSpPr/>
            <p:nvPr/>
          </p:nvGrpSpPr>
          <p:grpSpPr>
            <a:xfrm>
              <a:off x="5435282" y="1861116"/>
              <a:ext cx="515560" cy="504825"/>
              <a:chOff x="7729022" y="1936433"/>
              <a:chExt cx="515560" cy="504825"/>
            </a:xfrm>
          </p:grpSpPr>
          <p:sp>
            <p:nvSpPr>
              <p:cNvPr id="68" name="Oval 25">
                <a:extLst>
                  <a:ext uri="{FF2B5EF4-FFF2-40B4-BE49-F238E27FC236}">
                    <a16:creationId xmlns:a16="http://schemas.microsoft.com/office/drawing/2014/main" id="{828813B9-CCD9-4032-9477-86A200F1B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9757" y="1936433"/>
                <a:ext cx="504825" cy="5048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9" name="Line 32">
                <a:extLst>
                  <a:ext uri="{FF2B5EF4-FFF2-40B4-BE49-F238E27FC236}">
                    <a16:creationId xmlns:a16="http://schemas.microsoft.com/office/drawing/2014/main" id="{A896B1E6-BF53-4B44-BC22-DB29CC4F0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9022" y="2038350"/>
                <a:ext cx="58618" cy="94505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D2CD814F-F0BB-49BC-8088-19A5F8F36211}"/>
                </a:ext>
              </a:extLst>
            </p:cNvPr>
            <p:cNvGrpSpPr/>
            <p:nvPr/>
          </p:nvGrpSpPr>
          <p:grpSpPr>
            <a:xfrm>
              <a:off x="4536281" y="3739987"/>
              <a:ext cx="515560" cy="504825"/>
              <a:chOff x="7729022" y="1936433"/>
              <a:chExt cx="515560" cy="504825"/>
            </a:xfrm>
          </p:grpSpPr>
          <p:sp>
            <p:nvSpPr>
              <p:cNvPr id="65" name="Oval 25">
                <a:extLst>
                  <a:ext uri="{FF2B5EF4-FFF2-40B4-BE49-F238E27FC236}">
                    <a16:creationId xmlns:a16="http://schemas.microsoft.com/office/drawing/2014/main" id="{AB92E239-F5C4-486E-A3D7-49906073C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9757" y="1936433"/>
                <a:ext cx="504825" cy="5048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" name="Line 32">
                <a:extLst>
                  <a:ext uri="{FF2B5EF4-FFF2-40B4-BE49-F238E27FC236}">
                    <a16:creationId xmlns:a16="http://schemas.microsoft.com/office/drawing/2014/main" id="{EC3E1F8F-9BA9-4E1C-B0B0-1477B9745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9022" y="2038350"/>
                <a:ext cx="58618" cy="94505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1979061-9C12-4342-87E1-6090480559EB}"/>
                </a:ext>
              </a:extLst>
            </p:cNvPr>
            <p:cNvGrpSpPr/>
            <p:nvPr/>
          </p:nvGrpSpPr>
          <p:grpSpPr>
            <a:xfrm>
              <a:off x="6347122" y="3693951"/>
              <a:ext cx="503237" cy="503238"/>
              <a:chOff x="6667779" y="3556000"/>
              <a:chExt cx="503237" cy="503238"/>
            </a:xfrm>
          </p:grpSpPr>
          <p:sp>
            <p:nvSpPr>
              <p:cNvPr id="13324" name="Oval 31">
                <a:extLst>
                  <a:ext uri="{FF2B5EF4-FFF2-40B4-BE49-F238E27FC236}">
                    <a16:creationId xmlns:a16="http://schemas.microsoft.com/office/drawing/2014/main" id="{4AC5B33B-02D8-49C2-B75C-69AD11B25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7779" y="3556000"/>
                <a:ext cx="503237" cy="50323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25" name="Line 32">
                <a:extLst>
                  <a:ext uri="{FF2B5EF4-FFF2-40B4-BE49-F238E27FC236}">
                    <a16:creationId xmlns:a16="http://schemas.microsoft.com/office/drawing/2014/main" id="{66958898-8BD7-4F5C-AF5C-BDCE25A84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72391" y="3602036"/>
                <a:ext cx="54670" cy="6509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  <p:sp>
          <p:nvSpPr>
            <p:cNvPr id="13326" name="Text Box 33">
              <a:extLst>
                <a:ext uri="{FF2B5EF4-FFF2-40B4-BE49-F238E27FC236}">
                  <a16:creationId xmlns:a16="http://schemas.microsoft.com/office/drawing/2014/main" id="{7A8D1A95-BAFA-445C-A368-968055992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7355" y="1976922"/>
              <a:ext cx="5032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13327" name="Text Box 34">
              <a:extLst>
                <a:ext uri="{FF2B5EF4-FFF2-40B4-BE49-F238E27FC236}">
                  <a16:creationId xmlns:a16="http://schemas.microsoft.com/office/drawing/2014/main" id="{D5C0574A-B552-4A2F-96C6-4DF47524F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8186" y="4025431"/>
              <a:ext cx="5032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/>
                <a:t>2</a:t>
              </a:r>
            </a:p>
          </p:txBody>
        </p:sp>
        <p:sp>
          <p:nvSpPr>
            <p:cNvPr id="13328" name="Text Box 35">
              <a:extLst>
                <a:ext uri="{FF2B5EF4-FFF2-40B4-BE49-F238E27FC236}">
                  <a16:creationId xmlns:a16="http://schemas.microsoft.com/office/drawing/2014/main" id="{BD4A7FC9-E845-4326-AA5F-7BB2C02D2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1238" y="4027803"/>
              <a:ext cx="5032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/>
                <a:t>4</a:t>
              </a:r>
            </a:p>
          </p:txBody>
        </p:sp>
        <p:sp>
          <p:nvSpPr>
            <p:cNvPr id="13329" name="Text Box 36">
              <a:extLst>
                <a:ext uri="{FF2B5EF4-FFF2-40B4-BE49-F238E27FC236}">
                  <a16:creationId xmlns:a16="http://schemas.microsoft.com/office/drawing/2014/main" id="{8EA8B274-7ED9-4E7A-9CD6-9C9882F1C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9380" y="2049947"/>
              <a:ext cx="5032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13330" name="Text Box 37">
              <a:extLst>
                <a:ext uri="{FF2B5EF4-FFF2-40B4-BE49-F238E27FC236}">
                  <a16:creationId xmlns:a16="http://schemas.microsoft.com/office/drawing/2014/main" id="{40FD72EF-B0F0-42ED-B2CF-D1AF1EF23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7942" y="3850172"/>
              <a:ext cx="5032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3</a:t>
              </a:r>
            </a:p>
          </p:txBody>
        </p:sp>
        <p:sp>
          <p:nvSpPr>
            <p:cNvPr id="13331" name="Freeform 38">
              <a:extLst>
                <a:ext uri="{FF2B5EF4-FFF2-40B4-BE49-F238E27FC236}">
                  <a16:creationId xmlns:a16="http://schemas.microsoft.com/office/drawing/2014/main" id="{9AC67CDD-485B-4E2A-8503-ED18FAFDA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730" y="2410310"/>
              <a:ext cx="647700" cy="1366838"/>
            </a:xfrm>
            <a:custGeom>
              <a:avLst/>
              <a:gdLst>
                <a:gd name="T0" fmla="*/ 408 w 408"/>
                <a:gd name="T1" fmla="*/ 0 h 861"/>
                <a:gd name="T2" fmla="*/ 182 w 408"/>
                <a:gd name="T3" fmla="*/ 226 h 861"/>
                <a:gd name="T4" fmla="*/ 0 w 408"/>
                <a:gd name="T5" fmla="*/ 861 h 861"/>
                <a:gd name="T6" fmla="*/ 0 60000 65536"/>
                <a:gd name="T7" fmla="*/ 0 60000 65536"/>
                <a:gd name="T8" fmla="*/ 0 60000 65536"/>
                <a:gd name="T9" fmla="*/ 0 w 408"/>
                <a:gd name="T10" fmla="*/ 0 h 861"/>
                <a:gd name="T11" fmla="*/ 408 w 408"/>
                <a:gd name="T12" fmla="*/ 861 h 8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861">
                  <a:moveTo>
                    <a:pt x="408" y="0"/>
                  </a:moveTo>
                  <a:cubicBezTo>
                    <a:pt x="329" y="41"/>
                    <a:pt x="250" y="83"/>
                    <a:pt x="182" y="226"/>
                  </a:cubicBezTo>
                  <a:cubicBezTo>
                    <a:pt x="114" y="369"/>
                    <a:pt x="30" y="755"/>
                    <a:pt x="0" y="86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Freeform 39">
              <a:extLst>
                <a:ext uri="{FF2B5EF4-FFF2-40B4-BE49-F238E27FC236}">
                  <a16:creationId xmlns:a16="http://schemas.microsoft.com/office/drawing/2014/main" id="{60FD1EEB-3F1A-4FEB-BF5B-4FA05D91B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192" y="2481747"/>
              <a:ext cx="600075" cy="1368425"/>
            </a:xfrm>
            <a:custGeom>
              <a:avLst/>
              <a:gdLst>
                <a:gd name="T0" fmla="*/ 0 w 378"/>
                <a:gd name="T1" fmla="*/ 862 h 862"/>
                <a:gd name="T2" fmla="*/ 317 w 378"/>
                <a:gd name="T3" fmla="*/ 499 h 862"/>
                <a:gd name="T4" fmla="*/ 363 w 378"/>
                <a:gd name="T5" fmla="*/ 0 h 862"/>
                <a:gd name="T6" fmla="*/ 0 60000 65536"/>
                <a:gd name="T7" fmla="*/ 0 60000 65536"/>
                <a:gd name="T8" fmla="*/ 0 60000 65536"/>
                <a:gd name="T9" fmla="*/ 0 w 378"/>
                <a:gd name="T10" fmla="*/ 0 h 862"/>
                <a:gd name="T11" fmla="*/ 378 w 378"/>
                <a:gd name="T12" fmla="*/ 862 h 8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862">
                  <a:moveTo>
                    <a:pt x="0" y="862"/>
                  </a:moveTo>
                  <a:cubicBezTo>
                    <a:pt x="128" y="752"/>
                    <a:pt x="256" y="643"/>
                    <a:pt x="317" y="499"/>
                  </a:cubicBezTo>
                  <a:cubicBezTo>
                    <a:pt x="378" y="355"/>
                    <a:pt x="370" y="177"/>
                    <a:pt x="363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Freeform 42">
              <a:extLst>
                <a:ext uri="{FF2B5EF4-FFF2-40B4-BE49-F238E27FC236}">
                  <a16:creationId xmlns:a16="http://schemas.microsoft.com/office/drawing/2014/main" id="{C9F31978-5BCD-4136-8402-986A15A09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330" y="2410310"/>
              <a:ext cx="504825" cy="1295400"/>
            </a:xfrm>
            <a:custGeom>
              <a:avLst/>
              <a:gdLst>
                <a:gd name="T0" fmla="*/ 0 w 318"/>
                <a:gd name="T1" fmla="*/ 0 h 816"/>
                <a:gd name="T2" fmla="*/ 273 w 318"/>
                <a:gd name="T3" fmla="*/ 317 h 816"/>
                <a:gd name="T4" fmla="*/ 273 w 318"/>
                <a:gd name="T5" fmla="*/ 816 h 816"/>
                <a:gd name="T6" fmla="*/ 0 60000 65536"/>
                <a:gd name="T7" fmla="*/ 0 60000 65536"/>
                <a:gd name="T8" fmla="*/ 0 60000 65536"/>
                <a:gd name="T9" fmla="*/ 0 w 318"/>
                <a:gd name="T10" fmla="*/ 0 h 816"/>
                <a:gd name="T11" fmla="*/ 318 w 31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816">
                  <a:moveTo>
                    <a:pt x="0" y="0"/>
                  </a:moveTo>
                  <a:cubicBezTo>
                    <a:pt x="114" y="90"/>
                    <a:pt x="228" y="181"/>
                    <a:pt x="273" y="317"/>
                  </a:cubicBezTo>
                  <a:cubicBezTo>
                    <a:pt x="318" y="453"/>
                    <a:pt x="273" y="733"/>
                    <a:pt x="273" y="8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Freeform 43">
              <a:extLst>
                <a:ext uri="{FF2B5EF4-FFF2-40B4-BE49-F238E27FC236}">
                  <a16:creationId xmlns:a16="http://schemas.microsoft.com/office/drawing/2014/main" id="{51FDB0EE-BFC0-476D-B020-FD2226234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2892" y="2481747"/>
              <a:ext cx="401638" cy="1250156"/>
            </a:xfrm>
            <a:custGeom>
              <a:avLst/>
              <a:gdLst>
                <a:gd name="T0" fmla="*/ 0 w 272"/>
                <a:gd name="T1" fmla="*/ 0 h 816"/>
                <a:gd name="T2" fmla="*/ 45 w 272"/>
                <a:gd name="T3" fmla="*/ 408 h 816"/>
                <a:gd name="T4" fmla="*/ 272 w 272"/>
                <a:gd name="T5" fmla="*/ 816 h 816"/>
                <a:gd name="T6" fmla="*/ 0 60000 65536"/>
                <a:gd name="T7" fmla="*/ 0 60000 65536"/>
                <a:gd name="T8" fmla="*/ 0 60000 65536"/>
                <a:gd name="T9" fmla="*/ 0 w 272"/>
                <a:gd name="T10" fmla="*/ 0 h 816"/>
                <a:gd name="T11" fmla="*/ 272 w 272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816">
                  <a:moveTo>
                    <a:pt x="0" y="0"/>
                  </a:moveTo>
                  <a:cubicBezTo>
                    <a:pt x="0" y="136"/>
                    <a:pt x="0" y="272"/>
                    <a:pt x="45" y="408"/>
                  </a:cubicBezTo>
                  <a:cubicBezTo>
                    <a:pt x="90" y="544"/>
                    <a:pt x="181" y="680"/>
                    <a:pt x="272" y="81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Freeform 44">
              <a:extLst>
                <a:ext uri="{FF2B5EF4-FFF2-40B4-BE49-F238E27FC236}">
                  <a16:creationId xmlns:a16="http://schemas.microsoft.com/office/drawing/2014/main" id="{C6B5D52E-1BD6-4486-A341-1078B07F2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192" y="3621572"/>
              <a:ext cx="1008062" cy="228600"/>
            </a:xfrm>
            <a:custGeom>
              <a:avLst/>
              <a:gdLst>
                <a:gd name="T0" fmla="*/ 0 w 635"/>
                <a:gd name="T1" fmla="*/ 144 h 144"/>
                <a:gd name="T2" fmla="*/ 317 w 635"/>
                <a:gd name="T3" fmla="*/ 8 h 144"/>
                <a:gd name="T4" fmla="*/ 635 w 635"/>
                <a:gd name="T5" fmla="*/ 98 h 144"/>
                <a:gd name="T6" fmla="*/ 0 60000 65536"/>
                <a:gd name="T7" fmla="*/ 0 60000 65536"/>
                <a:gd name="T8" fmla="*/ 0 60000 65536"/>
                <a:gd name="T9" fmla="*/ 0 w 635"/>
                <a:gd name="T10" fmla="*/ 0 h 144"/>
                <a:gd name="T11" fmla="*/ 635 w 635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5" h="144">
                  <a:moveTo>
                    <a:pt x="0" y="144"/>
                  </a:moveTo>
                  <a:cubicBezTo>
                    <a:pt x="105" y="80"/>
                    <a:pt x="211" y="16"/>
                    <a:pt x="317" y="8"/>
                  </a:cubicBezTo>
                  <a:cubicBezTo>
                    <a:pt x="423" y="0"/>
                    <a:pt x="529" y="49"/>
                    <a:pt x="635" y="9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338" name="Freeform 45">
              <a:extLst>
                <a:ext uri="{FF2B5EF4-FFF2-40B4-BE49-F238E27FC236}">
                  <a16:creationId xmlns:a16="http://schemas.microsoft.com/office/drawing/2014/main" id="{21E3CC19-5A01-416A-874B-CD7ADAA93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192" y="3850172"/>
              <a:ext cx="1008062" cy="153988"/>
            </a:xfrm>
            <a:custGeom>
              <a:avLst/>
              <a:gdLst>
                <a:gd name="T0" fmla="*/ 0 w 635"/>
                <a:gd name="T1" fmla="*/ 45 h 97"/>
                <a:gd name="T2" fmla="*/ 363 w 635"/>
                <a:gd name="T3" fmla="*/ 90 h 97"/>
                <a:gd name="T4" fmla="*/ 635 w 635"/>
                <a:gd name="T5" fmla="*/ 0 h 97"/>
                <a:gd name="T6" fmla="*/ 0 60000 65536"/>
                <a:gd name="T7" fmla="*/ 0 60000 65536"/>
                <a:gd name="T8" fmla="*/ 0 60000 65536"/>
                <a:gd name="T9" fmla="*/ 0 w 635"/>
                <a:gd name="T10" fmla="*/ 0 h 97"/>
                <a:gd name="T11" fmla="*/ 635 w 635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5" h="97">
                  <a:moveTo>
                    <a:pt x="0" y="45"/>
                  </a:moveTo>
                  <a:cubicBezTo>
                    <a:pt x="128" y="71"/>
                    <a:pt x="257" y="97"/>
                    <a:pt x="363" y="90"/>
                  </a:cubicBezTo>
                  <a:cubicBezTo>
                    <a:pt x="469" y="83"/>
                    <a:pt x="552" y="41"/>
                    <a:pt x="635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Freeform 52">
              <a:extLst>
                <a:ext uri="{FF2B5EF4-FFF2-40B4-BE49-F238E27FC236}">
                  <a16:creationId xmlns:a16="http://schemas.microsoft.com/office/drawing/2014/main" id="{FA6E8BC1-85C6-4DFE-97CA-A057A4B98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5993" y="2560799"/>
              <a:ext cx="134972" cy="1226191"/>
            </a:xfrm>
            <a:custGeom>
              <a:avLst/>
              <a:gdLst>
                <a:gd name="T0" fmla="*/ 91 w 91"/>
                <a:gd name="T1" fmla="*/ 0 h 771"/>
                <a:gd name="T2" fmla="*/ 0 w 91"/>
                <a:gd name="T3" fmla="*/ 317 h 771"/>
                <a:gd name="T4" fmla="*/ 91 w 91"/>
                <a:gd name="T5" fmla="*/ 771 h 771"/>
                <a:gd name="T6" fmla="*/ 0 60000 65536"/>
                <a:gd name="T7" fmla="*/ 0 60000 65536"/>
                <a:gd name="T8" fmla="*/ 0 60000 65536"/>
                <a:gd name="T9" fmla="*/ 0 w 91"/>
                <a:gd name="T10" fmla="*/ 0 h 771"/>
                <a:gd name="T11" fmla="*/ 91 w 91"/>
                <a:gd name="T12" fmla="*/ 771 h 7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" h="771">
                  <a:moveTo>
                    <a:pt x="91" y="0"/>
                  </a:moveTo>
                  <a:cubicBezTo>
                    <a:pt x="45" y="94"/>
                    <a:pt x="0" y="189"/>
                    <a:pt x="0" y="317"/>
                  </a:cubicBezTo>
                  <a:cubicBezTo>
                    <a:pt x="0" y="445"/>
                    <a:pt x="45" y="608"/>
                    <a:pt x="91" y="77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Freeform 53">
              <a:extLst>
                <a:ext uri="{FF2B5EF4-FFF2-40B4-BE49-F238E27FC236}">
                  <a16:creationId xmlns:a16="http://schemas.microsoft.com/office/drawing/2014/main" id="{25BC0A89-3C52-40C7-9003-FBED64490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3688" y="2553186"/>
              <a:ext cx="211080" cy="1233804"/>
            </a:xfrm>
            <a:custGeom>
              <a:avLst/>
              <a:gdLst>
                <a:gd name="T0" fmla="*/ 45 w 188"/>
                <a:gd name="T1" fmla="*/ 0 h 862"/>
                <a:gd name="T2" fmla="*/ 181 w 188"/>
                <a:gd name="T3" fmla="*/ 408 h 862"/>
                <a:gd name="T4" fmla="*/ 0 w 188"/>
                <a:gd name="T5" fmla="*/ 862 h 862"/>
                <a:gd name="T6" fmla="*/ 0 60000 65536"/>
                <a:gd name="T7" fmla="*/ 0 60000 65536"/>
                <a:gd name="T8" fmla="*/ 0 60000 65536"/>
                <a:gd name="T9" fmla="*/ 0 w 188"/>
                <a:gd name="T10" fmla="*/ 0 h 862"/>
                <a:gd name="T11" fmla="*/ 188 w 188"/>
                <a:gd name="T12" fmla="*/ 862 h 8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" h="862">
                  <a:moveTo>
                    <a:pt x="45" y="0"/>
                  </a:moveTo>
                  <a:cubicBezTo>
                    <a:pt x="116" y="132"/>
                    <a:pt x="188" y="264"/>
                    <a:pt x="181" y="408"/>
                  </a:cubicBezTo>
                  <a:cubicBezTo>
                    <a:pt x="174" y="552"/>
                    <a:pt x="87" y="707"/>
                    <a:pt x="0" y="86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888209C-A8DD-4F9E-AF26-85D85C531BFF}"/>
                </a:ext>
              </a:extLst>
            </p:cNvPr>
            <p:cNvGrpSpPr/>
            <p:nvPr/>
          </p:nvGrpSpPr>
          <p:grpSpPr>
            <a:xfrm>
              <a:off x="7499350" y="2015022"/>
              <a:ext cx="515560" cy="504825"/>
              <a:chOff x="7729022" y="1936433"/>
              <a:chExt cx="515560" cy="504825"/>
            </a:xfrm>
          </p:grpSpPr>
          <p:sp>
            <p:nvSpPr>
              <p:cNvPr id="13351" name="Oval 25">
                <a:extLst>
                  <a:ext uri="{FF2B5EF4-FFF2-40B4-BE49-F238E27FC236}">
                    <a16:creationId xmlns:a16="http://schemas.microsoft.com/office/drawing/2014/main" id="{D75CE5D8-EADF-4E6B-A0CE-1056980EC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9757" y="1936433"/>
                <a:ext cx="504825" cy="5048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6" name="Line 32">
                <a:extLst>
                  <a:ext uri="{FF2B5EF4-FFF2-40B4-BE49-F238E27FC236}">
                    <a16:creationId xmlns:a16="http://schemas.microsoft.com/office/drawing/2014/main" id="{CDCCD736-FD9B-4B93-A233-826B857E8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9022" y="2038350"/>
                <a:ext cx="58618" cy="94505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  <p:sp>
          <p:nvSpPr>
            <p:cNvPr id="13356" name="Oval 10">
              <a:extLst>
                <a:ext uri="{FF2B5EF4-FFF2-40B4-BE49-F238E27FC236}">
                  <a16:creationId xmlns:a16="http://schemas.microsoft.com/office/drawing/2014/main" id="{686D74A1-56A2-4222-B5CD-DA5FBA711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232" y="3768951"/>
              <a:ext cx="215900" cy="215900"/>
            </a:xfrm>
            <a:prstGeom prst="ellipse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19" name="Oval 13">
              <a:extLst>
                <a:ext uri="{FF2B5EF4-FFF2-40B4-BE49-F238E27FC236}">
                  <a16:creationId xmlns:a16="http://schemas.microsoft.com/office/drawing/2014/main" id="{7B9DC3DD-69E4-4EA5-BE11-A4741DDD0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255" y="3705710"/>
              <a:ext cx="215900" cy="215900"/>
            </a:xfrm>
            <a:prstGeom prst="ellipse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50" name="Oval 24">
              <a:extLst>
                <a:ext uri="{FF2B5EF4-FFF2-40B4-BE49-F238E27FC236}">
                  <a16:creationId xmlns:a16="http://schemas.microsoft.com/office/drawing/2014/main" id="{E546813D-1653-4DFD-90CB-9D72013AE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430" y="2408722"/>
              <a:ext cx="215900" cy="215900"/>
            </a:xfrm>
            <a:prstGeom prst="ellipse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47" name="Oval 28">
              <a:extLst>
                <a:ext uri="{FF2B5EF4-FFF2-40B4-BE49-F238E27FC236}">
                  <a16:creationId xmlns:a16="http://schemas.microsoft.com/office/drawing/2014/main" id="{2A8E6FEB-8BE1-42BE-A8C9-570B899A8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8430" y="2264403"/>
              <a:ext cx="215900" cy="215900"/>
            </a:xfrm>
            <a:prstGeom prst="ellipse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948A79C0-E2EB-4DB4-8703-AC1448F179E8}"/>
                </a:ext>
              </a:extLst>
            </p:cNvPr>
            <p:cNvGrpSpPr/>
            <p:nvPr/>
          </p:nvGrpSpPr>
          <p:grpSpPr>
            <a:xfrm>
              <a:off x="7551648" y="3904464"/>
              <a:ext cx="504825" cy="504825"/>
              <a:chOff x="7739757" y="1936433"/>
              <a:chExt cx="504825" cy="504825"/>
            </a:xfrm>
          </p:grpSpPr>
          <p:sp>
            <p:nvSpPr>
              <p:cNvPr id="60" name="Oval 25">
                <a:extLst>
                  <a:ext uri="{FF2B5EF4-FFF2-40B4-BE49-F238E27FC236}">
                    <a16:creationId xmlns:a16="http://schemas.microsoft.com/office/drawing/2014/main" id="{3407EE88-769C-4B55-960C-221D464CB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9757" y="1936433"/>
                <a:ext cx="504825" cy="5048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" name="Line 32">
                <a:extLst>
                  <a:ext uri="{FF2B5EF4-FFF2-40B4-BE49-F238E27FC236}">
                    <a16:creationId xmlns:a16="http://schemas.microsoft.com/office/drawing/2014/main" id="{A6161C26-8D30-4F65-85EB-EE8994927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31375" y="2379639"/>
                <a:ext cx="67102" cy="57923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</p:grpSp>
        <p:sp>
          <p:nvSpPr>
            <p:cNvPr id="70" name="Line 32">
              <a:extLst>
                <a:ext uri="{FF2B5EF4-FFF2-40B4-BE49-F238E27FC236}">
                  <a16:creationId xmlns:a16="http://schemas.microsoft.com/office/drawing/2014/main" id="{4178FEE3-FAA5-4C55-BA2E-1AF23CD6E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5210" y="3634272"/>
              <a:ext cx="8465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1" name="Line 32">
              <a:extLst>
                <a:ext uri="{FF2B5EF4-FFF2-40B4-BE49-F238E27FC236}">
                  <a16:creationId xmlns:a16="http://schemas.microsoft.com/office/drawing/2014/main" id="{641B7B9A-998F-4069-9529-322150213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2311" y="3991248"/>
              <a:ext cx="94784" cy="115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2" name="Line 32">
              <a:extLst>
                <a:ext uri="{FF2B5EF4-FFF2-40B4-BE49-F238E27FC236}">
                  <a16:creationId xmlns:a16="http://schemas.microsoft.com/office/drawing/2014/main" id="{37DF28CF-139B-4095-A91E-A5581CA668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000000" flipH="1">
              <a:off x="7804530" y="3223610"/>
              <a:ext cx="3034" cy="9588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3" name="Line 32">
              <a:extLst>
                <a:ext uri="{FF2B5EF4-FFF2-40B4-BE49-F238E27FC236}">
                  <a16:creationId xmlns:a16="http://schemas.microsoft.com/office/drawing/2014/main" id="{3C091416-46B1-47D0-8018-66168850E7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900000" flipH="1">
              <a:off x="8111531" y="3176620"/>
              <a:ext cx="36001" cy="8169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4" name="Line 32">
              <a:extLst>
                <a:ext uri="{FF2B5EF4-FFF2-40B4-BE49-F238E27FC236}">
                  <a16:creationId xmlns:a16="http://schemas.microsoft.com/office/drawing/2014/main" id="{31C8167A-7B08-4AC0-B615-404FB57466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660000" flipH="1">
              <a:off x="5910918" y="3142892"/>
              <a:ext cx="58618" cy="9450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Line 32">
              <a:extLst>
                <a:ext uri="{FF2B5EF4-FFF2-40B4-BE49-F238E27FC236}">
                  <a16:creationId xmlns:a16="http://schemas.microsoft.com/office/drawing/2014/main" id="{0BC9F14D-A0E8-4D95-8951-03CC78F34B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000000" flipH="1">
              <a:off x="6354177" y="3057841"/>
              <a:ext cx="40213" cy="831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6" name="Line 32">
              <a:extLst>
                <a:ext uri="{FF2B5EF4-FFF2-40B4-BE49-F238E27FC236}">
                  <a16:creationId xmlns:a16="http://schemas.microsoft.com/office/drawing/2014/main" id="{ADDB833C-A282-4281-99BB-5012922EB5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0000" flipH="1">
              <a:off x="5192142" y="3062209"/>
              <a:ext cx="77857" cy="7179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7" name="Line 32">
              <a:extLst>
                <a:ext uri="{FF2B5EF4-FFF2-40B4-BE49-F238E27FC236}">
                  <a16:creationId xmlns:a16="http://schemas.microsoft.com/office/drawing/2014/main" id="{D893958E-30E9-4E44-B2EF-6DD9F6BE2E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900000" flipH="1">
              <a:off x="5699528" y="3148026"/>
              <a:ext cx="58618" cy="9450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353" name="Oval 20">
              <a:extLst>
                <a:ext uri="{FF2B5EF4-FFF2-40B4-BE49-F238E27FC236}">
                  <a16:creationId xmlns:a16="http://schemas.microsoft.com/office/drawing/2014/main" id="{10B5EA44-A04A-4B60-A29F-2F537A962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5992" y="3777147"/>
              <a:ext cx="215900" cy="215900"/>
            </a:xfrm>
            <a:prstGeom prst="ellipse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00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55C9710D-692E-4806-B53C-A62060598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920037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集合的</a:t>
            </a:r>
            <a:r>
              <a:rPr lang="zh-CN" altLang="en-US" dirty="0"/>
              <a:t>划分</a:t>
            </a: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1AC435C3-C5F8-4B5C-B3E3-35BA93EC6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73238"/>
            <a:ext cx="7848600" cy="321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设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的子集族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))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满足下面条件：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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π 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(2)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≠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b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(3)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中所有元素的并集等于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b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的一个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划分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称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中的元素为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划分块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FF944-7CE0-4AC9-8777-E540C677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14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9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AA4B2DDC-EE42-4FC9-AC49-8674ACC25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例题</a:t>
            </a:r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46480412-EE29-43C9-B790-459D1CC66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229600" cy="431958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1 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},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给定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如下：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= { {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} }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，  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= { {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} }</a:t>
            </a:r>
            <a:b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= { {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} }, 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= { {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} }</a:t>
            </a:r>
            <a:b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= {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,{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} }, 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= { {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{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}}, {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} }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的划分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其他都不是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的划分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为什么？</a:t>
            </a:r>
            <a:endParaRPr lang="zh-CN" altLang="en-US" sz="2800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00336-249E-4799-8B0D-08A0B483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15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43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C315DDA4-0067-4D9F-AAB3-939020DBD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29600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等价关系与划分的一一对应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A2895111-A18D-491D-8873-172C5BF02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1633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1"/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E48EF991-78A0-4041-98D4-AB4DB3776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424862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bg2">
                  <a:lumMod val="20000"/>
                  <a:lumOff val="8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商集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就是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的一个划分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由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所诱导的划分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。 </a:t>
            </a:r>
          </a:p>
          <a:p>
            <a:pPr eaLnBrk="1" hangingPunct="1">
              <a:lnSpc>
                <a:spcPct val="120000"/>
              </a:lnSpc>
              <a:buClr>
                <a:schemeClr val="bg2">
                  <a:lumMod val="20000"/>
                  <a:lumOff val="8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 不同的商集对应于不同的划分 </a:t>
            </a:r>
          </a:p>
          <a:p>
            <a:pPr eaLnBrk="1" hangingPunct="1">
              <a:lnSpc>
                <a:spcPct val="120000"/>
              </a:lnSpc>
              <a:buClr>
                <a:schemeClr val="bg2">
                  <a:lumMod val="20000"/>
                  <a:lumOff val="80000"/>
                </a:schemeClr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 任给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的一个划分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π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如下定义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π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的同一划分块中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由</a:t>
            </a:r>
            <a:r>
              <a:rPr lang="en-US" altLang="zh-CN" sz="2800" b="1" i="1" dirty="0"/>
              <a:t>π</a:t>
            </a:r>
            <a:r>
              <a:rPr lang="zh-CN" altLang="en-US" sz="2800" b="1" dirty="0"/>
              <a:t>所诱导的等价关系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且该等价关系确定的商集就是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π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89D3E691-AB0F-49B4-863C-75AC466AB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24400"/>
            <a:ext cx="82804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给出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{1,2,3}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上所有的等价关系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求解思路：先做出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的所有划分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然后根据划分写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出对应的等价关系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800" b="1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5840FE40-5F21-42D7-8DD9-C8991F67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16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505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2E890E96-FBC9-4490-BFC9-E033AF3B1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135937" cy="1152525"/>
          </a:xfrm>
        </p:spPr>
        <p:txBody>
          <a:bodyPr/>
          <a:lstStyle/>
          <a:p>
            <a:r>
              <a:rPr lang="zh-CN" altLang="en-US" b="1" dirty="0"/>
              <a:t>等价关系与划分之间的对应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AC87FA83-BA0F-4A0E-9629-5D2879E08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13325"/>
            <a:ext cx="755967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分别对应等价关系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. 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={&lt;2,3&gt;,&lt;3,2&gt;}∪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={&lt;1,3&gt;,&lt;3,1&gt;}∪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={&lt;1,2&gt;,&lt;2,1&gt;}∪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endParaRPr lang="en-US" altLang="zh-CN" sz="28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C1DE8AFD-C7D0-479F-B11E-4FB14291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08500"/>
            <a:ext cx="7282763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4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对应于全域关系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5 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对应于恒等关系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FC2AA3AC-6CF2-43D7-A5BF-FD2E8BA13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5113338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CDC082CE-C6EA-4FDB-A7E1-02F768C1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17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3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9D01BDA8-5B26-4858-9FB4-83AF7C0EF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064500" cy="1152525"/>
          </a:xfrm>
        </p:spPr>
        <p:txBody>
          <a:bodyPr/>
          <a:lstStyle/>
          <a:p>
            <a:r>
              <a:rPr lang="zh-CN" altLang="en-US" b="1" dirty="0"/>
              <a:t>实例</a:t>
            </a: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7463F2FA-5BF9-4705-92E1-83F714430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00213"/>
            <a:ext cx="820896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3 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={1, 2, 3, 4}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，在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上定义二元关系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：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&gt;&gt;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x+y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u+v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求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导出的划分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247815" name="Rectangle 7">
            <a:extLst>
              <a:ext uri="{FF2B5EF4-FFF2-40B4-BE49-F238E27FC236}">
                <a16:creationId xmlns:a16="http://schemas.microsoft.com/office/drawing/2014/main" id="{26BE89B9-D220-404E-AE13-E1D52F3DD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05263"/>
            <a:ext cx="806608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解 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={&lt;1,1&gt;, &lt;1,2&gt;, &lt;1,3&gt;, &lt;1,4&gt;, &lt;2,1&gt;, &lt;2,2&gt;,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&lt;2,3&gt;,&lt;2,4&gt;,&lt;3,1&gt;, &lt;3,2&gt;, &lt;3,3&gt;, &lt;3,4&gt;, &lt;4,1&gt;,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&lt;4,2&gt;, &lt;4,3&gt;, &lt;4 ,4&gt;}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BC1CAE6-07B3-4341-81EC-271970F6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18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6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BB21888F-3A81-472F-85DB-78DA9AC39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064500" cy="1081088"/>
          </a:xfrm>
        </p:spPr>
        <p:txBody>
          <a:bodyPr/>
          <a:lstStyle/>
          <a:p>
            <a:r>
              <a:rPr lang="zh-CN" altLang="en-US" b="1" dirty="0"/>
              <a:t>实例（续）</a:t>
            </a:r>
          </a:p>
        </p:txBody>
      </p:sp>
      <p:sp>
        <p:nvSpPr>
          <p:cNvPr id="291844" name="Text Box 4">
            <a:extLst>
              <a:ext uri="{FF2B5EF4-FFF2-40B4-BE49-F238E27FC236}">
                <a16:creationId xmlns:a16="http://schemas.microsoft.com/office/drawing/2014/main" id="{3CC82AE0-6C29-42B2-A6A8-3D202636F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167187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根据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的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= 2,3,4,5,6,7,8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划分成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个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等价类，商集（即由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导出的划分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）为：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={ {&lt;1,1&gt;}, {&lt;1,2&gt;,&lt;2,1&gt;},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               {&lt;1,3&gt;, &lt;2,2&gt;, &lt;3,1&gt;},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               {&lt;1,4&gt;, &lt;2,3&gt;, &lt;3,2&gt;, &lt;4,1&gt;},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               {&lt;2,4&gt;, &lt;3,3&gt;, &lt;4,2&gt;},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               {&lt;3,4&gt;, &lt;4,3&gt;}, {&lt;4,4&gt;} }</a:t>
            </a:r>
            <a:r>
              <a:rPr lang="en-US" altLang="zh-CN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FED9E-493E-40D0-AF27-F4D791CA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19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6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66775" y="1447800"/>
            <a:ext cx="8025705" cy="3328988"/>
          </a:xfrm>
        </p:spPr>
        <p:txBody>
          <a:bodyPr/>
          <a:lstStyle/>
          <a:p>
            <a:pPr eaLnBrk="1" hangingPunct="1"/>
            <a:r>
              <a:rPr lang="zh-CN" altLang="zh-CN" sz="5200" b="1" dirty="0">
                <a:solidFill>
                  <a:srgbClr val="00B0F0"/>
                </a:solidFill>
              </a:rPr>
              <a:t>离散数学</a:t>
            </a:r>
            <a:r>
              <a:rPr lang="en-US" altLang="zh-CN" sz="5200" b="1" dirty="0">
                <a:solidFill>
                  <a:srgbClr val="00B0F0"/>
                </a:solidFill>
              </a:rPr>
              <a:t>· </a:t>
            </a:r>
            <a:r>
              <a:rPr lang="zh-CN" altLang="en-US" sz="5200" dirty="0">
                <a:solidFill>
                  <a:srgbClr val="00B0F0"/>
                </a:solidFill>
              </a:rPr>
              <a:t>二元关系与函数</a:t>
            </a:r>
            <a:endParaRPr lang="zh-CN" altLang="zh-CN" sz="5200" b="1" dirty="0">
              <a:solidFill>
                <a:srgbClr val="00B0F0"/>
              </a:solidFill>
            </a:endParaRP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51E703E3-02C6-4D40-8044-EF57182EC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064500" cy="12239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偏序关系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75082856-6C18-44FE-B51E-B050BBFE1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12875"/>
            <a:ext cx="7993063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非空集合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自反、反对称和传递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的关系，称为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偏序关系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，记作≼ </a:t>
            </a:r>
            <a:r>
              <a:rPr lang="en-US" altLang="zh-CN" sz="2800" b="1" dirty="0">
                <a:latin typeface="Times New Roman" panose="02020603050405020304" pitchFamily="18" charset="0"/>
              </a:rPr>
              <a:t>.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设≼为偏序关系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&gt;∈≼,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则记作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读作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</a:rPr>
              <a:t>小于等于”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. 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实例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集合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上的恒等关系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上的偏序关系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小于等于关系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整除关系和包含关系也是相应集合上的偏序关系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8B026-65DB-45AB-92CB-22999668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20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625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6AD2D9EA-EF58-49B3-BB75-BFCD5C63F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135937" cy="12239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相关概念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F351541F-A05F-4B21-B2D2-E74F0C8FC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12875"/>
            <a:ext cx="8208963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可比</a:t>
            </a:r>
            <a:r>
              <a:rPr lang="zh-CN" altLang="en-US" sz="2800" b="1" dirty="0">
                <a:latin typeface="Times New Roman" panose="02020603050405020304" pitchFamily="18" charset="0"/>
              </a:rPr>
              <a:t>：设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上的偏序关系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可比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∨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结论：任取两个元素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可能有下述三种情况：</a:t>
            </a:r>
            <a:b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≺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≺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), 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不是可比的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全序关系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上的偏序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都是可比的，则称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全序关系</a:t>
            </a:r>
          </a:p>
          <a:p>
            <a:pPr eaLnBrk="1" hangingPunct="1">
              <a:lnSpc>
                <a:spcPct val="110000"/>
              </a:lnSpc>
            </a:pP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实例：数集上的小于等于关系是全序关系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   整除关系不是正整数集合上的全序关系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43B10-DC76-4129-B99A-E846E8F3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21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074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5068E34F-D18A-4367-98DA-DE3682222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盖住</a:t>
            </a:r>
            <a:r>
              <a:rPr lang="zh-CN" altLang="en-US" sz="2800" b="1" dirty="0">
                <a:latin typeface="Times New Roman" panose="02020603050405020304" pitchFamily="18" charset="0"/>
              </a:rPr>
              <a:t>：设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上的偏序关系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</a:rPr>
              <a:t>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且不存在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使得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</a:rPr>
              <a:t>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latin typeface="Times New Roman" panose="02020603050405020304" pitchFamily="18" charset="0"/>
              </a:rPr>
              <a:t>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盖住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实例：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{ 1, 2, 4, 6 }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集合上的整除关系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     2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盖住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1,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     4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盖住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2.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     4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不盖住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1.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     6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不盖住 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1.</a:t>
            </a:r>
            <a:endParaRPr lang="en-US" altLang="zh-CN" sz="2800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92868" name="Rectangle 4">
            <a:extLst>
              <a:ext uri="{FF2B5EF4-FFF2-40B4-BE49-F238E27FC236}">
                <a16:creationId xmlns:a16="http://schemas.microsoft.com/office/drawing/2014/main" id="{3A14649B-144D-48BC-947A-08AFD7401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135937" cy="108108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相关概念（续）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8834C-8C50-450F-B118-A5A7A652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22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93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475D3A0B-FBCA-4053-B62D-0F476FDAD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064500" cy="108108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偏序集与哈斯图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A9E4B311-4AC5-4611-A7AC-A05CA463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82804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上的偏序关系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≼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或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一起叫做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偏序集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,≼&gt;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（或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A,R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实例：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   整数集和小于等于关系构成偏序集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,≤&gt;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   幂集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和包含关系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sz="2800" b="1" dirty="0">
                <a:latin typeface="Times New Roman" panose="02020603050405020304" pitchFamily="18" charset="0"/>
              </a:rPr>
              <a:t>构成偏序集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&gt;.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CA454-3B01-4BF7-B395-9213C0CE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23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47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55C87B6C-2203-4F1E-A4B6-E0B8AA65F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135937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偏序集与哈斯图（续）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6A928E1-5CF9-40B4-8B8E-FBEE9D922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3886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00"/>
                </a:solidFill>
              </a:rPr>
              <a:t>哈斯图</a:t>
            </a:r>
            <a:r>
              <a:rPr lang="zh-CN" altLang="en-US" b="1" dirty="0"/>
              <a:t>：利用偏序自反、反对称、传递性简化的关系图。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0033CC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00"/>
                </a:solidFill>
              </a:rPr>
              <a:t>特点：</a:t>
            </a:r>
            <a:r>
              <a:rPr lang="zh-CN" altLang="en-US" b="1" dirty="0"/>
              <a:t>每个结点没有环，两个连通的结点之间的偏序关系通过结点位置的高低表示，位置低的元素的顺序在前，具有盖住关系的两个结点之间连边。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AED6D-15C5-43EA-ACAB-3D92792A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24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23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63D05333-FB4E-4EE6-92DA-9840EDF75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229600" cy="1371600"/>
          </a:xfrm>
        </p:spPr>
        <p:txBody>
          <a:bodyPr/>
          <a:lstStyle/>
          <a:p>
            <a:r>
              <a:rPr lang="zh-CN" altLang="en-US" b="1" dirty="0"/>
              <a:t>哈斯图实例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7AA36135-2FAD-4D74-85C3-A8A912272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28775"/>
            <a:ext cx="57721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4   &lt;{ 1, 2, 3, 4, 5, 6, 7, 8, 9 },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整除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        &lt;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({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}),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</p:txBody>
      </p:sp>
      <p:pic>
        <p:nvPicPr>
          <p:cNvPr id="251911" name="Picture 7" descr="4">
            <a:extLst>
              <a:ext uri="{FF2B5EF4-FFF2-40B4-BE49-F238E27FC236}">
                <a16:creationId xmlns:a16="http://schemas.microsoft.com/office/drawing/2014/main" id="{CAAEBF8B-6A9B-4C37-84A8-A994ED872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00" t="6129" r="-2565" b="8022"/>
          <a:stretch>
            <a:fillRect/>
          </a:stretch>
        </p:blipFill>
        <p:spPr bwMode="auto">
          <a:xfrm>
            <a:off x="971550" y="2997200"/>
            <a:ext cx="7129463" cy="3254375"/>
          </a:xfrm>
          <a:prstGeom prst="rect">
            <a:avLst/>
          </a:prstGeom>
          <a:solidFill>
            <a:srgbClr val="E6F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596B414-C297-4C80-B3A7-50C79474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25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3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>
            <a:extLst>
              <a:ext uri="{FF2B5EF4-FFF2-40B4-BE49-F238E27FC236}">
                <a16:creationId xmlns:a16="http://schemas.microsoft.com/office/drawing/2014/main" id="{AB6AFC64-5715-4CC0-B8B9-60C3D597D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97425"/>
            <a:ext cx="7056438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} </a:t>
            </a:r>
            <a:b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&gt;}∪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13C78C7-AB79-4536-9E3D-8F0304143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1152525"/>
          </a:xfrm>
          <a:noFill/>
        </p:spPr>
        <p:txBody>
          <a:bodyPr/>
          <a:lstStyle/>
          <a:p>
            <a:r>
              <a:rPr lang="zh-CN" altLang="en-US" b="1" dirty="0"/>
              <a:t>哈斯图实例（续）</a:t>
            </a:r>
          </a:p>
        </p:txBody>
      </p:sp>
      <p:pic>
        <p:nvPicPr>
          <p:cNvPr id="252932" name="Picture 4">
            <a:extLst>
              <a:ext uri="{FF2B5EF4-FFF2-40B4-BE49-F238E27FC236}">
                <a16:creationId xmlns:a16="http://schemas.microsoft.com/office/drawing/2014/main" id="{8113C046-0859-42B4-8E99-D6CCFF1AF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557338"/>
            <a:ext cx="3746500" cy="3036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3" name="Rectangle 5">
            <a:extLst>
              <a:ext uri="{FF2B5EF4-FFF2-40B4-BE49-F238E27FC236}">
                <a16:creationId xmlns:a16="http://schemas.microsoft.com/office/drawing/2014/main" id="{D17C5ED2-0D96-480C-A1FD-E06D7359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557338"/>
            <a:ext cx="36004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5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已知偏序集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的哈斯图如右图所示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试求出集合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和关系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的表达式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.  </a:t>
            </a:r>
            <a:b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9C6F7622-8FB2-4638-9BF8-9C916761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26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87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/>
      <p:bldP spid="2529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65FD4599-CAD7-4657-912B-4181844B5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135937" cy="10795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偏序集的特定元素</a:t>
            </a:r>
          </a:p>
        </p:txBody>
      </p:sp>
      <p:sp>
        <p:nvSpPr>
          <p:cNvPr id="253955" name="Text Box 3">
            <a:extLst>
              <a:ext uri="{FF2B5EF4-FFF2-40B4-BE49-F238E27FC236}">
                <a16:creationId xmlns:a16="http://schemas.microsoft.com/office/drawing/2014/main" id="{E62258EC-FD34-4165-A4DA-FB8E7CB89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268413"/>
            <a:ext cx="5904458" cy="571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定义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  设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&lt;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,≼&gt;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为偏序集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对于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A</a:t>
            </a:r>
            <a:endParaRPr lang="en-US" altLang="zh-CN" sz="2800" b="1" dirty="0">
              <a:latin typeface="Times New Roman" pitchFamily="18" charset="0"/>
              <a:ea typeface="宋体" charset="-122"/>
            </a:endParaRPr>
          </a:p>
          <a:p>
            <a:pPr marL="514350" indent="-514350">
              <a:lnSpc>
                <a:spcPct val="130000"/>
              </a:lnSpc>
              <a:buAutoNum type="arabicParenBoth"/>
              <a:defRPr/>
            </a:pP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若</a:t>
            </a:r>
            <a:r>
              <a:rPr lang="zh-CN" altLang="en-US" sz="2800" b="1" dirty="0">
                <a:latin typeface="Times New Roman" pitchFamily="18" charset="0"/>
                <a:ea typeface="宋体" charset="-122"/>
                <a:sym typeface="Symbol" pitchFamily="18" charset="2"/>
              </a:rPr>
              <a:t>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x 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∧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>
                <a:latin typeface="Lucida Sans Unicode" pitchFamily="34" charset="0"/>
                <a:ea typeface="宋体" charset="-122"/>
                <a:cs typeface="Lucida Sans Unicode" pitchFamily="34" charset="0"/>
              </a:rPr>
              <a:t>≺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)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成立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则称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y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为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极小元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. </a:t>
            </a:r>
          </a:p>
          <a:p>
            <a:pPr marL="514350" indent="-514350">
              <a:lnSpc>
                <a:spcPct val="130000"/>
              </a:lnSpc>
              <a:buFontTx/>
              <a:buAutoNum type="arabicParenBoth"/>
              <a:defRPr/>
            </a:pP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若</a:t>
            </a:r>
            <a:r>
              <a:rPr lang="zh-CN" altLang="en-US" sz="2800" b="1" dirty="0">
                <a:latin typeface="Times New Roman" pitchFamily="18" charset="0"/>
                <a:ea typeface="宋体" charset="-122"/>
                <a:sym typeface="Symbol" pitchFamily="18" charset="2"/>
              </a:rPr>
              <a:t>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x 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∧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≺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)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成立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则称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y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为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极大元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. </a:t>
            </a:r>
          </a:p>
          <a:p>
            <a:pPr marL="514350" indent="-514350">
              <a:lnSpc>
                <a:spcPct val="130000"/>
              </a:lnSpc>
              <a:buAutoNum type="arabicParenBoth"/>
              <a:defRPr/>
            </a:pP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若</a:t>
            </a:r>
            <a:r>
              <a:rPr lang="zh-CN" altLang="en-US" sz="2800" b="1" dirty="0"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→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≼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)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成立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则称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y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为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A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最小元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.</a:t>
            </a:r>
          </a:p>
          <a:p>
            <a:pPr marL="514350" indent="-514350">
              <a:lnSpc>
                <a:spcPct val="130000"/>
              </a:lnSpc>
              <a:buAutoNum type="arabicParenBoth"/>
              <a:defRPr/>
            </a:pP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若</a:t>
            </a:r>
            <a:r>
              <a:rPr lang="zh-CN" altLang="en-US" sz="2800" b="1" dirty="0"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→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≼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)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成立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则称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y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为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A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最大元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. </a:t>
            </a:r>
            <a:br>
              <a:rPr lang="en-US" altLang="zh-CN" sz="2800" b="1" dirty="0">
                <a:latin typeface="Times New Roman" pitchFamily="18" charset="0"/>
                <a:ea typeface="宋体" charset="-122"/>
              </a:rPr>
            </a:br>
            <a:endParaRPr lang="en-US" altLang="zh-CN" sz="28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922D9-1244-4B05-93ED-09D67D60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27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5ED38-9210-402D-B7BB-D072101D9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978" y="4190213"/>
            <a:ext cx="2946997" cy="238881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1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5D5F116A-4965-4F2C-AF9D-9C5C12260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特殊元素的性质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221695F-AAA0-444A-AFD3-AE7FCB363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zh-CN" altLang="en-US" sz="2800" b="1" dirty="0"/>
              <a:t>对于有穷集，极小元和极大元必存在，可能存在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    多个</a:t>
            </a:r>
            <a:r>
              <a:rPr lang="en-US" altLang="zh-CN" sz="2800" b="1" dirty="0"/>
              <a:t>. 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最小元和最大元不一定存在，如果存在一定惟一</a:t>
            </a:r>
            <a:r>
              <a:rPr lang="en-US" altLang="zh-CN" sz="2800" b="1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最小元一定是极小元；最大元一定是极大元</a:t>
            </a:r>
            <a:r>
              <a:rPr lang="en-US" altLang="zh-CN" sz="2800" b="1" dirty="0"/>
              <a:t>. 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孤立结点既是极小元，也是极大元</a:t>
            </a:r>
            <a:r>
              <a:rPr lang="en-US" altLang="zh-CN" sz="2800" b="1" dirty="0"/>
              <a:t>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0E696-BF74-45FF-B3D8-BEA366D8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28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75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>
            <a:extLst>
              <a:ext uri="{FF2B5EF4-FFF2-40B4-BE49-F238E27FC236}">
                <a16:creationId xmlns:a16="http://schemas.microsoft.com/office/drawing/2014/main" id="{A26A4E9B-D46F-4C74-BAC6-D324AF548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700213"/>
            <a:ext cx="7920038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 设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≼&gt;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为偏序集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上界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下界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的上界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的最小元为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最小上界 </a:t>
            </a:r>
            <a:r>
              <a:rPr lang="zh-CN" altLang="en-US" sz="2800" b="1" dirty="0">
                <a:latin typeface="Times New Roman" panose="02020603050405020304" pitchFamily="18" charset="0"/>
              </a:rPr>
              <a:t>或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上确界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(4)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的下界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的最大元为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最大下界 </a:t>
            </a:r>
            <a:r>
              <a:rPr lang="zh-CN" altLang="en-US" sz="2800" b="1" dirty="0">
                <a:latin typeface="Times New Roman" panose="02020603050405020304" pitchFamily="18" charset="0"/>
              </a:rPr>
              <a:t>或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下确界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16C97B2A-C97C-4B7F-8C3F-A748A9C51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064500" cy="12239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偏序集的特定元素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续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97C9B-BE3D-4741-9238-B2C7E24B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29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6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34DB59F1-C38D-4AE9-A3C9-128925603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4.5 </a:t>
            </a: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等价关系与偏序关系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564E4431-012F-4EBA-9DA9-4FE3E9E7B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8229600" cy="3886200"/>
          </a:xfrm>
        </p:spPr>
        <p:txBody>
          <a:bodyPr/>
          <a:lstStyle/>
          <a:p>
            <a:r>
              <a:rPr lang="zh-CN" altLang="en-US" sz="2800" b="1" dirty="0"/>
              <a:t>等价关系的定义与实例</a:t>
            </a:r>
          </a:p>
          <a:p>
            <a:r>
              <a:rPr lang="zh-CN" altLang="en-US" sz="2800" b="1" dirty="0"/>
              <a:t>等价类及其性质</a:t>
            </a:r>
          </a:p>
          <a:p>
            <a:r>
              <a:rPr lang="zh-CN" altLang="en-US" sz="2800" b="1" dirty="0"/>
              <a:t>商集与集合的划分</a:t>
            </a:r>
          </a:p>
          <a:p>
            <a:r>
              <a:rPr lang="zh-CN" altLang="en-US" sz="2800" b="1" dirty="0"/>
              <a:t>等价关系与划分的一一对应</a:t>
            </a:r>
          </a:p>
          <a:p>
            <a:r>
              <a:rPr lang="zh-CN" altLang="en-US" sz="2800" b="1" dirty="0"/>
              <a:t>偏序关系</a:t>
            </a:r>
          </a:p>
          <a:p>
            <a:r>
              <a:rPr lang="zh-CN" altLang="en-US" sz="2800" b="1" dirty="0"/>
              <a:t>偏序集与哈斯图</a:t>
            </a:r>
          </a:p>
          <a:p>
            <a:r>
              <a:rPr lang="zh-CN" altLang="en-US" sz="2800" b="1" dirty="0"/>
              <a:t>偏序集中的特定元素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52AF7-9886-4F4A-BE67-4471A23E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3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35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70A05AEF-733C-4E77-9CD2-26E7F779C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b="1"/>
              <a:t>下界、上界、最大下界、最小上界不一定存在</a:t>
            </a:r>
          </a:p>
          <a:p>
            <a:pPr>
              <a:lnSpc>
                <a:spcPct val="130000"/>
              </a:lnSpc>
            </a:pPr>
            <a:r>
              <a:rPr lang="zh-CN" altLang="en-US" sz="2800" b="1"/>
              <a:t>下界、上界存在不一定惟一</a:t>
            </a:r>
          </a:p>
          <a:p>
            <a:pPr>
              <a:lnSpc>
                <a:spcPct val="130000"/>
              </a:lnSpc>
            </a:pPr>
            <a:r>
              <a:rPr lang="zh-CN" altLang="en-US" sz="2800" b="1"/>
              <a:t>最大下界、最小上界如果存在，则惟一</a:t>
            </a:r>
          </a:p>
          <a:p>
            <a:pPr>
              <a:lnSpc>
                <a:spcPct val="130000"/>
              </a:lnSpc>
            </a:pPr>
            <a:r>
              <a:rPr lang="zh-CN" altLang="en-US" sz="2800" b="1"/>
              <a:t>集合</a:t>
            </a:r>
            <a:r>
              <a:rPr lang="en-US" altLang="zh-CN" sz="2800" b="1"/>
              <a:t>B</a:t>
            </a:r>
            <a:r>
              <a:rPr lang="zh-CN" altLang="en-US" sz="2800" b="1"/>
              <a:t>的最小元就是它的最大下界，最大元就是它的最小上界；反之不对</a:t>
            </a:r>
            <a:r>
              <a:rPr lang="en-US" altLang="zh-CN" sz="2800" b="1"/>
              <a:t>.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/>
          </a:p>
        </p:txBody>
      </p:sp>
      <p:sp>
        <p:nvSpPr>
          <p:cNvPr id="294916" name="Rectangle 4">
            <a:extLst>
              <a:ext uri="{FF2B5EF4-FFF2-40B4-BE49-F238E27FC236}">
                <a16:creationId xmlns:a16="http://schemas.microsoft.com/office/drawing/2014/main" id="{85C2CDE0-DF17-47E2-B809-AE703130A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特殊元素的性质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27326-78DB-44CA-B2F6-C72481B3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30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74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F7D74D79-4CC5-417A-95F9-C04AD85DB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064500" cy="1008063"/>
          </a:xfrm>
        </p:spPr>
        <p:txBody>
          <a:bodyPr/>
          <a:lstStyle/>
          <a:p>
            <a:r>
              <a:rPr lang="zh-CN" altLang="en-US" b="1"/>
              <a:t>实例</a:t>
            </a: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ED8C3294-0D68-4535-9277-6219D8D98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82073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6 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设偏序集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,≼&gt;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如下图所示，求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的极小元、最小元、极大元、最大元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求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的下界、上界、最大下界、最小上界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56004" name="Text Box 4">
            <a:extLst>
              <a:ext uri="{FF2B5EF4-FFF2-40B4-BE49-F238E27FC236}">
                <a16:creationId xmlns:a16="http://schemas.microsoft.com/office/drawing/2014/main" id="{D04CF125-D45E-4532-9DD2-9041EDE3E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284538"/>
            <a:ext cx="36353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极小元：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极大元：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没有最小元与最大元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i="1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的下界和最大下界都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不存在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上界有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 </a:t>
            </a: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最小上界为 </a:t>
            </a:r>
            <a:r>
              <a:rPr lang="en-US" altLang="zh-CN" sz="2800" b="1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31750" name="Picture 5">
            <a:extLst>
              <a:ext uri="{FF2B5EF4-FFF2-40B4-BE49-F238E27FC236}">
                <a16:creationId xmlns:a16="http://schemas.microsoft.com/office/drawing/2014/main" id="{8B1AB4F0-ABF8-4F98-874B-C8674D9CE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84538"/>
            <a:ext cx="40767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B6A1B49C-435B-4794-81BE-47DE443E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31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4">
            <a:extLst>
              <a:ext uri="{FF2B5EF4-FFF2-40B4-BE49-F238E27FC236}">
                <a16:creationId xmlns:a16="http://schemas.microsoft.com/office/drawing/2014/main" id="{F588F023-7CEB-42C3-9CFD-59D07B9F2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3"/>
            <a:ext cx="8064500" cy="27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课堂练习：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/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已知偏序集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的哈斯图如右图所示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试求出集合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和关系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的表达式，</a:t>
            </a:r>
            <a:r>
              <a:rPr lang="en-US" altLang="zh-CN" sz="2800" b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的关系矩阵，求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的极大元，极小元，最大元，最小元。设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a,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latin typeface="Times New Roman" panose="02020603050405020304" pitchFamily="18" charset="0"/>
              </a:rPr>
              <a:t>求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的下界、上界、最大下界、最小上界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</a:p>
        </p:txBody>
      </p:sp>
      <p:grpSp>
        <p:nvGrpSpPr>
          <p:cNvPr id="32772" name="Group 18">
            <a:extLst>
              <a:ext uri="{FF2B5EF4-FFF2-40B4-BE49-F238E27FC236}">
                <a16:creationId xmlns:a16="http://schemas.microsoft.com/office/drawing/2014/main" id="{E0BB6FC4-B43B-43F7-8AE2-C7B42AB82106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3573463"/>
            <a:ext cx="2533650" cy="1968500"/>
            <a:chOff x="521" y="2024"/>
            <a:chExt cx="1596" cy="1240"/>
          </a:xfrm>
        </p:grpSpPr>
        <p:sp>
          <p:nvSpPr>
            <p:cNvPr id="32773" name="Oval 5">
              <a:extLst>
                <a:ext uri="{FF2B5EF4-FFF2-40B4-BE49-F238E27FC236}">
                  <a16:creationId xmlns:a16="http://schemas.microsoft.com/office/drawing/2014/main" id="{059D377B-3DA7-4048-8FC7-78270569B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160"/>
              <a:ext cx="91" cy="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2774" name="Oval 6">
              <a:extLst>
                <a:ext uri="{FF2B5EF4-FFF2-40B4-BE49-F238E27FC236}">
                  <a16:creationId xmlns:a16="http://schemas.microsoft.com/office/drawing/2014/main" id="{EA06CE01-7F8A-4E75-892D-F308AD952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160"/>
              <a:ext cx="91" cy="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2775" name="Oval 7">
              <a:extLst>
                <a:ext uri="{FF2B5EF4-FFF2-40B4-BE49-F238E27FC236}">
                  <a16:creationId xmlns:a16="http://schemas.microsoft.com/office/drawing/2014/main" id="{B391DC67-45F7-4467-BE7A-A72625150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568"/>
              <a:ext cx="91" cy="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2776" name="Oval 8">
              <a:extLst>
                <a:ext uri="{FF2B5EF4-FFF2-40B4-BE49-F238E27FC236}">
                  <a16:creationId xmlns:a16="http://schemas.microsoft.com/office/drawing/2014/main" id="{3A06AD22-38E4-4FB3-ACFD-E38D0B5B2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3096"/>
              <a:ext cx="91" cy="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2777" name="Oval 9">
              <a:extLst>
                <a:ext uri="{FF2B5EF4-FFF2-40B4-BE49-F238E27FC236}">
                  <a16:creationId xmlns:a16="http://schemas.microsoft.com/office/drawing/2014/main" id="{A256BE69-33AD-4C26-B207-B5E53C7FB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568"/>
              <a:ext cx="91" cy="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2778" name="Line 10">
              <a:extLst>
                <a:ext uri="{FF2B5EF4-FFF2-40B4-BE49-F238E27FC236}">
                  <a16:creationId xmlns:a16="http://schemas.microsoft.com/office/drawing/2014/main" id="{DE178657-10F9-4839-B503-59A9DA52F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251"/>
              <a:ext cx="273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9" name="Line 11">
              <a:extLst>
                <a:ext uri="{FF2B5EF4-FFF2-40B4-BE49-F238E27FC236}">
                  <a16:creationId xmlns:a16="http://schemas.microsoft.com/office/drawing/2014/main" id="{BB2343C6-A530-4700-9222-362A269312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6" y="2251"/>
              <a:ext cx="273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Line 12">
              <a:extLst>
                <a:ext uri="{FF2B5EF4-FFF2-40B4-BE49-F238E27FC236}">
                  <a16:creationId xmlns:a16="http://schemas.microsoft.com/office/drawing/2014/main" id="{6C17340A-12EB-489A-BF41-3BCECD745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659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Text Box 13">
              <a:extLst>
                <a:ext uri="{FF2B5EF4-FFF2-40B4-BE49-F238E27FC236}">
                  <a16:creationId xmlns:a16="http://schemas.microsoft.com/office/drawing/2014/main" id="{36F6C082-E525-461C-858B-691A67DE7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024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2782" name="Text Box 14">
              <a:extLst>
                <a:ext uri="{FF2B5EF4-FFF2-40B4-BE49-F238E27FC236}">
                  <a16:creationId xmlns:a16="http://schemas.microsoft.com/office/drawing/2014/main" id="{EE08413C-1729-4806-8D3F-E3BDBC06D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2024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2783" name="Text Box 15">
              <a:extLst>
                <a:ext uri="{FF2B5EF4-FFF2-40B4-BE49-F238E27FC236}">
                  <a16:creationId xmlns:a16="http://schemas.microsoft.com/office/drawing/2014/main" id="{BFD6DB45-16CC-4019-A57B-A52538114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478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2784" name="Text Box 16">
              <a:extLst>
                <a:ext uri="{FF2B5EF4-FFF2-40B4-BE49-F238E27FC236}">
                  <a16:creationId xmlns:a16="http://schemas.microsoft.com/office/drawing/2014/main" id="{D02CB233-5E91-4405-B885-E9056CD7C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97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2785" name="Text Box 17">
              <a:extLst>
                <a:ext uri="{FF2B5EF4-FFF2-40B4-BE49-F238E27FC236}">
                  <a16:creationId xmlns:a16="http://schemas.microsoft.com/office/drawing/2014/main" id="{31BA47A8-BDDA-4A8F-9C09-37058FC80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" y="243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e</a:t>
              </a:r>
            </a:p>
          </p:txBody>
        </p:sp>
      </p:grpSp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E2230B5F-199A-489C-9DC9-26FB7E8B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32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67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0" name="Text Box 4">
            <a:extLst>
              <a:ext uri="{FF2B5EF4-FFF2-40B4-BE49-F238E27FC236}">
                <a16:creationId xmlns:a16="http://schemas.microsoft.com/office/drawing/2014/main" id="{4AA5DF67-5532-44FA-BE1A-617F6A856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349500"/>
            <a:ext cx="3455987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的极小元：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zh-CN" altLang="en-US" sz="2800" b="1">
                <a:latin typeface="Times New Roman" panose="02020603050405020304" pitchFamily="18" charset="0"/>
              </a:rPr>
              <a:t>；极大元：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, 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zh-CN" altLang="en-US" sz="2800" b="1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没有最小元与最大元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的上界和最大上界都不存在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下界有</a:t>
            </a:r>
            <a:r>
              <a:rPr lang="en-US" altLang="zh-CN" sz="2800" b="1" i="1">
                <a:latin typeface="Times New Roman" panose="02020603050405020304" pitchFamily="18" charset="0"/>
              </a:rPr>
              <a:t>c </a:t>
            </a:r>
            <a:r>
              <a:rPr lang="zh-CN" altLang="en-US" sz="2800" b="1">
                <a:latin typeface="Times New Roman" panose="02020603050405020304" pitchFamily="18" charset="0"/>
              </a:rPr>
              <a:t>和 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最大下界为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3796" name="Text Box 5">
            <a:extLst>
              <a:ext uri="{FF2B5EF4-FFF2-40B4-BE49-F238E27FC236}">
                <a16:creationId xmlns:a16="http://schemas.microsoft.com/office/drawing/2014/main" id="{88147D61-86C7-4824-B2E1-2FBF3DCFC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717550"/>
            <a:ext cx="6408738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解</a:t>
            </a:r>
            <a:r>
              <a:rPr lang="zh-CN" altLang="en-US" sz="2800" b="1" i="1">
                <a:latin typeface="Times New Roman" panose="02020603050405020304" pitchFamily="18" charset="0"/>
              </a:rPr>
              <a:t>：</a:t>
            </a:r>
            <a:r>
              <a:rPr lang="en-US" altLang="zh-CN" sz="2800" b="1" i="1">
                <a:latin typeface="Times New Roman" panose="02020603050405020304" pitchFamily="18" charset="0"/>
              </a:rPr>
              <a:t>A=</a:t>
            </a:r>
            <a:r>
              <a:rPr lang="en-US" altLang="zh-CN" sz="2800" b="1">
                <a:latin typeface="Times New Roman" panose="02020603050405020304" pitchFamily="18" charset="0"/>
              </a:rPr>
              <a:t>{</a:t>
            </a:r>
            <a:r>
              <a:rPr lang="en-US" altLang="zh-CN" sz="2800" b="1" i="1">
                <a:latin typeface="Times New Roman" panose="02020603050405020304" pitchFamily="18" charset="0"/>
              </a:rPr>
              <a:t>a,b,c,d,e</a:t>
            </a: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</a:rPr>
              <a:t>R=</a:t>
            </a:r>
            <a:r>
              <a:rPr lang="en-US" altLang="zh-CN" sz="2800" b="1">
                <a:latin typeface="Times New Roman" panose="02020603050405020304" pitchFamily="18" charset="0"/>
              </a:rPr>
              <a:t>{</a:t>
            </a:r>
            <a:r>
              <a:rPr lang="en-US" altLang="zh-CN" sz="2800" b="1" i="1">
                <a:latin typeface="Times New Roman" panose="02020603050405020304" pitchFamily="18" charset="0"/>
              </a:rPr>
              <a:t>&lt;c,a&gt;,&lt;c,b&gt;,&lt;d,c&gt;,&lt;d,a&gt;,&lt;d,b&gt;</a:t>
            </a: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∪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3797" name="Object 6">
            <a:extLst>
              <a:ext uri="{FF2B5EF4-FFF2-40B4-BE49-F238E27FC236}">
                <a16:creationId xmlns:a16="http://schemas.microsoft.com/office/drawing/2014/main" id="{663791B7-3D75-4F2F-A9C4-33C8DB7335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405140"/>
              </p:ext>
            </p:extLst>
          </p:nvPr>
        </p:nvGraphicFramePr>
        <p:xfrm>
          <a:off x="1000125" y="3054350"/>
          <a:ext cx="2894013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1282680" imgH="1168200" progId="Equation.DSMT4">
                  <p:embed/>
                </p:oleObj>
              </mc:Choice>
              <mc:Fallback>
                <p:oleObj name="Equation" r:id="rId3" imgW="1282680" imgH="1168200" progId="Equation.DSMT4">
                  <p:embed/>
                  <p:pic>
                    <p:nvPicPr>
                      <p:cNvPr id="33797" name="Object 6">
                        <a:extLst>
                          <a:ext uri="{FF2B5EF4-FFF2-40B4-BE49-F238E27FC236}">
                            <a16:creationId xmlns:a16="http://schemas.microsoft.com/office/drawing/2014/main" id="{663791B7-3D75-4F2F-A9C4-33C8DB7335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054350"/>
                        <a:ext cx="2894013" cy="263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7">
            <a:extLst>
              <a:ext uri="{FF2B5EF4-FFF2-40B4-BE49-F238E27FC236}">
                <a16:creationId xmlns:a16="http://schemas.microsoft.com/office/drawing/2014/main" id="{5BFDD479-B04C-4942-8D38-396E4A1BE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42093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/>
              <a:t>的关系矩阵：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E2338174-0ACB-419D-95D5-FF4AC4BD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33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3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032D968B-8321-4D29-A4A9-6E97C7BE4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等价关系的定义与实例</a:t>
            </a:r>
          </a:p>
        </p:txBody>
      </p:sp>
      <p:sp>
        <p:nvSpPr>
          <p:cNvPr id="239619" name="Text Box 3">
            <a:extLst>
              <a:ext uri="{FF2B5EF4-FFF2-40B4-BE49-F238E27FC236}">
                <a16:creationId xmlns:a16="http://schemas.microsoft.com/office/drawing/2014/main" id="{9BA98CB6-DC3E-47D8-B2B4-D43878D6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00213"/>
            <a:ext cx="8151812" cy="449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设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R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为非空集合上的关系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.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如果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R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是</a:t>
            </a:r>
            <a:r>
              <a:rPr lang="zh-CN" altLang="en-US" sz="2800" b="1" dirty="0">
                <a:solidFill>
                  <a:srgbClr val="00B0F0"/>
                </a:solidFill>
                <a:latin typeface="Times New Roman" pitchFamily="18" charset="0"/>
                <a:ea typeface="宋体" charset="-122"/>
              </a:rPr>
              <a:t>自反的、对称的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和</a:t>
            </a:r>
            <a:r>
              <a:rPr lang="zh-CN" altLang="en-US" sz="2800" b="1" dirty="0">
                <a:solidFill>
                  <a:srgbClr val="00B0F0"/>
                </a:solidFill>
                <a:latin typeface="Times New Roman" pitchFamily="18" charset="0"/>
                <a:ea typeface="宋体" charset="-122"/>
              </a:rPr>
              <a:t>传递的</a:t>
            </a:r>
            <a:r>
              <a:rPr lang="en-US" altLang="zh-CN" sz="2800" b="1" dirty="0">
                <a:solidFill>
                  <a:srgbClr val="00B0F0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则称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R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为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A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上的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等价关系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. 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设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R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是一个等价关系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若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&lt;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&gt;∈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R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称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x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等价于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记做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～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. </a:t>
            </a:r>
          </a:p>
          <a:p>
            <a:pPr>
              <a:lnSpc>
                <a:spcPct val="110000"/>
              </a:lnSpc>
              <a:defRPr/>
            </a:pPr>
            <a:endParaRPr lang="en-US" altLang="zh-CN" sz="2800" b="1" dirty="0">
              <a:latin typeface="Times New Roman" pitchFamily="18" charset="0"/>
              <a:ea typeface="宋体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3200" b="1" dirty="0">
                <a:latin typeface="Times New Roman" pitchFamily="18" charset="0"/>
                <a:ea typeface="宋体" charset="-122"/>
              </a:rPr>
              <a:t>实例</a:t>
            </a:r>
            <a:r>
              <a:rPr lang="en-US" altLang="zh-CN" sz="3200" b="1" dirty="0">
                <a:latin typeface="Times New Roman" pitchFamily="18" charset="0"/>
                <a:ea typeface="宋体" charset="-122"/>
              </a:rPr>
              <a:t>: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 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设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={1,2,…,8},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如下定义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上的关系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：</a:t>
            </a:r>
            <a:br>
              <a:rPr lang="zh-CN" altLang="en-US" sz="2800" b="1" dirty="0">
                <a:latin typeface="Times New Roman" pitchFamily="18" charset="0"/>
                <a:ea typeface="宋体" charset="-122"/>
              </a:rPr>
            </a:b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          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R 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= { &lt;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&gt; | 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∧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≡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(mod 3) }</a:t>
            </a:r>
            <a:br>
              <a:rPr lang="en-US" altLang="zh-CN" sz="2800" b="1" dirty="0">
                <a:latin typeface="Times New Roman" pitchFamily="18" charset="0"/>
                <a:ea typeface="宋体" charset="-122"/>
              </a:rPr>
            </a:b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其中 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≡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(mod 3)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叫做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x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与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y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模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相等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即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x-y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可以被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3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整除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.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D614D-2F1C-4768-A136-5F26652F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 smtClean="0">
                <a:solidFill>
                  <a:schemeClr val="tx1"/>
                </a:solidFill>
              </a:rPr>
              <a:pPr/>
              <a:t>4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7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D4CB8003-F23F-4EDE-AA5C-66753F7CC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993062" cy="10795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等价关系的验证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2A02FB3-4156-4737-B162-6245BE89C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3886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验证模 </a:t>
            </a:r>
            <a:r>
              <a:rPr lang="en-US" altLang="zh-CN" sz="2800" b="1" dirty="0"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latin typeface="Times New Roman" panose="02020603050405020304" pitchFamily="18" charset="0"/>
              </a:rPr>
              <a:t>相等关系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因为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</a:rPr>
              <a:t>≡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(mod 3)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</a:rPr>
              <a:t>≡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(mod 3),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</a:rPr>
              <a:t>≡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(mod 3)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</a:rPr>
              <a:t>≡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(mod 3),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</a:rPr>
              <a:t>≡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(mod 3),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则有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≡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(mod 3)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自反性、对称性、传递性得到验证</a:t>
            </a:r>
          </a:p>
          <a:p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14547-D0D7-475D-8725-CC6609C2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5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5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F32DFF1-923C-492B-9598-3F874369C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848600" cy="1008063"/>
          </a:xfrm>
        </p:spPr>
        <p:txBody>
          <a:bodyPr/>
          <a:lstStyle/>
          <a:p>
            <a:r>
              <a:rPr lang="en-US" altLang="zh-CN" b="1" dirty="0"/>
              <a:t>A</a:t>
            </a:r>
            <a:r>
              <a:rPr lang="zh-CN" altLang="en-US" b="1" dirty="0"/>
              <a:t>上模</a:t>
            </a:r>
            <a:r>
              <a:rPr lang="en-US" altLang="zh-CN" b="1" dirty="0"/>
              <a:t>3</a:t>
            </a:r>
            <a:r>
              <a:rPr lang="zh-CN" altLang="en-US" b="1" dirty="0"/>
              <a:t>等价关系的关系图</a:t>
            </a:r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1F50518C-5E52-4021-8FE3-A8288C1D4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06"/>
          <a:stretch>
            <a:fillRect/>
          </a:stretch>
        </p:blipFill>
        <p:spPr bwMode="auto">
          <a:xfrm>
            <a:off x="755650" y="3284538"/>
            <a:ext cx="76327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4">
            <a:extLst>
              <a:ext uri="{FF2B5EF4-FFF2-40B4-BE49-F238E27FC236}">
                <a16:creationId xmlns:a16="http://schemas.microsoft.com/office/drawing/2014/main" id="{00077740-4FD2-491E-907E-CBC43CE23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8" y="18510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1"/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F4A9A186-76AF-44A4-BA55-9E9B008D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1778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1"/>
          </a:p>
        </p:txBody>
      </p:sp>
      <p:sp>
        <p:nvSpPr>
          <p:cNvPr id="6151" name="Text Box 6">
            <a:extLst>
              <a:ext uri="{FF2B5EF4-FFF2-40B4-BE49-F238E27FC236}">
                <a16:creationId xmlns:a16="http://schemas.microsoft.com/office/drawing/2014/main" id="{7A8067EF-7A15-4CC0-92F5-A1DDC6FAA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700213"/>
            <a:ext cx="72929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设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={1,2,…,8},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={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≡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(mod 3) }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4EBFA6D-C273-45FD-8AED-81409348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6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8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1AFC487D-A7D1-49CE-9602-ADB3D0EE9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064500" cy="12239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等价类</a:t>
            </a:r>
          </a:p>
        </p:txBody>
      </p:sp>
      <p:sp>
        <p:nvSpPr>
          <p:cNvPr id="241667" name="Text Box 3">
            <a:extLst>
              <a:ext uri="{FF2B5EF4-FFF2-40B4-BE49-F238E27FC236}">
                <a16:creationId xmlns:a16="http://schemas.microsoft.com/office/drawing/2014/main" id="{1A99E67C-E030-4654-A75D-5A1AA3B90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280400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定义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 设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为非空集合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上的等价关系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800" b="1" dirty="0">
                <a:latin typeface="Times New Roman" pitchFamily="18" charset="0"/>
                <a:ea typeface="宋体" charset="-122"/>
                <a:sym typeface="Symbol" pitchFamily="18" charset="2"/>
              </a:rPr>
              <a:t>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，令</a:t>
            </a:r>
            <a:br>
              <a:rPr lang="zh-CN" altLang="en-US" sz="2800" b="1" dirty="0">
                <a:latin typeface="Times New Roman" pitchFamily="18" charset="0"/>
                <a:ea typeface="宋体" charset="-122"/>
              </a:rPr>
            </a:b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        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800" b="1" i="1" baseline="-25000" dirty="0">
                <a:latin typeface="Times New Roman" pitchFamily="18" charset="0"/>
                <a:ea typeface="宋体" charset="-122"/>
              </a:rPr>
              <a:t>R 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= {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y 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| 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y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∈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dirty="0" err="1">
                <a:latin typeface="Times New Roman" pitchFamily="18" charset="0"/>
                <a:ea typeface="宋体" charset="-122"/>
              </a:rPr>
              <a:t>∧</a:t>
            </a:r>
            <a:r>
              <a:rPr lang="en-US" altLang="zh-CN" sz="2800" b="1" i="1" dirty="0" err="1">
                <a:latin typeface="Times New Roman" pitchFamily="18" charset="0"/>
                <a:ea typeface="宋体" charset="-122"/>
              </a:rPr>
              <a:t>xRy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}</a:t>
            </a:r>
          </a:p>
          <a:p>
            <a:pPr marL="342900" indent="-342900">
              <a:lnSpc>
                <a:spcPct val="130000"/>
              </a:lnSpc>
              <a:defRPr/>
            </a:pP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称 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800" b="1" i="1" baseline="-25000" dirty="0">
                <a:latin typeface="Times New Roman" pitchFamily="18" charset="0"/>
                <a:ea typeface="宋体" charset="-122"/>
              </a:rPr>
              <a:t>R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为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x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关于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R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的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等价类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简称为 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x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的等价类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简</a:t>
            </a:r>
          </a:p>
          <a:p>
            <a:pPr marL="342900" indent="-342900">
              <a:lnSpc>
                <a:spcPct val="130000"/>
              </a:lnSpc>
              <a:defRPr/>
            </a:pP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记为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]. </a:t>
            </a:r>
          </a:p>
          <a:p>
            <a:pPr marL="342900" indent="-342900">
              <a:lnSpc>
                <a:spcPct val="130000"/>
              </a:lnSpc>
              <a:defRPr/>
            </a:pPr>
            <a:r>
              <a:rPr lang="zh-C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实例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A={ 1, 2, … , 8 }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上模 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3 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等价关系的等价类：</a:t>
            </a:r>
          </a:p>
          <a:p>
            <a:pPr marL="342900" indent="-342900"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       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[1]=[4]=[7]={1,4,7}</a:t>
            </a:r>
            <a:b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</a:b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   [2]=[5]=[8]={2,5,8}</a:t>
            </a:r>
            <a:b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</a:b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   [3]=[6]={3,6}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26A60-1E08-4E0B-AEEF-1E39071A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7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5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5D8E12DC-44D4-4D6B-90B3-527AD65D3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848600" cy="9350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等价类的性质</a:t>
            </a:r>
          </a:p>
        </p:txBody>
      </p:sp>
      <p:sp>
        <p:nvSpPr>
          <p:cNvPr id="8197" name="Text Box 3">
            <a:extLst>
              <a:ext uri="{FF2B5EF4-FFF2-40B4-BE49-F238E27FC236}">
                <a16:creationId xmlns:a16="http://schemas.microsoft.com/office/drawing/2014/main" id="{6585AD38-B844-462E-99F7-C10BABB85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73238"/>
            <a:ext cx="7602537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是非空集合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的非空子集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(2)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R 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]=[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].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(3)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R 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]</a:t>
            </a:r>
            <a:r>
              <a:rPr lang="zh-CN" altLang="en-US" sz="2800" b="1" dirty="0">
                <a:latin typeface="Times New Roman" panose="02020603050405020304" pitchFamily="18" charset="0"/>
              </a:rPr>
              <a:t>不交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(4) ∪{ 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] 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}=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即所有等价类的并集就是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2955765B-3E42-4CC3-B663-4D781227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8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945EBC8-4656-4D38-B64D-CEC2374DD942}"/>
              </a:ext>
            </a:extLst>
          </p:cNvPr>
          <p:cNvCxnSpPr/>
          <p:nvPr/>
        </p:nvCxnSpPr>
        <p:spPr>
          <a:xfrm flipH="1">
            <a:off x="4170432" y="3573016"/>
            <a:ext cx="288032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57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CAE6130E-D9D7-4673-8CDE-AEABD11DD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91475" cy="10080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6EC45EA-332C-49A5-8B61-1FD90C95E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229600" cy="3886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A={ 1, 2, … , 8 }</a:t>
            </a:r>
            <a:r>
              <a:rPr lang="zh-CN" altLang="en-US" sz="2800" b="1" dirty="0">
                <a:latin typeface="Times New Roman" panose="02020603050405020304" pitchFamily="18" charset="0"/>
              </a:rPr>
              <a:t>上模 </a:t>
            </a:r>
            <a:r>
              <a:rPr lang="en-US" altLang="zh-CN" sz="2800" b="1" dirty="0"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latin typeface="Times New Roman" panose="02020603050405020304" pitchFamily="18" charset="0"/>
              </a:rPr>
              <a:t>等价关系的等价类：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[1]=[4]=[7]={1,4,7}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[2]=[5]=[8]={2,5,8}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[3]=[6]={3,6}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以上</a:t>
            </a:r>
            <a:r>
              <a:rPr lang="en-US" altLang="zh-CN" sz="2800" b="1" dirty="0"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latin typeface="Times New Roman" panose="02020603050405020304" pitchFamily="18" charset="0"/>
              </a:rPr>
              <a:t>类两两不交，  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{1,4,7}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{2,5,8}{3,6} = {1,2, … ,8}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82962-9944-4375-8E83-948827CC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766050" y="295275"/>
            <a:ext cx="628650" cy="768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9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40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28223</TotalTime>
  <Words>3021</Words>
  <Application>Microsoft Office PowerPoint</Application>
  <PresentationFormat>全屏显示(4:3)</PresentationFormat>
  <Paragraphs>227</Paragraphs>
  <Slides>33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黑体</vt:lpstr>
      <vt:lpstr>宋体</vt:lpstr>
      <vt:lpstr>Arial</vt:lpstr>
      <vt:lpstr>Arial Black</vt:lpstr>
      <vt:lpstr>Century Gothic</vt:lpstr>
      <vt:lpstr>Lucida Sans Unicode</vt:lpstr>
      <vt:lpstr>Times New Roman</vt:lpstr>
      <vt:lpstr>Wingdings</vt:lpstr>
      <vt:lpstr>Wingdings 3</vt:lpstr>
      <vt:lpstr>离子</vt:lpstr>
      <vt:lpstr>Equation</vt:lpstr>
      <vt:lpstr>Discrete  Mathematics      </vt:lpstr>
      <vt:lpstr>离散数学· 二元关系与函数</vt:lpstr>
      <vt:lpstr>4.5 等价关系与偏序关系</vt:lpstr>
      <vt:lpstr>等价关系的定义与实例</vt:lpstr>
      <vt:lpstr>等价关系的验证</vt:lpstr>
      <vt:lpstr>A上模3等价关系的关系图</vt:lpstr>
      <vt:lpstr>等价类</vt:lpstr>
      <vt:lpstr>等价类的性质</vt:lpstr>
      <vt:lpstr>实例</vt:lpstr>
      <vt:lpstr>商集</vt:lpstr>
      <vt:lpstr>实例(续)</vt:lpstr>
      <vt:lpstr>课堂练习</vt:lpstr>
      <vt:lpstr>PowerPoint 演示文稿</vt:lpstr>
      <vt:lpstr>集合的划分</vt:lpstr>
      <vt:lpstr>例题</vt:lpstr>
      <vt:lpstr>等价关系与划分的一一对应</vt:lpstr>
      <vt:lpstr>等价关系与划分之间的对应</vt:lpstr>
      <vt:lpstr>实例</vt:lpstr>
      <vt:lpstr>实例（续）</vt:lpstr>
      <vt:lpstr>偏序关系</vt:lpstr>
      <vt:lpstr>相关概念</vt:lpstr>
      <vt:lpstr>相关概念（续）</vt:lpstr>
      <vt:lpstr>偏序集与哈斯图</vt:lpstr>
      <vt:lpstr>偏序集与哈斯图（续）</vt:lpstr>
      <vt:lpstr>哈斯图实例</vt:lpstr>
      <vt:lpstr>哈斯图实例（续）</vt:lpstr>
      <vt:lpstr>偏序集的特定元素</vt:lpstr>
      <vt:lpstr>特殊元素的性质</vt:lpstr>
      <vt:lpstr>偏序集的特定元素(续)</vt:lpstr>
      <vt:lpstr>特殊元素的性质</vt:lpstr>
      <vt:lpstr>实例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Howdy Chang</cp:lastModifiedBy>
  <cp:revision>1069</cp:revision>
  <cp:lastPrinted>2018-09-19T08:00:44Z</cp:lastPrinted>
  <dcterms:created xsi:type="dcterms:W3CDTF">2004-11-29T12:10:45Z</dcterms:created>
  <dcterms:modified xsi:type="dcterms:W3CDTF">2020-11-11T00:18:33Z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