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54"/>
  </p:notesMasterIdLst>
  <p:sldIdLst>
    <p:sldId id="299" r:id="rId2"/>
    <p:sldId id="286" r:id="rId3"/>
    <p:sldId id="258" r:id="rId4"/>
    <p:sldId id="346" r:id="rId5"/>
    <p:sldId id="347" r:id="rId6"/>
    <p:sldId id="348" r:id="rId7"/>
    <p:sldId id="391" r:id="rId8"/>
    <p:sldId id="392" r:id="rId9"/>
    <p:sldId id="349" r:id="rId10"/>
    <p:sldId id="350" r:id="rId11"/>
    <p:sldId id="351" r:id="rId12"/>
    <p:sldId id="352" r:id="rId13"/>
    <p:sldId id="389" r:id="rId14"/>
    <p:sldId id="354" r:id="rId15"/>
    <p:sldId id="355" r:id="rId16"/>
    <p:sldId id="356" r:id="rId17"/>
    <p:sldId id="390" r:id="rId18"/>
    <p:sldId id="393" r:id="rId19"/>
    <p:sldId id="397" r:id="rId20"/>
    <p:sldId id="395" r:id="rId21"/>
    <p:sldId id="358" r:id="rId22"/>
    <p:sldId id="359" r:id="rId23"/>
    <p:sldId id="360" r:id="rId24"/>
    <p:sldId id="361" r:id="rId25"/>
    <p:sldId id="362" r:id="rId26"/>
    <p:sldId id="363" r:id="rId27"/>
    <p:sldId id="396" r:id="rId28"/>
    <p:sldId id="364" r:id="rId29"/>
    <p:sldId id="365" r:id="rId30"/>
    <p:sldId id="366" r:id="rId31"/>
    <p:sldId id="367" r:id="rId32"/>
    <p:sldId id="368" r:id="rId33"/>
    <p:sldId id="370" r:id="rId34"/>
    <p:sldId id="369" r:id="rId35"/>
    <p:sldId id="394"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23E"/>
    <a:srgbClr val="8AD0D6"/>
    <a:srgbClr val="F5E2A9"/>
    <a:srgbClr val="0000FF"/>
    <a:srgbClr val="000000"/>
    <a:srgbClr val="33CCFF"/>
    <a:srgbClr val="00B0F0"/>
    <a:srgbClr val="FFFF00"/>
    <a:srgbClr val="92D050"/>
    <a:srgbClr val="EA6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6" autoAdjust="0"/>
    <p:restoredTop sz="94660"/>
  </p:normalViewPr>
  <p:slideViewPr>
    <p:cSldViewPr>
      <p:cViewPr varScale="1">
        <p:scale>
          <a:sx n="64" d="100"/>
          <a:sy n="64" d="100"/>
        </p:scale>
        <p:origin x="588"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17" Type="http://schemas.openxmlformats.org/officeDocument/2006/relationships/image" Target="../media/image23.wmf"/><Relationship Id="rId2" Type="http://schemas.openxmlformats.org/officeDocument/2006/relationships/image" Target="../media/image8.wmf"/><Relationship Id="rId16" Type="http://schemas.openxmlformats.org/officeDocument/2006/relationships/image" Target="../media/image22.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5" Type="http://schemas.openxmlformats.org/officeDocument/2006/relationships/image" Target="../media/image2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1">
                <a:latin typeface="Arial" charset="0"/>
                <a:ea typeface="宋体" pitchFamily="2" charset="-122"/>
              </a:defRPr>
            </a:lvl1pPr>
          </a:lstStyle>
          <a:p>
            <a:pPr>
              <a:defRPr/>
            </a:pPr>
            <a:endParaRPr lang="en-US" altLang="zh-CN"/>
          </a:p>
        </p:txBody>
      </p:sp>
      <p:sp>
        <p:nvSpPr>
          <p:cNvPr id="158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Arial" charset="0"/>
                <a:ea typeface="宋体"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8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8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a:latin typeface="Arial" charset="0"/>
                <a:ea typeface="宋体" pitchFamily="2" charset="-122"/>
              </a:defRPr>
            </a:lvl1pPr>
          </a:lstStyle>
          <a:p>
            <a:pPr>
              <a:defRPr/>
            </a:pPr>
            <a:endParaRPr lang="en-US" altLang="zh-CN"/>
          </a:p>
        </p:txBody>
      </p:sp>
      <p:sp>
        <p:nvSpPr>
          <p:cNvPr id="158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1"/>
            </a:lvl1pPr>
          </a:lstStyle>
          <a:p>
            <a:fld id="{ACF69D9D-DFB8-496E-9D74-9E83E21A0BC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3FB0A5-9190-4846-903A-97EBCFA61173}" type="slidenum">
              <a:rPr lang="en-US" altLang="zh-CN" smtClean="0"/>
              <a:pPr/>
              <a:t>28</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zh-CN" altLang="en-US" dirty="0">
                <a:latin typeface="Times New Roman" pitchFamily="18" charset="0"/>
              </a:rPr>
              <a:t>形如 </a:t>
            </a:r>
            <a:r>
              <a:rPr lang="en-US" altLang="zh-CN" i="1" dirty="0">
                <a:latin typeface="Times New Roman" pitchFamily="18" charset="0"/>
                <a:cs typeface="Times New Roman" pitchFamily="18" charset="0"/>
              </a:rPr>
              <a:t>p</a:t>
            </a:r>
            <a:r>
              <a:rPr lang="en-US" altLang="zh-CN" dirty="0">
                <a:latin typeface="Times New Roman" pitchFamily="18" charset="0"/>
                <a:sym typeface="Symbol" pitchFamily="18" charset="2"/>
              </a:rPr>
              <a:t></a:t>
            </a:r>
            <a:r>
              <a:rPr lang="en-US" altLang="zh-CN" i="1" dirty="0" err="1">
                <a:latin typeface="Times New Roman" pitchFamily="18" charset="0"/>
                <a:cs typeface="Times New Roman" pitchFamily="18" charset="0"/>
              </a:rPr>
              <a:t>q</a:t>
            </a:r>
            <a:r>
              <a:rPr lang="en-US" altLang="zh-CN" dirty="0" err="1">
                <a:latin typeface="Times New Roman" pitchFamily="18" charset="0"/>
                <a:sym typeface="Symbol" pitchFamily="18" charset="2"/>
              </a:rPr>
              <a:t></a:t>
            </a:r>
            <a:r>
              <a:rPr lang="en-US" altLang="zh-CN" i="1" dirty="0" err="1">
                <a:latin typeface="Times New Roman" pitchFamily="18" charset="0"/>
                <a:cs typeface="Times New Roman" pitchFamily="18" charset="0"/>
              </a:rPr>
              <a:t>r</a:t>
            </a:r>
            <a:r>
              <a:rPr lang="en-US" altLang="zh-CN" dirty="0">
                <a:latin typeface="Times New Roman" pitchFamily="18" charset="0"/>
                <a:cs typeface="Times New Roman" pitchFamily="18" charset="0"/>
              </a:rPr>
              <a:t>,  </a:t>
            </a:r>
            <a:r>
              <a:rPr lang="en-US" altLang="zh-CN" dirty="0">
                <a:latin typeface="Times New Roman" pitchFamily="18" charset="0"/>
                <a:sym typeface="Symbol" pitchFamily="18" charset="2"/>
              </a:rPr>
              <a:t></a:t>
            </a:r>
            <a:r>
              <a:rPr lang="en-US" altLang="zh-CN" i="1" dirty="0" err="1">
                <a:latin typeface="Times New Roman" pitchFamily="18" charset="0"/>
                <a:cs typeface="Times New Roman" pitchFamily="18" charset="0"/>
              </a:rPr>
              <a:t>p</a:t>
            </a:r>
            <a:r>
              <a:rPr lang="en-US" altLang="zh-CN" dirty="0" err="1">
                <a:latin typeface="Times New Roman" pitchFamily="18" charset="0"/>
                <a:sym typeface="Symbol" pitchFamily="18" charset="2"/>
              </a:rPr>
              <a:t></a:t>
            </a:r>
            <a:r>
              <a:rPr lang="en-US" altLang="zh-CN" i="1" dirty="0" err="1">
                <a:latin typeface="Times New Roman" pitchFamily="18" charset="0"/>
                <a:cs typeface="Times New Roman" pitchFamily="18" charset="0"/>
              </a:rPr>
              <a:t>q</a:t>
            </a:r>
            <a:r>
              <a:rPr lang="en-US" altLang="zh-CN" dirty="0">
                <a:latin typeface="Times New Roman" pitchFamily="18" charset="0"/>
                <a:sym typeface="Symbol" pitchFamily="18" charset="2"/>
              </a:rPr>
              <a:t></a:t>
            </a:r>
            <a:r>
              <a:rPr lang="en-US" altLang="zh-CN" i="1" dirty="0">
                <a:latin typeface="Times New Roman" pitchFamily="18" charset="0"/>
                <a:cs typeface="Times New Roman" pitchFamily="18" charset="0"/>
              </a:rPr>
              <a:t>r </a:t>
            </a:r>
            <a:r>
              <a:rPr lang="zh-CN" altLang="en-US" dirty="0">
                <a:latin typeface="Times New Roman" pitchFamily="18" charset="0"/>
              </a:rPr>
              <a:t>的公式既是析取范式，又是合取范式</a:t>
            </a:r>
            <a:r>
              <a:rPr lang="en-US" altLang="zh-CN" dirty="0">
                <a:latin typeface="Times New Roman" pitchFamily="18" charset="0"/>
                <a:cs typeface="Times New Roman" pitchFamily="18" charset="0"/>
              </a:rPr>
              <a:t>(</a:t>
            </a:r>
            <a:r>
              <a:rPr lang="zh-CN" altLang="en-US" dirty="0">
                <a:latin typeface="Times New Roman" pitchFamily="18" charset="0"/>
              </a:rPr>
              <a:t>为什么</a:t>
            </a:r>
            <a:r>
              <a:rPr lang="en-US" altLang="zh-CN" dirty="0">
                <a:latin typeface="Times New Roman" pitchFamily="18" charset="0"/>
                <a:cs typeface="Times New Roman" pitchFamily="18" charset="0"/>
              </a:rPr>
              <a:t>?)</a:t>
            </a:r>
            <a:r>
              <a:rPr lang="en-US" altLang="zh-CN" dirty="0">
                <a:latin typeface="Times New Roman" pitchFamily="18" charset="0"/>
              </a:rPr>
              <a:t> </a:t>
            </a:r>
          </a:p>
          <a:p>
            <a:pPr eaLnBrk="1" hangingPunct="1"/>
            <a:r>
              <a:rPr lang="zh-CN" altLang="en-US" dirty="0">
                <a:latin typeface="Times New Roman" pitchFamily="18" charset="0"/>
              </a:rPr>
              <a:t>因为第一个公式既可以看作是由三个简单析取式组成的一个合取范式，又可以看作是由一个简单合取式组成的析取范式。</a:t>
            </a:r>
          </a:p>
          <a:p>
            <a:pPr eaLnBrk="1" hangingPunct="1"/>
            <a:r>
              <a:rPr lang="zh-CN" altLang="en-US" dirty="0">
                <a:latin typeface="Times New Roman" pitchFamily="18" charset="0"/>
              </a:rPr>
              <a:t>同理第二个公式既可以看作是由三个简单合取式组成的一个析取范式，又可以看作是由一个简单析取式组成的合取范式。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572952-910A-41C6-9FED-E68FC6BC7656}" type="slidenum">
              <a:rPr lang="en-US" altLang="zh-CN" smtClean="0"/>
              <a:pPr/>
              <a:t>‹#›</a:t>
            </a:fld>
            <a:endParaRPr lang="en-US" altLang="zh-CN"/>
          </a:p>
        </p:txBody>
      </p:sp>
    </p:spTree>
    <p:extLst>
      <p:ext uri="{BB962C8B-B14F-4D97-AF65-F5344CB8AC3E}">
        <p14:creationId xmlns:p14="http://schemas.microsoft.com/office/powerpoint/2010/main" val="21050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0B115D06-E7F2-4EB5-BBB0-5998C474ADA0}" type="slidenum">
              <a:rPr lang="en-US" altLang="zh-CN" smtClean="0"/>
              <a:pPr/>
              <a:t>‹#›</a:t>
            </a:fld>
            <a:endParaRPr lang="en-US" altLang="zh-CN"/>
          </a:p>
        </p:txBody>
      </p:sp>
    </p:spTree>
    <p:extLst>
      <p:ext uri="{BB962C8B-B14F-4D97-AF65-F5344CB8AC3E}">
        <p14:creationId xmlns:p14="http://schemas.microsoft.com/office/powerpoint/2010/main" val="7995470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B23BCBA-5778-4A5F-A1B4-E2FFDD967162}" type="slidenum">
              <a:rPr lang="en-US" altLang="zh-CN" smtClean="0"/>
              <a:pPr/>
              <a:t>‹#›</a:t>
            </a:fld>
            <a:endParaRPr lang="en-US" altLang="zh-CN"/>
          </a:p>
        </p:txBody>
      </p:sp>
    </p:spTree>
    <p:extLst>
      <p:ext uri="{BB962C8B-B14F-4D97-AF65-F5344CB8AC3E}">
        <p14:creationId xmlns:p14="http://schemas.microsoft.com/office/powerpoint/2010/main" val="1318441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CFD572E-76B6-446F-9E62-52235E224AAD}" type="slidenum">
              <a:rPr lang="en-US" altLang="zh-CN" smtClean="0"/>
              <a:pPr/>
              <a:t>‹#›</a:t>
            </a:fld>
            <a:endParaRPr lang="en-US" altLang="zh-C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353640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B89A22B-9200-4C63-9678-2C60570EC238}" type="slidenum">
              <a:rPr lang="en-US" altLang="zh-CN" smtClean="0"/>
              <a:pPr/>
              <a:t>‹#›</a:t>
            </a:fld>
            <a:endParaRPr lang="en-US" altLang="zh-CN"/>
          </a:p>
        </p:txBody>
      </p:sp>
    </p:spTree>
    <p:extLst>
      <p:ext uri="{BB962C8B-B14F-4D97-AF65-F5344CB8AC3E}">
        <p14:creationId xmlns:p14="http://schemas.microsoft.com/office/powerpoint/2010/main" val="74410308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9ACA367-38D5-4A04-8643-D847B9B0B8EF}" type="slidenum">
              <a:rPr lang="en-US" altLang="zh-CN" smtClean="0"/>
              <a:pPr/>
              <a:t>‹#›</a:t>
            </a:fld>
            <a:endParaRPr lang="en-US" altLang="zh-CN"/>
          </a:p>
        </p:txBody>
      </p:sp>
    </p:spTree>
    <p:extLst>
      <p:ext uri="{BB962C8B-B14F-4D97-AF65-F5344CB8AC3E}">
        <p14:creationId xmlns:p14="http://schemas.microsoft.com/office/powerpoint/2010/main" val="30739001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ltLang="zh-CN"/>
          </a:p>
        </p:txBody>
      </p:sp>
      <p:sp>
        <p:nvSpPr>
          <p:cNvPr id="4"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FDBB7BB-7B52-4110-B457-78ECBD5D8DFC}" type="slidenum">
              <a:rPr lang="en-US" altLang="zh-CN" smtClean="0"/>
              <a:pPr/>
              <a:t>‹#›</a:t>
            </a:fld>
            <a:endParaRPr lang="en-US" altLang="zh-CN"/>
          </a:p>
        </p:txBody>
      </p:sp>
    </p:spTree>
    <p:extLst>
      <p:ext uri="{BB962C8B-B14F-4D97-AF65-F5344CB8AC3E}">
        <p14:creationId xmlns:p14="http://schemas.microsoft.com/office/powerpoint/2010/main" val="916598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16D0EDF4-9D9B-4131-8B92-D1DC9ADA4438}" type="slidenum">
              <a:rPr lang="en-US" altLang="zh-CN" smtClean="0"/>
              <a:pPr/>
              <a:t>‹#›</a:t>
            </a:fld>
            <a:endParaRPr lang="en-US" altLang="zh-CN"/>
          </a:p>
        </p:txBody>
      </p:sp>
    </p:spTree>
    <p:extLst>
      <p:ext uri="{BB962C8B-B14F-4D97-AF65-F5344CB8AC3E}">
        <p14:creationId xmlns:p14="http://schemas.microsoft.com/office/powerpoint/2010/main" val="676555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8BC21FB-4C8E-4421-99D3-6691822580C3}" type="slidenum">
              <a:rPr lang="en-US" altLang="zh-CN" smtClean="0"/>
              <a:pPr/>
              <a:t>‹#›</a:t>
            </a:fld>
            <a:endParaRPr lang="en-US" altLang="zh-CN"/>
          </a:p>
        </p:txBody>
      </p:sp>
    </p:spTree>
    <p:extLst>
      <p:ext uri="{BB962C8B-B14F-4D97-AF65-F5344CB8AC3E}">
        <p14:creationId xmlns:p14="http://schemas.microsoft.com/office/powerpoint/2010/main" val="71781689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E11C586-630F-4006-81BB-C55D7F841044}" type="slidenum">
              <a:rPr lang="en-US" altLang="zh-CN" smtClean="0"/>
              <a:pPr/>
              <a:t>‹#›</a:t>
            </a:fld>
            <a:endParaRPr lang="en-US" altLang="zh-CN" dirty="0"/>
          </a:p>
        </p:txBody>
      </p:sp>
    </p:spTree>
    <p:extLst>
      <p:ext uri="{BB962C8B-B14F-4D97-AF65-F5344CB8AC3E}">
        <p14:creationId xmlns:p14="http://schemas.microsoft.com/office/powerpoint/2010/main" val="23066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F31CAA5-925E-413D-9BCE-383BFB03F251}" type="slidenum">
              <a:rPr lang="en-US" altLang="zh-CN" smtClean="0"/>
              <a:pPr/>
              <a:t>‹#›</a:t>
            </a:fld>
            <a:endParaRPr lang="en-US" altLang="zh-CN"/>
          </a:p>
        </p:txBody>
      </p:sp>
    </p:spTree>
    <p:extLst>
      <p:ext uri="{BB962C8B-B14F-4D97-AF65-F5344CB8AC3E}">
        <p14:creationId xmlns:p14="http://schemas.microsoft.com/office/powerpoint/2010/main" val="417505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242AEBDA-21C2-495A-966E-FF64D20A5D2B}" type="slidenum">
              <a:rPr lang="en-US" altLang="zh-CN" smtClean="0"/>
              <a:pPr/>
              <a:t>‹#›</a:t>
            </a:fld>
            <a:endParaRPr lang="en-US" altLang="zh-CN"/>
          </a:p>
        </p:txBody>
      </p:sp>
    </p:spTree>
    <p:extLst>
      <p:ext uri="{BB962C8B-B14F-4D97-AF65-F5344CB8AC3E}">
        <p14:creationId xmlns:p14="http://schemas.microsoft.com/office/powerpoint/2010/main" val="106448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86F41C8-C037-4168-8761-86EB4D6E5B94}" type="slidenum">
              <a:rPr lang="en-US" altLang="zh-CN" smtClean="0"/>
              <a:pPr/>
              <a:t>‹#›</a:t>
            </a:fld>
            <a:endParaRPr lang="en-US" altLang="zh-CN"/>
          </a:p>
        </p:txBody>
      </p:sp>
    </p:spTree>
    <p:extLst>
      <p:ext uri="{BB962C8B-B14F-4D97-AF65-F5344CB8AC3E}">
        <p14:creationId xmlns:p14="http://schemas.microsoft.com/office/powerpoint/2010/main" val="371312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pPr>
              <a:defRPr/>
            </a:pPr>
            <a:endParaRPr lang="en-US" altLang="zh-CN"/>
          </a:p>
        </p:txBody>
      </p:sp>
      <p:sp>
        <p:nvSpPr>
          <p:cNvPr id="5" name="Footer Placeholder 3"/>
          <p:cNvSpPr>
            <a:spLocks noGrp="1"/>
          </p:cNvSpPr>
          <p:nvPr>
            <p:ph type="ftr" sz="quarter" idx="11"/>
          </p:nvPr>
        </p:nvSpPr>
        <p:spPr/>
        <p:txBody>
          <a:bodyPr/>
          <a:lstStyle/>
          <a:p>
            <a:pPr>
              <a:defRPr/>
            </a:pPr>
            <a:endParaRPr lang="en-US" altLang="zh-CN"/>
          </a:p>
        </p:txBody>
      </p:sp>
      <p:sp>
        <p:nvSpPr>
          <p:cNvPr id="6" name="Slide Number Placeholder 4"/>
          <p:cNvSpPr>
            <a:spLocks noGrp="1"/>
          </p:cNvSpPr>
          <p:nvPr>
            <p:ph type="sldNum" sz="quarter" idx="12"/>
          </p:nvPr>
        </p:nvSpPr>
        <p:spPr/>
        <p:txBody>
          <a:bodyPr/>
          <a:lstStyle/>
          <a:p>
            <a:fld id="{5E4B2332-6DDF-47A0-AB7C-C60D00D4529F}" type="slidenum">
              <a:rPr lang="en-US" altLang="zh-CN" smtClean="0"/>
              <a:pPr/>
              <a:t>‹#›</a:t>
            </a:fld>
            <a:endParaRPr lang="en-US" altLang="zh-CN"/>
          </a:p>
        </p:txBody>
      </p:sp>
    </p:spTree>
    <p:extLst>
      <p:ext uri="{BB962C8B-B14F-4D97-AF65-F5344CB8AC3E}">
        <p14:creationId xmlns:p14="http://schemas.microsoft.com/office/powerpoint/2010/main" val="181822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ltLang="zh-CN"/>
          </a:p>
        </p:txBody>
      </p:sp>
      <p:sp>
        <p:nvSpPr>
          <p:cNvPr id="5" name="Footer Placeholder 2"/>
          <p:cNvSpPr>
            <a:spLocks noGrp="1"/>
          </p:cNvSpPr>
          <p:nvPr>
            <p:ph type="ftr" sz="quarter" idx="11"/>
          </p:nvPr>
        </p:nvSpPr>
        <p:spPr/>
        <p:txBody>
          <a:bodyPr/>
          <a:lstStyle/>
          <a:p>
            <a:pPr>
              <a:defRPr/>
            </a:pPr>
            <a:endParaRPr lang="en-US" altLang="zh-CN"/>
          </a:p>
        </p:txBody>
      </p:sp>
      <p:sp>
        <p:nvSpPr>
          <p:cNvPr id="6" name="Slide Number Placeholder 3"/>
          <p:cNvSpPr>
            <a:spLocks noGrp="1"/>
          </p:cNvSpPr>
          <p:nvPr>
            <p:ph type="sldNum" sz="quarter" idx="12"/>
          </p:nvPr>
        </p:nvSpPr>
        <p:spPr/>
        <p:txBody>
          <a:bodyPr/>
          <a:lstStyle/>
          <a:p>
            <a:fld id="{5BB295F7-B57E-4541-B729-C9470AC4AFDF}" type="slidenum">
              <a:rPr lang="en-US" altLang="zh-CN" smtClean="0"/>
              <a:pPr/>
              <a:t>‹#›</a:t>
            </a:fld>
            <a:endParaRPr lang="en-US" altLang="zh-CN"/>
          </a:p>
        </p:txBody>
      </p:sp>
    </p:spTree>
    <p:extLst>
      <p:ext uri="{BB962C8B-B14F-4D97-AF65-F5344CB8AC3E}">
        <p14:creationId xmlns:p14="http://schemas.microsoft.com/office/powerpoint/2010/main" val="342631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pPr>
              <a:defRPr/>
            </a:pPr>
            <a:endParaRPr lang="en-US" altLang="zh-CN"/>
          </a:p>
        </p:txBody>
      </p:sp>
      <p:sp>
        <p:nvSpPr>
          <p:cNvPr id="5" name="Footer Placeholder 5"/>
          <p:cNvSpPr>
            <a:spLocks noGrp="1"/>
          </p:cNvSpPr>
          <p:nvPr>
            <p:ph type="ftr" sz="quarter" idx="11"/>
          </p:nvPr>
        </p:nvSpPr>
        <p:spPr/>
        <p:txBody>
          <a:bodyPr/>
          <a:lstStyle/>
          <a:p>
            <a:pPr>
              <a:defRPr/>
            </a:pPr>
            <a:endParaRPr lang="en-US" altLang="zh-CN"/>
          </a:p>
        </p:txBody>
      </p:sp>
      <p:sp>
        <p:nvSpPr>
          <p:cNvPr id="6" name="Slide Number Placeholder 6"/>
          <p:cNvSpPr>
            <a:spLocks noGrp="1"/>
          </p:cNvSpPr>
          <p:nvPr>
            <p:ph type="sldNum" sz="quarter" idx="12"/>
          </p:nvPr>
        </p:nvSpPr>
        <p:spPr/>
        <p:txBody>
          <a:bodyPr/>
          <a:lstStyle/>
          <a:p>
            <a:fld id="{325AD991-16FB-465A-9C51-E3409636CBF3}" type="slidenum">
              <a:rPr lang="en-US" altLang="zh-CN" smtClean="0"/>
              <a:pPr/>
              <a:t>‹#›</a:t>
            </a:fld>
            <a:endParaRPr lang="en-US" altLang="zh-CN"/>
          </a:p>
        </p:txBody>
      </p:sp>
    </p:spTree>
    <p:extLst>
      <p:ext uri="{BB962C8B-B14F-4D97-AF65-F5344CB8AC3E}">
        <p14:creationId xmlns:p14="http://schemas.microsoft.com/office/powerpoint/2010/main" val="101242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02F961-747B-4FE0-AA08-FD9E59C197AB}" type="slidenum">
              <a:rPr lang="en-US" altLang="zh-CN" smtClean="0"/>
              <a:pPr/>
              <a:t>‹#›</a:t>
            </a:fld>
            <a:endParaRPr lang="en-US" altLang="zh-CN"/>
          </a:p>
        </p:txBody>
      </p:sp>
    </p:spTree>
    <p:extLst>
      <p:ext uri="{BB962C8B-B14F-4D97-AF65-F5344CB8AC3E}">
        <p14:creationId xmlns:p14="http://schemas.microsoft.com/office/powerpoint/2010/main" val="28410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129654" y="19431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918879"/>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83974" y="1550401"/>
            <a:ext cx="8465080" cy="50906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zh-C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7786960" y="295736"/>
            <a:ext cx="628813" cy="767687"/>
          </a:xfrm>
          <a:prstGeom prst="rect">
            <a:avLst/>
          </a:prstGeom>
        </p:spPr>
        <p:txBody>
          <a:bodyPr vert="horz" lIns="91440" tIns="45720" rIns="91440" bIns="45720" rtlCol="0" anchor="b"/>
          <a:lstStyle>
            <a:lvl1pPr algn="ctr">
              <a:defRPr sz="2400" b="0" i="0">
                <a:solidFill>
                  <a:schemeClr val="tx1">
                    <a:tint val="75000"/>
                  </a:schemeClr>
                </a:solidFill>
                <a:latin typeface="Arial Black" panose="020B0A04020102020204" pitchFamily="34" charset="0"/>
              </a:defRPr>
            </a:lvl1pPr>
          </a:lstStyle>
          <a:p>
            <a:fld id="{D64D8784-DC43-4D05-A4A3-291CC5A2A296}" type="slidenum">
              <a:rPr lang="en-US" altLang="zh-CN" smtClean="0"/>
              <a:pPr/>
              <a:t>‹#›</a:t>
            </a:fld>
            <a:endParaRPr lang="en-US" altLang="zh-CN"/>
          </a:p>
        </p:txBody>
      </p:sp>
      <p:sp>
        <p:nvSpPr>
          <p:cNvPr id="7" name="文本框 6">
            <a:extLst>
              <a:ext uri="{FF2B5EF4-FFF2-40B4-BE49-F238E27FC236}">
                <a16:creationId xmlns:a16="http://schemas.microsoft.com/office/drawing/2014/main" id="{77CA2C16-632A-4CD2-8B5F-641C59E6F729}"/>
              </a:ext>
            </a:extLst>
          </p:cNvPr>
          <p:cNvSpPr txBox="1"/>
          <p:nvPr/>
        </p:nvSpPr>
        <p:spPr>
          <a:xfrm>
            <a:off x="8223016" y="6448239"/>
            <a:ext cx="990600" cy="369332"/>
          </a:xfrm>
          <a:prstGeom prst="rect">
            <a:avLst/>
          </a:prstGeom>
          <a:noFill/>
        </p:spPr>
        <p:txBody>
          <a:bodyPr wrap="square" rtlCol="0">
            <a:spAutoFit/>
          </a:bodyPr>
          <a:lstStyle/>
          <a:p>
            <a:r>
              <a:rPr lang="en-US" altLang="zh-CN" b="0" dirty="0">
                <a:solidFill>
                  <a:srgbClr val="45576C"/>
                </a:solidFill>
                <a:latin typeface="Harlow Solid Italic" panose="04030604020F02020D02" pitchFamily="82" charset="0"/>
              </a:rPr>
              <a:t>Howdy</a:t>
            </a:r>
            <a:endParaRPr lang="zh-CN" altLang="en-US" b="0" dirty="0">
              <a:solidFill>
                <a:srgbClr val="45576C"/>
              </a:solidFill>
              <a:latin typeface="Harlow Solid Italic" panose="04030604020F02020D02" pitchFamily="82" charset="0"/>
            </a:endParaRPr>
          </a:p>
        </p:txBody>
      </p:sp>
    </p:spTree>
    <p:extLst>
      <p:ext uri="{BB962C8B-B14F-4D97-AF65-F5344CB8AC3E}">
        <p14:creationId xmlns:p14="http://schemas.microsoft.com/office/powerpoint/2010/main" val="2604083690"/>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1.bin"/><Relationship Id="rId14" Type="http://schemas.openxmlformats.org/officeDocument/2006/relationships/image" Target="../media/image3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0.wmf"/><Relationship Id="rId3" Type="http://schemas.openxmlformats.org/officeDocument/2006/relationships/image" Target="../media/image41.jpeg"/><Relationship Id="rId7" Type="http://schemas.openxmlformats.org/officeDocument/2006/relationships/image" Target="../media/image37.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6.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8.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46.bin"/><Relationship Id="rId5" Type="http://schemas.openxmlformats.org/officeDocument/2006/relationships/oleObject" Target="../embeddings/oleObject41.bin"/><Relationship Id="rId10" Type="http://schemas.openxmlformats.org/officeDocument/2006/relationships/oleObject" Target="../embeddings/oleObject45.bin"/><Relationship Id="rId4" Type="http://schemas.openxmlformats.org/officeDocument/2006/relationships/image" Target="../media/image46.wmf"/><Relationship Id="rId9" Type="http://schemas.openxmlformats.org/officeDocument/2006/relationships/oleObject" Target="../embeddings/oleObject4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4.bin"/><Relationship Id="rId18" Type="http://schemas.openxmlformats.org/officeDocument/2006/relationships/image" Target="../media/image55.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2.wmf"/><Relationship Id="rId17" Type="http://schemas.openxmlformats.org/officeDocument/2006/relationships/oleObject" Target="../embeddings/oleObject56.bin"/><Relationship Id="rId2" Type="http://schemas.openxmlformats.org/officeDocument/2006/relationships/slideLayout" Target="../slideLayouts/slideLayout2.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8.vml"/><Relationship Id="rId6" Type="http://schemas.openxmlformats.org/officeDocument/2006/relationships/image" Target="../media/image49.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1.wmf"/><Relationship Id="rId19" Type="http://schemas.openxmlformats.org/officeDocument/2006/relationships/oleObject" Target="../embeddings/oleObject57.bin"/><Relationship Id="rId4" Type="http://schemas.openxmlformats.org/officeDocument/2006/relationships/image" Target="../media/image48.wmf"/><Relationship Id="rId9" Type="http://schemas.openxmlformats.org/officeDocument/2006/relationships/oleObject" Target="../embeddings/oleObject52.bin"/><Relationship Id="rId14" Type="http://schemas.openxmlformats.org/officeDocument/2006/relationships/image" Target="../media/image5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26" Type="http://schemas.openxmlformats.org/officeDocument/2006/relationships/image" Target="../media/image18.wmf"/><Relationship Id="rId3" Type="http://schemas.openxmlformats.org/officeDocument/2006/relationships/oleObject" Target="../embeddings/oleObject6.bin"/><Relationship Id="rId21" Type="http://schemas.openxmlformats.org/officeDocument/2006/relationships/oleObject" Target="../embeddings/oleObject15.bin"/><Relationship Id="rId34" Type="http://schemas.openxmlformats.org/officeDocument/2006/relationships/image" Target="../media/image22.wmf"/><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5" Type="http://schemas.openxmlformats.org/officeDocument/2006/relationships/oleObject" Target="../embeddings/oleObject17.bin"/><Relationship Id="rId33"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5.wmf"/><Relationship Id="rId29"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24" Type="http://schemas.openxmlformats.org/officeDocument/2006/relationships/image" Target="../media/image17.wmf"/><Relationship Id="rId32" Type="http://schemas.openxmlformats.org/officeDocument/2006/relationships/image" Target="../media/image21.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19.wmf"/><Relationship Id="rId36" Type="http://schemas.openxmlformats.org/officeDocument/2006/relationships/image" Target="../media/image23.wmf"/><Relationship Id="rId10" Type="http://schemas.openxmlformats.org/officeDocument/2006/relationships/image" Target="../media/image10.wmf"/><Relationship Id="rId19" Type="http://schemas.openxmlformats.org/officeDocument/2006/relationships/oleObject" Target="../embeddings/oleObject14.bin"/><Relationship Id="rId31" Type="http://schemas.openxmlformats.org/officeDocument/2006/relationships/oleObject" Target="../embeddings/oleObject20.bin"/><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 Id="rId22" Type="http://schemas.openxmlformats.org/officeDocument/2006/relationships/image" Target="../media/image16.wmf"/><Relationship Id="rId27" Type="http://schemas.openxmlformats.org/officeDocument/2006/relationships/oleObject" Target="../embeddings/oleObject18.bin"/><Relationship Id="rId30" Type="http://schemas.openxmlformats.org/officeDocument/2006/relationships/image" Target="../media/image20.wmf"/><Relationship Id="rId35"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088" y="2060575"/>
            <a:ext cx="8143875" cy="3152775"/>
          </a:xfrm>
        </p:spPr>
        <p:txBody>
          <a:bodyPr rtlCol="0">
            <a:normAutofit fontScale="90000"/>
          </a:bodyPr>
          <a:lstStyle/>
          <a:p>
            <a:pPr defTabSz="457207" eaLnBrk="1" fontAlgn="auto" hangingPunct="1">
              <a:spcAft>
                <a:spcPts val="0"/>
              </a:spcAft>
              <a:defRPr/>
            </a:pPr>
            <a:r>
              <a:rPr lang="en-US" altLang="zh-CN" dirty="0">
                <a:solidFill>
                  <a:schemeClr val="tx1"/>
                </a:solidFill>
              </a:rPr>
              <a:t>Discrete  Mathematics </a:t>
            </a:r>
            <a:br>
              <a:rPr lang="en-US" altLang="zh-CN" dirty="0">
                <a:solidFill>
                  <a:schemeClr val="tx1"/>
                </a:solidFill>
              </a:rPr>
            </a:br>
            <a:r>
              <a:rPr lang="en-US" altLang="zh-CN" dirty="0">
                <a:solidFill>
                  <a:schemeClr val="tx1"/>
                </a:solidFill>
              </a:rPr>
              <a:t>				</a:t>
            </a:r>
            <a:endParaRPr dirty="0">
              <a:solidFill>
                <a:schemeClr val="tx1"/>
              </a:solidFill>
            </a:endParaRPr>
          </a:p>
        </p:txBody>
      </p:sp>
      <p:sp>
        <p:nvSpPr>
          <p:cNvPr id="16387" name="副标题 2"/>
          <p:cNvSpPr>
            <a:spLocks noGrp="1"/>
          </p:cNvSpPr>
          <p:nvPr>
            <p:ph type="subTitle" idx="1"/>
          </p:nvPr>
        </p:nvSpPr>
        <p:spPr>
          <a:xfrm>
            <a:off x="714375" y="1071563"/>
            <a:ext cx="8077200" cy="1500187"/>
          </a:xfrm>
        </p:spPr>
        <p:txBody>
          <a:bodyPr rtlCol="0">
            <a:normAutofit/>
          </a:bodyPr>
          <a:lstStyle/>
          <a:p>
            <a:pPr defTabSz="457207" eaLnBrk="1" fontAlgn="auto" hangingPunct="1">
              <a:spcAft>
                <a:spcPts val="0"/>
              </a:spcAft>
              <a:buClr>
                <a:schemeClr val="bg2">
                  <a:lumMod val="40000"/>
                  <a:lumOff val="60000"/>
                </a:schemeClr>
              </a:buClr>
              <a:buFont typeface="Wingdings 3" charset="2"/>
              <a:buNone/>
              <a:defRPr/>
            </a:pPr>
            <a:r>
              <a:rPr sz="6000" dirty="0">
                <a:latin typeface="黑体" panose="02010609060101010101" pitchFamily="49" charset="-122"/>
                <a:ea typeface="黑体" panose="02010609060101010101" pitchFamily="49" charset="-122"/>
              </a:rPr>
              <a:t>离散数学</a:t>
            </a:r>
          </a:p>
        </p:txBody>
      </p:sp>
      <p:sp>
        <p:nvSpPr>
          <p:cNvPr id="7172" name="文本框 2"/>
          <p:cNvSpPr txBox="1">
            <a:spLocks noChangeArrowheads="1"/>
          </p:cNvSpPr>
          <p:nvPr/>
        </p:nvSpPr>
        <p:spPr bwMode="auto">
          <a:xfrm>
            <a:off x="3895725" y="5589588"/>
            <a:ext cx="4895850" cy="830262"/>
          </a:xfrm>
          <a:prstGeom prst="rect">
            <a:avLst/>
          </a:prstGeom>
          <a:noFill/>
          <a:ln w="9525">
            <a:noFill/>
            <a:miter lim="800000"/>
            <a:headEnd/>
            <a:tailEnd/>
          </a:ln>
        </p:spPr>
        <p:txBody>
          <a:bodyPr>
            <a:spAutoFit/>
          </a:bodyPr>
          <a:lstStyle/>
          <a:p>
            <a:pPr algn="r"/>
            <a:r>
              <a:rPr lang="zh-CN" altLang="en-US" sz="2400"/>
              <a:t>张昊迪</a:t>
            </a:r>
            <a:endParaRPr lang="en-US" altLang="zh-CN" sz="2400"/>
          </a:p>
          <a:p>
            <a:pPr algn="r"/>
            <a:r>
              <a:rPr lang="en-US" altLang="zh-CN" sz="2400"/>
              <a:t>September 2018</a:t>
            </a:r>
            <a:r>
              <a:rPr lang="zh-CN" altLang="en-US"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基本等值式</a:t>
            </a:r>
            <a:r>
              <a:rPr lang="en-US" altLang="zh-CN"/>
              <a:t>(</a:t>
            </a:r>
            <a:r>
              <a:rPr lang="zh-CN" altLang="en-US"/>
              <a:t>续</a:t>
            </a:r>
            <a:r>
              <a:rPr lang="en-US" altLang="zh-CN"/>
              <a:t>)</a:t>
            </a:r>
          </a:p>
        </p:txBody>
      </p:sp>
      <p:sp>
        <p:nvSpPr>
          <p:cNvPr id="7172" name="Rectangle 3"/>
          <p:cNvSpPr>
            <a:spLocks noGrp="1" noChangeArrowheads="1"/>
          </p:cNvSpPr>
          <p:nvPr>
            <p:ph idx="1"/>
          </p:nvPr>
        </p:nvSpPr>
        <p:spPr/>
        <p:txBody>
          <a:bodyPr/>
          <a:lstStyle/>
          <a:p>
            <a:r>
              <a:rPr lang="zh-CN" altLang="en-US" sz="3200" dirty="0"/>
              <a:t>蕴涵等值式</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p>
          <a:p>
            <a:r>
              <a:rPr lang="zh-CN" altLang="en-US" sz="3200" dirty="0"/>
              <a:t>等价等值式</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p>
          <a:p>
            <a:r>
              <a:rPr lang="zh-CN" altLang="en-US" sz="3200" dirty="0"/>
              <a:t>假言易位</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p>
          <a:p>
            <a:r>
              <a:rPr lang="zh-CN" altLang="en-US" sz="3200" dirty="0"/>
              <a:t>等价否定等值式</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p>
          <a:p>
            <a:r>
              <a:rPr lang="zh-CN" altLang="en-US" sz="3200" dirty="0"/>
              <a:t>归谬论</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 </a:t>
            </a:r>
            <a:r>
              <a:rPr lang="en-US" altLang="zh-CN" sz="3200" dirty="0">
                <a:sym typeface="Symbol" pitchFamily="18" charset="2"/>
              </a:rPr>
              <a:t></a:t>
            </a:r>
            <a:r>
              <a:rPr lang="en-US" altLang="zh-CN" sz="3200" dirty="0"/>
              <a:t>A</a:t>
            </a:r>
          </a:p>
          <a:p>
            <a:endParaRPr lang="en-US" altLang="zh-CN" sz="3200" dirty="0"/>
          </a:p>
        </p:txBody>
      </p:sp>
      <p:sp>
        <p:nvSpPr>
          <p:cNvPr id="7170" name="灯片编号占位符 4"/>
          <p:cNvSpPr>
            <a:spLocks noGrp="1"/>
          </p:cNvSpPr>
          <p:nvPr>
            <p:ph type="sldNum" sz="quarter" idx="12"/>
          </p:nvPr>
        </p:nvSpPr>
        <p:spPr/>
        <p:txBody>
          <a:bodyPr/>
          <a:lstStyle/>
          <a:p>
            <a:fld id="{AE49214F-A263-4F9D-BE9E-548674144859}" type="slidenum">
              <a:rPr lang="en-US" altLang="zh-CN" smtClean="0"/>
              <a:pPr/>
              <a:t>10</a:t>
            </a:fld>
            <a:endParaRPr lang="en-US" altLang="zh-CN"/>
          </a:p>
        </p:txBody>
      </p:sp>
      <p:sp>
        <p:nvSpPr>
          <p:cNvPr id="10" name="Text Box 5"/>
          <p:cNvSpPr txBox="1">
            <a:spLocks noChangeArrowheads="1"/>
          </p:cNvSpPr>
          <p:nvPr/>
        </p:nvSpPr>
        <p:spPr bwMode="auto">
          <a:xfrm>
            <a:off x="1295400" y="6096000"/>
            <a:ext cx="6096000" cy="519113"/>
          </a:xfrm>
          <a:prstGeom prst="rect">
            <a:avLst/>
          </a:prstGeom>
          <a:noFill/>
          <a:ln w="9525">
            <a:noFill/>
            <a:miter lim="800000"/>
            <a:headEnd/>
            <a:tailEnd/>
          </a:ln>
        </p:spPr>
        <p:txBody>
          <a:bodyPr>
            <a:spAutoFit/>
          </a:bodyPr>
          <a:lstStyle/>
          <a:p>
            <a:pPr>
              <a:spcBef>
                <a:spcPct val="50000"/>
              </a:spcBef>
            </a:pPr>
            <a:r>
              <a:rPr lang="zh-CN" altLang="en-US" sz="2800" i="1" dirty="0">
                <a:latin typeface="Times New Roman" pitchFamily="18" charset="0"/>
              </a:rPr>
              <a:t>注意：</a:t>
            </a:r>
            <a:r>
              <a:rPr lang="en-US" altLang="zh-CN" sz="2800" i="1" dirty="0">
                <a:latin typeface="Times New Roman" pitchFamily="18" charset="0"/>
                <a:cs typeface="Times New Roman" pitchFamily="18" charset="0"/>
              </a:rPr>
              <a:t>A,B,C</a:t>
            </a:r>
            <a:r>
              <a:rPr lang="zh-CN" altLang="en-US" sz="2800" dirty="0">
                <a:latin typeface="宋体" pitchFamily="2" charset="-122"/>
              </a:rPr>
              <a:t>代表任意的命题公式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fade">
                                      <p:cBhvr>
                                        <p:cTn id="12" dur="5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fade">
                                      <p:cBhvr>
                                        <p:cTn id="17" dur="500"/>
                                        <p:tgtEl>
                                          <p:spTgt spid="7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fade">
                                      <p:cBhvr>
                                        <p:cTn id="22" dur="500"/>
                                        <p:tgtEl>
                                          <p:spTgt spid="71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2">
                                            <p:txEl>
                                              <p:pRg st="4" end="4"/>
                                            </p:txEl>
                                          </p:spTgt>
                                        </p:tgtEl>
                                        <p:attrNameLst>
                                          <p:attrName>style.visibility</p:attrName>
                                        </p:attrNameLst>
                                      </p:cBhvr>
                                      <p:to>
                                        <p:strVal val="visible"/>
                                      </p:to>
                                    </p:set>
                                    <p:animEffect transition="in" filter="fade">
                                      <p:cBhvr>
                                        <p:cTn id="27"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等值演算与置换规则 </a:t>
            </a:r>
          </a:p>
        </p:txBody>
      </p:sp>
      <p:sp>
        <p:nvSpPr>
          <p:cNvPr id="8196" name="Rectangle 3"/>
          <p:cNvSpPr>
            <a:spLocks noGrp="1" noChangeArrowheads="1"/>
          </p:cNvSpPr>
          <p:nvPr>
            <p:ph idx="1"/>
          </p:nvPr>
        </p:nvSpPr>
        <p:spPr>
          <a:xfrm>
            <a:off x="484188" y="1500174"/>
            <a:ext cx="8335962" cy="4957762"/>
          </a:xfrm>
        </p:spPr>
        <p:txBody>
          <a:bodyPr>
            <a:normAutofit lnSpcReduction="10000"/>
          </a:bodyPr>
          <a:lstStyle/>
          <a:p>
            <a:r>
              <a:rPr lang="zh-CN" altLang="en-US" sz="3200" dirty="0"/>
              <a:t>等值演算</a:t>
            </a:r>
            <a:r>
              <a:rPr lang="en-US" altLang="zh-CN" sz="3200" dirty="0"/>
              <a:t>: </a:t>
            </a:r>
          </a:p>
          <a:p>
            <a:pPr lvl="1"/>
            <a:r>
              <a:rPr lang="zh-CN" altLang="en-US" sz="2800" dirty="0"/>
              <a:t>由已知的等值式推演出新的等值式的过程</a:t>
            </a:r>
          </a:p>
          <a:p>
            <a:r>
              <a:rPr lang="zh-CN" altLang="en-US" sz="3200" dirty="0"/>
              <a:t>置换规则</a:t>
            </a:r>
            <a:r>
              <a:rPr lang="en-US" altLang="zh-CN" sz="3200" dirty="0"/>
              <a:t>(</a:t>
            </a:r>
            <a:r>
              <a:rPr lang="zh-CN" altLang="en-US" sz="3200" dirty="0"/>
              <a:t>定理</a:t>
            </a:r>
            <a:r>
              <a:rPr lang="en-US" altLang="zh-CN" sz="3200" dirty="0"/>
              <a:t>)</a:t>
            </a:r>
            <a:r>
              <a:rPr lang="zh-CN" altLang="en-US" sz="3200" dirty="0"/>
              <a:t>：</a:t>
            </a:r>
            <a:endParaRPr lang="en-US" altLang="zh-CN" sz="3200" dirty="0"/>
          </a:p>
          <a:p>
            <a:pPr lvl="1"/>
            <a:r>
              <a:rPr lang="zh-CN" altLang="en-US" sz="2800" dirty="0"/>
              <a:t>若</a:t>
            </a:r>
            <a:r>
              <a:rPr lang="en-US" altLang="zh-CN" sz="2800" dirty="0"/>
              <a:t>A</a:t>
            </a:r>
            <a:r>
              <a:rPr lang="en-US" altLang="zh-CN" sz="2800" dirty="0">
                <a:sym typeface="Symbol" pitchFamily="18" charset="2"/>
              </a:rPr>
              <a:t></a:t>
            </a:r>
            <a:r>
              <a:rPr lang="en-US" altLang="zh-CN" sz="2800" dirty="0"/>
              <a:t>B, </a:t>
            </a:r>
            <a:r>
              <a:rPr lang="zh-CN" altLang="en-US" sz="2800" dirty="0"/>
              <a:t>则</a:t>
            </a:r>
            <a:r>
              <a:rPr lang="zh-CN" altLang="en-US" sz="2800" dirty="0">
                <a:sym typeface="Symbol" pitchFamily="18" charset="2"/>
              </a:rPr>
              <a:t></a:t>
            </a:r>
            <a:r>
              <a:rPr lang="en-US" altLang="zh-CN" sz="2800" dirty="0"/>
              <a:t>(A)</a:t>
            </a:r>
            <a:r>
              <a:rPr lang="en-US" altLang="zh-CN" sz="2800" dirty="0">
                <a:sym typeface="Symbol" pitchFamily="18" charset="2"/>
              </a:rPr>
              <a:t></a:t>
            </a:r>
            <a:r>
              <a:rPr lang="en-US" altLang="zh-CN" sz="2800" dirty="0"/>
              <a:t>(B) </a:t>
            </a:r>
          </a:p>
          <a:p>
            <a:pPr lvl="1">
              <a:buNone/>
            </a:pPr>
            <a:r>
              <a:rPr lang="zh-CN" altLang="en-US" sz="2800" dirty="0"/>
              <a:t>（其中</a:t>
            </a:r>
            <a:r>
              <a:rPr lang="en-US" altLang="zh-CN" sz="2800" dirty="0"/>
              <a:t>A</a:t>
            </a:r>
            <a:r>
              <a:rPr lang="zh-CN" altLang="en-US" sz="2800" dirty="0"/>
              <a:t>，</a:t>
            </a:r>
            <a:r>
              <a:rPr lang="en-US" altLang="zh-CN" sz="2800" dirty="0"/>
              <a:t>B</a:t>
            </a:r>
            <a:r>
              <a:rPr lang="zh-CN" altLang="en-US" sz="2800" dirty="0"/>
              <a:t>，</a:t>
            </a:r>
            <a:r>
              <a:rPr lang="zh-CN" altLang="en-US" sz="2800" dirty="0">
                <a:sym typeface="Symbol" pitchFamily="18" charset="2"/>
              </a:rPr>
              <a:t> </a:t>
            </a:r>
            <a:r>
              <a:rPr lang="en-US" altLang="zh-CN" sz="2800" dirty="0"/>
              <a:t>(A)</a:t>
            </a:r>
            <a:r>
              <a:rPr lang="zh-CN" altLang="en-US" sz="2800" dirty="0"/>
              <a:t>，</a:t>
            </a:r>
            <a:r>
              <a:rPr lang="en-US" altLang="zh-CN" sz="2800" dirty="0"/>
              <a:t> </a:t>
            </a:r>
            <a:r>
              <a:rPr lang="zh-CN" altLang="en-US" sz="2800" dirty="0">
                <a:sym typeface="Symbol" pitchFamily="18" charset="2"/>
              </a:rPr>
              <a:t></a:t>
            </a:r>
            <a:r>
              <a:rPr lang="en-US" altLang="zh-CN" sz="2800" dirty="0"/>
              <a:t>(B)</a:t>
            </a:r>
            <a:r>
              <a:rPr lang="zh-CN" altLang="en-US" sz="2800" dirty="0"/>
              <a:t>都是命题公式</a:t>
            </a:r>
            <a:r>
              <a:rPr lang="en-US" altLang="zh-CN" sz="2800" dirty="0"/>
              <a:t> </a:t>
            </a:r>
            <a:r>
              <a:rPr lang="zh-CN" altLang="en-US" sz="2800" dirty="0"/>
              <a:t>）</a:t>
            </a:r>
            <a:endParaRPr lang="en-US" altLang="zh-CN" sz="2800" dirty="0"/>
          </a:p>
          <a:p>
            <a:r>
              <a:rPr lang="zh-CN" altLang="en-US" sz="3200" dirty="0"/>
              <a:t>等值演算的基础：</a:t>
            </a:r>
            <a:endParaRPr lang="en-US" altLang="zh-CN" sz="3200" dirty="0"/>
          </a:p>
          <a:p>
            <a:pPr marL="971550" lvl="1" indent="-514350">
              <a:buFont typeface="+mj-lt"/>
              <a:buAutoNum type="arabicPeriod"/>
            </a:pPr>
            <a:r>
              <a:rPr lang="zh-CN" altLang="en-US" sz="2800" dirty="0"/>
              <a:t>等值关系的性质：自反、对称、传递</a:t>
            </a:r>
            <a:endParaRPr lang="en-US" altLang="zh-CN" sz="2800" dirty="0"/>
          </a:p>
          <a:p>
            <a:pPr marL="971550" lvl="1" indent="-514350">
              <a:buFont typeface="+mj-lt"/>
              <a:buAutoNum type="arabicPeriod"/>
            </a:pPr>
            <a:r>
              <a:rPr lang="zh-CN" altLang="en-US" sz="2800" dirty="0"/>
              <a:t>基本的等值式</a:t>
            </a:r>
            <a:endParaRPr lang="en-US" altLang="zh-CN" sz="2800" dirty="0"/>
          </a:p>
          <a:p>
            <a:pPr marL="971550" lvl="1" indent="-514350">
              <a:buFont typeface="+mj-lt"/>
              <a:buAutoNum type="arabicPeriod"/>
            </a:pPr>
            <a:r>
              <a:rPr lang="zh-CN" altLang="en-US" sz="2800" dirty="0"/>
              <a:t>置换规则 </a:t>
            </a:r>
          </a:p>
        </p:txBody>
      </p:sp>
      <p:sp>
        <p:nvSpPr>
          <p:cNvPr id="8194" name="灯片编号占位符 4"/>
          <p:cNvSpPr>
            <a:spLocks noGrp="1"/>
          </p:cNvSpPr>
          <p:nvPr>
            <p:ph type="sldNum" sz="quarter" idx="12"/>
          </p:nvPr>
        </p:nvSpPr>
        <p:spPr/>
        <p:txBody>
          <a:bodyPr/>
          <a:lstStyle/>
          <a:p>
            <a:fld id="{FA7BE62D-D420-4374-A9B8-6A4873A10543}" type="slidenum">
              <a:rPr lang="en-US" altLang="zh-CN" smtClean="0"/>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xEl>
                                              <p:pRg st="2" end="2"/>
                                            </p:txEl>
                                          </p:spTgt>
                                        </p:tgtEl>
                                        <p:attrNameLst>
                                          <p:attrName>style.visibility</p:attrName>
                                        </p:attrNameLst>
                                      </p:cBhvr>
                                      <p:to>
                                        <p:strVal val="visible"/>
                                      </p:to>
                                    </p:set>
                                    <p:animEffect transition="in" filter="fade">
                                      <p:cBhvr>
                                        <p:cTn id="7" dur="500"/>
                                        <p:tgtEl>
                                          <p:spTgt spid="819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6">
                                            <p:txEl>
                                              <p:pRg st="3" end="3"/>
                                            </p:txEl>
                                          </p:spTgt>
                                        </p:tgtEl>
                                        <p:attrNameLst>
                                          <p:attrName>style.visibility</p:attrName>
                                        </p:attrNameLst>
                                      </p:cBhvr>
                                      <p:to>
                                        <p:strVal val="visible"/>
                                      </p:to>
                                    </p:set>
                                    <p:animEffect transition="in" filter="fade">
                                      <p:cBhvr>
                                        <p:cTn id="10" dur="500"/>
                                        <p:tgtEl>
                                          <p:spTgt spid="819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6">
                                            <p:txEl>
                                              <p:pRg st="4" end="4"/>
                                            </p:txEl>
                                          </p:spTgt>
                                        </p:tgtEl>
                                        <p:attrNameLst>
                                          <p:attrName>style.visibility</p:attrName>
                                        </p:attrNameLst>
                                      </p:cBhvr>
                                      <p:to>
                                        <p:strVal val="visible"/>
                                      </p:to>
                                    </p:set>
                                    <p:animEffect transition="in" filter="fade">
                                      <p:cBhvr>
                                        <p:cTn id="13" dur="500"/>
                                        <p:tgtEl>
                                          <p:spTgt spid="819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196">
                                            <p:txEl>
                                              <p:pRg st="5" end="5"/>
                                            </p:txEl>
                                          </p:spTgt>
                                        </p:tgtEl>
                                        <p:attrNameLst>
                                          <p:attrName>style.visibility</p:attrName>
                                        </p:attrNameLst>
                                      </p:cBhvr>
                                      <p:to>
                                        <p:strVal val="visible"/>
                                      </p:to>
                                    </p:set>
                                    <p:animEffect transition="in" filter="fade">
                                      <p:cBhvr>
                                        <p:cTn id="18" dur="500"/>
                                        <p:tgtEl>
                                          <p:spTgt spid="819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196">
                                            <p:txEl>
                                              <p:pRg st="6" end="6"/>
                                            </p:txEl>
                                          </p:spTgt>
                                        </p:tgtEl>
                                        <p:attrNameLst>
                                          <p:attrName>style.visibility</p:attrName>
                                        </p:attrNameLst>
                                      </p:cBhvr>
                                      <p:to>
                                        <p:strVal val="visible"/>
                                      </p:to>
                                    </p:set>
                                    <p:animEffect transition="in" filter="fade">
                                      <p:cBhvr>
                                        <p:cTn id="21" dur="500"/>
                                        <p:tgtEl>
                                          <p:spTgt spid="819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196">
                                            <p:txEl>
                                              <p:pRg st="7" end="7"/>
                                            </p:txEl>
                                          </p:spTgt>
                                        </p:tgtEl>
                                        <p:attrNameLst>
                                          <p:attrName>style.visibility</p:attrName>
                                        </p:attrNameLst>
                                      </p:cBhvr>
                                      <p:to>
                                        <p:strVal val="visible"/>
                                      </p:to>
                                    </p:set>
                                    <p:animEffect transition="in" filter="fade">
                                      <p:cBhvr>
                                        <p:cTn id="24" dur="500"/>
                                        <p:tgtEl>
                                          <p:spTgt spid="819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196">
                                            <p:txEl>
                                              <p:pRg st="8" end="8"/>
                                            </p:txEl>
                                          </p:spTgt>
                                        </p:tgtEl>
                                        <p:attrNameLst>
                                          <p:attrName>style.visibility</p:attrName>
                                        </p:attrNameLst>
                                      </p:cBhvr>
                                      <p:to>
                                        <p:strVal val="visible"/>
                                      </p:to>
                                    </p:set>
                                    <p:animEffect transition="in" filter="fade">
                                      <p:cBhvr>
                                        <p:cTn id="27" dur="500"/>
                                        <p:tgtEl>
                                          <p:spTgt spid="8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84188" y="452439"/>
            <a:ext cx="8088340" cy="1047736"/>
          </a:xfrm>
        </p:spPr>
        <p:txBody>
          <a:bodyPr/>
          <a:lstStyle/>
          <a:p>
            <a:r>
              <a:rPr lang="zh-CN" altLang="en-US" sz="3700" b="1" dirty="0">
                <a:latin typeface="宋体" pitchFamily="2" charset="-122"/>
              </a:rPr>
              <a:t>应用举例</a:t>
            </a:r>
            <a:r>
              <a:rPr lang="en-US" altLang="zh-CN" sz="3700" b="1" dirty="0">
                <a:cs typeface="Times New Roman" pitchFamily="18" charset="0"/>
              </a:rPr>
              <a:t>——</a:t>
            </a:r>
            <a:r>
              <a:rPr lang="zh-CN" altLang="en-US" sz="3700" b="1" dirty="0">
                <a:latin typeface="宋体" pitchFamily="2" charset="-122"/>
              </a:rPr>
              <a:t>证明两个公式等值</a:t>
            </a:r>
            <a:r>
              <a:rPr lang="zh-CN" altLang="en-US" sz="3700" b="1" dirty="0"/>
              <a:t> </a:t>
            </a:r>
          </a:p>
        </p:txBody>
      </p:sp>
      <p:sp>
        <p:nvSpPr>
          <p:cNvPr id="9220" name="Rectangle 3"/>
          <p:cNvSpPr>
            <a:spLocks noGrp="1" noChangeArrowheads="1"/>
          </p:cNvSpPr>
          <p:nvPr>
            <p:ph idx="1"/>
          </p:nvPr>
        </p:nvSpPr>
        <p:spPr>
          <a:xfrm>
            <a:off x="500034" y="1614510"/>
            <a:ext cx="8215370" cy="4743448"/>
          </a:xfrm>
          <a:prstGeom prst="roundRect">
            <a:avLst>
              <a:gd name="adj" fmla="val 2066"/>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zh-CN" altLang="en-US" sz="2800" b="1" dirty="0">
                <a:solidFill>
                  <a:schemeClr val="bg1"/>
                </a:solidFill>
                <a:latin typeface="宋体" pitchFamily="2" charset="-122"/>
              </a:rPr>
              <a:t>例</a:t>
            </a:r>
            <a:r>
              <a:rPr lang="en-US" altLang="zh-CN" sz="2800" b="1" dirty="0">
                <a:solidFill>
                  <a:schemeClr val="bg1"/>
                </a:solidFill>
                <a:latin typeface="Times New Roman" pitchFamily="18" charset="0"/>
                <a:cs typeface="Times New Roman" pitchFamily="18" charset="0"/>
              </a:rPr>
              <a:t>1 </a:t>
            </a:r>
            <a:r>
              <a:rPr lang="zh-CN" altLang="en-US" sz="2800" b="1" dirty="0">
                <a:solidFill>
                  <a:schemeClr val="bg1"/>
                </a:solidFill>
                <a:latin typeface="宋体" pitchFamily="2" charset="-122"/>
              </a:rPr>
              <a:t>证明</a:t>
            </a:r>
            <a:r>
              <a:rPr lang="zh-CN" altLang="en-US"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证</a:t>
            </a:r>
            <a:r>
              <a:rPr lang="zh-CN" altLang="en-US"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（蕴涵等值式）</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（结合律）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（德摩根律）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（蕴涵等值式）</a:t>
            </a:r>
            <a:r>
              <a:rPr lang="zh-CN" altLang="en-US" sz="2800" b="1" dirty="0">
                <a:solidFill>
                  <a:schemeClr val="bg1"/>
                </a:solidFill>
                <a:cs typeface="Times New Roman" pitchFamily="18" charset="0"/>
              </a:rPr>
              <a:t> </a:t>
            </a:r>
            <a:endParaRPr lang="zh-CN" altLang="en-US" sz="2800" b="1" dirty="0">
              <a:solidFill>
                <a:schemeClr val="bg1"/>
              </a:solidFill>
              <a:latin typeface="Times New Roman" pitchFamily="18" charset="0"/>
              <a:cs typeface="Times New Roman" pitchFamily="18" charset="0"/>
            </a:endParaRPr>
          </a:p>
        </p:txBody>
      </p:sp>
      <p:sp>
        <p:nvSpPr>
          <p:cNvPr id="9218" name="灯片编号占位符 4"/>
          <p:cNvSpPr>
            <a:spLocks noGrp="1"/>
          </p:cNvSpPr>
          <p:nvPr>
            <p:ph type="sldNum" sz="quarter" idx="12"/>
          </p:nvPr>
        </p:nvSpPr>
        <p:spPr>
          <a:noFill/>
        </p:spPr>
        <p:txBody>
          <a:bodyPr/>
          <a:lstStyle/>
          <a:p>
            <a:fld id="{584153F9-5FAB-421B-A02A-7401294D1912}" type="slidenum">
              <a:rPr lang="en-US" altLang="zh-CN" smtClean="0"/>
              <a:pPr/>
              <a:t>12</a:t>
            </a:fld>
            <a:endParaRPr lang="en-US" altLang="zh-CN"/>
          </a:p>
        </p:txBody>
      </p:sp>
      <p:sp>
        <p:nvSpPr>
          <p:cNvPr id="9221" name="Text Box 4"/>
          <p:cNvSpPr txBox="1">
            <a:spLocks noChangeArrowheads="1"/>
          </p:cNvSpPr>
          <p:nvPr/>
        </p:nvSpPr>
        <p:spPr bwMode="auto">
          <a:xfrm>
            <a:off x="500034" y="5000636"/>
            <a:ext cx="8286808" cy="1040285"/>
          </a:xfrm>
          <a:prstGeom prst="rect">
            <a:avLst/>
          </a:prstGeom>
          <a:noFill/>
          <a:ln w="9525">
            <a:noFill/>
            <a:miter lim="800000"/>
            <a:headEnd/>
            <a:tailEnd/>
          </a:ln>
        </p:spPr>
        <p:txBody>
          <a:bodyPr wrap="square">
            <a:spAutoFit/>
          </a:bodyPr>
          <a:lstStyle/>
          <a:p>
            <a:pPr algn="just">
              <a:spcBef>
                <a:spcPct val="20000"/>
              </a:spcBef>
              <a:buClr>
                <a:schemeClr val="bg2"/>
              </a:buClr>
              <a:buSzPct val="75000"/>
              <a:buFont typeface="Wingdings" pitchFamily="2" charset="2"/>
              <a:buNone/>
            </a:pPr>
            <a:r>
              <a:rPr lang="zh-CN" altLang="en-US" sz="2800" dirty="0">
                <a:solidFill>
                  <a:schemeClr val="bg1"/>
                </a:solidFill>
                <a:latin typeface="宋体" pitchFamily="2" charset="-122"/>
              </a:rPr>
              <a:t>说明</a:t>
            </a:r>
            <a:r>
              <a:rPr lang="en-US" altLang="zh-CN" sz="2800" dirty="0">
                <a:solidFill>
                  <a:schemeClr val="bg1"/>
                </a:solidFill>
                <a:latin typeface="宋体" pitchFamily="2" charset="-122"/>
              </a:rPr>
              <a:t>:</a:t>
            </a:r>
            <a:r>
              <a:rPr lang="zh-CN" altLang="en-US" sz="2800" dirty="0">
                <a:solidFill>
                  <a:schemeClr val="bg1"/>
                </a:solidFill>
                <a:latin typeface="宋体" pitchFamily="2" charset="-122"/>
              </a:rPr>
              <a:t>也可以从右边开始演算</a:t>
            </a:r>
            <a:endParaRPr lang="zh-CN" altLang="en-US" sz="2800" dirty="0">
              <a:solidFill>
                <a:schemeClr val="bg1"/>
              </a:solidFill>
              <a:latin typeface="Times New Roman" pitchFamily="18" charset="0"/>
              <a:cs typeface="Times New Roman" pitchFamily="18" charset="0"/>
            </a:endParaRPr>
          </a:p>
          <a:p>
            <a:pPr algn="just">
              <a:spcBef>
                <a:spcPct val="20000"/>
              </a:spcBef>
              <a:buClr>
                <a:schemeClr val="bg2"/>
              </a:buClr>
              <a:buSzPct val="75000"/>
              <a:buFont typeface="Wingdings" pitchFamily="2" charset="2"/>
              <a:buNone/>
            </a:pPr>
            <a:r>
              <a:rPr lang="zh-CN" altLang="en-US" sz="2800" dirty="0">
                <a:solidFill>
                  <a:schemeClr val="bg1"/>
                </a:solidFill>
                <a:latin typeface="宋体" pitchFamily="2" charset="-122"/>
              </a:rPr>
              <a:t>     因为每一步都用</a:t>
            </a:r>
            <a:r>
              <a:rPr lang="zh-CN" altLang="en-US" sz="2800" b="1" dirty="0">
                <a:solidFill>
                  <a:schemeClr val="bg1"/>
                </a:solidFill>
                <a:latin typeface="宋体" pitchFamily="2" charset="-122"/>
              </a:rPr>
              <a:t>置换规则</a:t>
            </a:r>
            <a:r>
              <a:rPr lang="zh-CN" altLang="en-US" sz="2800" dirty="0">
                <a:solidFill>
                  <a:schemeClr val="bg1"/>
                </a:solidFill>
                <a:latin typeface="宋体" pitchFamily="2" charset="-122"/>
              </a:rPr>
              <a:t>，故可不写出</a:t>
            </a:r>
            <a:endParaRPr lang="zh-CN" altLang="en-US" sz="2800" dirty="0">
              <a:solidFill>
                <a:schemeClr val="bg1"/>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84188" y="452439"/>
            <a:ext cx="8088340" cy="1047736"/>
          </a:xfrm>
        </p:spPr>
        <p:txBody>
          <a:bodyPr/>
          <a:lstStyle/>
          <a:p>
            <a:r>
              <a:rPr lang="zh-CN" altLang="en-US" sz="3700" b="1" dirty="0">
                <a:latin typeface="宋体" pitchFamily="2" charset="-122"/>
              </a:rPr>
              <a:t>应用举例</a:t>
            </a:r>
            <a:r>
              <a:rPr lang="en-US" altLang="zh-CN" sz="3700" b="1" dirty="0">
                <a:cs typeface="Times New Roman" pitchFamily="18" charset="0"/>
              </a:rPr>
              <a:t>——</a:t>
            </a:r>
            <a:r>
              <a:rPr lang="zh-CN" altLang="en-US" sz="3700" b="1" dirty="0">
                <a:latin typeface="宋体" pitchFamily="2" charset="-122"/>
              </a:rPr>
              <a:t>证明两个公式不等值</a:t>
            </a:r>
            <a:r>
              <a:rPr lang="zh-CN" altLang="en-US" sz="3700" b="1" dirty="0"/>
              <a:t> </a:t>
            </a:r>
          </a:p>
        </p:txBody>
      </p:sp>
      <p:sp>
        <p:nvSpPr>
          <p:cNvPr id="9220" name="Rectangle 3"/>
          <p:cNvSpPr>
            <a:spLocks noGrp="1" noChangeArrowheads="1"/>
          </p:cNvSpPr>
          <p:nvPr>
            <p:ph idx="1"/>
          </p:nvPr>
        </p:nvSpPr>
        <p:spPr>
          <a:xfrm>
            <a:off x="446088" y="1639888"/>
            <a:ext cx="8302654" cy="4718070"/>
          </a:xfrm>
          <a:prstGeom prst="roundRect">
            <a:avLst>
              <a:gd name="adj" fmla="val 2450"/>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zh-CN" altLang="en-US" sz="2800" b="1" dirty="0">
                <a:solidFill>
                  <a:schemeClr val="bg1"/>
                </a:solidFill>
                <a:latin typeface="宋体" pitchFamily="2" charset="-122"/>
              </a:rPr>
              <a:t>例</a:t>
            </a:r>
            <a:r>
              <a:rPr lang="en-US" altLang="zh-CN" sz="2800" b="1" dirty="0">
                <a:solidFill>
                  <a:schemeClr val="bg1"/>
                </a:solidFill>
                <a:latin typeface="Times New Roman" pitchFamily="18" charset="0"/>
                <a:cs typeface="Times New Roman" pitchFamily="18" charset="0"/>
              </a:rPr>
              <a:t>2 </a:t>
            </a:r>
            <a:r>
              <a:rPr lang="zh-CN" altLang="en-US" sz="2800" b="1" dirty="0">
                <a:solidFill>
                  <a:schemeClr val="bg1"/>
                </a:solidFill>
                <a:latin typeface="宋体" pitchFamily="2" charset="-122"/>
              </a:rPr>
              <a:t>证明</a:t>
            </a:r>
            <a:endParaRPr lang="en-US" altLang="zh-CN" sz="2800" b="1" dirty="0">
              <a:solidFill>
                <a:schemeClr val="bg1"/>
              </a:solidFill>
              <a:latin typeface="宋体" pitchFamily="2" charset="-122"/>
            </a:endParaRPr>
          </a:p>
          <a:p>
            <a:pPr algn="just">
              <a:buFont typeface="Wingdings" pitchFamily="2" charset="2"/>
              <a:buNone/>
            </a:pPr>
            <a:endParaRPr lang="en-US" altLang="zh-CN" sz="2800" b="1" dirty="0">
              <a:solidFill>
                <a:schemeClr val="bg1"/>
              </a:solidFill>
              <a:latin typeface="宋体" pitchFamily="2" charset="-122"/>
            </a:endParaRPr>
          </a:p>
          <a:p>
            <a:pPr algn="just">
              <a:buFont typeface="Wingdings" pitchFamily="2" charset="2"/>
              <a:buNone/>
            </a:pPr>
            <a:endParaRPr lang="en-US" altLang="zh-CN" sz="2800" b="1" dirty="0">
              <a:solidFill>
                <a:schemeClr val="bg1"/>
              </a:solidFill>
              <a:latin typeface="宋体" pitchFamily="2" charset="-122"/>
            </a:endParaRPr>
          </a:p>
          <a:p>
            <a:pPr algn="just">
              <a:buFont typeface="Wingdings" pitchFamily="2" charset="2"/>
              <a:buNone/>
            </a:pPr>
            <a:endParaRPr lang="en-US" altLang="zh-CN" sz="2800" b="1" dirty="0">
              <a:solidFill>
                <a:schemeClr val="bg1"/>
              </a:solidFill>
              <a:latin typeface="宋体" pitchFamily="2" charset="-122"/>
            </a:endParaRPr>
          </a:p>
          <a:p>
            <a:pPr>
              <a:lnSpc>
                <a:spcPct val="120000"/>
              </a:lnSpc>
              <a:buClr>
                <a:schemeClr val="bg2"/>
              </a:buClr>
            </a:pPr>
            <a:r>
              <a:rPr lang="zh-CN" altLang="en-US" sz="2800" b="1" dirty="0">
                <a:solidFill>
                  <a:schemeClr val="bg1"/>
                </a:solidFill>
                <a:latin typeface="Times New Roman" pitchFamily="18" charset="0"/>
              </a:rPr>
              <a:t>方法一 </a:t>
            </a:r>
            <a:r>
              <a:rPr lang="en-US" altLang="zh-CN" sz="2800" b="1" dirty="0">
                <a:solidFill>
                  <a:schemeClr val="bg1"/>
                </a:solidFill>
                <a:latin typeface="Times New Roman" pitchFamily="18" charset="0"/>
              </a:rPr>
              <a:t>	</a:t>
            </a:r>
            <a:r>
              <a:rPr lang="zh-CN" altLang="en-US" sz="2800" b="1" dirty="0">
                <a:solidFill>
                  <a:schemeClr val="bg1"/>
                </a:solidFill>
                <a:latin typeface="Times New Roman" pitchFamily="18" charset="0"/>
              </a:rPr>
              <a:t>真值表</a:t>
            </a:r>
          </a:p>
          <a:p>
            <a:pPr>
              <a:lnSpc>
                <a:spcPct val="120000"/>
              </a:lnSpc>
              <a:buClr>
                <a:schemeClr val="bg2"/>
              </a:buClr>
            </a:pPr>
            <a:r>
              <a:rPr lang="zh-CN" altLang="en-US" sz="2800" b="1" dirty="0">
                <a:solidFill>
                  <a:schemeClr val="bg1"/>
                </a:solidFill>
                <a:latin typeface="Times New Roman" pitchFamily="18" charset="0"/>
              </a:rPr>
              <a:t>方法二 </a:t>
            </a:r>
            <a:r>
              <a:rPr lang="en-US" altLang="zh-CN" sz="2800" b="1" dirty="0">
                <a:solidFill>
                  <a:schemeClr val="bg1"/>
                </a:solidFill>
                <a:latin typeface="Times New Roman" pitchFamily="18" charset="0"/>
              </a:rPr>
              <a:t>	</a:t>
            </a:r>
            <a:r>
              <a:rPr lang="zh-CN" altLang="en-US" sz="2800" b="1" dirty="0">
                <a:solidFill>
                  <a:schemeClr val="bg1"/>
                </a:solidFill>
                <a:latin typeface="Times New Roman" pitchFamily="18" charset="0"/>
              </a:rPr>
              <a:t>直接观察赋值</a:t>
            </a:r>
            <a:r>
              <a:rPr lang="en-US" altLang="zh-CN" sz="2800" b="1" dirty="0">
                <a:solidFill>
                  <a:schemeClr val="bg1"/>
                </a:solidFill>
                <a:latin typeface="Times New Roman" pitchFamily="18" charset="0"/>
              </a:rPr>
              <a:t>  </a:t>
            </a:r>
          </a:p>
          <a:p>
            <a:pPr>
              <a:lnSpc>
                <a:spcPct val="120000"/>
              </a:lnSpc>
              <a:buClr>
                <a:schemeClr val="bg2"/>
              </a:buClr>
            </a:pPr>
            <a:r>
              <a:rPr lang="zh-CN" altLang="en-US" sz="2800" b="1" dirty="0">
                <a:solidFill>
                  <a:schemeClr val="bg1"/>
                </a:solidFill>
                <a:latin typeface="Times New Roman" pitchFamily="18" charset="0"/>
              </a:rPr>
              <a:t>方法三</a:t>
            </a:r>
            <a:r>
              <a:rPr lang="en-US" altLang="zh-CN" sz="2800" b="1" dirty="0">
                <a:solidFill>
                  <a:schemeClr val="bg1"/>
                </a:solidFill>
                <a:latin typeface="Times New Roman" pitchFamily="18" charset="0"/>
              </a:rPr>
              <a:t>	</a:t>
            </a:r>
            <a:r>
              <a:rPr lang="zh-CN" altLang="en-US" sz="2800" b="1" dirty="0">
                <a:solidFill>
                  <a:schemeClr val="bg1"/>
                </a:solidFill>
                <a:latin typeface="Times New Roman" pitchFamily="18" charset="0"/>
              </a:rPr>
              <a:t>用等值演算先化简两个公式，再观察</a:t>
            </a:r>
            <a:r>
              <a:rPr lang="en-US" altLang="zh-CN" sz="2800" b="1" dirty="0">
                <a:solidFill>
                  <a:schemeClr val="bg1"/>
                </a:solidFill>
                <a:latin typeface="Times New Roman" pitchFamily="18" charset="0"/>
              </a:rPr>
              <a:t>.</a:t>
            </a:r>
            <a:endParaRPr lang="en-US" altLang="zh-CN" sz="2800" b="1" dirty="0">
              <a:solidFill>
                <a:schemeClr val="bg1"/>
              </a:solidFill>
              <a:latin typeface="Times New Roman" pitchFamily="18" charset="0"/>
              <a:cs typeface="Times New Roman" pitchFamily="18" charset="0"/>
            </a:endParaRPr>
          </a:p>
          <a:p>
            <a:pPr algn="just">
              <a:buClr>
                <a:schemeClr val="bg2"/>
              </a:buClr>
              <a:buFont typeface="Wingdings" pitchFamily="2" charset="2"/>
              <a:buNone/>
            </a:pPr>
            <a:endParaRPr lang="en-US" altLang="zh-CN" sz="2800" b="1" dirty="0">
              <a:solidFill>
                <a:srgbClr val="3366CC"/>
              </a:solidFill>
              <a:latin typeface="宋体" pitchFamily="2" charset="-122"/>
            </a:endParaRPr>
          </a:p>
        </p:txBody>
      </p:sp>
      <p:sp>
        <p:nvSpPr>
          <p:cNvPr id="9218" name="灯片编号占位符 4"/>
          <p:cNvSpPr>
            <a:spLocks noGrp="1"/>
          </p:cNvSpPr>
          <p:nvPr>
            <p:ph type="sldNum" sz="quarter" idx="12"/>
          </p:nvPr>
        </p:nvSpPr>
        <p:spPr>
          <a:noFill/>
        </p:spPr>
        <p:txBody>
          <a:bodyPr/>
          <a:lstStyle/>
          <a:p>
            <a:fld id="{584153F9-5FAB-421B-A02A-7401294D1912}" type="slidenum">
              <a:rPr lang="en-US" altLang="zh-CN" smtClean="0"/>
              <a:pPr/>
              <a:t>13</a:t>
            </a:fld>
            <a:endParaRPr lang="en-US" altLang="zh-CN"/>
          </a:p>
        </p:txBody>
      </p:sp>
      <p:sp>
        <p:nvSpPr>
          <p:cNvPr id="9221" name="Text Box 4"/>
          <p:cNvSpPr txBox="1">
            <a:spLocks noChangeArrowheads="1"/>
          </p:cNvSpPr>
          <p:nvPr/>
        </p:nvSpPr>
        <p:spPr bwMode="auto">
          <a:xfrm>
            <a:off x="500034" y="2571744"/>
            <a:ext cx="8286808" cy="954107"/>
          </a:xfrm>
          <a:prstGeom prst="rect">
            <a:avLst/>
          </a:prstGeom>
          <a:noFill/>
          <a:ln w="9525">
            <a:noFill/>
            <a:miter lim="800000"/>
            <a:headEnd/>
            <a:tailEnd/>
          </a:ln>
        </p:spPr>
        <p:txBody>
          <a:bodyPr wrap="square">
            <a:spAutoFit/>
          </a:bodyPr>
          <a:lstStyle/>
          <a:p>
            <a:pPr algn="just">
              <a:spcBef>
                <a:spcPct val="20000"/>
              </a:spcBef>
              <a:buClr>
                <a:schemeClr val="bg2"/>
              </a:buClr>
              <a:buSzPct val="75000"/>
              <a:buFont typeface="Wingdings" pitchFamily="2" charset="2"/>
              <a:buNone/>
            </a:pPr>
            <a:r>
              <a:rPr lang="zh-CN" altLang="en-US" sz="2800" b="1" dirty="0">
                <a:solidFill>
                  <a:srgbClr val="002060"/>
                </a:solidFill>
                <a:latin typeface="Times New Roman" pitchFamily="18" charset="0"/>
              </a:rPr>
              <a:t>基本思想：从定义出发，证明存在某个赋值，使一个公式成真</a:t>
            </a:r>
            <a:r>
              <a:rPr lang="en-US" altLang="zh-CN" sz="2800" b="1" dirty="0">
                <a:solidFill>
                  <a:srgbClr val="002060"/>
                </a:solidFill>
                <a:latin typeface="Times New Roman" pitchFamily="18" charset="0"/>
              </a:rPr>
              <a:t>,</a:t>
            </a:r>
            <a:r>
              <a:rPr lang="zh-CN" altLang="en-US" sz="2800" b="1" dirty="0">
                <a:solidFill>
                  <a:srgbClr val="002060"/>
                </a:solidFill>
                <a:latin typeface="Times New Roman" pitchFamily="18" charset="0"/>
              </a:rPr>
              <a:t>另一个公式成假</a:t>
            </a:r>
            <a:r>
              <a:rPr lang="en-US" altLang="zh-CN" sz="2800" b="1" dirty="0">
                <a:solidFill>
                  <a:srgbClr val="002060"/>
                </a:solidFill>
                <a:latin typeface="Times New Roman" pitchFamily="18" charset="0"/>
              </a:rPr>
              <a:t>.</a:t>
            </a:r>
            <a:endParaRPr lang="zh-CN" altLang="en-US" sz="2800" b="1" dirty="0">
              <a:solidFill>
                <a:srgbClr val="002060"/>
              </a:solidFill>
              <a:latin typeface="Times New Roman" pitchFamily="18" charset="0"/>
              <a:cs typeface="Times New Roman" pitchFamily="18" charset="0"/>
            </a:endParaRPr>
          </a:p>
        </p:txBody>
      </p:sp>
      <p:graphicFrame>
        <p:nvGraphicFramePr>
          <p:cNvPr id="6" name="对象 5"/>
          <p:cNvGraphicFramePr>
            <a:graphicFrameLocks noChangeAspect="1"/>
          </p:cNvGraphicFramePr>
          <p:nvPr/>
        </p:nvGraphicFramePr>
        <p:xfrm>
          <a:off x="1928794" y="1615154"/>
          <a:ext cx="5143536" cy="567563"/>
        </p:xfrm>
        <a:graphic>
          <a:graphicData uri="http://schemas.openxmlformats.org/presentationml/2006/ole">
            <mc:AlternateContent xmlns:mc="http://schemas.openxmlformats.org/markup-compatibility/2006">
              <mc:Choice xmlns:v="urn:schemas-microsoft-com:vml" Requires="v">
                <p:oleObj spid="_x0000_s186390" name="Equation" r:id="rId3" imgW="1841500" imgH="203200" progId="Equation.DSMT4">
                  <p:embed/>
                </p:oleObj>
              </mc:Choice>
              <mc:Fallback>
                <p:oleObj name="Equation" r:id="rId3" imgW="1841500" imgH="2032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1615154"/>
                        <a:ext cx="5143536" cy="56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220">
                                            <p:txEl>
                                              <p:pRg st="4" end="4"/>
                                            </p:txEl>
                                          </p:spTgt>
                                        </p:tgtEl>
                                        <p:attrNameLst>
                                          <p:attrName>style.visibility</p:attrName>
                                        </p:attrNameLst>
                                      </p:cBhvr>
                                      <p:to>
                                        <p:strVal val="visible"/>
                                      </p:to>
                                    </p:set>
                                    <p:animEffect transition="in" filter="slide(fromBottom)">
                                      <p:cBhvr>
                                        <p:cTn id="12" dur="500"/>
                                        <p:tgtEl>
                                          <p:spTgt spid="92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220">
                                            <p:txEl>
                                              <p:pRg st="5" end="5"/>
                                            </p:txEl>
                                          </p:spTgt>
                                        </p:tgtEl>
                                        <p:attrNameLst>
                                          <p:attrName>style.visibility</p:attrName>
                                        </p:attrNameLst>
                                      </p:cBhvr>
                                      <p:to>
                                        <p:strVal val="visible"/>
                                      </p:to>
                                    </p:set>
                                    <p:animEffect transition="in" filter="slide(fromBottom)">
                                      <p:cBhvr>
                                        <p:cTn id="17" dur="500"/>
                                        <p:tgtEl>
                                          <p:spTgt spid="92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220">
                                            <p:txEl>
                                              <p:pRg st="6" end="6"/>
                                            </p:txEl>
                                          </p:spTgt>
                                        </p:tgtEl>
                                        <p:attrNameLst>
                                          <p:attrName>style.visibility</p:attrName>
                                        </p:attrNameLst>
                                      </p:cBhvr>
                                      <p:to>
                                        <p:strVal val="visible"/>
                                      </p:to>
                                    </p:set>
                                    <p:animEffect transition="in" filter="slide(fromBottom)">
                                      <p:cBhvr>
                                        <p:cTn id="22" dur="500"/>
                                        <p:tgtEl>
                                          <p:spTgt spid="92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b="1">
                <a:latin typeface="宋体" pitchFamily="2" charset="-122"/>
              </a:rPr>
              <a:t>应用举例</a:t>
            </a:r>
            <a:r>
              <a:rPr lang="en-US" altLang="zh-CN" b="1">
                <a:cs typeface="Times New Roman" pitchFamily="18" charset="0"/>
              </a:rPr>
              <a:t>——</a:t>
            </a:r>
            <a:r>
              <a:rPr lang="zh-CN" altLang="en-US" b="1">
                <a:latin typeface="宋体" pitchFamily="2" charset="-122"/>
              </a:rPr>
              <a:t>判断公式类型</a:t>
            </a:r>
            <a:r>
              <a:rPr lang="zh-CN" altLang="en-US" b="1">
                <a:cs typeface="Times New Roman" pitchFamily="18" charset="0"/>
              </a:rPr>
              <a:t> </a:t>
            </a:r>
          </a:p>
        </p:txBody>
      </p:sp>
      <p:sp>
        <p:nvSpPr>
          <p:cNvPr id="148483" name="Rectangle 3"/>
          <p:cNvSpPr>
            <a:spLocks noGrp="1" noChangeArrowheads="1"/>
          </p:cNvSpPr>
          <p:nvPr>
            <p:ph idx="1"/>
          </p:nvPr>
        </p:nvSpPr>
        <p:spPr>
          <a:xfrm>
            <a:off x="536576" y="1471634"/>
            <a:ext cx="8159778" cy="4957762"/>
          </a:xfrm>
          <a:prstGeom prst="roundRect">
            <a:avLst>
              <a:gd name="adj" fmla="val 2834"/>
            </a:avLst>
          </a:prstGeom>
          <a:ln/>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buFont typeface="Wingdings" pitchFamily="2" charset="2"/>
              <a:buNone/>
            </a:pPr>
            <a:r>
              <a:rPr lang="zh-CN" altLang="en-US" sz="2800" b="1" dirty="0">
                <a:solidFill>
                  <a:schemeClr val="bg1"/>
                </a:solidFill>
                <a:latin typeface="宋体" pitchFamily="2" charset="-122"/>
              </a:rPr>
              <a:t>例</a:t>
            </a:r>
            <a:r>
              <a:rPr lang="en-US" altLang="zh-CN" sz="2800" b="1" dirty="0">
                <a:solidFill>
                  <a:schemeClr val="bg1"/>
                </a:solidFill>
                <a:latin typeface="宋体" pitchFamily="2" charset="-122"/>
              </a:rPr>
              <a:t>3</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用等值演算法判断下列公式的类型</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en-US" altLang="zh-CN" sz="2800" b="1" dirty="0">
                <a:solidFill>
                  <a:schemeClr val="bg1"/>
                </a:solidFill>
                <a:latin typeface="Times New Roman" pitchFamily="18" charset="0"/>
                <a:cs typeface="Times New Roman" pitchFamily="18" charset="0"/>
              </a:rPr>
              <a:t>(1)  	</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rPr>
              <a:t> </a:t>
            </a:r>
          </a:p>
          <a:p>
            <a:pPr algn="just">
              <a:buFont typeface="Wingdings" pitchFamily="2" charset="2"/>
              <a:buNone/>
            </a:pPr>
            <a:r>
              <a:rPr lang="zh-CN" altLang="en-US" sz="2800" b="1" dirty="0">
                <a:solidFill>
                  <a:schemeClr val="bg1"/>
                </a:solidFill>
                <a:latin typeface="宋体" pitchFamily="2" charset="-122"/>
              </a:rPr>
              <a:t>解</a:t>
            </a:r>
            <a:r>
              <a:rPr lang="en-US" altLang="zh-CN" sz="2800" b="1" dirty="0">
                <a:solidFill>
                  <a:schemeClr val="bg1"/>
                </a:solidFill>
                <a:latin typeface="宋体" pitchFamily="2" charset="-122"/>
              </a:rPr>
              <a:t>:	</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（蕴涵等值式）</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（德摩根律）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（交换律，结合律）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0				</a:t>
            </a:r>
            <a:r>
              <a:rPr lang="zh-CN" altLang="en-US" sz="2800" b="1" dirty="0">
                <a:solidFill>
                  <a:schemeClr val="bg1"/>
                </a:solidFill>
                <a:latin typeface="宋体" pitchFamily="2" charset="-122"/>
              </a:rPr>
              <a:t>（矛盾律）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0					</a:t>
            </a:r>
            <a:r>
              <a:rPr lang="zh-CN" altLang="en-US" sz="2800" b="1" dirty="0">
                <a:solidFill>
                  <a:schemeClr val="bg1"/>
                </a:solidFill>
                <a:latin typeface="宋体" pitchFamily="2" charset="-122"/>
              </a:rPr>
              <a:t>（零律）</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宋体" pitchFamily="2" charset="-122"/>
              </a:rPr>
              <a:t>由最后一步可知，该式为矛盾式</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rPr>
              <a:t> </a:t>
            </a:r>
          </a:p>
        </p:txBody>
      </p:sp>
      <p:sp>
        <p:nvSpPr>
          <p:cNvPr id="11266" name="灯片编号占位符 4"/>
          <p:cNvSpPr>
            <a:spLocks noGrp="1"/>
          </p:cNvSpPr>
          <p:nvPr>
            <p:ph type="sldNum" sz="quarter" idx="12"/>
          </p:nvPr>
        </p:nvSpPr>
        <p:spPr>
          <a:noFill/>
        </p:spPr>
        <p:txBody>
          <a:bodyPr/>
          <a:lstStyle/>
          <a:p>
            <a:fld id="{98820977-440B-4BB0-AB09-6585EDDB5BAD}" type="slidenum">
              <a:rPr lang="en-US" altLang="zh-CN" smtClean="0"/>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7" dur="500"/>
                                        <p:tgtEl>
                                          <p:spTgt spid="148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12" dur="500"/>
                                        <p:tgtEl>
                                          <p:spTgt spid="1484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17" dur="500"/>
                                        <p:tgtEl>
                                          <p:spTgt spid="14848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22" dur="500"/>
                                        <p:tgtEl>
                                          <p:spTgt spid="14848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27" dur="500"/>
                                        <p:tgtEl>
                                          <p:spTgt spid="14848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8483">
                                            <p:txEl>
                                              <p:pRg st="8" end="8"/>
                                            </p:txEl>
                                          </p:spTgt>
                                        </p:tgtEl>
                                        <p:attrNameLst>
                                          <p:attrName>style.visibility</p:attrName>
                                        </p:attrNameLst>
                                      </p:cBhvr>
                                      <p:to>
                                        <p:strVal val="visible"/>
                                      </p:to>
                                    </p:set>
                                    <p:animEffect transition="in" filter="blinds(horizontal)">
                                      <p:cBhvr>
                                        <p:cTn id="32" dur="500"/>
                                        <p:tgtEl>
                                          <p:spTgt spid="148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b="1">
                <a:latin typeface="Times New Roman" pitchFamily="18" charset="0"/>
              </a:rPr>
              <a:t>例</a:t>
            </a:r>
            <a:r>
              <a:rPr lang="en-US" altLang="zh-CN" b="1">
                <a:latin typeface="Times New Roman" pitchFamily="18" charset="0"/>
              </a:rPr>
              <a:t>3 (</a:t>
            </a:r>
            <a:r>
              <a:rPr lang="zh-CN" altLang="en-US" b="1">
                <a:latin typeface="Times New Roman" pitchFamily="18" charset="0"/>
              </a:rPr>
              <a:t>续</a:t>
            </a:r>
            <a:r>
              <a:rPr lang="en-US" altLang="zh-CN" b="1">
                <a:latin typeface="Times New Roman" pitchFamily="18" charset="0"/>
              </a:rPr>
              <a:t>)</a:t>
            </a:r>
          </a:p>
        </p:txBody>
      </p:sp>
      <p:sp>
        <p:nvSpPr>
          <p:cNvPr id="149507" name="Rectangle 3"/>
          <p:cNvSpPr>
            <a:spLocks noGrp="1" noChangeArrowheads="1"/>
          </p:cNvSpPr>
          <p:nvPr>
            <p:ph idx="1"/>
          </p:nvPr>
        </p:nvSpPr>
        <p:spPr>
          <a:xfrm>
            <a:off x="541338" y="1639888"/>
            <a:ext cx="8159778" cy="4718070"/>
          </a:xfrm>
          <a:prstGeom prst="roundRect">
            <a:avLst>
              <a:gd name="adj" fmla="val 2834"/>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cs typeface="Times New Roman" pitchFamily="18" charset="0"/>
              </a:rPr>
              <a:t>2)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rPr>
              <a:t>解    </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（蕴涵等值式）</a:t>
            </a:r>
            <a:r>
              <a:rPr lang="zh-CN" altLang="en-US"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（交换律）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1</a:t>
            </a:r>
          </a:p>
          <a:p>
            <a:pPr algn="just">
              <a:buFont typeface="Wingdings" pitchFamily="2" charset="2"/>
              <a:buNone/>
            </a:pPr>
            <a:r>
              <a:rPr lang="zh-CN" altLang="en-US" sz="2800" b="1" dirty="0">
                <a:solidFill>
                  <a:schemeClr val="bg1"/>
                </a:solidFill>
                <a:latin typeface="宋体" pitchFamily="2" charset="-122"/>
              </a:rPr>
              <a:t>由最后一步可知，该式为重言式</a:t>
            </a:r>
            <a:r>
              <a:rPr lang="en-US" altLang="zh-CN" sz="2800" b="1" dirty="0">
                <a:solidFill>
                  <a:schemeClr val="bg1"/>
                </a:solidFill>
                <a:latin typeface="Times New Roman" pitchFamily="18" charset="0"/>
                <a:cs typeface="Times New Roman" pitchFamily="18" charset="0"/>
              </a:rPr>
              <a:t>.</a:t>
            </a:r>
          </a:p>
          <a:p>
            <a:pPr>
              <a:buFont typeface="Wingdings" pitchFamily="2" charset="2"/>
              <a:buNone/>
            </a:pPr>
            <a:r>
              <a:rPr lang="zh-CN" altLang="en-US" sz="2800" b="1" dirty="0">
                <a:solidFill>
                  <a:schemeClr val="bg1"/>
                </a:solidFill>
                <a:latin typeface="宋体" pitchFamily="2" charset="-122"/>
              </a:rPr>
              <a:t>问：最后一步为什么等值于</a:t>
            </a:r>
            <a:r>
              <a:rPr lang="en-US" altLang="zh-CN" sz="2800" b="1" dirty="0">
                <a:solidFill>
                  <a:schemeClr val="bg1"/>
                </a:solidFill>
                <a:latin typeface="Times New Roman" pitchFamily="18" charset="0"/>
                <a:cs typeface="Times New Roman" pitchFamily="18" charset="0"/>
              </a:rPr>
              <a:t>1</a:t>
            </a:r>
            <a:r>
              <a:rPr lang="zh-CN" altLang="en-US" sz="2800" b="1" dirty="0">
                <a:solidFill>
                  <a:schemeClr val="bg1"/>
                </a:solidFill>
                <a:latin typeface="宋体" pitchFamily="2" charset="-122"/>
              </a:rPr>
              <a:t>？</a:t>
            </a:r>
            <a:r>
              <a:rPr lang="zh-CN" altLang="en-US" sz="2800" b="1" dirty="0">
                <a:solidFill>
                  <a:schemeClr val="bg1"/>
                </a:solidFill>
              </a:rPr>
              <a:t> </a:t>
            </a:r>
          </a:p>
        </p:txBody>
      </p:sp>
      <p:sp>
        <p:nvSpPr>
          <p:cNvPr id="12290" name="灯片编号占位符 4"/>
          <p:cNvSpPr>
            <a:spLocks noGrp="1"/>
          </p:cNvSpPr>
          <p:nvPr>
            <p:ph type="sldNum" sz="quarter" idx="12"/>
          </p:nvPr>
        </p:nvSpPr>
        <p:spPr>
          <a:noFill/>
        </p:spPr>
        <p:txBody>
          <a:bodyPr/>
          <a:lstStyle/>
          <a:p>
            <a:fld id="{9A542F3D-1CC1-42D2-A1EE-5217486DB698}" type="slidenum">
              <a:rPr lang="en-US" altLang="zh-CN"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7" dur="500"/>
                                        <p:tgtEl>
                                          <p:spTgt spid="1495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2" dur="500"/>
                                        <p:tgtEl>
                                          <p:spTgt spid="1495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7" dur="500"/>
                                        <p:tgtEl>
                                          <p:spTgt spid="1495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2" dur="500"/>
                                        <p:tgtEl>
                                          <p:spTgt spid="14950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5" dur="500"/>
                                        <p:tgtEl>
                                          <p:spTgt spid="149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b="1">
                <a:latin typeface="Times New Roman" pitchFamily="18" charset="0"/>
              </a:rPr>
              <a:t>例</a:t>
            </a:r>
            <a:r>
              <a:rPr lang="en-US" altLang="zh-CN" b="1">
                <a:latin typeface="Times New Roman" pitchFamily="18" charset="0"/>
              </a:rPr>
              <a:t>3 (</a:t>
            </a:r>
            <a:r>
              <a:rPr lang="zh-CN" altLang="en-US" b="1">
                <a:latin typeface="Times New Roman" pitchFamily="18" charset="0"/>
              </a:rPr>
              <a:t>续</a:t>
            </a:r>
            <a:r>
              <a:rPr lang="en-US" altLang="zh-CN" b="1">
                <a:latin typeface="Times New Roman" pitchFamily="18" charset="0"/>
              </a:rPr>
              <a:t>)</a:t>
            </a:r>
          </a:p>
        </p:txBody>
      </p:sp>
      <p:sp>
        <p:nvSpPr>
          <p:cNvPr id="150531" name="Rectangle 3"/>
          <p:cNvSpPr>
            <a:spLocks noGrp="1" noChangeArrowheads="1"/>
          </p:cNvSpPr>
          <p:nvPr>
            <p:ph idx="1"/>
          </p:nvPr>
        </p:nvSpPr>
        <p:spPr>
          <a:xfrm>
            <a:off x="555626" y="1620838"/>
            <a:ext cx="8126440" cy="4789508"/>
          </a:xfrm>
          <a:prstGeom prst="roundRect">
            <a:avLst>
              <a:gd name="adj" fmla="val 2834"/>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en-US" altLang="zh-CN" sz="2800" b="1" dirty="0">
                <a:solidFill>
                  <a:schemeClr val="bg1"/>
                </a:solidFill>
                <a:latin typeface="Times New Roman" pitchFamily="18" charset="0"/>
                <a:cs typeface="Times New Roman" pitchFamily="18" charset="0"/>
              </a:rPr>
              <a:t>(3)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rPr>
              <a:t>解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（分配律）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（排中律）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（同一律）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这是非重言式的可满足式</a:t>
            </a:r>
            <a:r>
              <a:rPr lang="en-US" altLang="zh-CN" sz="2800" b="1" dirty="0">
                <a:solidFill>
                  <a:schemeClr val="bg1"/>
                </a:solidFill>
                <a:latin typeface="宋体" pitchFamily="2" charset="-122"/>
              </a:rPr>
              <a:t>.</a:t>
            </a:r>
          </a:p>
          <a:p>
            <a:pPr algn="just">
              <a:buFont typeface="Wingdings" pitchFamily="2" charset="2"/>
              <a:buNone/>
            </a:pPr>
            <a:r>
              <a:rPr lang="zh-CN" altLang="en-US" sz="2800" b="1" dirty="0">
                <a:solidFill>
                  <a:schemeClr val="bg1"/>
                </a:solidFill>
                <a:latin typeface="Times New Roman" pitchFamily="18" charset="0"/>
              </a:rPr>
              <a:t>如</a:t>
            </a:r>
            <a:r>
              <a:rPr lang="en-US" altLang="zh-CN" sz="2800" b="1" dirty="0">
                <a:solidFill>
                  <a:schemeClr val="bg1"/>
                </a:solidFill>
                <a:latin typeface="Times New Roman" pitchFamily="18" charset="0"/>
                <a:cs typeface="Times New Roman" pitchFamily="18" charset="0"/>
              </a:rPr>
              <a:t>101</a:t>
            </a:r>
            <a:r>
              <a:rPr lang="zh-CN" altLang="en-US" sz="2800" b="1" dirty="0">
                <a:solidFill>
                  <a:schemeClr val="bg1"/>
                </a:solidFill>
                <a:latin typeface="宋体" pitchFamily="2" charset="-122"/>
              </a:rPr>
              <a:t>是它的成真赋值</a:t>
            </a:r>
            <a:r>
              <a:rPr lang="en-US" altLang="zh-CN" sz="2800" b="1" dirty="0">
                <a:solidFill>
                  <a:schemeClr val="bg1"/>
                </a:solidFill>
                <a:latin typeface="宋体" pitchFamily="2" charset="-122"/>
              </a:rPr>
              <a:t>,</a:t>
            </a:r>
            <a:r>
              <a:rPr lang="en-US" altLang="zh-CN" sz="2800" b="1" dirty="0">
                <a:solidFill>
                  <a:schemeClr val="bg1"/>
                </a:solidFill>
                <a:latin typeface="Times New Roman" pitchFamily="18" charset="0"/>
                <a:cs typeface="Times New Roman" pitchFamily="18" charset="0"/>
              </a:rPr>
              <a:t>000</a:t>
            </a:r>
            <a:r>
              <a:rPr lang="zh-CN" altLang="en-US" sz="2800" b="1" dirty="0">
                <a:solidFill>
                  <a:schemeClr val="bg1"/>
                </a:solidFill>
                <a:latin typeface="宋体" pitchFamily="2" charset="-122"/>
              </a:rPr>
              <a:t>是它的成假赋值</a:t>
            </a:r>
            <a:r>
              <a:rPr lang="en-US" altLang="zh-CN" sz="2800" b="1" dirty="0">
                <a:solidFill>
                  <a:schemeClr val="bg1"/>
                </a:solidFill>
                <a:latin typeface="Times New Roman" pitchFamily="18" charset="0"/>
                <a:cs typeface="Times New Roman" pitchFamily="18" charset="0"/>
              </a:rPr>
              <a:t>.</a:t>
            </a:r>
          </a:p>
        </p:txBody>
      </p:sp>
      <p:sp>
        <p:nvSpPr>
          <p:cNvPr id="13314" name="灯片编号占位符 4"/>
          <p:cNvSpPr>
            <a:spLocks noGrp="1"/>
          </p:cNvSpPr>
          <p:nvPr>
            <p:ph type="sldNum" sz="quarter" idx="12"/>
          </p:nvPr>
        </p:nvSpPr>
        <p:spPr>
          <a:noFill/>
        </p:spPr>
        <p:txBody>
          <a:bodyPr/>
          <a:lstStyle/>
          <a:p>
            <a:fld id="{450C4B75-2A76-4984-BFCB-A89717ACCF5D}" type="slidenum">
              <a:rPr lang="en-US" altLang="zh-CN" smtClean="0"/>
              <a:pPr/>
              <a:t>16</a:t>
            </a:fld>
            <a:endParaRPr lang="en-US" altLang="zh-CN"/>
          </a:p>
        </p:txBody>
      </p:sp>
      <p:sp>
        <p:nvSpPr>
          <p:cNvPr id="6" name="圆角矩形 5"/>
          <p:cNvSpPr/>
          <p:nvPr/>
        </p:nvSpPr>
        <p:spPr>
          <a:xfrm>
            <a:off x="-214346" y="5500726"/>
            <a:ext cx="9644130" cy="1357298"/>
          </a:xfrm>
          <a:prstGeom prst="roundRect">
            <a:avLst>
              <a:gd name="adj" fmla="val 2339"/>
            </a:avLst>
          </a:prstGeom>
          <a:solidFill>
            <a:srgbClr val="8AD0D6">
              <a:alpha val="54118"/>
            </a:srgbClr>
          </a:solidFill>
          <a:ln>
            <a:noFill/>
          </a:ln>
          <a:effectLst>
            <a:outerShdw blurRad="50800" dist="38100" dir="16200000"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tIns="180000" bIns="180000" rtlCol="0" anchor="ctr">
            <a:noAutofit/>
          </a:bodyPr>
          <a:lstStyle/>
          <a:p>
            <a:pPr lvl="1"/>
            <a:r>
              <a:rPr lang="zh-CN" altLang="en-US" sz="2800" b="1" dirty="0">
                <a:solidFill>
                  <a:srgbClr val="002060"/>
                </a:solidFill>
              </a:rPr>
              <a:t>   总结：</a:t>
            </a:r>
            <a:r>
              <a:rPr lang="en-US" altLang="zh-CN" sz="2800" b="1" dirty="0">
                <a:solidFill>
                  <a:srgbClr val="002060"/>
                </a:solidFill>
              </a:rPr>
              <a:t>  </a:t>
            </a:r>
            <a:r>
              <a:rPr lang="zh-CN" altLang="en-US" sz="2800" b="1" dirty="0">
                <a:solidFill>
                  <a:srgbClr val="002060"/>
                </a:solidFill>
              </a:rPr>
              <a:t>为矛盾式当且仅当</a:t>
            </a:r>
            <a:endParaRPr lang="en-US" altLang="zh-CN" sz="2800" b="1" dirty="0">
              <a:solidFill>
                <a:srgbClr val="002060"/>
              </a:solidFill>
            </a:endParaRPr>
          </a:p>
          <a:p>
            <a:pPr lvl="1"/>
            <a:r>
              <a:rPr lang="en-US" altLang="zh-CN" sz="2800" b="1" dirty="0">
                <a:solidFill>
                  <a:srgbClr val="002060"/>
                </a:solidFill>
              </a:rPr>
              <a:t>            	  </a:t>
            </a:r>
            <a:r>
              <a:rPr lang="zh-CN" altLang="en-US" sz="2800" b="1" dirty="0">
                <a:solidFill>
                  <a:srgbClr val="002060"/>
                </a:solidFill>
              </a:rPr>
              <a:t>为重言式当且仅当</a:t>
            </a:r>
            <a:endParaRPr lang="en-US" altLang="zh-CN" sz="2800" b="1" dirty="0">
              <a:solidFill>
                <a:srgbClr val="002060"/>
              </a:solidFill>
            </a:endParaRPr>
          </a:p>
          <a:p>
            <a:pPr lvl="4"/>
            <a:r>
              <a:rPr lang="en-US" altLang="zh-CN" sz="2800" b="1" dirty="0">
                <a:solidFill>
                  <a:srgbClr val="002060"/>
                </a:solidFill>
              </a:rPr>
              <a:t>  </a:t>
            </a:r>
            <a:r>
              <a:rPr lang="zh-CN" altLang="en-US" sz="2800" b="1" dirty="0">
                <a:solidFill>
                  <a:srgbClr val="002060"/>
                </a:solidFill>
              </a:rPr>
              <a:t>演算步骤不惟一，应尽量使演算短些</a:t>
            </a:r>
          </a:p>
        </p:txBody>
      </p:sp>
      <p:graphicFrame>
        <p:nvGraphicFramePr>
          <p:cNvPr id="7" name="对象 6"/>
          <p:cNvGraphicFramePr>
            <a:graphicFrameLocks noChangeAspect="1"/>
          </p:cNvGraphicFramePr>
          <p:nvPr/>
        </p:nvGraphicFramePr>
        <p:xfrm>
          <a:off x="4929190" y="5500726"/>
          <a:ext cx="1302194" cy="506410"/>
        </p:xfrm>
        <a:graphic>
          <a:graphicData uri="http://schemas.openxmlformats.org/presentationml/2006/ole">
            <mc:AlternateContent xmlns:mc="http://schemas.openxmlformats.org/markup-compatibility/2006">
              <mc:Choice xmlns:v="urn:schemas-microsoft-com:vml" Requires="v">
                <p:oleObj spid="_x0000_s152658" name="Equation" r:id="rId3" imgW="457002" imgH="177723" progId="Equation.DSMT4">
                  <p:embed/>
                </p:oleObj>
              </mc:Choice>
              <mc:Fallback>
                <p:oleObj name="Equation" r:id="rId3" imgW="457002" imgH="177723"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5500726"/>
                        <a:ext cx="1302194" cy="506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78" name="Object 2"/>
          <p:cNvGraphicFramePr>
            <a:graphicFrameLocks noChangeAspect="1"/>
          </p:cNvGraphicFramePr>
          <p:nvPr/>
        </p:nvGraphicFramePr>
        <p:xfrm>
          <a:off x="4938463" y="5929337"/>
          <a:ext cx="1228725" cy="506413"/>
        </p:xfrm>
        <a:graphic>
          <a:graphicData uri="http://schemas.openxmlformats.org/presentationml/2006/ole">
            <mc:AlternateContent xmlns:mc="http://schemas.openxmlformats.org/markup-compatibility/2006">
              <mc:Choice xmlns:v="urn:schemas-microsoft-com:vml" Requires="v">
                <p:oleObj spid="_x0000_s152659" name="Equation" r:id="rId5" imgW="431425" imgH="177646" progId="Equation.DSMT4">
                  <p:embed/>
                </p:oleObj>
              </mc:Choice>
              <mc:Fallback>
                <p:oleObj name="Equation" r:id="rId5" imgW="431425" imgH="177646"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8463" y="5929337"/>
                        <a:ext cx="122872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0" name="Object 4"/>
          <p:cNvGraphicFramePr>
            <a:graphicFrameLocks noChangeAspect="1"/>
          </p:cNvGraphicFramePr>
          <p:nvPr/>
        </p:nvGraphicFramePr>
        <p:xfrm>
          <a:off x="1571604" y="5501864"/>
          <a:ext cx="433387" cy="469900"/>
        </p:xfrm>
        <a:graphic>
          <a:graphicData uri="http://schemas.openxmlformats.org/presentationml/2006/ole">
            <mc:AlternateContent xmlns:mc="http://schemas.openxmlformats.org/markup-compatibility/2006">
              <mc:Choice xmlns:v="urn:schemas-microsoft-com:vml" Requires="v">
                <p:oleObj spid="_x0000_s152660" name="Equation" r:id="rId7" imgW="152268" imgH="164957" progId="Equation.DSMT4">
                  <p:embed/>
                </p:oleObj>
              </mc:Choice>
              <mc:Fallback>
                <p:oleObj name="Equation" r:id="rId7" imgW="152268" imgH="164957" progId="Equation.DSMT4">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04" y="5501864"/>
                        <a:ext cx="4333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1" name="Object 5"/>
          <p:cNvGraphicFramePr>
            <a:graphicFrameLocks noChangeAspect="1"/>
          </p:cNvGraphicFramePr>
          <p:nvPr/>
        </p:nvGraphicFramePr>
        <p:xfrm>
          <a:off x="1571604" y="5917110"/>
          <a:ext cx="433387" cy="469900"/>
        </p:xfrm>
        <a:graphic>
          <a:graphicData uri="http://schemas.openxmlformats.org/presentationml/2006/ole">
            <mc:AlternateContent xmlns:mc="http://schemas.openxmlformats.org/markup-compatibility/2006">
              <mc:Choice xmlns:v="urn:schemas-microsoft-com:vml" Requires="v">
                <p:oleObj spid="_x0000_s152661" name="Equation" r:id="rId9" imgW="152268" imgH="164957" progId="Equation.DSMT4">
                  <p:embed/>
                </p:oleObj>
              </mc:Choice>
              <mc:Fallback>
                <p:oleObj name="Equation" r:id="rId9" imgW="152268" imgH="164957" progId="Equation.DSMT4">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04" y="5917110"/>
                        <a:ext cx="4333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7" dur="500"/>
                                        <p:tgtEl>
                                          <p:spTgt spid="1505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2" dur="500"/>
                                        <p:tgtEl>
                                          <p:spTgt spid="1505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7" dur="500"/>
                                        <p:tgtEl>
                                          <p:spTgt spid="1505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2" dur="500"/>
                                        <p:tgtEl>
                                          <p:spTgt spid="1505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27" dur="500"/>
                                        <p:tgtEl>
                                          <p:spTgt spid="1505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152578"/>
                                        </p:tgtEl>
                                        <p:attrNameLst>
                                          <p:attrName>style.visibility</p:attrName>
                                        </p:attrNameLst>
                                      </p:cBhvr>
                                      <p:to>
                                        <p:strVal val="visible"/>
                                      </p:to>
                                    </p:set>
                                    <p:animEffect transition="in" filter="fade">
                                      <p:cBhvr>
                                        <p:cTn id="35" dur="500"/>
                                        <p:tgtEl>
                                          <p:spTgt spid="152578"/>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152580"/>
                                        </p:tgtEl>
                                        <p:attrNameLst>
                                          <p:attrName>style.visibility</p:attrName>
                                        </p:attrNameLst>
                                      </p:cBhvr>
                                      <p:to>
                                        <p:strVal val="visible"/>
                                      </p:to>
                                    </p:set>
                                    <p:animEffect transition="in" filter="fade">
                                      <p:cBhvr>
                                        <p:cTn id="41" dur="500"/>
                                        <p:tgtEl>
                                          <p:spTgt spid="152580"/>
                                        </p:tgtEl>
                                      </p:cBhvr>
                                    </p:animEffect>
                                  </p:childTnLst>
                                </p:cTn>
                              </p:par>
                              <p:par>
                                <p:cTn id="42" presetID="10" presetClass="entr" presetSubtype="0" fill="hold" nodeType="withEffect">
                                  <p:stCondLst>
                                    <p:cond delay="0"/>
                                  </p:stCondLst>
                                  <p:childTnLst>
                                    <p:set>
                                      <p:cBhvr>
                                        <p:cTn id="43" dur="1" fill="hold">
                                          <p:stCondLst>
                                            <p:cond delay="0"/>
                                          </p:stCondLst>
                                        </p:cTn>
                                        <p:tgtEl>
                                          <p:spTgt spid="152581"/>
                                        </p:tgtEl>
                                        <p:attrNameLst>
                                          <p:attrName>style.visibility</p:attrName>
                                        </p:attrNameLst>
                                      </p:cBhvr>
                                      <p:to>
                                        <p:strVal val="visible"/>
                                      </p:to>
                                    </p:set>
                                    <p:animEffect transition="in" filter="fade">
                                      <p:cBhvr>
                                        <p:cTn id="44"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zh-CN" altLang="en-US" sz="4000" dirty="0">
                <a:solidFill>
                  <a:schemeClr val="tx1"/>
                </a:solidFill>
                <a:latin typeface="黑体" pitchFamily="2" charset="-122"/>
                <a:ea typeface="黑体" pitchFamily="2" charset="-122"/>
              </a:rPr>
              <a:t>课堂练习</a:t>
            </a:r>
            <a:br>
              <a:rPr lang="zh-CN" altLang="en-US" sz="4000" dirty="0">
                <a:solidFill>
                  <a:schemeClr val="tx1"/>
                </a:solidFill>
                <a:latin typeface="黑体" pitchFamily="2" charset="-122"/>
                <a:ea typeface="黑体" pitchFamily="2" charset="-122"/>
              </a:rPr>
            </a:br>
            <a:endParaRPr lang="zh-CN" altLang="en-US" sz="4000" dirty="0">
              <a:solidFill>
                <a:schemeClr val="tx1"/>
              </a:solidFill>
            </a:endParaRPr>
          </a:p>
        </p:txBody>
      </p:sp>
      <p:sp>
        <p:nvSpPr>
          <p:cNvPr id="22" name="内容占位符 21"/>
          <p:cNvSpPr>
            <a:spLocks noGrp="1"/>
          </p:cNvSpPr>
          <p:nvPr>
            <p:ph idx="1"/>
          </p:nvPr>
        </p:nvSpPr>
        <p:spPr>
          <a:xfrm>
            <a:off x="428596" y="1357298"/>
            <a:ext cx="8335962" cy="4957762"/>
          </a:xfrm>
        </p:spPr>
        <p:txBody>
          <a:bodyPr/>
          <a:lstStyle/>
          <a:p>
            <a:r>
              <a:rPr lang="zh-CN" altLang="en-US" dirty="0">
                <a:latin typeface="黑体" pitchFamily="2" charset="-122"/>
                <a:ea typeface="黑体" pitchFamily="2" charset="-122"/>
              </a:rPr>
              <a:t>用等值演算法判断公式类型：</a:t>
            </a:r>
            <a:endParaRPr lang="en-US" altLang="zh-CN" dirty="0">
              <a:latin typeface="黑体" pitchFamily="2" charset="-122"/>
              <a:ea typeface="黑体" pitchFamily="2" charset="-122"/>
            </a:endParaRPr>
          </a:p>
          <a:p>
            <a:endParaRPr lang="zh-CN" altLang="en-US" dirty="0"/>
          </a:p>
        </p:txBody>
      </p:sp>
      <p:sp>
        <p:nvSpPr>
          <p:cNvPr id="14338" name="灯片编号占位符 2"/>
          <p:cNvSpPr>
            <a:spLocks noGrp="1"/>
          </p:cNvSpPr>
          <p:nvPr>
            <p:ph type="sldNum" sz="quarter" idx="12"/>
          </p:nvPr>
        </p:nvSpPr>
        <p:spPr/>
        <p:txBody>
          <a:bodyPr/>
          <a:lstStyle/>
          <a:p>
            <a:fld id="{D29E950E-BB06-4ADF-98EE-9CE37848BBA2}" type="slidenum">
              <a:rPr lang="en-US" altLang="zh-CN" smtClean="0"/>
              <a:pPr/>
              <a:t>17</a:t>
            </a:fld>
            <a:endParaRPr lang="en-US" altLang="zh-CN"/>
          </a:p>
        </p:txBody>
      </p:sp>
      <p:graphicFrame>
        <p:nvGraphicFramePr>
          <p:cNvPr id="14340" name="Object 5"/>
          <p:cNvGraphicFramePr>
            <a:graphicFrameLocks noChangeAspect="1"/>
          </p:cNvGraphicFramePr>
          <p:nvPr/>
        </p:nvGraphicFramePr>
        <p:xfrm>
          <a:off x="714348" y="1966902"/>
          <a:ext cx="4786313" cy="627063"/>
        </p:xfrm>
        <a:graphic>
          <a:graphicData uri="http://schemas.openxmlformats.org/presentationml/2006/ole">
            <mc:AlternateContent xmlns:mc="http://schemas.openxmlformats.org/markup-compatibility/2006">
              <mc:Choice xmlns:v="urn:schemas-microsoft-com:vml" Requires="v">
                <p:oleObj spid="_x0000_s187534" name="Equation" r:id="rId3" imgW="1548728" imgH="203112" progId="Equation.DSMT4">
                  <p:embed/>
                </p:oleObj>
              </mc:Choice>
              <mc:Fallback>
                <p:oleObj name="Equation" r:id="rId3" imgW="1548728" imgH="203112"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966902"/>
                        <a:ext cx="4786313"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6" name="Object 6"/>
          <p:cNvGraphicFramePr>
            <a:graphicFrameLocks noChangeAspect="1"/>
          </p:cNvGraphicFramePr>
          <p:nvPr/>
        </p:nvGraphicFramePr>
        <p:xfrm>
          <a:off x="714348" y="2714620"/>
          <a:ext cx="5489575" cy="627062"/>
        </p:xfrm>
        <a:graphic>
          <a:graphicData uri="http://schemas.openxmlformats.org/presentationml/2006/ole">
            <mc:AlternateContent xmlns:mc="http://schemas.openxmlformats.org/markup-compatibility/2006">
              <mc:Choice xmlns:v="urn:schemas-microsoft-com:vml" Requires="v">
                <p:oleObj spid="_x0000_s187535" name="Equation" r:id="rId5" imgW="1777229" imgH="203112" progId="Equation.DSMT4">
                  <p:embed/>
                </p:oleObj>
              </mc:Choice>
              <mc:Fallback>
                <p:oleObj name="Equation" r:id="rId5" imgW="1777229" imgH="203112"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2714620"/>
                        <a:ext cx="5489575"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7" name="Object 7"/>
          <p:cNvGraphicFramePr>
            <a:graphicFrameLocks noChangeAspect="1"/>
          </p:cNvGraphicFramePr>
          <p:nvPr/>
        </p:nvGraphicFramePr>
        <p:xfrm>
          <a:off x="714348" y="3343274"/>
          <a:ext cx="6864350" cy="627063"/>
        </p:xfrm>
        <a:graphic>
          <a:graphicData uri="http://schemas.openxmlformats.org/presentationml/2006/ole">
            <mc:AlternateContent xmlns:mc="http://schemas.openxmlformats.org/markup-compatibility/2006">
              <mc:Choice xmlns:v="urn:schemas-microsoft-com:vml" Requires="v">
                <p:oleObj spid="_x0000_s187536" name="Equation" r:id="rId7" imgW="2222500" imgH="203200" progId="Equation.DSMT4">
                  <p:embed/>
                </p:oleObj>
              </mc:Choice>
              <mc:Fallback>
                <p:oleObj name="Equation" r:id="rId7" imgW="2222500" imgH="2032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48" y="3343274"/>
                        <a:ext cx="68643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8" name="Object 8"/>
          <p:cNvGraphicFramePr>
            <a:graphicFrameLocks noChangeAspect="1"/>
          </p:cNvGraphicFramePr>
          <p:nvPr/>
        </p:nvGraphicFramePr>
        <p:xfrm>
          <a:off x="714348" y="3971929"/>
          <a:ext cx="5411787" cy="627063"/>
        </p:xfrm>
        <a:graphic>
          <a:graphicData uri="http://schemas.openxmlformats.org/presentationml/2006/ole">
            <mc:AlternateContent xmlns:mc="http://schemas.openxmlformats.org/markup-compatibility/2006">
              <mc:Choice xmlns:v="urn:schemas-microsoft-com:vml" Requires="v">
                <p:oleObj spid="_x0000_s187537" name="Equation" r:id="rId9" imgW="1752600" imgH="203200" progId="Equation.DSMT4">
                  <p:embed/>
                </p:oleObj>
              </mc:Choice>
              <mc:Fallback>
                <p:oleObj name="Equation" r:id="rId9" imgW="1752600" imgH="2032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48" y="3971929"/>
                        <a:ext cx="541178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89" name="Object 9"/>
          <p:cNvGraphicFramePr>
            <a:graphicFrameLocks noChangeAspect="1"/>
          </p:cNvGraphicFramePr>
          <p:nvPr/>
        </p:nvGraphicFramePr>
        <p:xfrm>
          <a:off x="714348" y="4600584"/>
          <a:ext cx="3844925" cy="627063"/>
        </p:xfrm>
        <a:graphic>
          <a:graphicData uri="http://schemas.openxmlformats.org/presentationml/2006/ole">
            <mc:AlternateContent xmlns:mc="http://schemas.openxmlformats.org/markup-compatibility/2006">
              <mc:Choice xmlns:v="urn:schemas-microsoft-com:vml" Requires="v">
                <p:oleObj spid="_x0000_s187538" name="Equation" r:id="rId11" imgW="1244600" imgH="203200" progId="Equation.DSMT4">
                  <p:embed/>
                </p:oleObj>
              </mc:Choice>
              <mc:Fallback>
                <p:oleObj name="Equation" r:id="rId11" imgW="1244600" imgH="203200" progId="Equation.DSMT4">
                  <p:embed/>
                  <p:pic>
                    <p:nvPicPr>
                      <p:cNvPr id="0"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48" y="4600584"/>
                        <a:ext cx="384492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90" name="Object 10"/>
          <p:cNvGraphicFramePr>
            <a:graphicFrameLocks noChangeAspect="1"/>
          </p:cNvGraphicFramePr>
          <p:nvPr/>
        </p:nvGraphicFramePr>
        <p:xfrm>
          <a:off x="714348" y="5229239"/>
          <a:ext cx="1649412" cy="627062"/>
        </p:xfrm>
        <a:graphic>
          <a:graphicData uri="http://schemas.openxmlformats.org/presentationml/2006/ole">
            <mc:AlternateContent xmlns:mc="http://schemas.openxmlformats.org/markup-compatibility/2006">
              <mc:Choice xmlns:v="urn:schemas-microsoft-com:vml" Requires="v">
                <p:oleObj spid="_x0000_s187539" name="Equation" r:id="rId13" imgW="533169" imgH="203112" progId="Equation.DSMT4">
                  <p:embed/>
                </p:oleObj>
              </mc:Choice>
              <mc:Fallback>
                <p:oleObj name="Equation" r:id="rId13" imgW="533169" imgH="203112" progId="Equation.DSMT4">
                  <p:embed/>
                  <p:pic>
                    <p:nvPicPr>
                      <p:cNvPr id="0" name="Picture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4348" y="5229239"/>
                        <a:ext cx="1649412"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091" name="Object 11"/>
          <p:cNvGraphicFramePr>
            <a:graphicFrameLocks noChangeAspect="1"/>
          </p:cNvGraphicFramePr>
          <p:nvPr/>
        </p:nvGraphicFramePr>
        <p:xfrm>
          <a:off x="714348" y="5857892"/>
          <a:ext cx="1060450" cy="549275"/>
        </p:xfrm>
        <a:graphic>
          <a:graphicData uri="http://schemas.openxmlformats.org/presentationml/2006/ole">
            <mc:AlternateContent xmlns:mc="http://schemas.openxmlformats.org/markup-compatibility/2006">
              <mc:Choice xmlns:v="urn:schemas-microsoft-com:vml" Requires="v">
                <p:oleObj spid="_x0000_s187540" name="Equation" r:id="rId15" imgW="342603" imgH="177646" progId="Equation.DSMT4">
                  <p:embed/>
                </p:oleObj>
              </mc:Choice>
              <mc:Fallback>
                <p:oleObj name="Equation" r:id="rId15" imgW="342603" imgH="177646" progId="Equation.DSMT4">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4348" y="5857892"/>
                        <a:ext cx="10604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92" name="Text Box 12"/>
          <p:cNvSpPr txBox="1">
            <a:spLocks noChangeArrowheads="1"/>
          </p:cNvSpPr>
          <p:nvPr/>
        </p:nvSpPr>
        <p:spPr bwMode="auto">
          <a:xfrm>
            <a:off x="2143108" y="6064828"/>
            <a:ext cx="4608512" cy="578882"/>
          </a:xfrm>
          <a:prstGeom prst="roundRect">
            <a:avLst/>
          </a:prstGeom>
          <a:ln>
            <a:headEnd/>
            <a:tailEnd/>
          </a:ln>
        </p:spPr>
        <p:style>
          <a:lnRef idx="3">
            <a:schemeClr val="lt1"/>
          </a:lnRef>
          <a:fillRef idx="1">
            <a:schemeClr val="accent5"/>
          </a:fillRef>
          <a:effectRef idx="1">
            <a:schemeClr val="accent5"/>
          </a:effectRef>
          <a:fontRef idx="minor">
            <a:schemeClr val="lt1"/>
          </a:fontRef>
        </p:style>
        <p:txBody>
          <a:bodyPr>
            <a:spAutoFit/>
          </a:bodyPr>
          <a:lstStyle/>
          <a:p>
            <a:pPr>
              <a:spcBef>
                <a:spcPct val="50000"/>
              </a:spcBef>
            </a:pPr>
            <a:r>
              <a:rPr lang="zh-CN" altLang="en-US" sz="2800" b="1" dirty="0">
                <a:ea typeface="楷体_GB2312" pitchFamily="49" charset="-122"/>
              </a:rPr>
              <a:t>不是重言式，是可满足式。</a:t>
            </a:r>
          </a:p>
        </p:txBody>
      </p:sp>
      <p:sp>
        <p:nvSpPr>
          <p:cNvPr id="174093" name="Text Box 13"/>
          <p:cNvSpPr txBox="1">
            <a:spLocks noChangeArrowheads="1"/>
          </p:cNvSpPr>
          <p:nvPr/>
        </p:nvSpPr>
        <p:spPr bwMode="auto">
          <a:xfrm>
            <a:off x="6940556" y="2786058"/>
            <a:ext cx="1873250" cy="457200"/>
          </a:xfrm>
          <a:prstGeom prst="rect">
            <a:avLst/>
          </a:prstGeom>
          <a:noFill/>
          <a:ln w="9525">
            <a:noFill/>
            <a:miter lim="800000"/>
            <a:headEnd/>
            <a:tailEnd/>
          </a:ln>
        </p:spPr>
        <p:txBody>
          <a:bodyPr>
            <a:spAutoFit/>
          </a:bodyPr>
          <a:lstStyle/>
          <a:p>
            <a:pPr algn="r">
              <a:spcBef>
                <a:spcPct val="50000"/>
              </a:spcBef>
            </a:pPr>
            <a:r>
              <a:rPr lang="zh-CN" altLang="en-US" sz="2400" b="1" dirty="0"/>
              <a:t>蕴含等值式</a:t>
            </a:r>
          </a:p>
        </p:txBody>
      </p:sp>
      <p:sp>
        <p:nvSpPr>
          <p:cNvPr id="174094" name="Text Box 14"/>
          <p:cNvSpPr txBox="1">
            <a:spLocks noChangeArrowheads="1"/>
          </p:cNvSpPr>
          <p:nvPr/>
        </p:nvSpPr>
        <p:spPr bwMode="auto">
          <a:xfrm>
            <a:off x="7372356" y="3410902"/>
            <a:ext cx="1441450" cy="457200"/>
          </a:xfrm>
          <a:prstGeom prst="rect">
            <a:avLst/>
          </a:prstGeom>
          <a:noFill/>
          <a:ln w="9525">
            <a:noFill/>
            <a:miter lim="800000"/>
            <a:headEnd/>
            <a:tailEnd/>
          </a:ln>
        </p:spPr>
        <p:txBody>
          <a:bodyPr>
            <a:spAutoFit/>
          </a:bodyPr>
          <a:lstStyle/>
          <a:p>
            <a:pPr algn="r">
              <a:spcBef>
                <a:spcPct val="50000"/>
              </a:spcBef>
            </a:pPr>
            <a:r>
              <a:rPr lang="zh-CN" altLang="en-US" sz="2400" b="1" dirty="0"/>
              <a:t>分配律</a:t>
            </a:r>
          </a:p>
        </p:txBody>
      </p:sp>
      <p:sp>
        <p:nvSpPr>
          <p:cNvPr id="174095" name="Text Box 15"/>
          <p:cNvSpPr txBox="1">
            <a:spLocks noChangeArrowheads="1"/>
          </p:cNvSpPr>
          <p:nvPr/>
        </p:nvSpPr>
        <p:spPr bwMode="auto">
          <a:xfrm>
            <a:off x="7302506" y="4035746"/>
            <a:ext cx="1511300" cy="457200"/>
          </a:xfrm>
          <a:prstGeom prst="rect">
            <a:avLst/>
          </a:prstGeom>
          <a:noFill/>
          <a:ln w="9525">
            <a:noFill/>
            <a:miter lim="800000"/>
            <a:headEnd/>
            <a:tailEnd/>
          </a:ln>
        </p:spPr>
        <p:txBody>
          <a:bodyPr>
            <a:spAutoFit/>
          </a:bodyPr>
          <a:lstStyle/>
          <a:p>
            <a:pPr algn="r">
              <a:spcBef>
                <a:spcPct val="50000"/>
              </a:spcBef>
            </a:pPr>
            <a:r>
              <a:rPr lang="zh-CN" altLang="en-US" sz="2400" b="1" dirty="0"/>
              <a:t>矛盾律</a:t>
            </a:r>
          </a:p>
        </p:txBody>
      </p:sp>
      <p:sp>
        <p:nvSpPr>
          <p:cNvPr id="174096" name="Text Box 16"/>
          <p:cNvSpPr txBox="1">
            <a:spLocks noChangeArrowheads="1"/>
          </p:cNvSpPr>
          <p:nvPr/>
        </p:nvSpPr>
        <p:spPr bwMode="auto">
          <a:xfrm>
            <a:off x="5786446" y="4660590"/>
            <a:ext cx="3027360" cy="461665"/>
          </a:xfrm>
          <a:prstGeom prst="rect">
            <a:avLst/>
          </a:prstGeom>
          <a:noFill/>
          <a:ln w="9525">
            <a:noFill/>
            <a:miter lim="800000"/>
            <a:headEnd/>
            <a:tailEnd/>
          </a:ln>
        </p:spPr>
        <p:txBody>
          <a:bodyPr wrap="square">
            <a:spAutoFit/>
          </a:bodyPr>
          <a:lstStyle/>
          <a:p>
            <a:pPr algn="r">
              <a:spcBef>
                <a:spcPct val="50000"/>
              </a:spcBef>
            </a:pPr>
            <a:r>
              <a:rPr lang="zh-CN" altLang="en-US" sz="2400" b="1" dirty="0"/>
              <a:t>同一律，德</a:t>
            </a:r>
            <a:r>
              <a:rPr lang="en-US" altLang="zh-CN" sz="2400" b="1" dirty="0"/>
              <a:t>.</a:t>
            </a:r>
            <a:r>
              <a:rPr lang="zh-CN" altLang="en-US" sz="2400" b="1" dirty="0"/>
              <a:t>摩根律</a:t>
            </a:r>
          </a:p>
        </p:txBody>
      </p:sp>
      <p:sp>
        <p:nvSpPr>
          <p:cNvPr id="174097" name="Text Box 17"/>
          <p:cNvSpPr txBox="1">
            <a:spLocks noChangeArrowheads="1"/>
          </p:cNvSpPr>
          <p:nvPr/>
        </p:nvSpPr>
        <p:spPr bwMode="auto">
          <a:xfrm>
            <a:off x="6365881" y="5285434"/>
            <a:ext cx="2447925" cy="457200"/>
          </a:xfrm>
          <a:prstGeom prst="rect">
            <a:avLst/>
          </a:prstGeom>
          <a:noFill/>
          <a:ln w="9525">
            <a:noFill/>
            <a:miter lim="800000"/>
            <a:headEnd/>
            <a:tailEnd/>
          </a:ln>
        </p:spPr>
        <p:txBody>
          <a:bodyPr>
            <a:spAutoFit/>
          </a:bodyPr>
          <a:lstStyle/>
          <a:p>
            <a:pPr algn="r">
              <a:spcBef>
                <a:spcPct val="50000"/>
              </a:spcBef>
            </a:pPr>
            <a:r>
              <a:rPr lang="zh-CN" altLang="en-US" sz="2400" b="1"/>
              <a:t>交换律，排中律</a:t>
            </a:r>
          </a:p>
        </p:txBody>
      </p:sp>
      <p:sp>
        <p:nvSpPr>
          <p:cNvPr id="174098" name="Text Box 18"/>
          <p:cNvSpPr txBox="1">
            <a:spLocks noChangeArrowheads="1"/>
          </p:cNvSpPr>
          <p:nvPr/>
        </p:nvSpPr>
        <p:spPr bwMode="auto">
          <a:xfrm>
            <a:off x="7445381" y="5910280"/>
            <a:ext cx="1368425" cy="457200"/>
          </a:xfrm>
          <a:prstGeom prst="rect">
            <a:avLst/>
          </a:prstGeom>
          <a:noFill/>
          <a:ln w="9525">
            <a:noFill/>
            <a:miter lim="800000"/>
            <a:headEnd/>
            <a:tailEnd/>
          </a:ln>
        </p:spPr>
        <p:txBody>
          <a:bodyPr>
            <a:spAutoFit/>
          </a:bodyPr>
          <a:lstStyle/>
          <a:p>
            <a:pPr algn="r">
              <a:spcBef>
                <a:spcPct val="50000"/>
              </a:spcBef>
            </a:pPr>
            <a:r>
              <a:rPr lang="zh-CN" altLang="en-US" sz="2400" b="1" dirty="0"/>
              <a:t>同一律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blinds(horizontal)">
                                      <p:cBhvr>
                                        <p:cTn id="7" dur="500"/>
                                        <p:tgtEl>
                                          <p:spTgt spid="17408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093"/>
                                        </p:tgtEl>
                                        <p:attrNameLst>
                                          <p:attrName>style.visibility</p:attrName>
                                        </p:attrNameLst>
                                      </p:cBhvr>
                                      <p:to>
                                        <p:strVal val="visible"/>
                                      </p:to>
                                    </p:set>
                                    <p:animEffect transition="in" filter="blinds(horizontal)">
                                      <p:cBhvr>
                                        <p:cTn id="10" dur="500"/>
                                        <p:tgtEl>
                                          <p:spTgt spid="1740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74087"/>
                                        </p:tgtEl>
                                        <p:attrNameLst>
                                          <p:attrName>style.visibility</p:attrName>
                                        </p:attrNameLst>
                                      </p:cBhvr>
                                      <p:to>
                                        <p:strVal val="visible"/>
                                      </p:to>
                                    </p:set>
                                    <p:anim calcmode="lin" valueType="num">
                                      <p:cBhvr additive="base">
                                        <p:cTn id="15" dur="500" fill="hold"/>
                                        <p:tgtEl>
                                          <p:spTgt spid="174087"/>
                                        </p:tgtEl>
                                        <p:attrNameLst>
                                          <p:attrName>ppt_x</p:attrName>
                                        </p:attrNameLst>
                                      </p:cBhvr>
                                      <p:tavLst>
                                        <p:tav tm="0">
                                          <p:val>
                                            <p:strVal val="0-#ppt_w/2"/>
                                          </p:val>
                                        </p:tav>
                                        <p:tav tm="100000">
                                          <p:val>
                                            <p:strVal val="#ppt_x"/>
                                          </p:val>
                                        </p:tav>
                                      </p:tavLst>
                                    </p:anim>
                                    <p:anim calcmode="lin" valueType="num">
                                      <p:cBhvr additive="base">
                                        <p:cTn id="16" dur="500" fill="hold"/>
                                        <p:tgtEl>
                                          <p:spTgt spid="17408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4094"/>
                                        </p:tgtEl>
                                        <p:attrNameLst>
                                          <p:attrName>style.visibility</p:attrName>
                                        </p:attrNameLst>
                                      </p:cBhvr>
                                      <p:to>
                                        <p:strVal val="visible"/>
                                      </p:to>
                                    </p:set>
                                    <p:anim calcmode="lin" valueType="num">
                                      <p:cBhvr additive="base">
                                        <p:cTn id="19" dur="500" fill="hold"/>
                                        <p:tgtEl>
                                          <p:spTgt spid="174094"/>
                                        </p:tgtEl>
                                        <p:attrNameLst>
                                          <p:attrName>ppt_x</p:attrName>
                                        </p:attrNameLst>
                                      </p:cBhvr>
                                      <p:tavLst>
                                        <p:tav tm="0">
                                          <p:val>
                                            <p:strVal val="0-#ppt_w/2"/>
                                          </p:val>
                                        </p:tav>
                                        <p:tav tm="100000">
                                          <p:val>
                                            <p:strVal val="#ppt_x"/>
                                          </p:val>
                                        </p:tav>
                                      </p:tavLst>
                                    </p:anim>
                                    <p:anim calcmode="lin" valueType="num">
                                      <p:cBhvr additive="base">
                                        <p:cTn id="20" dur="500" fill="hold"/>
                                        <p:tgtEl>
                                          <p:spTgt spid="1740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74088"/>
                                        </p:tgtEl>
                                        <p:attrNameLst>
                                          <p:attrName>style.visibility</p:attrName>
                                        </p:attrNameLst>
                                      </p:cBhvr>
                                      <p:to>
                                        <p:strVal val="visible"/>
                                      </p:to>
                                    </p:set>
                                    <p:anim calcmode="lin" valueType="num">
                                      <p:cBhvr additive="base">
                                        <p:cTn id="25" dur="500" fill="hold"/>
                                        <p:tgtEl>
                                          <p:spTgt spid="174088"/>
                                        </p:tgtEl>
                                        <p:attrNameLst>
                                          <p:attrName>ppt_x</p:attrName>
                                        </p:attrNameLst>
                                      </p:cBhvr>
                                      <p:tavLst>
                                        <p:tav tm="0">
                                          <p:val>
                                            <p:strVal val="1+#ppt_w/2"/>
                                          </p:val>
                                        </p:tav>
                                        <p:tav tm="100000">
                                          <p:val>
                                            <p:strVal val="#ppt_x"/>
                                          </p:val>
                                        </p:tav>
                                      </p:tavLst>
                                    </p:anim>
                                    <p:anim calcmode="lin" valueType="num">
                                      <p:cBhvr additive="base">
                                        <p:cTn id="26" dur="500" fill="hold"/>
                                        <p:tgtEl>
                                          <p:spTgt spid="17408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74095"/>
                                        </p:tgtEl>
                                        <p:attrNameLst>
                                          <p:attrName>style.visibility</p:attrName>
                                        </p:attrNameLst>
                                      </p:cBhvr>
                                      <p:to>
                                        <p:strVal val="visible"/>
                                      </p:to>
                                    </p:set>
                                    <p:anim calcmode="lin" valueType="num">
                                      <p:cBhvr additive="base">
                                        <p:cTn id="29" dur="500" fill="hold"/>
                                        <p:tgtEl>
                                          <p:spTgt spid="174095"/>
                                        </p:tgtEl>
                                        <p:attrNameLst>
                                          <p:attrName>ppt_x</p:attrName>
                                        </p:attrNameLst>
                                      </p:cBhvr>
                                      <p:tavLst>
                                        <p:tav tm="0">
                                          <p:val>
                                            <p:strVal val="1+#ppt_w/2"/>
                                          </p:val>
                                        </p:tav>
                                        <p:tav tm="100000">
                                          <p:val>
                                            <p:strVal val="#ppt_x"/>
                                          </p:val>
                                        </p:tav>
                                      </p:tavLst>
                                    </p:anim>
                                    <p:anim calcmode="lin" valueType="num">
                                      <p:cBhvr additive="base">
                                        <p:cTn id="30" dur="500" fill="hold"/>
                                        <p:tgtEl>
                                          <p:spTgt spid="17409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74089"/>
                                        </p:tgtEl>
                                        <p:attrNameLst>
                                          <p:attrName>style.visibility</p:attrName>
                                        </p:attrNameLst>
                                      </p:cBhvr>
                                      <p:to>
                                        <p:strVal val="visible"/>
                                      </p:to>
                                    </p:set>
                                    <p:anim calcmode="lin" valueType="num">
                                      <p:cBhvr additive="base">
                                        <p:cTn id="35" dur="500" fill="hold"/>
                                        <p:tgtEl>
                                          <p:spTgt spid="174089"/>
                                        </p:tgtEl>
                                        <p:attrNameLst>
                                          <p:attrName>ppt_x</p:attrName>
                                        </p:attrNameLst>
                                      </p:cBhvr>
                                      <p:tavLst>
                                        <p:tav tm="0">
                                          <p:val>
                                            <p:strVal val="0-#ppt_w/2"/>
                                          </p:val>
                                        </p:tav>
                                        <p:tav tm="100000">
                                          <p:val>
                                            <p:strVal val="#ppt_x"/>
                                          </p:val>
                                        </p:tav>
                                      </p:tavLst>
                                    </p:anim>
                                    <p:anim calcmode="lin" valueType="num">
                                      <p:cBhvr additive="base">
                                        <p:cTn id="36" dur="500" fill="hold"/>
                                        <p:tgtEl>
                                          <p:spTgt spid="17408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74096"/>
                                        </p:tgtEl>
                                        <p:attrNameLst>
                                          <p:attrName>style.visibility</p:attrName>
                                        </p:attrNameLst>
                                      </p:cBhvr>
                                      <p:to>
                                        <p:strVal val="visible"/>
                                      </p:to>
                                    </p:set>
                                    <p:anim calcmode="lin" valueType="num">
                                      <p:cBhvr additive="base">
                                        <p:cTn id="39" dur="500" fill="hold"/>
                                        <p:tgtEl>
                                          <p:spTgt spid="174096"/>
                                        </p:tgtEl>
                                        <p:attrNameLst>
                                          <p:attrName>ppt_x</p:attrName>
                                        </p:attrNameLst>
                                      </p:cBhvr>
                                      <p:tavLst>
                                        <p:tav tm="0">
                                          <p:val>
                                            <p:strVal val="0-#ppt_w/2"/>
                                          </p:val>
                                        </p:tav>
                                        <p:tav tm="100000">
                                          <p:val>
                                            <p:strVal val="#ppt_x"/>
                                          </p:val>
                                        </p:tav>
                                      </p:tavLst>
                                    </p:anim>
                                    <p:anim calcmode="lin" valueType="num">
                                      <p:cBhvr additive="base">
                                        <p:cTn id="40" dur="500" fill="hold"/>
                                        <p:tgtEl>
                                          <p:spTgt spid="17409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174090"/>
                                        </p:tgtEl>
                                        <p:attrNameLst>
                                          <p:attrName>style.visibility</p:attrName>
                                        </p:attrNameLst>
                                      </p:cBhvr>
                                      <p:to>
                                        <p:strVal val="visible"/>
                                      </p:to>
                                    </p:set>
                                    <p:anim calcmode="lin" valueType="num">
                                      <p:cBhvr additive="base">
                                        <p:cTn id="45" dur="500" fill="hold"/>
                                        <p:tgtEl>
                                          <p:spTgt spid="174090"/>
                                        </p:tgtEl>
                                        <p:attrNameLst>
                                          <p:attrName>ppt_x</p:attrName>
                                        </p:attrNameLst>
                                      </p:cBhvr>
                                      <p:tavLst>
                                        <p:tav tm="0">
                                          <p:val>
                                            <p:strVal val="0-#ppt_w/2"/>
                                          </p:val>
                                        </p:tav>
                                        <p:tav tm="100000">
                                          <p:val>
                                            <p:strVal val="#ppt_x"/>
                                          </p:val>
                                        </p:tav>
                                      </p:tavLst>
                                    </p:anim>
                                    <p:anim calcmode="lin" valueType="num">
                                      <p:cBhvr additive="base">
                                        <p:cTn id="46" dur="500" fill="hold"/>
                                        <p:tgtEl>
                                          <p:spTgt spid="17409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74097"/>
                                        </p:tgtEl>
                                        <p:attrNameLst>
                                          <p:attrName>style.visibility</p:attrName>
                                        </p:attrNameLst>
                                      </p:cBhvr>
                                      <p:to>
                                        <p:strVal val="visible"/>
                                      </p:to>
                                    </p:set>
                                    <p:anim calcmode="lin" valueType="num">
                                      <p:cBhvr additive="base">
                                        <p:cTn id="49" dur="500" fill="hold"/>
                                        <p:tgtEl>
                                          <p:spTgt spid="174097"/>
                                        </p:tgtEl>
                                        <p:attrNameLst>
                                          <p:attrName>ppt_x</p:attrName>
                                        </p:attrNameLst>
                                      </p:cBhvr>
                                      <p:tavLst>
                                        <p:tav tm="0">
                                          <p:val>
                                            <p:strVal val="0-#ppt_w/2"/>
                                          </p:val>
                                        </p:tav>
                                        <p:tav tm="100000">
                                          <p:val>
                                            <p:strVal val="#ppt_x"/>
                                          </p:val>
                                        </p:tav>
                                      </p:tavLst>
                                    </p:anim>
                                    <p:anim calcmode="lin" valueType="num">
                                      <p:cBhvr additive="base">
                                        <p:cTn id="50" dur="500" fill="hold"/>
                                        <p:tgtEl>
                                          <p:spTgt spid="17409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74091"/>
                                        </p:tgtEl>
                                        <p:attrNameLst>
                                          <p:attrName>style.visibility</p:attrName>
                                        </p:attrNameLst>
                                      </p:cBhvr>
                                      <p:to>
                                        <p:strVal val="visible"/>
                                      </p:to>
                                    </p:set>
                                    <p:anim calcmode="lin" valueType="num">
                                      <p:cBhvr additive="base">
                                        <p:cTn id="55" dur="500" fill="hold"/>
                                        <p:tgtEl>
                                          <p:spTgt spid="174091"/>
                                        </p:tgtEl>
                                        <p:attrNameLst>
                                          <p:attrName>ppt_x</p:attrName>
                                        </p:attrNameLst>
                                      </p:cBhvr>
                                      <p:tavLst>
                                        <p:tav tm="0">
                                          <p:val>
                                            <p:strVal val="#ppt_x"/>
                                          </p:val>
                                        </p:tav>
                                        <p:tav tm="100000">
                                          <p:val>
                                            <p:strVal val="#ppt_x"/>
                                          </p:val>
                                        </p:tav>
                                      </p:tavLst>
                                    </p:anim>
                                    <p:anim calcmode="lin" valueType="num">
                                      <p:cBhvr additive="base">
                                        <p:cTn id="56" dur="500" fill="hold"/>
                                        <p:tgtEl>
                                          <p:spTgt spid="17409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4098"/>
                                        </p:tgtEl>
                                        <p:attrNameLst>
                                          <p:attrName>style.visibility</p:attrName>
                                        </p:attrNameLst>
                                      </p:cBhvr>
                                      <p:to>
                                        <p:strVal val="visible"/>
                                      </p:to>
                                    </p:set>
                                    <p:anim calcmode="lin" valueType="num">
                                      <p:cBhvr additive="base">
                                        <p:cTn id="59" dur="500" fill="hold"/>
                                        <p:tgtEl>
                                          <p:spTgt spid="174098"/>
                                        </p:tgtEl>
                                        <p:attrNameLst>
                                          <p:attrName>ppt_x</p:attrName>
                                        </p:attrNameLst>
                                      </p:cBhvr>
                                      <p:tavLst>
                                        <p:tav tm="0">
                                          <p:val>
                                            <p:strVal val="#ppt_x"/>
                                          </p:val>
                                        </p:tav>
                                        <p:tav tm="100000">
                                          <p:val>
                                            <p:strVal val="#ppt_x"/>
                                          </p:val>
                                        </p:tav>
                                      </p:tavLst>
                                    </p:anim>
                                    <p:anim calcmode="lin" valueType="num">
                                      <p:cBhvr additive="base">
                                        <p:cTn id="60"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174092"/>
                                        </p:tgtEl>
                                        <p:attrNameLst>
                                          <p:attrName>style.visibility</p:attrName>
                                        </p:attrNameLst>
                                      </p:cBhvr>
                                      <p:to>
                                        <p:strVal val="visible"/>
                                      </p:to>
                                    </p:set>
                                    <p:animEffect transition="in" filter="slide(fromBottom)">
                                      <p:cBhvr>
                                        <p:cTn id="65" dur="500"/>
                                        <p:tgtEl>
                                          <p:spTgt spid="174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2" grpId="0" animBg="1"/>
      <p:bldP spid="174093" grpId="0"/>
      <p:bldP spid="174094" grpId="0"/>
      <p:bldP spid="174095" grpId="0"/>
      <p:bldP spid="174096" grpId="0"/>
      <p:bldP spid="174097" grpId="0"/>
      <p:bldP spid="1740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tx1"/>
                </a:solidFill>
                <a:latin typeface="黑体" pitchFamily="2" charset="-122"/>
                <a:ea typeface="黑体" pitchFamily="2" charset="-122"/>
              </a:rPr>
              <a:t>课堂练习</a:t>
            </a:r>
            <a:br>
              <a:rPr lang="zh-CN" altLang="en-US" sz="4400" dirty="0">
                <a:solidFill>
                  <a:schemeClr val="tx1"/>
                </a:solidFill>
                <a:latin typeface="黑体" pitchFamily="2" charset="-122"/>
                <a:ea typeface="黑体" pitchFamily="2" charset="-122"/>
              </a:rPr>
            </a:br>
            <a:endParaRPr lang="zh-CN" altLang="en-US" dirty="0"/>
          </a:p>
        </p:txBody>
      </p:sp>
      <p:sp>
        <p:nvSpPr>
          <p:cNvPr id="3" name="内容占位符 2"/>
          <p:cNvSpPr>
            <a:spLocks noGrp="1"/>
          </p:cNvSpPr>
          <p:nvPr>
            <p:ph idx="1"/>
          </p:nvPr>
        </p:nvSpPr>
        <p:spPr/>
        <p:txBody>
          <a:bodyPr/>
          <a:lstStyle/>
          <a:p>
            <a:r>
              <a:rPr lang="zh-CN" altLang="en-US" sz="3200" dirty="0"/>
              <a:t>将以下这段话形式化为一个合式公式，并判断其类型：</a:t>
            </a:r>
            <a:endParaRPr lang="en-US" altLang="zh-CN" sz="3200" dirty="0"/>
          </a:p>
          <a:p>
            <a:pPr lvl="1"/>
            <a:r>
              <a:rPr lang="zh-CN" altLang="en-US" sz="2800" dirty="0"/>
              <a:t>我思，故我在；</a:t>
            </a:r>
            <a:endParaRPr lang="en-US" altLang="zh-CN" sz="2800" dirty="0"/>
          </a:p>
          <a:p>
            <a:pPr lvl="1"/>
            <a:r>
              <a:rPr lang="zh-CN" altLang="en-US" sz="2800" dirty="0"/>
              <a:t>我若不存在，则无法思考；</a:t>
            </a:r>
            <a:endParaRPr lang="en-US" altLang="zh-CN" sz="2800" dirty="0"/>
          </a:p>
          <a:p>
            <a:pPr lvl="1"/>
            <a:r>
              <a:rPr lang="zh-CN" altLang="en-US" sz="2800" dirty="0"/>
              <a:t>我一思考，上帝就发笑；</a:t>
            </a:r>
            <a:endParaRPr lang="en-US" altLang="zh-CN" sz="2800" dirty="0"/>
          </a:p>
          <a:p>
            <a:pPr lvl="1"/>
            <a:r>
              <a:rPr lang="zh-CN" altLang="en-US" sz="2800" dirty="0"/>
              <a:t>而上帝并没有笑。</a:t>
            </a:r>
            <a:endParaRPr lang="en-US" altLang="zh-CN" sz="2800" dirty="0"/>
          </a:p>
          <a:p>
            <a:pPr lvl="1">
              <a:buNone/>
            </a:pPr>
            <a:r>
              <a:rPr lang="en-US" altLang="zh-CN" sz="2800" dirty="0">
                <a:solidFill>
                  <a:srgbClr val="F0823E"/>
                </a:solidFill>
              </a:rPr>
              <a:t>		</a:t>
            </a:r>
            <a:r>
              <a:rPr lang="zh-CN" altLang="en-US" sz="2800" dirty="0">
                <a:solidFill>
                  <a:srgbClr val="F0823E"/>
                </a:solidFill>
              </a:rPr>
              <a:t>：</a:t>
            </a:r>
            <a:r>
              <a:rPr lang="zh-CN" altLang="en-US" sz="2800" b="1" dirty="0">
                <a:solidFill>
                  <a:srgbClr val="F0823E"/>
                </a:solidFill>
              </a:rPr>
              <a:t>我思考；</a:t>
            </a:r>
            <a:r>
              <a:rPr lang="en-US" altLang="zh-CN" sz="2800" b="1" dirty="0">
                <a:solidFill>
                  <a:srgbClr val="F0823E"/>
                </a:solidFill>
              </a:rPr>
              <a:t>		</a:t>
            </a:r>
            <a:r>
              <a:rPr lang="zh-CN" altLang="en-US" sz="2800" b="1" dirty="0">
                <a:solidFill>
                  <a:srgbClr val="F0823E"/>
                </a:solidFill>
              </a:rPr>
              <a:t>：我存在；</a:t>
            </a:r>
            <a:r>
              <a:rPr lang="en-US" altLang="zh-CN" sz="2800" b="1" dirty="0">
                <a:solidFill>
                  <a:srgbClr val="F0823E"/>
                </a:solidFill>
              </a:rPr>
              <a:t>		</a:t>
            </a:r>
            <a:r>
              <a:rPr lang="zh-CN" altLang="en-US" sz="2800" b="1" dirty="0">
                <a:solidFill>
                  <a:srgbClr val="F0823E"/>
                </a:solidFill>
              </a:rPr>
              <a:t>：上帝笑</a:t>
            </a:r>
          </a:p>
        </p:txBody>
      </p:sp>
      <p:sp>
        <p:nvSpPr>
          <p:cNvPr id="4" name="灯片编号占位符 3"/>
          <p:cNvSpPr>
            <a:spLocks noGrp="1"/>
          </p:cNvSpPr>
          <p:nvPr>
            <p:ph type="sldNum" sz="quarter" idx="12"/>
          </p:nvPr>
        </p:nvSpPr>
        <p:spPr/>
        <p:txBody>
          <a:bodyPr/>
          <a:lstStyle/>
          <a:p>
            <a:fld id="{9E11C586-630F-4006-81BB-C55D7F841044}" type="slidenum">
              <a:rPr lang="en-US" altLang="zh-CN" smtClean="0"/>
              <a:pPr/>
              <a:t>18</a:t>
            </a:fld>
            <a:endParaRPr lang="en-US" altLang="zh-CN" dirty="0"/>
          </a:p>
        </p:txBody>
      </p:sp>
      <p:pic>
        <p:nvPicPr>
          <p:cNvPr id="11" name="图片 10" descr="thinking.jpg"/>
          <p:cNvPicPr>
            <a:picLocks noChangeAspect="1"/>
          </p:cNvPicPr>
          <p:nvPr/>
        </p:nvPicPr>
        <p:blipFill>
          <a:blip r:embed="rId3" cstate="print"/>
          <a:stretch>
            <a:fillRect/>
          </a:stretch>
        </p:blipFill>
        <p:spPr>
          <a:xfrm>
            <a:off x="6215074" y="2571744"/>
            <a:ext cx="2171700" cy="2000250"/>
          </a:xfrm>
          <a:prstGeom prst="rect">
            <a:avLst/>
          </a:prstGeom>
        </p:spPr>
      </p:pic>
      <p:graphicFrame>
        <p:nvGraphicFramePr>
          <p:cNvPr id="174087" name="Object 7"/>
          <p:cNvGraphicFramePr>
            <a:graphicFrameLocks noChangeAspect="1"/>
          </p:cNvGraphicFramePr>
          <p:nvPr/>
        </p:nvGraphicFramePr>
        <p:xfrm>
          <a:off x="1142976" y="5357826"/>
          <a:ext cx="7216775" cy="627062"/>
        </p:xfrm>
        <a:graphic>
          <a:graphicData uri="http://schemas.openxmlformats.org/presentationml/2006/ole">
            <mc:AlternateContent xmlns:mc="http://schemas.openxmlformats.org/markup-compatibility/2006">
              <mc:Choice xmlns:v="urn:schemas-microsoft-com:vml" Requires="v">
                <p:oleObj spid="_x0000_s189553" name="Equation" r:id="rId4" imgW="2336800" imgH="203200" progId="Equation.DSMT4">
                  <p:embed/>
                </p:oleObj>
              </mc:Choice>
              <mc:Fallback>
                <p:oleObj name="Equation" r:id="rId4" imgW="2336800" imgH="203200" progId="Equation.DSMT4">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76" y="5357826"/>
                        <a:ext cx="7216775"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1214414" y="6015282"/>
          <a:ext cx="2316163" cy="547688"/>
        </p:xfrm>
        <a:graphic>
          <a:graphicData uri="http://schemas.openxmlformats.org/presentationml/2006/ole">
            <mc:AlternateContent xmlns:mc="http://schemas.openxmlformats.org/markup-compatibility/2006">
              <mc:Choice xmlns:v="urn:schemas-microsoft-com:vml" Requires="v">
                <p:oleObj spid="_x0000_s189554" name="Equation" r:id="rId6" imgW="748975" imgH="177723" progId="Equation.DSMT4">
                  <p:embed/>
                </p:oleObj>
              </mc:Choice>
              <mc:Fallback>
                <p:oleObj name="Equation" r:id="rId6" imgW="748975" imgH="177723" progId="Equation.DSMT4">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14" y="6015282"/>
                        <a:ext cx="23161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485916" y="5903917"/>
            <a:ext cx="5594801" cy="954107"/>
          </a:xfrm>
          <a:prstGeom prst="rect">
            <a:avLst/>
          </a:prstGeom>
          <a:noFill/>
        </p:spPr>
        <p:txBody>
          <a:bodyPr wrap="none" rtlCol="0">
            <a:spAutoFit/>
          </a:bodyPr>
          <a:lstStyle/>
          <a:p>
            <a:r>
              <a:rPr lang="zh-CN" altLang="en-US" sz="2800" b="1" dirty="0">
                <a:solidFill>
                  <a:srgbClr val="F0823E"/>
                </a:solidFill>
              </a:rPr>
              <a:t>非重言的可满足式</a:t>
            </a:r>
            <a:endParaRPr lang="en-US" altLang="zh-CN" sz="2800" b="1" dirty="0">
              <a:solidFill>
                <a:srgbClr val="F0823E"/>
              </a:solidFill>
            </a:endParaRPr>
          </a:p>
          <a:p>
            <a:r>
              <a:rPr lang="zh-CN" altLang="en-US" sz="2800" b="1" dirty="0">
                <a:solidFill>
                  <a:srgbClr val="F0823E"/>
                </a:solidFill>
              </a:rPr>
              <a:t>成真赋值：我不思考，上帝也没笑</a:t>
            </a:r>
          </a:p>
        </p:txBody>
      </p:sp>
      <p:graphicFrame>
        <p:nvGraphicFramePr>
          <p:cNvPr id="6" name="Object 15"/>
          <p:cNvGraphicFramePr>
            <a:graphicFrameLocks noChangeAspect="1"/>
          </p:cNvGraphicFramePr>
          <p:nvPr/>
        </p:nvGraphicFramePr>
        <p:xfrm>
          <a:off x="1071538" y="4929198"/>
          <a:ext cx="469900" cy="509588"/>
        </p:xfrm>
        <a:graphic>
          <a:graphicData uri="http://schemas.openxmlformats.org/presentationml/2006/ole">
            <mc:AlternateContent xmlns:mc="http://schemas.openxmlformats.org/markup-compatibility/2006">
              <mc:Choice xmlns:v="urn:schemas-microsoft-com:vml" Requires="v">
                <p:oleObj spid="_x0000_s189555" name="Equation" r:id="rId8" imgW="152268" imgH="164957" progId="Equation.DSMT4">
                  <p:embed/>
                </p:oleObj>
              </mc:Choice>
              <mc:Fallback>
                <p:oleObj name="Equation" r:id="rId8" imgW="152268" imgH="164957" progId="Equation.DSMT4">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38" y="4929198"/>
                        <a:ext cx="4699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6"/>
          <p:cNvGraphicFramePr>
            <a:graphicFrameLocks noChangeAspect="1"/>
          </p:cNvGraphicFramePr>
          <p:nvPr/>
        </p:nvGraphicFramePr>
        <p:xfrm>
          <a:off x="3467095" y="4991115"/>
          <a:ext cx="390525" cy="509587"/>
        </p:xfrm>
        <a:graphic>
          <a:graphicData uri="http://schemas.openxmlformats.org/presentationml/2006/ole">
            <mc:AlternateContent xmlns:mc="http://schemas.openxmlformats.org/markup-compatibility/2006">
              <mc:Choice xmlns:v="urn:schemas-microsoft-com:vml" Requires="v">
                <p:oleObj spid="_x0000_s189556" name="Equation" r:id="rId10" imgW="126780" imgH="164814" progId="Equation.DSMT4">
                  <p:embed/>
                </p:oleObj>
              </mc:Choice>
              <mc:Fallback>
                <p:oleObj name="Equation" r:id="rId10" imgW="126780" imgH="164814" progId="Equation.DSMT4">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67095" y="4991115"/>
                        <a:ext cx="39052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7"/>
          <p:cNvGraphicFramePr>
            <a:graphicFrameLocks noChangeAspect="1"/>
          </p:cNvGraphicFramePr>
          <p:nvPr/>
        </p:nvGraphicFramePr>
        <p:xfrm>
          <a:off x="5734050" y="4987925"/>
          <a:ext cx="350838" cy="392113"/>
        </p:xfrm>
        <a:graphic>
          <a:graphicData uri="http://schemas.openxmlformats.org/presentationml/2006/ole">
            <mc:AlternateContent xmlns:mc="http://schemas.openxmlformats.org/markup-compatibility/2006">
              <mc:Choice xmlns:v="urn:schemas-microsoft-com:vml" Requires="v">
                <p:oleObj spid="_x0000_s189557" name="Equation" r:id="rId12" imgW="114102" imgH="126780" progId="Equation.DSMT4">
                  <p:embed/>
                </p:oleObj>
              </mc:Choice>
              <mc:Fallback>
                <p:oleObj name="Equation" r:id="rId12" imgW="114102" imgH="126780" progId="Equation.DSMT4">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34050" y="4987925"/>
                        <a:ext cx="3508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74087"/>
                                        </p:tgtEl>
                                        <p:attrNameLst>
                                          <p:attrName>style.visibility</p:attrName>
                                        </p:attrNameLst>
                                      </p:cBhvr>
                                      <p:to>
                                        <p:strVal val="visible"/>
                                      </p:to>
                                    </p:set>
                                    <p:anim calcmode="lin" valueType="num">
                                      <p:cBhvr additive="base">
                                        <p:cTn id="21" dur="500" fill="hold"/>
                                        <p:tgtEl>
                                          <p:spTgt spid="174087"/>
                                        </p:tgtEl>
                                        <p:attrNameLst>
                                          <p:attrName>ppt_x</p:attrName>
                                        </p:attrNameLst>
                                      </p:cBhvr>
                                      <p:tavLst>
                                        <p:tav tm="0">
                                          <p:val>
                                            <p:strVal val="0-#ppt_w/2"/>
                                          </p:val>
                                        </p:tav>
                                        <p:tav tm="100000">
                                          <p:val>
                                            <p:strVal val="#ppt_x"/>
                                          </p:val>
                                        </p:tav>
                                      </p:tavLst>
                                    </p:anim>
                                    <p:anim calcmode="lin" valueType="num">
                                      <p:cBhvr additive="base">
                                        <p:cTn id="22" dur="500" fill="hold"/>
                                        <p:tgtEl>
                                          <p:spTgt spid="17408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lide(fromBottom)">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solidFill>
                  <a:schemeClr val="tx1"/>
                </a:solidFill>
                <a:latin typeface="黑体" pitchFamily="2" charset="-122"/>
                <a:ea typeface="黑体" pitchFamily="2" charset="-122"/>
              </a:rPr>
              <a:t>课堂练习</a:t>
            </a:r>
            <a:br>
              <a:rPr lang="zh-CN" altLang="en-US" sz="4400" dirty="0">
                <a:solidFill>
                  <a:schemeClr val="tx1"/>
                </a:solidFill>
                <a:latin typeface="黑体" pitchFamily="2" charset="-122"/>
                <a:ea typeface="黑体" pitchFamily="2" charset="-122"/>
              </a:rPr>
            </a:br>
            <a:endParaRPr lang="zh-CN" altLang="en-US" dirty="0"/>
          </a:p>
        </p:txBody>
      </p:sp>
      <p:sp>
        <p:nvSpPr>
          <p:cNvPr id="3" name="内容占位符 2"/>
          <p:cNvSpPr>
            <a:spLocks noGrp="1"/>
          </p:cNvSpPr>
          <p:nvPr>
            <p:ph idx="1"/>
          </p:nvPr>
        </p:nvSpPr>
        <p:spPr>
          <a:xfrm>
            <a:off x="453976" y="3573016"/>
            <a:ext cx="8441756" cy="3537796"/>
          </a:xfrm>
        </p:spPr>
        <p:txBody>
          <a:bodyPr/>
          <a:lstStyle/>
          <a:p>
            <a:r>
              <a:rPr lang="zh-CN" altLang="en-US" sz="2800" dirty="0"/>
              <a:t>将以下推理形式化为命题逻辑：</a:t>
            </a:r>
            <a:endParaRPr lang="en-US" altLang="zh-CN" sz="2800" dirty="0"/>
          </a:p>
          <a:p>
            <a:pPr lvl="1"/>
            <a:r>
              <a:rPr lang="zh-CN" altLang="en-US" sz="2800" dirty="0"/>
              <a:t>前提：</a:t>
            </a:r>
            <a:endParaRPr lang="en-US" altLang="zh-CN" sz="2800" dirty="0"/>
          </a:p>
          <a:p>
            <a:pPr lvl="2"/>
            <a:r>
              <a:rPr lang="zh-CN" altLang="zh-CN" sz="2400" dirty="0"/>
              <a:t>如果张飞醉酒，且能上马，则吕布</a:t>
            </a:r>
            <a:r>
              <a:rPr lang="zh-CN" altLang="en-US" sz="2400" dirty="0"/>
              <a:t>不敌</a:t>
            </a:r>
            <a:r>
              <a:rPr lang="zh-CN" altLang="zh-CN" sz="2400" dirty="0"/>
              <a:t>张飞</a:t>
            </a:r>
            <a:endParaRPr lang="en-US" altLang="zh-CN" sz="2400" dirty="0"/>
          </a:p>
          <a:p>
            <a:pPr lvl="2"/>
            <a:r>
              <a:rPr lang="zh-CN" altLang="zh-CN" sz="2400" dirty="0"/>
              <a:t>吕布</a:t>
            </a:r>
            <a:r>
              <a:rPr lang="zh-CN" altLang="en-US" sz="2400" dirty="0"/>
              <a:t>心怯</a:t>
            </a:r>
            <a:r>
              <a:rPr lang="zh-CN" altLang="zh-CN" sz="2400" dirty="0"/>
              <a:t>，仅当张飞醉酒</a:t>
            </a:r>
            <a:endParaRPr lang="en-US" altLang="zh-CN" sz="2400" dirty="0"/>
          </a:p>
          <a:p>
            <a:pPr lvl="2"/>
            <a:r>
              <a:rPr lang="zh-CN" altLang="zh-CN" sz="2400" dirty="0"/>
              <a:t>现知张飞能上马</a:t>
            </a:r>
            <a:endParaRPr lang="en-US" altLang="zh-CN" sz="2400" dirty="0"/>
          </a:p>
          <a:p>
            <a:pPr lvl="1"/>
            <a:r>
              <a:rPr lang="zh-CN" altLang="en-US" sz="2800" dirty="0"/>
              <a:t>结论：</a:t>
            </a:r>
            <a:r>
              <a:rPr lang="zh-CN" altLang="zh-CN" sz="2400" dirty="0"/>
              <a:t>吕布若</a:t>
            </a:r>
            <a:r>
              <a:rPr lang="zh-CN" altLang="en-US" sz="2400" dirty="0"/>
              <a:t>心怯</a:t>
            </a:r>
            <a:r>
              <a:rPr lang="zh-CN" altLang="zh-CN" sz="2400" dirty="0"/>
              <a:t>，则</a:t>
            </a:r>
            <a:r>
              <a:rPr lang="zh-CN" altLang="en-US" sz="2400" dirty="0"/>
              <a:t>不敌</a:t>
            </a:r>
            <a:r>
              <a:rPr lang="zh-CN" altLang="zh-CN" sz="2400" dirty="0"/>
              <a:t>张飞</a:t>
            </a:r>
            <a:endParaRPr lang="en-US" altLang="zh-CN" sz="2000" dirty="0"/>
          </a:p>
        </p:txBody>
      </p:sp>
      <p:sp>
        <p:nvSpPr>
          <p:cNvPr id="4" name="灯片编号占位符 3"/>
          <p:cNvSpPr>
            <a:spLocks noGrp="1"/>
          </p:cNvSpPr>
          <p:nvPr>
            <p:ph type="sldNum" sz="quarter" idx="12"/>
          </p:nvPr>
        </p:nvSpPr>
        <p:spPr/>
        <p:txBody>
          <a:bodyPr/>
          <a:lstStyle/>
          <a:p>
            <a:fld id="{9E11C586-630F-4006-81BB-C55D7F841044}" type="slidenum">
              <a:rPr lang="en-US" altLang="zh-CN" smtClean="0"/>
              <a:pPr/>
              <a:t>19</a:t>
            </a:fld>
            <a:endParaRPr lang="en-US" altLang="zh-CN" dirty="0"/>
          </a:p>
        </p:txBody>
      </p:sp>
      <p:pic>
        <p:nvPicPr>
          <p:cNvPr id="10" name="图片 9" descr="图片包含 人员, 室内, 男士, 墙壁&#10;&#10;描述已自动生成">
            <a:extLst>
              <a:ext uri="{FF2B5EF4-FFF2-40B4-BE49-F238E27FC236}">
                <a16:creationId xmlns:a16="http://schemas.microsoft.com/office/drawing/2014/main" id="{013084F2-D64F-4183-AE61-FCE53B610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152" y="1297112"/>
            <a:ext cx="2594590" cy="2131888"/>
          </a:xfrm>
          <a:prstGeom prst="rect">
            <a:avLst/>
          </a:prstGeom>
        </p:spPr>
      </p:pic>
      <p:pic>
        <p:nvPicPr>
          <p:cNvPr id="13" name="图片 12" descr="图片包含 墙壁, 人员, 室内, 服装&#10;&#10;描述已自动生成">
            <a:extLst>
              <a:ext uri="{FF2B5EF4-FFF2-40B4-BE49-F238E27FC236}">
                <a16:creationId xmlns:a16="http://schemas.microsoft.com/office/drawing/2014/main" id="{262FBAC2-B9B2-483E-BB42-B6BA036077AE}"/>
              </a:ext>
            </a:extLst>
          </p:cNvPr>
          <p:cNvPicPr>
            <a:picLocks noChangeAspect="1"/>
          </p:cNvPicPr>
          <p:nvPr/>
        </p:nvPicPr>
        <p:blipFill rotWithShape="1">
          <a:blip r:embed="rId3">
            <a:extLst>
              <a:ext uri="{28A0092B-C50C-407E-A947-70E740481C1C}">
                <a14:useLocalDpi xmlns:a14="http://schemas.microsoft.com/office/drawing/2010/main" val="0"/>
              </a:ext>
            </a:extLst>
          </a:blip>
          <a:srcRect b="30199"/>
          <a:stretch/>
        </p:blipFill>
        <p:spPr>
          <a:xfrm>
            <a:off x="4942898" y="1297112"/>
            <a:ext cx="2545212" cy="2131888"/>
          </a:xfrm>
          <a:prstGeom prst="rect">
            <a:avLst/>
          </a:prstGeom>
        </p:spPr>
      </p:pic>
      <p:pic>
        <p:nvPicPr>
          <p:cNvPr id="16" name="图片 15" descr="图片包含 室内&#10;&#10;描述已自动生成">
            <a:extLst>
              <a:ext uri="{FF2B5EF4-FFF2-40B4-BE49-F238E27FC236}">
                <a16:creationId xmlns:a16="http://schemas.microsoft.com/office/drawing/2014/main" id="{92D39A26-E835-4203-AF9E-E3D6FEAC6170}"/>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50127" y="1266318"/>
            <a:ext cx="1431002" cy="2166378"/>
          </a:xfrm>
          <a:prstGeom prst="rect">
            <a:avLst/>
          </a:prstGeom>
        </p:spPr>
      </p:pic>
    </p:spTree>
    <p:extLst>
      <p:ext uri="{BB962C8B-B14F-4D97-AF65-F5344CB8AC3E}">
        <p14:creationId xmlns:p14="http://schemas.microsoft.com/office/powerpoint/2010/main" val="160756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 fill="hold"/>
                                        <p:tgtEl>
                                          <p:spTgt spid="13"/>
                                        </p:tgtEl>
                                        <p:attrNameLst>
                                          <p:attrName>ppt_x</p:attrName>
                                        </p:attrNameLst>
                                      </p:cBhvr>
                                      <p:tavLst>
                                        <p:tav tm="0">
                                          <p:val>
                                            <p:strVal val="1+#ppt_w/2"/>
                                          </p:val>
                                        </p:tav>
                                        <p:tav tm="100000">
                                          <p:val>
                                            <p:strVal val="#ppt_x"/>
                                          </p:val>
                                        </p:tav>
                                      </p:tavLst>
                                    </p:anim>
                                    <p:anim calcmode="lin" valueType="num">
                                      <p:cBhvr additive="base">
                                        <p:cTn id="8" dur="25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25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250" fill="hold"/>
                                        <p:tgtEl>
                                          <p:spTgt spid="10"/>
                                        </p:tgtEl>
                                        <p:attrNameLst>
                                          <p:attrName>ppt_x</p:attrName>
                                        </p:attrNameLst>
                                      </p:cBhvr>
                                      <p:tavLst>
                                        <p:tav tm="0">
                                          <p:val>
                                            <p:strVal val="0-#ppt_w/2"/>
                                          </p:val>
                                        </p:tav>
                                        <p:tav tm="100000">
                                          <p:val>
                                            <p:strVal val="#ppt_x"/>
                                          </p:val>
                                        </p:tav>
                                      </p:tavLst>
                                    </p:anim>
                                    <p:anim calcmode="lin" valueType="num">
                                      <p:cBhvr additive="base">
                                        <p:cTn id="13" dur="2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12" presetClass="entr" presetSubtype="1" fill="hold" nodeType="afterEffect">
                                  <p:stCondLst>
                                    <p:cond delay="25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00"/>
                                        <p:tgtEl>
                                          <p:spTgt spid="16"/>
                                        </p:tgtEl>
                                        <p:attrNameLst>
                                          <p:attrName>ppt_y</p:attrName>
                                        </p:attrNameLst>
                                      </p:cBhvr>
                                      <p:tavLst>
                                        <p:tav tm="0">
                                          <p:val>
                                            <p:strVal val="#ppt_y-#ppt_h*1.125000"/>
                                          </p:val>
                                        </p:tav>
                                        <p:tav tm="100000">
                                          <p:val>
                                            <p:strVal val="#ppt_y"/>
                                          </p:val>
                                        </p:tav>
                                      </p:tavLst>
                                    </p:anim>
                                    <p:animEffect transition="in" filter="wipe(down)">
                                      <p:cBhvr>
                                        <p:cTn id="18" dur="2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ctrTitle"/>
          </p:nvPr>
        </p:nvSpPr>
        <p:spPr/>
        <p:txBody>
          <a:bodyPr/>
          <a:lstStyle/>
          <a:p>
            <a:pPr eaLnBrk="1" hangingPunct="1"/>
            <a:r>
              <a:rPr lang="zh-CN" altLang="zh-CN" sz="5200" b="1" dirty="0">
                <a:solidFill>
                  <a:schemeClr val="tx1"/>
                </a:solidFill>
              </a:rPr>
              <a:t>离散数学</a:t>
            </a:r>
            <a:r>
              <a:rPr lang="en-US" altLang="zh-CN" sz="5200" b="1" dirty="0">
                <a:solidFill>
                  <a:schemeClr val="tx1"/>
                </a:solidFill>
              </a:rPr>
              <a:t>· </a:t>
            </a:r>
            <a:r>
              <a:rPr lang="zh-CN" altLang="en-US" sz="5200" b="1" dirty="0">
                <a:solidFill>
                  <a:schemeClr val="tx1"/>
                </a:solidFill>
              </a:rPr>
              <a:t>数理逻辑</a:t>
            </a:r>
            <a:endParaRPr lang="zh-CN" altLang="zh-CN" sz="5200" b="1" dirty="0">
              <a:solidFill>
                <a:schemeClr val="tx1"/>
              </a:solidFill>
            </a:endParaRPr>
          </a:p>
        </p:txBody>
      </p:sp>
      <p:sp>
        <p:nvSpPr>
          <p:cNvPr id="46083" name="灯片编号占位符 5"/>
          <p:cNvSpPr>
            <a:spLocks noGrp="1"/>
          </p:cNvSpPr>
          <p:nvPr>
            <p:ph type="sldNum" sz="quarter" idx="12"/>
          </p:nvPr>
        </p:nvSpPr>
        <p:spPr bwMode="auto">
          <a:noFill/>
          <a:ln>
            <a:miter lim="800000"/>
            <a:headEnd/>
            <a:tailEnd/>
          </a:ln>
        </p:spPr>
        <p:txBody>
          <a:bodyPr/>
          <a:lstStyle/>
          <a:p>
            <a:fld id="{68C12443-11B2-4A91-9D21-1E844D00C746}" type="slidenum">
              <a:rPr lang="en-US" altLang="zh-CN" b="1">
                <a:solidFill>
                  <a:schemeClr val="tx1"/>
                </a:solidFill>
              </a:rPr>
              <a:pPr/>
              <a:t>2</a:t>
            </a:fld>
            <a:endParaRPr lang="en-US" altLang="zh-CN"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188913"/>
            <a:ext cx="7056437" cy="1079500"/>
          </a:xfrm>
        </p:spPr>
        <p:txBody>
          <a:bodyPr/>
          <a:lstStyle/>
          <a:p>
            <a:pPr eaLnBrk="1" hangingPunct="1"/>
            <a:r>
              <a:rPr lang="zh-CN" altLang="en-US" b="1" dirty="0">
                <a:solidFill>
                  <a:srgbClr val="00B0F0"/>
                </a:solidFill>
              </a:rPr>
              <a:t>第</a:t>
            </a:r>
            <a:r>
              <a:rPr lang="en-US" altLang="zh-CN" b="1" dirty="0">
                <a:solidFill>
                  <a:srgbClr val="00B0F0"/>
                </a:solidFill>
              </a:rPr>
              <a:t>1</a:t>
            </a:r>
            <a:r>
              <a:rPr lang="zh-CN" altLang="en-US" b="1" dirty="0">
                <a:solidFill>
                  <a:srgbClr val="00B0F0"/>
                </a:solidFill>
              </a:rPr>
              <a:t>章 命题逻辑 </a:t>
            </a:r>
          </a:p>
        </p:txBody>
      </p:sp>
      <p:sp>
        <p:nvSpPr>
          <p:cNvPr id="29700" name="Rectangle 3"/>
          <p:cNvSpPr>
            <a:spLocks noGrp="1" noChangeArrowheads="1"/>
          </p:cNvSpPr>
          <p:nvPr>
            <p:ph idx="1"/>
          </p:nvPr>
        </p:nvSpPr>
        <p:spPr>
          <a:xfrm>
            <a:off x="395288" y="1268413"/>
            <a:ext cx="8229600" cy="4608512"/>
          </a:xfrm>
        </p:spPr>
        <p:txBody>
          <a:bodyPr rtlCol="0">
            <a:normAutofit/>
          </a:bodyPr>
          <a:lstStyle/>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solidFill>
                  <a:schemeClr val="tx1">
                    <a:lumMod val="50000"/>
                  </a:schemeClr>
                </a:solidFill>
                <a:latin typeface="Times New Roman" panose="02020603050405020304" pitchFamily="18" charset="0"/>
              </a:rPr>
              <a:t>1.1 </a:t>
            </a:r>
            <a:r>
              <a:rPr lang="zh-CN" altLang="en-US" b="1" dirty="0">
                <a:solidFill>
                  <a:schemeClr val="tx1">
                    <a:lumMod val="50000"/>
                  </a:schemeClr>
                </a:solidFill>
                <a:latin typeface="Times New Roman" panose="02020603050405020304" pitchFamily="18" charset="0"/>
              </a:rPr>
              <a:t>命题符号化及联结词</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solidFill>
                  <a:schemeClr val="tx1">
                    <a:lumMod val="50000"/>
                  </a:schemeClr>
                </a:solidFill>
                <a:latin typeface="Times New Roman" panose="02020603050405020304" pitchFamily="18" charset="0"/>
              </a:rPr>
              <a:t>1.2 </a:t>
            </a:r>
            <a:r>
              <a:rPr lang="zh-CN" altLang="en-US" b="1" dirty="0">
                <a:solidFill>
                  <a:schemeClr val="tx1">
                    <a:lumMod val="50000"/>
                  </a:schemeClr>
                </a:solidFill>
                <a:latin typeface="Times New Roman" panose="02020603050405020304" pitchFamily="18" charset="0"/>
              </a:rPr>
              <a:t>命题公式及分类</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solidFill>
                  <a:schemeClr val="tx1">
                    <a:lumMod val="50000"/>
                  </a:schemeClr>
                </a:solidFill>
                <a:latin typeface="Times New Roman" panose="02020603050405020304" pitchFamily="18" charset="0"/>
              </a:rPr>
              <a:t>1.3 </a:t>
            </a:r>
            <a:r>
              <a:rPr lang="zh-CN" altLang="en-US" b="1" dirty="0">
                <a:solidFill>
                  <a:schemeClr val="tx1">
                    <a:lumMod val="50000"/>
                  </a:schemeClr>
                </a:solidFill>
                <a:latin typeface="Times New Roman" panose="02020603050405020304" pitchFamily="18" charset="0"/>
              </a:rPr>
              <a:t>等值演算</a:t>
            </a:r>
            <a:endParaRPr lang="en-US" altLang="zh-CN" b="1" dirty="0">
              <a:solidFill>
                <a:schemeClr val="tx1">
                  <a:lumMod val="50000"/>
                </a:schemeClr>
              </a:solidFill>
              <a:latin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latin typeface="Times New Roman" panose="02020603050405020304" pitchFamily="18" charset="0"/>
              </a:rPr>
              <a:t>1.4 </a:t>
            </a:r>
            <a:r>
              <a:rPr lang="zh-CN" altLang="en-US" b="1" dirty="0">
                <a:latin typeface="Times New Roman" panose="02020603050405020304" pitchFamily="18" charset="0"/>
              </a:rPr>
              <a:t>范式</a:t>
            </a: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1.5 </a:t>
            </a:r>
            <a:r>
              <a:rPr lang="zh-CN" altLang="en-US" b="1" dirty="0">
                <a:solidFill>
                  <a:schemeClr val="tx1">
                    <a:lumMod val="50000"/>
                  </a:schemeClr>
                </a:solidFill>
                <a:latin typeface="Times New Roman" panose="02020603050405020304" pitchFamily="18" charset="0"/>
              </a:rPr>
              <a:t>联结词全功能集</a:t>
            </a: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1.6 </a:t>
            </a:r>
            <a:r>
              <a:rPr lang="zh-CN" altLang="en-US" b="1" dirty="0">
                <a:solidFill>
                  <a:schemeClr val="tx1">
                    <a:lumMod val="50000"/>
                  </a:schemeClr>
                </a:solidFill>
                <a:latin typeface="Times New Roman" panose="02020603050405020304" pitchFamily="18" charset="0"/>
              </a:rPr>
              <a:t>组合电路</a:t>
            </a:r>
            <a:endParaRPr lang="en-US" altLang="zh-CN" b="1" dirty="0">
              <a:solidFill>
                <a:schemeClr val="tx1">
                  <a:lumMod val="50000"/>
                </a:schemeClr>
              </a:solidFill>
              <a:latin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1.7 </a:t>
            </a:r>
            <a:r>
              <a:rPr lang="zh-CN" altLang="en-US" b="1" dirty="0">
                <a:solidFill>
                  <a:schemeClr val="tx1">
                    <a:lumMod val="50000"/>
                  </a:schemeClr>
                </a:solidFill>
                <a:latin typeface="Times New Roman" panose="02020603050405020304" pitchFamily="18" charset="0"/>
              </a:rPr>
              <a:t>推理理论</a:t>
            </a:r>
          </a:p>
        </p:txBody>
      </p:sp>
      <p:sp>
        <p:nvSpPr>
          <p:cNvPr id="48132" name="灯片编号占位符 4"/>
          <p:cNvSpPr>
            <a:spLocks noGrp="1"/>
          </p:cNvSpPr>
          <p:nvPr>
            <p:ph type="sldNum" sz="quarter" idx="12"/>
          </p:nvPr>
        </p:nvSpPr>
        <p:spPr>
          <a:noFill/>
          <a:ln>
            <a:miter lim="800000"/>
            <a:headEnd/>
            <a:tailEnd/>
          </a:ln>
        </p:spPr>
        <p:txBody>
          <a:bodyPr/>
          <a:lstStyle/>
          <a:p>
            <a:fld id="{D899AAEA-DF68-49E0-A76C-A9CA02FD6E60}" type="slidenum">
              <a:rPr lang="en-US" altLang="zh-CN">
                <a:solidFill>
                  <a:schemeClr val="tx1"/>
                </a:solidFill>
                <a:latin typeface="Arial Black" pitchFamily="34" charset="0"/>
              </a:rPr>
              <a:pPr/>
              <a:t>20</a:t>
            </a:fld>
            <a:endParaRPr lang="en-US" altLang="zh-CN">
              <a:solidFill>
                <a:schemeClr val="tx1"/>
              </a:solidFill>
              <a:latin typeface="Arial Black"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altLang="zh-CN" b="1" dirty="0">
                <a:solidFill>
                  <a:schemeClr val="bg2">
                    <a:lumMod val="60000"/>
                    <a:lumOff val="40000"/>
                  </a:schemeClr>
                </a:solidFill>
                <a:effectLst>
                  <a:outerShdw blurRad="38100" dist="38100" dir="2700000" algn="tl">
                    <a:srgbClr val="C0C0C0"/>
                  </a:outerShdw>
                </a:effectLst>
                <a:latin typeface="Times New Roman" pitchFamily="18" charset="0"/>
              </a:rPr>
              <a:t>1.4 </a:t>
            </a:r>
            <a:r>
              <a:rPr lang="zh-CN" altLang="en-US" b="1" dirty="0">
                <a:solidFill>
                  <a:schemeClr val="bg2">
                    <a:lumMod val="60000"/>
                    <a:lumOff val="40000"/>
                  </a:schemeClr>
                </a:solidFill>
                <a:effectLst>
                  <a:outerShdw blurRad="38100" dist="38100" dir="2700000" algn="tl">
                    <a:srgbClr val="C0C0C0"/>
                  </a:outerShdw>
                </a:effectLst>
                <a:latin typeface="Times New Roman" pitchFamily="18" charset="0"/>
              </a:rPr>
              <a:t>范式</a:t>
            </a:r>
            <a:r>
              <a:rPr lang="zh-CN" altLang="en-US" b="1" dirty="0">
                <a:solidFill>
                  <a:schemeClr val="bg2">
                    <a:lumMod val="60000"/>
                    <a:lumOff val="40000"/>
                  </a:schemeClr>
                </a:solidFill>
              </a:rPr>
              <a:t> </a:t>
            </a:r>
          </a:p>
        </p:txBody>
      </p:sp>
      <p:sp>
        <p:nvSpPr>
          <p:cNvPr id="15364" name="Rectangle 3"/>
          <p:cNvSpPr>
            <a:spLocks noGrp="1" noChangeArrowheads="1"/>
          </p:cNvSpPr>
          <p:nvPr>
            <p:ph idx="1"/>
          </p:nvPr>
        </p:nvSpPr>
        <p:spPr/>
        <p:txBody>
          <a:bodyPr/>
          <a:lstStyle/>
          <a:p>
            <a:pPr>
              <a:spcBef>
                <a:spcPct val="80000"/>
              </a:spcBef>
              <a:buSzPct val="150000"/>
              <a:buFont typeface="Wingdings" pitchFamily="2" charset="2"/>
              <a:buChar char="§"/>
            </a:pPr>
            <a:r>
              <a:rPr lang="zh-CN" altLang="en-US" b="1" dirty="0">
                <a:latin typeface="Times New Roman" pitchFamily="18" charset="0"/>
              </a:rPr>
              <a:t>对偶式与对偶原理</a:t>
            </a:r>
            <a:r>
              <a:rPr lang="zh-CN" altLang="en-US" b="1" dirty="0"/>
              <a:t> </a:t>
            </a:r>
          </a:p>
          <a:p>
            <a:pPr>
              <a:spcBef>
                <a:spcPct val="80000"/>
              </a:spcBef>
              <a:buSzPct val="150000"/>
              <a:buFont typeface="Wingdings" pitchFamily="2" charset="2"/>
              <a:buChar char="§"/>
            </a:pPr>
            <a:r>
              <a:rPr lang="zh-CN" altLang="en-US" b="1" dirty="0">
                <a:latin typeface="Times New Roman" pitchFamily="18" charset="0"/>
              </a:rPr>
              <a:t>析取范式与合取范式</a:t>
            </a:r>
            <a:r>
              <a:rPr lang="zh-CN" altLang="en-US" b="1" dirty="0"/>
              <a:t> </a:t>
            </a:r>
          </a:p>
          <a:p>
            <a:pPr>
              <a:spcBef>
                <a:spcPct val="80000"/>
              </a:spcBef>
              <a:buSzPct val="150000"/>
              <a:buFont typeface="Wingdings" pitchFamily="2" charset="2"/>
              <a:buChar char="§"/>
            </a:pPr>
            <a:r>
              <a:rPr lang="zh-CN" altLang="en-US" b="1" dirty="0">
                <a:latin typeface="Times New Roman" pitchFamily="18" charset="0"/>
              </a:rPr>
              <a:t>主析取范式与主合取范式</a:t>
            </a:r>
            <a:r>
              <a:rPr lang="zh-CN" altLang="en-US" b="1" dirty="0"/>
              <a:t> </a:t>
            </a:r>
          </a:p>
        </p:txBody>
      </p:sp>
      <p:sp>
        <p:nvSpPr>
          <p:cNvPr id="15362" name="灯片编号占位符 4"/>
          <p:cNvSpPr>
            <a:spLocks noGrp="1"/>
          </p:cNvSpPr>
          <p:nvPr>
            <p:ph type="sldNum" sz="quarter" idx="12"/>
          </p:nvPr>
        </p:nvSpPr>
        <p:spPr>
          <a:noFill/>
        </p:spPr>
        <p:txBody>
          <a:bodyPr/>
          <a:lstStyle/>
          <a:p>
            <a:fld id="{FD384DB0-C30A-4F5C-B124-397F3E5BEED4}" type="slidenum">
              <a:rPr lang="en-US" altLang="zh-CN"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dirty="0"/>
              <a:t>对偶式和对偶原理</a:t>
            </a:r>
          </a:p>
        </p:txBody>
      </p:sp>
      <p:sp>
        <p:nvSpPr>
          <p:cNvPr id="141315" name="Rectangle 3"/>
          <p:cNvSpPr>
            <a:spLocks noGrp="1" noChangeArrowheads="1"/>
          </p:cNvSpPr>
          <p:nvPr>
            <p:ph idx="1"/>
          </p:nvPr>
        </p:nvSpPr>
        <p:spPr/>
        <p:txBody>
          <a:bodyPr/>
          <a:lstStyle/>
          <a:p>
            <a:r>
              <a:rPr lang="zh-CN" altLang="en-US" b="1" dirty="0">
                <a:solidFill>
                  <a:srgbClr val="FFFF00"/>
                </a:solidFill>
              </a:rPr>
              <a:t>定义</a:t>
            </a:r>
            <a:r>
              <a:rPr lang="zh-CN" altLang="en-US" dirty="0"/>
              <a:t> 在仅含有联结词</a:t>
            </a:r>
            <a:r>
              <a:rPr lang="zh-CN" altLang="en-US" b="1" dirty="0">
                <a:sym typeface="Symbol" pitchFamily="18" charset="2"/>
              </a:rPr>
              <a:t></a:t>
            </a:r>
            <a:r>
              <a:rPr lang="en-US" altLang="zh-CN" b="1" dirty="0">
                <a:sym typeface="Symbol" pitchFamily="18" charset="2"/>
              </a:rPr>
              <a:t>, </a:t>
            </a:r>
            <a:r>
              <a:rPr lang="en-US" altLang="zh-CN" b="1" dirty="0"/>
              <a:t>∧,∨</a:t>
            </a:r>
            <a:r>
              <a:rPr lang="zh-CN" altLang="en-US" dirty="0"/>
              <a:t>的命题公式</a:t>
            </a:r>
            <a:r>
              <a:rPr lang="en-US" altLang="zh-CN" dirty="0"/>
              <a:t>A</a:t>
            </a:r>
            <a:r>
              <a:rPr lang="zh-CN" altLang="en-US" dirty="0"/>
              <a:t>中，将</a:t>
            </a:r>
            <a:r>
              <a:rPr lang="zh-CN" altLang="en-US" b="1" dirty="0"/>
              <a:t>∨</a:t>
            </a:r>
            <a:r>
              <a:rPr lang="zh-CN" altLang="en-US" dirty="0"/>
              <a:t>换成</a:t>
            </a:r>
            <a:r>
              <a:rPr lang="zh-CN" altLang="en-US" b="1" dirty="0"/>
              <a:t>∧</a:t>
            </a:r>
            <a:r>
              <a:rPr lang="en-US" altLang="zh-CN" dirty="0"/>
              <a:t>, </a:t>
            </a:r>
            <a:r>
              <a:rPr lang="en-US" altLang="zh-CN" b="1" dirty="0"/>
              <a:t>∧</a:t>
            </a:r>
            <a:r>
              <a:rPr lang="zh-CN" altLang="en-US" dirty="0"/>
              <a:t>换成</a:t>
            </a:r>
            <a:r>
              <a:rPr lang="zh-CN" altLang="en-US" b="1" dirty="0"/>
              <a:t>∨</a:t>
            </a:r>
            <a:r>
              <a:rPr lang="zh-CN" altLang="en-US" dirty="0"/>
              <a:t>，若</a:t>
            </a:r>
            <a:r>
              <a:rPr lang="en-US" altLang="zh-CN" dirty="0"/>
              <a:t>A</a:t>
            </a:r>
            <a:r>
              <a:rPr lang="zh-CN" altLang="en-US" dirty="0"/>
              <a:t>中含有</a:t>
            </a:r>
            <a:r>
              <a:rPr lang="en-US" altLang="zh-CN" dirty="0"/>
              <a:t>0</a:t>
            </a:r>
            <a:r>
              <a:rPr lang="zh-CN" altLang="en-US" dirty="0"/>
              <a:t>或</a:t>
            </a:r>
            <a:r>
              <a:rPr lang="en-US" altLang="zh-CN" dirty="0"/>
              <a:t>1</a:t>
            </a:r>
            <a:r>
              <a:rPr lang="zh-CN" altLang="en-US" dirty="0"/>
              <a:t>，就将</a:t>
            </a:r>
            <a:r>
              <a:rPr lang="en-US" altLang="zh-CN" dirty="0"/>
              <a:t>0</a:t>
            </a:r>
            <a:r>
              <a:rPr lang="zh-CN" altLang="en-US" dirty="0"/>
              <a:t>换成</a:t>
            </a:r>
            <a:r>
              <a:rPr lang="en-US" altLang="zh-CN" dirty="0"/>
              <a:t>1</a:t>
            </a:r>
            <a:r>
              <a:rPr lang="zh-CN" altLang="en-US" dirty="0"/>
              <a:t>，</a:t>
            </a:r>
            <a:r>
              <a:rPr lang="en-US" altLang="zh-CN" dirty="0"/>
              <a:t>1</a:t>
            </a:r>
            <a:r>
              <a:rPr lang="zh-CN" altLang="en-US" dirty="0"/>
              <a:t>换成</a:t>
            </a:r>
            <a:r>
              <a:rPr lang="en-US" altLang="zh-CN" dirty="0"/>
              <a:t>0</a:t>
            </a:r>
            <a:r>
              <a:rPr lang="zh-CN" altLang="en-US" dirty="0"/>
              <a:t>，所得命题公式称为</a:t>
            </a:r>
            <a:r>
              <a:rPr lang="en-US" altLang="zh-CN" dirty="0"/>
              <a:t>A</a:t>
            </a:r>
            <a:r>
              <a:rPr lang="zh-CN" altLang="en-US" dirty="0"/>
              <a:t>的对偶式，记为</a:t>
            </a:r>
            <a:r>
              <a:rPr lang="en-US" altLang="zh-CN" dirty="0"/>
              <a:t>A*.</a:t>
            </a:r>
          </a:p>
          <a:p>
            <a:r>
              <a:rPr lang="zh-CN" altLang="en-US" dirty="0"/>
              <a:t>由定义，</a:t>
            </a:r>
            <a:r>
              <a:rPr lang="en-US" altLang="zh-CN" dirty="0"/>
              <a:t>(A*)*</a:t>
            </a:r>
            <a:r>
              <a:rPr lang="zh-CN" altLang="en-US" dirty="0"/>
              <a:t>还原成</a:t>
            </a:r>
            <a:r>
              <a:rPr lang="en-US" altLang="zh-CN" dirty="0"/>
              <a:t>A</a:t>
            </a:r>
          </a:p>
          <a:p>
            <a:pPr algn="just">
              <a:buFont typeface="Wingdings" pitchFamily="2" charset="2"/>
              <a:buNone/>
              <a:defRPr/>
            </a:pPr>
            <a:endParaRPr lang="en-US" altLang="zh-CN" dirty="0"/>
          </a:p>
          <a:p>
            <a:pPr algn="just">
              <a:buFont typeface="Wingdings" pitchFamily="2" charset="2"/>
              <a:buNone/>
              <a:defRPr/>
            </a:pPr>
            <a:r>
              <a:rPr lang="zh-CN" altLang="en-US" dirty="0"/>
              <a:t>例 </a:t>
            </a:r>
            <a:r>
              <a:rPr lang="en-US" altLang="zh-CN" dirty="0"/>
              <a:t>:	</a:t>
            </a:r>
          </a:p>
        </p:txBody>
      </p:sp>
      <p:sp>
        <p:nvSpPr>
          <p:cNvPr id="16386" name="灯片编号占位符 4"/>
          <p:cNvSpPr>
            <a:spLocks noGrp="1"/>
          </p:cNvSpPr>
          <p:nvPr>
            <p:ph type="sldNum" sz="quarter" idx="12"/>
          </p:nvPr>
        </p:nvSpPr>
        <p:spPr/>
        <p:txBody>
          <a:bodyPr/>
          <a:lstStyle/>
          <a:p>
            <a:fld id="{2261F185-4410-4B02-A701-FD1ABA21C669}" type="slidenum">
              <a:rPr lang="en-US" altLang="zh-CN" smtClean="0"/>
              <a:pPr/>
              <a:t>22</a:t>
            </a:fld>
            <a:endParaRPr lang="en-US" altLang="zh-CN"/>
          </a:p>
        </p:txBody>
      </p:sp>
      <p:pic>
        <p:nvPicPr>
          <p:cNvPr id="6" name="图片 5" descr="对偶.jpg"/>
          <p:cNvPicPr>
            <a:picLocks noChangeAspect="1"/>
          </p:cNvPicPr>
          <p:nvPr/>
        </p:nvPicPr>
        <p:blipFill>
          <a:blip r:embed="rId2" cstate="print"/>
          <a:srcRect b="18478"/>
          <a:stretch>
            <a:fillRect/>
          </a:stretch>
        </p:blipFill>
        <p:spPr>
          <a:xfrm>
            <a:off x="6072198" y="4000504"/>
            <a:ext cx="2600325" cy="1428760"/>
          </a:xfrm>
          <a:prstGeom prst="rect">
            <a:avLst/>
          </a:prstGeom>
        </p:spPr>
      </p:pic>
      <p:graphicFrame>
        <p:nvGraphicFramePr>
          <p:cNvPr id="8" name="表格 7"/>
          <p:cNvGraphicFramePr>
            <a:graphicFrameLocks noGrp="1"/>
          </p:cNvGraphicFramePr>
          <p:nvPr/>
        </p:nvGraphicFramePr>
        <p:xfrm>
          <a:off x="1714480" y="5572140"/>
          <a:ext cx="6953256" cy="1036320"/>
        </p:xfrm>
        <a:graphic>
          <a:graphicData uri="http://schemas.openxmlformats.org/drawingml/2006/table">
            <a:tbl>
              <a:tblPr firstRow="1" bandRow="1">
                <a:tableStyleId>{5C22544A-7EE6-4342-B048-85BDC9FD1C3A}</a:tableStyleId>
              </a:tblPr>
              <a:tblGrid>
                <a:gridCol w="1000132">
                  <a:extLst>
                    <a:ext uri="{9D8B030D-6E8A-4147-A177-3AD203B41FA5}">
                      <a16:colId xmlns:a16="http://schemas.microsoft.com/office/drawing/2014/main" val="20000"/>
                    </a:ext>
                  </a:extLst>
                </a:gridCol>
                <a:gridCol w="901150">
                  <a:extLst>
                    <a:ext uri="{9D8B030D-6E8A-4147-A177-3AD203B41FA5}">
                      <a16:colId xmlns:a16="http://schemas.microsoft.com/office/drawing/2014/main" val="20001"/>
                    </a:ext>
                  </a:extLst>
                </a:gridCol>
                <a:gridCol w="2170684">
                  <a:extLst>
                    <a:ext uri="{9D8B030D-6E8A-4147-A177-3AD203B41FA5}">
                      <a16:colId xmlns:a16="http://schemas.microsoft.com/office/drawing/2014/main" val="20002"/>
                    </a:ext>
                  </a:extLst>
                </a:gridCol>
                <a:gridCol w="2881290">
                  <a:extLst>
                    <a:ext uri="{9D8B030D-6E8A-4147-A177-3AD203B41FA5}">
                      <a16:colId xmlns:a16="http://schemas.microsoft.com/office/drawing/2014/main" val="20003"/>
                    </a:ext>
                  </a:extLst>
                </a:gridCol>
              </a:tblGrid>
              <a:tr h="500066">
                <a:tc>
                  <a:txBody>
                    <a:bodyPr/>
                    <a:lstStyle/>
                    <a:p>
                      <a:pPr algn="ctr"/>
                      <a:r>
                        <a:rPr lang="en-US" altLang="zh-CN" sz="2800" b="1" dirty="0"/>
                        <a:t>A</a:t>
                      </a:r>
                      <a:endParaRPr lang="zh-CN" altLang="en-US" sz="2800" b="1" dirty="0"/>
                    </a:p>
                  </a:txBody>
                  <a:tcPr anchor="ctr"/>
                </a:tc>
                <a:tc>
                  <a:txBody>
                    <a:bodyPr/>
                    <a:lstStyle/>
                    <a:p>
                      <a:pPr algn="ctr"/>
                      <a:r>
                        <a:rPr lang="en-US" altLang="zh-CN" sz="2800" b="1" dirty="0"/>
                        <a:t>0</a:t>
                      </a:r>
                      <a:endParaRPr lang="zh-CN" altLang="en-US" sz="2800" b="1" dirty="0"/>
                    </a:p>
                  </a:txBody>
                  <a:tcPr anchor="ctr"/>
                </a:tc>
                <a:tc>
                  <a:txBody>
                    <a:bodyPr/>
                    <a:lstStyle/>
                    <a:p>
                      <a:pPr algn="ct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p</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rPr>
                        <a:t>∧</a:t>
                      </a:r>
                      <a:r>
                        <a:rPr lang="en-US" altLang="zh-CN" sz="2800" b="1" i="1" dirty="0">
                          <a:latin typeface="Times New Roman" pitchFamily="18" charset="0"/>
                        </a:rPr>
                        <a:t>q</a:t>
                      </a:r>
                      <a:r>
                        <a:rPr lang="en-US" altLang="zh-CN" sz="2800" b="1" dirty="0">
                          <a:latin typeface="Times New Roman" pitchFamily="18" charset="0"/>
                        </a:rPr>
                        <a:t>) </a:t>
                      </a:r>
                      <a:endParaRPr lang="zh-CN" altLang="en-US" sz="2800" b="1" dirty="0"/>
                    </a:p>
                  </a:txBody>
                  <a:tcPr anchor="ctr"/>
                </a:tc>
                <a:tc>
                  <a:txBody>
                    <a:bodyPr/>
                    <a:lstStyle/>
                    <a:p>
                      <a:pPr algn="ct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p</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 ∨0 </a:t>
                      </a:r>
                      <a:endParaRPr lang="zh-CN" altLang="en-US" sz="2800" b="1" dirty="0"/>
                    </a:p>
                  </a:txBody>
                  <a:tcPr anchor="ctr"/>
                </a:tc>
                <a:extLst>
                  <a:ext uri="{0D108BD9-81ED-4DB2-BD59-A6C34878D82A}">
                    <a16:rowId xmlns:a16="http://schemas.microsoft.com/office/drawing/2014/main" val="10000"/>
                  </a:ext>
                </a:extLst>
              </a:tr>
              <a:tr h="500066">
                <a:tc>
                  <a:txBody>
                    <a:bodyPr/>
                    <a:lstStyle/>
                    <a:p>
                      <a:pPr algn="ctr"/>
                      <a:r>
                        <a:rPr lang="en-US" altLang="zh-CN" sz="2800" b="1" dirty="0"/>
                        <a:t>A</a:t>
                      </a:r>
                      <a:r>
                        <a:rPr lang="zh-CN" altLang="en-US" sz="2800" b="1" dirty="0"/>
                        <a:t>*</a:t>
                      </a:r>
                    </a:p>
                  </a:txBody>
                  <a:tcPr anchor="ctr"/>
                </a:tc>
                <a:tc>
                  <a:txBody>
                    <a:bodyPr/>
                    <a:lstStyle/>
                    <a:p>
                      <a:pPr algn="ctr"/>
                      <a:r>
                        <a:rPr lang="en-US" altLang="zh-CN" sz="2800" b="1" dirty="0"/>
                        <a:t>1</a:t>
                      </a:r>
                      <a:endParaRPr lang="zh-CN" altLang="en-US" sz="2800" b="1" dirty="0"/>
                    </a:p>
                  </a:txBody>
                  <a:tcPr anchor="ctr"/>
                </a:tc>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lang="zh-CN" altLang="en-US"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p</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 </a:t>
                      </a:r>
                    </a:p>
                  </a:txBody>
                  <a:tcPr anchor="ctr"/>
                </a:tc>
                <a:tc>
                  <a:txBody>
                    <a:bodyPr/>
                    <a:lstStyle/>
                    <a:p>
                      <a:pPr algn="ct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p</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 </a:t>
                      </a:r>
                      <a:r>
                        <a:rPr lang="en-US" altLang="zh-CN" sz="2800" b="1" i="1" dirty="0">
                          <a:latin typeface="Times New Roman" pitchFamily="18" charset="0"/>
                        </a:rPr>
                        <a:t>q</a:t>
                      </a:r>
                      <a:r>
                        <a:rPr lang="en-US" altLang="zh-CN" sz="2800" b="1" dirty="0">
                          <a:latin typeface="Times New Roman" pitchFamily="18" charset="0"/>
                        </a:rPr>
                        <a:t>) ∧ 1</a:t>
                      </a:r>
                      <a:endParaRPr lang="zh-CN" altLang="en-US" sz="2800" b="1" dirty="0"/>
                    </a:p>
                  </a:txBody>
                  <a:tcPr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slide(fromBottom)">
                                      <p:cBhvr>
                                        <p:cTn id="7" dur="500"/>
                                        <p:tgtEl>
                                          <p:spTgt spid="14131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fmla="#ppt_w*sin(2.5*pi*$)">
                                          <p:val>
                                            <p:fltVal val="0"/>
                                          </p:val>
                                        </p:tav>
                                        <p:tav tm="100000">
                                          <p:val>
                                            <p:fltVal val="1"/>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41315">
                                            <p:txEl>
                                              <p:pRg st="1" end="1"/>
                                            </p:txEl>
                                          </p:spTgt>
                                        </p:tgtEl>
                                        <p:attrNameLst>
                                          <p:attrName>style.visibility</p:attrName>
                                        </p:attrNameLst>
                                      </p:cBhvr>
                                      <p:to>
                                        <p:strVal val="visible"/>
                                      </p:to>
                                    </p:set>
                                    <p:animEffect transition="in" filter="slide(fromBottom)">
                                      <p:cBhvr>
                                        <p:cTn id="21" dur="500"/>
                                        <p:tgtEl>
                                          <p:spTgt spid="141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对偶式和对偶原理</a:t>
            </a:r>
          </a:p>
        </p:txBody>
      </p:sp>
      <p:sp>
        <p:nvSpPr>
          <p:cNvPr id="5" name="内容占位符 4"/>
          <p:cNvSpPr>
            <a:spLocks noGrp="1"/>
          </p:cNvSpPr>
          <p:nvPr>
            <p:ph idx="1"/>
          </p:nvPr>
        </p:nvSpPr>
        <p:spPr>
          <a:xfrm>
            <a:off x="484188" y="1639888"/>
            <a:ext cx="8659812" cy="4957762"/>
          </a:xfrm>
        </p:spPr>
        <p:txBody>
          <a:bodyPr/>
          <a:lstStyle/>
          <a:p>
            <a:pPr algn="just">
              <a:lnSpc>
                <a:spcPct val="90000"/>
              </a:lnSpc>
              <a:spcBef>
                <a:spcPct val="20000"/>
              </a:spcBef>
              <a:buClr>
                <a:schemeClr val="bg2"/>
              </a:buClr>
              <a:buSzPct val="75000"/>
              <a:buFont typeface="Wingdings" pitchFamily="2" charset="2"/>
              <a:buNone/>
              <a:defRPr/>
            </a:pPr>
            <a:r>
              <a:rPr lang="zh-CN" altLang="en-US" sz="2800" b="1" dirty="0">
                <a:solidFill>
                  <a:srgbClr val="FFFF00"/>
                </a:solidFill>
                <a:latin typeface="Times New Roman" pitchFamily="18" charset="0"/>
              </a:rPr>
              <a:t>定理</a:t>
            </a:r>
            <a:r>
              <a:rPr lang="zh-CN" altLang="en-US" sz="2800" dirty="0">
                <a:solidFill>
                  <a:srgbClr val="FF0066"/>
                </a:solidFill>
                <a:latin typeface="Times New Roman" pitchFamily="18" charset="0"/>
              </a:rPr>
              <a:t> </a:t>
            </a:r>
            <a:r>
              <a:rPr lang="zh-CN" altLang="en-US" sz="2800" dirty="0">
                <a:latin typeface="Times New Roman" pitchFamily="18" charset="0"/>
              </a:rPr>
              <a:t>设</a:t>
            </a:r>
            <a:r>
              <a:rPr lang="en-US" altLang="zh-CN" sz="2800" i="1" dirty="0">
                <a:latin typeface="Times New Roman" pitchFamily="18" charset="0"/>
              </a:rPr>
              <a:t>A</a:t>
            </a:r>
            <a:r>
              <a:rPr lang="en-US" altLang="zh-CN" sz="2800" i="1" baseline="30000" dirty="0">
                <a:latin typeface="Times New Roman" pitchFamily="18" charset="0"/>
              </a:rPr>
              <a:t>*</a:t>
            </a:r>
            <a:r>
              <a:rPr lang="zh-CN" altLang="en-US" sz="2800" dirty="0">
                <a:latin typeface="Times New Roman" pitchFamily="18" charset="0"/>
              </a:rPr>
              <a:t>是</a:t>
            </a:r>
            <a:r>
              <a:rPr lang="en-US" altLang="zh-CN" sz="2800" i="1" dirty="0">
                <a:latin typeface="Times New Roman" pitchFamily="18" charset="0"/>
              </a:rPr>
              <a:t>A</a:t>
            </a:r>
            <a:r>
              <a:rPr lang="zh-CN" altLang="en-US" sz="2800" dirty="0">
                <a:latin typeface="Times New Roman" pitchFamily="18" charset="0"/>
              </a:rPr>
              <a:t>的对偶式，</a:t>
            </a:r>
            <a:r>
              <a:rPr lang="en-US" altLang="zh-CN" sz="2800" i="1" dirty="0">
                <a:latin typeface="Times New Roman" pitchFamily="18" charset="0"/>
              </a:rPr>
              <a:t>p</a:t>
            </a:r>
            <a:r>
              <a:rPr lang="en-US" altLang="zh-CN" sz="2800" baseline="-30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p</a:t>
            </a:r>
            <a:r>
              <a:rPr lang="en-US" altLang="zh-CN" sz="2800" baseline="-30000" dirty="0">
                <a:latin typeface="Times New Roman" pitchFamily="18" charset="0"/>
              </a:rPr>
              <a:t>2</a:t>
            </a:r>
            <a:r>
              <a:rPr lang="en-US" altLang="zh-CN" sz="2800" dirty="0">
                <a:latin typeface="Times New Roman" pitchFamily="18" charset="0"/>
              </a:rPr>
              <a:t>,…,</a:t>
            </a:r>
            <a:r>
              <a:rPr lang="en-US" altLang="zh-CN" sz="2800" i="1" dirty="0" err="1">
                <a:latin typeface="Times New Roman" pitchFamily="18" charset="0"/>
              </a:rPr>
              <a:t>p</a:t>
            </a:r>
            <a:r>
              <a:rPr lang="en-US" altLang="zh-CN" sz="2800" i="1" baseline="-30000" dirty="0" err="1">
                <a:latin typeface="Times New Roman" pitchFamily="18" charset="0"/>
              </a:rPr>
              <a:t>n</a:t>
            </a:r>
            <a:r>
              <a:rPr lang="zh-CN" altLang="en-US" sz="2800" dirty="0">
                <a:latin typeface="Times New Roman" pitchFamily="18" charset="0"/>
              </a:rPr>
              <a:t>是出现在</a:t>
            </a:r>
            <a:r>
              <a:rPr lang="en-US" altLang="zh-CN" sz="2800" i="1" dirty="0">
                <a:latin typeface="Times New Roman" pitchFamily="18" charset="0"/>
              </a:rPr>
              <a:t>A</a:t>
            </a:r>
            <a:r>
              <a:rPr lang="zh-CN" altLang="en-US" sz="2800" dirty="0">
                <a:latin typeface="Times New Roman" pitchFamily="18" charset="0"/>
              </a:rPr>
              <a:t>和</a:t>
            </a:r>
          </a:p>
          <a:p>
            <a:pPr algn="just">
              <a:lnSpc>
                <a:spcPct val="90000"/>
              </a:lnSpc>
              <a:spcBef>
                <a:spcPct val="20000"/>
              </a:spcBef>
              <a:buClr>
                <a:schemeClr val="bg2"/>
              </a:buClr>
              <a:buSzPct val="75000"/>
              <a:buFont typeface="Wingdings" pitchFamily="2" charset="2"/>
              <a:buNone/>
              <a:defRPr/>
            </a:pPr>
            <a:r>
              <a:rPr lang="en-US" altLang="zh-CN" sz="2800" i="1" dirty="0">
                <a:latin typeface="Times New Roman" pitchFamily="18" charset="0"/>
              </a:rPr>
              <a:t>A</a:t>
            </a:r>
            <a:r>
              <a:rPr lang="en-US" altLang="zh-CN" sz="2800" i="1" baseline="30000" dirty="0">
                <a:latin typeface="Times New Roman" pitchFamily="18" charset="0"/>
              </a:rPr>
              <a:t>*</a:t>
            </a:r>
            <a:r>
              <a:rPr lang="zh-CN" altLang="en-US" sz="2800" dirty="0">
                <a:latin typeface="Times New Roman" pitchFamily="18" charset="0"/>
              </a:rPr>
              <a:t>中的全部命题变项，将</a:t>
            </a:r>
            <a:r>
              <a:rPr lang="en-US" altLang="zh-CN" sz="2800" i="1" dirty="0">
                <a:latin typeface="Times New Roman" pitchFamily="18" charset="0"/>
              </a:rPr>
              <a:t>A</a:t>
            </a:r>
            <a:r>
              <a:rPr lang="zh-CN" altLang="en-US" sz="2800" dirty="0">
                <a:latin typeface="Times New Roman" pitchFamily="18" charset="0"/>
              </a:rPr>
              <a:t>和</a:t>
            </a:r>
            <a:r>
              <a:rPr lang="en-US" altLang="zh-CN" sz="2800" i="1" dirty="0">
                <a:latin typeface="Times New Roman" pitchFamily="18" charset="0"/>
              </a:rPr>
              <a:t>A</a:t>
            </a:r>
            <a:r>
              <a:rPr lang="en-US" altLang="zh-CN" sz="2800" i="1" baseline="30000" dirty="0">
                <a:latin typeface="Times New Roman" pitchFamily="18" charset="0"/>
              </a:rPr>
              <a:t>*</a:t>
            </a:r>
            <a:r>
              <a:rPr lang="zh-CN" altLang="en-US" sz="2800" dirty="0">
                <a:latin typeface="Times New Roman" pitchFamily="18" charset="0"/>
              </a:rPr>
              <a:t>写成</a:t>
            </a:r>
            <a:r>
              <a:rPr lang="en-US" altLang="zh-CN" sz="2800" i="1" dirty="0">
                <a:latin typeface="Times New Roman" pitchFamily="18" charset="0"/>
              </a:rPr>
              <a:t>n</a:t>
            </a:r>
            <a:r>
              <a:rPr lang="zh-CN" altLang="en-US" sz="2800" dirty="0">
                <a:latin typeface="Times New Roman" pitchFamily="18" charset="0"/>
              </a:rPr>
              <a:t>元函数形式，</a:t>
            </a:r>
          </a:p>
          <a:p>
            <a:pPr algn="just">
              <a:lnSpc>
                <a:spcPct val="90000"/>
              </a:lnSpc>
              <a:spcBef>
                <a:spcPct val="20000"/>
              </a:spcBef>
              <a:buClr>
                <a:schemeClr val="bg2"/>
              </a:buClr>
              <a:buSzPct val="75000"/>
              <a:buFont typeface="Wingdings" pitchFamily="2" charset="2"/>
              <a:buNone/>
              <a:defRPr/>
            </a:pPr>
            <a:r>
              <a:rPr lang="zh-CN" altLang="en-US" sz="2800" dirty="0">
                <a:latin typeface="Times New Roman" pitchFamily="18" charset="0"/>
              </a:rPr>
              <a:t>则 </a:t>
            </a:r>
            <a:r>
              <a:rPr lang="en-US" altLang="zh-CN" sz="2800" dirty="0">
                <a:latin typeface="Times New Roman" pitchFamily="18" charset="0"/>
              </a:rPr>
              <a:t>(1) </a:t>
            </a:r>
            <a:r>
              <a:rPr lang="en-US" altLang="zh-CN" sz="2800" dirty="0">
                <a:latin typeface="Times New Roman" pitchFamily="18" charset="0"/>
                <a:cs typeface="Times New Roman" pitchFamily="18" charset="0"/>
                <a:sym typeface="Symbol" pitchFamily="18" charset="2"/>
              </a:rPr>
              <a:t> </a:t>
            </a:r>
            <a:r>
              <a:rPr lang="en-US" altLang="zh-CN" sz="2800" i="1" dirty="0">
                <a:latin typeface="Times New Roman" pitchFamily="18" charset="0"/>
              </a:rPr>
              <a:t>A</a:t>
            </a:r>
            <a:r>
              <a:rPr lang="en-US" altLang="zh-CN" sz="2800" dirty="0">
                <a:latin typeface="Times New Roman" pitchFamily="18" charset="0"/>
              </a:rPr>
              <a:t>(</a:t>
            </a:r>
            <a:r>
              <a:rPr lang="en-US" altLang="zh-CN" sz="2800" i="1" dirty="0">
                <a:latin typeface="Times New Roman" pitchFamily="18" charset="0"/>
              </a:rPr>
              <a:t>p</a:t>
            </a:r>
            <a:r>
              <a:rPr lang="en-US" altLang="zh-CN" sz="2800" baseline="-30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p</a:t>
            </a:r>
            <a:r>
              <a:rPr lang="en-US" altLang="zh-CN" sz="2800" baseline="-30000" dirty="0">
                <a:latin typeface="Times New Roman" pitchFamily="18" charset="0"/>
              </a:rPr>
              <a:t>2</a:t>
            </a:r>
            <a:r>
              <a:rPr lang="en-US" altLang="zh-CN" sz="2800" dirty="0">
                <a:latin typeface="Times New Roman" pitchFamily="18" charset="0"/>
              </a:rPr>
              <a:t>,…,</a:t>
            </a:r>
            <a:r>
              <a:rPr lang="en-US" altLang="zh-CN" sz="2800" i="1" dirty="0" err="1">
                <a:latin typeface="Times New Roman" pitchFamily="18" charset="0"/>
              </a:rPr>
              <a:t>p</a:t>
            </a:r>
            <a:r>
              <a:rPr lang="en-US" altLang="zh-CN" sz="2800" i="1" baseline="-30000" dirty="0" err="1">
                <a:latin typeface="Times New Roman" pitchFamily="18" charset="0"/>
              </a:rPr>
              <a:t>n</a:t>
            </a:r>
            <a:r>
              <a:rPr lang="en-US" altLang="zh-CN" sz="2800" dirty="0">
                <a:latin typeface="Times New Roman" pitchFamily="18" charset="0"/>
              </a:rPr>
              <a:t>) </a:t>
            </a:r>
            <a:r>
              <a:rPr lang="en-US" altLang="zh-CN" sz="24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a:t>
            </a:r>
            <a:r>
              <a:rPr lang="en-US" altLang="zh-CN" sz="2800" baseline="-30000" dirty="0">
                <a:latin typeface="Times New Roman" pitchFamily="18" charset="0"/>
              </a:rPr>
              <a:t>1</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a:t>
            </a:r>
            <a:r>
              <a:rPr lang="en-US" altLang="zh-CN" sz="2800" baseline="-30000" dirty="0">
                <a:latin typeface="Times New Roman" pitchFamily="18" charset="0"/>
              </a:rPr>
              <a:t>2</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err="1">
                <a:latin typeface="Times New Roman" pitchFamily="18" charset="0"/>
              </a:rPr>
              <a:t>p</a:t>
            </a:r>
            <a:r>
              <a:rPr lang="en-US" altLang="zh-CN" sz="2800" i="1" baseline="-30000" dirty="0" err="1">
                <a:latin typeface="Times New Roman" pitchFamily="18" charset="0"/>
              </a:rPr>
              <a:t>n</a:t>
            </a:r>
            <a:r>
              <a:rPr lang="en-US" altLang="zh-CN" sz="2800" dirty="0">
                <a:latin typeface="Times New Roman" pitchFamily="18" charset="0"/>
              </a:rPr>
              <a:t>)</a:t>
            </a:r>
            <a:endParaRPr lang="en-US" altLang="zh-CN" sz="2800" dirty="0">
              <a:latin typeface="Times New Roman" pitchFamily="18" charset="0"/>
              <a:cs typeface="Times New Roman" pitchFamily="18" charset="0"/>
            </a:endParaRPr>
          </a:p>
          <a:p>
            <a:pPr>
              <a:lnSpc>
                <a:spcPct val="90000"/>
              </a:lnSpc>
              <a:spcBef>
                <a:spcPct val="20000"/>
              </a:spcBef>
              <a:buClr>
                <a:schemeClr val="bg2"/>
              </a:buClr>
              <a:buSzPct val="75000"/>
              <a:buFont typeface="Wingdings" pitchFamily="2" charset="2"/>
              <a:buNone/>
              <a:defRPr/>
            </a:pPr>
            <a:r>
              <a:rPr lang="en-US" altLang="zh-CN" sz="2800" dirty="0">
                <a:latin typeface="Times New Roman" pitchFamily="18" charset="0"/>
              </a:rPr>
              <a:t>     (2) </a:t>
            </a:r>
            <a:r>
              <a:rPr lang="en-US" altLang="zh-CN" sz="2800" i="1" dirty="0">
                <a:latin typeface="Times New Roman" pitchFamily="18" charset="0"/>
              </a:rPr>
              <a:t>A</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a:t>
            </a:r>
            <a:r>
              <a:rPr lang="en-US" altLang="zh-CN" sz="2800" baseline="-30000" dirty="0">
                <a:latin typeface="Times New Roman" pitchFamily="18" charset="0"/>
              </a:rPr>
              <a:t>1</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a:t>
            </a:r>
            <a:r>
              <a:rPr lang="en-US" altLang="zh-CN" sz="2800" baseline="-30000" dirty="0">
                <a:latin typeface="Times New Roman" pitchFamily="18" charset="0"/>
              </a:rPr>
              <a:t>2</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err="1">
                <a:latin typeface="Times New Roman" pitchFamily="18" charset="0"/>
              </a:rPr>
              <a:t>p</a:t>
            </a:r>
            <a:r>
              <a:rPr lang="en-US" altLang="zh-CN" sz="2800" i="1" baseline="-30000" dirty="0" err="1">
                <a:latin typeface="Times New Roman" pitchFamily="18" charset="0"/>
              </a:rPr>
              <a:t>n</a:t>
            </a:r>
            <a:r>
              <a:rPr lang="en-US" altLang="zh-CN" sz="2800" dirty="0">
                <a:latin typeface="Times New Roman" pitchFamily="18" charset="0"/>
              </a:rPr>
              <a:t>) </a:t>
            </a:r>
            <a:r>
              <a:rPr lang="en-US" altLang="zh-CN" sz="24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i="1" dirty="0">
                <a:latin typeface="Times New Roman" pitchFamily="18" charset="0"/>
              </a:rPr>
              <a:t>p</a:t>
            </a:r>
            <a:r>
              <a:rPr lang="en-US" altLang="zh-CN" sz="2800" baseline="-30000" dirty="0">
                <a:latin typeface="Times New Roman" pitchFamily="18" charset="0"/>
              </a:rPr>
              <a:t>1</a:t>
            </a:r>
            <a:r>
              <a:rPr lang="en-US" altLang="zh-CN" sz="2800" dirty="0">
                <a:latin typeface="Times New Roman" pitchFamily="18" charset="0"/>
              </a:rPr>
              <a:t>,</a:t>
            </a:r>
            <a:r>
              <a:rPr lang="en-US" altLang="zh-CN" sz="2800" i="1" dirty="0">
                <a:latin typeface="Times New Roman" pitchFamily="18" charset="0"/>
              </a:rPr>
              <a:t>p</a:t>
            </a:r>
            <a:r>
              <a:rPr lang="en-US" altLang="zh-CN" sz="2800" baseline="-30000" dirty="0">
                <a:latin typeface="Times New Roman" pitchFamily="18" charset="0"/>
              </a:rPr>
              <a:t>2</a:t>
            </a:r>
            <a:r>
              <a:rPr lang="en-US" altLang="zh-CN" sz="2800" dirty="0">
                <a:latin typeface="Times New Roman" pitchFamily="18" charset="0"/>
              </a:rPr>
              <a:t>,…,</a:t>
            </a:r>
            <a:r>
              <a:rPr lang="en-US" altLang="zh-CN" sz="2800" i="1" dirty="0" err="1">
                <a:latin typeface="Times New Roman" pitchFamily="18" charset="0"/>
              </a:rPr>
              <a:t>p</a:t>
            </a:r>
            <a:r>
              <a:rPr lang="en-US" altLang="zh-CN" sz="2800" i="1" baseline="-30000" dirty="0" err="1">
                <a:latin typeface="Times New Roman" pitchFamily="18" charset="0"/>
              </a:rPr>
              <a:t>n</a:t>
            </a:r>
            <a:r>
              <a:rPr lang="en-US" altLang="zh-CN" sz="2800" dirty="0">
                <a:latin typeface="Times New Roman" pitchFamily="18" charset="0"/>
              </a:rPr>
              <a:t>) </a:t>
            </a:r>
          </a:p>
          <a:p>
            <a:pPr>
              <a:lnSpc>
                <a:spcPct val="90000"/>
              </a:lnSpc>
              <a:spcBef>
                <a:spcPct val="20000"/>
              </a:spcBef>
              <a:buClr>
                <a:schemeClr val="bg2"/>
              </a:buClr>
              <a:buSzPct val="75000"/>
              <a:buFont typeface="Wingdings" pitchFamily="2" charset="2"/>
              <a:buNone/>
              <a:defRPr/>
            </a:pPr>
            <a:r>
              <a:rPr lang="zh-CN" altLang="en-US" sz="2800" dirty="0">
                <a:solidFill>
                  <a:srgbClr val="FFFF00"/>
                </a:solidFill>
                <a:latin typeface="Times New Roman" pitchFamily="18" charset="0"/>
              </a:rPr>
              <a:t>例</a:t>
            </a:r>
            <a:r>
              <a:rPr lang="en-US" altLang="zh-CN" sz="2800" dirty="0">
                <a:solidFill>
                  <a:srgbClr val="FFFF00"/>
                </a:solidFill>
                <a:latin typeface="Times New Roman" pitchFamily="18" charset="0"/>
              </a:rPr>
              <a:t>:  </a:t>
            </a:r>
            <a:r>
              <a:rPr lang="en-US" altLang="zh-CN" sz="2800" i="1" dirty="0">
                <a:latin typeface="Times New Roman" pitchFamily="18" charset="0"/>
              </a:rPr>
              <a:t>A</a:t>
            </a:r>
            <a:r>
              <a:rPr lang="en-US" altLang="zh-CN" sz="2800" dirty="0">
                <a:latin typeface="Times New Roman" pitchFamily="18" charset="0"/>
              </a:rPr>
              <a:t>(</a:t>
            </a:r>
            <a:r>
              <a:rPr lang="en-US" altLang="zh-CN" sz="2800" i="1" dirty="0" err="1">
                <a:latin typeface="Times New Roman" pitchFamily="18" charset="0"/>
              </a:rPr>
              <a:t>p,q,r</a:t>
            </a:r>
            <a:r>
              <a:rPr lang="en-US" altLang="zh-CN" sz="2800" dirty="0">
                <a:latin typeface="Times New Roman" pitchFamily="18" charset="0"/>
              </a:rPr>
              <a:t>) </a:t>
            </a:r>
            <a:r>
              <a:rPr lang="en-US" altLang="zh-CN" sz="2400" dirty="0">
                <a:latin typeface="Times New Roman" pitchFamily="18" charset="0"/>
                <a:cs typeface="Times New Roman" pitchFamily="18" charset="0"/>
                <a:sym typeface="Symbol" pitchFamily="18" charset="2"/>
              </a:rPr>
              <a:t> </a:t>
            </a:r>
            <a:r>
              <a:rPr lang="en-US" altLang="zh-CN" sz="2800" i="1" dirty="0">
                <a:latin typeface="Times New Roman" pitchFamily="18" charset="0"/>
              </a:rPr>
              <a:t>p </a:t>
            </a:r>
            <a:r>
              <a:rPr lang="en-US" altLang="zh-CN" sz="20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000" dirty="0">
                <a:latin typeface="Times New Roman" pitchFamily="18" charset="0"/>
              </a:rPr>
              <a:t> </a:t>
            </a:r>
            <a:r>
              <a:rPr lang="en-US" altLang="zh-CN" sz="2800" i="1" dirty="0">
                <a:latin typeface="Times New Roman" pitchFamily="18" charset="0"/>
              </a:rPr>
              <a:t>q </a:t>
            </a:r>
            <a:r>
              <a:rPr lang="en-US" altLang="zh-CN" sz="2000" dirty="0">
                <a:latin typeface="Times New Roman" pitchFamily="18" charset="0"/>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i="1" dirty="0">
                <a:latin typeface="Times New Roman" pitchFamily="18" charset="0"/>
              </a:rPr>
              <a:t>       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i="1" dirty="0" err="1">
                <a:latin typeface="Times New Roman" pitchFamily="18" charset="0"/>
              </a:rPr>
              <a:t>p,q,r</a:t>
            </a:r>
            <a:r>
              <a:rPr lang="en-US" altLang="zh-CN" sz="2800" dirty="0">
                <a:latin typeface="Times New Roman" pitchFamily="18" charset="0"/>
              </a:rPr>
              <a:t>) </a:t>
            </a:r>
            <a:r>
              <a:rPr lang="en-US" altLang="zh-CN" sz="2400" dirty="0">
                <a:latin typeface="Times New Roman" pitchFamily="18" charset="0"/>
                <a:cs typeface="Times New Roman" pitchFamily="18" charset="0"/>
                <a:sym typeface="Symbol" pitchFamily="18" charset="2"/>
              </a:rPr>
              <a:t> </a:t>
            </a:r>
            <a:r>
              <a:rPr lang="en-US" altLang="zh-CN" sz="2800" i="1" dirty="0">
                <a:latin typeface="Times New Roman" pitchFamily="18" charset="0"/>
              </a:rPr>
              <a:t>p </a:t>
            </a:r>
            <a:r>
              <a:rPr lang="en-US" altLang="zh-CN" sz="2000" dirty="0">
                <a:latin typeface="Times New Roman" pitchFamily="18" charset="0"/>
              </a:rPr>
              <a:t>∨</a:t>
            </a:r>
            <a:r>
              <a:rPr lang="en-US" altLang="zh-CN" sz="2800" i="1" dirty="0">
                <a:latin typeface="Times New Roman" pitchFamily="18" charset="0"/>
              </a:rPr>
              <a:t> </a:t>
            </a:r>
            <a:r>
              <a:rPr lang="en-US" altLang="zh-CN" sz="20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000" dirty="0">
                <a:latin typeface="Times New Roman" pitchFamily="18" charset="0"/>
              </a:rPr>
              <a:t> </a:t>
            </a:r>
            <a:r>
              <a:rPr lang="en-US" altLang="zh-CN" sz="2800" i="1" dirty="0">
                <a:latin typeface="Times New Roman" pitchFamily="18" charset="0"/>
              </a:rPr>
              <a:t>q </a:t>
            </a:r>
            <a:r>
              <a:rPr lang="en-US" altLang="zh-CN" sz="2000" dirty="0">
                <a:latin typeface="Times New Roman" pitchFamily="18" charset="0"/>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400" dirty="0">
                <a:latin typeface="Times New Roman" pitchFamily="18" charset="0"/>
              </a:rPr>
              <a:t>  (1)</a:t>
            </a:r>
            <a:r>
              <a:rPr lang="zh-CN" altLang="en-US" sz="2800" dirty="0">
                <a:latin typeface="Times New Roman" pitchFamily="18" charset="0"/>
              </a:rPr>
              <a:t> </a:t>
            </a:r>
            <a:r>
              <a:rPr lang="zh-CN" altLang="en-US" sz="2800" dirty="0">
                <a:latin typeface="Times New Roman" pitchFamily="18" charset="0"/>
                <a:cs typeface="Times New Roman" pitchFamily="18" charset="0"/>
                <a:sym typeface="Symbol" pitchFamily="18" charset="2"/>
              </a:rPr>
              <a:t></a:t>
            </a:r>
            <a:r>
              <a:rPr lang="zh-CN" altLang="en-US" sz="2800" dirty="0">
                <a:latin typeface="Times New Roman" pitchFamily="18" charset="0"/>
              </a:rPr>
              <a:t> </a:t>
            </a:r>
            <a:r>
              <a:rPr lang="en-US" altLang="zh-CN" sz="2800" i="1" dirty="0">
                <a:latin typeface="Times New Roman" pitchFamily="18" charset="0"/>
              </a:rPr>
              <a:t>A</a:t>
            </a:r>
            <a:r>
              <a:rPr lang="en-US" altLang="zh-CN" sz="2800" dirty="0">
                <a:latin typeface="Times New Roman" pitchFamily="18" charset="0"/>
              </a:rPr>
              <a:t>(</a:t>
            </a:r>
            <a:r>
              <a:rPr lang="en-US" altLang="zh-CN" sz="2800" i="1" dirty="0" err="1">
                <a:latin typeface="Times New Roman" pitchFamily="18" charset="0"/>
              </a:rPr>
              <a:t>p,q,r</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 (</a:t>
            </a:r>
            <a:r>
              <a:rPr lang="en-US" altLang="zh-CN" sz="2800" dirty="0">
                <a:latin typeface="Times New Roman" pitchFamily="18" charset="0"/>
              </a:rPr>
              <a:t> </a:t>
            </a:r>
            <a:r>
              <a:rPr lang="en-US" altLang="zh-CN" sz="2800" i="1" dirty="0">
                <a:latin typeface="Times New Roman" pitchFamily="18" charset="0"/>
              </a:rPr>
              <a:t>p</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err="1">
                <a:latin typeface="Times New Roman" pitchFamily="18" charset="0"/>
              </a:rPr>
              <a:t>q</a:t>
            </a:r>
            <a:r>
              <a:rPr lang="en-US" altLang="zh-CN" sz="2800" dirty="0" err="1">
                <a:latin typeface="Times New Roman" pitchFamily="18" charset="0"/>
              </a:rPr>
              <a:t>∨</a:t>
            </a:r>
            <a:r>
              <a:rPr lang="en-US" altLang="zh-CN" sz="2800" i="1" dirty="0" err="1">
                <a:latin typeface="Times New Roman" pitchFamily="18" charset="0"/>
              </a:rPr>
              <a:t>r</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i="1" dirty="0">
                <a:latin typeface="Times New Roman" pitchFamily="18" charset="0"/>
              </a:rPr>
              <a:t>            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q,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 </a:t>
            </a:r>
            <a:r>
              <a:rPr lang="en-US" altLang="zh-CN" sz="2800" dirty="0">
                <a:latin typeface="Times New Roman" pitchFamily="18" charset="0"/>
              </a:rPr>
              <a:t>∧</a:t>
            </a:r>
            <a:r>
              <a:rPr lang="en-US" altLang="zh-CN" sz="2800" i="1"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400" dirty="0">
                <a:latin typeface="Times New Roman" pitchFamily="18" charset="0"/>
              </a:rPr>
              <a:t>  </a:t>
            </a:r>
            <a:r>
              <a:rPr lang="en-US" altLang="zh-CN" sz="2800" dirty="0">
                <a:latin typeface="Times New Roman" pitchFamily="18" charset="0"/>
              </a:rPr>
              <a:t>(2)</a:t>
            </a:r>
            <a:r>
              <a:rPr lang="zh-CN" altLang="en-US" sz="2800" dirty="0">
                <a:latin typeface="Times New Roman" pitchFamily="18" charset="0"/>
              </a:rPr>
              <a:t> </a:t>
            </a:r>
            <a:r>
              <a:rPr lang="en-US" altLang="zh-CN" sz="2800" i="1" dirty="0">
                <a:latin typeface="Times New Roman" pitchFamily="18" charset="0"/>
              </a:rPr>
              <a:t>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p,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q,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  </a:t>
            </a:r>
            <a:r>
              <a:rPr lang="en-US" altLang="zh-CN" sz="2800" i="1" dirty="0">
                <a:latin typeface="Times New Roman" pitchFamily="18" charset="0"/>
              </a:rPr>
              <a:t>p </a:t>
            </a:r>
            <a:r>
              <a:rPr lang="en-US" altLang="zh-CN" sz="2800" dirty="0">
                <a:latin typeface="Times New Roman" pitchFamily="18" charset="0"/>
              </a:rPr>
              <a:t>∧( </a:t>
            </a:r>
            <a:r>
              <a:rPr lang="en-US" altLang="zh-CN" sz="2800" i="1" dirty="0">
                <a:latin typeface="Times New Roman" pitchFamily="18" charset="0"/>
              </a:rPr>
              <a:t>q </a:t>
            </a:r>
            <a:r>
              <a:rPr lang="en-US" altLang="zh-CN" sz="2800" dirty="0">
                <a:latin typeface="Times New Roman" pitchFamily="18" charset="0"/>
              </a:rPr>
              <a:t>∨</a:t>
            </a:r>
            <a:r>
              <a:rPr lang="en-US" altLang="zh-CN" sz="2800" i="1"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A</a:t>
            </a:r>
            <a:r>
              <a:rPr lang="en-US" altLang="zh-CN" sz="2800" i="1" baseline="30000" dirty="0">
                <a:latin typeface="Times New Roman" pitchFamily="18" charset="0"/>
              </a:rPr>
              <a:t>* </a:t>
            </a:r>
            <a:r>
              <a:rPr lang="en-US" altLang="zh-CN" sz="2800" dirty="0">
                <a:latin typeface="Times New Roman" pitchFamily="18" charset="0"/>
              </a:rPr>
              <a:t>(</a:t>
            </a:r>
            <a:r>
              <a:rPr lang="en-US" altLang="zh-CN" sz="2800" i="1" dirty="0" err="1">
                <a:latin typeface="Times New Roman" pitchFamily="18" charset="0"/>
              </a:rPr>
              <a:t>p,q,r</a:t>
            </a:r>
            <a:r>
              <a:rPr lang="en-US" altLang="zh-CN" sz="2800" dirty="0">
                <a:latin typeface="Times New Roman" pitchFamily="18" charset="0"/>
              </a:rPr>
              <a:t>) </a:t>
            </a:r>
            <a:r>
              <a:rPr lang="en-US" altLang="zh-CN" sz="2800" dirty="0">
                <a:latin typeface="Times New Roman" pitchFamily="18" charset="0"/>
                <a:cs typeface="Times New Roman" pitchFamily="18" charset="0"/>
                <a:sym typeface="Symbol" pitchFamily="18" charset="2"/>
              </a:rPr>
              <a:t> (</a:t>
            </a:r>
            <a:r>
              <a:rPr lang="en-US" altLang="zh-CN" sz="2800" i="1" dirty="0">
                <a:latin typeface="Times New Roman" pitchFamily="18" charset="0"/>
              </a:rPr>
              <a:t>p</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rPr>
              <a:t> </a:t>
            </a:r>
            <a:r>
              <a:rPr lang="en-US" altLang="zh-CN" sz="2800" i="1" dirty="0">
                <a:latin typeface="Times New Roman" pitchFamily="18" charset="0"/>
              </a:rPr>
              <a:t>q </a:t>
            </a:r>
            <a:r>
              <a:rPr lang="en-US" altLang="zh-CN" sz="2800" dirty="0">
                <a:latin typeface="Times New Roman" pitchFamily="18" charset="0"/>
              </a:rPr>
              <a:t>∧</a:t>
            </a:r>
            <a:r>
              <a:rPr lang="en-US" altLang="zh-CN" sz="2800" i="1" dirty="0">
                <a:latin typeface="Times New Roman" pitchFamily="18" charset="0"/>
              </a:rPr>
              <a:t>  r</a:t>
            </a:r>
            <a:r>
              <a:rPr lang="en-US" altLang="zh-CN" sz="2800" dirty="0">
                <a:latin typeface="Times New Roman" pitchFamily="18" charset="0"/>
              </a:rPr>
              <a:t>))</a:t>
            </a:r>
            <a:r>
              <a:rPr lang="en-US" altLang="zh-CN" sz="2800" dirty="0">
                <a:latin typeface="Times New Roman" pitchFamily="18" charset="0"/>
                <a:cs typeface="Times New Roman" pitchFamily="18" charset="0"/>
                <a:sym typeface="Symbol" pitchFamily="18" charset="2"/>
              </a:rPr>
              <a:t> 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 </a:t>
            </a:r>
            <a:r>
              <a:rPr lang="en-US" altLang="zh-CN" sz="2800" dirty="0">
                <a:latin typeface="Times New Roman" pitchFamily="18" charset="0"/>
                <a:cs typeface="Times New Roman" pitchFamily="18" charset="0"/>
                <a:sym typeface="Symbol" pitchFamily="18" charset="2"/>
              </a:rPr>
              <a:t></a:t>
            </a:r>
            <a:r>
              <a:rPr lang="en-US" altLang="zh-CN" sz="2800" i="1" dirty="0">
                <a:latin typeface="Times New Roman" pitchFamily="18" charset="0"/>
              </a:rPr>
              <a:t> r</a:t>
            </a:r>
            <a:r>
              <a:rPr lang="en-US" altLang="zh-CN" sz="2800" dirty="0">
                <a:latin typeface="Times New Roman" pitchFamily="18" charset="0"/>
              </a:rPr>
              <a:t>)</a:t>
            </a:r>
          </a:p>
          <a:p>
            <a:pPr>
              <a:lnSpc>
                <a:spcPct val="90000"/>
              </a:lnSpc>
              <a:spcBef>
                <a:spcPct val="20000"/>
              </a:spcBef>
              <a:buClr>
                <a:schemeClr val="bg2"/>
              </a:buClr>
              <a:buSzPct val="75000"/>
              <a:buFont typeface="Wingdings" pitchFamily="2" charset="2"/>
              <a:buNone/>
              <a:defRPr/>
            </a:pPr>
            <a:endParaRPr lang="en-US" altLang="zh-CN" sz="2800" dirty="0">
              <a:latin typeface="Times New Roman" pitchFamily="18" charset="0"/>
            </a:endParaRPr>
          </a:p>
          <a:p>
            <a:endParaRPr lang="zh-CN" altLang="en-US" sz="2800" dirty="0"/>
          </a:p>
        </p:txBody>
      </p:sp>
      <p:sp>
        <p:nvSpPr>
          <p:cNvPr id="17410" name="灯片编号占位符 2"/>
          <p:cNvSpPr>
            <a:spLocks noGrp="1"/>
          </p:cNvSpPr>
          <p:nvPr>
            <p:ph type="sldNum" sz="quarter" idx="12"/>
          </p:nvPr>
        </p:nvSpPr>
        <p:spPr>
          <a:noFill/>
        </p:spPr>
        <p:txBody>
          <a:bodyPr/>
          <a:lstStyle/>
          <a:p>
            <a:fld id="{7E00746A-EA80-44D5-9DE0-640F283866E4}" type="slidenum">
              <a:rPr lang="en-US" altLang="zh-CN" smtClean="0"/>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对偶式和对偶原理</a:t>
            </a:r>
          </a:p>
        </p:txBody>
      </p:sp>
      <p:sp>
        <p:nvSpPr>
          <p:cNvPr id="5" name="内容占位符 4"/>
          <p:cNvSpPr>
            <a:spLocks noGrp="1"/>
          </p:cNvSpPr>
          <p:nvPr>
            <p:ph idx="1"/>
          </p:nvPr>
        </p:nvSpPr>
        <p:spPr/>
        <p:txBody>
          <a:bodyPr/>
          <a:lstStyle/>
          <a:p>
            <a:pPr>
              <a:lnSpc>
                <a:spcPct val="90000"/>
              </a:lnSpc>
              <a:spcBef>
                <a:spcPct val="20000"/>
              </a:spcBef>
              <a:buClr>
                <a:schemeClr val="bg2"/>
              </a:buClr>
              <a:buSzPct val="75000"/>
              <a:buFont typeface="Wingdings" pitchFamily="2" charset="2"/>
              <a:buNone/>
              <a:defRPr/>
            </a:pPr>
            <a:r>
              <a:rPr lang="zh-CN" altLang="en-US" sz="3200" b="1" dirty="0">
                <a:solidFill>
                  <a:srgbClr val="FFFF00"/>
                </a:solidFill>
                <a:latin typeface="宋体" pitchFamily="2" charset="-122"/>
              </a:rPr>
              <a:t>定理（对偶原理）</a:t>
            </a:r>
            <a:r>
              <a:rPr lang="zh-CN" altLang="en-US" sz="3200" b="1" dirty="0">
                <a:latin typeface="宋体" pitchFamily="2" charset="-122"/>
              </a:rPr>
              <a:t>设</a:t>
            </a:r>
            <a:r>
              <a:rPr lang="en-US" altLang="zh-CN" sz="3200" b="1" i="1" dirty="0">
                <a:latin typeface="Times New Roman" pitchFamily="18" charset="0"/>
                <a:cs typeface="Times New Roman" pitchFamily="18" charset="0"/>
              </a:rPr>
              <a:t>A</a:t>
            </a:r>
            <a:r>
              <a:rPr lang="zh-CN" altLang="en-US" sz="3200" b="1" dirty="0">
                <a:latin typeface="宋体" pitchFamily="2" charset="-122"/>
              </a:rPr>
              <a:t>，</a:t>
            </a:r>
            <a:r>
              <a:rPr lang="en-US" altLang="zh-CN" sz="3200" b="1" i="1" dirty="0">
                <a:latin typeface="Times New Roman" pitchFamily="18" charset="0"/>
                <a:cs typeface="Times New Roman" pitchFamily="18" charset="0"/>
              </a:rPr>
              <a:t>B</a:t>
            </a:r>
            <a:r>
              <a:rPr lang="zh-CN" altLang="en-US" sz="3200" b="1" dirty="0">
                <a:latin typeface="宋体" pitchFamily="2" charset="-122"/>
              </a:rPr>
              <a:t>为两个命题公式，</a:t>
            </a:r>
          </a:p>
          <a:p>
            <a:pPr>
              <a:lnSpc>
                <a:spcPct val="90000"/>
              </a:lnSpc>
              <a:spcBef>
                <a:spcPct val="20000"/>
              </a:spcBef>
              <a:buClr>
                <a:schemeClr val="bg2"/>
              </a:buClr>
              <a:buSzPct val="75000"/>
              <a:buFont typeface="Wingdings" pitchFamily="2" charset="2"/>
              <a:buNone/>
              <a:defRPr/>
            </a:pPr>
            <a:r>
              <a:rPr lang="zh-CN" altLang="en-US" sz="3200" b="1" dirty="0">
                <a:latin typeface="宋体" pitchFamily="2" charset="-122"/>
              </a:rPr>
              <a:t>                </a:t>
            </a:r>
            <a:r>
              <a:rPr lang="zh-CN" altLang="en-US" sz="3200" b="1" dirty="0">
                <a:solidFill>
                  <a:srgbClr val="FFFF00"/>
                </a:solidFill>
                <a:latin typeface="宋体" pitchFamily="2" charset="-122"/>
              </a:rPr>
              <a:t>若</a:t>
            </a:r>
            <a:r>
              <a:rPr lang="en-US" altLang="zh-CN" sz="3200" b="1" i="1" dirty="0">
                <a:solidFill>
                  <a:srgbClr val="FFFF00"/>
                </a:solidFill>
                <a:latin typeface="Times New Roman" pitchFamily="18" charset="0"/>
                <a:cs typeface="Times New Roman" pitchFamily="18" charset="0"/>
              </a:rPr>
              <a:t>A </a:t>
            </a:r>
            <a:r>
              <a:rPr lang="en-US" altLang="zh-CN" sz="3200" b="1" dirty="0">
                <a:solidFill>
                  <a:srgbClr val="FFFF00"/>
                </a:solidFill>
                <a:latin typeface="Times New Roman" pitchFamily="18" charset="0"/>
                <a:cs typeface="Times New Roman" pitchFamily="18" charset="0"/>
                <a:sym typeface="Symbol" pitchFamily="18" charset="2"/>
              </a:rPr>
              <a:t></a:t>
            </a:r>
            <a:r>
              <a:rPr lang="en-US" altLang="zh-CN" sz="3200" b="1" i="1" dirty="0">
                <a:solidFill>
                  <a:srgbClr val="FFFF00"/>
                </a:solidFill>
                <a:latin typeface="Times New Roman" pitchFamily="18" charset="0"/>
                <a:cs typeface="Times New Roman" pitchFamily="18" charset="0"/>
              </a:rPr>
              <a:t> B</a:t>
            </a:r>
            <a:r>
              <a:rPr lang="zh-CN" altLang="en-US" sz="3200" b="1" dirty="0">
                <a:solidFill>
                  <a:srgbClr val="FFFF00"/>
                </a:solidFill>
                <a:latin typeface="宋体" pitchFamily="2" charset="-122"/>
              </a:rPr>
              <a:t>，则</a:t>
            </a:r>
            <a:r>
              <a:rPr lang="en-US" altLang="zh-CN" sz="3200" b="1" i="1" dirty="0">
                <a:solidFill>
                  <a:srgbClr val="FFFF00"/>
                </a:solidFill>
                <a:latin typeface="Times New Roman" pitchFamily="18" charset="0"/>
                <a:cs typeface="Times New Roman" pitchFamily="18" charset="0"/>
              </a:rPr>
              <a:t>A</a:t>
            </a:r>
            <a:r>
              <a:rPr lang="en-US" altLang="zh-CN" sz="3200" b="1" i="1" baseline="30000" dirty="0">
                <a:solidFill>
                  <a:srgbClr val="FFFF00"/>
                </a:solidFill>
                <a:latin typeface="Times New Roman" pitchFamily="18" charset="0"/>
                <a:cs typeface="Times New Roman" pitchFamily="18" charset="0"/>
              </a:rPr>
              <a:t>*</a:t>
            </a:r>
            <a:r>
              <a:rPr lang="en-US" altLang="zh-CN" sz="3200" b="1" i="1" dirty="0">
                <a:solidFill>
                  <a:srgbClr val="FFFF00"/>
                </a:solidFill>
                <a:latin typeface="Times New Roman" pitchFamily="18" charset="0"/>
                <a:cs typeface="Times New Roman" pitchFamily="18" charset="0"/>
              </a:rPr>
              <a:t> </a:t>
            </a:r>
            <a:r>
              <a:rPr lang="en-US" altLang="zh-CN" sz="3200" b="1" dirty="0">
                <a:solidFill>
                  <a:srgbClr val="FFFF00"/>
                </a:solidFill>
                <a:latin typeface="Times New Roman" pitchFamily="18" charset="0"/>
                <a:cs typeface="Times New Roman" pitchFamily="18" charset="0"/>
                <a:sym typeface="Symbol" pitchFamily="18" charset="2"/>
              </a:rPr>
              <a:t></a:t>
            </a:r>
            <a:r>
              <a:rPr lang="en-US" altLang="zh-CN" sz="3200" b="1" i="1" dirty="0">
                <a:solidFill>
                  <a:srgbClr val="FFFF00"/>
                </a:solidFill>
                <a:latin typeface="Times New Roman" pitchFamily="18" charset="0"/>
                <a:cs typeface="Times New Roman" pitchFamily="18" charset="0"/>
              </a:rPr>
              <a:t> B</a:t>
            </a:r>
            <a:r>
              <a:rPr lang="en-US" altLang="zh-CN" sz="3200" b="1" i="1" baseline="30000" dirty="0">
                <a:solidFill>
                  <a:srgbClr val="FFFF00"/>
                </a:solidFill>
                <a:latin typeface="Times New Roman" pitchFamily="18" charset="0"/>
                <a:cs typeface="Times New Roman" pitchFamily="18" charset="0"/>
              </a:rPr>
              <a:t>*</a:t>
            </a:r>
            <a:r>
              <a:rPr lang="en-US" altLang="zh-CN" sz="3200" b="1" dirty="0">
                <a:solidFill>
                  <a:srgbClr val="FFFF00"/>
                </a:solidFill>
                <a:latin typeface="宋体" pitchFamily="2" charset="-122"/>
              </a:rPr>
              <a:t>.</a:t>
            </a:r>
          </a:p>
          <a:p>
            <a:pPr>
              <a:lnSpc>
                <a:spcPct val="115000"/>
              </a:lnSpc>
              <a:spcBef>
                <a:spcPct val="20000"/>
              </a:spcBef>
              <a:buClr>
                <a:schemeClr val="bg2"/>
              </a:buClr>
              <a:buSzPct val="75000"/>
              <a:buFont typeface="Wingdings" pitchFamily="2" charset="2"/>
              <a:buNone/>
              <a:defRPr/>
            </a:pPr>
            <a:r>
              <a:rPr lang="zh-CN" altLang="en-US" sz="3200" b="1" dirty="0">
                <a:solidFill>
                  <a:srgbClr val="FFFF00"/>
                </a:solidFill>
                <a:latin typeface="宋体" pitchFamily="2" charset="-122"/>
              </a:rPr>
              <a:t>例</a:t>
            </a:r>
            <a:r>
              <a:rPr lang="en-US" altLang="zh-CN" sz="3200" b="1" dirty="0">
                <a:solidFill>
                  <a:srgbClr val="FFFF00"/>
                </a:solidFill>
                <a:latin typeface="宋体" pitchFamily="2" charset="-122"/>
              </a:rPr>
              <a:t>: </a:t>
            </a:r>
          </a:p>
          <a:p>
            <a:pPr>
              <a:lnSpc>
                <a:spcPct val="115000"/>
              </a:lnSpc>
              <a:spcBef>
                <a:spcPct val="20000"/>
              </a:spcBef>
              <a:buClr>
                <a:schemeClr val="bg2"/>
              </a:buClr>
              <a:buSzPct val="75000"/>
              <a:buFont typeface="Wingdings" pitchFamily="2" charset="2"/>
              <a:buNone/>
              <a:defRPr/>
            </a:pPr>
            <a:r>
              <a:rPr lang="en-US" altLang="zh-CN" sz="3200" b="1" dirty="0">
                <a:latin typeface="宋体" pitchFamily="2" charset="-122"/>
              </a:rPr>
              <a:t> </a:t>
            </a:r>
            <a:r>
              <a:rPr lang="en-US" altLang="zh-CN" sz="3200" b="1" dirty="0">
                <a:latin typeface="Times New Roman" pitchFamily="18" charset="0"/>
              </a:rPr>
              <a:t>1.</a:t>
            </a:r>
            <a:r>
              <a:rPr lang="en-US" altLang="zh-CN" sz="3200" b="1" dirty="0">
                <a:latin typeface="宋体" pitchFamily="2" charset="-122"/>
              </a:rPr>
              <a:t> </a:t>
            </a:r>
            <a:r>
              <a:rPr lang="en-US" altLang="zh-CN" sz="3200" b="1" dirty="0">
                <a:latin typeface="Times New Roman" pitchFamily="18" charset="0"/>
                <a:cs typeface="Times New Roman" pitchFamily="18" charset="0"/>
              </a:rPr>
              <a:t>A </a:t>
            </a:r>
            <a:r>
              <a:rPr lang="en-US" altLang="zh-CN" sz="3200" b="1" dirty="0">
                <a:latin typeface="Times New Roman" pitchFamily="18" charset="0"/>
                <a:cs typeface="Times New Roman" pitchFamily="18" charset="0"/>
                <a:sym typeface="Symbol" pitchFamily="18" charset="2"/>
              </a:rPr>
              <a:t></a:t>
            </a:r>
            <a:r>
              <a:rPr lang="en-US" altLang="zh-CN" sz="3200" b="1" dirty="0">
                <a:latin typeface="Times New Roman" pitchFamily="18" charset="0"/>
                <a:cs typeface="Times New Roman" pitchFamily="18" charset="0"/>
              </a:rPr>
              <a:t> 1</a:t>
            </a:r>
            <a:r>
              <a:rPr lang="zh-CN" altLang="en-US" sz="3200" b="1" dirty="0">
                <a:latin typeface="Times New Roman" pitchFamily="18" charset="0"/>
                <a:cs typeface="Times New Roman" pitchFamily="18" charset="0"/>
              </a:rPr>
              <a:t>（</a:t>
            </a:r>
            <a:r>
              <a:rPr lang="zh-CN" altLang="en-US" sz="3200" b="1" dirty="0">
                <a:latin typeface="Times New Roman" pitchFamily="18" charset="0"/>
              </a:rPr>
              <a:t>重言式）</a:t>
            </a:r>
            <a:r>
              <a:rPr lang="zh-CN" altLang="en-US" sz="3200" b="1" dirty="0">
                <a:latin typeface="宋体" pitchFamily="2" charset="-122"/>
              </a:rPr>
              <a:t>，则</a:t>
            </a:r>
            <a:r>
              <a:rPr lang="en-US" altLang="zh-CN" sz="3200" b="1" dirty="0">
                <a:latin typeface="Times New Roman" pitchFamily="18" charset="0"/>
                <a:cs typeface="Times New Roman" pitchFamily="18" charset="0"/>
              </a:rPr>
              <a:t>A</a:t>
            </a:r>
            <a:r>
              <a:rPr lang="en-US" altLang="zh-CN" sz="3200" b="1" baseline="30000" dirty="0">
                <a:latin typeface="Times New Roman" pitchFamily="18" charset="0"/>
                <a:cs typeface="Times New Roman" pitchFamily="18" charset="0"/>
              </a:rPr>
              <a:t>*</a:t>
            </a:r>
            <a:r>
              <a:rPr lang="en-US" altLang="zh-CN" sz="3200" b="1" dirty="0">
                <a:latin typeface="Times New Roman" pitchFamily="18" charset="0"/>
                <a:cs typeface="Times New Roman" pitchFamily="18" charset="0"/>
              </a:rPr>
              <a:t> </a:t>
            </a:r>
            <a:r>
              <a:rPr lang="en-US" altLang="zh-CN" sz="3200" b="1" dirty="0">
                <a:latin typeface="Times New Roman" pitchFamily="18" charset="0"/>
                <a:cs typeface="Times New Roman" pitchFamily="18" charset="0"/>
                <a:sym typeface="Symbol" pitchFamily="18" charset="2"/>
              </a:rPr>
              <a:t></a:t>
            </a:r>
            <a:r>
              <a:rPr lang="en-US" altLang="zh-CN" sz="3200" b="1" dirty="0">
                <a:latin typeface="Times New Roman" pitchFamily="18" charset="0"/>
                <a:cs typeface="Times New Roman" pitchFamily="18" charset="0"/>
              </a:rPr>
              <a:t> 0</a:t>
            </a:r>
            <a:r>
              <a:rPr lang="zh-CN" altLang="en-US" sz="3200" b="1" dirty="0">
                <a:latin typeface="Times New Roman" pitchFamily="18" charset="0"/>
                <a:cs typeface="Times New Roman" pitchFamily="18" charset="0"/>
              </a:rPr>
              <a:t>（</a:t>
            </a:r>
            <a:r>
              <a:rPr lang="zh-CN" altLang="en-US" sz="3200" b="1" dirty="0">
                <a:latin typeface="Times New Roman" pitchFamily="18" charset="0"/>
              </a:rPr>
              <a:t>矛盾式）</a:t>
            </a:r>
          </a:p>
          <a:p>
            <a:pPr>
              <a:lnSpc>
                <a:spcPct val="115000"/>
              </a:lnSpc>
              <a:spcBef>
                <a:spcPct val="20000"/>
              </a:spcBef>
              <a:buClr>
                <a:schemeClr val="bg2"/>
              </a:buClr>
              <a:buSzPct val="75000"/>
              <a:buFont typeface="Wingdings" pitchFamily="2" charset="2"/>
              <a:buNone/>
              <a:defRPr/>
            </a:pPr>
            <a:r>
              <a:rPr lang="zh-CN" altLang="en-US" sz="3200" b="1" dirty="0">
                <a:latin typeface="Times New Roman" pitchFamily="18" charset="0"/>
              </a:rPr>
              <a:t>  </a:t>
            </a:r>
            <a:r>
              <a:rPr lang="en-US" altLang="zh-CN" sz="3200" b="1" dirty="0">
                <a:latin typeface="Times New Roman" pitchFamily="18" charset="0"/>
              </a:rPr>
              <a:t>2.  </a:t>
            </a:r>
            <a:r>
              <a:rPr lang="en-US" altLang="zh-CN" sz="3200" b="1" dirty="0">
                <a:latin typeface="Times New Roman" pitchFamily="18" charset="0"/>
                <a:cs typeface="Times New Roman" pitchFamily="18" charset="0"/>
              </a:rPr>
              <a:t>A </a:t>
            </a:r>
            <a:r>
              <a:rPr lang="en-US" altLang="zh-CN" sz="3200" b="1" dirty="0">
                <a:latin typeface="Times New Roman" pitchFamily="18" charset="0"/>
                <a:cs typeface="Times New Roman" pitchFamily="18" charset="0"/>
                <a:sym typeface="Symbol" pitchFamily="18" charset="2"/>
              </a:rPr>
              <a:t></a:t>
            </a:r>
            <a:r>
              <a:rPr lang="en-US" altLang="zh-CN" sz="3200" b="1" dirty="0">
                <a:latin typeface="Times New Roman" pitchFamily="18" charset="0"/>
                <a:cs typeface="Times New Roman" pitchFamily="18" charset="0"/>
              </a:rPr>
              <a:t> 0</a:t>
            </a:r>
            <a:r>
              <a:rPr lang="zh-CN" altLang="en-US" sz="3200" b="1" dirty="0">
                <a:latin typeface="Times New Roman" pitchFamily="18" charset="0"/>
              </a:rPr>
              <a:t>（矛盾式）</a:t>
            </a:r>
            <a:r>
              <a:rPr lang="zh-CN" altLang="en-US" sz="3200" b="1" dirty="0">
                <a:latin typeface="Times New Roman" pitchFamily="18" charset="0"/>
                <a:cs typeface="Times New Roman" pitchFamily="18" charset="0"/>
              </a:rPr>
              <a:t> </a:t>
            </a:r>
            <a:r>
              <a:rPr lang="zh-CN" altLang="en-US" sz="3200" b="1" dirty="0">
                <a:latin typeface="宋体" pitchFamily="2" charset="-122"/>
              </a:rPr>
              <a:t>，则</a:t>
            </a:r>
            <a:r>
              <a:rPr lang="en-US" altLang="zh-CN" sz="3200" b="1" dirty="0">
                <a:latin typeface="Times New Roman" pitchFamily="18" charset="0"/>
                <a:cs typeface="Times New Roman" pitchFamily="18" charset="0"/>
              </a:rPr>
              <a:t>A</a:t>
            </a:r>
            <a:r>
              <a:rPr lang="en-US" altLang="zh-CN" sz="3200" b="1" baseline="30000" dirty="0">
                <a:latin typeface="Times New Roman" pitchFamily="18" charset="0"/>
                <a:cs typeface="Times New Roman" pitchFamily="18" charset="0"/>
              </a:rPr>
              <a:t>*</a:t>
            </a:r>
            <a:r>
              <a:rPr lang="en-US" altLang="zh-CN" sz="3200" b="1" dirty="0">
                <a:latin typeface="Times New Roman" pitchFamily="18" charset="0"/>
                <a:cs typeface="Times New Roman" pitchFamily="18" charset="0"/>
              </a:rPr>
              <a:t> </a:t>
            </a:r>
            <a:r>
              <a:rPr lang="en-US" altLang="zh-CN" sz="3200" b="1" dirty="0">
                <a:latin typeface="Times New Roman" pitchFamily="18" charset="0"/>
                <a:cs typeface="Times New Roman" pitchFamily="18" charset="0"/>
                <a:sym typeface="Symbol" pitchFamily="18" charset="2"/>
              </a:rPr>
              <a:t> </a:t>
            </a:r>
            <a:r>
              <a:rPr lang="en-US" altLang="zh-CN" sz="3200" b="1" dirty="0">
                <a:latin typeface="Times New Roman" pitchFamily="18" charset="0"/>
                <a:cs typeface="Times New Roman" pitchFamily="18" charset="0"/>
              </a:rPr>
              <a:t>1</a:t>
            </a:r>
            <a:r>
              <a:rPr lang="zh-CN" altLang="en-US" sz="3200" b="1" dirty="0">
                <a:latin typeface="Times New Roman" pitchFamily="18" charset="0"/>
              </a:rPr>
              <a:t>（重言式）</a:t>
            </a:r>
          </a:p>
          <a:p>
            <a:pPr>
              <a:lnSpc>
                <a:spcPct val="115000"/>
              </a:lnSpc>
              <a:spcBef>
                <a:spcPct val="20000"/>
              </a:spcBef>
              <a:buClr>
                <a:schemeClr val="bg2"/>
              </a:buClr>
              <a:buSzPct val="75000"/>
              <a:buFont typeface="Wingdings" pitchFamily="2" charset="2"/>
              <a:buNone/>
              <a:defRPr/>
            </a:pPr>
            <a:r>
              <a:rPr lang="zh-CN" altLang="en-US" sz="3200" b="1" i="1" dirty="0">
                <a:latin typeface="Times New Roman" pitchFamily="18" charset="0"/>
              </a:rPr>
              <a:t>  </a:t>
            </a:r>
            <a:r>
              <a:rPr lang="en-US" altLang="zh-CN" sz="3200" b="1" dirty="0">
                <a:latin typeface="Times New Roman" pitchFamily="18" charset="0"/>
              </a:rPr>
              <a:t>3. </a:t>
            </a:r>
            <a:r>
              <a:rPr lang="en-US" altLang="zh-CN" sz="3200" b="1" i="1" dirty="0">
                <a:latin typeface="Times New Roman" pitchFamily="18" charset="0"/>
              </a:rPr>
              <a:t> p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rPr>
              <a:t>(</a:t>
            </a:r>
            <a:r>
              <a:rPr lang="en-US" altLang="zh-CN" sz="3200" b="1" dirty="0">
                <a:latin typeface="Times New Roman" pitchFamily="18" charset="0"/>
                <a:cs typeface="Times New Roman" pitchFamily="18" charset="0"/>
                <a:sym typeface="Symbol" pitchFamily="18" charset="2"/>
              </a:rPr>
              <a:t></a:t>
            </a:r>
            <a:r>
              <a:rPr lang="en-US" altLang="zh-CN" sz="3200" b="1" dirty="0">
                <a:latin typeface="Times New Roman" pitchFamily="18" charset="0"/>
              </a:rPr>
              <a:t> </a:t>
            </a:r>
            <a:r>
              <a:rPr lang="en-US" altLang="zh-CN" sz="3200" b="1" i="1" dirty="0">
                <a:latin typeface="Times New Roman" pitchFamily="18" charset="0"/>
              </a:rPr>
              <a:t>p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rPr>
              <a:t>(</a:t>
            </a:r>
            <a:r>
              <a:rPr lang="en-US" altLang="zh-CN" sz="3200" b="1" i="1" dirty="0">
                <a:latin typeface="Times New Roman" pitchFamily="18" charset="0"/>
              </a:rPr>
              <a:t> q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sym typeface="Symbol" pitchFamily="18" charset="2"/>
              </a:rPr>
              <a:t>q</a:t>
            </a:r>
            <a:r>
              <a:rPr lang="en-US" altLang="zh-CN" sz="3200" b="1" dirty="0">
                <a:latin typeface="Times New Roman" pitchFamily="18" charset="0"/>
              </a:rPr>
              <a:t>) ) </a:t>
            </a:r>
            <a:r>
              <a:rPr lang="zh-CN" altLang="en-US" sz="3200" b="1" dirty="0">
                <a:latin typeface="Times New Roman" pitchFamily="18" charset="0"/>
                <a:cs typeface="Times New Roman" pitchFamily="18" charset="0"/>
                <a:sym typeface="Symbol" pitchFamily="18" charset="2"/>
              </a:rPr>
              <a:t> </a:t>
            </a:r>
            <a:r>
              <a:rPr lang="en-US" altLang="zh-CN" sz="3200" b="1" dirty="0">
                <a:latin typeface="Times New Roman" pitchFamily="18" charset="0"/>
                <a:cs typeface="Times New Roman" pitchFamily="18" charset="0"/>
                <a:sym typeface="Symbol" pitchFamily="18" charset="2"/>
              </a:rPr>
              <a:t>1</a:t>
            </a:r>
          </a:p>
          <a:p>
            <a:pPr>
              <a:lnSpc>
                <a:spcPct val="115000"/>
              </a:lnSpc>
              <a:spcBef>
                <a:spcPct val="20000"/>
              </a:spcBef>
              <a:buClr>
                <a:schemeClr val="bg2"/>
              </a:buClr>
              <a:buSzPct val="75000"/>
              <a:buFont typeface="Wingdings" pitchFamily="2" charset="2"/>
              <a:buNone/>
              <a:defRPr/>
            </a:pPr>
            <a:r>
              <a:rPr lang="en-US" altLang="zh-CN" sz="3200" b="1" dirty="0">
                <a:latin typeface="Times New Roman" pitchFamily="18" charset="0"/>
                <a:cs typeface="Times New Roman" pitchFamily="18" charset="0"/>
                <a:sym typeface="Symbol" pitchFamily="18" charset="2"/>
              </a:rPr>
              <a:t>  </a:t>
            </a:r>
            <a:r>
              <a:rPr lang="zh-CN" altLang="en-US" sz="3200" b="1" dirty="0">
                <a:latin typeface="Times New Roman" pitchFamily="18" charset="0"/>
                <a:sym typeface="Symbol" pitchFamily="18" charset="2"/>
              </a:rPr>
              <a:t>则 </a:t>
            </a:r>
            <a:r>
              <a:rPr lang="en-US" altLang="zh-CN" sz="3200" b="1" i="1" dirty="0">
                <a:latin typeface="Times New Roman" pitchFamily="18" charset="0"/>
              </a:rPr>
              <a:t>p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rPr>
              <a:t>(</a:t>
            </a:r>
            <a:r>
              <a:rPr lang="en-US" altLang="zh-CN" sz="3200" b="1" dirty="0">
                <a:latin typeface="Times New Roman" pitchFamily="18" charset="0"/>
                <a:cs typeface="Times New Roman" pitchFamily="18" charset="0"/>
                <a:sym typeface="Symbol" pitchFamily="18" charset="2"/>
              </a:rPr>
              <a:t></a:t>
            </a:r>
            <a:r>
              <a:rPr lang="en-US" altLang="zh-CN" sz="3200" b="1" dirty="0">
                <a:latin typeface="Times New Roman" pitchFamily="18" charset="0"/>
              </a:rPr>
              <a:t> </a:t>
            </a:r>
            <a:r>
              <a:rPr lang="en-US" altLang="zh-CN" sz="3200" b="1" i="1" dirty="0">
                <a:latin typeface="Times New Roman" pitchFamily="18" charset="0"/>
              </a:rPr>
              <a:t>p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rPr>
              <a:t>(</a:t>
            </a:r>
            <a:r>
              <a:rPr lang="en-US" altLang="zh-CN" sz="3200" b="1" i="1" dirty="0">
                <a:latin typeface="Times New Roman" pitchFamily="18" charset="0"/>
              </a:rPr>
              <a:t> q </a:t>
            </a:r>
            <a:r>
              <a:rPr lang="en-US" altLang="zh-CN" sz="3200" b="1" dirty="0">
                <a:latin typeface="Times New Roman" pitchFamily="18" charset="0"/>
              </a:rPr>
              <a:t>∨</a:t>
            </a:r>
            <a:r>
              <a:rPr lang="en-US" altLang="zh-CN" sz="3200" b="1" i="1" dirty="0">
                <a:latin typeface="Times New Roman" pitchFamily="18" charset="0"/>
              </a:rPr>
              <a:t> </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sym typeface="Symbol" pitchFamily="18" charset="2"/>
              </a:rPr>
              <a:t>q</a:t>
            </a:r>
            <a:r>
              <a:rPr lang="en-US" altLang="zh-CN" sz="3200" b="1" dirty="0">
                <a:latin typeface="Times New Roman" pitchFamily="18" charset="0"/>
              </a:rPr>
              <a:t>) )</a:t>
            </a:r>
            <a:r>
              <a:rPr lang="zh-CN" altLang="en-US" sz="3200" b="1" dirty="0">
                <a:latin typeface="Times New Roman" pitchFamily="18" charset="0"/>
                <a:cs typeface="Times New Roman" pitchFamily="18" charset="0"/>
                <a:sym typeface="Symbol" pitchFamily="18" charset="2"/>
              </a:rPr>
              <a:t> </a:t>
            </a:r>
            <a:r>
              <a:rPr lang="en-US" altLang="zh-CN" sz="3200" b="1" dirty="0">
                <a:latin typeface="Times New Roman" pitchFamily="18" charset="0"/>
                <a:cs typeface="Times New Roman" pitchFamily="18" charset="0"/>
                <a:sym typeface="Symbol" pitchFamily="18" charset="2"/>
              </a:rPr>
              <a:t>0</a:t>
            </a:r>
            <a:endParaRPr lang="zh-CN" altLang="en-US" b="1" dirty="0"/>
          </a:p>
        </p:txBody>
      </p:sp>
      <p:sp>
        <p:nvSpPr>
          <p:cNvPr id="18434" name="灯片编号占位符 2"/>
          <p:cNvSpPr>
            <a:spLocks noGrp="1"/>
          </p:cNvSpPr>
          <p:nvPr>
            <p:ph type="sldNum" sz="quarter" idx="12"/>
          </p:nvPr>
        </p:nvSpPr>
        <p:spPr>
          <a:noFill/>
        </p:spPr>
        <p:txBody>
          <a:bodyPr/>
          <a:lstStyle/>
          <a:p>
            <a:fld id="{933B9DBF-2BD6-4CF6-A1D8-EEFFE8CC2EE0}"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析取范式与合取范式</a:t>
            </a:r>
            <a:r>
              <a:rPr lang="zh-CN" altLang="en-US" sz="4000" b="1" dirty="0">
                <a:solidFill>
                  <a:schemeClr val="tx1"/>
                </a:solidFill>
              </a:rPr>
              <a:t> </a:t>
            </a:r>
          </a:p>
        </p:txBody>
      </p:sp>
      <p:sp>
        <p:nvSpPr>
          <p:cNvPr id="19460" name="Rectangle 1027"/>
          <p:cNvSpPr>
            <a:spLocks noGrp="1" noChangeArrowheads="1"/>
          </p:cNvSpPr>
          <p:nvPr>
            <p:ph idx="1"/>
          </p:nvPr>
        </p:nvSpPr>
        <p:spPr/>
        <p:txBody>
          <a:bodyPr/>
          <a:lstStyle/>
          <a:p>
            <a:pPr marL="0" indent="0" algn="just">
              <a:lnSpc>
                <a:spcPct val="125000"/>
              </a:lnSpc>
              <a:buFont typeface="Wingdings" pitchFamily="2" charset="2"/>
              <a:buNone/>
            </a:pPr>
            <a:r>
              <a:rPr lang="zh-CN" altLang="en-US" sz="3200" b="1" dirty="0">
                <a:solidFill>
                  <a:srgbClr val="FFFF00"/>
                </a:solidFill>
              </a:rPr>
              <a:t>定义：</a:t>
            </a:r>
          </a:p>
          <a:p>
            <a:pPr marL="0" indent="0" algn="just">
              <a:lnSpc>
                <a:spcPct val="125000"/>
              </a:lnSpc>
              <a:buFont typeface="Wingdings" pitchFamily="2" charset="2"/>
              <a:buNone/>
            </a:pPr>
            <a:r>
              <a:rPr lang="zh-CN" altLang="en-US" sz="3200" b="1" dirty="0">
                <a:solidFill>
                  <a:srgbClr val="FFFF00"/>
                </a:solidFill>
                <a:latin typeface="宋体" pitchFamily="2" charset="-122"/>
              </a:rPr>
              <a:t>简单析取式</a:t>
            </a:r>
            <a:r>
              <a:rPr lang="en-US" altLang="zh-CN" sz="3200" b="1" dirty="0">
                <a:solidFill>
                  <a:srgbClr val="FFFF00"/>
                </a:solidFill>
                <a:latin typeface="宋体" pitchFamily="2" charset="-122"/>
              </a:rPr>
              <a:t>:</a:t>
            </a:r>
            <a:r>
              <a:rPr lang="zh-CN" altLang="en-US" sz="3200" b="1" dirty="0">
                <a:latin typeface="宋体" pitchFamily="2" charset="-122"/>
              </a:rPr>
              <a:t>由有限个命题变项及其否定构成的析取式</a:t>
            </a:r>
          </a:p>
          <a:p>
            <a:pPr marL="0" indent="0" algn="just">
              <a:lnSpc>
                <a:spcPct val="125000"/>
              </a:lnSpc>
              <a:buFont typeface="Wingdings" pitchFamily="2" charset="2"/>
              <a:buNone/>
            </a:pPr>
            <a:r>
              <a:rPr lang="zh-CN" altLang="en-US" sz="3200" b="1" dirty="0">
                <a:latin typeface="宋体" pitchFamily="2" charset="-122"/>
              </a:rPr>
              <a:t>      </a:t>
            </a:r>
            <a:r>
              <a:rPr lang="zh-CN" altLang="en-US" sz="3200" b="1" dirty="0">
                <a:latin typeface="Times New Roman" pitchFamily="18" charset="0"/>
              </a:rPr>
              <a:t>如</a:t>
            </a:r>
            <a:r>
              <a:rPr lang="en-US" altLang="zh-CN" sz="3200" b="1" dirty="0">
                <a:latin typeface="Times New Roman" pitchFamily="18" charset="0"/>
              </a:rPr>
              <a:t>:    </a:t>
            </a:r>
            <a:r>
              <a:rPr lang="en-US" altLang="zh-CN" sz="3200" b="1" i="1" dirty="0">
                <a:latin typeface="Times New Roman" pitchFamily="18" charset="0"/>
                <a:cs typeface="Times New Roman" pitchFamily="18" charset="0"/>
              </a:rPr>
              <a:t>p</a:t>
            </a:r>
            <a:r>
              <a:rPr lang="en-US" altLang="zh-CN" sz="3200" b="1" dirty="0">
                <a:latin typeface="Times New Roman" pitchFamily="18" charset="0"/>
                <a:cs typeface="Times New Roman" pitchFamily="18" charset="0"/>
              </a:rPr>
              <a:t>, </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rPr>
              <a:t>q</a:t>
            </a:r>
            <a:r>
              <a:rPr lang="en-US" altLang="zh-CN" sz="3200" b="1" dirty="0">
                <a:latin typeface="Times New Roman" pitchFamily="18" charset="0"/>
                <a:cs typeface="Times New Roman" pitchFamily="18" charset="0"/>
              </a:rPr>
              <a:t>, </a:t>
            </a:r>
            <a:r>
              <a:rPr lang="en-US" altLang="zh-CN" sz="3200" b="1" i="1" dirty="0">
                <a:latin typeface="Times New Roman" pitchFamily="18" charset="0"/>
                <a:cs typeface="Times New Roman" pitchFamily="18" charset="0"/>
              </a:rPr>
              <a:t>p</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rPr>
              <a:t>q</a:t>
            </a:r>
            <a:r>
              <a:rPr lang="en-US" altLang="zh-CN" sz="3200" b="1" dirty="0">
                <a:latin typeface="Times New Roman" pitchFamily="18" charset="0"/>
                <a:cs typeface="Times New Roman" pitchFamily="18" charset="0"/>
              </a:rPr>
              <a:t>, </a:t>
            </a:r>
            <a:r>
              <a:rPr lang="en-US" altLang="zh-CN" sz="3200" b="1" i="1" dirty="0" err="1">
                <a:latin typeface="Times New Roman" pitchFamily="18" charset="0"/>
                <a:cs typeface="Times New Roman" pitchFamily="18" charset="0"/>
              </a:rPr>
              <a:t>p</a:t>
            </a:r>
            <a:r>
              <a:rPr lang="en-US" altLang="zh-CN" sz="3200" b="1" dirty="0" err="1">
                <a:latin typeface="Times New Roman" pitchFamily="18" charset="0"/>
                <a:cs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err="1">
                <a:latin typeface="Times New Roman" pitchFamily="18" charset="0"/>
                <a:cs typeface="Times New Roman" pitchFamily="18" charset="0"/>
                <a:sym typeface="Symbol" pitchFamily="18" charset="2"/>
              </a:rPr>
              <a:t></a:t>
            </a:r>
            <a:r>
              <a:rPr lang="en-US" altLang="zh-CN" sz="3200" b="1" i="1" dirty="0" err="1">
                <a:latin typeface="Times New Roman" pitchFamily="18" charset="0"/>
                <a:cs typeface="Times New Roman" pitchFamily="18" charset="0"/>
              </a:rPr>
              <a:t>r</a:t>
            </a:r>
            <a:r>
              <a:rPr lang="en-US" altLang="zh-CN" sz="3200" b="1" dirty="0">
                <a:latin typeface="Times New Roman" pitchFamily="18" charset="0"/>
                <a:cs typeface="Times New Roman" pitchFamily="18" charset="0"/>
              </a:rPr>
              <a:t>, </a:t>
            </a:r>
            <a:r>
              <a:rPr lang="en-US" altLang="zh-CN" sz="3200" b="1" dirty="0">
                <a:cs typeface="Times New Roman" pitchFamily="18" charset="0"/>
              </a:rPr>
              <a:t>…</a:t>
            </a:r>
            <a:endParaRPr lang="en-US" altLang="zh-CN" sz="3200" b="1" dirty="0">
              <a:latin typeface="Times New Roman" pitchFamily="18" charset="0"/>
              <a:cs typeface="Times New Roman" pitchFamily="18" charset="0"/>
            </a:endParaRPr>
          </a:p>
          <a:p>
            <a:pPr marL="0" indent="0" algn="just">
              <a:lnSpc>
                <a:spcPct val="125000"/>
              </a:lnSpc>
              <a:buFont typeface="Wingdings" pitchFamily="2" charset="2"/>
              <a:buNone/>
            </a:pPr>
            <a:r>
              <a:rPr lang="zh-CN" altLang="en-US" sz="3200" b="1" dirty="0">
                <a:solidFill>
                  <a:srgbClr val="FFFF00"/>
                </a:solidFill>
                <a:latin typeface="宋体" pitchFamily="2" charset="-122"/>
              </a:rPr>
              <a:t>简单合取式</a:t>
            </a:r>
            <a:r>
              <a:rPr lang="en-US" altLang="zh-CN" sz="3200" b="1" dirty="0">
                <a:solidFill>
                  <a:srgbClr val="FFFF00"/>
                </a:solidFill>
                <a:latin typeface="宋体" pitchFamily="2" charset="-122"/>
              </a:rPr>
              <a:t>:</a:t>
            </a:r>
            <a:r>
              <a:rPr lang="zh-CN" altLang="en-US" sz="3200" b="1" dirty="0">
                <a:latin typeface="宋体" pitchFamily="2" charset="-122"/>
              </a:rPr>
              <a:t>由有限个命题变项及其否定构成的合取式</a:t>
            </a:r>
          </a:p>
          <a:p>
            <a:pPr marL="0" indent="0" algn="just">
              <a:lnSpc>
                <a:spcPct val="125000"/>
              </a:lnSpc>
              <a:buFont typeface="Wingdings" pitchFamily="2" charset="2"/>
              <a:buNone/>
            </a:pPr>
            <a:r>
              <a:rPr lang="zh-CN" altLang="en-US" sz="3200" b="1" dirty="0">
                <a:latin typeface="宋体" pitchFamily="2" charset="-122"/>
              </a:rPr>
              <a:t>      </a:t>
            </a:r>
            <a:r>
              <a:rPr lang="zh-CN" altLang="en-US" sz="3200" b="1" dirty="0">
                <a:latin typeface="Times New Roman" pitchFamily="18" charset="0"/>
              </a:rPr>
              <a:t>如</a:t>
            </a:r>
            <a:r>
              <a:rPr lang="en-US" altLang="zh-CN" sz="3200" b="1" dirty="0">
                <a:latin typeface="Times New Roman" pitchFamily="18" charset="0"/>
              </a:rPr>
              <a:t>:    </a:t>
            </a:r>
            <a:r>
              <a:rPr lang="en-US" altLang="zh-CN" sz="3200" b="1" i="1" dirty="0">
                <a:latin typeface="Times New Roman" pitchFamily="18" charset="0"/>
                <a:cs typeface="Times New Roman" pitchFamily="18" charset="0"/>
              </a:rPr>
              <a:t>p</a:t>
            </a:r>
            <a:r>
              <a:rPr lang="en-US" altLang="zh-CN" sz="3200" b="1" dirty="0">
                <a:latin typeface="Times New Roman" pitchFamily="18" charset="0"/>
                <a:cs typeface="Times New Roman" pitchFamily="18" charset="0"/>
              </a:rPr>
              <a:t>, </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rPr>
              <a:t>q</a:t>
            </a:r>
            <a:r>
              <a:rPr lang="en-US" altLang="zh-CN" sz="3200" b="1" dirty="0">
                <a:latin typeface="Times New Roman" pitchFamily="18" charset="0"/>
                <a:cs typeface="Times New Roman" pitchFamily="18" charset="0"/>
              </a:rPr>
              <a:t>, </a:t>
            </a:r>
            <a:r>
              <a:rPr lang="en-US" altLang="zh-CN" sz="3200" b="1" i="1" dirty="0">
                <a:latin typeface="Times New Roman" pitchFamily="18" charset="0"/>
                <a:cs typeface="Times New Roman" pitchFamily="18" charset="0"/>
              </a:rPr>
              <a:t>p</a:t>
            </a:r>
            <a:r>
              <a:rPr lang="en-US" altLang="zh-CN" sz="3200" b="1" dirty="0">
                <a:latin typeface="Times New Roman" pitchFamily="18" charset="0"/>
                <a:cs typeface="Times New Roman" pitchFamily="18" charset="0"/>
                <a:sym typeface="Symbol" pitchFamily="18" charset="2"/>
              </a:rPr>
              <a:t></a:t>
            </a:r>
            <a:r>
              <a:rPr lang="en-US" altLang="zh-CN" sz="3200" b="1" i="1" dirty="0">
                <a:latin typeface="Times New Roman" pitchFamily="18" charset="0"/>
                <a:cs typeface="Times New Roman" pitchFamily="18" charset="0"/>
              </a:rPr>
              <a:t>q</a:t>
            </a:r>
            <a:r>
              <a:rPr lang="en-US" altLang="zh-CN" sz="3200" b="1" dirty="0">
                <a:latin typeface="Times New Roman" pitchFamily="18" charset="0"/>
                <a:cs typeface="Times New Roman" pitchFamily="18" charset="0"/>
              </a:rPr>
              <a:t>, </a:t>
            </a:r>
            <a:r>
              <a:rPr lang="en-US" altLang="zh-CN" sz="3200" b="1" i="1" dirty="0" err="1">
                <a:latin typeface="Times New Roman" pitchFamily="18" charset="0"/>
                <a:cs typeface="Times New Roman" pitchFamily="18" charset="0"/>
              </a:rPr>
              <a:t>p</a:t>
            </a:r>
            <a:r>
              <a:rPr lang="en-US" altLang="zh-CN" sz="3200" b="1" dirty="0" err="1">
                <a:latin typeface="Times New Roman" pitchFamily="18" charset="0"/>
                <a:cs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err="1">
                <a:latin typeface="Times New Roman" pitchFamily="18" charset="0"/>
                <a:cs typeface="Times New Roman" pitchFamily="18" charset="0"/>
                <a:sym typeface="Symbol" pitchFamily="18" charset="2"/>
              </a:rPr>
              <a:t></a:t>
            </a:r>
            <a:r>
              <a:rPr lang="en-US" altLang="zh-CN" sz="3200" b="1" i="1" dirty="0" err="1">
                <a:latin typeface="Times New Roman" pitchFamily="18" charset="0"/>
                <a:cs typeface="Times New Roman" pitchFamily="18" charset="0"/>
              </a:rPr>
              <a:t>r</a:t>
            </a:r>
            <a:r>
              <a:rPr lang="en-US" altLang="zh-CN" sz="3200" b="1" dirty="0">
                <a:latin typeface="Times New Roman" pitchFamily="18" charset="0"/>
                <a:cs typeface="Times New Roman" pitchFamily="18" charset="0"/>
              </a:rPr>
              <a:t>, </a:t>
            </a:r>
            <a:r>
              <a:rPr lang="en-US" altLang="zh-CN" sz="3200" b="1" dirty="0">
                <a:cs typeface="Times New Roman" pitchFamily="18" charset="0"/>
              </a:rPr>
              <a:t>…</a:t>
            </a:r>
            <a:endParaRPr lang="en-US" altLang="zh-CN" sz="3200" b="1" dirty="0">
              <a:latin typeface="Times New Roman" pitchFamily="18" charset="0"/>
              <a:cs typeface="Times New Roman" pitchFamily="18" charset="0"/>
            </a:endParaRPr>
          </a:p>
        </p:txBody>
      </p:sp>
      <p:sp>
        <p:nvSpPr>
          <p:cNvPr id="19458" name="灯片编号占位符 4"/>
          <p:cNvSpPr>
            <a:spLocks noGrp="1"/>
          </p:cNvSpPr>
          <p:nvPr>
            <p:ph type="sldNum" sz="quarter" idx="12"/>
          </p:nvPr>
        </p:nvSpPr>
        <p:spPr>
          <a:noFill/>
        </p:spPr>
        <p:txBody>
          <a:bodyPr/>
          <a:lstStyle/>
          <a:p>
            <a:fld id="{ACC32347-6D0C-4EAA-B74A-F8944CBF72E3}" type="slidenum">
              <a:rPr lang="en-US" altLang="zh-CN"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zh-CN" altLang="en-US" dirty="0">
                <a:solidFill>
                  <a:schemeClr val="tx1"/>
                </a:solidFill>
                <a:effectLst>
                  <a:outerShdw blurRad="38100" dist="38100" dir="2700000" algn="tl">
                    <a:srgbClr val="C0C0C0"/>
                  </a:outerShdw>
                </a:effectLst>
                <a:latin typeface="宋体" pitchFamily="2" charset="-122"/>
              </a:rPr>
              <a:t>析取范式与合取范式</a:t>
            </a:r>
            <a:r>
              <a:rPr lang="en-US" altLang="zh-CN" dirty="0">
                <a:solidFill>
                  <a:schemeClr val="tx1"/>
                </a:solidFill>
                <a:effectLst>
                  <a:outerShdw blurRad="38100" dist="38100" dir="2700000" algn="tl">
                    <a:srgbClr val="C0C0C0"/>
                  </a:outerShdw>
                </a:effectLst>
                <a:latin typeface="宋体" pitchFamily="2" charset="-122"/>
              </a:rPr>
              <a:t>(</a:t>
            </a:r>
            <a:r>
              <a:rPr lang="zh-CN" altLang="en-US" dirty="0">
                <a:solidFill>
                  <a:schemeClr val="tx1"/>
                </a:solidFill>
                <a:effectLst>
                  <a:outerShdw blurRad="38100" dist="38100" dir="2700000" algn="tl">
                    <a:srgbClr val="C0C0C0"/>
                  </a:outerShdw>
                </a:effectLst>
                <a:latin typeface="宋体" pitchFamily="2" charset="-122"/>
              </a:rPr>
              <a:t>续</a:t>
            </a:r>
            <a:r>
              <a:rPr lang="en-US" altLang="zh-CN" dirty="0">
                <a:solidFill>
                  <a:schemeClr val="tx1"/>
                </a:solidFill>
                <a:effectLst>
                  <a:outerShdw blurRad="38100" dist="38100" dir="2700000" algn="tl">
                    <a:srgbClr val="C0C0C0"/>
                  </a:outerShdw>
                </a:effectLst>
                <a:latin typeface="宋体" pitchFamily="2" charset="-122"/>
              </a:rPr>
              <a:t>)</a:t>
            </a:r>
          </a:p>
        </p:txBody>
      </p:sp>
      <p:sp>
        <p:nvSpPr>
          <p:cNvPr id="20484" name="Rectangle 3"/>
          <p:cNvSpPr>
            <a:spLocks noGrp="1" noChangeArrowheads="1"/>
          </p:cNvSpPr>
          <p:nvPr>
            <p:ph idx="1"/>
          </p:nvPr>
        </p:nvSpPr>
        <p:spPr/>
        <p:txBody>
          <a:bodyPr/>
          <a:lstStyle/>
          <a:p>
            <a:pPr algn="just">
              <a:lnSpc>
                <a:spcPct val="125000"/>
              </a:lnSpc>
              <a:buFont typeface="Wingdings" pitchFamily="2" charset="2"/>
              <a:buNone/>
            </a:pPr>
            <a:r>
              <a:rPr lang="zh-CN" altLang="en-US" sz="2800" b="1" dirty="0">
                <a:solidFill>
                  <a:srgbClr val="FFFF00"/>
                </a:solidFill>
                <a:latin typeface="宋体" pitchFamily="2" charset="-122"/>
              </a:rPr>
              <a:t>析取范式</a:t>
            </a:r>
            <a:r>
              <a:rPr lang="en-US" altLang="zh-CN" sz="2800" b="1" dirty="0">
                <a:latin typeface="宋体" pitchFamily="2" charset="-122"/>
              </a:rPr>
              <a:t>:</a:t>
            </a:r>
            <a:r>
              <a:rPr lang="zh-CN" altLang="en-US" sz="2800" b="1" dirty="0">
                <a:latin typeface="宋体" pitchFamily="2" charset="-122"/>
              </a:rPr>
              <a:t>由有限个</a:t>
            </a:r>
            <a:r>
              <a:rPr lang="zh-CN" altLang="en-US" sz="2800" b="1" dirty="0">
                <a:solidFill>
                  <a:srgbClr val="F0823E"/>
                </a:solidFill>
                <a:latin typeface="宋体" pitchFamily="2" charset="-122"/>
              </a:rPr>
              <a:t>简单合取式</a:t>
            </a:r>
            <a:r>
              <a:rPr lang="zh-CN" altLang="en-US" sz="2800" b="1" dirty="0">
                <a:latin typeface="宋体" pitchFamily="2" charset="-122"/>
              </a:rPr>
              <a:t>组成的</a:t>
            </a:r>
            <a:r>
              <a:rPr lang="zh-CN" altLang="en-US" sz="2800" b="1" dirty="0">
                <a:solidFill>
                  <a:srgbClr val="F0823E"/>
                </a:solidFill>
                <a:latin typeface="宋体" pitchFamily="2" charset="-122"/>
              </a:rPr>
              <a:t>析取式</a:t>
            </a:r>
            <a:r>
              <a:rPr lang="en-US" altLang="zh-CN" sz="2800" b="1" dirty="0">
                <a:latin typeface="宋体" pitchFamily="2" charset="-122"/>
              </a:rPr>
              <a:t>,</a:t>
            </a:r>
          </a:p>
          <a:p>
            <a:pPr algn="just">
              <a:lnSpc>
                <a:spcPct val="125000"/>
              </a:lnSpc>
              <a:buFont typeface="Wingdings" pitchFamily="2" charset="2"/>
              <a:buNone/>
            </a:pPr>
            <a:r>
              <a:rPr lang="en-US" altLang="zh-CN" sz="2800" b="1" i="1" dirty="0">
                <a:latin typeface="Times New Roman" pitchFamily="18" charset="0"/>
                <a:cs typeface="Times New Roman" pitchFamily="18" charset="0"/>
              </a:rPr>
              <a:t>      A</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A</a:t>
            </a:r>
            <a:r>
              <a:rPr lang="en-US" altLang="zh-CN" sz="2800" b="1" i="1" baseline="-30000" dirty="0" err="1">
                <a:latin typeface="Times New Roman" pitchFamily="18" charset="0"/>
                <a:cs typeface="Times New Roman" pitchFamily="18" charset="0"/>
              </a:rPr>
              <a:t>r</a:t>
            </a:r>
            <a:r>
              <a:rPr lang="en-US" altLang="zh-CN" sz="2800" b="1" i="1" baseline="-30000"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 </a:t>
            </a:r>
            <a:r>
              <a:rPr lang="zh-CN" altLang="en-US" sz="2800" b="1" dirty="0">
                <a:latin typeface="Times New Roman" pitchFamily="18" charset="0"/>
              </a:rPr>
              <a:t>其中</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i="1" baseline="-30000" dirty="0">
                <a:latin typeface="Times New Roman" pitchFamily="18" charset="0"/>
                <a:cs typeface="Times New Roman" pitchFamily="18" charset="0"/>
              </a:rPr>
              <a:t>r </a:t>
            </a:r>
            <a:r>
              <a:rPr lang="zh-CN" altLang="en-US" sz="2800" b="1" dirty="0">
                <a:latin typeface="Times New Roman" pitchFamily="18" charset="0"/>
              </a:rPr>
              <a:t>是</a:t>
            </a:r>
            <a:r>
              <a:rPr lang="zh-CN" altLang="en-US" sz="2800" b="1" dirty="0">
                <a:latin typeface="宋体" pitchFamily="2" charset="-122"/>
              </a:rPr>
              <a:t>简单合取式</a:t>
            </a:r>
          </a:p>
          <a:p>
            <a:pPr algn="just">
              <a:lnSpc>
                <a:spcPct val="125000"/>
              </a:lnSpc>
              <a:buFont typeface="Wingdings" pitchFamily="2" charset="2"/>
              <a:buNone/>
            </a:pPr>
            <a:r>
              <a:rPr lang="zh-CN" altLang="en-US" sz="2800" b="1" dirty="0">
                <a:solidFill>
                  <a:srgbClr val="FFFF00"/>
                </a:solidFill>
                <a:latin typeface="宋体" pitchFamily="2" charset="-122"/>
              </a:rPr>
              <a:t>合取范式</a:t>
            </a:r>
            <a:r>
              <a:rPr lang="en-US" altLang="zh-CN" sz="2800" b="1" dirty="0">
                <a:latin typeface="宋体" pitchFamily="2" charset="-122"/>
              </a:rPr>
              <a:t>:</a:t>
            </a:r>
            <a:r>
              <a:rPr lang="zh-CN" altLang="en-US" sz="2800" b="1" dirty="0">
                <a:latin typeface="宋体" pitchFamily="2" charset="-122"/>
              </a:rPr>
              <a:t>由有限个</a:t>
            </a:r>
            <a:r>
              <a:rPr lang="zh-CN" altLang="en-US" sz="2800" b="1" dirty="0">
                <a:solidFill>
                  <a:srgbClr val="F0823E"/>
                </a:solidFill>
                <a:latin typeface="宋体" pitchFamily="2" charset="-122"/>
              </a:rPr>
              <a:t>简单析取式</a:t>
            </a:r>
            <a:r>
              <a:rPr lang="zh-CN" altLang="en-US" sz="2800" b="1" dirty="0">
                <a:latin typeface="宋体" pitchFamily="2" charset="-122"/>
              </a:rPr>
              <a:t>组成的</a:t>
            </a:r>
            <a:r>
              <a:rPr lang="zh-CN" altLang="en-US" sz="2800" b="1" dirty="0">
                <a:solidFill>
                  <a:srgbClr val="F0823E"/>
                </a:solidFill>
                <a:latin typeface="宋体" pitchFamily="2" charset="-122"/>
              </a:rPr>
              <a:t>合取式</a:t>
            </a:r>
            <a:endParaRPr lang="zh-CN" altLang="en-US" sz="2800" b="1" dirty="0">
              <a:solidFill>
                <a:srgbClr val="F0823E"/>
              </a:solidFill>
              <a:latin typeface="Times New Roman" pitchFamily="18" charset="0"/>
              <a:cs typeface="Times New Roman" pitchFamily="18" charset="0"/>
            </a:endParaRPr>
          </a:p>
          <a:p>
            <a:pPr algn="just">
              <a:lnSpc>
                <a:spcPct val="125000"/>
              </a:lnSpc>
              <a:buFont typeface="Wingdings" pitchFamily="2" charset="2"/>
              <a:buNone/>
            </a:pPr>
            <a:r>
              <a:rPr lang="zh-CN" altLang="en-US"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A</a:t>
            </a:r>
            <a:r>
              <a:rPr lang="en-US" altLang="zh-CN" sz="2800" b="1" i="1" baseline="-30000" dirty="0" err="1">
                <a:latin typeface="Times New Roman" pitchFamily="18" charset="0"/>
                <a:cs typeface="Times New Roman" pitchFamily="18" charset="0"/>
              </a:rPr>
              <a:t>r</a:t>
            </a:r>
            <a:r>
              <a:rPr lang="en-US" altLang="zh-CN" sz="2800" b="1" i="1" baseline="-30000"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 </a:t>
            </a:r>
            <a:r>
              <a:rPr lang="zh-CN" altLang="en-US" sz="2800" b="1" dirty="0">
                <a:latin typeface="Times New Roman" pitchFamily="18" charset="0"/>
              </a:rPr>
              <a:t>其中</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en-US" altLang="zh-CN" sz="2800" b="1" i="1" baseline="-30000" dirty="0">
                <a:latin typeface="Times New Roman" pitchFamily="18" charset="0"/>
                <a:cs typeface="Times New Roman" pitchFamily="18" charset="0"/>
              </a:rPr>
              <a:t>r </a:t>
            </a:r>
            <a:r>
              <a:rPr lang="zh-CN" altLang="en-US" sz="2800" b="1" dirty="0">
                <a:latin typeface="Times New Roman" pitchFamily="18" charset="0"/>
              </a:rPr>
              <a:t>是</a:t>
            </a:r>
            <a:r>
              <a:rPr lang="zh-CN" altLang="en-US" sz="2800" b="1" dirty="0">
                <a:latin typeface="宋体" pitchFamily="2" charset="-122"/>
              </a:rPr>
              <a:t>简单析取式</a:t>
            </a:r>
            <a:endParaRPr lang="zh-CN" altLang="en-US" sz="2800" b="1" dirty="0">
              <a:solidFill>
                <a:srgbClr val="FF3300"/>
              </a:solidFill>
              <a:latin typeface="宋体" pitchFamily="2" charset="-122"/>
            </a:endParaRPr>
          </a:p>
          <a:p>
            <a:pPr algn="just">
              <a:lnSpc>
                <a:spcPct val="120000"/>
              </a:lnSpc>
              <a:buFont typeface="Wingdings" pitchFamily="2" charset="2"/>
              <a:buNone/>
            </a:pPr>
            <a:r>
              <a:rPr lang="zh-CN" altLang="en-US" sz="2800" b="1" dirty="0">
                <a:solidFill>
                  <a:srgbClr val="FFFF00"/>
                </a:solidFill>
                <a:latin typeface="宋体" pitchFamily="2" charset="-122"/>
              </a:rPr>
              <a:t>范式</a:t>
            </a:r>
            <a:r>
              <a:rPr lang="en-US" altLang="zh-CN" sz="2800" b="1" dirty="0">
                <a:latin typeface="宋体" pitchFamily="2" charset="-122"/>
              </a:rPr>
              <a:t>:</a:t>
            </a:r>
            <a:r>
              <a:rPr lang="zh-CN" altLang="en-US" sz="2800" b="1" dirty="0">
                <a:latin typeface="宋体" pitchFamily="2" charset="-122"/>
              </a:rPr>
              <a:t>析取范式与合取范式的总称</a:t>
            </a:r>
            <a:r>
              <a:rPr lang="zh-CN" altLang="en-US" sz="2800" b="1" dirty="0">
                <a:cs typeface="Times New Roman" pitchFamily="18" charset="0"/>
              </a:rPr>
              <a:t> </a:t>
            </a:r>
            <a:endParaRPr lang="zh-CN" altLang="en-US" sz="2800" b="1" dirty="0">
              <a:latin typeface="Times New Roman" pitchFamily="18" charset="0"/>
              <a:cs typeface="Times New Roman" pitchFamily="18" charset="0"/>
            </a:endParaRPr>
          </a:p>
          <a:p>
            <a:pPr algn="just">
              <a:lnSpc>
                <a:spcPct val="120000"/>
              </a:lnSpc>
              <a:buFont typeface="Wingdings" pitchFamily="2" charset="2"/>
              <a:buNone/>
            </a:pPr>
            <a:r>
              <a:rPr lang="zh-CN" altLang="en-US" sz="2800" b="1" dirty="0">
                <a:solidFill>
                  <a:srgbClr val="FFFF00"/>
                </a:solidFill>
                <a:latin typeface="宋体" pitchFamily="2" charset="-122"/>
              </a:rPr>
              <a:t>公式</a:t>
            </a: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宋体" pitchFamily="2" charset="-122"/>
              </a:rPr>
              <a:t>的析取范式</a:t>
            </a:r>
            <a:r>
              <a:rPr lang="en-US" altLang="zh-CN" sz="2800" b="1" dirty="0">
                <a:latin typeface="Times New Roman" pitchFamily="18" charset="0"/>
                <a:cs typeface="Times New Roman" pitchFamily="18" charset="0"/>
              </a:rPr>
              <a:t>: </a:t>
            </a:r>
            <a:r>
              <a:rPr lang="zh-CN" altLang="en-US" sz="2800" b="1" dirty="0">
                <a:latin typeface="宋体" pitchFamily="2" charset="-122"/>
              </a:rPr>
              <a:t>与</a:t>
            </a:r>
            <a:r>
              <a:rPr lang="en-US" altLang="zh-CN" sz="2800" b="1" i="1" dirty="0">
                <a:latin typeface="Times New Roman" pitchFamily="18" charset="0"/>
                <a:cs typeface="Times New Roman" pitchFamily="18" charset="0"/>
              </a:rPr>
              <a:t>A</a:t>
            </a:r>
            <a:r>
              <a:rPr lang="zh-CN" altLang="en-US" sz="2800" b="1" dirty="0">
                <a:latin typeface="宋体" pitchFamily="2" charset="-122"/>
              </a:rPr>
              <a:t>等值的析取范式</a:t>
            </a:r>
            <a:endParaRPr lang="zh-CN" altLang="en-US" sz="2800" b="1" dirty="0">
              <a:latin typeface="Times New Roman" pitchFamily="18" charset="0"/>
              <a:cs typeface="Times New Roman" pitchFamily="18" charset="0"/>
            </a:endParaRPr>
          </a:p>
          <a:p>
            <a:pPr algn="just">
              <a:lnSpc>
                <a:spcPct val="120000"/>
              </a:lnSpc>
              <a:buFont typeface="Wingdings" pitchFamily="2" charset="2"/>
              <a:buNone/>
            </a:pPr>
            <a:r>
              <a:rPr lang="zh-CN" altLang="en-US" sz="2800" b="1" dirty="0">
                <a:solidFill>
                  <a:srgbClr val="FFFF00"/>
                </a:solidFill>
                <a:latin typeface="宋体" pitchFamily="2" charset="-122"/>
              </a:rPr>
              <a:t>公式</a:t>
            </a: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宋体" pitchFamily="2" charset="-122"/>
              </a:rPr>
              <a:t>的合取范式</a:t>
            </a:r>
            <a:r>
              <a:rPr lang="en-US" altLang="zh-CN" sz="2800" b="1" dirty="0">
                <a:latin typeface="Times New Roman" pitchFamily="18" charset="0"/>
                <a:cs typeface="Times New Roman" pitchFamily="18" charset="0"/>
              </a:rPr>
              <a:t>: </a:t>
            </a:r>
            <a:r>
              <a:rPr lang="zh-CN" altLang="en-US" sz="2800" b="1" dirty="0">
                <a:latin typeface="宋体" pitchFamily="2" charset="-122"/>
              </a:rPr>
              <a:t>与</a:t>
            </a:r>
            <a:r>
              <a:rPr lang="en-US" altLang="zh-CN" sz="2800" b="1" i="1" dirty="0">
                <a:latin typeface="Times New Roman" pitchFamily="18" charset="0"/>
                <a:cs typeface="Times New Roman" pitchFamily="18" charset="0"/>
              </a:rPr>
              <a:t>A</a:t>
            </a:r>
            <a:r>
              <a:rPr lang="zh-CN" altLang="en-US" sz="2800" b="1" dirty="0">
                <a:latin typeface="宋体" pitchFamily="2" charset="-122"/>
              </a:rPr>
              <a:t>等值的合取范式</a:t>
            </a:r>
          </a:p>
          <a:p>
            <a:pPr algn="just">
              <a:buFont typeface="Wingdings" pitchFamily="2" charset="2"/>
              <a:buNone/>
            </a:pPr>
            <a:endParaRPr lang="en-US" altLang="zh-CN" sz="2800" b="1" dirty="0"/>
          </a:p>
        </p:txBody>
      </p:sp>
      <p:sp>
        <p:nvSpPr>
          <p:cNvPr id="20482" name="灯片编号占位符 4"/>
          <p:cNvSpPr>
            <a:spLocks noGrp="1"/>
          </p:cNvSpPr>
          <p:nvPr>
            <p:ph type="sldNum" sz="quarter" idx="12"/>
          </p:nvPr>
        </p:nvSpPr>
        <p:spPr>
          <a:noFill/>
        </p:spPr>
        <p:txBody>
          <a:bodyPr/>
          <a:lstStyle/>
          <a:p>
            <a:fld id="{C471CEAD-70EA-431A-9DDC-E7FDE053B305}" type="slidenum">
              <a:rPr lang="en-US" altLang="zh-CN"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ffectLst>
                  <a:outerShdw blurRad="38100" dist="38100" dir="2700000" algn="tl">
                    <a:srgbClr val="C0C0C0"/>
                  </a:outerShdw>
                </a:effectLst>
                <a:latin typeface="宋体" pitchFamily="2" charset="-122"/>
              </a:rPr>
              <a:t>析取范式与合取范式</a:t>
            </a:r>
            <a:r>
              <a:rPr lang="en-US" altLang="zh-CN" dirty="0">
                <a:solidFill>
                  <a:schemeClr val="tx1"/>
                </a:solidFill>
                <a:effectLst>
                  <a:outerShdw blurRad="38100" dist="38100" dir="2700000" algn="tl">
                    <a:srgbClr val="C0C0C0"/>
                  </a:outerShdw>
                </a:effectLst>
                <a:latin typeface="宋体" pitchFamily="2" charset="-122"/>
              </a:rPr>
              <a:t>(</a:t>
            </a:r>
            <a:r>
              <a:rPr lang="zh-CN" altLang="en-US" dirty="0">
                <a:solidFill>
                  <a:schemeClr val="tx1"/>
                </a:solidFill>
                <a:effectLst>
                  <a:outerShdw blurRad="38100" dist="38100" dir="2700000" algn="tl">
                    <a:srgbClr val="C0C0C0"/>
                  </a:outerShdw>
                </a:effectLst>
                <a:latin typeface="宋体" pitchFamily="2" charset="-122"/>
              </a:rPr>
              <a:t>续</a:t>
            </a:r>
            <a:r>
              <a:rPr lang="en-US" altLang="zh-CN" dirty="0">
                <a:solidFill>
                  <a:schemeClr val="tx1"/>
                </a:solidFill>
                <a:effectLst>
                  <a:outerShdw blurRad="38100" dist="38100" dir="2700000" algn="tl">
                    <a:srgbClr val="C0C0C0"/>
                  </a:outerShdw>
                </a:effectLst>
                <a:latin typeface="宋体" pitchFamily="2" charset="-122"/>
              </a:rPr>
              <a:t>)</a:t>
            </a:r>
            <a:endParaRPr lang="zh-CN" altLang="en-US" dirty="0"/>
          </a:p>
        </p:txBody>
      </p:sp>
      <p:sp>
        <p:nvSpPr>
          <p:cNvPr id="3" name="内容占位符 2"/>
          <p:cNvSpPr>
            <a:spLocks noGrp="1"/>
          </p:cNvSpPr>
          <p:nvPr>
            <p:ph idx="1"/>
          </p:nvPr>
        </p:nvSpPr>
        <p:spPr>
          <a:xfrm>
            <a:off x="428596" y="1900238"/>
            <a:ext cx="8335962" cy="4957762"/>
          </a:xfrm>
        </p:spPr>
        <p:txBody>
          <a:bodyPr/>
          <a:lstStyle/>
          <a:p>
            <a:pPr marL="742950" indent="-742950">
              <a:buFont typeface="+mj-lt"/>
              <a:buAutoNum type="arabicPeriod"/>
            </a:pPr>
            <a:r>
              <a:rPr lang="zh-CN" altLang="en-US" sz="3200" b="1" dirty="0">
                <a:latin typeface="Times New Roman" pitchFamily="18" charset="0"/>
              </a:rPr>
              <a:t>单个命题变项及其否定是简单析取式</a:t>
            </a:r>
            <a:endParaRPr lang="en-US" altLang="zh-CN" sz="3200" b="1" dirty="0">
              <a:latin typeface="Times New Roman" pitchFamily="18" charset="0"/>
            </a:endParaRPr>
          </a:p>
          <a:p>
            <a:pPr marL="742950" indent="-742950">
              <a:buFont typeface="+mj-lt"/>
              <a:buAutoNum type="arabicPeriod"/>
            </a:pPr>
            <a:r>
              <a:rPr lang="zh-CN" altLang="en-US" sz="3200" b="1" dirty="0">
                <a:latin typeface="Times New Roman" pitchFamily="18" charset="0"/>
              </a:rPr>
              <a:t>单个命题变项及其否定是简单合取式</a:t>
            </a:r>
            <a:endParaRPr lang="en-US" altLang="zh-CN" sz="3200" b="1" dirty="0">
              <a:latin typeface="Times New Roman" pitchFamily="18" charset="0"/>
            </a:endParaRPr>
          </a:p>
          <a:p>
            <a:pPr marL="742950" indent="-742950">
              <a:buFont typeface="+mj-lt"/>
              <a:buAutoNum type="arabicPeriod"/>
            </a:pPr>
            <a:r>
              <a:rPr lang="en-US" altLang="zh-CN" sz="3200" b="1" i="1" dirty="0">
                <a:latin typeface="Times New Roman" pitchFamily="18" charset="0"/>
                <a:cs typeface="Times New Roman" pitchFamily="18" charset="0"/>
              </a:rPr>
              <a:t>p</a:t>
            </a:r>
            <a:r>
              <a:rPr lang="en-US" altLang="zh-CN" sz="3200" b="1" dirty="0">
                <a:latin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err="1">
                <a:latin typeface="Times New Roman" pitchFamily="18" charset="0"/>
                <a:sym typeface="Symbol" pitchFamily="18" charset="2"/>
              </a:rPr>
              <a:t></a:t>
            </a:r>
            <a:r>
              <a:rPr lang="en-US" altLang="zh-CN" sz="3200" b="1" i="1" dirty="0" err="1">
                <a:latin typeface="Times New Roman" pitchFamily="18" charset="0"/>
                <a:cs typeface="Times New Roman" pitchFamily="18" charset="0"/>
              </a:rPr>
              <a:t>r</a:t>
            </a:r>
            <a:r>
              <a:rPr lang="zh-CN" altLang="en-US" sz="3200" b="1" dirty="0">
                <a:latin typeface="Times New Roman" pitchFamily="18" charset="0"/>
                <a:cs typeface="Times New Roman" pitchFamily="18" charset="0"/>
              </a:rPr>
              <a:t>是合取范式</a:t>
            </a:r>
            <a:endParaRPr lang="en-US" altLang="zh-CN" sz="3200" b="1" dirty="0">
              <a:latin typeface="Times New Roman" pitchFamily="18" charset="0"/>
            </a:endParaRPr>
          </a:p>
          <a:p>
            <a:pPr marL="742950" indent="-742950">
              <a:buFont typeface="+mj-lt"/>
              <a:buAutoNum type="arabicPeriod"/>
            </a:pPr>
            <a:r>
              <a:rPr lang="en-US" altLang="zh-CN" sz="3200" b="1" dirty="0">
                <a:latin typeface="Times New Roman" pitchFamily="18" charset="0"/>
                <a:sym typeface="Symbol" pitchFamily="18" charset="2"/>
              </a:rPr>
              <a:t></a:t>
            </a:r>
            <a:r>
              <a:rPr lang="en-US" altLang="zh-CN" sz="3200" b="1" i="1" dirty="0" err="1">
                <a:latin typeface="Times New Roman" pitchFamily="18" charset="0"/>
                <a:cs typeface="Times New Roman" pitchFamily="18" charset="0"/>
              </a:rPr>
              <a:t>p</a:t>
            </a:r>
            <a:r>
              <a:rPr lang="en-US" altLang="zh-CN" sz="3200" b="1" dirty="0" err="1">
                <a:latin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a:latin typeface="Times New Roman" pitchFamily="18" charset="0"/>
                <a:sym typeface="Symbol" pitchFamily="18" charset="2"/>
              </a:rPr>
              <a:t></a:t>
            </a:r>
            <a:r>
              <a:rPr lang="en-US" altLang="zh-CN" sz="3200" b="1" i="1" dirty="0">
                <a:latin typeface="Times New Roman" pitchFamily="18" charset="0"/>
                <a:cs typeface="Times New Roman" pitchFamily="18" charset="0"/>
              </a:rPr>
              <a:t>r</a:t>
            </a:r>
            <a:r>
              <a:rPr lang="zh-CN" altLang="en-US" sz="3200" b="1" dirty="0">
                <a:latin typeface="Times New Roman" pitchFamily="18" charset="0"/>
                <a:cs typeface="Times New Roman" pitchFamily="18" charset="0"/>
              </a:rPr>
              <a:t>是析取范式</a:t>
            </a:r>
            <a:endParaRPr lang="en-US" altLang="zh-CN" sz="3200" b="1" dirty="0">
              <a:latin typeface="Times New Roman" pitchFamily="18" charset="0"/>
              <a:cs typeface="Times New Roman" pitchFamily="18" charset="0"/>
            </a:endParaRPr>
          </a:p>
          <a:p>
            <a:pPr marL="742950" indent="-742950">
              <a:buFont typeface="+mj-lt"/>
              <a:buAutoNum type="arabicPeriod"/>
            </a:pPr>
            <a:r>
              <a:rPr lang="en-US" altLang="zh-CN" sz="3200" b="1" i="1" dirty="0">
                <a:latin typeface="Times New Roman" pitchFamily="18" charset="0"/>
                <a:cs typeface="Times New Roman" pitchFamily="18" charset="0"/>
              </a:rPr>
              <a:t>p</a:t>
            </a:r>
            <a:r>
              <a:rPr lang="en-US" altLang="zh-CN" sz="3200" b="1" dirty="0">
                <a:latin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err="1">
                <a:latin typeface="Times New Roman" pitchFamily="18" charset="0"/>
                <a:sym typeface="Symbol" pitchFamily="18" charset="2"/>
              </a:rPr>
              <a:t></a:t>
            </a:r>
            <a:r>
              <a:rPr lang="en-US" altLang="zh-CN" sz="3200" b="1" i="1" dirty="0" err="1">
                <a:latin typeface="Times New Roman" pitchFamily="18" charset="0"/>
                <a:cs typeface="Times New Roman" pitchFamily="18" charset="0"/>
              </a:rPr>
              <a:t>r</a:t>
            </a:r>
            <a:r>
              <a:rPr lang="zh-CN" altLang="en-US" sz="3200" b="1" dirty="0">
                <a:latin typeface="Times New Roman" pitchFamily="18" charset="0"/>
                <a:cs typeface="Times New Roman" pitchFamily="18" charset="0"/>
              </a:rPr>
              <a:t>是析取范式</a:t>
            </a:r>
            <a:endParaRPr lang="en-US" altLang="zh-CN" sz="3200" b="1" dirty="0">
              <a:latin typeface="Times New Roman" pitchFamily="18" charset="0"/>
            </a:endParaRPr>
          </a:p>
          <a:p>
            <a:pPr marL="742950" indent="-742950">
              <a:buFont typeface="+mj-lt"/>
              <a:buAutoNum type="arabicPeriod"/>
            </a:pPr>
            <a:r>
              <a:rPr lang="en-US" altLang="zh-CN" sz="3200" b="1" dirty="0">
                <a:latin typeface="Times New Roman" pitchFamily="18" charset="0"/>
                <a:sym typeface="Symbol" pitchFamily="18" charset="2"/>
              </a:rPr>
              <a:t></a:t>
            </a:r>
            <a:r>
              <a:rPr lang="en-US" altLang="zh-CN" sz="3200" b="1" i="1" dirty="0" err="1">
                <a:latin typeface="Times New Roman" pitchFamily="18" charset="0"/>
                <a:cs typeface="Times New Roman" pitchFamily="18" charset="0"/>
              </a:rPr>
              <a:t>p</a:t>
            </a:r>
            <a:r>
              <a:rPr lang="en-US" altLang="zh-CN" sz="3200" b="1" dirty="0" err="1">
                <a:latin typeface="Times New Roman" pitchFamily="18" charset="0"/>
                <a:sym typeface="Symbol" pitchFamily="18" charset="2"/>
              </a:rPr>
              <a:t></a:t>
            </a:r>
            <a:r>
              <a:rPr lang="en-US" altLang="zh-CN" sz="3200" b="1" i="1" dirty="0" err="1">
                <a:latin typeface="Times New Roman" pitchFamily="18" charset="0"/>
                <a:cs typeface="Times New Roman" pitchFamily="18" charset="0"/>
              </a:rPr>
              <a:t>q</a:t>
            </a:r>
            <a:r>
              <a:rPr lang="en-US" altLang="zh-CN" sz="3200" b="1" dirty="0">
                <a:latin typeface="Times New Roman" pitchFamily="18" charset="0"/>
                <a:sym typeface="Symbol" pitchFamily="18" charset="2"/>
              </a:rPr>
              <a:t></a:t>
            </a:r>
            <a:r>
              <a:rPr lang="en-US" altLang="zh-CN" sz="3200" b="1" i="1" dirty="0">
                <a:latin typeface="Times New Roman" pitchFamily="18" charset="0"/>
                <a:cs typeface="Times New Roman" pitchFamily="18" charset="0"/>
              </a:rPr>
              <a:t>r</a:t>
            </a:r>
            <a:r>
              <a:rPr lang="zh-CN" altLang="en-US" sz="3200" b="1" dirty="0">
                <a:latin typeface="Times New Roman" pitchFamily="18" charset="0"/>
                <a:cs typeface="Times New Roman" pitchFamily="18" charset="0"/>
              </a:rPr>
              <a:t>是合取范式</a:t>
            </a:r>
            <a:endParaRPr lang="en-US" altLang="zh-CN" sz="3200" b="1" dirty="0">
              <a:latin typeface="Times New Roman" pitchFamily="18" charset="0"/>
              <a:cs typeface="Times New Roman" pitchFamily="18" charset="0"/>
            </a:endParaRPr>
          </a:p>
          <a:p>
            <a:pPr marL="742950" indent="-742950">
              <a:buFont typeface="+mj-lt"/>
              <a:buAutoNum type="arabicPeriod"/>
            </a:pPr>
            <a:r>
              <a:rPr lang="zh-CN" altLang="en-US" sz="3200" b="1" dirty="0">
                <a:latin typeface="Times New Roman" pitchFamily="18" charset="0"/>
              </a:rPr>
              <a:t>析取范式的对偶式为合取范式</a:t>
            </a:r>
            <a:endParaRPr lang="en-US" altLang="zh-CN" sz="3200" b="1" dirty="0">
              <a:latin typeface="Times New Roman" pitchFamily="18" charset="0"/>
            </a:endParaRPr>
          </a:p>
          <a:p>
            <a:pPr marL="742950" indent="-742950">
              <a:buFont typeface="+mj-lt"/>
              <a:buAutoNum type="arabicPeriod"/>
            </a:pPr>
            <a:r>
              <a:rPr lang="zh-CN" altLang="en-US" sz="3200" b="1" dirty="0">
                <a:latin typeface="Times New Roman" pitchFamily="18" charset="0"/>
              </a:rPr>
              <a:t>合取范式的对偶式为析取范式</a:t>
            </a:r>
            <a:endParaRPr lang="en-US" altLang="zh-CN" sz="3200" b="1" dirty="0">
              <a:latin typeface="Times New Roman" pitchFamily="18" charset="0"/>
            </a:endParaRPr>
          </a:p>
          <a:p>
            <a:endParaRPr lang="zh-CN" altLang="en-US" sz="3200" dirty="0"/>
          </a:p>
        </p:txBody>
      </p:sp>
      <p:sp>
        <p:nvSpPr>
          <p:cNvPr id="4" name="灯片编号占位符 3"/>
          <p:cNvSpPr>
            <a:spLocks noGrp="1"/>
          </p:cNvSpPr>
          <p:nvPr>
            <p:ph type="sldNum" sz="quarter" idx="12"/>
          </p:nvPr>
        </p:nvSpPr>
        <p:spPr/>
        <p:txBody>
          <a:bodyPr/>
          <a:lstStyle/>
          <a:p>
            <a:fld id="{9E11C586-630F-4006-81BB-C55D7F841044}" type="slidenum">
              <a:rPr lang="en-US" altLang="zh-CN" smtClean="0"/>
              <a:pPr/>
              <a:t>27</a:t>
            </a:fld>
            <a:endParaRPr lang="en-US" altLang="zh-CN" dirty="0"/>
          </a:p>
        </p:txBody>
      </p:sp>
      <p:sp>
        <p:nvSpPr>
          <p:cNvPr id="6" name="爆炸形 1 5"/>
          <p:cNvSpPr/>
          <p:nvPr/>
        </p:nvSpPr>
        <p:spPr>
          <a:xfrm>
            <a:off x="0" y="928670"/>
            <a:ext cx="2643206" cy="1214446"/>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zh-CN" altLang="en-US" sz="2800" b="1" dirty="0">
                <a:solidFill>
                  <a:srgbClr val="FF0000"/>
                </a:solidFill>
              </a:rPr>
              <a:t>快速问答</a:t>
            </a:r>
          </a:p>
        </p:txBody>
      </p:sp>
      <p:graphicFrame>
        <p:nvGraphicFramePr>
          <p:cNvPr id="8" name="对象 7"/>
          <p:cNvGraphicFramePr>
            <a:graphicFrameLocks noChangeAspect="1"/>
          </p:cNvGraphicFramePr>
          <p:nvPr/>
        </p:nvGraphicFramePr>
        <p:xfrm>
          <a:off x="7858148" y="1785926"/>
          <a:ext cx="428632" cy="612332"/>
        </p:xfrm>
        <a:graphic>
          <a:graphicData uri="http://schemas.openxmlformats.org/presentationml/2006/ole">
            <mc:AlternateContent xmlns:mc="http://schemas.openxmlformats.org/markup-compatibility/2006">
              <mc:Choice xmlns:v="urn:schemas-microsoft-com:vml" Requires="v">
                <p:oleObj spid="_x0000_s215185" name="Equation" r:id="rId3" imgW="139680" imgH="215640" progId="Equation.DSMT4">
                  <p:embed/>
                </p:oleObj>
              </mc:Choice>
              <mc:Fallback>
                <p:oleObj name="Equation" r:id="rId3" imgW="139680" imgH="2156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48" y="1785926"/>
                        <a:ext cx="428632" cy="612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2" name="Object 2"/>
          <p:cNvGraphicFramePr>
            <a:graphicFrameLocks noChangeAspect="1"/>
          </p:cNvGraphicFramePr>
          <p:nvPr/>
        </p:nvGraphicFramePr>
        <p:xfrm>
          <a:off x="7858147" y="2334471"/>
          <a:ext cx="428629" cy="612328"/>
        </p:xfrm>
        <a:graphic>
          <a:graphicData uri="http://schemas.openxmlformats.org/presentationml/2006/ole">
            <mc:AlternateContent xmlns:mc="http://schemas.openxmlformats.org/markup-compatibility/2006">
              <mc:Choice xmlns:v="urn:schemas-microsoft-com:vml" Requires="v">
                <p:oleObj spid="_x0000_s215186" name="Equation" r:id="rId5" imgW="139680" imgH="215640" progId="Equation.DSMT4">
                  <p:embed/>
                </p:oleObj>
              </mc:Choice>
              <mc:Fallback>
                <p:oleObj name="Equation" r:id="rId5" imgW="139680" imgH="215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2334471"/>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3" name="Object 3"/>
          <p:cNvGraphicFramePr>
            <a:graphicFrameLocks noChangeAspect="1"/>
          </p:cNvGraphicFramePr>
          <p:nvPr/>
        </p:nvGraphicFramePr>
        <p:xfrm>
          <a:off x="7858147" y="2883012"/>
          <a:ext cx="428629" cy="612328"/>
        </p:xfrm>
        <a:graphic>
          <a:graphicData uri="http://schemas.openxmlformats.org/presentationml/2006/ole">
            <mc:AlternateContent xmlns:mc="http://schemas.openxmlformats.org/markup-compatibility/2006">
              <mc:Choice xmlns:v="urn:schemas-microsoft-com:vml" Requires="v">
                <p:oleObj spid="_x0000_s215187" name="Equation" r:id="rId7" imgW="139680" imgH="215640" progId="Equation.DSMT4">
                  <p:embed/>
                </p:oleObj>
              </mc:Choice>
              <mc:Fallback>
                <p:oleObj name="Equation" r:id="rId7" imgW="139680" imgH="215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2883012"/>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4" name="Object 4"/>
          <p:cNvGraphicFramePr>
            <a:graphicFrameLocks noChangeAspect="1"/>
          </p:cNvGraphicFramePr>
          <p:nvPr/>
        </p:nvGraphicFramePr>
        <p:xfrm>
          <a:off x="7858147" y="3431553"/>
          <a:ext cx="428629" cy="612328"/>
        </p:xfrm>
        <a:graphic>
          <a:graphicData uri="http://schemas.openxmlformats.org/presentationml/2006/ole">
            <mc:AlternateContent xmlns:mc="http://schemas.openxmlformats.org/markup-compatibility/2006">
              <mc:Choice xmlns:v="urn:schemas-microsoft-com:vml" Requires="v">
                <p:oleObj spid="_x0000_s215188" name="Equation" r:id="rId8" imgW="139680" imgH="215640" progId="Equation.DSMT4">
                  <p:embed/>
                </p:oleObj>
              </mc:Choice>
              <mc:Fallback>
                <p:oleObj name="Equation" r:id="rId8" imgW="139680" imgH="215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3431553"/>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5" name="Object 5"/>
          <p:cNvGraphicFramePr>
            <a:graphicFrameLocks noChangeAspect="1"/>
          </p:cNvGraphicFramePr>
          <p:nvPr/>
        </p:nvGraphicFramePr>
        <p:xfrm>
          <a:off x="7858147" y="3980094"/>
          <a:ext cx="428629" cy="612328"/>
        </p:xfrm>
        <a:graphic>
          <a:graphicData uri="http://schemas.openxmlformats.org/presentationml/2006/ole">
            <mc:AlternateContent xmlns:mc="http://schemas.openxmlformats.org/markup-compatibility/2006">
              <mc:Choice xmlns:v="urn:schemas-microsoft-com:vml" Requires="v">
                <p:oleObj spid="_x0000_s215189" name="Equation" r:id="rId9" imgW="139680" imgH="215640" progId="Equation.DSMT4">
                  <p:embed/>
                </p:oleObj>
              </mc:Choice>
              <mc:Fallback>
                <p:oleObj name="Equation" r:id="rId9" imgW="139680" imgH="2156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3980094"/>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6" name="Object 6"/>
          <p:cNvGraphicFramePr>
            <a:graphicFrameLocks noChangeAspect="1"/>
          </p:cNvGraphicFramePr>
          <p:nvPr/>
        </p:nvGraphicFramePr>
        <p:xfrm>
          <a:off x="7858147" y="4528635"/>
          <a:ext cx="428629" cy="612328"/>
        </p:xfrm>
        <a:graphic>
          <a:graphicData uri="http://schemas.openxmlformats.org/presentationml/2006/ole">
            <mc:AlternateContent xmlns:mc="http://schemas.openxmlformats.org/markup-compatibility/2006">
              <mc:Choice xmlns:v="urn:schemas-microsoft-com:vml" Requires="v">
                <p:oleObj spid="_x0000_s215190" name="Equation" r:id="rId10" imgW="139680" imgH="215640" progId="Equation.DSMT4">
                  <p:embed/>
                </p:oleObj>
              </mc:Choice>
              <mc:Fallback>
                <p:oleObj name="Equation" r:id="rId10" imgW="139680" imgH="2156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4528635"/>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7" name="Object 7"/>
          <p:cNvGraphicFramePr>
            <a:graphicFrameLocks noChangeAspect="1"/>
          </p:cNvGraphicFramePr>
          <p:nvPr/>
        </p:nvGraphicFramePr>
        <p:xfrm>
          <a:off x="7858147" y="5077176"/>
          <a:ext cx="428629" cy="612328"/>
        </p:xfrm>
        <a:graphic>
          <a:graphicData uri="http://schemas.openxmlformats.org/presentationml/2006/ole">
            <mc:AlternateContent xmlns:mc="http://schemas.openxmlformats.org/markup-compatibility/2006">
              <mc:Choice xmlns:v="urn:schemas-microsoft-com:vml" Requires="v">
                <p:oleObj spid="_x0000_s215191" name="Equation" r:id="rId11" imgW="139680" imgH="215640" progId="Equation.DSMT4">
                  <p:embed/>
                </p:oleObj>
              </mc:Choice>
              <mc:Fallback>
                <p:oleObj name="Equation" r:id="rId11" imgW="139680" imgH="21564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5077176"/>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8" name="Object 8"/>
          <p:cNvGraphicFramePr>
            <a:graphicFrameLocks noChangeAspect="1"/>
          </p:cNvGraphicFramePr>
          <p:nvPr/>
        </p:nvGraphicFramePr>
        <p:xfrm>
          <a:off x="7858147" y="5625717"/>
          <a:ext cx="428629" cy="612328"/>
        </p:xfrm>
        <a:graphic>
          <a:graphicData uri="http://schemas.openxmlformats.org/presentationml/2006/ole">
            <mc:AlternateContent xmlns:mc="http://schemas.openxmlformats.org/markup-compatibility/2006">
              <mc:Choice xmlns:v="urn:schemas-microsoft-com:vml" Requires="v">
                <p:oleObj spid="_x0000_s215192" name="Equation" r:id="rId12" imgW="139680" imgH="215640" progId="Equation.DSMT4">
                  <p:embed/>
                </p:oleObj>
              </mc:Choice>
              <mc:Fallback>
                <p:oleObj name="Equation" r:id="rId12" imgW="139680" imgH="21564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5625717"/>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9" name="Object 9"/>
          <p:cNvGraphicFramePr>
            <a:graphicFrameLocks noChangeAspect="1"/>
          </p:cNvGraphicFramePr>
          <p:nvPr/>
        </p:nvGraphicFramePr>
        <p:xfrm>
          <a:off x="7858147" y="6174258"/>
          <a:ext cx="428629" cy="612328"/>
        </p:xfrm>
        <a:graphic>
          <a:graphicData uri="http://schemas.openxmlformats.org/presentationml/2006/ole">
            <mc:AlternateContent xmlns:mc="http://schemas.openxmlformats.org/markup-compatibility/2006">
              <mc:Choice xmlns:v="urn:schemas-microsoft-com:vml" Requires="v">
                <p:oleObj spid="_x0000_s215193" name="Equation" r:id="rId13" imgW="139680" imgH="215640" progId="Equation.DSMT4">
                  <p:embed/>
                </p:oleObj>
              </mc:Choice>
              <mc:Fallback>
                <p:oleObj name="Equation" r:id="rId13" imgW="139680" imgH="21564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7" y="6174258"/>
                        <a:ext cx="428629" cy="61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300" fill="hold">
                                          <p:stCondLst>
                                            <p:cond delay="0"/>
                                          </p:stCondLst>
                                        </p:cTn>
                                        <p:tgtEl>
                                          <p:spTgt spid="6"/>
                                        </p:tgtEl>
                                        <p:attrNameLst>
                                          <p:attrName>ppt_x</p:attrName>
                                        </p:attrNameLst>
                                      </p:cBhvr>
                                    </p:anim>
                                    <p:anim from="0" to="-1.0" calcmode="lin" valueType="num">
                                      <p:cBhvr>
                                        <p:cTn id="8" dur="100" decel="50000" autoRev="1" fill="hold">
                                          <p:stCondLst>
                                            <p:cond delay="300"/>
                                          </p:stCondLst>
                                        </p:cTn>
                                        <p:tgtEl>
                                          <p:spTgt spid="6"/>
                                        </p:tgtEl>
                                        <p:attrNameLst>
                                          <p:attrName>xshear</p:attrName>
                                        </p:attrNameLst>
                                      </p:cBhvr>
                                    </p:anim>
                                    <p:animScale>
                                      <p:cBhvr>
                                        <p:cTn id="9" dur="100" decel="100000" autoRev="1" fill="hold">
                                          <p:stCondLst>
                                            <p:cond delay="300"/>
                                          </p:stCondLst>
                                        </p:cTn>
                                        <p:tgtEl>
                                          <p:spTgt spid="6"/>
                                        </p:tgtEl>
                                      </p:cBhvr>
                                      <p:from x="100000" y="100000"/>
                                      <p:to x="80000" y="100000"/>
                                    </p:animScale>
                                    <p:anim by="(#ppt_h/3+#ppt_w*0.1)" calcmode="lin" valueType="num">
                                      <p:cBhvr additive="sum">
                                        <p:cTn id="10" dur="100" decel="100000" autoRev="1" fill="hold">
                                          <p:stCondLst>
                                            <p:cond delay="300"/>
                                          </p:stCondLst>
                                        </p:cTn>
                                        <p:tgtEl>
                                          <p:spTgt spid="6"/>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5042"/>
                                        </p:tgtEl>
                                        <p:attrNameLst>
                                          <p:attrName>style.visibility</p:attrName>
                                        </p:attrNameLst>
                                      </p:cBhvr>
                                      <p:to>
                                        <p:strVal val="visible"/>
                                      </p:to>
                                    </p:set>
                                    <p:anim calcmode="lin" valueType="num">
                                      <p:cBhvr additive="base">
                                        <p:cTn id="67" dur="500" fill="hold"/>
                                        <p:tgtEl>
                                          <p:spTgt spid="215042"/>
                                        </p:tgtEl>
                                        <p:attrNameLst>
                                          <p:attrName>ppt_x</p:attrName>
                                        </p:attrNameLst>
                                      </p:cBhvr>
                                      <p:tavLst>
                                        <p:tav tm="0">
                                          <p:val>
                                            <p:strVal val="#ppt_x"/>
                                          </p:val>
                                        </p:tav>
                                        <p:tav tm="100000">
                                          <p:val>
                                            <p:strVal val="#ppt_x"/>
                                          </p:val>
                                        </p:tav>
                                      </p:tavLst>
                                    </p:anim>
                                    <p:anim calcmode="lin" valueType="num">
                                      <p:cBhvr additive="base">
                                        <p:cTn id="68" dur="500" fill="hold"/>
                                        <p:tgtEl>
                                          <p:spTgt spid="21504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5043"/>
                                        </p:tgtEl>
                                        <p:attrNameLst>
                                          <p:attrName>style.visibility</p:attrName>
                                        </p:attrNameLst>
                                      </p:cBhvr>
                                      <p:to>
                                        <p:strVal val="visible"/>
                                      </p:to>
                                    </p:set>
                                    <p:anim calcmode="lin" valueType="num">
                                      <p:cBhvr additive="base">
                                        <p:cTn id="71" dur="500" fill="hold"/>
                                        <p:tgtEl>
                                          <p:spTgt spid="215043"/>
                                        </p:tgtEl>
                                        <p:attrNameLst>
                                          <p:attrName>ppt_x</p:attrName>
                                        </p:attrNameLst>
                                      </p:cBhvr>
                                      <p:tavLst>
                                        <p:tav tm="0">
                                          <p:val>
                                            <p:strVal val="#ppt_x"/>
                                          </p:val>
                                        </p:tav>
                                        <p:tav tm="100000">
                                          <p:val>
                                            <p:strVal val="#ppt_x"/>
                                          </p:val>
                                        </p:tav>
                                      </p:tavLst>
                                    </p:anim>
                                    <p:anim calcmode="lin" valueType="num">
                                      <p:cBhvr additive="base">
                                        <p:cTn id="72" dur="500" fill="hold"/>
                                        <p:tgtEl>
                                          <p:spTgt spid="21504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5044"/>
                                        </p:tgtEl>
                                        <p:attrNameLst>
                                          <p:attrName>style.visibility</p:attrName>
                                        </p:attrNameLst>
                                      </p:cBhvr>
                                      <p:to>
                                        <p:strVal val="visible"/>
                                      </p:to>
                                    </p:set>
                                    <p:anim calcmode="lin" valueType="num">
                                      <p:cBhvr additive="base">
                                        <p:cTn id="75" dur="500" fill="hold"/>
                                        <p:tgtEl>
                                          <p:spTgt spid="215044"/>
                                        </p:tgtEl>
                                        <p:attrNameLst>
                                          <p:attrName>ppt_x</p:attrName>
                                        </p:attrNameLst>
                                      </p:cBhvr>
                                      <p:tavLst>
                                        <p:tav tm="0">
                                          <p:val>
                                            <p:strVal val="#ppt_x"/>
                                          </p:val>
                                        </p:tav>
                                        <p:tav tm="100000">
                                          <p:val>
                                            <p:strVal val="#ppt_x"/>
                                          </p:val>
                                        </p:tav>
                                      </p:tavLst>
                                    </p:anim>
                                    <p:anim calcmode="lin" valueType="num">
                                      <p:cBhvr additive="base">
                                        <p:cTn id="76" dur="500" fill="hold"/>
                                        <p:tgtEl>
                                          <p:spTgt spid="21504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5045"/>
                                        </p:tgtEl>
                                        <p:attrNameLst>
                                          <p:attrName>style.visibility</p:attrName>
                                        </p:attrNameLst>
                                      </p:cBhvr>
                                      <p:to>
                                        <p:strVal val="visible"/>
                                      </p:to>
                                    </p:set>
                                    <p:anim calcmode="lin" valueType="num">
                                      <p:cBhvr additive="base">
                                        <p:cTn id="79" dur="500" fill="hold"/>
                                        <p:tgtEl>
                                          <p:spTgt spid="215045"/>
                                        </p:tgtEl>
                                        <p:attrNameLst>
                                          <p:attrName>ppt_x</p:attrName>
                                        </p:attrNameLst>
                                      </p:cBhvr>
                                      <p:tavLst>
                                        <p:tav tm="0">
                                          <p:val>
                                            <p:strVal val="#ppt_x"/>
                                          </p:val>
                                        </p:tav>
                                        <p:tav tm="100000">
                                          <p:val>
                                            <p:strVal val="#ppt_x"/>
                                          </p:val>
                                        </p:tav>
                                      </p:tavLst>
                                    </p:anim>
                                    <p:anim calcmode="lin" valueType="num">
                                      <p:cBhvr additive="base">
                                        <p:cTn id="80" dur="500" fill="hold"/>
                                        <p:tgtEl>
                                          <p:spTgt spid="21504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15046"/>
                                        </p:tgtEl>
                                        <p:attrNameLst>
                                          <p:attrName>style.visibility</p:attrName>
                                        </p:attrNameLst>
                                      </p:cBhvr>
                                      <p:to>
                                        <p:strVal val="visible"/>
                                      </p:to>
                                    </p:set>
                                    <p:anim calcmode="lin" valueType="num">
                                      <p:cBhvr additive="base">
                                        <p:cTn id="83" dur="500" fill="hold"/>
                                        <p:tgtEl>
                                          <p:spTgt spid="215046"/>
                                        </p:tgtEl>
                                        <p:attrNameLst>
                                          <p:attrName>ppt_x</p:attrName>
                                        </p:attrNameLst>
                                      </p:cBhvr>
                                      <p:tavLst>
                                        <p:tav tm="0">
                                          <p:val>
                                            <p:strVal val="#ppt_x"/>
                                          </p:val>
                                        </p:tav>
                                        <p:tav tm="100000">
                                          <p:val>
                                            <p:strVal val="#ppt_x"/>
                                          </p:val>
                                        </p:tav>
                                      </p:tavLst>
                                    </p:anim>
                                    <p:anim calcmode="lin" valueType="num">
                                      <p:cBhvr additive="base">
                                        <p:cTn id="84" dur="500" fill="hold"/>
                                        <p:tgtEl>
                                          <p:spTgt spid="21504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15047"/>
                                        </p:tgtEl>
                                        <p:attrNameLst>
                                          <p:attrName>style.visibility</p:attrName>
                                        </p:attrNameLst>
                                      </p:cBhvr>
                                      <p:to>
                                        <p:strVal val="visible"/>
                                      </p:to>
                                    </p:set>
                                    <p:anim calcmode="lin" valueType="num">
                                      <p:cBhvr additive="base">
                                        <p:cTn id="87" dur="500" fill="hold"/>
                                        <p:tgtEl>
                                          <p:spTgt spid="215047"/>
                                        </p:tgtEl>
                                        <p:attrNameLst>
                                          <p:attrName>ppt_x</p:attrName>
                                        </p:attrNameLst>
                                      </p:cBhvr>
                                      <p:tavLst>
                                        <p:tav tm="0">
                                          <p:val>
                                            <p:strVal val="#ppt_x"/>
                                          </p:val>
                                        </p:tav>
                                        <p:tav tm="100000">
                                          <p:val>
                                            <p:strVal val="#ppt_x"/>
                                          </p:val>
                                        </p:tav>
                                      </p:tavLst>
                                    </p:anim>
                                    <p:anim calcmode="lin" valueType="num">
                                      <p:cBhvr additive="base">
                                        <p:cTn id="88" dur="500" fill="hold"/>
                                        <p:tgtEl>
                                          <p:spTgt spid="215047"/>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15048"/>
                                        </p:tgtEl>
                                        <p:attrNameLst>
                                          <p:attrName>style.visibility</p:attrName>
                                        </p:attrNameLst>
                                      </p:cBhvr>
                                      <p:to>
                                        <p:strVal val="visible"/>
                                      </p:to>
                                    </p:set>
                                    <p:anim calcmode="lin" valueType="num">
                                      <p:cBhvr additive="base">
                                        <p:cTn id="91" dur="500" fill="hold"/>
                                        <p:tgtEl>
                                          <p:spTgt spid="215048"/>
                                        </p:tgtEl>
                                        <p:attrNameLst>
                                          <p:attrName>ppt_x</p:attrName>
                                        </p:attrNameLst>
                                      </p:cBhvr>
                                      <p:tavLst>
                                        <p:tav tm="0">
                                          <p:val>
                                            <p:strVal val="#ppt_x"/>
                                          </p:val>
                                        </p:tav>
                                        <p:tav tm="100000">
                                          <p:val>
                                            <p:strVal val="#ppt_x"/>
                                          </p:val>
                                        </p:tav>
                                      </p:tavLst>
                                    </p:anim>
                                    <p:anim calcmode="lin" valueType="num">
                                      <p:cBhvr additive="base">
                                        <p:cTn id="92" dur="500" fill="hold"/>
                                        <p:tgtEl>
                                          <p:spTgt spid="21504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15049"/>
                                        </p:tgtEl>
                                        <p:attrNameLst>
                                          <p:attrName>style.visibility</p:attrName>
                                        </p:attrNameLst>
                                      </p:cBhvr>
                                      <p:to>
                                        <p:strVal val="visible"/>
                                      </p:to>
                                    </p:set>
                                    <p:anim calcmode="lin" valueType="num">
                                      <p:cBhvr additive="base">
                                        <p:cTn id="95" dur="500" fill="hold"/>
                                        <p:tgtEl>
                                          <p:spTgt spid="215049"/>
                                        </p:tgtEl>
                                        <p:attrNameLst>
                                          <p:attrName>ppt_x</p:attrName>
                                        </p:attrNameLst>
                                      </p:cBhvr>
                                      <p:tavLst>
                                        <p:tav tm="0">
                                          <p:val>
                                            <p:strVal val="#ppt_x"/>
                                          </p:val>
                                        </p:tav>
                                        <p:tav tm="100000">
                                          <p:val>
                                            <p:strVal val="#ppt_x"/>
                                          </p:val>
                                        </p:tav>
                                      </p:tavLst>
                                    </p:anim>
                                    <p:anim calcmode="lin" valueType="num">
                                      <p:cBhvr additive="base">
                                        <p:cTn id="96" dur="500" fill="hold"/>
                                        <p:tgtEl>
                                          <p:spTgt spid="2150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析取范式与合取范式</a:t>
            </a:r>
            <a:r>
              <a:rPr lang="en-US" altLang="zh-CN" b="1" dirty="0">
                <a:solidFill>
                  <a:schemeClr val="tx1"/>
                </a:solidFill>
                <a:effectLst>
                  <a:outerShdw blurRad="38100" dist="38100" dir="2700000" algn="tl">
                    <a:srgbClr val="C0C0C0"/>
                  </a:outerShdw>
                </a:effectLst>
                <a:latin typeface="宋体" pitchFamily="2" charset="-122"/>
              </a:rPr>
              <a:t>(</a:t>
            </a:r>
            <a:r>
              <a:rPr lang="zh-CN" altLang="en-US" b="1" dirty="0">
                <a:solidFill>
                  <a:schemeClr val="tx1"/>
                </a:solidFill>
                <a:effectLst>
                  <a:outerShdw blurRad="38100" dist="38100" dir="2700000" algn="tl">
                    <a:srgbClr val="C0C0C0"/>
                  </a:outerShdw>
                </a:effectLst>
                <a:latin typeface="宋体" pitchFamily="2" charset="-122"/>
              </a:rPr>
              <a:t>续</a:t>
            </a:r>
            <a:r>
              <a:rPr lang="en-US" altLang="zh-CN" b="1" dirty="0">
                <a:solidFill>
                  <a:schemeClr val="tx1"/>
                </a:solidFill>
                <a:effectLst>
                  <a:outerShdw blurRad="38100" dist="38100" dir="2700000" algn="tl">
                    <a:srgbClr val="C0C0C0"/>
                  </a:outerShdw>
                </a:effectLst>
                <a:latin typeface="宋体" pitchFamily="2" charset="-122"/>
              </a:rPr>
              <a:t>)</a:t>
            </a:r>
          </a:p>
        </p:txBody>
      </p:sp>
      <p:sp>
        <p:nvSpPr>
          <p:cNvPr id="192515" name="Rectangle 3"/>
          <p:cNvSpPr>
            <a:spLocks noGrp="1" noChangeArrowheads="1"/>
          </p:cNvSpPr>
          <p:nvPr>
            <p:ph idx="1"/>
          </p:nvPr>
        </p:nvSpPr>
        <p:spPr>
          <a:xfrm>
            <a:off x="484188" y="1500174"/>
            <a:ext cx="8335962" cy="4957762"/>
          </a:xfrm>
        </p:spPr>
        <p:txBody>
          <a:bodyPr>
            <a:normAutofit lnSpcReduction="10000"/>
          </a:bodyPr>
          <a:lstStyle/>
          <a:p>
            <a:pPr marL="441325" indent="-441325" algn="just">
              <a:buFont typeface="Wingdings" pitchFamily="2" charset="2"/>
              <a:buNone/>
              <a:defRPr/>
            </a:pPr>
            <a:r>
              <a:rPr lang="zh-CN" altLang="en-US" b="1" dirty="0">
                <a:solidFill>
                  <a:srgbClr val="FFFF00"/>
                </a:solidFill>
                <a:effectLst>
                  <a:outerShdw blurRad="38100" dist="38100" dir="2700000" algn="tl">
                    <a:srgbClr val="C0C0C0"/>
                  </a:outerShdw>
                </a:effectLst>
                <a:latin typeface="宋体" pitchFamily="2" charset="-122"/>
              </a:rPr>
              <a:t>说明：</a:t>
            </a:r>
            <a:r>
              <a:rPr lang="zh-CN" altLang="en-US" b="1" dirty="0">
                <a:solidFill>
                  <a:srgbClr val="FFFF00"/>
                </a:solidFill>
                <a:latin typeface="Times New Roman" pitchFamily="18" charset="0"/>
                <a:cs typeface="Times New Roman" pitchFamily="18" charset="0"/>
              </a:rPr>
              <a:t>   </a:t>
            </a:r>
          </a:p>
          <a:p>
            <a:pPr marL="441325" indent="-441325" algn="just">
              <a:lnSpc>
                <a:spcPct val="90000"/>
              </a:lnSpc>
              <a:buFont typeface="Wingdings" pitchFamily="2" charset="2"/>
              <a:buNone/>
              <a:defRPr/>
            </a:pPr>
            <a:r>
              <a:rPr lang="en-US" altLang="zh-CN" sz="2800" b="1" dirty="0">
                <a:latin typeface="Times New Roman" pitchFamily="18" charset="0"/>
              </a:rPr>
              <a:t>1. </a:t>
            </a:r>
            <a:r>
              <a:rPr lang="zh-CN" altLang="en-US" sz="2800" b="1" dirty="0">
                <a:latin typeface="Times New Roman" pitchFamily="18" charset="0"/>
              </a:rPr>
              <a:t>单个命题变项及其否定既是简单析取式，又是简单合取式</a:t>
            </a:r>
            <a:endParaRPr lang="zh-CN" altLang="en-US" sz="2800" b="1" dirty="0">
              <a:latin typeface="Times New Roman" pitchFamily="18" charset="0"/>
              <a:cs typeface="Times New Roman" pitchFamily="18" charset="0"/>
            </a:endParaRPr>
          </a:p>
          <a:p>
            <a:pPr marL="441325" indent="-441325">
              <a:lnSpc>
                <a:spcPct val="90000"/>
              </a:lnSpc>
              <a:buFont typeface="Wingdings" pitchFamily="2" charset="2"/>
              <a:buNone/>
              <a:defRPr/>
            </a:pPr>
            <a:r>
              <a:rPr lang="en-US" altLang="zh-CN" sz="2800" b="1" dirty="0">
                <a:latin typeface="Times New Roman" pitchFamily="18" charset="0"/>
              </a:rPr>
              <a:t>2.  </a:t>
            </a:r>
            <a:r>
              <a:rPr lang="zh-CN" altLang="en-US" sz="2800" b="1" dirty="0">
                <a:latin typeface="Times New Roman" pitchFamily="18" charset="0"/>
              </a:rPr>
              <a:t>形如 </a:t>
            </a:r>
            <a:r>
              <a:rPr lang="en-US" altLang="zh-CN" sz="2800" b="1" i="1" dirty="0">
                <a:latin typeface="Times New Roman" pitchFamily="18" charset="0"/>
                <a:cs typeface="Times New Roman" pitchFamily="18" charset="0"/>
              </a:rPr>
              <a:t>p</a:t>
            </a:r>
            <a:r>
              <a:rPr lang="en-US" altLang="zh-CN" sz="2800" b="1" dirty="0">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r</a:t>
            </a:r>
            <a:r>
              <a:rPr lang="en-US" altLang="zh-CN" sz="2800" b="1" dirty="0">
                <a:latin typeface="Times New Roman" pitchFamily="18" charset="0"/>
                <a:cs typeface="Times New Roman" pitchFamily="18" charset="0"/>
              </a:rPr>
              <a:t>,  </a:t>
            </a:r>
            <a:r>
              <a:rPr lang="en-US" altLang="zh-CN" sz="2800" b="1" dirty="0">
                <a:latin typeface="Times New Roman" pitchFamily="18" charset="0"/>
                <a:sym typeface="Symbol" pitchFamily="18" charset="2"/>
              </a:rPr>
              <a:t></a:t>
            </a:r>
            <a:r>
              <a:rPr lang="en-US" altLang="zh-CN" sz="2800" b="1" i="1" dirty="0" err="1">
                <a:latin typeface="Times New Roman" pitchFamily="18" charset="0"/>
                <a:cs typeface="Times New Roman" pitchFamily="18" charset="0"/>
              </a:rPr>
              <a:t>p</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r </a:t>
            </a:r>
            <a:r>
              <a:rPr lang="zh-CN" altLang="en-US" sz="2800" b="1" dirty="0">
                <a:latin typeface="Times New Roman" pitchFamily="18" charset="0"/>
              </a:rPr>
              <a:t>的公式既是析取范式，</a:t>
            </a:r>
          </a:p>
          <a:p>
            <a:pPr marL="441325" indent="-441325">
              <a:lnSpc>
                <a:spcPct val="90000"/>
              </a:lnSpc>
              <a:buFont typeface="Wingdings" pitchFamily="2" charset="2"/>
              <a:buNone/>
              <a:defRPr/>
            </a:pPr>
            <a:r>
              <a:rPr lang="zh-CN" altLang="en-US" sz="2800" b="1" dirty="0">
                <a:latin typeface="Times New Roman" pitchFamily="18" charset="0"/>
              </a:rPr>
              <a:t>     又是合取范式 </a:t>
            </a:r>
            <a:r>
              <a:rPr lang="en-US" altLang="zh-CN" sz="2800" b="1" dirty="0">
                <a:latin typeface="Times New Roman" pitchFamily="18" charset="0"/>
                <a:cs typeface="Times New Roman" pitchFamily="18" charset="0"/>
              </a:rPr>
              <a:t>(</a:t>
            </a:r>
            <a:r>
              <a:rPr lang="zh-CN" altLang="en-US" sz="2800" b="1" dirty="0">
                <a:latin typeface="Times New Roman" pitchFamily="18" charset="0"/>
              </a:rPr>
              <a:t>为什么</a:t>
            </a:r>
            <a:r>
              <a:rPr lang="en-US" altLang="zh-CN" sz="2800" b="1" dirty="0">
                <a:latin typeface="Times New Roman" pitchFamily="18" charset="0"/>
                <a:cs typeface="Times New Roman" pitchFamily="18" charset="0"/>
              </a:rPr>
              <a:t>?)</a:t>
            </a:r>
            <a:r>
              <a:rPr lang="en-US" altLang="zh-CN" sz="2800" b="1" dirty="0">
                <a:latin typeface="Times New Roman" pitchFamily="18" charset="0"/>
              </a:rPr>
              <a:t> </a:t>
            </a:r>
          </a:p>
          <a:p>
            <a:pPr marL="441325" indent="-441325">
              <a:lnSpc>
                <a:spcPct val="90000"/>
              </a:lnSpc>
              <a:buFont typeface="Wingdings" pitchFamily="2" charset="2"/>
              <a:buNone/>
              <a:defRPr/>
            </a:pPr>
            <a:r>
              <a:rPr lang="en-US" altLang="zh-CN" sz="2800" b="1" dirty="0">
                <a:latin typeface="Times New Roman" pitchFamily="18" charset="0"/>
              </a:rPr>
              <a:t>3.  </a:t>
            </a:r>
            <a:r>
              <a:rPr lang="zh-CN" altLang="en-US" sz="2800" b="1" dirty="0">
                <a:latin typeface="Times New Roman" pitchFamily="18" charset="0"/>
              </a:rPr>
              <a:t>析取范式的对偶式为合取范式，合取范式的对偶式为析取范式</a:t>
            </a:r>
          </a:p>
          <a:p>
            <a:pPr marL="441325" indent="-441325">
              <a:lnSpc>
                <a:spcPct val="90000"/>
              </a:lnSpc>
              <a:buFont typeface="Wingdings" pitchFamily="2" charset="2"/>
              <a:buNone/>
              <a:defRPr/>
            </a:pPr>
            <a:r>
              <a:rPr lang="en-US" altLang="zh-CN" sz="2800" b="1" dirty="0">
                <a:latin typeface="Times New Roman" pitchFamily="18" charset="0"/>
              </a:rPr>
              <a:t>4.  </a:t>
            </a:r>
            <a:r>
              <a:rPr lang="zh-CN" altLang="en-US" sz="2800" b="1" dirty="0">
                <a:latin typeface="Times New Roman" pitchFamily="18" charset="0"/>
              </a:rPr>
              <a:t>一个析取范式是矛盾式，当且仅当它的每个简单合取式都是矛盾式</a:t>
            </a:r>
          </a:p>
          <a:p>
            <a:pPr marL="441325" indent="-441325">
              <a:lnSpc>
                <a:spcPct val="90000"/>
              </a:lnSpc>
              <a:buFont typeface="Wingdings" pitchFamily="2" charset="2"/>
              <a:buNone/>
              <a:defRPr/>
            </a:pPr>
            <a:r>
              <a:rPr lang="en-US" altLang="zh-CN" sz="2800" b="1" dirty="0">
                <a:latin typeface="Times New Roman" pitchFamily="18" charset="0"/>
              </a:rPr>
              <a:t>5.  </a:t>
            </a:r>
            <a:r>
              <a:rPr lang="zh-CN" altLang="en-US" sz="2800" b="1" dirty="0">
                <a:latin typeface="Times New Roman" pitchFamily="18" charset="0"/>
              </a:rPr>
              <a:t>一个合取范式是重言式，当且仅当它的每个简单析取式都是重言式</a:t>
            </a:r>
          </a:p>
        </p:txBody>
      </p:sp>
      <p:sp>
        <p:nvSpPr>
          <p:cNvPr id="21506" name="灯片编号占位符 4"/>
          <p:cNvSpPr>
            <a:spLocks noGrp="1"/>
          </p:cNvSpPr>
          <p:nvPr>
            <p:ph type="sldNum" sz="quarter" idx="12"/>
          </p:nvPr>
        </p:nvSpPr>
        <p:spPr>
          <a:noFill/>
        </p:spPr>
        <p:txBody>
          <a:bodyPr/>
          <a:lstStyle/>
          <a:p>
            <a:fld id="{82F3BEF8-F9B8-4285-BEC8-57C254DF7461}" type="slidenum">
              <a:rPr lang="en-US" altLang="zh-CN" smtClean="0"/>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命题公式的范式</a:t>
            </a:r>
            <a:r>
              <a:rPr lang="zh-CN" altLang="en-US" sz="4000" b="1" dirty="0">
                <a:solidFill>
                  <a:schemeClr val="tx1"/>
                </a:solidFill>
              </a:rPr>
              <a:t> </a:t>
            </a:r>
          </a:p>
        </p:txBody>
      </p:sp>
      <p:sp>
        <p:nvSpPr>
          <p:cNvPr id="22532" name="Rectangle 3"/>
          <p:cNvSpPr>
            <a:spLocks noGrp="1" noChangeArrowheads="1"/>
          </p:cNvSpPr>
          <p:nvPr>
            <p:ph idx="1"/>
          </p:nvPr>
        </p:nvSpPr>
        <p:spPr/>
        <p:txBody>
          <a:bodyPr/>
          <a:lstStyle/>
          <a:p>
            <a:pPr marL="0" indent="0" algn="just">
              <a:lnSpc>
                <a:spcPct val="105000"/>
              </a:lnSpc>
              <a:buFont typeface="Wingdings" pitchFamily="2" charset="2"/>
              <a:buNone/>
            </a:pPr>
            <a:r>
              <a:rPr lang="zh-CN" altLang="en-US" sz="2800" b="1" dirty="0">
                <a:solidFill>
                  <a:srgbClr val="FFFF00"/>
                </a:solidFill>
                <a:latin typeface="宋体" pitchFamily="2" charset="-122"/>
              </a:rPr>
              <a:t>定理：</a:t>
            </a:r>
            <a:r>
              <a:rPr lang="zh-CN" altLang="en-US" sz="2800" b="1" dirty="0">
                <a:latin typeface="宋体" pitchFamily="2" charset="-122"/>
              </a:rPr>
              <a:t>任何命题公式都存在着与之等值的析取范式与合取范式</a:t>
            </a:r>
            <a:r>
              <a:rPr lang="en-US" altLang="zh-CN" sz="2800" b="1" dirty="0">
                <a:latin typeface="宋体" pitchFamily="2" charset="-122"/>
              </a:rPr>
              <a:t>.</a:t>
            </a:r>
            <a:endParaRPr lang="en-US" altLang="zh-CN" sz="2800" b="1" dirty="0">
              <a:latin typeface="Times New Roman" pitchFamily="18" charset="0"/>
              <a:cs typeface="Times New Roman" pitchFamily="18" charset="0"/>
            </a:endParaRPr>
          </a:p>
          <a:p>
            <a:pPr marL="0" indent="0" algn="just">
              <a:lnSpc>
                <a:spcPct val="105000"/>
              </a:lnSpc>
              <a:buFont typeface="Wingdings" pitchFamily="2" charset="2"/>
              <a:buNone/>
            </a:pPr>
            <a:r>
              <a:rPr lang="en-US" altLang="zh-CN" sz="2800" b="1" dirty="0">
                <a:solidFill>
                  <a:srgbClr val="FFFF00"/>
                </a:solidFill>
                <a:latin typeface="宋体" pitchFamily="2" charset="-122"/>
              </a:rPr>
              <a:t>   </a:t>
            </a:r>
            <a:r>
              <a:rPr lang="zh-CN" altLang="en-US" sz="2800" b="1" dirty="0">
                <a:solidFill>
                  <a:srgbClr val="FFFF00"/>
                </a:solidFill>
                <a:latin typeface="宋体" pitchFamily="2" charset="-122"/>
              </a:rPr>
              <a:t>求公</a:t>
            </a:r>
            <a:r>
              <a:rPr lang="zh-CN" altLang="en-US" sz="2800" b="1" dirty="0">
                <a:solidFill>
                  <a:srgbClr val="FFFF00"/>
                </a:solidFill>
                <a:latin typeface="Times New Roman" pitchFamily="18" charset="0"/>
              </a:rPr>
              <a:t>式</a:t>
            </a: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Times New Roman" pitchFamily="18" charset="0"/>
              </a:rPr>
              <a:t>的范式的步骤：</a:t>
            </a:r>
            <a:endParaRPr lang="zh-CN" altLang="en-US" sz="2800" b="1" dirty="0">
              <a:solidFill>
                <a:srgbClr val="FFFF00"/>
              </a:solidFill>
              <a:latin typeface="Times New Roman" pitchFamily="18" charset="0"/>
              <a:cs typeface="Times New Roman" pitchFamily="18" charset="0"/>
            </a:endParaRPr>
          </a:p>
          <a:p>
            <a:pPr marL="0" indent="0" algn="just">
              <a:lnSpc>
                <a:spcPct val="105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(1) </a:t>
            </a:r>
            <a:r>
              <a:rPr lang="zh-CN" altLang="en-US" sz="2800" b="1" dirty="0">
                <a:latin typeface="Times New Roman" pitchFamily="18" charset="0"/>
              </a:rPr>
              <a:t>消去</a:t>
            </a:r>
            <a:r>
              <a:rPr lang="en-US" altLang="zh-CN" sz="2800" b="1" i="1" dirty="0">
                <a:latin typeface="Times New Roman" pitchFamily="18" charset="0"/>
                <a:cs typeface="Times New Roman" pitchFamily="18" charset="0"/>
              </a:rPr>
              <a:t>A</a:t>
            </a:r>
            <a:r>
              <a:rPr lang="zh-CN" altLang="en-US" sz="2800" b="1" dirty="0">
                <a:latin typeface="Times New Roman" pitchFamily="18" charset="0"/>
              </a:rPr>
              <a:t>中的</a:t>
            </a:r>
            <a:r>
              <a:rPr lang="zh-CN" altLang="en-US"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zh-CN" altLang="en-US" sz="2800" b="1" dirty="0">
                <a:latin typeface="Times New Roman" pitchFamily="18" charset="0"/>
              </a:rPr>
              <a:t>（若存在）</a:t>
            </a:r>
            <a:endParaRPr lang="zh-CN" altLang="en-US" sz="2800" b="1" dirty="0">
              <a:latin typeface="Times New Roman" pitchFamily="18" charset="0"/>
              <a:cs typeface="Times New Roman" pitchFamily="18" charset="0"/>
            </a:endParaRPr>
          </a:p>
          <a:p>
            <a:pPr marL="0" indent="0" algn="just">
              <a:lnSpc>
                <a:spcPct val="105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(2) </a:t>
            </a:r>
            <a:r>
              <a:rPr lang="zh-CN" altLang="en-US" sz="2800" b="1" dirty="0">
                <a:latin typeface="Times New Roman" pitchFamily="18" charset="0"/>
              </a:rPr>
              <a:t>否定联结词</a:t>
            </a:r>
            <a:r>
              <a:rPr lang="zh-CN" altLang="en-US" sz="2800" b="1" dirty="0">
                <a:latin typeface="Times New Roman" pitchFamily="18" charset="0"/>
                <a:cs typeface="Times New Roman" pitchFamily="18" charset="0"/>
                <a:sym typeface="Symbol" pitchFamily="18" charset="2"/>
              </a:rPr>
              <a:t></a:t>
            </a:r>
            <a:r>
              <a:rPr lang="zh-CN" altLang="en-US" sz="2800" b="1" dirty="0">
                <a:latin typeface="Times New Roman" pitchFamily="18" charset="0"/>
              </a:rPr>
              <a:t>的内移或消去</a:t>
            </a:r>
            <a:endParaRPr lang="zh-CN" altLang="en-US" sz="2800" b="1" dirty="0">
              <a:latin typeface="Times New Roman" pitchFamily="18" charset="0"/>
              <a:cs typeface="Times New Roman" pitchFamily="18" charset="0"/>
            </a:endParaRPr>
          </a:p>
          <a:p>
            <a:pPr marL="0" indent="0" algn="just">
              <a:lnSpc>
                <a:spcPct val="105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(3) </a:t>
            </a:r>
            <a:r>
              <a:rPr lang="zh-CN" altLang="en-US" sz="2800" b="1" dirty="0">
                <a:latin typeface="宋体" pitchFamily="2" charset="-122"/>
              </a:rPr>
              <a:t>使用分配律</a:t>
            </a:r>
            <a:endParaRPr lang="zh-CN" altLang="en-US" sz="2800" b="1" dirty="0">
              <a:latin typeface="Times New Roman" pitchFamily="18" charset="0"/>
              <a:cs typeface="Times New Roman" pitchFamily="18" charset="0"/>
            </a:endParaRPr>
          </a:p>
          <a:p>
            <a:pPr marL="0" indent="0" algn="just">
              <a:lnSpc>
                <a:spcPct val="105000"/>
              </a:lnSpc>
              <a:buFont typeface="Wingdings" pitchFamily="2" charset="2"/>
              <a:buNone/>
            </a:pPr>
            <a:r>
              <a:rPr lang="zh-CN" altLang="en-US"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sym typeface="Symbol" pitchFamily="18" charset="2"/>
              </a:rPr>
              <a:t></a:t>
            </a:r>
            <a:r>
              <a:rPr lang="zh-CN" altLang="en-US" sz="2800" b="1" dirty="0">
                <a:latin typeface="宋体" pitchFamily="2" charset="-122"/>
              </a:rPr>
              <a:t>对</a:t>
            </a:r>
            <a:r>
              <a:rPr lang="zh-CN" altLang="en-US" sz="2800" b="1" dirty="0">
                <a:latin typeface="Times New Roman" pitchFamily="18" charset="0"/>
                <a:cs typeface="Times New Roman" pitchFamily="18" charset="0"/>
                <a:sym typeface="Symbol" pitchFamily="18" charset="2"/>
              </a:rPr>
              <a:t></a:t>
            </a:r>
            <a:r>
              <a:rPr lang="zh-CN" altLang="en-US" sz="2800" b="1" dirty="0">
                <a:latin typeface="宋体" pitchFamily="2" charset="-122"/>
              </a:rPr>
              <a:t>分配（析取范式）</a:t>
            </a:r>
            <a:endParaRPr lang="zh-CN" altLang="en-US" sz="2800" b="1" dirty="0">
              <a:latin typeface="Times New Roman" pitchFamily="18" charset="0"/>
              <a:cs typeface="Times New Roman" pitchFamily="18" charset="0"/>
            </a:endParaRPr>
          </a:p>
          <a:p>
            <a:pPr marL="0" indent="0" algn="just">
              <a:lnSpc>
                <a:spcPct val="105000"/>
              </a:lnSpc>
              <a:buFont typeface="Wingdings" pitchFamily="2" charset="2"/>
              <a:buNone/>
            </a:pPr>
            <a:r>
              <a:rPr lang="zh-CN" altLang="en-US"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sym typeface="Symbol" pitchFamily="18" charset="2"/>
              </a:rPr>
              <a:t></a:t>
            </a:r>
            <a:r>
              <a:rPr lang="zh-CN" altLang="en-US" sz="2800" b="1" dirty="0">
                <a:latin typeface="宋体" pitchFamily="2" charset="-122"/>
              </a:rPr>
              <a:t>对</a:t>
            </a:r>
            <a:r>
              <a:rPr lang="zh-CN" altLang="en-US" sz="2800" b="1" dirty="0">
                <a:latin typeface="Times New Roman" pitchFamily="18" charset="0"/>
                <a:cs typeface="Times New Roman" pitchFamily="18" charset="0"/>
                <a:sym typeface="Symbol" pitchFamily="18" charset="2"/>
              </a:rPr>
              <a:t></a:t>
            </a:r>
            <a:r>
              <a:rPr lang="zh-CN" altLang="en-US" sz="2800" b="1" dirty="0">
                <a:latin typeface="宋体" pitchFamily="2" charset="-122"/>
              </a:rPr>
              <a:t>分配（合取范式）</a:t>
            </a:r>
            <a:endParaRPr lang="zh-CN" altLang="en-US" sz="2800" b="1" dirty="0">
              <a:latin typeface="Times New Roman" pitchFamily="18" charset="0"/>
              <a:cs typeface="Times New Roman" pitchFamily="18" charset="0"/>
            </a:endParaRPr>
          </a:p>
          <a:p>
            <a:pPr marL="0" indent="0">
              <a:lnSpc>
                <a:spcPct val="105000"/>
              </a:lnSpc>
              <a:buFont typeface="Wingdings" pitchFamily="2" charset="2"/>
              <a:buNone/>
            </a:pPr>
            <a:r>
              <a:rPr lang="zh-CN" altLang="en-US" sz="2800" b="1" dirty="0">
                <a:solidFill>
                  <a:srgbClr val="FFFF00"/>
                </a:solidFill>
                <a:latin typeface="宋体" pitchFamily="2" charset="-122"/>
              </a:rPr>
              <a:t>注意：公式的范式都存在，但可能不惟一。</a:t>
            </a:r>
            <a:endParaRPr lang="zh-CN" altLang="en-US" sz="2800" b="1" dirty="0">
              <a:solidFill>
                <a:srgbClr val="FFFF00"/>
              </a:solidFill>
            </a:endParaRPr>
          </a:p>
        </p:txBody>
      </p:sp>
      <p:sp>
        <p:nvSpPr>
          <p:cNvPr id="22530" name="灯片编号占位符 4"/>
          <p:cNvSpPr>
            <a:spLocks noGrp="1"/>
          </p:cNvSpPr>
          <p:nvPr>
            <p:ph type="sldNum" sz="quarter" idx="12"/>
          </p:nvPr>
        </p:nvSpPr>
        <p:spPr>
          <a:noFill/>
        </p:spPr>
        <p:txBody>
          <a:bodyPr/>
          <a:lstStyle/>
          <a:p>
            <a:fld id="{CB9430C3-EA14-4C71-BB10-EE303A38C5DC}" type="slidenum">
              <a:rPr lang="en-US" altLang="zh-CN" smtClean="0"/>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Effect transition="in" filter="fade">
                                      <p:cBhvr>
                                        <p:cTn id="7" dur="250"/>
                                        <p:tgtEl>
                                          <p:spTgt spid="2253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2">
                                            <p:txEl>
                                              <p:pRg st="2" end="2"/>
                                            </p:txEl>
                                          </p:spTgt>
                                        </p:tgtEl>
                                        <p:attrNameLst>
                                          <p:attrName>style.visibility</p:attrName>
                                        </p:attrNameLst>
                                      </p:cBhvr>
                                      <p:to>
                                        <p:strVal val="visible"/>
                                      </p:to>
                                    </p:set>
                                    <p:animEffect transition="in" filter="fade">
                                      <p:cBhvr>
                                        <p:cTn id="10" dur="250"/>
                                        <p:tgtEl>
                                          <p:spTgt spid="2253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animEffect transition="in" filter="fade">
                                      <p:cBhvr>
                                        <p:cTn id="15" dur="250"/>
                                        <p:tgtEl>
                                          <p:spTgt spid="2253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532">
                                            <p:txEl>
                                              <p:pRg st="4" end="4"/>
                                            </p:txEl>
                                          </p:spTgt>
                                        </p:tgtEl>
                                        <p:attrNameLst>
                                          <p:attrName>style.visibility</p:attrName>
                                        </p:attrNameLst>
                                      </p:cBhvr>
                                      <p:to>
                                        <p:strVal val="visible"/>
                                      </p:to>
                                    </p:set>
                                    <p:animEffect transition="in" filter="fade">
                                      <p:cBhvr>
                                        <p:cTn id="20" dur="250"/>
                                        <p:tgtEl>
                                          <p:spTgt spid="2253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532">
                                            <p:txEl>
                                              <p:pRg st="5" end="5"/>
                                            </p:txEl>
                                          </p:spTgt>
                                        </p:tgtEl>
                                        <p:attrNameLst>
                                          <p:attrName>style.visibility</p:attrName>
                                        </p:attrNameLst>
                                      </p:cBhvr>
                                      <p:to>
                                        <p:strVal val="visible"/>
                                      </p:to>
                                    </p:set>
                                    <p:animEffect transition="in" filter="fade">
                                      <p:cBhvr>
                                        <p:cTn id="23" dur="250"/>
                                        <p:tgtEl>
                                          <p:spTgt spid="2253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2532">
                                            <p:txEl>
                                              <p:pRg st="6" end="6"/>
                                            </p:txEl>
                                          </p:spTgt>
                                        </p:tgtEl>
                                        <p:attrNameLst>
                                          <p:attrName>style.visibility</p:attrName>
                                        </p:attrNameLst>
                                      </p:cBhvr>
                                      <p:to>
                                        <p:strVal val="visible"/>
                                      </p:to>
                                    </p:set>
                                    <p:animEffect transition="in" filter="fade">
                                      <p:cBhvr>
                                        <p:cTn id="26" dur="250"/>
                                        <p:tgtEl>
                                          <p:spTgt spid="2253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532">
                                            <p:txEl>
                                              <p:pRg st="7" end="7"/>
                                            </p:txEl>
                                          </p:spTgt>
                                        </p:tgtEl>
                                        <p:attrNameLst>
                                          <p:attrName>style.visibility</p:attrName>
                                        </p:attrNameLst>
                                      </p:cBhvr>
                                      <p:to>
                                        <p:strVal val="visible"/>
                                      </p:to>
                                    </p:set>
                                    <p:animEffect transition="in" filter="fade">
                                      <p:cBhvr>
                                        <p:cTn id="31" dur="250"/>
                                        <p:tgtEl>
                                          <p:spTgt spid="225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188913"/>
            <a:ext cx="7056437" cy="1079500"/>
          </a:xfrm>
        </p:spPr>
        <p:txBody>
          <a:bodyPr/>
          <a:lstStyle/>
          <a:p>
            <a:pPr eaLnBrk="1" hangingPunct="1"/>
            <a:r>
              <a:rPr lang="zh-CN" altLang="en-US" b="1" dirty="0">
                <a:solidFill>
                  <a:srgbClr val="00B0F0"/>
                </a:solidFill>
              </a:rPr>
              <a:t>第</a:t>
            </a:r>
            <a:r>
              <a:rPr lang="en-US" altLang="zh-CN" b="1" dirty="0">
                <a:solidFill>
                  <a:srgbClr val="00B0F0"/>
                </a:solidFill>
              </a:rPr>
              <a:t>1</a:t>
            </a:r>
            <a:r>
              <a:rPr lang="zh-CN" altLang="en-US" b="1" dirty="0">
                <a:solidFill>
                  <a:srgbClr val="00B0F0"/>
                </a:solidFill>
              </a:rPr>
              <a:t>章 命题逻辑 </a:t>
            </a:r>
          </a:p>
        </p:txBody>
      </p:sp>
      <p:sp>
        <p:nvSpPr>
          <p:cNvPr id="29700" name="Rectangle 3"/>
          <p:cNvSpPr>
            <a:spLocks noGrp="1" noChangeArrowheads="1"/>
          </p:cNvSpPr>
          <p:nvPr>
            <p:ph idx="1"/>
          </p:nvPr>
        </p:nvSpPr>
        <p:spPr>
          <a:xfrm>
            <a:off x="395288" y="1268413"/>
            <a:ext cx="8229600" cy="4608512"/>
          </a:xfrm>
        </p:spPr>
        <p:txBody>
          <a:bodyPr rtlCol="0">
            <a:normAutofit/>
          </a:bodyPr>
          <a:lstStyle/>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solidFill>
                  <a:schemeClr val="tx1">
                    <a:lumMod val="50000"/>
                  </a:schemeClr>
                </a:solidFill>
                <a:latin typeface="Times New Roman" panose="02020603050405020304" pitchFamily="18" charset="0"/>
              </a:rPr>
              <a:t>1.1 </a:t>
            </a:r>
            <a:r>
              <a:rPr lang="zh-CN" altLang="en-US" b="1" dirty="0">
                <a:solidFill>
                  <a:schemeClr val="tx1">
                    <a:lumMod val="50000"/>
                  </a:schemeClr>
                </a:solidFill>
                <a:latin typeface="Times New Roman" panose="02020603050405020304" pitchFamily="18" charset="0"/>
              </a:rPr>
              <a:t>命题符号化及联结词</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solidFill>
                  <a:schemeClr val="tx1">
                    <a:lumMod val="50000"/>
                  </a:schemeClr>
                </a:solidFill>
                <a:latin typeface="Times New Roman" panose="02020603050405020304" pitchFamily="18" charset="0"/>
              </a:rPr>
              <a:t>1.2 </a:t>
            </a:r>
            <a:r>
              <a:rPr lang="zh-CN" altLang="en-US" b="1" dirty="0">
                <a:solidFill>
                  <a:schemeClr val="tx1">
                    <a:lumMod val="50000"/>
                  </a:schemeClr>
                </a:solidFill>
                <a:latin typeface="Times New Roman" panose="02020603050405020304" pitchFamily="18" charset="0"/>
              </a:rPr>
              <a:t>命题公式及分类</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Font typeface="Wingdings" panose="05000000000000000000" pitchFamily="2" charset="2"/>
              <a:buNone/>
              <a:defRPr/>
            </a:pPr>
            <a:r>
              <a:rPr lang="en-US" altLang="zh-CN" b="1" dirty="0">
                <a:latin typeface="Times New Roman" panose="02020603050405020304" pitchFamily="18" charset="0"/>
              </a:rPr>
              <a:t>1.3 </a:t>
            </a:r>
            <a:r>
              <a:rPr lang="zh-CN" altLang="en-US" b="1" dirty="0">
                <a:latin typeface="Times New Roman" panose="02020603050405020304" pitchFamily="18" charset="0"/>
              </a:rPr>
              <a:t>等值演算</a:t>
            </a:r>
            <a:endParaRPr lang="en-US" altLang="zh-CN" b="1" dirty="0">
              <a:latin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1.4 </a:t>
            </a:r>
            <a:r>
              <a:rPr lang="zh-CN" altLang="en-US" b="1" dirty="0">
                <a:solidFill>
                  <a:schemeClr val="tx1">
                    <a:lumMod val="50000"/>
                  </a:schemeClr>
                </a:solidFill>
                <a:latin typeface="Times New Roman" panose="02020603050405020304" pitchFamily="18" charset="0"/>
              </a:rPr>
              <a:t>范式</a:t>
            </a: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1.5 </a:t>
            </a:r>
            <a:r>
              <a:rPr lang="zh-CN" altLang="en-US" b="1" dirty="0">
                <a:solidFill>
                  <a:schemeClr val="tx1">
                    <a:lumMod val="50000"/>
                  </a:schemeClr>
                </a:solidFill>
                <a:latin typeface="Times New Roman" panose="02020603050405020304" pitchFamily="18" charset="0"/>
              </a:rPr>
              <a:t>联结词全功能集</a:t>
            </a: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1.6 </a:t>
            </a:r>
            <a:r>
              <a:rPr lang="zh-CN" altLang="en-US" b="1" dirty="0">
                <a:solidFill>
                  <a:schemeClr val="tx1">
                    <a:lumMod val="50000"/>
                  </a:schemeClr>
                </a:solidFill>
                <a:latin typeface="Times New Roman" panose="02020603050405020304" pitchFamily="18" charset="0"/>
              </a:rPr>
              <a:t>组合电路</a:t>
            </a:r>
            <a:endParaRPr lang="en-US" altLang="zh-CN" b="1" dirty="0">
              <a:solidFill>
                <a:schemeClr val="tx1">
                  <a:lumMod val="50000"/>
                </a:schemeClr>
              </a:solidFill>
              <a:latin typeface="Times New Roman" panose="02020603050405020304" pitchFamily="18" charset="0"/>
            </a:endParaRPr>
          </a:p>
          <a:p>
            <a:pPr marL="342906" indent="-342906" algn="just" defTabSz="457207" eaLnBrk="1" fontAlgn="auto" hangingPunct="1">
              <a:spcBef>
                <a:spcPct val="50000"/>
              </a:spcBef>
              <a:spcAft>
                <a:spcPts val="0"/>
              </a:spcAft>
              <a:buClr>
                <a:schemeClr val="bg2">
                  <a:lumMod val="40000"/>
                  <a:lumOff val="60000"/>
                </a:schemeClr>
              </a:buClr>
              <a:buNone/>
              <a:defRPr/>
            </a:pPr>
            <a:r>
              <a:rPr lang="en-US" altLang="zh-CN" b="1" dirty="0">
                <a:solidFill>
                  <a:schemeClr val="tx1">
                    <a:lumMod val="50000"/>
                  </a:schemeClr>
                </a:solidFill>
                <a:latin typeface="Times New Roman" panose="02020603050405020304" pitchFamily="18" charset="0"/>
              </a:rPr>
              <a:t>1.7 </a:t>
            </a:r>
            <a:r>
              <a:rPr lang="zh-CN" altLang="en-US" b="1" dirty="0">
                <a:solidFill>
                  <a:schemeClr val="tx1">
                    <a:lumMod val="50000"/>
                  </a:schemeClr>
                </a:solidFill>
                <a:latin typeface="Times New Roman" panose="02020603050405020304" pitchFamily="18" charset="0"/>
              </a:rPr>
              <a:t>推理理论</a:t>
            </a:r>
          </a:p>
        </p:txBody>
      </p:sp>
      <p:sp>
        <p:nvSpPr>
          <p:cNvPr id="48132" name="灯片编号占位符 4"/>
          <p:cNvSpPr>
            <a:spLocks noGrp="1"/>
          </p:cNvSpPr>
          <p:nvPr>
            <p:ph type="sldNum" sz="quarter" idx="12"/>
          </p:nvPr>
        </p:nvSpPr>
        <p:spPr>
          <a:noFill/>
          <a:ln>
            <a:miter lim="800000"/>
            <a:headEnd/>
            <a:tailEnd/>
          </a:ln>
        </p:spPr>
        <p:txBody>
          <a:bodyPr/>
          <a:lstStyle/>
          <a:p>
            <a:fld id="{D899AAEA-DF68-49E0-A76C-A9CA02FD6E60}" type="slidenum">
              <a:rPr lang="en-US" altLang="zh-CN">
                <a:solidFill>
                  <a:schemeClr val="tx1"/>
                </a:solidFill>
                <a:latin typeface="Arial Black" pitchFamily="34" charset="0"/>
              </a:rPr>
              <a:pPr/>
              <a:t>3</a:t>
            </a:fld>
            <a:endParaRPr lang="en-US" altLang="zh-CN">
              <a:solidFill>
                <a:schemeClr val="tx1"/>
              </a:solidFill>
              <a:latin typeface="Arial Black"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b="1">
                <a:latin typeface="宋体" pitchFamily="2" charset="-122"/>
              </a:rPr>
              <a:t>求公式的范式举例</a:t>
            </a:r>
            <a:r>
              <a:rPr lang="zh-CN" altLang="en-US" sz="4000" b="1"/>
              <a:t> </a:t>
            </a:r>
          </a:p>
        </p:txBody>
      </p:sp>
      <p:sp>
        <p:nvSpPr>
          <p:cNvPr id="146435" name="Rectangle 3"/>
          <p:cNvSpPr>
            <a:spLocks noGrp="1" noChangeArrowheads="1"/>
          </p:cNvSpPr>
          <p:nvPr>
            <p:ph idx="1"/>
          </p:nvPr>
        </p:nvSpPr>
        <p:spPr>
          <a:xfrm>
            <a:off x="484188" y="1639888"/>
            <a:ext cx="8231216" cy="4718070"/>
          </a:xfrm>
          <a:prstGeom prst="roundRect">
            <a:avLst>
              <a:gd name="adj" fmla="val 2322"/>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zh-CN" altLang="en-US" sz="2800" b="1" dirty="0">
                <a:solidFill>
                  <a:schemeClr val="bg1"/>
                </a:solidFill>
                <a:latin typeface="宋体" pitchFamily="2" charset="-122"/>
              </a:rPr>
              <a:t>例</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求下列公式的析取范式与合取范式</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cs typeface="Times New Roman" pitchFamily="18" charset="0"/>
              </a:rPr>
              <a:t>1) </a:t>
            </a:r>
            <a:r>
              <a:rPr lang="en-US" altLang="zh-CN" sz="2800" b="1" i="1" dirty="0">
                <a:solidFill>
                  <a:schemeClr val="bg1"/>
                </a:solidFill>
                <a:latin typeface="Times New Roman" pitchFamily="18" charset="0"/>
                <a:cs typeface="Times New Roman" pitchFamily="18" charset="0"/>
              </a:rPr>
              <a:t>A</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解：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（消去</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宋体" pitchFamily="2" charset="-122"/>
              </a:rPr>
              <a:t>）</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（结合律）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  这既是</a:t>
            </a:r>
            <a:r>
              <a:rPr lang="en-US" altLang="zh-CN" sz="2800" b="1" i="1" dirty="0">
                <a:solidFill>
                  <a:schemeClr val="bg1"/>
                </a:solidFill>
                <a:latin typeface="Times New Roman" pitchFamily="18" charset="0"/>
                <a:cs typeface="Times New Roman" pitchFamily="18" charset="0"/>
              </a:rPr>
              <a:t>A</a:t>
            </a:r>
            <a:r>
              <a:rPr lang="zh-CN" altLang="en-US" sz="2800" b="1" dirty="0">
                <a:solidFill>
                  <a:schemeClr val="bg1"/>
                </a:solidFill>
                <a:latin typeface="宋体" pitchFamily="2" charset="-122"/>
              </a:rPr>
              <a:t>的析取范式（由</a:t>
            </a:r>
            <a:r>
              <a:rPr lang="en-US" altLang="zh-CN" sz="2800" b="1" dirty="0">
                <a:solidFill>
                  <a:schemeClr val="bg1"/>
                </a:solidFill>
                <a:latin typeface="Times New Roman" pitchFamily="18" charset="0"/>
                <a:cs typeface="Times New Roman" pitchFamily="18" charset="0"/>
              </a:rPr>
              <a:t>3</a:t>
            </a:r>
            <a:r>
              <a:rPr lang="zh-CN" altLang="en-US" sz="2800" b="1" dirty="0">
                <a:solidFill>
                  <a:schemeClr val="bg1"/>
                </a:solidFill>
                <a:latin typeface="宋体" pitchFamily="2" charset="-122"/>
              </a:rPr>
              <a:t>个简单合取式组成的析取式），又是</a:t>
            </a:r>
            <a:r>
              <a:rPr lang="en-US" altLang="zh-CN" sz="2800" b="1" i="1" dirty="0">
                <a:solidFill>
                  <a:schemeClr val="bg1"/>
                </a:solidFill>
                <a:latin typeface="Times New Roman" pitchFamily="18" charset="0"/>
                <a:cs typeface="Times New Roman" pitchFamily="18" charset="0"/>
              </a:rPr>
              <a:t>A</a:t>
            </a:r>
            <a:r>
              <a:rPr lang="zh-CN" altLang="en-US" sz="2800" b="1" dirty="0">
                <a:solidFill>
                  <a:schemeClr val="bg1"/>
                </a:solidFill>
                <a:latin typeface="宋体" pitchFamily="2" charset="-122"/>
              </a:rPr>
              <a:t>的合取范式（由一个简单析取式组成的合取式）</a:t>
            </a:r>
            <a:endParaRPr lang="zh-CN" altLang="en-US" sz="2800" b="1" dirty="0">
              <a:solidFill>
                <a:schemeClr val="bg1"/>
              </a:solidFill>
            </a:endParaRPr>
          </a:p>
        </p:txBody>
      </p:sp>
      <p:sp>
        <p:nvSpPr>
          <p:cNvPr id="23554" name="灯片编号占位符 4"/>
          <p:cNvSpPr>
            <a:spLocks noGrp="1"/>
          </p:cNvSpPr>
          <p:nvPr>
            <p:ph type="sldNum" sz="quarter" idx="12"/>
          </p:nvPr>
        </p:nvSpPr>
        <p:spPr>
          <a:noFill/>
        </p:spPr>
        <p:txBody>
          <a:bodyPr/>
          <a:lstStyle/>
          <a:p>
            <a:fld id="{70CEA480-B48B-420F-A54A-DE05CBECC649}" type="slidenum">
              <a:rPr lang="en-US" altLang="zh-CN" smtClean="0"/>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pRg st="3" end="3"/>
                                            </p:txEl>
                                          </p:spTgt>
                                        </p:tgtEl>
                                        <p:attrNameLst>
                                          <p:attrName>style.visibility</p:attrName>
                                        </p:attrNameLst>
                                      </p:cBhvr>
                                      <p:to>
                                        <p:strVal val="visible"/>
                                      </p:to>
                                    </p:set>
                                    <p:animEffect transition="in" filter="blinds(horizontal)">
                                      <p:cBhvr>
                                        <p:cTn id="7" dur="500"/>
                                        <p:tgtEl>
                                          <p:spTgt spid="1464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6435">
                                            <p:txEl>
                                              <p:pRg st="4" end="4"/>
                                            </p:txEl>
                                          </p:spTgt>
                                        </p:tgtEl>
                                        <p:attrNameLst>
                                          <p:attrName>style.visibility</p:attrName>
                                        </p:attrNameLst>
                                      </p:cBhvr>
                                      <p:to>
                                        <p:strVal val="visible"/>
                                      </p:to>
                                    </p:set>
                                    <p:animEffect transition="in" filter="blinds(horizontal)">
                                      <p:cBhvr>
                                        <p:cTn id="12" dur="500"/>
                                        <p:tgtEl>
                                          <p:spTgt spid="1464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animEffect transition="in" filter="blinds(horizontal)">
                                      <p:cBhvr>
                                        <p:cTn id="17" dur="5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sz="4000" b="1">
                <a:latin typeface="宋体" pitchFamily="2" charset="-122"/>
              </a:rPr>
              <a:t>求公式的范式举例</a:t>
            </a:r>
            <a:r>
              <a:rPr lang="en-US" altLang="zh-CN" sz="4000" b="1">
                <a:latin typeface="宋体" pitchFamily="2" charset="-122"/>
              </a:rPr>
              <a:t>(</a:t>
            </a:r>
            <a:r>
              <a:rPr lang="zh-CN" altLang="en-US" sz="4000" b="1">
                <a:latin typeface="宋体" pitchFamily="2" charset="-122"/>
              </a:rPr>
              <a:t>续</a:t>
            </a:r>
            <a:r>
              <a:rPr lang="en-US" altLang="zh-CN" sz="4000" b="1">
                <a:latin typeface="宋体" pitchFamily="2" charset="-122"/>
              </a:rPr>
              <a:t>)</a:t>
            </a:r>
          </a:p>
        </p:txBody>
      </p:sp>
      <p:sp>
        <p:nvSpPr>
          <p:cNvPr id="147459" name="Rectangle 3"/>
          <p:cNvSpPr>
            <a:spLocks noGrp="1" noChangeArrowheads="1"/>
          </p:cNvSpPr>
          <p:nvPr>
            <p:ph idx="1"/>
          </p:nvPr>
        </p:nvSpPr>
        <p:spPr>
          <a:xfrm>
            <a:off x="517526" y="1500174"/>
            <a:ext cx="8159778" cy="4957762"/>
          </a:xfrm>
          <a:prstGeom prst="roundRect">
            <a:avLst>
              <a:gd name="adj" fmla="val 2029"/>
            </a:avLst>
          </a:prstGeom>
          <a:ln/>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buFont typeface="Wingdings" pitchFamily="2" charset="2"/>
              <a:buNone/>
            </a:pP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cs typeface="Times New Roman" pitchFamily="18" charset="0"/>
              </a:rPr>
              <a:t>2)  </a:t>
            </a:r>
            <a:r>
              <a:rPr lang="en-US" altLang="zh-CN" sz="2800" b="1" i="1" dirty="0">
                <a:solidFill>
                  <a:schemeClr val="bg1"/>
                </a:solidFill>
                <a:latin typeface="Times New Roman" pitchFamily="18" charset="0"/>
                <a:cs typeface="Times New Roman" pitchFamily="18" charset="0"/>
              </a:rPr>
              <a:t>B</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宋体" pitchFamily="2" charset="-122"/>
              </a:rPr>
              <a:t>解：</a:t>
            </a:r>
            <a:r>
              <a:rPr lang="zh-CN" altLang="en-US" sz="2800" b="1" dirty="0">
                <a:solidFill>
                  <a:schemeClr val="bg1"/>
                </a:solidFill>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   </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（消去第一个</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宋体" pitchFamily="2" charset="-122"/>
              </a:rPr>
              <a:t>）</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（消去第二个</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宋体" pitchFamily="2" charset="-122"/>
              </a:rPr>
              <a:t>）</a:t>
            </a:r>
            <a:r>
              <a:rPr lang="zh-CN" altLang="en-US"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cs typeface="Times New Roman" pitchFamily="18" charset="0"/>
                <a:sym typeface="Symbol" pitchFamily="18" charset="2"/>
              </a:rPr>
              <a:t>   </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（否定号内移</a:t>
            </a:r>
            <a:r>
              <a:rPr lang="en-US" altLang="zh-CN" sz="2800" b="1" dirty="0">
                <a:solidFill>
                  <a:schemeClr val="bg1"/>
                </a:solidFill>
                <a:latin typeface="Times New Roman" pitchFamily="18" charset="0"/>
              </a:rPr>
              <a:t>——</a:t>
            </a:r>
            <a:r>
              <a:rPr lang="zh-CN" altLang="en-US" sz="2800" b="1" dirty="0">
                <a:solidFill>
                  <a:schemeClr val="bg1"/>
                </a:solidFill>
                <a:latin typeface="宋体" pitchFamily="2" charset="-122"/>
              </a:rPr>
              <a:t>德摩根律）</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这一步已为析取范式（两个简单合取式构成）</a:t>
            </a:r>
            <a:endParaRPr lang="zh-CN" altLang="en-US" sz="28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800" b="1" dirty="0">
                <a:solidFill>
                  <a:schemeClr val="bg1"/>
                </a:solidFill>
                <a:latin typeface="宋体" pitchFamily="2" charset="-122"/>
              </a:rPr>
              <a:t>继续：  </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宋体" pitchFamily="2" charset="-122"/>
              </a:rPr>
              <a:t>对</a:t>
            </a:r>
            <a:r>
              <a:rPr lang="zh-CN" altLang="en-US" sz="2800" b="1" dirty="0">
                <a:solidFill>
                  <a:schemeClr val="bg1"/>
                </a:solidFill>
                <a:latin typeface="Times New Roman" pitchFamily="18" charset="0"/>
                <a:cs typeface="Times New Roman" pitchFamily="18" charset="0"/>
                <a:sym typeface="Symbol" pitchFamily="18" charset="2"/>
              </a:rPr>
              <a:t></a:t>
            </a:r>
            <a:r>
              <a:rPr lang="zh-CN" altLang="en-US" sz="2800" b="1" dirty="0">
                <a:solidFill>
                  <a:schemeClr val="bg1"/>
                </a:solidFill>
                <a:latin typeface="宋体" pitchFamily="2" charset="-122"/>
              </a:rPr>
              <a:t>分配律）</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宋体" pitchFamily="2" charset="-122"/>
              </a:rPr>
              <a:t>这一步得到合取范式（由两个简单析取式构成）</a:t>
            </a:r>
            <a:r>
              <a:rPr lang="zh-CN" altLang="en-US" sz="2800" b="1" dirty="0">
                <a:solidFill>
                  <a:schemeClr val="bg1"/>
                </a:solidFill>
              </a:rPr>
              <a:t> </a:t>
            </a:r>
          </a:p>
        </p:txBody>
      </p:sp>
      <p:sp>
        <p:nvSpPr>
          <p:cNvPr id="24578" name="灯片编号占位符 4"/>
          <p:cNvSpPr>
            <a:spLocks noGrp="1"/>
          </p:cNvSpPr>
          <p:nvPr>
            <p:ph type="sldNum" sz="quarter" idx="12"/>
          </p:nvPr>
        </p:nvSpPr>
        <p:spPr>
          <a:noFill/>
        </p:spPr>
        <p:txBody>
          <a:bodyPr/>
          <a:lstStyle/>
          <a:p>
            <a:fld id="{A429E319-173E-4C62-A843-CDBC2655F70D}" type="slidenum">
              <a:rPr lang="en-US" altLang="zh-CN" smtClean="0"/>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7" dur="500"/>
                                        <p:tgtEl>
                                          <p:spTgt spid="1474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12" dur="500"/>
                                        <p:tgtEl>
                                          <p:spTgt spid="1474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17" dur="500"/>
                                        <p:tgtEl>
                                          <p:spTgt spid="14745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20" dur="500"/>
                                        <p:tgtEl>
                                          <p:spTgt spid="147459">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blinds(horizontal)">
                                      <p:cBhvr>
                                        <p:cTn id="25" dur="500"/>
                                        <p:tgtEl>
                                          <p:spTgt spid="14745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28" dur="500"/>
                                        <p:tgtEl>
                                          <p:spTgt spid="14745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blinds(horizontal)">
                                      <p:cBhvr>
                                        <p:cTn id="31" dur="500"/>
                                        <p:tgtEl>
                                          <p:spTgt spid="147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极小项与极大项</a:t>
            </a:r>
            <a:r>
              <a:rPr lang="zh-CN" altLang="en-US" sz="4000" b="1" dirty="0">
                <a:solidFill>
                  <a:schemeClr val="tx1"/>
                </a:solidFill>
              </a:rPr>
              <a:t> </a:t>
            </a:r>
          </a:p>
        </p:txBody>
      </p:sp>
      <p:sp>
        <p:nvSpPr>
          <p:cNvPr id="25604" name="Rectangle 3"/>
          <p:cNvSpPr>
            <a:spLocks noGrp="1" noChangeArrowheads="1"/>
          </p:cNvSpPr>
          <p:nvPr>
            <p:ph idx="1"/>
          </p:nvPr>
        </p:nvSpPr>
        <p:spPr/>
        <p:txBody>
          <a:bodyPr/>
          <a:lstStyle/>
          <a:p>
            <a:pPr marL="0" indent="0" algn="just">
              <a:lnSpc>
                <a:spcPct val="120000"/>
              </a:lnSpc>
              <a:buFont typeface="Wingdings" pitchFamily="2" charset="2"/>
              <a:buNone/>
            </a:pPr>
            <a:r>
              <a:rPr lang="zh-CN" altLang="en-US" sz="3600" b="1" dirty="0">
                <a:solidFill>
                  <a:srgbClr val="FFFF00"/>
                </a:solidFill>
                <a:latin typeface="宋体" pitchFamily="2" charset="-122"/>
              </a:rPr>
              <a:t>定义</a:t>
            </a:r>
            <a:r>
              <a:rPr lang="en-US" altLang="zh-CN" sz="3600" b="1" dirty="0">
                <a:solidFill>
                  <a:srgbClr val="FFFF00"/>
                </a:solidFill>
                <a:latin typeface="宋体" pitchFamily="2" charset="-122"/>
              </a:rPr>
              <a:t>:</a:t>
            </a:r>
            <a:r>
              <a:rPr lang="en-US" altLang="zh-CN" sz="3600" b="1" dirty="0">
                <a:solidFill>
                  <a:srgbClr val="FFFF00"/>
                </a:solidFill>
                <a:latin typeface="Times New Roman" pitchFamily="18" charset="0"/>
                <a:cs typeface="Times New Roman" pitchFamily="18" charset="0"/>
              </a:rPr>
              <a:t> </a:t>
            </a:r>
            <a:r>
              <a:rPr lang="zh-CN" altLang="en-US" b="1" dirty="0">
                <a:latin typeface="宋体" pitchFamily="2" charset="-122"/>
              </a:rPr>
              <a:t>在含有</a:t>
            </a:r>
            <a:r>
              <a:rPr lang="en-US" altLang="zh-CN" b="1" i="1" dirty="0">
                <a:latin typeface="Times New Roman" pitchFamily="18" charset="0"/>
                <a:cs typeface="Times New Roman" pitchFamily="18" charset="0"/>
              </a:rPr>
              <a:t>n</a:t>
            </a:r>
            <a:r>
              <a:rPr lang="zh-CN" altLang="en-US" b="1" dirty="0">
                <a:latin typeface="宋体" pitchFamily="2" charset="-122"/>
              </a:rPr>
              <a:t>个命题变项的简单合取式</a:t>
            </a:r>
            <a:r>
              <a:rPr lang="en-US" altLang="zh-CN" b="1" dirty="0">
                <a:latin typeface="宋体" pitchFamily="2" charset="-122"/>
              </a:rPr>
              <a:t>(</a:t>
            </a:r>
            <a:r>
              <a:rPr lang="zh-CN" altLang="en-US" b="1" dirty="0">
                <a:latin typeface="宋体" pitchFamily="2" charset="-122"/>
              </a:rPr>
              <a:t>简单析取式</a:t>
            </a:r>
            <a:r>
              <a:rPr lang="en-US" altLang="zh-CN" b="1" dirty="0">
                <a:latin typeface="宋体" pitchFamily="2" charset="-122"/>
              </a:rPr>
              <a:t>)</a:t>
            </a:r>
            <a:r>
              <a:rPr lang="zh-CN" altLang="en-US" b="1" dirty="0">
                <a:latin typeface="宋体" pitchFamily="2" charset="-122"/>
              </a:rPr>
              <a:t>中，若每个命题变项与其否定不同时出现</a:t>
            </a:r>
            <a:r>
              <a:rPr lang="en-US" altLang="zh-CN" b="1" dirty="0">
                <a:latin typeface="宋体" pitchFamily="2" charset="-122"/>
              </a:rPr>
              <a:t>,</a:t>
            </a:r>
            <a:r>
              <a:rPr lang="zh-CN" altLang="en-US" b="1" dirty="0">
                <a:latin typeface="宋体" pitchFamily="2" charset="-122"/>
              </a:rPr>
              <a:t>而二者之一必出现且仅出现一次</a:t>
            </a:r>
            <a:r>
              <a:rPr lang="en-US" altLang="zh-CN" b="1" dirty="0">
                <a:latin typeface="宋体" pitchFamily="2" charset="-122"/>
              </a:rPr>
              <a:t>, </a:t>
            </a:r>
            <a:r>
              <a:rPr lang="zh-CN" altLang="en-US" b="1" dirty="0">
                <a:latin typeface="宋体" pitchFamily="2" charset="-122"/>
              </a:rPr>
              <a:t>而且第</a:t>
            </a:r>
            <a:r>
              <a:rPr lang="en-US" altLang="zh-CN" b="1" i="1" dirty="0" err="1">
                <a:latin typeface="Times New Roman" pitchFamily="18" charset="0"/>
                <a:cs typeface="Times New Roman" pitchFamily="18" charset="0"/>
              </a:rPr>
              <a:t>i</a:t>
            </a:r>
            <a:r>
              <a:rPr lang="zh-CN" altLang="en-US" b="1" dirty="0">
                <a:latin typeface="宋体" pitchFamily="2" charset="-122"/>
              </a:rPr>
              <a:t>（</a:t>
            </a:r>
            <a:r>
              <a:rPr lang="en-US" altLang="zh-CN" b="1" dirty="0">
                <a:latin typeface="Times New Roman" pitchFamily="18" charset="0"/>
                <a:cs typeface="Times New Roman" pitchFamily="18" charset="0"/>
              </a:rPr>
              <a:t>1</a:t>
            </a:r>
            <a:r>
              <a:rPr lang="en-US" altLang="zh-CN" b="1" dirty="0">
                <a:latin typeface="Times New Roman" pitchFamily="18" charset="0"/>
                <a:cs typeface="Times New Roman" pitchFamily="18" charset="0"/>
                <a:sym typeface="Symbol" pitchFamily="18" charset="2"/>
              </a:rPr>
              <a:t></a:t>
            </a:r>
            <a:r>
              <a:rPr lang="en-US" altLang="zh-CN" b="1" i="1" dirty="0">
                <a:latin typeface="Times New Roman" pitchFamily="18" charset="0"/>
                <a:cs typeface="Times New Roman" pitchFamily="18" charset="0"/>
              </a:rPr>
              <a:t>i</a:t>
            </a:r>
            <a:r>
              <a:rPr lang="en-US" altLang="zh-CN" b="1" dirty="0">
                <a:latin typeface="Times New Roman" pitchFamily="18" charset="0"/>
                <a:cs typeface="Times New Roman" pitchFamily="18" charset="0"/>
                <a:sym typeface="Symbol" pitchFamily="18" charset="2"/>
              </a:rPr>
              <a:t></a:t>
            </a:r>
            <a:r>
              <a:rPr lang="en-US" altLang="zh-CN" b="1" i="1" dirty="0">
                <a:latin typeface="Times New Roman" pitchFamily="18" charset="0"/>
                <a:cs typeface="Times New Roman" pitchFamily="18" charset="0"/>
              </a:rPr>
              <a:t>n</a:t>
            </a:r>
            <a:r>
              <a:rPr lang="zh-CN" altLang="en-US" b="1" dirty="0">
                <a:latin typeface="宋体" pitchFamily="2" charset="-122"/>
              </a:rPr>
              <a:t>）个命题变项或其否定出现在左起第 </a:t>
            </a:r>
            <a:r>
              <a:rPr lang="en-US" altLang="zh-CN" b="1" i="1" dirty="0" err="1">
                <a:latin typeface="Times New Roman" pitchFamily="18" charset="0"/>
                <a:cs typeface="Times New Roman" pitchFamily="18" charset="0"/>
              </a:rPr>
              <a:t>i</a:t>
            </a:r>
            <a:r>
              <a:rPr lang="en-US" altLang="zh-CN" b="1" i="1" dirty="0">
                <a:latin typeface="Times New Roman" pitchFamily="18" charset="0"/>
                <a:cs typeface="Times New Roman" pitchFamily="18" charset="0"/>
              </a:rPr>
              <a:t> </a:t>
            </a:r>
            <a:r>
              <a:rPr lang="zh-CN" altLang="en-US" b="1" dirty="0">
                <a:latin typeface="宋体" pitchFamily="2" charset="-122"/>
              </a:rPr>
              <a:t>位上，称这样的简单合取式（或简单析取式）为</a:t>
            </a:r>
            <a:r>
              <a:rPr lang="zh-CN" altLang="en-US" b="1" dirty="0">
                <a:solidFill>
                  <a:srgbClr val="FFFF00"/>
                </a:solidFill>
                <a:latin typeface="宋体" pitchFamily="2" charset="-122"/>
              </a:rPr>
              <a:t>极小项</a:t>
            </a:r>
            <a:r>
              <a:rPr lang="zh-CN" altLang="en-US" b="1" dirty="0">
                <a:latin typeface="宋体" pitchFamily="2" charset="-122"/>
              </a:rPr>
              <a:t>（或</a:t>
            </a:r>
            <a:r>
              <a:rPr lang="zh-CN" altLang="en-US" b="1" dirty="0">
                <a:solidFill>
                  <a:srgbClr val="FFFF00"/>
                </a:solidFill>
                <a:latin typeface="宋体" pitchFamily="2" charset="-122"/>
              </a:rPr>
              <a:t>极大项</a:t>
            </a:r>
            <a:r>
              <a:rPr lang="zh-CN" altLang="en-US" b="1" dirty="0">
                <a:latin typeface="宋体" pitchFamily="2" charset="-122"/>
              </a:rPr>
              <a:t>）</a:t>
            </a:r>
            <a:r>
              <a:rPr lang="en-US" altLang="zh-CN" b="1" dirty="0">
                <a:latin typeface="Times New Roman" pitchFamily="18" charset="0"/>
                <a:cs typeface="Times New Roman" pitchFamily="18" charset="0"/>
              </a:rPr>
              <a:t>.</a:t>
            </a:r>
          </a:p>
          <a:p>
            <a:pPr marL="0" indent="0" algn="just">
              <a:lnSpc>
                <a:spcPct val="90000"/>
              </a:lnSpc>
              <a:buFont typeface="Wingdings" pitchFamily="2" charset="2"/>
              <a:buNone/>
            </a:pPr>
            <a:endParaRPr lang="en-US" altLang="zh-CN" b="1" dirty="0">
              <a:latin typeface="宋体" pitchFamily="2" charset="-122"/>
            </a:endParaRPr>
          </a:p>
        </p:txBody>
      </p:sp>
      <p:sp>
        <p:nvSpPr>
          <p:cNvPr id="25602" name="灯片编号占位符 4"/>
          <p:cNvSpPr>
            <a:spLocks noGrp="1"/>
          </p:cNvSpPr>
          <p:nvPr>
            <p:ph type="sldNum" sz="quarter" idx="12"/>
          </p:nvPr>
        </p:nvSpPr>
        <p:spPr>
          <a:noFill/>
        </p:spPr>
        <p:txBody>
          <a:bodyPr/>
          <a:lstStyle/>
          <a:p>
            <a:fld id="{F2D36C11-EDB3-4990-B22A-E8C78B8E146D}" type="slidenum">
              <a:rPr lang="en-US" altLang="zh-CN"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极小项与极大项</a:t>
            </a:r>
            <a:r>
              <a:rPr lang="en-US" altLang="zh-CN" b="1" dirty="0">
                <a:solidFill>
                  <a:schemeClr val="tx1"/>
                </a:solidFill>
                <a:effectLst>
                  <a:outerShdw blurRad="38100" dist="38100" dir="2700000" algn="tl">
                    <a:srgbClr val="C0C0C0"/>
                  </a:outerShdw>
                </a:effectLst>
                <a:latin typeface="宋体" pitchFamily="2" charset="-122"/>
              </a:rPr>
              <a:t>(</a:t>
            </a:r>
            <a:r>
              <a:rPr lang="zh-CN" altLang="en-US" b="1" dirty="0">
                <a:solidFill>
                  <a:schemeClr val="tx1"/>
                </a:solidFill>
                <a:effectLst>
                  <a:outerShdw blurRad="38100" dist="38100" dir="2700000" algn="tl">
                    <a:srgbClr val="C0C0C0"/>
                  </a:outerShdw>
                </a:effectLst>
                <a:latin typeface="宋体" pitchFamily="2" charset="-122"/>
              </a:rPr>
              <a:t>续</a:t>
            </a:r>
            <a:r>
              <a:rPr lang="en-US" altLang="zh-CN" b="1" dirty="0">
                <a:solidFill>
                  <a:schemeClr val="tx1"/>
                </a:solidFill>
                <a:effectLst>
                  <a:outerShdw blurRad="38100" dist="38100" dir="2700000" algn="tl">
                    <a:srgbClr val="C0C0C0"/>
                  </a:outerShdw>
                </a:effectLst>
                <a:latin typeface="宋体" pitchFamily="2" charset="-122"/>
              </a:rPr>
              <a:t>)</a:t>
            </a:r>
          </a:p>
        </p:txBody>
      </p:sp>
      <p:sp>
        <p:nvSpPr>
          <p:cNvPr id="27652" name="Rectangle 3"/>
          <p:cNvSpPr>
            <a:spLocks noGrp="1" noChangeArrowheads="1"/>
          </p:cNvSpPr>
          <p:nvPr>
            <p:ph idx="1"/>
          </p:nvPr>
        </p:nvSpPr>
        <p:spPr/>
        <p:txBody>
          <a:bodyPr/>
          <a:lstStyle/>
          <a:p>
            <a:pPr>
              <a:buFont typeface="Wingdings" pitchFamily="2" charset="2"/>
              <a:buNone/>
            </a:pPr>
            <a:r>
              <a:rPr lang="zh-CN" altLang="en-US" sz="2800" b="1">
                <a:latin typeface="宋体" pitchFamily="2" charset="-122"/>
              </a:rPr>
              <a:t>由</a:t>
            </a:r>
            <a:r>
              <a:rPr lang="en-US" altLang="zh-CN" sz="2800" b="1" i="1">
                <a:latin typeface="Times New Roman" pitchFamily="18" charset="0"/>
                <a:cs typeface="Times New Roman" pitchFamily="18" charset="0"/>
              </a:rPr>
              <a:t>p</a:t>
            </a:r>
            <a:r>
              <a:rPr lang="en-US" altLang="zh-CN" sz="2800" b="1">
                <a:latin typeface="Times New Roman" pitchFamily="18" charset="0"/>
                <a:cs typeface="Times New Roman" pitchFamily="18" charset="0"/>
              </a:rPr>
              <a:t>, </a:t>
            </a:r>
            <a:r>
              <a:rPr lang="en-US" altLang="zh-CN" sz="2800" b="1" i="1">
                <a:latin typeface="Times New Roman" pitchFamily="18" charset="0"/>
                <a:cs typeface="Times New Roman" pitchFamily="18" charset="0"/>
              </a:rPr>
              <a:t>q</a:t>
            </a:r>
            <a:r>
              <a:rPr lang="zh-CN" altLang="en-US" sz="2800" b="1">
                <a:latin typeface="宋体" pitchFamily="2" charset="-122"/>
              </a:rPr>
              <a:t>两个命题变项形成的极小项与极大项</a:t>
            </a:r>
            <a:r>
              <a:rPr lang="zh-CN" altLang="en-US" sz="2800" b="1"/>
              <a:t> </a:t>
            </a:r>
          </a:p>
        </p:txBody>
      </p:sp>
      <p:sp>
        <p:nvSpPr>
          <p:cNvPr id="27650" name="灯片编号占位符 4"/>
          <p:cNvSpPr>
            <a:spLocks noGrp="1"/>
          </p:cNvSpPr>
          <p:nvPr>
            <p:ph type="sldNum" sz="quarter" idx="12"/>
          </p:nvPr>
        </p:nvSpPr>
        <p:spPr>
          <a:noFill/>
        </p:spPr>
        <p:txBody>
          <a:bodyPr/>
          <a:lstStyle/>
          <a:p>
            <a:fld id="{6B7C6762-363E-4E09-B2F0-868C7C1C7D67}" type="slidenum">
              <a:rPr lang="en-US" altLang="zh-CN" smtClean="0"/>
              <a:pPr/>
              <a:t>33</a:t>
            </a:fld>
            <a:endParaRPr lang="en-US" altLang="zh-CN"/>
          </a:p>
        </p:txBody>
      </p:sp>
      <p:graphicFrame>
        <p:nvGraphicFramePr>
          <p:cNvPr id="7" name="表格 6"/>
          <p:cNvGraphicFramePr>
            <a:graphicFrameLocks noGrp="1"/>
          </p:cNvGraphicFramePr>
          <p:nvPr/>
        </p:nvGraphicFramePr>
        <p:xfrm>
          <a:off x="642910" y="2285992"/>
          <a:ext cx="7932010" cy="4152873"/>
        </p:xfrm>
        <a:graphic>
          <a:graphicData uri="http://schemas.openxmlformats.org/drawingml/2006/table">
            <a:tbl>
              <a:tblPr firstRow="1" bandRow="1">
                <a:tableStyleId>{7DF18680-E054-41AD-8BC1-D1AEF772440D}</a:tableStyleId>
              </a:tblPr>
              <a:tblGrid>
                <a:gridCol w="1928826">
                  <a:extLst>
                    <a:ext uri="{9D8B030D-6E8A-4147-A177-3AD203B41FA5}">
                      <a16:colId xmlns:a16="http://schemas.microsoft.com/office/drawing/2014/main" val="20000"/>
                    </a:ext>
                  </a:extLst>
                </a:gridCol>
                <a:gridCol w="1017992">
                  <a:extLst>
                    <a:ext uri="{9D8B030D-6E8A-4147-A177-3AD203B41FA5}">
                      <a16:colId xmlns:a16="http://schemas.microsoft.com/office/drawing/2014/main" val="20001"/>
                    </a:ext>
                  </a:extLst>
                </a:gridCol>
                <a:gridCol w="1017992">
                  <a:extLst>
                    <a:ext uri="{9D8B030D-6E8A-4147-A177-3AD203B41FA5}">
                      <a16:colId xmlns:a16="http://schemas.microsoft.com/office/drawing/2014/main" val="20002"/>
                    </a:ext>
                  </a:extLst>
                </a:gridCol>
                <a:gridCol w="1929600">
                  <a:extLst>
                    <a:ext uri="{9D8B030D-6E8A-4147-A177-3AD203B41FA5}">
                      <a16:colId xmlns:a16="http://schemas.microsoft.com/office/drawing/2014/main" val="20003"/>
                    </a:ext>
                  </a:extLst>
                </a:gridCol>
                <a:gridCol w="1018800">
                  <a:extLst>
                    <a:ext uri="{9D8B030D-6E8A-4147-A177-3AD203B41FA5}">
                      <a16:colId xmlns:a16="http://schemas.microsoft.com/office/drawing/2014/main" val="20004"/>
                    </a:ext>
                  </a:extLst>
                </a:gridCol>
                <a:gridCol w="1018800">
                  <a:extLst>
                    <a:ext uri="{9D8B030D-6E8A-4147-A177-3AD203B41FA5}">
                      <a16:colId xmlns:a16="http://schemas.microsoft.com/office/drawing/2014/main" val="20005"/>
                    </a:ext>
                  </a:extLst>
                </a:gridCol>
              </a:tblGrid>
              <a:tr h="642942">
                <a:tc grid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600" b="1" i="0" u="none" strike="noStrike" cap="none" normalizeH="0" baseline="0" dirty="0">
                          <a:ln>
                            <a:noFill/>
                          </a:ln>
                          <a:solidFill>
                            <a:srgbClr val="FFFF00"/>
                          </a:solidFill>
                          <a:effectLst/>
                          <a:latin typeface="Arial" charset="0"/>
                          <a:ea typeface="宋体" pitchFamily="2" charset="-122"/>
                        </a:rPr>
                        <a:t>极小项</a:t>
                      </a:r>
                    </a:p>
                  </a:txBody>
                  <a:tcPr marT="0" marB="0"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grid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600" b="1" i="0" u="none" strike="noStrike" cap="none" normalizeH="0" baseline="0" dirty="0">
                          <a:ln>
                            <a:noFill/>
                          </a:ln>
                          <a:solidFill>
                            <a:srgbClr val="FFFF00"/>
                          </a:solidFill>
                          <a:effectLst/>
                          <a:latin typeface="Arial" charset="0"/>
                          <a:ea typeface="宋体" pitchFamily="2" charset="-122"/>
                        </a:rPr>
                        <a:t>极大项</a:t>
                      </a:r>
                    </a:p>
                  </a:txBody>
                  <a:tcPr marT="0" marB="0"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extLst>
                  <a:ext uri="{0D108BD9-81ED-4DB2-BD59-A6C34878D82A}">
                    <a16:rowId xmlns:a16="http://schemas.microsoft.com/office/drawing/2014/main" val="10000"/>
                  </a:ext>
                </a:extLst>
              </a:tr>
              <a:tr h="90625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公式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成真赋值</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名称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公式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成假赋值</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400" b="1" u="none" strike="noStrike" cap="none" normalizeH="0" baseline="0" dirty="0">
                          <a:ln>
                            <a:noFill/>
                          </a:ln>
                          <a:solidFill>
                            <a:schemeClr val="tx1"/>
                          </a:solidFill>
                          <a:effectLst/>
                        </a:rPr>
                        <a:t>名称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extLst>
                  <a:ext uri="{0D108BD9-81ED-4DB2-BD59-A6C34878D82A}">
                    <a16:rowId xmlns:a16="http://schemas.microsoft.com/office/drawing/2014/main" val="10001"/>
                  </a:ext>
                </a:extLst>
              </a:tr>
              <a:tr h="650919">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q</a:t>
                      </a:r>
                      <a:endParaRPr lang="zh-CN" altLang="en-US" sz="3200" i="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3200" dirty="0">
                          <a:solidFill>
                            <a:schemeClr val="accent5">
                              <a:lumMod val="50000"/>
                            </a:schemeClr>
                          </a:solidFill>
                          <a:latin typeface="Times New Roman" pitchFamily="18" charset="0"/>
                          <a:cs typeface="Times New Roman" pitchFamily="18" charset="0"/>
                        </a:rPr>
                        <a:t>0  0</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0</a:t>
                      </a:r>
                      <a:endPar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q </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0  0</a:t>
                      </a: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0</a:t>
                      </a:r>
                      <a:endPar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650919">
                <a:tc>
                  <a:txBody>
                    <a:bodyPr/>
                    <a:lstStyle/>
                    <a:p>
                      <a:pPr algn="ct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 q</a:t>
                      </a:r>
                      <a:endParaRPr lang="zh-CN" altLang="en-US" sz="3200" i="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3200" dirty="0">
                          <a:solidFill>
                            <a:schemeClr val="accent5">
                              <a:lumMod val="50000"/>
                            </a:schemeClr>
                          </a:solidFill>
                          <a:latin typeface="Times New Roman" pitchFamily="18" charset="0"/>
                          <a:cs typeface="Times New Roman" pitchFamily="18" charset="0"/>
                        </a:rPr>
                        <a:t>0  1</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1</a:t>
                      </a:r>
                      <a:endPar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q</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0  1</a:t>
                      </a: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1</a:t>
                      </a:r>
                      <a:endParaRPr lang="zh-CN" altLang="en-US" sz="32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650919">
                <a:tc>
                  <a:txBody>
                    <a:bodyPr/>
                    <a:lstStyle/>
                    <a:p>
                      <a:pPr algn="ct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 p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q</a:t>
                      </a:r>
                      <a:endParaRPr lang="zh-CN" altLang="en-US" sz="3200" i="0" dirty="0">
                        <a:solidFill>
                          <a:schemeClr val="accent5">
                            <a:lumMod val="50000"/>
                          </a:schemeClr>
                        </a:solidFill>
                        <a:latin typeface="Times New Roman" pitchFamily="18" charset="0"/>
                        <a:cs typeface="Times New Roman" pitchFamily="18" charset="0"/>
                      </a:endParaRPr>
                    </a:p>
                  </a:txBody>
                  <a:tcPr anchor="ctr"/>
                </a:tc>
                <a:tc>
                  <a:txBody>
                    <a:bodyPr/>
                    <a:lstStyle/>
                    <a:p>
                      <a:pPr marL="342900" indent="-342900" algn="ctr">
                        <a:buNone/>
                      </a:pPr>
                      <a:r>
                        <a:rPr lang="en-US" altLang="zh-CN" sz="3200" dirty="0">
                          <a:solidFill>
                            <a:schemeClr val="accent5">
                              <a:lumMod val="50000"/>
                            </a:schemeClr>
                          </a:solidFill>
                          <a:latin typeface="Times New Roman" pitchFamily="18" charset="0"/>
                          <a:cs typeface="Times New Roman" pitchFamily="18" charset="0"/>
                        </a:rPr>
                        <a:t>1  0</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2</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p</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q</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1  0</a:t>
                      </a: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2</a:t>
                      </a:r>
                      <a:endParaRPr lang="zh-CN" altLang="en-US" sz="32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650919">
                <a:tc>
                  <a:txBody>
                    <a:bodyPr/>
                    <a:lstStyle/>
                    <a:p>
                      <a:pPr algn="ct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i="0" u="none" strike="noStrike" cap="none" normalizeH="0" baseline="0" dirty="0">
                          <a:ln>
                            <a:noFill/>
                          </a:ln>
                          <a:solidFill>
                            <a:schemeClr val="accent5">
                              <a:lumMod val="50000"/>
                            </a:schemeClr>
                          </a:solidFill>
                          <a:effectLst/>
                          <a:latin typeface="Times New Roman" pitchFamily="18" charset="0"/>
                          <a:cs typeface="Times New Roman" pitchFamily="18" charset="0"/>
                        </a:rPr>
                        <a:t> q</a:t>
                      </a:r>
                      <a:endParaRPr lang="zh-CN" altLang="en-US" sz="3200" i="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3200" dirty="0">
                          <a:solidFill>
                            <a:schemeClr val="accent5">
                              <a:lumMod val="50000"/>
                            </a:schemeClr>
                          </a:solidFill>
                          <a:latin typeface="Times New Roman" pitchFamily="18" charset="0"/>
                          <a:cs typeface="Times New Roman" pitchFamily="18" charset="0"/>
                        </a:rPr>
                        <a:t>1  1</a:t>
                      </a: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3</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p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q </a:t>
                      </a:r>
                      <a:endParaRPr lang="zh-CN" altLang="en-US" sz="32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1  1 </a:t>
                      </a:r>
                      <a:endParaRPr kumimoji="0" lang="en-US" altLang="zh-CN" sz="3200" b="1" i="0" u="none" strike="noStrike" cap="none" normalizeH="0" baseline="0" dirty="0">
                        <a:ln>
                          <a:noFill/>
                        </a:ln>
                        <a:solidFill>
                          <a:schemeClr val="accent5">
                            <a:lumMod val="50000"/>
                          </a:schemeClr>
                        </a:solidFill>
                        <a:effectLst/>
                        <a:latin typeface="Times New Roman" pitchFamily="18" charset="0"/>
                        <a:ea typeface="宋体" pitchFamily="2" charset="-122"/>
                        <a:cs typeface="Times New Roman" pitchFamily="18" charset="0"/>
                      </a:endParaRPr>
                    </a:p>
                  </a:txBody>
                  <a:tcPr anchor="ctr"/>
                </a:tc>
                <a:tc>
                  <a:txBody>
                    <a:bodyPr/>
                    <a:lstStyle/>
                    <a:p>
                      <a:pPr algn="ct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3200" u="none" strike="noStrike" cap="none" normalizeH="0" baseline="-30000" dirty="0">
                          <a:ln>
                            <a:noFill/>
                          </a:ln>
                          <a:solidFill>
                            <a:schemeClr val="accent5">
                              <a:lumMod val="50000"/>
                            </a:schemeClr>
                          </a:solidFill>
                          <a:effectLst/>
                          <a:latin typeface="Times New Roman" pitchFamily="18" charset="0"/>
                          <a:cs typeface="Times New Roman" pitchFamily="18" charset="0"/>
                        </a:rPr>
                        <a:t>3</a:t>
                      </a:r>
                      <a:r>
                        <a:rPr kumimoji="0" lang="en-US" altLang="zh-CN" sz="32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32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zh-CN" altLang="en-US" dirty="0">
                <a:solidFill>
                  <a:schemeClr val="tx1"/>
                </a:solidFill>
                <a:effectLst>
                  <a:outerShdw blurRad="38100" dist="38100" dir="2700000" algn="tl">
                    <a:srgbClr val="C0C0C0"/>
                  </a:outerShdw>
                </a:effectLst>
                <a:latin typeface="宋体" pitchFamily="2" charset="-122"/>
              </a:rPr>
              <a:t>极小项与极大项</a:t>
            </a:r>
            <a:r>
              <a:rPr lang="en-US" altLang="zh-CN" dirty="0">
                <a:solidFill>
                  <a:schemeClr val="tx1"/>
                </a:solidFill>
                <a:effectLst>
                  <a:outerShdw blurRad="38100" dist="38100" dir="2700000" algn="tl">
                    <a:srgbClr val="C0C0C0"/>
                  </a:outerShdw>
                </a:effectLst>
                <a:latin typeface="宋体" pitchFamily="2" charset="-122"/>
              </a:rPr>
              <a:t>(</a:t>
            </a:r>
            <a:r>
              <a:rPr lang="zh-CN" altLang="en-US" dirty="0">
                <a:solidFill>
                  <a:schemeClr val="tx1"/>
                </a:solidFill>
                <a:effectLst>
                  <a:outerShdw blurRad="38100" dist="38100" dir="2700000" algn="tl">
                    <a:srgbClr val="C0C0C0"/>
                  </a:outerShdw>
                </a:effectLst>
                <a:latin typeface="宋体" pitchFamily="2" charset="-122"/>
              </a:rPr>
              <a:t>续</a:t>
            </a:r>
            <a:r>
              <a:rPr lang="en-US" altLang="zh-CN" dirty="0">
                <a:solidFill>
                  <a:schemeClr val="tx1"/>
                </a:solidFill>
                <a:effectLst>
                  <a:outerShdw blurRad="38100" dist="38100" dir="2700000" algn="tl">
                    <a:srgbClr val="C0C0C0"/>
                  </a:outerShdw>
                </a:effectLst>
                <a:latin typeface="宋体" pitchFamily="2" charset="-122"/>
              </a:rPr>
              <a:t>)</a:t>
            </a:r>
          </a:p>
        </p:txBody>
      </p:sp>
      <p:sp>
        <p:nvSpPr>
          <p:cNvPr id="26628" name="Rectangle 3"/>
          <p:cNvSpPr>
            <a:spLocks noGrp="1" noChangeArrowheads="1"/>
          </p:cNvSpPr>
          <p:nvPr>
            <p:ph idx="1"/>
          </p:nvPr>
        </p:nvSpPr>
        <p:spPr/>
        <p:txBody>
          <a:bodyPr/>
          <a:lstStyle/>
          <a:p>
            <a:pPr marL="0" indent="0" algn="just">
              <a:lnSpc>
                <a:spcPct val="120000"/>
              </a:lnSpc>
              <a:buFont typeface="Wingdings" pitchFamily="2" charset="2"/>
              <a:buNone/>
            </a:pPr>
            <a:r>
              <a:rPr lang="zh-CN" altLang="en-US" sz="3200" b="1" dirty="0">
                <a:solidFill>
                  <a:srgbClr val="FFFF00"/>
                </a:solidFill>
                <a:latin typeface="宋体" pitchFamily="2" charset="-122"/>
              </a:rPr>
              <a:t>说明：</a:t>
            </a:r>
            <a:r>
              <a:rPr lang="en-US" altLang="zh-CN" sz="3200" b="1" i="1" dirty="0">
                <a:latin typeface="Times New Roman" pitchFamily="18" charset="0"/>
                <a:cs typeface="Times New Roman" pitchFamily="18" charset="0"/>
              </a:rPr>
              <a:t>n</a:t>
            </a:r>
            <a:r>
              <a:rPr lang="zh-CN" altLang="en-US" sz="3200" b="1" dirty="0">
                <a:latin typeface="宋体" pitchFamily="2" charset="-122"/>
              </a:rPr>
              <a:t>个命题变项产生</a:t>
            </a:r>
            <a:r>
              <a:rPr lang="en-US" altLang="zh-CN" sz="3200" b="1" dirty="0">
                <a:latin typeface="Times New Roman" pitchFamily="18" charset="0"/>
                <a:cs typeface="Times New Roman" pitchFamily="18" charset="0"/>
              </a:rPr>
              <a:t>2</a:t>
            </a:r>
            <a:r>
              <a:rPr lang="en-US" altLang="zh-CN" sz="3200" b="1" i="1" baseline="30000" dirty="0">
                <a:latin typeface="Times New Roman" pitchFamily="18" charset="0"/>
                <a:cs typeface="Times New Roman" pitchFamily="18" charset="0"/>
              </a:rPr>
              <a:t>n</a:t>
            </a:r>
            <a:r>
              <a:rPr lang="zh-CN" altLang="en-US" sz="3200" b="1" dirty="0">
                <a:latin typeface="宋体" pitchFamily="2" charset="-122"/>
              </a:rPr>
              <a:t>个极小项和</a:t>
            </a:r>
            <a:r>
              <a:rPr lang="en-US" altLang="zh-CN" sz="3200" b="1" dirty="0">
                <a:latin typeface="Times New Roman" pitchFamily="18" charset="0"/>
                <a:cs typeface="Times New Roman" pitchFamily="18" charset="0"/>
              </a:rPr>
              <a:t>2</a:t>
            </a:r>
            <a:r>
              <a:rPr lang="en-US" altLang="zh-CN" sz="3200" b="1" i="1" baseline="30000" dirty="0">
                <a:latin typeface="Times New Roman" pitchFamily="18" charset="0"/>
                <a:cs typeface="Times New Roman" pitchFamily="18" charset="0"/>
              </a:rPr>
              <a:t>n</a:t>
            </a:r>
            <a:r>
              <a:rPr lang="zh-CN" altLang="en-US" sz="3200" b="1" dirty="0">
                <a:latin typeface="宋体" pitchFamily="2" charset="-122"/>
              </a:rPr>
              <a:t>个极大项</a:t>
            </a:r>
            <a:r>
              <a:rPr lang="en-US" altLang="zh-CN" sz="3200" b="1" dirty="0">
                <a:latin typeface="宋体" pitchFamily="2" charset="-122"/>
              </a:rPr>
              <a:t>,</a:t>
            </a:r>
            <a:r>
              <a:rPr lang="en-US" altLang="zh-CN" sz="3200" b="1" dirty="0">
                <a:latin typeface="Times New Roman" pitchFamily="18" charset="0"/>
                <a:cs typeface="Times New Roman" pitchFamily="18" charset="0"/>
              </a:rPr>
              <a:t>2</a:t>
            </a:r>
            <a:r>
              <a:rPr lang="en-US" altLang="zh-CN" sz="3200" b="1" i="1" baseline="30000" dirty="0">
                <a:latin typeface="Times New Roman" pitchFamily="18" charset="0"/>
                <a:cs typeface="Times New Roman" pitchFamily="18" charset="0"/>
              </a:rPr>
              <a:t>n</a:t>
            </a:r>
            <a:r>
              <a:rPr lang="zh-CN" altLang="en-US" sz="3200" b="1" dirty="0">
                <a:latin typeface="宋体" pitchFamily="2" charset="-122"/>
              </a:rPr>
              <a:t>个极小项（极大项）均互不等值</a:t>
            </a:r>
            <a:r>
              <a:rPr lang="en-US" altLang="zh-CN" sz="3200" b="1" dirty="0">
                <a:latin typeface="宋体" pitchFamily="2" charset="-122"/>
              </a:rPr>
              <a:t>,</a:t>
            </a:r>
            <a:r>
              <a:rPr lang="zh-CN" altLang="en-US" sz="3200" b="1" dirty="0">
                <a:latin typeface="宋体" pitchFamily="2" charset="-122"/>
              </a:rPr>
              <a:t>用</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zh-CN" altLang="en-US" sz="3200" b="1" dirty="0">
                <a:latin typeface="宋体" pitchFamily="2" charset="-122"/>
              </a:rPr>
              <a:t>表示第</a:t>
            </a:r>
            <a:r>
              <a:rPr lang="en-US" altLang="zh-CN" sz="3200" b="1" i="1" dirty="0" err="1">
                <a:latin typeface="Times New Roman" pitchFamily="18" charset="0"/>
                <a:cs typeface="Times New Roman" pitchFamily="18" charset="0"/>
              </a:rPr>
              <a:t>i</a:t>
            </a:r>
            <a:r>
              <a:rPr lang="zh-CN" altLang="en-US" sz="3200" b="1" dirty="0">
                <a:latin typeface="宋体" pitchFamily="2" charset="-122"/>
              </a:rPr>
              <a:t>个极小项，</a:t>
            </a:r>
            <a:r>
              <a:rPr lang="zh-CN" altLang="en-US" sz="3200" b="1" dirty="0">
                <a:solidFill>
                  <a:srgbClr val="F0823E"/>
                </a:solidFill>
                <a:latin typeface="宋体" pitchFamily="2" charset="-122"/>
              </a:rPr>
              <a:t>其中</a:t>
            </a:r>
            <a:r>
              <a:rPr lang="en-US" altLang="zh-CN" sz="3200" b="1" i="1" dirty="0" err="1">
                <a:solidFill>
                  <a:srgbClr val="F0823E"/>
                </a:solidFill>
                <a:latin typeface="Times New Roman" pitchFamily="18" charset="0"/>
                <a:cs typeface="Times New Roman" pitchFamily="18" charset="0"/>
              </a:rPr>
              <a:t>i</a:t>
            </a:r>
            <a:r>
              <a:rPr lang="zh-CN" altLang="en-US" sz="3200" b="1" dirty="0">
                <a:solidFill>
                  <a:srgbClr val="F0823E"/>
                </a:solidFill>
                <a:latin typeface="宋体" pitchFamily="2" charset="-122"/>
              </a:rPr>
              <a:t>是该极小项成真赋值的十进制表示</a:t>
            </a:r>
            <a:r>
              <a:rPr lang="en-US" altLang="zh-CN" sz="3200" b="1" dirty="0">
                <a:latin typeface="Times New Roman" pitchFamily="18" charset="0"/>
                <a:cs typeface="Times New Roman" pitchFamily="18" charset="0"/>
              </a:rPr>
              <a:t>. </a:t>
            </a:r>
            <a:r>
              <a:rPr lang="zh-CN" altLang="en-US" sz="3200" b="1" dirty="0">
                <a:latin typeface="Times New Roman" pitchFamily="18" charset="0"/>
              </a:rPr>
              <a:t>用</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zh-CN" altLang="en-US" sz="3200" b="1" dirty="0">
                <a:latin typeface="宋体" pitchFamily="2" charset="-122"/>
              </a:rPr>
              <a:t>表示第</a:t>
            </a:r>
            <a:r>
              <a:rPr lang="en-US" altLang="zh-CN" sz="3200" b="1" i="1" dirty="0" err="1">
                <a:latin typeface="Times New Roman" pitchFamily="18" charset="0"/>
                <a:cs typeface="Times New Roman" pitchFamily="18" charset="0"/>
              </a:rPr>
              <a:t>i</a:t>
            </a:r>
            <a:r>
              <a:rPr lang="zh-CN" altLang="en-US" sz="3200" b="1" dirty="0">
                <a:latin typeface="宋体" pitchFamily="2" charset="-122"/>
              </a:rPr>
              <a:t>个极大项，</a:t>
            </a:r>
            <a:r>
              <a:rPr lang="zh-CN" altLang="en-US" sz="3200" b="1" dirty="0">
                <a:solidFill>
                  <a:srgbClr val="F0823E"/>
                </a:solidFill>
                <a:latin typeface="宋体" pitchFamily="2" charset="-122"/>
              </a:rPr>
              <a:t>其中</a:t>
            </a:r>
            <a:r>
              <a:rPr lang="en-US" altLang="zh-CN" sz="3200" b="1" i="1" dirty="0" err="1">
                <a:solidFill>
                  <a:srgbClr val="F0823E"/>
                </a:solidFill>
                <a:latin typeface="Times New Roman" pitchFamily="18" charset="0"/>
                <a:cs typeface="Times New Roman" pitchFamily="18" charset="0"/>
              </a:rPr>
              <a:t>i</a:t>
            </a:r>
            <a:r>
              <a:rPr lang="zh-CN" altLang="en-US" sz="3200" b="1" dirty="0">
                <a:solidFill>
                  <a:srgbClr val="F0823E"/>
                </a:solidFill>
                <a:latin typeface="宋体" pitchFamily="2" charset="-122"/>
              </a:rPr>
              <a:t>是该极大项成假赋值的十进制表示</a:t>
            </a:r>
            <a:r>
              <a:rPr lang="en-US" altLang="zh-CN" sz="3200" b="1" dirty="0">
                <a:solidFill>
                  <a:srgbClr val="F0823E"/>
                </a:solidFill>
                <a:latin typeface="Times New Roman" pitchFamily="18" charset="0"/>
                <a:cs typeface="Times New Roman" pitchFamily="18" charset="0"/>
              </a:rPr>
              <a:t>, </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en-US" altLang="zh-CN" sz="3200" b="1" dirty="0">
                <a:latin typeface="宋体" pitchFamily="2" charset="-122"/>
              </a:rPr>
              <a:t>(</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en-US" altLang="zh-CN" sz="3200" b="1" dirty="0">
                <a:latin typeface="宋体" pitchFamily="2" charset="-122"/>
              </a:rPr>
              <a:t>)</a:t>
            </a:r>
            <a:r>
              <a:rPr lang="zh-CN" altLang="en-US" sz="3200" b="1" dirty="0">
                <a:latin typeface="宋体" pitchFamily="2" charset="-122"/>
              </a:rPr>
              <a:t>称为极小项</a:t>
            </a:r>
            <a:r>
              <a:rPr lang="en-US" altLang="zh-CN" sz="3200" b="1" dirty="0">
                <a:latin typeface="宋体" pitchFamily="2" charset="-122"/>
              </a:rPr>
              <a:t>(</a:t>
            </a:r>
            <a:r>
              <a:rPr lang="zh-CN" altLang="en-US" sz="3200" b="1" dirty="0">
                <a:latin typeface="宋体" pitchFamily="2" charset="-122"/>
              </a:rPr>
              <a:t>极大项</a:t>
            </a:r>
            <a:r>
              <a:rPr lang="en-US" altLang="zh-CN" sz="3200" b="1" dirty="0">
                <a:latin typeface="宋体" pitchFamily="2" charset="-122"/>
              </a:rPr>
              <a:t>)</a:t>
            </a:r>
            <a:r>
              <a:rPr lang="zh-CN" altLang="en-US" sz="3200" b="1" dirty="0">
                <a:latin typeface="宋体" pitchFamily="2" charset="-122"/>
              </a:rPr>
              <a:t>的名称</a:t>
            </a:r>
            <a:r>
              <a:rPr lang="en-US" altLang="zh-CN" sz="3200" b="1" dirty="0">
                <a:latin typeface="Times New Roman" pitchFamily="18" charset="0"/>
                <a:cs typeface="Times New Roman" pitchFamily="18" charset="0"/>
              </a:rPr>
              <a:t>.</a:t>
            </a:r>
            <a:r>
              <a:rPr lang="en-US" altLang="zh-CN" sz="3200" b="1" dirty="0"/>
              <a:t> </a:t>
            </a:r>
          </a:p>
          <a:p>
            <a:pPr marL="0" indent="0" algn="just">
              <a:lnSpc>
                <a:spcPct val="120000"/>
              </a:lnSpc>
              <a:buFont typeface="Wingdings" pitchFamily="2" charset="2"/>
              <a:buNone/>
            </a:pPr>
            <a:r>
              <a:rPr lang="en-US" altLang="zh-CN" sz="3200" b="1" i="1" dirty="0">
                <a:latin typeface="Times New Roman" pitchFamily="18" charset="0"/>
                <a:cs typeface="Times New Roman" pitchFamily="18" charset="0"/>
              </a:rPr>
              <a:t>     m</a:t>
            </a:r>
            <a:r>
              <a:rPr lang="en-US" altLang="zh-CN" sz="3200" b="1" i="1" baseline="-30000" dirty="0">
                <a:latin typeface="Times New Roman" pitchFamily="18" charset="0"/>
                <a:cs typeface="Times New Roman" pitchFamily="18" charset="0"/>
              </a:rPr>
              <a:t>i</a:t>
            </a:r>
            <a:r>
              <a:rPr lang="zh-CN" altLang="en-US" sz="3200" b="1" dirty="0">
                <a:latin typeface="宋体" pitchFamily="2" charset="-122"/>
              </a:rPr>
              <a:t>与</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zh-CN" altLang="en-US" sz="3200" b="1" dirty="0">
                <a:latin typeface="宋体" pitchFamily="2" charset="-122"/>
              </a:rPr>
              <a:t>的关系</a:t>
            </a:r>
            <a:r>
              <a:rPr lang="en-US" altLang="zh-CN" sz="3200" b="1" dirty="0">
                <a:latin typeface="宋体" pitchFamily="2" charset="-122"/>
              </a:rPr>
              <a:t>:</a:t>
            </a:r>
            <a:r>
              <a:rPr lang="en-US" altLang="zh-CN" sz="3200" b="1" dirty="0">
                <a:latin typeface="Times New Roman" pitchFamily="18" charset="0"/>
                <a:cs typeface="Times New Roman" pitchFamily="18" charset="0"/>
              </a:rPr>
              <a:t>   </a:t>
            </a:r>
            <a:r>
              <a:rPr lang="en-US" altLang="zh-CN" sz="3200" b="1" dirty="0">
                <a:latin typeface="Times New Roman" pitchFamily="18" charset="0"/>
                <a:sym typeface="Symbol" pitchFamily="18" charset="2"/>
              </a:rPr>
              <a:t></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 </a:t>
            </a:r>
            <a:r>
              <a:rPr lang="en-US" altLang="zh-CN" sz="3200" b="1" dirty="0">
                <a:latin typeface="Times New Roman" pitchFamily="18" charset="0"/>
                <a:sym typeface="Symbol" pitchFamily="18" charset="2"/>
              </a:rPr>
              <a:t></a:t>
            </a:r>
            <a:r>
              <a:rPr lang="en-US" altLang="zh-CN" sz="3200" b="1" dirty="0">
                <a:latin typeface="Times New Roman" pitchFamily="18" charset="0"/>
                <a:cs typeface="Times New Roman" pitchFamily="18" charset="0"/>
              </a:rPr>
              <a:t> </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 </a:t>
            </a:r>
            <a:r>
              <a:rPr lang="en-US" altLang="zh-CN" sz="3200" b="1" dirty="0">
                <a:latin typeface="Times New Roman" pitchFamily="18" charset="0"/>
                <a:cs typeface="Times New Roman" pitchFamily="18" charset="0"/>
              </a:rPr>
              <a:t>,    </a:t>
            </a:r>
            <a:r>
              <a:rPr lang="en-US" altLang="zh-CN" sz="3200" b="1" dirty="0">
                <a:latin typeface="Times New Roman" pitchFamily="18" charset="0"/>
                <a:sym typeface="Symbol" pitchFamily="18" charset="2"/>
              </a:rPr>
              <a:t></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 </a:t>
            </a:r>
            <a:r>
              <a:rPr lang="en-US" altLang="zh-CN" sz="3200" b="1" dirty="0">
                <a:latin typeface="Times New Roman" pitchFamily="18" charset="0"/>
                <a:sym typeface="Symbol" pitchFamily="18" charset="2"/>
              </a:rPr>
              <a:t></a:t>
            </a:r>
            <a:r>
              <a:rPr lang="en-US" altLang="zh-CN" sz="3200" b="1" dirty="0">
                <a:latin typeface="Times New Roman" pitchFamily="18" charset="0"/>
                <a:cs typeface="Times New Roman" pitchFamily="18" charset="0"/>
              </a:rPr>
              <a:t> </a:t>
            </a:r>
            <a:r>
              <a:rPr lang="en-US" altLang="zh-CN" sz="3200" b="1" i="1" dirty="0">
                <a:latin typeface="Times New Roman" pitchFamily="18" charset="0"/>
                <a:cs typeface="Times New Roman" pitchFamily="18" charset="0"/>
              </a:rPr>
              <a:t>m</a:t>
            </a:r>
            <a:r>
              <a:rPr lang="en-US" altLang="zh-CN" sz="3200" b="1" i="1" baseline="-30000" dirty="0">
                <a:latin typeface="Times New Roman" pitchFamily="18" charset="0"/>
                <a:cs typeface="Times New Roman" pitchFamily="18" charset="0"/>
              </a:rPr>
              <a:t>i</a:t>
            </a:r>
            <a:r>
              <a:rPr lang="en-US" altLang="zh-CN" sz="3200" b="1" dirty="0">
                <a:latin typeface="Times New Roman" pitchFamily="18" charset="0"/>
                <a:cs typeface="Times New Roman" pitchFamily="18" charset="0"/>
              </a:rPr>
              <a:t> </a:t>
            </a:r>
            <a:endParaRPr lang="en-US" altLang="zh-CN" sz="3200" dirty="0"/>
          </a:p>
        </p:txBody>
      </p:sp>
      <p:sp>
        <p:nvSpPr>
          <p:cNvPr id="26626" name="灯片编号占位符 4"/>
          <p:cNvSpPr>
            <a:spLocks noGrp="1"/>
          </p:cNvSpPr>
          <p:nvPr>
            <p:ph type="sldNum" sz="quarter" idx="12"/>
          </p:nvPr>
        </p:nvSpPr>
        <p:spPr>
          <a:noFill/>
        </p:spPr>
        <p:txBody>
          <a:bodyPr/>
          <a:lstStyle/>
          <a:p>
            <a:fld id="{46D9C16F-7DBA-485A-982B-9D3108C5EEAE}" type="slidenum">
              <a:rPr lang="en-US" altLang="zh-CN"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84188" y="71414"/>
            <a:ext cx="7056437" cy="1400175"/>
          </a:xfrm>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极小项与极大项</a:t>
            </a:r>
            <a:r>
              <a:rPr lang="en-US" altLang="zh-CN" b="1" dirty="0">
                <a:solidFill>
                  <a:schemeClr val="tx1"/>
                </a:solidFill>
                <a:effectLst>
                  <a:outerShdw blurRad="38100" dist="38100" dir="2700000" algn="tl">
                    <a:srgbClr val="C0C0C0"/>
                  </a:outerShdw>
                </a:effectLst>
                <a:latin typeface="宋体" pitchFamily="2" charset="-122"/>
              </a:rPr>
              <a:t>(</a:t>
            </a:r>
            <a:r>
              <a:rPr lang="zh-CN" altLang="en-US" b="1" dirty="0">
                <a:solidFill>
                  <a:schemeClr val="tx1"/>
                </a:solidFill>
                <a:effectLst>
                  <a:outerShdw blurRad="38100" dist="38100" dir="2700000" algn="tl">
                    <a:srgbClr val="C0C0C0"/>
                  </a:outerShdw>
                </a:effectLst>
                <a:latin typeface="宋体" pitchFamily="2" charset="-122"/>
              </a:rPr>
              <a:t>续</a:t>
            </a:r>
            <a:r>
              <a:rPr lang="en-US" altLang="zh-CN" b="1" dirty="0">
                <a:solidFill>
                  <a:schemeClr val="tx1"/>
                </a:solidFill>
                <a:effectLst>
                  <a:outerShdw blurRad="38100" dist="38100" dir="2700000" algn="tl">
                    <a:srgbClr val="C0C0C0"/>
                  </a:outerShdw>
                </a:effectLst>
                <a:latin typeface="宋体" pitchFamily="2" charset="-122"/>
              </a:rPr>
              <a:t>)</a:t>
            </a:r>
          </a:p>
        </p:txBody>
      </p:sp>
      <p:sp>
        <p:nvSpPr>
          <p:cNvPr id="27652" name="Rectangle 3"/>
          <p:cNvSpPr>
            <a:spLocks noGrp="1" noChangeArrowheads="1"/>
          </p:cNvSpPr>
          <p:nvPr>
            <p:ph idx="1"/>
          </p:nvPr>
        </p:nvSpPr>
        <p:spPr>
          <a:xfrm>
            <a:off x="484188" y="857232"/>
            <a:ext cx="8335962" cy="4957762"/>
          </a:xfrm>
        </p:spPr>
        <p:txBody>
          <a:bodyPr/>
          <a:lstStyle/>
          <a:p>
            <a:pPr>
              <a:buFont typeface="Wingdings" pitchFamily="2" charset="2"/>
              <a:buNone/>
            </a:pPr>
            <a:r>
              <a:rPr lang="zh-CN" altLang="en-US" sz="2800" b="1" dirty="0">
                <a:latin typeface="宋体" pitchFamily="2" charset="-122"/>
              </a:rPr>
              <a:t>由</a:t>
            </a:r>
            <a:r>
              <a:rPr lang="en-US" altLang="zh-CN" sz="2800" b="1" i="1" dirty="0">
                <a:latin typeface="Times New Roman" pitchFamily="18" charset="0"/>
                <a:cs typeface="Times New Roman" pitchFamily="18" charset="0"/>
              </a:rPr>
              <a:t>p</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q</a:t>
            </a:r>
            <a:r>
              <a:rPr lang="zh-CN" altLang="en-US" sz="2800" b="1" dirty="0">
                <a:latin typeface="宋体" pitchFamily="2" charset="-122"/>
              </a:rPr>
              <a:t>两个命题变项形成的极小项与极大项</a:t>
            </a:r>
            <a:r>
              <a:rPr lang="zh-CN" altLang="en-US" sz="2800" b="1" dirty="0"/>
              <a:t> </a:t>
            </a:r>
          </a:p>
        </p:txBody>
      </p:sp>
      <p:sp>
        <p:nvSpPr>
          <p:cNvPr id="27650" name="灯片编号占位符 4"/>
          <p:cNvSpPr>
            <a:spLocks noGrp="1"/>
          </p:cNvSpPr>
          <p:nvPr>
            <p:ph type="sldNum" sz="quarter" idx="12"/>
          </p:nvPr>
        </p:nvSpPr>
        <p:spPr>
          <a:noFill/>
        </p:spPr>
        <p:txBody>
          <a:bodyPr/>
          <a:lstStyle/>
          <a:p>
            <a:fld id="{6B7C6762-363E-4E09-B2F0-868C7C1C7D67}" type="slidenum">
              <a:rPr lang="en-US" altLang="zh-CN" smtClean="0"/>
              <a:pPr/>
              <a:t>35</a:t>
            </a:fld>
            <a:endParaRPr lang="en-US" altLang="zh-CN"/>
          </a:p>
        </p:txBody>
      </p:sp>
      <p:graphicFrame>
        <p:nvGraphicFramePr>
          <p:cNvPr id="7" name="表格 6"/>
          <p:cNvGraphicFramePr>
            <a:graphicFrameLocks noGrp="1"/>
          </p:cNvGraphicFramePr>
          <p:nvPr/>
        </p:nvGraphicFramePr>
        <p:xfrm>
          <a:off x="328161" y="1401150"/>
          <a:ext cx="8501091" cy="5242560"/>
        </p:xfrm>
        <a:graphic>
          <a:graphicData uri="http://schemas.openxmlformats.org/drawingml/2006/table">
            <a:tbl>
              <a:tblPr firstRow="1" bandRow="1">
                <a:tableStyleId>{7DF18680-E054-41AD-8BC1-D1AEF772440D}</a:tableStyleId>
              </a:tblPr>
              <a:tblGrid>
                <a:gridCol w="2214578">
                  <a:extLst>
                    <a:ext uri="{9D8B030D-6E8A-4147-A177-3AD203B41FA5}">
                      <a16:colId xmlns:a16="http://schemas.microsoft.com/office/drawing/2014/main" val="20000"/>
                    </a:ext>
                  </a:extLst>
                </a:gridCol>
                <a:gridCol w="943659">
                  <a:extLst>
                    <a:ext uri="{9D8B030D-6E8A-4147-A177-3AD203B41FA5}">
                      <a16:colId xmlns:a16="http://schemas.microsoft.com/office/drawing/2014/main" val="20001"/>
                    </a:ext>
                  </a:extLst>
                </a:gridCol>
                <a:gridCol w="1091028">
                  <a:extLst>
                    <a:ext uri="{9D8B030D-6E8A-4147-A177-3AD203B41FA5}">
                      <a16:colId xmlns:a16="http://schemas.microsoft.com/office/drawing/2014/main" val="20002"/>
                    </a:ext>
                  </a:extLst>
                </a:gridCol>
                <a:gridCol w="2251593">
                  <a:extLst>
                    <a:ext uri="{9D8B030D-6E8A-4147-A177-3AD203B41FA5}">
                      <a16:colId xmlns:a16="http://schemas.microsoft.com/office/drawing/2014/main" val="20003"/>
                    </a:ext>
                  </a:extLst>
                </a:gridCol>
                <a:gridCol w="908339">
                  <a:extLst>
                    <a:ext uri="{9D8B030D-6E8A-4147-A177-3AD203B41FA5}">
                      <a16:colId xmlns:a16="http://schemas.microsoft.com/office/drawing/2014/main" val="20004"/>
                    </a:ext>
                  </a:extLst>
                </a:gridCol>
                <a:gridCol w="1091894">
                  <a:extLst>
                    <a:ext uri="{9D8B030D-6E8A-4147-A177-3AD203B41FA5}">
                      <a16:colId xmlns:a16="http://schemas.microsoft.com/office/drawing/2014/main" val="20005"/>
                    </a:ext>
                  </a:extLst>
                </a:gridCol>
              </a:tblGrid>
              <a:tr h="298808">
                <a:tc grid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600" b="1" i="0" u="none" strike="noStrike" cap="none" normalizeH="0" baseline="0" dirty="0">
                          <a:ln>
                            <a:noFill/>
                          </a:ln>
                          <a:solidFill>
                            <a:srgbClr val="FFFF00"/>
                          </a:solidFill>
                          <a:effectLst/>
                          <a:latin typeface="Arial" charset="0"/>
                          <a:ea typeface="宋体" pitchFamily="2" charset="-122"/>
                        </a:rPr>
                        <a:t>极小项</a:t>
                      </a:r>
                    </a:p>
                  </a:txBody>
                  <a:tcPr marT="0" marB="0"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gridSpan="3">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600" b="1" i="0" u="none" strike="noStrike" cap="none" normalizeH="0" baseline="0" dirty="0">
                          <a:ln>
                            <a:noFill/>
                          </a:ln>
                          <a:solidFill>
                            <a:srgbClr val="FFFF00"/>
                          </a:solidFill>
                          <a:effectLst/>
                          <a:latin typeface="Arial" charset="0"/>
                          <a:ea typeface="宋体" pitchFamily="2" charset="-122"/>
                        </a:rPr>
                        <a:t>极大项</a:t>
                      </a:r>
                    </a:p>
                  </a:txBody>
                  <a:tcPr marT="0" marB="0"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tc hMerge="1">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600" b="1" i="0" u="none" strike="noStrike" cap="none" normalizeH="0" baseline="0" dirty="0">
                        <a:ln>
                          <a:noFill/>
                        </a:ln>
                        <a:solidFill>
                          <a:srgbClr val="002060"/>
                        </a:solidFill>
                        <a:effectLst/>
                        <a:latin typeface="Arial" charset="0"/>
                        <a:ea typeface="宋体" pitchFamily="2" charset="-122"/>
                      </a:endParaRPr>
                    </a:p>
                  </a:txBody>
                  <a:tcPr anchor="ctr" horzOverflow="overflow"/>
                </a:tc>
                <a:extLst>
                  <a:ext uri="{0D108BD9-81ED-4DB2-BD59-A6C34878D82A}">
                    <a16:rowId xmlns:a16="http://schemas.microsoft.com/office/drawing/2014/main" val="10000"/>
                  </a:ext>
                </a:extLst>
              </a:tr>
              <a:tr h="612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公式 </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成真赋值</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名称 </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公式 </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成假赋值</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2000" b="1" u="none" strike="noStrike" cap="none" normalizeH="0" baseline="0" dirty="0">
                          <a:ln>
                            <a:noFill/>
                          </a:ln>
                          <a:solidFill>
                            <a:schemeClr val="tx1"/>
                          </a:solidFill>
                          <a:effectLst/>
                        </a:rPr>
                        <a:t>名称 </a:t>
                      </a:r>
                      <a:endParaRPr kumimoji="0" lang="zh-CN" altLang="en-US" sz="2000" b="1" i="0" u="none" strike="noStrike" cap="none" normalizeH="0" baseline="0" dirty="0">
                        <a:ln>
                          <a:noFill/>
                        </a:ln>
                        <a:solidFill>
                          <a:schemeClr val="tx1"/>
                        </a:solidFill>
                        <a:effectLst/>
                        <a:latin typeface="Arial" charset="0"/>
                        <a:ea typeface="宋体" pitchFamily="2" charset="-122"/>
                      </a:endParaRPr>
                    </a:p>
                  </a:txBody>
                  <a:tcPr anchor="ctr" horzOverflow="overflow">
                    <a:solidFill>
                      <a:srgbClr val="5F9C9D"/>
                    </a:solidFill>
                  </a:tcPr>
                </a:tc>
                <a:extLst>
                  <a:ext uri="{0D108BD9-81ED-4DB2-BD59-A6C34878D82A}">
                    <a16:rowId xmlns:a16="http://schemas.microsoft.com/office/drawing/2014/main" val="10001"/>
                  </a:ext>
                </a:extLst>
              </a:tr>
              <a:tr h="430834">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sym typeface="Symbol" pitchFamily="18" charset="2"/>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000</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0</a:t>
                      </a:r>
                      <a:endPar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r>
                        <a:rPr kumimoji="0" lang="en-US" altLang="zh-CN" sz="2800" b="0" i="0" u="none" strike="noStrike" cap="none" normalizeH="0" baseline="0" dirty="0">
                          <a:ln>
                            <a:noFill/>
                          </a:ln>
                          <a:solidFill>
                            <a:schemeClr val="bg1"/>
                          </a:solidFill>
                          <a:effectLst/>
                          <a:latin typeface="Arial" charset="0"/>
                          <a:ea typeface="宋体" pitchFamily="2" charset="-122"/>
                        </a:rPr>
                        <a:t> </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000</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0</a:t>
                      </a:r>
                      <a:endPar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430834">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001</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1</a:t>
                      </a:r>
                      <a:endPar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r>
                        <a:rPr kumimoji="0" lang="en-US" altLang="zh-CN" sz="2800" b="0" i="0" u="none" strike="noStrike" cap="none" normalizeH="0" baseline="0" dirty="0">
                          <a:ln>
                            <a:noFill/>
                          </a:ln>
                          <a:solidFill>
                            <a:schemeClr val="bg1"/>
                          </a:solidFill>
                          <a:effectLst/>
                          <a:latin typeface="Arial" charset="0"/>
                          <a:ea typeface="宋体" pitchFamily="2" charset="-122"/>
                        </a:rPr>
                        <a:t> </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001</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1</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430834">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marL="342900" indent="-342900" algn="ctr">
                        <a:buNone/>
                      </a:pPr>
                      <a:r>
                        <a:rPr lang="en-US" altLang="zh-CN" sz="2800" dirty="0">
                          <a:solidFill>
                            <a:schemeClr val="accent5">
                              <a:lumMod val="50000"/>
                            </a:schemeClr>
                          </a:solidFill>
                          <a:latin typeface="Times New Roman" pitchFamily="18" charset="0"/>
                          <a:cs typeface="Times New Roman" pitchFamily="18" charset="0"/>
                        </a:rPr>
                        <a:t>010</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2</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r>
                        <a:rPr kumimoji="0" lang="en-US" altLang="zh-CN" sz="2800" b="0" i="0" u="none" strike="noStrike" cap="none" normalizeH="0" baseline="0" dirty="0">
                          <a:ln>
                            <a:noFill/>
                          </a:ln>
                          <a:solidFill>
                            <a:schemeClr val="bg1"/>
                          </a:solidFill>
                          <a:effectLst/>
                          <a:latin typeface="Arial" charset="0"/>
                          <a:ea typeface="宋体" pitchFamily="2" charset="-122"/>
                        </a:rPr>
                        <a:t> </a:t>
                      </a:r>
                    </a:p>
                  </a:txBody>
                  <a:tcPr anchor="ctr"/>
                </a:tc>
                <a:tc>
                  <a:txBody>
                    <a:bodyPr/>
                    <a:lstStyle/>
                    <a:p>
                      <a:pPr marL="342900" indent="-342900" algn="ctr">
                        <a:buNone/>
                      </a:pPr>
                      <a:r>
                        <a:rPr lang="en-US" altLang="zh-CN" sz="2800" dirty="0">
                          <a:solidFill>
                            <a:schemeClr val="accent5">
                              <a:lumMod val="50000"/>
                            </a:schemeClr>
                          </a:solidFill>
                          <a:latin typeface="Times New Roman" pitchFamily="18" charset="0"/>
                          <a:cs typeface="Times New Roman" pitchFamily="18" charset="0"/>
                        </a:rPr>
                        <a:t>010</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2</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430834">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011</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3</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011</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3</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r h="430834">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100</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4</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100</a:t>
                      </a:r>
                    </a:p>
                  </a:txBody>
                  <a:tcPr anchor="ctr"/>
                </a:tc>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4</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6"/>
                  </a:ext>
                </a:extLst>
              </a:tr>
              <a:tr h="430834">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101</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5</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101</a:t>
                      </a:r>
                    </a:p>
                  </a:txBody>
                  <a:tcPr anchor="ctr"/>
                </a:tc>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5</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7"/>
                  </a:ext>
                </a:extLst>
              </a:tr>
              <a:tr h="430834">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110</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6</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110</a:t>
                      </a:r>
                    </a:p>
                  </a:txBody>
                  <a:tcPr anchor="ctr"/>
                </a:tc>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6</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8"/>
                  </a:ext>
                </a:extLst>
              </a:tr>
              <a:tr h="430834">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sym typeface="Symbol" pitchFamily="18" charset="2"/>
                        </a:rPr>
                        <a:t> </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111</a:t>
                      </a:r>
                    </a:p>
                  </a:txBody>
                  <a:tcPr anchor="ctr"/>
                </a:tc>
                <a:tc>
                  <a:txBody>
                    <a:bodyPr/>
                    <a:lstStyle/>
                    <a:p>
                      <a:pPr algn="ct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7</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a:ln>
                            <a:noFill/>
                          </a:ln>
                          <a:solidFill>
                            <a:schemeClr val="bg1"/>
                          </a:solidFill>
                          <a:effectLst/>
                          <a:latin typeface="Arial" charset="0"/>
                          <a:ea typeface="宋体" pitchFamily="2" charset="-122"/>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p</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q</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800" b="0" i="0" u="none" strike="noStrike" cap="none" normalizeH="0" baseline="0" dirty="0">
                          <a:ln>
                            <a:noFill/>
                          </a:ln>
                          <a:solidFill>
                            <a:schemeClr val="bg1"/>
                          </a:solidFill>
                          <a:effectLst/>
                          <a:latin typeface="Times New Roman" pitchFamily="18" charset="0"/>
                          <a:ea typeface="宋体" pitchFamily="2" charset="-122"/>
                          <a:sym typeface="Symbol" pitchFamily="18" charset="2"/>
                        </a:rPr>
                        <a:t></a:t>
                      </a:r>
                      <a:r>
                        <a:rPr kumimoji="0" lang="en-US" altLang="zh-CN" sz="2800" b="0" i="1"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r</a:t>
                      </a:r>
                      <a:r>
                        <a:rPr kumimoji="0" lang="en-US" altLang="zh-CN" sz="2800" b="0" i="0" u="none" strike="noStrike" cap="none" normalizeH="0" baseline="0" dirty="0">
                          <a:ln>
                            <a:noFill/>
                          </a:ln>
                          <a:solidFill>
                            <a:schemeClr val="bg1"/>
                          </a:solidFill>
                          <a:effectLst/>
                          <a:latin typeface="Arial" charset="0"/>
                          <a:ea typeface="宋体" pitchFamily="2" charset="-122"/>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tc>
                  <a:txBody>
                    <a:bodyPr/>
                    <a:lstStyle/>
                    <a:p>
                      <a:pPr algn="ctr"/>
                      <a:r>
                        <a:rPr lang="en-US" altLang="zh-CN" sz="2800" dirty="0">
                          <a:solidFill>
                            <a:schemeClr val="accent5">
                              <a:lumMod val="50000"/>
                            </a:schemeClr>
                          </a:solidFill>
                          <a:latin typeface="Times New Roman" pitchFamily="18" charset="0"/>
                          <a:cs typeface="Times New Roman" pitchFamily="18" charset="0"/>
                        </a:rPr>
                        <a:t>111</a:t>
                      </a:r>
                    </a:p>
                  </a:txBody>
                  <a:tcPr anchor="ctr"/>
                </a:tc>
                <a:tc>
                  <a:txBody>
                    <a:bodyPr/>
                    <a:lstStyle/>
                    <a:p>
                      <a:pPr marL="0" marR="0" indent="0" algn="ctr" defTabSz="457207" rtl="0" eaLnBrk="1" fontAlgn="auto" latinLnBrk="0" hangingPunct="1">
                        <a:lnSpc>
                          <a:spcPct val="100000"/>
                        </a:lnSpc>
                        <a:spcBef>
                          <a:spcPts val="0"/>
                        </a:spcBef>
                        <a:spcAft>
                          <a:spcPts val="0"/>
                        </a:spcAft>
                        <a:buClrTx/>
                        <a:buSzTx/>
                        <a:buFontTx/>
                        <a:buNone/>
                        <a:tabLst/>
                        <a:defRPr/>
                      </a:pP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M</a:t>
                      </a:r>
                      <a:r>
                        <a:rPr kumimoji="0" lang="en-US" altLang="zh-CN" sz="2800" u="none" strike="noStrike" cap="none" normalizeH="0" baseline="-30000" dirty="0">
                          <a:ln>
                            <a:noFill/>
                          </a:ln>
                          <a:solidFill>
                            <a:schemeClr val="accent5">
                              <a:lumMod val="50000"/>
                            </a:schemeClr>
                          </a:solidFill>
                          <a:effectLst/>
                          <a:latin typeface="Times New Roman" pitchFamily="18" charset="0"/>
                          <a:cs typeface="Times New Roman" pitchFamily="18" charset="0"/>
                        </a:rPr>
                        <a:t>7</a:t>
                      </a:r>
                      <a:r>
                        <a:rPr kumimoji="0" lang="en-US" altLang="zh-CN" sz="2800" u="none" strike="noStrike" cap="none" normalizeH="0" baseline="0" dirty="0">
                          <a:ln>
                            <a:noFill/>
                          </a:ln>
                          <a:solidFill>
                            <a:schemeClr val="accent5">
                              <a:lumMod val="50000"/>
                            </a:schemeClr>
                          </a:solidFill>
                          <a:effectLst/>
                          <a:latin typeface="Times New Roman" pitchFamily="18" charset="0"/>
                          <a:cs typeface="Times New Roman" pitchFamily="18" charset="0"/>
                        </a:rPr>
                        <a:t> </a:t>
                      </a:r>
                      <a:endParaRPr lang="zh-CN" altLang="en-US" sz="2800" dirty="0">
                        <a:solidFill>
                          <a:schemeClr val="accent5">
                            <a:lumMod val="50000"/>
                          </a:schemeClr>
                        </a:solidFill>
                        <a:latin typeface="Times New Roman" pitchFamily="18" charset="0"/>
                        <a:cs typeface="Times New Roman" pitchFamily="18" charset="0"/>
                      </a:endParaRP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主析取范式与主合取范式</a:t>
            </a:r>
            <a:r>
              <a:rPr lang="zh-CN" altLang="en-US" sz="4000" b="1" dirty="0">
                <a:solidFill>
                  <a:schemeClr val="tx1"/>
                </a:solidFill>
              </a:rPr>
              <a:t> </a:t>
            </a:r>
          </a:p>
        </p:txBody>
      </p:sp>
      <p:sp>
        <p:nvSpPr>
          <p:cNvPr id="29700" name="Rectangle 3"/>
          <p:cNvSpPr>
            <a:spLocks noGrp="1" noChangeArrowheads="1"/>
          </p:cNvSpPr>
          <p:nvPr>
            <p:ph idx="1"/>
          </p:nvPr>
        </p:nvSpPr>
        <p:spPr/>
        <p:txBody>
          <a:bodyPr/>
          <a:lstStyle/>
          <a:p>
            <a:pPr algn="just">
              <a:lnSpc>
                <a:spcPct val="115000"/>
              </a:lnSpc>
              <a:buFont typeface="Wingdings" pitchFamily="2" charset="2"/>
              <a:buNone/>
            </a:pPr>
            <a:r>
              <a:rPr lang="zh-CN" altLang="en-US" sz="3600" b="1" dirty="0">
                <a:solidFill>
                  <a:srgbClr val="FFFF00"/>
                </a:solidFill>
                <a:latin typeface="宋体" pitchFamily="2" charset="-122"/>
              </a:rPr>
              <a:t>定义</a:t>
            </a:r>
            <a:r>
              <a:rPr lang="en-US" altLang="zh-CN" sz="3600" b="1" dirty="0">
                <a:solidFill>
                  <a:srgbClr val="FFFF00"/>
                </a:solidFill>
                <a:latin typeface="宋体" pitchFamily="2" charset="-122"/>
              </a:rPr>
              <a:t>:</a:t>
            </a:r>
          </a:p>
          <a:p>
            <a:pPr algn="just">
              <a:lnSpc>
                <a:spcPct val="115000"/>
              </a:lnSpc>
              <a:buFont typeface="Wingdings" pitchFamily="2" charset="2"/>
              <a:buNone/>
            </a:pPr>
            <a:r>
              <a:rPr lang="en-US" altLang="zh-CN" sz="2800" b="1" dirty="0">
                <a:solidFill>
                  <a:srgbClr val="FF3300"/>
                </a:solidFill>
                <a:latin typeface="宋体" pitchFamily="2" charset="-122"/>
              </a:rPr>
              <a:t>  </a:t>
            </a:r>
            <a:r>
              <a:rPr lang="zh-CN" altLang="en-US" sz="2800" b="1" dirty="0">
                <a:solidFill>
                  <a:srgbClr val="FFFF00"/>
                </a:solidFill>
                <a:latin typeface="宋体" pitchFamily="2" charset="-122"/>
              </a:rPr>
              <a:t>主析取范式</a:t>
            </a:r>
            <a:r>
              <a:rPr lang="en-US" altLang="zh-CN" sz="2800" b="1" dirty="0">
                <a:solidFill>
                  <a:srgbClr val="FFFF00"/>
                </a:solidFill>
                <a:latin typeface="宋体" pitchFamily="2" charset="-122"/>
              </a:rPr>
              <a:t>: </a:t>
            </a:r>
            <a:r>
              <a:rPr lang="zh-CN" altLang="en-US" sz="2800" b="1" dirty="0">
                <a:latin typeface="宋体" pitchFamily="2" charset="-122"/>
              </a:rPr>
              <a:t>由极小项构成的析取范式</a:t>
            </a:r>
            <a:endParaRPr lang="zh-CN" altLang="en-US" sz="2800" b="1" dirty="0">
              <a:latin typeface="Times New Roman" pitchFamily="18" charset="0"/>
              <a:cs typeface="Times New Roman" pitchFamily="18" charset="0"/>
            </a:endParaRPr>
          </a:p>
          <a:p>
            <a:pPr algn="just">
              <a:lnSpc>
                <a:spcPct val="115000"/>
              </a:lnSpc>
              <a:buFont typeface="Wingdings" pitchFamily="2" charset="2"/>
              <a:buNone/>
            </a:pPr>
            <a:r>
              <a:rPr lang="zh-CN" altLang="en-US" sz="2800" b="1" dirty="0">
                <a:solidFill>
                  <a:srgbClr val="FF3300"/>
                </a:solidFill>
                <a:latin typeface="宋体" pitchFamily="2" charset="-122"/>
              </a:rPr>
              <a:t>  </a:t>
            </a:r>
            <a:r>
              <a:rPr lang="zh-CN" altLang="en-US" sz="2800" b="1" dirty="0">
                <a:solidFill>
                  <a:srgbClr val="FFFF00"/>
                </a:solidFill>
                <a:latin typeface="宋体" pitchFamily="2" charset="-122"/>
              </a:rPr>
              <a:t>主合取范式</a:t>
            </a:r>
            <a:r>
              <a:rPr lang="en-US" altLang="zh-CN" sz="2800" b="1" dirty="0">
                <a:solidFill>
                  <a:srgbClr val="FFFF00"/>
                </a:solidFill>
                <a:latin typeface="宋体" pitchFamily="2" charset="-122"/>
              </a:rPr>
              <a:t>: </a:t>
            </a:r>
            <a:r>
              <a:rPr lang="zh-CN" altLang="en-US" sz="2800" b="1" dirty="0">
                <a:latin typeface="宋体" pitchFamily="2" charset="-122"/>
              </a:rPr>
              <a:t>由极大项构成的合取范式</a:t>
            </a:r>
            <a:endParaRPr lang="zh-CN" altLang="en-US" sz="2800" b="1" dirty="0">
              <a:latin typeface="Times New Roman" pitchFamily="18" charset="0"/>
              <a:cs typeface="Times New Roman" pitchFamily="18" charset="0"/>
            </a:endParaRPr>
          </a:p>
          <a:p>
            <a:pPr algn="just">
              <a:lnSpc>
                <a:spcPct val="115000"/>
              </a:lnSpc>
              <a:buFont typeface="Wingdings" pitchFamily="2" charset="2"/>
              <a:buNone/>
            </a:pPr>
            <a:r>
              <a:rPr lang="zh-CN" altLang="en-US" sz="2800" b="1" dirty="0">
                <a:solidFill>
                  <a:schemeClr val="bg2"/>
                </a:solidFill>
                <a:latin typeface="宋体" pitchFamily="2" charset="-122"/>
              </a:rPr>
              <a:t>  </a:t>
            </a:r>
            <a:r>
              <a:rPr lang="zh-CN" altLang="en-US" sz="2800" b="1" dirty="0">
                <a:latin typeface="宋体" pitchFamily="2" charset="-122"/>
              </a:rPr>
              <a:t>例如，</a:t>
            </a:r>
            <a:r>
              <a:rPr lang="en-US" altLang="zh-CN" sz="2800" b="1" i="1" dirty="0">
                <a:latin typeface="Times New Roman" pitchFamily="18" charset="0"/>
                <a:cs typeface="Times New Roman" pitchFamily="18" charset="0"/>
              </a:rPr>
              <a:t>n</a:t>
            </a:r>
            <a:r>
              <a:rPr lang="en-US" altLang="zh-CN" sz="2800" b="1" dirty="0">
                <a:latin typeface="Times New Roman" pitchFamily="18" charset="0"/>
                <a:cs typeface="Times New Roman" pitchFamily="18" charset="0"/>
              </a:rPr>
              <a:t>=3, </a:t>
            </a:r>
            <a:r>
              <a:rPr lang="zh-CN" altLang="en-US" sz="2800" b="1" dirty="0">
                <a:latin typeface="宋体" pitchFamily="2" charset="-122"/>
              </a:rPr>
              <a:t>命题变项为</a:t>
            </a:r>
            <a:r>
              <a:rPr lang="en-US" altLang="zh-CN" sz="2800" b="1" i="1" dirty="0">
                <a:latin typeface="Times New Roman" pitchFamily="18" charset="0"/>
                <a:cs typeface="Times New Roman" pitchFamily="18" charset="0"/>
              </a:rPr>
              <a:t>p</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q</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r</a:t>
            </a:r>
            <a:r>
              <a:rPr lang="zh-CN" altLang="en-US" sz="2800" b="1" dirty="0">
                <a:latin typeface="宋体" pitchFamily="2" charset="-122"/>
              </a:rPr>
              <a:t>时，</a:t>
            </a:r>
            <a:endParaRPr lang="zh-CN" altLang="en-US" sz="2800" b="1" dirty="0">
              <a:latin typeface="Times New Roman" pitchFamily="18" charset="0"/>
              <a:cs typeface="Times New Roman" pitchFamily="18" charset="0"/>
            </a:endParaRPr>
          </a:p>
          <a:p>
            <a:pPr algn="just">
              <a:lnSpc>
                <a:spcPct val="115000"/>
              </a:lnSpc>
              <a:buFont typeface="Wingdings" pitchFamily="2" charset="2"/>
              <a:buNone/>
            </a:pP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p</a:t>
            </a:r>
            <a:r>
              <a:rPr lang="en-US" altLang="zh-CN" sz="2800" b="1" dirty="0">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err="1">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r</a:t>
            </a:r>
            <a:r>
              <a:rPr lang="en-US"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p</a:t>
            </a:r>
            <a:r>
              <a:rPr lang="en-US" altLang="zh-CN" sz="2800" b="1" dirty="0" err="1">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err="1">
                <a:latin typeface="Times New Roman" pitchFamily="18" charset="0"/>
                <a:cs typeface="Times New Roman" pitchFamily="18" charset="0"/>
                <a:sym typeface="Symbol" pitchFamily="18" charset="2"/>
              </a:rPr>
              <a:t></a:t>
            </a:r>
            <a:r>
              <a:rPr lang="en-US" altLang="zh-CN" sz="2800" b="1" i="1" dirty="0" err="1">
                <a:latin typeface="Times New Roman" pitchFamily="18" charset="0"/>
                <a:cs typeface="Times New Roman" pitchFamily="18" charset="0"/>
              </a:rPr>
              <a:t>r</a:t>
            </a:r>
            <a:r>
              <a:rPr lang="en-US" altLang="zh-CN"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m</a:t>
            </a:r>
            <a:r>
              <a:rPr lang="en-US" altLang="zh-CN" sz="2800" b="1" baseline="-300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m</a:t>
            </a:r>
            <a:r>
              <a:rPr lang="en-US" altLang="zh-CN" sz="2800" b="1" baseline="-30000" dirty="0">
                <a:latin typeface="Times New Roman" pitchFamily="18" charset="0"/>
                <a:cs typeface="Times New Roman" pitchFamily="18" charset="0"/>
              </a:rPr>
              <a:t>3</a:t>
            </a:r>
            <a:r>
              <a:rPr lang="en-US" altLang="zh-CN" sz="2800" b="1" dirty="0">
                <a:latin typeface="Times New Roman" pitchFamily="18" charset="0"/>
                <a:cs typeface="Times New Roman" pitchFamily="18" charset="0"/>
              </a:rPr>
              <a:t> </a:t>
            </a:r>
            <a:r>
              <a:rPr lang="zh-CN" altLang="en-US" sz="2800" b="1" dirty="0">
                <a:latin typeface="Times New Roman" pitchFamily="18" charset="0"/>
              </a:rPr>
              <a:t>是</a:t>
            </a:r>
            <a:r>
              <a:rPr lang="zh-CN" altLang="en-US" sz="2800" b="1" dirty="0">
                <a:latin typeface="宋体" pitchFamily="2" charset="-122"/>
              </a:rPr>
              <a:t>主析取范式</a:t>
            </a:r>
            <a:r>
              <a:rPr lang="zh-CN" altLang="en-US" sz="2800" b="1" dirty="0">
                <a:latin typeface="Times New Roman" pitchFamily="18" charset="0"/>
                <a:cs typeface="Times New Roman" pitchFamily="18" charset="0"/>
              </a:rPr>
              <a:t> </a:t>
            </a:r>
          </a:p>
          <a:p>
            <a:pPr>
              <a:lnSpc>
                <a:spcPct val="115000"/>
              </a:lnSpc>
              <a:buFont typeface="Wingdings" pitchFamily="2" charset="2"/>
              <a:buNone/>
            </a:pP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r>
              <a:rPr lang="en-US" altLang="zh-CN" sz="2800" b="1" i="1" dirty="0" err="1">
                <a:latin typeface="Times New Roman" pitchFamily="18" charset="0"/>
                <a:cs typeface="Times New Roman" pitchFamily="18" charset="0"/>
              </a:rPr>
              <a:t>p</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r</a:t>
            </a:r>
            <a:r>
              <a:rPr lang="en-US" altLang="zh-CN" sz="2800" b="1" dirty="0">
                <a:latin typeface="Times New Roman" pitchFamily="18" charset="0"/>
                <a:cs typeface="Times New Roman" pitchFamily="18" charset="0"/>
              </a:rPr>
              <a:t>)</a:t>
            </a:r>
            <a:r>
              <a:rPr lang="en-US" altLang="zh-CN" sz="2800" b="1" dirty="0">
                <a:latin typeface="Times New Roman" pitchFamily="18" charset="0"/>
                <a:sym typeface="Symbol" pitchFamily="18" charset="2"/>
              </a:rPr>
              <a:t></a:t>
            </a:r>
            <a:r>
              <a:rPr lang="en-US" altLang="zh-CN" sz="2800" b="1" dirty="0">
                <a:latin typeface="Times New Roman" pitchFamily="18" charset="0"/>
                <a:cs typeface="Times New Roman" pitchFamily="18" charset="0"/>
              </a:rPr>
              <a:t>(</a:t>
            </a:r>
            <a:r>
              <a:rPr lang="en-US" altLang="zh-CN" sz="2800" b="1" dirty="0">
                <a:latin typeface="Times New Roman" pitchFamily="18" charset="0"/>
                <a:sym typeface="Symbol" pitchFamily="18" charset="2"/>
              </a:rPr>
              <a:t></a:t>
            </a:r>
            <a:r>
              <a:rPr lang="en-US" altLang="zh-CN" sz="2800" b="1" i="1" dirty="0" err="1">
                <a:latin typeface="Times New Roman" pitchFamily="18" charset="0"/>
                <a:cs typeface="Times New Roman" pitchFamily="18" charset="0"/>
              </a:rPr>
              <a:t>p</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r</a:t>
            </a:r>
            <a:r>
              <a:rPr lang="en-US" altLang="zh-CN" sz="2800" b="1" dirty="0">
                <a:latin typeface="Times New Roman" pitchFamily="18" charset="0"/>
                <a:cs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1</a:t>
            </a:r>
            <a:r>
              <a:rPr lang="en-US" altLang="zh-CN"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5</a:t>
            </a:r>
            <a:r>
              <a:rPr lang="en-US" altLang="zh-CN" sz="2800" b="1" baseline="-30000" dirty="0">
                <a:latin typeface="Times New Roman" pitchFamily="18" charset="0"/>
                <a:cs typeface="Times New Roman" pitchFamily="18" charset="0"/>
              </a:rPr>
              <a:t>  </a:t>
            </a:r>
            <a:r>
              <a:rPr lang="zh-CN" altLang="en-US" sz="2800" b="1" dirty="0">
                <a:latin typeface="Times New Roman" pitchFamily="18" charset="0"/>
              </a:rPr>
              <a:t>是</a:t>
            </a:r>
            <a:r>
              <a:rPr lang="zh-CN" altLang="en-US" sz="2800" b="1" dirty="0">
                <a:latin typeface="宋体" pitchFamily="2" charset="-122"/>
              </a:rPr>
              <a:t>主合取范式</a:t>
            </a:r>
            <a:r>
              <a:rPr lang="zh-CN" altLang="en-US" sz="2800" b="1" dirty="0">
                <a:latin typeface="Times New Roman" pitchFamily="18" charset="0"/>
                <a:cs typeface="Times New Roman" pitchFamily="18" charset="0"/>
              </a:rPr>
              <a:t> </a:t>
            </a:r>
          </a:p>
          <a:p>
            <a:pPr algn="just">
              <a:lnSpc>
                <a:spcPct val="115000"/>
              </a:lnSpc>
              <a:buFont typeface="Wingdings" pitchFamily="2" charset="2"/>
              <a:buNone/>
            </a:pPr>
            <a:r>
              <a:rPr lang="zh-CN" altLang="en-US" sz="2800" b="1" i="1" dirty="0">
                <a:solidFill>
                  <a:srgbClr val="FF3300"/>
                </a:solidFill>
                <a:latin typeface="Times New Roman" pitchFamily="18" charset="0"/>
              </a:rPr>
              <a:t>   </a:t>
            </a:r>
            <a:r>
              <a:rPr lang="en-US" altLang="zh-CN" sz="2800" b="1" i="1" dirty="0">
                <a:solidFill>
                  <a:srgbClr val="FFFF00"/>
                </a:solidFill>
                <a:latin typeface="Times New Roman" pitchFamily="18" charset="0"/>
              </a:rPr>
              <a:t>A</a:t>
            </a:r>
            <a:r>
              <a:rPr lang="zh-CN" altLang="en-US" sz="2800" b="1" dirty="0">
                <a:solidFill>
                  <a:srgbClr val="FFFF00"/>
                </a:solidFill>
                <a:latin typeface="Times New Roman" pitchFamily="18" charset="0"/>
              </a:rPr>
              <a:t>的主析取范式</a:t>
            </a:r>
            <a:r>
              <a:rPr lang="en-US" altLang="zh-CN" sz="2800" b="1" dirty="0">
                <a:latin typeface="Times New Roman" pitchFamily="18" charset="0"/>
              </a:rPr>
              <a:t>:  </a:t>
            </a:r>
            <a:r>
              <a:rPr lang="zh-CN" altLang="en-US" sz="2800" b="1" dirty="0">
                <a:latin typeface="Times New Roman" pitchFamily="18" charset="0"/>
              </a:rPr>
              <a:t>与</a:t>
            </a:r>
            <a:r>
              <a:rPr lang="en-US" altLang="zh-CN" sz="2800" b="1" i="1" dirty="0">
                <a:latin typeface="Times New Roman" pitchFamily="18" charset="0"/>
              </a:rPr>
              <a:t>A</a:t>
            </a:r>
            <a:r>
              <a:rPr lang="zh-CN" altLang="en-US" sz="2800" b="1" dirty="0">
                <a:latin typeface="Times New Roman" pitchFamily="18" charset="0"/>
              </a:rPr>
              <a:t>等值的主析取范式</a:t>
            </a:r>
          </a:p>
          <a:p>
            <a:pPr>
              <a:lnSpc>
                <a:spcPct val="115000"/>
              </a:lnSpc>
              <a:buFont typeface="Wingdings" pitchFamily="2" charset="2"/>
              <a:buNone/>
            </a:pPr>
            <a:r>
              <a:rPr lang="zh-CN" altLang="en-US" sz="2800" b="1" i="1" dirty="0">
                <a:solidFill>
                  <a:srgbClr val="FF3300"/>
                </a:solidFill>
                <a:latin typeface="Times New Roman" pitchFamily="18" charset="0"/>
              </a:rPr>
              <a:t>   </a:t>
            </a:r>
            <a:r>
              <a:rPr lang="en-US" altLang="zh-CN" sz="2800" b="1" i="1" dirty="0">
                <a:solidFill>
                  <a:srgbClr val="FFFF00"/>
                </a:solidFill>
                <a:latin typeface="Times New Roman" pitchFamily="18" charset="0"/>
              </a:rPr>
              <a:t>A</a:t>
            </a:r>
            <a:r>
              <a:rPr lang="zh-CN" altLang="en-US" sz="2800" b="1" dirty="0">
                <a:solidFill>
                  <a:srgbClr val="FFFF00"/>
                </a:solidFill>
                <a:latin typeface="宋体" pitchFamily="2" charset="-122"/>
              </a:rPr>
              <a:t>的主合取范式</a:t>
            </a:r>
            <a:r>
              <a:rPr lang="en-US" altLang="zh-CN" sz="2800" b="1" dirty="0">
                <a:latin typeface="宋体" pitchFamily="2" charset="-122"/>
              </a:rPr>
              <a:t>: </a:t>
            </a:r>
            <a:r>
              <a:rPr lang="zh-CN" altLang="en-US" sz="2800" b="1" dirty="0">
                <a:latin typeface="宋体" pitchFamily="2" charset="-122"/>
              </a:rPr>
              <a:t>与</a:t>
            </a:r>
            <a:r>
              <a:rPr lang="en-US" altLang="zh-CN" sz="2800" b="1" i="1" dirty="0">
                <a:latin typeface="Times New Roman" pitchFamily="18" charset="0"/>
              </a:rPr>
              <a:t>A</a:t>
            </a:r>
            <a:r>
              <a:rPr lang="zh-CN" altLang="en-US" sz="2800" b="1" dirty="0">
                <a:latin typeface="宋体" pitchFamily="2" charset="-122"/>
              </a:rPr>
              <a:t>等值的主合取范式</a:t>
            </a:r>
            <a:r>
              <a:rPr lang="en-US" altLang="zh-CN" sz="2800" b="1" dirty="0">
                <a:latin typeface="Times New Roman" pitchFamily="18" charset="0"/>
              </a:rPr>
              <a:t>.</a:t>
            </a:r>
            <a:r>
              <a:rPr lang="en-US" altLang="zh-CN" sz="2800" b="1" dirty="0">
                <a:latin typeface="Times New Roman" pitchFamily="18" charset="0"/>
                <a:cs typeface="Times New Roman" pitchFamily="18" charset="0"/>
              </a:rPr>
              <a:t> </a:t>
            </a:r>
          </a:p>
        </p:txBody>
      </p:sp>
      <p:sp>
        <p:nvSpPr>
          <p:cNvPr id="29698" name="灯片编号占位符 4"/>
          <p:cNvSpPr>
            <a:spLocks noGrp="1"/>
          </p:cNvSpPr>
          <p:nvPr>
            <p:ph type="sldNum" sz="quarter" idx="12"/>
          </p:nvPr>
        </p:nvSpPr>
        <p:spPr>
          <a:noFill/>
        </p:spPr>
        <p:txBody>
          <a:bodyPr/>
          <a:lstStyle/>
          <a:p>
            <a:fld id="{060F5694-3AE7-46D9-8BFE-F4FB9C2C3682}" type="slidenum">
              <a:rPr lang="en-US" altLang="zh-CN"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84188" y="452438"/>
            <a:ext cx="7231084" cy="1400175"/>
          </a:xfrm>
        </p:spPr>
        <p:txBody>
          <a:bodyPr/>
          <a:lstStyle/>
          <a:p>
            <a:pPr>
              <a:defRPr/>
            </a:pPr>
            <a:r>
              <a:rPr lang="zh-CN" altLang="en-US" b="1" dirty="0">
                <a:solidFill>
                  <a:schemeClr val="tx1"/>
                </a:solidFill>
                <a:effectLst>
                  <a:outerShdw blurRad="38100" dist="38100" dir="2700000" algn="tl">
                    <a:srgbClr val="C0C0C0"/>
                  </a:outerShdw>
                </a:effectLst>
                <a:latin typeface="宋体" pitchFamily="2" charset="-122"/>
              </a:rPr>
              <a:t>主析取范式与主合取范式</a:t>
            </a:r>
            <a:r>
              <a:rPr lang="en-US" altLang="zh-CN" b="1" dirty="0">
                <a:solidFill>
                  <a:schemeClr val="tx1"/>
                </a:solidFill>
                <a:effectLst>
                  <a:outerShdw blurRad="38100" dist="38100" dir="2700000" algn="tl">
                    <a:srgbClr val="C0C0C0"/>
                  </a:outerShdw>
                </a:effectLst>
                <a:latin typeface="宋体" pitchFamily="2" charset="-122"/>
              </a:rPr>
              <a:t>(</a:t>
            </a:r>
            <a:r>
              <a:rPr lang="zh-CN" altLang="en-US" b="1" dirty="0">
                <a:solidFill>
                  <a:schemeClr val="tx1"/>
                </a:solidFill>
                <a:effectLst>
                  <a:outerShdw blurRad="38100" dist="38100" dir="2700000" algn="tl">
                    <a:srgbClr val="C0C0C0"/>
                  </a:outerShdw>
                </a:effectLst>
                <a:latin typeface="宋体" pitchFamily="2" charset="-122"/>
              </a:rPr>
              <a:t>续</a:t>
            </a:r>
            <a:r>
              <a:rPr lang="en-US" altLang="zh-CN" b="1" dirty="0">
                <a:solidFill>
                  <a:schemeClr val="tx1"/>
                </a:solidFill>
                <a:effectLst>
                  <a:outerShdw blurRad="38100" dist="38100" dir="2700000" algn="tl">
                    <a:srgbClr val="C0C0C0"/>
                  </a:outerShdw>
                </a:effectLst>
                <a:latin typeface="宋体" pitchFamily="2" charset="-122"/>
              </a:rPr>
              <a:t>)</a:t>
            </a:r>
          </a:p>
        </p:txBody>
      </p:sp>
      <p:sp>
        <p:nvSpPr>
          <p:cNvPr id="30724" name="Rectangle 3"/>
          <p:cNvSpPr>
            <a:spLocks noGrp="1" noChangeArrowheads="1"/>
          </p:cNvSpPr>
          <p:nvPr>
            <p:ph idx="1"/>
          </p:nvPr>
        </p:nvSpPr>
        <p:spPr/>
        <p:txBody>
          <a:bodyPr>
            <a:normAutofit lnSpcReduction="10000"/>
          </a:bodyPr>
          <a:lstStyle/>
          <a:p>
            <a:pPr algn="just">
              <a:lnSpc>
                <a:spcPct val="90000"/>
              </a:lnSpc>
              <a:buFont typeface="Wingdings" pitchFamily="2" charset="2"/>
              <a:buNone/>
            </a:pPr>
            <a:r>
              <a:rPr lang="zh-CN" altLang="en-US" sz="3600" b="1" dirty="0">
                <a:solidFill>
                  <a:srgbClr val="FFFF00"/>
                </a:solidFill>
                <a:latin typeface="宋体" pitchFamily="2" charset="-122"/>
              </a:rPr>
              <a:t>定理</a:t>
            </a:r>
            <a:r>
              <a:rPr lang="zh-CN" altLang="en-US" sz="3600" b="1" dirty="0">
                <a:solidFill>
                  <a:srgbClr val="FF0066"/>
                </a:solidFill>
                <a:latin typeface="Times New Roman" pitchFamily="18" charset="0"/>
                <a:cs typeface="Times New Roman" pitchFamily="18" charset="0"/>
              </a:rPr>
              <a:t> </a:t>
            </a:r>
            <a:r>
              <a:rPr lang="zh-CN" altLang="en-US" sz="2800" b="1" dirty="0">
                <a:solidFill>
                  <a:srgbClr val="FF0066"/>
                </a:solidFill>
                <a:latin typeface="Times New Roman" pitchFamily="18" charset="0"/>
                <a:cs typeface="Times New Roman" pitchFamily="18" charset="0"/>
              </a:rPr>
              <a:t> </a:t>
            </a:r>
            <a:r>
              <a:rPr lang="zh-CN" altLang="en-US" sz="2800" b="1" dirty="0">
                <a:latin typeface="宋体" pitchFamily="2" charset="-122"/>
              </a:rPr>
              <a:t>任何命题公式都存在着与之等值的主析取范</a:t>
            </a:r>
          </a:p>
          <a:p>
            <a:pPr algn="just">
              <a:lnSpc>
                <a:spcPct val="90000"/>
              </a:lnSpc>
              <a:buFont typeface="Wingdings" pitchFamily="2" charset="2"/>
              <a:buNone/>
            </a:pPr>
            <a:r>
              <a:rPr lang="zh-CN" altLang="en-US" sz="2800" b="1" dirty="0">
                <a:latin typeface="宋体" pitchFamily="2" charset="-122"/>
              </a:rPr>
              <a:t>式和主合取范式</a:t>
            </a:r>
            <a:r>
              <a:rPr lang="en-US" altLang="zh-CN" sz="2800" b="1" dirty="0">
                <a:latin typeface="Times New Roman" pitchFamily="18" charset="0"/>
                <a:cs typeface="Times New Roman" pitchFamily="18" charset="0"/>
              </a:rPr>
              <a:t>, </a:t>
            </a:r>
            <a:r>
              <a:rPr lang="zh-CN" altLang="en-US" sz="2800" b="1" dirty="0">
                <a:latin typeface="宋体" pitchFamily="2" charset="-122"/>
              </a:rPr>
              <a:t>并且是惟一的</a:t>
            </a:r>
            <a:r>
              <a:rPr lang="en-US" altLang="zh-CN" sz="2800" b="1" dirty="0">
                <a:latin typeface="宋体" pitchFamily="2" charset="-122"/>
              </a:rPr>
              <a:t>.</a:t>
            </a:r>
            <a:r>
              <a:rPr lang="en-US" altLang="zh-CN" sz="2800" b="1" dirty="0">
                <a:latin typeface="Times New Roman" pitchFamily="18" charset="0"/>
                <a:cs typeface="Times New Roman" pitchFamily="18" charset="0"/>
              </a:rPr>
              <a:t>  </a:t>
            </a:r>
          </a:p>
          <a:p>
            <a:pPr algn="just">
              <a:lnSpc>
                <a:spcPct val="90000"/>
              </a:lnSpc>
              <a:buFont typeface="Wingdings" pitchFamily="2" charset="2"/>
              <a:buNone/>
            </a:pPr>
            <a:r>
              <a:rPr lang="en-US" altLang="zh-CN" sz="2800" b="1" dirty="0">
                <a:solidFill>
                  <a:srgbClr val="FFFF00"/>
                </a:solidFill>
                <a:latin typeface="宋体" pitchFamily="2" charset="-122"/>
              </a:rPr>
              <a:t>    </a:t>
            </a:r>
            <a:r>
              <a:rPr lang="zh-CN" altLang="en-US" sz="2800" b="1" dirty="0">
                <a:solidFill>
                  <a:srgbClr val="FFFF00"/>
                </a:solidFill>
                <a:latin typeface="宋体" pitchFamily="2" charset="-122"/>
              </a:rPr>
              <a:t>用等值演算法求公式的主范式的步骤：</a:t>
            </a:r>
            <a:endParaRPr lang="zh-CN" altLang="en-US" sz="2800" b="1" dirty="0">
              <a:solidFill>
                <a:srgbClr val="FFFF00"/>
              </a:solidFill>
              <a:latin typeface="Times New Roman" pitchFamily="18" charset="0"/>
              <a:cs typeface="Times New Roman" pitchFamily="18" charset="0"/>
            </a:endParaRPr>
          </a:p>
          <a:p>
            <a:pPr algn="just">
              <a:lnSpc>
                <a:spcPct val="90000"/>
              </a:lnSpc>
              <a:buFont typeface="Wingdings" pitchFamily="2" charset="2"/>
              <a:buNone/>
            </a:pP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(1) </a:t>
            </a:r>
            <a:r>
              <a:rPr lang="zh-CN" altLang="en-US" sz="2800" b="1" dirty="0">
                <a:latin typeface="宋体" pitchFamily="2" charset="-122"/>
              </a:rPr>
              <a:t>先求析取范式（合取范式）</a:t>
            </a:r>
            <a:endParaRPr lang="zh-CN" altLang="en-US" sz="2800" b="1" dirty="0">
              <a:latin typeface="Times New Roman" pitchFamily="18" charset="0"/>
              <a:cs typeface="Times New Roman" pitchFamily="18" charset="0"/>
            </a:endParaRPr>
          </a:p>
          <a:p>
            <a:pPr algn="just">
              <a:lnSpc>
                <a:spcPct val="90000"/>
              </a:lnSpc>
              <a:buFont typeface="Wingdings" pitchFamily="2" charset="2"/>
              <a:buNone/>
            </a:pP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(2) </a:t>
            </a:r>
            <a:r>
              <a:rPr lang="zh-CN" altLang="en-US" sz="2800" b="1" dirty="0">
                <a:latin typeface="宋体" pitchFamily="2" charset="-122"/>
              </a:rPr>
              <a:t>将不是极小项（极大项）的简单合取式（简</a:t>
            </a:r>
          </a:p>
          <a:p>
            <a:pPr algn="just">
              <a:lnSpc>
                <a:spcPct val="90000"/>
              </a:lnSpc>
              <a:buFont typeface="Wingdings" pitchFamily="2" charset="2"/>
              <a:buNone/>
            </a:pPr>
            <a:r>
              <a:rPr lang="zh-CN" altLang="en-US" sz="2800" b="1" dirty="0">
                <a:latin typeface="宋体" pitchFamily="2" charset="-122"/>
              </a:rPr>
              <a:t>    单析取式）化成与之等值的若干个极小项的析</a:t>
            </a:r>
          </a:p>
          <a:p>
            <a:pPr algn="just">
              <a:lnSpc>
                <a:spcPct val="90000"/>
              </a:lnSpc>
              <a:buFont typeface="Wingdings" pitchFamily="2" charset="2"/>
              <a:buNone/>
            </a:pPr>
            <a:r>
              <a:rPr lang="zh-CN" altLang="en-US" sz="2800" b="1" dirty="0">
                <a:latin typeface="宋体" pitchFamily="2" charset="-122"/>
              </a:rPr>
              <a:t>    取（极大项的合取），需要利用同一律（零</a:t>
            </a:r>
          </a:p>
          <a:p>
            <a:pPr algn="just">
              <a:lnSpc>
                <a:spcPct val="90000"/>
              </a:lnSpc>
              <a:buFont typeface="Wingdings" pitchFamily="2" charset="2"/>
              <a:buNone/>
            </a:pPr>
            <a:r>
              <a:rPr lang="zh-CN" altLang="en-US" sz="2800" b="1" dirty="0">
                <a:latin typeface="宋体" pitchFamily="2" charset="-122"/>
              </a:rPr>
              <a:t>    律）、排中律（矛盾律）、分配律、等幂律等</a:t>
            </a:r>
            <a:r>
              <a:rPr lang="en-US" altLang="zh-CN" sz="2800" b="1" dirty="0">
                <a:latin typeface="Times New Roman" pitchFamily="18" charset="0"/>
                <a:cs typeface="Times New Roman" pitchFamily="18" charset="0"/>
              </a:rPr>
              <a:t>.</a:t>
            </a:r>
          </a:p>
          <a:p>
            <a:pPr>
              <a:lnSpc>
                <a:spcPct val="90000"/>
              </a:lnSpc>
              <a:buFont typeface="Wingdings" pitchFamily="2" charset="2"/>
              <a:buNone/>
            </a:pPr>
            <a:r>
              <a:rPr lang="en-US" altLang="zh-CN" sz="2800" b="1" dirty="0">
                <a:latin typeface="宋体" pitchFamily="2" charset="-122"/>
              </a:rPr>
              <a:t> </a:t>
            </a:r>
            <a:r>
              <a:rPr lang="en-US" altLang="zh-CN" sz="2800" b="1" dirty="0">
                <a:latin typeface="Times New Roman" pitchFamily="18" charset="0"/>
              </a:rPr>
              <a:t>(3) </a:t>
            </a:r>
            <a:r>
              <a:rPr lang="zh-CN" altLang="en-US" sz="2800" b="1" dirty="0">
                <a:latin typeface="宋体" pitchFamily="2" charset="-122"/>
              </a:rPr>
              <a:t>极小项（极大项）用名称</a:t>
            </a:r>
            <a:r>
              <a:rPr lang="en-US" altLang="zh-CN" sz="2800" b="1" i="1" dirty="0">
                <a:latin typeface="Times New Roman" pitchFamily="18" charset="0"/>
                <a:cs typeface="Times New Roman" pitchFamily="18" charset="0"/>
              </a:rPr>
              <a:t>m</a:t>
            </a:r>
            <a:r>
              <a:rPr lang="en-US" altLang="zh-CN" sz="2800" b="1" i="1" baseline="-30000" dirty="0">
                <a:latin typeface="Times New Roman" pitchFamily="18" charset="0"/>
                <a:cs typeface="Times New Roman" pitchFamily="18" charset="0"/>
              </a:rPr>
              <a:t>i</a:t>
            </a:r>
            <a:r>
              <a:rPr lang="zh-CN" altLang="en-US" sz="2800" b="1" dirty="0">
                <a:latin typeface="宋体" pitchFamily="2" charset="-122"/>
              </a:rPr>
              <a:t>（</a:t>
            </a:r>
            <a:r>
              <a:rPr lang="en-US" altLang="zh-CN" sz="2800" b="1" i="1" dirty="0">
                <a:latin typeface="Times New Roman" pitchFamily="18" charset="0"/>
                <a:cs typeface="Times New Roman" pitchFamily="18" charset="0"/>
              </a:rPr>
              <a:t>M</a:t>
            </a:r>
            <a:r>
              <a:rPr lang="en-US" altLang="zh-CN" sz="2800" b="1" i="1" baseline="-30000" dirty="0">
                <a:latin typeface="Times New Roman" pitchFamily="18" charset="0"/>
                <a:cs typeface="Times New Roman" pitchFamily="18" charset="0"/>
              </a:rPr>
              <a:t>i</a:t>
            </a:r>
            <a:r>
              <a:rPr lang="zh-CN" altLang="en-US" sz="2800" b="1" dirty="0">
                <a:latin typeface="宋体" pitchFamily="2" charset="-122"/>
              </a:rPr>
              <a:t>）表示，并</a:t>
            </a:r>
          </a:p>
          <a:p>
            <a:pPr>
              <a:lnSpc>
                <a:spcPct val="90000"/>
              </a:lnSpc>
              <a:buFont typeface="Wingdings" pitchFamily="2" charset="2"/>
              <a:buNone/>
            </a:pPr>
            <a:r>
              <a:rPr lang="zh-CN" altLang="en-US" sz="2800" b="1" dirty="0">
                <a:latin typeface="宋体" pitchFamily="2" charset="-122"/>
              </a:rPr>
              <a:t>    按角标从小到大顺序排序</a:t>
            </a:r>
            <a:r>
              <a:rPr lang="en-US" altLang="zh-CN" sz="2800" b="1" dirty="0">
                <a:latin typeface="Times New Roman" pitchFamily="18" charset="0"/>
                <a:cs typeface="Times New Roman" pitchFamily="18" charset="0"/>
              </a:rPr>
              <a:t>.</a:t>
            </a:r>
            <a:r>
              <a:rPr lang="en-US" altLang="zh-CN" sz="2800" b="1" dirty="0"/>
              <a:t> </a:t>
            </a:r>
          </a:p>
        </p:txBody>
      </p:sp>
      <p:sp>
        <p:nvSpPr>
          <p:cNvPr id="30722" name="灯片编号占位符 4"/>
          <p:cNvSpPr>
            <a:spLocks noGrp="1"/>
          </p:cNvSpPr>
          <p:nvPr>
            <p:ph type="sldNum" sz="quarter" idx="12"/>
          </p:nvPr>
        </p:nvSpPr>
        <p:spPr>
          <a:noFill/>
        </p:spPr>
        <p:txBody>
          <a:bodyPr/>
          <a:lstStyle/>
          <a:p>
            <a:fld id="{D2933A10-BC7D-426A-BF65-6C2AA09C79FE}" type="slidenum">
              <a:rPr lang="en-US" altLang="zh-CN" smtClean="0"/>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xEl>
                                              <p:pRg st="2" end="2"/>
                                            </p:txEl>
                                          </p:spTgt>
                                        </p:tgtEl>
                                        <p:attrNameLst>
                                          <p:attrName>style.visibility</p:attrName>
                                        </p:attrNameLst>
                                      </p:cBhvr>
                                      <p:to>
                                        <p:strVal val="visible"/>
                                      </p:to>
                                    </p:set>
                                    <p:animEffect transition="in" filter="fade">
                                      <p:cBhvr>
                                        <p:cTn id="7" dur="250"/>
                                        <p:tgtEl>
                                          <p:spTgt spid="3072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4">
                                            <p:txEl>
                                              <p:pRg st="3" end="3"/>
                                            </p:txEl>
                                          </p:spTgt>
                                        </p:tgtEl>
                                        <p:attrNameLst>
                                          <p:attrName>style.visibility</p:attrName>
                                        </p:attrNameLst>
                                      </p:cBhvr>
                                      <p:to>
                                        <p:strVal val="visible"/>
                                      </p:to>
                                    </p:set>
                                    <p:animEffect transition="in" filter="fade">
                                      <p:cBhvr>
                                        <p:cTn id="10" dur="250"/>
                                        <p:tgtEl>
                                          <p:spTgt spid="3072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24">
                                            <p:txEl>
                                              <p:pRg st="4" end="4"/>
                                            </p:txEl>
                                          </p:spTgt>
                                        </p:tgtEl>
                                        <p:attrNameLst>
                                          <p:attrName>style.visibility</p:attrName>
                                        </p:attrNameLst>
                                      </p:cBhvr>
                                      <p:to>
                                        <p:strVal val="visible"/>
                                      </p:to>
                                    </p:set>
                                    <p:animEffect transition="in" filter="fade">
                                      <p:cBhvr>
                                        <p:cTn id="15" dur="250"/>
                                        <p:tgtEl>
                                          <p:spTgt spid="3072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24">
                                            <p:txEl>
                                              <p:pRg st="5" end="5"/>
                                            </p:txEl>
                                          </p:spTgt>
                                        </p:tgtEl>
                                        <p:attrNameLst>
                                          <p:attrName>style.visibility</p:attrName>
                                        </p:attrNameLst>
                                      </p:cBhvr>
                                      <p:to>
                                        <p:strVal val="visible"/>
                                      </p:to>
                                    </p:set>
                                    <p:animEffect transition="in" filter="fade">
                                      <p:cBhvr>
                                        <p:cTn id="18" dur="250"/>
                                        <p:tgtEl>
                                          <p:spTgt spid="3072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0724">
                                            <p:txEl>
                                              <p:pRg st="6" end="6"/>
                                            </p:txEl>
                                          </p:spTgt>
                                        </p:tgtEl>
                                        <p:attrNameLst>
                                          <p:attrName>style.visibility</p:attrName>
                                        </p:attrNameLst>
                                      </p:cBhvr>
                                      <p:to>
                                        <p:strVal val="visible"/>
                                      </p:to>
                                    </p:set>
                                    <p:animEffect transition="in" filter="fade">
                                      <p:cBhvr>
                                        <p:cTn id="21" dur="250"/>
                                        <p:tgtEl>
                                          <p:spTgt spid="3072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724">
                                            <p:txEl>
                                              <p:pRg st="7" end="7"/>
                                            </p:txEl>
                                          </p:spTgt>
                                        </p:tgtEl>
                                        <p:attrNameLst>
                                          <p:attrName>style.visibility</p:attrName>
                                        </p:attrNameLst>
                                      </p:cBhvr>
                                      <p:to>
                                        <p:strVal val="visible"/>
                                      </p:to>
                                    </p:set>
                                    <p:animEffect transition="in" filter="fade">
                                      <p:cBhvr>
                                        <p:cTn id="24" dur="250"/>
                                        <p:tgtEl>
                                          <p:spTgt spid="3072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724">
                                            <p:txEl>
                                              <p:pRg st="8" end="8"/>
                                            </p:txEl>
                                          </p:spTgt>
                                        </p:tgtEl>
                                        <p:attrNameLst>
                                          <p:attrName>style.visibility</p:attrName>
                                        </p:attrNameLst>
                                      </p:cBhvr>
                                      <p:to>
                                        <p:strVal val="visible"/>
                                      </p:to>
                                    </p:set>
                                    <p:animEffect transition="in" filter="fade">
                                      <p:cBhvr>
                                        <p:cTn id="29" dur="250"/>
                                        <p:tgtEl>
                                          <p:spTgt spid="3072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0724">
                                            <p:txEl>
                                              <p:pRg st="9" end="9"/>
                                            </p:txEl>
                                          </p:spTgt>
                                        </p:tgtEl>
                                        <p:attrNameLst>
                                          <p:attrName>style.visibility</p:attrName>
                                        </p:attrNameLst>
                                      </p:cBhvr>
                                      <p:to>
                                        <p:strVal val="visible"/>
                                      </p:to>
                                    </p:set>
                                    <p:animEffect transition="in" filter="fade">
                                      <p:cBhvr>
                                        <p:cTn id="32" dur="250"/>
                                        <p:tgtEl>
                                          <p:spTgt spid="307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b="1">
                <a:latin typeface="宋体" pitchFamily="2" charset="-122"/>
              </a:rPr>
              <a:t>求公式的主范式</a:t>
            </a:r>
          </a:p>
        </p:txBody>
      </p:sp>
      <p:sp>
        <p:nvSpPr>
          <p:cNvPr id="153603" name="Rectangle 3"/>
          <p:cNvSpPr>
            <a:spLocks noGrp="1" noChangeArrowheads="1"/>
          </p:cNvSpPr>
          <p:nvPr>
            <p:ph idx="1"/>
          </p:nvPr>
        </p:nvSpPr>
        <p:spPr>
          <a:xfrm>
            <a:off x="484188" y="1528714"/>
            <a:ext cx="8136000" cy="4896000"/>
          </a:xfrm>
          <a:prstGeom prst="roundRect">
            <a:avLst>
              <a:gd name="adj" fmla="val 1736"/>
            </a:avLst>
          </a:prstGeom>
          <a:ln/>
        </p:spPr>
        <p:style>
          <a:lnRef idx="1">
            <a:schemeClr val="accent5"/>
          </a:lnRef>
          <a:fillRef idx="2">
            <a:schemeClr val="accent5"/>
          </a:fillRef>
          <a:effectRef idx="1">
            <a:schemeClr val="accent5"/>
          </a:effectRef>
          <a:fontRef idx="minor">
            <a:schemeClr val="dk1"/>
          </a:fontRef>
        </p:style>
        <p:txBody>
          <a:bodyPr/>
          <a:lstStyle/>
          <a:p>
            <a:pPr algn="just">
              <a:lnSpc>
                <a:spcPct val="90000"/>
              </a:lnSpc>
              <a:buFont typeface="Wingdings" pitchFamily="2" charset="2"/>
              <a:buNone/>
            </a:pPr>
            <a:r>
              <a:rPr lang="zh-CN" altLang="en-US" sz="2800" b="1" dirty="0">
                <a:solidFill>
                  <a:schemeClr val="bg1"/>
                </a:solidFill>
                <a:latin typeface="宋体" pitchFamily="2" charset="-122"/>
              </a:rPr>
              <a:t>例</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求公式</a:t>
            </a:r>
            <a:r>
              <a:rPr lang="zh-CN" altLang="en-US"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A</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zh-CN" altLang="en-US" sz="2800" b="1" dirty="0">
                <a:solidFill>
                  <a:schemeClr val="bg1"/>
                </a:solidFill>
                <a:latin typeface="宋体" pitchFamily="2" charset="-122"/>
              </a:rPr>
              <a:t>的主析取范式与主合</a:t>
            </a:r>
          </a:p>
          <a:p>
            <a:pPr algn="just">
              <a:lnSpc>
                <a:spcPct val="90000"/>
              </a:lnSpc>
              <a:buFont typeface="Wingdings" pitchFamily="2" charset="2"/>
              <a:buNone/>
            </a:pPr>
            <a:r>
              <a:rPr lang="zh-CN" altLang="en-US" sz="2800" b="1" dirty="0">
                <a:solidFill>
                  <a:schemeClr val="bg1"/>
                </a:solidFill>
                <a:latin typeface="宋体" pitchFamily="2" charset="-122"/>
              </a:rPr>
              <a:t>   取范式</a:t>
            </a:r>
            <a:r>
              <a:rPr lang="en-US" altLang="zh-CN" sz="2800" b="1" dirty="0">
                <a:solidFill>
                  <a:schemeClr val="bg1"/>
                </a:solidFill>
                <a:latin typeface="宋体" pitchFamily="2" charset="-122"/>
              </a:rPr>
              <a:t>.</a:t>
            </a:r>
            <a:endParaRPr lang="en-US" altLang="zh-CN" sz="2800" b="1" dirty="0">
              <a:solidFill>
                <a:schemeClr val="bg1"/>
              </a:solidFill>
              <a:latin typeface="Times New Roman" pitchFamily="18" charset="0"/>
              <a:cs typeface="Times New Roman" pitchFamily="18" charset="0"/>
            </a:endParaRPr>
          </a:p>
          <a:p>
            <a:pPr algn="just">
              <a:lnSpc>
                <a:spcPct val="90000"/>
              </a:lnSpc>
              <a:buFont typeface="Wingdings" pitchFamily="2" charset="2"/>
              <a:buNone/>
            </a:pPr>
            <a:r>
              <a:rPr lang="en-US" altLang="zh-CN" sz="2800" b="1" dirty="0">
                <a:solidFill>
                  <a:schemeClr val="bg1"/>
                </a:solidFill>
                <a:latin typeface="Times New Roman" pitchFamily="18" charset="0"/>
              </a:rPr>
              <a:t> (</a:t>
            </a:r>
            <a:r>
              <a:rPr lang="en-US" altLang="zh-CN" sz="2800" b="1" dirty="0">
                <a:solidFill>
                  <a:schemeClr val="bg1"/>
                </a:solidFill>
                <a:latin typeface="Times New Roman" pitchFamily="18" charset="0"/>
                <a:cs typeface="Times New Roman" pitchFamily="18" charset="0"/>
              </a:rPr>
              <a:t>1) </a:t>
            </a:r>
            <a:r>
              <a:rPr lang="zh-CN" altLang="en-US" sz="2800" b="1" dirty="0">
                <a:solidFill>
                  <a:schemeClr val="bg1"/>
                </a:solidFill>
                <a:latin typeface="宋体" pitchFamily="2" charset="-122"/>
              </a:rPr>
              <a:t>求主析取范式</a:t>
            </a:r>
            <a:r>
              <a:rPr lang="zh-CN" altLang="en-US" sz="2800" b="1" dirty="0">
                <a:solidFill>
                  <a:schemeClr val="bg1"/>
                </a:solidFill>
                <a:latin typeface="Times New Roman" pitchFamily="18" charset="0"/>
                <a:cs typeface="Times New Roman" pitchFamily="18" charset="0"/>
              </a:rPr>
              <a:t>         </a:t>
            </a:r>
          </a:p>
          <a:p>
            <a:pPr algn="just">
              <a:lnSpc>
                <a:spcPct val="90000"/>
              </a:lnSpc>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lnSpc>
                <a:spcPct val="90000"/>
              </a:lnSpc>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        </a:t>
            </a:r>
            <a:r>
              <a:rPr lang="zh-CN" altLang="en-US" sz="2800" b="1" dirty="0">
                <a:solidFill>
                  <a:schemeClr val="bg1"/>
                </a:solidFill>
                <a:latin typeface="宋体" pitchFamily="2" charset="-122"/>
              </a:rPr>
              <a:t>（析取范式）</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①</a:t>
            </a:r>
            <a:endParaRPr lang="zh-CN" altLang="en-US" sz="2800" b="1" dirty="0">
              <a:solidFill>
                <a:schemeClr val="bg1"/>
              </a:solidFill>
              <a:latin typeface="Times New Roman" pitchFamily="18" charset="0"/>
              <a:cs typeface="Times New Roman" pitchFamily="18" charset="0"/>
            </a:endParaRPr>
          </a:p>
          <a:p>
            <a:pPr algn="just">
              <a:lnSpc>
                <a:spcPct val="90000"/>
              </a:lnSpc>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 </a:t>
            </a:r>
          </a:p>
          <a:p>
            <a:pPr algn="just">
              <a:lnSpc>
                <a:spcPct val="90000"/>
              </a:lnSpc>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6</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7</a:t>
            </a:r>
            <a:r>
              <a:rPr lang="en-US" altLang="zh-CN" sz="2800" b="1" dirty="0">
                <a:solidFill>
                  <a:schemeClr val="bg1"/>
                </a:solidFill>
                <a:latin typeface="Times New Roman" pitchFamily="18" charset="0"/>
                <a:cs typeface="Times New Roman" pitchFamily="18" charset="0"/>
              </a:rPr>
              <a:t> ,                                      </a:t>
            </a:r>
            <a:r>
              <a:rPr lang="en-US" altLang="zh-CN" sz="2800" b="1" dirty="0">
                <a:solidFill>
                  <a:schemeClr val="bg1"/>
                </a:solidFill>
                <a:latin typeface="宋体" pitchFamily="2" charset="-122"/>
              </a:rPr>
              <a:t>②</a:t>
            </a:r>
            <a:endParaRPr lang="en-US" altLang="zh-CN" sz="2800" b="1" dirty="0">
              <a:solidFill>
                <a:schemeClr val="bg1"/>
              </a:solidFill>
              <a:latin typeface="Times New Roman" pitchFamily="18" charset="0"/>
              <a:cs typeface="Times New Roman" pitchFamily="18" charset="0"/>
            </a:endParaRPr>
          </a:p>
        </p:txBody>
      </p:sp>
      <p:sp>
        <p:nvSpPr>
          <p:cNvPr id="31746" name="灯片编号占位符 4"/>
          <p:cNvSpPr>
            <a:spLocks noGrp="1"/>
          </p:cNvSpPr>
          <p:nvPr>
            <p:ph type="sldNum" sz="quarter" idx="12"/>
          </p:nvPr>
        </p:nvSpPr>
        <p:spPr>
          <a:noFill/>
        </p:spPr>
        <p:txBody>
          <a:bodyPr/>
          <a:lstStyle/>
          <a:p>
            <a:fld id="{B363FC09-78D4-49D1-B16D-6304BE044EBC}" type="slidenum">
              <a:rPr lang="en-US" altLang="zh-CN" smtClean="0"/>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6" end="6"/>
                                            </p:txEl>
                                          </p:spTgt>
                                        </p:tgtEl>
                                        <p:attrNameLst>
                                          <p:attrName>style.visibility</p:attrName>
                                        </p:attrNameLst>
                                      </p:cBhvr>
                                      <p:to>
                                        <p:strVal val="visible"/>
                                      </p:to>
                                    </p:set>
                                    <p:animEffect transition="in" filter="blinds(horizontal)">
                                      <p:cBhvr>
                                        <p:cTn id="7" dur="500"/>
                                        <p:tgtEl>
                                          <p:spTgt spid="1536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7" end="7"/>
                                            </p:txEl>
                                          </p:spTgt>
                                        </p:tgtEl>
                                        <p:attrNameLst>
                                          <p:attrName>style.visibility</p:attrName>
                                        </p:attrNameLst>
                                      </p:cBhvr>
                                      <p:to>
                                        <p:strVal val="visible"/>
                                      </p:to>
                                    </p:set>
                                    <p:animEffect transition="in" filter="blinds(horizontal)">
                                      <p:cBhvr>
                                        <p:cTn id="12" dur="500"/>
                                        <p:tgtEl>
                                          <p:spTgt spid="1536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03">
                                            <p:txEl>
                                              <p:pRg st="8" end="8"/>
                                            </p:txEl>
                                          </p:spTgt>
                                        </p:tgtEl>
                                        <p:attrNameLst>
                                          <p:attrName>style.visibility</p:attrName>
                                        </p:attrNameLst>
                                      </p:cBhvr>
                                      <p:to>
                                        <p:strVal val="visible"/>
                                      </p:to>
                                    </p:set>
                                    <p:animEffect transition="in" filter="blinds(horizontal)">
                                      <p:cBhvr>
                                        <p:cTn id="17" dur="500"/>
                                        <p:tgtEl>
                                          <p:spTgt spid="153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b="1">
                <a:latin typeface="宋体" pitchFamily="2" charset="-122"/>
              </a:rPr>
              <a:t>求公式的主范式</a:t>
            </a:r>
            <a:r>
              <a:rPr lang="en-US" altLang="zh-CN" b="1">
                <a:latin typeface="宋体" pitchFamily="2" charset="-122"/>
              </a:rPr>
              <a:t>(</a:t>
            </a:r>
            <a:r>
              <a:rPr lang="zh-CN" altLang="en-US" b="1">
                <a:latin typeface="宋体" pitchFamily="2" charset="-122"/>
              </a:rPr>
              <a:t>续</a:t>
            </a:r>
            <a:r>
              <a:rPr lang="en-US" altLang="zh-CN" b="1">
                <a:latin typeface="宋体" pitchFamily="2" charset="-122"/>
              </a:rPr>
              <a:t>)</a:t>
            </a:r>
          </a:p>
        </p:txBody>
      </p:sp>
      <p:sp>
        <p:nvSpPr>
          <p:cNvPr id="154627" name="Rectangle 3"/>
          <p:cNvSpPr>
            <a:spLocks noGrp="1" noChangeArrowheads="1"/>
          </p:cNvSpPr>
          <p:nvPr>
            <p:ph idx="1"/>
          </p:nvPr>
        </p:nvSpPr>
        <p:spPr>
          <a:xfrm>
            <a:off x="498476" y="1563688"/>
            <a:ext cx="8002614" cy="4794270"/>
          </a:xfrm>
          <a:prstGeom prst="roundRect">
            <a:avLst>
              <a:gd name="adj" fmla="val 2322"/>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en-US" altLang="zh-CN" sz="2800" b="1" i="1" dirty="0">
                <a:solidFill>
                  <a:schemeClr val="bg1"/>
                </a:solidFill>
                <a:latin typeface="Times New Roman" pitchFamily="18" charset="0"/>
                <a:cs typeface="Times New Roman" pitchFamily="18" charset="0"/>
              </a:rPr>
              <a:t>        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3</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5</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7     </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宋体" pitchFamily="2" charset="-122"/>
              </a:rPr>
              <a:t>③</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宋体" pitchFamily="2" charset="-122"/>
              </a:rPr>
              <a:t>②</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宋体" pitchFamily="2" charset="-122"/>
              </a:rPr>
              <a:t>③</a:t>
            </a:r>
            <a:r>
              <a:rPr lang="zh-CN" altLang="en-US" sz="2800" b="1" dirty="0">
                <a:solidFill>
                  <a:schemeClr val="bg1"/>
                </a:solidFill>
                <a:latin typeface="宋体" pitchFamily="2" charset="-122"/>
              </a:rPr>
              <a:t>代入①并排序，得</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3</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5</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6</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7</a:t>
            </a:r>
            <a:r>
              <a:rPr lang="zh-CN" altLang="en-US" sz="2800" b="1" dirty="0">
                <a:solidFill>
                  <a:schemeClr val="bg1"/>
                </a:solidFill>
                <a:latin typeface="Times New Roman" pitchFamily="18" charset="0"/>
                <a:cs typeface="Times New Roman" pitchFamily="18" charset="0"/>
              </a:rPr>
              <a:t>（</a:t>
            </a:r>
            <a:r>
              <a:rPr lang="zh-CN" altLang="en-US" sz="2800" b="1" dirty="0">
                <a:solidFill>
                  <a:schemeClr val="bg1"/>
                </a:solidFill>
                <a:latin typeface="宋体" pitchFamily="2" charset="-122"/>
              </a:rPr>
              <a:t>主析取范式）</a:t>
            </a:r>
            <a:r>
              <a:rPr lang="zh-CN" altLang="en-US" sz="2800" b="1" dirty="0">
                <a:solidFill>
                  <a:schemeClr val="bg1"/>
                </a:solidFill>
              </a:rPr>
              <a:t> </a:t>
            </a:r>
          </a:p>
        </p:txBody>
      </p:sp>
      <p:sp>
        <p:nvSpPr>
          <p:cNvPr id="32770" name="灯片编号占位符 4"/>
          <p:cNvSpPr>
            <a:spLocks noGrp="1"/>
          </p:cNvSpPr>
          <p:nvPr>
            <p:ph type="sldNum" sz="quarter" idx="12"/>
          </p:nvPr>
        </p:nvSpPr>
        <p:spPr>
          <a:noFill/>
        </p:spPr>
        <p:txBody>
          <a:bodyPr/>
          <a:lstStyle/>
          <a:p>
            <a:fld id="{DEFDF9C8-DA00-41EE-B22B-A35A4650A9F9}" type="slidenum">
              <a:rPr lang="en-US" altLang="zh-CN" smtClean="0"/>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7" dur="500"/>
                                        <p:tgtEl>
                                          <p:spTgt spid="154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2" dur="500"/>
                                        <p:tgtEl>
                                          <p:spTgt spid="1546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4627">
                                            <p:txEl>
                                              <p:pRg st="4" end="4"/>
                                            </p:txEl>
                                          </p:spTgt>
                                        </p:tgtEl>
                                        <p:attrNameLst>
                                          <p:attrName>style.visibility</p:attrName>
                                        </p:attrNameLst>
                                      </p:cBhvr>
                                      <p:to>
                                        <p:strVal val="visible"/>
                                      </p:to>
                                    </p:set>
                                    <p:animEffect transition="in" filter="blinds(horizontal)">
                                      <p:cBhvr>
                                        <p:cTn id="17" dur="500"/>
                                        <p:tgtEl>
                                          <p:spTgt spid="15462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54627">
                                            <p:txEl>
                                              <p:pRg st="5" end="5"/>
                                            </p:txEl>
                                          </p:spTgt>
                                        </p:tgtEl>
                                        <p:attrNameLst>
                                          <p:attrName>style.visibility</p:attrName>
                                        </p:attrNameLst>
                                      </p:cBhvr>
                                      <p:to>
                                        <p:strVal val="visible"/>
                                      </p:to>
                                    </p:set>
                                    <p:animEffect transition="in" filter="blinds(horizontal)">
                                      <p:cBhvr>
                                        <p:cTn id="20" dur="500"/>
                                        <p:tgtEl>
                                          <p:spTgt spid="154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b="1" dirty="0"/>
              <a:t>1.3 </a:t>
            </a:r>
            <a:r>
              <a:rPr lang="zh-CN" altLang="en-US" b="1" dirty="0"/>
              <a:t>命题逻辑等值演算 </a:t>
            </a:r>
          </a:p>
        </p:txBody>
      </p:sp>
      <p:sp>
        <p:nvSpPr>
          <p:cNvPr id="6" name="内容占位符 5"/>
          <p:cNvSpPr>
            <a:spLocks noGrp="1"/>
          </p:cNvSpPr>
          <p:nvPr>
            <p:ph idx="1"/>
          </p:nvPr>
        </p:nvSpPr>
        <p:spPr>
          <a:xfrm>
            <a:off x="428596" y="1500174"/>
            <a:ext cx="8358246" cy="5357826"/>
          </a:xfrm>
        </p:spPr>
        <p:txBody>
          <a:bodyPr/>
          <a:lstStyle/>
          <a:p>
            <a:r>
              <a:rPr lang="zh-CN" altLang="en-US" sz="3200" dirty="0"/>
              <a:t>给定</a:t>
            </a:r>
            <a:r>
              <a:rPr lang="en-US" altLang="zh-CN" sz="3200" dirty="0" err="1"/>
              <a:t>p,q</a:t>
            </a:r>
            <a:r>
              <a:rPr lang="zh-CN" altLang="en-US" sz="3200" dirty="0"/>
              <a:t>是命题变项</a:t>
            </a:r>
            <a:endParaRPr lang="en-US" altLang="zh-CN" sz="3200" dirty="0"/>
          </a:p>
          <a:p>
            <a:pPr>
              <a:buNone/>
            </a:pPr>
            <a:r>
              <a:rPr lang="en-US" altLang="zh-CN" sz="3200" dirty="0"/>
              <a:t>														</a:t>
            </a:r>
            <a:r>
              <a:rPr lang="zh-CN" altLang="en-US" sz="3200" dirty="0"/>
              <a:t>等值</a:t>
            </a:r>
            <a:endParaRPr lang="en-US" altLang="zh-CN" sz="3200" dirty="0"/>
          </a:p>
          <a:p>
            <a:pPr>
              <a:buNone/>
            </a:pPr>
            <a:r>
              <a:rPr lang="en-US" altLang="zh-CN" sz="3200" dirty="0"/>
              <a:t>														</a:t>
            </a:r>
            <a:r>
              <a:rPr lang="zh-CN" altLang="en-US" sz="3200" dirty="0"/>
              <a:t>为永真式</a:t>
            </a:r>
            <a:endParaRPr lang="en-US" altLang="zh-CN" sz="3200" dirty="0"/>
          </a:p>
          <a:p>
            <a:r>
              <a:rPr lang="zh-CN" altLang="en-US" sz="3200" dirty="0"/>
              <a:t>给定</a:t>
            </a:r>
            <a:r>
              <a:rPr lang="en-US" altLang="zh-CN" sz="3200" dirty="0"/>
              <a:t>n</a:t>
            </a:r>
            <a:r>
              <a:rPr lang="zh-CN" altLang="en-US" sz="3200" dirty="0"/>
              <a:t>个命题变项，按合式公式的规则可以形成多少命题公式？ </a:t>
            </a:r>
            <a:endParaRPr lang="en-US" altLang="zh-CN" sz="3200" dirty="0"/>
          </a:p>
          <a:p>
            <a:r>
              <a:rPr lang="en-US" altLang="zh-CN" sz="3200" dirty="0"/>
              <a:t>n</a:t>
            </a:r>
            <a:r>
              <a:rPr lang="zh-CN" altLang="en-US" sz="3200" dirty="0"/>
              <a:t>个命题变项共</a:t>
            </a:r>
            <a:r>
              <a:rPr lang="en-US" altLang="zh-CN" sz="3200" dirty="0"/>
              <a:t>     </a:t>
            </a:r>
            <a:r>
              <a:rPr lang="zh-CN" altLang="en-US" sz="3200" dirty="0"/>
              <a:t>种赋值，在每个赋值下命题公式的值为</a:t>
            </a:r>
            <a:r>
              <a:rPr lang="en-US" altLang="zh-CN" sz="3200" dirty="0"/>
              <a:t>0</a:t>
            </a:r>
            <a:r>
              <a:rPr lang="zh-CN" altLang="en-US" sz="3200" dirty="0"/>
              <a:t>或</a:t>
            </a:r>
            <a:r>
              <a:rPr lang="en-US" altLang="zh-CN" sz="3200" dirty="0"/>
              <a:t>1</a:t>
            </a:r>
            <a:r>
              <a:rPr lang="zh-CN" altLang="en-US" sz="3200" dirty="0"/>
              <a:t>，因此</a:t>
            </a:r>
            <a:r>
              <a:rPr lang="en-US" altLang="zh-CN" sz="3200" dirty="0"/>
              <a:t>n</a:t>
            </a:r>
            <a:r>
              <a:rPr lang="zh-CN" altLang="en-US" sz="3200" dirty="0"/>
              <a:t>个命题变项共生成     个真值不同的命题公式。</a:t>
            </a:r>
            <a:endParaRPr lang="en-US" altLang="zh-CN" sz="3200" dirty="0"/>
          </a:p>
          <a:p>
            <a:r>
              <a:rPr lang="zh-CN" altLang="en-US" sz="3200" dirty="0"/>
              <a:t>如何判断那些命题公式具有相同的真值？</a:t>
            </a:r>
          </a:p>
        </p:txBody>
      </p:sp>
      <p:sp>
        <p:nvSpPr>
          <p:cNvPr id="3074" name="灯片编号占位符 4"/>
          <p:cNvSpPr>
            <a:spLocks noGrp="1"/>
          </p:cNvSpPr>
          <p:nvPr>
            <p:ph type="sldNum" sz="quarter" idx="12"/>
          </p:nvPr>
        </p:nvSpPr>
        <p:spPr/>
        <p:txBody>
          <a:bodyPr/>
          <a:lstStyle/>
          <a:p>
            <a:fld id="{3356DDFF-BE51-4C02-8531-A2FCC89955BD}" type="slidenum">
              <a:rPr lang="en-US" altLang="zh-CN" smtClean="0"/>
              <a:pPr/>
              <a:t>4</a:t>
            </a:fld>
            <a:endParaRPr lang="en-US" altLang="zh-CN"/>
          </a:p>
        </p:txBody>
      </p:sp>
      <p:graphicFrame>
        <p:nvGraphicFramePr>
          <p:cNvPr id="7" name="对象 6"/>
          <p:cNvGraphicFramePr>
            <a:graphicFrameLocks noChangeAspect="1"/>
          </p:cNvGraphicFramePr>
          <p:nvPr/>
        </p:nvGraphicFramePr>
        <p:xfrm>
          <a:off x="2000232" y="2162035"/>
          <a:ext cx="1571636" cy="583750"/>
        </p:xfrm>
        <a:graphic>
          <a:graphicData uri="http://schemas.openxmlformats.org/presentationml/2006/ole">
            <mc:AlternateContent xmlns:mc="http://schemas.openxmlformats.org/markup-compatibility/2006">
              <mc:Choice xmlns:v="urn:schemas-microsoft-com:vml" Requires="v">
                <p:oleObj spid="_x0000_s116839" name="Equation" r:id="rId3" imgW="444114" imgH="164957" progId="Equation.DSMT4">
                  <p:embed/>
                </p:oleObj>
              </mc:Choice>
              <mc:Fallback>
                <p:oleObj name="Equation" r:id="rId3" imgW="444114" imgH="164957"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162035"/>
                        <a:ext cx="1571636" cy="58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0" name="Object 4"/>
          <p:cNvGraphicFramePr>
            <a:graphicFrameLocks noChangeAspect="1"/>
          </p:cNvGraphicFramePr>
          <p:nvPr/>
        </p:nvGraphicFramePr>
        <p:xfrm>
          <a:off x="4478338" y="2162044"/>
          <a:ext cx="1616075" cy="584200"/>
        </p:xfrm>
        <a:graphic>
          <a:graphicData uri="http://schemas.openxmlformats.org/presentationml/2006/ole">
            <mc:AlternateContent xmlns:mc="http://schemas.openxmlformats.org/markup-compatibility/2006">
              <mc:Choice xmlns:v="urn:schemas-microsoft-com:vml" Requires="v">
                <p:oleObj spid="_x0000_s116840" name="Equation" r:id="rId5" imgW="457002" imgH="165028" progId="Equation.DSMT4">
                  <p:embed/>
                </p:oleObj>
              </mc:Choice>
              <mc:Fallback>
                <p:oleObj name="Equation" r:id="rId5" imgW="457002" imgH="165028"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8338" y="2162044"/>
                        <a:ext cx="16160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nvGraphicFramePr>
        <p:xfrm>
          <a:off x="1857356" y="2662101"/>
          <a:ext cx="4429156" cy="695461"/>
        </p:xfrm>
        <a:graphic>
          <a:graphicData uri="http://schemas.openxmlformats.org/presentationml/2006/ole">
            <mc:AlternateContent xmlns:mc="http://schemas.openxmlformats.org/markup-compatibility/2006">
              <mc:Choice xmlns:v="urn:schemas-microsoft-com:vml" Requires="v">
                <p:oleObj spid="_x0000_s116841" name="Equation" r:id="rId7" imgW="1295400" imgH="203200" progId="Equation.DSMT4">
                  <p:embed/>
                </p:oleObj>
              </mc:Choice>
              <mc:Fallback>
                <p:oleObj name="Equation" r:id="rId7" imgW="1295400" imgH="2032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56" y="2662101"/>
                        <a:ext cx="4429156" cy="695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圆角矩形 9"/>
          <p:cNvSpPr/>
          <p:nvPr/>
        </p:nvSpPr>
        <p:spPr>
          <a:xfrm>
            <a:off x="4714876" y="3857628"/>
            <a:ext cx="1857388" cy="571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b="1" dirty="0"/>
              <a:t>无限多个</a:t>
            </a:r>
          </a:p>
        </p:txBody>
      </p:sp>
      <p:graphicFrame>
        <p:nvGraphicFramePr>
          <p:cNvPr id="116742" name="Object 6"/>
          <p:cNvGraphicFramePr>
            <a:graphicFrameLocks noChangeAspect="1"/>
          </p:cNvGraphicFramePr>
          <p:nvPr/>
        </p:nvGraphicFramePr>
        <p:xfrm>
          <a:off x="3571868" y="4429132"/>
          <a:ext cx="465944" cy="500066"/>
        </p:xfrm>
        <a:graphic>
          <a:graphicData uri="http://schemas.openxmlformats.org/presentationml/2006/ole">
            <mc:AlternateContent xmlns:mc="http://schemas.openxmlformats.org/markup-compatibility/2006">
              <mc:Choice xmlns:v="urn:schemas-microsoft-com:vml" Requires="v">
                <p:oleObj spid="_x0000_s116842" name="Equation" r:id="rId9" imgW="177646" imgH="190335" progId="Equation.DSMT4">
                  <p:embed/>
                </p:oleObj>
              </mc:Choice>
              <mc:Fallback>
                <p:oleObj name="Equation" r:id="rId9" imgW="177646" imgH="190335" progId="Equation.DSMT4">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68" y="4429132"/>
                        <a:ext cx="46594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7"/>
          <p:cNvGraphicFramePr>
            <a:graphicFrameLocks noChangeAspect="1"/>
          </p:cNvGraphicFramePr>
          <p:nvPr/>
        </p:nvGraphicFramePr>
        <p:xfrm>
          <a:off x="1285852" y="5357826"/>
          <a:ext cx="617537" cy="617538"/>
        </p:xfrm>
        <a:graphic>
          <a:graphicData uri="http://schemas.openxmlformats.org/presentationml/2006/ole">
            <mc:AlternateContent xmlns:mc="http://schemas.openxmlformats.org/markup-compatibility/2006">
              <mc:Choice xmlns:v="urn:schemas-microsoft-com:vml" Requires="v">
                <p:oleObj spid="_x0000_s116843" name="Equation" r:id="rId11" imgW="215619" imgH="215619" progId="Equation.DSMT4">
                  <p:embed/>
                </p:oleObj>
              </mc:Choice>
              <mc:Fallback>
                <p:oleObj name="Equation" r:id="rId11" imgW="215619" imgH="215619" progId="Equation.DSMT4">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5852" y="5357826"/>
                        <a:ext cx="617537"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6742"/>
                                        </p:tgtEl>
                                        <p:attrNameLst>
                                          <p:attrName>style.visibility</p:attrName>
                                        </p:attrNameLst>
                                      </p:cBhvr>
                                      <p:to>
                                        <p:strVal val="visible"/>
                                      </p:to>
                                    </p:set>
                                    <p:animEffect transition="in" filter="fade">
                                      <p:cBhvr>
                                        <p:cTn id="20" dur="500"/>
                                        <p:tgtEl>
                                          <p:spTgt spid="11674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6743"/>
                                        </p:tgtEl>
                                        <p:attrNameLst>
                                          <p:attrName>style.visibility</p:attrName>
                                        </p:attrNameLst>
                                      </p:cBhvr>
                                      <p:to>
                                        <p:strVal val="visible"/>
                                      </p:to>
                                    </p:set>
                                    <p:animEffect transition="in" filter="slide(fromBottom)">
                                      <p:cBhvr>
                                        <p:cTn id="25" dur="500"/>
                                        <p:tgtEl>
                                          <p:spTgt spid="1167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b="1">
                <a:latin typeface="宋体" pitchFamily="2" charset="-122"/>
              </a:rPr>
              <a:t>求公式的主范式</a:t>
            </a:r>
            <a:r>
              <a:rPr lang="en-US" altLang="zh-CN" b="1">
                <a:latin typeface="宋体" pitchFamily="2" charset="-122"/>
              </a:rPr>
              <a:t>(</a:t>
            </a:r>
            <a:r>
              <a:rPr lang="zh-CN" altLang="en-US" b="1">
                <a:latin typeface="宋体" pitchFamily="2" charset="-122"/>
              </a:rPr>
              <a:t>续</a:t>
            </a:r>
            <a:r>
              <a:rPr lang="en-US" altLang="zh-CN" b="1">
                <a:latin typeface="宋体" pitchFamily="2" charset="-122"/>
              </a:rPr>
              <a:t>)</a:t>
            </a:r>
          </a:p>
        </p:txBody>
      </p:sp>
      <p:sp>
        <p:nvSpPr>
          <p:cNvPr id="155651" name="Rectangle 3"/>
          <p:cNvSpPr>
            <a:spLocks noGrp="1" noChangeArrowheads="1"/>
          </p:cNvSpPr>
          <p:nvPr>
            <p:ph idx="1"/>
          </p:nvPr>
        </p:nvSpPr>
        <p:spPr>
          <a:xfrm>
            <a:off x="428596" y="1571612"/>
            <a:ext cx="8072494" cy="4786346"/>
          </a:xfrm>
          <a:prstGeom prst="roundRect">
            <a:avLst>
              <a:gd name="adj" fmla="val 3200"/>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en-US" altLang="zh-CN" sz="2800" b="1" dirty="0">
                <a:solidFill>
                  <a:schemeClr val="bg1"/>
                </a:solidFill>
                <a:latin typeface="Times New Roman" pitchFamily="18" charset="0"/>
              </a:rPr>
              <a:t> (</a:t>
            </a:r>
            <a:r>
              <a:rPr lang="en-US" altLang="zh-CN" sz="2800" b="1" dirty="0">
                <a:solidFill>
                  <a:schemeClr val="bg1"/>
                </a:solidFill>
                <a:latin typeface="Times New Roman" pitchFamily="18" charset="0"/>
                <a:cs typeface="Times New Roman" pitchFamily="18" charset="0"/>
              </a:rPr>
              <a:t>2) </a:t>
            </a:r>
            <a:r>
              <a:rPr lang="zh-CN" altLang="en-US" sz="2800" b="1" dirty="0">
                <a:solidFill>
                  <a:schemeClr val="bg1"/>
                </a:solidFill>
                <a:latin typeface="宋体" pitchFamily="2" charset="-122"/>
              </a:rPr>
              <a:t>求</a:t>
            </a:r>
            <a:r>
              <a:rPr lang="en-US" altLang="zh-CN" sz="2800" b="1" i="1" dirty="0">
                <a:solidFill>
                  <a:schemeClr val="bg1"/>
                </a:solidFill>
                <a:latin typeface="Times New Roman" pitchFamily="18" charset="0"/>
                <a:cs typeface="Times New Roman" pitchFamily="18" charset="0"/>
              </a:rPr>
              <a:t>A</a:t>
            </a:r>
            <a:r>
              <a:rPr lang="zh-CN" altLang="en-US" sz="2800" b="1" dirty="0">
                <a:solidFill>
                  <a:schemeClr val="bg1"/>
                </a:solidFill>
                <a:latin typeface="宋体" pitchFamily="2" charset="-122"/>
              </a:rPr>
              <a:t>的主合取范式</a:t>
            </a:r>
            <a:r>
              <a:rPr lang="zh-CN" altLang="en-US"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      </a:t>
            </a:r>
            <a:r>
              <a:rPr lang="zh-CN" altLang="en-US" sz="2800" b="1" dirty="0">
                <a:solidFill>
                  <a:schemeClr val="bg1"/>
                </a:solidFill>
                <a:latin typeface="宋体" pitchFamily="2" charset="-122"/>
              </a:rPr>
              <a:t>（合取范式）</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①</a:t>
            </a:r>
            <a:r>
              <a:rPr lang="zh-CN" altLang="en-US" sz="2800" b="1" dirty="0">
                <a:solidFill>
                  <a:schemeClr val="bg1"/>
                </a:solidFill>
                <a:latin typeface="Times New Roman" pitchFamily="18" charset="0"/>
                <a:cs typeface="Times New Roman" pitchFamily="18" charset="0"/>
              </a:rPr>
              <a:t> </a:t>
            </a:r>
          </a:p>
          <a:p>
            <a:pPr algn="just">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0</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2,</a:t>
            </a:r>
            <a:r>
              <a:rPr lang="en-US" altLang="zh-CN" sz="2800" b="1" dirty="0">
                <a:solidFill>
                  <a:schemeClr val="bg1"/>
                </a:solidFill>
              </a:rPr>
              <a:t>                                       </a:t>
            </a:r>
            <a:r>
              <a:rPr lang="en-US" altLang="zh-CN" sz="2800" b="1" dirty="0">
                <a:solidFill>
                  <a:schemeClr val="bg1"/>
                </a:solidFill>
                <a:latin typeface="宋体" pitchFamily="2" charset="-122"/>
              </a:rPr>
              <a:t>②</a:t>
            </a:r>
          </a:p>
        </p:txBody>
      </p:sp>
      <p:sp>
        <p:nvSpPr>
          <p:cNvPr id="33794" name="灯片编号占位符 4"/>
          <p:cNvSpPr>
            <a:spLocks noGrp="1"/>
          </p:cNvSpPr>
          <p:nvPr>
            <p:ph type="sldNum" sz="quarter" idx="12"/>
          </p:nvPr>
        </p:nvSpPr>
        <p:spPr>
          <a:noFill/>
        </p:spPr>
        <p:txBody>
          <a:bodyPr/>
          <a:lstStyle/>
          <a:p>
            <a:fld id="{DEABC507-0254-43BE-B71E-F9973CD88321}" type="slidenum">
              <a:rPr lang="en-US" altLang="zh-CN" smtClean="0"/>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7" dur="500"/>
                                        <p:tgtEl>
                                          <p:spTgt spid="15565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1">
                                            <p:txEl>
                                              <p:pRg st="5" end="5"/>
                                            </p:txEl>
                                          </p:spTgt>
                                        </p:tgtEl>
                                        <p:attrNameLst>
                                          <p:attrName>style.visibility</p:attrName>
                                        </p:attrNameLst>
                                      </p:cBhvr>
                                      <p:to>
                                        <p:strVal val="visible"/>
                                      </p:to>
                                    </p:set>
                                    <p:animEffect transition="in" filter="blinds(horizontal)">
                                      <p:cBhvr>
                                        <p:cTn id="12" dur="500"/>
                                        <p:tgtEl>
                                          <p:spTgt spid="15565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651">
                                            <p:txEl>
                                              <p:pRg st="6" end="6"/>
                                            </p:txEl>
                                          </p:spTgt>
                                        </p:tgtEl>
                                        <p:attrNameLst>
                                          <p:attrName>style.visibility</p:attrName>
                                        </p:attrNameLst>
                                      </p:cBhvr>
                                      <p:to>
                                        <p:strVal val="visible"/>
                                      </p:to>
                                    </p:set>
                                    <p:animEffect transition="in" filter="blinds(horizontal)">
                                      <p:cBhvr>
                                        <p:cTn id="17" dur="500"/>
                                        <p:tgtEl>
                                          <p:spTgt spid="155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b="1">
                <a:latin typeface="宋体" pitchFamily="2" charset="-122"/>
              </a:rPr>
              <a:t>求公式的主范式</a:t>
            </a:r>
            <a:r>
              <a:rPr lang="en-US" altLang="zh-CN" b="1">
                <a:latin typeface="宋体" pitchFamily="2" charset="-122"/>
              </a:rPr>
              <a:t>(</a:t>
            </a:r>
            <a:r>
              <a:rPr lang="zh-CN" altLang="en-US" b="1">
                <a:latin typeface="宋体" pitchFamily="2" charset="-122"/>
              </a:rPr>
              <a:t>续</a:t>
            </a:r>
            <a:r>
              <a:rPr lang="en-US" altLang="zh-CN" b="1">
                <a:latin typeface="宋体" pitchFamily="2" charset="-122"/>
              </a:rPr>
              <a:t>)</a:t>
            </a:r>
          </a:p>
        </p:txBody>
      </p:sp>
      <p:sp>
        <p:nvSpPr>
          <p:cNvPr id="156675" name="Rectangle 3"/>
          <p:cNvSpPr>
            <a:spLocks noGrp="1" noChangeArrowheads="1"/>
          </p:cNvSpPr>
          <p:nvPr>
            <p:ph idx="1"/>
          </p:nvPr>
        </p:nvSpPr>
        <p:spPr>
          <a:xfrm>
            <a:off x="484188" y="1571612"/>
            <a:ext cx="8088340" cy="4718070"/>
          </a:xfrm>
          <a:prstGeom prst="roundRect">
            <a:avLst>
              <a:gd name="adj" fmla="val 2322"/>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0</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4                                                        </a:t>
            </a:r>
            <a:r>
              <a:rPr lang="en-US" altLang="zh-CN" sz="2800" b="1" dirty="0">
                <a:solidFill>
                  <a:schemeClr val="bg1"/>
                </a:solidFill>
                <a:latin typeface="宋体" pitchFamily="2" charset="-122"/>
              </a:rPr>
              <a:t>③</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宋体" pitchFamily="2" charset="-122"/>
              </a:rPr>
              <a:t>②</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宋体" pitchFamily="2" charset="-122"/>
              </a:rPr>
              <a:t>③</a:t>
            </a:r>
            <a:r>
              <a:rPr lang="zh-CN" altLang="en-US" sz="2800" b="1" dirty="0">
                <a:solidFill>
                  <a:schemeClr val="bg1"/>
                </a:solidFill>
                <a:latin typeface="宋体" pitchFamily="2" charset="-122"/>
              </a:rPr>
              <a:t>代入①并排序，得</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0</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2</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M</a:t>
            </a:r>
            <a:r>
              <a:rPr lang="en-US" altLang="zh-CN" sz="2800" b="1" baseline="-30000" dirty="0">
                <a:solidFill>
                  <a:schemeClr val="bg1"/>
                </a:solidFill>
                <a:latin typeface="Times New Roman" pitchFamily="18" charset="0"/>
                <a:cs typeface="Times New Roman" pitchFamily="18" charset="0"/>
              </a:rPr>
              <a:t>4             </a:t>
            </a:r>
            <a:r>
              <a:rPr lang="zh-CN" altLang="en-US" sz="2800" b="1" dirty="0">
                <a:solidFill>
                  <a:schemeClr val="bg1"/>
                </a:solidFill>
                <a:latin typeface="宋体" pitchFamily="2" charset="-122"/>
              </a:rPr>
              <a:t>（主合取范式）</a:t>
            </a:r>
            <a:r>
              <a:rPr lang="zh-CN" altLang="en-US" sz="2800" b="1" dirty="0">
                <a:solidFill>
                  <a:schemeClr val="bg1"/>
                </a:solidFill>
              </a:rPr>
              <a:t> </a:t>
            </a:r>
          </a:p>
        </p:txBody>
      </p:sp>
      <p:sp>
        <p:nvSpPr>
          <p:cNvPr id="34818" name="灯片编号占位符 4"/>
          <p:cNvSpPr>
            <a:spLocks noGrp="1"/>
          </p:cNvSpPr>
          <p:nvPr>
            <p:ph type="sldNum" sz="quarter" idx="12"/>
          </p:nvPr>
        </p:nvSpPr>
        <p:spPr>
          <a:noFill/>
        </p:spPr>
        <p:txBody>
          <a:bodyPr/>
          <a:lstStyle/>
          <a:p>
            <a:fld id="{DECE3145-67DE-4AB6-945F-823AA4D72EFB}" type="slidenum">
              <a:rPr lang="en-US" altLang="zh-CN" smtClean="0"/>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7" dur="500"/>
                                        <p:tgtEl>
                                          <p:spTgt spid="156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2" dur="500"/>
                                        <p:tgtEl>
                                          <p:spTgt spid="156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17" dur="500"/>
                                        <p:tgtEl>
                                          <p:spTgt spid="156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6675">
                                            <p:txEl>
                                              <p:pRg st="4" end="4"/>
                                            </p:txEl>
                                          </p:spTgt>
                                        </p:tgtEl>
                                        <p:attrNameLst>
                                          <p:attrName>style.visibility</p:attrName>
                                        </p:attrNameLst>
                                      </p:cBhvr>
                                      <p:to>
                                        <p:strVal val="visible"/>
                                      </p:to>
                                    </p:set>
                                    <p:animEffect transition="in" filter="blinds(horizontal)">
                                      <p:cBhvr>
                                        <p:cTn id="22" dur="500"/>
                                        <p:tgtEl>
                                          <p:spTgt spid="15667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6675">
                                            <p:txEl>
                                              <p:pRg st="5" end="5"/>
                                            </p:txEl>
                                          </p:spTgt>
                                        </p:tgtEl>
                                        <p:attrNameLst>
                                          <p:attrName>style.visibility</p:attrName>
                                        </p:attrNameLst>
                                      </p:cBhvr>
                                      <p:to>
                                        <p:strVal val="visible"/>
                                      </p:to>
                                    </p:set>
                                    <p:animEffect transition="in" filter="blinds(horizontal)">
                                      <p:cBhvr>
                                        <p:cTn id="25" dur="500"/>
                                        <p:tgtEl>
                                          <p:spTgt spid="156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84188" y="452438"/>
            <a:ext cx="7659712" cy="1400175"/>
          </a:xfrm>
        </p:spPr>
        <p:txBody>
          <a:bodyPr/>
          <a:lstStyle/>
          <a:p>
            <a:r>
              <a:rPr lang="zh-CN" altLang="en-US" sz="4000" dirty="0"/>
              <a:t>主析取范式与主合取范式的关系</a:t>
            </a:r>
          </a:p>
        </p:txBody>
      </p:sp>
      <p:sp>
        <p:nvSpPr>
          <p:cNvPr id="10" name="内容占位符 9"/>
          <p:cNvSpPr>
            <a:spLocks noGrp="1"/>
          </p:cNvSpPr>
          <p:nvPr>
            <p:ph idx="1"/>
          </p:nvPr>
        </p:nvSpPr>
        <p:spPr>
          <a:xfrm>
            <a:off x="484188" y="1639888"/>
            <a:ext cx="8659812" cy="4957762"/>
          </a:xfrm>
        </p:spPr>
        <p:txBody>
          <a:bodyPr/>
          <a:lstStyle/>
          <a:p>
            <a:pPr>
              <a:lnSpc>
                <a:spcPct val="110000"/>
              </a:lnSpc>
              <a:spcBef>
                <a:spcPct val="50000"/>
              </a:spcBef>
            </a:pPr>
            <a:r>
              <a:rPr lang="zh-CN" altLang="en-US" sz="3200" dirty="0"/>
              <a:t>设命题公式 </a:t>
            </a:r>
            <a:r>
              <a:rPr lang="en-US" altLang="zh-CN" sz="3200" dirty="0"/>
              <a:t>   </a:t>
            </a:r>
            <a:r>
              <a:rPr lang="zh-CN" altLang="en-US" sz="3200" dirty="0"/>
              <a:t>含有</a:t>
            </a:r>
            <a:r>
              <a:rPr lang="en-US" altLang="zh-CN" sz="3200" i="1" dirty="0"/>
              <a:t>n</a:t>
            </a:r>
            <a:r>
              <a:rPr lang="zh-CN" altLang="en-US" sz="3200" dirty="0"/>
              <a:t>个命题变项，如果的    主析取范式含</a:t>
            </a:r>
            <a:r>
              <a:rPr lang="en-US" altLang="zh-CN" sz="3200" i="1" dirty="0">
                <a:solidFill>
                  <a:srgbClr val="FFFF00"/>
                </a:solidFill>
              </a:rPr>
              <a:t>k</a:t>
            </a:r>
            <a:r>
              <a:rPr lang="zh-CN" altLang="en-US" sz="3200" dirty="0"/>
              <a:t>个极小项：</a:t>
            </a:r>
            <a:endParaRPr lang="en-US" altLang="zh-CN" sz="3200" dirty="0"/>
          </a:p>
          <a:p>
            <a:pPr>
              <a:lnSpc>
                <a:spcPct val="110000"/>
              </a:lnSpc>
              <a:spcBef>
                <a:spcPct val="50000"/>
              </a:spcBef>
            </a:pPr>
            <a:r>
              <a:rPr lang="zh-CN" altLang="en-US" sz="3200" dirty="0"/>
              <a:t>则        的主析取范式含           个极小项：</a:t>
            </a:r>
            <a:endParaRPr lang="en-US" altLang="zh-CN" sz="3200" dirty="0"/>
          </a:p>
          <a:p>
            <a:pPr>
              <a:lnSpc>
                <a:spcPct val="110000"/>
              </a:lnSpc>
              <a:spcBef>
                <a:spcPct val="50000"/>
              </a:spcBef>
            </a:pPr>
            <a:endParaRPr lang="en-US" altLang="zh-CN" sz="3200" dirty="0"/>
          </a:p>
          <a:p>
            <a:pPr>
              <a:lnSpc>
                <a:spcPct val="110000"/>
              </a:lnSpc>
              <a:spcBef>
                <a:spcPct val="50000"/>
              </a:spcBef>
            </a:pPr>
            <a:r>
              <a:rPr lang="zh-CN" altLang="en-US" sz="3200" dirty="0"/>
              <a:t>即</a:t>
            </a:r>
          </a:p>
          <a:p>
            <a:pPr>
              <a:spcBef>
                <a:spcPct val="50000"/>
              </a:spcBef>
            </a:pPr>
            <a:r>
              <a:rPr lang="zh-CN" altLang="en-US" sz="3200" dirty="0">
                <a:latin typeface="Times New Roman" pitchFamily="18" charset="0"/>
                <a:sym typeface="Symbol" pitchFamily="18" charset="2"/>
              </a:rPr>
              <a:t>则</a:t>
            </a:r>
            <a:endParaRPr lang="en-US" altLang="zh-CN" sz="3200" baseline="-25000" dirty="0"/>
          </a:p>
          <a:p>
            <a:endParaRPr lang="zh-CN" altLang="en-US" sz="3200" dirty="0"/>
          </a:p>
        </p:txBody>
      </p:sp>
      <p:sp>
        <p:nvSpPr>
          <p:cNvPr id="35842" name="灯片编号占位符 2"/>
          <p:cNvSpPr>
            <a:spLocks noGrp="1"/>
          </p:cNvSpPr>
          <p:nvPr>
            <p:ph type="sldNum" sz="quarter" idx="12"/>
          </p:nvPr>
        </p:nvSpPr>
        <p:spPr>
          <a:noFill/>
        </p:spPr>
        <p:txBody>
          <a:bodyPr/>
          <a:lstStyle/>
          <a:p>
            <a:fld id="{BCBE3211-BB0F-4B76-A169-41D4007812DD}" type="slidenum">
              <a:rPr lang="en-US" altLang="zh-CN" smtClean="0"/>
              <a:pPr/>
              <a:t>42</a:t>
            </a:fld>
            <a:endParaRPr lang="en-US" altLang="zh-CN"/>
          </a:p>
        </p:txBody>
      </p:sp>
      <p:graphicFrame>
        <p:nvGraphicFramePr>
          <p:cNvPr id="11" name="对象 10"/>
          <p:cNvGraphicFramePr>
            <a:graphicFrameLocks noChangeAspect="1"/>
          </p:cNvGraphicFramePr>
          <p:nvPr/>
        </p:nvGraphicFramePr>
        <p:xfrm>
          <a:off x="2857488" y="1704967"/>
          <a:ext cx="627070" cy="509587"/>
        </p:xfrm>
        <a:graphic>
          <a:graphicData uri="http://schemas.openxmlformats.org/presentationml/2006/ole">
            <mc:AlternateContent xmlns:mc="http://schemas.openxmlformats.org/markup-compatibility/2006">
              <mc:Choice xmlns:v="urn:schemas-microsoft-com:vml" Requires="v">
                <p:oleObj spid="_x0000_s118973" name="Equation" r:id="rId3" imgW="152268" imgH="164957" progId="Equation.DSMT4">
                  <p:embed/>
                </p:oleObj>
              </mc:Choice>
              <mc:Fallback>
                <p:oleObj name="Equation" r:id="rId3" imgW="152268" imgH="164957"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1704967"/>
                        <a:ext cx="62707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2" name="Object 8"/>
          <p:cNvGraphicFramePr>
            <a:graphicFrameLocks noChangeAspect="1"/>
          </p:cNvGraphicFramePr>
          <p:nvPr/>
        </p:nvGraphicFramePr>
        <p:xfrm>
          <a:off x="8016903" y="1704966"/>
          <a:ext cx="627063" cy="509588"/>
        </p:xfrm>
        <a:graphic>
          <a:graphicData uri="http://schemas.openxmlformats.org/presentationml/2006/ole">
            <mc:AlternateContent xmlns:mc="http://schemas.openxmlformats.org/markup-compatibility/2006">
              <mc:Choice xmlns:v="urn:schemas-microsoft-com:vml" Requires="v">
                <p:oleObj spid="_x0000_s118974" name="Equation" r:id="rId5" imgW="152268" imgH="164957" progId="Equation.DSMT4">
                  <p:embed/>
                </p:oleObj>
              </mc:Choice>
              <mc:Fallback>
                <p:oleObj name="Equation" r:id="rId5" imgW="152268" imgH="164957"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6903" y="1704966"/>
                        <a:ext cx="627063"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5000628" y="2176454"/>
          <a:ext cx="2368733" cy="642942"/>
        </p:xfrm>
        <a:graphic>
          <a:graphicData uri="http://schemas.openxmlformats.org/presentationml/2006/ole">
            <mc:AlternateContent xmlns:mc="http://schemas.openxmlformats.org/markup-compatibility/2006">
              <mc:Choice xmlns:v="urn:schemas-microsoft-com:vml" Requires="v">
                <p:oleObj spid="_x0000_s118975" name="Equation" r:id="rId7" imgW="888614" imgH="241195" progId="Equation.DSMT4">
                  <p:embed/>
                </p:oleObj>
              </mc:Choice>
              <mc:Fallback>
                <p:oleObj name="Equation" r:id="rId7" imgW="888614" imgH="241195" progId="Equation.DSMT4">
                  <p:embed/>
                  <p:pic>
                    <p:nvPicPr>
                      <p:cNvPr id="0"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8" y="2176454"/>
                        <a:ext cx="2368733"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4" name="Object 10"/>
          <p:cNvGraphicFramePr>
            <a:graphicFrameLocks noChangeAspect="1"/>
          </p:cNvGraphicFramePr>
          <p:nvPr/>
        </p:nvGraphicFramePr>
        <p:xfrm>
          <a:off x="1000100" y="3643314"/>
          <a:ext cx="2808287" cy="744537"/>
        </p:xfrm>
        <a:graphic>
          <a:graphicData uri="http://schemas.openxmlformats.org/presentationml/2006/ole">
            <mc:AlternateContent xmlns:mc="http://schemas.openxmlformats.org/markup-compatibility/2006">
              <mc:Choice xmlns:v="urn:schemas-microsoft-com:vml" Requires="v">
                <p:oleObj spid="_x0000_s118976" name="Equation" r:id="rId9" imgW="1054100" imgH="279400" progId="Equation.DSMT4">
                  <p:embed/>
                </p:oleObj>
              </mc:Choice>
              <mc:Fallback>
                <p:oleObj name="Equation" r:id="rId9" imgW="1054100" imgH="279400" progId="Equation.DSMT4">
                  <p:embed/>
                  <p:pic>
                    <p:nvPicPr>
                      <p:cNvPr id="0"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00" y="3643314"/>
                        <a:ext cx="2808287"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6" name="Object 12"/>
          <p:cNvGraphicFramePr>
            <a:graphicFrameLocks noChangeAspect="1"/>
          </p:cNvGraphicFramePr>
          <p:nvPr/>
        </p:nvGraphicFramePr>
        <p:xfrm>
          <a:off x="1285852" y="2981322"/>
          <a:ext cx="992187" cy="509587"/>
        </p:xfrm>
        <a:graphic>
          <a:graphicData uri="http://schemas.openxmlformats.org/presentationml/2006/ole">
            <mc:AlternateContent xmlns:mc="http://schemas.openxmlformats.org/markup-compatibility/2006">
              <mc:Choice xmlns:v="urn:schemas-microsoft-com:vml" Requires="v">
                <p:oleObj spid="_x0000_s118977" name="Equation" r:id="rId11" imgW="241091" imgH="164957" progId="Equation.DSMT4">
                  <p:embed/>
                </p:oleObj>
              </mc:Choice>
              <mc:Fallback>
                <p:oleObj name="Equation" r:id="rId11" imgW="241091" imgH="164957" progId="Equation.DSMT4">
                  <p:embed/>
                  <p:pic>
                    <p:nvPicPr>
                      <p:cNvPr id="0" name="Picture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5852" y="2981322"/>
                        <a:ext cx="992187"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7" name="Object 13"/>
          <p:cNvGraphicFramePr>
            <a:graphicFrameLocks noChangeAspect="1"/>
          </p:cNvGraphicFramePr>
          <p:nvPr/>
        </p:nvGraphicFramePr>
        <p:xfrm>
          <a:off x="4962528" y="3000372"/>
          <a:ext cx="1428760" cy="535954"/>
        </p:xfrm>
        <a:graphic>
          <a:graphicData uri="http://schemas.openxmlformats.org/presentationml/2006/ole">
            <mc:AlternateContent xmlns:mc="http://schemas.openxmlformats.org/markup-compatibility/2006">
              <mc:Choice xmlns:v="urn:schemas-microsoft-com:vml" Requires="v">
                <p:oleObj spid="_x0000_s118978" name="Equation" r:id="rId13" imgW="406080" imgH="203040" progId="Equation.DSMT4">
                  <p:embed/>
                </p:oleObj>
              </mc:Choice>
              <mc:Fallback>
                <p:oleObj name="Equation" r:id="rId13" imgW="406080" imgH="203040" progId="Equation.DSMT4">
                  <p:embed/>
                  <p:pic>
                    <p:nvPicPr>
                      <p:cNvPr id="0" name="Picture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2528" y="3000372"/>
                        <a:ext cx="1428760" cy="5359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9" name="Object 15"/>
          <p:cNvGraphicFramePr>
            <a:graphicFrameLocks noChangeAspect="1"/>
          </p:cNvGraphicFramePr>
          <p:nvPr/>
        </p:nvGraphicFramePr>
        <p:xfrm>
          <a:off x="1509724" y="4541851"/>
          <a:ext cx="4633912" cy="744537"/>
        </p:xfrm>
        <a:graphic>
          <a:graphicData uri="http://schemas.openxmlformats.org/presentationml/2006/ole">
            <mc:AlternateContent xmlns:mc="http://schemas.openxmlformats.org/markup-compatibility/2006">
              <mc:Choice xmlns:v="urn:schemas-microsoft-com:vml" Requires="v">
                <p:oleObj spid="_x0000_s118979" name="Equation" r:id="rId15" imgW="1739900" imgH="279400" progId="Equation.DSMT4">
                  <p:embed/>
                </p:oleObj>
              </mc:Choice>
              <mc:Fallback>
                <p:oleObj name="Equation" r:id="rId15" imgW="1739900" imgH="279400" progId="Equation.DSMT4">
                  <p:embed/>
                  <p:pic>
                    <p:nvPicPr>
                      <p:cNvPr id="0"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9724" y="4541851"/>
                        <a:ext cx="4633912"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800" name="Object 16"/>
          <p:cNvGraphicFramePr>
            <a:graphicFrameLocks noChangeAspect="1"/>
          </p:cNvGraphicFramePr>
          <p:nvPr/>
        </p:nvGraphicFramePr>
        <p:xfrm>
          <a:off x="1382726" y="5346718"/>
          <a:ext cx="5208588" cy="744538"/>
        </p:xfrm>
        <a:graphic>
          <a:graphicData uri="http://schemas.openxmlformats.org/presentationml/2006/ole">
            <mc:AlternateContent xmlns:mc="http://schemas.openxmlformats.org/markup-compatibility/2006">
              <mc:Choice xmlns:v="urn:schemas-microsoft-com:vml" Requires="v">
                <p:oleObj spid="_x0000_s118980" name="Equation" r:id="rId17" imgW="1955800" imgH="279400" progId="Equation.DSMT4">
                  <p:embed/>
                </p:oleObj>
              </mc:Choice>
              <mc:Fallback>
                <p:oleObj name="Equation" r:id="rId17" imgW="1955800" imgH="279400" progId="Equation.DSMT4">
                  <p:embed/>
                  <p:pic>
                    <p:nvPicPr>
                      <p:cNvPr id="0" name="Picture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2726" y="5346718"/>
                        <a:ext cx="5208588"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801" name="Object 17"/>
          <p:cNvGraphicFramePr>
            <a:graphicFrameLocks noChangeAspect="1"/>
          </p:cNvGraphicFramePr>
          <p:nvPr/>
        </p:nvGraphicFramePr>
        <p:xfrm>
          <a:off x="1404948" y="6113463"/>
          <a:ext cx="4667250" cy="744537"/>
        </p:xfrm>
        <a:graphic>
          <a:graphicData uri="http://schemas.openxmlformats.org/presentationml/2006/ole">
            <mc:AlternateContent xmlns:mc="http://schemas.openxmlformats.org/markup-compatibility/2006">
              <mc:Choice xmlns:v="urn:schemas-microsoft-com:vml" Requires="v">
                <p:oleObj spid="_x0000_s118981" name="Equation" r:id="rId19" imgW="1752600" imgH="279400" progId="Equation.DSMT4">
                  <p:embed/>
                </p:oleObj>
              </mc:Choice>
              <mc:Fallback>
                <p:oleObj name="Equation" r:id="rId19" imgW="1752600" imgH="279400" progId="Equation.DSMT4">
                  <p:embed/>
                  <p:pic>
                    <p:nvPicPr>
                      <p:cNvPr id="0" name="Picture 5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4948" y="6113463"/>
                        <a:ext cx="466725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84188" y="452438"/>
            <a:ext cx="7373960" cy="1400175"/>
          </a:xfrm>
        </p:spPr>
        <p:txBody>
          <a:bodyPr/>
          <a:lstStyle/>
          <a:p>
            <a:r>
              <a:rPr lang="zh-CN" altLang="en-US" sz="3600" b="1" dirty="0">
                <a:solidFill>
                  <a:schemeClr val="tx1"/>
                </a:solidFill>
              </a:rPr>
              <a:t>由主析取范式求主合取范式的步骤</a:t>
            </a:r>
          </a:p>
        </p:txBody>
      </p:sp>
      <p:sp>
        <p:nvSpPr>
          <p:cNvPr id="36868" name="Rectangle 3"/>
          <p:cNvSpPr>
            <a:spLocks noGrp="1" noChangeArrowheads="1"/>
          </p:cNvSpPr>
          <p:nvPr>
            <p:ph idx="1"/>
          </p:nvPr>
        </p:nvSpPr>
        <p:spPr/>
        <p:txBody>
          <a:bodyPr/>
          <a:lstStyle/>
          <a:p>
            <a:pPr marL="0" indent="0">
              <a:buFont typeface="Wingdings" pitchFamily="2" charset="2"/>
              <a:buNone/>
            </a:pPr>
            <a:r>
              <a:rPr lang="zh-CN" altLang="en-US" b="1" dirty="0">
                <a:sym typeface="Wingdings" pitchFamily="2" charset="2"/>
              </a:rPr>
              <a:t>（</a:t>
            </a:r>
            <a:r>
              <a:rPr lang="en-US" altLang="zh-CN" b="1" dirty="0">
                <a:sym typeface="Wingdings" pitchFamily="2" charset="2"/>
              </a:rPr>
              <a:t>1</a:t>
            </a:r>
            <a:r>
              <a:rPr lang="zh-CN" altLang="en-US" b="1" dirty="0">
                <a:sym typeface="Wingdings" pitchFamily="2" charset="2"/>
              </a:rPr>
              <a:t>）求出</a:t>
            </a:r>
            <a:r>
              <a:rPr lang="en-US" altLang="zh-CN" b="1" dirty="0">
                <a:sym typeface="Wingdings" pitchFamily="2" charset="2"/>
              </a:rPr>
              <a:t>A</a:t>
            </a:r>
            <a:r>
              <a:rPr lang="zh-CN" altLang="en-US" b="1" dirty="0">
                <a:sym typeface="Wingdings" pitchFamily="2" charset="2"/>
              </a:rPr>
              <a:t>主析取范式中没有包含的极小项；</a:t>
            </a:r>
          </a:p>
          <a:p>
            <a:pPr marL="0" indent="0">
              <a:buFont typeface="Wingdings" pitchFamily="2" charset="2"/>
              <a:buNone/>
            </a:pPr>
            <a:r>
              <a:rPr lang="zh-CN" altLang="en-US" b="1" dirty="0">
                <a:sym typeface="Wingdings" pitchFamily="2" charset="2"/>
              </a:rPr>
              <a:t>（</a:t>
            </a:r>
            <a:r>
              <a:rPr lang="en-US" altLang="zh-CN" b="1" dirty="0">
                <a:sym typeface="Wingdings" pitchFamily="2" charset="2"/>
              </a:rPr>
              <a:t>2</a:t>
            </a:r>
            <a:r>
              <a:rPr lang="zh-CN" altLang="en-US" b="1" dirty="0">
                <a:sym typeface="Wingdings" pitchFamily="2" charset="2"/>
              </a:rPr>
              <a:t>）求（</a:t>
            </a:r>
            <a:r>
              <a:rPr lang="en-US" altLang="zh-CN" b="1" dirty="0">
                <a:sym typeface="Wingdings" pitchFamily="2" charset="2"/>
              </a:rPr>
              <a:t>1</a:t>
            </a:r>
            <a:r>
              <a:rPr lang="zh-CN" altLang="en-US" b="1" dirty="0">
                <a:sym typeface="Wingdings" pitchFamily="2" charset="2"/>
              </a:rPr>
              <a:t>）中极小项角码相同的极大项；</a:t>
            </a:r>
          </a:p>
          <a:p>
            <a:pPr marL="0" indent="0">
              <a:buFont typeface="Wingdings" pitchFamily="2" charset="2"/>
              <a:buNone/>
            </a:pPr>
            <a:r>
              <a:rPr lang="zh-CN" altLang="en-US" b="1" dirty="0">
                <a:sym typeface="Wingdings" pitchFamily="2" charset="2"/>
              </a:rPr>
              <a:t>（</a:t>
            </a:r>
            <a:r>
              <a:rPr lang="en-US" altLang="zh-CN" b="1" dirty="0">
                <a:sym typeface="Wingdings" pitchFamily="2" charset="2"/>
              </a:rPr>
              <a:t>3</a:t>
            </a:r>
            <a:r>
              <a:rPr lang="zh-CN" altLang="en-US" b="1" dirty="0">
                <a:sym typeface="Wingdings" pitchFamily="2" charset="2"/>
              </a:rPr>
              <a:t>）将（</a:t>
            </a:r>
            <a:r>
              <a:rPr lang="en-US" altLang="zh-CN" b="1" dirty="0">
                <a:sym typeface="Wingdings" pitchFamily="2" charset="2"/>
              </a:rPr>
              <a:t>2</a:t>
            </a:r>
            <a:r>
              <a:rPr lang="zh-CN" altLang="en-US" b="1" dirty="0">
                <a:sym typeface="Wingdings" pitchFamily="2" charset="2"/>
              </a:rPr>
              <a:t>）中的极大项合取</a:t>
            </a:r>
            <a:endParaRPr lang="zh-CN" altLang="en-US" b="1" dirty="0"/>
          </a:p>
          <a:p>
            <a:pPr marL="0" indent="0">
              <a:buFont typeface="Wingdings" pitchFamily="2" charset="2"/>
              <a:buNone/>
            </a:pPr>
            <a:endParaRPr lang="en-US" altLang="zh-CN" dirty="0"/>
          </a:p>
        </p:txBody>
      </p:sp>
      <p:sp>
        <p:nvSpPr>
          <p:cNvPr id="36866" name="灯片编号占位符 3"/>
          <p:cNvSpPr>
            <a:spLocks noGrp="1"/>
          </p:cNvSpPr>
          <p:nvPr>
            <p:ph type="sldNum" sz="quarter" idx="12"/>
          </p:nvPr>
        </p:nvSpPr>
        <p:spPr>
          <a:noFill/>
        </p:spPr>
        <p:txBody>
          <a:bodyPr/>
          <a:lstStyle/>
          <a:p>
            <a:fld id="{AE0A8A6D-3A2B-4A96-AE1B-FAA71E7EC6C1}" type="slidenum">
              <a:rPr lang="en-US" altLang="zh-CN" smtClean="0"/>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课堂练习</a:t>
            </a:r>
          </a:p>
        </p:txBody>
      </p:sp>
      <p:sp>
        <p:nvSpPr>
          <p:cNvPr id="6" name="内容占位符 5"/>
          <p:cNvSpPr>
            <a:spLocks noGrp="1"/>
          </p:cNvSpPr>
          <p:nvPr>
            <p:ph idx="1"/>
          </p:nvPr>
        </p:nvSpPr>
        <p:spPr/>
        <p:txBody>
          <a:bodyPr/>
          <a:lstStyle/>
          <a:p>
            <a:pPr>
              <a:lnSpc>
                <a:spcPct val="110000"/>
              </a:lnSpc>
              <a:spcBef>
                <a:spcPct val="20000"/>
              </a:spcBef>
            </a:pPr>
            <a:r>
              <a:rPr lang="zh-CN" altLang="en-US" sz="2800" b="1" dirty="0"/>
              <a:t>求主析取范式和主合取范式：</a:t>
            </a:r>
          </a:p>
          <a:p>
            <a:pPr>
              <a:lnSpc>
                <a:spcPct val="110000"/>
              </a:lnSpc>
              <a:spcBef>
                <a:spcPct val="20000"/>
              </a:spcBef>
            </a:pPr>
            <a:r>
              <a:rPr lang="en-US" altLang="zh-CN" sz="2800" b="1" dirty="0">
                <a:latin typeface="Times New Roman" pitchFamily="18" charset="0"/>
              </a:rPr>
              <a:t>(</a:t>
            </a:r>
            <a:r>
              <a:rPr lang="en-US" altLang="zh-CN" sz="2800" b="1" i="1" dirty="0" err="1">
                <a:latin typeface="Times New Roman" pitchFamily="18" charset="0"/>
              </a:rPr>
              <a:t>p</a:t>
            </a:r>
            <a:r>
              <a:rPr lang="en-US" altLang="zh-CN" sz="2800" b="1" dirty="0" err="1">
                <a:latin typeface="Times New Roman" pitchFamily="18" charset="0"/>
              </a:rPr>
              <a:t>∨</a:t>
            </a:r>
            <a:r>
              <a:rPr lang="en-US" altLang="zh-CN" sz="2800" b="1" i="1" dirty="0" err="1">
                <a:latin typeface="Times New Roman" pitchFamily="18" charset="0"/>
              </a:rPr>
              <a:t>q</a:t>
            </a:r>
            <a:r>
              <a:rPr lang="en-US" altLang="zh-CN" sz="2800" b="1" dirty="0">
                <a:latin typeface="Times New Roman" pitchFamily="18" charset="0"/>
              </a:rPr>
              <a:t>)→</a:t>
            </a:r>
            <a:r>
              <a:rPr lang="en-US" altLang="zh-CN" sz="2800" b="1" i="1" dirty="0">
                <a:latin typeface="Times New Roman" pitchFamily="18" charset="0"/>
              </a:rPr>
              <a:t>r</a:t>
            </a:r>
          </a:p>
          <a:p>
            <a:pPr>
              <a:lnSpc>
                <a:spcPct val="110000"/>
              </a:lnSpc>
              <a:spcBef>
                <a:spcPct val="20000"/>
              </a:spcBef>
              <a:buNone/>
            </a:pPr>
            <a:r>
              <a:rPr lang="en-US" altLang="zh-CN" sz="2800" b="1" i="1" dirty="0">
                <a:latin typeface="Times New Roman" pitchFamily="18" charset="0"/>
              </a:rPr>
              <a:t>	</a:t>
            </a:r>
            <a:r>
              <a:rPr lang="en-US" altLang="zh-CN" sz="2800" b="1" dirty="0">
                <a:latin typeface="Times New Roman" pitchFamily="18" charset="0"/>
                <a:sym typeface="Symbol" pitchFamily="18" charset="2"/>
              </a:rPr>
              <a:t>  </a:t>
            </a:r>
            <a:r>
              <a:rPr lang="en-US" altLang="zh-CN" sz="2800" b="1" dirty="0">
                <a:latin typeface="Times New Roman" pitchFamily="18" charset="0"/>
              </a:rPr>
              <a:t>(</a:t>
            </a:r>
            <a:r>
              <a:rPr lang="en-US" altLang="zh-CN" sz="2800" b="1" i="1" dirty="0" err="1">
                <a:latin typeface="Times New Roman" pitchFamily="18" charset="0"/>
              </a:rPr>
              <a:t>p</a:t>
            </a:r>
            <a:r>
              <a:rPr lang="en-US" altLang="zh-CN" sz="2800" b="1" dirty="0" err="1">
                <a:latin typeface="Times New Roman" pitchFamily="18" charset="0"/>
              </a:rPr>
              <a:t>∨</a:t>
            </a:r>
            <a:r>
              <a:rPr lang="en-US" altLang="zh-CN" sz="2800" b="1" i="1" dirty="0" err="1">
                <a:latin typeface="Times New Roman" pitchFamily="18" charset="0"/>
              </a:rPr>
              <a:t>q</a:t>
            </a:r>
            <a:r>
              <a:rPr lang="en-US" altLang="zh-CN" sz="2800" b="1" dirty="0">
                <a:latin typeface="Times New Roman" pitchFamily="18" charset="0"/>
              </a:rPr>
              <a:t>)∨</a:t>
            </a:r>
            <a:r>
              <a:rPr lang="en-US" altLang="zh-CN" sz="2800" b="1" i="1" dirty="0">
                <a:latin typeface="Times New Roman" pitchFamily="18" charset="0"/>
              </a:rPr>
              <a:t>r</a:t>
            </a:r>
            <a:r>
              <a:rPr lang="en-US" altLang="zh-CN" sz="2800" b="1" dirty="0">
                <a:latin typeface="Times New Roman" pitchFamily="18" charset="0"/>
              </a:rPr>
              <a:t> </a:t>
            </a: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a:t>
            </a:r>
            <a:r>
              <a:rPr lang="en-US" altLang="zh-CN" sz="2800" b="1" i="1" dirty="0">
                <a:latin typeface="Times New Roman" pitchFamily="18" charset="0"/>
              </a:rPr>
              <a:t>r</a:t>
            </a:r>
            <a:r>
              <a:rPr lang="en-US" altLang="zh-CN" sz="2800" b="1" dirty="0">
                <a:latin typeface="Times New Roman" pitchFamily="18" charset="0"/>
              </a:rPr>
              <a:t> </a:t>
            </a:r>
          </a:p>
          <a:p>
            <a:pPr>
              <a:spcBef>
                <a:spcPct val="20000"/>
              </a:spcBef>
              <a:buFont typeface="Symbol" pitchFamily="18" charset="2"/>
              <a:buNone/>
            </a:pPr>
            <a:r>
              <a:rPr lang="en-US" altLang="zh-CN" sz="2800" b="1" dirty="0">
                <a:latin typeface="Times New Roman" pitchFamily="18" charset="0"/>
                <a:sym typeface="Symbol" pitchFamily="18" charset="2"/>
              </a:rPr>
              <a:t>	  </a:t>
            </a:r>
            <a:r>
              <a:rPr lang="en-US" altLang="zh-CN" sz="2800" b="1" dirty="0">
                <a:latin typeface="Times New Roman" pitchFamily="18" charset="0"/>
              </a:rPr>
              <a:t>(</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a:t>
            </a:r>
            <a:r>
              <a:rPr lang="en-US" altLang="zh-CN" sz="2800" b="1" dirty="0">
                <a:latin typeface="Times New Roman" pitchFamily="18" charset="0"/>
                <a:sym typeface="Symbol" pitchFamily="18" charset="2"/>
              </a:rPr>
              <a:t>r </a:t>
            </a:r>
            <a:r>
              <a:rPr lang="en-US" altLang="zh-CN" sz="2800" b="1" dirty="0">
                <a:latin typeface="Times New Roman" pitchFamily="18" charset="0"/>
              </a:rPr>
              <a:t>∨</a:t>
            </a:r>
            <a:r>
              <a:rPr lang="en-US" altLang="zh-CN" sz="2800" b="1" i="1" dirty="0">
                <a:latin typeface="Times New Roman" pitchFamily="18" charset="0"/>
              </a:rPr>
              <a:t>r</a:t>
            </a:r>
            <a:r>
              <a:rPr lang="en-US" altLang="zh-CN" sz="2800" b="1" dirty="0">
                <a:latin typeface="Times New Roman" pitchFamily="18" charset="0"/>
              </a:rPr>
              <a:t> ))∨( (</a:t>
            </a:r>
            <a:r>
              <a:rPr lang="en-US" altLang="zh-CN" sz="2800" b="1" dirty="0">
                <a:latin typeface="Times New Roman" pitchFamily="18" charset="0"/>
                <a:sym typeface="Symbol" pitchFamily="18" charset="2"/>
              </a:rPr>
              <a:t></a:t>
            </a:r>
            <a:r>
              <a:rPr lang="en-US" altLang="zh-CN" sz="2800" b="1" i="1" dirty="0">
                <a:latin typeface="Times New Roman" pitchFamily="18" charset="0"/>
                <a:sym typeface="Symbol" pitchFamily="18" charset="2"/>
              </a:rPr>
              <a:t>p</a:t>
            </a: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i="1" dirty="0">
                <a:latin typeface="Times New Roman" pitchFamily="18" charset="0"/>
              </a:rPr>
              <a:t>p</a:t>
            </a:r>
            <a:r>
              <a:rPr lang="en-US" altLang="zh-CN" sz="2800" b="1" dirty="0">
                <a:latin typeface="Times New Roman" pitchFamily="18" charset="0"/>
              </a:rPr>
              <a:t> ) ∧(</a:t>
            </a:r>
            <a:r>
              <a:rPr lang="en-US" altLang="zh-CN" sz="2800" b="1" dirty="0">
                <a:latin typeface="Times New Roman" pitchFamily="18" charset="0"/>
                <a:sym typeface="Symbol" pitchFamily="18" charset="2"/>
              </a:rPr>
              <a:t></a:t>
            </a:r>
            <a:r>
              <a:rPr lang="en-US" altLang="zh-CN" sz="2800" b="1" i="1" dirty="0">
                <a:latin typeface="Times New Roman" pitchFamily="18" charset="0"/>
                <a:sym typeface="Symbol" pitchFamily="18" charset="2"/>
              </a:rPr>
              <a:t>q</a:t>
            </a: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i="1" dirty="0">
                <a:latin typeface="Times New Roman" pitchFamily="18" charset="0"/>
              </a:rPr>
              <a:t>q</a:t>
            </a:r>
            <a:r>
              <a:rPr lang="en-US" altLang="zh-CN" sz="2800" b="1" dirty="0">
                <a:latin typeface="Times New Roman" pitchFamily="18" charset="0"/>
              </a:rPr>
              <a:t> ) ∧ </a:t>
            </a:r>
            <a:r>
              <a:rPr lang="en-US" altLang="zh-CN" sz="2800" b="1" i="1" dirty="0">
                <a:latin typeface="Times New Roman" pitchFamily="18" charset="0"/>
              </a:rPr>
              <a:t>r</a:t>
            </a:r>
            <a:r>
              <a:rPr lang="en-US" altLang="zh-CN" sz="2800" b="1" dirty="0">
                <a:latin typeface="Times New Roman" pitchFamily="18" charset="0"/>
              </a:rPr>
              <a:t> )</a:t>
            </a:r>
          </a:p>
          <a:p>
            <a:pPr>
              <a:spcBef>
                <a:spcPct val="20000"/>
              </a:spcBef>
              <a:buFont typeface="Symbol" pitchFamily="18" charset="2"/>
              <a:buNone/>
            </a:pP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q</a:t>
            </a:r>
            <a:r>
              <a:rPr lang="en-US" altLang="zh-CN" sz="2800" b="1" dirty="0">
                <a:latin typeface="Times New Roman" pitchFamily="18" charset="0"/>
              </a:rPr>
              <a:t>∧</a:t>
            </a:r>
            <a:r>
              <a:rPr lang="en-US" altLang="zh-CN" sz="2800" b="1" dirty="0">
                <a:latin typeface="Times New Roman" pitchFamily="18" charset="0"/>
                <a:sym typeface="Symbol" pitchFamily="18" charset="2"/>
              </a:rPr>
              <a:t>r )</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 </a:t>
            </a:r>
            <a:r>
              <a:rPr lang="en-US" altLang="zh-CN"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i="1" dirty="0" err="1">
                <a:latin typeface="Times New Roman" pitchFamily="18" charset="0"/>
              </a:rPr>
              <a:t>q</a:t>
            </a:r>
            <a:r>
              <a:rPr lang="en-US" altLang="zh-CN" sz="2800" b="1" dirty="0" err="1">
                <a:latin typeface="Times New Roman" pitchFamily="18" charset="0"/>
              </a:rPr>
              <a:t>∧</a:t>
            </a:r>
            <a:r>
              <a:rPr lang="en-US" altLang="zh-CN" sz="2800" b="1" i="1" dirty="0" err="1">
                <a:latin typeface="Times New Roman" pitchFamily="18" charset="0"/>
              </a:rPr>
              <a:t>r</a:t>
            </a:r>
            <a:r>
              <a:rPr lang="en-US" altLang="zh-CN" sz="2800" b="1" dirty="0">
                <a:latin typeface="Times New Roman" pitchFamily="18" charset="0"/>
              </a:rPr>
              <a:t> ) ∨(</a:t>
            </a:r>
            <a:r>
              <a:rPr lang="en-US" altLang="zh-CN" sz="2800" b="1" dirty="0">
                <a:latin typeface="Times New Roman" pitchFamily="18" charset="0"/>
                <a:sym typeface="Symbol" pitchFamily="18" charset="2"/>
              </a:rPr>
              <a:t></a:t>
            </a:r>
            <a:r>
              <a:rPr lang="en-US" altLang="zh-CN" sz="2800" b="1" i="1" dirty="0">
                <a:latin typeface="Times New Roman" pitchFamily="18" charset="0"/>
                <a:sym typeface="Symbol" pitchFamily="18" charset="2"/>
              </a:rPr>
              <a:t>p</a:t>
            </a: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i="1" dirty="0">
                <a:latin typeface="Times New Roman" pitchFamily="18" charset="0"/>
                <a:sym typeface="Symbol" pitchFamily="18" charset="2"/>
              </a:rPr>
              <a:t>q</a:t>
            </a:r>
            <a:r>
              <a:rPr lang="en-US" altLang="zh-CN" sz="2800" b="1" dirty="0">
                <a:latin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r</a:t>
            </a:r>
            <a:r>
              <a:rPr lang="en-US" altLang="zh-CN" sz="2800" b="1" dirty="0">
                <a:latin typeface="Times New Roman" pitchFamily="18" charset="0"/>
              </a:rPr>
              <a:t> )</a:t>
            </a:r>
            <a:r>
              <a:rPr lang="en-US" altLang="zh-CN" sz="2800" b="1" dirty="0">
                <a:latin typeface="Times New Roman" pitchFamily="18" charset="0"/>
                <a:sym typeface="Symbol" pitchFamily="18" charset="2"/>
              </a:rPr>
              <a:t> </a:t>
            </a:r>
            <a:r>
              <a:rPr lang="en-US" altLang="zh-CN" sz="2800" b="1" dirty="0">
                <a:latin typeface="Times New Roman" pitchFamily="18" charset="0"/>
              </a:rPr>
              <a:t>∨(</a:t>
            </a:r>
            <a:r>
              <a:rPr lang="en-US" altLang="zh-CN" sz="2800" b="1" i="1" dirty="0">
                <a:latin typeface="Times New Roman" pitchFamily="18" charset="0"/>
              </a:rPr>
              <a:t>p </a:t>
            </a:r>
            <a:r>
              <a:rPr lang="en-US" altLang="zh-CN" sz="2800" b="1" dirty="0">
                <a:latin typeface="Times New Roman" pitchFamily="18" charset="0"/>
              </a:rPr>
              <a:t>∧</a:t>
            </a:r>
            <a:r>
              <a:rPr lang="en-US" altLang="zh-CN" sz="2800" b="1" dirty="0">
                <a:latin typeface="Times New Roman" pitchFamily="18" charset="0"/>
                <a:sym typeface="Symbol" pitchFamily="18" charset="2"/>
              </a:rPr>
              <a:t></a:t>
            </a:r>
            <a:r>
              <a:rPr lang="en-US" altLang="zh-CN" sz="2800" b="1" i="1" dirty="0">
                <a:latin typeface="Times New Roman" pitchFamily="18" charset="0"/>
                <a:sym typeface="Symbol" pitchFamily="18" charset="2"/>
              </a:rPr>
              <a:t>q</a:t>
            </a:r>
            <a:r>
              <a:rPr lang="en-US" altLang="zh-CN" sz="2800" b="1" dirty="0">
                <a:latin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r</a:t>
            </a:r>
            <a:r>
              <a:rPr lang="en-US" altLang="zh-CN" sz="2800" b="1" dirty="0">
                <a:latin typeface="Times New Roman" pitchFamily="18" charset="0"/>
              </a:rPr>
              <a:t>  )∨ (</a:t>
            </a:r>
            <a:r>
              <a:rPr lang="en-US" altLang="zh-CN" sz="2800" b="1" i="1" dirty="0">
                <a:latin typeface="Times New Roman" pitchFamily="18" charset="0"/>
              </a:rPr>
              <a:t>p </a:t>
            </a:r>
            <a:r>
              <a:rPr lang="en-US" altLang="zh-CN" sz="2800" b="1" dirty="0">
                <a:latin typeface="Times New Roman" pitchFamily="18" charset="0"/>
              </a:rPr>
              <a:t>∧</a:t>
            </a:r>
            <a:r>
              <a:rPr lang="en-US" altLang="zh-CN" sz="2800" b="1" i="1" dirty="0">
                <a:latin typeface="Times New Roman" pitchFamily="18" charset="0"/>
                <a:sym typeface="Symbol" pitchFamily="18" charset="2"/>
              </a:rPr>
              <a:t>q</a:t>
            </a:r>
            <a:r>
              <a:rPr lang="en-US" altLang="zh-CN" sz="2800" b="1" dirty="0">
                <a:latin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r</a:t>
            </a:r>
            <a:r>
              <a:rPr lang="en-US" altLang="zh-CN" sz="2800" b="1" dirty="0">
                <a:latin typeface="Times New Roman" pitchFamily="18" charset="0"/>
              </a:rPr>
              <a:t>  ) </a:t>
            </a:r>
          </a:p>
          <a:p>
            <a:pPr>
              <a:spcBef>
                <a:spcPct val="20000"/>
              </a:spcBef>
              <a:buFont typeface="Symbol" pitchFamily="18" charset="2"/>
              <a:buNone/>
            </a:pPr>
            <a:r>
              <a:rPr lang="en-US" altLang="zh-CN" sz="2800" b="1" dirty="0">
                <a:latin typeface="Times New Roman" pitchFamily="18" charset="0"/>
                <a:sym typeface="Symbol" pitchFamily="18" charset="2"/>
              </a:rPr>
              <a:t>	</a:t>
            </a:r>
            <a:r>
              <a:rPr lang="en-US" altLang="zh-CN" sz="2800" b="1" i="1" dirty="0">
                <a:latin typeface="Times New Roman" pitchFamily="18" charset="0"/>
                <a:sym typeface="Symbol" pitchFamily="18" charset="2"/>
              </a:rPr>
              <a:t>m</a:t>
            </a:r>
            <a:r>
              <a:rPr lang="en-US" altLang="zh-CN" sz="2800" b="1" i="1" baseline="-25000" dirty="0">
                <a:latin typeface="Times New Roman" pitchFamily="18" charset="0"/>
                <a:sym typeface="Symbol" pitchFamily="18" charset="2"/>
              </a:rPr>
              <a:t>0</a:t>
            </a:r>
            <a:r>
              <a:rPr lang="en-US" altLang="zh-CN" sz="2800" b="1" dirty="0">
                <a:latin typeface="Times New Roman" pitchFamily="18" charset="0"/>
              </a:rPr>
              <a:t>∨m</a:t>
            </a:r>
            <a:r>
              <a:rPr lang="en-US" altLang="zh-CN" sz="2800" b="1" baseline="-25000" dirty="0">
                <a:latin typeface="Times New Roman" pitchFamily="18" charset="0"/>
              </a:rPr>
              <a:t>1</a:t>
            </a:r>
            <a:r>
              <a:rPr lang="en-US" altLang="zh-CN" sz="2800" b="1" dirty="0">
                <a:latin typeface="Times New Roman" pitchFamily="18" charset="0"/>
              </a:rPr>
              <a:t> ∨m</a:t>
            </a:r>
            <a:r>
              <a:rPr lang="en-US" altLang="zh-CN" sz="2800" b="1" baseline="-25000" dirty="0">
                <a:latin typeface="Times New Roman" pitchFamily="18" charset="0"/>
              </a:rPr>
              <a:t>3</a:t>
            </a:r>
            <a:r>
              <a:rPr lang="en-US" altLang="zh-CN" sz="2800" b="1" dirty="0">
                <a:latin typeface="Times New Roman" pitchFamily="18" charset="0"/>
              </a:rPr>
              <a:t> ∨m</a:t>
            </a:r>
            <a:r>
              <a:rPr lang="en-US" altLang="zh-CN" sz="2800" b="1" baseline="-25000" dirty="0">
                <a:latin typeface="Times New Roman" pitchFamily="18" charset="0"/>
              </a:rPr>
              <a:t>5</a:t>
            </a:r>
            <a:r>
              <a:rPr lang="en-US" altLang="zh-CN" sz="2800" b="1" dirty="0">
                <a:latin typeface="Times New Roman" pitchFamily="18" charset="0"/>
              </a:rPr>
              <a:t> ∨m</a:t>
            </a:r>
            <a:r>
              <a:rPr lang="en-US" altLang="zh-CN" sz="2800" b="1" baseline="-25000" dirty="0">
                <a:latin typeface="Times New Roman" pitchFamily="18" charset="0"/>
              </a:rPr>
              <a:t>7		</a:t>
            </a:r>
            <a:r>
              <a:rPr lang="zh-CN" altLang="en-US" sz="2800" b="1" dirty="0">
                <a:latin typeface="Times New Roman" pitchFamily="18" charset="0"/>
              </a:rPr>
              <a:t>主析取取范</a:t>
            </a:r>
            <a:endParaRPr lang="en-US" altLang="zh-CN" sz="2800" b="1" dirty="0">
              <a:latin typeface="Times New Roman" pitchFamily="18" charset="0"/>
            </a:endParaRPr>
          </a:p>
          <a:p>
            <a:pPr>
              <a:spcBef>
                <a:spcPct val="20000"/>
              </a:spcBef>
            </a:pPr>
            <a:r>
              <a:rPr lang="en-US" altLang="zh-CN" sz="2800" b="1" dirty="0"/>
              <a:t>(</a:t>
            </a:r>
            <a:r>
              <a:rPr lang="en-US" altLang="zh-CN" sz="2800" b="1" i="1" dirty="0" err="1">
                <a:latin typeface="Times New Roman" pitchFamily="18" charset="0"/>
              </a:rPr>
              <a:t>p</a:t>
            </a:r>
            <a:r>
              <a:rPr lang="en-US" altLang="zh-CN" sz="2800" b="1" dirty="0" err="1">
                <a:latin typeface="Times New Roman" pitchFamily="18" charset="0"/>
              </a:rPr>
              <a:t>∨</a:t>
            </a:r>
            <a:r>
              <a:rPr lang="en-US" altLang="zh-CN" sz="2800" b="1" i="1" dirty="0" err="1">
                <a:latin typeface="Times New Roman" pitchFamily="18" charset="0"/>
              </a:rPr>
              <a:t>q</a:t>
            </a:r>
            <a:r>
              <a:rPr lang="en-US" altLang="zh-CN" sz="2800" b="1" dirty="0">
                <a:latin typeface="Times New Roman" pitchFamily="18" charset="0"/>
              </a:rPr>
              <a:t>)→</a:t>
            </a:r>
            <a:r>
              <a:rPr lang="en-US" altLang="zh-CN" sz="2800" b="1" i="1" dirty="0">
                <a:latin typeface="Times New Roman" pitchFamily="18" charset="0"/>
              </a:rPr>
              <a:t>r</a:t>
            </a:r>
          </a:p>
          <a:p>
            <a:pPr>
              <a:spcBef>
                <a:spcPct val="20000"/>
              </a:spcBef>
              <a:buFont typeface="Symbol" pitchFamily="18" charset="2"/>
              <a:buNone/>
            </a:pPr>
            <a:r>
              <a:rPr lang="en-US" altLang="zh-CN" sz="2800" b="1" dirty="0">
                <a:latin typeface="Times New Roman" pitchFamily="18" charset="0"/>
                <a:sym typeface="Symbol" pitchFamily="18" charset="2"/>
              </a:rPr>
              <a:t>	</a:t>
            </a:r>
            <a:r>
              <a:rPr lang="en-US" altLang="zh-CN" sz="2800" b="1" i="1" dirty="0">
                <a:latin typeface="Times New Roman" pitchFamily="18" charset="0"/>
                <a:sym typeface="Symbol" pitchFamily="18" charset="2"/>
              </a:rPr>
              <a:t>M</a:t>
            </a:r>
            <a:r>
              <a:rPr lang="en-US" altLang="zh-CN" sz="2800" b="1" i="1" baseline="-25000" dirty="0">
                <a:latin typeface="Times New Roman" pitchFamily="18" charset="0"/>
                <a:sym typeface="Symbol" pitchFamily="18" charset="2"/>
              </a:rPr>
              <a:t>2</a:t>
            </a:r>
            <a:r>
              <a:rPr lang="en-US" altLang="zh-CN" sz="2800" b="1" dirty="0">
                <a:latin typeface="Times New Roman" pitchFamily="18" charset="0"/>
              </a:rPr>
              <a:t>∧</a:t>
            </a:r>
            <a:r>
              <a:rPr lang="en-US" altLang="zh-CN" sz="2800" b="1" i="1" dirty="0">
                <a:latin typeface="Times New Roman" pitchFamily="18" charset="0"/>
              </a:rPr>
              <a:t>M</a:t>
            </a:r>
            <a:r>
              <a:rPr lang="en-US" altLang="zh-CN" sz="2800" b="1" baseline="-25000" dirty="0">
                <a:latin typeface="Times New Roman" pitchFamily="18" charset="0"/>
              </a:rPr>
              <a:t>4</a:t>
            </a:r>
            <a:r>
              <a:rPr lang="en-US" altLang="zh-CN" sz="2800" b="1" dirty="0">
                <a:latin typeface="Times New Roman" pitchFamily="18" charset="0"/>
              </a:rPr>
              <a:t>∧</a:t>
            </a:r>
            <a:r>
              <a:rPr lang="en-US" altLang="zh-CN" sz="2800" b="1" i="1" dirty="0">
                <a:latin typeface="Times New Roman" pitchFamily="18" charset="0"/>
              </a:rPr>
              <a:t>M</a:t>
            </a:r>
            <a:r>
              <a:rPr lang="en-US" altLang="zh-CN" sz="2800" b="1" baseline="-25000" dirty="0">
                <a:latin typeface="Times New Roman" pitchFamily="18" charset="0"/>
              </a:rPr>
              <a:t>6						</a:t>
            </a:r>
            <a:r>
              <a:rPr lang="zh-CN" altLang="en-US" sz="2800" b="1" dirty="0">
                <a:latin typeface="Times New Roman" pitchFamily="18" charset="0"/>
              </a:rPr>
              <a:t>主合取范式</a:t>
            </a:r>
          </a:p>
          <a:p>
            <a:endParaRPr lang="zh-CN" altLang="en-US" sz="2800" b="1" dirty="0"/>
          </a:p>
        </p:txBody>
      </p:sp>
      <p:sp>
        <p:nvSpPr>
          <p:cNvPr id="37890" name="灯片编号占位符 2"/>
          <p:cNvSpPr>
            <a:spLocks noGrp="1"/>
          </p:cNvSpPr>
          <p:nvPr>
            <p:ph type="sldNum" sz="quarter" idx="12"/>
          </p:nvPr>
        </p:nvSpPr>
        <p:spPr>
          <a:noFill/>
        </p:spPr>
        <p:txBody>
          <a:bodyPr/>
          <a:lstStyle/>
          <a:p>
            <a:fld id="{61F8049D-AF09-4DF9-991B-6C6C5FCE6BD7}" type="slidenum">
              <a:rPr lang="en-US" altLang="zh-CN" smtClean="0"/>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b="1" dirty="0">
                <a:latin typeface="宋体" pitchFamily="2" charset="-122"/>
              </a:rPr>
              <a:t>主范式的用途</a:t>
            </a:r>
            <a:r>
              <a:rPr lang="en-US" altLang="zh-CN" b="1" dirty="0">
                <a:latin typeface="Times New Roman" pitchFamily="18" charset="0"/>
              </a:rPr>
              <a:t>:</a:t>
            </a:r>
            <a:r>
              <a:rPr lang="zh-CN" altLang="en-US" b="1" dirty="0">
                <a:latin typeface="宋体" pitchFamily="2" charset="-122"/>
              </a:rPr>
              <a:t>与真值表相同</a:t>
            </a:r>
            <a:r>
              <a:rPr lang="zh-CN" altLang="en-US" sz="4000" b="1" dirty="0"/>
              <a:t> </a:t>
            </a:r>
          </a:p>
        </p:txBody>
      </p:sp>
      <p:sp>
        <p:nvSpPr>
          <p:cNvPr id="38916" name="Rectangle 3"/>
          <p:cNvSpPr>
            <a:spLocks noGrp="1" noChangeArrowheads="1"/>
          </p:cNvSpPr>
          <p:nvPr>
            <p:ph idx="1"/>
          </p:nvPr>
        </p:nvSpPr>
        <p:spPr>
          <a:xfrm>
            <a:off x="484188" y="1639888"/>
            <a:ext cx="8445530" cy="4957762"/>
          </a:xfrm>
        </p:spPr>
        <p:txBody>
          <a:bodyPr/>
          <a:lstStyle/>
          <a:p>
            <a:pPr algn="just">
              <a:buFont typeface="Wingdings" pitchFamily="2" charset="2"/>
              <a:buNone/>
            </a:pPr>
            <a:r>
              <a:rPr lang="en-US" altLang="zh-CN" b="1" dirty="0">
                <a:latin typeface="Times New Roman" pitchFamily="18" charset="0"/>
              </a:rPr>
              <a:t>(</a:t>
            </a:r>
            <a:r>
              <a:rPr lang="en-US" altLang="zh-CN" b="1" dirty="0">
                <a:latin typeface="Times New Roman" pitchFamily="18" charset="0"/>
                <a:cs typeface="Times New Roman" pitchFamily="18" charset="0"/>
              </a:rPr>
              <a:t>1)  </a:t>
            </a:r>
            <a:r>
              <a:rPr lang="zh-CN" altLang="en-US" b="1" dirty="0">
                <a:latin typeface="宋体" pitchFamily="2" charset="-122"/>
              </a:rPr>
              <a:t>求公式的成真赋值和成假赋值</a:t>
            </a:r>
            <a:endParaRPr lang="zh-CN" altLang="en-US" b="1" dirty="0">
              <a:latin typeface="Times New Roman" pitchFamily="18" charset="0"/>
              <a:cs typeface="Times New Roman" pitchFamily="18" charset="0"/>
            </a:endParaRPr>
          </a:p>
          <a:p>
            <a:pPr>
              <a:buFont typeface="Wingdings" pitchFamily="2" charset="2"/>
              <a:buNone/>
            </a:pPr>
            <a:r>
              <a:rPr lang="zh-CN" altLang="en-US" b="1" dirty="0">
                <a:solidFill>
                  <a:srgbClr val="FFFF00"/>
                </a:solidFill>
                <a:latin typeface="Times New Roman" pitchFamily="18" charset="0"/>
                <a:cs typeface="Times New Roman" pitchFamily="18" charset="0"/>
              </a:rPr>
              <a:t>      </a:t>
            </a:r>
            <a:r>
              <a:rPr lang="zh-CN" altLang="en-US" b="1" dirty="0">
                <a:solidFill>
                  <a:srgbClr val="FFFF00"/>
                </a:solidFill>
                <a:latin typeface="Times New Roman" pitchFamily="18" charset="0"/>
              </a:rPr>
              <a:t>例如   </a:t>
            </a:r>
            <a:endParaRPr lang="en-US" altLang="zh-CN" b="1" dirty="0">
              <a:solidFill>
                <a:srgbClr val="FFFF00"/>
              </a:solidFill>
              <a:latin typeface="Times New Roman" pitchFamily="18" charset="0"/>
            </a:endParaRPr>
          </a:p>
          <a:p>
            <a:pPr>
              <a:buFont typeface="Wingdings" pitchFamily="2" charset="2"/>
              <a:buNone/>
            </a:pPr>
            <a:r>
              <a:rPr lang="en-US" altLang="zh-CN" b="1" dirty="0">
                <a:solidFill>
                  <a:srgbClr val="FFFF00"/>
                </a:solidFill>
                <a:latin typeface="Times New Roman" pitchFamily="18" charset="0"/>
                <a:cs typeface="Times New Roman" pitchFamily="18" charset="0"/>
              </a:rPr>
              <a:t>		   (</a:t>
            </a:r>
            <a:r>
              <a:rPr lang="en-US" altLang="zh-CN" b="1" i="1" dirty="0">
                <a:solidFill>
                  <a:srgbClr val="FFFF00"/>
                </a:solidFill>
                <a:latin typeface="Times New Roman" pitchFamily="18" charset="0"/>
                <a:cs typeface="Times New Roman" pitchFamily="18" charset="0"/>
              </a:rPr>
              <a:t>p</a:t>
            </a:r>
            <a:r>
              <a:rPr lang="en-US" altLang="zh-CN" b="1" dirty="0">
                <a:solidFill>
                  <a:srgbClr val="FFFF00"/>
                </a:solidFill>
                <a:latin typeface="Times New Roman" pitchFamily="18" charset="0"/>
                <a:sym typeface="Symbol" pitchFamily="18" charset="2"/>
              </a:rPr>
              <a:t></a:t>
            </a:r>
            <a:r>
              <a:rPr lang="en-US" altLang="zh-CN" b="1" i="1" dirty="0">
                <a:solidFill>
                  <a:srgbClr val="FFFF00"/>
                </a:solidFill>
                <a:latin typeface="Times New Roman" pitchFamily="18" charset="0"/>
                <a:cs typeface="Times New Roman" pitchFamily="18" charset="0"/>
              </a:rPr>
              <a:t>q</a:t>
            </a:r>
            <a:r>
              <a:rPr lang="en-US" altLang="zh-CN" b="1" dirty="0">
                <a:solidFill>
                  <a:srgbClr val="FFFF00"/>
                </a:solidFill>
                <a:latin typeface="Times New Roman" pitchFamily="18" charset="0"/>
                <a:cs typeface="Times New Roman" pitchFamily="18" charset="0"/>
              </a:rPr>
              <a:t>)</a:t>
            </a:r>
            <a:r>
              <a:rPr lang="en-US" altLang="zh-CN" b="1" dirty="0">
                <a:solidFill>
                  <a:srgbClr val="FFFF00"/>
                </a:solidFill>
                <a:latin typeface="Times New Roman" pitchFamily="18" charset="0"/>
                <a:sym typeface="Symbol" pitchFamily="18" charset="2"/>
              </a:rPr>
              <a:t></a:t>
            </a:r>
            <a:r>
              <a:rPr lang="en-US" altLang="zh-CN" b="1" i="1" dirty="0">
                <a:solidFill>
                  <a:srgbClr val="FFFF00"/>
                </a:solidFill>
                <a:latin typeface="Times New Roman" pitchFamily="18" charset="0"/>
                <a:cs typeface="Times New Roman" pitchFamily="18" charset="0"/>
              </a:rPr>
              <a:t>r</a:t>
            </a:r>
            <a:r>
              <a:rPr lang="en-US" altLang="zh-CN" b="1" dirty="0">
                <a:solidFill>
                  <a:srgbClr val="FFFF00"/>
                </a:solidFill>
                <a:latin typeface="Times New Roman" pitchFamily="18" charset="0"/>
                <a:cs typeface="Times New Roman" pitchFamily="18" charset="0"/>
              </a:rPr>
              <a:t> </a:t>
            </a:r>
            <a:r>
              <a:rPr lang="en-US" altLang="zh-CN" b="1" dirty="0">
                <a:solidFill>
                  <a:srgbClr val="FFFF00"/>
                </a:solidFill>
                <a:latin typeface="Times New Roman" pitchFamily="18" charset="0"/>
                <a:sym typeface="Symbol" pitchFamily="18" charset="2"/>
              </a:rPr>
              <a:t></a:t>
            </a:r>
            <a:r>
              <a:rPr lang="en-US" altLang="zh-CN" b="1" dirty="0">
                <a:solidFill>
                  <a:srgbClr val="FFFF00"/>
                </a:solidFill>
                <a:latin typeface="Times New Roman" pitchFamily="18" charset="0"/>
                <a:cs typeface="Times New Roman" pitchFamily="18" charset="0"/>
              </a:rPr>
              <a:t> </a:t>
            </a:r>
            <a:r>
              <a:rPr lang="en-US" altLang="zh-CN" b="1" i="1" dirty="0">
                <a:solidFill>
                  <a:srgbClr val="FFFF00"/>
                </a:solidFill>
                <a:latin typeface="Times New Roman" pitchFamily="18" charset="0"/>
                <a:cs typeface="Times New Roman" pitchFamily="18" charset="0"/>
              </a:rPr>
              <a:t>m</a:t>
            </a:r>
            <a:r>
              <a:rPr lang="en-US" altLang="zh-CN" b="1" baseline="-30000" dirty="0">
                <a:solidFill>
                  <a:srgbClr val="FFFF00"/>
                </a:solidFill>
                <a:latin typeface="Times New Roman" pitchFamily="18" charset="0"/>
                <a:cs typeface="Times New Roman" pitchFamily="18" charset="0"/>
              </a:rPr>
              <a:t>1</a:t>
            </a:r>
            <a:r>
              <a:rPr lang="en-US" altLang="zh-CN" b="1" dirty="0">
                <a:solidFill>
                  <a:srgbClr val="FFFF00"/>
                </a:solidFill>
                <a:latin typeface="Times New Roman" pitchFamily="18" charset="0"/>
                <a:sym typeface="Symbol" pitchFamily="18" charset="2"/>
              </a:rPr>
              <a:t></a:t>
            </a:r>
            <a:r>
              <a:rPr lang="en-US" altLang="zh-CN" b="1" i="1" dirty="0">
                <a:solidFill>
                  <a:srgbClr val="FFFF00"/>
                </a:solidFill>
                <a:latin typeface="Times New Roman" pitchFamily="18" charset="0"/>
                <a:cs typeface="Times New Roman" pitchFamily="18" charset="0"/>
              </a:rPr>
              <a:t>m</a:t>
            </a:r>
            <a:r>
              <a:rPr lang="en-US" altLang="zh-CN" b="1" baseline="-30000" dirty="0">
                <a:solidFill>
                  <a:srgbClr val="FFFF00"/>
                </a:solidFill>
                <a:latin typeface="Times New Roman" pitchFamily="18" charset="0"/>
                <a:cs typeface="Times New Roman" pitchFamily="18" charset="0"/>
              </a:rPr>
              <a:t>3</a:t>
            </a:r>
            <a:r>
              <a:rPr lang="en-US" altLang="zh-CN" b="1" dirty="0">
                <a:solidFill>
                  <a:srgbClr val="FFFF00"/>
                </a:solidFill>
                <a:latin typeface="Times New Roman" pitchFamily="18" charset="0"/>
                <a:sym typeface="Symbol" pitchFamily="18" charset="2"/>
              </a:rPr>
              <a:t></a:t>
            </a:r>
            <a:r>
              <a:rPr lang="en-US" altLang="zh-CN" b="1" i="1" dirty="0">
                <a:solidFill>
                  <a:srgbClr val="FFFF00"/>
                </a:solidFill>
                <a:latin typeface="Times New Roman" pitchFamily="18" charset="0"/>
                <a:cs typeface="Times New Roman" pitchFamily="18" charset="0"/>
              </a:rPr>
              <a:t>m</a:t>
            </a:r>
            <a:r>
              <a:rPr lang="en-US" altLang="zh-CN" b="1" baseline="-30000" dirty="0">
                <a:solidFill>
                  <a:srgbClr val="FFFF00"/>
                </a:solidFill>
                <a:latin typeface="Times New Roman" pitchFamily="18" charset="0"/>
                <a:cs typeface="Times New Roman" pitchFamily="18" charset="0"/>
              </a:rPr>
              <a:t>5</a:t>
            </a:r>
            <a:r>
              <a:rPr lang="en-US" altLang="zh-CN" b="1" dirty="0">
                <a:solidFill>
                  <a:srgbClr val="FFFF00"/>
                </a:solidFill>
                <a:latin typeface="Times New Roman" pitchFamily="18" charset="0"/>
                <a:sym typeface="Symbol" pitchFamily="18" charset="2"/>
              </a:rPr>
              <a:t></a:t>
            </a:r>
            <a:r>
              <a:rPr lang="en-US" altLang="zh-CN" b="1" dirty="0">
                <a:solidFill>
                  <a:srgbClr val="FFFF00"/>
                </a:solidFill>
                <a:latin typeface="Times New Roman" pitchFamily="18" charset="0"/>
                <a:cs typeface="Times New Roman" pitchFamily="18" charset="0"/>
              </a:rPr>
              <a:t> </a:t>
            </a:r>
            <a:r>
              <a:rPr lang="en-US" altLang="zh-CN" b="1" i="1" dirty="0">
                <a:solidFill>
                  <a:srgbClr val="FFFF00"/>
                </a:solidFill>
                <a:latin typeface="Times New Roman" pitchFamily="18" charset="0"/>
                <a:cs typeface="Times New Roman" pitchFamily="18" charset="0"/>
              </a:rPr>
              <a:t>m</a:t>
            </a:r>
            <a:r>
              <a:rPr lang="en-US" altLang="zh-CN" b="1" baseline="-30000" dirty="0">
                <a:solidFill>
                  <a:srgbClr val="FFFF00"/>
                </a:solidFill>
                <a:latin typeface="Times New Roman" pitchFamily="18" charset="0"/>
                <a:cs typeface="Times New Roman" pitchFamily="18" charset="0"/>
              </a:rPr>
              <a:t>6</a:t>
            </a:r>
            <a:r>
              <a:rPr lang="en-US" altLang="zh-CN" b="1" dirty="0">
                <a:solidFill>
                  <a:srgbClr val="FFFF00"/>
                </a:solidFill>
                <a:latin typeface="Times New Roman" pitchFamily="18" charset="0"/>
                <a:sym typeface="Symbol" pitchFamily="18" charset="2"/>
              </a:rPr>
              <a:t></a:t>
            </a:r>
            <a:r>
              <a:rPr lang="en-US" altLang="zh-CN" b="1" i="1" dirty="0">
                <a:solidFill>
                  <a:srgbClr val="FFFF00"/>
                </a:solidFill>
                <a:latin typeface="Times New Roman" pitchFamily="18" charset="0"/>
                <a:cs typeface="Times New Roman" pitchFamily="18" charset="0"/>
              </a:rPr>
              <a:t>m</a:t>
            </a:r>
            <a:r>
              <a:rPr lang="en-US" altLang="zh-CN" b="1" baseline="-30000" dirty="0">
                <a:solidFill>
                  <a:srgbClr val="FFFF00"/>
                </a:solidFill>
                <a:latin typeface="Times New Roman" pitchFamily="18" charset="0"/>
                <a:cs typeface="Times New Roman" pitchFamily="18" charset="0"/>
              </a:rPr>
              <a:t>7</a:t>
            </a:r>
            <a:r>
              <a:rPr lang="zh-CN" altLang="en-US" b="1" dirty="0">
                <a:solidFill>
                  <a:srgbClr val="FFFF00"/>
                </a:solidFill>
                <a:latin typeface="宋体" pitchFamily="2" charset="-122"/>
              </a:rPr>
              <a:t>，</a:t>
            </a:r>
          </a:p>
          <a:p>
            <a:pPr>
              <a:buFont typeface="Wingdings" pitchFamily="2" charset="2"/>
              <a:buNone/>
            </a:pPr>
            <a:r>
              <a:rPr lang="zh-CN" altLang="en-US" b="1" dirty="0">
                <a:solidFill>
                  <a:srgbClr val="FFFF00"/>
                </a:solidFill>
                <a:latin typeface="宋体" pitchFamily="2" charset="-122"/>
              </a:rPr>
              <a:t>   其成真赋值为</a:t>
            </a:r>
            <a:r>
              <a:rPr lang="en-US" altLang="zh-CN" b="1" dirty="0">
                <a:solidFill>
                  <a:srgbClr val="FFFF00"/>
                </a:solidFill>
                <a:latin typeface="Times New Roman" pitchFamily="18" charset="0"/>
                <a:cs typeface="Times New Roman" pitchFamily="18" charset="0"/>
              </a:rPr>
              <a:t>001, 011, 101, 110, 111</a:t>
            </a:r>
            <a:r>
              <a:rPr lang="zh-CN" altLang="en-US" b="1" dirty="0">
                <a:solidFill>
                  <a:srgbClr val="FFFF00"/>
                </a:solidFill>
                <a:latin typeface="宋体" pitchFamily="2" charset="-122"/>
              </a:rPr>
              <a:t>，</a:t>
            </a:r>
          </a:p>
          <a:p>
            <a:pPr>
              <a:buFont typeface="Wingdings" pitchFamily="2" charset="2"/>
              <a:buNone/>
            </a:pPr>
            <a:r>
              <a:rPr lang="zh-CN" altLang="en-US" b="1" dirty="0">
                <a:solidFill>
                  <a:srgbClr val="FFFF00"/>
                </a:solidFill>
                <a:latin typeface="宋体" pitchFamily="2" charset="-122"/>
              </a:rPr>
              <a:t>   其余的赋值 </a:t>
            </a:r>
            <a:r>
              <a:rPr lang="en-US" altLang="zh-CN" b="1" dirty="0">
                <a:solidFill>
                  <a:srgbClr val="FFFF00"/>
                </a:solidFill>
                <a:latin typeface="Times New Roman" pitchFamily="18" charset="0"/>
                <a:cs typeface="Times New Roman" pitchFamily="18" charset="0"/>
              </a:rPr>
              <a:t>000, 010, 100</a:t>
            </a:r>
            <a:r>
              <a:rPr lang="zh-CN" altLang="en-US" b="1" dirty="0">
                <a:solidFill>
                  <a:srgbClr val="FFFF00"/>
                </a:solidFill>
                <a:latin typeface="Times New Roman" pitchFamily="18" charset="0"/>
              </a:rPr>
              <a:t>为</a:t>
            </a:r>
            <a:r>
              <a:rPr lang="zh-CN" altLang="en-US" b="1" dirty="0">
                <a:solidFill>
                  <a:srgbClr val="FFFF00"/>
                </a:solidFill>
                <a:latin typeface="宋体" pitchFamily="2" charset="-122"/>
              </a:rPr>
              <a:t>成假赋值</a:t>
            </a:r>
            <a:r>
              <a:rPr lang="en-US" altLang="zh-CN" b="1" dirty="0">
                <a:solidFill>
                  <a:srgbClr val="FFFF00"/>
                </a:solidFill>
                <a:latin typeface="Times New Roman" pitchFamily="18" charset="0"/>
                <a:cs typeface="Times New Roman" pitchFamily="18" charset="0"/>
              </a:rPr>
              <a:t>. </a:t>
            </a:r>
          </a:p>
          <a:p>
            <a:pPr>
              <a:buFont typeface="Wingdings" pitchFamily="2" charset="2"/>
              <a:buNone/>
            </a:pPr>
            <a:r>
              <a:rPr lang="en-US" altLang="zh-CN" b="1" dirty="0">
                <a:latin typeface="Times New Roman" pitchFamily="18" charset="0"/>
                <a:cs typeface="Times New Roman" pitchFamily="18" charset="0"/>
              </a:rPr>
              <a:t>      </a:t>
            </a:r>
            <a:r>
              <a:rPr lang="zh-CN" altLang="en-US" b="1" dirty="0">
                <a:latin typeface="宋体" pitchFamily="2" charset="-122"/>
              </a:rPr>
              <a:t>类似地，由主合取范式也可立即求出成假赋值和成真赋值</a:t>
            </a:r>
            <a:r>
              <a:rPr lang="en-US" altLang="zh-CN" b="1" dirty="0">
                <a:latin typeface="Times New Roman" pitchFamily="18" charset="0"/>
                <a:cs typeface="Times New Roman" pitchFamily="18" charset="0"/>
              </a:rPr>
              <a:t>. </a:t>
            </a:r>
          </a:p>
        </p:txBody>
      </p:sp>
      <p:sp>
        <p:nvSpPr>
          <p:cNvPr id="38914" name="灯片编号占位符 4"/>
          <p:cNvSpPr>
            <a:spLocks noGrp="1"/>
          </p:cNvSpPr>
          <p:nvPr>
            <p:ph type="sldNum" sz="quarter" idx="12"/>
          </p:nvPr>
        </p:nvSpPr>
        <p:spPr>
          <a:noFill/>
        </p:spPr>
        <p:txBody>
          <a:bodyPr/>
          <a:lstStyle/>
          <a:p>
            <a:fld id="{2B66F0E3-F0A0-4B54-8DC1-27EE2B75D560}" type="slidenum">
              <a:rPr lang="en-US" altLang="zh-CN" smtClean="0"/>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b="1">
                <a:latin typeface="宋体" pitchFamily="2" charset="-122"/>
              </a:rPr>
              <a:t>主范式的用途</a:t>
            </a:r>
            <a:r>
              <a:rPr lang="en-US" altLang="zh-CN" b="1">
                <a:latin typeface="宋体" pitchFamily="2" charset="-122"/>
              </a:rPr>
              <a:t>(</a:t>
            </a:r>
            <a:r>
              <a:rPr lang="zh-CN" altLang="en-US" b="1">
                <a:latin typeface="宋体" pitchFamily="2" charset="-122"/>
              </a:rPr>
              <a:t>续</a:t>
            </a:r>
            <a:r>
              <a:rPr lang="en-US" altLang="zh-CN" b="1">
                <a:latin typeface="宋体" pitchFamily="2" charset="-122"/>
              </a:rPr>
              <a:t>)</a:t>
            </a:r>
          </a:p>
        </p:txBody>
      </p:sp>
      <p:sp>
        <p:nvSpPr>
          <p:cNvPr id="39940" name="Rectangle 3"/>
          <p:cNvSpPr>
            <a:spLocks noGrp="1" noChangeArrowheads="1"/>
          </p:cNvSpPr>
          <p:nvPr>
            <p:ph idx="1"/>
          </p:nvPr>
        </p:nvSpPr>
        <p:spPr/>
        <p:txBody>
          <a:bodyPr/>
          <a:lstStyle/>
          <a:p>
            <a:pPr algn="just">
              <a:buFont typeface="Wingdings" pitchFamily="2" charset="2"/>
              <a:buNone/>
            </a:pPr>
            <a:r>
              <a:rPr lang="en-US" altLang="zh-CN" sz="2800" b="1" dirty="0">
                <a:latin typeface="Times New Roman" pitchFamily="18" charset="0"/>
              </a:rPr>
              <a:t> (</a:t>
            </a:r>
            <a:r>
              <a:rPr lang="en-US" altLang="zh-CN" sz="2800" b="1" dirty="0">
                <a:latin typeface="Times New Roman" pitchFamily="18" charset="0"/>
                <a:cs typeface="Times New Roman" pitchFamily="18" charset="0"/>
              </a:rPr>
              <a:t>2)  </a:t>
            </a:r>
            <a:r>
              <a:rPr lang="zh-CN" altLang="en-US" sz="2800" b="1" dirty="0">
                <a:latin typeface="宋体" pitchFamily="2" charset="-122"/>
              </a:rPr>
              <a:t>判断公式的类型</a:t>
            </a:r>
            <a:r>
              <a:rPr lang="zh-CN" altLang="en-US" sz="2800" b="1" dirty="0">
                <a:latin typeface="Times New Roman" pitchFamily="18" charset="0"/>
                <a:cs typeface="Times New Roman" pitchFamily="18" charset="0"/>
              </a:rPr>
              <a:t>  </a:t>
            </a:r>
          </a:p>
          <a:p>
            <a:pPr algn="just">
              <a:buFont typeface="Wingdings" pitchFamily="2" charset="2"/>
              <a:buNone/>
            </a:pPr>
            <a:r>
              <a:rPr lang="zh-CN" altLang="en-US" sz="2800" b="1" dirty="0">
                <a:latin typeface="宋体" pitchFamily="2" charset="-122"/>
              </a:rPr>
              <a:t>设</a:t>
            </a:r>
            <a:r>
              <a:rPr lang="en-US" altLang="zh-CN" sz="2800" b="1" i="1" dirty="0">
                <a:latin typeface="Times New Roman" pitchFamily="18" charset="0"/>
                <a:cs typeface="Times New Roman" pitchFamily="18" charset="0"/>
              </a:rPr>
              <a:t>A</a:t>
            </a:r>
            <a:r>
              <a:rPr lang="zh-CN" altLang="en-US" sz="2800" b="1" dirty="0">
                <a:latin typeface="宋体" pitchFamily="2" charset="-122"/>
              </a:rPr>
              <a:t>含</a:t>
            </a:r>
            <a:r>
              <a:rPr lang="en-US" altLang="zh-CN" sz="2800" b="1" i="1" dirty="0">
                <a:latin typeface="Times New Roman" pitchFamily="18" charset="0"/>
                <a:cs typeface="Times New Roman" pitchFamily="18" charset="0"/>
              </a:rPr>
              <a:t>n</a:t>
            </a:r>
            <a:r>
              <a:rPr lang="zh-CN" altLang="en-US" sz="2800" b="1" dirty="0">
                <a:latin typeface="宋体" pitchFamily="2" charset="-122"/>
              </a:rPr>
              <a:t>个命题变项，则</a:t>
            </a:r>
            <a:r>
              <a:rPr lang="zh-CN" altLang="en-US" sz="2800" b="1" dirty="0">
                <a:latin typeface="Times New Roman" pitchFamily="18" charset="0"/>
                <a:cs typeface="Times New Roman" pitchFamily="18" charset="0"/>
              </a:rPr>
              <a:t> </a:t>
            </a:r>
          </a:p>
          <a:p>
            <a:pPr algn="just">
              <a:buFont typeface="Wingdings" pitchFamily="2" charset="2"/>
              <a:buNone/>
            </a:pP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宋体" pitchFamily="2" charset="-122"/>
              </a:rPr>
              <a:t>为重言式</a:t>
            </a:r>
            <a:r>
              <a:rPr lang="zh-CN" altLang="en-US"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zh-CN" altLang="en-US" sz="2800" b="1" dirty="0">
                <a:latin typeface="宋体" pitchFamily="2" charset="-122"/>
              </a:rPr>
              <a:t>的主析取范式含</a:t>
            </a:r>
            <a:r>
              <a:rPr lang="en-US" altLang="zh-CN" sz="2800" b="1" dirty="0">
                <a:latin typeface="Times New Roman" pitchFamily="18" charset="0"/>
                <a:cs typeface="Times New Roman" pitchFamily="18" charset="0"/>
              </a:rPr>
              <a:t>2</a:t>
            </a:r>
            <a:r>
              <a:rPr lang="en-US" altLang="zh-CN" sz="2800" b="1" i="1" baseline="30000" dirty="0">
                <a:latin typeface="Times New Roman" pitchFamily="18" charset="0"/>
                <a:cs typeface="Times New Roman" pitchFamily="18" charset="0"/>
              </a:rPr>
              <a:t>n</a:t>
            </a:r>
            <a:r>
              <a:rPr lang="zh-CN" altLang="en-US" sz="2800" b="1" dirty="0">
                <a:latin typeface="宋体" pitchFamily="2" charset="-122"/>
              </a:rPr>
              <a:t>个极小项</a:t>
            </a:r>
            <a:endParaRPr lang="zh-CN" altLang="en-US" sz="2800" b="1" dirty="0">
              <a:latin typeface="Times New Roman" pitchFamily="18" charset="0"/>
              <a:cs typeface="Times New Roman" pitchFamily="18" charset="0"/>
            </a:endParaRPr>
          </a:p>
          <a:p>
            <a:pPr algn="just">
              <a:buFont typeface="Wingdings" pitchFamily="2" charset="2"/>
              <a:buNone/>
            </a:pPr>
            <a:r>
              <a:rPr lang="zh-CN" altLang="en-US"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zh-CN" altLang="en-US" sz="2800" b="1" dirty="0">
                <a:latin typeface="宋体" pitchFamily="2" charset="-122"/>
              </a:rPr>
              <a:t>的主合取范式为</a:t>
            </a:r>
            <a:r>
              <a:rPr lang="en-US" altLang="zh-CN" sz="2800" b="1" dirty="0">
                <a:latin typeface="Times New Roman" pitchFamily="18" charset="0"/>
                <a:cs typeface="Times New Roman" pitchFamily="18" charset="0"/>
              </a:rPr>
              <a:t>1.</a:t>
            </a:r>
            <a:r>
              <a:rPr lang="zh-CN" altLang="en-US" sz="2800" b="1" dirty="0">
                <a:latin typeface="Times New Roman" pitchFamily="18" charset="0"/>
              </a:rPr>
              <a:t>（</a:t>
            </a:r>
            <a:r>
              <a:rPr lang="zh-CN" altLang="en-US" sz="2400" b="1" dirty="0">
                <a:latin typeface="Times New Roman" pitchFamily="18" charset="0"/>
              </a:rPr>
              <a:t>不含任何极大项）</a:t>
            </a:r>
            <a:endParaRPr lang="zh-CN" altLang="en-US" sz="2800" b="1" dirty="0">
              <a:latin typeface="Times New Roman" pitchFamily="18" charset="0"/>
              <a:cs typeface="Times New Roman" pitchFamily="18" charset="0"/>
            </a:endParaRPr>
          </a:p>
          <a:p>
            <a:pPr algn="just">
              <a:buFont typeface="Wingdings" pitchFamily="2" charset="2"/>
              <a:buNone/>
            </a:pP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宋体" pitchFamily="2" charset="-122"/>
              </a:rPr>
              <a:t>为矛盾式</a:t>
            </a:r>
            <a:r>
              <a:rPr lang="zh-CN" altLang="en-US" sz="2800" b="1" dirty="0">
                <a:latin typeface="Times New Roman" pitchFamily="18" charset="0"/>
                <a:cs typeface="Times New Roman" pitchFamily="18" charset="0"/>
                <a:sym typeface="Symbol" pitchFamily="18" charset="2"/>
              </a:rPr>
              <a:t></a:t>
            </a:r>
            <a:r>
              <a:rPr lang="zh-CN" altLang="en-US" sz="2800" b="1" dirty="0">
                <a:latin typeface="Times New Roman" pitchFamily="18" charset="0"/>
                <a:cs typeface="Times New Roman" pitchFamily="18" charset="0"/>
              </a:rPr>
              <a:t> </a:t>
            </a:r>
            <a:r>
              <a:rPr lang="en-US" altLang="zh-CN" sz="2800" b="1" i="1" dirty="0">
                <a:latin typeface="Times New Roman" pitchFamily="18" charset="0"/>
                <a:cs typeface="Times New Roman" pitchFamily="18" charset="0"/>
              </a:rPr>
              <a:t>A</a:t>
            </a:r>
            <a:r>
              <a:rPr lang="zh-CN" altLang="en-US" sz="2800" b="1" dirty="0">
                <a:latin typeface="宋体" pitchFamily="2" charset="-122"/>
              </a:rPr>
              <a:t>的主析取范式为</a:t>
            </a:r>
            <a:r>
              <a:rPr lang="en-US" altLang="zh-CN" sz="2800" b="1" dirty="0">
                <a:latin typeface="Times New Roman" pitchFamily="18" charset="0"/>
                <a:cs typeface="Times New Roman" pitchFamily="18" charset="0"/>
              </a:rPr>
              <a:t>0</a:t>
            </a:r>
            <a:r>
              <a:rPr lang="zh-CN" altLang="en-US" sz="2800" b="1" dirty="0">
                <a:latin typeface="Times New Roman" pitchFamily="18" charset="0"/>
              </a:rPr>
              <a:t>（</a:t>
            </a:r>
            <a:r>
              <a:rPr lang="zh-CN" altLang="en-US" sz="2400" b="1" dirty="0">
                <a:latin typeface="Times New Roman" pitchFamily="18" charset="0"/>
              </a:rPr>
              <a:t>不含任何极小项）</a:t>
            </a:r>
            <a:endParaRPr lang="zh-CN" altLang="en-US" sz="2800" b="1" dirty="0">
              <a:latin typeface="Times New Roman" pitchFamily="18" charset="0"/>
              <a:cs typeface="Times New Roman" pitchFamily="18" charset="0"/>
            </a:endParaRPr>
          </a:p>
          <a:p>
            <a:pPr algn="just">
              <a:buFont typeface="Wingdings" pitchFamily="2" charset="2"/>
              <a:buNone/>
            </a:pPr>
            <a:r>
              <a:rPr lang="zh-CN" altLang="en-US"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sym typeface="Symbol" pitchFamily="18" charset="2"/>
              </a:rPr>
              <a:t> </a:t>
            </a:r>
            <a:r>
              <a:rPr lang="en-US" altLang="zh-CN" sz="2800" b="1" i="1" dirty="0">
                <a:latin typeface="Times New Roman" pitchFamily="18" charset="0"/>
                <a:cs typeface="Times New Roman" pitchFamily="18" charset="0"/>
              </a:rPr>
              <a:t>A</a:t>
            </a:r>
            <a:r>
              <a:rPr lang="zh-CN" altLang="en-US" sz="2800" b="1" dirty="0">
                <a:latin typeface="宋体" pitchFamily="2" charset="-122"/>
              </a:rPr>
              <a:t>的主合析取范式含</a:t>
            </a:r>
            <a:r>
              <a:rPr lang="en-US" altLang="zh-CN" sz="2800" b="1" dirty="0">
                <a:latin typeface="Times New Roman" pitchFamily="18" charset="0"/>
                <a:cs typeface="Times New Roman" pitchFamily="18" charset="0"/>
              </a:rPr>
              <a:t>2</a:t>
            </a:r>
            <a:r>
              <a:rPr lang="en-US" altLang="zh-CN" sz="2800" b="1" i="1" baseline="30000" dirty="0">
                <a:latin typeface="Times New Roman" pitchFamily="18" charset="0"/>
                <a:cs typeface="Times New Roman" pitchFamily="18" charset="0"/>
              </a:rPr>
              <a:t>n</a:t>
            </a:r>
            <a:r>
              <a:rPr lang="zh-CN" altLang="en-US" sz="2800" b="1" dirty="0">
                <a:latin typeface="宋体" pitchFamily="2" charset="-122"/>
              </a:rPr>
              <a:t>个极大项</a:t>
            </a:r>
            <a:endParaRPr lang="zh-CN" altLang="en-US" sz="2800" b="1" dirty="0">
              <a:latin typeface="Times New Roman" pitchFamily="18" charset="0"/>
              <a:cs typeface="Times New Roman" pitchFamily="18" charset="0"/>
            </a:endParaRPr>
          </a:p>
          <a:p>
            <a:pPr algn="just">
              <a:buFont typeface="Wingdings" pitchFamily="2" charset="2"/>
              <a:buNone/>
            </a:pPr>
            <a:r>
              <a:rPr lang="en-US" altLang="zh-CN" sz="2800" b="1" i="1" dirty="0">
                <a:solidFill>
                  <a:srgbClr val="FFFF00"/>
                </a:solidFill>
                <a:latin typeface="Times New Roman" pitchFamily="18" charset="0"/>
                <a:cs typeface="Times New Roman" pitchFamily="18" charset="0"/>
              </a:rPr>
              <a:t>A</a:t>
            </a:r>
            <a:r>
              <a:rPr lang="zh-CN" altLang="en-US" sz="2800" b="1" dirty="0">
                <a:solidFill>
                  <a:srgbClr val="FFFF00"/>
                </a:solidFill>
                <a:latin typeface="宋体" pitchFamily="2" charset="-122"/>
              </a:rPr>
              <a:t>为非重言式的可满足式</a:t>
            </a:r>
            <a:endParaRPr lang="zh-CN" altLang="en-US" sz="2800" b="1" dirty="0">
              <a:solidFill>
                <a:srgbClr val="FFFF00"/>
              </a:solidFill>
              <a:latin typeface="Times New Roman" pitchFamily="18" charset="0"/>
              <a:cs typeface="Times New Roman" pitchFamily="18" charset="0"/>
            </a:endParaRPr>
          </a:p>
          <a:p>
            <a:pPr algn="just">
              <a:buFont typeface="Wingdings" pitchFamily="2" charset="2"/>
              <a:buNone/>
            </a:pPr>
            <a:r>
              <a:rPr lang="zh-CN" altLang="en-US"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zh-CN" altLang="en-US" sz="2800" b="1" dirty="0">
                <a:latin typeface="宋体" pitchFamily="2" charset="-122"/>
              </a:rPr>
              <a:t>的主析取范式中至少含一个且不含全部极小项</a:t>
            </a:r>
            <a:endParaRPr lang="zh-CN" altLang="en-US" sz="2800" b="1" dirty="0">
              <a:latin typeface="Times New Roman" pitchFamily="18" charset="0"/>
              <a:cs typeface="Times New Roman" pitchFamily="18" charset="0"/>
            </a:endParaRPr>
          </a:p>
          <a:p>
            <a:pPr>
              <a:buFont typeface="Wingdings" pitchFamily="2" charset="2"/>
              <a:buNone/>
            </a:pPr>
            <a:r>
              <a:rPr lang="zh-CN" altLang="en-US"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A</a:t>
            </a:r>
            <a:r>
              <a:rPr lang="zh-CN" altLang="en-US" sz="2800" b="1" dirty="0">
                <a:latin typeface="宋体" pitchFamily="2" charset="-122"/>
              </a:rPr>
              <a:t>的主合取范式中至少含一个且不含全部极大项</a:t>
            </a:r>
            <a:r>
              <a:rPr lang="zh-CN" altLang="en-US" sz="2800" b="1" dirty="0"/>
              <a:t> </a:t>
            </a:r>
          </a:p>
        </p:txBody>
      </p:sp>
      <p:sp>
        <p:nvSpPr>
          <p:cNvPr id="39938" name="灯片编号占位符 4"/>
          <p:cNvSpPr>
            <a:spLocks noGrp="1"/>
          </p:cNvSpPr>
          <p:nvPr>
            <p:ph type="sldNum" sz="quarter" idx="12"/>
          </p:nvPr>
        </p:nvSpPr>
        <p:spPr>
          <a:noFill/>
        </p:spPr>
        <p:txBody>
          <a:bodyPr/>
          <a:lstStyle/>
          <a:p>
            <a:fld id="{667D1656-B2F0-48A1-9EA3-4C30820D500C}" type="slidenum">
              <a:rPr lang="en-US" altLang="zh-CN"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b="1">
                <a:latin typeface="宋体" pitchFamily="2" charset="-122"/>
              </a:rPr>
              <a:t>主范式的用途</a:t>
            </a:r>
            <a:r>
              <a:rPr lang="en-US" altLang="zh-CN" b="1">
                <a:latin typeface="宋体" pitchFamily="2" charset="-122"/>
              </a:rPr>
              <a:t>(</a:t>
            </a:r>
            <a:r>
              <a:rPr lang="zh-CN" altLang="en-US" b="1">
                <a:latin typeface="宋体" pitchFamily="2" charset="-122"/>
              </a:rPr>
              <a:t>续</a:t>
            </a:r>
            <a:r>
              <a:rPr lang="en-US" altLang="zh-CN" b="1">
                <a:latin typeface="宋体" pitchFamily="2" charset="-122"/>
              </a:rPr>
              <a:t>)</a:t>
            </a:r>
          </a:p>
        </p:txBody>
      </p:sp>
      <p:sp>
        <p:nvSpPr>
          <p:cNvPr id="159747" name="Rectangle 3"/>
          <p:cNvSpPr>
            <a:spLocks noGrp="1" noChangeArrowheads="1"/>
          </p:cNvSpPr>
          <p:nvPr>
            <p:ph idx="1"/>
          </p:nvPr>
        </p:nvSpPr>
        <p:spPr>
          <a:xfrm>
            <a:off x="428596" y="1854202"/>
            <a:ext cx="8335962" cy="4646632"/>
          </a:xfrm>
          <a:prstGeom prst="roundRect">
            <a:avLst>
              <a:gd name="adj" fmla="val 2907"/>
            </a:avLst>
          </a:prstGeom>
          <a:ln/>
        </p:spPr>
        <p:style>
          <a:lnRef idx="1">
            <a:schemeClr val="accent5"/>
          </a:lnRef>
          <a:fillRef idx="2">
            <a:schemeClr val="accent5"/>
          </a:fillRef>
          <a:effectRef idx="1">
            <a:schemeClr val="accent5"/>
          </a:effectRef>
          <a:fontRef idx="minor">
            <a:schemeClr val="dk1"/>
          </a:fontRef>
        </p:style>
        <p:txBody>
          <a:bodyPr/>
          <a:lstStyle/>
          <a:p>
            <a:pPr algn="just">
              <a:buFont typeface="Wingdings" pitchFamily="2" charset="2"/>
              <a:buNone/>
            </a:pPr>
            <a:r>
              <a:rPr lang="zh-CN" altLang="en-US" sz="2400" b="1" dirty="0">
                <a:solidFill>
                  <a:schemeClr val="bg1"/>
                </a:solidFill>
                <a:latin typeface="宋体" pitchFamily="2" charset="-122"/>
              </a:rPr>
              <a:t>例</a:t>
            </a:r>
            <a:r>
              <a:rPr lang="zh-CN" altLang="en-US" sz="2400" b="1" dirty="0">
                <a:solidFill>
                  <a:schemeClr val="bg1"/>
                </a:solidFill>
                <a:latin typeface="Times New Roman" pitchFamily="18" charset="0"/>
                <a:cs typeface="Times New Roman" pitchFamily="18" charset="0"/>
              </a:rPr>
              <a:t> </a:t>
            </a:r>
            <a:r>
              <a:rPr lang="zh-CN" altLang="en-US" sz="2400" b="1" dirty="0">
                <a:solidFill>
                  <a:schemeClr val="bg1"/>
                </a:solidFill>
                <a:latin typeface="宋体" pitchFamily="2" charset="-122"/>
              </a:rPr>
              <a:t>用主析取范式判断下述两个公式是否等值：</a:t>
            </a:r>
            <a:endParaRPr lang="zh-CN" altLang="en-US" sz="24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400" b="1" dirty="0">
                <a:solidFill>
                  <a:schemeClr val="bg1"/>
                </a:solidFill>
                <a:latin typeface="宋体" pitchFamily="2" charset="-122"/>
              </a:rPr>
              <a:t>  ⑴</a:t>
            </a:r>
            <a:r>
              <a:rPr lang="zh-CN" altLang="en-US"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p</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q</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r</a:t>
            </a:r>
            <a:r>
              <a:rPr lang="en-US" altLang="zh-CN" sz="2400" b="1" dirty="0">
                <a:solidFill>
                  <a:schemeClr val="bg1"/>
                </a:solidFill>
                <a:latin typeface="Times New Roman" pitchFamily="18" charset="0"/>
                <a:cs typeface="Times New Roman" pitchFamily="18" charset="0"/>
              </a:rPr>
              <a:t>) </a:t>
            </a:r>
            <a:r>
              <a:rPr lang="zh-CN" altLang="en-US" sz="2400" b="1" dirty="0">
                <a:solidFill>
                  <a:schemeClr val="bg1"/>
                </a:solidFill>
                <a:latin typeface="宋体" pitchFamily="2" charset="-122"/>
              </a:rPr>
              <a:t>与</a:t>
            </a:r>
            <a:r>
              <a:rPr lang="zh-CN" altLang="en-US" sz="2400" b="1" dirty="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p</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q</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r</a:t>
            </a:r>
            <a:endParaRPr lang="en-US" altLang="zh-CN" sz="24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400" b="1" dirty="0">
                <a:solidFill>
                  <a:schemeClr val="bg1"/>
                </a:solidFill>
                <a:latin typeface="宋体" pitchFamily="2" charset="-122"/>
              </a:rPr>
              <a:t>  ⑵</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p</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q</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r</a:t>
            </a:r>
            <a:r>
              <a:rPr lang="en-US" altLang="zh-CN" sz="2400" b="1" dirty="0">
                <a:solidFill>
                  <a:schemeClr val="bg1"/>
                </a:solidFill>
                <a:latin typeface="Times New Roman" pitchFamily="18" charset="0"/>
                <a:cs typeface="Times New Roman" pitchFamily="18" charset="0"/>
              </a:rPr>
              <a:t>) </a:t>
            </a:r>
            <a:r>
              <a:rPr lang="zh-CN" altLang="en-US" sz="2400" b="1" dirty="0">
                <a:solidFill>
                  <a:schemeClr val="bg1"/>
                </a:solidFill>
                <a:latin typeface="宋体" pitchFamily="2" charset="-122"/>
              </a:rPr>
              <a:t>与</a:t>
            </a:r>
            <a:r>
              <a:rPr lang="zh-CN" altLang="en-US" sz="2400" b="1" dirty="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p</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q</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r</a:t>
            </a:r>
            <a:endParaRPr lang="en-US" altLang="zh-CN" sz="24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400" b="1" dirty="0">
                <a:solidFill>
                  <a:schemeClr val="bg1"/>
                </a:solidFill>
                <a:latin typeface="宋体" pitchFamily="2" charset="-122"/>
              </a:rPr>
              <a:t>解 </a:t>
            </a:r>
            <a:r>
              <a:rPr lang="zh-CN" altLang="en-US"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p</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q</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r</a:t>
            </a:r>
            <a:r>
              <a:rPr lang="en-US" altLang="zh-CN" sz="2400" b="1" dirty="0">
                <a:solidFill>
                  <a:schemeClr val="bg1"/>
                </a:solidFill>
                <a:latin typeface="Times New Roman" pitchFamily="18" charset="0"/>
                <a:cs typeface="Times New Roman" pitchFamily="18" charset="0"/>
              </a:rPr>
              <a:t>) =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0</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1</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2</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3</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4</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5</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7</a:t>
            </a:r>
            <a:endParaRPr lang="en-US" altLang="zh-CN" sz="24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400" b="1" baseline="-30000" dirty="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a:t>
            </a:r>
            <a:r>
              <a:rPr lang="en-US" altLang="zh-CN" sz="2400" b="1" i="1" dirty="0" err="1">
                <a:solidFill>
                  <a:schemeClr val="bg1"/>
                </a:solidFill>
                <a:latin typeface="Times New Roman" pitchFamily="18" charset="0"/>
                <a:cs typeface="Times New Roman" pitchFamily="18" charset="0"/>
              </a:rPr>
              <a:t>p</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q</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r </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0</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1</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2</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3</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4</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5</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7</a:t>
            </a:r>
            <a:endParaRPr lang="en-US" altLang="zh-CN" sz="24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400" b="1" dirty="0">
                <a:solidFill>
                  <a:schemeClr val="bg1"/>
                </a:solidFill>
                <a:latin typeface="Times New Roman" pitchFamily="18" charset="0"/>
                <a:cs typeface="Times New Roman" pitchFamily="18" charset="0"/>
              </a:rPr>
              <a:t>        (</a:t>
            </a:r>
            <a:r>
              <a:rPr lang="en-US" altLang="zh-CN" sz="2400" b="1" i="1" dirty="0" err="1">
                <a:solidFill>
                  <a:schemeClr val="bg1"/>
                </a:solidFill>
                <a:latin typeface="Times New Roman" pitchFamily="18" charset="0"/>
                <a:cs typeface="Times New Roman" pitchFamily="18" charset="0"/>
              </a:rPr>
              <a:t>p</a:t>
            </a:r>
            <a:r>
              <a:rPr lang="en-US" altLang="zh-CN" sz="2400" b="1" dirty="0" err="1">
                <a:solidFill>
                  <a:schemeClr val="bg1"/>
                </a:solidFill>
                <a:latin typeface="Times New Roman" pitchFamily="18" charset="0"/>
                <a:cs typeface="Times New Roman" pitchFamily="18" charset="0"/>
                <a:sym typeface="Symbol" pitchFamily="18" charset="2"/>
              </a:rPr>
              <a:t></a:t>
            </a:r>
            <a:r>
              <a:rPr lang="en-US" altLang="zh-CN" sz="2400" b="1" i="1" dirty="0" err="1">
                <a:solidFill>
                  <a:schemeClr val="bg1"/>
                </a:solidFill>
                <a:latin typeface="Times New Roman" pitchFamily="18" charset="0"/>
                <a:cs typeface="Times New Roman" pitchFamily="18" charset="0"/>
              </a:rPr>
              <a:t>q</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r </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1</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3</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4</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5</a:t>
            </a:r>
            <a:r>
              <a:rPr lang="en-US" altLang="zh-CN" sz="2400" b="1" dirty="0">
                <a:solidFill>
                  <a:schemeClr val="bg1"/>
                </a:solidFill>
                <a:latin typeface="Times New Roman" pitchFamily="18" charset="0"/>
                <a:cs typeface="Times New Roman" pitchFamily="18" charset="0"/>
                <a:sym typeface="Symbol" pitchFamily="18" charset="2"/>
              </a:rPr>
              <a:t></a:t>
            </a:r>
            <a:r>
              <a:rPr lang="en-US" altLang="zh-CN" sz="2400" b="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m</a:t>
            </a:r>
            <a:r>
              <a:rPr lang="en-US" altLang="zh-CN" sz="2400" b="1" baseline="-30000" dirty="0">
                <a:solidFill>
                  <a:schemeClr val="bg1"/>
                </a:solidFill>
                <a:latin typeface="Times New Roman" pitchFamily="18" charset="0"/>
                <a:cs typeface="Times New Roman" pitchFamily="18" charset="0"/>
              </a:rPr>
              <a:t>7</a:t>
            </a:r>
            <a:endParaRPr lang="en-US" altLang="zh-CN" sz="2400" b="1" dirty="0">
              <a:solidFill>
                <a:schemeClr val="bg1"/>
              </a:solidFill>
              <a:latin typeface="Times New Roman" pitchFamily="18" charset="0"/>
              <a:cs typeface="Times New Roman" pitchFamily="18" charset="0"/>
            </a:endParaRPr>
          </a:p>
          <a:p>
            <a:pPr algn="just">
              <a:buFont typeface="Wingdings" pitchFamily="2" charset="2"/>
              <a:buNone/>
            </a:pPr>
            <a:r>
              <a:rPr lang="zh-CN" altLang="en-US" sz="2400" b="1" dirty="0">
                <a:solidFill>
                  <a:schemeClr val="bg1"/>
                </a:solidFill>
                <a:latin typeface="宋体" pitchFamily="2" charset="-122"/>
              </a:rPr>
              <a:t>显然，⑴中的两公式等值，而⑵的两公式不等值</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宋体" pitchFamily="2" charset="-122"/>
              </a:rPr>
              <a:t>  </a:t>
            </a:r>
            <a:r>
              <a:rPr lang="en-US" altLang="zh-CN" sz="2400" b="1" dirty="0">
                <a:solidFill>
                  <a:schemeClr val="bg1"/>
                </a:solidFill>
              </a:rPr>
              <a:t> </a:t>
            </a:r>
          </a:p>
        </p:txBody>
      </p:sp>
      <p:sp>
        <p:nvSpPr>
          <p:cNvPr id="40962" name="灯片编号占位符 4"/>
          <p:cNvSpPr>
            <a:spLocks noGrp="1"/>
          </p:cNvSpPr>
          <p:nvPr>
            <p:ph type="sldNum" sz="quarter" idx="12"/>
          </p:nvPr>
        </p:nvSpPr>
        <p:spPr>
          <a:noFill/>
        </p:spPr>
        <p:txBody>
          <a:bodyPr/>
          <a:lstStyle/>
          <a:p>
            <a:fld id="{B2151D01-FD9D-4BB0-852B-04EDB51672B5}" type="slidenum">
              <a:rPr lang="en-US" altLang="zh-CN" smtClean="0"/>
              <a:pPr/>
              <a:t>47</a:t>
            </a:fld>
            <a:endParaRPr lang="en-US" altLang="zh-CN"/>
          </a:p>
        </p:txBody>
      </p:sp>
      <p:sp>
        <p:nvSpPr>
          <p:cNvPr id="40965" name="Text Box 4"/>
          <p:cNvSpPr txBox="1">
            <a:spLocks noChangeArrowheads="1"/>
          </p:cNvSpPr>
          <p:nvPr/>
        </p:nvSpPr>
        <p:spPr bwMode="auto">
          <a:xfrm>
            <a:off x="357158" y="1214422"/>
            <a:ext cx="8382000" cy="457200"/>
          </a:xfrm>
          <a:prstGeom prst="rect">
            <a:avLst/>
          </a:prstGeom>
          <a:noFill/>
          <a:ln w="9525">
            <a:noFill/>
            <a:miter lim="800000"/>
            <a:headEnd/>
            <a:tailEnd/>
          </a:ln>
          <a:effectLst/>
        </p:spPr>
        <p:txBody>
          <a:bodyPr>
            <a:spAutoFit/>
          </a:bodyPr>
          <a:lstStyle/>
          <a:p>
            <a:pPr>
              <a:spcBef>
                <a:spcPct val="50000"/>
              </a:spcBef>
            </a:pPr>
            <a:r>
              <a:rPr lang="en-US" altLang="zh-CN" sz="2400" b="1" dirty="0">
                <a:latin typeface="Times New Roman" pitchFamily="18" charset="0"/>
              </a:rPr>
              <a:t>(</a:t>
            </a:r>
            <a:r>
              <a:rPr lang="en-US" altLang="zh-CN" sz="2400" b="1" dirty="0">
                <a:latin typeface="Times New Roman" pitchFamily="18" charset="0"/>
                <a:cs typeface="Times New Roman" pitchFamily="18" charset="0"/>
              </a:rPr>
              <a:t>3)  </a:t>
            </a:r>
            <a:r>
              <a:rPr lang="zh-CN" altLang="en-US" sz="2400" b="1" dirty="0">
                <a:latin typeface="宋体" pitchFamily="2" charset="-122"/>
              </a:rPr>
              <a:t>判断两个公式是否等值</a:t>
            </a:r>
          </a:p>
        </p:txBody>
      </p:sp>
      <p:sp>
        <p:nvSpPr>
          <p:cNvPr id="159749" name="Text Box 5"/>
          <p:cNvSpPr txBox="1">
            <a:spLocks noChangeArrowheads="1"/>
          </p:cNvSpPr>
          <p:nvPr/>
        </p:nvSpPr>
        <p:spPr bwMode="auto">
          <a:xfrm>
            <a:off x="-214346" y="5352516"/>
            <a:ext cx="9572692" cy="1791260"/>
          </a:xfrm>
          <a:prstGeom prst="rect">
            <a:avLst/>
          </a:prstGeom>
          <a:solidFill>
            <a:srgbClr val="8AD0D6">
              <a:alpha val="69020"/>
            </a:srgbClr>
          </a:solidFill>
          <a:ln>
            <a:noFill/>
            <a:headEnd/>
            <a:tailEnd/>
          </a:ln>
          <a:effectLst>
            <a:outerShdw blurRad="50800" dist="38100" dir="16200000"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a:spAutoFit/>
          </a:bodyPr>
          <a:lstStyle/>
          <a:p>
            <a:pPr lvl="2" algn="just">
              <a:spcBef>
                <a:spcPct val="20000"/>
              </a:spcBef>
              <a:buClr>
                <a:schemeClr val="bg2"/>
              </a:buClr>
              <a:buSzPct val="75000"/>
              <a:buFont typeface="Wingdings" pitchFamily="2" charset="2"/>
              <a:buNone/>
            </a:pPr>
            <a:r>
              <a:rPr lang="zh-CN" altLang="en-US" sz="2400" b="1" dirty="0">
                <a:solidFill>
                  <a:schemeClr val="bg1"/>
                </a:solidFill>
                <a:latin typeface="宋体" pitchFamily="2" charset="-122"/>
              </a:rPr>
              <a:t>说明：</a:t>
            </a:r>
          </a:p>
          <a:p>
            <a:pPr lvl="2" algn="just">
              <a:spcBef>
                <a:spcPct val="20000"/>
              </a:spcBef>
              <a:buClr>
                <a:schemeClr val="bg2"/>
              </a:buClr>
              <a:buSzPct val="75000"/>
              <a:buFont typeface="Wingdings" pitchFamily="2" charset="2"/>
              <a:buNone/>
            </a:pPr>
            <a:r>
              <a:rPr lang="zh-CN" altLang="en-US" sz="2400" b="1" dirty="0">
                <a:solidFill>
                  <a:schemeClr val="bg1"/>
                </a:solidFill>
                <a:latin typeface="宋体" pitchFamily="2" charset="-122"/>
              </a:rPr>
              <a:t>  由公式</a:t>
            </a:r>
            <a:r>
              <a:rPr lang="en-US" altLang="zh-CN" sz="2400" b="1" i="1" dirty="0">
                <a:solidFill>
                  <a:schemeClr val="bg1"/>
                </a:solidFill>
                <a:latin typeface="Times New Roman" pitchFamily="18" charset="0"/>
                <a:cs typeface="Times New Roman" pitchFamily="18" charset="0"/>
              </a:rPr>
              <a:t>A</a:t>
            </a:r>
            <a:r>
              <a:rPr lang="zh-CN" altLang="en-US" sz="2400" b="1" dirty="0">
                <a:solidFill>
                  <a:schemeClr val="bg1"/>
                </a:solidFill>
                <a:latin typeface="宋体" pitchFamily="2" charset="-122"/>
              </a:rPr>
              <a:t>的主析取范式确定它的主合取范式，反之亦然</a:t>
            </a:r>
            <a:r>
              <a:rPr lang="en-US" altLang="zh-CN" sz="2400" b="1" dirty="0">
                <a:solidFill>
                  <a:schemeClr val="bg1"/>
                </a:solidFill>
                <a:latin typeface="Times New Roman" pitchFamily="18" charset="0"/>
                <a:cs typeface="Times New Roman" pitchFamily="18" charset="0"/>
              </a:rPr>
              <a:t>.</a:t>
            </a:r>
          </a:p>
          <a:p>
            <a:pPr lvl="2">
              <a:spcBef>
                <a:spcPct val="20000"/>
              </a:spcBef>
              <a:buClr>
                <a:schemeClr val="bg2"/>
              </a:buClr>
              <a:buSzPct val="75000"/>
              <a:buFont typeface="Wingdings" pitchFamily="2" charset="2"/>
              <a:buNone/>
            </a:pPr>
            <a:r>
              <a:rPr lang="en-US" altLang="zh-CN" sz="2400" b="1" dirty="0">
                <a:solidFill>
                  <a:schemeClr val="bg1"/>
                </a:solidFill>
                <a:latin typeface="宋体" pitchFamily="2" charset="-122"/>
              </a:rPr>
              <a:t>  </a:t>
            </a:r>
            <a:r>
              <a:rPr lang="zh-CN" altLang="en-US" sz="2400" b="1" dirty="0">
                <a:solidFill>
                  <a:schemeClr val="bg1"/>
                </a:solidFill>
                <a:latin typeface="宋体" pitchFamily="2" charset="-122"/>
              </a:rPr>
              <a:t>用公式</a:t>
            </a:r>
            <a:r>
              <a:rPr lang="en-US" altLang="zh-CN" sz="2400" b="1" i="1" dirty="0">
                <a:solidFill>
                  <a:schemeClr val="bg1"/>
                </a:solidFill>
                <a:latin typeface="Times New Roman" pitchFamily="18" charset="0"/>
                <a:cs typeface="Times New Roman" pitchFamily="18" charset="0"/>
              </a:rPr>
              <a:t>A</a:t>
            </a:r>
            <a:r>
              <a:rPr lang="zh-CN" altLang="en-US" sz="2400" b="1" dirty="0">
                <a:solidFill>
                  <a:schemeClr val="bg1"/>
                </a:solidFill>
                <a:latin typeface="宋体" pitchFamily="2" charset="-122"/>
              </a:rPr>
              <a:t>的真值表求</a:t>
            </a:r>
            <a:r>
              <a:rPr lang="en-US" altLang="zh-CN" sz="2400" b="1" i="1" dirty="0">
                <a:solidFill>
                  <a:schemeClr val="bg1"/>
                </a:solidFill>
                <a:latin typeface="Times New Roman" pitchFamily="18" charset="0"/>
                <a:cs typeface="Times New Roman" pitchFamily="18" charset="0"/>
              </a:rPr>
              <a:t>A</a:t>
            </a:r>
            <a:r>
              <a:rPr lang="zh-CN" altLang="en-US" sz="2400" b="1" dirty="0">
                <a:solidFill>
                  <a:schemeClr val="bg1"/>
                </a:solidFill>
                <a:latin typeface="宋体" pitchFamily="2" charset="-122"/>
              </a:rPr>
              <a:t>的主范式</a:t>
            </a:r>
            <a:r>
              <a:rPr lang="en-US" altLang="zh-CN" sz="2400" b="1" dirty="0">
                <a:solidFill>
                  <a:schemeClr val="bg1"/>
                </a:solidFill>
                <a:latin typeface="Times New Roman" pitchFamily="18" charset="0"/>
                <a:cs typeface="Times New Roman" pitchFamily="18" charset="0"/>
              </a:rPr>
              <a:t>.</a:t>
            </a:r>
          </a:p>
          <a:p>
            <a:pPr lvl="2">
              <a:spcBef>
                <a:spcPct val="20000"/>
              </a:spcBef>
              <a:buClr>
                <a:schemeClr val="bg2"/>
              </a:buClr>
              <a:buSzPct val="75000"/>
              <a:buFont typeface="Wingdings" pitchFamily="2" charset="2"/>
              <a:buNone/>
            </a:pPr>
            <a:endParaRPr lang="en-US" altLang="zh-CN" sz="24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3" end="3"/>
                                            </p:txEl>
                                          </p:spTgt>
                                        </p:tgtEl>
                                        <p:attrNameLst>
                                          <p:attrName>style.visibility</p:attrName>
                                        </p:attrNameLst>
                                      </p:cBhvr>
                                      <p:to>
                                        <p:strVal val="visible"/>
                                      </p:to>
                                    </p:set>
                                    <p:animEffect transition="in" filter="blinds(horizontal)">
                                      <p:cBhvr>
                                        <p:cTn id="7" dur="500"/>
                                        <p:tgtEl>
                                          <p:spTgt spid="1597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9747">
                                            <p:txEl>
                                              <p:pRg st="4" end="4"/>
                                            </p:txEl>
                                          </p:spTgt>
                                        </p:tgtEl>
                                        <p:attrNameLst>
                                          <p:attrName>style.visibility</p:attrName>
                                        </p:attrNameLst>
                                      </p:cBhvr>
                                      <p:to>
                                        <p:strVal val="visible"/>
                                      </p:to>
                                    </p:set>
                                    <p:animEffect transition="in" filter="blinds(horizontal)">
                                      <p:cBhvr>
                                        <p:cTn id="12" dur="500"/>
                                        <p:tgtEl>
                                          <p:spTgt spid="15974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9747">
                                            <p:txEl>
                                              <p:pRg st="5" end="5"/>
                                            </p:txEl>
                                          </p:spTgt>
                                        </p:tgtEl>
                                        <p:attrNameLst>
                                          <p:attrName>style.visibility</p:attrName>
                                        </p:attrNameLst>
                                      </p:cBhvr>
                                      <p:to>
                                        <p:strVal val="visible"/>
                                      </p:to>
                                    </p:set>
                                    <p:animEffect transition="in" filter="blinds(horizontal)">
                                      <p:cBhvr>
                                        <p:cTn id="17" dur="500"/>
                                        <p:tgtEl>
                                          <p:spTgt spid="15974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9747">
                                            <p:txEl>
                                              <p:pRg st="6" end="6"/>
                                            </p:txEl>
                                          </p:spTgt>
                                        </p:tgtEl>
                                        <p:attrNameLst>
                                          <p:attrName>style.visibility</p:attrName>
                                        </p:attrNameLst>
                                      </p:cBhvr>
                                      <p:to>
                                        <p:strVal val="visible"/>
                                      </p:to>
                                    </p:set>
                                    <p:animEffect transition="in" filter="blinds(horizontal)">
                                      <p:cBhvr>
                                        <p:cTn id="22" dur="500"/>
                                        <p:tgtEl>
                                          <p:spTgt spid="15974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9749"/>
                                        </p:tgtEl>
                                        <p:attrNameLst>
                                          <p:attrName>style.visibility</p:attrName>
                                        </p:attrNameLst>
                                      </p:cBhvr>
                                      <p:to>
                                        <p:strVal val="visible"/>
                                      </p:to>
                                    </p:set>
                                    <p:animEffect transition="in" filter="fade">
                                      <p:cBhvr>
                                        <p:cTn id="27"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b="1" dirty="0">
                <a:latin typeface="宋体" pitchFamily="2" charset="-122"/>
              </a:rPr>
              <a:t>主范式的用途</a:t>
            </a:r>
            <a:r>
              <a:rPr lang="en-US" altLang="zh-CN" b="1" dirty="0">
                <a:latin typeface="宋体" pitchFamily="2" charset="-122"/>
              </a:rPr>
              <a:t>(</a:t>
            </a:r>
            <a:r>
              <a:rPr lang="zh-CN" altLang="en-US" b="1" dirty="0">
                <a:latin typeface="宋体" pitchFamily="2" charset="-122"/>
              </a:rPr>
              <a:t>续</a:t>
            </a:r>
            <a:r>
              <a:rPr lang="en-US" altLang="zh-CN" b="1" dirty="0">
                <a:latin typeface="宋体" pitchFamily="2" charset="-122"/>
              </a:rPr>
              <a:t>)</a:t>
            </a:r>
          </a:p>
        </p:txBody>
      </p:sp>
      <p:sp>
        <p:nvSpPr>
          <p:cNvPr id="41988" name="Rectangle 3"/>
          <p:cNvSpPr>
            <a:spLocks noGrp="1" noChangeArrowheads="1"/>
          </p:cNvSpPr>
          <p:nvPr>
            <p:ph idx="1"/>
          </p:nvPr>
        </p:nvSpPr>
        <p:spPr>
          <a:xfrm>
            <a:off x="500034" y="1500174"/>
            <a:ext cx="8143932" cy="4929222"/>
          </a:xfrm>
          <a:prstGeom prst="roundRect">
            <a:avLst>
              <a:gd name="adj" fmla="val 2907"/>
            </a:avLst>
          </a:prstGeom>
          <a:ln/>
        </p:spPr>
        <p:style>
          <a:lnRef idx="1">
            <a:schemeClr val="accent5"/>
          </a:lnRef>
          <a:fillRef idx="2">
            <a:schemeClr val="accent5"/>
          </a:fillRef>
          <a:effectRef idx="1">
            <a:schemeClr val="accent5"/>
          </a:effectRef>
          <a:fontRef idx="minor">
            <a:schemeClr val="dk1"/>
          </a:fontRef>
        </p:style>
        <p:txBody>
          <a:bodyPr tIns="216000"/>
          <a:lstStyle/>
          <a:p>
            <a:pPr algn="just">
              <a:lnSpc>
                <a:spcPct val="80000"/>
              </a:lnSpc>
              <a:buFont typeface="Wingdings" pitchFamily="2" charset="2"/>
              <a:buNone/>
            </a:pPr>
            <a:r>
              <a:rPr lang="zh-CN" altLang="en-US" sz="2800" b="1" dirty="0">
                <a:solidFill>
                  <a:schemeClr val="bg1"/>
                </a:solidFill>
                <a:latin typeface="宋体" pitchFamily="2" charset="-122"/>
              </a:rPr>
              <a:t>例</a:t>
            </a:r>
            <a:r>
              <a:rPr lang="zh-CN" altLang="en-US"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某公司要从赵、钱、孙、李、周五名新毕</a:t>
            </a:r>
          </a:p>
          <a:p>
            <a:pPr algn="just">
              <a:lnSpc>
                <a:spcPct val="80000"/>
              </a:lnSpc>
              <a:buFont typeface="Wingdings" pitchFamily="2" charset="2"/>
              <a:buNone/>
            </a:pPr>
            <a:r>
              <a:rPr lang="zh-CN" altLang="en-US" sz="2800" b="1" dirty="0">
                <a:solidFill>
                  <a:schemeClr val="bg1"/>
                </a:solidFill>
                <a:latin typeface="宋体" pitchFamily="2" charset="-122"/>
              </a:rPr>
              <a:t>业的大学生中选派一些人出国学习</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选派必须</a:t>
            </a:r>
          </a:p>
          <a:p>
            <a:pPr algn="just">
              <a:lnSpc>
                <a:spcPct val="80000"/>
              </a:lnSpc>
              <a:buFont typeface="Wingdings" pitchFamily="2" charset="2"/>
              <a:buNone/>
            </a:pPr>
            <a:r>
              <a:rPr lang="zh-CN" altLang="en-US" sz="2800" b="1" dirty="0">
                <a:solidFill>
                  <a:schemeClr val="bg1"/>
                </a:solidFill>
                <a:latin typeface="宋体" pitchFamily="2" charset="-122"/>
              </a:rPr>
              <a:t>满足以下条件：</a:t>
            </a:r>
            <a:r>
              <a:rPr lang="zh-CN" altLang="en-US" sz="2800" b="1" dirty="0">
                <a:solidFill>
                  <a:schemeClr val="bg1"/>
                </a:solidFill>
                <a:latin typeface="Times New Roman" pitchFamily="18" charset="0"/>
                <a:cs typeface="Times New Roman" pitchFamily="18" charset="0"/>
              </a:rPr>
              <a:t>    </a:t>
            </a:r>
          </a:p>
          <a:p>
            <a:pPr algn="just">
              <a:lnSpc>
                <a:spcPct val="80000"/>
              </a:lnSpc>
              <a:buFont typeface="Wingdings" pitchFamily="2" charset="2"/>
              <a:buNone/>
            </a:pPr>
            <a:r>
              <a:rPr lang="zh-CN" altLang="en-US" sz="2800" b="1" dirty="0">
                <a:solidFill>
                  <a:schemeClr val="bg1"/>
                </a:solidFill>
                <a:latin typeface="宋体" pitchFamily="2" charset="-122"/>
              </a:rPr>
              <a:t>  </a:t>
            </a:r>
            <a:r>
              <a:rPr lang="en-US" altLang="zh-CN" sz="2800" b="1" dirty="0">
                <a:solidFill>
                  <a:schemeClr val="bg1"/>
                </a:solidFill>
                <a:latin typeface="宋体" pitchFamily="2" charset="-122"/>
              </a:rPr>
              <a:t>(1)</a:t>
            </a:r>
            <a:r>
              <a:rPr lang="zh-CN" altLang="en-US" sz="2800" b="1" dirty="0">
                <a:solidFill>
                  <a:schemeClr val="bg1"/>
                </a:solidFill>
                <a:latin typeface="宋体" pitchFamily="2" charset="-122"/>
              </a:rPr>
              <a:t>若赵去，钱也去；</a:t>
            </a:r>
            <a:endParaRPr lang="zh-CN" altLang="en-US" sz="2800" b="1" dirty="0">
              <a:solidFill>
                <a:schemeClr val="bg1"/>
              </a:solidFill>
              <a:latin typeface="Times New Roman" pitchFamily="18" charset="0"/>
              <a:cs typeface="Times New Roman" pitchFamily="18" charset="0"/>
            </a:endParaRPr>
          </a:p>
          <a:p>
            <a:pPr algn="just">
              <a:lnSpc>
                <a:spcPct val="80000"/>
              </a:lnSpc>
              <a:buFont typeface="Wingdings" pitchFamily="2" charset="2"/>
              <a:buNone/>
            </a:pPr>
            <a:r>
              <a:rPr lang="zh-CN" altLang="en-US" sz="2800" b="1" dirty="0">
                <a:solidFill>
                  <a:schemeClr val="bg1"/>
                </a:solidFill>
                <a:latin typeface="宋体" pitchFamily="2" charset="-122"/>
              </a:rPr>
              <a:t>  </a:t>
            </a:r>
            <a:r>
              <a:rPr lang="en-US" altLang="zh-CN" sz="2800" b="1" dirty="0">
                <a:solidFill>
                  <a:schemeClr val="bg1"/>
                </a:solidFill>
                <a:latin typeface="宋体" pitchFamily="2" charset="-122"/>
              </a:rPr>
              <a:t>(2)</a:t>
            </a:r>
            <a:r>
              <a:rPr lang="zh-CN" altLang="en-US" sz="2800" b="1" dirty="0">
                <a:solidFill>
                  <a:schemeClr val="bg1"/>
                </a:solidFill>
                <a:latin typeface="宋体" pitchFamily="2" charset="-122"/>
              </a:rPr>
              <a:t>李、周两人中至少有一人去；</a:t>
            </a:r>
            <a:endParaRPr lang="zh-CN" altLang="en-US" sz="2800" b="1" dirty="0">
              <a:solidFill>
                <a:schemeClr val="bg1"/>
              </a:solidFill>
              <a:latin typeface="Times New Roman" pitchFamily="18" charset="0"/>
              <a:cs typeface="Times New Roman" pitchFamily="18" charset="0"/>
            </a:endParaRPr>
          </a:p>
          <a:p>
            <a:pPr algn="just">
              <a:lnSpc>
                <a:spcPct val="80000"/>
              </a:lnSpc>
              <a:buFont typeface="Wingdings" pitchFamily="2" charset="2"/>
              <a:buNone/>
            </a:pPr>
            <a:r>
              <a:rPr lang="zh-CN" altLang="en-US" sz="2800" b="1" dirty="0">
                <a:solidFill>
                  <a:schemeClr val="bg1"/>
                </a:solidFill>
                <a:latin typeface="宋体" pitchFamily="2" charset="-122"/>
              </a:rPr>
              <a:t>  </a:t>
            </a:r>
            <a:r>
              <a:rPr lang="en-US" altLang="zh-CN" sz="2800" b="1" dirty="0">
                <a:solidFill>
                  <a:schemeClr val="bg1"/>
                </a:solidFill>
                <a:latin typeface="宋体" pitchFamily="2" charset="-122"/>
              </a:rPr>
              <a:t>(3)</a:t>
            </a:r>
            <a:r>
              <a:rPr lang="zh-CN" altLang="en-US" sz="2800" b="1" dirty="0">
                <a:solidFill>
                  <a:schemeClr val="bg1"/>
                </a:solidFill>
                <a:latin typeface="宋体" pitchFamily="2" charset="-122"/>
              </a:rPr>
              <a:t>钱、孙两人中有一人去且仅去一人；</a:t>
            </a:r>
            <a:endParaRPr lang="zh-CN" altLang="en-US" sz="2800" b="1" dirty="0">
              <a:solidFill>
                <a:schemeClr val="bg1"/>
              </a:solidFill>
              <a:latin typeface="Times New Roman" pitchFamily="18" charset="0"/>
              <a:cs typeface="Times New Roman" pitchFamily="18" charset="0"/>
            </a:endParaRPr>
          </a:p>
          <a:p>
            <a:pPr algn="just">
              <a:lnSpc>
                <a:spcPct val="80000"/>
              </a:lnSpc>
              <a:buFont typeface="Wingdings" pitchFamily="2" charset="2"/>
              <a:buNone/>
            </a:pPr>
            <a:r>
              <a:rPr lang="zh-CN" altLang="en-US" sz="2800" b="1" dirty="0">
                <a:solidFill>
                  <a:schemeClr val="bg1"/>
                </a:solidFill>
                <a:latin typeface="宋体" pitchFamily="2" charset="-122"/>
              </a:rPr>
              <a:t>  </a:t>
            </a:r>
            <a:r>
              <a:rPr lang="en-US" altLang="zh-CN" sz="2800" b="1" dirty="0">
                <a:solidFill>
                  <a:schemeClr val="bg1"/>
                </a:solidFill>
                <a:latin typeface="宋体" pitchFamily="2" charset="-122"/>
              </a:rPr>
              <a:t>(4)</a:t>
            </a:r>
            <a:r>
              <a:rPr lang="zh-CN" altLang="en-US" sz="2800" b="1" dirty="0">
                <a:solidFill>
                  <a:schemeClr val="bg1"/>
                </a:solidFill>
                <a:latin typeface="宋体" pitchFamily="2" charset="-122"/>
              </a:rPr>
              <a:t>孙、李两人同去或同不去；</a:t>
            </a:r>
            <a:endParaRPr lang="zh-CN" altLang="en-US" sz="2800" b="1" dirty="0">
              <a:solidFill>
                <a:schemeClr val="bg1"/>
              </a:solidFill>
              <a:latin typeface="Times New Roman" pitchFamily="18" charset="0"/>
              <a:cs typeface="Times New Roman" pitchFamily="18" charset="0"/>
            </a:endParaRPr>
          </a:p>
          <a:p>
            <a:pPr algn="just">
              <a:lnSpc>
                <a:spcPct val="80000"/>
              </a:lnSpc>
              <a:buFont typeface="Wingdings" pitchFamily="2" charset="2"/>
              <a:buNone/>
            </a:pPr>
            <a:r>
              <a:rPr lang="zh-CN" altLang="en-US" sz="2800" b="1" dirty="0">
                <a:solidFill>
                  <a:schemeClr val="bg1"/>
                </a:solidFill>
                <a:latin typeface="宋体" pitchFamily="2" charset="-122"/>
              </a:rPr>
              <a:t>  </a:t>
            </a:r>
            <a:r>
              <a:rPr lang="en-US" altLang="zh-CN" sz="2800" b="1" dirty="0">
                <a:solidFill>
                  <a:schemeClr val="bg1"/>
                </a:solidFill>
                <a:latin typeface="宋体" pitchFamily="2" charset="-122"/>
              </a:rPr>
              <a:t>(5)</a:t>
            </a:r>
            <a:r>
              <a:rPr lang="zh-CN" altLang="en-US" sz="2800" b="1" dirty="0">
                <a:solidFill>
                  <a:schemeClr val="bg1"/>
                </a:solidFill>
                <a:latin typeface="宋体" pitchFamily="2" charset="-122"/>
              </a:rPr>
              <a:t>若周去，则赵、钱也去</a:t>
            </a:r>
            <a:r>
              <a:rPr lang="en-US" altLang="zh-CN" sz="2800" b="1" dirty="0">
                <a:solidFill>
                  <a:schemeClr val="bg1"/>
                </a:solidFill>
                <a:latin typeface="Times New Roman" pitchFamily="18" charset="0"/>
                <a:cs typeface="Times New Roman" pitchFamily="18" charset="0"/>
              </a:rPr>
              <a:t>. </a:t>
            </a:r>
          </a:p>
          <a:p>
            <a:pPr>
              <a:lnSpc>
                <a:spcPct val="80000"/>
              </a:lnSpc>
              <a:buFont typeface="Wingdings" pitchFamily="2" charset="2"/>
              <a:buNone/>
            </a:pPr>
            <a:r>
              <a:rPr lang="zh-CN" altLang="en-US" sz="2800" b="1" dirty="0">
                <a:solidFill>
                  <a:schemeClr val="bg1"/>
                </a:solidFill>
                <a:latin typeface="宋体" pitchFamily="2" charset="-122"/>
              </a:rPr>
              <a:t>试用主析取范式法分析该公司如何选派他们出</a:t>
            </a:r>
          </a:p>
          <a:p>
            <a:pPr>
              <a:lnSpc>
                <a:spcPct val="80000"/>
              </a:lnSpc>
              <a:buFont typeface="Wingdings" pitchFamily="2" charset="2"/>
              <a:buNone/>
            </a:pPr>
            <a:r>
              <a:rPr lang="zh-CN" altLang="en-US" sz="2800" b="1" dirty="0">
                <a:solidFill>
                  <a:schemeClr val="bg1"/>
                </a:solidFill>
                <a:latin typeface="宋体" pitchFamily="2" charset="-122"/>
              </a:rPr>
              <a:t>国？</a:t>
            </a:r>
            <a:endParaRPr lang="zh-CN" altLang="en-US" sz="2800" b="1" dirty="0">
              <a:solidFill>
                <a:schemeClr val="bg1"/>
              </a:solidFill>
            </a:endParaRPr>
          </a:p>
        </p:txBody>
      </p:sp>
      <p:sp>
        <p:nvSpPr>
          <p:cNvPr id="41986" name="灯片编号占位符 4"/>
          <p:cNvSpPr>
            <a:spLocks noGrp="1"/>
          </p:cNvSpPr>
          <p:nvPr>
            <p:ph type="sldNum" sz="quarter" idx="12"/>
          </p:nvPr>
        </p:nvSpPr>
        <p:spPr>
          <a:noFill/>
        </p:spPr>
        <p:txBody>
          <a:bodyPr/>
          <a:lstStyle/>
          <a:p>
            <a:fld id="{515FE49D-A06A-40CC-993B-5C1BDF6CDAA2}" type="slidenum">
              <a:rPr lang="en-US" altLang="zh-CN"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dirty="0">
                <a:latin typeface="宋体" pitchFamily="2" charset="-122"/>
              </a:rPr>
              <a:t>主范式的用途：例</a:t>
            </a:r>
            <a:r>
              <a:rPr lang="en-US" altLang="zh-CN" dirty="0">
                <a:latin typeface="宋体" pitchFamily="2" charset="-122"/>
              </a:rPr>
              <a:t>(</a:t>
            </a:r>
            <a:r>
              <a:rPr lang="zh-CN" altLang="en-US" dirty="0">
                <a:latin typeface="宋体" pitchFamily="2" charset="-122"/>
              </a:rPr>
              <a:t>续</a:t>
            </a:r>
            <a:r>
              <a:rPr lang="en-US" altLang="zh-CN" dirty="0">
                <a:latin typeface="宋体" pitchFamily="2" charset="-122"/>
              </a:rPr>
              <a:t>)</a:t>
            </a:r>
            <a:endParaRPr lang="en-US" altLang="zh-CN" b="1" dirty="0">
              <a:solidFill>
                <a:schemeClr val="bg2"/>
              </a:solidFill>
              <a:latin typeface="Times New Roman" pitchFamily="18" charset="0"/>
            </a:endParaRPr>
          </a:p>
        </p:txBody>
      </p:sp>
      <p:sp>
        <p:nvSpPr>
          <p:cNvPr id="43012" name="Rectangle 3"/>
          <p:cNvSpPr>
            <a:spLocks noGrp="1" noChangeArrowheads="1"/>
          </p:cNvSpPr>
          <p:nvPr>
            <p:ph idx="1"/>
          </p:nvPr>
        </p:nvSpPr>
        <p:spPr/>
        <p:txBody>
          <a:bodyPr/>
          <a:lstStyle/>
          <a:p>
            <a:pPr algn="just">
              <a:buFont typeface="Wingdings" pitchFamily="2" charset="2"/>
              <a:buNone/>
            </a:pPr>
            <a:r>
              <a:rPr lang="zh-CN" altLang="en-US" sz="2800" b="1">
                <a:latin typeface="宋体" pitchFamily="2" charset="-122"/>
              </a:rPr>
              <a:t>解此类问题的步骤为：</a:t>
            </a:r>
            <a:endParaRPr lang="zh-CN" altLang="en-US" sz="2800" b="1">
              <a:latin typeface="Times New Roman" pitchFamily="18" charset="0"/>
              <a:cs typeface="Times New Roman" pitchFamily="18" charset="0"/>
            </a:endParaRPr>
          </a:p>
          <a:p>
            <a:pPr algn="just">
              <a:buFont typeface="Wingdings" pitchFamily="2" charset="2"/>
              <a:buNone/>
            </a:pPr>
            <a:r>
              <a:rPr lang="zh-CN" altLang="en-US" sz="2800" b="1">
                <a:latin typeface="宋体" pitchFamily="2" charset="-122"/>
              </a:rPr>
              <a:t>①</a:t>
            </a:r>
            <a:r>
              <a:rPr lang="zh-CN" altLang="en-US" sz="2800" b="1">
                <a:latin typeface="Times New Roman" pitchFamily="18" charset="0"/>
                <a:cs typeface="Times New Roman" pitchFamily="18" charset="0"/>
              </a:rPr>
              <a:t> </a:t>
            </a:r>
            <a:r>
              <a:rPr lang="zh-CN" altLang="en-US" sz="2800" b="1">
                <a:latin typeface="宋体" pitchFamily="2" charset="-122"/>
              </a:rPr>
              <a:t>将简单命题符号化</a:t>
            </a:r>
            <a:endParaRPr lang="zh-CN" altLang="en-US" sz="2800" b="1">
              <a:latin typeface="Times New Roman" pitchFamily="18" charset="0"/>
              <a:cs typeface="Times New Roman" pitchFamily="18" charset="0"/>
            </a:endParaRPr>
          </a:p>
          <a:p>
            <a:pPr algn="just">
              <a:buFont typeface="Wingdings" pitchFamily="2" charset="2"/>
              <a:buNone/>
            </a:pPr>
            <a:r>
              <a:rPr lang="zh-CN" altLang="en-US" sz="2800" b="1">
                <a:latin typeface="宋体" pitchFamily="2" charset="-122"/>
              </a:rPr>
              <a:t>②</a:t>
            </a:r>
            <a:r>
              <a:rPr lang="zh-CN" altLang="en-US" sz="2800" b="1">
                <a:latin typeface="Times New Roman" pitchFamily="18" charset="0"/>
                <a:cs typeface="Times New Roman" pitchFamily="18" charset="0"/>
              </a:rPr>
              <a:t> </a:t>
            </a:r>
            <a:r>
              <a:rPr lang="zh-CN" altLang="en-US" sz="2800" b="1">
                <a:latin typeface="宋体" pitchFamily="2" charset="-122"/>
              </a:rPr>
              <a:t>写出各复合命题</a:t>
            </a:r>
            <a:endParaRPr lang="zh-CN" altLang="en-US" sz="2800" b="1">
              <a:latin typeface="Times New Roman" pitchFamily="18" charset="0"/>
              <a:cs typeface="Times New Roman" pitchFamily="18" charset="0"/>
            </a:endParaRPr>
          </a:p>
          <a:p>
            <a:pPr>
              <a:buFont typeface="Wingdings" pitchFamily="2" charset="2"/>
              <a:buNone/>
            </a:pPr>
            <a:r>
              <a:rPr lang="zh-CN" altLang="en-US" sz="2800" b="1">
                <a:latin typeface="宋体" pitchFamily="2" charset="-122"/>
              </a:rPr>
              <a:t>③</a:t>
            </a:r>
            <a:r>
              <a:rPr lang="zh-CN" altLang="en-US" sz="2800" b="1">
                <a:latin typeface="Times New Roman" pitchFamily="18" charset="0"/>
                <a:cs typeface="Times New Roman" pitchFamily="18" charset="0"/>
              </a:rPr>
              <a:t> </a:t>
            </a:r>
            <a:r>
              <a:rPr lang="zh-CN" altLang="en-US" sz="2800" b="1">
                <a:latin typeface="宋体" pitchFamily="2" charset="-122"/>
              </a:rPr>
              <a:t>写出由②中复合命题组成的合取式</a:t>
            </a:r>
            <a:r>
              <a:rPr lang="zh-CN" altLang="en-US" sz="2800" b="1"/>
              <a:t> </a:t>
            </a:r>
          </a:p>
          <a:p>
            <a:pPr>
              <a:buFont typeface="Wingdings" pitchFamily="2" charset="2"/>
              <a:buNone/>
            </a:pPr>
            <a:r>
              <a:rPr lang="zh-CN" altLang="en-US" sz="2800" b="1">
                <a:latin typeface="宋体" pitchFamily="2" charset="-122"/>
              </a:rPr>
              <a:t>④</a:t>
            </a:r>
            <a:r>
              <a:rPr lang="zh-CN" altLang="en-US" sz="2800" b="1">
                <a:latin typeface="Times New Roman" pitchFamily="18" charset="0"/>
                <a:cs typeface="Times New Roman" pitchFamily="18" charset="0"/>
              </a:rPr>
              <a:t> </a:t>
            </a:r>
            <a:r>
              <a:rPr lang="zh-CN" altLang="en-US" sz="2800" b="1">
                <a:latin typeface="Times New Roman" pitchFamily="18" charset="0"/>
              </a:rPr>
              <a:t>求</a:t>
            </a:r>
            <a:r>
              <a:rPr lang="zh-CN" altLang="en-US" sz="2800" b="1">
                <a:latin typeface="宋体" pitchFamily="2" charset="-122"/>
              </a:rPr>
              <a:t>③中所得公式的主析取范式</a:t>
            </a:r>
            <a:r>
              <a:rPr lang="zh-CN" altLang="en-US" sz="2800" b="1"/>
              <a:t>  </a:t>
            </a:r>
          </a:p>
        </p:txBody>
      </p:sp>
      <p:sp>
        <p:nvSpPr>
          <p:cNvPr id="43010" name="灯片编号占位符 4"/>
          <p:cNvSpPr>
            <a:spLocks noGrp="1"/>
          </p:cNvSpPr>
          <p:nvPr>
            <p:ph type="sldNum" sz="quarter" idx="12"/>
          </p:nvPr>
        </p:nvSpPr>
        <p:spPr>
          <a:noFill/>
        </p:spPr>
        <p:txBody>
          <a:bodyPr/>
          <a:lstStyle/>
          <a:p>
            <a:fld id="{3F993566-11AB-4577-8F3A-4E73B2A536EB}" type="slidenum">
              <a:rPr lang="en-US" altLang="zh-CN"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p:txBody>
          <a:bodyPr/>
          <a:lstStyle/>
          <a:p>
            <a:r>
              <a:rPr lang="zh-CN" altLang="en-US"/>
              <a:t>等值式 </a:t>
            </a:r>
          </a:p>
        </p:txBody>
      </p:sp>
      <p:sp>
        <p:nvSpPr>
          <p:cNvPr id="7" name="内容占位符 6"/>
          <p:cNvSpPr>
            <a:spLocks noGrp="1"/>
          </p:cNvSpPr>
          <p:nvPr>
            <p:ph idx="1"/>
          </p:nvPr>
        </p:nvSpPr>
        <p:spPr>
          <a:xfrm>
            <a:off x="484188" y="1639888"/>
            <a:ext cx="8659812" cy="4957762"/>
          </a:xfrm>
        </p:spPr>
        <p:txBody>
          <a:bodyPr/>
          <a:lstStyle/>
          <a:p>
            <a:r>
              <a:rPr lang="zh-CN" altLang="en-US" dirty="0"/>
              <a:t>定义 </a:t>
            </a:r>
            <a:r>
              <a:rPr lang="en-US" altLang="zh-CN" dirty="0"/>
              <a:t>: </a:t>
            </a:r>
            <a:r>
              <a:rPr lang="zh-CN" altLang="en-US" dirty="0"/>
              <a:t>若等价式</a:t>
            </a:r>
            <a:r>
              <a:rPr lang="en-US" altLang="zh-CN" dirty="0"/>
              <a:t>A</a:t>
            </a:r>
            <a:r>
              <a:rPr lang="en-US" altLang="zh-CN" dirty="0">
                <a:sym typeface="Symbol" pitchFamily="18" charset="2"/>
              </a:rPr>
              <a:t></a:t>
            </a:r>
            <a:r>
              <a:rPr lang="en-US" altLang="zh-CN" dirty="0"/>
              <a:t>B</a:t>
            </a:r>
            <a:r>
              <a:rPr lang="zh-CN" altLang="en-US" dirty="0"/>
              <a:t>是重言式，则称</a:t>
            </a:r>
            <a:r>
              <a:rPr lang="en-US" altLang="zh-CN" dirty="0"/>
              <a:t>A</a:t>
            </a:r>
            <a:r>
              <a:rPr lang="zh-CN" altLang="en-US" dirty="0"/>
              <a:t>与</a:t>
            </a:r>
            <a:r>
              <a:rPr lang="en-US" altLang="zh-CN" dirty="0"/>
              <a:t>B</a:t>
            </a:r>
            <a:r>
              <a:rPr lang="zh-CN" altLang="en-US" dirty="0"/>
              <a:t>等值，</a:t>
            </a:r>
          </a:p>
          <a:p>
            <a:r>
              <a:rPr lang="zh-CN" altLang="en-US" dirty="0"/>
              <a:t>记作</a:t>
            </a:r>
            <a:r>
              <a:rPr lang="en-US" altLang="zh-CN" dirty="0"/>
              <a:t>A</a:t>
            </a:r>
            <a:r>
              <a:rPr lang="en-US" altLang="zh-CN" dirty="0">
                <a:sym typeface="Symbol" pitchFamily="18" charset="2"/>
              </a:rPr>
              <a:t></a:t>
            </a:r>
            <a:r>
              <a:rPr lang="en-US" altLang="zh-CN" dirty="0"/>
              <a:t>B</a:t>
            </a:r>
            <a:r>
              <a:rPr lang="zh-CN" altLang="en-US" dirty="0"/>
              <a:t>，并称</a:t>
            </a:r>
            <a:r>
              <a:rPr lang="en-US" altLang="zh-CN" dirty="0"/>
              <a:t>A</a:t>
            </a:r>
            <a:r>
              <a:rPr lang="en-US" altLang="zh-CN" dirty="0">
                <a:sym typeface="Symbol" pitchFamily="18" charset="2"/>
              </a:rPr>
              <a:t></a:t>
            </a:r>
            <a:r>
              <a:rPr lang="en-US" altLang="zh-CN" dirty="0"/>
              <a:t>B</a:t>
            </a:r>
            <a:r>
              <a:rPr lang="zh-CN" altLang="en-US" dirty="0"/>
              <a:t>是等值式</a:t>
            </a:r>
          </a:p>
          <a:p>
            <a:r>
              <a:rPr lang="zh-CN" altLang="en-US" dirty="0"/>
              <a:t>说明：定义中，</a:t>
            </a:r>
            <a:r>
              <a:rPr lang="en-US" altLang="zh-CN" dirty="0">
                <a:sym typeface="Symbol" pitchFamily="18" charset="2"/>
              </a:rPr>
              <a:t></a:t>
            </a:r>
            <a:r>
              <a:rPr lang="zh-CN" altLang="en-US" dirty="0">
                <a:sym typeface="Symbol" pitchFamily="18" charset="2"/>
              </a:rPr>
              <a:t>是两个命题等值的简便记号，不是联结词。</a:t>
            </a:r>
            <a:endParaRPr lang="en-US" altLang="zh-CN" dirty="0"/>
          </a:p>
          <a:p>
            <a:r>
              <a:rPr lang="zh-CN" altLang="en-US" dirty="0"/>
              <a:t>用真值表可验证两个公式是否等值</a:t>
            </a:r>
          </a:p>
          <a:p>
            <a:r>
              <a:rPr lang="zh-CN" altLang="en-US" dirty="0"/>
              <a:t>请验证：</a:t>
            </a:r>
            <a:r>
              <a:rPr lang="en-US" altLang="zh-CN" dirty="0"/>
              <a:t>	p</a:t>
            </a:r>
            <a:r>
              <a:rPr lang="en-US" altLang="zh-CN" dirty="0">
                <a:sym typeface="Symbol" pitchFamily="18" charset="2"/>
              </a:rPr>
              <a:t></a:t>
            </a:r>
            <a:r>
              <a:rPr lang="en-US" altLang="zh-CN" dirty="0"/>
              <a:t>(</a:t>
            </a:r>
            <a:r>
              <a:rPr lang="en-US" altLang="zh-CN" dirty="0" err="1"/>
              <a:t>q</a:t>
            </a:r>
            <a:r>
              <a:rPr lang="en-US" altLang="zh-CN" dirty="0" err="1">
                <a:sym typeface="Symbol" pitchFamily="18" charset="2"/>
              </a:rPr>
              <a:t></a:t>
            </a:r>
            <a:r>
              <a:rPr lang="en-US" altLang="zh-CN" dirty="0" err="1"/>
              <a:t>r</a:t>
            </a:r>
            <a:r>
              <a:rPr lang="en-US" altLang="zh-CN" dirty="0"/>
              <a:t>) </a:t>
            </a:r>
            <a:r>
              <a:rPr lang="zh-CN" altLang="en-US" dirty="0"/>
              <a:t>与</a:t>
            </a:r>
            <a:r>
              <a:rPr lang="en-US" altLang="zh-CN" dirty="0"/>
              <a:t>(</a:t>
            </a:r>
            <a:r>
              <a:rPr lang="en-US" altLang="zh-CN" dirty="0" err="1"/>
              <a:t>p</a:t>
            </a:r>
            <a:r>
              <a:rPr lang="en-US" altLang="zh-CN" dirty="0" err="1">
                <a:sym typeface="Symbol" pitchFamily="18" charset="2"/>
              </a:rPr>
              <a:t></a:t>
            </a:r>
            <a:r>
              <a:rPr lang="en-US" altLang="zh-CN" dirty="0" err="1"/>
              <a:t>q</a:t>
            </a:r>
            <a:r>
              <a:rPr lang="en-US" altLang="zh-CN" dirty="0"/>
              <a:t>) </a:t>
            </a:r>
            <a:r>
              <a:rPr lang="en-US" altLang="zh-CN" dirty="0">
                <a:sym typeface="Symbol" pitchFamily="18" charset="2"/>
              </a:rPr>
              <a:t></a:t>
            </a:r>
            <a:r>
              <a:rPr lang="en-US" altLang="zh-CN" dirty="0"/>
              <a:t>r</a:t>
            </a:r>
          </a:p>
          <a:p>
            <a:pPr>
              <a:buNone/>
            </a:pPr>
            <a:r>
              <a:rPr lang="en-US" altLang="zh-CN" dirty="0"/>
              <a:t>	              	p</a:t>
            </a:r>
            <a:r>
              <a:rPr lang="en-US" altLang="zh-CN" dirty="0">
                <a:sym typeface="Symbol" pitchFamily="18" charset="2"/>
              </a:rPr>
              <a:t></a:t>
            </a:r>
            <a:r>
              <a:rPr lang="en-US" altLang="zh-CN" dirty="0"/>
              <a:t>(</a:t>
            </a:r>
            <a:r>
              <a:rPr lang="en-US" altLang="zh-CN" dirty="0" err="1"/>
              <a:t>q</a:t>
            </a:r>
            <a:r>
              <a:rPr lang="en-US" altLang="zh-CN" dirty="0" err="1">
                <a:sym typeface="Symbol" pitchFamily="18" charset="2"/>
              </a:rPr>
              <a:t></a:t>
            </a:r>
            <a:r>
              <a:rPr lang="en-US" altLang="zh-CN" dirty="0" err="1"/>
              <a:t>r</a:t>
            </a:r>
            <a:r>
              <a:rPr lang="en-US" altLang="zh-CN" dirty="0"/>
              <a:t>) </a:t>
            </a:r>
            <a:r>
              <a:rPr lang="zh-CN" altLang="en-US" dirty="0"/>
              <a:t>与</a:t>
            </a:r>
            <a:r>
              <a:rPr lang="en-US" altLang="zh-CN" dirty="0"/>
              <a:t>(</a:t>
            </a:r>
            <a:r>
              <a:rPr lang="en-US" altLang="zh-CN" dirty="0" err="1"/>
              <a:t>p</a:t>
            </a:r>
            <a:r>
              <a:rPr lang="en-US" altLang="zh-CN" dirty="0" err="1">
                <a:sym typeface="Symbol" pitchFamily="18" charset="2"/>
              </a:rPr>
              <a:t></a:t>
            </a:r>
            <a:r>
              <a:rPr lang="en-US" altLang="zh-CN" dirty="0" err="1"/>
              <a:t>q</a:t>
            </a:r>
            <a:r>
              <a:rPr lang="en-US" altLang="zh-CN" dirty="0"/>
              <a:t>) </a:t>
            </a:r>
            <a:r>
              <a:rPr lang="en-US" altLang="zh-CN" dirty="0">
                <a:sym typeface="Symbol" pitchFamily="18" charset="2"/>
              </a:rPr>
              <a:t></a:t>
            </a:r>
            <a:r>
              <a:rPr lang="en-US" altLang="zh-CN" dirty="0"/>
              <a:t>r </a:t>
            </a:r>
          </a:p>
          <a:p>
            <a:endParaRPr lang="en-US" altLang="zh-CN" dirty="0"/>
          </a:p>
          <a:p>
            <a:endParaRPr lang="zh-CN" altLang="en-US" dirty="0"/>
          </a:p>
        </p:txBody>
      </p:sp>
      <p:sp>
        <p:nvSpPr>
          <p:cNvPr id="4098" name="灯片编号占位符 4"/>
          <p:cNvSpPr>
            <a:spLocks noGrp="1"/>
          </p:cNvSpPr>
          <p:nvPr>
            <p:ph type="sldNum" sz="quarter" idx="12"/>
          </p:nvPr>
        </p:nvSpPr>
        <p:spPr/>
        <p:txBody>
          <a:bodyPr/>
          <a:lstStyle/>
          <a:p>
            <a:fld id="{5567F566-6B77-44E9-BE3E-0A610AD325A2}"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dirty="0">
                <a:latin typeface="宋体" pitchFamily="2" charset="-122"/>
              </a:rPr>
              <a:t>主范式的用途：例</a:t>
            </a:r>
            <a:r>
              <a:rPr lang="en-US" altLang="zh-CN" dirty="0">
                <a:latin typeface="宋体" pitchFamily="2" charset="-122"/>
              </a:rPr>
              <a:t>(</a:t>
            </a:r>
            <a:r>
              <a:rPr lang="zh-CN" altLang="en-US" dirty="0">
                <a:latin typeface="宋体" pitchFamily="2" charset="-122"/>
              </a:rPr>
              <a:t>续</a:t>
            </a:r>
            <a:r>
              <a:rPr lang="en-US" altLang="zh-CN" dirty="0">
                <a:latin typeface="宋体" pitchFamily="2" charset="-122"/>
              </a:rPr>
              <a:t>)</a:t>
            </a:r>
            <a:endParaRPr lang="en-US" altLang="zh-CN" b="1" dirty="0">
              <a:latin typeface="Times New Roman" pitchFamily="18" charset="0"/>
            </a:endParaRPr>
          </a:p>
        </p:txBody>
      </p:sp>
      <p:sp>
        <p:nvSpPr>
          <p:cNvPr id="162819" name="Rectangle 3"/>
          <p:cNvSpPr>
            <a:spLocks noGrp="1" noChangeArrowheads="1"/>
          </p:cNvSpPr>
          <p:nvPr>
            <p:ph idx="1"/>
          </p:nvPr>
        </p:nvSpPr>
        <p:spPr>
          <a:xfrm>
            <a:off x="455160" y="1357298"/>
            <a:ext cx="8188806" cy="5214974"/>
          </a:xfrm>
          <a:prstGeom prst="roundRect">
            <a:avLst>
              <a:gd name="adj" fmla="val 4078"/>
            </a:avLst>
          </a:prstGeom>
          <a:ln/>
        </p:spPr>
        <p:style>
          <a:lnRef idx="1">
            <a:schemeClr val="accent5"/>
          </a:lnRef>
          <a:fillRef idx="2">
            <a:schemeClr val="accent5"/>
          </a:fillRef>
          <a:effectRef idx="1">
            <a:schemeClr val="accent5"/>
          </a:effectRef>
          <a:fontRef idx="minor">
            <a:schemeClr val="dk1"/>
          </a:fontRef>
        </p:style>
        <p:txBody>
          <a:bodyPr/>
          <a:lstStyle/>
          <a:p>
            <a:pPr algn="just">
              <a:lnSpc>
                <a:spcPct val="90000"/>
              </a:lnSpc>
              <a:buFont typeface="Wingdings" pitchFamily="2" charset="2"/>
              <a:buNone/>
            </a:pPr>
            <a:r>
              <a:rPr lang="zh-CN" altLang="en-US" sz="2800" b="1" dirty="0">
                <a:solidFill>
                  <a:schemeClr val="bg1"/>
                </a:solidFill>
                <a:latin typeface="宋体" pitchFamily="2" charset="-122"/>
              </a:rPr>
              <a:t>解</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①</a:t>
            </a:r>
            <a:r>
              <a:rPr lang="zh-CN" altLang="en-US"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设</a:t>
            </a:r>
            <a:r>
              <a:rPr lang="en-US" altLang="zh-CN" sz="2800" b="1" i="1" dirty="0">
                <a:solidFill>
                  <a:schemeClr val="bg1"/>
                </a:solidFill>
                <a:latin typeface="Times New Roman" pitchFamily="18" charset="0"/>
                <a:cs typeface="Times New Roman" pitchFamily="18" charset="0"/>
              </a:rPr>
              <a:t>p</a:t>
            </a:r>
            <a:r>
              <a:rPr lang="zh-CN" altLang="en-US" sz="2800" b="1" dirty="0">
                <a:solidFill>
                  <a:schemeClr val="bg1"/>
                </a:solidFill>
                <a:latin typeface="宋体" pitchFamily="2" charset="-122"/>
              </a:rPr>
              <a:t>：派赵去，</a:t>
            </a:r>
            <a:r>
              <a:rPr lang="en-US" altLang="zh-CN" sz="2800" b="1" i="1" dirty="0">
                <a:solidFill>
                  <a:schemeClr val="bg1"/>
                </a:solidFill>
                <a:latin typeface="Times New Roman" pitchFamily="18" charset="0"/>
                <a:cs typeface="Times New Roman" pitchFamily="18" charset="0"/>
              </a:rPr>
              <a:t>q</a:t>
            </a:r>
            <a:r>
              <a:rPr lang="zh-CN" altLang="en-US" sz="2800" b="1" dirty="0">
                <a:solidFill>
                  <a:schemeClr val="bg1"/>
                </a:solidFill>
                <a:latin typeface="宋体" pitchFamily="2" charset="-122"/>
              </a:rPr>
              <a:t>：派钱去，</a:t>
            </a:r>
            <a:r>
              <a:rPr lang="en-US" altLang="zh-CN" sz="2800" b="1" i="1" dirty="0">
                <a:solidFill>
                  <a:schemeClr val="bg1"/>
                </a:solidFill>
                <a:latin typeface="Times New Roman" pitchFamily="18" charset="0"/>
                <a:cs typeface="Times New Roman" pitchFamily="18" charset="0"/>
              </a:rPr>
              <a:t>r</a:t>
            </a:r>
            <a:r>
              <a:rPr lang="zh-CN" altLang="en-US" sz="2800" b="1" dirty="0">
                <a:solidFill>
                  <a:schemeClr val="bg1"/>
                </a:solidFill>
                <a:latin typeface="宋体" pitchFamily="2" charset="-122"/>
              </a:rPr>
              <a:t>：派孙去，</a:t>
            </a:r>
          </a:p>
          <a:p>
            <a:pPr algn="just">
              <a:lnSpc>
                <a:spcPct val="90000"/>
              </a:lnSpc>
              <a:buFont typeface="Wingdings" pitchFamily="2" charset="2"/>
              <a:buNone/>
            </a:pPr>
            <a:r>
              <a:rPr lang="zh-CN" altLang="en-US" sz="2800" b="1" dirty="0">
                <a:solidFill>
                  <a:schemeClr val="bg1"/>
                </a:solidFill>
                <a:latin typeface="宋体" pitchFamily="2" charset="-122"/>
              </a:rPr>
              <a:t>       </a:t>
            </a:r>
            <a:r>
              <a:rPr lang="en-US" altLang="zh-CN" sz="2800" b="1" i="1" dirty="0">
                <a:solidFill>
                  <a:schemeClr val="bg1"/>
                </a:solidFill>
                <a:latin typeface="Times New Roman" pitchFamily="18" charset="0"/>
                <a:cs typeface="Times New Roman" pitchFamily="18" charset="0"/>
              </a:rPr>
              <a:t>s</a:t>
            </a:r>
            <a:r>
              <a:rPr lang="zh-CN" altLang="en-US" sz="2800" b="1" dirty="0">
                <a:solidFill>
                  <a:schemeClr val="bg1"/>
                </a:solidFill>
                <a:latin typeface="宋体" pitchFamily="2" charset="-122"/>
              </a:rPr>
              <a:t>：派李去，</a:t>
            </a:r>
            <a:r>
              <a:rPr lang="en-US" altLang="zh-CN" sz="2800" b="1" i="1" dirty="0">
                <a:solidFill>
                  <a:schemeClr val="bg1"/>
                </a:solidFill>
                <a:latin typeface="Times New Roman" pitchFamily="18" charset="0"/>
                <a:cs typeface="Times New Roman" pitchFamily="18" charset="0"/>
              </a:rPr>
              <a:t>u</a:t>
            </a:r>
            <a:r>
              <a:rPr lang="zh-CN" altLang="en-US" sz="2800" b="1" dirty="0">
                <a:solidFill>
                  <a:schemeClr val="bg1"/>
                </a:solidFill>
                <a:latin typeface="宋体" pitchFamily="2" charset="-122"/>
              </a:rPr>
              <a:t>：派周去</a:t>
            </a:r>
            <a:r>
              <a:rPr lang="en-US" altLang="zh-CN" sz="2800" b="1" dirty="0">
                <a:solidFill>
                  <a:schemeClr val="bg1"/>
                </a:solidFill>
                <a:latin typeface="宋体" pitchFamily="2" charset="-122"/>
              </a:rPr>
              <a:t>.</a:t>
            </a:r>
            <a:endParaRPr lang="en-US" altLang="zh-CN" sz="2800" b="1" dirty="0">
              <a:solidFill>
                <a:schemeClr val="bg1"/>
              </a:solidFill>
              <a:latin typeface="Times New Roman" pitchFamily="18" charset="0"/>
              <a:cs typeface="Times New Roman" pitchFamily="18" charset="0"/>
            </a:endParaRPr>
          </a:p>
          <a:p>
            <a:pPr algn="just">
              <a:lnSpc>
                <a:spcPct val="90000"/>
              </a:lnSpc>
              <a:buFont typeface="Wingdings" pitchFamily="2" charset="2"/>
              <a:buNone/>
            </a:pPr>
            <a:r>
              <a:rPr lang="en-US" altLang="zh-CN" sz="2800" b="1" dirty="0">
                <a:solidFill>
                  <a:schemeClr val="bg1"/>
                </a:solidFill>
                <a:latin typeface="Times New Roman" pitchFamily="18" charset="0"/>
              </a:rPr>
              <a:t>  ② (1) (</a:t>
            </a:r>
            <a:r>
              <a:rPr lang="en-US" altLang="zh-CN" sz="2800" b="1" i="1" dirty="0" err="1">
                <a:solidFill>
                  <a:schemeClr val="bg1"/>
                </a:solidFill>
                <a:latin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a:solidFill>
                  <a:schemeClr val="bg1"/>
                </a:solidFill>
                <a:latin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rPr>
              <a:t>       (2) (</a:t>
            </a:r>
            <a:r>
              <a:rPr lang="en-US" altLang="zh-CN" sz="2800" b="1" i="1" dirty="0" err="1">
                <a:solidFill>
                  <a:schemeClr val="bg1"/>
                </a:solidFill>
                <a:latin typeface="Times New Roman" pitchFamily="18" charset="0"/>
              </a:rPr>
              <a:t>s</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u</a:t>
            </a:r>
            <a:r>
              <a:rPr lang="en-US" altLang="zh-CN" sz="2800" b="1" dirty="0">
                <a:solidFill>
                  <a:schemeClr val="bg1"/>
                </a:solidFill>
                <a:latin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rPr>
              <a:t>       (3) ((</a:t>
            </a:r>
            <a:r>
              <a:rPr lang="en-US" altLang="zh-CN" sz="2800" b="1" i="1" dirty="0">
                <a:solidFill>
                  <a:schemeClr val="bg1"/>
                </a:solidFill>
                <a:latin typeface="Times New Roman" pitchFamily="18" charset="0"/>
              </a:rPr>
              <a:t>q</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r</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r</a:t>
            </a:r>
            <a:r>
              <a:rPr lang="en-US" altLang="zh-CN" sz="2800" b="1" dirty="0">
                <a:solidFill>
                  <a:schemeClr val="bg1"/>
                </a:solidFill>
                <a:latin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rPr>
              <a:t>       (4) ((</a:t>
            </a:r>
            <a:r>
              <a:rPr lang="en-US" altLang="zh-CN" sz="2800" b="1" i="1" dirty="0" err="1">
                <a:solidFill>
                  <a:schemeClr val="bg1"/>
                </a:solidFill>
                <a:latin typeface="Times New Roman" pitchFamily="18" charset="0"/>
              </a:rPr>
              <a:t>r</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s</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r</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s</a:t>
            </a:r>
            <a:r>
              <a:rPr lang="en-US" altLang="zh-CN" sz="2800" b="1" dirty="0">
                <a:solidFill>
                  <a:schemeClr val="bg1"/>
                </a:solidFill>
                <a:latin typeface="Times New Roman" pitchFamily="18" charset="0"/>
              </a:rPr>
              <a:t>))</a:t>
            </a:r>
          </a:p>
          <a:p>
            <a:pPr algn="just">
              <a:lnSpc>
                <a:spcPct val="90000"/>
              </a:lnSpc>
              <a:buFont typeface="Wingdings" pitchFamily="2" charset="2"/>
              <a:buNone/>
            </a:pPr>
            <a:r>
              <a:rPr lang="en-US" altLang="zh-CN" sz="2800" b="1" dirty="0">
                <a:solidFill>
                  <a:schemeClr val="bg1"/>
                </a:solidFill>
                <a:latin typeface="Times New Roman" pitchFamily="18" charset="0"/>
              </a:rPr>
              <a:t>       (5) (</a:t>
            </a:r>
            <a:r>
              <a:rPr lang="en-US" altLang="zh-CN" sz="2800" b="1" i="1" dirty="0">
                <a:solidFill>
                  <a:schemeClr val="bg1"/>
                </a:solidFill>
                <a:latin typeface="Times New Roman" pitchFamily="18" charset="0"/>
              </a:rPr>
              <a:t>u</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err="1">
                <a:solidFill>
                  <a:schemeClr val="bg1"/>
                </a:solidFill>
                <a:latin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a:solidFill>
                  <a:schemeClr val="bg1"/>
                </a:solidFill>
                <a:latin typeface="Times New Roman" pitchFamily="18" charset="0"/>
              </a:rPr>
              <a:t>)) </a:t>
            </a:r>
          </a:p>
          <a:p>
            <a:pPr algn="just">
              <a:lnSpc>
                <a:spcPct val="90000"/>
              </a:lnSpc>
              <a:buFont typeface="Wingdings" pitchFamily="2" charset="2"/>
              <a:buNone/>
            </a:pPr>
            <a:r>
              <a:rPr lang="en-US" altLang="zh-CN" sz="2800" b="1" dirty="0">
                <a:solidFill>
                  <a:schemeClr val="bg1"/>
                </a:solidFill>
                <a:latin typeface="Times New Roman" pitchFamily="18" charset="0"/>
              </a:rPr>
              <a:t>  ③ (1) ~ (5)</a:t>
            </a:r>
            <a:r>
              <a:rPr lang="zh-CN" altLang="en-US" sz="2800" b="1" dirty="0">
                <a:solidFill>
                  <a:schemeClr val="bg1"/>
                </a:solidFill>
                <a:latin typeface="Times New Roman" pitchFamily="18" charset="0"/>
              </a:rPr>
              <a:t>构成的合取式为</a:t>
            </a:r>
          </a:p>
          <a:p>
            <a:pPr algn="just">
              <a:lnSpc>
                <a:spcPct val="90000"/>
              </a:lnSpc>
              <a:buFont typeface="Wingdings" pitchFamily="2" charset="2"/>
              <a:buNone/>
            </a:pPr>
            <a:r>
              <a:rPr lang="zh-CN" altLang="en-US" sz="2800" b="1" dirty="0">
                <a:solidFill>
                  <a:schemeClr val="bg1"/>
                </a:solidFill>
                <a:latin typeface="Times New Roman" pitchFamily="18" charset="0"/>
              </a:rPr>
              <a:t>        </a:t>
            </a:r>
            <a:r>
              <a:rPr lang="en-US" altLang="zh-CN" sz="2800" b="1" i="1" dirty="0">
                <a:solidFill>
                  <a:schemeClr val="bg1"/>
                </a:solidFill>
                <a:latin typeface="Times New Roman" pitchFamily="18" charset="0"/>
              </a:rPr>
              <a:t>A</a:t>
            </a:r>
            <a:r>
              <a:rPr lang="en-US" altLang="zh-CN" sz="2800" b="1" dirty="0">
                <a:solidFill>
                  <a:schemeClr val="bg1"/>
                </a:solidFill>
                <a:latin typeface="Times New Roman" pitchFamily="18" charset="0"/>
              </a:rPr>
              <a:t>=(</a:t>
            </a:r>
            <a:r>
              <a:rPr lang="en-US" altLang="zh-CN" sz="2800" b="1" i="1" dirty="0" err="1">
                <a:solidFill>
                  <a:schemeClr val="bg1"/>
                </a:solidFill>
                <a:latin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err="1">
                <a:solidFill>
                  <a:schemeClr val="bg1"/>
                </a:solidFill>
                <a:latin typeface="Times New Roman" pitchFamily="18" charset="0"/>
              </a:rPr>
              <a:t>s</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u</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a:solidFill>
                  <a:schemeClr val="bg1"/>
                </a:solidFill>
                <a:latin typeface="Times New Roman" pitchFamily="18" charset="0"/>
              </a:rPr>
              <a:t>q</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r</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r</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endParaRPr lang="en-US" altLang="zh-CN" sz="2800" b="1" dirty="0">
              <a:solidFill>
                <a:schemeClr val="bg1"/>
              </a:solidFill>
              <a:latin typeface="Times New Roman" pitchFamily="18" charset="0"/>
            </a:endParaRPr>
          </a:p>
          <a:p>
            <a:pPr algn="just">
              <a:lnSpc>
                <a:spcPct val="90000"/>
              </a:lnSpc>
              <a:buFont typeface="Wingdings" pitchFamily="2" charset="2"/>
              <a:buNone/>
            </a:pPr>
            <a:r>
              <a:rPr lang="en-US" altLang="zh-CN" sz="2800" b="1" dirty="0">
                <a:solidFill>
                  <a:schemeClr val="bg1"/>
                </a:solidFill>
                <a:latin typeface="Times New Roman" pitchFamily="18" charset="0"/>
              </a:rPr>
              <a:t>             ((</a:t>
            </a:r>
            <a:r>
              <a:rPr lang="en-US" altLang="zh-CN" sz="2800" b="1" i="1" dirty="0" err="1">
                <a:solidFill>
                  <a:schemeClr val="bg1"/>
                </a:solidFill>
                <a:latin typeface="Times New Roman" pitchFamily="18" charset="0"/>
              </a:rPr>
              <a:t>r</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s</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r</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s</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a:solidFill>
                  <a:schemeClr val="bg1"/>
                </a:solidFill>
                <a:latin typeface="Times New Roman" pitchFamily="18" charset="0"/>
              </a:rPr>
              <a:t>u</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err="1">
                <a:solidFill>
                  <a:schemeClr val="bg1"/>
                </a:solidFill>
                <a:latin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a:solidFill>
                  <a:schemeClr val="bg1"/>
                </a:solidFill>
                <a:latin typeface="Times New Roman" pitchFamily="18" charset="0"/>
              </a:rPr>
              <a:t>))</a:t>
            </a:r>
          </a:p>
        </p:txBody>
      </p:sp>
      <p:sp>
        <p:nvSpPr>
          <p:cNvPr id="44034" name="灯片编号占位符 4"/>
          <p:cNvSpPr>
            <a:spLocks noGrp="1"/>
          </p:cNvSpPr>
          <p:nvPr>
            <p:ph type="sldNum" sz="quarter" idx="12"/>
          </p:nvPr>
        </p:nvSpPr>
        <p:spPr>
          <a:noFill/>
        </p:spPr>
        <p:txBody>
          <a:bodyPr/>
          <a:lstStyle/>
          <a:p>
            <a:fld id="{781C18ED-408D-4C4C-AA30-7A30AB3375CD}" type="slidenum">
              <a:rPr lang="en-US" altLang="zh-CN" smtClean="0"/>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7" dur="500"/>
                                        <p:tgtEl>
                                          <p:spTgt spid="1628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2819">
                                            <p:txEl>
                                              <p:pRg st="3" end="3"/>
                                            </p:txEl>
                                          </p:spTgt>
                                        </p:tgtEl>
                                        <p:attrNameLst>
                                          <p:attrName>style.visibility</p:attrName>
                                        </p:attrNameLst>
                                      </p:cBhvr>
                                      <p:to>
                                        <p:strVal val="visible"/>
                                      </p:to>
                                    </p:set>
                                    <p:animEffect transition="in" filter="blinds(horizontal)">
                                      <p:cBhvr>
                                        <p:cTn id="10" dur="500"/>
                                        <p:tgtEl>
                                          <p:spTgt spid="1628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2819">
                                            <p:txEl>
                                              <p:pRg st="4" end="4"/>
                                            </p:txEl>
                                          </p:spTgt>
                                        </p:tgtEl>
                                        <p:attrNameLst>
                                          <p:attrName>style.visibility</p:attrName>
                                        </p:attrNameLst>
                                      </p:cBhvr>
                                      <p:to>
                                        <p:strVal val="visible"/>
                                      </p:to>
                                    </p:set>
                                    <p:animEffect transition="in" filter="blinds(horizontal)">
                                      <p:cBhvr>
                                        <p:cTn id="13" dur="500"/>
                                        <p:tgtEl>
                                          <p:spTgt spid="16281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16" dur="500"/>
                                        <p:tgtEl>
                                          <p:spTgt spid="16281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19" dur="500"/>
                                        <p:tgtEl>
                                          <p:spTgt spid="162819">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62819">
                                            <p:txEl>
                                              <p:pRg st="7" end="7"/>
                                            </p:txEl>
                                          </p:spTgt>
                                        </p:tgtEl>
                                        <p:attrNameLst>
                                          <p:attrName>style.visibility</p:attrName>
                                        </p:attrNameLst>
                                      </p:cBhvr>
                                      <p:to>
                                        <p:strVal val="visible"/>
                                      </p:to>
                                    </p:set>
                                    <p:animEffect transition="in" filter="blinds(horizontal)">
                                      <p:cBhvr>
                                        <p:cTn id="24" dur="500"/>
                                        <p:tgtEl>
                                          <p:spTgt spid="16281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2819">
                                            <p:txEl>
                                              <p:pRg st="8" end="8"/>
                                            </p:txEl>
                                          </p:spTgt>
                                        </p:tgtEl>
                                        <p:attrNameLst>
                                          <p:attrName>style.visibility</p:attrName>
                                        </p:attrNameLst>
                                      </p:cBhvr>
                                      <p:to>
                                        <p:strVal val="visible"/>
                                      </p:to>
                                    </p:set>
                                    <p:animEffect transition="in" filter="blinds(horizontal)">
                                      <p:cBhvr>
                                        <p:cTn id="27" dur="500"/>
                                        <p:tgtEl>
                                          <p:spTgt spid="16281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2819">
                                            <p:txEl>
                                              <p:pRg st="9" end="9"/>
                                            </p:txEl>
                                          </p:spTgt>
                                        </p:tgtEl>
                                        <p:attrNameLst>
                                          <p:attrName>style.visibility</p:attrName>
                                        </p:attrNameLst>
                                      </p:cBhvr>
                                      <p:to>
                                        <p:strVal val="visible"/>
                                      </p:to>
                                    </p:set>
                                    <p:animEffect transition="in" filter="blinds(horizontal)">
                                      <p:cBhvr>
                                        <p:cTn id="30" dur="500"/>
                                        <p:tgtEl>
                                          <p:spTgt spid="162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b="1">
                <a:latin typeface="Times New Roman" pitchFamily="18" charset="0"/>
              </a:rPr>
              <a:t>例 </a:t>
            </a:r>
            <a:r>
              <a:rPr lang="en-US" altLang="zh-CN" b="1">
                <a:latin typeface="Times New Roman" pitchFamily="18" charset="0"/>
              </a:rPr>
              <a:t>(</a:t>
            </a:r>
            <a:r>
              <a:rPr lang="zh-CN" altLang="en-US" b="1">
                <a:latin typeface="Times New Roman" pitchFamily="18" charset="0"/>
              </a:rPr>
              <a:t>续</a:t>
            </a:r>
            <a:r>
              <a:rPr lang="en-US" altLang="zh-CN" b="1">
                <a:latin typeface="Times New Roman" pitchFamily="18" charset="0"/>
              </a:rPr>
              <a:t>)</a:t>
            </a:r>
          </a:p>
        </p:txBody>
      </p:sp>
      <p:sp>
        <p:nvSpPr>
          <p:cNvPr id="45060" name="Rectangle 3"/>
          <p:cNvSpPr>
            <a:spLocks noGrp="1" noChangeArrowheads="1"/>
          </p:cNvSpPr>
          <p:nvPr>
            <p:ph idx="1"/>
          </p:nvPr>
        </p:nvSpPr>
        <p:spPr>
          <a:xfrm>
            <a:off x="484188" y="1357298"/>
            <a:ext cx="8159778" cy="5000660"/>
          </a:xfrm>
          <a:prstGeom prst="roundRect">
            <a:avLst>
              <a:gd name="adj" fmla="val 2322"/>
            </a:avLst>
          </a:prstGeom>
          <a:ln/>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buFont typeface="Wingdings" pitchFamily="2" charset="2"/>
              <a:buNone/>
            </a:pPr>
            <a:r>
              <a:rPr lang="en-US" altLang="zh-CN" sz="2800" b="1" dirty="0">
                <a:solidFill>
                  <a:schemeClr val="bg1"/>
                </a:solidFill>
                <a:latin typeface="Times New Roman" pitchFamily="18" charset="0"/>
              </a:rPr>
              <a:t>  ④   </a:t>
            </a:r>
            <a:r>
              <a:rPr lang="en-US" altLang="zh-CN" sz="2800" b="1" i="1" dirty="0">
                <a:solidFill>
                  <a:schemeClr val="bg1"/>
                </a:solidFill>
                <a:latin typeface="Times New Roman" pitchFamily="18" charset="0"/>
              </a:rPr>
              <a:t>A </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 (</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p</a:t>
            </a:r>
            <a:r>
              <a:rPr lang="en-US" altLang="zh-CN" sz="2800" b="1" dirty="0">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r</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s</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u</a:t>
            </a:r>
            <a:r>
              <a:rPr lang="en-US" altLang="zh-CN" sz="2800" b="1" dirty="0">
                <a:solidFill>
                  <a:schemeClr val="bg1"/>
                </a:solidFill>
                <a:latin typeface="Times New Roman" pitchFamily="18" charset="0"/>
              </a:rPr>
              <a:t>)</a:t>
            </a:r>
            <a:r>
              <a:rPr lang="en-US" altLang="zh-CN" sz="2800" b="1" dirty="0">
                <a:solidFill>
                  <a:schemeClr val="bg1"/>
                </a:solidFill>
                <a:latin typeface="Times New Roman" pitchFamily="18" charset="0"/>
                <a:sym typeface="Symbol" pitchFamily="18" charset="2"/>
              </a:rPr>
              <a:t></a:t>
            </a:r>
            <a:r>
              <a:rPr lang="en-US" altLang="zh-CN" sz="2800" b="1" dirty="0">
                <a:solidFill>
                  <a:schemeClr val="bg1"/>
                </a:solidFill>
                <a:latin typeface="Times New Roman" pitchFamily="18" charset="0"/>
              </a:rPr>
              <a:t>(</a:t>
            </a:r>
            <a:r>
              <a:rPr lang="en-US" altLang="zh-CN" sz="2800" b="1" i="1" dirty="0" err="1">
                <a:solidFill>
                  <a:schemeClr val="bg1"/>
                </a:solidFill>
                <a:latin typeface="Times New Roman" pitchFamily="18" charset="0"/>
              </a:rPr>
              <a:t>p</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q</a:t>
            </a:r>
            <a:r>
              <a:rPr lang="en-US" altLang="zh-CN" sz="2800" b="1" dirty="0">
                <a:solidFill>
                  <a:schemeClr val="bg1"/>
                </a:solidFill>
                <a:latin typeface="Times New Roman" pitchFamily="18" charset="0"/>
                <a:sym typeface="Symbol" pitchFamily="18" charset="2"/>
              </a:rPr>
              <a:t></a:t>
            </a:r>
            <a:r>
              <a:rPr lang="en-US" altLang="zh-CN" sz="2800" b="1" i="1" dirty="0">
                <a:solidFill>
                  <a:schemeClr val="bg1"/>
                </a:solidFill>
                <a:latin typeface="Times New Roman" pitchFamily="18" charset="0"/>
              </a:rPr>
              <a:t>r</a:t>
            </a:r>
            <a:r>
              <a:rPr lang="en-US" altLang="zh-CN" sz="2800" b="1" dirty="0">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s</a:t>
            </a:r>
            <a:r>
              <a:rPr lang="en-US" altLang="zh-CN" sz="2800" b="1" dirty="0" err="1">
                <a:solidFill>
                  <a:schemeClr val="bg1"/>
                </a:solidFill>
                <a:latin typeface="Times New Roman" pitchFamily="18" charset="0"/>
                <a:sym typeface="Symbol" pitchFamily="18" charset="2"/>
              </a:rPr>
              <a:t></a:t>
            </a:r>
            <a:r>
              <a:rPr lang="en-US" altLang="zh-CN" sz="2800" b="1" i="1" dirty="0" err="1">
                <a:solidFill>
                  <a:schemeClr val="bg1"/>
                </a:solidFill>
                <a:latin typeface="Times New Roman" pitchFamily="18" charset="0"/>
              </a:rPr>
              <a:t>u</a:t>
            </a:r>
            <a:r>
              <a:rPr lang="en-US" altLang="zh-CN" sz="2800" b="1" dirty="0">
                <a:solidFill>
                  <a:schemeClr val="bg1"/>
                </a:solidFill>
                <a:latin typeface="Times New Roman" pitchFamily="18" charset="0"/>
              </a:rPr>
              <a:t>)</a:t>
            </a:r>
          </a:p>
          <a:p>
            <a:pPr algn="just">
              <a:buFont typeface="Wingdings" pitchFamily="2" charset="2"/>
              <a:buNone/>
            </a:pPr>
            <a:r>
              <a:rPr lang="zh-CN" altLang="en-US" sz="2800" b="1" dirty="0">
                <a:solidFill>
                  <a:schemeClr val="bg1"/>
                </a:solidFill>
                <a:latin typeface="宋体" pitchFamily="2" charset="-122"/>
              </a:rPr>
              <a:t>结论：由④可知，</a:t>
            </a:r>
            <a:r>
              <a:rPr lang="en-US" altLang="zh-CN" sz="2800" b="1" i="1" dirty="0">
                <a:solidFill>
                  <a:schemeClr val="bg1"/>
                </a:solidFill>
                <a:latin typeface="Times New Roman" pitchFamily="18" charset="0"/>
              </a:rPr>
              <a:t>A</a:t>
            </a:r>
            <a:r>
              <a:rPr lang="zh-CN" altLang="en-US" sz="2800" b="1" dirty="0">
                <a:solidFill>
                  <a:schemeClr val="bg1"/>
                </a:solidFill>
                <a:latin typeface="宋体" pitchFamily="2" charset="-122"/>
              </a:rPr>
              <a:t>的成真赋值为</a:t>
            </a:r>
            <a:r>
              <a:rPr lang="en-US" altLang="zh-CN" sz="2800" b="1" dirty="0">
                <a:solidFill>
                  <a:schemeClr val="bg1"/>
                </a:solidFill>
                <a:latin typeface="Times New Roman" pitchFamily="18" charset="0"/>
              </a:rPr>
              <a:t>00110</a:t>
            </a:r>
            <a:r>
              <a:rPr lang="zh-CN" altLang="en-US" sz="2800" b="1" dirty="0">
                <a:solidFill>
                  <a:schemeClr val="bg1"/>
                </a:solidFill>
                <a:latin typeface="宋体" pitchFamily="2" charset="-122"/>
              </a:rPr>
              <a:t>与</a:t>
            </a:r>
            <a:r>
              <a:rPr lang="en-US" altLang="zh-CN" sz="2800" b="1" dirty="0">
                <a:solidFill>
                  <a:schemeClr val="bg1"/>
                </a:solidFill>
                <a:latin typeface="Times New Roman" pitchFamily="18" charset="0"/>
              </a:rPr>
              <a:t>11001</a:t>
            </a:r>
            <a:r>
              <a:rPr lang="zh-CN" altLang="en-US" sz="2800" b="1" dirty="0">
                <a:solidFill>
                  <a:schemeClr val="bg1"/>
                </a:solidFill>
                <a:latin typeface="宋体" pitchFamily="2" charset="-122"/>
              </a:rPr>
              <a:t>，</a:t>
            </a:r>
          </a:p>
          <a:p>
            <a:pPr algn="just">
              <a:buFont typeface="Wingdings" pitchFamily="2" charset="2"/>
              <a:buNone/>
            </a:pPr>
            <a:r>
              <a:rPr lang="zh-CN" altLang="en-US" sz="2800" b="1" dirty="0">
                <a:solidFill>
                  <a:schemeClr val="bg1"/>
                </a:solidFill>
                <a:latin typeface="宋体" pitchFamily="2" charset="-122"/>
              </a:rPr>
              <a:t>因而派孙、李去（赵、钱、周不去）或派赵、钱、</a:t>
            </a:r>
          </a:p>
          <a:p>
            <a:pPr algn="just">
              <a:buFont typeface="Wingdings" pitchFamily="2" charset="2"/>
              <a:buNone/>
            </a:pPr>
            <a:r>
              <a:rPr lang="zh-CN" altLang="en-US" sz="2800" b="1" dirty="0">
                <a:solidFill>
                  <a:schemeClr val="bg1"/>
                </a:solidFill>
                <a:latin typeface="宋体" pitchFamily="2" charset="-122"/>
              </a:rPr>
              <a:t>周去（孙、李不去）</a:t>
            </a:r>
            <a:r>
              <a:rPr lang="en-US" altLang="zh-CN" sz="2800" b="1" dirty="0">
                <a:solidFill>
                  <a:schemeClr val="bg1"/>
                </a:solidFill>
                <a:latin typeface="宋体" pitchFamily="2" charset="-122"/>
              </a:rPr>
              <a:t>.</a:t>
            </a:r>
          </a:p>
          <a:p>
            <a:pPr algn="just">
              <a:buFont typeface="Wingdings" pitchFamily="2" charset="2"/>
              <a:buNone/>
            </a:pPr>
            <a:r>
              <a:rPr lang="en-US" altLang="zh-CN" sz="2800" b="1" i="1" dirty="0">
                <a:solidFill>
                  <a:schemeClr val="bg1"/>
                </a:solidFill>
                <a:latin typeface="Times New Roman" pitchFamily="18" charset="0"/>
                <a:cs typeface="Times New Roman" pitchFamily="18" charset="0"/>
              </a:rPr>
              <a:t>    A</a:t>
            </a:r>
            <a:r>
              <a:rPr lang="zh-CN" altLang="en-US" sz="2800" b="1" dirty="0">
                <a:solidFill>
                  <a:schemeClr val="bg1"/>
                </a:solidFill>
                <a:latin typeface="宋体" pitchFamily="2" charset="-122"/>
              </a:rPr>
              <a:t>的演算过程如下</a:t>
            </a:r>
            <a:r>
              <a:rPr lang="en-US" altLang="zh-CN" sz="2800" b="1" dirty="0">
                <a:solidFill>
                  <a:schemeClr val="bg1"/>
                </a:solidFill>
                <a:latin typeface="宋体" pitchFamily="2" charset="-122"/>
              </a:rPr>
              <a:t>:</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i="1" dirty="0">
                <a:solidFill>
                  <a:schemeClr val="bg1"/>
                </a:solidFill>
                <a:latin typeface="Times New Roman" pitchFamily="18" charset="0"/>
                <a:cs typeface="Times New Roman" pitchFamily="18" charset="0"/>
              </a:rPr>
              <a:t>A</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s</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endParaRPr lang="en-US" altLang="zh-CN" sz="2800" b="1" dirty="0">
              <a:solidFill>
                <a:schemeClr val="bg1"/>
              </a:solidFill>
              <a:latin typeface="Times New Roman" pitchFamily="18" charset="0"/>
              <a:cs typeface="Times New Roman" pitchFamily="18" charset="0"/>
            </a:endParaRPr>
          </a:p>
          <a:p>
            <a:pPr algn="just">
              <a:buFont typeface="Wingdings" pitchFamily="2" charset="2"/>
              <a:buNone/>
            </a:pPr>
            <a:r>
              <a:rPr lang="en-US" altLang="zh-CN" sz="2800" b="1" dirty="0">
                <a:solidFill>
                  <a:schemeClr val="bg1"/>
                </a:solidFill>
                <a:latin typeface="Times New Roman" pitchFamily="18" charset="0"/>
                <a:cs typeface="Times New Roman" pitchFamily="18" charset="0"/>
              </a:rPr>
              <a:t>         ((</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（交换律</a:t>
            </a:r>
            <a:r>
              <a:rPr lang="en-US" altLang="zh-CN" sz="2800" b="1" dirty="0">
                <a:solidFill>
                  <a:schemeClr val="bg1"/>
                </a:solidFill>
                <a:latin typeface="宋体" pitchFamily="2" charset="-122"/>
              </a:rPr>
              <a:t>)</a:t>
            </a:r>
          </a:p>
          <a:p>
            <a:pPr algn="just">
              <a:buFont typeface="Wingdings" pitchFamily="2" charset="2"/>
              <a:buNone/>
            </a:pP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（分配律）</a:t>
            </a:r>
          </a:p>
        </p:txBody>
      </p:sp>
      <p:sp>
        <p:nvSpPr>
          <p:cNvPr id="45058" name="灯片编号占位符 4"/>
          <p:cNvSpPr>
            <a:spLocks noGrp="1"/>
          </p:cNvSpPr>
          <p:nvPr>
            <p:ph type="sldNum" sz="quarter" idx="12"/>
          </p:nvPr>
        </p:nvSpPr>
        <p:spPr>
          <a:noFill/>
        </p:spPr>
        <p:txBody>
          <a:bodyPr/>
          <a:lstStyle/>
          <a:p>
            <a:fld id="{FE99CA1A-8D79-41AA-B2DC-1B24F3305058}" type="slidenum">
              <a:rPr lang="en-US" altLang="zh-CN"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b="1">
                <a:latin typeface="Times New Roman" pitchFamily="18" charset="0"/>
              </a:rPr>
              <a:t>例 </a:t>
            </a:r>
            <a:r>
              <a:rPr lang="en-US" altLang="zh-CN" b="1">
                <a:latin typeface="Times New Roman" pitchFamily="18" charset="0"/>
              </a:rPr>
              <a:t>(</a:t>
            </a:r>
            <a:r>
              <a:rPr lang="zh-CN" altLang="en-US" b="1">
                <a:latin typeface="Times New Roman" pitchFamily="18" charset="0"/>
              </a:rPr>
              <a:t>续</a:t>
            </a:r>
            <a:r>
              <a:rPr lang="en-US" altLang="zh-CN" b="1">
                <a:latin typeface="Times New Roman" pitchFamily="18" charset="0"/>
              </a:rPr>
              <a:t>)</a:t>
            </a:r>
          </a:p>
        </p:txBody>
      </p:sp>
      <p:sp>
        <p:nvSpPr>
          <p:cNvPr id="46084" name="Rectangle 3"/>
          <p:cNvSpPr>
            <a:spLocks noGrp="1" noChangeArrowheads="1"/>
          </p:cNvSpPr>
          <p:nvPr>
            <p:ph idx="1"/>
          </p:nvPr>
        </p:nvSpPr>
        <p:spPr>
          <a:xfrm>
            <a:off x="500034" y="1500174"/>
            <a:ext cx="8143932" cy="5000660"/>
          </a:xfrm>
          <a:prstGeom prst="roundRect">
            <a:avLst>
              <a:gd name="adj" fmla="val 2615"/>
            </a:avLst>
          </a:prstGeom>
          <a:ln/>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buFont typeface="Wingdings" pitchFamily="2" charset="2"/>
              <a:buNone/>
            </a:pPr>
            <a:r>
              <a:rPr lang="en-US" altLang="zh-CN" sz="2800" b="1" i="1" dirty="0">
                <a:solidFill>
                  <a:srgbClr val="0000FF"/>
                </a:solidFill>
                <a:latin typeface="Times New Roman" pitchFamily="18" charset="0"/>
                <a:cs typeface="Times New Roman" pitchFamily="18" charset="0"/>
              </a:rPr>
              <a:t>B</a:t>
            </a:r>
            <a:r>
              <a:rPr lang="en-US" altLang="zh-CN" sz="2800" b="1" baseline="-30000" dirty="0">
                <a:solidFill>
                  <a:srgbClr val="0000FF"/>
                </a:solidFill>
                <a:latin typeface="Times New Roman" pitchFamily="18" charset="0"/>
                <a:cs typeface="Times New Roman" pitchFamily="18" charset="0"/>
              </a:rPr>
              <a:t>2</a:t>
            </a:r>
            <a:r>
              <a:rPr lang="en-US" altLang="zh-CN" sz="2800" b="1" dirty="0">
                <a:solidFill>
                  <a:srgbClr val="0000FF"/>
                </a:solidFill>
                <a:latin typeface="Times New Roman" pitchFamily="18" charset="0"/>
                <a:cs typeface="Times New Roman" pitchFamily="18" charset="0"/>
              </a:rPr>
              <a:t>= (</a:t>
            </a:r>
            <a:r>
              <a:rPr lang="en-US" altLang="zh-CN" sz="2800" b="1" i="1" dirty="0" err="1">
                <a:solidFill>
                  <a:srgbClr val="0000FF"/>
                </a:solidFill>
                <a:latin typeface="Times New Roman" pitchFamily="18" charset="0"/>
                <a:cs typeface="Times New Roman" pitchFamily="18" charset="0"/>
              </a:rPr>
              <a:t>s</a:t>
            </a:r>
            <a:r>
              <a:rPr lang="en-US" altLang="zh-CN" sz="2800" b="1" dirty="0" err="1">
                <a:solidFill>
                  <a:srgbClr val="0000FF"/>
                </a:solidFill>
                <a:latin typeface="Times New Roman" pitchFamily="18" charset="0"/>
                <a:cs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u</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i="1" dirty="0">
                <a:solidFill>
                  <a:srgbClr val="0000FF"/>
                </a:solidFill>
                <a:latin typeface="Times New Roman" pitchFamily="18" charset="0"/>
                <a:cs typeface="Times New Roman" pitchFamily="18" charset="0"/>
              </a:rPr>
              <a:t>u</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dirty="0">
                <a:solidFill>
                  <a:srgbClr val="0000FF"/>
                </a:solidFill>
                <a:latin typeface="Times New Roman" pitchFamily="18" charset="0"/>
                <a:cs typeface="Times New Roman" pitchFamily="18" charset="0"/>
              </a:rPr>
              <a:t>(</a:t>
            </a:r>
            <a:r>
              <a:rPr lang="en-US" altLang="zh-CN" sz="2800" b="1" i="1" dirty="0" err="1">
                <a:solidFill>
                  <a:srgbClr val="0000FF"/>
                </a:solidFill>
                <a:latin typeface="Times New Roman" pitchFamily="18" charset="0"/>
                <a:cs typeface="Times New Roman" pitchFamily="18" charset="0"/>
              </a:rPr>
              <a:t>p</a:t>
            </a:r>
            <a:r>
              <a:rPr lang="en-US" altLang="zh-CN" sz="2800" b="1" dirty="0" err="1">
                <a:solidFill>
                  <a:srgbClr val="0000FF"/>
                </a:solidFill>
                <a:latin typeface="Times New Roman" pitchFamily="18" charset="0"/>
                <a:cs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q</a:t>
            </a:r>
            <a:r>
              <a:rPr lang="en-US" altLang="zh-CN" sz="2800" b="1" dirty="0">
                <a:solidFill>
                  <a:srgbClr val="0000FF"/>
                </a:solidFill>
                <a:latin typeface="Times New Roman" pitchFamily="18" charset="0"/>
                <a:cs typeface="Times New Roman" pitchFamily="18" charset="0"/>
              </a:rPr>
              <a:t>))</a:t>
            </a:r>
          </a:p>
          <a:p>
            <a:pPr>
              <a:buFont typeface="Symbol" pitchFamily="18" charset="2"/>
              <a:buNone/>
            </a:pPr>
            <a:r>
              <a:rPr lang="en-US" altLang="zh-CN" sz="2800" b="1" dirty="0">
                <a:solidFill>
                  <a:srgbClr val="0000FF"/>
                </a:solidFill>
                <a:latin typeface="Times New Roman" pitchFamily="18" charset="0"/>
                <a:cs typeface="Times New Roman" pitchFamily="18" charset="0"/>
                <a:sym typeface="Symbol" pitchFamily="18" charset="2"/>
              </a:rPr>
              <a:t>   </a:t>
            </a:r>
            <a:r>
              <a:rPr lang="en-US" altLang="zh-CN" sz="2800" b="1" dirty="0">
                <a:solidFill>
                  <a:srgbClr val="0000FF"/>
                </a:solidFill>
                <a:latin typeface="Times New Roman" pitchFamily="18" charset="0"/>
                <a:cs typeface="Times New Roman" pitchFamily="18" charset="0"/>
              </a:rPr>
              <a:t>((</a:t>
            </a:r>
            <a:r>
              <a:rPr lang="en-US" altLang="zh-CN" sz="2800" b="1" i="1" dirty="0">
                <a:solidFill>
                  <a:srgbClr val="0000FF"/>
                </a:solidFill>
                <a:latin typeface="Times New Roman" pitchFamily="18" charset="0"/>
                <a:cs typeface="Times New Roman" pitchFamily="18" charset="0"/>
              </a:rPr>
              <a:t>s</a:t>
            </a:r>
            <a:r>
              <a:rPr lang="en-US" altLang="zh-CN" sz="2800" b="1" dirty="0">
                <a:solidFill>
                  <a:srgbClr val="0000FF"/>
                </a:solidFill>
                <a:latin typeface="Times New Roman" pitchFamily="18" charset="0"/>
                <a:sym typeface="Symbol" pitchFamily="18" charset="2"/>
              </a:rPr>
              <a:t></a:t>
            </a:r>
            <a:r>
              <a:rPr lang="en-US" altLang="zh-CN" sz="2800" b="1" i="1" dirty="0">
                <a:solidFill>
                  <a:srgbClr val="0000FF"/>
                </a:solidFill>
                <a:latin typeface="Times New Roman" pitchFamily="18" charset="0"/>
                <a:cs typeface="Times New Roman" pitchFamily="18" charset="0"/>
              </a:rPr>
              <a:t>u</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sym typeface="Symbol" pitchFamily="18" charset="2"/>
              </a:rPr>
              <a:t></a:t>
            </a:r>
            <a:r>
              <a:rPr lang="en-US" altLang="zh-CN" sz="2800" b="1" dirty="0">
                <a:solidFill>
                  <a:srgbClr val="0000FF"/>
                </a:solidFill>
                <a:latin typeface="Times New Roman" pitchFamily="18" charset="0"/>
                <a:cs typeface="Times New Roman" pitchFamily="18" charset="0"/>
              </a:rPr>
              <a:t>(</a:t>
            </a:r>
            <a:r>
              <a:rPr lang="en-US" altLang="zh-CN" sz="2800" b="1" i="1" dirty="0" err="1">
                <a:solidFill>
                  <a:srgbClr val="0000FF"/>
                </a:solidFill>
                <a:latin typeface="Times New Roman" pitchFamily="18" charset="0"/>
                <a:cs typeface="Times New Roman" pitchFamily="18" charset="0"/>
              </a:rPr>
              <a:t>p</a:t>
            </a:r>
            <a:r>
              <a:rPr lang="en-US" altLang="zh-CN" sz="2800" b="1" dirty="0" err="1">
                <a:solidFill>
                  <a:srgbClr val="0000FF"/>
                </a:solidFill>
                <a:latin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q</a:t>
            </a:r>
            <a:r>
              <a:rPr lang="en-US" altLang="zh-CN" sz="2800" b="1" dirty="0" err="1">
                <a:solidFill>
                  <a:srgbClr val="0000FF"/>
                </a:solidFill>
                <a:latin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s</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sym typeface="Symbol" pitchFamily="18" charset="2"/>
              </a:rPr>
              <a:t></a:t>
            </a:r>
            <a:r>
              <a:rPr lang="en-US" altLang="zh-CN" sz="2800" b="1" dirty="0">
                <a:solidFill>
                  <a:srgbClr val="0000FF"/>
                </a:solidFill>
                <a:latin typeface="Times New Roman" pitchFamily="18" charset="0"/>
                <a:cs typeface="Times New Roman" pitchFamily="18" charset="0"/>
              </a:rPr>
              <a:t>(</a:t>
            </a:r>
            <a:r>
              <a:rPr lang="en-US" altLang="zh-CN" sz="2800" b="1" i="1" dirty="0" err="1">
                <a:solidFill>
                  <a:srgbClr val="0000FF"/>
                </a:solidFill>
                <a:latin typeface="Times New Roman" pitchFamily="18" charset="0"/>
                <a:cs typeface="Times New Roman" pitchFamily="18" charset="0"/>
              </a:rPr>
              <a:t>p</a:t>
            </a:r>
            <a:r>
              <a:rPr lang="en-US" altLang="zh-CN" sz="2800" b="1" dirty="0" err="1">
                <a:solidFill>
                  <a:srgbClr val="0000FF"/>
                </a:solidFill>
                <a:latin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q</a:t>
            </a:r>
            <a:r>
              <a:rPr lang="en-US" altLang="zh-CN" sz="2800" b="1" dirty="0" err="1">
                <a:solidFill>
                  <a:srgbClr val="0000FF"/>
                </a:solidFill>
                <a:latin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u</a:t>
            </a:r>
            <a:r>
              <a:rPr lang="en-US" altLang="zh-CN" sz="2800" b="1" dirty="0">
                <a:solidFill>
                  <a:srgbClr val="0000FF"/>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宋体" pitchFamily="2" charset="-122"/>
              </a:rPr>
              <a:t>（分配律）</a:t>
            </a:r>
          </a:p>
          <a:p>
            <a:pPr algn="just">
              <a:buFont typeface="Wingdings" pitchFamily="2" charset="2"/>
              <a:buNone/>
            </a:pP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2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 </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p>
          <a:p>
            <a:pPr algn="just">
              <a:buFont typeface="Wingdings" pitchFamily="2" charset="2"/>
              <a:buNone/>
            </a:pPr>
            <a:r>
              <a:rPr lang="zh-CN" altLang="en-US" sz="2800" b="1" dirty="0">
                <a:solidFill>
                  <a:schemeClr val="bg1"/>
                </a:solidFill>
                <a:latin typeface="宋体" pitchFamily="2" charset="-122"/>
              </a:rPr>
              <a:t>再令</a:t>
            </a:r>
            <a:r>
              <a:rPr lang="zh-CN" altLang="en-US" sz="2800" b="1" dirty="0">
                <a:solidFill>
                  <a:schemeClr val="bg1"/>
                </a:solidFill>
                <a:latin typeface="Times New Roman" pitchFamily="18" charset="0"/>
                <a:cs typeface="Times New Roman" pitchFamily="18" charset="0"/>
              </a:rPr>
              <a:t> </a:t>
            </a:r>
            <a:r>
              <a:rPr lang="en-US" altLang="zh-CN" sz="2800" b="1" i="1" dirty="0">
                <a:solidFill>
                  <a:srgbClr val="0000FF"/>
                </a:solidFill>
                <a:latin typeface="Times New Roman" pitchFamily="18" charset="0"/>
                <a:cs typeface="Times New Roman" pitchFamily="18" charset="0"/>
              </a:rPr>
              <a:t>B</a:t>
            </a:r>
            <a:r>
              <a:rPr lang="en-US" altLang="zh-CN" sz="2800" b="1" baseline="-30000" dirty="0">
                <a:solidFill>
                  <a:srgbClr val="0000FF"/>
                </a:solidFill>
                <a:latin typeface="Times New Roman" pitchFamily="18" charset="0"/>
                <a:cs typeface="Times New Roman" pitchFamily="18" charset="0"/>
              </a:rPr>
              <a:t>3</a:t>
            </a:r>
            <a:r>
              <a:rPr lang="en-US" altLang="zh-CN" sz="2800" b="1" dirty="0">
                <a:solidFill>
                  <a:srgbClr val="0000FF"/>
                </a:solidFill>
                <a:latin typeface="Times New Roman" pitchFamily="18" charset="0"/>
                <a:cs typeface="Times New Roman" pitchFamily="18" charset="0"/>
              </a:rPr>
              <a:t> = ((</a:t>
            </a:r>
            <a:r>
              <a:rPr lang="en-US" altLang="zh-CN" sz="2800" b="1" i="1" dirty="0" err="1">
                <a:solidFill>
                  <a:srgbClr val="0000FF"/>
                </a:solidFill>
                <a:latin typeface="Times New Roman" pitchFamily="18" charset="0"/>
                <a:cs typeface="Times New Roman" pitchFamily="18" charset="0"/>
              </a:rPr>
              <a:t>r</a:t>
            </a:r>
            <a:r>
              <a:rPr lang="en-US" altLang="zh-CN" sz="2800" b="1" dirty="0" err="1">
                <a:solidFill>
                  <a:srgbClr val="0000FF"/>
                </a:solidFill>
                <a:latin typeface="Times New Roman" pitchFamily="18" charset="0"/>
                <a:cs typeface="Times New Roman" pitchFamily="18" charset="0"/>
                <a:sym typeface="Symbol" pitchFamily="18" charset="2"/>
              </a:rPr>
              <a:t></a:t>
            </a:r>
            <a:r>
              <a:rPr lang="en-US" altLang="zh-CN" sz="2800" b="1" i="1" dirty="0" err="1">
                <a:solidFill>
                  <a:srgbClr val="0000FF"/>
                </a:solidFill>
                <a:latin typeface="Times New Roman" pitchFamily="18" charset="0"/>
                <a:cs typeface="Times New Roman" pitchFamily="18" charset="0"/>
              </a:rPr>
              <a:t>s</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dirty="0">
                <a:solidFill>
                  <a:srgbClr val="0000FF"/>
                </a:solidFill>
                <a:latin typeface="Times New Roman" pitchFamily="18" charset="0"/>
                <a:cs typeface="Times New Roman" pitchFamily="18" charset="0"/>
              </a:rPr>
              <a:t>(</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i="1" dirty="0">
                <a:solidFill>
                  <a:srgbClr val="0000FF"/>
                </a:solidFill>
                <a:latin typeface="Times New Roman" pitchFamily="18" charset="0"/>
                <a:cs typeface="Times New Roman" pitchFamily="18" charset="0"/>
              </a:rPr>
              <a:t>r</a:t>
            </a:r>
            <a:r>
              <a:rPr lang="en-US" altLang="zh-CN" sz="2800" b="1" dirty="0">
                <a:solidFill>
                  <a:srgbClr val="0000FF"/>
                </a:solidFill>
                <a:latin typeface="Times New Roman" pitchFamily="18" charset="0"/>
                <a:cs typeface="Times New Roman" pitchFamily="18" charset="0"/>
                <a:sym typeface="Symbol" pitchFamily="18" charset="2"/>
              </a:rPr>
              <a:t></a:t>
            </a:r>
            <a:r>
              <a:rPr lang="en-US" altLang="zh-CN" sz="2800" b="1" i="1" dirty="0">
                <a:solidFill>
                  <a:srgbClr val="0000FF"/>
                </a:solidFill>
                <a:latin typeface="Times New Roman" pitchFamily="18" charset="0"/>
                <a:cs typeface="Times New Roman" pitchFamily="18" charset="0"/>
              </a:rPr>
              <a:t>s</a:t>
            </a:r>
            <a:r>
              <a:rPr lang="en-US" altLang="zh-CN" sz="2800" b="1" dirty="0">
                <a:solidFill>
                  <a:srgbClr val="0000FF"/>
                </a:solidFill>
                <a:latin typeface="Times New Roman" pitchFamily="18" charset="0"/>
                <a:cs typeface="Times New Roman" pitchFamily="18" charset="0"/>
              </a:rPr>
              <a:t>))</a:t>
            </a:r>
          </a:p>
          <a:p>
            <a:pPr algn="just">
              <a:buFont typeface="Wingdings" pitchFamily="2" charset="2"/>
              <a:buNone/>
            </a:pPr>
            <a:r>
              <a:rPr lang="zh-CN" altLang="en-US" sz="2800" b="1" dirty="0">
                <a:solidFill>
                  <a:schemeClr val="bg1"/>
                </a:solidFill>
                <a:latin typeface="宋体" pitchFamily="2" charset="-122"/>
              </a:rPr>
              <a:t>得 </a:t>
            </a:r>
            <a:r>
              <a:rPr lang="en-US" altLang="zh-CN" sz="2800" b="1" i="1" dirty="0">
                <a:solidFill>
                  <a:schemeClr val="bg1"/>
                </a:solidFill>
                <a:latin typeface="Times New Roman" pitchFamily="18" charset="0"/>
                <a:cs typeface="Times New Roman" pitchFamily="18" charset="0"/>
              </a:rPr>
              <a:t>A</a:t>
            </a:r>
            <a:r>
              <a:rPr lang="en-US" altLang="zh-CN" sz="2800" b="1" dirty="0">
                <a:solidFill>
                  <a:schemeClr val="bg1"/>
                </a:solidFill>
                <a:latin typeface="Times New Roman" pitchFamily="18" charset="0"/>
                <a:cs typeface="Times New Roman" pitchFamily="18" charset="0"/>
              </a:rPr>
              <a:t> </a:t>
            </a:r>
            <a:r>
              <a:rPr lang="en-US" altLang="zh-CN" sz="2800" b="1" dirty="0">
                <a:solidFill>
                  <a:schemeClr val="bg1"/>
                </a:solidFill>
                <a:latin typeface="Times New Roman" pitchFamily="18" charset="0"/>
                <a:cs typeface="Times New Roman" pitchFamily="18" charset="0"/>
                <a:sym typeface="Symbol" pitchFamily="18" charset="2"/>
              </a:rPr>
              <a:t> </a:t>
            </a: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1</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2</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B</a:t>
            </a:r>
            <a:r>
              <a:rPr lang="en-US" altLang="zh-CN" sz="2800" b="1" baseline="-30000" dirty="0">
                <a:solidFill>
                  <a:schemeClr val="bg1"/>
                </a:solidFill>
                <a:latin typeface="Times New Roman" pitchFamily="18" charset="0"/>
                <a:cs typeface="Times New Roman" pitchFamily="18" charset="0"/>
              </a:rPr>
              <a:t>3</a:t>
            </a:r>
          </a:p>
          <a:p>
            <a:pPr algn="just">
              <a:buFont typeface="Wingdings" pitchFamily="2" charset="2"/>
              <a:buNone/>
            </a:pPr>
            <a:r>
              <a:rPr lang="en-US" altLang="zh-CN" sz="2800" b="1" dirty="0">
                <a:solidFill>
                  <a:schemeClr val="bg1"/>
                </a:solidFill>
                <a:latin typeface="Times New Roman" pitchFamily="18" charset="0"/>
                <a:cs typeface="Times New Roman" pitchFamily="18" charset="0"/>
                <a:sym typeface="Symbol" pitchFamily="18" charset="2"/>
              </a:rPr>
              <a:t>           </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p</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r</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dirty="0">
                <a:solidFill>
                  <a:schemeClr val="bg1"/>
                </a:solidFill>
                <a:latin typeface="Times New Roman" pitchFamily="18" charset="0"/>
                <a:cs typeface="Times New Roman" pitchFamily="18" charset="0"/>
              </a:rPr>
              <a:t>(</a:t>
            </a:r>
            <a:r>
              <a:rPr lang="en-US" altLang="zh-CN" sz="2800" b="1" i="1" dirty="0" err="1">
                <a:solidFill>
                  <a:schemeClr val="bg1"/>
                </a:solidFill>
                <a:latin typeface="Times New Roman" pitchFamily="18" charset="0"/>
                <a:cs typeface="Times New Roman" pitchFamily="18" charset="0"/>
              </a:rPr>
              <a:t>p</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q</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a:solidFill>
                  <a:schemeClr val="bg1"/>
                </a:solidFill>
                <a:latin typeface="Times New Roman" pitchFamily="18" charset="0"/>
                <a:cs typeface="Times New Roman" pitchFamily="18" charset="0"/>
              </a:rPr>
              <a:t>r</a:t>
            </a:r>
            <a:r>
              <a:rPr lang="en-US" altLang="zh-CN" sz="2800" b="1" dirty="0">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s</a:t>
            </a:r>
            <a:r>
              <a:rPr lang="en-US" altLang="zh-CN" sz="2800" b="1" dirty="0" err="1">
                <a:solidFill>
                  <a:schemeClr val="bg1"/>
                </a:solidFill>
                <a:latin typeface="Times New Roman" pitchFamily="18" charset="0"/>
                <a:cs typeface="Times New Roman" pitchFamily="18" charset="0"/>
                <a:sym typeface="Symbol" pitchFamily="18" charset="2"/>
              </a:rPr>
              <a:t></a:t>
            </a:r>
            <a:r>
              <a:rPr lang="en-US" altLang="zh-CN" sz="2800" b="1" i="1" dirty="0" err="1">
                <a:solidFill>
                  <a:schemeClr val="bg1"/>
                </a:solidFill>
                <a:latin typeface="Times New Roman" pitchFamily="18" charset="0"/>
                <a:cs typeface="Times New Roman" pitchFamily="18" charset="0"/>
              </a:rPr>
              <a:t>u</a:t>
            </a:r>
            <a:r>
              <a:rPr lang="en-US" altLang="zh-CN" sz="2800" b="1" dirty="0">
                <a:solidFill>
                  <a:schemeClr val="bg1"/>
                </a:solidFill>
                <a:latin typeface="Times New Roman" pitchFamily="18" charset="0"/>
                <a:cs typeface="Times New Roman" pitchFamily="18" charset="0"/>
              </a:rPr>
              <a:t>)</a:t>
            </a:r>
          </a:p>
          <a:p>
            <a:pPr algn="just">
              <a:buFont typeface="Wingdings" pitchFamily="2" charset="2"/>
              <a:buNone/>
            </a:pPr>
            <a:r>
              <a:rPr lang="zh-CN" altLang="en-US" sz="2800" b="1" dirty="0">
                <a:solidFill>
                  <a:schemeClr val="bg1"/>
                </a:solidFill>
                <a:latin typeface="宋体" pitchFamily="2" charset="-122"/>
              </a:rPr>
              <a:t>注意：在以上演算中多次用矛盾律</a:t>
            </a:r>
            <a:endParaRPr lang="zh-CN" altLang="en-US" sz="2800" b="1" dirty="0">
              <a:solidFill>
                <a:schemeClr val="bg1"/>
              </a:solidFill>
              <a:latin typeface="Times New Roman" pitchFamily="18" charset="0"/>
              <a:cs typeface="Times New Roman" pitchFamily="18" charset="0"/>
            </a:endParaRPr>
          </a:p>
          <a:p>
            <a:pPr>
              <a:buFont typeface="Wingdings" pitchFamily="2" charset="2"/>
              <a:buNone/>
            </a:pPr>
            <a:r>
              <a:rPr lang="zh-CN" altLang="en-US" sz="2800" b="1" dirty="0">
                <a:solidFill>
                  <a:schemeClr val="bg1"/>
                </a:solidFill>
                <a:latin typeface="宋体" pitchFamily="2" charset="-122"/>
              </a:rPr>
              <a:t>要求：自己演算一遍</a:t>
            </a:r>
            <a:r>
              <a:rPr lang="zh-CN" altLang="en-US" sz="2800" b="1" dirty="0">
                <a:solidFill>
                  <a:schemeClr val="bg1"/>
                </a:solidFill>
              </a:rPr>
              <a:t> </a:t>
            </a:r>
          </a:p>
        </p:txBody>
      </p:sp>
      <p:sp>
        <p:nvSpPr>
          <p:cNvPr id="46082" name="灯片编号占位符 4"/>
          <p:cNvSpPr>
            <a:spLocks noGrp="1"/>
          </p:cNvSpPr>
          <p:nvPr>
            <p:ph type="sldNum" sz="quarter" idx="12"/>
          </p:nvPr>
        </p:nvSpPr>
        <p:spPr>
          <a:noFill/>
        </p:spPr>
        <p:txBody>
          <a:bodyPr/>
          <a:lstStyle/>
          <a:p>
            <a:fld id="{EDDC72B6-C4B1-4A4B-9BD1-0B9080FAEBA2}" type="slidenum">
              <a:rPr lang="en-US" altLang="zh-CN" smtClean="0"/>
              <a:pPr/>
              <a:t>52</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基本等值式 </a:t>
            </a:r>
          </a:p>
        </p:txBody>
      </p:sp>
      <p:sp>
        <p:nvSpPr>
          <p:cNvPr id="5124" name="Rectangle 3"/>
          <p:cNvSpPr>
            <a:spLocks noGrp="1" noChangeArrowheads="1"/>
          </p:cNvSpPr>
          <p:nvPr>
            <p:ph idx="1"/>
          </p:nvPr>
        </p:nvSpPr>
        <p:spPr/>
        <p:txBody>
          <a:bodyPr/>
          <a:lstStyle/>
          <a:p>
            <a:r>
              <a:rPr lang="zh-CN" altLang="en-US" sz="3200" dirty="0"/>
              <a:t>双重否定律 </a:t>
            </a:r>
            <a:r>
              <a:rPr lang="en-US" altLang="zh-CN" sz="3200" dirty="0"/>
              <a:t>: 	</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a:t>
            </a:r>
          </a:p>
          <a:p>
            <a:r>
              <a:rPr lang="zh-CN" altLang="en-US" sz="3200" dirty="0"/>
              <a:t>等幂律：</a:t>
            </a:r>
            <a:r>
              <a:rPr lang="en-US" altLang="zh-CN" sz="3200" dirty="0"/>
              <a:t>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a:t>
            </a:r>
          </a:p>
          <a:p>
            <a:r>
              <a:rPr lang="zh-CN" altLang="en-US" sz="3200" dirty="0"/>
              <a:t>交换律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p>
          <a:p>
            <a:r>
              <a:rPr lang="zh-CN" altLang="en-US" sz="3200" dirty="0"/>
              <a:t>结合律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   </a:t>
            </a:r>
          </a:p>
          <a:p>
            <a:pPr>
              <a:buNone/>
            </a:pP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p>
          <a:p>
            <a:r>
              <a:rPr lang="zh-CN" altLang="en-US" sz="3200" dirty="0"/>
              <a:t>分配律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C) </a:t>
            </a:r>
          </a:p>
          <a:p>
            <a:pPr>
              <a:buNone/>
            </a:pP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C)</a:t>
            </a:r>
          </a:p>
        </p:txBody>
      </p:sp>
      <p:sp>
        <p:nvSpPr>
          <p:cNvPr id="5122" name="灯片编号占位符 4"/>
          <p:cNvSpPr>
            <a:spLocks noGrp="1"/>
          </p:cNvSpPr>
          <p:nvPr>
            <p:ph type="sldNum" sz="quarter" idx="12"/>
          </p:nvPr>
        </p:nvSpPr>
        <p:spPr/>
        <p:txBody>
          <a:bodyPr/>
          <a:lstStyle/>
          <a:p>
            <a:fld id="{3DC3E973-D818-4221-A630-3509F8AE6235}" type="slidenum">
              <a:rPr lang="en-US" altLang="zh-CN" smtClean="0"/>
              <a:pPr/>
              <a:t>6</a:t>
            </a:fld>
            <a:endParaRPr lang="en-US" altLang="zh-CN"/>
          </a:p>
        </p:txBody>
      </p:sp>
      <p:sp>
        <p:nvSpPr>
          <p:cNvPr id="5125" name="Text Box 4"/>
          <p:cNvSpPr txBox="1">
            <a:spLocks noChangeArrowheads="1"/>
          </p:cNvSpPr>
          <p:nvPr/>
        </p:nvSpPr>
        <p:spPr bwMode="auto">
          <a:xfrm>
            <a:off x="1295400" y="6096000"/>
            <a:ext cx="6096000" cy="519113"/>
          </a:xfrm>
          <a:prstGeom prst="rect">
            <a:avLst/>
          </a:prstGeom>
          <a:noFill/>
          <a:ln w="9525">
            <a:noFill/>
            <a:miter lim="800000"/>
            <a:headEnd/>
            <a:tailEnd/>
          </a:ln>
        </p:spPr>
        <p:txBody>
          <a:bodyPr>
            <a:spAutoFit/>
          </a:bodyPr>
          <a:lstStyle/>
          <a:p>
            <a:pPr>
              <a:spcBef>
                <a:spcPct val="50000"/>
              </a:spcBef>
            </a:pPr>
            <a:r>
              <a:rPr lang="zh-CN" altLang="en-US" sz="2800" i="1" dirty="0">
                <a:latin typeface="Times New Roman" pitchFamily="18" charset="0"/>
              </a:rPr>
              <a:t>注意：</a:t>
            </a:r>
            <a:r>
              <a:rPr lang="en-US" altLang="zh-CN" sz="2800" i="1" dirty="0">
                <a:latin typeface="Times New Roman" pitchFamily="18" charset="0"/>
                <a:cs typeface="Times New Roman" pitchFamily="18" charset="0"/>
              </a:rPr>
              <a:t>A,B,C</a:t>
            </a:r>
            <a:r>
              <a:rPr lang="zh-CN" altLang="en-US" sz="2800" dirty="0">
                <a:latin typeface="宋体" pitchFamily="2" charset="-122"/>
              </a:rPr>
              <a:t>代表任意的命题公式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fade">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fade">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fade">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fade">
                                      <p:cBhvr>
                                        <p:cTn id="22" dur="500"/>
                                        <p:tgtEl>
                                          <p:spTgt spid="512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124">
                                            <p:txEl>
                                              <p:pRg st="4" end="4"/>
                                            </p:txEl>
                                          </p:spTgt>
                                        </p:tgtEl>
                                        <p:attrNameLst>
                                          <p:attrName>style.visibility</p:attrName>
                                        </p:attrNameLst>
                                      </p:cBhvr>
                                      <p:to>
                                        <p:strVal val="visible"/>
                                      </p:to>
                                    </p:set>
                                    <p:animEffect transition="in" filter="fade">
                                      <p:cBhvr>
                                        <p:cTn id="25" dur="500"/>
                                        <p:tgtEl>
                                          <p:spTgt spid="512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4">
                                            <p:txEl>
                                              <p:pRg st="5" end="5"/>
                                            </p:txEl>
                                          </p:spTgt>
                                        </p:tgtEl>
                                        <p:attrNameLst>
                                          <p:attrName>style.visibility</p:attrName>
                                        </p:attrNameLst>
                                      </p:cBhvr>
                                      <p:to>
                                        <p:strVal val="visible"/>
                                      </p:to>
                                    </p:set>
                                    <p:animEffect transition="in" filter="fade">
                                      <p:cBhvr>
                                        <p:cTn id="30" dur="500"/>
                                        <p:tgtEl>
                                          <p:spTgt spid="512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124">
                                            <p:txEl>
                                              <p:pRg st="6" end="6"/>
                                            </p:txEl>
                                          </p:spTgt>
                                        </p:tgtEl>
                                        <p:attrNameLst>
                                          <p:attrName>style.visibility</p:attrName>
                                        </p:attrNameLst>
                                      </p:cBhvr>
                                      <p:to>
                                        <p:strVal val="visible"/>
                                      </p:to>
                                    </p:set>
                                    <p:animEffect transition="in" filter="fade">
                                      <p:cBhvr>
                                        <p:cTn id="33" dur="500"/>
                                        <p:tgtEl>
                                          <p:spTgt spid="5124">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25"/>
                                        </p:tgtEl>
                                        <p:attrNameLst>
                                          <p:attrName>style.visibility</p:attrName>
                                        </p:attrNameLst>
                                      </p:cBhvr>
                                      <p:to>
                                        <p:strVal val="visible"/>
                                      </p:to>
                                    </p:set>
                                    <p:animEffect transition="in" filter="fade">
                                      <p:cBhvr>
                                        <p:cTn id="36"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786182" y="2216139"/>
            <a:ext cx="2571768" cy="2571768"/>
          </a:xfrm>
          <a:prstGeom prst="ellipse">
            <a:avLst/>
          </a:prstGeom>
          <a:solidFill>
            <a:srgbClr val="FFFF00">
              <a:alpha val="54118"/>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643570" y="2216139"/>
            <a:ext cx="2571768" cy="2571768"/>
          </a:xfrm>
          <a:prstGeom prst="ellipse">
            <a:avLst/>
          </a:prstGeom>
          <a:solidFill>
            <a:srgbClr val="00B0F0">
              <a:alpha val="72941"/>
            </a:srgb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联结词的图形视角</a:t>
            </a:r>
          </a:p>
        </p:txBody>
      </p:sp>
      <p:sp>
        <p:nvSpPr>
          <p:cNvPr id="3" name="内容占位符 2"/>
          <p:cNvSpPr>
            <a:spLocks noGrp="1"/>
          </p:cNvSpPr>
          <p:nvPr>
            <p:ph idx="1"/>
          </p:nvPr>
        </p:nvSpPr>
        <p:spPr>
          <a:xfrm>
            <a:off x="214282" y="3357562"/>
            <a:ext cx="3500462" cy="3500438"/>
          </a:xfrm>
        </p:spPr>
        <p:txBody>
          <a:bodyPr/>
          <a:lstStyle/>
          <a:p>
            <a:r>
              <a:rPr lang="zh-CN" altLang="en-US" sz="2800" dirty="0">
                <a:solidFill>
                  <a:srgbClr val="FFFF00"/>
                </a:solidFill>
              </a:rPr>
              <a:t>注意：图中的各块区域有可能是空集</a:t>
            </a:r>
            <a:endParaRPr lang="en-US" altLang="zh-CN" sz="2800" dirty="0">
              <a:solidFill>
                <a:srgbClr val="FFFF00"/>
              </a:solidFill>
            </a:endParaRPr>
          </a:p>
          <a:p>
            <a:r>
              <a:rPr lang="zh-CN" altLang="en-US" sz="2800" dirty="0"/>
              <a:t>如以下情况：</a:t>
            </a:r>
            <a:r>
              <a:rPr lang="zh-CN" altLang="en-US" sz="2800" dirty="0">
                <a:solidFill>
                  <a:srgbClr val="FFFF00"/>
                </a:solidFill>
              </a:rPr>
              <a:t>             </a:t>
            </a:r>
          </a:p>
        </p:txBody>
      </p:sp>
      <p:sp>
        <p:nvSpPr>
          <p:cNvPr id="4" name="灯片编号占位符 3"/>
          <p:cNvSpPr>
            <a:spLocks noGrp="1"/>
          </p:cNvSpPr>
          <p:nvPr>
            <p:ph type="sldNum" sz="quarter" idx="12"/>
          </p:nvPr>
        </p:nvSpPr>
        <p:spPr/>
        <p:txBody>
          <a:bodyPr/>
          <a:lstStyle/>
          <a:p>
            <a:fld id="{9E11C586-630F-4006-81BB-C55D7F841044}" type="slidenum">
              <a:rPr lang="en-US" altLang="zh-CN" smtClean="0"/>
              <a:pPr/>
              <a:t>7</a:t>
            </a:fld>
            <a:endParaRPr lang="en-US" altLang="zh-CN" dirty="0"/>
          </a:p>
        </p:txBody>
      </p:sp>
      <p:graphicFrame>
        <p:nvGraphicFramePr>
          <p:cNvPr id="12" name="对象 11"/>
          <p:cNvGraphicFramePr>
            <a:graphicFrameLocks noChangeAspect="1"/>
          </p:cNvGraphicFramePr>
          <p:nvPr/>
        </p:nvGraphicFramePr>
        <p:xfrm>
          <a:off x="4929190" y="2287577"/>
          <a:ext cx="341318" cy="369761"/>
        </p:xfrm>
        <a:graphic>
          <a:graphicData uri="http://schemas.openxmlformats.org/presentationml/2006/ole">
            <mc:AlternateContent xmlns:mc="http://schemas.openxmlformats.org/markup-compatibility/2006">
              <mc:Choice xmlns:v="urn:schemas-microsoft-com:vml" Requires="v">
                <p:oleObj spid="_x0000_s188759" name="Equation" r:id="rId3" imgW="152268" imgH="164957" progId="Equation.DSMT4">
                  <p:embed/>
                </p:oleObj>
              </mc:Choice>
              <mc:Fallback>
                <p:oleObj name="Equation" r:id="rId3" imgW="152268" imgH="164957" progId="Equation.DSMT4">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90" y="2287577"/>
                        <a:ext cx="341318" cy="369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19" name="Object 3"/>
          <p:cNvGraphicFramePr>
            <a:graphicFrameLocks noChangeAspect="1"/>
          </p:cNvGraphicFramePr>
          <p:nvPr/>
        </p:nvGraphicFramePr>
        <p:xfrm>
          <a:off x="6802456" y="2287577"/>
          <a:ext cx="341312" cy="369887"/>
        </p:xfrm>
        <a:graphic>
          <a:graphicData uri="http://schemas.openxmlformats.org/presentationml/2006/ole">
            <mc:AlternateContent xmlns:mc="http://schemas.openxmlformats.org/markup-compatibility/2006">
              <mc:Choice xmlns:v="urn:schemas-microsoft-com:vml" Requires="v">
                <p:oleObj spid="_x0000_s188760" name="Equation" r:id="rId5" imgW="152268" imgH="164957" progId="Equation.DSMT4">
                  <p:embed/>
                </p:oleObj>
              </mc:Choice>
              <mc:Fallback>
                <p:oleObj name="Equation" r:id="rId5" imgW="152268" imgH="164957"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2456" y="2287577"/>
                        <a:ext cx="341312"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0" name="Object 4"/>
          <p:cNvGraphicFramePr>
            <a:graphicFrameLocks noChangeAspect="1"/>
          </p:cNvGraphicFramePr>
          <p:nvPr/>
        </p:nvGraphicFramePr>
        <p:xfrm>
          <a:off x="5643570" y="5386699"/>
          <a:ext cx="785818" cy="329902"/>
        </p:xfrm>
        <a:graphic>
          <a:graphicData uri="http://schemas.openxmlformats.org/presentationml/2006/ole">
            <mc:AlternateContent xmlns:mc="http://schemas.openxmlformats.org/markup-compatibility/2006">
              <mc:Choice xmlns:v="urn:schemas-microsoft-com:vml" Requires="v">
                <p:oleObj spid="_x0000_s188761" name="Equation" r:id="rId7" imgW="393359" imgH="164957" progId="Equation.DSMT4">
                  <p:embed/>
                </p:oleObj>
              </mc:Choice>
              <mc:Fallback>
                <p:oleObj name="Equation" r:id="rId7" imgW="393359" imgH="164957"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3570" y="5386699"/>
                        <a:ext cx="785818" cy="329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接箭头连接符 15"/>
          <p:cNvCxnSpPr/>
          <p:nvPr/>
        </p:nvCxnSpPr>
        <p:spPr>
          <a:xfrm rot="5400000">
            <a:off x="5322099" y="2536816"/>
            <a:ext cx="1357322" cy="1588"/>
          </a:xfrm>
          <a:prstGeom prst="straightConnector1">
            <a:avLst/>
          </a:prstGeom>
          <a:ln w="28575">
            <a:solidFill>
              <a:srgbClr val="F0823E"/>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8421" name="Object 5"/>
          <p:cNvGraphicFramePr>
            <a:graphicFrameLocks noChangeAspect="1"/>
          </p:cNvGraphicFramePr>
          <p:nvPr/>
        </p:nvGraphicFramePr>
        <p:xfrm>
          <a:off x="5619757" y="1428736"/>
          <a:ext cx="785813" cy="330200"/>
        </p:xfrm>
        <a:graphic>
          <a:graphicData uri="http://schemas.openxmlformats.org/presentationml/2006/ole">
            <mc:AlternateContent xmlns:mc="http://schemas.openxmlformats.org/markup-compatibility/2006">
              <mc:Choice xmlns:v="urn:schemas-microsoft-com:vml" Requires="v">
                <p:oleObj spid="_x0000_s188762" name="Equation" r:id="rId9" imgW="393359" imgH="164957" progId="Equation.DSMT4">
                  <p:embed/>
                </p:oleObj>
              </mc:Choice>
              <mc:Fallback>
                <p:oleObj name="Equation" r:id="rId9" imgW="393359" imgH="164957" progId="Equation.DSMT4">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757" y="1428736"/>
                        <a:ext cx="7858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直接箭头连接符 23"/>
          <p:cNvCxnSpPr/>
          <p:nvPr/>
        </p:nvCxnSpPr>
        <p:spPr>
          <a:xfrm rot="16200000" flipV="1">
            <a:off x="5393537" y="4680750"/>
            <a:ext cx="1286678" cy="722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16200000" flipH="1">
            <a:off x="5893603" y="1966106"/>
            <a:ext cx="1214446" cy="1000132"/>
          </a:xfrm>
          <a:prstGeom prst="straightConnector1">
            <a:avLst/>
          </a:prstGeom>
          <a:ln w="28575">
            <a:solidFill>
              <a:srgbClr val="F0823E"/>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a:off x="5036347" y="2037544"/>
            <a:ext cx="1143008" cy="785818"/>
          </a:xfrm>
          <a:prstGeom prst="straightConnector1">
            <a:avLst/>
          </a:prstGeom>
          <a:ln w="28575">
            <a:solidFill>
              <a:srgbClr val="F0823E"/>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8422" name="Object 6"/>
          <p:cNvGraphicFramePr>
            <a:graphicFrameLocks noChangeAspect="1"/>
          </p:cNvGraphicFramePr>
          <p:nvPr/>
        </p:nvGraphicFramePr>
        <p:xfrm>
          <a:off x="2357422" y="2786058"/>
          <a:ext cx="1190625" cy="330200"/>
        </p:xfrm>
        <a:graphic>
          <a:graphicData uri="http://schemas.openxmlformats.org/presentationml/2006/ole">
            <mc:AlternateContent xmlns:mc="http://schemas.openxmlformats.org/markup-compatibility/2006">
              <mc:Choice xmlns:v="urn:schemas-microsoft-com:vml" Requires="v">
                <p:oleObj spid="_x0000_s188763" name="Equation" r:id="rId11" imgW="596641" imgH="165028" progId="Equation.DSMT4">
                  <p:embed/>
                </p:oleObj>
              </mc:Choice>
              <mc:Fallback>
                <p:oleObj name="Equation" r:id="rId11" imgW="596641" imgH="165028" progId="Equation.DSMT4">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7422" y="2786058"/>
                        <a:ext cx="11906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3" name="Object 7"/>
          <p:cNvGraphicFramePr>
            <a:graphicFrameLocks noChangeAspect="1"/>
          </p:cNvGraphicFramePr>
          <p:nvPr/>
        </p:nvGraphicFramePr>
        <p:xfrm>
          <a:off x="4214810" y="3287709"/>
          <a:ext cx="987425" cy="330200"/>
        </p:xfrm>
        <a:graphic>
          <a:graphicData uri="http://schemas.openxmlformats.org/presentationml/2006/ole">
            <mc:AlternateContent xmlns:mc="http://schemas.openxmlformats.org/markup-compatibility/2006">
              <mc:Choice xmlns:v="urn:schemas-microsoft-com:vml" Requires="v">
                <p:oleObj spid="_x0000_s188764" name="Equation" r:id="rId13" imgW="494870" imgH="164957" progId="Equation.DSMT4">
                  <p:embed/>
                </p:oleObj>
              </mc:Choice>
              <mc:Fallback>
                <p:oleObj name="Equation" r:id="rId13" imgW="494870" imgH="164957" progId="Equation.DSMT4">
                  <p:embed/>
                  <p:pic>
                    <p:nvPicPr>
                      <p:cNvPr id="0" name="Picture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4810" y="3287709"/>
                        <a:ext cx="9874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4" name="Object 8"/>
          <p:cNvGraphicFramePr>
            <a:graphicFrameLocks noChangeAspect="1"/>
          </p:cNvGraphicFramePr>
          <p:nvPr/>
        </p:nvGraphicFramePr>
        <p:xfrm>
          <a:off x="6929454" y="3287709"/>
          <a:ext cx="987425" cy="330200"/>
        </p:xfrm>
        <a:graphic>
          <a:graphicData uri="http://schemas.openxmlformats.org/presentationml/2006/ole">
            <mc:AlternateContent xmlns:mc="http://schemas.openxmlformats.org/markup-compatibility/2006">
              <mc:Choice xmlns:v="urn:schemas-microsoft-com:vml" Requires="v">
                <p:oleObj spid="_x0000_s188765" name="Equation" r:id="rId15" imgW="494870" imgH="164957" progId="Equation.DSMT4">
                  <p:embed/>
                </p:oleObj>
              </mc:Choice>
              <mc:Fallback>
                <p:oleObj name="Equation" r:id="rId15" imgW="494870" imgH="164957" progId="Equation.DSMT4">
                  <p:embed/>
                  <p:pic>
                    <p:nvPicPr>
                      <p:cNvPr id="0" name="Picture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29454" y="3287709"/>
                        <a:ext cx="9874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5" name="Object 9"/>
          <p:cNvGraphicFramePr>
            <a:graphicFrameLocks noChangeAspect="1"/>
          </p:cNvGraphicFramePr>
          <p:nvPr/>
        </p:nvGraphicFramePr>
        <p:xfrm>
          <a:off x="2214546" y="1573197"/>
          <a:ext cx="1089025" cy="355600"/>
        </p:xfrm>
        <a:graphic>
          <a:graphicData uri="http://schemas.openxmlformats.org/presentationml/2006/ole">
            <mc:AlternateContent xmlns:mc="http://schemas.openxmlformats.org/markup-compatibility/2006">
              <mc:Choice xmlns:v="urn:schemas-microsoft-com:vml" Requires="v">
                <p:oleObj spid="_x0000_s188766" name="Equation" r:id="rId17" imgW="545626" imgH="177646" progId="Equation.DSMT4">
                  <p:embed/>
                </p:oleObj>
              </mc:Choice>
              <mc:Fallback>
                <p:oleObj name="Equation" r:id="rId17" imgW="545626" imgH="177646" progId="Equation.DSMT4">
                  <p:embed/>
                  <p:pic>
                    <p:nvPicPr>
                      <p:cNvPr id="0" name="Picture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14546" y="1573197"/>
                        <a:ext cx="10890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6" name="Object 10"/>
          <p:cNvGraphicFramePr>
            <a:graphicFrameLocks noChangeAspect="1"/>
          </p:cNvGraphicFramePr>
          <p:nvPr/>
        </p:nvGraphicFramePr>
        <p:xfrm>
          <a:off x="2201863" y="1930393"/>
          <a:ext cx="1114425" cy="355600"/>
        </p:xfrm>
        <a:graphic>
          <a:graphicData uri="http://schemas.openxmlformats.org/presentationml/2006/ole">
            <mc:AlternateContent xmlns:mc="http://schemas.openxmlformats.org/markup-compatibility/2006">
              <mc:Choice xmlns:v="urn:schemas-microsoft-com:vml" Requires="v">
                <p:oleObj spid="_x0000_s188767" name="Equation" r:id="rId19" imgW="558558" imgH="177723" progId="Equation.DSMT4">
                  <p:embed/>
                </p:oleObj>
              </mc:Choice>
              <mc:Fallback>
                <p:oleObj name="Equation" r:id="rId19" imgW="558558" imgH="177723" progId="Equation.DSMT4">
                  <p:embed/>
                  <p:pic>
                    <p:nvPicPr>
                      <p:cNvPr id="0" name="Picture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1863" y="1930393"/>
                        <a:ext cx="11144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表格 48"/>
          <p:cNvGraphicFramePr>
            <a:graphicFrameLocks noGrp="1"/>
          </p:cNvGraphicFramePr>
          <p:nvPr/>
        </p:nvGraphicFramePr>
        <p:xfrm>
          <a:off x="714348" y="5000636"/>
          <a:ext cx="2857520" cy="1643076"/>
        </p:xfrm>
        <a:graphic>
          <a:graphicData uri="http://schemas.openxmlformats.org/drawingml/2006/table">
            <a:tbl>
              <a:tblPr firstRow="1" bandRow="1">
                <a:tableStyleId>{5C22544A-7EE6-4342-B048-85BDC9FD1C3A}</a:tableStyleId>
              </a:tblPr>
              <a:tblGrid>
                <a:gridCol w="1428760">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tblGrid>
              <a:tr h="410769">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0000"/>
                  </a:ext>
                </a:extLst>
              </a:tr>
              <a:tr h="410769">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10769">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410769">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188429" name="Object 13"/>
          <p:cNvGraphicFramePr>
            <a:graphicFrameLocks noChangeAspect="1"/>
          </p:cNvGraphicFramePr>
          <p:nvPr/>
        </p:nvGraphicFramePr>
        <p:xfrm>
          <a:off x="1214414" y="4987926"/>
          <a:ext cx="523856" cy="458082"/>
        </p:xfrm>
        <a:graphic>
          <a:graphicData uri="http://schemas.openxmlformats.org/presentationml/2006/ole">
            <mc:AlternateContent xmlns:mc="http://schemas.openxmlformats.org/markup-compatibility/2006">
              <mc:Choice xmlns:v="urn:schemas-microsoft-com:vml" Requires="v">
                <p:oleObj spid="_x0000_s188768" name="Equation" r:id="rId21" imgW="152268" imgH="164957" progId="Equation.DSMT4">
                  <p:embed/>
                </p:oleObj>
              </mc:Choice>
              <mc:Fallback>
                <p:oleObj name="Equation" r:id="rId21" imgW="152268" imgH="164957" progId="Equation.DSMT4">
                  <p:embed/>
                  <p:pic>
                    <p:nvPicPr>
                      <p:cNvPr id="0" name="Picture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4414" y="4987926"/>
                        <a:ext cx="523856" cy="458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0" name="Object 14"/>
          <p:cNvGraphicFramePr>
            <a:graphicFrameLocks noChangeAspect="1"/>
          </p:cNvGraphicFramePr>
          <p:nvPr/>
        </p:nvGraphicFramePr>
        <p:xfrm>
          <a:off x="2746356" y="4987936"/>
          <a:ext cx="382588" cy="415925"/>
        </p:xfrm>
        <a:graphic>
          <a:graphicData uri="http://schemas.openxmlformats.org/presentationml/2006/ole">
            <mc:AlternateContent xmlns:mc="http://schemas.openxmlformats.org/markup-compatibility/2006">
              <mc:Choice xmlns:v="urn:schemas-microsoft-com:vml" Requires="v">
                <p:oleObj spid="_x0000_s188769" name="Equation" r:id="rId23" imgW="152268" imgH="164957" progId="Equation.DSMT4">
                  <p:embed/>
                </p:oleObj>
              </mc:Choice>
              <mc:Fallback>
                <p:oleObj name="Equation" r:id="rId23" imgW="152268" imgH="164957" progId="Equation.DSMT4">
                  <p:embed/>
                  <p:pic>
                    <p:nvPicPr>
                      <p:cNvPr id="0" name="Picture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356" y="4987936"/>
                        <a:ext cx="38258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8" name="Object 12"/>
          <p:cNvGraphicFramePr>
            <a:graphicFrameLocks noChangeAspect="1"/>
          </p:cNvGraphicFramePr>
          <p:nvPr/>
        </p:nvGraphicFramePr>
        <p:xfrm>
          <a:off x="1252512" y="5403867"/>
          <a:ext cx="382588" cy="415925"/>
        </p:xfrm>
        <a:graphic>
          <a:graphicData uri="http://schemas.openxmlformats.org/presentationml/2006/ole">
            <mc:AlternateContent xmlns:mc="http://schemas.openxmlformats.org/markup-compatibility/2006">
              <mc:Choice xmlns:v="urn:schemas-microsoft-com:vml" Requires="v">
                <p:oleObj spid="_x0000_s188770" name="Equation" r:id="rId25" imgW="152268" imgH="164957" progId="Equation.DSMT4">
                  <p:embed/>
                </p:oleObj>
              </mc:Choice>
              <mc:Fallback>
                <p:oleObj name="Equation" r:id="rId25" imgW="152268" imgH="164957" progId="Equation.DSMT4">
                  <p:embed/>
                  <p:pic>
                    <p:nvPicPr>
                      <p:cNvPr id="0" name="Picture 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52512" y="5403867"/>
                        <a:ext cx="38258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1" name="Object 15"/>
          <p:cNvGraphicFramePr>
            <a:graphicFrameLocks noChangeAspect="1"/>
          </p:cNvGraphicFramePr>
          <p:nvPr/>
        </p:nvGraphicFramePr>
        <p:xfrm>
          <a:off x="2589197" y="5429250"/>
          <a:ext cx="606425" cy="415925"/>
        </p:xfrm>
        <a:graphic>
          <a:graphicData uri="http://schemas.openxmlformats.org/presentationml/2006/ole">
            <mc:AlternateContent xmlns:mc="http://schemas.openxmlformats.org/markup-compatibility/2006">
              <mc:Choice xmlns:v="urn:schemas-microsoft-com:vml" Requires="v">
                <p:oleObj spid="_x0000_s188771" name="Equation" r:id="rId27" imgW="241091" imgH="164957" progId="Equation.DSMT4">
                  <p:embed/>
                </p:oleObj>
              </mc:Choice>
              <mc:Fallback>
                <p:oleObj name="Equation" r:id="rId27" imgW="241091" imgH="164957" progId="Equation.DSMT4">
                  <p:embed/>
                  <p:pic>
                    <p:nvPicPr>
                      <p:cNvPr id="0" name="Picture 8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89197" y="5429250"/>
                        <a:ext cx="60642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2" name="Object 16"/>
          <p:cNvGraphicFramePr>
            <a:graphicFrameLocks noChangeAspect="1"/>
          </p:cNvGraphicFramePr>
          <p:nvPr/>
        </p:nvGraphicFramePr>
        <p:xfrm>
          <a:off x="1239812" y="5811854"/>
          <a:ext cx="382588" cy="415925"/>
        </p:xfrm>
        <a:graphic>
          <a:graphicData uri="http://schemas.openxmlformats.org/presentationml/2006/ole">
            <mc:AlternateContent xmlns:mc="http://schemas.openxmlformats.org/markup-compatibility/2006">
              <mc:Choice xmlns:v="urn:schemas-microsoft-com:vml" Requires="v">
                <p:oleObj spid="_x0000_s188772" name="Equation" r:id="rId29" imgW="152268" imgH="164957" progId="Equation.DSMT4">
                  <p:embed/>
                </p:oleObj>
              </mc:Choice>
              <mc:Fallback>
                <p:oleObj name="Equation" r:id="rId29" imgW="152268" imgH="164957" progId="Equation.DSMT4">
                  <p:embed/>
                  <p:pic>
                    <p:nvPicPr>
                      <p:cNvPr id="0" name="Picture 8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39812" y="5811854"/>
                        <a:ext cx="38258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3" name="Object 17"/>
          <p:cNvGraphicFramePr>
            <a:graphicFrameLocks noChangeAspect="1"/>
          </p:cNvGraphicFramePr>
          <p:nvPr/>
        </p:nvGraphicFramePr>
        <p:xfrm>
          <a:off x="2357422" y="5845195"/>
          <a:ext cx="925513" cy="415925"/>
        </p:xfrm>
        <a:graphic>
          <a:graphicData uri="http://schemas.openxmlformats.org/presentationml/2006/ole">
            <mc:AlternateContent xmlns:mc="http://schemas.openxmlformats.org/markup-compatibility/2006">
              <mc:Choice xmlns:v="urn:schemas-microsoft-com:vml" Requires="v">
                <p:oleObj spid="_x0000_s188773" name="Equation" r:id="rId31" imgW="368140" imgH="165028" progId="Equation.DSMT4">
                  <p:embed/>
                </p:oleObj>
              </mc:Choice>
              <mc:Fallback>
                <p:oleObj name="Equation" r:id="rId31" imgW="368140" imgH="165028" progId="Equation.DSMT4">
                  <p:embed/>
                  <p:pic>
                    <p:nvPicPr>
                      <p:cNvPr id="0" name="Picture 8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57422" y="5845195"/>
                        <a:ext cx="9255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4" name="Object 18"/>
          <p:cNvGraphicFramePr>
            <a:graphicFrameLocks noChangeAspect="1"/>
          </p:cNvGraphicFramePr>
          <p:nvPr/>
        </p:nvGraphicFramePr>
        <p:xfrm>
          <a:off x="1290614" y="6227785"/>
          <a:ext cx="222250" cy="415925"/>
        </p:xfrm>
        <a:graphic>
          <a:graphicData uri="http://schemas.openxmlformats.org/presentationml/2006/ole">
            <mc:AlternateContent xmlns:mc="http://schemas.openxmlformats.org/markup-compatibility/2006">
              <mc:Choice xmlns:v="urn:schemas-microsoft-com:vml" Requires="v">
                <p:oleObj spid="_x0000_s188774" name="Equation" r:id="rId33" imgW="88707" imgH="164742" progId="Equation.DSMT4">
                  <p:embed/>
                </p:oleObj>
              </mc:Choice>
              <mc:Fallback>
                <p:oleObj name="Equation" r:id="rId33" imgW="88707" imgH="164742" progId="Equation.DSMT4">
                  <p:embed/>
                  <p:pic>
                    <p:nvPicPr>
                      <p:cNvPr id="0" name="Picture 8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90614" y="6227785"/>
                        <a:ext cx="2222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5" name="Object 19"/>
          <p:cNvGraphicFramePr>
            <a:graphicFrameLocks noChangeAspect="1"/>
          </p:cNvGraphicFramePr>
          <p:nvPr/>
        </p:nvGraphicFramePr>
        <p:xfrm>
          <a:off x="2682864" y="6237288"/>
          <a:ext cx="317500" cy="449262"/>
        </p:xfrm>
        <a:graphic>
          <a:graphicData uri="http://schemas.openxmlformats.org/presentationml/2006/ole">
            <mc:AlternateContent xmlns:mc="http://schemas.openxmlformats.org/markup-compatibility/2006">
              <mc:Choice xmlns:v="urn:schemas-microsoft-com:vml" Requires="v">
                <p:oleObj spid="_x0000_s188775" name="Equation" r:id="rId35" imgW="126725" imgH="177415" progId="Equation.DSMT4">
                  <p:embed/>
                </p:oleObj>
              </mc:Choice>
              <mc:Fallback>
                <p:oleObj name="Equation" r:id="rId35" imgW="126725" imgH="177415" progId="Equation.DSMT4">
                  <p:embed/>
                  <p:pic>
                    <p:nvPicPr>
                      <p:cNvPr id="0" name="Picture 8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82864" y="6237288"/>
                        <a:ext cx="317500"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21" presetClass="entr" presetSubtype="8"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heel(8)">
                                      <p:cBhvr>
                                        <p:cTn id="9" dur="500"/>
                                        <p:tgtEl>
                                          <p:spTgt spid="6"/>
                                        </p:tgtEl>
                                      </p:cBhvr>
                                    </p:animEffect>
                                  </p:childTnLst>
                                </p:cTn>
                              </p:par>
                              <p:par>
                                <p:cTn id="10" presetID="1" presetClass="entr" presetSubtype="0" fill="hold" nodeType="withEffect">
                                  <p:stCondLst>
                                    <p:cond delay="0"/>
                                  </p:stCondLst>
                                  <p:childTnLst>
                                    <p:set>
                                      <p:cBhvr>
                                        <p:cTn id="11" dur="1" fill="hold">
                                          <p:stCondLst>
                                            <p:cond delay="0"/>
                                          </p:stCondLst>
                                        </p:cTn>
                                        <p:tgtEl>
                                          <p:spTgt spid="188419"/>
                                        </p:tgtEl>
                                        <p:attrNameLst>
                                          <p:attrName>style.visibility</p:attrName>
                                        </p:attrNameLst>
                                      </p:cBhvr>
                                      <p:to>
                                        <p:strVal val="visible"/>
                                      </p:to>
                                    </p:set>
                                  </p:childTnLst>
                                </p:cTn>
                              </p:par>
                              <p:par>
                                <p:cTn id="12" presetID="21"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8)">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8420"/>
                                        </p:tgtEl>
                                        <p:attrNameLst>
                                          <p:attrName>style.visibility</p:attrName>
                                        </p:attrNameLst>
                                      </p:cBhvr>
                                      <p:to>
                                        <p:strVal val="visible"/>
                                      </p:to>
                                    </p:set>
                                    <p:animEffect transition="in" filter="fade">
                                      <p:cBhvr>
                                        <p:cTn id="19" dur="500"/>
                                        <p:tgtEl>
                                          <p:spTgt spid="188420"/>
                                        </p:tgtEl>
                                      </p:cBhvr>
                                    </p:animEffect>
                                  </p:childTnLst>
                                </p:cTn>
                              </p:par>
                              <p:par>
                                <p:cTn id="20" presetID="2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88423"/>
                                        </p:tgtEl>
                                        <p:attrNameLst>
                                          <p:attrName>style.visibility</p:attrName>
                                        </p:attrNameLst>
                                      </p:cBhvr>
                                      <p:to>
                                        <p:strVal val="visible"/>
                                      </p:to>
                                    </p:set>
                                    <p:animEffect transition="in" filter="slide(fromBottom)">
                                      <p:cBhvr>
                                        <p:cTn id="27" dur="500"/>
                                        <p:tgtEl>
                                          <p:spTgt spid="18842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8424"/>
                                        </p:tgtEl>
                                        <p:attrNameLst>
                                          <p:attrName>style.visibility</p:attrName>
                                        </p:attrNameLst>
                                      </p:cBhvr>
                                      <p:to>
                                        <p:strVal val="visible"/>
                                      </p:to>
                                    </p:set>
                                    <p:animEffect transition="in" filter="slide(fromBottom)">
                                      <p:cBhvr>
                                        <p:cTn id="32" dur="500"/>
                                        <p:tgtEl>
                                          <p:spTgt spid="188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8421"/>
                                        </p:tgtEl>
                                        <p:attrNameLst>
                                          <p:attrName>style.visibility</p:attrName>
                                        </p:attrNameLst>
                                      </p:cBhvr>
                                      <p:to>
                                        <p:strVal val="visible"/>
                                      </p:to>
                                    </p:set>
                                    <p:animEffect transition="in" filter="fade">
                                      <p:cBhvr>
                                        <p:cTn id="37" dur="500"/>
                                        <p:tgtEl>
                                          <p:spTgt spid="188421"/>
                                        </p:tgtEl>
                                      </p:cBhvr>
                                    </p:animEffect>
                                  </p:childTnLst>
                                </p:cTn>
                              </p:par>
                              <p:par>
                                <p:cTn id="38" presetID="22" presetClass="entr" presetSubtype="1"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500"/>
                                        <p:tgtEl>
                                          <p:spTgt spid="31"/>
                                        </p:tgtEl>
                                      </p:cBhvr>
                                    </p:animEffect>
                                  </p:childTnLst>
                                </p:cTn>
                              </p:par>
                              <p:par>
                                <p:cTn id="41" presetID="22"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par>
                                <p:cTn id="44" presetID="22" presetClass="entr" presetSubtype="1"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8422"/>
                                        </p:tgtEl>
                                        <p:attrNameLst>
                                          <p:attrName>style.visibility</p:attrName>
                                        </p:attrNameLst>
                                      </p:cBhvr>
                                      <p:to>
                                        <p:strVal val="visible"/>
                                      </p:to>
                                    </p:set>
                                    <p:animEffect transition="in" filter="fade">
                                      <p:cBhvr>
                                        <p:cTn id="51" dur="500"/>
                                        <p:tgtEl>
                                          <p:spTgt spid="1884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88425"/>
                                        </p:tgtEl>
                                        <p:attrNameLst>
                                          <p:attrName>style.visibility</p:attrName>
                                        </p:attrNameLst>
                                      </p:cBhvr>
                                      <p:to>
                                        <p:strVal val="visible"/>
                                      </p:to>
                                    </p:set>
                                    <p:animEffect transition="in" filter="fade">
                                      <p:cBhvr>
                                        <p:cTn id="56" dur="500"/>
                                        <p:tgtEl>
                                          <p:spTgt spid="1884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8426"/>
                                        </p:tgtEl>
                                        <p:attrNameLst>
                                          <p:attrName>style.visibility</p:attrName>
                                        </p:attrNameLst>
                                      </p:cBhvr>
                                      <p:to>
                                        <p:strVal val="visible"/>
                                      </p:to>
                                    </p:set>
                                    <p:animEffect transition="in" filter="fade">
                                      <p:cBhvr>
                                        <p:cTn id="61" dur="500"/>
                                        <p:tgtEl>
                                          <p:spTgt spid="18842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1" end="1"/>
                                            </p:txEl>
                                          </p:spTgt>
                                        </p:tgtEl>
                                        <p:attrNameLst>
                                          <p:attrName>style.visibility</p:attrName>
                                        </p:attrNameLst>
                                      </p:cBhvr>
                                      <p:to>
                                        <p:strVal val="visible"/>
                                      </p:to>
                                    </p:set>
                                  </p:childTnLst>
                                </p:cTn>
                              </p:par>
                              <p:par>
                                <p:cTn id="70" presetID="10" presetClass="entr" presetSubtype="0" fill="hold" nodeType="withEffect">
                                  <p:stCondLst>
                                    <p:cond delay="0"/>
                                  </p:stCondLst>
                                  <p:childTnLst>
                                    <p:set>
                                      <p:cBhvr>
                                        <p:cTn id="71" dur="1" fill="hold">
                                          <p:stCondLst>
                                            <p:cond delay="0"/>
                                          </p:stCondLst>
                                        </p:cTn>
                                        <p:tgtEl>
                                          <p:spTgt spid="188428"/>
                                        </p:tgtEl>
                                        <p:attrNameLst>
                                          <p:attrName>style.visibility</p:attrName>
                                        </p:attrNameLst>
                                      </p:cBhvr>
                                      <p:to>
                                        <p:strVal val="visible"/>
                                      </p:to>
                                    </p:set>
                                    <p:animEffect transition="in" filter="fade">
                                      <p:cBhvr>
                                        <p:cTn id="72" dur="500"/>
                                        <p:tgtEl>
                                          <p:spTgt spid="188428"/>
                                        </p:tgtEl>
                                      </p:cBhvr>
                                    </p:animEffect>
                                  </p:childTnLst>
                                </p:cTn>
                              </p:par>
                              <p:par>
                                <p:cTn id="73" presetID="10" presetClass="entr" presetSubtype="0" fill="hold" nodeType="withEffect">
                                  <p:stCondLst>
                                    <p:cond delay="0"/>
                                  </p:stCondLst>
                                  <p:childTnLst>
                                    <p:set>
                                      <p:cBhvr>
                                        <p:cTn id="74" dur="1" fill="hold">
                                          <p:stCondLst>
                                            <p:cond delay="0"/>
                                          </p:stCondLst>
                                        </p:cTn>
                                        <p:tgtEl>
                                          <p:spTgt spid="188429"/>
                                        </p:tgtEl>
                                        <p:attrNameLst>
                                          <p:attrName>style.visibility</p:attrName>
                                        </p:attrNameLst>
                                      </p:cBhvr>
                                      <p:to>
                                        <p:strVal val="visible"/>
                                      </p:to>
                                    </p:set>
                                    <p:animEffect transition="in" filter="fade">
                                      <p:cBhvr>
                                        <p:cTn id="75" dur="500"/>
                                        <p:tgtEl>
                                          <p:spTgt spid="188429"/>
                                        </p:tgtEl>
                                      </p:cBhvr>
                                    </p:animEffect>
                                  </p:childTnLst>
                                </p:cTn>
                              </p:par>
                              <p:par>
                                <p:cTn id="76" presetID="10" presetClass="entr" presetSubtype="0" fill="hold" nodeType="withEffect">
                                  <p:stCondLst>
                                    <p:cond delay="0"/>
                                  </p:stCondLst>
                                  <p:childTnLst>
                                    <p:set>
                                      <p:cBhvr>
                                        <p:cTn id="77" dur="1" fill="hold">
                                          <p:stCondLst>
                                            <p:cond delay="0"/>
                                          </p:stCondLst>
                                        </p:cTn>
                                        <p:tgtEl>
                                          <p:spTgt spid="188430"/>
                                        </p:tgtEl>
                                        <p:attrNameLst>
                                          <p:attrName>style.visibility</p:attrName>
                                        </p:attrNameLst>
                                      </p:cBhvr>
                                      <p:to>
                                        <p:strVal val="visible"/>
                                      </p:to>
                                    </p:set>
                                    <p:animEffect transition="in" filter="fade">
                                      <p:cBhvr>
                                        <p:cTn id="78" dur="500"/>
                                        <p:tgtEl>
                                          <p:spTgt spid="188430"/>
                                        </p:tgtEl>
                                      </p:cBhvr>
                                    </p:animEffect>
                                  </p:childTnLst>
                                </p:cTn>
                              </p:par>
                              <p:par>
                                <p:cTn id="79" presetID="10" presetClass="entr" presetSubtype="0" fill="hold" nodeType="withEffect">
                                  <p:stCondLst>
                                    <p:cond delay="0"/>
                                  </p:stCondLst>
                                  <p:childTnLst>
                                    <p:set>
                                      <p:cBhvr>
                                        <p:cTn id="80" dur="1" fill="hold">
                                          <p:stCondLst>
                                            <p:cond delay="0"/>
                                          </p:stCondLst>
                                        </p:cTn>
                                        <p:tgtEl>
                                          <p:spTgt spid="188431"/>
                                        </p:tgtEl>
                                        <p:attrNameLst>
                                          <p:attrName>style.visibility</p:attrName>
                                        </p:attrNameLst>
                                      </p:cBhvr>
                                      <p:to>
                                        <p:strVal val="visible"/>
                                      </p:to>
                                    </p:set>
                                    <p:animEffect transition="in" filter="fade">
                                      <p:cBhvr>
                                        <p:cTn id="81" dur="500"/>
                                        <p:tgtEl>
                                          <p:spTgt spid="188431"/>
                                        </p:tgtEl>
                                      </p:cBhvr>
                                    </p:animEffect>
                                  </p:childTnLst>
                                </p:cTn>
                              </p:par>
                              <p:par>
                                <p:cTn id="82" presetID="10" presetClass="entr" presetSubtype="0" fill="hold" nodeType="withEffect">
                                  <p:stCondLst>
                                    <p:cond delay="0"/>
                                  </p:stCondLst>
                                  <p:childTnLst>
                                    <p:set>
                                      <p:cBhvr>
                                        <p:cTn id="83" dur="1" fill="hold">
                                          <p:stCondLst>
                                            <p:cond delay="0"/>
                                          </p:stCondLst>
                                        </p:cTn>
                                        <p:tgtEl>
                                          <p:spTgt spid="188432"/>
                                        </p:tgtEl>
                                        <p:attrNameLst>
                                          <p:attrName>style.visibility</p:attrName>
                                        </p:attrNameLst>
                                      </p:cBhvr>
                                      <p:to>
                                        <p:strVal val="visible"/>
                                      </p:to>
                                    </p:set>
                                    <p:animEffect transition="in" filter="fade">
                                      <p:cBhvr>
                                        <p:cTn id="84" dur="500"/>
                                        <p:tgtEl>
                                          <p:spTgt spid="188432"/>
                                        </p:tgtEl>
                                      </p:cBhvr>
                                    </p:animEffect>
                                  </p:childTnLst>
                                </p:cTn>
                              </p:par>
                              <p:par>
                                <p:cTn id="85" presetID="10" presetClass="entr" presetSubtype="0" fill="hold" nodeType="withEffect">
                                  <p:stCondLst>
                                    <p:cond delay="0"/>
                                  </p:stCondLst>
                                  <p:childTnLst>
                                    <p:set>
                                      <p:cBhvr>
                                        <p:cTn id="86" dur="1" fill="hold">
                                          <p:stCondLst>
                                            <p:cond delay="0"/>
                                          </p:stCondLst>
                                        </p:cTn>
                                        <p:tgtEl>
                                          <p:spTgt spid="188433"/>
                                        </p:tgtEl>
                                        <p:attrNameLst>
                                          <p:attrName>style.visibility</p:attrName>
                                        </p:attrNameLst>
                                      </p:cBhvr>
                                      <p:to>
                                        <p:strVal val="visible"/>
                                      </p:to>
                                    </p:set>
                                    <p:animEffect transition="in" filter="fade">
                                      <p:cBhvr>
                                        <p:cTn id="87" dur="500"/>
                                        <p:tgtEl>
                                          <p:spTgt spid="188433"/>
                                        </p:tgtEl>
                                      </p:cBhvr>
                                    </p:animEffect>
                                  </p:childTnLst>
                                </p:cTn>
                              </p:par>
                              <p:par>
                                <p:cTn id="88" presetID="10" presetClass="entr" presetSubtype="0" fill="hold" nodeType="withEffect">
                                  <p:stCondLst>
                                    <p:cond delay="0"/>
                                  </p:stCondLst>
                                  <p:childTnLst>
                                    <p:set>
                                      <p:cBhvr>
                                        <p:cTn id="89" dur="1" fill="hold">
                                          <p:stCondLst>
                                            <p:cond delay="0"/>
                                          </p:stCondLst>
                                        </p:cTn>
                                        <p:tgtEl>
                                          <p:spTgt spid="188434"/>
                                        </p:tgtEl>
                                        <p:attrNameLst>
                                          <p:attrName>style.visibility</p:attrName>
                                        </p:attrNameLst>
                                      </p:cBhvr>
                                      <p:to>
                                        <p:strVal val="visible"/>
                                      </p:to>
                                    </p:set>
                                    <p:animEffect transition="in" filter="fade">
                                      <p:cBhvr>
                                        <p:cTn id="90" dur="500"/>
                                        <p:tgtEl>
                                          <p:spTgt spid="188434"/>
                                        </p:tgtEl>
                                      </p:cBhvr>
                                    </p:animEffect>
                                  </p:childTnLst>
                                </p:cTn>
                              </p:par>
                              <p:par>
                                <p:cTn id="91" presetID="10" presetClass="entr" presetSubtype="0" fill="hold" nodeType="withEffect">
                                  <p:stCondLst>
                                    <p:cond delay="0"/>
                                  </p:stCondLst>
                                  <p:childTnLst>
                                    <p:set>
                                      <p:cBhvr>
                                        <p:cTn id="92" dur="1" fill="hold">
                                          <p:stCondLst>
                                            <p:cond delay="0"/>
                                          </p:stCondLst>
                                        </p:cTn>
                                        <p:tgtEl>
                                          <p:spTgt spid="188435"/>
                                        </p:tgtEl>
                                        <p:attrNameLst>
                                          <p:attrName>style.visibility</p:attrName>
                                        </p:attrNameLst>
                                      </p:cBhvr>
                                      <p:to>
                                        <p:strVal val="visible"/>
                                      </p:to>
                                    </p:set>
                                    <p:animEffect transition="in" filter="fade">
                                      <p:cBhvr>
                                        <p:cTn id="93" dur="500"/>
                                        <p:tgtEl>
                                          <p:spTgt spid="188435"/>
                                        </p:tgtEl>
                                      </p:cBhvr>
                                    </p:animEffect>
                                  </p:childTnLst>
                                </p:cTn>
                              </p:par>
                              <p:par>
                                <p:cTn id="94" presetID="1" presetClass="entr" presetSubtype="0" fill="hold" nodeType="withEffect">
                                  <p:stCondLst>
                                    <p:cond delay="0"/>
                                  </p:stCondLst>
                                  <p:childTnLst>
                                    <p:set>
                                      <p:cBhvr>
                                        <p:cTn id="95" dur="1" fill="hold">
                                          <p:stCondLst>
                                            <p:cond delay="0"/>
                                          </p:stCondLst>
                                        </p:cTn>
                                        <p:tgtEl>
                                          <p:spTgt spid="49"/>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88429"/>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8843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8842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88431"/>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88432"/>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88433"/>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8843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8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基本等值式 </a:t>
            </a:r>
          </a:p>
        </p:txBody>
      </p:sp>
      <p:sp>
        <p:nvSpPr>
          <p:cNvPr id="5124" name="Rectangle 3"/>
          <p:cNvSpPr>
            <a:spLocks noGrp="1" noChangeArrowheads="1"/>
          </p:cNvSpPr>
          <p:nvPr>
            <p:ph idx="1"/>
          </p:nvPr>
        </p:nvSpPr>
        <p:spPr/>
        <p:txBody>
          <a:bodyPr/>
          <a:lstStyle/>
          <a:p>
            <a:r>
              <a:rPr lang="zh-CN" altLang="en-US" sz="3200" dirty="0"/>
              <a:t>双重否定律 </a:t>
            </a:r>
            <a:r>
              <a:rPr lang="en-US" altLang="zh-CN" sz="3200" dirty="0"/>
              <a:t>: 	</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a:t>
            </a:r>
          </a:p>
          <a:p>
            <a:r>
              <a:rPr lang="zh-CN" altLang="en-US" sz="3200" dirty="0"/>
              <a:t>等幂律：</a:t>
            </a:r>
            <a:r>
              <a:rPr lang="en-US" altLang="zh-CN" sz="3200" dirty="0"/>
              <a:t>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A</a:t>
            </a:r>
          </a:p>
          <a:p>
            <a:r>
              <a:rPr lang="zh-CN" altLang="en-US" sz="3200" dirty="0"/>
              <a:t>交换律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p>
          <a:p>
            <a:r>
              <a:rPr lang="zh-CN" altLang="en-US" sz="3200" dirty="0"/>
              <a:t>结合律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   </a:t>
            </a:r>
          </a:p>
          <a:p>
            <a:pPr>
              <a:buNone/>
            </a:pP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p>
          <a:p>
            <a:r>
              <a:rPr lang="zh-CN" altLang="en-US" sz="3200" dirty="0"/>
              <a:t>分配律</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C) </a:t>
            </a:r>
          </a:p>
          <a:p>
            <a:pPr>
              <a:buNone/>
            </a:pP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C)</a:t>
            </a:r>
            <a:r>
              <a:rPr lang="en-US" altLang="zh-CN" sz="3200" dirty="0">
                <a:sym typeface="Symbol" pitchFamily="18" charset="2"/>
              </a:rPr>
              <a:t></a:t>
            </a:r>
            <a:r>
              <a:rPr lang="en-US" altLang="zh-CN" sz="3200" dirty="0"/>
              <a:t> (A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C)</a:t>
            </a:r>
          </a:p>
        </p:txBody>
      </p:sp>
      <p:sp>
        <p:nvSpPr>
          <p:cNvPr id="5122" name="灯片编号占位符 4"/>
          <p:cNvSpPr>
            <a:spLocks noGrp="1"/>
          </p:cNvSpPr>
          <p:nvPr>
            <p:ph type="sldNum" sz="quarter" idx="12"/>
          </p:nvPr>
        </p:nvSpPr>
        <p:spPr/>
        <p:txBody>
          <a:bodyPr/>
          <a:lstStyle/>
          <a:p>
            <a:fld id="{3DC3E973-D818-4221-A630-3509F8AE6235}" type="slidenum">
              <a:rPr lang="en-US" altLang="zh-CN" smtClean="0"/>
              <a:pPr/>
              <a:t>8</a:t>
            </a:fld>
            <a:endParaRPr lang="en-US" altLang="zh-CN"/>
          </a:p>
        </p:txBody>
      </p:sp>
      <p:sp>
        <p:nvSpPr>
          <p:cNvPr id="5125" name="Text Box 4"/>
          <p:cNvSpPr txBox="1">
            <a:spLocks noChangeArrowheads="1"/>
          </p:cNvSpPr>
          <p:nvPr/>
        </p:nvSpPr>
        <p:spPr bwMode="auto">
          <a:xfrm>
            <a:off x="1295400" y="6096000"/>
            <a:ext cx="6096000" cy="519113"/>
          </a:xfrm>
          <a:prstGeom prst="rect">
            <a:avLst/>
          </a:prstGeom>
          <a:noFill/>
          <a:ln w="9525">
            <a:noFill/>
            <a:miter lim="800000"/>
            <a:headEnd/>
            <a:tailEnd/>
          </a:ln>
        </p:spPr>
        <p:txBody>
          <a:bodyPr>
            <a:spAutoFit/>
          </a:bodyPr>
          <a:lstStyle/>
          <a:p>
            <a:pPr>
              <a:spcBef>
                <a:spcPct val="50000"/>
              </a:spcBef>
            </a:pPr>
            <a:r>
              <a:rPr lang="zh-CN" altLang="en-US" sz="2800" i="1" dirty="0">
                <a:latin typeface="Times New Roman" pitchFamily="18" charset="0"/>
              </a:rPr>
              <a:t>注意：</a:t>
            </a:r>
            <a:r>
              <a:rPr lang="en-US" altLang="zh-CN" sz="2800" i="1" dirty="0">
                <a:latin typeface="Times New Roman" pitchFamily="18" charset="0"/>
                <a:cs typeface="Times New Roman" pitchFamily="18" charset="0"/>
              </a:rPr>
              <a:t>A,B,C</a:t>
            </a:r>
            <a:r>
              <a:rPr lang="zh-CN" altLang="en-US" sz="2800" dirty="0">
                <a:latin typeface="宋体" pitchFamily="2" charset="-122"/>
              </a:rPr>
              <a:t>代表任意的命题公式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a:t>基本等值式</a:t>
            </a:r>
            <a:r>
              <a:rPr lang="en-US" altLang="zh-CN"/>
              <a:t>(</a:t>
            </a:r>
            <a:r>
              <a:rPr lang="zh-CN" altLang="en-US"/>
              <a:t>续</a:t>
            </a:r>
            <a:r>
              <a:rPr lang="en-US" altLang="zh-CN"/>
              <a:t>)</a:t>
            </a:r>
          </a:p>
        </p:txBody>
      </p:sp>
      <p:sp>
        <p:nvSpPr>
          <p:cNvPr id="6148" name="Rectangle 3"/>
          <p:cNvSpPr>
            <a:spLocks noGrp="1" noChangeArrowheads="1"/>
          </p:cNvSpPr>
          <p:nvPr>
            <p:ph idx="1"/>
          </p:nvPr>
        </p:nvSpPr>
        <p:spPr/>
        <p:txBody>
          <a:bodyPr/>
          <a:lstStyle/>
          <a:p>
            <a:r>
              <a:rPr lang="zh-CN" altLang="en-US" sz="3200" dirty="0"/>
              <a:t>德</a:t>
            </a:r>
            <a:r>
              <a:rPr lang="en-US" altLang="zh-CN" sz="3200" dirty="0"/>
              <a:t>·</a:t>
            </a:r>
            <a:r>
              <a:rPr lang="zh-CN" altLang="en-US" sz="3200" dirty="0"/>
              <a:t>摩根律 </a:t>
            </a:r>
            <a:r>
              <a:rPr lang="en-US" altLang="zh-CN" sz="3200" dirty="0"/>
              <a:t>: 	</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p>
          <a:p>
            <a:pPr>
              <a:buNone/>
            </a:pPr>
            <a:r>
              <a:rPr lang="en-US" altLang="zh-CN" sz="3200" dirty="0">
                <a:sym typeface="Symbol" pitchFamily="18" charset="2"/>
              </a:rPr>
              <a:t>							</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p>
          <a:p>
            <a:r>
              <a:rPr lang="zh-CN" altLang="en-US" sz="3200" dirty="0"/>
              <a:t>吸收律</a:t>
            </a:r>
            <a:r>
              <a:rPr lang="en-US" altLang="zh-CN" sz="3200" dirty="0"/>
              <a:t>: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B)</a:t>
            </a:r>
            <a:r>
              <a:rPr lang="en-US" altLang="zh-CN" sz="3200" dirty="0">
                <a:sym typeface="Symbol" pitchFamily="18" charset="2"/>
              </a:rPr>
              <a:t></a:t>
            </a:r>
            <a:r>
              <a:rPr lang="en-US" altLang="zh-CN" sz="3200" dirty="0"/>
              <a:t>A</a:t>
            </a:r>
          </a:p>
          <a:p>
            <a:r>
              <a:rPr lang="zh-CN" altLang="en-US" sz="3200" dirty="0"/>
              <a:t>零律</a:t>
            </a:r>
            <a:r>
              <a:rPr lang="en-US" altLang="zh-CN" sz="3200" dirty="0"/>
              <a:t>:				A</a:t>
            </a:r>
            <a:r>
              <a:rPr lang="en-US" altLang="zh-CN" sz="3200" dirty="0">
                <a:sym typeface="Symbol" pitchFamily="18" charset="2"/>
              </a:rPr>
              <a:t></a:t>
            </a:r>
            <a:r>
              <a:rPr lang="en-US" altLang="zh-CN" sz="3200" dirty="0"/>
              <a:t>1</a:t>
            </a:r>
            <a:r>
              <a:rPr lang="en-US" altLang="zh-CN" sz="3200" dirty="0">
                <a:sym typeface="Symbol" pitchFamily="18" charset="2"/>
              </a:rPr>
              <a:t></a:t>
            </a:r>
            <a:r>
              <a:rPr lang="en-US" altLang="zh-CN" sz="3200" dirty="0"/>
              <a:t>1,	A</a:t>
            </a:r>
            <a:r>
              <a:rPr lang="en-US" altLang="zh-CN" sz="3200" dirty="0">
                <a:sym typeface="Symbol" pitchFamily="18" charset="2"/>
              </a:rPr>
              <a:t></a:t>
            </a:r>
            <a:r>
              <a:rPr lang="en-US" altLang="zh-CN" sz="3200" dirty="0"/>
              <a:t>0</a:t>
            </a:r>
            <a:r>
              <a:rPr lang="en-US" altLang="zh-CN" sz="3200" dirty="0">
                <a:sym typeface="Symbol" pitchFamily="18" charset="2"/>
              </a:rPr>
              <a:t></a:t>
            </a:r>
            <a:r>
              <a:rPr lang="en-US" altLang="zh-CN" sz="3200" dirty="0"/>
              <a:t>0 </a:t>
            </a:r>
          </a:p>
          <a:p>
            <a:r>
              <a:rPr lang="zh-CN" altLang="en-US" sz="3200" dirty="0"/>
              <a:t>同一律</a:t>
            </a:r>
            <a:r>
              <a:rPr lang="en-US" altLang="zh-CN" sz="3200" dirty="0"/>
              <a:t>:			A</a:t>
            </a:r>
            <a:r>
              <a:rPr lang="en-US" altLang="zh-CN" sz="3200" dirty="0">
                <a:sym typeface="Symbol" pitchFamily="18" charset="2"/>
              </a:rPr>
              <a:t></a:t>
            </a:r>
            <a:r>
              <a:rPr lang="en-US" altLang="zh-CN" sz="3200" dirty="0"/>
              <a:t>0</a:t>
            </a:r>
            <a:r>
              <a:rPr lang="en-US" altLang="zh-CN" sz="3200" dirty="0">
                <a:sym typeface="Symbol" pitchFamily="18" charset="2"/>
              </a:rPr>
              <a:t></a:t>
            </a:r>
            <a:r>
              <a:rPr lang="en-US" altLang="zh-CN" sz="3200" dirty="0"/>
              <a:t>A,	A</a:t>
            </a:r>
            <a:r>
              <a:rPr lang="en-US" altLang="zh-CN" sz="3200" dirty="0">
                <a:sym typeface="Symbol" pitchFamily="18" charset="2"/>
              </a:rPr>
              <a:t></a:t>
            </a:r>
            <a:r>
              <a:rPr lang="en-US" altLang="zh-CN" sz="3200" dirty="0"/>
              <a:t>1</a:t>
            </a:r>
            <a:r>
              <a:rPr lang="en-US" altLang="zh-CN" sz="3200" dirty="0">
                <a:sym typeface="Symbol" pitchFamily="18" charset="2"/>
              </a:rPr>
              <a:t></a:t>
            </a:r>
            <a:r>
              <a:rPr lang="en-US" altLang="zh-CN" sz="3200" dirty="0"/>
              <a:t>A</a:t>
            </a:r>
          </a:p>
          <a:p>
            <a:r>
              <a:rPr lang="zh-CN" altLang="en-US" sz="3200" dirty="0"/>
              <a:t>排中律</a:t>
            </a:r>
            <a:r>
              <a:rPr lang="en-US" altLang="zh-CN" sz="3200" dirty="0"/>
              <a:t>: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1</a:t>
            </a:r>
          </a:p>
          <a:p>
            <a:r>
              <a:rPr lang="zh-CN" altLang="en-US" sz="3200" dirty="0"/>
              <a:t>矛盾律</a:t>
            </a:r>
            <a:r>
              <a:rPr lang="en-US" altLang="zh-CN" sz="3200" dirty="0"/>
              <a:t>:			A</a:t>
            </a:r>
            <a:r>
              <a:rPr lang="en-US" altLang="zh-CN" sz="3200" dirty="0">
                <a:sym typeface="Symbol" pitchFamily="18" charset="2"/>
              </a:rPr>
              <a:t></a:t>
            </a:r>
            <a:r>
              <a:rPr lang="en-US" altLang="zh-CN" sz="3200" dirty="0"/>
              <a:t>A</a:t>
            </a:r>
            <a:r>
              <a:rPr lang="en-US" altLang="zh-CN" sz="3200" dirty="0">
                <a:sym typeface="Symbol" pitchFamily="18" charset="2"/>
              </a:rPr>
              <a:t></a:t>
            </a:r>
            <a:r>
              <a:rPr lang="en-US" altLang="zh-CN" sz="3200" dirty="0"/>
              <a:t>0</a:t>
            </a:r>
          </a:p>
        </p:txBody>
      </p:sp>
      <p:sp>
        <p:nvSpPr>
          <p:cNvPr id="6146" name="灯片编号占位符 4"/>
          <p:cNvSpPr>
            <a:spLocks noGrp="1"/>
          </p:cNvSpPr>
          <p:nvPr>
            <p:ph type="sldNum" sz="quarter" idx="12"/>
          </p:nvPr>
        </p:nvSpPr>
        <p:spPr/>
        <p:txBody>
          <a:bodyPr/>
          <a:lstStyle/>
          <a:p>
            <a:fld id="{A3CA80B0-8DED-440B-99CA-2D3971F27A73}" type="slidenum">
              <a:rPr lang="en-US" altLang="zh-CN" smtClean="0"/>
              <a:pPr/>
              <a:t>9</a:t>
            </a:fld>
            <a:endParaRPr lang="en-US" altLang="zh-CN"/>
          </a:p>
        </p:txBody>
      </p:sp>
      <p:sp>
        <p:nvSpPr>
          <p:cNvPr id="6149" name="Text Box 4"/>
          <p:cNvSpPr txBox="1">
            <a:spLocks noChangeArrowheads="1"/>
          </p:cNvSpPr>
          <p:nvPr/>
        </p:nvSpPr>
        <p:spPr bwMode="auto">
          <a:xfrm>
            <a:off x="1143000" y="6172200"/>
            <a:ext cx="5410200" cy="366713"/>
          </a:xfrm>
          <a:prstGeom prst="rect">
            <a:avLst/>
          </a:prstGeom>
          <a:noFill/>
          <a:ln w="9525">
            <a:noFill/>
            <a:miter lim="800000"/>
            <a:headEnd/>
            <a:tailEnd/>
          </a:ln>
        </p:spPr>
        <p:txBody>
          <a:bodyPr>
            <a:spAutoFit/>
          </a:bodyPr>
          <a:lstStyle/>
          <a:p>
            <a:pPr>
              <a:spcBef>
                <a:spcPct val="50000"/>
              </a:spcBef>
            </a:pPr>
            <a:endParaRPr lang="zh-CN" altLang="zh-CN" b="0"/>
          </a:p>
        </p:txBody>
      </p:sp>
      <p:sp>
        <p:nvSpPr>
          <p:cNvPr id="6150" name="Text Box 5"/>
          <p:cNvSpPr txBox="1">
            <a:spLocks noChangeArrowheads="1"/>
          </p:cNvSpPr>
          <p:nvPr/>
        </p:nvSpPr>
        <p:spPr bwMode="auto">
          <a:xfrm>
            <a:off x="1295400" y="6096000"/>
            <a:ext cx="6096000" cy="519113"/>
          </a:xfrm>
          <a:prstGeom prst="rect">
            <a:avLst/>
          </a:prstGeom>
          <a:noFill/>
          <a:ln w="9525">
            <a:noFill/>
            <a:miter lim="800000"/>
            <a:headEnd/>
            <a:tailEnd/>
          </a:ln>
        </p:spPr>
        <p:txBody>
          <a:bodyPr>
            <a:spAutoFit/>
          </a:bodyPr>
          <a:lstStyle/>
          <a:p>
            <a:pPr>
              <a:spcBef>
                <a:spcPct val="50000"/>
              </a:spcBef>
            </a:pPr>
            <a:r>
              <a:rPr lang="zh-CN" altLang="en-US" sz="2800" i="1" dirty="0">
                <a:latin typeface="Times New Roman" pitchFamily="18" charset="0"/>
              </a:rPr>
              <a:t>注意：</a:t>
            </a:r>
            <a:r>
              <a:rPr lang="en-US" altLang="zh-CN" sz="2800" i="1" dirty="0">
                <a:latin typeface="Times New Roman" pitchFamily="18" charset="0"/>
                <a:cs typeface="Times New Roman" pitchFamily="18" charset="0"/>
              </a:rPr>
              <a:t>A,B,C</a:t>
            </a:r>
            <a:r>
              <a:rPr lang="zh-CN" altLang="en-US" sz="2800" dirty="0">
                <a:latin typeface="宋体" pitchFamily="2" charset="-122"/>
              </a:rPr>
              <a:t>代表任意的命题公式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fade">
                                      <p:cBhvr>
                                        <p:cTn id="7" dur="500"/>
                                        <p:tgtEl>
                                          <p:spTgt spid="61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xEl>
                                              <p:pRg st="3" end="3"/>
                                            </p:txEl>
                                          </p:spTgt>
                                        </p:tgtEl>
                                        <p:attrNameLst>
                                          <p:attrName>style.visibility</p:attrName>
                                        </p:attrNameLst>
                                      </p:cBhvr>
                                      <p:to>
                                        <p:strVal val="visible"/>
                                      </p:to>
                                    </p:set>
                                    <p:animEffect transition="in" filter="fade">
                                      <p:cBhvr>
                                        <p:cTn id="12" dur="500"/>
                                        <p:tgtEl>
                                          <p:spTgt spid="61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animEffect transition="in" filter="fade">
                                      <p:cBhvr>
                                        <p:cTn id="17" dur="500"/>
                                        <p:tgtEl>
                                          <p:spTgt spid="61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8">
                                            <p:txEl>
                                              <p:pRg st="5" end="5"/>
                                            </p:txEl>
                                          </p:spTgt>
                                        </p:tgtEl>
                                        <p:attrNameLst>
                                          <p:attrName>style.visibility</p:attrName>
                                        </p:attrNameLst>
                                      </p:cBhvr>
                                      <p:to>
                                        <p:strVal val="visible"/>
                                      </p:to>
                                    </p:set>
                                    <p:animEffect transition="in" filter="fade">
                                      <p:cBhvr>
                                        <p:cTn id="22" dur="500"/>
                                        <p:tgtEl>
                                          <p:spTgt spid="614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8">
                                            <p:txEl>
                                              <p:pRg st="6" end="6"/>
                                            </p:txEl>
                                          </p:spTgt>
                                        </p:tgtEl>
                                        <p:attrNameLst>
                                          <p:attrName>style.visibility</p:attrName>
                                        </p:attrNameLst>
                                      </p:cBhvr>
                                      <p:to>
                                        <p:strVal val="visible"/>
                                      </p:to>
                                    </p:set>
                                    <p:animEffect transition="in" filter="fade">
                                      <p:cBhvr>
                                        <p:cTn id="27" dur="500"/>
                                        <p:tgtEl>
                                          <p:spTgt spid="61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wdyTalk">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howdyTalk" id="{71CF73D1-5582-45AB-9F53-DF194B918FCB}" vid="{B2999386-9302-4A75-AAEE-D1DFB40C258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howdyTalk</Template>
  <TotalTime>14668</TotalTime>
  <Words>5323</Words>
  <Application>Microsoft Office PowerPoint</Application>
  <PresentationFormat>全屏显示(4:3)</PresentationFormat>
  <Paragraphs>549</Paragraphs>
  <Slides>52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5" baseType="lpstr">
      <vt:lpstr>黑体</vt:lpstr>
      <vt:lpstr>宋体</vt:lpstr>
      <vt:lpstr>Arial</vt:lpstr>
      <vt:lpstr>Arial Black</vt:lpstr>
      <vt:lpstr>Calibri</vt:lpstr>
      <vt:lpstr>Century Gothic</vt:lpstr>
      <vt:lpstr>Harlow Solid Italic</vt:lpstr>
      <vt:lpstr>Symbol</vt:lpstr>
      <vt:lpstr>Times New Roman</vt:lpstr>
      <vt:lpstr>Wingdings</vt:lpstr>
      <vt:lpstr>Wingdings 3</vt:lpstr>
      <vt:lpstr>howdyTalk</vt:lpstr>
      <vt:lpstr>Equation</vt:lpstr>
      <vt:lpstr>Discrete  Mathematics      </vt:lpstr>
      <vt:lpstr>离散数学· 数理逻辑</vt:lpstr>
      <vt:lpstr>第1章 命题逻辑 </vt:lpstr>
      <vt:lpstr>1.3 命题逻辑等值演算 </vt:lpstr>
      <vt:lpstr>等值式 </vt:lpstr>
      <vt:lpstr>基本等值式 </vt:lpstr>
      <vt:lpstr>联结词的图形视角</vt:lpstr>
      <vt:lpstr>基本等值式 </vt:lpstr>
      <vt:lpstr>基本等值式(续)</vt:lpstr>
      <vt:lpstr>基本等值式(续)</vt:lpstr>
      <vt:lpstr>等值演算与置换规则 </vt:lpstr>
      <vt:lpstr>应用举例——证明两个公式等值 </vt:lpstr>
      <vt:lpstr>应用举例——证明两个公式不等值 </vt:lpstr>
      <vt:lpstr>应用举例——判断公式类型 </vt:lpstr>
      <vt:lpstr>例3 (续)</vt:lpstr>
      <vt:lpstr>例3 (续)</vt:lpstr>
      <vt:lpstr>课堂练习 </vt:lpstr>
      <vt:lpstr>课堂练习 </vt:lpstr>
      <vt:lpstr>课堂练习 </vt:lpstr>
      <vt:lpstr>第1章 命题逻辑 </vt:lpstr>
      <vt:lpstr>1.4 范式 </vt:lpstr>
      <vt:lpstr>对偶式和对偶原理</vt:lpstr>
      <vt:lpstr>对偶式和对偶原理</vt:lpstr>
      <vt:lpstr>对偶式和对偶原理</vt:lpstr>
      <vt:lpstr>析取范式与合取范式 </vt:lpstr>
      <vt:lpstr>析取范式与合取范式(续)</vt:lpstr>
      <vt:lpstr>析取范式与合取范式(续)</vt:lpstr>
      <vt:lpstr>析取范式与合取范式(续)</vt:lpstr>
      <vt:lpstr>命题公式的范式 </vt:lpstr>
      <vt:lpstr>求公式的范式举例 </vt:lpstr>
      <vt:lpstr>求公式的范式举例(续)</vt:lpstr>
      <vt:lpstr>极小项与极大项 </vt:lpstr>
      <vt:lpstr>极小项与极大项(续)</vt:lpstr>
      <vt:lpstr>极小项与极大项(续)</vt:lpstr>
      <vt:lpstr>极小项与极大项(续)</vt:lpstr>
      <vt:lpstr>主析取范式与主合取范式 </vt:lpstr>
      <vt:lpstr>主析取范式与主合取范式(续)</vt:lpstr>
      <vt:lpstr>求公式的主范式</vt:lpstr>
      <vt:lpstr>求公式的主范式(续)</vt:lpstr>
      <vt:lpstr>求公式的主范式(续)</vt:lpstr>
      <vt:lpstr>求公式的主范式(续)</vt:lpstr>
      <vt:lpstr>主析取范式与主合取范式的关系</vt:lpstr>
      <vt:lpstr>由主析取范式求主合取范式的步骤</vt:lpstr>
      <vt:lpstr>课堂练习</vt:lpstr>
      <vt:lpstr>主范式的用途:与真值表相同 </vt:lpstr>
      <vt:lpstr>主范式的用途(续)</vt:lpstr>
      <vt:lpstr>主范式的用途(续)</vt:lpstr>
      <vt:lpstr>主范式的用途(续)</vt:lpstr>
      <vt:lpstr>主范式的用途：例(续)</vt:lpstr>
      <vt:lpstr>主范式的用途：例(续)</vt:lpstr>
      <vt:lpstr>例 (续)</vt:lpstr>
      <vt:lpstr>例 (续)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Howdy Chang</cp:lastModifiedBy>
  <cp:revision>629</cp:revision>
  <cp:lastPrinted>1601-01-01T00:00:00Z</cp:lastPrinted>
  <dcterms:created xsi:type="dcterms:W3CDTF">2004-11-29T12:10:45Z</dcterms:created>
  <dcterms:modified xsi:type="dcterms:W3CDTF">2020-09-22T23:09:32Z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