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27"/>
  </p:notesMasterIdLst>
  <p:sldIdLst>
    <p:sldId id="299" r:id="rId2"/>
    <p:sldId id="286" r:id="rId3"/>
    <p:sldId id="258" r:id="rId4"/>
    <p:sldId id="403" r:id="rId5"/>
    <p:sldId id="404" r:id="rId6"/>
    <p:sldId id="406" r:id="rId7"/>
    <p:sldId id="405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4" r:id="rId25"/>
    <p:sldId id="426" r:id="rId26"/>
  </p:sldIdLst>
  <p:sldSz cx="9144000" cy="6858000" type="screen4x3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8AD0D6"/>
    <a:srgbClr val="B01513"/>
    <a:srgbClr val="0000FF"/>
    <a:srgbClr val="F0823E"/>
    <a:srgbClr val="F5E2A9"/>
    <a:srgbClr val="000000"/>
    <a:srgbClr val="00B0F0"/>
    <a:srgbClr val="FFFF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4660"/>
  </p:normalViewPr>
  <p:slideViewPr>
    <p:cSldViewPr>
      <p:cViewPr>
        <p:scale>
          <a:sx n="75" d="100"/>
          <a:sy n="75" d="100"/>
        </p:scale>
        <p:origin x="1644" y="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6661"/>
            <a:ext cx="4984962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322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3322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/>
            </a:lvl1pPr>
          </a:lstStyle>
          <a:p>
            <a:fld id="{ACF69D9D-DFB8-496E-9D74-9E83E21A0B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6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E6662E-A1CB-4611-9638-B05CAE2060B0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bg2"/>
                </a:solidFill>
                <a:ea typeface="宋体" charset="-122"/>
              </a:rPr>
              <a:t>例如 </a:t>
            </a:r>
            <a:r>
              <a:rPr lang="en-US" altLang="zh-CN" b="1" i="1">
                <a:solidFill>
                  <a:schemeClr val="bg2"/>
                </a:solidFill>
                <a:ea typeface="宋体" charset="-122"/>
              </a:rPr>
              <a:t>F</a:t>
            </a:r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:{0,1}2</a:t>
            </a:r>
            <a:r>
              <a:rPr lang="en-US" altLang="zh-CN" b="1">
                <a:solidFill>
                  <a:schemeClr val="bg2"/>
                </a:solidFill>
                <a:ea typeface="宋体" charset="-122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{0,1}</a:t>
            </a:r>
            <a:r>
              <a:rPr lang="zh-CN" altLang="en-US" b="1">
                <a:solidFill>
                  <a:schemeClr val="bg2"/>
                </a:solidFill>
                <a:ea typeface="宋体" charset="-122"/>
              </a:rPr>
              <a:t>，且</a:t>
            </a:r>
            <a:r>
              <a:rPr lang="en-US" altLang="zh-CN" b="1" i="1">
                <a:solidFill>
                  <a:schemeClr val="bg2"/>
                </a:solidFill>
                <a:ea typeface="宋体" charset="-122"/>
              </a:rPr>
              <a:t>F</a:t>
            </a:r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(00)=</a:t>
            </a:r>
            <a:r>
              <a:rPr lang="en-US" altLang="zh-CN" b="1" i="1">
                <a:solidFill>
                  <a:schemeClr val="bg2"/>
                </a:solidFill>
                <a:ea typeface="宋体" charset="-122"/>
              </a:rPr>
              <a:t>F</a:t>
            </a:r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(01)=</a:t>
            </a:r>
            <a:r>
              <a:rPr lang="en-US" altLang="zh-CN" b="1" i="1">
                <a:solidFill>
                  <a:schemeClr val="bg2"/>
                </a:solidFill>
                <a:ea typeface="宋体" charset="-122"/>
              </a:rPr>
              <a:t>F</a:t>
            </a:r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(11)=0</a:t>
            </a:r>
            <a:r>
              <a:rPr lang="zh-CN" altLang="en-US" b="1">
                <a:solidFill>
                  <a:schemeClr val="bg2"/>
                </a:solidFill>
                <a:ea typeface="宋体" charset="-122"/>
              </a:rPr>
              <a:t>，</a:t>
            </a:r>
            <a:r>
              <a:rPr lang="en-US" altLang="zh-CN" b="1" i="1">
                <a:solidFill>
                  <a:schemeClr val="bg2"/>
                </a:solidFill>
                <a:ea typeface="宋体" charset="-122"/>
              </a:rPr>
              <a:t>F</a:t>
            </a:r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(10)=1</a:t>
            </a:r>
            <a:r>
              <a:rPr lang="zh-CN" altLang="en-US" b="1">
                <a:solidFill>
                  <a:schemeClr val="bg2"/>
                </a:solidFill>
                <a:ea typeface="宋体" charset="-122"/>
              </a:rPr>
              <a:t>，则</a:t>
            </a:r>
            <a:r>
              <a:rPr lang="en-US" altLang="zh-CN" b="1" i="1">
                <a:solidFill>
                  <a:schemeClr val="bg2"/>
                </a:solidFill>
                <a:ea typeface="宋体" charset="-122"/>
              </a:rPr>
              <a:t>F</a:t>
            </a:r>
            <a:r>
              <a:rPr lang="zh-CN" altLang="en-US" b="1">
                <a:solidFill>
                  <a:schemeClr val="bg2"/>
                </a:solidFill>
                <a:ea typeface="宋体" charset="-122"/>
              </a:rPr>
              <a:t>为一个确定的</a:t>
            </a:r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2</a:t>
            </a:r>
            <a:r>
              <a:rPr lang="zh-CN" altLang="en-US" b="1">
                <a:solidFill>
                  <a:schemeClr val="bg2"/>
                </a:solidFill>
                <a:ea typeface="宋体" charset="-122"/>
              </a:rPr>
              <a:t>元真值函数</a:t>
            </a:r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.</a:t>
            </a:r>
            <a:r>
              <a:rPr lang="zh-CN" altLang="en-US" b="1">
                <a:solidFill>
                  <a:schemeClr val="bg2"/>
                </a:solidFill>
                <a:ea typeface="宋体" charset="-122"/>
              </a:rPr>
              <a:t>即</a:t>
            </a:r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p.13,</a:t>
            </a:r>
            <a:r>
              <a:rPr lang="zh-CN" altLang="en-US" b="1">
                <a:solidFill>
                  <a:schemeClr val="bg2"/>
                </a:solidFill>
                <a:ea typeface="宋体" charset="-122"/>
              </a:rPr>
              <a:t>表</a:t>
            </a:r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1</a:t>
            </a:r>
            <a:r>
              <a:rPr lang="zh-CN" altLang="en-US" b="1">
                <a:solidFill>
                  <a:schemeClr val="bg2"/>
                </a:solidFill>
                <a:ea typeface="宋体" charset="-122"/>
              </a:rPr>
              <a:t>－</a:t>
            </a:r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6</a:t>
            </a:r>
            <a:r>
              <a:rPr lang="zh-CN" altLang="en-US" b="1">
                <a:solidFill>
                  <a:schemeClr val="bg2"/>
                </a:solidFill>
                <a:ea typeface="宋体" charset="-122"/>
              </a:rPr>
              <a:t>中的</a:t>
            </a:r>
            <a:r>
              <a:rPr lang="en-US" altLang="zh-CN" b="1">
                <a:solidFill>
                  <a:schemeClr val="bg2"/>
                </a:solidFill>
                <a:ea typeface="宋体" charset="-122"/>
              </a:rPr>
              <a:t>F3</a:t>
            </a: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02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1D24FE-8961-4B15-A3AE-F681D5448399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64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2952-910A-41C6-9FED-E68FC6BC76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83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D06-E7F2-4EB5-BBB0-5998C474A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21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BCBA-5778-4A5F-A1B4-E2FFDD9671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99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72E-76B6-446F-9E62-52235E224A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20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A22B-9200-4C63-9678-2C60570EC2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1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367-38D5-4A04-8643-D847B9B0B8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797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B7BB-7B52-4110-B457-78ECBD5D8D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197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EDF4-9D9B-4131-8B92-D1DC9ADA44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589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1FB-4C8E-4421-99D3-6691822580C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9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280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AA5-925E-413D-9BCE-383BFB03F2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94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BDA-21C2-495A-966E-FF64D20A5D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2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1C8-C037-4168-8761-86EB4D6E5B9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01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2332-6DDF-47A0-AB7C-C60D00D452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07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F7-B57E-4541-B729-C9470AC4AF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0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D991-16FB-465A-9C51-E3409636CB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8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961-747B-4FE0-AA08-FD9E59C197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59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129654" y="19431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88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74" y="1550401"/>
            <a:ext cx="8465080" cy="509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86960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D64D8784-DC43-4D05-A4A3-291CC5A2A29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A2C16-632A-4CD2-8B5F-641C59E6F729}"/>
              </a:ext>
            </a:extLst>
          </p:cNvPr>
          <p:cNvSpPr txBox="1"/>
          <p:nvPr/>
        </p:nvSpPr>
        <p:spPr>
          <a:xfrm>
            <a:off x="8223016" y="644823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45576C"/>
                </a:solidFill>
                <a:latin typeface="Harlow Solid Italic" panose="04030604020F02020D02" pitchFamily="82" charset="0"/>
              </a:rPr>
              <a:t>Howdy</a:t>
            </a:r>
            <a:endParaRPr lang="zh-CN" altLang="en-US" b="0" dirty="0">
              <a:solidFill>
                <a:srgbClr val="45576C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60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088" y="2060575"/>
            <a:ext cx="8143875" cy="3152775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Discrete  Mathematics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				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87" name="副标题 2"/>
          <p:cNvSpPr>
            <a:spLocks noGrp="1"/>
          </p:cNvSpPr>
          <p:nvPr>
            <p:ph type="subTitle" idx="1"/>
          </p:nvPr>
        </p:nvSpPr>
        <p:spPr>
          <a:xfrm>
            <a:off x="714375" y="1071563"/>
            <a:ext cx="8077200" cy="1500187"/>
          </a:xfrm>
        </p:spPr>
        <p:txBody>
          <a:bodyPr rtlCol="0">
            <a:normAutofit/>
          </a:bodyPr>
          <a:lstStyle/>
          <a:p>
            <a:pPr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sz="6000" dirty="0"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2952-910A-41C6-9FED-E68FC6BC7656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827088" y="5338277"/>
            <a:ext cx="48958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张昊迪</a:t>
            </a:r>
            <a:endParaRPr lang="en-US" altLang="zh-CN" sz="2400" dirty="0"/>
          </a:p>
          <a:p>
            <a:r>
              <a:rPr lang="en-US" altLang="zh-CN" sz="2400" dirty="0"/>
              <a:t>September 2018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联结词的全功能集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FFFF00"/>
                </a:solidFill>
                <a:latin typeface="宋体" charset="-122"/>
              </a:rPr>
              <a:t>定义</a:t>
            </a:r>
            <a:r>
              <a:rPr lang="en-US" altLang="zh-CN" b="1" dirty="0">
                <a:solidFill>
                  <a:srgbClr val="FFFF00"/>
                </a:solidFill>
                <a:latin typeface="宋体" charset="-122"/>
              </a:rPr>
              <a:t>: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宋体" charset="-122"/>
              </a:rPr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宋体" charset="-122"/>
              </a:rPr>
              <a:t>是一个联结词集合，如果任何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zh-CN" altLang="en-US" sz="2800" b="1" dirty="0">
                <a:latin typeface="宋体" charset="-122"/>
              </a:rPr>
              <a:t>元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charset="-122"/>
              </a:rPr>
              <a:t>真值函数都可以由仅含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宋体" charset="-122"/>
              </a:rPr>
              <a:t>中的联结词构成的公式表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charset="-122"/>
              </a:rPr>
              <a:t>示，则称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宋体" charset="-122"/>
              </a:rPr>
              <a:t>是</a:t>
            </a:r>
            <a:r>
              <a:rPr lang="zh-CN" altLang="en-US" sz="2800" b="1" dirty="0">
                <a:solidFill>
                  <a:srgbClr val="FFFF00"/>
                </a:solidFill>
                <a:latin typeface="宋体" charset="-122"/>
              </a:rPr>
              <a:t>联结词全功能集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Times New Roman" pitchFamily="18" charset="0"/>
              </a:rPr>
              <a:t>如果</a:t>
            </a:r>
            <a:r>
              <a:rPr lang="zh-CN" altLang="en-US" sz="2800" b="1" dirty="0">
                <a:latin typeface="宋体" charset="-122"/>
              </a:rPr>
              <a:t>联结词全功能集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charset="-122"/>
              </a:rPr>
              <a:t>不含冗余的联结词，则称为</a:t>
            </a:r>
            <a:r>
              <a:rPr lang="zh-CN" altLang="en-US" sz="2800" b="1">
                <a:solidFill>
                  <a:srgbClr val="FFFF00"/>
                </a:solidFill>
                <a:latin typeface="宋体" charset="-122"/>
              </a:rPr>
              <a:t>极小全功能</a:t>
            </a:r>
            <a:r>
              <a:rPr lang="zh-CN" altLang="en-US" sz="2800" b="1" dirty="0">
                <a:solidFill>
                  <a:srgbClr val="FFFF00"/>
                </a:solidFill>
                <a:latin typeface="宋体" charset="-122"/>
              </a:rPr>
              <a:t>集</a:t>
            </a:r>
            <a:r>
              <a:rPr lang="en-US" altLang="zh-CN" sz="2800" b="1" dirty="0">
                <a:solidFill>
                  <a:srgbClr val="FFFF00"/>
                </a:solidFill>
                <a:latin typeface="宋体" charset="-122"/>
              </a:rPr>
              <a:t>.</a:t>
            </a:r>
            <a:endParaRPr lang="en-US" altLang="zh-CN" sz="28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宋体" charset="-122"/>
              </a:rPr>
              <a:t>说明：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1)</a:t>
            </a:r>
            <a:r>
              <a:rPr lang="en-US" altLang="zh-CN" sz="2800" b="1" dirty="0">
                <a:latin typeface="宋体" charset="-122"/>
              </a:rPr>
              <a:t> </a:t>
            </a:r>
            <a:r>
              <a:rPr lang="zh-CN" altLang="en-US" sz="2800" b="1" dirty="0">
                <a:latin typeface="宋体" charset="-122"/>
              </a:rPr>
              <a:t>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宋体" charset="-122"/>
              </a:rPr>
              <a:t>是联结词全功能集，则任何命题公式都可用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charset="-122"/>
              </a:rPr>
              <a:t>中的联结词表示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2)  </a:t>
            </a:r>
            <a:r>
              <a:rPr lang="zh-CN" altLang="en-US" sz="2800" b="1" dirty="0">
                <a:latin typeface="宋体" charset="-122"/>
              </a:rPr>
              <a:t>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宋体" charset="-122"/>
              </a:rPr>
              <a:t>是两个联结词集合，且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b="1" dirty="0">
                <a:sym typeface="Symbol" pitchFamily="18" charset="2"/>
              </a:rPr>
              <a:t>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>
                <a:latin typeface="宋体" charset="-122"/>
              </a:rPr>
              <a:t>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宋体" charset="-122"/>
              </a:rPr>
              <a:t>是全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charset="-122"/>
              </a:rPr>
              <a:t>功能集，则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宋体" charset="-122"/>
              </a:rPr>
              <a:t>也是全功能集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b="1" dirty="0"/>
              <a:t> </a:t>
            </a:r>
          </a:p>
        </p:txBody>
      </p:sp>
      <p:sp>
        <p:nvSpPr>
          <p:cNvPr id="1024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15DDDD-5DC5-4F29-92C6-C2812F7A2A90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联结词的全功能集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aseline="-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(2) </a:t>
            </a:r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aseline="-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宋体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aseline="-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(4) </a:t>
            </a:r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aseline="-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(5) </a:t>
            </a:r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aseline="-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(6) S</a:t>
            </a:r>
            <a:r>
              <a:rPr lang="en-US" altLang="zh-CN" baseline="-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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(7) S</a:t>
            </a:r>
            <a:r>
              <a:rPr lang="en-US" altLang="zh-CN" baseline="-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宋体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itchFamily="2" charset="-122"/>
              </a:rPr>
              <a:t>而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},{ 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dirty="0">
                <a:solidFill>
                  <a:schemeClr val="bg1"/>
                </a:solidFill>
                <a:latin typeface="宋体" pitchFamily="2" charset="-122"/>
              </a:rPr>
              <a:t>等则不是联结词全功能集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2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01887D-B011-4A60-B7DD-F9C17810400D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11269" name="AutoShape 5"/>
          <p:cNvSpPr>
            <a:spLocks/>
          </p:cNvSpPr>
          <p:nvPr/>
        </p:nvSpPr>
        <p:spPr bwMode="auto">
          <a:xfrm>
            <a:off x="3131840" y="2852936"/>
            <a:ext cx="376726" cy="2016225"/>
          </a:xfrm>
          <a:prstGeom prst="rightBrace">
            <a:avLst>
              <a:gd name="adj1" fmla="val 63909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528270" y="3576638"/>
            <a:ext cx="2376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66CC"/>
                </a:solidFill>
              </a:rPr>
              <a:t>极小全功能集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395288" y="1339850"/>
            <a:ext cx="838200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例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如已知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是全功能集，证明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也是全功能集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证：因为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是全功能集，任意一个真值函数可以用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联结词的命题公式表示。</a:t>
            </a:r>
          </a:p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        对于任意的命题公式，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 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B,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因此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任意一个真值函数可以用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联结词的命题公式表示。</a:t>
            </a:r>
          </a:p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例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: 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00007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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00007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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</a:p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00007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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00007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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</a:p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 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00007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(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00007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(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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00007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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 (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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</a:p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p 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00007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(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00007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(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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00007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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 (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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联结词的全功能集实例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290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ABDE38-CF24-45F8-935C-16ABD0434DA0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1.6 </a:t>
            </a:r>
            <a:r>
              <a:rPr lang="zh-CN" altLang="en-US" b="1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组合电路</a:t>
            </a:r>
            <a:endParaRPr lang="en-US" altLang="zh-CN" b="1" dirty="0">
              <a:solidFill>
                <a:srgbClr val="33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b="1">
                <a:latin typeface="宋体" charset="-122"/>
              </a:rPr>
              <a:t>组合电路</a:t>
            </a:r>
            <a:endParaRPr lang="en-US" altLang="zh-CN" b="1">
              <a:latin typeface="宋体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b="1">
                <a:latin typeface="宋体" charset="-122"/>
              </a:rPr>
              <a:t>逻辑门</a:t>
            </a:r>
            <a:endParaRPr lang="en-US" altLang="zh-CN" b="1">
              <a:latin typeface="宋体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>
                <a:latin typeface="宋体" charset="-122"/>
              </a:rPr>
              <a:t>  与门</a:t>
            </a:r>
            <a:r>
              <a:rPr lang="en-US" altLang="zh-CN" b="1">
                <a:latin typeface="宋体" charset="-122"/>
              </a:rPr>
              <a:t>, </a:t>
            </a:r>
            <a:r>
              <a:rPr lang="zh-CN" altLang="en-US" b="1">
                <a:latin typeface="宋体" charset="-122"/>
              </a:rPr>
              <a:t>或门</a:t>
            </a:r>
            <a:r>
              <a:rPr lang="en-US" altLang="zh-CN" b="1">
                <a:latin typeface="宋体" charset="-122"/>
              </a:rPr>
              <a:t>, </a:t>
            </a:r>
            <a:r>
              <a:rPr lang="zh-CN" altLang="en-US" b="1">
                <a:latin typeface="宋体" charset="-122"/>
              </a:rPr>
              <a:t>非门</a:t>
            </a:r>
            <a:r>
              <a:rPr lang="en-US" altLang="zh-CN" b="1">
                <a:latin typeface="宋体" charset="-122"/>
              </a:rPr>
              <a:t>, </a:t>
            </a:r>
            <a:r>
              <a:rPr lang="zh-CN" altLang="en-US" b="1">
                <a:latin typeface="宋体" charset="-122"/>
              </a:rPr>
              <a:t>与非门</a:t>
            </a:r>
            <a:r>
              <a:rPr lang="en-US" altLang="zh-CN" b="1">
                <a:latin typeface="宋体" charset="-122"/>
              </a:rPr>
              <a:t>, </a:t>
            </a:r>
            <a:r>
              <a:rPr lang="zh-CN" altLang="en-US" b="1">
                <a:latin typeface="宋体" charset="-122"/>
              </a:rPr>
              <a:t>或非门</a:t>
            </a:r>
            <a:endParaRPr lang="en-US" altLang="zh-CN" b="1">
              <a:latin typeface="宋体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b="1">
                <a:latin typeface="宋体" charset="-122"/>
              </a:rPr>
              <a:t>奎因</a:t>
            </a:r>
            <a:r>
              <a:rPr lang="en-US" altLang="zh-CN" b="1">
                <a:latin typeface="宋体" charset="-122"/>
              </a:rPr>
              <a:t>-</a:t>
            </a:r>
            <a:r>
              <a:rPr lang="zh-CN" altLang="en-US" b="1">
                <a:latin typeface="宋体" charset="-122"/>
              </a:rPr>
              <a:t>莫可拉斯基方法</a:t>
            </a:r>
            <a:endParaRPr lang="en-US" altLang="zh-CN" b="1"/>
          </a:p>
        </p:txBody>
      </p:sp>
      <p:sp>
        <p:nvSpPr>
          <p:cNvPr id="1331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D89E3C-ADBA-4F25-97DC-BC0FE8DA2D95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组合电路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+mn-ea"/>
                <a:cs typeface="Times New Roman" pitchFamily="18" charset="0"/>
              </a:rPr>
              <a:t>逻辑门</a:t>
            </a:r>
            <a:r>
              <a:rPr lang="en-US" altLang="zh-CN" sz="2800" b="1" dirty="0">
                <a:solidFill>
                  <a:srgbClr val="FFFF00"/>
                </a:solidFill>
                <a:latin typeface="+mn-ea"/>
                <a:cs typeface="Times New Roman" pitchFamily="18" charset="0"/>
              </a:rPr>
              <a:t>: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 </a:t>
            </a:r>
            <a:r>
              <a:rPr lang="zh-CN" sz="2800" b="1" dirty="0">
                <a:latin typeface="+mn-ea"/>
                <a:cs typeface="Times New Roman" pitchFamily="18" charset="0"/>
              </a:rPr>
              <a:t>实现逻辑运算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的</a:t>
            </a:r>
            <a:r>
              <a:rPr lang="zh-CN" sz="2800" b="1" dirty="0">
                <a:latin typeface="+mn-ea"/>
                <a:cs typeface="Times New Roman" pitchFamily="18" charset="0"/>
              </a:rPr>
              <a:t>电子元件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>
                <a:solidFill>
                  <a:srgbClr val="FFFF00"/>
                </a:solidFill>
                <a:latin typeface="+mn-ea"/>
                <a:cs typeface="Times New Roman" pitchFamily="18" charset="0"/>
              </a:rPr>
              <a:t>与门</a:t>
            </a:r>
            <a:r>
              <a:rPr lang="en-US" sz="2800" b="1" dirty="0">
                <a:solidFill>
                  <a:srgbClr val="FFFF00"/>
                </a:solidFill>
                <a:latin typeface="+mn-ea"/>
                <a:cs typeface="Times New Roman" pitchFamily="18" charset="0"/>
              </a:rPr>
              <a:t>, </a:t>
            </a:r>
            <a:r>
              <a:rPr lang="zh-CN" sz="2800" b="1" dirty="0">
                <a:solidFill>
                  <a:srgbClr val="FFFF00"/>
                </a:solidFill>
                <a:latin typeface="+mn-ea"/>
                <a:cs typeface="Times New Roman" pitchFamily="18" charset="0"/>
              </a:rPr>
              <a:t>或门</a:t>
            </a:r>
            <a:r>
              <a:rPr lang="en-US" sz="2800" b="1" dirty="0">
                <a:solidFill>
                  <a:srgbClr val="FFFF00"/>
                </a:solidFill>
                <a:latin typeface="+mn-ea"/>
                <a:cs typeface="Times New Roman" pitchFamily="18" charset="0"/>
              </a:rPr>
              <a:t>, </a:t>
            </a:r>
            <a:r>
              <a:rPr lang="zh-CN" sz="2800" b="1" dirty="0">
                <a:solidFill>
                  <a:srgbClr val="FFFF00"/>
                </a:solidFill>
                <a:latin typeface="+mn-ea"/>
                <a:cs typeface="Times New Roman" pitchFamily="18" charset="0"/>
              </a:rPr>
              <a:t>非门</a:t>
            </a:r>
            <a:r>
              <a:rPr lang="en-US" sz="2800" b="1" dirty="0">
                <a:solidFill>
                  <a:srgbClr val="FFFF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None/>
              <a:defRPr/>
            </a:pPr>
            <a:r>
              <a:rPr lang="zh-CN" sz="2800" b="1" dirty="0">
                <a:solidFill>
                  <a:srgbClr val="FFFF00"/>
                </a:solidFill>
                <a:latin typeface="+mn-ea"/>
                <a:cs typeface="Times New Roman" pitchFamily="18" charset="0"/>
              </a:rPr>
              <a:t>组合电路</a:t>
            </a:r>
            <a:r>
              <a:rPr lang="en-US" sz="2800" b="1" dirty="0">
                <a:solidFill>
                  <a:srgbClr val="FFFF00"/>
                </a:solidFill>
                <a:latin typeface="+mn-ea"/>
                <a:cs typeface="Times New Roman" pitchFamily="18" charset="0"/>
              </a:rPr>
              <a:t>:</a:t>
            </a:r>
            <a:r>
              <a:rPr lang="zh-CN" sz="2800" b="1" dirty="0">
                <a:latin typeface="+mn-ea"/>
                <a:cs typeface="Times New Roman" pitchFamily="18" charset="0"/>
              </a:rPr>
              <a:t>实现命题公式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的由电子</a:t>
            </a:r>
            <a:r>
              <a:rPr lang="zh-CN" sz="2800" b="1" dirty="0">
                <a:latin typeface="+mn-ea"/>
                <a:cs typeface="Times New Roman" pitchFamily="18" charset="0"/>
              </a:rPr>
              <a:t>元件组成的电路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.</a:t>
            </a:r>
            <a:endParaRPr lang="zh-CN" altLang="en-US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4456D2-CBF5-4058-B566-BD5AFD65448B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组合 66"/>
          <p:cNvGrpSpPr>
            <a:grpSpLocks/>
          </p:cNvGrpSpPr>
          <p:nvPr/>
        </p:nvGrpSpPr>
        <p:grpSpPr bwMode="auto">
          <a:xfrm>
            <a:off x="571500" y="4189413"/>
            <a:ext cx="7715250" cy="1658903"/>
            <a:chOff x="571472" y="4190189"/>
            <a:chExt cx="7715304" cy="1658163"/>
          </a:xfrm>
        </p:grpSpPr>
        <p:sp>
          <p:nvSpPr>
            <p:cNvPr id="14350" name="Text Box 27"/>
            <p:cNvSpPr txBox="1">
              <a:spLocks noChangeArrowheads="1"/>
            </p:cNvSpPr>
            <p:nvPr/>
          </p:nvSpPr>
          <p:spPr bwMode="auto">
            <a:xfrm>
              <a:off x="856569" y="5214950"/>
              <a:ext cx="1584848" cy="610901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/>
            <a:lstStyle/>
            <a:p>
              <a:pPr lvl="1"/>
              <a:r>
                <a:rPr lang="zh-CN" altLang="en-US" sz="2800" b="1" dirty="0">
                  <a:latin typeface="Calibri" pitchFamily="34" charset="0"/>
                </a:rPr>
                <a:t>与门</a:t>
              </a:r>
              <a:endParaRPr lang="zh-CN" sz="2800" b="1" dirty="0"/>
            </a:p>
          </p:txBody>
        </p:sp>
        <p:sp>
          <p:nvSpPr>
            <p:cNvPr id="14351" name="Text Box 28"/>
            <p:cNvSpPr txBox="1">
              <a:spLocks noChangeArrowheads="1"/>
            </p:cNvSpPr>
            <p:nvPr/>
          </p:nvSpPr>
          <p:spPr bwMode="auto">
            <a:xfrm>
              <a:off x="3571194" y="5237451"/>
              <a:ext cx="1621174" cy="610901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/>
            <a:lstStyle/>
            <a:p>
              <a:pPr lvl="1"/>
              <a:r>
                <a:rPr lang="zh-CN" altLang="en-US" sz="2800" b="1">
                  <a:latin typeface="Calibri" pitchFamily="34" charset="0"/>
                </a:rPr>
                <a:t>或门</a:t>
              </a:r>
              <a:endParaRPr lang="zh-CN" sz="2800" b="1"/>
            </a:p>
          </p:txBody>
        </p:sp>
        <p:sp>
          <p:nvSpPr>
            <p:cNvPr id="14352" name="Text Box 29"/>
            <p:cNvSpPr txBox="1">
              <a:spLocks noChangeArrowheads="1"/>
            </p:cNvSpPr>
            <p:nvPr/>
          </p:nvSpPr>
          <p:spPr bwMode="auto">
            <a:xfrm>
              <a:off x="6332416" y="5215269"/>
              <a:ext cx="1597193" cy="632474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/>
            <a:lstStyle/>
            <a:p>
              <a:pPr lvl="1"/>
              <a:r>
                <a:rPr lang="zh-CN" altLang="en-US" sz="2800" b="1" dirty="0">
                  <a:latin typeface="Calibri" pitchFamily="34" charset="0"/>
                </a:rPr>
                <a:t>非门</a:t>
              </a:r>
              <a:endParaRPr lang="zh-CN" sz="2800" b="1" dirty="0"/>
            </a:p>
          </p:txBody>
        </p:sp>
        <p:sp>
          <p:nvSpPr>
            <p:cNvPr id="14353" name="AutoShape 32"/>
            <p:cNvSpPr>
              <a:spLocks noChangeArrowheads="1"/>
            </p:cNvSpPr>
            <p:nvPr/>
          </p:nvSpPr>
          <p:spPr bwMode="auto">
            <a:xfrm>
              <a:off x="1543918" y="4357694"/>
              <a:ext cx="488101" cy="500066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Text Box 36"/>
            <p:cNvSpPr txBox="1">
              <a:spLocks noChangeArrowheads="1"/>
            </p:cNvSpPr>
            <p:nvPr/>
          </p:nvSpPr>
          <p:spPr bwMode="auto">
            <a:xfrm>
              <a:off x="571472" y="4214818"/>
              <a:ext cx="357190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5" name="Text Box 38"/>
            <p:cNvSpPr txBox="1">
              <a:spLocks noChangeArrowheads="1"/>
            </p:cNvSpPr>
            <p:nvPr/>
          </p:nvSpPr>
          <p:spPr bwMode="auto">
            <a:xfrm>
              <a:off x="2143108" y="4190189"/>
              <a:ext cx="1071570" cy="453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6" name="AutoShape 40"/>
            <p:cNvSpPr>
              <a:spLocks noChangeArrowheads="1"/>
            </p:cNvSpPr>
            <p:nvPr/>
          </p:nvSpPr>
          <p:spPr bwMode="auto">
            <a:xfrm flipH="1">
              <a:off x="4105163" y="4429132"/>
              <a:ext cx="566185" cy="432952"/>
            </a:xfrm>
            <a:prstGeom prst="flowChartOnlineStorag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Text Box 46"/>
            <p:cNvSpPr txBox="1">
              <a:spLocks noChangeArrowheads="1"/>
            </p:cNvSpPr>
            <p:nvPr/>
          </p:nvSpPr>
          <p:spPr bwMode="auto">
            <a:xfrm>
              <a:off x="4850515" y="4207659"/>
              <a:ext cx="1007369" cy="50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∨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6989873" y="4451494"/>
              <a:ext cx="410440" cy="406266"/>
              <a:chOff x="8047" y="2015"/>
              <a:chExt cx="302" cy="242"/>
            </a:xfrm>
          </p:grpSpPr>
          <p:sp>
            <p:nvSpPr>
              <p:cNvPr id="14364" name="AutoShape 49"/>
              <p:cNvSpPr>
                <a:spLocks noChangeArrowheads="1"/>
              </p:cNvSpPr>
              <p:nvPr/>
            </p:nvSpPr>
            <p:spPr bwMode="auto">
              <a:xfrm rot="5400000">
                <a:off x="8041" y="2021"/>
                <a:ext cx="242" cy="230"/>
              </a:xfrm>
              <a:prstGeom prst="triangle">
                <a:avLst>
                  <a:gd name="adj" fmla="val 50000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Oval 50"/>
              <p:cNvSpPr>
                <a:spLocks noChangeArrowheads="1"/>
              </p:cNvSpPr>
              <p:nvPr/>
            </p:nvSpPr>
            <p:spPr bwMode="auto">
              <a:xfrm>
                <a:off x="8268" y="2102"/>
                <a:ext cx="81" cy="7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59" name="Text Box 54"/>
            <p:cNvSpPr txBox="1">
              <a:spLocks noChangeArrowheads="1"/>
            </p:cNvSpPr>
            <p:nvPr/>
          </p:nvSpPr>
          <p:spPr bwMode="auto">
            <a:xfrm>
              <a:off x="7630363" y="4206598"/>
              <a:ext cx="656413" cy="436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0" name="Text Box 36"/>
            <p:cNvSpPr txBox="1">
              <a:spLocks noChangeArrowheads="1"/>
            </p:cNvSpPr>
            <p:nvPr/>
          </p:nvSpPr>
          <p:spPr bwMode="auto">
            <a:xfrm>
              <a:off x="571472" y="4429132"/>
              <a:ext cx="357190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1" name="Text Box 36"/>
            <p:cNvSpPr txBox="1">
              <a:spLocks noChangeArrowheads="1"/>
            </p:cNvSpPr>
            <p:nvPr/>
          </p:nvSpPr>
          <p:spPr bwMode="auto">
            <a:xfrm>
              <a:off x="3286116" y="4286256"/>
              <a:ext cx="357190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2" name="Text Box 36"/>
            <p:cNvSpPr txBox="1">
              <a:spLocks noChangeArrowheads="1"/>
            </p:cNvSpPr>
            <p:nvPr/>
          </p:nvSpPr>
          <p:spPr bwMode="auto">
            <a:xfrm>
              <a:off x="3286116" y="4500570"/>
              <a:ext cx="357190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3" name="Text Box 36"/>
            <p:cNvSpPr txBox="1">
              <a:spLocks noChangeArrowheads="1"/>
            </p:cNvSpPr>
            <p:nvPr/>
          </p:nvSpPr>
          <p:spPr bwMode="auto">
            <a:xfrm>
              <a:off x="6000760" y="4357694"/>
              <a:ext cx="357190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直接箭头连接符 36"/>
          <p:cNvCxnSpPr/>
          <p:nvPr/>
        </p:nvCxnSpPr>
        <p:spPr>
          <a:xfrm>
            <a:off x="7380288" y="4652963"/>
            <a:ext cx="5762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443663" y="4652963"/>
            <a:ext cx="5762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716463" y="4652963"/>
            <a:ext cx="5762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635375" y="4581525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635375" y="4751388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051050" y="4652963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71550" y="4508500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971550" y="4724400"/>
            <a:ext cx="5762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组合电路的例子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5714B7-AF19-4452-8F4A-65806500A738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00063" y="1857375"/>
            <a:ext cx="7929562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 (</a:t>
            </a:r>
            <a:r>
              <a:rPr lang="en-US" altLang="zh-CN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∨</a:t>
            </a:r>
            <a:r>
              <a:rPr lang="en-US" altLang="zh-CN" sz="28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)∧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的组合电路</a:t>
            </a:r>
            <a:endParaRPr 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822325" y="2643188"/>
            <a:ext cx="3921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85" name="AutoShape 6"/>
          <p:cNvSpPr>
            <a:spLocks noChangeArrowheads="1"/>
          </p:cNvSpPr>
          <p:nvPr/>
        </p:nvSpPr>
        <p:spPr bwMode="auto">
          <a:xfrm flipH="1">
            <a:off x="1701974" y="2857499"/>
            <a:ext cx="548748" cy="366235"/>
          </a:xfrm>
          <a:prstGeom prst="flowChartOnlineStorag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15386" name="AutoShape 7"/>
          <p:cNvCxnSpPr>
            <a:cxnSpLocks noChangeShapeType="1"/>
          </p:cNvCxnSpPr>
          <p:nvPr/>
        </p:nvCxnSpPr>
        <p:spPr bwMode="auto">
          <a:xfrm>
            <a:off x="1154430" y="2955253"/>
            <a:ext cx="612000" cy="0"/>
          </a:xfrm>
          <a:prstGeom prst="straightConnector1">
            <a:avLst/>
          </a:prstGeom>
          <a:solidFill>
            <a:srgbClr val="8AD0D6"/>
          </a:solidFill>
          <a:ln w="9525">
            <a:solidFill>
              <a:schemeClr val="tx1">
                <a:alpha val="96000"/>
              </a:schemeClr>
            </a:solidFill>
            <a:round/>
            <a:headEnd/>
            <a:tailEnd type="triangle" w="med" len="med"/>
          </a:ln>
        </p:spPr>
      </p:cxn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833764" y="3997507"/>
            <a:ext cx="343110" cy="333191"/>
            <a:chOff x="8047" y="2015"/>
            <a:chExt cx="302" cy="242"/>
          </a:xfrm>
          <a:solidFill>
            <a:srgbClr val="8AD0D6"/>
          </a:solidFill>
        </p:grpSpPr>
        <p:sp>
          <p:nvSpPr>
            <p:cNvPr id="15397" name="AutoShape 13"/>
            <p:cNvSpPr>
              <a:spLocks noChangeArrowheads="1"/>
            </p:cNvSpPr>
            <p:nvPr/>
          </p:nvSpPr>
          <p:spPr bwMode="auto">
            <a:xfrm rot="5400000">
              <a:off x="8041" y="2021"/>
              <a:ext cx="242" cy="230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Oval 14"/>
            <p:cNvSpPr>
              <a:spLocks noChangeArrowheads="1"/>
            </p:cNvSpPr>
            <p:nvPr/>
          </p:nvSpPr>
          <p:spPr bwMode="auto">
            <a:xfrm>
              <a:off x="8268" y="2102"/>
              <a:ext cx="81" cy="7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5389" name="AutoShape 15"/>
          <p:cNvCxnSpPr>
            <a:cxnSpLocks noChangeShapeType="1"/>
          </p:cNvCxnSpPr>
          <p:nvPr/>
        </p:nvCxnSpPr>
        <p:spPr bwMode="auto">
          <a:xfrm>
            <a:off x="1391811" y="4153088"/>
            <a:ext cx="441953" cy="0"/>
          </a:xfrm>
          <a:prstGeom prst="straightConnector1">
            <a:avLst/>
          </a:prstGeom>
          <a:solidFill>
            <a:srgbClr val="8AD0D6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90" name="AutoShape 17"/>
          <p:cNvSpPr>
            <a:spLocks noChangeArrowheads="1"/>
          </p:cNvSpPr>
          <p:nvPr/>
        </p:nvSpPr>
        <p:spPr bwMode="auto">
          <a:xfrm>
            <a:off x="2810831" y="3410981"/>
            <a:ext cx="405596" cy="380003"/>
          </a:xfrm>
          <a:prstGeom prst="flowChartDelay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15391" name="AutoShape 18"/>
          <p:cNvCxnSpPr>
            <a:cxnSpLocks noChangeShapeType="1"/>
          </p:cNvCxnSpPr>
          <p:nvPr/>
        </p:nvCxnSpPr>
        <p:spPr bwMode="auto">
          <a:xfrm>
            <a:off x="3213018" y="3621635"/>
            <a:ext cx="511257" cy="15145"/>
          </a:xfrm>
          <a:prstGeom prst="straightConnector1">
            <a:avLst/>
          </a:prstGeom>
          <a:solidFill>
            <a:srgbClr val="8AD0D6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92" name="AutoShape 20"/>
          <p:cNvCxnSpPr>
            <a:cxnSpLocks noChangeShapeType="1"/>
          </p:cNvCxnSpPr>
          <p:nvPr/>
        </p:nvCxnSpPr>
        <p:spPr bwMode="auto">
          <a:xfrm>
            <a:off x="2245040" y="3046124"/>
            <a:ext cx="565790" cy="472250"/>
          </a:xfrm>
          <a:prstGeom prst="bentConnector3">
            <a:avLst>
              <a:gd name="adj1" fmla="val 42972"/>
            </a:avLst>
          </a:prstGeom>
          <a:solidFill>
            <a:srgbClr val="8AD0D6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93" name="AutoShape 21"/>
          <p:cNvCxnSpPr>
            <a:cxnSpLocks noChangeShapeType="1"/>
          </p:cNvCxnSpPr>
          <p:nvPr/>
        </p:nvCxnSpPr>
        <p:spPr bwMode="auto">
          <a:xfrm flipV="1">
            <a:off x="2163240" y="3690476"/>
            <a:ext cx="661225" cy="472250"/>
          </a:xfrm>
          <a:prstGeom prst="bentConnector3">
            <a:avLst>
              <a:gd name="adj1" fmla="val 50000"/>
            </a:avLst>
          </a:prstGeom>
          <a:solidFill>
            <a:srgbClr val="8AD0D6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94" name="Arc 22"/>
          <p:cNvSpPr>
            <a:spLocks/>
          </p:cNvSpPr>
          <p:nvPr/>
        </p:nvSpPr>
        <p:spPr bwMode="auto">
          <a:xfrm>
            <a:off x="1391811" y="3054384"/>
            <a:ext cx="122702" cy="169349"/>
          </a:xfrm>
          <a:custGeom>
            <a:avLst/>
            <a:gdLst>
              <a:gd name="T0" fmla="*/ 2147483647 w 25006"/>
              <a:gd name="T1" fmla="*/ 0 h 43200"/>
              <a:gd name="T2" fmla="*/ 0 w 25006"/>
              <a:gd name="T3" fmla="*/ 171195163 h 43200"/>
              <a:gd name="T4" fmla="*/ 2147483647 w 25006"/>
              <a:gd name="T5" fmla="*/ 86136332 h 43200"/>
              <a:gd name="T6" fmla="*/ 0 60000 65536"/>
              <a:gd name="T7" fmla="*/ 0 60000 65536"/>
              <a:gd name="T8" fmla="*/ 0 60000 65536"/>
              <a:gd name="T9" fmla="*/ 0 w 25006"/>
              <a:gd name="T10" fmla="*/ 0 h 43200"/>
              <a:gd name="T11" fmla="*/ 25006 w 2500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06" h="43200" fill="none" extrusionOk="0">
                <a:moveTo>
                  <a:pt x="3405" y="0"/>
                </a:moveTo>
                <a:cubicBezTo>
                  <a:pt x="15335" y="0"/>
                  <a:pt x="25006" y="9670"/>
                  <a:pt x="25006" y="21600"/>
                </a:cubicBezTo>
                <a:cubicBezTo>
                  <a:pt x="25006" y="33529"/>
                  <a:pt x="15335" y="43200"/>
                  <a:pt x="3406" y="43200"/>
                </a:cubicBezTo>
                <a:cubicBezTo>
                  <a:pt x="2265" y="43200"/>
                  <a:pt x="1126" y="43109"/>
                  <a:pt x="0" y="42929"/>
                </a:cubicBezTo>
              </a:path>
              <a:path w="25006" h="43200" stroke="0" extrusionOk="0">
                <a:moveTo>
                  <a:pt x="3405" y="0"/>
                </a:moveTo>
                <a:cubicBezTo>
                  <a:pt x="15335" y="0"/>
                  <a:pt x="25006" y="9670"/>
                  <a:pt x="25006" y="21600"/>
                </a:cubicBezTo>
                <a:cubicBezTo>
                  <a:pt x="25006" y="33529"/>
                  <a:pt x="15335" y="43200"/>
                  <a:pt x="3406" y="43200"/>
                </a:cubicBezTo>
                <a:cubicBezTo>
                  <a:pt x="2265" y="43200"/>
                  <a:pt x="1126" y="43109"/>
                  <a:pt x="0" y="42929"/>
                </a:cubicBezTo>
                <a:lnTo>
                  <a:pt x="3406" y="21600"/>
                </a:lnTo>
                <a:lnTo>
                  <a:pt x="3405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5395" name="AutoShape 23"/>
          <p:cNvCxnSpPr>
            <a:cxnSpLocks noChangeShapeType="1"/>
          </p:cNvCxnSpPr>
          <p:nvPr/>
        </p:nvCxnSpPr>
        <p:spPr bwMode="auto">
          <a:xfrm>
            <a:off x="1404723" y="2952296"/>
            <a:ext cx="0" cy="114276"/>
          </a:xfrm>
          <a:prstGeom prst="straightConnector1">
            <a:avLst/>
          </a:prstGeom>
          <a:solidFill>
            <a:srgbClr val="8AD0D6"/>
          </a:solidFill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6" name="AutoShape 24"/>
          <p:cNvCxnSpPr>
            <a:cxnSpLocks noChangeShapeType="1"/>
          </p:cNvCxnSpPr>
          <p:nvPr/>
        </p:nvCxnSpPr>
        <p:spPr bwMode="auto">
          <a:xfrm>
            <a:off x="-59927" y="3223729"/>
            <a:ext cx="0" cy="914209"/>
          </a:xfrm>
          <a:prstGeom prst="straightConnector1">
            <a:avLst/>
          </a:prstGeom>
          <a:solidFill>
            <a:srgbClr val="8AD0D6"/>
          </a:solidFill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" name="组合 46"/>
          <p:cNvGrpSpPr>
            <a:grpSpLocks/>
          </p:cNvGrpSpPr>
          <p:nvPr/>
        </p:nvGrpSpPr>
        <p:grpSpPr bwMode="auto">
          <a:xfrm>
            <a:off x="4805363" y="2786061"/>
            <a:ext cx="2481266" cy="1571629"/>
            <a:chOff x="4019727" y="4734879"/>
            <a:chExt cx="1353918" cy="679452"/>
          </a:xfrm>
          <a:solidFill>
            <a:srgbClr val="8AD0D6"/>
          </a:solidFill>
        </p:grpSpPr>
        <p:sp>
          <p:nvSpPr>
            <p:cNvPr id="15374" name="AutoShape 26"/>
            <p:cNvSpPr>
              <a:spLocks noChangeArrowheads="1"/>
            </p:cNvSpPr>
            <p:nvPr/>
          </p:nvSpPr>
          <p:spPr bwMode="auto">
            <a:xfrm flipH="1">
              <a:off x="4243263" y="4734879"/>
              <a:ext cx="306727" cy="168910"/>
            </a:xfrm>
            <a:prstGeom prst="flowChartOnlineStorag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cxnSp>
          <p:nvCxnSpPr>
            <p:cNvPr id="15375" name="AutoShape 27"/>
            <p:cNvCxnSpPr>
              <a:cxnSpLocks noChangeShapeType="1"/>
            </p:cNvCxnSpPr>
            <p:nvPr/>
          </p:nvCxnSpPr>
          <p:spPr bwMode="auto">
            <a:xfrm>
              <a:off x="4019727" y="4779964"/>
              <a:ext cx="259099" cy="635"/>
            </a:xfrm>
            <a:prstGeom prst="straightConnector1">
              <a:avLst/>
            </a:prstGeom>
            <a:ln>
              <a:solidFill>
                <a:schemeClr val="tx1"/>
              </a:solidFill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376" name="AutoShape 28"/>
            <p:cNvCxnSpPr>
              <a:cxnSpLocks noChangeShapeType="1"/>
            </p:cNvCxnSpPr>
            <p:nvPr/>
          </p:nvCxnSpPr>
          <p:spPr bwMode="auto">
            <a:xfrm>
              <a:off x="4019727" y="4856799"/>
              <a:ext cx="259099" cy="6985"/>
            </a:xfrm>
            <a:prstGeom prst="straightConnector1">
              <a:avLst/>
            </a:prstGeom>
            <a:ln>
              <a:solidFill>
                <a:schemeClr val="tx1"/>
              </a:solidFill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4316928" y="5260661"/>
              <a:ext cx="191784" cy="153670"/>
              <a:chOff x="8047" y="2015"/>
              <a:chExt cx="302" cy="242"/>
            </a:xfrm>
            <a:grpFill/>
          </p:grpSpPr>
          <p:sp>
            <p:nvSpPr>
              <p:cNvPr id="15383" name="AutoShape 33"/>
              <p:cNvSpPr>
                <a:spLocks noChangeArrowheads="1"/>
              </p:cNvSpPr>
              <p:nvPr/>
            </p:nvSpPr>
            <p:spPr bwMode="auto">
              <a:xfrm rot="5400000">
                <a:off x="8041" y="2021"/>
                <a:ext cx="242" cy="230"/>
              </a:xfrm>
              <a:prstGeom prst="triangle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4" name="Oval 34"/>
              <p:cNvSpPr>
                <a:spLocks noChangeArrowheads="1"/>
              </p:cNvSpPr>
              <p:nvPr/>
            </p:nvSpPr>
            <p:spPr bwMode="auto">
              <a:xfrm>
                <a:off x="8268" y="2102"/>
                <a:ext cx="81" cy="71"/>
              </a:xfrm>
              <a:prstGeom prst="ellipse">
                <a:avLst/>
              </a:prstGeom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5378" name="AutoShape 35"/>
            <p:cNvCxnSpPr>
              <a:cxnSpLocks noChangeShapeType="1"/>
            </p:cNvCxnSpPr>
            <p:nvPr/>
          </p:nvCxnSpPr>
          <p:spPr bwMode="auto">
            <a:xfrm flipV="1">
              <a:off x="4019728" y="5333051"/>
              <a:ext cx="297201" cy="3810"/>
            </a:xfrm>
            <a:prstGeom prst="straightConnector1">
              <a:avLst/>
            </a:prstGeom>
            <a:ln>
              <a:solidFill>
                <a:schemeClr val="tx1"/>
              </a:solidFill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5379" name="AutoShape 37"/>
            <p:cNvSpPr>
              <a:spLocks noChangeArrowheads="1"/>
            </p:cNvSpPr>
            <p:nvPr/>
          </p:nvSpPr>
          <p:spPr bwMode="auto">
            <a:xfrm>
              <a:off x="4863067" y="4990151"/>
              <a:ext cx="226711" cy="175260"/>
            </a:xfrm>
            <a:prstGeom prst="flowChartDelay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cxnSp>
          <p:nvCxnSpPr>
            <p:cNvPr id="15380" name="AutoShape 38"/>
            <p:cNvCxnSpPr>
              <a:cxnSpLocks noChangeShapeType="1"/>
            </p:cNvCxnSpPr>
            <p:nvPr/>
          </p:nvCxnSpPr>
          <p:spPr bwMode="auto">
            <a:xfrm>
              <a:off x="5087874" y="5087306"/>
              <a:ext cx="285771" cy="6985"/>
            </a:xfrm>
            <a:prstGeom prst="straightConnector1">
              <a:avLst/>
            </a:prstGeom>
            <a:ln>
              <a:solidFill>
                <a:schemeClr val="tx1"/>
              </a:solidFill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381" name="AutoShape 40"/>
            <p:cNvCxnSpPr>
              <a:cxnSpLocks noChangeShapeType="1"/>
            </p:cNvCxnSpPr>
            <p:nvPr/>
          </p:nvCxnSpPr>
          <p:spPr bwMode="auto">
            <a:xfrm>
              <a:off x="4546815" y="4821876"/>
              <a:ext cx="316253" cy="217805"/>
            </a:xfrm>
            <a:prstGeom prst="bentConnector3">
              <a:avLst>
                <a:gd name="adj1" fmla="val 42972"/>
              </a:avLst>
            </a:prstGeom>
            <a:ln>
              <a:solidFill>
                <a:schemeClr val="tx1"/>
              </a:solidFill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382" name="AutoShape 41"/>
            <p:cNvCxnSpPr>
              <a:cxnSpLocks noChangeShapeType="1"/>
            </p:cNvCxnSpPr>
            <p:nvPr/>
          </p:nvCxnSpPr>
          <p:spPr bwMode="auto">
            <a:xfrm flipV="1">
              <a:off x="4501095" y="5119053"/>
              <a:ext cx="369597" cy="2178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795511" y="2928367"/>
            <a:ext cx="3921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465638" y="2571750"/>
            <a:ext cx="3921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429125" y="2786063"/>
            <a:ext cx="3921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1" name="Text Box 9"/>
          <p:cNvSpPr txBox="1">
            <a:spLocks noChangeArrowheads="1"/>
          </p:cNvSpPr>
          <p:nvPr/>
        </p:nvSpPr>
        <p:spPr bwMode="auto">
          <a:xfrm>
            <a:off x="4500563" y="3929063"/>
            <a:ext cx="3921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2" name="Text Box 9"/>
          <p:cNvSpPr txBox="1">
            <a:spLocks noChangeArrowheads="1"/>
          </p:cNvSpPr>
          <p:nvPr/>
        </p:nvSpPr>
        <p:spPr bwMode="auto">
          <a:xfrm>
            <a:off x="1260475" y="4714875"/>
            <a:ext cx="17399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第一种画法</a:t>
            </a:r>
            <a:endParaRPr lang="zh-CN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3" name="Text Box 9"/>
          <p:cNvSpPr txBox="1">
            <a:spLocks noChangeArrowheads="1"/>
          </p:cNvSpPr>
          <p:nvPr/>
        </p:nvSpPr>
        <p:spPr bwMode="auto">
          <a:xfrm>
            <a:off x="4929188" y="4714875"/>
            <a:ext cx="17399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第二种画法</a:t>
            </a:r>
            <a:endParaRPr lang="zh-CN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AutoShape 23"/>
          <p:cNvCxnSpPr>
            <a:cxnSpLocks noChangeShapeType="1"/>
          </p:cNvCxnSpPr>
          <p:nvPr/>
        </p:nvCxnSpPr>
        <p:spPr bwMode="auto">
          <a:xfrm>
            <a:off x="1391811" y="3220784"/>
            <a:ext cx="0" cy="938400"/>
          </a:xfrm>
          <a:prstGeom prst="straightConnector1">
            <a:avLst/>
          </a:prstGeom>
          <a:solidFill>
            <a:srgbClr val="8AD0D6"/>
          </a:solidFill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7"/>
          <p:cNvCxnSpPr>
            <a:cxnSpLocks noChangeShapeType="1"/>
          </p:cNvCxnSpPr>
          <p:nvPr/>
        </p:nvCxnSpPr>
        <p:spPr bwMode="auto">
          <a:xfrm>
            <a:off x="1159308" y="3107653"/>
            <a:ext cx="612000" cy="0"/>
          </a:xfrm>
          <a:prstGeom prst="straightConnector1">
            <a:avLst/>
          </a:prstGeom>
          <a:solidFill>
            <a:srgbClr val="8AD0D6"/>
          </a:solidFill>
          <a:ln w="9525">
            <a:solidFill>
              <a:schemeClr val="tx1">
                <a:alpha val="96000"/>
              </a:schemeClr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楼梯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灯由上下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个开关控制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要求按动任何一个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开关都能打开或关闭灯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试设计一个这样的线路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解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开关的状态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表示。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灯的状态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打开为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关闭为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0. </a:t>
            </a:r>
          </a:p>
          <a:p>
            <a:pPr>
              <a:buFont typeface="Wingdings" pitchFamily="2" charset="2"/>
              <a:buNone/>
            </a:pP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不妨设当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个开关都为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时灯是打开的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Font typeface="Wingdings" pitchFamily="2" charset="2"/>
              <a:buNone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∨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C58F1-482E-444C-A9F5-3441822A3E97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72757"/>
              </p:ext>
            </p:extLst>
          </p:nvPr>
        </p:nvGraphicFramePr>
        <p:xfrm>
          <a:off x="6516216" y="3738691"/>
          <a:ext cx="2286016" cy="271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lang="zh-CN" alt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lang="zh-CN" alt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400" b="1" i="1" dirty="0" err="1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2400" b="1" dirty="0" err="1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400" b="1" i="1" dirty="0" err="1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续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3ED9D6-A503-4F84-8AE1-5BF0DBA1AF2A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  <p:sp>
        <p:nvSpPr>
          <p:cNvPr id="13321" name="Text Box 30"/>
          <p:cNvSpPr txBox="1">
            <a:spLocks noChangeArrowheads="1"/>
          </p:cNvSpPr>
          <p:nvPr/>
        </p:nvSpPr>
        <p:spPr bwMode="auto">
          <a:xfrm>
            <a:off x="3554238" y="3003009"/>
            <a:ext cx="1509310" cy="48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18" name="Text Box 10"/>
          <p:cNvSpPr txBox="1">
            <a:spLocks noChangeArrowheads="1"/>
          </p:cNvSpPr>
          <p:nvPr/>
        </p:nvSpPr>
        <p:spPr bwMode="auto">
          <a:xfrm>
            <a:off x="832318" y="1308477"/>
            <a:ext cx="402974" cy="41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19" name="Text Box 18"/>
          <p:cNvSpPr txBox="1">
            <a:spLocks noChangeArrowheads="1"/>
          </p:cNvSpPr>
          <p:nvPr/>
        </p:nvSpPr>
        <p:spPr bwMode="auto">
          <a:xfrm>
            <a:off x="3635728" y="1264431"/>
            <a:ext cx="1024846" cy="47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26" name="AutoShape 7"/>
          <p:cNvSpPr>
            <a:spLocks noChangeArrowheads="1"/>
          </p:cNvSpPr>
          <p:nvPr/>
        </p:nvSpPr>
        <p:spPr bwMode="auto">
          <a:xfrm flipH="1">
            <a:off x="4015028" y="2098763"/>
            <a:ext cx="781280" cy="506280"/>
          </a:xfrm>
          <a:prstGeom prst="flowChartOnlineStorag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cxnSp>
        <p:nvCxnSpPr>
          <p:cNvPr id="13327" name="AutoShape 8"/>
          <p:cNvCxnSpPr>
            <a:cxnSpLocks noChangeShapeType="1"/>
          </p:cNvCxnSpPr>
          <p:nvPr/>
        </p:nvCxnSpPr>
        <p:spPr bwMode="auto">
          <a:xfrm flipV="1">
            <a:off x="1277782" y="1615179"/>
            <a:ext cx="1488493" cy="13126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328" name="AutoShape 9"/>
          <p:cNvCxnSpPr>
            <a:cxnSpLocks noChangeShapeType="1"/>
          </p:cNvCxnSpPr>
          <p:nvPr/>
        </p:nvCxnSpPr>
        <p:spPr bwMode="auto">
          <a:xfrm>
            <a:off x="1253860" y="1866572"/>
            <a:ext cx="1512415" cy="0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329" name="AutoShape 12"/>
          <p:cNvCxnSpPr>
            <a:cxnSpLocks noChangeShapeType="1"/>
          </p:cNvCxnSpPr>
          <p:nvPr/>
        </p:nvCxnSpPr>
        <p:spPr bwMode="auto">
          <a:xfrm>
            <a:off x="2229247" y="2893096"/>
            <a:ext cx="556438" cy="0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330" name="AutoShape 13"/>
          <p:cNvCxnSpPr>
            <a:cxnSpLocks noChangeShapeType="1"/>
          </p:cNvCxnSpPr>
          <p:nvPr/>
        </p:nvCxnSpPr>
        <p:spPr bwMode="auto">
          <a:xfrm>
            <a:off x="2229247" y="3188135"/>
            <a:ext cx="556438" cy="19205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3331" name="AutoShape 16"/>
          <p:cNvSpPr>
            <a:spLocks noChangeArrowheads="1"/>
          </p:cNvSpPr>
          <p:nvPr/>
        </p:nvSpPr>
        <p:spPr bwMode="auto">
          <a:xfrm>
            <a:off x="2766275" y="1428379"/>
            <a:ext cx="676138" cy="593569"/>
          </a:xfrm>
          <a:prstGeom prst="flowChartDelay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cxnSp>
        <p:nvCxnSpPr>
          <p:cNvPr id="13332" name="AutoShape 17"/>
          <p:cNvCxnSpPr>
            <a:cxnSpLocks noChangeShapeType="1"/>
          </p:cNvCxnSpPr>
          <p:nvPr/>
        </p:nvCxnSpPr>
        <p:spPr bwMode="auto">
          <a:xfrm>
            <a:off x="4778515" y="2353647"/>
            <a:ext cx="1169492" cy="19205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333" name="AutoShape 19"/>
          <p:cNvCxnSpPr>
            <a:cxnSpLocks noChangeShapeType="1"/>
          </p:cNvCxnSpPr>
          <p:nvPr/>
        </p:nvCxnSpPr>
        <p:spPr bwMode="auto">
          <a:xfrm>
            <a:off x="3476382" y="1719926"/>
            <a:ext cx="645406" cy="528974"/>
          </a:xfrm>
          <a:prstGeom prst="bentConnector3">
            <a:avLst>
              <a:gd name="adj1" fmla="val 49875"/>
            </a:avLst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334" name="AutoShape 20"/>
          <p:cNvCxnSpPr>
            <a:cxnSpLocks noChangeShapeType="1"/>
          </p:cNvCxnSpPr>
          <p:nvPr/>
        </p:nvCxnSpPr>
        <p:spPr bwMode="auto">
          <a:xfrm flipV="1">
            <a:off x="3476382" y="2474108"/>
            <a:ext cx="625993" cy="588331"/>
          </a:xfrm>
          <a:prstGeom prst="bentConnector3">
            <a:avLst>
              <a:gd name="adj1" fmla="val 49870"/>
            </a:avLst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335" name="AutoShape 21"/>
          <p:cNvCxnSpPr>
            <a:cxnSpLocks noChangeShapeType="1"/>
          </p:cNvCxnSpPr>
          <p:nvPr/>
        </p:nvCxnSpPr>
        <p:spPr bwMode="auto">
          <a:xfrm>
            <a:off x="1187704" y="2893745"/>
            <a:ext cx="720000" cy="13319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895928" y="2769147"/>
            <a:ext cx="333214" cy="275834"/>
            <a:chOff x="8198" y="7406"/>
            <a:chExt cx="206" cy="158"/>
          </a:xfrm>
          <a:noFill/>
        </p:grpSpPr>
        <p:sp>
          <p:nvSpPr>
            <p:cNvPr id="13342" name="AutoShape 23"/>
            <p:cNvSpPr>
              <a:spLocks noChangeArrowheads="1"/>
            </p:cNvSpPr>
            <p:nvPr/>
          </p:nvSpPr>
          <p:spPr bwMode="auto">
            <a:xfrm rot="5400000">
              <a:off x="8190" y="7414"/>
              <a:ext cx="158" cy="142"/>
            </a:xfrm>
            <a:prstGeom prst="triangle">
              <a:avLst>
                <a:gd name="adj" fmla="val 50000"/>
              </a:avLst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43" name="Oval 24"/>
            <p:cNvSpPr>
              <a:spLocks noChangeArrowheads="1"/>
            </p:cNvSpPr>
            <p:nvPr/>
          </p:nvSpPr>
          <p:spPr bwMode="auto">
            <a:xfrm>
              <a:off x="8323" y="7445"/>
              <a:ext cx="81" cy="71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895928" y="3062438"/>
            <a:ext cx="333214" cy="275834"/>
            <a:chOff x="8198" y="7406"/>
            <a:chExt cx="206" cy="158"/>
          </a:xfrm>
          <a:noFill/>
        </p:grpSpPr>
        <p:sp>
          <p:nvSpPr>
            <p:cNvPr id="13340" name="AutoShape 26"/>
            <p:cNvSpPr>
              <a:spLocks noChangeArrowheads="1"/>
            </p:cNvSpPr>
            <p:nvPr/>
          </p:nvSpPr>
          <p:spPr bwMode="auto">
            <a:xfrm rot="5400000">
              <a:off x="8190" y="7414"/>
              <a:ext cx="158" cy="142"/>
            </a:xfrm>
            <a:prstGeom prst="triangle">
              <a:avLst>
                <a:gd name="adj" fmla="val 50000"/>
              </a:avLst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41" name="Oval 27"/>
            <p:cNvSpPr>
              <a:spLocks noChangeArrowheads="1"/>
            </p:cNvSpPr>
            <p:nvPr/>
          </p:nvSpPr>
          <p:spPr bwMode="auto">
            <a:xfrm>
              <a:off x="8323" y="7445"/>
              <a:ext cx="81" cy="71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cxnSp>
        <p:nvCxnSpPr>
          <p:cNvPr id="13338" name="AutoShape 28"/>
          <p:cNvCxnSpPr>
            <a:cxnSpLocks noChangeShapeType="1"/>
          </p:cNvCxnSpPr>
          <p:nvPr/>
        </p:nvCxnSpPr>
        <p:spPr bwMode="auto">
          <a:xfrm>
            <a:off x="1174469" y="3200355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3339" name="AutoShape 29"/>
          <p:cNvSpPr>
            <a:spLocks noChangeArrowheads="1"/>
          </p:cNvSpPr>
          <p:nvPr/>
        </p:nvSpPr>
        <p:spPr bwMode="auto">
          <a:xfrm>
            <a:off x="2805095" y="2769147"/>
            <a:ext cx="676138" cy="593569"/>
          </a:xfrm>
          <a:prstGeom prst="flowChartDelay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322" name="Text Box 31"/>
          <p:cNvSpPr txBox="1">
            <a:spLocks noChangeArrowheads="1"/>
          </p:cNvSpPr>
          <p:nvPr/>
        </p:nvSpPr>
        <p:spPr bwMode="auto">
          <a:xfrm>
            <a:off x="5081891" y="1803990"/>
            <a:ext cx="3062009" cy="47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)∨(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832318" y="1688719"/>
            <a:ext cx="402974" cy="33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24" name="Text Box 10"/>
          <p:cNvSpPr txBox="1">
            <a:spLocks noChangeArrowheads="1"/>
          </p:cNvSpPr>
          <p:nvPr/>
        </p:nvSpPr>
        <p:spPr bwMode="auto">
          <a:xfrm>
            <a:off x="755576" y="2571744"/>
            <a:ext cx="402974" cy="41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25" name="Text Box 10"/>
          <p:cNvSpPr txBox="1">
            <a:spLocks noChangeArrowheads="1"/>
          </p:cNvSpPr>
          <p:nvPr/>
        </p:nvSpPr>
        <p:spPr bwMode="auto">
          <a:xfrm>
            <a:off x="755576" y="2955984"/>
            <a:ext cx="402974" cy="3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3714744" y="5929330"/>
            <a:ext cx="1509310" cy="48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992824" y="4234798"/>
            <a:ext cx="402974" cy="41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3796234" y="4190752"/>
            <a:ext cx="1024846" cy="47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 flipH="1">
            <a:off x="4175534" y="5025084"/>
            <a:ext cx="781280" cy="506280"/>
          </a:xfrm>
          <a:prstGeom prst="flowChartOnlineStorag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cxnSp>
        <p:nvCxnSpPr>
          <p:cNvPr id="47" name="AutoShape 8"/>
          <p:cNvCxnSpPr>
            <a:cxnSpLocks noChangeShapeType="1"/>
          </p:cNvCxnSpPr>
          <p:nvPr/>
        </p:nvCxnSpPr>
        <p:spPr bwMode="auto">
          <a:xfrm flipV="1">
            <a:off x="1438288" y="4541500"/>
            <a:ext cx="1488493" cy="13126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8" name="AutoShape 9"/>
          <p:cNvCxnSpPr>
            <a:cxnSpLocks noChangeShapeType="1"/>
          </p:cNvCxnSpPr>
          <p:nvPr/>
        </p:nvCxnSpPr>
        <p:spPr bwMode="auto">
          <a:xfrm>
            <a:off x="1414366" y="4792893"/>
            <a:ext cx="1512415" cy="0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9" name="AutoShape 12"/>
          <p:cNvCxnSpPr>
            <a:cxnSpLocks noChangeShapeType="1"/>
          </p:cNvCxnSpPr>
          <p:nvPr/>
        </p:nvCxnSpPr>
        <p:spPr bwMode="auto">
          <a:xfrm>
            <a:off x="2389753" y="5819417"/>
            <a:ext cx="556438" cy="0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0" name="AutoShape 13"/>
          <p:cNvCxnSpPr>
            <a:cxnSpLocks noChangeShapeType="1"/>
          </p:cNvCxnSpPr>
          <p:nvPr/>
        </p:nvCxnSpPr>
        <p:spPr bwMode="auto">
          <a:xfrm>
            <a:off x="2389753" y="6114456"/>
            <a:ext cx="556438" cy="19205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1" name="AutoShape 16"/>
          <p:cNvSpPr>
            <a:spLocks noChangeArrowheads="1"/>
          </p:cNvSpPr>
          <p:nvPr/>
        </p:nvSpPr>
        <p:spPr bwMode="auto">
          <a:xfrm>
            <a:off x="2926781" y="4354700"/>
            <a:ext cx="676138" cy="593569"/>
          </a:xfrm>
          <a:prstGeom prst="flowChartDelay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cxnSp>
        <p:nvCxnSpPr>
          <p:cNvPr id="52" name="AutoShape 17"/>
          <p:cNvCxnSpPr>
            <a:cxnSpLocks noChangeShapeType="1"/>
          </p:cNvCxnSpPr>
          <p:nvPr/>
        </p:nvCxnSpPr>
        <p:spPr bwMode="auto">
          <a:xfrm>
            <a:off x="4939021" y="5279968"/>
            <a:ext cx="1169492" cy="19205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3" name="AutoShape 19"/>
          <p:cNvCxnSpPr>
            <a:cxnSpLocks noChangeShapeType="1"/>
          </p:cNvCxnSpPr>
          <p:nvPr/>
        </p:nvCxnSpPr>
        <p:spPr bwMode="auto">
          <a:xfrm>
            <a:off x="3636888" y="4646247"/>
            <a:ext cx="645406" cy="528974"/>
          </a:xfrm>
          <a:prstGeom prst="bentConnector3">
            <a:avLst>
              <a:gd name="adj1" fmla="val 49875"/>
            </a:avLst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4" name="AutoShape 20"/>
          <p:cNvCxnSpPr>
            <a:cxnSpLocks noChangeShapeType="1"/>
          </p:cNvCxnSpPr>
          <p:nvPr/>
        </p:nvCxnSpPr>
        <p:spPr bwMode="auto">
          <a:xfrm flipV="1">
            <a:off x="3636888" y="5400429"/>
            <a:ext cx="625993" cy="588331"/>
          </a:xfrm>
          <a:prstGeom prst="bentConnector3">
            <a:avLst>
              <a:gd name="adj1" fmla="val 49870"/>
            </a:avLst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pSp>
        <p:nvGrpSpPr>
          <p:cNvPr id="56" name="Group 22"/>
          <p:cNvGrpSpPr>
            <a:grpSpLocks/>
          </p:cNvGrpSpPr>
          <p:nvPr/>
        </p:nvGrpSpPr>
        <p:grpSpPr bwMode="auto">
          <a:xfrm>
            <a:off x="2056434" y="5695468"/>
            <a:ext cx="333214" cy="275834"/>
            <a:chOff x="8198" y="7406"/>
            <a:chExt cx="206" cy="158"/>
          </a:xfrm>
          <a:noFill/>
        </p:grpSpPr>
        <p:sp>
          <p:nvSpPr>
            <p:cNvPr id="62" name="AutoShape 23"/>
            <p:cNvSpPr>
              <a:spLocks noChangeArrowheads="1"/>
            </p:cNvSpPr>
            <p:nvPr/>
          </p:nvSpPr>
          <p:spPr bwMode="auto">
            <a:xfrm rot="5400000">
              <a:off x="8190" y="7414"/>
              <a:ext cx="158" cy="142"/>
            </a:xfrm>
            <a:prstGeom prst="triangle">
              <a:avLst>
                <a:gd name="adj" fmla="val 50000"/>
              </a:avLst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" name="Oval 24"/>
            <p:cNvSpPr>
              <a:spLocks noChangeArrowheads="1"/>
            </p:cNvSpPr>
            <p:nvPr/>
          </p:nvSpPr>
          <p:spPr bwMode="auto">
            <a:xfrm>
              <a:off x="8323" y="7445"/>
              <a:ext cx="81" cy="71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57" name="Group 25"/>
          <p:cNvGrpSpPr>
            <a:grpSpLocks/>
          </p:cNvGrpSpPr>
          <p:nvPr/>
        </p:nvGrpSpPr>
        <p:grpSpPr bwMode="auto">
          <a:xfrm>
            <a:off x="2056434" y="5988759"/>
            <a:ext cx="333214" cy="275834"/>
            <a:chOff x="8198" y="7406"/>
            <a:chExt cx="206" cy="158"/>
          </a:xfrm>
          <a:noFill/>
        </p:grpSpPr>
        <p:sp>
          <p:nvSpPr>
            <p:cNvPr id="60" name="AutoShape 26"/>
            <p:cNvSpPr>
              <a:spLocks noChangeArrowheads="1"/>
            </p:cNvSpPr>
            <p:nvPr/>
          </p:nvSpPr>
          <p:spPr bwMode="auto">
            <a:xfrm rot="5400000">
              <a:off x="8190" y="7414"/>
              <a:ext cx="158" cy="142"/>
            </a:xfrm>
            <a:prstGeom prst="triangle">
              <a:avLst>
                <a:gd name="adj" fmla="val 50000"/>
              </a:avLst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auto">
            <a:xfrm>
              <a:off x="8323" y="7445"/>
              <a:ext cx="81" cy="71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9" name="AutoShape 29"/>
          <p:cNvSpPr>
            <a:spLocks noChangeArrowheads="1"/>
          </p:cNvSpPr>
          <p:nvPr/>
        </p:nvSpPr>
        <p:spPr bwMode="auto">
          <a:xfrm>
            <a:off x="2965601" y="5695468"/>
            <a:ext cx="676138" cy="593569"/>
          </a:xfrm>
          <a:prstGeom prst="flowChartDelay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5242397" y="4730311"/>
            <a:ext cx="3062009" cy="47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)∨(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992824" y="4509120"/>
            <a:ext cx="402974" cy="33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endParaRPr lang="zh-CN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8" name="肘形连接符 7"/>
          <p:cNvCxnSpPr>
            <a:endCxn id="62" idx="3"/>
          </p:cNvCxnSpPr>
          <p:nvPr/>
        </p:nvCxnSpPr>
        <p:spPr>
          <a:xfrm rot="16200000" flipH="1">
            <a:off x="1434292" y="5211241"/>
            <a:ext cx="956463" cy="2878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22"/>
          <p:cNvSpPr>
            <a:spLocks/>
          </p:cNvSpPr>
          <p:nvPr/>
        </p:nvSpPr>
        <p:spPr bwMode="auto">
          <a:xfrm>
            <a:off x="1763688" y="4707573"/>
            <a:ext cx="122702" cy="169349"/>
          </a:xfrm>
          <a:custGeom>
            <a:avLst/>
            <a:gdLst>
              <a:gd name="T0" fmla="*/ 2147483647 w 25006"/>
              <a:gd name="T1" fmla="*/ 0 h 43200"/>
              <a:gd name="T2" fmla="*/ 0 w 25006"/>
              <a:gd name="T3" fmla="*/ 171195163 h 43200"/>
              <a:gd name="T4" fmla="*/ 2147483647 w 25006"/>
              <a:gd name="T5" fmla="*/ 86136332 h 43200"/>
              <a:gd name="T6" fmla="*/ 0 60000 65536"/>
              <a:gd name="T7" fmla="*/ 0 60000 65536"/>
              <a:gd name="T8" fmla="*/ 0 60000 65536"/>
              <a:gd name="T9" fmla="*/ 0 w 25006"/>
              <a:gd name="T10" fmla="*/ 0 h 43200"/>
              <a:gd name="T11" fmla="*/ 25006 w 2500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06" h="43200" fill="none" extrusionOk="0">
                <a:moveTo>
                  <a:pt x="3405" y="0"/>
                </a:moveTo>
                <a:cubicBezTo>
                  <a:pt x="15335" y="0"/>
                  <a:pt x="25006" y="9670"/>
                  <a:pt x="25006" y="21600"/>
                </a:cubicBezTo>
                <a:cubicBezTo>
                  <a:pt x="25006" y="33529"/>
                  <a:pt x="15335" y="43200"/>
                  <a:pt x="3406" y="43200"/>
                </a:cubicBezTo>
                <a:cubicBezTo>
                  <a:pt x="2265" y="43200"/>
                  <a:pt x="1126" y="43109"/>
                  <a:pt x="0" y="42929"/>
                </a:cubicBezTo>
              </a:path>
              <a:path w="25006" h="43200" stroke="0" extrusionOk="0">
                <a:moveTo>
                  <a:pt x="3405" y="0"/>
                </a:moveTo>
                <a:cubicBezTo>
                  <a:pt x="15335" y="0"/>
                  <a:pt x="25006" y="9670"/>
                  <a:pt x="25006" y="21600"/>
                </a:cubicBezTo>
                <a:cubicBezTo>
                  <a:pt x="25006" y="33529"/>
                  <a:pt x="15335" y="43200"/>
                  <a:pt x="3406" y="43200"/>
                </a:cubicBezTo>
                <a:cubicBezTo>
                  <a:pt x="2265" y="43200"/>
                  <a:pt x="1126" y="43109"/>
                  <a:pt x="0" y="42929"/>
                </a:cubicBezTo>
                <a:lnTo>
                  <a:pt x="3406" y="21600"/>
                </a:lnTo>
                <a:lnTo>
                  <a:pt x="3405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773848" y="4554626"/>
            <a:ext cx="0" cy="152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60" idx="3"/>
          </p:cNvCxnSpPr>
          <p:nvPr/>
        </p:nvCxnSpPr>
        <p:spPr>
          <a:xfrm rot="16200000" flipH="1">
            <a:off x="1176458" y="5246698"/>
            <a:ext cx="1334429" cy="4255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设计组合电路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步骤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: 1.</a:t>
            </a:r>
            <a:r>
              <a:rPr lang="zh-CN" sz="3200" b="1" dirty="0">
                <a:latin typeface="Times New Roman" pitchFamily="18" charset="0"/>
                <a:cs typeface="Times New Roman" pitchFamily="18" charset="0"/>
              </a:rPr>
              <a:t>构造输入输出表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问题的</a:t>
            </a:r>
            <a:r>
              <a:rPr lang="zh-CN" sz="3200" b="1" dirty="0">
                <a:latin typeface="Times New Roman" pitchFamily="18" charset="0"/>
                <a:cs typeface="Times New Roman" pitchFamily="18" charset="0"/>
              </a:rPr>
              <a:t>真值函数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        2. </a:t>
            </a:r>
            <a:r>
              <a:rPr lang="zh-CN" sz="3200" b="1" dirty="0">
                <a:latin typeface="Times New Roman" pitchFamily="18" charset="0"/>
                <a:cs typeface="Times New Roman" pitchFamily="18" charset="0"/>
              </a:rPr>
              <a:t>写出主析取范式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        3.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化简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zh-CN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最简展开式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sz="3200" b="1" dirty="0">
                <a:latin typeface="Times New Roman" pitchFamily="18" charset="0"/>
                <a:cs typeface="Times New Roman" pitchFamily="18" charset="0"/>
              </a:rPr>
              <a:t>包含最少运算的公式</a:t>
            </a: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当且仅当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=1 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时输出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 </a:t>
            </a:r>
          </a:p>
          <a:p>
            <a:pPr>
              <a:buFont typeface="Wingdings" pitchFamily="2" charset="2"/>
              <a:buNone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7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           4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个与门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,1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个或门和一个非门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一个与门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38DB0E-9F83-425D-81E7-D61320522F88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奎因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莫可拉斯基方法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sz="2800" b="1">
                <a:latin typeface="Times New Roman" pitchFamily="18" charset="0"/>
                <a:cs typeface="Times New Roman" pitchFamily="18" charset="0"/>
              </a:rPr>
              <a:t>合并简单合取式生成所有可能出现在最简展开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式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sz="2800" b="1">
                <a:latin typeface="Times New Roman" pitchFamily="18" charset="0"/>
                <a:cs typeface="Times New Roman" pitchFamily="18" charset="0"/>
              </a:rPr>
              <a:t>中的项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sz="2800" b="1">
                <a:latin typeface="Times New Roman" pitchFamily="18" charset="0"/>
                <a:cs typeface="Times New Roman" pitchFamily="18" charset="0"/>
              </a:rPr>
              <a:t>确定最简展开式中的项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D0ECC1-995F-4938-BB7B-D23EF714045D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428625" y="3611563"/>
            <a:ext cx="828675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求下述公式的最简展开式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   F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     ∨(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     ∨(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     ∨(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sz="5200" b="1" dirty="0">
                <a:solidFill>
                  <a:schemeClr val="tx1"/>
                </a:solidFill>
              </a:rPr>
              <a:t>离散数学</a:t>
            </a:r>
            <a:r>
              <a:rPr lang="en-US" altLang="zh-CN" sz="5200" b="1" dirty="0">
                <a:solidFill>
                  <a:schemeClr val="tx1"/>
                </a:solidFill>
              </a:rPr>
              <a:t>· </a:t>
            </a:r>
            <a:r>
              <a:rPr lang="zh-CN" altLang="en-US" sz="5200" b="1" dirty="0">
                <a:solidFill>
                  <a:schemeClr val="tx1"/>
                </a:solidFill>
              </a:rPr>
              <a:t>数理逻辑</a:t>
            </a:r>
            <a:endParaRPr lang="zh-CN" altLang="zh-CN" sz="5200" b="1" dirty="0">
              <a:solidFill>
                <a:schemeClr val="tx1"/>
              </a:solidFill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</a:t>
            </a:fld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续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b="1" dirty="0"/>
              <a:t>解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508193-53A8-4592-908A-3802FD65BF3D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7163" y="2117725"/>
            <a:ext cx="6573837" cy="3668713"/>
            <a:chOff x="1427934" y="2191400"/>
            <a:chExt cx="6573090" cy="3667286"/>
          </a:xfrm>
        </p:grpSpPr>
        <p:grpSp>
          <p:nvGrpSpPr>
            <p:cNvPr id="3" name="组合 8"/>
            <p:cNvGrpSpPr>
              <a:grpSpLocks/>
            </p:cNvGrpSpPr>
            <p:nvPr/>
          </p:nvGrpSpPr>
          <p:grpSpPr bwMode="auto">
            <a:xfrm>
              <a:off x="1428728" y="2191400"/>
              <a:ext cx="6572296" cy="3666492"/>
              <a:chOff x="1214414" y="1643050"/>
              <a:chExt cx="6572296" cy="366649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215207" y="1643050"/>
                <a:ext cx="6571503" cy="181539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编号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        </a:t>
                </a:r>
                <a:r>
                  <a:rPr lang="zh-CN" alt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极小项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                </a:t>
                </a:r>
                <a:r>
                  <a:rPr lang="zh-CN" alt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角码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 </a:t>
                </a:r>
                <a:r>
                  <a:rPr lang="zh-CN" alt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标记</a:t>
                </a:r>
              </a:p>
              <a:p>
                <a:pPr>
                  <a:defRPr/>
                </a:pP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1       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3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  <a:sym typeface="Symbol"/>
                  </a:rPr>
                  <a:t>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4 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     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1110        *</a:t>
                </a:r>
                <a:endParaRPr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  <a:p>
                <a:pPr>
                  <a:defRPr/>
                </a:pP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2       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  <a:sym typeface="Symbol"/>
                  </a:rPr>
                  <a:t>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3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4             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1011        *</a:t>
                </a:r>
                <a:endParaRPr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  <a:p>
                <a:pPr>
                  <a:defRPr/>
                </a:pP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 3     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  <a:sym typeface="Symbol"/>
                  </a:rPr>
                  <a:t>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3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∧</a:t>
                </a:r>
                <a:r>
                  <a:rPr lang="en-US" sz="28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lang="en-US" sz="2800" b="1" baseline="-25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4               </a:t>
                </a:r>
                <a:r>
                  <a:rPr lang="en-US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0111        * </a:t>
                </a:r>
                <a:endParaRPr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472" name="TextBox 6"/>
              <p:cNvSpPr txBox="1">
                <a:spLocks noChangeArrowheads="1"/>
              </p:cNvSpPr>
              <p:nvPr/>
            </p:nvSpPr>
            <p:spPr bwMode="auto">
              <a:xfrm>
                <a:off x="1214414" y="3429000"/>
                <a:ext cx="6572296" cy="138499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  4       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itchFamily="18" charset="0"/>
                    <a:cs typeface="Times New Roman" pitchFamily="18" charset="0"/>
                  </a:rPr>
                  <a:t>4           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1010       *</a:t>
                </a:r>
                <a:endParaRPr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  5       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itchFamily="18" charset="0"/>
                    <a:cs typeface="Times New Roman" pitchFamily="18" charset="0"/>
                  </a:rPr>
                  <a:t>4           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0101       *</a:t>
                </a:r>
                <a:endParaRPr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  6       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 dirty="0">
                    <a:latin typeface="Times New Roman" pitchFamily="18" charset="0"/>
                    <a:cs typeface="Times New Roman" pitchFamily="18" charset="0"/>
                  </a:rPr>
                  <a:t>4           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0011       *</a:t>
                </a:r>
                <a:endParaRPr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73" name="TextBox 7"/>
              <p:cNvSpPr txBox="1">
                <a:spLocks noChangeArrowheads="1"/>
              </p:cNvSpPr>
              <p:nvPr/>
            </p:nvSpPr>
            <p:spPr bwMode="auto">
              <a:xfrm>
                <a:off x="1214414" y="4786322"/>
                <a:ext cx="6572296" cy="5232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  7      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∧</a:t>
                </a:r>
                <a:r>
                  <a:rPr lang="en-US" altLang="zh-CN" sz="28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>
                    <a:latin typeface="Times New Roman" pitchFamily="18" charset="0"/>
                    <a:cs typeface="Times New Roman" pitchFamily="18" charset="0"/>
                  </a:rPr>
                  <a:t>4         </a:t>
                </a: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0001       *</a:t>
                </a:r>
                <a:endParaRPr lang="zh-CN" altLang="en-US" sz="2800" b="1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429521" y="2213616"/>
              <a:ext cx="6571503" cy="158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29521" y="2713485"/>
              <a:ext cx="6571503" cy="1586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429521" y="5855512"/>
              <a:ext cx="6571503" cy="1586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-393013" y="4036151"/>
              <a:ext cx="3643482" cy="158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466520" y="4035357"/>
              <a:ext cx="3641895" cy="1588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3750685" y="4035357"/>
              <a:ext cx="3641895" cy="158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4964984" y="4035357"/>
              <a:ext cx="3641895" cy="1588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6179284" y="4035357"/>
              <a:ext cx="3641895" cy="158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续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标记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表示该项已被合并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77706A-4E33-4942-86BE-E77B8CCD754A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428625" y="2141538"/>
            <a:ext cx="8289925" cy="3430587"/>
            <a:chOff x="499240" y="1714488"/>
            <a:chExt cx="8289190" cy="3429818"/>
          </a:xfrm>
        </p:grpSpPr>
        <p:sp>
          <p:nvSpPr>
            <p:cNvPr id="5" name="TextBox 4"/>
            <p:cNvSpPr txBox="1"/>
            <p:nvPr/>
          </p:nvSpPr>
          <p:spPr>
            <a:xfrm>
              <a:off x="500828" y="1714488"/>
              <a:ext cx="8286015" cy="34282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         第一批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                                      </a:t>
              </a:r>
              <a:r>
                <a:rPr lang="zh-CN" alt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第二批</a:t>
              </a:r>
            </a:p>
            <a:p>
              <a:pPr>
                <a:defRPr/>
              </a:pP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合并项        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项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 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表示串 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标记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合并项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项 </a:t>
              </a:r>
              <a:r>
                <a:rPr 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表示串</a:t>
              </a: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(1,4)     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10             (3,5,6,7)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0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(2,4)    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101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(2,6)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011      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(3,5)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01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      *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(3,6)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0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11      *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(5,7)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0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01      *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(6,7) 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00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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1      *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500828" y="1714488"/>
              <a:ext cx="8286015" cy="158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00828" y="2071595"/>
              <a:ext cx="8286015" cy="1588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0828" y="2427115"/>
              <a:ext cx="8286015" cy="1588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00828" y="5141132"/>
              <a:ext cx="8286015" cy="1588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-1214082" y="3429396"/>
              <a:ext cx="3428231" cy="1588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-106923" y="3606364"/>
              <a:ext cx="3071124" cy="158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1964581" y="3607950"/>
              <a:ext cx="3071123" cy="1588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893187" y="3607950"/>
              <a:ext cx="3071123" cy="158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3359101" y="3427810"/>
              <a:ext cx="3428231" cy="158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3428945" y="3427810"/>
              <a:ext cx="3428231" cy="158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7073521" y="3427810"/>
              <a:ext cx="3428231" cy="158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>
              <a:off x="4893259" y="3606364"/>
              <a:ext cx="3071124" cy="158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6252038" y="3606364"/>
              <a:ext cx="3071124" cy="1587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续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选择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(1,4), (2,4)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(3,5,6,7),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或者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(1,4), (2,6)</a:t>
            </a: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(3,5,6,7). </a:t>
            </a:r>
          </a:p>
          <a:p>
            <a:pPr>
              <a:buFont typeface="Wingdings" pitchFamily="2" charset="2"/>
              <a:buNone/>
            </a:pP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最简展开式为</a:t>
            </a:r>
          </a:p>
          <a:p>
            <a:pPr>
              <a:buFont typeface="Wingdings" pitchFamily="2" charset="2"/>
              <a:buNone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800" b="1" dirty="0">
                <a:latin typeface="Times New Roman" pitchFamily="18" charset="0"/>
                <a:cs typeface="Times New Roman" pitchFamily="18" charset="0"/>
              </a:rPr>
              <a:t>或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  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)∨(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75A672-AB22-45C6-988A-EF6CAC853EDD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071670" y="1571612"/>
            <a:ext cx="5380038" cy="1954212"/>
            <a:chOff x="479151" y="2198698"/>
            <a:chExt cx="5378733" cy="1954848"/>
          </a:xfrm>
        </p:grpSpPr>
        <p:sp>
          <p:nvSpPr>
            <p:cNvPr id="5" name="TextBox 4"/>
            <p:cNvSpPr txBox="1"/>
            <p:nvPr/>
          </p:nvSpPr>
          <p:spPr>
            <a:xfrm>
              <a:off x="501371" y="2214578"/>
              <a:ext cx="5356513" cy="19389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 项                </a:t>
              </a:r>
              <a:r>
                <a:rPr lang="zh-CN" alt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覆盖         运算符个数</a:t>
              </a:r>
              <a:r>
                <a:rPr 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</a:p>
            <a:p>
              <a:pPr>
                <a:defRPr/>
              </a:pPr>
              <a:r>
                <a:rPr lang="en-US" sz="24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x</a:t>
              </a:r>
              <a:r>
                <a:rPr lang="en-US" sz="24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  (1,4)                 3</a:t>
              </a:r>
            </a:p>
            <a:p>
              <a:pPr>
                <a:defRPr/>
              </a:pPr>
              <a:r>
                <a:rPr lang="en-US" sz="24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x</a:t>
              </a:r>
              <a:r>
                <a:rPr lang="en-US" sz="24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  <a:r>
                <a:rPr 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  (2,4)                 3</a:t>
              </a: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/>
                </a:rPr>
                <a:t>  </a:t>
              </a:r>
              <a:r>
                <a:rPr lang="en-US" sz="24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r>
                <a:rPr 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  (2,6)                 3</a:t>
              </a:r>
            </a:p>
            <a:p>
              <a:pPr>
                <a:defRPr/>
              </a:pPr>
              <a:r>
                <a:rPr 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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∧</a:t>
              </a:r>
              <a:r>
                <a:rPr lang="en-US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x</a:t>
              </a:r>
              <a:r>
                <a:rPr lang="en-US" sz="24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(3,5,6,7)      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79151" y="2198698"/>
              <a:ext cx="53565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01371" y="2641754"/>
              <a:ext cx="5356513" cy="15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1371" y="4142430"/>
              <a:ext cx="535651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-464142" y="3178504"/>
              <a:ext cx="192944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1607042" y="3178504"/>
              <a:ext cx="19294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3035446" y="3178504"/>
              <a:ext cx="19294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4892370" y="3162624"/>
              <a:ext cx="19294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例题：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     </a:t>
            </a:r>
            <a:r>
              <a:rPr lang="zh-CN" altLang="zh-CN" b="1" dirty="0"/>
              <a:t>在某一逻辑电路的应用中有</a:t>
            </a:r>
            <a:r>
              <a:rPr lang="en-US" altLang="zh-CN" b="1" dirty="0"/>
              <a:t>A</a:t>
            </a:r>
            <a:r>
              <a:rPr lang="zh-CN" altLang="zh-CN" b="1" dirty="0"/>
              <a:t>、</a:t>
            </a:r>
            <a:r>
              <a:rPr lang="en-US" altLang="zh-CN" b="1" dirty="0"/>
              <a:t>B</a:t>
            </a:r>
            <a:r>
              <a:rPr lang="zh-CN" altLang="zh-CN" b="1" dirty="0"/>
              <a:t>、</a:t>
            </a:r>
            <a:r>
              <a:rPr lang="en-US" altLang="zh-CN" b="1" dirty="0"/>
              <a:t>C</a:t>
            </a:r>
            <a:r>
              <a:rPr lang="zh-CN" altLang="zh-CN" b="1" dirty="0"/>
              <a:t>三个输入端，输出端</a:t>
            </a:r>
            <a:r>
              <a:rPr lang="en-US" altLang="zh-CN" b="1" dirty="0"/>
              <a:t>Y</a:t>
            </a:r>
            <a:r>
              <a:rPr lang="zh-CN" altLang="zh-CN" b="1" dirty="0"/>
              <a:t>需满足如下条件：</a:t>
            </a:r>
            <a:r>
              <a:rPr lang="en-US" altLang="zh-CN" b="1" dirty="0"/>
              <a:t>A</a:t>
            </a:r>
            <a:r>
              <a:rPr lang="zh-CN" altLang="zh-CN" b="1" dirty="0"/>
              <a:t>导通</a:t>
            </a:r>
            <a:r>
              <a:rPr lang="zh-CN" altLang="en-US" b="1" dirty="0"/>
              <a:t>、</a:t>
            </a:r>
            <a:r>
              <a:rPr lang="en-US" altLang="zh-CN" b="1" dirty="0"/>
              <a:t>B</a:t>
            </a:r>
            <a:r>
              <a:rPr lang="zh-CN" altLang="zh-CN" b="1" dirty="0"/>
              <a:t>和</a:t>
            </a:r>
            <a:r>
              <a:rPr lang="en-US" altLang="zh-CN" b="1" dirty="0"/>
              <a:t>C</a:t>
            </a:r>
            <a:r>
              <a:rPr lang="zh-CN" altLang="zh-CN" b="1" dirty="0"/>
              <a:t>截止；或者</a:t>
            </a:r>
            <a:r>
              <a:rPr lang="en-US" altLang="zh-CN" b="1" dirty="0"/>
              <a:t>A</a:t>
            </a:r>
            <a:r>
              <a:rPr lang="zh-CN" altLang="zh-CN" b="1" dirty="0"/>
              <a:t>和</a:t>
            </a:r>
            <a:r>
              <a:rPr lang="en-US" altLang="zh-CN" b="1" dirty="0"/>
              <a:t>B</a:t>
            </a:r>
            <a:r>
              <a:rPr lang="zh-CN" altLang="zh-CN" b="1" dirty="0"/>
              <a:t>截止</a:t>
            </a:r>
            <a:r>
              <a:rPr lang="zh-CN" altLang="en-US" b="1" dirty="0"/>
              <a:t>、</a:t>
            </a:r>
            <a:r>
              <a:rPr lang="en-US" altLang="zh-CN" b="1" dirty="0"/>
              <a:t>C</a:t>
            </a:r>
            <a:r>
              <a:rPr lang="zh-CN" altLang="zh-CN" b="1" dirty="0"/>
              <a:t>导通；或者</a:t>
            </a:r>
            <a:r>
              <a:rPr lang="en-US" altLang="zh-CN" b="1" dirty="0"/>
              <a:t>A</a:t>
            </a:r>
            <a:r>
              <a:rPr lang="zh-CN" altLang="zh-CN" b="1" dirty="0"/>
              <a:t>和</a:t>
            </a:r>
            <a:r>
              <a:rPr lang="en-US" altLang="zh-CN" b="1" dirty="0"/>
              <a:t>C</a:t>
            </a:r>
            <a:r>
              <a:rPr lang="zh-CN" altLang="zh-CN" b="1" dirty="0"/>
              <a:t>导通</a:t>
            </a:r>
            <a:r>
              <a:rPr lang="zh-CN" altLang="en-US" b="1" dirty="0"/>
              <a:t>、</a:t>
            </a:r>
            <a:r>
              <a:rPr lang="en-US" altLang="zh-CN" b="1" dirty="0"/>
              <a:t>B</a:t>
            </a:r>
            <a:r>
              <a:rPr lang="zh-CN" altLang="zh-CN" b="1" dirty="0"/>
              <a:t>截止；或者</a:t>
            </a:r>
            <a:r>
              <a:rPr lang="en-US" altLang="zh-CN" b="1" dirty="0"/>
              <a:t>A</a:t>
            </a:r>
            <a:r>
              <a:rPr lang="zh-CN" altLang="zh-CN" b="1" dirty="0"/>
              <a:t>截止</a:t>
            </a:r>
            <a:r>
              <a:rPr lang="zh-CN" altLang="en-US" b="1" dirty="0"/>
              <a:t>、</a:t>
            </a:r>
            <a:r>
              <a:rPr lang="en-US" altLang="zh-CN" b="1" dirty="0"/>
              <a:t>B</a:t>
            </a:r>
            <a:r>
              <a:rPr lang="zh-CN" altLang="zh-CN" b="1" dirty="0"/>
              <a:t>和</a:t>
            </a:r>
            <a:r>
              <a:rPr lang="en-US" altLang="zh-CN" b="1" dirty="0"/>
              <a:t>C</a:t>
            </a:r>
            <a:r>
              <a:rPr lang="zh-CN" altLang="zh-CN" b="1" dirty="0"/>
              <a:t>导通。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808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C53FA-9C6C-42BF-B0D0-BDD9F75FC9A1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610387"/>
              </p:ext>
            </p:extLst>
          </p:nvPr>
        </p:nvGraphicFramePr>
        <p:xfrm>
          <a:off x="1187624" y="1772816"/>
          <a:ext cx="6696744" cy="4740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9" name="Visio" r:id="rId3" imgW="1564577" imgH="1108617" progId="Visio.Drawing.11">
                  <p:embed/>
                </p:oleObj>
              </mc:Choice>
              <mc:Fallback>
                <p:oleObj name="Visio" r:id="rId3" imgW="1564577" imgH="1108617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72816"/>
                        <a:ext cx="6696744" cy="4740697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8AD0D6">
                              <a:shade val="30000"/>
                              <a:satMod val="115000"/>
                            </a:srgbClr>
                          </a:gs>
                          <a:gs pos="50000">
                            <a:srgbClr val="8AD0D6">
                              <a:shade val="67500"/>
                              <a:satMod val="115000"/>
                            </a:srgbClr>
                          </a:gs>
                          <a:gs pos="100000">
                            <a:srgbClr val="8AD0D6">
                              <a:shade val="100000"/>
                              <a:satMod val="115000"/>
                            </a:srgbClr>
                          </a:gs>
                        </a:gsLst>
                        <a:lin ang="2700000" scaled="1"/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300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电路化简为：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98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524061"/>
              </p:ext>
            </p:extLst>
          </p:nvPr>
        </p:nvGraphicFramePr>
        <p:xfrm>
          <a:off x="1259632" y="2348880"/>
          <a:ext cx="7060822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3" name="Visio" r:id="rId3" imgW="1564577" imgH="686981" progId="Visio.Drawing.11">
                  <p:embed/>
                </p:oleObj>
              </mc:Choice>
              <mc:Fallback>
                <p:oleObj name="Visio" r:id="rId3" imgW="1564577" imgH="686981" progId="Visio.Drawing.11">
                  <p:embed/>
                  <p:pic>
                    <p:nvPicPr>
                      <p:cNvPr id="798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48880"/>
                        <a:ext cx="7060822" cy="309634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8AD0D6">
                              <a:shade val="30000"/>
                              <a:satMod val="115000"/>
                            </a:srgbClr>
                          </a:gs>
                          <a:gs pos="50000">
                            <a:srgbClr val="8AD0D6">
                              <a:shade val="67500"/>
                              <a:satMod val="115000"/>
                            </a:srgbClr>
                          </a:gs>
                          <a:gs pos="100000">
                            <a:srgbClr val="8AD0D6">
                              <a:shade val="100000"/>
                              <a:satMod val="115000"/>
                            </a:srgbClr>
                          </a:gs>
                        </a:gsLst>
                        <a:lin ang="2700000" scaled="1"/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37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056437" cy="10795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B0F0"/>
                </a:solidFill>
              </a:rPr>
              <a:t>第</a:t>
            </a: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en-US" b="1" dirty="0">
                <a:solidFill>
                  <a:srgbClr val="00B0F0"/>
                </a:solidFill>
              </a:rPr>
              <a:t>章 命题逻辑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4608512"/>
          </a:xfrm>
        </p:spPr>
        <p:txBody>
          <a:bodyPr rtlCol="0">
            <a:normAutofit/>
          </a:bodyPr>
          <a:lstStyle/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1.1 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命题符号化及联结词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1.2 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命题公式及分类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1.3 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等值演算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1.4 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范式</a:t>
            </a: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1.5 </a:t>
            </a:r>
            <a:r>
              <a:rPr lang="zh-CN" altLang="en-US" b="1" dirty="0">
                <a:latin typeface="Times New Roman" panose="02020603050405020304" pitchFamily="18" charset="0"/>
              </a:rPr>
              <a:t>联结词全功能集</a:t>
            </a: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1.6 </a:t>
            </a:r>
            <a:r>
              <a:rPr lang="zh-CN" altLang="en-US" b="1" dirty="0">
                <a:latin typeface="Times New Roman" panose="02020603050405020304" pitchFamily="18" charset="0"/>
              </a:rPr>
              <a:t>组合电路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1.7 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推理理论</a:t>
            </a:r>
          </a:p>
        </p:txBody>
      </p:sp>
      <p:sp>
        <p:nvSpPr>
          <p:cNvPr id="4813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99AAEA-DF68-49E0-A76C-A9CA02FD6E60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3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B0F0"/>
                </a:solidFill>
              </a:rPr>
              <a:t>1.5 </a:t>
            </a:r>
            <a:r>
              <a:rPr lang="zh-CN" altLang="en-US">
                <a:solidFill>
                  <a:srgbClr val="00B0F0"/>
                </a:solidFill>
              </a:rPr>
              <a:t>联结词全功能集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SzPct val="150000"/>
              <a:buFont typeface="Wingdings" pitchFamily="2" charset="2"/>
              <a:buChar char="§"/>
            </a:pPr>
            <a:r>
              <a:rPr lang="zh-CN" altLang="en-US" b="1">
                <a:latin typeface="宋体" charset="-122"/>
              </a:rPr>
              <a:t>真值函数</a:t>
            </a:r>
          </a:p>
          <a:p>
            <a:pPr algn="just">
              <a:buSzPct val="150000"/>
              <a:buFont typeface="Wingdings" pitchFamily="2" charset="2"/>
              <a:buChar char="§"/>
            </a:pPr>
            <a:r>
              <a:rPr lang="zh-CN" altLang="en-US" b="1">
                <a:latin typeface="宋体" charset="-122"/>
              </a:rPr>
              <a:t>复合联结词</a:t>
            </a:r>
          </a:p>
          <a:p>
            <a:pPr lvl="1" algn="just"/>
            <a:r>
              <a:rPr lang="zh-CN" altLang="en-US" sz="3200" b="1">
                <a:latin typeface="宋体" charset="-122"/>
              </a:rPr>
              <a:t> 排斥或</a:t>
            </a:r>
            <a:endParaRPr lang="zh-CN" altLang="en-US" sz="3200" b="1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zh-CN" altLang="en-US" sz="3200" b="1">
                <a:latin typeface="宋体" charset="-122"/>
              </a:rPr>
              <a:t> 与非式</a:t>
            </a:r>
          </a:p>
          <a:p>
            <a:pPr lvl="1" algn="just"/>
            <a:r>
              <a:rPr lang="zh-CN" altLang="en-US" sz="3200" b="1">
                <a:latin typeface="宋体" charset="-122"/>
              </a:rPr>
              <a:t> 或非式</a:t>
            </a:r>
            <a:endParaRPr lang="zh-CN" altLang="en-US" sz="32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150000"/>
              <a:buFont typeface="Wingdings" pitchFamily="2" charset="2"/>
              <a:buChar char="§"/>
            </a:pPr>
            <a:r>
              <a:rPr lang="zh-CN" altLang="en-US" b="1">
                <a:latin typeface="宋体" charset="-122"/>
              </a:rPr>
              <a:t>联结词全功能集</a:t>
            </a:r>
            <a:endParaRPr lang="zh-CN" altLang="en-US" b="1" dirty="0">
              <a:latin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真值函数 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宋体" charset="-122"/>
              </a:rPr>
              <a:t>定义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宋体" charset="-122"/>
              </a:rPr>
              <a:t>称定义域为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{00</a:t>
            </a:r>
            <a:r>
              <a:rPr lang="en-US" altLang="zh-CN" sz="2800" b="1" dirty="0">
                <a:cs typeface="Times New Roman" pitchFamily="18" charset="0"/>
              </a:rPr>
              <a:t>…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0, 00</a:t>
            </a:r>
            <a:r>
              <a:rPr lang="en-US" altLang="zh-CN" sz="2800" b="1" dirty="0">
                <a:cs typeface="Times New Roman" pitchFamily="18" charset="0"/>
              </a:rPr>
              <a:t>…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altLang="zh-CN" sz="2800" b="1" dirty="0">
                <a:cs typeface="Times New Roman" pitchFamily="18" charset="0"/>
              </a:rPr>
              <a:t>…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11</a:t>
            </a:r>
            <a:r>
              <a:rPr lang="en-US" altLang="zh-CN" sz="2800" b="1" dirty="0">
                <a:cs typeface="Times New Roman" pitchFamily="18" charset="0"/>
              </a:rPr>
              <a:t>…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1}</a:t>
            </a:r>
            <a:r>
              <a:rPr lang="zh-CN" altLang="en-US" sz="2800" b="1" dirty="0">
                <a:latin typeface="宋体" charset="-122"/>
              </a:rPr>
              <a:t>，值域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latin typeface="宋体" charset="-122"/>
              </a:rPr>
              <a:t>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zh-CN" altLang="en-US" sz="2800" b="1" dirty="0">
                <a:latin typeface="宋体" charset="-122"/>
              </a:rPr>
              <a:t>的函数是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FFFF00"/>
                </a:solidFill>
                <a:latin typeface="宋体" charset="-122"/>
              </a:rPr>
              <a:t>元真值函数</a:t>
            </a:r>
            <a:r>
              <a:rPr lang="zh-CN" altLang="en-US" sz="2800" b="1" dirty="0">
                <a:latin typeface="宋体" charset="-122"/>
              </a:rPr>
              <a:t>，定义域中的元素是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latin typeface="宋体" charset="-122"/>
              </a:rPr>
              <a:t>长为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宋体" charset="-122"/>
              </a:rPr>
              <a:t>的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0,1</a:t>
            </a:r>
            <a:r>
              <a:rPr lang="zh-CN" altLang="en-US" sz="2800" b="1" dirty="0">
                <a:latin typeface="宋体" charset="-122"/>
              </a:rPr>
              <a:t>串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>
                <a:latin typeface="宋体" charset="-122"/>
              </a:rPr>
              <a:t>常用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:{0,1}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{0,1} </a:t>
            </a:r>
            <a:r>
              <a:rPr lang="zh-CN" altLang="en-US" sz="2800" b="1" dirty="0">
                <a:latin typeface="宋体" charset="-122"/>
              </a:rPr>
              <a:t>表示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 dirty="0">
                <a:latin typeface="宋体" charset="-122"/>
              </a:rPr>
              <a:t>是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宋体" charset="-122"/>
              </a:rPr>
              <a:t>元真值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latin typeface="宋体" charset="-122"/>
              </a:rPr>
              <a:t>函数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>
                <a:latin typeface="宋体" charset="-122"/>
              </a:rPr>
              <a:t>  </a:t>
            </a:r>
            <a:r>
              <a:rPr lang="zh-CN" altLang="en-US" sz="2800" b="1" dirty="0">
                <a:latin typeface="宋体" charset="-122"/>
              </a:rPr>
              <a:t>共有   个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宋体" charset="-122"/>
              </a:rPr>
              <a:t>元真值函数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33CCFF"/>
                </a:solidFill>
                <a:latin typeface="宋体" charset="-122"/>
              </a:rPr>
              <a:t>例如 </a:t>
            </a:r>
            <a:r>
              <a:rPr lang="en-US" altLang="zh-CN" sz="2800" b="1" i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:{0,1}</a:t>
            </a:r>
            <a:r>
              <a:rPr lang="en-US" altLang="zh-CN" sz="2800" b="1" baseline="30000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zh-CN" altLang="en-US" sz="2800" b="1" dirty="0">
                <a:solidFill>
                  <a:srgbClr val="33CCFF"/>
                </a:solidFill>
                <a:latin typeface="宋体" charset="-122"/>
              </a:rPr>
              <a:t>，且</a:t>
            </a:r>
            <a:r>
              <a:rPr lang="en-US" altLang="zh-CN" sz="2800" b="1" i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(00)=</a:t>
            </a:r>
            <a:r>
              <a:rPr lang="en-US" altLang="zh-CN" sz="2800" b="1" i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(01)=</a:t>
            </a:r>
            <a:r>
              <a:rPr lang="en-US" altLang="zh-CN" sz="2800" b="1" i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(11)=0</a:t>
            </a:r>
            <a:r>
              <a:rPr lang="zh-CN" altLang="en-US" sz="2800" b="1" dirty="0">
                <a:solidFill>
                  <a:srgbClr val="33CCFF"/>
                </a:solidFill>
                <a:latin typeface="宋体" charset="-122"/>
              </a:rPr>
              <a:t>，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800" b="1" i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(10)=1</a:t>
            </a:r>
            <a:r>
              <a:rPr lang="zh-CN" altLang="en-US" sz="2800" b="1" dirty="0">
                <a:solidFill>
                  <a:srgbClr val="33CCFF"/>
                </a:solidFill>
                <a:latin typeface="宋体" charset="-122"/>
              </a:rPr>
              <a:t>，则</a:t>
            </a:r>
            <a:r>
              <a:rPr lang="en-US" altLang="zh-CN" sz="2800" b="1" i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 dirty="0">
                <a:solidFill>
                  <a:srgbClr val="33CCFF"/>
                </a:solidFill>
                <a:latin typeface="宋体" charset="-122"/>
              </a:rPr>
              <a:t>为一个确定的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33CCFF"/>
                </a:solidFill>
                <a:latin typeface="宋体" charset="-122"/>
              </a:rPr>
              <a:t>元真值函数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dirty="0"/>
              <a:t> 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4449763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4449763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1714480" y="3429000"/>
          <a:ext cx="5175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8" name="Equation" r:id="rId4" imgW="215640" imgH="215640" progId="Equation.DSMT4">
                  <p:embed/>
                </p:oleObj>
              </mc:Choice>
              <mc:Fallback>
                <p:oleObj name="Equation" r:id="rId4" imgW="215640" imgH="2156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429000"/>
                        <a:ext cx="5175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itchFamily="18" charset="0"/>
              </a:rPr>
              <a:t>2</a:t>
            </a:r>
            <a:r>
              <a:rPr lang="zh-CN" altLang="en-US" sz="4400" dirty="0">
                <a:latin typeface="Times New Roman" pitchFamily="18" charset="0"/>
              </a:rPr>
              <a:t>元真值函数对应的真值表</a:t>
            </a:r>
            <a:br>
              <a:rPr lang="zh-CN" altLang="en-US" sz="4400" dirty="0">
                <a:latin typeface="Times New Roman" pitchFamily="18" charset="0"/>
              </a:rPr>
            </a:br>
            <a:endParaRPr lang="zh-CN" altLang="en-US" dirty="0"/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</p:nvPr>
        </p:nvGraphicFramePr>
        <p:xfrm>
          <a:off x="285720" y="1357298"/>
          <a:ext cx="8286808" cy="531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4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</a:t>
                      </a:r>
                      <a:r>
                        <a:rPr lang="en-US" altLang="zh-CN" sz="2800" baseline="0" dirty="0"/>
                        <a:t>  q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497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0  0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0       0       0       0       0       0       0       0</a:t>
                      </a:r>
                      <a:endParaRPr lang="zh-CN" altLang="en-US" sz="2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497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0  1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0       0       0       0       1       1       1       1</a:t>
                      </a:r>
                      <a:endParaRPr lang="zh-CN" altLang="en-US" sz="2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497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1  0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0       0       1       1       0       0       1       1</a:t>
                      </a:r>
                      <a:endParaRPr lang="zh-CN" altLang="en-US" sz="2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497">
                <a:tc>
                  <a:txBody>
                    <a:bodyPr/>
                    <a:lstStyle/>
                    <a:p>
                      <a:pPr marL="514350" marR="0" lvl="0" indent="-51435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1  1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0       1       0       1       0       1       0       1 </a:t>
                      </a:r>
                      <a:endParaRPr lang="zh-CN" altLang="en-US" sz="2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497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 q</a:t>
                      </a:r>
                    </a:p>
                  </a:txBody>
                  <a:tcPr anchor="ctr"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solidFill>
                      <a:srgbClr val="B015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497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0  0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1       1       1       1       1       1       1       1</a:t>
                      </a:r>
                      <a:endParaRPr kumimoji="0" lang="zh-CN" altLang="en-US" sz="29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497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0  1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0       0       0       0       1       1       1       1</a:t>
                      </a:r>
                      <a:endParaRPr kumimoji="0" lang="zh-CN" altLang="en-US" sz="29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497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1  0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0       0       1       1       0       0       1       1</a:t>
                      </a:r>
                      <a:endParaRPr kumimoji="0" lang="zh-CN" altLang="en-US" sz="29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1497">
                <a:tc>
                  <a:txBody>
                    <a:bodyPr/>
                    <a:lstStyle/>
                    <a:p>
                      <a:pPr marL="514350" marR="0" lvl="0" indent="-51435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1  1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0       1       0       1       0       1       0       1 </a:t>
                      </a:r>
                      <a:endParaRPr kumimoji="0" lang="zh-CN" altLang="en-US" sz="29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CBEE-9061-459E-AD5E-660A350E22C1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089" name="Rectangle 23"/>
          <p:cNvSpPr>
            <a:spLocks noChangeArrowheads="1"/>
          </p:cNvSpPr>
          <p:nvPr/>
        </p:nvSpPr>
        <p:spPr bwMode="auto">
          <a:xfrm>
            <a:off x="2792413" y="3303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074" name="Object 22"/>
          <p:cNvGraphicFramePr>
            <a:graphicFrameLocks noChangeAspect="1"/>
          </p:cNvGraphicFramePr>
          <p:nvPr/>
        </p:nvGraphicFramePr>
        <p:xfrm>
          <a:off x="1767154" y="1428736"/>
          <a:ext cx="6773084" cy="48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8" name="Equation" r:id="rId3" imgW="3327120" imgH="241200" progId="Equation.DSMT4">
                  <p:embed/>
                </p:oleObj>
              </mc:Choice>
              <mc:Fallback>
                <p:oleObj name="Equation" r:id="rId3" imgW="3327120" imgH="241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154" y="1428736"/>
                        <a:ext cx="6773084" cy="4849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Rectangle 37"/>
          <p:cNvSpPr>
            <a:spLocks noChangeArrowheads="1"/>
          </p:cNvSpPr>
          <p:nvPr/>
        </p:nvSpPr>
        <p:spPr bwMode="auto">
          <a:xfrm>
            <a:off x="2868613" y="3303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075" name="Object 36"/>
          <p:cNvGraphicFramePr>
            <a:graphicFrameLocks noChangeAspect="1"/>
          </p:cNvGraphicFramePr>
          <p:nvPr/>
        </p:nvGraphicFramePr>
        <p:xfrm>
          <a:off x="1712612" y="4071942"/>
          <a:ext cx="6826251" cy="487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9" name="Equation" r:id="rId5" imgW="3327120" imgH="241200" progId="Equation.DSMT4">
                  <p:embed/>
                </p:oleObj>
              </mc:Choice>
              <mc:Fallback>
                <p:oleObj name="Equation" r:id="rId5" imgW="3327120" imgH="241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612" y="4071942"/>
                        <a:ext cx="6826251" cy="487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命题公式与真值函数 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对于任何一个含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个命题变项的命题公式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，都存在惟一的一个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元真值函数</a:t>
            </a:r>
            <a:r>
              <a:rPr lang="en-US" altLang="zh-CN" sz="2800" b="1" dirty="0"/>
              <a:t>F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的真值表</a:t>
            </a:r>
            <a:r>
              <a:rPr lang="en-US" altLang="zh-CN" sz="2800" b="1" dirty="0"/>
              <a:t>.</a:t>
            </a:r>
          </a:p>
          <a:p>
            <a:r>
              <a:rPr lang="zh-CN" altLang="en-US" sz="2800" b="1" dirty="0">
                <a:solidFill>
                  <a:srgbClr val="FFFF00"/>
                </a:solidFill>
              </a:rPr>
              <a:t>等值的公式对应的真值函数相同</a:t>
            </a:r>
            <a:r>
              <a:rPr lang="en-US" altLang="zh-CN" sz="2800" b="1" dirty="0">
                <a:solidFill>
                  <a:srgbClr val="FFFF00"/>
                </a:solidFill>
              </a:rPr>
              <a:t>.</a:t>
            </a:r>
          </a:p>
          <a:p>
            <a:endParaRPr lang="en-US" altLang="zh-CN" sz="2800" b="1" dirty="0"/>
          </a:p>
          <a:p>
            <a:r>
              <a:rPr lang="zh-CN" altLang="en-US" sz="2800" b="1" dirty="0"/>
              <a:t>下表给出所有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元真值函数对应的真值表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每一个含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个命题变项的公式的真值表都可以在下表中找到</a:t>
            </a:r>
            <a:r>
              <a:rPr lang="en-US" altLang="zh-CN" sz="2800" b="1" dirty="0"/>
              <a:t>. </a:t>
            </a:r>
          </a:p>
          <a:p>
            <a:r>
              <a:rPr lang="zh-CN" altLang="en-US" sz="2800" b="1" dirty="0"/>
              <a:t>例如：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1" dirty="0" err="1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err="1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 err="1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1" dirty="0" err="1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i="1" dirty="0" err="1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(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 err="1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1" dirty="0" err="1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i="1" dirty="0" err="1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1" dirty="0" err="1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err="1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b="1" dirty="0">
                <a:solidFill>
                  <a:srgbClr val="33CC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/>
              <a:t>等都对应表中的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419600" y="3303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4419600" y="3303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62198"/>
              </p:ext>
            </p:extLst>
          </p:nvPr>
        </p:nvGraphicFramePr>
        <p:xfrm>
          <a:off x="1763688" y="5157192"/>
          <a:ext cx="6683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52" name="Equation" r:id="rId3" imgW="279360" imgH="241200" progId="Equation.DSMT4">
                  <p:embed/>
                </p:oleObj>
              </mc:Choice>
              <mc:Fallback>
                <p:oleObj name="Equation" r:id="rId3" imgW="279360" imgH="241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157192"/>
                        <a:ext cx="668337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复合联结词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定义：</a:t>
            </a:r>
            <a:endParaRPr lang="en-US" altLang="zh-CN" dirty="0"/>
          </a:p>
          <a:p>
            <a:r>
              <a:rPr lang="zh-CN" altLang="en-US" dirty="0"/>
              <a:t>与非式</a:t>
            </a:r>
            <a:r>
              <a:rPr lang="en-US" altLang="zh-CN" dirty="0"/>
              <a:t>: “p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的否定”      </a:t>
            </a:r>
            <a:r>
              <a:rPr lang="en-US" altLang="zh-CN" dirty="0" err="1">
                <a:solidFill>
                  <a:srgbClr val="FFFF00"/>
                </a:solidFill>
              </a:rPr>
              <a:t>p</a:t>
            </a:r>
            <a:r>
              <a:rPr lang="en-US" altLang="zh-CN" dirty="0" err="1">
                <a:solidFill>
                  <a:srgbClr val="FFFF00"/>
                </a:solidFill>
                <a:sym typeface="Symbol" pitchFamily="18" charset="2"/>
              </a:rPr>
              <a:t></a:t>
            </a:r>
            <a:r>
              <a:rPr lang="en-US" altLang="zh-CN" dirty="0" err="1">
                <a:solidFill>
                  <a:srgbClr val="FFFF00"/>
                </a:solidFill>
              </a:rPr>
              <a:t>q</a:t>
            </a:r>
            <a:r>
              <a:rPr lang="en-US" altLang="zh-CN" dirty="0">
                <a:sym typeface="Symbol" pitchFamily="18" charset="2"/>
              </a:rPr>
              <a:t>(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itchFamily="18" charset="2"/>
              </a:rPr>
              <a:t></a:t>
            </a:r>
            <a:r>
              <a:rPr lang="en-US" altLang="zh-CN" dirty="0" err="1"/>
              <a:t>q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或非式</a:t>
            </a:r>
            <a:r>
              <a:rPr lang="en-US" altLang="zh-CN" dirty="0"/>
              <a:t>: “p</a:t>
            </a:r>
            <a:r>
              <a:rPr lang="zh-CN" altLang="en-US" dirty="0"/>
              <a:t>或</a:t>
            </a:r>
            <a:r>
              <a:rPr lang="en-US" altLang="zh-CN" dirty="0"/>
              <a:t>q</a:t>
            </a:r>
            <a:r>
              <a:rPr lang="zh-CN" altLang="en-US" dirty="0"/>
              <a:t>的否定”      </a:t>
            </a:r>
            <a:r>
              <a:rPr lang="en-US" altLang="zh-CN" dirty="0" err="1">
                <a:solidFill>
                  <a:srgbClr val="FFFF00"/>
                </a:solidFill>
              </a:rPr>
              <a:t>p</a:t>
            </a:r>
            <a:r>
              <a:rPr lang="en-US" altLang="zh-CN" dirty="0" err="1">
                <a:solidFill>
                  <a:srgbClr val="FFFF00"/>
                </a:solidFill>
                <a:sym typeface="Symbol" pitchFamily="18" charset="2"/>
              </a:rPr>
              <a:t></a:t>
            </a:r>
            <a:r>
              <a:rPr lang="en-US" altLang="zh-CN" dirty="0" err="1">
                <a:solidFill>
                  <a:srgbClr val="FFFF00"/>
                </a:solidFill>
              </a:rPr>
              <a:t>q</a:t>
            </a:r>
            <a:r>
              <a:rPr lang="en-US" altLang="zh-CN" dirty="0">
                <a:sym typeface="Symbol" pitchFamily="18" charset="2"/>
              </a:rPr>
              <a:t>(</a:t>
            </a:r>
            <a:r>
              <a:rPr lang="en-US" altLang="zh-CN" dirty="0" err="1"/>
              <a:t>p</a:t>
            </a:r>
            <a:r>
              <a:rPr lang="en-US" altLang="zh-CN" dirty="0" err="1">
                <a:sym typeface="Symbol" pitchFamily="18" charset="2"/>
              </a:rPr>
              <a:t></a:t>
            </a:r>
            <a:r>
              <a:rPr lang="en-US" altLang="zh-CN" dirty="0" err="1"/>
              <a:t>q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问题：我们需要多少个联结词？</a:t>
            </a:r>
          </a:p>
        </p:txBody>
      </p:sp>
      <p:sp>
        <p:nvSpPr>
          <p:cNvPr id="819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0062-E598-4604-A8F5-097E17AC11B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联结词的全功能集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宋体" charset="-122"/>
              </a:rPr>
              <a:t>定义</a:t>
            </a:r>
            <a:r>
              <a:rPr lang="en-US" altLang="zh-CN" sz="2800" b="1" dirty="0">
                <a:solidFill>
                  <a:srgbClr val="FFFF00"/>
                </a:solidFill>
                <a:latin typeface="宋体" charset="-122"/>
              </a:rPr>
              <a:t>: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宋体" charset="-122"/>
              </a:rPr>
              <a:t>在一个联结词的集合中，如果一个联结词可</a:t>
            </a:r>
          </a:p>
          <a:p>
            <a:pPr algn="just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charset="-122"/>
              </a:rPr>
              <a:t>由集合中的其他联结词定义，则称此联结词为</a:t>
            </a:r>
            <a:r>
              <a:rPr lang="zh-CN" altLang="en-US" sz="2800" b="1" dirty="0">
                <a:solidFill>
                  <a:srgbClr val="FFFF00"/>
                </a:solidFill>
                <a:latin typeface="宋体" charset="-122"/>
              </a:rPr>
              <a:t>冗余</a:t>
            </a:r>
          </a:p>
          <a:p>
            <a:pPr algn="just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宋体" charset="-122"/>
              </a:rPr>
              <a:t>的联结词</a:t>
            </a:r>
            <a:r>
              <a:rPr lang="zh-CN" altLang="en-US" sz="2800" b="1" dirty="0">
                <a:latin typeface="宋体" charset="-122"/>
              </a:rPr>
              <a:t>，否则称为</a:t>
            </a:r>
            <a:r>
              <a:rPr lang="zh-CN" altLang="en-US" sz="2800" b="1" dirty="0">
                <a:solidFill>
                  <a:srgbClr val="FFFF00"/>
                </a:solidFill>
                <a:latin typeface="宋体" charset="-122"/>
              </a:rPr>
              <a:t>独立的联结词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charset="-122"/>
              </a:rPr>
              <a:t>例如</a:t>
            </a:r>
            <a:r>
              <a:rPr lang="en-US" altLang="zh-CN" sz="2400" b="1" dirty="0">
                <a:latin typeface="宋体" charset="-122"/>
              </a:rPr>
              <a:t>,</a:t>
            </a:r>
            <a:r>
              <a:rPr lang="zh-CN" altLang="en-US" sz="2400" b="1" dirty="0">
                <a:latin typeface="宋体" charset="-122"/>
              </a:rPr>
              <a:t>在联结词集</a:t>
            </a:r>
            <a:r>
              <a:rPr lang="en-US" altLang="zh-CN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b="1" dirty="0">
                <a:latin typeface="宋体" charset="-122"/>
              </a:rPr>
              <a:t>中，由于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charset="-122"/>
              </a:rPr>
              <a:t>所以，</a:t>
            </a:r>
            <a:r>
              <a:rPr lang="zh-CN" altLang="en-US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en-US" sz="2400" b="1" dirty="0">
                <a:solidFill>
                  <a:srgbClr val="33CCFF"/>
                </a:solidFill>
                <a:latin typeface="宋体" charset="-122"/>
              </a:rPr>
              <a:t>为冗余的联结词</a:t>
            </a:r>
            <a:r>
              <a:rPr lang="en-US" altLang="zh-CN" sz="2400" b="1" dirty="0">
                <a:latin typeface="Times New Roman" pitchFamily="18" charset="0"/>
              </a:rPr>
              <a:t>; </a:t>
            </a:r>
            <a:r>
              <a:rPr lang="zh-CN" altLang="en-US" sz="2400" b="1" dirty="0">
                <a:latin typeface="宋体" charset="-122"/>
              </a:rPr>
              <a:t>类似地，</a:t>
            </a:r>
            <a:r>
              <a:rPr lang="zh-CN" altLang="en-US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zh-CN" altLang="en-US" sz="2400" b="1" dirty="0">
                <a:solidFill>
                  <a:srgbClr val="33CCFF"/>
                </a:solidFill>
                <a:latin typeface="宋体" charset="-122"/>
              </a:rPr>
              <a:t>也是冗余的联结词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宋体" charset="-122"/>
              </a:rPr>
              <a:t>    </a:t>
            </a:r>
            <a:r>
              <a:rPr lang="zh-CN" altLang="en-US" sz="2400" b="1" dirty="0">
                <a:latin typeface="宋体" charset="-122"/>
              </a:rPr>
              <a:t>又在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b="1" dirty="0">
                <a:latin typeface="宋体" charset="-122"/>
              </a:rPr>
              <a:t>中，由于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(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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charset="-122"/>
              </a:rPr>
              <a:t>所以，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zh-CN" altLang="en-US" sz="2400" b="1" dirty="0">
                <a:latin typeface="宋体" charset="-122"/>
              </a:rPr>
              <a:t>是冗余的联结词，但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sz="2400" b="1" dirty="0">
                <a:latin typeface="Times New Roman" pitchFamily="18" charset="0"/>
              </a:rPr>
              <a:t>无冗余的联结词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charset="-122"/>
              </a:rPr>
              <a:t>类似地，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zh-CN" altLang="en-US" sz="2400" b="1" dirty="0">
                <a:latin typeface="宋体" charset="-122"/>
              </a:rPr>
              <a:t>也是冗余的联结词，但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}</a:t>
            </a:r>
            <a:r>
              <a:rPr lang="zh-CN" altLang="en-US" sz="2400" b="1" dirty="0">
                <a:latin typeface="Times New Roman" pitchFamily="18" charset="0"/>
              </a:rPr>
              <a:t>无冗余的联结词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b="1" dirty="0"/>
              <a:t> </a:t>
            </a:r>
          </a:p>
        </p:txBody>
      </p:sp>
      <p:sp>
        <p:nvSpPr>
          <p:cNvPr id="921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E08002-9A71-4FFB-8325-E6B0075042C4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Blue1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Blue1" id="{8A2530C8-9A21-48AE-84A6-EFECE6ED8665}" vid="{5B8E3D03-1469-4272-A2A4-C4DDA0D04DA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MyBlue1</Template>
  <TotalTime>19173</TotalTime>
  <Words>1987</Words>
  <Application>Microsoft Office PowerPoint</Application>
  <PresentationFormat>全屏显示(4:3)</PresentationFormat>
  <Paragraphs>256</Paragraphs>
  <Slides>25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黑体</vt:lpstr>
      <vt:lpstr>宋体</vt:lpstr>
      <vt:lpstr>Arial</vt:lpstr>
      <vt:lpstr>Arial Black</vt:lpstr>
      <vt:lpstr>Calibri</vt:lpstr>
      <vt:lpstr>Century Gothic</vt:lpstr>
      <vt:lpstr>Harlow Solid Italic</vt:lpstr>
      <vt:lpstr>Times New Roman</vt:lpstr>
      <vt:lpstr>Wingdings</vt:lpstr>
      <vt:lpstr>Wingdings 3</vt:lpstr>
      <vt:lpstr>MyBlue1</vt:lpstr>
      <vt:lpstr>Equation</vt:lpstr>
      <vt:lpstr>Visio</vt:lpstr>
      <vt:lpstr>Discrete  Mathematics      </vt:lpstr>
      <vt:lpstr>离散数学· 数理逻辑</vt:lpstr>
      <vt:lpstr>第1章 命题逻辑 </vt:lpstr>
      <vt:lpstr>1.5 联结词全功能集 </vt:lpstr>
      <vt:lpstr>真值函数 </vt:lpstr>
      <vt:lpstr>2元真值函数对应的真值表 </vt:lpstr>
      <vt:lpstr>命题公式与真值函数 </vt:lpstr>
      <vt:lpstr>复合联结词 </vt:lpstr>
      <vt:lpstr>联结词的全功能集 </vt:lpstr>
      <vt:lpstr>联结词的全功能集(续)</vt:lpstr>
      <vt:lpstr>联结词的全功能集(续)</vt:lpstr>
      <vt:lpstr>联结词的全功能集实例 </vt:lpstr>
      <vt:lpstr>1.6 组合电路</vt:lpstr>
      <vt:lpstr>组合电路</vt:lpstr>
      <vt:lpstr>组合电路的例子</vt:lpstr>
      <vt:lpstr>实例</vt:lpstr>
      <vt:lpstr>例(续)</vt:lpstr>
      <vt:lpstr>设计组合电路</vt:lpstr>
      <vt:lpstr>奎因-莫可拉斯基方法</vt:lpstr>
      <vt:lpstr>例(续)</vt:lpstr>
      <vt:lpstr>例(续)</vt:lpstr>
      <vt:lpstr>例(续)</vt:lpstr>
      <vt:lpstr>例题：</vt:lpstr>
      <vt:lpstr>例题：</vt:lpstr>
      <vt:lpstr>例题：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ZhangHaodi</cp:lastModifiedBy>
  <cp:revision>719</cp:revision>
  <cp:lastPrinted>2018-09-19T08:00:44Z</cp:lastPrinted>
  <dcterms:created xsi:type="dcterms:W3CDTF">2004-11-29T12:10:45Z</dcterms:created>
  <dcterms:modified xsi:type="dcterms:W3CDTF">2020-09-27T00:12:21Z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