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notesMasterIdLst>
    <p:notesMasterId r:id="rId32"/>
  </p:notesMasterIdLst>
  <p:sldIdLst>
    <p:sldId id="299" r:id="rId2"/>
    <p:sldId id="286" r:id="rId3"/>
    <p:sldId id="258" r:id="rId4"/>
    <p:sldId id="300" r:id="rId5"/>
    <p:sldId id="301" r:id="rId6"/>
    <p:sldId id="306" r:id="rId7"/>
    <p:sldId id="307" r:id="rId8"/>
    <p:sldId id="310" r:id="rId9"/>
    <p:sldId id="305" r:id="rId10"/>
    <p:sldId id="309" r:id="rId11"/>
    <p:sldId id="259" r:id="rId12"/>
    <p:sldId id="308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57" r:id="rId31"/>
  </p:sldIdLst>
  <p:sldSz cx="9144000" cy="6858000" type="screen4x3"/>
  <p:notesSz cx="6797675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99CCFF"/>
    <a:srgbClr val="0F96F1"/>
    <a:srgbClr val="DEA900"/>
    <a:srgbClr val="B5D3C5"/>
    <a:srgbClr val="88BCA6"/>
    <a:srgbClr val="B01513"/>
    <a:srgbClr val="F5E2A9"/>
    <a:srgbClr val="00CC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6" autoAdjust="0"/>
    <p:restoredTop sz="94660"/>
  </p:normalViewPr>
  <p:slideViewPr>
    <p:cSldViewPr>
      <p:cViewPr varScale="1">
        <p:scale>
          <a:sx n="64" d="100"/>
          <a:sy n="64" d="100"/>
        </p:scale>
        <p:origin x="588" y="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6661"/>
            <a:ext cx="4984962" cy="4468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3322"/>
            <a:ext cx="2945659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3322"/>
            <a:ext cx="2945659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/>
            </a:lvl1pPr>
          </a:lstStyle>
          <a:p>
            <a:fld id="{ACF69D9D-DFB8-496E-9D74-9E83E21A0B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56712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31">
            <a:extLst>
              <a:ext uri="{FF2B5EF4-FFF2-40B4-BE49-F238E27FC236}">
                <a16:creationId xmlns:a16="http://schemas.microsoft.com/office/drawing/2014/main" id="{433917B6-DBE4-4640-8116-D5EE91C585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7877998-2C79-45F3-911A-C56F34E7F06C}" type="slidenum">
              <a:rPr lang="en-US" altLang="zh-CN" sz="1200" b="0"/>
              <a:pPr eaLnBrk="1" hangingPunct="1"/>
              <a:t>4</a:t>
            </a:fld>
            <a:endParaRPr lang="en-US" altLang="zh-CN" sz="1200" b="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FE438794-8494-4941-A200-6116B2BEB0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42DBCE88-E8CF-4555-97A7-530F8BF4A1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901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31">
            <a:extLst>
              <a:ext uri="{FF2B5EF4-FFF2-40B4-BE49-F238E27FC236}">
                <a16:creationId xmlns:a16="http://schemas.microsoft.com/office/drawing/2014/main" id="{B637FF3D-56C1-446F-9053-1D627F8762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96B57A0-5219-4EA4-B8B7-9233B6C2FF17}" type="slidenum">
              <a:rPr lang="en-US" altLang="zh-CN" sz="1200" b="0"/>
              <a:pPr eaLnBrk="1" hangingPunct="1"/>
              <a:t>19</a:t>
            </a:fld>
            <a:endParaRPr lang="en-US" altLang="zh-CN" sz="1200" b="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E73E484C-08E3-4F7F-90A9-8823B0AD29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2EAD0AB3-BD74-4FC7-944F-DE4C246A03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891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31">
            <a:extLst>
              <a:ext uri="{FF2B5EF4-FFF2-40B4-BE49-F238E27FC236}">
                <a16:creationId xmlns:a16="http://schemas.microsoft.com/office/drawing/2014/main" id="{ACBF3E5E-7740-462B-97B9-0E150EE89B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8E79B1F-955E-4232-88C0-EF55ACE3307C}" type="slidenum">
              <a:rPr lang="en-US" altLang="zh-CN" sz="1200" b="0"/>
              <a:pPr eaLnBrk="1" hangingPunct="1"/>
              <a:t>20</a:t>
            </a:fld>
            <a:endParaRPr lang="en-US" altLang="zh-CN" sz="1200" b="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99434573-D1FF-4B18-9FE8-D277292BE4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10B72BAF-CEEE-429E-ABE8-0AFD26E89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129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31">
            <a:extLst>
              <a:ext uri="{FF2B5EF4-FFF2-40B4-BE49-F238E27FC236}">
                <a16:creationId xmlns:a16="http://schemas.microsoft.com/office/drawing/2014/main" id="{120254FE-B25C-40F5-B918-8793E1446C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97740E3-B735-4C54-A581-0D453D4483C2}" type="slidenum">
              <a:rPr lang="en-US" altLang="zh-CN" sz="1200" b="0"/>
              <a:pPr eaLnBrk="1" hangingPunct="1"/>
              <a:t>21</a:t>
            </a:fld>
            <a:endParaRPr lang="en-US" altLang="zh-CN" sz="1200" b="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612AB26F-D726-4E20-BEB1-1FC5C6D5E7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0966515D-19AF-4387-8B92-75430FB9FF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811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31">
            <a:extLst>
              <a:ext uri="{FF2B5EF4-FFF2-40B4-BE49-F238E27FC236}">
                <a16:creationId xmlns:a16="http://schemas.microsoft.com/office/drawing/2014/main" id="{6B151D78-D8BA-4949-AD19-512D30E8C2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EB97787-3A5F-4369-8145-FD8F9D5E8CCE}" type="slidenum">
              <a:rPr lang="en-US" altLang="zh-CN" sz="1200" b="0"/>
              <a:pPr eaLnBrk="1" hangingPunct="1"/>
              <a:t>22</a:t>
            </a:fld>
            <a:endParaRPr lang="en-US" altLang="zh-CN" sz="1200" b="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B792ADA7-91BB-4EBD-A095-24C48319C9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439F0FCC-28EA-4061-8377-6DC1AD3665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382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31">
            <a:extLst>
              <a:ext uri="{FF2B5EF4-FFF2-40B4-BE49-F238E27FC236}">
                <a16:creationId xmlns:a16="http://schemas.microsoft.com/office/drawing/2014/main" id="{B28E5F24-991B-4403-A882-F61A5D7A10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D40AB97-37C9-4A74-856F-819983D37957}" type="slidenum">
              <a:rPr lang="en-US" altLang="zh-CN" sz="1200" b="0"/>
              <a:pPr eaLnBrk="1" hangingPunct="1"/>
              <a:t>23</a:t>
            </a:fld>
            <a:endParaRPr lang="en-US" altLang="zh-CN" sz="1200" b="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D6EC8233-5A1C-4E1A-9FD8-178BA9D99B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7BA46CFD-F0FF-4797-998D-F7EF7B7082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b="1">
                <a:latin typeface="Times New Roman" panose="02020603050405020304" pitchFamily="18" charset="0"/>
              </a:rPr>
              <a:t>直接证明法</a:t>
            </a:r>
            <a:r>
              <a:rPr lang="en-US" altLang="zh-CN" b="1">
                <a:latin typeface="Times New Roman" panose="02020603050405020304" pitchFamily="18" charset="0"/>
              </a:rPr>
              <a:t>:①p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q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前提引入；②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pr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前提引入；③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rs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前提引入；④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ps  ②③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假言三段论；⑤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sp  ④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置换假言易位；</a:t>
            </a:r>
          </a:p>
          <a:p>
            <a:pPr eaLnBrk="1" hangingPunct="1"/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⑥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pq ①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置换蕴含等值；⑦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sq  ⑤⑥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假言三段论。</a:t>
            </a:r>
          </a:p>
          <a:p>
            <a:pPr eaLnBrk="1" hangingPunct="1"/>
            <a:endParaRPr lang="en-US" altLang="zh-CN" b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381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31">
            <a:extLst>
              <a:ext uri="{FF2B5EF4-FFF2-40B4-BE49-F238E27FC236}">
                <a16:creationId xmlns:a16="http://schemas.microsoft.com/office/drawing/2014/main" id="{D047CA72-CE52-4FB1-B0D7-46DA557E86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170E039-3CB3-44A5-B58F-14B0C74382BB}" type="slidenum">
              <a:rPr lang="en-US" altLang="zh-CN" sz="1200" b="0"/>
              <a:pPr eaLnBrk="1" hangingPunct="1"/>
              <a:t>24</a:t>
            </a:fld>
            <a:endParaRPr lang="en-US" altLang="zh-CN" sz="1200" b="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D8A867B4-DA9A-40A2-B07A-A1F2C0752A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295D179F-6F53-4FC9-B16F-30C24DA849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776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>
            <a:extLst>
              <a:ext uri="{FF2B5EF4-FFF2-40B4-BE49-F238E27FC236}">
                <a16:creationId xmlns:a16="http://schemas.microsoft.com/office/drawing/2014/main" id="{958655CF-6F2F-47CB-89B7-2ED7A03C94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A2F65E5-6FF0-4D79-AD7D-14DEAE31F511}" type="slidenum">
              <a:rPr lang="en-US" altLang="zh-CN" sz="1200" b="0"/>
              <a:pPr eaLnBrk="1" hangingPunct="1"/>
              <a:t>25</a:t>
            </a:fld>
            <a:endParaRPr lang="en-US" altLang="zh-CN" sz="1200" b="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7D35C721-E1FD-4271-B465-B920204A87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A975DCEA-D706-47DE-95AF-C3F84A9A7F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942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31">
            <a:extLst>
              <a:ext uri="{FF2B5EF4-FFF2-40B4-BE49-F238E27FC236}">
                <a16:creationId xmlns:a16="http://schemas.microsoft.com/office/drawing/2014/main" id="{003AA2E6-1A05-4EAD-AAB9-9A45822059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8AA3A87-D4A0-4DBC-A632-E4E55C728142}" type="slidenum">
              <a:rPr lang="en-US" altLang="zh-CN" sz="1200" b="0"/>
              <a:pPr eaLnBrk="1" hangingPunct="1"/>
              <a:t>26</a:t>
            </a:fld>
            <a:endParaRPr lang="en-US" altLang="zh-CN" sz="1200" b="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8C2C9BBB-2903-4BBA-B24E-C7F9ED610C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2BFB7412-17AF-4954-9CB3-2E14691415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b="1">
                <a:latin typeface="Times New Roman" panose="02020603050405020304" pitchFamily="18" charset="0"/>
              </a:rPr>
              <a:t>直接证明法</a:t>
            </a:r>
            <a:r>
              <a:rPr lang="en-US" altLang="zh-CN" b="1">
                <a:latin typeface="Times New Roman" panose="02020603050405020304" pitchFamily="18" charset="0"/>
              </a:rPr>
              <a:t>: </a:t>
            </a:r>
            <a:r>
              <a:rPr lang="en-US" altLang="zh-CN" b="1">
                <a:latin typeface="Arial" panose="020B0604020202020204" pitchFamily="34" charset="0"/>
              </a:rPr>
              <a:t>①r</a:t>
            </a:r>
            <a:r>
              <a:rPr lang="en-US" altLang="zh-CN" b="1">
                <a:latin typeface="Arial" panose="020B0604020202020204" pitchFamily="34" charset="0"/>
                <a:sym typeface="Symbol" panose="05050102010706020507" pitchFamily="18" charset="2"/>
              </a:rPr>
              <a:t>s </a:t>
            </a:r>
            <a:r>
              <a:rPr lang="zh-CN" altLang="en-US" b="1">
                <a:latin typeface="Arial" panose="020B0604020202020204" pitchFamily="34" charset="0"/>
                <a:sym typeface="Symbol" panose="05050102010706020507" pitchFamily="18" charset="2"/>
              </a:rPr>
              <a:t>前提引入；</a:t>
            </a:r>
            <a:r>
              <a:rPr lang="zh-CN" altLang="en-US" b="1">
                <a:latin typeface="Arial" panose="020B0604020202020204" pitchFamily="34" charset="0"/>
              </a:rPr>
              <a:t>②</a:t>
            </a:r>
            <a:r>
              <a:rPr lang="zh-CN" altLang="en-US" b="1">
                <a:latin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n-US" altLang="zh-CN" b="1">
                <a:latin typeface="Arial" panose="020B0604020202020204" pitchFamily="34" charset="0"/>
                <a:sym typeface="Symbol" panose="05050102010706020507" pitchFamily="18" charset="2"/>
              </a:rPr>
              <a:t>s  </a:t>
            </a:r>
            <a:r>
              <a:rPr lang="zh-CN" altLang="en-US" b="1">
                <a:latin typeface="Arial" panose="020B0604020202020204" pitchFamily="34" charset="0"/>
                <a:sym typeface="Symbol" panose="05050102010706020507" pitchFamily="18" charset="2"/>
              </a:rPr>
              <a:t>前提引入；</a:t>
            </a:r>
            <a:r>
              <a:rPr lang="zh-CN" altLang="en-US" b="1">
                <a:latin typeface="Arial" panose="020B0604020202020204" pitchFamily="34" charset="0"/>
              </a:rPr>
              <a:t>③ </a:t>
            </a:r>
            <a:r>
              <a:rPr lang="zh-CN" altLang="en-US" b="1">
                <a:latin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n-US" altLang="zh-CN" b="1">
                <a:latin typeface="Arial" panose="020B0604020202020204" pitchFamily="34" charset="0"/>
                <a:sym typeface="Symbol" panose="05050102010706020507" pitchFamily="18" charset="2"/>
              </a:rPr>
              <a:t>r  ①② </a:t>
            </a:r>
            <a:r>
              <a:rPr lang="zh-CN" altLang="en-US" b="1">
                <a:latin typeface="Arial" panose="020B0604020202020204" pitchFamily="34" charset="0"/>
                <a:sym typeface="Symbol" panose="05050102010706020507" pitchFamily="18" charset="2"/>
              </a:rPr>
              <a:t>拒取式；</a:t>
            </a:r>
            <a:r>
              <a:rPr lang="zh-CN" altLang="en-US" b="1">
                <a:latin typeface="Arial" panose="020B0604020202020204" pitchFamily="34" charset="0"/>
              </a:rPr>
              <a:t>④ </a:t>
            </a:r>
            <a:r>
              <a:rPr lang="zh-CN" altLang="en-US" b="1">
                <a:latin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n-US" altLang="zh-CN" b="1">
                <a:latin typeface="Arial" panose="020B0604020202020204" pitchFamily="34" charset="0"/>
                <a:sym typeface="Symbol" panose="05050102010706020507" pitchFamily="18" charset="2"/>
              </a:rPr>
              <a:t>(pq)r  </a:t>
            </a:r>
            <a:r>
              <a:rPr lang="zh-CN" altLang="en-US" b="1">
                <a:latin typeface="Arial" panose="020B0604020202020204" pitchFamily="34" charset="0"/>
                <a:sym typeface="Symbol" panose="05050102010706020507" pitchFamily="18" charset="2"/>
              </a:rPr>
              <a:t>前提引入； </a:t>
            </a:r>
            <a:r>
              <a:rPr lang="zh-CN" altLang="en-US" b="1">
                <a:latin typeface="Arial" panose="020B0604020202020204" pitchFamily="34" charset="0"/>
              </a:rPr>
              <a:t>⑤ </a:t>
            </a:r>
            <a:r>
              <a:rPr lang="zh-CN" altLang="en-US" b="1">
                <a:latin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n-US" altLang="zh-CN" b="1">
                <a:latin typeface="Arial" panose="020B0604020202020204" pitchFamily="34" charset="0"/>
                <a:sym typeface="Symbol" panose="05050102010706020507" pitchFamily="18" charset="2"/>
              </a:rPr>
              <a:t>(pq) </a:t>
            </a:r>
            <a:r>
              <a:rPr lang="en-US" altLang="zh-CN" b="1">
                <a:latin typeface="Arial" panose="020B0604020202020204" pitchFamily="34" charset="0"/>
              </a:rPr>
              <a:t> </a:t>
            </a:r>
            <a:r>
              <a:rPr lang="en-US" altLang="zh-CN" b="1">
                <a:latin typeface="Arial" panose="020B0604020202020204" pitchFamily="34" charset="0"/>
                <a:sym typeface="Symbol" panose="05050102010706020507" pitchFamily="18" charset="2"/>
              </a:rPr>
              <a:t>③④</a:t>
            </a:r>
            <a:r>
              <a:rPr lang="zh-CN" altLang="en-US" b="1">
                <a:latin typeface="Arial" panose="020B0604020202020204" pitchFamily="34" charset="0"/>
                <a:sym typeface="Symbol" panose="05050102010706020507" pitchFamily="18" charset="2"/>
              </a:rPr>
              <a:t>析取三段论；</a:t>
            </a:r>
          </a:p>
          <a:p>
            <a:pPr eaLnBrk="1" hangingPunct="1"/>
            <a:r>
              <a:rPr lang="zh-CN" altLang="en-US" b="1">
                <a:latin typeface="Arial" panose="020B0604020202020204" pitchFamily="34" charset="0"/>
              </a:rPr>
              <a:t> ⑥ </a:t>
            </a:r>
            <a:r>
              <a:rPr lang="zh-CN" altLang="en-US" b="1">
                <a:latin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n-US" altLang="zh-CN" b="1">
                <a:latin typeface="Arial" panose="020B0604020202020204" pitchFamily="34" charset="0"/>
                <a:sym typeface="Symbol" panose="05050102010706020507" pitchFamily="18" charset="2"/>
              </a:rPr>
              <a:t>pq  ⑤</a:t>
            </a:r>
            <a:r>
              <a:rPr lang="zh-CN" altLang="en-US" b="1">
                <a:latin typeface="Arial" panose="020B0604020202020204" pitchFamily="34" charset="0"/>
                <a:sym typeface="Symbol" panose="05050102010706020507" pitchFamily="18" charset="2"/>
              </a:rPr>
              <a:t>置换；</a:t>
            </a:r>
            <a:r>
              <a:rPr lang="zh-CN" altLang="en-US" b="1">
                <a:latin typeface="Arial" panose="020B0604020202020204" pitchFamily="34" charset="0"/>
              </a:rPr>
              <a:t>⑦</a:t>
            </a:r>
            <a:r>
              <a:rPr lang="en-US" altLang="zh-CN" b="1">
                <a:latin typeface="Arial" panose="020B0604020202020204" pitchFamily="34" charset="0"/>
              </a:rPr>
              <a:t>p </a:t>
            </a:r>
            <a:r>
              <a:rPr lang="zh-CN" altLang="en-US" b="1">
                <a:latin typeface="Arial" panose="020B0604020202020204" pitchFamily="34" charset="0"/>
              </a:rPr>
              <a:t>前提引入；⑧</a:t>
            </a:r>
            <a:r>
              <a:rPr lang="zh-CN" altLang="en-US" b="1">
                <a:latin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n-US" altLang="zh-CN" b="1">
                <a:latin typeface="Arial" panose="020B0604020202020204" pitchFamily="34" charset="0"/>
                <a:sym typeface="Symbol" panose="05050102010706020507" pitchFamily="18" charset="2"/>
              </a:rPr>
              <a:t>q ⑥⑦</a:t>
            </a:r>
            <a:r>
              <a:rPr lang="zh-CN" altLang="en-US" b="1">
                <a:latin typeface="Arial" panose="020B0604020202020204" pitchFamily="34" charset="0"/>
                <a:sym typeface="Symbol" panose="05050102010706020507" pitchFamily="18" charset="2"/>
              </a:rPr>
              <a:t>析取三段论。</a:t>
            </a:r>
          </a:p>
        </p:txBody>
      </p:sp>
    </p:spTree>
    <p:extLst>
      <p:ext uri="{BB962C8B-B14F-4D97-AF65-F5344CB8AC3E}">
        <p14:creationId xmlns:p14="http://schemas.microsoft.com/office/powerpoint/2010/main" val="345320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31">
            <a:extLst>
              <a:ext uri="{FF2B5EF4-FFF2-40B4-BE49-F238E27FC236}">
                <a16:creationId xmlns:a16="http://schemas.microsoft.com/office/drawing/2014/main" id="{3D62DFA9-9012-4F3B-9594-A29342DE24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1ADDD2-F749-431B-B253-5DD9A416564C}" type="slidenum">
              <a:rPr lang="en-US" altLang="zh-CN" sz="1200" b="0"/>
              <a:pPr eaLnBrk="1" hangingPunct="1"/>
              <a:t>30</a:t>
            </a:fld>
            <a:endParaRPr lang="en-US" altLang="zh-CN" sz="1200" b="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364DE99E-6060-4467-B2DD-F383694F57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0B0B19C0-2F25-46C4-AE65-B05210DA4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432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31">
            <a:extLst>
              <a:ext uri="{FF2B5EF4-FFF2-40B4-BE49-F238E27FC236}">
                <a16:creationId xmlns:a16="http://schemas.microsoft.com/office/drawing/2014/main" id="{4F695264-EF48-4539-B76D-F8E2F5B5F8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D47F369-2F6A-45EA-B010-87992B7CC658}" type="slidenum">
              <a:rPr lang="en-US" altLang="zh-CN" sz="1200" b="0"/>
              <a:pPr eaLnBrk="1" hangingPunct="1"/>
              <a:t>11</a:t>
            </a:fld>
            <a:endParaRPr lang="en-US" altLang="zh-CN" sz="1200" b="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B921BD6-70CA-485C-8662-3493FCD650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CAE6DA31-0941-41A4-9C24-CB233CDB31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275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31">
            <a:extLst>
              <a:ext uri="{FF2B5EF4-FFF2-40B4-BE49-F238E27FC236}">
                <a16:creationId xmlns:a16="http://schemas.microsoft.com/office/drawing/2014/main" id="{4F695264-EF48-4539-B76D-F8E2F5B5F8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D47F369-2F6A-45EA-B010-87992B7CC658}" type="slidenum">
              <a:rPr lang="en-US" altLang="zh-CN" sz="1200" b="0"/>
              <a:pPr eaLnBrk="1" hangingPunct="1"/>
              <a:t>12</a:t>
            </a:fld>
            <a:endParaRPr lang="en-US" altLang="zh-CN" sz="1200" b="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B921BD6-70CA-485C-8662-3493FCD650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CAE6DA31-0941-41A4-9C24-CB233CDB31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568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31">
            <a:extLst>
              <a:ext uri="{FF2B5EF4-FFF2-40B4-BE49-F238E27FC236}">
                <a16:creationId xmlns:a16="http://schemas.microsoft.com/office/drawing/2014/main" id="{8F425816-6AB3-4F29-943E-DA69F9ABAC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2043E1B-7F8A-4708-A622-1EDB420B0D6C}" type="slidenum">
              <a:rPr lang="en-US" altLang="zh-CN" sz="1200" b="0"/>
              <a:pPr eaLnBrk="1" hangingPunct="1"/>
              <a:t>13</a:t>
            </a:fld>
            <a:endParaRPr lang="en-US" altLang="zh-CN" sz="1200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2B6CC1C0-D797-4281-BFCA-85D1EDF25D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D6C91B4-E410-41E3-B672-3E131E1405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424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31">
            <a:extLst>
              <a:ext uri="{FF2B5EF4-FFF2-40B4-BE49-F238E27FC236}">
                <a16:creationId xmlns:a16="http://schemas.microsoft.com/office/drawing/2014/main" id="{C02FE8D0-823C-461A-ACF3-1576D2B3C4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95CAB78-A3FE-4E43-9E80-7E20881DAC32}" type="slidenum">
              <a:rPr lang="en-US" altLang="zh-CN" sz="1200" b="0"/>
              <a:pPr eaLnBrk="1" hangingPunct="1"/>
              <a:t>14</a:t>
            </a:fld>
            <a:endParaRPr lang="en-US" altLang="zh-CN" sz="1200" b="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DDD3C4A0-0039-4B2F-8243-1895355512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6259E5D9-E2EA-455B-8F95-172A688615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21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31">
            <a:extLst>
              <a:ext uri="{FF2B5EF4-FFF2-40B4-BE49-F238E27FC236}">
                <a16:creationId xmlns:a16="http://schemas.microsoft.com/office/drawing/2014/main" id="{84422D25-6D47-4AA5-8875-641B27CCCF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15E9950-265D-4723-869B-1D051FC2477E}" type="slidenum">
              <a:rPr lang="en-US" altLang="zh-CN" sz="1200" b="0"/>
              <a:pPr eaLnBrk="1" hangingPunct="1"/>
              <a:t>15</a:t>
            </a:fld>
            <a:endParaRPr lang="en-US" altLang="zh-CN" sz="1200" b="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B0F99CF4-7F17-4C2A-951E-98B23273F4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AE6A5968-0137-4B36-8FDB-9784392D5F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464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31">
            <a:extLst>
              <a:ext uri="{FF2B5EF4-FFF2-40B4-BE49-F238E27FC236}">
                <a16:creationId xmlns:a16="http://schemas.microsoft.com/office/drawing/2014/main" id="{04CC4563-2256-4711-933C-5D7D8FA269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C60E7B0-040A-4CE8-8E7A-EF8386E1A367}" type="slidenum">
              <a:rPr lang="en-US" altLang="zh-CN" sz="1200" b="0"/>
              <a:pPr eaLnBrk="1" hangingPunct="1"/>
              <a:t>16</a:t>
            </a:fld>
            <a:endParaRPr lang="en-US" altLang="zh-CN" sz="1200" b="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275E1F46-6E1D-444F-8913-C1ED9B2B81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2C4F63D1-965F-49A6-B675-DC562B57FA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524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31">
            <a:extLst>
              <a:ext uri="{FF2B5EF4-FFF2-40B4-BE49-F238E27FC236}">
                <a16:creationId xmlns:a16="http://schemas.microsoft.com/office/drawing/2014/main" id="{594A318E-3AA4-413F-82A8-AD777CEE4F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F7432CE-0216-4208-B1CC-406E2AAEAE99}" type="slidenum">
              <a:rPr lang="en-US" altLang="zh-CN" sz="1200" b="0"/>
              <a:pPr eaLnBrk="1" hangingPunct="1"/>
              <a:t>17</a:t>
            </a:fld>
            <a:endParaRPr lang="en-US" altLang="zh-CN" sz="1200" b="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315F4B1E-BA0F-4842-AB9B-7461505749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D08D0CA6-554F-49F6-A6A8-1C897239C3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58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31">
            <a:extLst>
              <a:ext uri="{FF2B5EF4-FFF2-40B4-BE49-F238E27FC236}">
                <a16:creationId xmlns:a16="http://schemas.microsoft.com/office/drawing/2014/main" id="{483EAC2A-C230-4AFB-9CDC-E3321ADAA6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B18A331-3A35-48A5-BE31-FFA45574DAE8}" type="slidenum">
              <a:rPr lang="en-US" altLang="zh-CN" sz="1200" b="0"/>
              <a:pPr eaLnBrk="1" hangingPunct="1"/>
              <a:t>18</a:t>
            </a:fld>
            <a:endParaRPr lang="en-US" altLang="zh-CN" sz="1200" b="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77181FF4-CC4D-45B6-A46F-B8E7F72734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C182F4FA-3A48-49E8-ABD1-2AEB651ACC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985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72952-910A-41C6-9FED-E68FC6BC765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007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5D06-E7F2-4EB5-BBB0-5998C474A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7639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BCBA-5778-4A5F-A1B4-E2FFDD96716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7560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D572E-76B6-446F-9E62-52235E224AA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6074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9A22B-9200-4C63-9678-2C60570EC23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2346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A367-38D5-4A04-8643-D847B9B0B8E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1182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B7BB-7B52-4110-B457-78ECBD5D8DF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5360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EDF4-9D9B-4131-8B92-D1DC9ADA443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2657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21FB-4C8E-4421-99D3-6691822580C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578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C586-630F-4006-81BB-C55D7F8410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253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1CAA5-925E-413D-9BCE-383BFB03F25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318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EBDA-21C2-495A-966E-FF64D20A5D2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933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41C8-C037-4168-8761-86EB4D6E5B9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707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2332-6DDF-47A0-AB7C-C60D00D4529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52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95F7-B57E-4541-B729-C9470AC4AFD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170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D991-16FB-465A-9C51-E3409636CBF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06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F961-747B-4FE0-AA08-FD9E59C197A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330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129654" y="19431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188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974" y="1550401"/>
            <a:ext cx="8465080" cy="5090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86960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400" b="0" i="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fld id="{D64D8784-DC43-4D05-A4A3-291CC5A2A29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CA2C16-632A-4CD2-8B5F-641C59E6F729}"/>
              </a:ext>
            </a:extLst>
          </p:cNvPr>
          <p:cNvSpPr txBox="1"/>
          <p:nvPr/>
        </p:nvSpPr>
        <p:spPr>
          <a:xfrm>
            <a:off x="8223016" y="644823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rgbClr val="45576C"/>
                </a:solidFill>
                <a:latin typeface="Harlow Solid Italic" panose="04030604020F02020D02" pitchFamily="82" charset="0"/>
              </a:rPr>
              <a:t>Howdy</a:t>
            </a:r>
            <a:endParaRPr lang="zh-CN" altLang="en-US" b="0" dirty="0">
              <a:solidFill>
                <a:srgbClr val="45576C"/>
              </a:solidFill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9198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  <p:sldLayoutId id="2147483852" r:id="rId15"/>
    <p:sldLayoutId id="2147483853" r:id="rId16"/>
    <p:sldLayoutId id="2147483854" r:id="rId17"/>
  </p:sldLayoutIdLst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4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2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5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7088" y="2060575"/>
            <a:ext cx="8143875" cy="3152775"/>
          </a:xfrm>
        </p:spPr>
        <p:txBody>
          <a:bodyPr rtlCol="0">
            <a:normAutofit fontScale="90000"/>
          </a:bodyPr>
          <a:lstStyle/>
          <a:p>
            <a:pPr defTabSz="457207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Discrete  Mathematics 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				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387" name="副标题 2"/>
          <p:cNvSpPr>
            <a:spLocks noGrp="1"/>
          </p:cNvSpPr>
          <p:nvPr>
            <p:ph type="subTitle" idx="1"/>
          </p:nvPr>
        </p:nvSpPr>
        <p:spPr>
          <a:xfrm>
            <a:off x="714375" y="1071563"/>
            <a:ext cx="8077200" cy="1500187"/>
          </a:xfrm>
        </p:spPr>
        <p:txBody>
          <a:bodyPr rtlCol="0">
            <a:normAutofit/>
          </a:bodyPr>
          <a:lstStyle/>
          <a:p>
            <a:pPr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None/>
              <a:defRPr/>
            </a:pPr>
            <a:r>
              <a:rPr sz="6000" dirty="0">
                <a:latin typeface="黑体" panose="02010609060101010101" pitchFamily="49" charset="-122"/>
                <a:ea typeface="黑体" panose="02010609060101010101" pitchFamily="49" charset="-122"/>
              </a:rPr>
              <a:t>离散数学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72952-910A-41C6-9FED-E68FC6BC7656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7172" name="文本框 2"/>
          <p:cNvSpPr txBox="1">
            <a:spLocks noChangeArrowheads="1"/>
          </p:cNvSpPr>
          <p:nvPr/>
        </p:nvSpPr>
        <p:spPr bwMode="auto">
          <a:xfrm>
            <a:off x="3895725" y="5589588"/>
            <a:ext cx="489585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400"/>
              <a:t>张昊迪</a:t>
            </a:r>
            <a:endParaRPr lang="en-US" altLang="zh-CN" sz="2400"/>
          </a:p>
          <a:p>
            <a:pPr algn="r"/>
            <a:r>
              <a:rPr lang="en-US" altLang="zh-CN" sz="2400"/>
              <a:t>September 2018</a:t>
            </a:r>
            <a:r>
              <a:rPr lang="zh-CN" altLang="en-US" sz="240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A644F-6137-4295-98C2-838F0F3F0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额外的话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9EACCE-D2D2-4FE6-BB4D-1CC672CE6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认知发展阶段：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无知的确定（</a:t>
            </a:r>
            <a:r>
              <a:rPr lang="en-US" altLang="zh-CN" dirty="0"/>
              <a:t>Ignorant Certainty</a:t>
            </a:r>
            <a:r>
              <a:rPr lang="zh-CN" altLang="en-US" dirty="0"/>
              <a:t>）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有知的困惑（</a:t>
            </a:r>
            <a:r>
              <a:rPr lang="en-US" altLang="zh-CN" dirty="0"/>
              <a:t>Intelligent Confusing</a:t>
            </a:r>
            <a:r>
              <a:rPr lang="zh-CN" altLang="en-US" dirty="0"/>
              <a:t>）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批判性思考（</a:t>
            </a:r>
            <a:r>
              <a:rPr lang="en-US" altLang="zh-CN" dirty="0"/>
              <a:t>Critical Thinking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371600" lvl="2" indent="-514350">
              <a:buFont typeface="+mj-lt"/>
              <a:buAutoNum type="alphaUcPeriod"/>
            </a:pPr>
            <a:r>
              <a:rPr lang="zh-CN" altLang="en-US" dirty="0"/>
              <a:t>善于对通常被接受的结论提出疑问和挑战，而非无条件地接受权威结论；</a:t>
            </a:r>
            <a:endParaRPr lang="en-US" altLang="zh-CN" dirty="0"/>
          </a:p>
          <a:p>
            <a:pPr marL="1371600" lvl="2" indent="-514350">
              <a:buFont typeface="+mj-lt"/>
              <a:buAutoNum type="alphaUcPeriod"/>
            </a:pPr>
            <a:r>
              <a:rPr lang="zh-CN" altLang="en-US" dirty="0"/>
              <a:t>用分析性和建设性的论理方式对疑问和挑战提出解释并做出判断，而不是随意接受质疑者或挑战者的论点。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226F79-9FB3-4D68-AA50-CCA5FD93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C586-630F-4006-81BB-C55D7F841044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8A5F4C8A-7A49-4636-A28B-F6007A992BDA}"/>
                  </a:ext>
                </a:extLst>
              </p:cNvPr>
              <p:cNvSpPr/>
              <p:nvPr/>
            </p:nvSpPr>
            <p:spPr>
              <a:xfrm>
                <a:off x="4006208" y="2824956"/>
                <a:ext cx="4248150" cy="1400175"/>
              </a:xfrm>
              <a:prstGeom prst="roundRect">
                <a:avLst/>
              </a:prstGeom>
              <a:ln>
                <a:noFill/>
              </a:ln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3200" b="1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师者，</a:t>
                </a:r>
                <a:endParaRPr lang="en-US" altLang="zh-CN" sz="3200" b="1" dirty="0">
                  <a:solidFill>
                    <a:schemeClr val="bg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r>
                  <a:rPr lang="zh-CN" altLang="en-US" sz="3200" b="1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传道，授业，解惑。</a:t>
                </a:r>
              </a:p>
              <a:p>
                <a:pPr algn="r"/>
                <a:r>
                  <a:rPr lang="en-US" altLang="zh-CN" sz="2400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——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韩愈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∙</m:t>
                    </m:r>
                  </m:oMath>
                </a14:m>
                <a:r>
                  <a:rPr lang="zh-CN" altLang="en-US" sz="2400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师说</a:t>
                </a:r>
              </a:p>
            </p:txBody>
          </p:sp>
        </mc:Choice>
        <mc:Fallback xmlns="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8A5F4C8A-7A49-4636-A28B-F6007A992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208" y="2824956"/>
                <a:ext cx="4248150" cy="140017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95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11111E-6 L 3.88889E-6 -0.2747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2D74DF9-6E1D-41EA-8985-3FB58B4187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推理的形式结构 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F6BF663-6632-486E-84E4-467DAB790A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lnSpc>
                <a:spcPct val="105000"/>
              </a:lnSpc>
              <a:spcBef>
                <a:spcPct val="30000"/>
              </a:spcBef>
              <a:buNone/>
            </a:pP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定义：</a:t>
            </a:r>
            <a:r>
              <a:rPr lang="zh-CN" altLang="en-US" sz="2800" b="1" i="1" dirty="0">
                <a:solidFill>
                  <a:prstClr val="white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CN" sz="2800" b="1" i="1" dirty="0">
                <a:solidFill>
                  <a:prstClr val="white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solidFill>
                  <a:prstClr val="white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prstClr val="white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solidFill>
                  <a:prstClr val="white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>
                <a:solidFill>
                  <a:prstClr val="white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30000" dirty="0">
                <a:solidFill>
                  <a:prstClr val="white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推出</a:t>
            </a:r>
            <a:r>
              <a:rPr lang="en-US" altLang="zh-CN" sz="2800" b="1" i="1" dirty="0">
                <a:solidFill>
                  <a:prstClr val="white"/>
                </a:solidFill>
                <a:latin typeface="Times New Roman" panose="02020603050405020304" pitchFamily="18" charset="0"/>
              </a:rPr>
              <a:t>B” </a:t>
            </a:r>
            <a:r>
              <a:rPr lang="zh-CN" altLang="en-US" sz="28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推理正确，</a:t>
            </a:r>
            <a:r>
              <a:rPr lang="zh-CN" altLang="en-US" sz="28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当且仅当   </a:t>
            </a:r>
            <a:r>
              <a:rPr lang="en-US" altLang="zh-CN" sz="2800" b="1" i="1" dirty="0">
                <a:solidFill>
                  <a:prstClr val="white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solidFill>
                  <a:prstClr val="white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prstClr val="white"/>
                </a:solidFill>
                <a:latin typeface="Symbol" panose="05050102010706020507" pitchFamily="18" charset="2"/>
              </a:rPr>
              <a:t>Ù</a:t>
            </a:r>
            <a:r>
              <a:rPr lang="en-US" altLang="zh-CN" sz="2800" b="1" i="1" dirty="0">
                <a:solidFill>
                  <a:prstClr val="white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solidFill>
                  <a:prstClr val="white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prstClr val="white"/>
                </a:solidFill>
                <a:latin typeface="Symbol" panose="05050102010706020507" pitchFamily="18" charset="2"/>
              </a:rPr>
              <a:t>Ù</a:t>
            </a:r>
            <a:r>
              <a:rPr lang="en-US" altLang="zh-CN" sz="28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2800" b="1" dirty="0" err="1">
                <a:solidFill>
                  <a:prstClr val="white"/>
                </a:solidFill>
                <a:latin typeface="Symbol" panose="05050102010706020507" pitchFamily="18" charset="2"/>
              </a:rPr>
              <a:t>Ù</a:t>
            </a:r>
            <a:r>
              <a:rPr lang="en-US" altLang="zh-CN" sz="2800" b="1" i="1" dirty="0" err="1">
                <a:solidFill>
                  <a:prstClr val="white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30000" dirty="0" err="1">
                <a:solidFill>
                  <a:prstClr val="white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800" b="1" dirty="0" err="1">
                <a:solidFill>
                  <a:prstClr val="white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800" b="1" i="1" dirty="0" err="1">
                <a:solidFill>
                  <a:prstClr val="white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为重言式。</a:t>
            </a:r>
            <a:endParaRPr lang="en-US" altLang="zh-CN" sz="2800" b="1" i="1" dirty="0">
              <a:solidFill>
                <a:prstClr val="white"/>
              </a:solidFill>
              <a:latin typeface="Times New Roman" panose="02020603050405020304" pitchFamily="18" charset="0"/>
            </a:endParaRPr>
          </a:p>
          <a:p>
            <a:pPr lvl="0" algn="just">
              <a:lnSpc>
                <a:spcPct val="105000"/>
              </a:lnSpc>
              <a:spcBef>
                <a:spcPct val="30000"/>
              </a:spcBef>
              <a:buClr>
                <a:schemeClr val="bg2">
                  <a:lumMod val="60000"/>
                  <a:lumOff val="40000"/>
                </a:schemeClr>
              </a:buClr>
              <a:buSzPct val="180000"/>
              <a:buFontTx/>
              <a:buChar char="►"/>
            </a:pPr>
            <a:r>
              <a:rPr lang="en-US" altLang="zh-CN" sz="2800" b="1" i="1" dirty="0">
                <a:solidFill>
                  <a:prstClr val="white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solidFill>
                  <a:prstClr val="white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prstClr val="white"/>
                </a:solidFill>
                <a:latin typeface="Symbol" panose="05050102010706020507" pitchFamily="18" charset="2"/>
              </a:rPr>
              <a:t>Ù</a:t>
            </a:r>
            <a:r>
              <a:rPr lang="en-US" altLang="zh-CN" sz="2800" b="1" i="1" dirty="0">
                <a:solidFill>
                  <a:prstClr val="white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solidFill>
                  <a:prstClr val="white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prstClr val="white"/>
                </a:solidFill>
                <a:latin typeface="Symbol" panose="05050102010706020507" pitchFamily="18" charset="2"/>
              </a:rPr>
              <a:t>Ù</a:t>
            </a:r>
            <a:r>
              <a:rPr lang="en-US" altLang="zh-CN" sz="28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2800" b="1" dirty="0">
                <a:solidFill>
                  <a:prstClr val="white"/>
                </a:solidFill>
                <a:latin typeface="Symbol" panose="05050102010706020507" pitchFamily="18" charset="2"/>
              </a:rPr>
              <a:t>Ù</a:t>
            </a:r>
            <a:r>
              <a:rPr lang="en-US" altLang="zh-CN" sz="28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prstClr val="white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30000" dirty="0">
                <a:solidFill>
                  <a:prstClr val="white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为假，或当</a:t>
            </a:r>
            <a:r>
              <a:rPr lang="en-US" altLang="zh-CN" sz="2800" b="1" i="1" dirty="0">
                <a:solidFill>
                  <a:prstClr val="white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solidFill>
                  <a:prstClr val="white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prstClr val="white"/>
                </a:solidFill>
                <a:latin typeface="Symbol" panose="05050102010706020507" pitchFamily="18" charset="2"/>
              </a:rPr>
              <a:t>Ù</a:t>
            </a:r>
            <a:r>
              <a:rPr lang="en-US" altLang="zh-CN" sz="2800" b="1" i="1" dirty="0">
                <a:solidFill>
                  <a:prstClr val="white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solidFill>
                  <a:prstClr val="white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prstClr val="white"/>
                </a:solidFill>
                <a:latin typeface="Symbol" panose="05050102010706020507" pitchFamily="18" charset="2"/>
              </a:rPr>
              <a:t>Ù</a:t>
            </a:r>
            <a:r>
              <a:rPr lang="en-US" altLang="zh-CN" sz="28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2800" b="1" dirty="0" err="1">
                <a:solidFill>
                  <a:prstClr val="white"/>
                </a:solidFill>
                <a:latin typeface="Symbol" panose="05050102010706020507" pitchFamily="18" charset="2"/>
              </a:rPr>
              <a:t>Ù</a:t>
            </a:r>
            <a:r>
              <a:rPr lang="en-US" altLang="zh-CN" sz="2800" b="1" i="1" dirty="0" err="1">
                <a:solidFill>
                  <a:prstClr val="white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30000" dirty="0" err="1">
                <a:solidFill>
                  <a:prstClr val="white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28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为真时</a:t>
            </a:r>
            <a:r>
              <a:rPr lang="en-US" altLang="zh-CN" sz="28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prstClr val="white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也为真</a:t>
            </a:r>
            <a:r>
              <a:rPr lang="en-US" altLang="zh-CN" sz="28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则称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由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,…, 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30000" dirty="0">
                <a:solidFill>
                  <a:srgbClr val="FFFF00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推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的推理正确</a:t>
            </a:r>
            <a:r>
              <a:rPr lang="en-US" altLang="zh-CN" sz="28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否则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推理不正确（错误）</a:t>
            </a:r>
            <a:r>
              <a:rPr lang="zh-CN" altLang="en-US" sz="28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。</a:t>
            </a:r>
          </a:p>
          <a:p>
            <a:pPr lvl="0" algn="just">
              <a:lnSpc>
                <a:spcPct val="105000"/>
              </a:lnSpc>
              <a:spcBef>
                <a:spcPct val="30000"/>
              </a:spcBef>
              <a:buClr>
                <a:schemeClr val="bg2">
                  <a:lumMod val="60000"/>
                  <a:lumOff val="40000"/>
                </a:schemeClr>
              </a:buClr>
              <a:buSzPct val="180000"/>
              <a:buFontTx/>
              <a:buChar char="►"/>
            </a:pP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推理的形式结构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: </a:t>
            </a:r>
            <a:r>
              <a:rPr lang="en-US" altLang="zh-CN" sz="2800" b="1" i="1" dirty="0">
                <a:solidFill>
                  <a:prstClr val="white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solidFill>
                  <a:prstClr val="white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prstClr val="white"/>
                </a:solidFill>
                <a:latin typeface="Symbol" panose="05050102010706020507" pitchFamily="18" charset="2"/>
              </a:rPr>
              <a:t>Ù</a:t>
            </a:r>
            <a:r>
              <a:rPr lang="en-US" altLang="zh-CN" sz="2800" b="1" i="1" dirty="0">
                <a:solidFill>
                  <a:prstClr val="white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solidFill>
                  <a:prstClr val="white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prstClr val="white"/>
                </a:solidFill>
                <a:latin typeface="Symbol" panose="05050102010706020507" pitchFamily="18" charset="2"/>
              </a:rPr>
              <a:t>Ù</a:t>
            </a:r>
            <a:r>
              <a:rPr lang="en-US" altLang="zh-CN" sz="28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2800" b="1" dirty="0" err="1">
                <a:solidFill>
                  <a:prstClr val="white"/>
                </a:solidFill>
                <a:latin typeface="Symbol" panose="05050102010706020507" pitchFamily="18" charset="2"/>
              </a:rPr>
              <a:t>Ù</a:t>
            </a:r>
            <a:r>
              <a:rPr lang="en-US" altLang="zh-CN" sz="2800" b="1" i="1" dirty="0" err="1">
                <a:solidFill>
                  <a:prstClr val="white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30000" dirty="0" err="1">
                <a:solidFill>
                  <a:prstClr val="white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800" b="1" i="1" baseline="-30000" dirty="0">
                <a:solidFill>
                  <a:prstClr val="white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prstClr val="white"/>
                </a:solidFill>
                <a:latin typeface="Symbol" panose="05050102010706020507" pitchFamily="18" charset="2"/>
              </a:rPr>
              <a:t>® </a:t>
            </a:r>
            <a:r>
              <a:rPr lang="en-US" altLang="zh-CN" sz="2800" b="1" i="1" dirty="0">
                <a:solidFill>
                  <a:prstClr val="white"/>
                </a:solidFill>
                <a:latin typeface="Times New Roman" panose="02020603050405020304" pitchFamily="18" charset="0"/>
              </a:rPr>
              <a:t>B    </a:t>
            </a:r>
            <a:r>
              <a:rPr lang="zh-CN" altLang="en-US" sz="28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或</a:t>
            </a:r>
          </a:p>
          <a:p>
            <a:pPr lvl="1" algn="just">
              <a:lnSpc>
                <a:spcPct val="105000"/>
              </a:lnSpc>
              <a:spcBef>
                <a:spcPct val="30000"/>
              </a:spcBef>
              <a:buClr>
                <a:schemeClr val="bg2">
                  <a:lumMod val="60000"/>
                  <a:lumOff val="40000"/>
                </a:schemeClr>
              </a:buClr>
              <a:buSzPct val="180000"/>
              <a:buFontTx/>
              <a:buChar char="►"/>
            </a:pPr>
            <a:r>
              <a:rPr lang="zh-CN" altLang="en-US" sz="24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前提： </a:t>
            </a:r>
            <a:r>
              <a:rPr lang="en-US" altLang="zh-CN" sz="2400" b="1" i="1" dirty="0">
                <a:solidFill>
                  <a:prstClr val="white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baseline="-30000" dirty="0">
                <a:solidFill>
                  <a:prstClr val="white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prstClr val="white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baseline="-30000" dirty="0">
                <a:solidFill>
                  <a:prstClr val="white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, … , </a:t>
            </a:r>
            <a:r>
              <a:rPr lang="en-US" altLang="zh-CN" sz="2400" b="1" i="1" dirty="0">
                <a:solidFill>
                  <a:prstClr val="white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-30000" dirty="0">
                <a:solidFill>
                  <a:prstClr val="white"/>
                </a:solidFill>
                <a:latin typeface="Times New Roman" panose="02020603050405020304" pitchFamily="18" charset="0"/>
              </a:rPr>
              <a:t>k</a:t>
            </a:r>
            <a:endParaRPr lang="en-US" altLang="zh-CN" sz="2400" b="1" dirty="0">
              <a:solidFill>
                <a:prstClr val="white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105000"/>
              </a:lnSpc>
              <a:spcBef>
                <a:spcPct val="30000"/>
              </a:spcBef>
              <a:buClr>
                <a:schemeClr val="bg2">
                  <a:lumMod val="60000"/>
                  <a:lumOff val="40000"/>
                </a:schemeClr>
              </a:buClr>
              <a:buSzPct val="180000"/>
              <a:buFontTx/>
              <a:buChar char="►"/>
            </a:pPr>
            <a:r>
              <a:rPr lang="zh-CN" altLang="en-US" sz="24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结论： </a:t>
            </a:r>
            <a:r>
              <a:rPr lang="en-US" altLang="zh-CN" sz="2400" b="1" i="1" dirty="0">
                <a:solidFill>
                  <a:prstClr val="white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 </a:t>
            </a:r>
          </a:p>
          <a:p>
            <a:pPr lvl="0">
              <a:lnSpc>
                <a:spcPct val="105000"/>
              </a:lnSpc>
              <a:spcBef>
                <a:spcPct val="30000"/>
              </a:spcBef>
              <a:buClr>
                <a:schemeClr val="bg2">
                  <a:lumMod val="60000"/>
                  <a:lumOff val="40000"/>
                </a:schemeClr>
              </a:buClr>
              <a:buSzPct val="180000"/>
              <a:buFontTx/>
              <a:buChar char="►"/>
            </a:pPr>
            <a:r>
              <a:rPr lang="zh-CN" altLang="en-US" sz="28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若推理正确，则记作：</a:t>
            </a:r>
            <a:r>
              <a:rPr lang="en-US" altLang="zh-CN" sz="2800" b="1" i="1" dirty="0">
                <a:solidFill>
                  <a:prstClr val="white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solidFill>
                  <a:prstClr val="white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prstClr val="white"/>
                </a:solidFill>
                <a:latin typeface="Symbol" panose="05050102010706020507" pitchFamily="18" charset="2"/>
              </a:rPr>
              <a:t>Ù</a:t>
            </a:r>
            <a:r>
              <a:rPr lang="en-US" altLang="zh-CN" sz="2800" b="1" i="1" dirty="0">
                <a:solidFill>
                  <a:prstClr val="white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solidFill>
                  <a:prstClr val="white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prstClr val="white"/>
                </a:solidFill>
                <a:latin typeface="Symbol" panose="05050102010706020507" pitchFamily="18" charset="2"/>
              </a:rPr>
              <a:t>Ù</a:t>
            </a:r>
            <a:r>
              <a:rPr lang="en-US" altLang="zh-CN" sz="28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2800" b="1" dirty="0" err="1">
                <a:solidFill>
                  <a:prstClr val="white"/>
                </a:solidFill>
                <a:latin typeface="Symbol" panose="05050102010706020507" pitchFamily="18" charset="2"/>
              </a:rPr>
              <a:t>Ù</a:t>
            </a:r>
            <a:r>
              <a:rPr lang="en-US" altLang="zh-CN" sz="2800" b="1" i="1" dirty="0" err="1">
                <a:solidFill>
                  <a:prstClr val="white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30000" dirty="0" err="1">
                <a:solidFill>
                  <a:prstClr val="white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800" b="1" i="1" baseline="-30000" dirty="0">
                <a:solidFill>
                  <a:prstClr val="white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prstClr val="white"/>
                </a:solidFill>
                <a:latin typeface="Symbol" panose="05050102010706020507" pitchFamily="18" charset="2"/>
              </a:rPr>
              <a:t>Þ </a:t>
            </a:r>
            <a:r>
              <a:rPr lang="en-US" altLang="zh-CN" sz="2800" b="1" i="1" dirty="0">
                <a:solidFill>
                  <a:prstClr val="white"/>
                </a:solidFill>
                <a:latin typeface="Times New Roman" panose="02020603050405020304" pitchFamily="18" charset="0"/>
              </a:rPr>
              <a:t>B.</a:t>
            </a:r>
          </a:p>
          <a:p>
            <a:pPr algn="just">
              <a:lnSpc>
                <a:spcPct val="105000"/>
              </a:lnSpc>
              <a:spcBef>
                <a:spcPct val="30000"/>
              </a:spcBef>
            </a:pPr>
            <a:endParaRPr lang="zh-CN" altLang="en-US" sz="2800" b="1" dirty="0">
              <a:solidFill>
                <a:prstClr val="white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4" name="灯片编号占位符 4">
            <a:extLst>
              <a:ext uri="{FF2B5EF4-FFF2-40B4-BE49-F238E27FC236}">
                <a16:creationId xmlns:a16="http://schemas.microsoft.com/office/drawing/2014/main" id="{ECB950E8-F9C0-49C9-9A7C-22CC7A44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4C8AC0E-BB69-4E02-9167-4CC25618E3B8}" type="slidenum">
              <a:rPr lang="en-US" altLang="zh-CN" sz="2400">
                <a:solidFill>
                  <a:srgbClr val="FFFFFF"/>
                </a:solidFill>
                <a:latin typeface="Arial Black" pitchFamily="34" charset="0"/>
              </a:rPr>
              <a:pPr/>
              <a:t>11</a:t>
            </a:fld>
            <a:endParaRPr lang="en-US" altLang="zh-CN" sz="2400" dirty="0">
              <a:solidFill>
                <a:srgbClr val="FFFFFF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62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2D74DF9-6E1D-41EA-8985-3FB58B4187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判断推理是否正确的方法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F6BF663-6632-486E-84E4-467DAB790A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lnSpc>
                <a:spcPct val="105000"/>
              </a:lnSpc>
              <a:spcBef>
                <a:spcPct val="30000"/>
              </a:spcBef>
              <a:buNone/>
            </a:pP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定义：</a:t>
            </a:r>
            <a:r>
              <a:rPr lang="zh-CN" altLang="en-US" sz="2800" b="1" i="1" dirty="0">
                <a:solidFill>
                  <a:prstClr val="white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CN" sz="2800" b="1" i="1" dirty="0">
                <a:solidFill>
                  <a:prstClr val="white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solidFill>
                  <a:prstClr val="white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prstClr val="white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solidFill>
                  <a:prstClr val="white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>
                <a:solidFill>
                  <a:prstClr val="white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30000" dirty="0">
                <a:solidFill>
                  <a:prstClr val="white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推出</a:t>
            </a:r>
            <a:r>
              <a:rPr lang="en-US" altLang="zh-CN" sz="2800" b="1" i="1" dirty="0">
                <a:solidFill>
                  <a:prstClr val="white"/>
                </a:solidFill>
                <a:latin typeface="Times New Roman" panose="02020603050405020304" pitchFamily="18" charset="0"/>
              </a:rPr>
              <a:t>B” </a:t>
            </a:r>
            <a:r>
              <a:rPr lang="zh-CN" altLang="en-US" sz="28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推理正确，</a:t>
            </a:r>
            <a:r>
              <a:rPr lang="zh-CN" altLang="en-US" sz="28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当且仅当   </a:t>
            </a:r>
            <a:r>
              <a:rPr lang="en-US" altLang="zh-CN" sz="2800" b="1" i="1" dirty="0">
                <a:solidFill>
                  <a:prstClr val="white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solidFill>
                  <a:prstClr val="white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prstClr val="white"/>
                </a:solidFill>
                <a:latin typeface="Symbol" panose="05050102010706020507" pitchFamily="18" charset="2"/>
              </a:rPr>
              <a:t>Ù</a:t>
            </a:r>
            <a:r>
              <a:rPr lang="en-US" altLang="zh-CN" sz="2800" b="1" i="1" dirty="0">
                <a:solidFill>
                  <a:prstClr val="white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solidFill>
                  <a:prstClr val="white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prstClr val="white"/>
                </a:solidFill>
                <a:latin typeface="Symbol" panose="05050102010706020507" pitchFamily="18" charset="2"/>
              </a:rPr>
              <a:t>Ù</a:t>
            </a:r>
            <a:r>
              <a:rPr lang="en-US" altLang="zh-CN" sz="28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2800" b="1" dirty="0" err="1">
                <a:solidFill>
                  <a:prstClr val="white"/>
                </a:solidFill>
                <a:latin typeface="Symbol" panose="05050102010706020507" pitchFamily="18" charset="2"/>
              </a:rPr>
              <a:t>Ù</a:t>
            </a:r>
            <a:r>
              <a:rPr lang="en-US" altLang="zh-CN" sz="2800" b="1" i="1" dirty="0" err="1">
                <a:solidFill>
                  <a:prstClr val="white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30000" dirty="0" err="1">
                <a:solidFill>
                  <a:prstClr val="white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800" b="1" dirty="0" err="1">
                <a:solidFill>
                  <a:prstClr val="white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800" b="1" i="1" dirty="0" err="1">
                <a:solidFill>
                  <a:prstClr val="white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为重言式。</a:t>
            </a:r>
            <a:endParaRPr lang="en-US" altLang="zh-CN" sz="2800" b="1" i="1" dirty="0">
              <a:solidFill>
                <a:prstClr val="white"/>
              </a:solidFill>
              <a:latin typeface="Times New Roman" panose="02020603050405020304" pitchFamily="18" charset="0"/>
            </a:endParaRPr>
          </a:p>
          <a:p>
            <a:pPr lvl="0" algn="just">
              <a:lnSpc>
                <a:spcPct val="105000"/>
              </a:lnSpc>
              <a:spcBef>
                <a:spcPct val="30000"/>
              </a:spcBef>
              <a:buClr>
                <a:schemeClr val="bg2">
                  <a:lumMod val="60000"/>
                  <a:lumOff val="40000"/>
                </a:schemeClr>
              </a:buClr>
              <a:buSzPct val="180000"/>
              <a:buFontTx/>
              <a:buChar char="►"/>
            </a:pPr>
            <a:r>
              <a:rPr lang="zh-CN" altLang="en-US" sz="28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真值表法（最后一列全为</a:t>
            </a:r>
            <a:r>
              <a:rPr lang="en-US" altLang="zh-CN" sz="28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）</a:t>
            </a:r>
          </a:p>
          <a:p>
            <a:pPr lvl="0" algn="just">
              <a:lnSpc>
                <a:spcPct val="105000"/>
              </a:lnSpc>
              <a:spcBef>
                <a:spcPct val="30000"/>
              </a:spcBef>
              <a:buClr>
                <a:schemeClr val="bg2">
                  <a:lumMod val="60000"/>
                  <a:lumOff val="40000"/>
                </a:schemeClr>
              </a:buClr>
              <a:buSzPct val="180000"/>
              <a:buFontTx/>
              <a:buChar char="►"/>
            </a:pPr>
            <a:r>
              <a:rPr lang="zh-CN" altLang="en-US" sz="28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等值演算法（ 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baseline="-30000" dirty="0">
                <a:latin typeface="Times New Roman" pitchFamily="18" charset="0"/>
              </a:rPr>
              <a:t>1</a:t>
            </a:r>
            <a:r>
              <a:rPr lang="en-US" altLang="zh-CN" sz="2800" b="1" dirty="0">
                <a:latin typeface="Symbol" pitchFamily="18" charset="2"/>
              </a:rPr>
              <a:t>Ù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baseline="-30000" dirty="0">
                <a:latin typeface="Times New Roman" pitchFamily="18" charset="0"/>
              </a:rPr>
              <a:t>2</a:t>
            </a:r>
            <a:r>
              <a:rPr lang="en-US" altLang="zh-CN" sz="2800" b="1" dirty="0">
                <a:latin typeface="Symbol" pitchFamily="18" charset="2"/>
              </a:rPr>
              <a:t>Ù</a:t>
            </a:r>
            <a:r>
              <a:rPr lang="en-US" altLang="zh-CN" sz="2800" b="1" dirty="0">
                <a:latin typeface="Times New Roman" pitchFamily="18" charset="0"/>
              </a:rPr>
              <a:t>…</a:t>
            </a:r>
            <a:r>
              <a:rPr lang="en-US" altLang="zh-CN" sz="2800" b="1" dirty="0" err="1">
                <a:latin typeface="Symbol" pitchFamily="18" charset="2"/>
              </a:rPr>
              <a:t>Ù</a:t>
            </a:r>
            <a:r>
              <a:rPr lang="en-US" altLang="zh-CN" sz="2800" b="1" i="1" dirty="0" err="1">
                <a:latin typeface="Times New Roman" pitchFamily="18" charset="0"/>
              </a:rPr>
              <a:t>A</a:t>
            </a:r>
            <a:r>
              <a:rPr lang="en-US" altLang="zh-CN" sz="2800" b="1" i="1" baseline="-30000" dirty="0" err="1">
                <a:latin typeface="Times New Roman" pitchFamily="18" charset="0"/>
              </a:rPr>
              <a:t>k</a:t>
            </a:r>
            <a:r>
              <a:rPr lang="en-US" altLang="zh-CN" sz="2800" b="1" dirty="0" err="1">
                <a:latin typeface="Symbol" pitchFamily="18" charset="2"/>
              </a:rPr>
              <a:t>®</a:t>
            </a:r>
            <a:r>
              <a:rPr lang="en-US" altLang="zh-CN" sz="2800" b="1" i="1" dirty="0" err="1">
                <a:latin typeface="Times New Roman" pitchFamily="18" charset="0"/>
              </a:rPr>
              <a:t>B</a:t>
            </a:r>
            <a:r>
              <a:rPr lang="en-US" altLang="zh-CN" sz="2800" b="1" i="1" dirty="0">
                <a:latin typeface="Times New Roman" pitchFamily="18" charset="0"/>
              </a:rPr>
              <a:t> </a:t>
            </a:r>
            <a:r>
              <a:rPr lang="en-US" altLang="zh-CN" sz="2800" b="1" dirty="0">
                <a:latin typeface="Symbol" pitchFamily="18" charset="2"/>
              </a:rPr>
              <a:t>Û</a:t>
            </a:r>
            <a:r>
              <a:rPr lang="en-US" altLang="zh-CN" sz="2800" b="1" dirty="0">
                <a:latin typeface="Times New Roman" pitchFamily="18" charset="0"/>
              </a:rPr>
              <a:t> 1 </a:t>
            </a:r>
            <a:r>
              <a:rPr lang="zh-CN" altLang="en-US" sz="28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）</a:t>
            </a:r>
          </a:p>
          <a:p>
            <a:pPr lvl="0" algn="just">
              <a:lnSpc>
                <a:spcPct val="105000"/>
              </a:lnSpc>
              <a:spcBef>
                <a:spcPct val="30000"/>
              </a:spcBef>
              <a:buClr>
                <a:schemeClr val="bg2">
                  <a:lumMod val="60000"/>
                  <a:lumOff val="40000"/>
                </a:schemeClr>
              </a:buClr>
              <a:buSzPct val="180000"/>
              <a:buFontTx/>
              <a:buChar char="►"/>
            </a:pPr>
            <a:r>
              <a:rPr lang="zh-CN" altLang="en-US" sz="28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主析取范式法（含全部</a:t>
            </a:r>
            <a:r>
              <a:rPr lang="en-US" altLang="zh-CN" sz="28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2n</a:t>
            </a:r>
            <a:r>
              <a:rPr lang="zh-CN" altLang="en-US" sz="28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个极小项）</a:t>
            </a:r>
            <a:endParaRPr lang="en-US" altLang="zh-CN" sz="2800" b="1" dirty="0">
              <a:solidFill>
                <a:prstClr val="white"/>
              </a:solidFill>
              <a:latin typeface="Times New Roman" panose="02020603050405020304" pitchFamily="18" charset="0"/>
            </a:endParaRPr>
          </a:p>
          <a:p>
            <a:pPr lvl="0" algn="just">
              <a:lnSpc>
                <a:spcPct val="105000"/>
              </a:lnSpc>
              <a:spcBef>
                <a:spcPct val="30000"/>
              </a:spcBef>
              <a:buClr>
                <a:schemeClr val="bg2">
                  <a:lumMod val="60000"/>
                  <a:lumOff val="40000"/>
                </a:schemeClr>
              </a:buClr>
              <a:buSzPct val="180000"/>
              <a:buFontTx/>
              <a:buChar char="►"/>
            </a:pP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</a:rPr>
              <a:t>构造证明法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4" name="灯片编号占位符 4">
            <a:extLst>
              <a:ext uri="{FF2B5EF4-FFF2-40B4-BE49-F238E27FC236}">
                <a16:creationId xmlns:a16="http://schemas.microsoft.com/office/drawing/2014/main" id="{ECB950E8-F9C0-49C9-9A7C-22CC7A44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4C8AC0E-BB69-4E02-9167-4CC25618E3B8}" type="slidenum">
              <a:rPr lang="en-US" altLang="zh-CN" sz="2400">
                <a:solidFill>
                  <a:srgbClr val="FFFFFF"/>
                </a:solidFill>
                <a:latin typeface="Arial Black" pitchFamily="34" charset="0"/>
              </a:rPr>
              <a:pPr/>
              <a:t>12</a:t>
            </a:fld>
            <a:endParaRPr lang="en-US" altLang="zh-CN" sz="2400" dirty="0">
              <a:solidFill>
                <a:srgbClr val="FFFFFF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42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id="{6DB88F0F-CFED-4DF5-994A-6C5B7C1D1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zh-CN" altLang="en-US" b="1"/>
              <a:t>实例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F0AC42A-166E-43E6-ABF4-1B43FDFE70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4188" y="1484784"/>
            <a:ext cx="7910512" cy="5101480"/>
          </a:xfrm>
          <a:solidFill>
            <a:srgbClr val="D9F1FF"/>
          </a:solidFill>
          <a:ln w="25400" cap="flat">
            <a:solidFill>
              <a:srgbClr val="003399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例： 判断下面推理是否正确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若今天是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号，则明天是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号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今天是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号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所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以明天是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号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. 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解：设 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：今天是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号，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q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：明天是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号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证明的形式结构为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:   (</a:t>
            </a:r>
            <a:r>
              <a:rPr lang="en-US" altLang="zh-CN" sz="28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solidFill>
                  <a:schemeClr val="bg1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8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 err="1">
                <a:solidFill>
                  <a:schemeClr val="bg1"/>
                </a:solidFill>
                <a:latin typeface="Symbol" panose="05050102010706020507" pitchFamily="18" charset="2"/>
              </a:rPr>
              <a:t>Ù</a:t>
            </a:r>
            <a:r>
              <a:rPr lang="en-US" altLang="zh-CN" sz="28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solidFill>
                  <a:schemeClr val="bg1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8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q</a:t>
            </a: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证明：（用等值演算法）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      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solidFill>
                  <a:schemeClr val="bg1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8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 err="1">
                <a:solidFill>
                  <a:schemeClr val="bg1"/>
                </a:solidFill>
                <a:latin typeface="Symbol" panose="05050102010706020507" pitchFamily="18" charset="2"/>
              </a:rPr>
              <a:t>Ù</a:t>
            </a:r>
            <a:r>
              <a:rPr lang="en-US" altLang="zh-CN" sz="28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solidFill>
                  <a:schemeClr val="bg1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8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q</a:t>
            </a: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2800" b="1" dirty="0">
                <a:solidFill>
                  <a:schemeClr val="bg1"/>
                </a:solidFill>
                <a:latin typeface="Symbol" panose="05050102010706020507" pitchFamily="18" charset="2"/>
              </a:rPr>
              <a:t>Û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((</a:t>
            </a:r>
            <a:r>
              <a:rPr lang="en-US" altLang="zh-CN" sz="2800" b="1" dirty="0" err="1">
                <a:solidFill>
                  <a:schemeClr val="bg1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28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solidFill>
                  <a:schemeClr val="bg1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8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 err="1">
                <a:solidFill>
                  <a:schemeClr val="bg1"/>
                </a:solidFill>
                <a:latin typeface="Symbol" panose="05050102010706020507" pitchFamily="18" charset="2"/>
              </a:rPr>
              <a:t>Ù</a:t>
            </a:r>
            <a:r>
              <a:rPr lang="en-US" altLang="zh-CN" sz="28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 err="1">
                <a:solidFill>
                  <a:schemeClr val="bg1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8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Symbol" panose="05050102010706020507" pitchFamily="18" charset="2"/>
              </a:rPr>
              <a:t>Û Ø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chemeClr val="bg1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28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solidFill>
                  <a:schemeClr val="bg1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8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solidFill>
                  <a:schemeClr val="bg1"/>
                </a:solidFill>
                <a:latin typeface="Symbol" panose="05050102010706020507" pitchFamily="18" charset="2"/>
              </a:rPr>
              <a:t>Ú(</a:t>
            </a:r>
            <a:r>
              <a:rPr lang="en-US" altLang="zh-CN" sz="2800" b="1" dirty="0" err="1">
                <a:solidFill>
                  <a:schemeClr val="bg1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28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solidFill>
                  <a:schemeClr val="bg1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8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)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或     </a:t>
            </a:r>
            <a:r>
              <a:rPr lang="en-US" altLang="zh-CN" sz="2800" b="1" dirty="0">
                <a:solidFill>
                  <a:schemeClr val="bg1"/>
                </a:solidFill>
                <a:latin typeface="Symbol" panose="05050102010706020507" pitchFamily="18" charset="2"/>
              </a:rPr>
              <a:t>Û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28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solidFill>
                  <a:schemeClr val="bg1"/>
                </a:solidFill>
                <a:latin typeface="Symbol" panose="05050102010706020507" pitchFamily="18" charset="2"/>
              </a:rPr>
              <a:t>ÚØ</a:t>
            </a:r>
            <a:r>
              <a:rPr lang="en-US" altLang="zh-CN" sz="28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b="1" dirty="0" err="1">
                <a:solidFill>
                  <a:schemeClr val="bg1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8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Symbol" panose="05050102010706020507" pitchFamily="18" charset="2"/>
              </a:rPr>
              <a:t>Û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得证推理正确 </a:t>
            </a:r>
          </a:p>
        </p:txBody>
      </p:sp>
      <p:sp>
        <p:nvSpPr>
          <p:cNvPr id="10242" name="灯片编号占位符 4">
            <a:extLst>
              <a:ext uri="{FF2B5EF4-FFF2-40B4-BE49-F238E27FC236}">
                <a16:creationId xmlns:a16="http://schemas.microsoft.com/office/drawing/2014/main" id="{5573121D-9E7A-4E09-ABFF-9D0A6FBA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08D20FA-BD26-418A-84CA-20818228DB71}" type="slidenum">
              <a:rPr lang="en-US" altLang="zh-CN" sz="2400">
                <a:solidFill>
                  <a:srgbClr val="FFFFFF"/>
                </a:solidFill>
                <a:latin typeface="Arial Black" pitchFamily="34" charset="0"/>
              </a:rPr>
              <a:pPr eaLnBrk="1" hangingPunct="1"/>
              <a:t>13</a:t>
            </a:fld>
            <a:endParaRPr lang="en-US" altLang="zh-CN" sz="2400" dirty="0">
              <a:solidFill>
                <a:srgbClr val="FFFFFF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68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1A1F1963-B64A-42E5-9FA5-CCAD78790C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zh-CN" altLang="en-US" b="1">
                <a:latin typeface="Times New Roman" panose="02020603050405020304" pitchFamily="18" charset="0"/>
              </a:rPr>
              <a:t>实例 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zh-CN" altLang="en-US" b="1">
                <a:latin typeface="Times New Roman" panose="02020603050405020304" pitchFamily="18" charset="0"/>
              </a:rPr>
              <a:t>续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03A9DEF-F4FD-42B9-9D5C-A9365D07B8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solidFill>
            <a:srgbClr val="D9F1FF"/>
          </a:solidFill>
          <a:ln w="25400" cap="flat">
            <a:solidFill>
              <a:srgbClr val="003399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(2) </a:t>
            </a:r>
            <a:r>
              <a:rPr lang="zh-CN" altLang="en-US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若今天是</a:t>
            </a:r>
            <a:r>
              <a:rPr lang="en-US" altLang="zh-CN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号，则明天是</a:t>
            </a:r>
            <a:r>
              <a:rPr lang="en-US" altLang="zh-CN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号</a:t>
            </a:r>
            <a:r>
              <a:rPr lang="en-US" altLang="zh-CN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明天是</a:t>
            </a:r>
            <a:r>
              <a:rPr lang="en-US" altLang="zh-CN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号</a:t>
            </a:r>
            <a:r>
              <a:rPr lang="en-US" altLang="zh-CN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所以今天是</a:t>
            </a:r>
            <a:r>
              <a:rPr lang="en-US" altLang="zh-CN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号</a:t>
            </a:r>
            <a:r>
              <a:rPr lang="en-US" altLang="zh-CN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解：设</a:t>
            </a:r>
            <a:r>
              <a:rPr lang="en-US" altLang="zh-CN" sz="22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：今天是</a:t>
            </a:r>
            <a:r>
              <a:rPr lang="en-US" altLang="zh-CN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号，</a:t>
            </a:r>
            <a:r>
              <a:rPr lang="en-US" altLang="zh-CN" sz="22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q</a:t>
            </a:r>
            <a:r>
              <a:rPr lang="zh-CN" altLang="en-US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：明天是</a:t>
            </a:r>
            <a:r>
              <a:rPr lang="en-US" altLang="zh-CN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号</a:t>
            </a:r>
            <a:r>
              <a:rPr lang="en-US" altLang="zh-CN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证明的形式结构为</a:t>
            </a:r>
            <a:r>
              <a:rPr lang="en-US" altLang="zh-CN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:   (</a:t>
            </a:r>
            <a:r>
              <a:rPr lang="en-US" altLang="zh-CN" sz="22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200" b="1" dirty="0" err="1">
                <a:solidFill>
                  <a:schemeClr val="bg1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2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200" b="1" dirty="0" err="1">
                <a:solidFill>
                  <a:schemeClr val="bg1"/>
                </a:solidFill>
                <a:latin typeface="Symbol" panose="05050102010706020507" pitchFamily="18" charset="2"/>
              </a:rPr>
              <a:t>Ù</a:t>
            </a:r>
            <a:r>
              <a:rPr lang="en-US" altLang="zh-CN" sz="22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200" b="1" dirty="0" err="1">
                <a:solidFill>
                  <a:schemeClr val="bg1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2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endParaRPr lang="en-US" altLang="zh-CN" sz="22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证明（用主析取范式法）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     </a:t>
            </a:r>
            <a:r>
              <a:rPr lang="en-US" altLang="zh-CN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2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200" b="1" dirty="0" err="1">
                <a:solidFill>
                  <a:schemeClr val="bg1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2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200" b="1" dirty="0" err="1">
                <a:solidFill>
                  <a:schemeClr val="bg1"/>
                </a:solidFill>
                <a:latin typeface="Symbol" panose="05050102010706020507" pitchFamily="18" charset="2"/>
              </a:rPr>
              <a:t>Ù</a:t>
            </a:r>
            <a:r>
              <a:rPr lang="en-US" altLang="zh-CN" sz="22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200" b="1" dirty="0" err="1">
                <a:solidFill>
                  <a:schemeClr val="bg1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2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endParaRPr lang="en-US" altLang="zh-CN" sz="22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200" b="1" dirty="0">
                <a:solidFill>
                  <a:schemeClr val="bg1"/>
                </a:solidFill>
                <a:latin typeface="Symbol" panose="05050102010706020507" pitchFamily="18" charset="2"/>
              </a:rPr>
              <a:t>Û</a:t>
            </a:r>
            <a:r>
              <a:rPr lang="en-US" altLang="zh-CN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200" b="1" dirty="0" err="1">
                <a:solidFill>
                  <a:schemeClr val="bg1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22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200" b="1" dirty="0" err="1">
                <a:solidFill>
                  <a:schemeClr val="bg1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2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200" b="1" dirty="0" err="1">
                <a:solidFill>
                  <a:schemeClr val="bg1"/>
                </a:solidFill>
                <a:latin typeface="Symbol" panose="05050102010706020507" pitchFamily="18" charset="2"/>
              </a:rPr>
              <a:t>Ù</a:t>
            </a:r>
            <a:r>
              <a:rPr lang="en-US" altLang="zh-CN" sz="22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200" b="1" dirty="0" err="1">
                <a:solidFill>
                  <a:schemeClr val="bg1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2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endParaRPr lang="en-US" altLang="zh-CN" sz="22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200" b="1" dirty="0">
                <a:solidFill>
                  <a:schemeClr val="bg1"/>
                </a:solidFill>
                <a:latin typeface="Symbol" panose="05050102010706020507" pitchFamily="18" charset="2"/>
              </a:rPr>
              <a:t>Û</a:t>
            </a:r>
            <a:r>
              <a:rPr lang="en-US" altLang="zh-CN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200" b="1" dirty="0">
                <a:solidFill>
                  <a:schemeClr val="bg1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((</a:t>
            </a:r>
            <a:r>
              <a:rPr lang="en-US" altLang="zh-CN" sz="2200" b="1" dirty="0" err="1">
                <a:solidFill>
                  <a:schemeClr val="bg1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22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200" b="1" dirty="0" err="1">
                <a:solidFill>
                  <a:schemeClr val="bg1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2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200" b="1" dirty="0" err="1">
                <a:solidFill>
                  <a:schemeClr val="bg1"/>
                </a:solidFill>
                <a:latin typeface="Symbol" panose="05050102010706020507" pitchFamily="18" charset="2"/>
              </a:rPr>
              <a:t>Ù</a:t>
            </a:r>
            <a:r>
              <a:rPr lang="en-US" altLang="zh-CN" sz="22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200" b="1" dirty="0" err="1">
                <a:solidFill>
                  <a:schemeClr val="bg1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2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endParaRPr lang="en-US" altLang="zh-CN" sz="22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200" b="1" dirty="0">
                <a:solidFill>
                  <a:schemeClr val="bg1"/>
                </a:solidFill>
                <a:latin typeface="Symbol" panose="05050102010706020507" pitchFamily="18" charset="2"/>
              </a:rPr>
              <a:t>Û</a:t>
            </a:r>
            <a:r>
              <a:rPr lang="en-US" altLang="zh-CN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200" b="1" dirty="0" err="1">
                <a:solidFill>
                  <a:schemeClr val="bg1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22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200" b="1" dirty="0" err="1">
                <a:solidFill>
                  <a:schemeClr val="bg1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2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endParaRPr lang="en-US" altLang="zh-CN" sz="22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200" b="1" dirty="0">
                <a:solidFill>
                  <a:schemeClr val="bg1"/>
                </a:solidFill>
                <a:latin typeface="Symbol" panose="05050102010706020507" pitchFamily="18" charset="2"/>
              </a:rPr>
              <a:t>Û</a:t>
            </a:r>
            <a:r>
              <a:rPr lang="en-US" altLang="zh-CN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200" b="1" dirty="0" err="1">
                <a:solidFill>
                  <a:schemeClr val="bg1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22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200" b="1" dirty="0" err="1">
                <a:solidFill>
                  <a:schemeClr val="bg1"/>
                </a:solidFill>
                <a:latin typeface="Symbol" panose="05050102010706020507" pitchFamily="18" charset="2"/>
              </a:rPr>
              <a:t>ÙØ</a:t>
            </a:r>
            <a:r>
              <a:rPr lang="en-US" altLang="zh-CN" sz="22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200" b="1" dirty="0">
                <a:solidFill>
                  <a:schemeClr val="bg1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2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200" b="1" dirty="0" err="1">
                <a:solidFill>
                  <a:schemeClr val="bg1"/>
                </a:solidFill>
                <a:latin typeface="Symbol" panose="05050102010706020507" pitchFamily="18" charset="2"/>
              </a:rPr>
              <a:t>ÙØ</a:t>
            </a:r>
            <a:r>
              <a:rPr lang="en-US" altLang="zh-CN" sz="22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200" b="1" dirty="0">
                <a:solidFill>
                  <a:schemeClr val="bg1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2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200" b="1" dirty="0" err="1">
                <a:solidFill>
                  <a:schemeClr val="bg1"/>
                </a:solidFill>
                <a:latin typeface="Symbol" panose="05050102010706020507" pitchFamily="18" charset="2"/>
              </a:rPr>
              <a:t>ÙØ</a:t>
            </a:r>
            <a:r>
              <a:rPr lang="en-US" altLang="zh-CN" sz="22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200" b="1" dirty="0">
                <a:solidFill>
                  <a:schemeClr val="bg1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2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200" b="1" dirty="0" err="1">
                <a:solidFill>
                  <a:schemeClr val="bg1"/>
                </a:solidFill>
                <a:latin typeface="Symbol" panose="05050102010706020507" pitchFamily="18" charset="2"/>
              </a:rPr>
              <a:t>Ù</a:t>
            </a:r>
            <a:r>
              <a:rPr lang="en-US" altLang="zh-CN" sz="22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)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200" b="1" dirty="0">
                <a:solidFill>
                  <a:schemeClr val="bg1"/>
                </a:solidFill>
                <a:latin typeface="Symbol" panose="05050102010706020507" pitchFamily="18" charset="2"/>
              </a:rPr>
              <a:t>Û</a:t>
            </a:r>
            <a:r>
              <a:rPr lang="en-US" altLang="zh-CN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2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200" b="1" baseline="-30000" dirty="0">
                <a:solidFill>
                  <a:schemeClr val="bg1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200" b="1" dirty="0">
                <a:solidFill>
                  <a:schemeClr val="bg1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2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200" b="1" baseline="-30000" dirty="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200" b="1" dirty="0">
                <a:solidFill>
                  <a:schemeClr val="bg1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2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200" b="1" baseline="-30000" dirty="0">
                <a:solidFill>
                  <a:schemeClr val="bg1"/>
                </a:solidFill>
                <a:latin typeface="Times New Roman" panose="02020603050405020304" pitchFamily="18" charset="0"/>
              </a:rPr>
              <a:t>3 </a:t>
            </a:r>
            <a:endParaRPr lang="en-US" altLang="zh-CN" sz="22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结果不含</a:t>
            </a:r>
            <a:r>
              <a:rPr lang="en-US" altLang="zh-CN" sz="22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200" b="1" baseline="-30000" dirty="0">
                <a:solidFill>
                  <a:schemeClr val="bg1"/>
                </a:solidFill>
                <a:latin typeface="Times New Roman" panose="02020603050405020304" pitchFamily="18" charset="0"/>
              </a:rPr>
              <a:t>1,</a:t>
            </a:r>
            <a:r>
              <a:rPr lang="en-US" altLang="zh-CN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故</a:t>
            </a:r>
            <a:r>
              <a:rPr lang="en-US" altLang="zh-CN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01</a:t>
            </a:r>
            <a:r>
              <a:rPr lang="zh-CN" altLang="en-US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是成假赋值，所以推理不正确</a:t>
            </a:r>
            <a:r>
              <a:rPr lang="en-US" altLang="zh-CN" sz="2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11266" name="灯片编号占位符 4">
            <a:extLst>
              <a:ext uri="{FF2B5EF4-FFF2-40B4-BE49-F238E27FC236}">
                <a16:creationId xmlns:a16="http://schemas.microsoft.com/office/drawing/2014/main" id="{E40E318C-CB86-4BE4-AA26-AC2B4E1A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3CA906B-98A2-4B92-9BD3-9616CCDAA910}" type="slidenum">
              <a:rPr lang="en-US" altLang="zh-CN" sz="2400">
                <a:solidFill>
                  <a:srgbClr val="FFFFFF"/>
                </a:solidFill>
                <a:latin typeface="Arial Black" pitchFamily="34" charset="0"/>
              </a:rPr>
              <a:pPr eaLnBrk="1" hangingPunct="1"/>
              <a:t>14</a:t>
            </a:fld>
            <a:endParaRPr lang="en-US" altLang="zh-CN" sz="2400" dirty="0">
              <a:solidFill>
                <a:srgbClr val="FFFFFF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48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0834251-96B7-45A4-88D5-F335B0A4BF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4188" y="452438"/>
            <a:ext cx="7281862" cy="1400175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  <a:latin typeface="宋体" pitchFamily="2" charset="-122"/>
              </a:rPr>
              <a:t>推理定律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——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基于</a:t>
            </a:r>
            <a:r>
              <a:rPr lang="zh-CN" altLang="en-US" dirty="0">
                <a:solidFill>
                  <a:schemeClr val="tx1"/>
                </a:solidFill>
                <a:latin typeface="宋体" pitchFamily="2" charset="-122"/>
              </a:rPr>
              <a:t>重言蕴涵式</a:t>
            </a:r>
            <a:r>
              <a:rPr lang="zh-CN" altLang="en-US" sz="40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4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84B97B50-72A5-464D-9F6E-649DF97E4F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solidFill>
            <a:srgbClr val="FFFFBD"/>
          </a:solidFill>
          <a:ln w="25400" cap="flat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重要的推理定律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Symbol" panose="05050102010706020507" pitchFamily="18" charset="2"/>
              </a:rPr>
              <a:t>Þ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1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)                                          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附加律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1"/>
                </a:solidFill>
                <a:latin typeface="Symbol" panose="05050102010706020507" pitchFamily="18" charset="2"/>
              </a:rPr>
              <a:t>Ù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solidFill>
                  <a:schemeClr val="bg1"/>
                </a:solidFill>
                <a:latin typeface="Symbol" panose="05050102010706020507" pitchFamily="18" charset="2"/>
              </a:rPr>
              <a:t>Þ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                                  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化简律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1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bg1"/>
                </a:solidFill>
                <a:latin typeface="Symbol" panose="05050102010706020507" pitchFamily="18" charset="2"/>
              </a:rPr>
              <a:t>Ù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Symbol" panose="05050102010706020507" pitchFamily="18" charset="2"/>
              </a:rPr>
              <a:t>Þ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                            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假言推理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1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bg1"/>
                </a:solidFill>
                <a:latin typeface="Symbol" panose="05050102010706020507" pitchFamily="18" charset="2"/>
              </a:rPr>
              <a:t>ÙØ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Symbol" panose="05050102010706020507" pitchFamily="18" charset="2"/>
              </a:rPr>
              <a:t>Þ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                      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拒取式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1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bg1"/>
                </a:solidFill>
                <a:latin typeface="Symbol" panose="05050102010706020507" pitchFamily="18" charset="2"/>
              </a:rPr>
              <a:t>ÙØ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Symbol" panose="05050102010706020507" pitchFamily="18" charset="2"/>
              </a:rPr>
              <a:t>Þ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                          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析取三段论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1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bg1"/>
                </a:solidFill>
                <a:latin typeface="Symbol" panose="05050102010706020507" pitchFamily="18" charset="2"/>
              </a:rPr>
              <a:t>Ù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1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solidFill>
                  <a:schemeClr val="bg1"/>
                </a:solidFill>
                <a:latin typeface="Symbol" panose="05050102010706020507" pitchFamily="18" charset="2"/>
              </a:rPr>
              <a:t>Þ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1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)                 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假言三段论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1"/>
                </a:solidFill>
                <a:latin typeface="Symbol" panose="05050102010706020507" pitchFamily="18" charset="2"/>
              </a:rPr>
              <a:t>«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bg1"/>
                </a:solidFill>
                <a:latin typeface="Symbol" panose="05050102010706020507" pitchFamily="18" charset="2"/>
              </a:rPr>
              <a:t>Ù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1"/>
                </a:solidFill>
                <a:latin typeface="Symbol" panose="05050102010706020507" pitchFamily="18" charset="2"/>
              </a:rPr>
              <a:t>«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solidFill>
                  <a:schemeClr val="bg1"/>
                </a:solidFill>
                <a:latin typeface="Symbol" panose="05050102010706020507" pitchFamily="18" charset="2"/>
              </a:rPr>
              <a:t>Þ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1"/>
                </a:solidFill>
                <a:latin typeface="Symbol" panose="05050102010706020507" pitchFamily="18" charset="2"/>
              </a:rPr>
              <a:t>«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)                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等价三段论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1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bg1"/>
                </a:solidFill>
                <a:latin typeface="Symbol" panose="05050102010706020507" pitchFamily="18" charset="2"/>
              </a:rPr>
              <a:t>Ù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1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bg1"/>
                </a:solidFill>
                <a:latin typeface="Symbol" panose="05050102010706020507" pitchFamily="18" charset="2"/>
              </a:rPr>
              <a:t>Ù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1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solidFill>
                  <a:schemeClr val="bg1"/>
                </a:solidFill>
                <a:latin typeface="Symbol" panose="05050102010706020507" pitchFamily="18" charset="2"/>
              </a:rPr>
              <a:t>Þ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1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)     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构造性二难 </a:t>
            </a:r>
          </a:p>
        </p:txBody>
      </p:sp>
      <p:sp>
        <p:nvSpPr>
          <p:cNvPr id="12290" name="灯片编号占位符 4">
            <a:extLst>
              <a:ext uri="{FF2B5EF4-FFF2-40B4-BE49-F238E27FC236}">
                <a16:creationId xmlns:a16="http://schemas.microsoft.com/office/drawing/2014/main" id="{234AAC9A-8487-4024-BA0F-E95C3BD0B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D41AF7F-4316-4E49-A8C3-34BBF5199050}" type="slidenum">
              <a:rPr lang="en-US" altLang="zh-CN" sz="2400" smtClean="0">
                <a:solidFill>
                  <a:srgbClr val="FFFFFF"/>
                </a:solidFill>
                <a:latin typeface="Arial Black" pitchFamily="34" charset="0"/>
              </a:rPr>
              <a:pPr eaLnBrk="1" hangingPunct="1"/>
              <a:t>15</a:t>
            </a:fld>
            <a:endParaRPr lang="en-US" altLang="zh-CN" sz="2400" dirty="0">
              <a:solidFill>
                <a:srgbClr val="FFFFFF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16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F40E09D-ACF5-468E-977F-D00268DBF0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  <a:latin typeface="宋体" pitchFamily="2" charset="-122"/>
              </a:rPr>
              <a:t>推理定律 </a:t>
            </a:r>
            <a:r>
              <a:rPr lang="en-US" altLang="zh-CN" dirty="0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宋体" pitchFamily="2" charset="-122"/>
              </a:rPr>
              <a:t>续</a:t>
            </a:r>
            <a:r>
              <a:rPr lang="en-US" altLang="zh-CN" dirty="0">
                <a:solidFill>
                  <a:schemeClr val="tx1"/>
                </a:solidFill>
                <a:latin typeface="宋体" pitchFamily="2" charset="-122"/>
              </a:rPr>
              <a:t>)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86083F14-1753-4396-9EA9-4804E8AE6C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solidFill>
            <a:srgbClr val="FFFFCC"/>
          </a:solidFill>
          <a:ln w="25400" cap="flat">
            <a:solidFill>
              <a:srgbClr val="FF6600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chemeClr val="bg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1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800" b="1" i="1">
                <a:solidFill>
                  <a:schemeClr val="bg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solidFill>
                  <a:schemeClr val="bg1"/>
                </a:solidFill>
                <a:latin typeface="Symbol" panose="05050102010706020507" pitchFamily="18" charset="2"/>
              </a:rPr>
              <a:t>Ù</a:t>
            </a: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>
                <a:solidFill>
                  <a:schemeClr val="bg1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2800" b="1" i="1">
                <a:solidFill>
                  <a:schemeClr val="bg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1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800" b="1" i="1">
                <a:solidFill>
                  <a:schemeClr val="bg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solidFill>
                  <a:schemeClr val="bg1"/>
                </a:solidFill>
                <a:latin typeface="Symbol" panose="05050102010706020507" pitchFamily="18" charset="2"/>
              </a:rPr>
              <a:t>Ù</a:t>
            </a: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chemeClr val="bg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1"/>
                </a:solidFill>
                <a:latin typeface="Symbol" panose="05050102010706020507" pitchFamily="18" charset="2"/>
              </a:rPr>
              <a:t>ÚØ</a:t>
            </a:r>
            <a:r>
              <a:rPr lang="en-US" altLang="zh-CN" sz="2800" b="1" i="1">
                <a:solidFill>
                  <a:schemeClr val="bg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800" b="1">
                <a:solidFill>
                  <a:schemeClr val="bg1"/>
                </a:solidFill>
                <a:latin typeface="Symbol" panose="05050102010706020507" pitchFamily="18" charset="2"/>
              </a:rPr>
              <a:t>Þ</a:t>
            </a: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>
                <a:solidFill>
                  <a:schemeClr val="bg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 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                                           </a:t>
            </a:r>
            <a:r>
              <a:rPr lang="zh-CN" alt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构造性二难（特殊形式）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chemeClr val="bg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1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800" b="1" i="1">
                <a:solidFill>
                  <a:schemeClr val="bg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solidFill>
                  <a:schemeClr val="bg1"/>
                </a:solidFill>
                <a:latin typeface="Symbol" panose="05050102010706020507" pitchFamily="18" charset="2"/>
              </a:rPr>
              <a:t>Ù</a:t>
            </a: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chemeClr val="bg1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solidFill>
                  <a:schemeClr val="bg1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800" b="1" i="1">
                <a:solidFill>
                  <a:schemeClr val="bg1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solidFill>
                  <a:schemeClr val="bg1"/>
                </a:solidFill>
                <a:latin typeface="Symbol" panose="05050102010706020507" pitchFamily="18" charset="2"/>
              </a:rPr>
              <a:t>Ù</a:t>
            </a: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( </a:t>
            </a:r>
            <a:r>
              <a:rPr lang="en-US" altLang="zh-CN" sz="2800" b="1">
                <a:solidFill>
                  <a:schemeClr val="bg1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2800" b="1" i="1">
                <a:solidFill>
                  <a:schemeClr val="bg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1"/>
                </a:solidFill>
                <a:latin typeface="Symbol" panose="05050102010706020507" pitchFamily="18" charset="2"/>
              </a:rPr>
              <a:t>ÚØ</a:t>
            </a:r>
            <a:r>
              <a:rPr lang="en-US" altLang="zh-CN" sz="2800" b="1" i="1">
                <a:solidFill>
                  <a:schemeClr val="bg1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800" b="1">
                <a:solidFill>
                  <a:schemeClr val="bg1"/>
                </a:solidFill>
                <a:latin typeface="Symbol" panose="05050102010706020507" pitchFamily="18" charset="2"/>
              </a:rPr>
              <a:t>Þ</a:t>
            </a: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800" b="1">
                <a:solidFill>
                  <a:schemeClr val="bg1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2800" b="1" i="1">
                <a:solidFill>
                  <a:schemeClr val="bg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1"/>
                </a:solidFill>
                <a:latin typeface="Symbol" panose="05050102010706020507" pitchFamily="18" charset="2"/>
              </a:rPr>
              <a:t>ÚØ</a:t>
            </a:r>
            <a:r>
              <a:rPr lang="en-US" altLang="zh-CN" sz="2800" b="1" i="1">
                <a:solidFill>
                  <a:schemeClr val="bg1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                                           </a:t>
            </a:r>
            <a:r>
              <a:rPr lang="zh-CN" alt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破坏性二难</a:t>
            </a:r>
          </a:p>
        </p:txBody>
      </p:sp>
      <p:sp>
        <p:nvSpPr>
          <p:cNvPr id="13314" name="灯片编号占位符 4">
            <a:extLst>
              <a:ext uri="{FF2B5EF4-FFF2-40B4-BE49-F238E27FC236}">
                <a16:creationId xmlns:a16="http://schemas.microsoft.com/office/drawing/2014/main" id="{253C43BF-6BF8-4C22-9A85-E399D51A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54083ED-417F-4384-8DD6-0216B02A8477}" type="slidenum">
              <a:rPr lang="en-US" altLang="zh-CN" sz="2400" smtClean="0">
                <a:latin typeface="Arial Black" pitchFamily="34" charset="0"/>
              </a:rPr>
              <a:pPr eaLnBrk="1" hangingPunct="1"/>
              <a:t>16</a:t>
            </a:fld>
            <a:endParaRPr lang="en-US" altLang="zh-CN" sz="2400" dirty="0">
              <a:latin typeface="Arial Black" pitchFamily="34" charset="0"/>
            </a:endParaRPr>
          </a:p>
        </p:txBody>
      </p:sp>
      <p:sp>
        <p:nvSpPr>
          <p:cNvPr id="13317" name="Rectangle 4">
            <a:extLst>
              <a:ext uri="{FF2B5EF4-FFF2-40B4-BE49-F238E27FC236}">
                <a16:creationId xmlns:a16="http://schemas.microsoft.com/office/drawing/2014/main" id="{1D5A67B8-ED74-44BF-9C41-AFDC4BB61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729038"/>
            <a:ext cx="7921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</a:rPr>
              <a:t>说明：若某推理符合某条推理定律，则它自然是正确的，</a:t>
            </a:r>
            <a:r>
              <a:rPr lang="en-US" altLang="zh-CN" i="1" dirty="0">
                <a:solidFill>
                  <a:schemeClr val="bg1"/>
                </a:solidFill>
              </a:rPr>
              <a:t>A</a:t>
            </a:r>
            <a:r>
              <a:rPr lang="en-US" altLang="zh-CN" dirty="0">
                <a:solidFill>
                  <a:schemeClr val="bg1"/>
                </a:solidFill>
                <a:latin typeface="Symbol" panose="05050102010706020507" pitchFamily="18" charset="2"/>
              </a:rPr>
              <a:t>Û</a:t>
            </a:r>
            <a:r>
              <a:rPr lang="en-US" altLang="zh-CN" i="1" dirty="0">
                <a:solidFill>
                  <a:schemeClr val="bg1"/>
                </a:solidFill>
              </a:rPr>
              <a:t>B</a:t>
            </a:r>
            <a:r>
              <a:rPr lang="zh-CN" altLang="en-US" dirty="0">
                <a:solidFill>
                  <a:schemeClr val="bg1"/>
                </a:solidFill>
              </a:rPr>
              <a:t>产生两条推理定律</a:t>
            </a:r>
            <a:r>
              <a:rPr lang="en-US" altLang="zh-CN" dirty="0">
                <a:solidFill>
                  <a:schemeClr val="bg1"/>
                </a:solidFill>
              </a:rPr>
              <a:t>: </a:t>
            </a:r>
            <a:r>
              <a:rPr lang="en-US" altLang="zh-CN" i="1" dirty="0">
                <a:solidFill>
                  <a:schemeClr val="bg1"/>
                </a:solidFill>
              </a:rPr>
              <a:t>A </a:t>
            </a:r>
            <a:r>
              <a:rPr lang="en-US" altLang="zh-CN" dirty="0">
                <a:solidFill>
                  <a:schemeClr val="bg1"/>
                </a:solidFill>
                <a:latin typeface="Symbol" panose="05050102010706020507" pitchFamily="18" charset="2"/>
              </a:rPr>
              <a:t>Þ</a:t>
            </a:r>
            <a:r>
              <a:rPr lang="en-US" altLang="zh-CN" i="1" dirty="0">
                <a:solidFill>
                  <a:schemeClr val="bg1"/>
                </a:solidFill>
              </a:rPr>
              <a:t> B, B </a:t>
            </a:r>
            <a:r>
              <a:rPr lang="en-US" altLang="zh-CN" dirty="0">
                <a:solidFill>
                  <a:schemeClr val="bg1"/>
                </a:solidFill>
                <a:latin typeface="Symbol" panose="05050102010706020507" pitchFamily="18" charset="2"/>
              </a:rPr>
              <a:t>Þ</a:t>
            </a:r>
            <a:r>
              <a:rPr lang="en-US" altLang="zh-CN" i="1" dirty="0">
                <a:solidFill>
                  <a:schemeClr val="bg1"/>
                </a:solidFill>
              </a:rPr>
              <a:t> A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207F48C-B25A-4394-997D-B69E37BB8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724400"/>
            <a:ext cx="7921625" cy="1683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033CC"/>
                </a:solidFill>
                <a:latin typeface="+mn-ea"/>
                <a:ea typeface="+mn-ea"/>
              </a:rPr>
              <a:t>证明</a:t>
            </a:r>
            <a:r>
              <a:rPr lang="en-US" altLang="zh-CN" sz="2400" b="1" dirty="0">
                <a:solidFill>
                  <a:srgbClr val="0033CC"/>
                </a:solidFill>
                <a:latin typeface="+mn-ea"/>
                <a:ea typeface="+mn-ea"/>
              </a:rPr>
              <a:t>:</a:t>
            </a:r>
            <a:r>
              <a:rPr lang="zh-CN" altLang="en-US" sz="2400" b="1" dirty="0">
                <a:solidFill>
                  <a:srgbClr val="0033CC"/>
                </a:solidFill>
                <a:latin typeface="+mn-ea"/>
                <a:ea typeface="+mn-ea"/>
              </a:rPr>
              <a:t>描述推理过程的命题公式序列，其中每个命题公式或者是已知的前提，或者是由前面的命题公式应用推理规则得到的结论</a:t>
            </a:r>
            <a:r>
              <a:rPr lang="en-US" sz="2400" b="1" dirty="0">
                <a:solidFill>
                  <a:srgbClr val="0033CC"/>
                </a:solidFill>
                <a:latin typeface="+mn-ea"/>
                <a:ea typeface="+mn-ea"/>
              </a:rPr>
              <a:t>.</a:t>
            </a:r>
            <a:endParaRPr lang="en-US" altLang="zh-CN" sz="2400" b="1" i="1" dirty="0">
              <a:solidFill>
                <a:srgbClr val="0033CC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0099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8D6C2D3-F328-4E53-8511-13E6CEC0B4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  <a:latin typeface="宋体" pitchFamily="2" charset="-122"/>
              </a:rPr>
              <a:t>推理规则 </a:t>
            </a:r>
          </a:p>
        </p:txBody>
      </p:sp>
      <p:sp>
        <p:nvSpPr>
          <p:cNvPr id="14338" name="灯片编号占位符 4">
            <a:extLst>
              <a:ext uri="{FF2B5EF4-FFF2-40B4-BE49-F238E27FC236}">
                <a16:creationId xmlns:a16="http://schemas.microsoft.com/office/drawing/2014/main" id="{9C5E7678-2F64-4E69-8E36-8667BA3CD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6C8E902-CDD3-4243-B39E-A01F30FA6951}" type="slidenum">
              <a:rPr lang="en-US" altLang="zh-CN" sz="2400" smtClean="0">
                <a:solidFill>
                  <a:srgbClr val="FFFFFF"/>
                </a:solidFill>
                <a:latin typeface="Arial Black" pitchFamily="34" charset="0"/>
              </a:rPr>
              <a:pPr eaLnBrk="1" hangingPunct="1"/>
              <a:t>17</a:t>
            </a:fld>
            <a:endParaRPr lang="en-US" altLang="zh-CN" sz="2400" dirty="0">
              <a:solidFill>
                <a:srgbClr val="FFFFFF"/>
              </a:solidFill>
              <a:latin typeface="Arial Black" pitchFamily="34" charset="0"/>
            </a:endParaRPr>
          </a:p>
        </p:txBody>
      </p:sp>
      <p:grpSp>
        <p:nvGrpSpPr>
          <p:cNvPr id="14341" name="Group 7">
            <a:extLst>
              <a:ext uri="{FF2B5EF4-FFF2-40B4-BE49-F238E27FC236}">
                <a16:creationId xmlns:a16="http://schemas.microsoft.com/office/drawing/2014/main" id="{0BCFE643-CAF5-474B-A8FC-0923FBC7E164}"/>
              </a:ext>
            </a:extLst>
          </p:cNvPr>
          <p:cNvGrpSpPr>
            <a:grpSpLocks/>
          </p:cNvGrpSpPr>
          <p:nvPr/>
        </p:nvGrpSpPr>
        <p:grpSpPr bwMode="auto">
          <a:xfrm>
            <a:off x="611560" y="1494309"/>
            <a:ext cx="3432175" cy="5018060"/>
            <a:chOff x="479" y="903"/>
            <a:chExt cx="1994" cy="2922"/>
          </a:xfrm>
        </p:grpSpPr>
        <p:sp>
          <p:nvSpPr>
            <p:cNvPr id="14347" name="Rectangle 4">
              <a:extLst>
                <a:ext uri="{FF2B5EF4-FFF2-40B4-BE49-F238E27FC236}">
                  <a16:creationId xmlns:a16="http://schemas.microsoft.com/office/drawing/2014/main" id="{330468F2-5FED-4441-A055-5DEA94302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" y="903"/>
              <a:ext cx="1994" cy="2922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bg1"/>
                  </a:solidFill>
                </a:rPr>
                <a:t>(1) </a:t>
              </a:r>
              <a:r>
                <a:rPr lang="zh-CN" altLang="en-US" sz="3200" dirty="0">
                  <a:solidFill>
                    <a:schemeClr val="bg1"/>
                  </a:solidFill>
                </a:rPr>
                <a:t>前提引入规则</a:t>
              </a:r>
            </a:p>
            <a:p>
              <a:pPr eaLnBrk="1" hangingPunct="1"/>
              <a:r>
                <a:rPr lang="en-US" altLang="zh-CN" sz="3200" dirty="0">
                  <a:solidFill>
                    <a:schemeClr val="bg1"/>
                  </a:solidFill>
                </a:rPr>
                <a:t>(2) </a:t>
              </a:r>
              <a:r>
                <a:rPr lang="zh-CN" altLang="en-US" sz="3200" dirty="0">
                  <a:solidFill>
                    <a:schemeClr val="bg1"/>
                  </a:solidFill>
                </a:rPr>
                <a:t>结论引入规则</a:t>
              </a:r>
            </a:p>
            <a:p>
              <a:pPr eaLnBrk="1" hangingPunct="1"/>
              <a:r>
                <a:rPr lang="en-US" altLang="zh-CN" sz="3200" dirty="0">
                  <a:solidFill>
                    <a:schemeClr val="bg1"/>
                  </a:solidFill>
                </a:rPr>
                <a:t>(3) </a:t>
              </a:r>
              <a:r>
                <a:rPr lang="zh-CN" altLang="en-US" sz="3200" dirty="0">
                  <a:solidFill>
                    <a:schemeClr val="bg1"/>
                  </a:solidFill>
                </a:rPr>
                <a:t>置换规则</a:t>
              </a:r>
            </a:p>
            <a:p>
              <a:pPr eaLnBrk="1" hangingPunct="1"/>
              <a:r>
                <a:rPr lang="en-US" altLang="zh-CN" sz="3200" dirty="0">
                  <a:solidFill>
                    <a:schemeClr val="bg1"/>
                  </a:solidFill>
                </a:rPr>
                <a:t>(4) </a:t>
              </a:r>
              <a:r>
                <a:rPr lang="zh-CN" altLang="en-US" sz="3200" dirty="0">
                  <a:solidFill>
                    <a:schemeClr val="bg1"/>
                  </a:solidFill>
                </a:rPr>
                <a:t>假言推理规则</a:t>
              </a:r>
            </a:p>
            <a:p>
              <a:pPr eaLnBrk="1" hangingPunct="1"/>
              <a:r>
                <a:rPr lang="zh-CN" altLang="en-US" sz="3200" i="1" dirty="0">
                  <a:solidFill>
                    <a:schemeClr val="bg1"/>
                  </a:solidFill>
                </a:rPr>
                <a:t>            </a:t>
              </a:r>
              <a:r>
                <a:rPr lang="en-US" altLang="zh-CN" sz="3200" i="1" dirty="0">
                  <a:solidFill>
                    <a:schemeClr val="bg1"/>
                  </a:solidFill>
                </a:rPr>
                <a:t>A</a:t>
              </a:r>
              <a:r>
                <a:rPr lang="en-US" altLang="zh-CN" sz="3200" dirty="0">
                  <a:solidFill>
                    <a:schemeClr val="bg1"/>
                  </a:solidFill>
                  <a:latin typeface="Symbol" panose="05050102010706020507" pitchFamily="18" charset="2"/>
                </a:rPr>
                <a:t>®</a:t>
              </a:r>
              <a:r>
                <a:rPr lang="en-US" altLang="zh-CN" sz="3200" i="1" dirty="0">
                  <a:solidFill>
                    <a:schemeClr val="bg1"/>
                  </a:solidFill>
                </a:rPr>
                <a:t>B</a:t>
              </a:r>
            </a:p>
            <a:p>
              <a:pPr eaLnBrk="1" hangingPunct="1"/>
              <a:r>
                <a:rPr lang="en-US" altLang="zh-CN" sz="3200" i="1" dirty="0">
                  <a:solidFill>
                    <a:schemeClr val="bg1"/>
                  </a:solidFill>
                </a:rPr>
                <a:t>            A</a:t>
              </a:r>
            </a:p>
            <a:p>
              <a:pPr eaLnBrk="1" hangingPunct="1"/>
              <a:r>
                <a:rPr lang="en-US" altLang="zh-CN" sz="3200" i="1" dirty="0">
                  <a:solidFill>
                    <a:schemeClr val="bg1"/>
                  </a:solidFill>
                </a:rPr>
                <a:t>       </a:t>
              </a:r>
              <a:r>
                <a:rPr lang="en-US" altLang="zh-CN" sz="3200" dirty="0">
                  <a:solidFill>
                    <a:schemeClr val="bg1"/>
                  </a:solidFill>
                  <a:latin typeface="Symbol" panose="05050102010706020507" pitchFamily="18" charset="2"/>
                </a:rPr>
                <a:t>\</a:t>
              </a:r>
              <a:r>
                <a:rPr lang="en-US" altLang="zh-CN" sz="3200" i="1" dirty="0">
                  <a:solidFill>
                    <a:schemeClr val="bg1"/>
                  </a:solidFill>
                </a:rPr>
                <a:t> B</a:t>
              </a:r>
            </a:p>
            <a:p>
              <a:pPr eaLnBrk="1" hangingPunct="1"/>
              <a:r>
                <a:rPr lang="en-US" altLang="zh-CN" sz="3200" dirty="0">
                  <a:solidFill>
                    <a:schemeClr val="bg1"/>
                  </a:solidFill>
                </a:rPr>
                <a:t>(5) </a:t>
              </a:r>
              <a:r>
                <a:rPr lang="zh-CN" altLang="en-US" sz="3200" dirty="0">
                  <a:solidFill>
                    <a:schemeClr val="bg1"/>
                  </a:solidFill>
                </a:rPr>
                <a:t>附加规则 </a:t>
              </a:r>
            </a:p>
            <a:p>
              <a:pPr eaLnBrk="1" hangingPunct="1"/>
              <a:r>
                <a:rPr lang="zh-CN" altLang="en-US" sz="3200" dirty="0">
                  <a:solidFill>
                    <a:schemeClr val="bg1"/>
                  </a:solidFill>
                </a:rPr>
                <a:t>            </a:t>
              </a:r>
              <a:r>
                <a:rPr lang="en-US" altLang="zh-CN" sz="3200" i="1" dirty="0">
                  <a:solidFill>
                    <a:schemeClr val="bg1"/>
                  </a:solidFill>
                </a:rPr>
                <a:t>A</a:t>
              </a:r>
              <a:endParaRPr lang="en-US" altLang="zh-CN" sz="3200" dirty="0">
                <a:solidFill>
                  <a:schemeClr val="bg1"/>
                </a:solidFill>
              </a:endParaRPr>
            </a:p>
            <a:p>
              <a:pPr eaLnBrk="1" hangingPunct="1"/>
              <a:r>
                <a:rPr lang="en-US" altLang="zh-CN" sz="3200" dirty="0">
                  <a:solidFill>
                    <a:schemeClr val="bg1"/>
                  </a:solidFill>
                </a:rPr>
                <a:t>        </a:t>
              </a:r>
              <a:r>
                <a:rPr lang="en-US" altLang="zh-CN" sz="3200" dirty="0">
                  <a:solidFill>
                    <a:schemeClr val="bg1"/>
                  </a:solidFill>
                  <a:latin typeface="Symbol" panose="05050102010706020507" pitchFamily="18" charset="2"/>
                </a:rPr>
                <a:t>\</a:t>
              </a:r>
              <a:r>
                <a:rPr lang="en-US" altLang="zh-CN" sz="3200" i="1" dirty="0">
                  <a:solidFill>
                    <a:schemeClr val="bg1"/>
                  </a:solidFill>
                </a:rPr>
                <a:t>A</a:t>
              </a:r>
              <a:r>
                <a:rPr lang="en-US" altLang="zh-CN" sz="3200" dirty="0">
                  <a:solidFill>
                    <a:schemeClr val="bg1"/>
                  </a:solidFill>
                  <a:latin typeface="Symbol" panose="05050102010706020507" pitchFamily="18" charset="2"/>
                </a:rPr>
                <a:t>Ú</a:t>
              </a:r>
              <a:r>
                <a:rPr lang="en-US" altLang="zh-CN" sz="3200" i="1" dirty="0">
                  <a:solidFill>
                    <a:schemeClr val="bg1"/>
                  </a:solidFill>
                </a:rPr>
                <a:t>B</a:t>
              </a:r>
              <a:r>
                <a:rPr lang="en-US" altLang="zh-CN" sz="3200" dirty="0">
                  <a:solidFill>
                    <a:schemeClr val="bg1"/>
                  </a:solidFill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</a:rPr>
                <a:t>                   </a:t>
              </a:r>
            </a:p>
          </p:txBody>
        </p:sp>
        <p:sp>
          <p:nvSpPr>
            <p:cNvPr id="14348" name="Line 5">
              <a:extLst>
                <a:ext uri="{FF2B5EF4-FFF2-40B4-BE49-F238E27FC236}">
                  <a16:creationId xmlns:a16="http://schemas.microsoft.com/office/drawing/2014/main" id="{7A10C18F-13ED-4765-B761-5426B04B81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5" y="3497"/>
              <a:ext cx="1008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349" name="Line 6">
              <a:extLst>
                <a:ext uri="{FF2B5EF4-FFF2-40B4-BE49-F238E27FC236}">
                  <a16:creationId xmlns:a16="http://schemas.microsoft.com/office/drawing/2014/main" id="{3027F759-88C5-4139-8529-51B5AD7FFD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5" y="2648"/>
              <a:ext cx="1008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dirty="0"/>
            </a:p>
          </p:txBody>
        </p:sp>
      </p:grpSp>
      <p:grpSp>
        <p:nvGrpSpPr>
          <p:cNvPr id="14342" name="Group 12">
            <a:extLst>
              <a:ext uri="{FF2B5EF4-FFF2-40B4-BE49-F238E27FC236}">
                <a16:creationId xmlns:a16="http://schemas.microsoft.com/office/drawing/2014/main" id="{8A7D1FF8-C7F2-4250-AA06-23F38D121A9F}"/>
              </a:ext>
            </a:extLst>
          </p:cNvPr>
          <p:cNvGrpSpPr>
            <a:grpSpLocks/>
          </p:cNvGrpSpPr>
          <p:nvPr/>
        </p:nvGrpSpPr>
        <p:grpSpPr bwMode="auto">
          <a:xfrm>
            <a:off x="4269160" y="1484783"/>
            <a:ext cx="3974692" cy="5028208"/>
            <a:chOff x="2783" y="897"/>
            <a:chExt cx="2837" cy="2932"/>
          </a:xfrm>
        </p:grpSpPr>
        <p:sp>
          <p:nvSpPr>
            <p:cNvPr id="14343" name="Rectangle 8">
              <a:extLst>
                <a:ext uri="{FF2B5EF4-FFF2-40B4-BE49-F238E27FC236}">
                  <a16:creationId xmlns:a16="http://schemas.microsoft.com/office/drawing/2014/main" id="{5AA70AC4-8255-4D1A-B8CD-A7E36CA0F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3" y="897"/>
              <a:ext cx="2837" cy="2932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zh-CN" sz="3200" dirty="0">
                  <a:solidFill>
                    <a:schemeClr val="bg1"/>
                  </a:solidFill>
                </a:rPr>
                <a:t>(6) </a:t>
              </a:r>
              <a:r>
                <a:rPr lang="zh-CN" altLang="en-US" sz="3200" dirty="0">
                  <a:solidFill>
                    <a:schemeClr val="bg1"/>
                  </a:solidFill>
                </a:rPr>
                <a:t>化简规则 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zh-CN" altLang="en-US" sz="3200" i="1" dirty="0">
                  <a:solidFill>
                    <a:schemeClr val="bg1"/>
                  </a:solidFill>
                </a:rPr>
                <a:t>           </a:t>
              </a:r>
              <a:r>
                <a:rPr lang="en-US" altLang="zh-CN" sz="3200" i="1" dirty="0">
                  <a:solidFill>
                    <a:schemeClr val="bg1"/>
                  </a:solidFill>
                </a:rPr>
                <a:t>A</a:t>
              </a:r>
              <a:r>
                <a:rPr lang="en-US" altLang="zh-CN" sz="3200" dirty="0">
                  <a:solidFill>
                    <a:schemeClr val="bg1"/>
                  </a:solidFill>
                  <a:latin typeface="Symbol" panose="05050102010706020507" pitchFamily="18" charset="2"/>
                </a:rPr>
                <a:t>Ù</a:t>
              </a:r>
              <a:r>
                <a:rPr lang="en-US" altLang="zh-CN" sz="3200" i="1" dirty="0">
                  <a:solidFill>
                    <a:schemeClr val="bg1"/>
                  </a:solidFill>
                </a:rPr>
                <a:t>B</a:t>
              </a:r>
              <a:r>
                <a:rPr lang="en-US" altLang="zh-CN" sz="3200" dirty="0">
                  <a:solidFill>
                    <a:schemeClr val="bg1"/>
                  </a:solidFill>
                </a:rPr>
                <a:t> 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altLang="zh-CN" sz="3200" i="1" dirty="0">
                  <a:solidFill>
                    <a:schemeClr val="bg1"/>
                  </a:solidFill>
                </a:rPr>
                <a:t>        </a:t>
              </a:r>
              <a:r>
                <a:rPr lang="en-US" altLang="zh-CN" sz="3200" i="1" dirty="0">
                  <a:solidFill>
                    <a:schemeClr val="bg1"/>
                  </a:solidFill>
                  <a:latin typeface="Symbol" panose="05050102010706020507" pitchFamily="18" charset="2"/>
                </a:rPr>
                <a:t>\</a:t>
              </a:r>
              <a:r>
                <a:rPr lang="en-US" altLang="zh-CN" sz="3200" i="1" dirty="0">
                  <a:solidFill>
                    <a:schemeClr val="bg1"/>
                  </a:solidFill>
                </a:rPr>
                <a:t>A </a:t>
              </a:r>
              <a:endParaRPr lang="en-US" altLang="zh-CN" sz="32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90000"/>
                </a:lnSpc>
              </a:pPr>
              <a:r>
                <a:rPr lang="en-US" altLang="zh-CN" sz="3200" dirty="0">
                  <a:solidFill>
                    <a:schemeClr val="bg1"/>
                  </a:solidFill>
                </a:rPr>
                <a:t>(7) </a:t>
              </a:r>
              <a:r>
                <a:rPr lang="zh-CN" altLang="en-US" sz="3200" dirty="0">
                  <a:solidFill>
                    <a:schemeClr val="bg1"/>
                  </a:solidFill>
                </a:rPr>
                <a:t>拒取式规则 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zh-CN" altLang="en-US" sz="3200" i="1" dirty="0">
                  <a:solidFill>
                    <a:schemeClr val="bg1"/>
                  </a:solidFill>
                </a:rPr>
                <a:t>          </a:t>
              </a:r>
              <a:r>
                <a:rPr lang="en-US" altLang="zh-CN" sz="3200" i="1" dirty="0">
                  <a:solidFill>
                    <a:schemeClr val="bg1"/>
                  </a:solidFill>
                </a:rPr>
                <a:t>A</a:t>
              </a:r>
              <a:r>
                <a:rPr lang="en-US" altLang="zh-CN" sz="3200" dirty="0">
                  <a:solidFill>
                    <a:schemeClr val="bg1"/>
                  </a:solidFill>
                  <a:latin typeface="Symbol" panose="05050102010706020507" pitchFamily="18" charset="2"/>
                </a:rPr>
                <a:t>®</a:t>
              </a:r>
              <a:r>
                <a:rPr lang="en-US" altLang="zh-CN" sz="3200" i="1" dirty="0">
                  <a:solidFill>
                    <a:schemeClr val="bg1"/>
                  </a:solidFill>
                </a:rPr>
                <a:t>B</a:t>
              </a:r>
              <a:r>
                <a:rPr lang="en-US" altLang="zh-CN" sz="3200" dirty="0">
                  <a:solidFill>
                    <a:schemeClr val="bg1"/>
                  </a:solidFill>
                </a:rPr>
                <a:t> 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altLang="zh-CN" sz="3200" dirty="0">
                  <a:solidFill>
                    <a:schemeClr val="bg1"/>
                  </a:solidFill>
                </a:rPr>
                <a:t>          </a:t>
              </a:r>
              <a:r>
                <a:rPr lang="en-US" altLang="zh-CN" sz="3200" dirty="0">
                  <a:solidFill>
                    <a:schemeClr val="bg1"/>
                  </a:solidFill>
                  <a:latin typeface="Symbol" panose="05050102010706020507" pitchFamily="18" charset="2"/>
                </a:rPr>
                <a:t>Ø</a:t>
              </a:r>
              <a:r>
                <a:rPr lang="en-US" altLang="zh-CN" sz="3200" i="1" dirty="0">
                  <a:solidFill>
                    <a:schemeClr val="bg1"/>
                  </a:solidFill>
                </a:rPr>
                <a:t>B</a:t>
              </a:r>
              <a:r>
                <a:rPr lang="en-US" altLang="zh-CN" sz="3200" dirty="0">
                  <a:solidFill>
                    <a:schemeClr val="bg1"/>
                  </a:solidFill>
                </a:rPr>
                <a:t> 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altLang="zh-CN" sz="3200" dirty="0">
                  <a:solidFill>
                    <a:schemeClr val="bg1"/>
                  </a:solidFill>
                </a:rPr>
                <a:t>       </a:t>
              </a:r>
              <a:r>
                <a:rPr lang="en-US" altLang="zh-CN" sz="3200" dirty="0">
                  <a:solidFill>
                    <a:schemeClr val="bg1"/>
                  </a:solidFill>
                  <a:latin typeface="Symbol" panose="05050102010706020507" pitchFamily="18" charset="2"/>
                </a:rPr>
                <a:t>\Ø</a:t>
              </a:r>
              <a:r>
                <a:rPr lang="en-US" altLang="zh-CN" sz="3200" i="1" dirty="0">
                  <a:solidFill>
                    <a:schemeClr val="bg1"/>
                  </a:solidFill>
                </a:rPr>
                <a:t>A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lang="en-US" altLang="zh-CN" sz="3200" dirty="0">
                  <a:solidFill>
                    <a:schemeClr val="bg1"/>
                  </a:solidFill>
                </a:rPr>
                <a:t>(8) </a:t>
              </a:r>
              <a:r>
                <a:rPr lang="zh-CN" altLang="en-US" sz="3200" dirty="0">
                  <a:solidFill>
                    <a:schemeClr val="bg1"/>
                  </a:solidFill>
                </a:rPr>
                <a:t>假言三段论规则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lang="zh-CN" altLang="en-US" sz="3200" dirty="0">
                  <a:solidFill>
                    <a:schemeClr val="bg1"/>
                  </a:solidFill>
                </a:rPr>
                <a:t>           </a:t>
              </a:r>
              <a:r>
                <a:rPr lang="en-US" altLang="zh-CN" sz="3200" i="1" dirty="0">
                  <a:solidFill>
                    <a:schemeClr val="bg1"/>
                  </a:solidFill>
                </a:rPr>
                <a:t>A</a:t>
              </a:r>
              <a:r>
                <a:rPr lang="en-US" altLang="zh-CN" sz="3200" dirty="0">
                  <a:solidFill>
                    <a:schemeClr val="bg1"/>
                  </a:solidFill>
                  <a:latin typeface="Symbol" panose="05050102010706020507" pitchFamily="18" charset="2"/>
                </a:rPr>
                <a:t>®</a:t>
              </a:r>
              <a:r>
                <a:rPr lang="en-US" altLang="zh-CN" sz="3200" i="1" dirty="0">
                  <a:solidFill>
                    <a:schemeClr val="bg1"/>
                  </a:solidFill>
                </a:rPr>
                <a:t>B</a:t>
              </a:r>
              <a:endParaRPr lang="en-US" altLang="zh-CN" sz="3200" dirty="0">
                <a:solidFill>
                  <a:schemeClr val="bg1"/>
                </a:solidFill>
              </a:endParaRPr>
            </a:p>
            <a:p>
              <a:pPr algn="just" eaLnBrk="1" hangingPunct="1">
                <a:lnSpc>
                  <a:spcPct val="90000"/>
                </a:lnSpc>
              </a:pPr>
              <a:r>
                <a:rPr lang="en-US" altLang="zh-CN" sz="3200" dirty="0">
                  <a:solidFill>
                    <a:schemeClr val="bg1"/>
                  </a:solidFill>
                </a:rPr>
                <a:t>           </a:t>
              </a:r>
              <a:r>
                <a:rPr lang="en-US" altLang="zh-CN" sz="3200" i="1" dirty="0">
                  <a:solidFill>
                    <a:schemeClr val="bg1"/>
                  </a:solidFill>
                </a:rPr>
                <a:t>B</a:t>
              </a:r>
              <a:r>
                <a:rPr lang="en-US" altLang="zh-CN" sz="3200" dirty="0">
                  <a:solidFill>
                    <a:schemeClr val="bg1"/>
                  </a:solidFill>
                  <a:latin typeface="Symbol" panose="05050102010706020507" pitchFamily="18" charset="2"/>
                </a:rPr>
                <a:t>®</a:t>
              </a:r>
              <a:r>
                <a:rPr lang="en-US" altLang="zh-CN" sz="3200" i="1" dirty="0">
                  <a:solidFill>
                    <a:schemeClr val="bg1"/>
                  </a:solidFill>
                </a:rPr>
                <a:t>C</a:t>
              </a:r>
              <a:r>
                <a:rPr lang="en-US" altLang="zh-CN" sz="3200" u="sng" dirty="0">
                  <a:solidFill>
                    <a:schemeClr val="bg1"/>
                  </a:solidFill>
                </a:rPr>
                <a:t> </a:t>
              </a:r>
              <a:endParaRPr lang="en-US" altLang="zh-CN" sz="32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90000"/>
                </a:lnSpc>
              </a:pPr>
              <a:r>
                <a:rPr lang="en-US" altLang="zh-CN" sz="3200" dirty="0">
                  <a:solidFill>
                    <a:schemeClr val="bg1"/>
                  </a:solidFill>
                </a:rPr>
                <a:t>       </a:t>
              </a:r>
              <a:r>
                <a:rPr lang="en-US" altLang="zh-CN" sz="3200" dirty="0">
                  <a:solidFill>
                    <a:schemeClr val="bg1"/>
                  </a:solidFill>
                  <a:latin typeface="Symbol" panose="05050102010706020507" pitchFamily="18" charset="2"/>
                </a:rPr>
                <a:t>\</a:t>
              </a:r>
              <a:r>
                <a:rPr lang="en-US" altLang="zh-CN" sz="3200" i="1" dirty="0">
                  <a:solidFill>
                    <a:schemeClr val="bg1"/>
                  </a:solidFill>
                </a:rPr>
                <a:t>A</a:t>
              </a:r>
              <a:r>
                <a:rPr lang="en-US" altLang="zh-CN" sz="3200" dirty="0">
                  <a:solidFill>
                    <a:schemeClr val="bg1"/>
                  </a:solidFill>
                  <a:latin typeface="Symbol" panose="05050102010706020507" pitchFamily="18" charset="2"/>
                </a:rPr>
                <a:t>®</a:t>
              </a:r>
              <a:r>
                <a:rPr lang="en-US" altLang="zh-CN" sz="3200" i="1" dirty="0">
                  <a:solidFill>
                    <a:schemeClr val="bg1"/>
                  </a:solidFill>
                </a:rPr>
                <a:t>C</a:t>
              </a:r>
              <a:r>
                <a:rPr lang="en-US" altLang="zh-CN" sz="32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4344" name="Line 9">
              <a:extLst>
                <a:ext uri="{FF2B5EF4-FFF2-40B4-BE49-F238E27FC236}">
                  <a16:creationId xmlns:a16="http://schemas.microsoft.com/office/drawing/2014/main" id="{D33018E1-6C53-40CA-A432-BE514DE4B8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9" y="1420"/>
              <a:ext cx="1056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14345" name="Line 10">
              <a:extLst>
                <a:ext uri="{FF2B5EF4-FFF2-40B4-BE49-F238E27FC236}">
                  <a16:creationId xmlns:a16="http://schemas.microsoft.com/office/drawing/2014/main" id="{29F44F66-425D-41AB-9905-CAF9A1C412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28" y="2479"/>
              <a:ext cx="1056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14346" name="Line 11">
              <a:extLst>
                <a:ext uri="{FF2B5EF4-FFF2-40B4-BE49-F238E27FC236}">
                  <a16:creationId xmlns:a16="http://schemas.microsoft.com/office/drawing/2014/main" id="{4B6F8B2A-5034-411E-B1A0-653904043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2" y="3531"/>
              <a:ext cx="1056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442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67327CF6-6C6F-4303-8B3C-69E786319B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  <a:latin typeface="宋体" pitchFamily="2" charset="-122"/>
              </a:rPr>
              <a:t>推理规则</a:t>
            </a:r>
            <a:r>
              <a:rPr lang="en-US" altLang="zh-CN" dirty="0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宋体" pitchFamily="2" charset="-122"/>
              </a:rPr>
              <a:t>续</a:t>
            </a:r>
            <a:r>
              <a:rPr lang="en-US" altLang="zh-CN" dirty="0">
                <a:solidFill>
                  <a:schemeClr val="tx1"/>
                </a:solidFill>
                <a:latin typeface="宋体" pitchFamily="2" charset="-122"/>
              </a:rPr>
              <a:t>)</a:t>
            </a:r>
          </a:p>
        </p:txBody>
      </p:sp>
      <p:sp>
        <p:nvSpPr>
          <p:cNvPr id="15362" name="灯片编号占位符 4">
            <a:extLst>
              <a:ext uri="{FF2B5EF4-FFF2-40B4-BE49-F238E27FC236}">
                <a16:creationId xmlns:a16="http://schemas.microsoft.com/office/drawing/2014/main" id="{26E0685E-77D1-4FD1-A094-C7E7F73EC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8D8E9C1-F9E1-4E2B-9EA1-72CE27EE8600}" type="slidenum">
              <a:rPr lang="en-US" altLang="zh-CN" sz="2400" smtClean="0">
                <a:solidFill>
                  <a:srgbClr val="FFFFFF"/>
                </a:solidFill>
                <a:latin typeface="Arial Black" pitchFamily="34" charset="0"/>
              </a:rPr>
              <a:pPr eaLnBrk="1" hangingPunct="1"/>
              <a:t>18</a:t>
            </a:fld>
            <a:endParaRPr lang="en-US" altLang="zh-CN" sz="2400" dirty="0">
              <a:solidFill>
                <a:srgbClr val="FFFFFF"/>
              </a:solidFill>
              <a:latin typeface="Arial Black" pitchFamily="34" charset="0"/>
            </a:endParaRPr>
          </a:p>
        </p:txBody>
      </p:sp>
      <p:grpSp>
        <p:nvGrpSpPr>
          <p:cNvPr id="15365" name="Group 7">
            <a:extLst>
              <a:ext uri="{FF2B5EF4-FFF2-40B4-BE49-F238E27FC236}">
                <a16:creationId xmlns:a16="http://schemas.microsoft.com/office/drawing/2014/main" id="{B3813762-A73D-4FF8-AA35-3075ED64128D}"/>
              </a:ext>
            </a:extLst>
          </p:cNvPr>
          <p:cNvGrpSpPr>
            <a:grpSpLocks/>
          </p:cNvGrpSpPr>
          <p:nvPr/>
        </p:nvGrpSpPr>
        <p:grpSpPr bwMode="auto">
          <a:xfrm>
            <a:off x="4714876" y="1374775"/>
            <a:ext cx="3741738" cy="5017566"/>
            <a:chOff x="2970" y="866"/>
            <a:chExt cx="2358" cy="2866"/>
          </a:xfrm>
        </p:grpSpPr>
        <p:sp>
          <p:nvSpPr>
            <p:cNvPr id="15370" name="Rectangle 4">
              <a:extLst>
                <a:ext uri="{FF2B5EF4-FFF2-40B4-BE49-F238E27FC236}">
                  <a16:creationId xmlns:a16="http://schemas.microsoft.com/office/drawing/2014/main" id="{F295D07E-B7E0-4089-AD0E-97DE3844C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" y="866"/>
              <a:ext cx="2358" cy="2866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3200" dirty="0">
                  <a:solidFill>
                    <a:schemeClr val="bg1"/>
                  </a:solidFill>
                </a:rPr>
                <a:t> (11) </a:t>
              </a:r>
              <a:r>
                <a:rPr lang="zh-CN" altLang="en-US" sz="3200" dirty="0">
                  <a:solidFill>
                    <a:schemeClr val="bg1"/>
                  </a:solidFill>
                </a:rPr>
                <a:t>破坏性二难推理规则               </a:t>
              </a:r>
            </a:p>
            <a:p>
              <a:pPr algn="just" eaLnBrk="1" hangingPunct="1"/>
              <a:r>
                <a:rPr lang="zh-CN" altLang="en-US" sz="3200" dirty="0">
                  <a:solidFill>
                    <a:schemeClr val="bg1"/>
                  </a:solidFill>
                </a:rPr>
                <a:t>               </a:t>
              </a:r>
              <a:r>
                <a:rPr lang="en-US" altLang="zh-CN" sz="3200" i="1" dirty="0">
                  <a:solidFill>
                    <a:schemeClr val="bg1"/>
                  </a:solidFill>
                </a:rPr>
                <a:t>A</a:t>
              </a:r>
              <a:r>
                <a:rPr lang="en-US" altLang="zh-CN" sz="3200" dirty="0">
                  <a:solidFill>
                    <a:schemeClr val="bg1"/>
                  </a:solidFill>
                  <a:latin typeface="Symbol" panose="05050102010706020507" pitchFamily="18" charset="2"/>
                </a:rPr>
                <a:t>®</a:t>
              </a:r>
              <a:r>
                <a:rPr lang="en-US" altLang="zh-CN" sz="3200" i="1" dirty="0">
                  <a:solidFill>
                    <a:schemeClr val="bg1"/>
                  </a:solidFill>
                </a:rPr>
                <a:t>B</a:t>
              </a:r>
              <a:endParaRPr lang="en-US" altLang="zh-CN" sz="3200" dirty="0">
                <a:solidFill>
                  <a:schemeClr val="bg1"/>
                </a:solidFill>
              </a:endParaRPr>
            </a:p>
            <a:p>
              <a:pPr algn="just" eaLnBrk="1" hangingPunct="1"/>
              <a:r>
                <a:rPr lang="en-US" altLang="zh-CN" sz="3200" dirty="0">
                  <a:solidFill>
                    <a:schemeClr val="bg1"/>
                  </a:solidFill>
                </a:rPr>
                <a:t>               </a:t>
              </a:r>
              <a:r>
                <a:rPr lang="en-US" altLang="zh-CN" sz="3200" i="1" dirty="0">
                  <a:solidFill>
                    <a:schemeClr val="bg1"/>
                  </a:solidFill>
                </a:rPr>
                <a:t>C</a:t>
              </a:r>
              <a:r>
                <a:rPr lang="en-US" altLang="zh-CN" sz="3200" dirty="0">
                  <a:solidFill>
                    <a:schemeClr val="bg1"/>
                  </a:solidFill>
                  <a:latin typeface="Symbol" panose="05050102010706020507" pitchFamily="18" charset="2"/>
                </a:rPr>
                <a:t>®</a:t>
              </a:r>
              <a:r>
                <a:rPr lang="en-US" altLang="zh-CN" sz="3200" i="1" dirty="0">
                  <a:solidFill>
                    <a:schemeClr val="bg1"/>
                  </a:solidFill>
                </a:rPr>
                <a:t>D</a:t>
              </a:r>
              <a:endParaRPr lang="en-US" altLang="zh-CN" sz="3200" dirty="0">
                <a:solidFill>
                  <a:schemeClr val="bg1"/>
                </a:solidFill>
              </a:endParaRPr>
            </a:p>
            <a:p>
              <a:pPr algn="just" eaLnBrk="1" hangingPunct="1"/>
              <a:r>
                <a:rPr lang="en-US" altLang="zh-CN" sz="3200" dirty="0">
                  <a:solidFill>
                    <a:schemeClr val="bg1"/>
                  </a:solidFill>
                </a:rPr>
                <a:t>            </a:t>
              </a:r>
              <a:r>
                <a:rPr lang="en-US" altLang="zh-CN" sz="3200" dirty="0">
                  <a:solidFill>
                    <a:schemeClr val="bg1"/>
                  </a:solidFill>
                  <a:latin typeface="Symbol" panose="05050102010706020507" pitchFamily="18" charset="2"/>
                </a:rPr>
                <a:t>Ø</a:t>
              </a:r>
              <a:r>
                <a:rPr lang="en-US" altLang="zh-CN" sz="3200" i="1" dirty="0">
                  <a:solidFill>
                    <a:schemeClr val="bg1"/>
                  </a:solidFill>
                </a:rPr>
                <a:t>B</a:t>
              </a:r>
              <a:r>
                <a:rPr lang="en-US" altLang="zh-CN" sz="3200" dirty="0">
                  <a:solidFill>
                    <a:schemeClr val="bg1"/>
                  </a:solidFill>
                  <a:latin typeface="Symbol" panose="05050102010706020507" pitchFamily="18" charset="2"/>
                </a:rPr>
                <a:t>ÚØ</a:t>
              </a:r>
              <a:r>
                <a:rPr lang="en-US" altLang="zh-CN" sz="3200" i="1" dirty="0">
                  <a:solidFill>
                    <a:schemeClr val="bg1"/>
                  </a:solidFill>
                </a:rPr>
                <a:t>D</a:t>
              </a:r>
              <a:r>
                <a:rPr lang="en-US" altLang="zh-CN" sz="3200" dirty="0">
                  <a:solidFill>
                    <a:schemeClr val="bg1"/>
                  </a:solidFill>
                </a:rPr>
                <a:t> </a:t>
              </a:r>
            </a:p>
            <a:p>
              <a:pPr eaLnBrk="1" hangingPunct="1"/>
              <a:r>
                <a:rPr lang="en-US" altLang="zh-CN" sz="3200" dirty="0">
                  <a:solidFill>
                    <a:schemeClr val="bg1"/>
                  </a:solidFill>
                </a:rPr>
                <a:t>         </a:t>
              </a:r>
              <a:r>
                <a:rPr lang="en-US" altLang="zh-CN" sz="3200" dirty="0">
                  <a:solidFill>
                    <a:schemeClr val="bg1"/>
                  </a:solidFill>
                  <a:latin typeface="Symbol" panose="05050102010706020507" pitchFamily="18" charset="2"/>
                </a:rPr>
                <a:t>\Ø</a:t>
              </a:r>
              <a:r>
                <a:rPr lang="en-US" altLang="zh-CN" sz="3200" i="1" dirty="0">
                  <a:solidFill>
                    <a:schemeClr val="bg1"/>
                  </a:solidFill>
                </a:rPr>
                <a:t>A</a:t>
              </a:r>
              <a:r>
                <a:rPr lang="en-US" altLang="zh-CN" sz="3200" dirty="0">
                  <a:solidFill>
                    <a:schemeClr val="bg1"/>
                  </a:solidFill>
                  <a:latin typeface="Symbol" panose="05050102010706020507" pitchFamily="18" charset="2"/>
                </a:rPr>
                <a:t>ÚØ</a:t>
              </a:r>
              <a:r>
                <a:rPr lang="en-US" altLang="zh-CN" sz="3200" i="1" dirty="0">
                  <a:solidFill>
                    <a:schemeClr val="bg1"/>
                  </a:solidFill>
                </a:rPr>
                <a:t>C</a:t>
              </a:r>
            </a:p>
            <a:p>
              <a:pPr eaLnBrk="1" hangingPunct="1"/>
              <a:r>
                <a:rPr lang="en-US" altLang="zh-CN" sz="3200" dirty="0">
                  <a:solidFill>
                    <a:schemeClr val="bg1"/>
                  </a:solidFill>
                </a:rPr>
                <a:t>(12) </a:t>
              </a:r>
              <a:r>
                <a:rPr lang="zh-CN" altLang="en-US" sz="3200" dirty="0">
                  <a:solidFill>
                    <a:schemeClr val="bg1"/>
                  </a:solidFill>
                </a:rPr>
                <a:t>合取引入规则</a:t>
              </a:r>
            </a:p>
            <a:p>
              <a:pPr algn="just" eaLnBrk="1" hangingPunct="1"/>
              <a:r>
                <a:rPr lang="zh-CN" altLang="en-US" sz="3200" dirty="0">
                  <a:solidFill>
                    <a:schemeClr val="bg1"/>
                  </a:solidFill>
                </a:rPr>
                <a:t>            </a:t>
              </a:r>
              <a:r>
                <a:rPr lang="en-US" altLang="zh-CN" sz="3200" i="1" dirty="0">
                  <a:solidFill>
                    <a:schemeClr val="bg1"/>
                  </a:solidFill>
                </a:rPr>
                <a:t>A</a:t>
              </a:r>
              <a:endParaRPr lang="en-US" altLang="zh-CN" sz="3200" dirty="0">
                <a:solidFill>
                  <a:schemeClr val="bg1"/>
                </a:solidFill>
              </a:endParaRPr>
            </a:p>
            <a:p>
              <a:pPr algn="just" eaLnBrk="1" hangingPunct="1"/>
              <a:r>
                <a:rPr lang="en-US" altLang="zh-CN" sz="3200" dirty="0">
                  <a:solidFill>
                    <a:schemeClr val="bg1"/>
                  </a:solidFill>
                </a:rPr>
                <a:t>            </a:t>
              </a:r>
              <a:r>
                <a:rPr lang="en-US" altLang="zh-CN" sz="3200" i="1" dirty="0">
                  <a:solidFill>
                    <a:schemeClr val="bg1"/>
                  </a:solidFill>
                </a:rPr>
                <a:t>B</a:t>
              </a:r>
              <a:endParaRPr lang="en-US" altLang="zh-CN" sz="3200" dirty="0">
                <a:solidFill>
                  <a:schemeClr val="bg1"/>
                </a:solidFill>
              </a:endParaRPr>
            </a:p>
            <a:p>
              <a:pPr eaLnBrk="1" hangingPunct="1"/>
              <a:r>
                <a:rPr lang="en-US" altLang="zh-CN" sz="3200" dirty="0">
                  <a:solidFill>
                    <a:schemeClr val="bg1"/>
                  </a:solidFill>
                </a:rPr>
                <a:t>         </a:t>
              </a:r>
              <a:r>
                <a:rPr lang="en-US" altLang="zh-CN" sz="3200" dirty="0">
                  <a:solidFill>
                    <a:schemeClr val="bg1"/>
                  </a:solidFill>
                  <a:latin typeface="Symbol" panose="05050102010706020507" pitchFamily="18" charset="2"/>
                </a:rPr>
                <a:t>\</a:t>
              </a:r>
              <a:r>
                <a:rPr lang="en-US" altLang="zh-CN" sz="3200" i="1" dirty="0">
                  <a:solidFill>
                    <a:schemeClr val="bg1"/>
                  </a:solidFill>
                </a:rPr>
                <a:t>A</a:t>
              </a:r>
              <a:r>
                <a:rPr lang="en-US" altLang="zh-CN" sz="3200" dirty="0">
                  <a:solidFill>
                    <a:schemeClr val="bg1"/>
                  </a:solidFill>
                  <a:latin typeface="Symbol" panose="05050102010706020507" pitchFamily="18" charset="2"/>
                </a:rPr>
                <a:t>Ù</a:t>
              </a:r>
              <a:r>
                <a:rPr lang="en-US" altLang="zh-CN" sz="3200" i="1" dirty="0">
                  <a:solidFill>
                    <a:schemeClr val="bg1"/>
                  </a:solidFill>
                </a:rPr>
                <a:t>B</a:t>
              </a:r>
              <a:r>
                <a:rPr lang="en-US" altLang="zh-CN" sz="32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5371" name="Line 5">
              <a:extLst>
                <a:ext uri="{FF2B5EF4-FFF2-40B4-BE49-F238E27FC236}">
                  <a16:creationId xmlns:a16="http://schemas.microsoft.com/office/drawing/2014/main" id="{36DA6C41-E7F0-4A51-915F-290744D21B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5" y="2327"/>
              <a:ext cx="1392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372" name="Line 6">
              <a:extLst>
                <a:ext uri="{FF2B5EF4-FFF2-40B4-BE49-F238E27FC236}">
                  <a16:creationId xmlns:a16="http://schemas.microsoft.com/office/drawing/2014/main" id="{507B7D1E-68A9-4109-88C9-6599DDA733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3416"/>
              <a:ext cx="1152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366" name="Group 11">
            <a:extLst>
              <a:ext uri="{FF2B5EF4-FFF2-40B4-BE49-F238E27FC236}">
                <a16:creationId xmlns:a16="http://schemas.microsoft.com/office/drawing/2014/main" id="{1CA45E7C-ECD8-4F47-AE78-A40A7E4D24D1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398588"/>
            <a:ext cx="3741738" cy="5017559"/>
            <a:chOff x="431" y="881"/>
            <a:chExt cx="2162" cy="3471"/>
          </a:xfrm>
        </p:grpSpPr>
        <p:sp>
          <p:nvSpPr>
            <p:cNvPr id="15367" name="Rectangle 8">
              <a:extLst>
                <a:ext uri="{FF2B5EF4-FFF2-40B4-BE49-F238E27FC236}">
                  <a16:creationId xmlns:a16="http://schemas.microsoft.com/office/drawing/2014/main" id="{77F8576B-16CD-4335-BBEE-ECA4161B0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881"/>
              <a:ext cx="2162" cy="3471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3200" dirty="0">
                  <a:solidFill>
                    <a:schemeClr val="bg1"/>
                  </a:solidFill>
                </a:rPr>
                <a:t>(9) </a:t>
              </a:r>
              <a:r>
                <a:rPr lang="zh-CN" altLang="en-US" sz="3200" dirty="0">
                  <a:solidFill>
                    <a:schemeClr val="bg1"/>
                  </a:solidFill>
                </a:rPr>
                <a:t>析取三段论规则</a:t>
              </a:r>
            </a:p>
            <a:p>
              <a:pPr algn="just" eaLnBrk="1" hangingPunct="1"/>
              <a:r>
                <a:rPr lang="zh-CN" altLang="en-US" sz="3200" dirty="0">
                  <a:solidFill>
                    <a:schemeClr val="bg1"/>
                  </a:solidFill>
                </a:rPr>
                <a:t>               </a:t>
              </a:r>
              <a:r>
                <a:rPr lang="en-US" altLang="zh-CN" sz="3200" i="1" dirty="0">
                  <a:solidFill>
                    <a:schemeClr val="bg1"/>
                  </a:solidFill>
                </a:rPr>
                <a:t>A</a:t>
              </a:r>
              <a:r>
                <a:rPr lang="en-US" altLang="zh-CN" sz="3200" dirty="0">
                  <a:solidFill>
                    <a:schemeClr val="bg1"/>
                  </a:solidFill>
                  <a:latin typeface="Symbol" panose="05050102010706020507" pitchFamily="18" charset="2"/>
                </a:rPr>
                <a:t>Ú</a:t>
              </a:r>
              <a:r>
                <a:rPr lang="en-US" altLang="zh-CN" sz="3200" i="1" dirty="0">
                  <a:solidFill>
                    <a:schemeClr val="bg1"/>
                  </a:solidFill>
                </a:rPr>
                <a:t>B</a:t>
              </a:r>
              <a:endParaRPr lang="en-US" altLang="zh-CN" sz="3200" dirty="0">
                <a:solidFill>
                  <a:schemeClr val="bg1"/>
                </a:solidFill>
              </a:endParaRPr>
            </a:p>
            <a:p>
              <a:pPr algn="just" eaLnBrk="1" hangingPunct="1"/>
              <a:r>
                <a:rPr lang="en-US" altLang="zh-CN" sz="3200" dirty="0">
                  <a:solidFill>
                    <a:schemeClr val="bg1"/>
                  </a:solidFill>
                </a:rPr>
                <a:t>              </a:t>
              </a:r>
              <a:r>
                <a:rPr lang="en-US" altLang="zh-CN" sz="3200" dirty="0">
                  <a:solidFill>
                    <a:schemeClr val="bg1"/>
                  </a:solidFill>
                  <a:latin typeface="Symbol" panose="05050102010706020507" pitchFamily="18" charset="2"/>
                </a:rPr>
                <a:t>Ø</a:t>
              </a:r>
              <a:r>
                <a:rPr lang="en-US" altLang="zh-CN" sz="3200" i="1" dirty="0">
                  <a:solidFill>
                    <a:schemeClr val="bg1"/>
                  </a:solidFill>
                </a:rPr>
                <a:t>B</a:t>
              </a:r>
              <a:r>
                <a:rPr lang="en-US" altLang="zh-CN" sz="3200" u="sng" dirty="0">
                  <a:solidFill>
                    <a:schemeClr val="bg1"/>
                  </a:solidFill>
                </a:rPr>
                <a:t>    </a:t>
              </a:r>
              <a:endParaRPr lang="en-US" altLang="zh-CN" sz="3200" dirty="0">
                <a:solidFill>
                  <a:schemeClr val="bg1"/>
                </a:solidFill>
              </a:endParaRPr>
            </a:p>
            <a:p>
              <a:pPr algn="just" eaLnBrk="1" hangingPunct="1"/>
              <a:r>
                <a:rPr lang="en-US" altLang="zh-CN" sz="3200" dirty="0">
                  <a:solidFill>
                    <a:schemeClr val="bg1"/>
                  </a:solidFill>
                </a:rPr>
                <a:t>              </a:t>
              </a:r>
              <a:r>
                <a:rPr lang="en-US" altLang="zh-CN" sz="3200" dirty="0">
                  <a:solidFill>
                    <a:schemeClr val="bg1"/>
                  </a:solidFill>
                  <a:latin typeface="Symbol" panose="05050102010706020507" pitchFamily="18" charset="2"/>
                </a:rPr>
                <a:t>\</a:t>
              </a:r>
              <a:r>
                <a:rPr lang="en-US" altLang="zh-CN" sz="3200" i="1" dirty="0">
                  <a:solidFill>
                    <a:schemeClr val="bg1"/>
                  </a:solidFill>
                </a:rPr>
                <a:t>A</a:t>
              </a:r>
              <a:endParaRPr lang="en-US" altLang="zh-CN" sz="3200" dirty="0">
                <a:solidFill>
                  <a:schemeClr val="bg1"/>
                </a:solidFill>
              </a:endParaRPr>
            </a:p>
            <a:p>
              <a:pPr algn="just" eaLnBrk="1" hangingPunct="1"/>
              <a:r>
                <a:rPr lang="en-US" altLang="zh-CN" sz="3200" dirty="0">
                  <a:solidFill>
                    <a:schemeClr val="bg1"/>
                  </a:solidFill>
                </a:rPr>
                <a:t> (10)</a:t>
              </a:r>
              <a:r>
                <a:rPr lang="zh-CN" altLang="en-US" sz="3200" dirty="0">
                  <a:solidFill>
                    <a:schemeClr val="bg1"/>
                  </a:solidFill>
                </a:rPr>
                <a:t>构造性二难推理规则</a:t>
              </a:r>
            </a:p>
            <a:p>
              <a:pPr algn="just" eaLnBrk="1" hangingPunct="1"/>
              <a:r>
                <a:rPr lang="zh-CN" altLang="en-US" sz="3200" dirty="0">
                  <a:solidFill>
                    <a:schemeClr val="bg1"/>
                  </a:solidFill>
                </a:rPr>
                <a:t>               </a:t>
              </a:r>
              <a:r>
                <a:rPr lang="en-US" altLang="zh-CN" sz="3200" i="1" dirty="0">
                  <a:solidFill>
                    <a:schemeClr val="bg1"/>
                  </a:solidFill>
                </a:rPr>
                <a:t>A</a:t>
              </a:r>
              <a:r>
                <a:rPr lang="en-US" altLang="zh-CN" sz="3200" dirty="0">
                  <a:solidFill>
                    <a:schemeClr val="bg1"/>
                  </a:solidFill>
                  <a:latin typeface="Symbol" panose="05050102010706020507" pitchFamily="18" charset="2"/>
                </a:rPr>
                <a:t>®</a:t>
              </a:r>
              <a:r>
                <a:rPr lang="en-US" altLang="zh-CN" sz="3200" i="1" dirty="0">
                  <a:solidFill>
                    <a:schemeClr val="bg1"/>
                  </a:solidFill>
                </a:rPr>
                <a:t>B</a:t>
              </a:r>
              <a:endParaRPr lang="en-US" altLang="zh-CN" sz="3200" dirty="0">
                <a:solidFill>
                  <a:schemeClr val="bg1"/>
                </a:solidFill>
              </a:endParaRPr>
            </a:p>
            <a:p>
              <a:pPr algn="just" eaLnBrk="1" hangingPunct="1"/>
              <a:r>
                <a:rPr lang="en-US" altLang="zh-CN" sz="3200" dirty="0">
                  <a:solidFill>
                    <a:schemeClr val="bg1"/>
                  </a:solidFill>
                </a:rPr>
                <a:t>               </a:t>
              </a:r>
              <a:r>
                <a:rPr lang="en-US" altLang="zh-CN" sz="3200" i="1" dirty="0">
                  <a:solidFill>
                    <a:schemeClr val="bg1"/>
                  </a:solidFill>
                </a:rPr>
                <a:t>C</a:t>
              </a:r>
              <a:r>
                <a:rPr lang="en-US" altLang="zh-CN" sz="3200" dirty="0">
                  <a:solidFill>
                    <a:schemeClr val="bg1"/>
                  </a:solidFill>
                  <a:latin typeface="Symbol" panose="05050102010706020507" pitchFamily="18" charset="2"/>
                </a:rPr>
                <a:t>®</a:t>
              </a:r>
              <a:r>
                <a:rPr lang="en-US" altLang="zh-CN" sz="3200" i="1" dirty="0">
                  <a:solidFill>
                    <a:schemeClr val="bg1"/>
                  </a:solidFill>
                </a:rPr>
                <a:t>D</a:t>
              </a:r>
              <a:endParaRPr lang="en-US" altLang="zh-CN" sz="3200" dirty="0">
                <a:solidFill>
                  <a:schemeClr val="bg1"/>
                </a:solidFill>
              </a:endParaRPr>
            </a:p>
            <a:p>
              <a:pPr algn="just" eaLnBrk="1" hangingPunct="1"/>
              <a:r>
                <a:rPr lang="en-US" altLang="zh-CN" sz="3200" dirty="0">
                  <a:solidFill>
                    <a:schemeClr val="bg1"/>
                  </a:solidFill>
                </a:rPr>
                <a:t>               </a:t>
              </a:r>
              <a:r>
                <a:rPr lang="en-US" altLang="zh-CN" sz="3200" i="1" dirty="0">
                  <a:solidFill>
                    <a:schemeClr val="bg1"/>
                  </a:solidFill>
                </a:rPr>
                <a:t>A</a:t>
              </a:r>
              <a:r>
                <a:rPr lang="en-US" altLang="zh-CN" sz="3200" dirty="0">
                  <a:solidFill>
                    <a:schemeClr val="bg1"/>
                  </a:solidFill>
                  <a:latin typeface="Symbol" panose="05050102010706020507" pitchFamily="18" charset="2"/>
                </a:rPr>
                <a:t>Ú</a:t>
              </a:r>
              <a:r>
                <a:rPr lang="en-US" altLang="zh-CN" sz="3200" i="1" dirty="0">
                  <a:solidFill>
                    <a:schemeClr val="bg1"/>
                  </a:solidFill>
                </a:rPr>
                <a:t>C</a:t>
              </a:r>
              <a:r>
                <a:rPr lang="en-US" altLang="zh-CN" sz="3200" dirty="0">
                  <a:solidFill>
                    <a:schemeClr val="bg1"/>
                  </a:solidFill>
                </a:rPr>
                <a:t> </a:t>
              </a:r>
              <a:r>
                <a:rPr lang="en-US" altLang="zh-CN" sz="3200" u="sng" dirty="0">
                  <a:solidFill>
                    <a:schemeClr val="bg1"/>
                  </a:solidFill>
                </a:rPr>
                <a:t>  </a:t>
              </a:r>
              <a:endParaRPr lang="en-US" altLang="zh-CN" sz="3200" dirty="0">
                <a:solidFill>
                  <a:schemeClr val="bg1"/>
                </a:solidFill>
              </a:endParaRPr>
            </a:p>
            <a:p>
              <a:pPr algn="just" eaLnBrk="1" hangingPunct="1"/>
              <a:r>
                <a:rPr lang="en-US" altLang="zh-CN" sz="3200" dirty="0">
                  <a:solidFill>
                    <a:schemeClr val="bg1"/>
                  </a:solidFill>
                </a:rPr>
                <a:t>            </a:t>
              </a:r>
              <a:r>
                <a:rPr lang="en-US" altLang="zh-CN" sz="3200" dirty="0">
                  <a:solidFill>
                    <a:schemeClr val="bg1"/>
                  </a:solidFill>
                  <a:latin typeface="Symbol" panose="05050102010706020507" pitchFamily="18" charset="2"/>
                </a:rPr>
                <a:t>\</a:t>
              </a:r>
              <a:r>
                <a:rPr lang="en-US" altLang="zh-CN" sz="3200" i="1" dirty="0">
                  <a:solidFill>
                    <a:schemeClr val="bg1"/>
                  </a:solidFill>
                </a:rPr>
                <a:t>B</a:t>
              </a:r>
              <a:r>
                <a:rPr lang="en-US" altLang="zh-CN" sz="3200" dirty="0">
                  <a:solidFill>
                    <a:schemeClr val="bg1"/>
                  </a:solidFill>
                  <a:latin typeface="Symbol" panose="05050102010706020507" pitchFamily="18" charset="2"/>
                </a:rPr>
                <a:t>Ú</a:t>
              </a:r>
              <a:r>
                <a:rPr lang="en-US" altLang="zh-CN" sz="3200" i="1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5368" name="Line 9">
              <a:extLst>
                <a:ext uri="{FF2B5EF4-FFF2-40B4-BE49-F238E27FC236}">
                  <a16:creationId xmlns:a16="http://schemas.microsoft.com/office/drawing/2014/main" id="{9EB3C084-964C-461D-B184-2BC1C198C0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872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9" name="Line 10">
              <a:extLst>
                <a:ext uri="{FF2B5EF4-FFF2-40B4-BE49-F238E27FC236}">
                  <a16:creationId xmlns:a16="http://schemas.microsoft.com/office/drawing/2014/main" id="{5C77C05F-723D-4184-B438-3C8A6B9960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6" y="3979"/>
              <a:ext cx="1056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" name="Line 5">
            <a:extLst>
              <a:ext uri="{FF2B5EF4-FFF2-40B4-BE49-F238E27FC236}">
                <a16:creationId xmlns:a16="http://schemas.microsoft.com/office/drawing/2014/main" id="{B59975C7-8AFD-44C7-9E25-30B349B4AD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8308" y="2924944"/>
            <a:ext cx="1827602" cy="0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10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9E95F99D-6610-44C8-99D8-F6DDA5F906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>
              <a:defRPr/>
            </a:pPr>
            <a:r>
              <a:rPr lang="zh-CN" altLang="en-US" sz="4400" dirty="0">
                <a:solidFill>
                  <a:schemeClr val="tx1"/>
                </a:solidFill>
                <a:latin typeface="宋体" pitchFamily="2" charset="-122"/>
              </a:rPr>
              <a:t>构造证明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883198C3-343C-4876-9005-97A87025C7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solidFill>
            <a:srgbClr val="D9F1FF"/>
          </a:solidFill>
          <a:ln w="25400" cap="flat">
            <a:solidFill>
              <a:srgbClr val="003399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例 构造下面推理的证明：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若明天是星期一或星期三，我就有课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若有课，今天必备课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我今天下午没备课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所以，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明天不是星期一和星期三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解  设 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：明天是星期一，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q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：明天是星期三，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：我有课，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：我今天备课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形式结构为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前提：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solidFill>
                  <a:schemeClr val="bg1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8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bg1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sz="28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 err="1">
                <a:solidFill>
                  <a:schemeClr val="bg1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8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sz="2800" b="1" dirty="0" err="1">
                <a:solidFill>
                  <a:schemeClr val="bg1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28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s</a:t>
            </a: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结论：</a:t>
            </a:r>
            <a:r>
              <a:rPr lang="en-US" altLang="zh-CN" sz="2800" b="1" dirty="0" err="1">
                <a:solidFill>
                  <a:schemeClr val="bg1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28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solidFill>
                  <a:schemeClr val="bg1"/>
                </a:solidFill>
                <a:latin typeface="Symbol" panose="05050102010706020507" pitchFamily="18" charset="2"/>
              </a:rPr>
              <a:t>ÙØ</a:t>
            </a:r>
            <a:r>
              <a:rPr lang="en-US" altLang="zh-CN" sz="28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6386" name="灯片编号占位符 4">
            <a:extLst>
              <a:ext uri="{FF2B5EF4-FFF2-40B4-BE49-F238E27FC236}">
                <a16:creationId xmlns:a16="http://schemas.microsoft.com/office/drawing/2014/main" id="{D9B94920-6BCA-41C1-9D7D-9CFF285F5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9CD4FBD-AE15-490A-A791-831EB81A9B0F}" type="slidenum">
              <a:rPr lang="en-US" altLang="zh-CN" sz="2400" smtClean="0">
                <a:solidFill>
                  <a:srgbClr val="FFFFFF"/>
                </a:solidFill>
                <a:latin typeface="Arial Black" pitchFamily="34" charset="0"/>
              </a:rPr>
              <a:pPr eaLnBrk="1" hangingPunct="1"/>
              <a:t>19</a:t>
            </a:fld>
            <a:endParaRPr lang="en-US" altLang="zh-CN" sz="2400" dirty="0">
              <a:solidFill>
                <a:srgbClr val="FFFFFF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32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zh-CN" sz="5200" b="1" dirty="0">
                <a:solidFill>
                  <a:schemeClr val="tx1"/>
                </a:solidFill>
              </a:rPr>
              <a:t>离散数学</a:t>
            </a:r>
            <a:r>
              <a:rPr lang="en-US" altLang="zh-CN" sz="5200" b="1" dirty="0">
                <a:solidFill>
                  <a:schemeClr val="tx1"/>
                </a:solidFill>
              </a:rPr>
              <a:t>· </a:t>
            </a:r>
            <a:r>
              <a:rPr lang="zh-CN" altLang="en-US" sz="5200" b="1" dirty="0">
                <a:solidFill>
                  <a:schemeClr val="tx1"/>
                </a:solidFill>
              </a:rPr>
              <a:t>数理逻辑</a:t>
            </a:r>
            <a:endParaRPr lang="zh-CN" altLang="zh-CN" sz="5200" b="1" dirty="0">
              <a:solidFill>
                <a:schemeClr val="tx1"/>
              </a:solidFill>
            </a:endParaRPr>
          </a:p>
        </p:txBody>
      </p:sp>
      <p:sp>
        <p:nvSpPr>
          <p:cNvPr id="46083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8C12443-11B2-4A91-9D21-1E844D00C746}" type="slidenum">
              <a:rPr lang="en-US" altLang="zh-CN" b="1">
                <a:solidFill>
                  <a:schemeClr val="tx1"/>
                </a:solidFill>
              </a:rPr>
              <a:pPr/>
              <a:t>2</a:t>
            </a:fld>
            <a:endParaRPr lang="en-US" altLang="zh-CN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4FD9891E-3221-419A-8D47-AA721588DB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>
              <a:defRPr/>
            </a:pPr>
            <a:r>
              <a:rPr lang="zh-CN" altLang="en-US" sz="4400" dirty="0">
                <a:solidFill>
                  <a:schemeClr val="tx1"/>
                </a:solidFill>
                <a:latin typeface="宋体" pitchFamily="2" charset="-122"/>
              </a:rPr>
              <a:t>构造证明</a:t>
            </a:r>
            <a:endParaRPr lang="en-US" altLang="zh-CN" sz="4400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DEF6063C-8BE5-4BF1-B565-D90EAD97F5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solidFill>
            <a:srgbClr val="D9F1FF"/>
          </a:solidFill>
          <a:ln w="25400" cap="flat">
            <a:solidFill>
              <a:srgbClr val="003399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证明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① </a:t>
            </a:r>
            <a:r>
              <a:rPr lang="en-US" altLang="zh-CN" sz="28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 err="1">
                <a:solidFill>
                  <a:schemeClr val="bg1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8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          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前提引入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② </a:t>
            </a:r>
            <a:r>
              <a:rPr lang="en-US" altLang="zh-CN" sz="2800" b="1" dirty="0" err="1">
                <a:solidFill>
                  <a:schemeClr val="bg1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28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             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前提引入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③ </a:t>
            </a:r>
            <a:r>
              <a:rPr lang="en-US" altLang="zh-CN" sz="2800" b="1" dirty="0" err="1">
                <a:solidFill>
                  <a:schemeClr val="bg1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28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             ①②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拒取式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④ 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solidFill>
                  <a:schemeClr val="bg1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8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bg1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   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前提引入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⑤ </a:t>
            </a:r>
            <a:r>
              <a:rPr lang="en-US" altLang="zh-CN" sz="2800" b="1" dirty="0">
                <a:solidFill>
                  <a:schemeClr val="bg1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solidFill>
                  <a:schemeClr val="bg1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8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)              ③④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拒取式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⑥ </a:t>
            </a:r>
            <a:r>
              <a:rPr lang="en-US" altLang="zh-CN" sz="2800" b="1" dirty="0" err="1">
                <a:solidFill>
                  <a:schemeClr val="bg1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28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solidFill>
                  <a:schemeClr val="bg1"/>
                </a:solidFill>
                <a:latin typeface="Symbol" panose="05050102010706020507" pitchFamily="18" charset="2"/>
              </a:rPr>
              <a:t>ÙØ</a:t>
            </a:r>
            <a:r>
              <a:rPr lang="en-US" altLang="zh-CN" sz="28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      ⑤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置换 </a:t>
            </a:r>
          </a:p>
        </p:txBody>
      </p:sp>
      <p:sp>
        <p:nvSpPr>
          <p:cNvPr id="17410" name="灯片编号占位符 4">
            <a:extLst>
              <a:ext uri="{FF2B5EF4-FFF2-40B4-BE49-F238E27FC236}">
                <a16:creationId xmlns:a16="http://schemas.microsoft.com/office/drawing/2014/main" id="{A0C506A5-3F46-474B-8620-506728750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563B436-59AA-4BCA-9207-0AFFD818D6D2}" type="slidenum">
              <a:rPr lang="en-US" altLang="zh-CN" sz="2400" smtClean="0">
                <a:solidFill>
                  <a:srgbClr val="FFFFFF"/>
                </a:solidFill>
                <a:latin typeface="Arial Black" pitchFamily="34" charset="0"/>
              </a:rPr>
              <a:pPr eaLnBrk="1" hangingPunct="1"/>
              <a:t>20</a:t>
            </a:fld>
            <a:endParaRPr lang="en-US" altLang="zh-CN" sz="2400" dirty="0">
              <a:solidFill>
                <a:srgbClr val="FFFFFF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249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B98CD30D-938B-40B5-85D4-43F1C5C16E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>
              <a:defRPr/>
            </a:pPr>
            <a:r>
              <a:rPr lang="zh-CN" altLang="en-US" sz="4400" dirty="0">
                <a:solidFill>
                  <a:schemeClr val="tx1"/>
                </a:solidFill>
                <a:latin typeface="宋体" pitchFamily="2" charset="-122"/>
              </a:rPr>
              <a:t>构造证明：附加前提证明法 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438019E-2E60-4CD8-9229-67B19A0B41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1520" y="1639888"/>
            <a:ext cx="8659812" cy="4957762"/>
          </a:xfrm>
          <a:noFill/>
        </p:spPr>
        <p:txBody>
          <a:bodyPr lIns="92075" tIns="46038" rIns="92075" bIns="46038"/>
          <a:lstStyle/>
          <a:p>
            <a:pPr algn="just"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欲证明：</a:t>
            </a:r>
            <a:r>
              <a:rPr lang="en-US" altLang="zh-CN" sz="3200" b="1" dirty="0">
                <a:latin typeface="Times New Roman" panose="02020603050405020304" pitchFamily="18" charset="0"/>
              </a:rPr>
              <a:t>								</a:t>
            </a:r>
            <a:r>
              <a:rPr lang="zh-CN" altLang="en-US" sz="3200" b="1" dirty="0">
                <a:latin typeface="Times New Roman" panose="02020603050405020304" pitchFamily="18" charset="0"/>
              </a:rPr>
              <a:t>等价地证明：</a:t>
            </a:r>
          </a:p>
          <a:p>
            <a:pPr algn="just"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前提：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30000" dirty="0">
                <a:solidFill>
                  <a:srgbClr val="FFFF00"/>
                </a:solidFill>
                <a:latin typeface="Times New Roman" panose="02020603050405020304" pitchFamily="18" charset="0"/>
              </a:rPr>
              <a:t>k				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前提：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30000" dirty="0">
                <a:solidFill>
                  <a:srgbClr val="FFFF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C</a:t>
            </a:r>
            <a:endParaRPr lang="en-US" altLang="zh-CN" sz="28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结论：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rgbClr val="FFFF00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B							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结论：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 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原理：       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Symbol" panose="05050102010706020507" pitchFamily="18" charset="2"/>
              </a:rPr>
              <a:t>Ù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3200" b="1" dirty="0">
                <a:latin typeface="Symbol" panose="05050102010706020507" pitchFamily="18" charset="2"/>
              </a:rPr>
              <a:t>Ù</a:t>
            </a:r>
            <a:r>
              <a:rPr lang="en-US" altLang="zh-CN" sz="3200" b="1" dirty="0">
                <a:latin typeface="Times New Roman" panose="02020603050405020304" pitchFamily="18" charset="0"/>
              </a:rPr>
              <a:t>…</a:t>
            </a:r>
            <a:r>
              <a:rPr lang="en-US" altLang="zh-CN" sz="3200" b="1" dirty="0" err="1">
                <a:latin typeface="Symbol" panose="05050102010706020507" pitchFamily="18" charset="2"/>
              </a:rPr>
              <a:t>Ù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3200" b="1" i="1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zh-CN" sz="3200" b="1" dirty="0">
                <a:latin typeface="Times New Roman" panose="02020603050405020304" pitchFamily="18" charset="0"/>
              </a:rPr>
              <a:t>) </a:t>
            </a:r>
            <a:r>
              <a:rPr lang="en-US" altLang="zh-CN" sz="3200" b="1" dirty="0">
                <a:latin typeface="Symbol" panose="05050102010706020507" pitchFamily="18" charset="2"/>
              </a:rPr>
              <a:t>® 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3200" b="1" dirty="0">
                <a:latin typeface="Symbol" panose="05050102010706020507" pitchFamily="18" charset="2"/>
              </a:rPr>
              <a:t>®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              </a:t>
            </a:r>
            <a:r>
              <a:rPr lang="en-US" altLang="zh-CN" sz="3200" b="1" dirty="0">
                <a:latin typeface="Symbol" panose="05050102010706020507" pitchFamily="18" charset="2"/>
              </a:rPr>
              <a:t>Û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Symbol" panose="05050102010706020507" pitchFamily="18" charset="2"/>
              </a:rPr>
              <a:t>Ø</a:t>
            </a:r>
            <a:r>
              <a:rPr lang="en-US" altLang="zh-CN" sz="3200" b="1" dirty="0">
                <a:latin typeface="Times New Roman" panose="02020603050405020304" pitchFamily="18" charset="0"/>
              </a:rPr>
              <a:t>(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Symbol" panose="05050102010706020507" pitchFamily="18" charset="2"/>
              </a:rPr>
              <a:t>Ù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3200" b="1" dirty="0">
                <a:latin typeface="Symbol" panose="05050102010706020507" pitchFamily="18" charset="2"/>
              </a:rPr>
              <a:t>Ù</a:t>
            </a:r>
            <a:r>
              <a:rPr lang="en-US" altLang="zh-CN" sz="3200" b="1" dirty="0">
                <a:latin typeface="Times New Roman" panose="02020603050405020304" pitchFamily="18" charset="0"/>
              </a:rPr>
              <a:t>…</a:t>
            </a:r>
            <a:r>
              <a:rPr lang="en-US" altLang="zh-CN" sz="3200" b="1" dirty="0" err="1">
                <a:latin typeface="Symbol" panose="05050102010706020507" pitchFamily="18" charset="2"/>
              </a:rPr>
              <a:t>Ù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3200" b="1" i="1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zh-CN" sz="3200" b="1" dirty="0">
                <a:latin typeface="Times New Roman" panose="02020603050405020304" pitchFamily="18" charset="0"/>
              </a:rPr>
              <a:t>) </a:t>
            </a:r>
            <a:r>
              <a:rPr lang="en-US" altLang="zh-CN" sz="3200" b="1" dirty="0">
                <a:latin typeface="Symbol" panose="05050102010706020507" pitchFamily="18" charset="2"/>
              </a:rPr>
              <a:t>Ú 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dirty="0">
                <a:latin typeface="Symbol" panose="05050102010706020507" pitchFamily="18" charset="2"/>
              </a:rPr>
              <a:t>Ø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3200" b="1" dirty="0">
                <a:latin typeface="Symbol" panose="05050102010706020507" pitchFamily="18" charset="2"/>
              </a:rPr>
              <a:t>Ú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              </a:t>
            </a:r>
            <a:r>
              <a:rPr lang="en-US" altLang="zh-CN" sz="3200" b="1" dirty="0">
                <a:latin typeface="Symbol" panose="05050102010706020507" pitchFamily="18" charset="2"/>
              </a:rPr>
              <a:t>Û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Symbol" panose="05050102010706020507" pitchFamily="18" charset="2"/>
              </a:rPr>
              <a:t>Ø</a:t>
            </a:r>
            <a:r>
              <a:rPr lang="en-US" altLang="zh-CN" sz="3200" b="1" dirty="0">
                <a:latin typeface="Times New Roman" panose="02020603050405020304" pitchFamily="18" charset="0"/>
              </a:rPr>
              <a:t>(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Symbol" panose="05050102010706020507" pitchFamily="18" charset="2"/>
              </a:rPr>
              <a:t>Ù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3200" b="1" dirty="0">
                <a:latin typeface="Symbol" panose="05050102010706020507" pitchFamily="18" charset="2"/>
              </a:rPr>
              <a:t>Ù</a:t>
            </a:r>
            <a:r>
              <a:rPr lang="en-US" altLang="zh-CN" sz="3200" b="1" dirty="0">
                <a:latin typeface="Times New Roman" panose="02020603050405020304" pitchFamily="18" charset="0"/>
              </a:rPr>
              <a:t>…</a:t>
            </a:r>
            <a:r>
              <a:rPr lang="en-US" altLang="zh-CN" sz="3200" b="1" dirty="0" err="1">
                <a:latin typeface="Symbol" panose="05050102010706020507" pitchFamily="18" charset="2"/>
              </a:rPr>
              <a:t>Ù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3200" b="1" i="1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zh-CN" sz="3200" b="1" dirty="0" err="1">
                <a:latin typeface="Symbol" panose="05050102010706020507" pitchFamily="18" charset="2"/>
              </a:rPr>
              <a:t>Ù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C</a:t>
            </a:r>
            <a:r>
              <a:rPr lang="en-US" altLang="zh-CN" sz="3200" b="1" dirty="0">
                <a:latin typeface="Times New Roman" panose="02020603050405020304" pitchFamily="18" charset="0"/>
              </a:rPr>
              <a:t>) </a:t>
            </a:r>
            <a:r>
              <a:rPr lang="en-US" altLang="zh-CN" sz="3200" b="1" dirty="0">
                <a:latin typeface="Symbol" panose="05050102010706020507" pitchFamily="18" charset="2"/>
              </a:rPr>
              <a:t>Ú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B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              </a:t>
            </a:r>
            <a:r>
              <a:rPr lang="en-US" altLang="zh-CN" sz="3200" b="1" dirty="0">
                <a:latin typeface="Symbol" panose="05050102010706020507" pitchFamily="18" charset="2"/>
              </a:rPr>
              <a:t>Û</a:t>
            </a:r>
            <a:r>
              <a:rPr lang="en-US" altLang="zh-CN" sz="3200" b="1" dirty="0">
                <a:latin typeface="Times New Roman" panose="02020603050405020304" pitchFamily="18" charset="0"/>
              </a:rPr>
              <a:t> 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Symbol" panose="05050102010706020507" pitchFamily="18" charset="2"/>
              </a:rPr>
              <a:t>Ù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3200" b="1" dirty="0">
                <a:latin typeface="Symbol" panose="05050102010706020507" pitchFamily="18" charset="2"/>
              </a:rPr>
              <a:t>Ù</a:t>
            </a:r>
            <a:r>
              <a:rPr lang="en-US" altLang="zh-CN" sz="3200" b="1" dirty="0">
                <a:latin typeface="Times New Roman" panose="02020603050405020304" pitchFamily="18" charset="0"/>
              </a:rPr>
              <a:t>…</a:t>
            </a:r>
            <a:r>
              <a:rPr lang="en-US" altLang="zh-CN" sz="3200" b="1" dirty="0" err="1">
                <a:latin typeface="Symbol" panose="05050102010706020507" pitchFamily="18" charset="2"/>
              </a:rPr>
              <a:t>Ù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3200" b="1" i="1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zh-CN" sz="3200" b="1" dirty="0" err="1">
                <a:latin typeface="Symbol" panose="05050102010706020507" pitchFamily="18" charset="2"/>
              </a:rPr>
              <a:t>Ù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C</a:t>
            </a:r>
            <a:r>
              <a:rPr lang="en-US" altLang="zh-CN" sz="3200" b="1" dirty="0">
                <a:latin typeface="Times New Roman" panose="02020603050405020304" pitchFamily="18" charset="0"/>
              </a:rPr>
              <a:t>) </a:t>
            </a:r>
            <a:r>
              <a:rPr lang="en-US" altLang="zh-CN" sz="3200" b="1" dirty="0">
                <a:latin typeface="Symbol" panose="05050102010706020507" pitchFamily="18" charset="2"/>
              </a:rPr>
              <a:t>®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8434" name="灯片编号占位符 4">
            <a:extLst>
              <a:ext uri="{FF2B5EF4-FFF2-40B4-BE49-F238E27FC236}">
                <a16:creationId xmlns:a16="http://schemas.microsoft.com/office/drawing/2014/main" id="{7A9AEA2B-5021-4901-9DE8-2BCD9011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390BB22-BFDB-4916-9EC6-BEDAFA52CCC3}" type="slidenum">
              <a:rPr lang="en-US" altLang="zh-CN" sz="2400" smtClean="0">
                <a:solidFill>
                  <a:srgbClr val="FFFFFF"/>
                </a:solidFill>
                <a:latin typeface="Arial Black" pitchFamily="34" charset="0"/>
              </a:rPr>
              <a:pPr eaLnBrk="1" hangingPunct="1"/>
              <a:t>21</a:t>
            </a:fld>
            <a:endParaRPr lang="en-US" altLang="zh-CN" sz="2400" dirty="0">
              <a:solidFill>
                <a:srgbClr val="FFFFFF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737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097A206F-1997-4BF2-9FBF-D2559F2EE7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>
              <a:defRPr/>
            </a:pPr>
            <a:r>
              <a:rPr lang="zh-CN" altLang="en-US" sz="4400" dirty="0">
                <a:solidFill>
                  <a:schemeClr val="tx1"/>
                </a:solidFill>
                <a:latin typeface="宋体" pitchFamily="2" charset="-122"/>
              </a:rPr>
              <a:t>附加前提证明 </a:t>
            </a:r>
            <a:r>
              <a:rPr lang="en-US" altLang="zh-CN" sz="4400" dirty="0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zh-CN" altLang="en-US" sz="4400" dirty="0">
                <a:solidFill>
                  <a:schemeClr val="tx1"/>
                </a:solidFill>
                <a:latin typeface="宋体" pitchFamily="2" charset="-122"/>
              </a:rPr>
              <a:t>续</a:t>
            </a:r>
            <a:r>
              <a:rPr lang="en-US" altLang="zh-CN" sz="4400" dirty="0">
                <a:solidFill>
                  <a:schemeClr val="tx1"/>
                </a:solidFill>
                <a:latin typeface="宋体" pitchFamily="2" charset="-122"/>
              </a:rPr>
              <a:t>)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9B6407FC-802B-4E45-A0F1-61BFB4EB10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031" name="灯片编号占位符 4">
            <a:extLst>
              <a:ext uri="{FF2B5EF4-FFF2-40B4-BE49-F238E27FC236}">
                <a16:creationId xmlns:a16="http://schemas.microsoft.com/office/drawing/2014/main" id="{41E41B4F-31A9-4151-A6F3-8260B0453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69EF612-C62A-498A-A131-857C370963EC}" type="slidenum">
              <a:rPr lang="en-US" altLang="zh-CN" sz="2400" smtClean="0">
                <a:solidFill>
                  <a:srgbClr val="FFFFFF"/>
                </a:solidFill>
                <a:latin typeface="Arial Black" pitchFamily="34" charset="0"/>
              </a:rPr>
              <a:pPr eaLnBrk="1" hangingPunct="1"/>
              <a:t>22</a:t>
            </a:fld>
            <a:endParaRPr lang="en-US" altLang="zh-CN" sz="2400" dirty="0">
              <a:solidFill>
                <a:srgbClr val="FFFFFF"/>
              </a:solidFill>
              <a:latin typeface="Arial Black" pitchFamily="34" charset="0"/>
            </a:endParaRP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939C6C73-2535-40D6-92F7-BB60BF16E480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556792"/>
            <a:ext cx="8280400" cy="2170177"/>
            <a:chOff x="340" y="972"/>
            <a:chExt cx="4994" cy="1234"/>
          </a:xfrm>
        </p:grpSpPr>
        <p:graphicFrame>
          <p:nvGraphicFramePr>
            <p:cNvPr id="1027" name="Object 4">
              <a:extLst>
                <a:ext uri="{FF2B5EF4-FFF2-40B4-BE49-F238E27FC236}">
                  <a16:creationId xmlns:a16="http://schemas.microsoft.com/office/drawing/2014/main" id="{2B08E1E0-44AF-4A3A-B11D-D6FF88D0441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726" y="1185"/>
            <a:ext cx="370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461" name="Equation" r:id="rId4" imgW="587375" imgH="503238" progId="Equation.3">
                    <p:embed/>
                  </p:oleObj>
                </mc:Choice>
                <mc:Fallback>
                  <p:oleObj name="Equation" r:id="rId4" imgW="587375" imgH="503238" progId="Equation.3">
                    <p:embed/>
                    <p:pic>
                      <p:nvPicPr>
                        <p:cNvPr id="1027" name="Object 4">
                          <a:extLst>
                            <a:ext uri="{FF2B5EF4-FFF2-40B4-BE49-F238E27FC236}">
                              <a16:creationId xmlns:a16="http://schemas.microsoft.com/office/drawing/2014/main" id="{2B08E1E0-44AF-4A3A-B11D-D6FF88D04416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6" y="1185"/>
                          <a:ext cx="370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" name="Object 5">
              <a:extLst>
                <a:ext uri="{FF2B5EF4-FFF2-40B4-BE49-F238E27FC236}">
                  <a16:creationId xmlns:a16="http://schemas.microsoft.com/office/drawing/2014/main" id="{47E0C1BE-1FBD-4BF5-AA77-3A2DF08E367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841" y="1488"/>
            <a:ext cx="370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462" name="Equation" r:id="rId6" imgW="587375" imgH="503238" progId="Equation.3">
                    <p:embed/>
                  </p:oleObj>
                </mc:Choice>
                <mc:Fallback>
                  <p:oleObj name="Equation" r:id="rId6" imgW="587375" imgH="503238" progId="Equation.3">
                    <p:embed/>
                    <p:pic>
                      <p:nvPicPr>
                        <p:cNvPr id="1028" name="Object 5">
                          <a:extLst>
                            <a:ext uri="{FF2B5EF4-FFF2-40B4-BE49-F238E27FC236}">
                              <a16:creationId xmlns:a16="http://schemas.microsoft.com/office/drawing/2014/main" id="{47E0C1BE-1FBD-4BF5-AA77-3A2DF08E3675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1" y="1488"/>
                          <a:ext cx="370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8" name="Rectangle 7">
              <a:extLst>
                <a:ext uri="{FF2B5EF4-FFF2-40B4-BE49-F238E27FC236}">
                  <a16:creationId xmlns:a16="http://schemas.microsoft.com/office/drawing/2014/main" id="{74E048AA-7703-44C2-BE42-918BCD9EA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972"/>
              <a:ext cx="4994" cy="1234"/>
            </a:xfrm>
            <a:prstGeom prst="rect">
              <a:avLst/>
            </a:prstGeom>
            <a:solidFill>
              <a:srgbClr val="D9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0000"/>
                </a:lnSpc>
              </a:pPr>
              <a:r>
                <a:rPr lang="zh-CN" altLang="en-US" sz="3000" dirty="0">
                  <a:solidFill>
                    <a:schemeClr val="bg1"/>
                  </a:solidFill>
                </a:rPr>
                <a:t>例： 构造下面推理的证明</a:t>
              </a:r>
              <a:r>
                <a:rPr lang="en-US" altLang="zh-CN" sz="3000" dirty="0">
                  <a:solidFill>
                    <a:schemeClr val="bg1"/>
                  </a:solidFill>
                </a:rPr>
                <a:t>:  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lang="en-US" altLang="zh-CN" sz="3000" dirty="0">
                  <a:solidFill>
                    <a:schemeClr val="bg1"/>
                  </a:solidFill>
                </a:rPr>
                <a:t>      2</a:t>
              </a:r>
              <a:r>
                <a:rPr lang="zh-CN" altLang="en-US" sz="3000" dirty="0">
                  <a:solidFill>
                    <a:schemeClr val="bg1"/>
                  </a:solidFill>
                </a:rPr>
                <a:t>是素数或合数</a:t>
              </a:r>
              <a:r>
                <a:rPr lang="en-US" altLang="zh-CN" sz="3000" dirty="0">
                  <a:solidFill>
                    <a:schemeClr val="bg1"/>
                  </a:solidFill>
                </a:rPr>
                <a:t>. </a:t>
              </a:r>
              <a:r>
                <a:rPr lang="zh-CN" altLang="en-US" sz="3000" dirty="0">
                  <a:solidFill>
                    <a:schemeClr val="bg1"/>
                  </a:solidFill>
                </a:rPr>
                <a:t>若</a:t>
              </a:r>
              <a:r>
                <a:rPr lang="en-US" altLang="zh-CN" sz="3000" dirty="0">
                  <a:solidFill>
                    <a:schemeClr val="bg1"/>
                  </a:solidFill>
                </a:rPr>
                <a:t>2</a:t>
              </a:r>
              <a:r>
                <a:rPr lang="zh-CN" altLang="en-US" sz="3000" dirty="0">
                  <a:solidFill>
                    <a:schemeClr val="bg1"/>
                  </a:solidFill>
                </a:rPr>
                <a:t>是素数，则     是无理数</a:t>
              </a:r>
              <a:r>
                <a:rPr lang="en-US" altLang="zh-CN" sz="3000" dirty="0">
                  <a:solidFill>
                    <a:schemeClr val="bg1"/>
                  </a:solidFill>
                </a:rPr>
                <a:t>. 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lang="en-US" altLang="zh-CN" sz="3000" dirty="0">
                  <a:solidFill>
                    <a:schemeClr val="bg1"/>
                  </a:solidFill>
                </a:rPr>
                <a:t>     </a:t>
              </a:r>
              <a:r>
                <a:rPr lang="zh-CN" altLang="en-US" sz="3000" dirty="0">
                  <a:solidFill>
                    <a:schemeClr val="bg1"/>
                  </a:solidFill>
                </a:rPr>
                <a:t>若     是无理数，则</a:t>
              </a:r>
              <a:r>
                <a:rPr lang="en-US" altLang="zh-CN" sz="3000" dirty="0">
                  <a:solidFill>
                    <a:schemeClr val="bg1"/>
                  </a:solidFill>
                </a:rPr>
                <a:t>4</a:t>
              </a:r>
              <a:r>
                <a:rPr lang="zh-CN" altLang="en-US" sz="3000" dirty="0">
                  <a:solidFill>
                    <a:schemeClr val="bg1"/>
                  </a:solidFill>
                </a:rPr>
                <a:t>不是素数</a:t>
              </a:r>
              <a:r>
                <a:rPr lang="en-US" altLang="zh-CN" sz="3000" dirty="0">
                  <a:solidFill>
                    <a:schemeClr val="bg1"/>
                  </a:solidFill>
                </a:rPr>
                <a:t>. </a:t>
              </a:r>
              <a:r>
                <a:rPr lang="zh-CN" altLang="en-US" sz="3000" dirty="0">
                  <a:solidFill>
                    <a:schemeClr val="bg1"/>
                  </a:solidFill>
                </a:rPr>
                <a:t>所以，如果</a:t>
              </a:r>
              <a:r>
                <a:rPr lang="en-US" altLang="zh-CN" sz="3000" dirty="0">
                  <a:solidFill>
                    <a:schemeClr val="bg1"/>
                  </a:solidFill>
                </a:rPr>
                <a:t>4</a:t>
              </a:r>
              <a:r>
                <a:rPr lang="zh-CN" altLang="en-US" sz="3000" dirty="0">
                  <a:solidFill>
                    <a:schemeClr val="bg1"/>
                  </a:solidFill>
                </a:rPr>
                <a:t>是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lang="zh-CN" altLang="en-US" sz="3000" dirty="0">
                  <a:solidFill>
                    <a:schemeClr val="bg1"/>
                  </a:solidFill>
                </a:rPr>
                <a:t>     素数，则</a:t>
              </a:r>
              <a:r>
                <a:rPr lang="en-US" altLang="zh-CN" sz="3000" dirty="0">
                  <a:solidFill>
                    <a:schemeClr val="bg1"/>
                  </a:solidFill>
                </a:rPr>
                <a:t>2</a:t>
              </a:r>
              <a:r>
                <a:rPr lang="zh-CN" altLang="en-US" sz="3000" dirty="0">
                  <a:solidFill>
                    <a:schemeClr val="bg1"/>
                  </a:solidFill>
                </a:rPr>
                <a:t>是合数</a:t>
              </a:r>
              <a:r>
                <a:rPr lang="en-US" altLang="zh-CN" sz="3000" dirty="0">
                  <a:solidFill>
                    <a:schemeClr val="bg1"/>
                  </a:solidFill>
                </a:rPr>
                <a:t>. 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lang="en-US" altLang="zh-CN" sz="3000" dirty="0">
                  <a:solidFill>
                    <a:schemeClr val="bg1"/>
                  </a:solidFill>
                </a:rPr>
                <a:t>     </a:t>
              </a:r>
              <a:r>
                <a:rPr lang="zh-CN" altLang="en-US" sz="3000" dirty="0">
                  <a:solidFill>
                    <a:schemeClr val="bg1"/>
                  </a:solidFill>
                </a:rPr>
                <a:t>用附加前提证明法构造证明</a:t>
              </a:r>
            </a:p>
          </p:txBody>
        </p:sp>
        <p:graphicFrame>
          <p:nvGraphicFramePr>
            <p:cNvPr id="1029" name="Object 8">
              <a:extLst>
                <a:ext uri="{FF2B5EF4-FFF2-40B4-BE49-F238E27FC236}">
                  <a16:creationId xmlns:a16="http://schemas.microsoft.com/office/drawing/2014/main" id="{EC29B4BE-B6ED-4362-A921-9E24188434A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90984834"/>
                </p:ext>
              </p:extLst>
            </p:nvPr>
          </p:nvGraphicFramePr>
          <p:xfrm>
            <a:off x="3815" y="1147"/>
            <a:ext cx="400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463" name="Equation" r:id="rId8" imgW="635000" imgH="542925" progId="Equation.3">
                    <p:embed/>
                  </p:oleObj>
                </mc:Choice>
                <mc:Fallback>
                  <p:oleObj name="Equation" r:id="rId8" imgW="635000" imgH="542925" progId="Equation.3">
                    <p:embed/>
                    <p:pic>
                      <p:nvPicPr>
                        <p:cNvPr id="1029" name="Object 8">
                          <a:extLst>
                            <a:ext uri="{FF2B5EF4-FFF2-40B4-BE49-F238E27FC236}">
                              <a16:creationId xmlns:a16="http://schemas.microsoft.com/office/drawing/2014/main" id="{EC29B4BE-B6ED-4362-A921-9E24188434AF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5" y="1147"/>
                          <a:ext cx="400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0" name="Object 9">
              <a:extLst>
                <a:ext uri="{FF2B5EF4-FFF2-40B4-BE49-F238E27FC236}">
                  <a16:creationId xmlns:a16="http://schemas.microsoft.com/office/drawing/2014/main" id="{B98CE46B-58D7-4CE3-B4E7-B6915C003DA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14250143"/>
                </p:ext>
              </p:extLst>
            </p:nvPr>
          </p:nvGraphicFramePr>
          <p:xfrm>
            <a:off x="862" y="1395"/>
            <a:ext cx="400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464" name="Equation" r:id="rId10" imgW="635000" imgH="542925" progId="Equation.DSMT4">
                    <p:embed/>
                  </p:oleObj>
                </mc:Choice>
                <mc:Fallback>
                  <p:oleObj name="Equation" r:id="rId10" imgW="635000" imgH="542925" progId="Equation.DSMT4">
                    <p:embed/>
                    <p:pic>
                      <p:nvPicPr>
                        <p:cNvPr id="1030" name="Object 9">
                          <a:extLst>
                            <a:ext uri="{FF2B5EF4-FFF2-40B4-BE49-F238E27FC236}">
                              <a16:creationId xmlns:a16="http://schemas.microsoft.com/office/drawing/2014/main" id="{B98CE46B-58D7-4CE3-B4E7-B6915C003DAC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2" y="1395"/>
                          <a:ext cx="400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5">
            <a:extLst>
              <a:ext uri="{FF2B5EF4-FFF2-40B4-BE49-F238E27FC236}">
                <a16:creationId xmlns:a16="http://schemas.microsoft.com/office/drawing/2014/main" id="{79EF38D2-8DFD-4F3D-B749-70632A0F0C0D}"/>
              </a:ext>
            </a:extLst>
          </p:cNvPr>
          <p:cNvGrpSpPr>
            <a:grpSpLocks/>
          </p:cNvGrpSpPr>
          <p:nvPr/>
        </p:nvGrpSpPr>
        <p:grpSpPr bwMode="auto">
          <a:xfrm>
            <a:off x="539327" y="4069655"/>
            <a:ext cx="8280823" cy="1077399"/>
            <a:chOff x="373" y="2478"/>
            <a:chExt cx="4956" cy="540"/>
          </a:xfrm>
        </p:grpSpPr>
        <p:sp>
          <p:nvSpPr>
            <p:cNvPr id="1037" name="Text Box 14">
              <a:extLst>
                <a:ext uri="{FF2B5EF4-FFF2-40B4-BE49-F238E27FC236}">
                  <a16:creationId xmlns:a16="http://schemas.microsoft.com/office/drawing/2014/main" id="{BDCD056B-A2C0-41D3-9B1E-02ECA23D7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" y="2478"/>
              <a:ext cx="4956" cy="540"/>
            </a:xfrm>
            <a:prstGeom prst="rect">
              <a:avLst/>
            </a:prstGeom>
            <a:solidFill>
              <a:srgbClr val="D9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solidFill>
                    <a:schemeClr val="bg1"/>
                  </a:solidFill>
                </a:rPr>
                <a:t>解： 设 </a:t>
              </a:r>
              <a:r>
                <a:rPr lang="en-US" altLang="zh-CN" sz="3200" i="1" dirty="0">
                  <a:solidFill>
                    <a:schemeClr val="bg1"/>
                  </a:solidFill>
                </a:rPr>
                <a:t>p</a:t>
              </a:r>
              <a:r>
                <a:rPr lang="zh-CN" altLang="en-US" sz="3200" dirty="0">
                  <a:solidFill>
                    <a:schemeClr val="bg1"/>
                  </a:solidFill>
                </a:rPr>
                <a:t>：</a:t>
              </a:r>
              <a:r>
                <a:rPr lang="en-US" altLang="zh-CN" sz="3200" dirty="0">
                  <a:solidFill>
                    <a:schemeClr val="bg1"/>
                  </a:solidFill>
                </a:rPr>
                <a:t>2</a:t>
              </a:r>
              <a:r>
                <a:rPr lang="zh-CN" altLang="en-US" sz="3200" dirty="0">
                  <a:solidFill>
                    <a:schemeClr val="bg1"/>
                  </a:solidFill>
                </a:rPr>
                <a:t>是素数，</a:t>
              </a:r>
              <a:r>
                <a:rPr lang="en-US" altLang="zh-CN" sz="3200" i="1" dirty="0">
                  <a:solidFill>
                    <a:schemeClr val="bg1"/>
                  </a:solidFill>
                </a:rPr>
                <a:t>q</a:t>
              </a:r>
              <a:r>
                <a:rPr lang="zh-CN" altLang="en-US" sz="3200" dirty="0">
                  <a:solidFill>
                    <a:schemeClr val="bg1"/>
                  </a:solidFill>
                </a:rPr>
                <a:t>：</a:t>
              </a:r>
              <a:r>
                <a:rPr lang="en-US" altLang="zh-CN" sz="3200" dirty="0">
                  <a:solidFill>
                    <a:schemeClr val="bg1"/>
                  </a:solidFill>
                </a:rPr>
                <a:t>2</a:t>
              </a:r>
              <a:r>
                <a:rPr lang="zh-CN" altLang="en-US" sz="3200" dirty="0">
                  <a:solidFill>
                    <a:schemeClr val="bg1"/>
                  </a:solidFill>
                </a:rPr>
                <a:t>是合数，</a:t>
              </a:r>
            </a:p>
            <a:p>
              <a:pPr eaLnBrk="1" hangingPunct="1"/>
              <a:r>
                <a:rPr lang="zh-CN" altLang="en-US" sz="3200" dirty="0">
                  <a:solidFill>
                    <a:schemeClr val="bg1"/>
                  </a:solidFill>
                </a:rPr>
                <a:t>          </a:t>
              </a:r>
              <a:r>
                <a:rPr lang="en-US" altLang="zh-CN" sz="3200" i="1" dirty="0">
                  <a:solidFill>
                    <a:schemeClr val="bg1"/>
                  </a:solidFill>
                </a:rPr>
                <a:t>r</a:t>
              </a:r>
              <a:r>
                <a:rPr lang="zh-CN" altLang="en-US" sz="3200" dirty="0">
                  <a:solidFill>
                    <a:schemeClr val="bg1"/>
                  </a:solidFill>
                </a:rPr>
                <a:t>：    是无理数，</a:t>
              </a:r>
              <a:r>
                <a:rPr lang="en-US" altLang="zh-CN" sz="3200" i="1" dirty="0">
                  <a:solidFill>
                    <a:schemeClr val="bg1"/>
                  </a:solidFill>
                </a:rPr>
                <a:t>s</a:t>
              </a:r>
              <a:r>
                <a:rPr lang="zh-CN" altLang="en-US" sz="3200" dirty="0">
                  <a:solidFill>
                    <a:schemeClr val="bg1"/>
                  </a:solidFill>
                </a:rPr>
                <a:t>：</a:t>
              </a:r>
              <a:r>
                <a:rPr lang="en-US" altLang="zh-CN" sz="3200" dirty="0">
                  <a:solidFill>
                    <a:schemeClr val="bg1"/>
                  </a:solidFill>
                </a:rPr>
                <a:t>4</a:t>
              </a:r>
              <a:r>
                <a:rPr lang="zh-CN" altLang="en-US" sz="3200" dirty="0">
                  <a:solidFill>
                    <a:schemeClr val="bg1"/>
                  </a:solidFill>
                </a:rPr>
                <a:t>是素数</a:t>
              </a:r>
            </a:p>
          </p:txBody>
        </p:sp>
        <p:graphicFrame>
          <p:nvGraphicFramePr>
            <p:cNvPr id="1026" name="Object 10">
              <a:extLst>
                <a:ext uri="{FF2B5EF4-FFF2-40B4-BE49-F238E27FC236}">
                  <a16:creationId xmlns:a16="http://schemas.microsoft.com/office/drawing/2014/main" id="{11003112-3755-4BFE-9901-DD0616C6B71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0558978"/>
                </p:ext>
              </p:extLst>
            </p:nvPr>
          </p:nvGraphicFramePr>
          <p:xfrm>
            <a:off x="1303" y="2715"/>
            <a:ext cx="306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465" name="Equation" r:id="rId12" imgW="635000" imgH="542925" progId="Equation.3">
                    <p:embed/>
                  </p:oleObj>
                </mc:Choice>
                <mc:Fallback>
                  <p:oleObj name="Equation" r:id="rId12" imgW="635000" imgH="542925" progId="Equation.3">
                    <p:embed/>
                    <p:pic>
                      <p:nvPicPr>
                        <p:cNvPr id="1026" name="Object 10">
                          <a:extLst>
                            <a:ext uri="{FF2B5EF4-FFF2-40B4-BE49-F238E27FC236}">
                              <a16:creationId xmlns:a16="http://schemas.microsoft.com/office/drawing/2014/main" id="{11003112-3755-4BFE-9901-DD0616C6B71C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3" y="2715"/>
                          <a:ext cx="306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761" name="Text Box 17">
            <a:extLst>
              <a:ext uri="{FF2B5EF4-FFF2-40B4-BE49-F238E27FC236}">
                <a16:creationId xmlns:a16="http://schemas.microsoft.com/office/drawing/2014/main" id="{723B036C-85BA-479F-A8D8-28AFC888C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326" y="5123284"/>
            <a:ext cx="8280823" cy="1569660"/>
          </a:xfrm>
          <a:prstGeom prst="rect">
            <a:avLst/>
          </a:prstGeom>
          <a:solidFill>
            <a:srgbClr val="D9F1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chemeClr val="bg1"/>
                </a:solidFill>
              </a:rPr>
              <a:t>形式结构：</a:t>
            </a:r>
          </a:p>
          <a:p>
            <a:pPr eaLnBrk="1" hangingPunct="1"/>
            <a:r>
              <a:rPr lang="zh-CN" altLang="en-US" sz="3200" dirty="0">
                <a:solidFill>
                  <a:schemeClr val="bg1"/>
                </a:solidFill>
              </a:rPr>
              <a:t>    前提：</a:t>
            </a:r>
            <a:r>
              <a:rPr lang="en-US" altLang="zh-CN" sz="3200" i="1" dirty="0" err="1">
                <a:solidFill>
                  <a:schemeClr val="bg1"/>
                </a:solidFill>
              </a:rPr>
              <a:t>p</a:t>
            </a:r>
            <a:r>
              <a:rPr lang="en-US" altLang="zh-CN" sz="3200" dirty="0" err="1">
                <a:solidFill>
                  <a:schemeClr val="bg1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3200" i="1" dirty="0" err="1">
                <a:solidFill>
                  <a:schemeClr val="bg1"/>
                </a:solidFill>
              </a:rPr>
              <a:t>q</a:t>
            </a:r>
            <a:r>
              <a:rPr lang="en-US" altLang="zh-CN" sz="3200" dirty="0">
                <a:solidFill>
                  <a:schemeClr val="bg1"/>
                </a:solidFill>
              </a:rPr>
              <a:t>,  </a:t>
            </a:r>
            <a:r>
              <a:rPr lang="en-US" altLang="zh-CN" sz="3200" i="1" dirty="0">
                <a:solidFill>
                  <a:schemeClr val="bg1"/>
                </a:solidFill>
              </a:rPr>
              <a:t>p </a:t>
            </a:r>
            <a:r>
              <a:rPr lang="en-US" altLang="zh-CN" sz="3200" dirty="0">
                <a:solidFill>
                  <a:schemeClr val="bg1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3200" i="1" dirty="0">
                <a:solidFill>
                  <a:schemeClr val="bg1"/>
                </a:solidFill>
              </a:rPr>
              <a:t>r</a:t>
            </a:r>
            <a:r>
              <a:rPr lang="en-US" altLang="zh-CN" sz="3200" dirty="0">
                <a:solidFill>
                  <a:schemeClr val="bg1"/>
                </a:solidFill>
              </a:rPr>
              <a:t>,  </a:t>
            </a:r>
            <a:r>
              <a:rPr lang="en-US" altLang="zh-CN" sz="3200" i="1" dirty="0">
                <a:solidFill>
                  <a:schemeClr val="bg1"/>
                </a:solidFill>
              </a:rPr>
              <a:t>r</a:t>
            </a:r>
            <a:r>
              <a:rPr lang="en-US" altLang="zh-CN" sz="3200" dirty="0">
                <a:solidFill>
                  <a:schemeClr val="bg1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3200" i="1" dirty="0">
                <a:solidFill>
                  <a:schemeClr val="bg1"/>
                </a:solidFill>
              </a:rPr>
              <a:t>s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3200" dirty="0">
                <a:solidFill>
                  <a:schemeClr val="bg1"/>
                </a:solidFill>
              </a:rPr>
              <a:t>    </a:t>
            </a:r>
            <a:r>
              <a:rPr lang="zh-CN" altLang="en-US" sz="3200" dirty="0">
                <a:solidFill>
                  <a:schemeClr val="bg1"/>
                </a:solidFill>
              </a:rPr>
              <a:t>结论：</a:t>
            </a:r>
            <a:r>
              <a:rPr lang="en-US" altLang="zh-CN" sz="3200" i="1" dirty="0" err="1">
                <a:solidFill>
                  <a:schemeClr val="bg1"/>
                </a:solidFill>
              </a:rPr>
              <a:t>s</a:t>
            </a:r>
            <a:r>
              <a:rPr lang="en-US" altLang="zh-CN" sz="3200" dirty="0" err="1">
                <a:solidFill>
                  <a:schemeClr val="bg1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3200" i="1" dirty="0" err="1">
                <a:solidFill>
                  <a:schemeClr val="bg1"/>
                </a:solidFill>
              </a:rPr>
              <a:t>q</a:t>
            </a:r>
            <a:endParaRPr lang="en-US" altLang="zh-CN" sz="32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89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55212AC4-AD79-4BAA-A659-3964228FBF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>
              <a:defRPr/>
            </a:pPr>
            <a:r>
              <a:rPr lang="zh-CN" altLang="en-US" sz="4400" dirty="0">
                <a:solidFill>
                  <a:schemeClr val="tx1"/>
                </a:solidFill>
                <a:latin typeface="宋体" pitchFamily="2" charset="-122"/>
              </a:rPr>
              <a:t>附加前提证明 </a:t>
            </a:r>
            <a:r>
              <a:rPr lang="en-US" altLang="zh-CN" sz="4400" dirty="0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zh-CN" altLang="en-US" sz="4400" dirty="0">
                <a:solidFill>
                  <a:schemeClr val="tx1"/>
                </a:solidFill>
                <a:latin typeface="宋体" pitchFamily="2" charset="-122"/>
              </a:rPr>
              <a:t>续</a:t>
            </a:r>
            <a:r>
              <a:rPr lang="en-US" altLang="zh-CN" sz="4400" dirty="0">
                <a:solidFill>
                  <a:schemeClr val="tx1"/>
                </a:solidFill>
                <a:latin typeface="宋体" pitchFamily="2" charset="-122"/>
              </a:rPr>
              <a:t>)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BA214532-66DA-43A7-B8EE-15EFCF1BD4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solidFill>
            <a:srgbClr val="D9F1FF"/>
          </a:solidFill>
          <a:ln w="25400" cap="flat">
            <a:solidFill>
              <a:srgbClr val="003399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1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证明 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1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① </a:t>
            </a:r>
            <a:r>
              <a:rPr lang="en-US" altLang="zh-CN" sz="31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31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              </a:t>
            </a:r>
            <a:r>
              <a:rPr lang="zh-CN" altLang="en-US" sz="31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附加前提引入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1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② </a:t>
            </a:r>
            <a:r>
              <a:rPr lang="en-US" altLang="zh-CN" sz="31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3100" b="1" dirty="0" err="1">
                <a:solidFill>
                  <a:schemeClr val="bg1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31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1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        </a:t>
            </a:r>
            <a:r>
              <a:rPr lang="zh-CN" altLang="en-US" sz="31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前提引入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1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③ </a:t>
            </a:r>
            <a:r>
              <a:rPr lang="en-US" altLang="zh-CN" sz="31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100" b="1" dirty="0" err="1">
                <a:solidFill>
                  <a:schemeClr val="bg1"/>
                </a:solidFill>
                <a:latin typeface="Symbol" panose="05050102010706020507" pitchFamily="18" charset="2"/>
              </a:rPr>
              <a:t>®Ø</a:t>
            </a:r>
            <a:r>
              <a:rPr lang="en-US" altLang="zh-CN" sz="31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31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      </a:t>
            </a:r>
            <a:r>
              <a:rPr lang="zh-CN" altLang="en-US" sz="31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前提引入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1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④ </a:t>
            </a:r>
            <a:r>
              <a:rPr lang="en-US" altLang="zh-CN" sz="31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3100" b="1" dirty="0" err="1">
                <a:solidFill>
                  <a:schemeClr val="bg1"/>
                </a:solidFill>
                <a:latin typeface="Symbol" panose="05050102010706020507" pitchFamily="18" charset="2"/>
              </a:rPr>
              <a:t>®Ø</a:t>
            </a:r>
            <a:r>
              <a:rPr lang="en-US" altLang="zh-CN" sz="31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31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      ②③</a:t>
            </a:r>
            <a:r>
              <a:rPr lang="zh-CN" altLang="en-US" sz="31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假言三段论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1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⑤ </a:t>
            </a:r>
            <a:r>
              <a:rPr lang="en-US" altLang="zh-CN" sz="3100" b="1" dirty="0" err="1">
                <a:solidFill>
                  <a:schemeClr val="bg1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31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31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            ①④</a:t>
            </a:r>
            <a:r>
              <a:rPr lang="zh-CN" altLang="en-US" sz="31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拒取式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1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⑥ </a:t>
            </a:r>
            <a:r>
              <a:rPr lang="en-US" altLang="zh-CN" sz="31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3100" b="1" dirty="0" err="1">
                <a:solidFill>
                  <a:schemeClr val="bg1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31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31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          </a:t>
            </a:r>
            <a:r>
              <a:rPr lang="zh-CN" altLang="en-US" sz="31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前提引入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1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⑦ </a:t>
            </a:r>
            <a:r>
              <a:rPr lang="en-US" altLang="zh-CN" sz="31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31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               ⑤⑥</a:t>
            </a:r>
            <a:r>
              <a:rPr lang="zh-CN" altLang="en-US" sz="31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析取三段论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1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请用直接证明法证明之（不用附加前提） </a:t>
            </a:r>
          </a:p>
        </p:txBody>
      </p:sp>
      <p:sp>
        <p:nvSpPr>
          <p:cNvPr id="19458" name="灯片编号占位符 4">
            <a:extLst>
              <a:ext uri="{FF2B5EF4-FFF2-40B4-BE49-F238E27FC236}">
                <a16:creationId xmlns:a16="http://schemas.microsoft.com/office/drawing/2014/main" id="{0D0A4795-8FCD-4CFD-A4DE-E3C103D39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0C885B9-C353-4697-8FD1-CFA7CFFA25D4}" type="slidenum">
              <a:rPr lang="en-US" altLang="zh-CN" sz="2400" smtClean="0">
                <a:solidFill>
                  <a:srgbClr val="FFFFFF"/>
                </a:solidFill>
                <a:latin typeface="Arial Black" pitchFamily="34" charset="0"/>
              </a:rPr>
              <a:pPr eaLnBrk="1" hangingPunct="1"/>
              <a:t>23</a:t>
            </a:fld>
            <a:endParaRPr lang="en-US" altLang="zh-CN" sz="2400" dirty="0">
              <a:solidFill>
                <a:srgbClr val="FFFFFF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005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AED131AB-5A4F-4132-A589-714144412E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>
              <a:defRPr/>
            </a:pPr>
            <a:r>
              <a:rPr lang="zh-CN" altLang="en-US" sz="4400" dirty="0">
                <a:solidFill>
                  <a:schemeClr val="tx1"/>
                </a:solidFill>
                <a:latin typeface="宋体" pitchFamily="2" charset="-122"/>
              </a:rPr>
              <a:t>归谬法（反证法） 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0FF58DEC-66FD-4862-9992-560E7C7759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Times New Roman" pitchFamily="18" charset="0"/>
              </a:rPr>
              <a:t>欲证明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Times New Roman" pitchFamily="18" charset="0"/>
              </a:rPr>
              <a:t>    </a:t>
            </a:r>
            <a:r>
              <a:rPr lang="zh-CN" altLang="en-US" sz="2800" b="1" dirty="0">
                <a:solidFill>
                  <a:srgbClr val="FFFF00"/>
                </a:solidFill>
                <a:latin typeface="Times New Roman" pitchFamily="18" charset="0"/>
              </a:rPr>
              <a:t>前提：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itchFamily="18" charset="0"/>
              </a:rPr>
              <a:t>A</a:t>
            </a:r>
            <a:r>
              <a:rPr lang="en-US" altLang="zh-CN" sz="2800" b="1" baseline="-30000" dirty="0">
                <a:solidFill>
                  <a:srgbClr val="FFFF00"/>
                </a:solidFill>
                <a:latin typeface="Times New Roman" pitchFamily="18" charset="0"/>
              </a:rPr>
              <a:t>1</a:t>
            </a:r>
            <a:r>
              <a:rPr lang="en-US" altLang="zh-CN" sz="2800" b="1" dirty="0">
                <a:solidFill>
                  <a:srgbClr val="FFFF00"/>
                </a:solidFill>
                <a:latin typeface="Times New Roman" pitchFamily="18" charset="0"/>
              </a:rPr>
              <a:t>, 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itchFamily="18" charset="0"/>
              </a:rPr>
              <a:t>A</a:t>
            </a:r>
            <a:r>
              <a:rPr lang="en-US" altLang="zh-CN" sz="2800" b="1" baseline="-30000" dirty="0">
                <a:solidFill>
                  <a:srgbClr val="FFFF00"/>
                </a:solidFill>
                <a:latin typeface="Times New Roman" pitchFamily="18" charset="0"/>
              </a:rPr>
              <a:t>2</a:t>
            </a:r>
            <a:r>
              <a:rPr lang="en-US" altLang="zh-CN" sz="2800" b="1" dirty="0">
                <a:solidFill>
                  <a:srgbClr val="FFFF00"/>
                </a:solidFill>
                <a:latin typeface="Times New Roman" pitchFamily="18" charset="0"/>
              </a:rPr>
              <a:t>, … , 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itchFamily="18" charset="0"/>
              </a:rPr>
              <a:t>A</a:t>
            </a:r>
            <a:r>
              <a:rPr lang="en-US" altLang="zh-CN" sz="2800" b="1" i="1" baseline="-30000" dirty="0">
                <a:solidFill>
                  <a:srgbClr val="FFFF00"/>
                </a:solidFill>
                <a:latin typeface="Times New Roman" pitchFamily="18" charset="0"/>
              </a:rPr>
              <a:t>k</a:t>
            </a:r>
            <a:r>
              <a:rPr lang="en-US" altLang="zh-CN" sz="2800" b="1" baseline="-30000" dirty="0">
                <a:solidFill>
                  <a:srgbClr val="FFFF00"/>
                </a:solidFill>
                <a:latin typeface="Times New Roman" pitchFamily="18" charset="0"/>
              </a:rPr>
              <a:t>  </a:t>
            </a:r>
            <a:endParaRPr lang="en-US" altLang="zh-CN" sz="2800" b="1" dirty="0">
              <a:solidFill>
                <a:srgbClr val="FFFF00"/>
              </a:solidFill>
              <a:latin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FFFF00"/>
                </a:solidFill>
                <a:latin typeface="Times New Roman" pitchFamily="18" charset="0"/>
              </a:rPr>
              <a:t>    </a:t>
            </a:r>
            <a:r>
              <a:rPr lang="zh-CN" altLang="en-US" sz="2800" b="1" dirty="0">
                <a:solidFill>
                  <a:srgbClr val="FFFF00"/>
                </a:solidFill>
                <a:latin typeface="Times New Roman" pitchFamily="18" charset="0"/>
              </a:rPr>
              <a:t>结论：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itchFamily="18" charset="0"/>
              </a:rPr>
              <a:t>B</a:t>
            </a:r>
            <a:endParaRPr lang="en-US" altLang="zh-CN" sz="2800" b="1" dirty="0">
              <a:solidFill>
                <a:srgbClr val="FFFF00"/>
              </a:solidFill>
              <a:latin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008080"/>
                </a:solidFill>
                <a:latin typeface="Times New Roman" pitchFamily="18" charset="0"/>
              </a:rPr>
              <a:t>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</a:rPr>
              <a:t>将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Symbol" pitchFamily="18" charset="2"/>
              </a:rPr>
              <a:t>Ø</a:t>
            </a:r>
            <a:r>
              <a:rPr lang="en-US" altLang="zh-CN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</a:rPr>
              <a:t>B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</a:rPr>
              <a:t>加入前提，若推出矛盾，则得证推理正确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Times New Roman" pitchFamily="18" charset="0"/>
              </a:rPr>
              <a:t>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Times New Roman" pitchFamily="18" charset="0"/>
              </a:rPr>
              <a:t>理由</a:t>
            </a:r>
            <a:r>
              <a:rPr lang="en-US" altLang="zh-CN" sz="2800" b="1" dirty="0">
                <a:latin typeface="Times New Roman" pitchFamily="18" charset="0"/>
              </a:rPr>
              <a:t>: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Times New Roman" pitchFamily="18" charset="0"/>
              </a:rPr>
              <a:t>            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baseline="-30000" dirty="0">
                <a:latin typeface="Times New Roman" pitchFamily="18" charset="0"/>
              </a:rPr>
              <a:t>1</a:t>
            </a:r>
            <a:r>
              <a:rPr lang="en-US" altLang="zh-CN" sz="2800" b="1" dirty="0">
                <a:latin typeface="Symbol" pitchFamily="18" charset="2"/>
              </a:rPr>
              <a:t>Ù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baseline="-30000" dirty="0">
                <a:latin typeface="Times New Roman" pitchFamily="18" charset="0"/>
              </a:rPr>
              <a:t>2</a:t>
            </a:r>
            <a:r>
              <a:rPr lang="en-US" altLang="zh-CN" sz="2800" b="1" dirty="0">
                <a:latin typeface="Symbol" pitchFamily="18" charset="2"/>
              </a:rPr>
              <a:t>Ù</a:t>
            </a:r>
            <a:r>
              <a:rPr lang="en-US" altLang="zh-CN" sz="2800" b="1" dirty="0">
                <a:latin typeface="Times New Roman" pitchFamily="18" charset="0"/>
              </a:rPr>
              <a:t>…</a:t>
            </a:r>
            <a:r>
              <a:rPr lang="en-US" altLang="zh-CN" sz="2800" b="1" dirty="0" err="1">
                <a:latin typeface="Symbol" pitchFamily="18" charset="2"/>
              </a:rPr>
              <a:t>Ù</a:t>
            </a:r>
            <a:r>
              <a:rPr lang="en-US" altLang="zh-CN" sz="2800" b="1" i="1" dirty="0" err="1">
                <a:latin typeface="Times New Roman" pitchFamily="18" charset="0"/>
              </a:rPr>
              <a:t>A</a:t>
            </a:r>
            <a:r>
              <a:rPr lang="en-US" altLang="zh-CN" sz="2800" b="1" i="1" baseline="-30000" dirty="0" err="1">
                <a:latin typeface="Times New Roman" pitchFamily="18" charset="0"/>
              </a:rPr>
              <a:t>k</a:t>
            </a:r>
            <a:r>
              <a:rPr lang="en-US" altLang="zh-CN" sz="2800" b="1" dirty="0" err="1">
                <a:latin typeface="Symbol" pitchFamily="18" charset="2"/>
              </a:rPr>
              <a:t>®</a:t>
            </a:r>
            <a:r>
              <a:rPr lang="en-US" altLang="zh-CN" sz="2800" b="1" i="1" dirty="0" err="1">
                <a:latin typeface="Times New Roman" pitchFamily="18" charset="0"/>
              </a:rPr>
              <a:t>B</a:t>
            </a:r>
            <a:endParaRPr lang="en-US" altLang="zh-CN" sz="2800" b="1" dirty="0">
              <a:latin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Times New Roman" pitchFamily="18" charset="0"/>
              </a:rPr>
              <a:t>      </a:t>
            </a:r>
            <a:r>
              <a:rPr lang="en-US" altLang="zh-CN" sz="2800" b="1" dirty="0">
                <a:latin typeface="Symbol" pitchFamily="18" charset="2"/>
              </a:rPr>
              <a:t>Û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en-US" altLang="zh-CN" sz="2800" b="1" dirty="0">
                <a:latin typeface="Symbol" pitchFamily="18" charset="2"/>
              </a:rPr>
              <a:t>Ø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baseline="-30000" dirty="0">
                <a:latin typeface="Times New Roman" pitchFamily="18" charset="0"/>
              </a:rPr>
              <a:t>1</a:t>
            </a:r>
            <a:r>
              <a:rPr lang="en-US" altLang="zh-CN" sz="2800" b="1" dirty="0">
                <a:latin typeface="Symbol" pitchFamily="18" charset="2"/>
              </a:rPr>
              <a:t>Ù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baseline="-30000" dirty="0">
                <a:latin typeface="Times New Roman" pitchFamily="18" charset="0"/>
              </a:rPr>
              <a:t>2</a:t>
            </a:r>
            <a:r>
              <a:rPr lang="en-US" altLang="zh-CN" sz="2800" b="1" dirty="0">
                <a:latin typeface="Symbol" pitchFamily="18" charset="2"/>
              </a:rPr>
              <a:t>Ù</a:t>
            </a:r>
            <a:r>
              <a:rPr lang="en-US" altLang="zh-CN" sz="2800" b="1" dirty="0">
                <a:latin typeface="Times New Roman" pitchFamily="18" charset="0"/>
              </a:rPr>
              <a:t>…</a:t>
            </a:r>
            <a:r>
              <a:rPr lang="en-US" altLang="zh-CN" sz="2800" b="1" dirty="0" err="1">
                <a:latin typeface="Symbol" pitchFamily="18" charset="2"/>
              </a:rPr>
              <a:t>Ù</a:t>
            </a:r>
            <a:r>
              <a:rPr lang="en-US" altLang="zh-CN" sz="2800" b="1" i="1" dirty="0" err="1">
                <a:latin typeface="Times New Roman" pitchFamily="18" charset="0"/>
              </a:rPr>
              <a:t>A</a:t>
            </a:r>
            <a:r>
              <a:rPr lang="en-US" altLang="zh-CN" sz="2800" b="1" i="1" baseline="-30000" dirty="0" err="1">
                <a:latin typeface="Times New Roman" pitchFamily="18" charset="0"/>
              </a:rPr>
              <a:t>k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  <a:r>
              <a:rPr lang="en-US" altLang="zh-CN" sz="2800" b="1" dirty="0">
                <a:latin typeface="Symbol" pitchFamily="18" charset="2"/>
              </a:rPr>
              <a:t>Ú</a:t>
            </a:r>
            <a:r>
              <a:rPr lang="en-US" altLang="zh-CN" sz="2800" b="1" i="1" dirty="0">
                <a:latin typeface="Times New Roman" pitchFamily="18" charset="0"/>
              </a:rPr>
              <a:t>B</a:t>
            </a:r>
            <a:endParaRPr lang="en-US" altLang="zh-CN" sz="2800" b="1" dirty="0">
              <a:latin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Times New Roman" pitchFamily="18" charset="0"/>
              </a:rPr>
              <a:t>      </a:t>
            </a:r>
            <a:r>
              <a:rPr lang="en-US" altLang="zh-CN" sz="2800" b="1" dirty="0">
                <a:latin typeface="Symbol" pitchFamily="18" charset="2"/>
              </a:rPr>
              <a:t>Û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en-US" altLang="zh-CN" sz="2800" b="1" dirty="0">
                <a:latin typeface="Symbol" pitchFamily="18" charset="2"/>
              </a:rPr>
              <a:t>Ø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baseline="-30000" dirty="0">
                <a:latin typeface="Times New Roman" pitchFamily="18" charset="0"/>
              </a:rPr>
              <a:t>1</a:t>
            </a:r>
            <a:r>
              <a:rPr lang="en-US" altLang="zh-CN" sz="2800" b="1" dirty="0">
                <a:latin typeface="Symbol" pitchFamily="18" charset="2"/>
              </a:rPr>
              <a:t>Ù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baseline="-30000" dirty="0">
                <a:latin typeface="Times New Roman" pitchFamily="18" charset="0"/>
              </a:rPr>
              <a:t>2</a:t>
            </a:r>
            <a:r>
              <a:rPr lang="en-US" altLang="zh-CN" sz="2800" b="1" dirty="0">
                <a:latin typeface="Symbol" pitchFamily="18" charset="2"/>
              </a:rPr>
              <a:t>Ù</a:t>
            </a:r>
            <a:r>
              <a:rPr lang="en-US" altLang="zh-CN" sz="2800" b="1" dirty="0">
                <a:latin typeface="Times New Roman" pitchFamily="18" charset="0"/>
              </a:rPr>
              <a:t>…</a:t>
            </a:r>
            <a:r>
              <a:rPr lang="en-US" altLang="zh-CN" sz="2800" b="1" dirty="0" err="1">
                <a:latin typeface="Symbol" pitchFamily="18" charset="2"/>
              </a:rPr>
              <a:t>Ù</a:t>
            </a:r>
            <a:r>
              <a:rPr lang="en-US" altLang="zh-CN" sz="2800" b="1" i="1" dirty="0" err="1">
                <a:latin typeface="Times New Roman" pitchFamily="18" charset="0"/>
              </a:rPr>
              <a:t>A</a:t>
            </a:r>
            <a:r>
              <a:rPr lang="en-US" altLang="zh-CN" sz="2800" b="1" i="1" baseline="-30000" dirty="0" err="1">
                <a:latin typeface="Times New Roman" pitchFamily="18" charset="0"/>
              </a:rPr>
              <a:t>k</a:t>
            </a:r>
            <a:r>
              <a:rPr lang="en-US" altLang="zh-CN" sz="2800" b="1" dirty="0" err="1">
                <a:latin typeface="Symbol" pitchFamily="18" charset="2"/>
              </a:rPr>
              <a:t>ÙØ</a:t>
            </a:r>
            <a:r>
              <a:rPr lang="en-US" altLang="zh-CN" sz="2800" b="1" i="1" dirty="0" err="1">
                <a:latin typeface="Times New Roman" pitchFamily="18" charset="0"/>
              </a:rPr>
              <a:t>B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Times New Roman" pitchFamily="18" charset="0"/>
              </a:rPr>
              <a:t>括号内部为矛盾式当且仅当 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baseline="-30000" dirty="0">
                <a:latin typeface="Times New Roman" pitchFamily="18" charset="0"/>
              </a:rPr>
              <a:t>1</a:t>
            </a:r>
            <a:r>
              <a:rPr lang="en-US" altLang="zh-CN" sz="2800" b="1" dirty="0">
                <a:latin typeface="Symbol" pitchFamily="18" charset="2"/>
              </a:rPr>
              <a:t>Ù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baseline="-30000" dirty="0">
                <a:latin typeface="Times New Roman" pitchFamily="18" charset="0"/>
              </a:rPr>
              <a:t>2</a:t>
            </a:r>
            <a:r>
              <a:rPr lang="en-US" altLang="zh-CN" sz="2800" b="1" dirty="0">
                <a:latin typeface="Symbol" pitchFamily="18" charset="2"/>
              </a:rPr>
              <a:t>Ù</a:t>
            </a:r>
            <a:r>
              <a:rPr lang="en-US" altLang="zh-CN" sz="2800" b="1" dirty="0">
                <a:latin typeface="Times New Roman" pitchFamily="18" charset="0"/>
              </a:rPr>
              <a:t>…</a:t>
            </a:r>
            <a:r>
              <a:rPr lang="en-US" altLang="zh-CN" sz="2800" b="1" dirty="0" err="1">
                <a:latin typeface="Symbol" pitchFamily="18" charset="2"/>
              </a:rPr>
              <a:t>Ù</a:t>
            </a:r>
            <a:r>
              <a:rPr lang="en-US" altLang="zh-CN" sz="2800" b="1" i="1" dirty="0" err="1">
                <a:latin typeface="Times New Roman" pitchFamily="18" charset="0"/>
              </a:rPr>
              <a:t>A</a:t>
            </a:r>
            <a:r>
              <a:rPr lang="en-US" altLang="zh-CN" sz="2800" b="1" i="1" baseline="-30000" dirty="0" err="1">
                <a:latin typeface="Times New Roman" pitchFamily="18" charset="0"/>
              </a:rPr>
              <a:t>k</a:t>
            </a:r>
            <a:r>
              <a:rPr lang="en-US" altLang="zh-CN" sz="2800" b="1" dirty="0" err="1">
                <a:latin typeface="Symbol" pitchFamily="18" charset="2"/>
              </a:rPr>
              <a:t>®</a:t>
            </a:r>
            <a:r>
              <a:rPr lang="en-US" altLang="zh-CN" sz="2800" b="1" i="1" dirty="0" err="1">
                <a:latin typeface="Times New Roman" pitchFamily="18" charset="0"/>
              </a:rPr>
              <a:t>B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</a:rPr>
              <a:t>为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Times New Roman" pitchFamily="18" charset="0"/>
              </a:rPr>
              <a:t>重言式 </a:t>
            </a:r>
          </a:p>
        </p:txBody>
      </p:sp>
      <p:sp>
        <p:nvSpPr>
          <p:cNvPr id="20482" name="灯片编号占位符 4">
            <a:extLst>
              <a:ext uri="{FF2B5EF4-FFF2-40B4-BE49-F238E27FC236}">
                <a16:creationId xmlns:a16="http://schemas.microsoft.com/office/drawing/2014/main" id="{51157FE3-63BC-4A22-BB06-AE255F044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35DE45E-A452-4168-A84D-1339E4990D0A}" type="slidenum">
              <a:rPr lang="en-US" altLang="zh-CN" sz="2400" smtClean="0">
                <a:solidFill>
                  <a:srgbClr val="FFFFFF"/>
                </a:solidFill>
                <a:latin typeface="Arial Black" pitchFamily="34" charset="0"/>
              </a:rPr>
              <a:pPr eaLnBrk="1" hangingPunct="1"/>
              <a:t>24</a:t>
            </a:fld>
            <a:endParaRPr lang="en-US" altLang="zh-CN" sz="2400" dirty="0">
              <a:solidFill>
                <a:srgbClr val="FFFFFF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392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1F7605E9-470A-4AA2-90E9-2747A0CE43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>
              <a:defRPr/>
            </a:pPr>
            <a:r>
              <a:rPr lang="zh-CN" altLang="en-US" sz="4400" dirty="0">
                <a:solidFill>
                  <a:schemeClr val="tx1"/>
                </a:solidFill>
                <a:latin typeface="宋体" pitchFamily="2" charset="-122"/>
              </a:rPr>
              <a:t>归谬法 </a:t>
            </a:r>
            <a:r>
              <a:rPr lang="en-US" altLang="zh-CN" sz="4400" dirty="0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zh-CN" altLang="en-US" sz="4400" dirty="0">
                <a:solidFill>
                  <a:schemeClr val="tx1"/>
                </a:solidFill>
                <a:latin typeface="宋体" pitchFamily="2" charset="-122"/>
              </a:rPr>
              <a:t>续</a:t>
            </a:r>
            <a:r>
              <a:rPr lang="en-US" altLang="zh-CN" sz="4400" dirty="0">
                <a:solidFill>
                  <a:schemeClr val="tx1"/>
                </a:solidFill>
                <a:latin typeface="宋体" pitchFamily="2" charset="-122"/>
              </a:rPr>
              <a:t>)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D6B2CAC1-B3EC-4E07-8AA3-0C9D0C51E4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solidFill>
            <a:srgbClr val="D9F1FF"/>
          </a:solidFill>
          <a:ln w="25400" cap="flat">
            <a:solidFill>
              <a:srgbClr val="0000FF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例 构造下面推理的证明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前提：</a:t>
            </a:r>
            <a:r>
              <a:rPr lang="en-US" altLang="zh-CN" b="1" dirty="0">
                <a:solidFill>
                  <a:schemeClr val="bg1"/>
                </a:solidFill>
                <a:latin typeface="Symbol" panose="05050102010706020507" pitchFamily="18" charset="2"/>
              </a:rPr>
              <a:t>Ø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 dirty="0" err="1">
                <a:solidFill>
                  <a:schemeClr val="bg1"/>
                </a:solidFill>
                <a:latin typeface="Symbol" panose="05050102010706020507" pitchFamily="18" charset="2"/>
              </a:rPr>
              <a:t>Ù</a:t>
            </a:r>
            <a:r>
              <a:rPr lang="en-US" altLang="zh-CN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 dirty="0" err="1">
                <a:solidFill>
                  <a:schemeClr val="bg1"/>
                </a:solidFill>
                <a:latin typeface="Symbol" panose="05050102010706020507" pitchFamily="18" charset="2"/>
              </a:rPr>
              <a:t>Ú</a:t>
            </a:r>
            <a:r>
              <a:rPr lang="en-US" altLang="zh-CN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dirty="0" err="1">
                <a:solidFill>
                  <a:schemeClr val="bg1"/>
                </a:solidFill>
                <a:latin typeface="Symbol" panose="05050102010706020507" pitchFamily="18" charset="2"/>
              </a:rPr>
              <a:t>®</a:t>
            </a:r>
            <a:r>
              <a:rPr lang="en-US" altLang="zh-CN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b="1" dirty="0" err="1">
                <a:solidFill>
                  <a:schemeClr val="bg1"/>
                </a:solidFill>
                <a:latin typeface="Symbol" panose="05050102010706020507" pitchFamily="18" charset="2"/>
              </a:rPr>
              <a:t>Ø</a:t>
            </a:r>
            <a:r>
              <a:rPr lang="en-US" altLang="zh-CN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结论：</a:t>
            </a:r>
            <a:r>
              <a:rPr lang="en-US" altLang="zh-CN" b="1" dirty="0" err="1">
                <a:solidFill>
                  <a:schemeClr val="bg1"/>
                </a:solidFill>
                <a:latin typeface="Symbol" panose="05050102010706020507" pitchFamily="18" charset="2"/>
              </a:rPr>
              <a:t>Ø</a:t>
            </a:r>
            <a:r>
              <a:rPr lang="en-US" altLang="zh-CN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q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证明（用归缪法）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① </a:t>
            </a:r>
            <a:r>
              <a:rPr lang="en-US" altLang="zh-CN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              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结论否定引入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② </a:t>
            </a:r>
            <a:r>
              <a:rPr lang="en-US" altLang="zh-CN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dirty="0" err="1">
                <a:solidFill>
                  <a:schemeClr val="bg1"/>
                </a:solidFill>
                <a:latin typeface="Symbol" panose="05050102010706020507" pitchFamily="18" charset="2"/>
              </a:rPr>
              <a:t>®</a:t>
            </a:r>
            <a:r>
              <a:rPr lang="en-US" altLang="zh-CN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         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前提引入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③ </a:t>
            </a:r>
            <a:r>
              <a:rPr lang="en-US" altLang="zh-CN" b="1" dirty="0" err="1">
                <a:solidFill>
                  <a:schemeClr val="bg1"/>
                </a:solidFill>
                <a:latin typeface="Symbol" panose="05050102010706020507" pitchFamily="18" charset="2"/>
              </a:rPr>
              <a:t>Ø</a:t>
            </a:r>
            <a:r>
              <a:rPr lang="en-US" altLang="zh-CN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            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前提引入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④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 dirty="0" err="1">
                <a:solidFill>
                  <a:schemeClr val="bg1"/>
                </a:solidFill>
                <a:latin typeface="Symbol" panose="05050102010706020507" pitchFamily="18" charset="2"/>
              </a:rPr>
              <a:t>Ø</a:t>
            </a:r>
            <a:r>
              <a:rPr lang="en-US" altLang="zh-CN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         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②③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拒取式</a:t>
            </a:r>
          </a:p>
        </p:txBody>
      </p:sp>
      <p:sp>
        <p:nvSpPr>
          <p:cNvPr id="21506" name="灯片编号占位符 4">
            <a:extLst>
              <a:ext uri="{FF2B5EF4-FFF2-40B4-BE49-F238E27FC236}">
                <a16:creationId xmlns:a16="http://schemas.microsoft.com/office/drawing/2014/main" id="{99FACC9A-F400-49B1-A46E-9A28CB52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865520A-62A7-422B-96E2-EBA39BA6BDBA}" type="slidenum">
              <a:rPr lang="en-US" altLang="zh-CN" sz="2400" smtClean="0">
                <a:solidFill>
                  <a:srgbClr val="FFFFFF"/>
                </a:solidFill>
                <a:latin typeface="Arial Black" pitchFamily="34" charset="0"/>
              </a:rPr>
              <a:pPr eaLnBrk="1" hangingPunct="1"/>
              <a:t>25</a:t>
            </a:fld>
            <a:endParaRPr lang="en-US" altLang="zh-CN" sz="2400" dirty="0">
              <a:solidFill>
                <a:srgbClr val="FFFFFF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81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CE29DEF1-A901-4517-9F4A-32ABC114AC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>
              <a:defRPr/>
            </a:pPr>
            <a:r>
              <a:rPr lang="zh-CN" altLang="en-US" sz="4400" dirty="0">
                <a:solidFill>
                  <a:schemeClr val="tx1"/>
                </a:solidFill>
                <a:latin typeface="宋体" pitchFamily="2" charset="-122"/>
              </a:rPr>
              <a:t>归谬法 </a:t>
            </a:r>
            <a:r>
              <a:rPr lang="en-US" altLang="zh-CN" sz="4400" dirty="0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zh-CN" altLang="en-US" sz="4400" dirty="0">
                <a:solidFill>
                  <a:schemeClr val="tx1"/>
                </a:solidFill>
                <a:latin typeface="宋体" pitchFamily="2" charset="-122"/>
              </a:rPr>
              <a:t>续</a:t>
            </a:r>
            <a:r>
              <a:rPr lang="en-US" altLang="zh-CN" sz="4400" dirty="0">
                <a:solidFill>
                  <a:schemeClr val="tx1"/>
                </a:solidFill>
                <a:latin typeface="宋体" pitchFamily="2" charset="-122"/>
              </a:rPr>
              <a:t>)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BA6A0526-5334-4085-81B8-6402075A27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solidFill>
            <a:srgbClr val="D9F1FF"/>
          </a:solidFill>
          <a:ln w="25400" cap="flat">
            <a:solidFill>
              <a:srgbClr val="003399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⑤ </a:t>
            </a:r>
            <a:r>
              <a:rPr lang="en-US" altLang="zh-CN" b="1" dirty="0">
                <a:solidFill>
                  <a:schemeClr val="bg1"/>
                </a:solidFill>
                <a:latin typeface="Symbol" panose="05050102010706020507" pitchFamily="18" charset="2"/>
              </a:rPr>
              <a:t>Ø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 dirty="0" err="1">
                <a:solidFill>
                  <a:schemeClr val="bg1"/>
                </a:solidFill>
                <a:latin typeface="Symbol" panose="05050102010706020507" pitchFamily="18" charset="2"/>
              </a:rPr>
              <a:t>Ù</a:t>
            </a:r>
            <a:r>
              <a:rPr lang="en-US" altLang="zh-CN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 dirty="0" err="1">
                <a:solidFill>
                  <a:schemeClr val="bg1"/>
                </a:solidFill>
                <a:latin typeface="Symbol" panose="05050102010706020507" pitchFamily="18" charset="2"/>
              </a:rPr>
              <a:t>Ú</a:t>
            </a:r>
            <a:r>
              <a:rPr lang="en-US" altLang="zh-CN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    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前提引入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⑥ </a:t>
            </a:r>
            <a:r>
              <a:rPr lang="en-US" altLang="zh-CN" b="1" dirty="0">
                <a:solidFill>
                  <a:schemeClr val="bg1"/>
                </a:solidFill>
                <a:latin typeface="Symbol" panose="05050102010706020507" pitchFamily="18" charset="2"/>
              </a:rPr>
              <a:t>Ø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 dirty="0" err="1">
                <a:solidFill>
                  <a:schemeClr val="bg1"/>
                </a:solidFill>
                <a:latin typeface="Symbol" panose="05050102010706020507" pitchFamily="18" charset="2"/>
              </a:rPr>
              <a:t>Ù</a:t>
            </a:r>
            <a:r>
              <a:rPr lang="en-US" altLang="zh-CN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)                ④⑤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析取三段论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⑦ </a:t>
            </a:r>
            <a:r>
              <a:rPr lang="en-US" altLang="zh-CN" b="1" dirty="0" err="1">
                <a:solidFill>
                  <a:schemeClr val="bg1"/>
                </a:solidFill>
                <a:latin typeface="Symbol" panose="05050102010706020507" pitchFamily="18" charset="2"/>
              </a:rPr>
              <a:t>Ø</a:t>
            </a:r>
            <a:r>
              <a:rPr lang="en-US" altLang="zh-CN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 dirty="0" err="1">
                <a:solidFill>
                  <a:schemeClr val="bg1"/>
                </a:solidFill>
                <a:latin typeface="Symbol" panose="05050102010706020507" pitchFamily="18" charset="2"/>
              </a:rPr>
              <a:t>ÚØ</a:t>
            </a:r>
            <a:r>
              <a:rPr lang="en-US" altLang="zh-CN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        ⑥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置换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⑧ </a:t>
            </a:r>
            <a:r>
              <a:rPr lang="en-US" altLang="zh-CN" b="1" dirty="0" err="1">
                <a:solidFill>
                  <a:schemeClr val="bg1"/>
                </a:solidFill>
                <a:latin typeface="Symbol" panose="05050102010706020507" pitchFamily="18" charset="2"/>
              </a:rPr>
              <a:t>Ø</a:t>
            </a:r>
            <a:r>
              <a:rPr lang="en-US" altLang="zh-CN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               ①⑦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析取三段论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⑨ </a:t>
            </a:r>
            <a:r>
              <a:rPr lang="en-US" altLang="zh-CN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                  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前提引入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    ⑩ </a:t>
            </a:r>
            <a:r>
              <a:rPr lang="en-US" altLang="zh-CN" b="1" dirty="0" err="1">
                <a:solidFill>
                  <a:schemeClr val="bg1"/>
                </a:solidFill>
                <a:latin typeface="Symbol" panose="05050102010706020507" pitchFamily="18" charset="2"/>
              </a:rPr>
              <a:t>Ø</a:t>
            </a:r>
            <a:r>
              <a:rPr lang="en-US" altLang="zh-CN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 dirty="0" err="1">
                <a:solidFill>
                  <a:schemeClr val="bg1"/>
                </a:solidFill>
                <a:latin typeface="Symbol" panose="05050102010706020507" pitchFamily="18" charset="2"/>
              </a:rPr>
              <a:t>Ù</a:t>
            </a:r>
            <a:r>
              <a:rPr lang="en-US" altLang="zh-CN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           ⑧⑨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合取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请用直接证明法证明之（不用归谬法）</a:t>
            </a:r>
          </a:p>
        </p:txBody>
      </p:sp>
      <p:sp>
        <p:nvSpPr>
          <p:cNvPr id="22530" name="灯片编号占位符 4">
            <a:extLst>
              <a:ext uri="{FF2B5EF4-FFF2-40B4-BE49-F238E27FC236}">
                <a16:creationId xmlns:a16="http://schemas.microsoft.com/office/drawing/2014/main" id="{863A7DF5-6DF4-4958-B4B7-2E3713DA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204DCDC-44DB-4E6E-8D54-368F6E9A0831}" type="slidenum">
              <a:rPr lang="en-US" altLang="zh-CN" sz="2400" smtClean="0">
                <a:solidFill>
                  <a:srgbClr val="FFFFFF"/>
                </a:solidFill>
                <a:latin typeface="Arial Black" pitchFamily="34" charset="0"/>
              </a:rPr>
              <a:pPr eaLnBrk="1" hangingPunct="1"/>
              <a:t>26</a:t>
            </a:fld>
            <a:endParaRPr lang="en-US" altLang="zh-CN" sz="2400" dirty="0">
              <a:solidFill>
                <a:srgbClr val="FFFFFF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009D23DE-A891-4307-A625-F52B1E6626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solidFill>
                  <a:srgbClr val="99CCFF"/>
                </a:solidFill>
                <a:latin typeface="宋体" pitchFamily="2" charset="-122"/>
              </a:rPr>
              <a:t>课堂练习：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9228275F-2925-4016-8E84-2D9E73DC51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dirty="0"/>
              <a:t>构造下面的推理证明：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dirty="0"/>
              <a:t>      如果小张守第一垒并且小李向</a:t>
            </a:r>
            <a:r>
              <a:rPr lang="en-US" altLang="zh-CN" b="1" dirty="0"/>
              <a:t>B</a:t>
            </a:r>
            <a:r>
              <a:rPr lang="zh-CN" altLang="en-US" b="1" dirty="0"/>
              <a:t>队投球，则</a:t>
            </a:r>
            <a:r>
              <a:rPr lang="en-US" altLang="zh-CN" b="1" dirty="0"/>
              <a:t>A</a:t>
            </a:r>
            <a:r>
              <a:rPr lang="zh-CN" altLang="en-US" b="1" dirty="0"/>
              <a:t>队将取胜。或者</a:t>
            </a:r>
            <a:r>
              <a:rPr lang="en-US" altLang="zh-CN" b="1" dirty="0"/>
              <a:t>A</a:t>
            </a:r>
            <a:r>
              <a:rPr lang="zh-CN" altLang="en-US" b="1" dirty="0"/>
              <a:t>队未取胜，或者</a:t>
            </a:r>
            <a:r>
              <a:rPr lang="en-US" altLang="zh-CN" b="1" dirty="0"/>
              <a:t>A</a:t>
            </a:r>
            <a:r>
              <a:rPr lang="zh-CN" altLang="en-US" b="1" dirty="0"/>
              <a:t>队成为联赛第一名。</a:t>
            </a:r>
            <a:r>
              <a:rPr lang="en-US" altLang="zh-CN" b="1" dirty="0"/>
              <a:t>A</a:t>
            </a:r>
            <a:r>
              <a:rPr lang="zh-CN" altLang="en-US" b="1" dirty="0"/>
              <a:t>队没有成为联赛第一名。小张守第一垒。因此，小李没向</a:t>
            </a:r>
            <a:r>
              <a:rPr lang="en-US" altLang="zh-CN" b="1" dirty="0"/>
              <a:t>B</a:t>
            </a:r>
            <a:r>
              <a:rPr lang="zh-CN" altLang="en-US" b="1" dirty="0"/>
              <a:t>队投球。</a:t>
            </a:r>
          </a:p>
        </p:txBody>
      </p:sp>
      <p:sp>
        <p:nvSpPr>
          <p:cNvPr id="23554" name="灯片编号占位符 4">
            <a:extLst>
              <a:ext uri="{FF2B5EF4-FFF2-40B4-BE49-F238E27FC236}">
                <a16:creationId xmlns:a16="http://schemas.microsoft.com/office/drawing/2014/main" id="{CBB45A68-04FB-4057-88C9-46F57D56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24A8A48-59F6-446A-BC2A-69C2B2154867}" type="slidenum">
              <a:rPr lang="en-US" altLang="zh-CN" sz="2400" smtClean="0">
                <a:solidFill>
                  <a:srgbClr val="FFFFFF"/>
                </a:solidFill>
                <a:latin typeface="Arial Black" pitchFamily="34" charset="0"/>
              </a:rPr>
              <a:pPr eaLnBrk="1" hangingPunct="1"/>
              <a:t>27</a:t>
            </a:fld>
            <a:endParaRPr lang="en-US" altLang="zh-CN" sz="2400" dirty="0">
              <a:solidFill>
                <a:srgbClr val="FFFFFF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636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>
            <a:extLst>
              <a:ext uri="{FF2B5EF4-FFF2-40B4-BE49-F238E27FC236}">
                <a16:creationId xmlns:a16="http://schemas.microsoft.com/office/drawing/2014/main" id="{16378847-43E5-4B34-9054-73EABE0FB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solidFill>
                  <a:srgbClr val="99CCFF"/>
                </a:solidFill>
                <a:latin typeface="宋体" pitchFamily="2" charset="-122"/>
              </a:rPr>
              <a:t>课堂练习</a:t>
            </a:r>
          </a:p>
        </p:txBody>
      </p:sp>
      <p:graphicFrame>
        <p:nvGraphicFramePr>
          <p:cNvPr id="2050" name="Object 6">
            <a:extLst>
              <a:ext uri="{FF2B5EF4-FFF2-40B4-BE49-F238E27FC236}">
                <a16:creationId xmlns:a16="http://schemas.microsoft.com/office/drawing/2014/main" id="{E1E0A8AB-1FA7-4B13-B7F0-8CC47E231F5F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5752123"/>
              </p:ext>
            </p:extLst>
          </p:nvPr>
        </p:nvGraphicFramePr>
        <p:xfrm>
          <a:off x="1835150" y="5300663"/>
          <a:ext cx="84296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24" name="Equation" r:id="rId3" imgW="241200" imgH="164880" progId="Equation.DSMT4">
                  <p:embed/>
                </p:oleObj>
              </mc:Choice>
              <mc:Fallback>
                <p:oleObj name="Equation" r:id="rId3" imgW="241200" imgH="164880" progId="Equation.DSMT4">
                  <p:embed/>
                  <p:pic>
                    <p:nvPicPr>
                      <p:cNvPr id="2050" name="Object 6">
                        <a:extLst>
                          <a:ext uri="{FF2B5EF4-FFF2-40B4-BE49-F238E27FC236}">
                            <a16:creationId xmlns:a16="http://schemas.microsoft.com/office/drawing/2014/main" id="{E1E0A8AB-1FA7-4B13-B7F0-8CC47E231F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300663"/>
                        <a:ext cx="842963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灯片编号占位符 6">
            <a:extLst>
              <a:ext uri="{FF2B5EF4-FFF2-40B4-BE49-F238E27FC236}">
                <a16:creationId xmlns:a16="http://schemas.microsoft.com/office/drawing/2014/main" id="{C0211DDD-775F-467B-937E-F5EB8246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FA9BAC8-62DC-4508-9487-6E7EBED351FD}" type="slidenum">
              <a:rPr lang="en-US" altLang="zh-CN" sz="2400" smtClean="0">
                <a:solidFill>
                  <a:srgbClr val="FFFFFF"/>
                </a:solidFill>
                <a:latin typeface="Arial Black" pitchFamily="34" charset="0"/>
              </a:rPr>
              <a:pPr eaLnBrk="1" hangingPunct="1"/>
              <a:t>28</a:t>
            </a:fld>
            <a:endParaRPr lang="en-US" altLang="zh-CN" sz="2400" dirty="0">
              <a:solidFill>
                <a:srgbClr val="FFFFFF"/>
              </a:solidFill>
              <a:latin typeface="Arial Black" pitchFamily="34" charset="0"/>
            </a:endParaRPr>
          </a:p>
        </p:txBody>
      </p:sp>
      <p:sp>
        <p:nvSpPr>
          <p:cNvPr id="2054" name="Rectangle 3">
            <a:extLst>
              <a:ext uri="{FF2B5EF4-FFF2-40B4-BE49-F238E27FC236}">
                <a16:creationId xmlns:a16="http://schemas.microsoft.com/office/drawing/2014/main" id="{BDDD2B44-677D-47A6-AF96-E6047D0FF9F7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36588" y="1389063"/>
            <a:ext cx="8507412" cy="5280025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400" dirty="0">
                <a:ea typeface="黑体" panose="02010609060101010101" pitchFamily="49" charset="-122"/>
              </a:rPr>
              <a:t>解：</a:t>
            </a:r>
            <a:r>
              <a:rPr lang="zh-CN" altLang="en-US" sz="3400" b="1" dirty="0"/>
              <a:t>先将命题符号化：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400" b="1" dirty="0"/>
              <a:t>    </a:t>
            </a:r>
            <a:r>
              <a:rPr lang="en-US" altLang="zh-CN" sz="34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3400" b="1" dirty="0">
                <a:latin typeface="Times New Roman" panose="02020603050405020304" pitchFamily="18" charset="0"/>
              </a:rPr>
              <a:t>:</a:t>
            </a:r>
            <a:r>
              <a:rPr lang="en-US" altLang="zh-CN" sz="3400" b="1" dirty="0"/>
              <a:t> </a:t>
            </a:r>
            <a:r>
              <a:rPr lang="zh-CN" altLang="en-US" sz="3200" b="1" dirty="0"/>
              <a:t>小张守第一垒</a:t>
            </a:r>
            <a:r>
              <a:rPr lang="en-US" altLang="zh-CN" sz="3200" b="1" dirty="0"/>
              <a:t>	</a:t>
            </a:r>
            <a:r>
              <a:rPr lang="en-US" altLang="zh-CN" sz="3400" b="1" dirty="0"/>
              <a:t>	</a:t>
            </a:r>
            <a:r>
              <a:rPr lang="en-US" altLang="zh-CN" sz="3400" b="1" i="1" dirty="0">
                <a:latin typeface="Times New Roman" panose="02020603050405020304" pitchFamily="18" charset="0"/>
              </a:rPr>
              <a:t>q</a:t>
            </a:r>
            <a:r>
              <a:rPr lang="en-US" altLang="zh-CN" sz="3400" b="1" dirty="0">
                <a:latin typeface="Times New Roman" panose="02020603050405020304" pitchFamily="18" charset="0"/>
              </a:rPr>
              <a:t>:</a:t>
            </a:r>
            <a:r>
              <a:rPr lang="en-US" altLang="zh-CN" sz="3400" b="1" dirty="0"/>
              <a:t> </a:t>
            </a:r>
            <a:r>
              <a:rPr lang="zh-CN" altLang="en-US" sz="3200" b="1" dirty="0"/>
              <a:t>小李向</a:t>
            </a:r>
            <a:r>
              <a:rPr lang="en-US" altLang="zh-CN" sz="3200" b="1" dirty="0"/>
              <a:t>B</a:t>
            </a:r>
            <a:r>
              <a:rPr lang="zh-CN" altLang="en-US" sz="3200" b="1" dirty="0"/>
              <a:t>队投球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400" b="1" dirty="0"/>
              <a:t>    </a:t>
            </a:r>
            <a:r>
              <a:rPr lang="en-US" altLang="zh-CN" sz="34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3400" b="1" dirty="0">
                <a:latin typeface="Times New Roman" panose="02020603050405020304" pitchFamily="18" charset="0"/>
              </a:rPr>
              <a:t>:</a:t>
            </a:r>
            <a:r>
              <a:rPr lang="en-US" altLang="zh-CN" sz="3400" b="1" dirty="0"/>
              <a:t> </a:t>
            </a:r>
            <a:r>
              <a:rPr lang="en-US" altLang="zh-CN" sz="3200" b="1" dirty="0"/>
              <a:t>A</a:t>
            </a:r>
            <a:r>
              <a:rPr lang="zh-CN" altLang="en-US" sz="3200" b="1" dirty="0"/>
              <a:t>队取胜</a:t>
            </a:r>
            <a:r>
              <a:rPr lang="en-US" altLang="zh-CN" sz="3200" b="1" dirty="0"/>
              <a:t>	</a:t>
            </a:r>
            <a:r>
              <a:rPr lang="zh-CN" altLang="en-US" sz="3200" b="1" dirty="0"/>
              <a:t>     </a:t>
            </a:r>
            <a:r>
              <a:rPr lang="en-US" altLang="zh-CN" sz="3400" b="1" dirty="0"/>
              <a:t>		</a:t>
            </a:r>
            <a:r>
              <a:rPr lang="en-US" altLang="zh-CN" sz="34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3400" b="1" dirty="0">
                <a:latin typeface="Times New Roman" panose="02020603050405020304" pitchFamily="18" charset="0"/>
              </a:rPr>
              <a:t>:</a:t>
            </a:r>
            <a:r>
              <a:rPr lang="en-US" altLang="zh-CN" sz="3400" b="1" dirty="0"/>
              <a:t> </a:t>
            </a:r>
            <a:r>
              <a:rPr lang="en-US" altLang="zh-CN" sz="3200" b="1" dirty="0"/>
              <a:t>A</a:t>
            </a:r>
            <a:r>
              <a:rPr lang="zh-CN" altLang="en-US" sz="3200" b="1" dirty="0"/>
              <a:t>队成为联赛第一名</a:t>
            </a:r>
            <a:endParaRPr lang="en-US" altLang="zh-CN" sz="3200" b="1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3400" b="1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400" b="1" dirty="0">
                <a:solidFill>
                  <a:srgbClr val="FFFF00"/>
                </a:solidFill>
              </a:rPr>
              <a:t>前提：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400" b="1" dirty="0">
                <a:solidFill>
                  <a:srgbClr val="FFFF00"/>
                </a:solidFill>
              </a:rPr>
              <a:t>结论：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400" b="1" dirty="0"/>
              <a:t>证明：用归谬法证。</a:t>
            </a:r>
          </a:p>
        </p:txBody>
      </p:sp>
      <p:graphicFrame>
        <p:nvGraphicFramePr>
          <p:cNvPr id="2051" name="Object 4">
            <a:extLst>
              <a:ext uri="{FF2B5EF4-FFF2-40B4-BE49-F238E27FC236}">
                <a16:creationId xmlns:a16="http://schemas.microsoft.com/office/drawing/2014/main" id="{3C3350D5-A7A6-4FA5-A74F-B979A634A6D2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003636172"/>
              </p:ext>
            </p:extLst>
          </p:nvPr>
        </p:nvGraphicFramePr>
        <p:xfrm>
          <a:off x="3340100" y="4511675"/>
          <a:ext cx="58039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25" name="Equation" r:id="rId5" imgW="1828800" imgH="203040" progId="Equation.DSMT4">
                  <p:embed/>
                </p:oleObj>
              </mc:Choice>
              <mc:Fallback>
                <p:oleObj name="Equation" r:id="rId5" imgW="1828800" imgH="203040" progId="Equation.DSMT4">
                  <p:embed/>
                  <p:pic>
                    <p:nvPicPr>
                      <p:cNvPr id="2051" name="Object 4">
                        <a:extLst>
                          <a:ext uri="{FF2B5EF4-FFF2-40B4-BE49-F238E27FC236}">
                            <a16:creationId xmlns:a16="http://schemas.microsoft.com/office/drawing/2014/main" id="{3C3350D5-A7A6-4FA5-A74F-B979A634A6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00" y="4511675"/>
                        <a:ext cx="580390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3799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23C4D-8AF6-4156-83D5-D4A715EA6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99CCFF"/>
                </a:solidFill>
                <a:latin typeface="宋体" pitchFamily="2" charset="-122"/>
              </a:rPr>
              <a:t>课堂练习</a:t>
            </a:r>
            <a:endParaRPr lang="zh-CN" altLang="en-US" dirty="0"/>
          </a:p>
        </p:txBody>
      </p:sp>
      <p:sp>
        <p:nvSpPr>
          <p:cNvPr id="3076" name="灯片编号占位符 2">
            <a:extLst>
              <a:ext uri="{FF2B5EF4-FFF2-40B4-BE49-F238E27FC236}">
                <a16:creationId xmlns:a16="http://schemas.microsoft.com/office/drawing/2014/main" id="{A5617830-CF30-410E-9BFE-586F68EFF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91D06C1-80CC-44ED-8EC0-BE7AB91E07A8}" type="slidenum">
              <a:rPr lang="en-US" altLang="zh-CN" sz="2400" smtClean="0">
                <a:solidFill>
                  <a:srgbClr val="FFFFFF"/>
                </a:solidFill>
                <a:latin typeface="Arial Black" pitchFamily="34" charset="0"/>
              </a:rPr>
              <a:pPr eaLnBrk="1" hangingPunct="1"/>
              <a:t>29</a:t>
            </a:fld>
            <a:endParaRPr lang="en-US" altLang="zh-CN" sz="2400" dirty="0">
              <a:solidFill>
                <a:srgbClr val="FFFFFF"/>
              </a:solidFill>
              <a:latin typeface="Arial Black" pitchFamily="34" charset="0"/>
            </a:endParaRPr>
          </a:p>
        </p:txBody>
      </p:sp>
      <p:sp>
        <p:nvSpPr>
          <p:cNvPr id="3077" name="Text Box 4">
            <a:extLst>
              <a:ext uri="{FF2B5EF4-FFF2-40B4-BE49-F238E27FC236}">
                <a16:creationId xmlns:a16="http://schemas.microsoft.com/office/drawing/2014/main" id="{60D66B63-F598-46D1-A19A-FD2E34E9F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588" y="1545431"/>
            <a:ext cx="7736111" cy="4918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①   </a:t>
            </a:r>
            <a:r>
              <a:rPr lang="en-US" altLang="zh-CN" i="1" dirty="0"/>
              <a:t>q                      </a:t>
            </a:r>
            <a:r>
              <a:rPr lang="zh-CN" altLang="en-US" dirty="0"/>
              <a:t>结论的否定引入</a:t>
            </a:r>
          </a:p>
          <a:p>
            <a:pPr eaLnBrk="1" hangingPunct="1">
              <a:lnSpc>
                <a:spcPct val="12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dirty="0"/>
              <a:t>②                           前提引入</a:t>
            </a:r>
          </a:p>
          <a:p>
            <a:pPr eaLnBrk="1" hangingPunct="1"/>
            <a:r>
              <a:rPr lang="zh-CN" altLang="en-US" dirty="0"/>
              <a:t>③  </a:t>
            </a:r>
            <a:r>
              <a:rPr lang="en-US" altLang="zh-CN" i="1" dirty="0">
                <a:cs typeface="Times New Roman" panose="02020603050405020304" pitchFamily="18" charset="0"/>
              </a:rPr>
              <a:t>¬</a:t>
            </a:r>
            <a:r>
              <a:rPr lang="en-US" altLang="zh-CN" i="1" dirty="0"/>
              <a:t>s                     </a:t>
            </a:r>
            <a:r>
              <a:rPr lang="zh-CN" altLang="en-US" dirty="0"/>
              <a:t>前提引入</a:t>
            </a:r>
            <a:endParaRPr lang="zh-CN" altLang="en-US" i="1" dirty="0"/>
          </a:p>
          <a:p>
            <a:pPr eaLnBrk="1" hangingPunct="1"/>
            <a:r>
              <a:rPr lang="zh-CN" altLang="en-US" dirty="0"/>
              <a:t>④  </a:t>
            </a:r>
            <a:r>
              <a:rPr lang="en-US" altLang="zh-CN" i="1" dirty="0"/>
              <a:t>¬r                     </a:t>
            </a:r>
            <a:r>
              <a:rPr lang="en-US" altLang="zh-CN" dirty="0"/>
              <a:t>②③</a:t>
            </a:r>
            <a:r>
              <a:rPr lang="zh-CN" altLang="en-US" dirty="0"/>
              <a:t>析取三段论</a:t>
            </a:r>
          </a:p>
          <a:p>
            <a:pPr eaLnBrk="1" hangingPunct="1"/>
            <a:r>
              <a:rPr lang="zh-CN" altLang="en-US" dirty="0"/>
              <a:t>⑤  </a:t>
            </a:r>
            <a:r>
              <a:rPr lang="en-US" altLang="zh-CN" dirty="0"/>
              <a:t>(</a:t>
            </a:r>
            <a:r>
              <a:rPr lang="en-US" altLang="zh-CN" i="1" dirty="0" err="1"/>
              <a:t>p</a:t>
            </a:r>
            <a:r>
              <a:rPr lang="en-US" altLang="zh-CN" dirty="0" err="1"/>
              <a:t>∧</a:t>
            </a:r>
            <a:r>
              <a:rPr lang="en-US" altLang="zh-CN" i="1" dirty="0" err="1"/>
              <a:t>q</a:t>
            </a:r>
            <a:r>
              <a:rPr lang="en-US" altLang="zh-CN" dirty="0"/>
              <a:t>) →</a:t>
            </a:r>
            <a:r>
              <a:rPr lang="en-US" altLang="zh-CN" i="1" dirty="0"/>
              <a:t>r        </a:t>
            </a:r>
            <a:r>
              <a:rPr lang="zh-CN" altLang="en-US" dirty="0"/>
              <a:t>前提引入</a:t>
            </a:r>
          </a:p>
          <a:p>
            <a:pPr eaLnBrk="1" hangingPunct="1"/>
            <a:r>
              <a:rPr lang="zh-CN" altLang="en-US" dirty="0"/>
              <a:t>⑥  </a:t>
            </a:r>
            <a:r>
              <a:rPr lang="en-US" altLang="zh-CN" i="1" dirty="0"/>
              <a:t>¬ </a:t>
            </a:r>
            <a:r>
              <a:rPr lang="en-US" altLang="zh-CN" dirty="0"/>
              <a:t>(</a:t>
            </a:r>
            <a:r>
              <a:rPr lang="en-US" altLang="zh-CN" i="1" dirty="0" err="1"/>
              <a:t>p</a:t>
            </a:r>
            <a:r>
              <a:rPr lang="en-US" altLang="zh-CN" dirty="0" err="1"/>
              <a:t>∧</a:t>
            </a:r>
            <a:r>
              <a:rPr lang="en-US" altLang="zh-CN" i="1" dirty="0" err="1"/>
              <a:t>q</a:t>
            </a:r>
            <a:r>
              <a:rPr lang="en-US" altLang="zh-CN" dirty="0"/>
              <a:t>)           ④ ⑤</a:t>
            </a:r>
            <a:r>
              <a:rPr lang="zh-CN" altLang="en-US" dirty="0"/>
              <a:t>拒取式</a:t>
            </a:r>
          </a:p>
          <a:p>
            <a:pPr eaLnBrk="1" hangingPunct="1"/>
            <a:r>
              <a:rPr lang="zh-CN" altLang="en-US" dirty="0"/>
              <a:t>⑦  </a:t>
            </a:r>
            <a:r>
              <a:rPr lang="en-US" altLang="zh-CN" i="1" dirty="0"/>
              <a:t>¬ p</a:t>
            </a:r>
            <a:r>
              <a:rPr lang="en-US" altLang="zh-CN" dirty="0"/>
              <a:t>∨ </a:t>
            </a:r>
            <a:r>
              <a:rPr lang="en-US" altLang="zh-CN" i="1" dirty="0"/>
              <a:t>¬</a:t>
            </a:r>
            <a:r>
              <a:rPr lang="en-US" altLang="zh-CN" dirty="0"/>
              <a:t> </a:t>
            </a:r>
            <a:r>
              <a:rPr lang="en-US" altLang="zh-CN" i="1" dirty="0"/>
              <a:t>q</a:t>
            </a:r>
            <a:r>
              <a:rPr lang="en-US" altLang="zh-CN" dirty="0"/>
              <a:t>         ⑥ </a:t>
            </a:r>
            <a:r>
              <a:rPr lang="zh-CN" altLang="en-US" dirty="0"/>
              <a:t>置换</a:t>
            </a:r>
          </a:p>
          <a:p>
            <a:pPr eaLnBrk="1" hangingPunct="1"/>
            <a:r>
              <a:rPr lang="zh-CN" altLang="en-US" dirty="0"/>
              <a:t>⑧  </a:t>
            </a:r>
            <a:r>
              <a:rPr lang="en-US" altLang="zh-CN" i="1" dirty="0"/>
              <a:t>p                       </a:t>
            </a:r>
            <a:r>
              <a:rPr lang="zh-CN" altLang="en-US" dirty="0"/>
              <a:t>前提引入</a:t>
            </a:r>
          </a:p>
          <a:p>
            <a:pPr eaLnBrk="1" hangingPunct="1"/>
            <a:r>
              <a:rPr lang="zh-CN" altLang="en-US" dirty="0"/>
              <a:t>⑨  </a:t>
            </a:r>
            <a:r>
              <a:rPr lang="en-US" altLang="zh-CN" i="1" dirty="0"/>
              <a:t>¬</a:t>
            </a:r>
            <a:r>
              <a:rPr lang="en-US" altLang="zh-CN" dirty="0"/>
              <a:t> </a:t>
            </a:r>
            <a:r>
              <a:rPr lang="en-US" altLang="zh-CN" i="1" dirty="0"/>
              <a:t>q</a:t>
            </a:r>
            <a:r>
              <a:rPr lang="en-US" altLang="zh-CN" dirty="0"/>
              <a:t>                    ⑦ ⑧</a:t>
            </a:r>
            <a:r>
              <a:rPr lang="zh-CN" altLang="en-US" dirty="0"/>
              <a:t>析取三段论</a:t>
            </a:r>
          </a:p>
          <a:p>
            <a:pPr eaLnBrk="1" hangingPunct="1"/>
            <a:r>
              <a:rPr lang="zh-CN" altLang="en-US" dirty="0"/>
              <a:t>⑩  </a:t>
            </a:r>
            <a:r>
              <a:rPr lang="en-US" altLang="zh-CN" i="1" dirty="0"/>
              <a:t>q </a:t>
            </a:r>
            <a:r>
              <a:rPr lang="en-US" altLang="zh-CN" dirty="0"/>
              <a:t>∧ </a:t>
            </a:r>
            <a:r>
              <a:rPr lang="en-US" altLang="zh-CN" i="1" dirty="0"/>
              <a:t>¬</a:t>
            </a:r>
            <a:r>
              <a:rPr lang="en-US" altLang="zh-CN" dirty="0"/>
              <a:t> </a:t>
            </a:r>
            <a:r>
              <a:rPr lang="en-US" altLang="zh-CN" i="1" dirty="0"/>
              <a:t>q</a:t>
            </a:r>
            <a:r>
              <a:rPr lang="en-US" altLang="zh-CN" dirty="0"/>
              <a:t>            ① ⑨</a:t>
            </a:r>
            <a:r>
              <a:rPr lang="zh-CN" altLang="en-US" dirty="0"/>
              <a:t>合取</a:t>
            </a:r>
          </a:p>
          <a:p>
            <a:pPr eaLnBrk="1" hangingPunct="1"/>
            <a:r>
              <a:rPr lang="zh-CN" altLang="en-US" dirty="0"/>
              <a:t>      由于                        ，所以推理正确。   </a:t>
            </a:r>
          </a:p>
        </p:txBody>
      </p:sp>
      <p:graphicFrame>
        <p:nvGraphicFramePr>
          <p:cNvPr id="3074" name="Object 5">
            <a:extLst>
              <a:ext uri="{FF2B5EF4-FFF2-40B4-BE49-F238E27FC236}">
                <a16:creationId xmlns:a16="http://schemas.microsoft.com/office/drawing/2014/main" id="{00B97653-3C99-4CB7-936B-FA912CE35D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277549"/>
              </p:ext>
            </p:extLst>
          </p:nvPr>
        </p:nvGraphicFramePr>
        <p:xfrm>
          <a:off x="2012950" y="5935663"/>
          <a:ext cx="198437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48" name="Equation" r:id="rId3" imgW="761760" imgH="203040" progId="Equation.DSMT4">
                  <p:embed/>
                </p:oleObj>
              </mc:Choice>
              <mc:Fallback>
                <p:oleObj name="Equation" r:id="rId3" imgW="761760" imgH="203040" progId="Equation.DSMT4">
                  <p:embed/>
                  <p:pic>
                    <p:nvPicPr>
                      <p:cNvPr id="3074" name="Object 5">
                        <a:extLst>
                          <a:ext uri="{FF2B5EF4-FFF2-40B4-BE49-F238E27FC236}">
                            <a16:creationId xmlns:a16="http://schemas.microsoft.com/office/drawing/2014/main" id="{00B97653-3C99-4CB7-936B-FA912CE35D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5935663"/>
                        <a:ext cx="1984375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6">
            <a:extLst>
              <a:ext uri="{FF2B5EF4-FFF2-40B4-BE49-F238E27FC236}">
                <a16:creationId xmlns:a16="http://schemas.microsoft.com/office/drawing/2014/main" id="{A9E7A8BD-F932-454F-9F19-AADD30E68A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105860"/>
              </p:ext>
            </p:extLst>
          </p:nvPr>
        </p:nvGraphicFramePr>
        <p:xfrm>
          <a:off x="1221532" y="2130425"/>
          <a:ext cx="126047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49" name="Equation" r:id="rId5" imgW="431640" imgH="139680" progId="Equation.DSMT4">
                  <p:embed/>
                </p:oleObj>
              </mc:Choice>
              <mc:Fallback>
                <p:oleObj name="Equation" r:id="rId5" imgW="431640" imgH="139680" progId="Equation.DSMT4">
                  <p:embed/>
                  <p:pic>
                    <p:nvPicPr>
                      <p:cNvPr id="3075" name="Object 6">
                        <a:extLst>
                          <a:ext uri="{FF2B5EF4-FFF2-40B4-BE49-F238E27FC236}">
                            <a16:creationId xmlns:a16="http://schemas.microsoft.com/office/drawing/2014/main" id="{A9E7A8BD-F932-454F-9F19-AADD30E68A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1532" y="2130425"/>
                        <a:ext cx="126047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827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7056437" cy="10795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B0F0"/>
                </a:solidFill>
              </a:rPr>
              <a:t>第</a:t>
            </a:r>
            <a:r>
              <a:rPr lang="en-US" altLang="zh-CN" b="1" dirty="0">
                <a:solidFill>
                  <a:srgbClr val="00B0F0"/>
                </a:solidFill>
              </a:rPr>
              <a:t>1</a:t>
            </a:r>
            <a:r>
              <a:rPr lang="zh-CN" altLang="en-US" b="1" dirty="0">
                <a:solidFill>
                  <a:srgbClr val="00B0F0"/>
                </a:solidFill>
              </a:rPr>
              <a:t>章 命题逻辑 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229600" cy="4608512"/>
          </a:xfrm>
        </p:spPr>
        <p:txBody>
          <a:bodyPr rtlCol="0">
            <a:normAutofit/>
          </a:bodyPr>
          <a:lstStyle/>
          <a:p>
            <a:pPr marL="342906" indent="-342906" algn="just" defTabSz="457207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1.1 </a:t>
            </a: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命题符号化及联结词</a:t>
            </a:r>
            <a:endParaRPr lang="zh-CN" altLang="en-US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6" indent="-342906" algn="just" defTabSz="457207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1.2 </a:t>
            </a: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命题公式及分类</a:t>
            </a:r>
            <a:endParaRPr lang="zh-CN" altLang="en-US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6" indent="-342906" algn="just" defTabSz="457207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1.3 </a:t>
            </a: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等值演算</a:t>
            </a:r>
            <a:endParaRPr lang="en-US" altLang="zh-CN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marL="342906" indent="-342906" algn="just" defTabSz="457207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1.4 </a:t>
            </a: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范式</a:t>
            </a:r>
          </a:p>
          <a:p>
            <a:pPr marL="342906" indent="-342906" algn="just" defTabSz="457207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1.5 </a:t>
            </a: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联结词全功能集</a:t>
            </a:r>
          </a:p>
          <a:p>
            <a:pPr marL="342906" indent="-342906" algn="just" defTabSz="457207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1.6 </a:t>
            </a: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组合电路</a:t>
            </a:r>
            <a:endParaRPr lang="en-US" altLang="zh-CN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marL="342906" indent="-342906" algn="just" defTabSz="457207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1.7 </a:t>
            </a:r>
            <a:r>
              <a:rPr lang="zh-CN" altLang="en-US" b="1" dirty="0">
                <a:latin typeface="Times New Roman" panose="02020603050405020304" pitchFamily="18" charset="0"/>
              </a:rPr>
              <a:t>推理理论</a:t>
            </a:r>
          </a:p>
        </p:txBody>
      </p:sp>
      <p:sp>
        <p:nvSpPr>
          <p:cNvPr id="4813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899AAEA-DF68-49E0-A76C-A9CA02FD6E60}" type="slidenum">
              <a:rPr lang="en-US" altLang="zh-CN">
                <a:solidFill>
                  <a:schemeClr val="tx1"/>
                </a:solidFill>
                <a:latin typeface="Arial Black" pitchFamily="34" charset="0"/>
              </a:rPr>
              <a:pPr/>
              <a:t>3</a:t>
            </a:fld>
            <a:endParaRPr lang="en-US" altLang="zh-CN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D654649-DB10-4FE9-93C7-F2F83EBDA0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1.7 </a:t>
            </a:r>
            <a:r>
              <a:rPr lang="zh-CN" altLang="en-US"/>
              <a:t>命题逻辑的推理理论 </a:t>
            </a:r>
            <a:endParaRPr lang="zh-CN" altLang="en-US" dirty="0"/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9F21881D-05CA-4BBE-AEE3-82BBDEB5EB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推理的形式结构</a:t>
            </a:r>
          </a:p>
          <a:p>
            <a:r>
              <a:rPr lang="zh-CN" altLang="en-US" dirty="0"/>
              <a:t>判断推理是否正确的方法</a:t>
            </a:r>
          </a:p>
          <a:p>
            <a:r>
              <a:rPr lang="zh-CN" altLang="en-US" dirty="0"/>
              <a:t>推理定律与推理规则</a:t>
            </a:r>
          </a:p>
          <a:p>
            <a:r>
              <a:rPr lang="zh-CN" altLang="en-US" dirty="0"/>
              <a:t>构造证明法 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 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 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前提引入</a:t>
            </a:r>
            <a:r>
              <a:rPr lang="en-US" altLang="zh-CN" dirty="0"/>
              <a:t>+</a:t>
            </a:r>
            <a:r>
              <a:rPr lang="zh-CN" altLang="en-US" dirty="0"/>
              <a:t>假言推理</a:t>
            </a:r>
          </a:p>
        </p:txBody>
      </p:sp>
      <p:sp>
        <p:nvSpPr>
          <p:cNvPr id="6146" name="灯片编号占位符 4">
            <a:extLst>
              <a:ext uri="{FF2B5EF4-FFF2-40B4-BE49-F238E27FC236}">
                <a16:creationId xmlns:a16="http://schemas.microsoft.com/office/drawing/2014/main" id="{72DD0EBC-46CB-4DA1-9D83-0213A0745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3AA53A9-041E-4EB7-9781-0032B4C7B7BE}" type="slidenum">
              <a:rPr lang="en-US" altLang="zh-CN" sz="2400" smtClean="0">
                <a:solidFill>
                  <a:srgbClr val="FFFFFF"/>
                </a:solidFill>
                <a:latin typeface="Arial Black" pitchFamily="34" charset="0"/>
              </a:rPr>
              <a:pPr/>
              <a:t>30</a:t>
            </a:fld>
            <a:endParaRPr lang="en-US" altLang="zh-CN" sz="2400" dirty="0">
              <a:solidFill>
                <a:srgbClr val="FFFFFF"/>
              </a:solidFill>
              <a:latin typeface="Arial Black" pitchFamily="34" charset="0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1AC78938-0407-4771-9F3E-C9B9B24B40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324351"/>
              </p:ext>
            </p:extLst>
          </p:nvPr>
        </p:nvGraphicFramePr>
        <p:xfrm>
          <a:off x="1450726" y="4377147"/>
          <a:ext cx="6369555" cy="1716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04" name="Equation" r:id="rId4" imgW="2450880" imgH="660240" progId="Equation.DSMT4">
                  <p:embed/>
                </p:oleObj>
              </mc:Choice>
              <mc:Fallback>
                <p:oleObj name="Equation" r:id="rId4" imgW="245088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50726" y="4377147"/>
                        <a:ext cx="6369555" cy="17161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380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A0A4EF1-114F-491B-84FB-82BE7863AE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推理的形式结构</a:t>
            </a:r>
            <a:r>
              <a:rPr lang="en-US" altLang="zh-CN" sz="4000" dirty="0"/>
              <a:t>—</a:t>
            </a:r>
            <a:r>
              <a:rPr lang="zh-CN" altLang="en-US" sz="4000" dirty="0"/>
              <a:t>问题的引入  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D60BA7A4-2368-484C-8BC8-05238D0C73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推理</a:t>
            </a:r>
            <a:r>
              <a:rPr lang="en-US" altLang="zh-CN" dirty="0"/>
              <a:t>: </a:t>
            </a:r>
            <a:r>
              <a:rPr lang="zh-CN" altLang="en-US" dirty="0"/>
              <a:t>从前提出发推出结论的思维过程</a:t>
            </a:r>
          </a:p>
          <a:p>
            <a:pPr lvl="1"/>
            <a:r>
              <a:rPr lang="zh-CN" altLang="en-US" dirty="0"/>
              <a:t>前提是指已知的命题公式，结论是推出的命题公式。</a:t>
            </a:r>
            <a:endParaRPr lang="en-US" altLang="zh-CN" dirty="0"/>
          </a:p>
          <a:p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例：</a:t>
            </a:r>
            <a:r>
              <a:rPr lang="zh-CN" altLang="en-US" sz="32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如果天气凉快，小王就不去游泳。天气凉快。所以小王没有去游泳。</a:t>
            </a:r>
          </a:p>
          <a:p>
            <a:pPr marL="0" lvl="0" indent="0">
              <a:buNone/>
            </a:pPr>
            <a:r>
              <a:rPr lang="zh-CN" altLang="en-US" sz="28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          </a:t>
            </a:r>
            <a:r>
              <a:rPr lang="zh-CN" altLang="en-US" sz="2800" b="1" i="1" dirty="0">
                <a:solidFill>
                  <a:prstClr val="white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prstClr val="white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sz="28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天气凉快，</a:t>
            </a:r>
            <a:r>
              <a:rPr lang="en-US" altLang="zh-CN" sz="2800" b="1" i="1" dirty="0">
                <a:solidFill>
                  <a:prstClr val="white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:</a:t>
            </a:r>
            <a:r>
              <a:rPr lang="zh-CN" altLang="en-US" sz="28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小王去游泳</a:t>
            </a:r>
          </a:p>
          <a:p>
            <a:pPr marL="0" lvl="0" indent="0">
              <a:buNone/>
            </a:pPr>
            <a:r>
              <a:rPr lang="zh-CN" altLang="en-US" sz="28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          前提： </a:t>
            </a:r>
            <a:r>
              <a:rPr lang="en-US" altLang="zh-CN" sz="28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prstClr val="white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prstClr val="white"/>
                </a:solidFill>
                <a:latin typeface="Symbol" panose="05050102010706020507" pitchFamily="18" charset="2"/>
              </a:rPr>
              <a:t>® Ø </a:t>
            </a:r>
            <a:r>
              <a:rPr lang="en-US" altLang="zh-CN" sz="2800" b="1" i="1" dirty="0">
                <a:solidFill>
                  <a:prstClr val="white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solidFill>
                  <a:prstClr val="white"/>
                </a:solidFill>
                <a:latin typeface="Symbol" panose="05050102010706020507" pitchFamily="18" charset="2"/>
              </a:rPr>
              <a:t>Ù </a:t>
            </a:r>
            <a:r>
              <a:rPr lang="en-US" altLang="zh-CN" sz="2800" b="1" i="1" dirty="0">
                <a:solidFill>
                  <a:prstClr val="white"/>
                </a:solidFill>
                <a:latin typeface="Times New Roman" panose="02020603050405020304" pitchFamily="18" charset="0"/>
              </a:rPr>
              <a:t>p</a:t>
            </a:r>
          </a:p>
          <a:p>
            <a:pPr marL="0" lvl="0" indent="0">
              <a:buNone/>
            </a:pPr>
            <a:r>
              <a:rPr lang="en-US" altLang="zh-CN" sz="2800" b="1" i="1" dirty="0">
                <a:solidFill>
                  <a:prstClr val="white"/>
                </a:solidFill>
                <a:latin typeface="Times New Roman" panose="02020603050405020304" pitchFamily="18" charset="0"/>
              </a:rPr>
              <a:t>          </a:t>
            </a:r>
            <a:r>
              <a:rPr lang="zh-CN" altLang="en-US" sz="2800" b="1" dirty="0">
                <a:solidFill>
                  <a:prstClr val="white"/>
                </a:solidFill>
                <a:latin typeface="Times New Roman" panose="02020603050405020304" pitchFamily="18" charset="0"/>
              </a:rPr>
              <a:t>结论：</a:t>
            </a:r>
            <a:r>
              <a:rPr lang="zh-CN" altLang="en-US" sz="2800" b="1" i="1" dirty="0">
                <a:solidFill>
                  <a:prstClr val="white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prstClr val="white"/>
                </a:solidFill>
                <a:latin typeface="Symbol" panose="05050102010706020507" pitchFamily="18" charset="2"/>
              </a:rPr>
              <a:t>Ø </a:t>
            </a:r>
            <a:r>
              <a:rPr lang="en-US" altLang="zh-CN" sz="2800" b="1" i="1" dirty="0">
                <a:solidFill>
                  <a:prstClr val="white"/>
                </a:solidFill>
                <a:latin typeface="Times New Roman" panose="02020603050405020304" pitchFamily="18" charset="0"/>
              </a:rPr>
              <a:t>q</a:t>
            </a:r>
          </a:p>
          <a:p>
            <a:r>
              <a:rPr lang="zh-CN" altLang="en-US" dirty="0"/>
              <a:t>问题：如何判断推理的是否正确？</a:t>
            </a:r>
          </a:p>
        </p:txBody>
      </p:sp>
      <p:sp>
        <p:nvSpPr>
          <p:cNvPr id="7170" name="灯片编号占位符 4">
            <a:extLst>
              <a:ext uri="{FF2B5EF4-FFF2-40B4-BE49-F238E27FC236}">
                <a16:creationId xmlns:a16="http://schemas.microsoft.com/office/drawing/2014/main" id="{61CA8734-0828-479A-B468-52CFCA7B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59B8E1E-18A1-4761-BF52-0361589398B9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662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AD0F4-363C-4221-9C7F-4A1097DBB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推理示例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BB09CF-C5B9-454B-A040-67AB4356A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188" y="1412776"/>
            <a:ext cx="6169024" cy="4957762"/>
          </a:xfrm>
        </p:spPr>
        <p:txBody>
          <a:bodyPr/>
          <a:lstStyle/>
          <a:p>
            <a:r>
              <a:rPr lang="zh-CN" altLang="en-US" sz="2800" dirty="0"/>
              <a:t>诗人</a:t>
            </a:r>
            <a:r>
              <a:rPr lang="en-US" altLang="zh-CN" sz="2800" dirty="0" err="1"/>
              <a:t>Seti</a:t>
            </a:r>
            <a:r>
              <a:rPr lang="zh-CN" altLang="en-US" sz="2800" dirty="0"/>
              <a:t>的诗“橡树”比较了橡树周期性脱树皮与作者自己生活中的各种经历。</a:t>
            </a:r>
            <a:endParaRPr lang="en-US" altLang="zh-CN" sz="2800" dirty="0"/>
          </a:p>
          <a:p>
            <a:r>
              <a:rPr lang="zh-CN" altLang="en-US" sz="2800" dirty="0"/>
              <a:t>在</a:t>
            </a:r>
            <a:r>
              <a:rPr lang="en-US" altLang="zh-CN" sz="2800" dirty="0"/>
              <a:t>1960</a:t>
            </a:r>
            <a:r>
              <a:rPr lang="zh-CN" altLang="en-US" sz="2800" dirty="0"/>
              <a:t>年之前，作者从来没有离开过她的故乡阿拉斯加。</a:t>
            </a:r>
            <a:endParaRPr lang="en-US" altLang="zh-CN" sz="2800" dirty="0"/>
          </a:p>
          <a:p>
            <a:r>
              <a:rPr lang="zh-CN" altLang="en-US" sz="2800" dirty="0"/>
              <a:t>阿拉斯加太冷，没有橡树生长。</a:t>
            </a:r>
            <a:endParaRPr lang="en-US" altLang="zh-CN" sz="2800" dirty="0"/>
          </a:p>
          <a:p>
            <a:r>
              <a:rPr lang="zh-CN" altLang="en-US" sz="2800" dirty="0"/>
              <a:t>在</a:t>
            </a:r>
            <a:r>
              <a:rPr lang="en-US" altLang="zh-CN" sz="2800" dirty="0"/>
              <a:t>1960</a:t>
            </a:r>
            <a:r>
              <a:rPr lang="zh-CN" altLang="en-US" sz="2800" dirty="0"/>
              <a:t>年，</a:t>
            </a:r>
            <a:r>
              <a:rPr lang="en-US" altLang="zh-CN" sz="2800" dirty="0" err="1"/>
              <a:t>Seti</a:t>
            </a:r>
            <a:r>
              <a:rPr lang="zh-CN" altLang="en-US" sz="2800" dirty="0"/>
              <a:t>访问了澳大利亚，而那里橡树十分普遍。</a:t>
            </a:r>
            <a:endParaRPr lang="en-US" altLang="zh-CN" sz="2800" dirty="0"/>
          </a:p>
          <a:p>
            <a:r>
              <a:rPr lang="zh-CN" altLang="en-US" sz="2800" dirty="0"/>
              <a:t>所以，这首诗是什么时候写的？</a:t>
            </a:r>
            <a:endParaRPr lang="en-US" altLang="zh-CN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6276F7-A5D6-43A6-AD85-176CACE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C586-630F-4006-81BB-C55D7F841044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22CFE3-3120-43CF-83FC-31AB56954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164" y="1662906"/>
            <a:ext cx="1781175" cy="2562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5AC93AE9-C123-4187-B605-CA32C714CDE9}"/>
              </a:ext>
            </a:extLst>
          </p:cNvPr>
          <p:cNvSpPr/>
          <p:nvPr/>
        </p:nvSpPr>
        <p:spPr>
          <a:xfrm>
            <a:off x="798556" y="6143952"/>
            <a:ext cx="7906784" cy="548521"/>
          </a:xfrm>
          <a:prstGeom prst="roundRect">
            <a:avLst>
              <a:gd name="adj" fmla="val 8250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  <a:cs typeface="+mj-cs"/>
              </a:rPr>
              <a:t>结论：</a:t>
            </a:r>
            <a:r>
              <a:rPr lang="en-US" altLang="zh-CN" sz="2800" b="1" dirty="0">
                <a:latin typeface="+mj-lt"/>
                <a:ea typeface="+mj-ea"/>
                <a:cs typeface="+mj-cs"/>
              </a:rPr>
              <a:t>1960</a:t>
            </a:r>
            <a:r>
              <a:rPr lang="zh-CN" altLang="en-US" sz="2800" b="1" dirty="0">
                <a:latin typeface="+mj-lt"/>
                <a:ea typeface="+mj-ea"/>
                <a:cs typeface="+mj-cs"/>
              </a:rPr>
              <a:t>年在她访问澳大利亚期间或以后写的</a:t>
            </a:r>
            <a:endParaRPr lang="en-US" altLang="zh-CN" sz="2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D2E90E7B-05B3-4FCB-9931-89E104875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69" y="3771434"/>
            <a:ext cx="2840981" cy="15729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95000"/>
                <a:lumOff val="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571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326127E4-67BE-4718-AE58-062DC1EF04AC}"/>
              </a:ext>
            </a:extLst>
          </p:cNvPr>
          <p:cNvSpPr/>
          <p:nvPr/>
        </p:nvSpPr>
        <p:spPr>
          <a:xfrm>
            <a:off x="798556" y="6143952"/>
            <a:ext cx="7906784" cy="548521"/>
          </a:xfrm>
          <a:prstGeom prst="roundRect">
            <a:avLst>
              <a:gd name="adj" fmla="val 8250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  <a:cs typeface="+mj-cs"/>
              </a:rPr>
              <a:t>结论：</a:t>
            </a:r>
            <a:r>
              <a:rPr lang="en-US" altLang="zh-CN" sz="2800" b="1" dirty="0">
                <a:latin typeface="+mj-lt"/>
                <a:ea typeface="+mj-ea"/>
                <a:cs typeface="+mj-cs"/>
              </a:rPr>
              <a:t>1960</a:t>
            </a:r>
            <a:r>
              <a:rPr lang="zh-CN" altLang="en-US" sz="2800" b="1" dirty="0">
                <a:latin typeface="+mj-lt"/>
                <a:ea typeface="+mj-ea"/>
                <a:cs typeface="+mj-cs"/>
              </a:rPr>
              <a:t>年在她访问澳大利亚期间或以后写的</a:t>
            </a:r>
            <a:endParaRPr lang="en-US" altLang="zh-CN" sz="2800" b="1" dirty="0">
              <a:latin typeface="+mj-lt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9BAD0F4-363C-4221-9C7F-4A1097DBB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推理示例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BB09CF-C5B9-454B-A040-67AB4356A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188" y="1412776"/>
            <a:ext cx="6169024" cy="4957762"/>
          </a:xfrm>
        </p:spPr>
        <p:txBody>
          <a:bodyPr/>
          <a:lstStyle/>
          <a:p>
            <a:r>
              <a:rPr lang="zh-CN" altLang="en-US" sz="2800" dirty="0"/>
              <a:t>反驳：但是</a:t>
            </a:r>
            <a:r>
              <a:rPr lang="en-US" altLang="zh-CN" sz="2800" dirty="0" err="1"/>
              <a:t>Seti</a:t>
            </a:r>
            <a:r>
              <a:rPr lang="zh-CN" altLang="en-US" sz="2800" dirty="0"/>
              <a:t>完全有可能不需要亲自观察到橡树脱树皮的过程，也能够了解橡树的这种现象。</a:t>
            </a:r>
            <a:endParaRPr lang="en-US" altLang="zh-CN" sz="2800" dirty="0"/>
          </a:p>
          <a:p>
            <a:pPr marL="914400" lvl="1" indent="-514350">
              <a:buFont typeface="+mj-lt"/>
              <a:buAutoNum type="alphaUcPeriod"/>
            </a:pPr>
            <a:r>
              <a:rPr lang="zh-CN" altLang="en-US" sz="2400" dirty="0"/>
              <a:t>它说明了该推理的论据假设了其要试图说明的观点。</a:t>
            </a:r>
            <a:endParaRPr lang="en-US" altLang="zh-CN" sz="2400" dirty="0"/>
          </a:p>
          <a:p>
            <a:pPr marL="914400" lvl="1" indent="-514350">
              <a:buFont typeface="+mj-lt"/>
              <a:buAutoNum type="alphaUcPeriod"/>
            </a:pPr>
            <a:r>
              <a:rPr lang="zh-CN" altLang="en-US" sz="2400" dirty="0"/>
              <a:t>它从该推理在论说时提供的证据中推出了相反的结论。</a:t>
            </a:r>
            <a:endParaRPr lang="en-US" altLang="zh-CN" sz="2400" dirty="0"/>
          </a:p>
          <a:p>
            <a:pPr marL="914400" lvl="1" indent="-514350">
              <a:buFont typeface="+mj-lt"/>
              <a:buAutoNum type="alphaUcPeriod"/>
            </a:pPr>
            <a:r>
              <a:rPr lang="zh-CN" altLang="en-US" sz="2400" dirty="0"/>
              <a:t>它拒绝了该推理的一个没有说出的假定，从而反驳了原推理的说法。</a:t>
            </a:r>
            <a:endParaRPr lang="en-US" altLang="zh-CN" sz="2400" dirty="0"/>
          </a:p>
          <a:p>
            <a:pPr marL="914400" lvl="1" indent="-514350">
              <a:buFont typeface="+mj-lt"/>
              <a:buAutoNum type="alphaUcPeriod"/>
            </a:pPr>
            <a:r>
              <a:rPr lang="zh-CN" altLang="en-US" sz="2400" dirty="0"/>
              <a:t>它对该推理用以支持她的结论的一个论点提出了疑问。</a:t>
            </a:r>
            <a:endParaRPr lang="en-US" altLang="zh-CN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6276F7-A5D6-43A6-AD85-176CACE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C586-630F-4006-81BB-C55D7F841044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22CFE3-3120-43CF-83FC-31AB56954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164" y="1662906"/>
            <a:ext cx="1781175" cy="2562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C203C41A-D7B3-43DE-A6D4-0113C1DEF694}"/>
              </a:ext>
            </a:extLst>
          </p:cNvPr>
          <p:cNvSpPr/>
          <p:nvPr/>
        </p:nvSpPr>
        <p:spPr>
          <a:xfrm>
            <a:off x="5351267" y="5701423"/>
            <a:ext cx="3491304" cy="848585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C00000"/>
                </a:solidFill>
              </a:rPr>
              <a:t>未经验证的隐含假设</a:t>
            </a:r>
          </a:p>
        </p:txBody>
      </p:sp>
    </p:spTree>
    <p:extLst>
      <p:ext uri="{BB962C8B-B14F-4D97-AF65-F5344CB8AC3E}">
        <p14:creationId xmlns:p14="http://schemas.microsoft.com/office/powerpoint/2010/main" val="270715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AD0F4-363C-4221-9C7F-4A1097DBB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推理示例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BB09CF-C5B9-454B-A040-67AB4356A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2068637"/>
            <a:ext cx="7848872" cy="4384699"/>
          </a:xfrm>
        </p:spPr>
        <p:txBody>
          <a:bodyPr/>
          <a:lstStyle/>
          <a:p>
            <a:r>
              <a:rPr lang="zh-CN" altLang="en-US" sz="2800" dirty="0">
                <a:solidFill>
                  <a:srgbClr val="FFFF00"/>
                </a:solidFill>
              </a:rPr>
              <a:t>前提：</a:t>
            </a:r>
            <a:endParaRPr lang="en-US" altLang="zh-CN" sz="2800" dirty="0">
              <a:solidFill>
                <a:srgbClr val="FFFF00"/>
              </a:solidFill>
            </a:endParaRPr>
          </a:p>
          <a:p>
            <a:r>
              <a:rPr lang="en-US" altLang="zh-CN" sz="2800" dirty="0"/>
              <a:t>2000</a:t>
            </a:r>
            <a:r>
              <a:rPr lang="zh-CN" altLang="en-US" sz="2800" dirty="0"/>
              <a:t>年</a:t>
            </a:r>
            <a:r>
              <a:rPr lang="en-US" altLang="zh-CN" sz="2800" dirty="0"/>
              <a:t>-2011</a:t>
            </a:r>
            <a:r>
              <a:rPr lang="zh-CN" altLang="en-US" sz="2800" dirty="0"/>
              <a:t>年数据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研究发现：有机食品销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售额上涨曲线与糖尿病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发病率曲线吻合。</a:t>
            </a:r>
            <a:endParaRPr lang="en-US" altLang="zh-CN" sz="2800" dirty="0"/>
          </a:p>
          <a:p>
            <a:r>
              <a:rPr lang="zh-CN" altLang="en-US" sz="2800" dirty="0">
                <a:solidFill>
                  <a:srgbClr val="FFFF00"/>
                </a:solidFill>
              </a:rPr>
              <a:t>结论</a:t>
            </a:r>
            <a:r>
              <a:rPr lang="en-US" altLang="zh-CN" sz="2800" dirty="0">
                <a:solidFill>
                  <a:srgbClr val="FFFF00"/>
                </a:solidFill>
              </a:rPr>
              <a:t>1</a:t>
            </a:r>
            <a:r>
              <a:rPr lang="zh-CN" altLang="en-US" sz="2800" dirty="0">
                <a:solidFill>
                  <a:srgbClr val="FFFF00"/>
                </a:solidFill>
              </a:rPr>
              <a:t>：有机食品导致糖尿病</a:t>
            </a:r>
            <a:endParaRPr lang="en-US" altLang="zh-CN" sz="2800" dirty="0">
              <a:solidFill>
                <a:srgbClr val="FFFF00"/>
              </a:solidFill>
            </a:endParaRPr>
          </a:p>
          <a:p>
            <a:r>
              <a:rPr lang="zh-CN" altLang="en-US" sz="2800" dirty="0">
                <a:solidFill>
                  <a:srgbClr val="FFFF00"/>
                </a:solidFill>
              </a:rPr>
              <a:t>结论</a:t>
            </a:r>
            <a:r>
              <a:rPr lang="en-US" altLang="zh-CN" sz="2800" dirty="0">
                <a:solidFill>
                  <a:srgbClr val="FFFF00"/>
                </a:solidFill>
              </a:rPr>
              <a:t>2</a:t>
            </a:r>
            <a:r>
              <a:rPr lang="zh-CN" altLang="en-US" sz="2800" dirty="0">
                <a:solidFill>
                  <a:srgbClr val="FFFF00"/>
                </a:solidFill>
              </a:rPr>
              <a:t>：有机食品导致糖尿病风险增加</a:t>
            </a:r>
            <a:endParaRPr lang="en-US" altLang="zh-CN" sz="2800" dirty="0">
              <a:solidFill>
                <a:srgbClr val="FFFF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6276F7-A5D6-43A6-AD85-176CACE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C586-630F-4006-81BB-C55D7F841044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0CCA76-FF88-4D4B-92AA-BB8E9CFF7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895" y="1412776"/>
            <a:ext cx="4826353" cy="29033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ED908F3A-94D7-46F4-B02C-838C3FD382D3}"/>
              </a:ext>
            </a:extLst>
          </p:cNvPr>
          <p:cNvSpPr/>
          <p:nvPr/>
        </p:nvSpPr>
        <p:spPr>
          <a:xfrm>
            <a:off x="5012516" y="5604751"/>
            <a:ext cx="3491304" cy="848585"/>
          </a:xfrm>
          <a:prstGeom prst="roundRect">
            <a:avLst/>
          </a:prstGeom>
          <a:solidFill>
            <a:schemeClr val="accent3">
              <a:lumMod val="20000"/>
              <a:lumOff val="80000"/>
              <a:alpha val="50196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C00000"/>
                </a:solidFill>
              </a:rPr>
              <a:t>以因果代替相关</a:t>
            </a:r>
          </a:p>
        </p:txBody>
      </p:sp>
    </p:spTree>
    <p:extLst>
      <p:ext uri="{BB962C8B-B14F-4D97-AF65-F5344CB8AC3E}">
        <p14:creationId xmlns:p14="http://schemas.microsoft.com/office/powerpoint/2010/main" val="94210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AD0F4-363C-4221-9C7F-4A1097DBB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推理示例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BB09CF-C5B9-454B-A040-67AB4356A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378" y="1236650"/>
            <a:ext cx="4152598" cy="4384699"/>
          </a:xfrm>
        </p:spPr>
        <p:txBody>
          <a:bodyPr/>
          <a:lstStyle/>
          <a:p>
            <a:r>
              <a:rPr lang="zh-CN" altLang="en-US" sz="2800" dirty="0">
                <a:solidFill>
                  <a:srgbClr val="FFFF00"/>
                </a:solidFill>
              </a:rPr>
              <a:t>冰淇淋销量 </a:t>
            </a:r>
            <a:r>
              <a:rPr lang="en-US" altLang="zh-CN" sz="2800" dirty="0">
                <a:solidFill>
                  <a:srgbClr val="FFFF00"/>
                </a:solidFill>
              </a:rPr>
              <a:t>vs           </a:t>
            </a:r>
            <a:r>
              <a:rPr lang="zh-CN" altLang="en-U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中暑人数</a:t>
            </a:r>
            <a:endParaRPr lang="en-US" altLang="zh-CN" sz="28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zh-CN" altLang="en-US" sz="2800" dirty="0">
                <a:solidFill>
                  <a:srgbClr val="FFFF00"/>
                </a:solidFill>
              </a:rPr>
              <a:t>美国科研经费投入 </a:t>
            </a:r>
            <a:r>
              <a:rPr lang="en-US" altLang="zh-CN" sz="2800" dirty="0">
                <a:solidFill>
                  <a:srgbClr val="FFFF00"/>
                </a:solidFill>
              </a:rPr>
              <a:t>vs </a:t>
            </a:r>
            <a:r>
              <a:rPr lang="zh-CN" altLang="en-U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上吊自杀的人数</a:t>
            </a:r>
            <a:endParaRPr lang="en-US" altLang="zh-CN" sz="28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zh-CN" altLang="en-US" sz="2800" dirty="0">
                <a:solidFill>
                  <a:srgbClr val="FFFF00"/>
                </a:solidFill>
              </a:rPr>
              <a:t>游泳淹死的人数 </a:t>
            </a:r>
            <a:r>
              <a:rPr lang="en-US" altLang="zh-CN" sz="2800" dirty="0">
                <a:solidFill>
                  <a:srgbClr val="FFFF00"/>
                </a:solidFill>
              </a:rPr>
              <a:t>vs    </a:t>
            </a:r>
            <a:r>
              <a:rPr lang="zh-CN" altLang="en-U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尼古拉斯凯奇在电影里出现次数</a:t>
            </a:r>
            <a:endParaRPr lang="en-US" altLang="zh-CN" sz="28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zh-CN" altLang="en-US" sz="2800" dirty="0">
                <a:solidFill>
                  <a:srgbClr val="FFFF00"/>
                </a:solidFill>
              </a:rPr>
              <a:t>奶酪人均消耗 </a:t>
            </a:r>
            <a:r>
              <a:rPr lang="en-US" altLang="zh-CN" sz="2800" dirty="0">
                <a:solidFill>
                  <a:srgbClr val="FFFF00"/>
                </a:solidFill>
              </a:rPr>
              <a:t>vs        </a:t>
            </a:r>
            <a:r>
              <a:rPr lang="zh-CN" altLang="en-U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被自己床单勒死的人数</a:t>
            </a:r>
            <a:endParaRPr lang="en-US" altLang="zh-CN" sz="28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sz="2400" dirty="0">
              <a:solidFill>
                <a:srgbClr val="FFFF00"/>
              </a:solidFill>
            </a:endParaRPr>
          </a:p>
          <a:p>
            <a:pPr lvl="1"/>
            <a:endParaRPr lang="en-US" altLang="zh-CN" sz="2400" dirty="0">
              <a:solidFill>
                <a:srgbClr val="FFFF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6276F7-A5D6-43A6-AD85-176CACE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C586-630F-4006-81BB-C55D7F841044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D908F3A-94D7-46F4-B02C-838C3FD382D3}"/>
              </a:ext>
            </a:extLst>
          </p:cNvPr>
          <p:cNvSpPr/>
          <p:nvPr/>
        </p:nvSpPr>
        <p:spPr>
          <a:xfrm>
            <a:off x="5012516" y="5604751"/>
            <a:ext cx="3491304" cy="848585"/>
          </a:xfrm>
          <a:prstGeom prst="roundRect">
            <a:avLst/>
          </a:prstGeom>
          <a:solidFill>
            <a:schemeClr val="accent3">
              <a:lumMod val="20000"/>
              <a:lumOff val="80000"/>
              <a:alpha val="50196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C00000"/>
                </a:solidFill>
              </a:rPr>
              <a:t>以因果代替相关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6307F5-1282-4466-947F-6220CC05E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443" y="936401"/>
            <a:ext cx="4320000" cy="19586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AB095BD-C4E9-43AB-BFB7-29152BF70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427" y="2352664"/>
            <a:ext cx="4320000" cy="20008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104DB4E-78B7-44E3-B9B1-2BEE461EB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410" y="3811167"/>
            <a:ext cx="4320000" cy="194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4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E623C757-6A36-45A9-B803-709C74D99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853" y="3475886"/>
            <a:ext cx="3406274" cy="1981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63500"/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9BAD0F4-363C-4221-9C7F-4A1097DBB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推理示例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BB09CF-C5B9-454B-A040-67AB4356A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187" y="1447800"/>
            <a:ext cx="7910513" cy="5149552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FFFF00"/>
                </a:solidFill>
              </a:rPr>
              <a:t>前提：</a:t>
            </a:r>
            <a:endParaRPr lang="en-US" altLang="zh-CN" sz="2800" b="1" dirty="0">
              <a:solidFill>
                <a:srgbClr val="FFFF00"/>
              </a:solidFill>
            </a:endParaRPr>
          </a:p>
          <a:p>
            <a:r>
              <a:rPr lang="zh-CN" altLang="en-US" sz="2600" b="1" dirty="0"/>
              <a:t>人民大众对食品安全具有监督权和知情权</a:t>
            </a:r>
            <a:endParaRPr lang="en-US" altLang="zh-CN" sz="2600" b="1" dirty="0"/>
          </a:p>
          <a:p>
            <a:r>
              <a:rPr lang="zh-CN" altLang="en-US" sz="2600" b="1" dirty="0"/>
              <a:t>我们用</a:t>
            </a:r>
            <a:r>
              <a:rPr lang="en-US" altLang="zh-CN" sz="2600" b="1" dirty="0"/>
              <a:t>10</a:t>
            </a:r>
            <a:r>
              <a:rPr lang="zh-CN" altLang="en-US" sz="2600" b="1" dirty="0"/>
              <a:t>只小鼠做实验，吃转基因大豆的</a:t>
            </a:r>
            <a:r>
              <a:rPr lang="en-US" altLang="zh-CN" sz="2600" b="1" dirty="0"/>
              <a:t>5</a:t>
            </a:r>
            <a:r>
              <a:rPr lang="zh-CN" altLang="en-US" sz="2600" b="1" dirty="0"/>
              <a:t>只中死了</a:t>
            </a:r>
            <a:r>
              <a:rPr lang="en-US" altLang="zh-CN" sz="2600" b="1" dirty="0"/>
              <a:t>3</a:t>
            </a:r>
            <a:r>
              <a:rPr lang="zh-CN" altLang="en-US" sz="2600" b="1" dirty="0"/>
              <a:t>只，而吃一般大豆的</a:t>
            </a:r>
            <a:r>
              <a:rPr lang="en-US" altLang="zh-CN" sz="2600" b="1" dirty="0"/>
              <a:t>5</a:t>
            </a:r>
            <a:r>
              <a:rPr lang="zh-CN" altLang="en-US" sz="2600" b="1" dirty="0"/>
              <a:t>只死了</a:t>
            </a:r>
            <a:r>
              <a:rPr lang="en-US" altLang="zh-CN" sz="2600" b="1" dirty="0"/>
              <a:t>1</a:t>
            </a:r>
            <a:r>
              <a:rPr lang="zh-CN" altLang="en-US" sz="2600" b="1" dirty="0"/>
              <a:t>只</a:t>
            </a:r>
            <a:endParaRPr lang="en-US" altLang="zh-CN" sz="2600" b="1" dirty="0"/>
          </a:p>
          <a:p>
            <a:r>
              <a:rPr lang="zh-CN" altLang="en-US" sz="2600" b="1" dirty="0"/>
              <a:t>转基因技术大多由美国人发明</a:t>
            </a:r>
            <a:endParaRPr lang="en-US" altLang="zh-CN" sz="2600" b="1" dirty="0"/>
          </a:p>
          <a:p>
            <a:r>
              <a:rPr lang="zh-CN" altLang="en-US" sz="2600" b="1" dirty="0"/>
              <a:t>孟山都是一家以盈利为目的的美国公司，</a:t>
            </a:r>
            <a:endParaRPr lang="en-US" altLang="zh-CN" sz="2600" b="1" dirty="0"/>
          </a:p>
          <a:p>
            <a:pPr marL="0" indent="0">
              <a:buNone/>
            </a:pPr>
            <a:r>
              <a:rPr lang="en-US" altLang="zh-CN" sz="2600" b="1" dirty="0"/>
              <a:t>    </a:t>
            </a:r>
            <a:r>
              <a:rPr lang="zh-CN" altLang="en-US" sz="2600" b="1" dirty="0"/>
              <a:t>而民众生命健康才是最重要的</a:t>
            </a:r>
            <a:endParaRPr lang="en-US" altLang="zh-CN" sz="2600" b="1" dirty="0"/>
          </a:p>
          <a:p>
            <a:r>
              <a:rPr lang="zh-CN" altLang="en-US" sz="2800" b="1" dirty="0">
                <a:solidFill>
                  <a:srgbClr val="FFFF00"/>
                </a:solidFill>
              </a:rPr>
              <a:t>结论：</a:t>
            </a:r>
            <a:endParaRPr lang="en-US" altLang="zh-CN" sz="2800" b="1" dirty="0">
              <a:solidFill>
                <a:srgbClr val="FFFF00"/>
              </a:solidFill>
            </a:endParaRPr>
          </a:p>
          <a:p>
            <a:r>
              <a:rPr lang="zh-CN" altLang="en-US" sz="2800" b="1" dirty="0">
                <a:solidFill>
                  <a:srgbClr val="FFFF00"/>
                </a:solidFill>
              </a:rPr>
              <a:t>转基因对人体有害，我们作为中国人，应该抵制转基因食品！</a:t>
            </a:r>
            <a:endParaRPr lang="en-US" altLang="zh-CN" sz="2800" b="1" dirty="0">
              <a:solidFill>
                <a:srgbClr val="FFFF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6276F7-A5D6-43A6-AD85-176CACE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C586-630F-4006-81BB-C55D7F841044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D064677-31CE-4CFD-9EED-F47F610E02B8}"/>
              </a:ext>
            </a:extLst>
          </p:cNvPr>
          <p:cNvSpPr/>
          <p:nvPr/>
        </p:nvSpPr>
        <p:spPr>
          <a:xfrm>
            <a:off x="5290420" y="4226477"/>
            <a:ext cx="2708274" cy="836315"/>
          </a:xfrm>
          <a:prstGeom prst="roundRect">
            <a:avLst/>
          </a:prstGeom>
          <a:solidFill>
            <a:schemeClr val="accent3">
              <a:lumMod val="20000"/>
              <a:lumOff val="80000"/>
              <a:alpha val="69804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B01513"/>
                </a:solidFill>
              </a:rPr>
              <a:t>两难推理</a:t>
            </a:r>
            <a:endParaRPr lang="en-US" altLang="zh-CN" sz="2800" b="1" dirty="0">
              <a:solidFill>
                <a:srgbClr val="B01513"/>
              </a:solidFill>
            </a:endParaRPr>
          </a:p>
          <a:p>
            <a:pPr algn="ctr"/>
            <a:r>
              <a:rPr lang="zh-CN" altLang="en-US" sz="2800" b="1" dirty="0">
                <a:solidFill>
                  <a:srgbClr val="B01513"/>
                </a:solidFill>
              </a:rPr>
              <a:t>（对立假设）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AADFEF7-F33A-4882-8E44-110ECF562D51}"/>
              </a:ext>
            </a:extLst>
          </p:cNvPr>
          <p:cNvSpPr/>
          <p:nvPr/>
        </p:nvSpPr>
        <p:spPr>
          <a:xfrm>
            <a:off x="5508947" y="3429000"/>
            <a:ext cx="2708274" cy="836315"/>
          </a:xfrm>
          <a:prstGeom prst="roundRect">
            <a:avLst/>
          </a:prstGeom>
          <a:solidFill>
            <a:schemeClr val="accent3">
              <a:lumMod val="20000"/>
              <a:lumOff val="80000"/>
              <a:alpha val="69804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B01513"/>
                </a:solidFill>
              </a:rPr>
              <a:t>错误因果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DAFA0C4-EC22-4DB3-93DF-7F60840B262E}"/>
              </a:ext>
            </a:extLst>
          </p:cNvPr>
          <p:cNvSpPr/>
          <p:nvPr/>
        </p:nvSpPr>
        <p:spPr>
          <a:xfrm>
            <a:off x="5796978" y="2621387"/>
            <a:ext cx="2708273" cy="836315"/>
          </a:xfrm>
          <a:prstGeom prst="roundRect">
            <a:avLst/>
          </a:prstGeom>
          <a:solidFill>
            <a:schemeClr val="accent3">
              <a:lumMod val="20000"/>
              <a:lumOff val="80000"/>
              <a:alpha val="69804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B01513"/>
                </a:solidFill>
              </a:rPr>
              <a:t>小样本论断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4B44A19-4738-4A69-9E07-AD93EECF2D6E}"/>
              </a:ext>
            </a:extLst>
          </p:cNvPr>
          <p:cNvSpPr/>
          <p:nvPr/>
        </p:nvSpPr>
        <p:spPr>
          <a:xfrm>
            <a:off x="3537498" y="2820028"/>
            <a:ext cx="2708274" cy="836315"/>
          </a:xfrm>
          <a:prstGeom prst="roundRect">
            <a:avLst/>
          </a:prstGeom>
          <a:solidFill>
            <a:schemeClr val="accent3">
              <a:lumMod val="20000"/>
              <a:lumOff val="80000"/>
              <a:alpha val="69804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B01513"/>
                </a:solidFill>
              </a:rPr>
              <a:t>多变量对比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6D2CEEA-AD75-4255-850A-3361C6135567}"/>
              </a:ext>
            </a:extLst>
          </p:cNvPr>
          <p:cNvSpPr/>
          <p:nvPr/>
        </p:nvSpPr>
        <p:spPr>
          <a:xfrm>
            <a:off x="3902909" y="1827934"/>
            <a:ext cx="2304256" cy="836315"/>
          </a:xfrm>
          <a:prstGeom prst="roundRect">
            <a:avLst/>
          </a:prstGeom>
          <a:solidFill>
            <a:schemeClr val="accent3">
              <a:lumMod val="20000"/>
              <a:lumOff val="80000"/>
              <a:alpha val="69804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B01513"/>
                </a:solidFill>
              </a:rPr>
              <a:t>红鲱鱼谬误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BF8C551-1689-4C6D-A6D3-FAFEA6C0D99A}"/>
              </a:ext>
            </a:extLst>
          </p:cNvPr>
          <p:cNvSpPr/>
          <p:nvPr/>
        </p:nvSpPr>
        <p:spPr>
          <a:xfrm>
            <a:off x="5912965" y="1800597"/>
            <a:ext cx="2304256" cy="836315"/>
          </a:xfrm>
          <a:prstGeom prst="roundRect">
            <a:avLst/>
          </a:prstGeom>
          <a:solidFill>
            <a:schemeClr val="accent3">
              <a:lumMod val="20000"/>
              <a:lumOff val="80000"/>
              <a:alpha val="69804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B01513"/>
                </a:solidFill>
              </a:rPr>
              <a:t>偷换概念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C7E0487-A607-41F3-8952-97EB040932AD}"/>
              </a:ext>
            </a:extLst>
          </p:cNvPr>
          <p:cNvSpPr/>
          <p:nvPr/>
        </p:nvSpPr>
        <p:spPr>
          <a:xfrm>
            <a:off x="926779" y="2395096"/>
            <a:ext cx="2304256" cy="836315"/>
          </a:xfrm>
          <a:prstGeom prst="roundRect">
            <a:avLst/>
          </a:prstGeom>
          <a:solidFill>
            <a:schemeClr val="accent3">
              <a:lumMod val="20000"/>
              <a:lumOff val="80000"/>
              <a:alpha val="69804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B01513"/>
                </a:solidFill>
              </a:rPr>
              <a:t>诉诸无知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CEF062B-7B17-4E7F-B335-BC4CD19B8849}"/>
              </a:ext>
            </a:extLst>
          </p:cNvPr>
          <p:cNvSpPr/>
          <p:nvPr/>
        </p:nvSpPr>
        <p:spPr>
          <a:xfrm>
            <a:off x="1816128" y="2937579"/>
            <a:ext cx="2304256" cy="836315"/>
          </a:xfrm>
          <a:prstGeom prst="roundRect">
            <a:avLst/>
          </a:prstGeom>
          <a:solidFill>
            <a:schemeClr val="accent3">
              <a:lumMod val="20000"/>
              <a:lumOff val="80000"/>
              <a:alpha val="69804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B01513"/>
                </a:solidFill>
              </a:rPr>
              <a:t>轻率归纳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350A70D-EEDD-465B-8B08-7D2754748AD3}"/>
              </a:ext>
            </a:extLst>
          </p:cNvPr>
          <p:cNvSpPr/>
          <p:nvPr/>
        </p:nvSpPr>
        <p:spPr>
          <a:xfrm>
            <a:off x="2545688" y="2363642"/>
            <a:ext cx="2304256" cy="836315"/>
          </a:xfrm>
          <a:prstGeom prst="roundRect">
            <a:avLst/>
          </a:prstGeom>
          <a:solidFill>
            <a:schemeClr val="accent3">
              <a:lumMod val="20000"/>
              <a:lumOff val="80000"/>
              <a:alpha val="69804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B01513"/>
                </a:solidFill>
              </a:rPr>
              <a:t>不当类比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5F368EA-4FC7-4C21-9053-7B1A85D09DF4}"/>
              </a:ext>
            </a:extLst>
          </p:cNvPr>
          <p:cNvSpPr/>
          <p:nvPr/>
        </p:nvSpPr>
        <p:spPr>
          <a:xfrm>
            <a:off x="1358282" y="3631263"/>
            <a:ext cx="2304256" cy="836315"/>
          </a:xfrm>
          <a:prstGeom prst="roundRect">
            <a:avLst/>
          </a:prstGeom>
          <a:solidFill>
            <a:schemeClr val="accent3">
              <a:lumMod val="20000"/>
              <a:lumOff val="80000"/>
              <a:alpha val="69804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B01513"/>
                </a:solidFill>
              </a:rPr>
              <a:t>错误排除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7820820-FE4B-4E0C-849A-32DAAE2A6AFE}"/>
              </a:ext>
            </a:extLst>
          </p:cNvPr>
          <p:cNvSpPr/>
          <p:nvPr/>
        </p:nvSpPr>
        <p:spPr>
          <a:xfrm>
            <a:off x="3131643" y="3587307"/>
            <a:ext cx="2304256" cy="836315"/>
          </a:xfrm>
          <a:prstGeom prst="roundRect">
            <a:avLst/>
          </a:prstGeom>
          <a:solidFill>
            <a:schemeClr val="accent3">
              <a:lumMod val="20000"/>
              <a:lumOff val="80000"/>
              <a:alpha val="69804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B01513"/>
                </a:solidFill>
              </a:rPr>
              <a:t>稻草人谬误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96663B4-CDD6-4F09-8051-23DC8F5FB174}"/>
              </a:ext>
            </a:extLst>
          </p:cNvPr>
          <p:cNvSpPr/>
          <p:nvPr/>
        </p:nvSpPr>
        <p:spPr>
          <a:xfrm>
            <a:off x="2510410" y="4234036"/>
            <a:ext cx="2304256" cy="836315"/>
          </a:xfrm>
          <a:prstGeom prst="roundRect">
            <a:avLst/>
          </a:prstGeom>
          <a:solidFill>
            <a:schemeClr val="accent3">
              <a:lumMod val="20000"/>
              <a:lumOff val="80000"/>
              <a:alpha val="69804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B01513"/>
                </a:solidFill>
              </a:rPr>
              <a:t>无效前件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45D0E96-B6AF-4719-B9D2-1F36F73167CD}"/>
              </a:ext>
            </a:extLst>
          </p:cNvPr>
          <p:cNvSpPr/>
          <p:nvPr/>
        </p:nvSpPr>
        <p:spPr>
          <a:xfrm>
            <a:off x="3301702" y="4485762"/>
            <a:ext cx="2517059" cy="836315"/>
          </a:xfrm>
          <a:prstGeom prst="roundRect">
            <a:avLst/>
          </a:prstGeom>
          <a:solidFill>
            <a:schemeClr val="accent3">
              <a:lumMod val="20000"/>
              <a:lumOff val="80000"/>
              <a:alpha val="69804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B01513"/>
                </a:solidFill>
              </a:rPr>
              <a:t>转移举证责任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212FF7A4-9CC7-4EE9-84C3-00EDD39CACB8}"/>
              </a:ext>
            </a:extLst>
          </p:cNvPr>
          <p:cNvSpPr/>
          <p:nvPr/>
        </p:nvSpPr>
        <p:spPr>
          <a:xfrm>
            <a:off x="3229645" y="4007983"/>
            <a:ext cx="2517059" cy="836315"/>
          </a:xfrm>
          <a:prstGeom prst="roundRect">
            <a:avLst/>
          </a:prstGeom>
          <a:solidFill>
            <a:schemeClr val="accent3">
              <a:lumMod val="20000"/>
              <a:lumOff val="80000"/>
              <a:alpha val="69804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B01513"/>
                </a:solidFill>
              </a:rPr>
              <a:t>分布谬误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2498302-12A6-4321-95DE-835F8513FB0B}"/>
              </a:ext>
            </a:extLst>
          </p:cNvPr>
          <p:cNvSpPr/>
          <p:nvPr/>
        </p:nvSpPr>
        <p:spPr>
          <a:xfrm>
            <a:off x="2926746" y="3112046"/>
            <a:ext cx="2517059" cy="836315"/>
          </a:xfrm>
          <a:prstGeom prst="roundRect">
            <a:avLst/>
          </a:prstGeom>
          <a:solidFill>
            <a:schemeClr val="accent3">
              <a:lumMod val="20000"/>
              <a:lumOff val="80000"/>
              <a:alpha val="69804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B01513"/>
                </a:solidFill>
              </a:rPr>
              <a:t>偶例谬误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B00D32A-80E7-4AC9-9DE6-5187CAB54A8C}"/>
              </a:ext>
            </a:extLst>
          </p:cNvPr>
          <p:cNvSpPr/>
          <p:nvPr/>
        </p:nvSpPr>
        <p:spPr>
          <a:xfrm>
            <a:off x="1899058" y="3304235"/>
            <a:ext cx="2517059" cy="836315"/>
          </a:xfrm>
          <a:prstGeom prst="roundRect">
            <a:avLst/>
          </a:prstGeom>
          <a:solidFill>
            <a:schemeClr val="accent3">
              <a:lumMod val="20000"/>
              <a:lumOff val="80000"/>
              <a:alpha val="69804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B01513"/>
                </a:solidFill>
              </a:rPr>
              <a:t>笼统概述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C58A879-C1A6-4B17-B7C8-E9F0336AE975}"/>
              </a:ext>
            </a:extLst>
          </p:cNvPr>
          <p:cNvSpPr/>
          <p:nvPr/>
        </p:nvSpPr>
        <p:spPr>
          <a:xfrm>
            <a:off x="3934897" y="2806460"/>
            <a:ext cx="2517059" cy="836315"/>
          </a:xfrm>
          <a:prstGeom prst="roundRect">
            <a:avLst/>
          </a:prstGeom>
          <a:solidFill>
            <a:schemeClr val="accent3">
              <a:lumMod val="20000"/>
              <a:lumOff val="80000"/>
              <a:alpha val="69804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B01513"/>
                </a:solidFill>
              </a:rPr>
              <a:t>不当分割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D6215002-97B0-45F1-9B56-F666FC7B2DA9}"/>
              </a:ext>
            </a:extLst>
          </p:cNvPr>
          <p:cNvSpPr/>
          <p:nvPr/>
        </p:nvSpPr>
        <p:spPr>
          <a:xfrm>
            <a:off x="3991903" y="3300325"/>
            <a:ext cx="2517059" cy="836315"/>
          </a:xfrm>
          <a:prstGeom prst="roundRect">
            <a:avLst/>
          </a:prstGeom>
          <a:solidFill>
            <a:schemeClr val="accent3">
              <a:lumMod val="20000"/>
              <a:lumOff val="80000"/>
              <a:alpha val="69804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B01513"/>
                </a:solidFill>
              </a:rPr>
              <a:t>逸事论据举证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5A52C80-8231-43E2-A47C-2F60E16BAFDE}"/>
              </a:ext>
            </a:extLst>
          </p:cNvPr>
          <p:cNvSpPr/>
          <p:nvPr/>
        </p:nvSpPr>
        <p:spPr>
          <a:xfrm>
            <a:off x="5077005" y="3090558"/>
            <a:ext cx="2517059" cy="836315"/>
          </a:xfrm>
          <a:prstGeom prst="roundRect">
            <a:avLst/>
          </a:prstGeom>
          <a:solidFill>
            <a:schemeClr val="accent3">
              <a:lumMod val="20000"/>
              <a:lumOff val="80000"/>
              <a:alpha val="69804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B01513"/>
                </a:solidFill>
              </a:rPr>
              <a:t>采樱桃偏见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EA81E263-9120-4D21-83A6-F3CB13E22358}"/>
              </a:ext>
            </a:extLst>
          </p:cNvPr>
          <p:cNvSpPr/>
          <p:nvPr/>
        </p:nvSpPr>
        <p:spPr>
          <a:xfrm>
            <a:off x="2697925" y="3910753"/>
            <a:ext cx="2908033" cy="836315"/>
          </a:xfrm>
          <a:prstGeom prst="roundRect">
            <a:avLst/>
          </a:prstGeom>
          <a:solidFill>
            <a:schemeClr val="accent3">
              <a:lumMod val="20000"/>
              <a:lumOff val="80000"/>
              <a:alpha val="69804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B01513"/>
                </a:solidFill>
              </a:rPr>
              <a:t>误导性鲜活个案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834EEE6-37D6-4082-9D1D-E793DCF51B8C}"/>
              </a:ext>
            </a:extLst>
          </p:cNvPr>
          <p:cNvSpPr/>
          <p:nvPr/>
        </p:nvSpPr>
        <p:spPr>
          <a:xfrm>
            <a:off x="2773232" y="3300325"/>
            <a:ext cx="2908033" cy="836315"/>
          </a:xfrm>
          <a:prstGeom prst="roundRect">
            <a:avLst/>
          </a:prstGeom>
          <a:solidFill>
            <a:schemeClr val="accent3">
              <a:lumMod val="20000"/>
              <a:lumOff val="80000"/>
              <a:alpha val="69804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B01513"/>
                </a:solidFill>
              </a:rPr>
              <a:t>诉诸阴谋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36A1D181-652D-4862-BFA6-2688C9748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745" y="2504700"/>
            <a:ext cx="4188429" cy="2353050"/>
          </a:xfrm>
          <a:prstGeom prst="rect">
            <a:avLst/>
          </a:prstGeom>
        </p:spPr>
      </p:pic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426B3D0D-46EC-42DF-B9D5-A057255056D0}"/>
              </a:ext>
            </a:extLst>
          </p:cNvPr>
          <p:cNvSpPr/>
          <p:nvPr/>
        </p:nvSpPr>
        <p:spPr>
          <a:xfrm>
            <a:off x="3767354" y="339309"/>
            <a:ext cx="3452636" cy="13002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</a:rPr>
              <a:t>No Evidence of</a:t>
            </a:r>
            <a:r>
              <a:rPr lang="zh-CN" altLang="en-US" sz="2400" b="1" dirty="0">
                <a:solidFill>
                  <a:srgbClr val="FFFF00"/>
                </a:solidFill>
              </a:rPr>
              <a:t> </a:t>
            </a:r>
            <a:r>
              <a:rPr lang="en-US" altLang="zh-CN" sz="2400" b="1" dirty="0">
                <a:solidFill>
                  <a:srgbClr val="FFFF00"/>
                </a:solidFill>
              </a:rPr>
              <a:t>Harm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（不是 </a:t>
            </a:r>
            <a:r>
              <a:rPr lang="en-US" altLang="zh-CN" b="1" dirty="0">
                <a:solidFill>
                  <a:schemeClr val="tx1"/>
                </a:solidFill>
              </a:rPr>
              <a:t>Have Evidence of No Harm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4" name="内容占位符 2">
            <a:extLst>
              <a:ext uri="{FF2B5EF4-FFF2-40B4-BE49-F238E27FC236}">
                <a16:creationId xmlns:a16="http://schemas.microsoft.com/office/drawing/2014/main" id="{BD76C3C3-BBC5-4825-BAE4-59F1B43B5FC5}"/>
              </a:ext>
            </a:extLst>
          </p:cNvPr>
          <p:cNvSpPr txBox="1">
            <a:spLocks/>
          </p:cNvSpPr>
          <p:nvPr/>
        </p:nvSpPr>
        <p:spPr bwMode="auto">
          <a:xfrm>
            <a:off x="2121416" y="2952240"/>
            <a:ext cx="5609185" cy="3257550"/>
          </a:xfrm>
          <a:prstGeom prst="foldedCorner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itchFamily="18" charset="2"/>
              <a:buChar char=""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itchFamily="18" charset="2"/>
              <a:buChar char=""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itchFamily="18" charset="2"/>
              <a:buChar char=""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itchFamily="18" charset="2"/>
              <a:buChar char=""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itchFamily="18" charset="2"/>
              <a:buChar char=""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rgbClr val="2B777D"/>
              </a:buClr>
            </a:pPr>
            <a:r>
              <a:rPr lang="zh-CN" altLang="en-US" sz="3200" b="1" dirty="0">
                <a:solidFill>
                  <a:schemeClr val="bg1"/>
                </a:solidFill>
              </a:rPr>
              <a:t>科学研究的方法论：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pPr marL="914400" lvl="1" indent="-457200">
              <a:buClr>
                <a:srgbClr val="2B777D"/>
              </a:buClr>
              <a:buFont typeface="+mj-lt"/>
              <a:buAutoNum type="arabicPeriod"/>
            </a:pPr>
            <a:r>
              <a:rPr lang="zh-CN" altLang="en-US" sz="2800" b="1" dirty="0">
                <a:solidFill>
                  <a:schemeClr val="bg1"/>
                </a:solidFill>
              </a:rPr>
              <a:t>以已验证的事实为依据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marL="914400" lvl="1" indent="-457200">
              <a:buClr>
                <a:srgbClr val="2B777D"/>
              </a:buClr>
              <a:buFont typeface="+mj-lt"/>
              <a:buAutoNum type="arabicPeriod"/>
            </a:pPr>
            <a:r>
              <a:rPr lang="zh-CN" altLang="en-US" sz="2800" b="1" dirty="0">
                <a:solidFill>
                  <a:schemeClr val="bg1"/>
                </a:solidFill>
              </a:rPr>
              <a:t>以未验证的假设为目标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marL="914400" lvl="1" indent="-457200">
              <a:buClr>
                <a:srgbClr val="2B777D"/>
              </a:buClr>
              <a:buFont typeface="+mj-lt"/>
              <a:buAutoNum type="arabicPeriod"/>
            </a:pPr>
            <a:r>
              <a:rPr lang="zh-CN" altLang="en-US" sz="2800" b="1" dirty="0">
                <a:solidFill>
                  <a:schemeClr val="bg1"/>
                </a:solidFill>
              </a:rPr>
              <a:t>以可观测的现象为佐证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marL="914400" lvl="1" indent="-457200">
              <a:buClr>
                <a:srgbClr val="2B777D"/>
              </a:buClr>
              <a:buFont typeface="+mj-lt"/>
              <a:buAutoNum type="arabicPeriod"/>
            </a:pPr>
            <a:r>
              <a:rPr lang="zh-CN" altLang="en-US" sz="2800" b="1" dirty="0">
                <a:solidFill>
                  <a:schemeClr val="bg1"/>
                </a:solidFill>
              </a:rPr>
              <a:t>以严谨可靠的推理为工具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95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50"/>
                            </p:stCondLst>
                            <p:childTnLst>
                              <p:par>
                                <p:cTn id="8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250"/>
                            </p:stCondLst>
                            <p:childTnLst>
                              <p:par>
                                <p:cTn id="9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750"/>
                            </p:stCondLst>
                            <p:childTnLst>
                              <p:par>
                                <p:cTn id="10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80"/>
                            </p:stCondLst>
                            <p:childTnLst>
                              <p:par>
                                <p:cTn id="11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160"/>
                            </p:stCondLst>
                            <p:childTnLst>
                              <p:par>
                                <p:cTn id="11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8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8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240"/>
                            </p:stCondLst>
                            <p:childTnLst>
                              <p:par>
                                <p:cTn id="12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8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8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320"/>
                            </p:stCondLst>
                            <p:childTnLst>
                              <p:par>
                                <p:cTn id="12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8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8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400"/>
                            </p:stCondLst>
                            <p:childTnLst>
                              <p:par>
                                <p:cTn id="1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8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8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480"/>
                            </p:stCondLst>
                            <p:childTnLst>
                              <p:par>
                                <p:cTn id="13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8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8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560"/>
                            </p:stCondLst>
                            <p:childTnLst>
                              <p:par>
                                <p:cTn id="14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8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8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640"/>
                            </p:stCondLst>
                            <p:childTnLst>
                              <p:par>
                                <p:cTn id="14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8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8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wdyTalk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dyTalk" id="{71CF73D1-5582-45AB-9F53-DF194B918FCB}" vid="{B2999386-9302-4A75-AAEE-D1DFB40C258D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howdyTalk</Template>
  <TotalTime>19646</TotalTime>
  <Words>2541</Words>
  <Application>Microsoft Office PowerPoint</Application>
  <PresentationFormat>全屏显示(4:3)</PresentationFormat>
  <Paragraphs>352</Paragraphs>
  <Slides>30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5" baseType="lpstr">
      <vt:lpstr>黑体</vt:lpstr>
      <vt:lpstr>华文中宋</vt:lpstr>
      <vt:lpstr>宋体</vt:lpstr>
      <vt:lpstr>Arial</vt:lpstr>
      <vt:lpstr>Arial Black</vt:lpstr>
      <vt:lpstr>Calibri</vt:lpstr>
      <vt:lpstr>Cambria Math</vt:lpstr>
      <vt:lpstr>Century Gothic</vt:lpstr>
      <vt:lpstr>Harlow Solid Italic</vt:lpstr>
      <vt:lpstr>Symbol</vt:lpstr>
      <vt:lpstr>Times New Roman</vt:lpstr>
      <vt:lpstr>Wingdings</vt:lpstr>
      <vt:lpstr>Wingdings 3</vt:lpstr>
      <vt:lpstr>howdyTalk</vt:lpstr>
      <vt:lpstr>Equation</vt:lpstr>
      <vt:lpstr>Discrete  Mathematics      </vt:lpstr>
      <vt:lpstr>离散数学· 数理逻辑</vt:lpstr>
      <vt:lpstr>第1章 命题逻辑 </vt:lpstr>
      <vt:lpstr>推理的形式结构—问题的引入  </vt:lpstr>
      <vt:lpstr>推理示例1</vt:lpstr>
      <vt:lpstr>推理示例1</vt:lpstr>
      <vt:lpstr>推理示例2</vt:lpstr>
      <vt:lpstr>推理示例2</vt:lpstr>
      <vt:lpstr>推理示例3</vt:lpstr>
      <vt:lpstr>额外的话</vt:lpstr>
      <vt:lpstr>推理的形式结构 </vt:lpstr>
      <vt:lpstr>判断推理是否正确的方法</vt:lpstr>
      <vt:lpstr>实例</vt:lpstr>
      <vt:lpstr>实例 (续)</vt:lpstr>
      <vt:lpstr>推理定律——基于重言蕴涵式  </vt:lpstr>
      <vt:lpstr>推理定律 (续)</vt:lpstr>
      <vt:lpstr>推理规则 </vt:lpstr>
      <vt:lpstr>推理规则(续)</vt:lpstr>
      <vt:lpstr>构造证明</vt:lpstr>
      <vt:lpstr>构造证明</vt:lpstr>
      <vt:lpstr>构造证明：附加前提证明法 </vt:lpstr>
      <vt:lpstr>附加前提证明 (续)</vt:lpstr>
      <vt:lpstr>附加前提证明 (续)</vt:lpstr>
      <vt:lpstr>归谬法（反证法） </vt:lpstr>
      <vt:lpstr>归谬法 (续)</vt:lpstr>
      <vt:lpstr>归谬法 (续)</vt:lpstr>
      <vt:lpstr>课堂练习：</vt:lpstr>
      <vt:lpstr>课堂练习</vt:lpstr>
      <vt:lpstr>课堂练习</vt:lpstr>
      <vt:lpstr>1.7 命题逻辑的推理理论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集合论</dc:title>
  <dc:creator>Qu Wan Ling</dc:creator>
  <cp:lastModifiedBy>Howdy Chang</cp:lastModifiedBy>
  <cp:revision>803</cp:revision>
  <cp:lastPrinted>2018-09-19T08:00:44Z</cp:lastPrinted>
  <dcterms:created xsi:type="dcterms:W3CDTF">2004-11-29T12:10:45Z</dcterms:created>
  <dcterms:modified xsi:type="dcterms:W3CDTF">2020-09-22T22:42:42Z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