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40"/>
  </p:notesMasterIdLst>
  <p:sldIdLst>
    <p:sldId id="258" r:id="rId3"/>
    <p:sldId id="259" r:id="rId4"/>
    <p:sldId id="286" r:id="rId5"/>
    <p:sldId id="260" r:id="rId6"/>
    <p:sldId id="262" r:id="rId7"/>
    <p:sldId id="263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87" r:id="rId16"/>
    <p:sldId id="288" r:id="rId17"/>
    <p:sldId id="295" r:id="rId18"/>
    <p:sldId id="296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9" r:id="rId28"/>
    <p:sldId id="290" r:id="rId29"/>
    <p:sldId id="280" r:id="rId30"/>
    <p:sldId id="281" r:id="rId31"/>
    <p:sldId id="282" r:id="rId32"/>
    <p:sldId id="283" r:id="rId33"/>
    <p:sldId id="284" r:id="rId34"/>
    <p:sldId id="285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66"/>
    <a:srgbClr val="3366CC"/>
    <a:srgbClr val="FF3300"/>
    <a:srgbClr val="FF00FF"/>
    <a:srgbClr val="FF3399"/>
    <a:srgbClr val="A5002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1" autoAdjust="0"/>
  </p:normalViewPr>
  <p:slideViewPr>
    <p:cSldViewPr>
      <p:cViewPr varScale="1">
        <p:scale>
          <a:sx n="100" d="100"/>
          <a:sy n="100" d="100"/>
        </p:scale>
        <p:origin x="18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2DFA378B-DAFC-4B9C-83D2-859EDF8F14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309AAE0-995F-402C-BA5E-C920C9437F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E5320FB-1D5D-4456-A659-7C1F5FD290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93A16E3B-AC5A-4AC9-B698-C20B7CEA43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3146919D-06DE-4BB2-9EC7-453B8215D6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B17636F3-8A1A-4123-98A5-0737C888A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2A442-82D3-4467-9835-D1E18594E9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5D35064-DF84-45CE-B5C1-0A852A81F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84E102-DCFA-4332-87CA-C3C0FCE40BCF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61AA380-856E-4DC4-980B-C2838CBFA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93E0776-6E76-47F3-A65C-7032B3685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为什么：</a:t>
            </a:r>
            <a:r>
              <a:rPr lang="zh-CN" altLang="en-US" sz="1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量词辖域收缩与扩张等值式</a:t>
            </a: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D175AC9-463E-48E0-83D7-5A7AFEAB4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766A88-7AF9-450D-8C1D-80A740694DA6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7804850-7557-4DF9-9633-56B570217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18436F1-99D8-41A9-9566-D71CF7AD1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问题：用代替规则时，可否把两个自由出现的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，一个用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代替，一个用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代替？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答：不行！代替规则要求用某个体变项处处代替某自由出现的个体变项。</a:t>
            </a:r>
            <a:endParaRPr lang="zh-CN" altLang="en-US" b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80A8FD-AC8B-485B-AA6F-5BC8AD8E44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8DDE3A-749F-43FD-BA45-1306CCDA39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0CF28-7604-4F3B-8787-EF999D91105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AC97FD1-19B3-45F6-B18F-3ECC3B2F4F4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3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2F6B8A-B80D-4929-974A-ECEE13B2D4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02E16C-77C8-443A-A445-6D01551C85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2F068-C73B-47A0-99DE-8002179AA0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B22A492-24F0-46DB-B730-CCCF1B3E3C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81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481E19-3E7A-413D-8488-D558CD819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1E9979-7306-4320-B334-259F16FD6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93A8D-312A-42EB-A3CF-667D0876EF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82C6238-50CD-47A1-AE4D-8BFA20E311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6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D6E30D3-1C3E-4FF9-80D9-F2EFB65F9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8182D19-5EC1-4031-99CC-0ED932027F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9B0E88C-F32A-4856-80C8-2A0D2D328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6C91C-41CA-4897-BD1F-A77613183F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9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E11C26F-7E0B-499D-A4D3-B017DA812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7BE6838-2B11-4DDF-A580-642AA5444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08695BA-77EA-4AB4-9AF1-91974777F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9555A-81EF-4F24-AD65-A6681E1DD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56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7AE7B1F-C62F-4BE4-8FDE-641509F5E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F885B1F-469F-4068-BD06-A0D813C50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CF647F4-4D8F-4C7A-977C-4D9C9496D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34E55-0D16-474E-A556-03C4528FE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34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B1415D5-F43D-4B5C-A972-9D962B248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3E84FB1-80EE-4F7C-A385-B47AB89200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58CCF333-F975-4A31-8EA6-F1BD28DC9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6D959-1C00-429B-B325-49DB791E82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6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FE9E6D1-741F-403E-9657-35540B215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C652D1B-9FAD-45C1-911A-9E032B014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B18C97A-C9EB-432D-B482-785AD7AE7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65580-E1FA-40CE-A34E-5EF1F9239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4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2E0BACA-F2AA-420B-9E0C-64841BA25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B7712E9-E29A-48A7-A8BB-6A1553446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EB67D1D-5AA7-4E7E-8499-48A7A64B4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681E2-F4B3-44DB-A7E7-9EA3EBA498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73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DBBA46A-ED17-4639-8ACD-B209605F2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B36423D-6982-4315-9018-EE8B4C5B36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FE7E78E-EB7B-4A6A-84B5-823A3DE5B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EC2A9-F7E5-45C5-8F44-C1BBE886E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962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4F32480-7F60-4BA6-B385-8B67381AC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963124A-1E9D-4FAB-973A-D1A2BA9FC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B7CD131-41A6-42FD-B755-39A149F2C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8632-1B93-4DF0-8745-19AF4C00B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0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789034-0CFA-4C41-B86F-0F0C98A3F9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8B18A8-FA8D-48D9-9AB5-8838B43DAD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007E8-38B2-45D6-A056-93E3593E2D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26987EC-E1D2-4EE0-A823-A1998496F2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715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FF2E61A-1044-4E0C-8027-9A5689CA4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C440663-C860-470E-B20F-C1355C693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4893304-A146-4335-80D1-2D1870C21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EDE0C-DF0E-4A3C-ABFA-A511BAD18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27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7BB8B42-1DF0-4B5E-9A16-EA21469498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3BBB43-1C15-4D65-A023-168E36B56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12BE6B1-6A67-4A85-BD5B-93AC465746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0CE63-7BD7-4F72-A0C0-F3009B80E8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869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1763F91-9557-4BCE-92A8-8A1BE49A9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DE5D8FB-EDBD-4298-9DCA-636136AF0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44EFC12-19F9-486E-9F36-49BFC7D4C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AC3AC-A880-44B3-AF25-F7B947E51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57DB15-4CCA-491D-B978-FCA5EC5F6A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A7C1F7-5700-44C9-A2AB-ECD0C9F077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9BB8E-46A0-46D1-881E-CCDF932DA94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0FCC9D7-4CE2-4181-9D45-B80ADE85A99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06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C97637-8871-426F-82C4-6075635383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0FE7C9-CC5E-41B2-9C0F-2699DA007D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EE36B-5D07-496D-90D1-5F6F133AC0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978D2C2-34E4-43F3-8987-1D47BE0399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9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4D85C7-9454-4F3A-A378-520811DE60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3C4185-7240-4164-AF0A-4A439EF2BA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01442-73CC-4471-9F7D-E1385C60B0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AA0ABA6-4A05-4EC6-85B0-CEEB1D1150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7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59F68-A7AF-4A77-8F98-9FBFC75E14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C9317-33D6-43FC-A6F7-57733D9C0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A0AC6-685C-4BB2-9CB9-59F9E08C998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65BBA08-BCCF-46A5-BD13-A6C2B4A2F9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5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989BF0-74EC-4D01-8C23-A96D10F51C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CDA481-3886-410F-ADA1-BBCCA0EE45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6B773-2DAF-40D5-B480-18E3D3D483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BFAFA5A-E35E-4992-9A3C-7E61D8E919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1BE4D6-EA4D-4F11-ACB2-79A52F2323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64CB40-4348-498B-82F0-C207F02AE3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A729-5EC9-4A32-A9D7-ECF2E8CB57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1A9F55-F75C-47EC-A52C-5EEFA37BA7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EA9C57-B0D4-4EAF-A147-9612E9A508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74E23F-3D61-4DF4-A271-223A1B29D9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F9EF0-0786-4C04-99F2-C07BC30D35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5D1A5BA-8FFD-48F8-AE14-0BEE6E711F7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8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EB5208A-004B-4C4B-B9A9-24D2DE6B58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B7DE3C3-84CB-41AE-A9BC-201A981CAD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94792A1C-D414-4EB7-B002-667D49AC51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48" name="Rectangle 14">
            <a:extLst>
              <a:ext uri="{FF2B5EF4-FFF2-40B4-BE49-F238E27FC236}">
                <a16:creationId xmlns:a16="http://schemas.microsoft.com/office/drawing/2014/main" id="{587FD167-A869-4551-BF2A-A51E2CEA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Rectangle 15">
            <a:extLst>
              <a:ext uri="{FF2B5EF4-FFF2-40B4-BE49-F238E27FC236}">
                <a16:creationId xmlns:a16="http://schemas.microsoft.com/office/drawing/2014/main" id="{03FE7EC0-0C0F-4441-A3B8-33FEFD140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>
            <a:extLst>
              <a:ext uri="{FF2B5EF4-FFF2-40B4-BE49-F238E27FC236}">
                <a16:creationId xmlns:a16="http://schemas.microsoft.com/office/drawing/2014/main" id="{B15CB3BD-234F-4230-9509-A570621F05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>
            <a:extLst>
              <a:ext uri="{FF2B5EF4-FFF2-40B4-BE49-F238E27FC236}">
                <a16:creationId xmlns:a16="http://schemas.microsoft.com/office/drawing/2014/main" id="{BABBCB56-71DE-4791-A7E9-D02809B64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6E88E03E-26E6-482F-965A-55726D0A65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0226AA2-A0F6-4E97-A063-E82360ABDE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3350BD64-BD34-4B8F-92DF-F5136D0BF4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C65D585-BEB6-48C3-9D95-D268EB271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16DAB37-B9EF-4032-8950-6A38BE8AC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422806-2F87-41D6-80FA-C88653481A80}" type="slidenum">
              <a:rPr lang="en-US" altLang="zh-CN">
                <a:latin typeface="Arial Black" panose="020B0A04020102020204" pitchFamily="34" charset="0"/>
              </a:rPr>
              <a:pPr eaLnBrk="1" hangingPunct="1"/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AA20CA7E-4AB7-43FC-97DD-10754DBEE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2.3 </a:t>
            </a:r>
            <a:r>
              <a:rPr lang="zh-CN" altLang="en-US" b="1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一阶逻辑等值式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0EF0444-D594-4474-BFC5-489E5F5A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等值式</a:t>
            </a:r>
          </a:p>
          <a:p>
            <a:pPr algn="just"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基本等值式</a:t>
            </a:r>
          </a:p>
          <a:p>
            <a:pPr algn="just"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量词否定等值式</a:t>
            </a:r>
          </a:p>
          <a:p>
            <a:pPr algn="just"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量词辖域收缩与扩张等值式</a:t>
            </a:r>
          </a:p>
          <a:p>
            <a:pPr algn="just"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量词分配等值式</a:t>
            </a:r>
          </a:p>
          <a:p>
            <a:pPr>
              <a:spcBef>
                <a:spcPct val="3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前束范式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F89E639-CBCD-4327-B54F-D7D6A70A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93C5B-F4AB-48D4-87FE-CE2B91F872FA}" type="slidenum">
              <a:rPr lang="en-US" altLang="zh-CN">
                <a:latin typeface="Arial Black" panose="020B0A04020102020204" pitchFamily="34" charset="0"/>
              </a:rPr>
              <a:pPr eaLnBrk="1" hangingPunct="1"/>
              <a:t>10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A64D2B97-1472-4701-ABD6-21AF58656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公式的前束范式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5D8136B-D15A-4FA2-87B5-3E5C041E4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04137" cy="3352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  求下列公式的前束范式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(1)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解      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</a:t>
            </a:r>
            <a:r>
              <a:rPr lang="zh-CN" altLang="en-US" sz="2800" b="1">
                <a:latin typeface="Times New Roman" panose="02020603050405020304" pitchFamily="18" charset="0"/>
              </a:rPr>
              <a:t>（量词否定等值式）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两步结果都是前束范式，说明前束范式不惟一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2BCD586-D2D5-4D3C-B611-5A12CB4B0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4C609-E596-46A5-9373-2EB455758009}" type="slidenum">
              <a:rPr lang="en-US" altLang="zh-CN">
                <a:latin typeface="Arial Black" panose="020B0A04020102020204" pitchFamily="34" charset="0"/>
              </a:rPr>
              <a:pPr eaLnBrk="1" hangingPunct="1"/>
              <a:t>11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DC66A82-1B64-4542-9EE0-1BE212A67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855663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32AE57-9CAE-461F-B2D4-5997528E6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59712" cy="4876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(2)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解  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 </a:t>
            </a:r>
            <a:r>
              <a:rPr lang="zh-CN" altLang="en-US" sz="2800" b="1">
                <a:latin typeface="Times New Roman" panose="02020603050405020304" pitchFamily="18" charset="0"/>
              </a:rPr>
              <a:t>（量词否定等值式）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   </a:t>
            </a:r>
            <a:r>
              <a:rPr lang="zh-CN" altLang="en-US" sz="2800" b="1">
                <a:latin typeface="Times New Roman" panose="02020603050405020304" pitchFamily="18" charset="0"/>
              </a:rPr>
              <a:t>（量词分配等值式）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另有一种形式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( </a:t>
            </a:r>
            <a:r>
              <a:rPr lang="zh-CN" altLang="en-US" sz="2800" b="1">
                <a:latin typeface="Times New Roman" panose="02020603050405020304" pitchFamily="18" charset="0"/>
              </a:rPr>
              <a:t>换名规则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         ( </a:t>
            </a:r>
            <a:r>
              <a:rPr lang="zh-CN" altLang="en-US" sz="2800" b="1">
                <a:latin typeface="Times New Roman" panose="02020603050405020304" pitchFamily="18" charset="0"/>
              </a:rPr>
              <a:t>量词辖域扩张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两种形式是等值的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73B27982-4FC6-46B7-8956-352D7AFA3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78D662-BF5A-4CE6-A711-7DD0B29E9D0D}" type="slidenum">
              <a:rPr lang="en-US" altLang="zh-CN">
                <a:latin typeface="Arial Black" panose="020B0A04020102020204" pitchFamily="34" charset="0"/>
              </a:rPr>
              <a:pPr eaLnBrk="1" hangingPunct="1"/>
              <a:t>12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479CECE-7A3B-4807-B4B3-07C0AE855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550863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BCD4D44-B808-4CC7-BD9F-2CF0AC668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848600" cy="4752975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(3)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</a:t>
            </a:r>
            <a:r>
              <a:rPr lang="en-US" altLang="zh-CN" b="1" i="1">
                <a:latin typeface="Times New Roman" panose="02020603050405020304" pitchFamily="18" charset="0"/>
              </a:rPr>
              <a:t>xG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解      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</a:t>
            </a:r>
            <a:r>
              <a:rPr lang="en-US" altLang="zh-CN" b="1" i="1">
                <a:latin typeface="Times New Roman" panose="02020603050405020304" pitchFamily="18" charset="0"/>
              </a:rPr>
              <a:t>xG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     </a:t>
            </a:r>
            <a:r>
              <a:rPr lang="zh-CN" altLang="en-US" b="1">
                <a:latin typeface="Times New Roman" panose="02020603050405020304" pitchFamily="18" charset="0"/>
              </a:rPr>
              <a:t>（为什么？）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或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        </a:t>
            </a:r>
            <a:r>
              <a:rPr lang="zh-CN" altLang="en-US" b="1">
                <a:latin typeface="Times New Roman" panose="02020603050405020304" pitchFamily="18" charset="0"/>
              </a:rPr>
              <a:t>（为什么？）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DACA9AA-34AE-4045-B8A0-61018AED2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363BE8-EE0D-42C5-8302-A4CDA212684C}" type="slidenum">
              <a:rPr lang="en-US" altLang="zh-CN">
                <a:latin typeface="Arial Black" panose="020B0A04020102020204" pitchFamily="34" charset="0"/>
              </a:rPr>
              <a:pPr eaLnBrk="1" hangingPunct="1"/>
              <a:t>13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35DE872-9210-453C-8E2C-6A4957D39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795338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814287-D8EA-4729-B8CD-5FDED33FE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993062" cy="47244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(4)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解  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zF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      </a:t>
            </a:r>
            <a:r>
              <a:rPr lang="zh-CN" altLang="en-US" sz="2800" b="1">
                <a:latin typeface="Times New Roman" panose="02020603050405020304" pitchFamily="18" charset="0"/>
              </a:rPr>
              <a:t>（换名规则）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)))    </a:t>
            </a:r>
            <a:r>
              <a:rPr lang="zh-CN" altLang="en-US" sz="2800" b="1">
                <a:latin typeface="Times New Roman" panose="02020603050405020304" pitchFamily="18" charset="0"/>
              </a:rPr>
              <a:t>（为什么？）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       </a:t>
            </a:r>
            <a:r>
              <a:rPr lang="zh-CN" altLang="en-US" sz="2800" b="1">
                <a:latin typeface="Times New Roman" panose="02020603050405020304" pitchFamily="18" charset="0"/>
              </a:rPr>
              <a:t>（代替规则）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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)))     </a:t>
            </a:r>
            <a:r>
              <a:rPr lang="zh-CN" altLang="en-US" sz="2800" b="1">
                <a:latin typeface="Times New Roman" panose="02020603050405020304" pitchFamily="18" charset="0"/>
              </a:rPr>
              <a:t>（为什么？）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58E799D4-391B-4FBA-BDDD-09FAE0CAAA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FD78E9-F038-4DF7-BCFD-A37A58660E45}" type="slidenum">
              <a:rPr lang="en-US" altLang="zh-CN">
                <a:latin typeface="Arial Black" panose="020B0A04020102020204" pitchFamily="34" charset="0"/>
              </a:rPr>
              <a:pPr eaLnBrk="1" hangingPunct="1"/>
              <a:t>14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9788ED10-8732-40C5-A823-43ABDA21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720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(5)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 用换名规则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也可用代替规则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</a:rPr>
              <a:t>这里用代替规则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不能颠倒 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3C276731-2C45-4170-B22A-3C73FCD21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18A012B-8E7A-4CFD-B07A-54CA446AE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0D5804-607A-4260-ABCE-EC1521915B16}" type="slidenum">
              <a:rPr lang="en-US" altLang="zh-CN">
                <a:latin typeface="Arial Black" panose="020B0A04020102020204" pitchFamily="34" charset="0"/>
              </a:rPr>
              <a:pPr eaLnBrk="1" hangingPunct="1"/>
              <a:t>15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7888E57-7148-4971-8DC6-9C381F6FB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18BADDAC-66D1-4E75-BD1E-41B7F399B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5720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(6) 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zh-CN" altLang="en-US" sz="2000" b="1">
                <a:latin typeface="Times New Roman" panose="02020603050405020304" pitchFamily="18" charset="0"/>
              </a:rPr>
              <a:t>代替规则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 </a:t>
            </a:r>
            <a:r>
              <a:rPr lang="zh-CN" altLang="en-US" sz="2000" b="1">
                <a:latin typeface="Times New Roman" panose="02020603050405020304" pitchFamily="18" charset="0"/>
              </a:rPr>
              <a:t>换名规则</a:t>
            </a:r>
            <a:endParaRPr lang="zh-CN" altLang="en-US" b="1">
              <a:latin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Û"/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</a:p>
          <a:p>
            <a:pPr algn="just">
              <a:buFont typeface="Symbol" panose="05050102010706020507" pitchFamily="18" charset="2"/>
              <a:buChar char="Û"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x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Û"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zh-CN" b="1">
                <a:latin typeface="Times New Roman" panose="02020603050405020304" pitchFamily="18" charset="0"/>
              </a:rPr>
              <a:t>((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)</a:t>
            </a:r>
          </a:p>
          <a:p>
            <a:pPr algn="just">
              <a:buFont typeface="Symbol" panose="05050102010706020507" pitchFamily="18" charset="2"/>
              <a:buChar char="Û"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y 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 ((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A0558E-EB95-4CAD-AA8E-27E1419BB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8E5887-122A-43EE-8293-D3343F6895C8}" type="slidenum">
              <a:rPr lang="en-US" altLang="zh-CN">
                <a:latin typeface="Arial Black" panose="020B0A04020102020204" pitchFamily="34" charset="0"/>
              </a:rPr>
              <a:pPr eaLnBrk="1" hangingPunct="1"/>
              <a:t>16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6374" name="Rectangle 6">
            <a:extLst>
              <a:ext uri="{FF2B5EF4-FFF2-40B4-BE49-F238E27FC236}">
                <a16:creationId xmlns:a16="http://schemas.microsoft.com/office/drawing/2014/main" id="{BA1723DF-E3CC-4731-9860-2F5D4CE75F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549275"/>
            <a:ext cx="8351837" cy="58324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证明：</a:t>
            </a:r>
            <a:r>
              <a:rPr lang="zh-CN" altLang="en-US" b="1"/>
              <a:t>“苏格拉底三段论”：人都是要死的</a:t>
            </a:r>
            <a:r>
              <a:rPr lang="en-US" altLang="zh-CN" b="1"/>
              <a:t>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/>
              <a:t>苏格拉底是人</a:t>
            </a:r>
            <a:r>
              <a:rPr lang="en-US" altLang="zh-CN" b="1"/>
              <a:t>. </a:t>
            </a:r>
            <a:r>
              <a:rPr lang="zh-CN" altLang="en-US" b="1"/>
              <a:t>所以苏格拉底是要死的</a:t>
            </a:r>
            <a:r>
              <a:rPr lang="en-US" altLang="zh-CN" b="1"/>
              <a:t>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设：</a:t>
            </a:r>
            <a:r>
              <a:rPr lang="zh-CN" altLang="en-US" b="1"/>
              <a:t>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F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：</a:t>
            </a:r>
            <a:r>
              <a:rPr lang="zh-CN" altLang="en-US" b="1" i="1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是人，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：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是要死的，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       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: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苏格拉底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latin typeface="Times New Roman" pitchFamily="18" charset="0"/>
              </a:rPr>
              <a:t>苏格拉底三段论可形式化为：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F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)) 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 F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 G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>
                <a:latin typeface="Times New Roman" pitchFamily="18" charset="0"/>
              </a:rPr>
              <a:t>      </a:t>
            </a:r>
            <a:r>
              <a:rPr lang="zh-CN" altLang="en-US" b="1">
                <a:latin typeface="Times New Roman" pitchFamily="18" charset="0"/>
              </a:rPr>
              <a:t>现证当前件为真时，后件也为真。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latin typeface="Times New Roman" pitchFamily="18" charset="0"/>
              </a:rPr>
              <a:t>      前件为真，即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))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均为真；则有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</a:rPr>
              <a:t>为真，又由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为真，根据假言推理： 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为真。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2BAA7712-924F-410A-936A-071248F97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B4BD3D-2B9D-45A6-AFA4-CCDE42C4B82A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034" name="Text Box 4">
            <a:extLst>
              <a:ext uri="{FF2B5EF4-FFF2-40B4-BE49-F238E27FC236}">
                <a16:creationId xmlns:a16="http://schemas.microsoft.com/office/drawing/2014/main" id="{3030781F-B898-407F-9152-F622E144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66CC"/>
                </a:solidFill>
                <a:ea typeface="黑体" panose="02010609060101010101" pitchFamily="49" charset="-122"/>
              </a:rPr>
              <a:t>课堂练习：</a:t>
            </a:r>
          </a:p>
        </p:txBody>
      </p:sp>
      <p:sp>
        <p:nvSpPr>
          <p:cNvPr id="1035" name="Text Box 5">
            <a:extLst>
              <a:ext uri="{FF2B5EF4-FFF2-40B4-BE49-F238E27FC236}">
                <a16:creationId xmlns:a16="http://schemas.microsoft.com/office/drawing/2014/main" id="{0B136500-3C5C-4668-B85C-0ABEE3E4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7272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求下面公式的前束范式：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303C302F-FC3A-45B6-910C-2161363AB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773238"/>
          <a:ext cx="59769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3" imgW="2781000" imgH="228600" progId="Equation.3">
                  <p:embed/>
                </p:oleObj>
              </mc:Choice>
              <mc:Fallback>
                <p:oleObj name="公式" r:id="rId3" imgW="2781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59769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Text Box 7">
            <a:extLst>
              <a:ext uri="{FF2B5EF4-FFF2-40B4-BE49-F238E27FC236}">
                <a16:creationId xmlns:a16="http://schemas.microsoft.com/office/drawing/2014/main" id="{157A680C-9FB9-4283-BF5B-3CA2FD20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89448" name="Object 8">
            <a:extLst>
              <a:ext uri="{FF2B5EF4-FFF2-40B4-BE49-F238E27FC236}">
                <a16:creationId xmlns:a16="http://schemas.microsoft.com/office/drawing/2014/main" id="{D63DA291-B5B9-4F58-86B2-9CBCF22CE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565400"/>
          <a:ext cx="56880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5" imgW="2781000" imgH="228600" progId="Equation.3">
                  <p:embed/>
                </p:oleObj>
              </mc:Choice>
              <mc:Fallback>
                <p:oleObj name="公式" r:id="rId5" imgW="278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56880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9" name="Object 9">
            <a:extLst>
              <a:ext uri="{FF2B5EF4-FFF2-40B4-BE49-F238E27FC236}">
                <a16:creationId xmlns:a16="http://schemas.microsoft.com/office/drawing/2014/main" id="{0012A60B-114A-45F1-8A9A-E1D1BF613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068638"/>
          <a:ext cx="6026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6" imgW="2946240" imgH="228600" progId="Equation.3">
                  <p:embed/>
                </p:oleObj>
              </mc:Choice>
              <mc:Fallback>
                <p:oleObj name="公式" r:id="rId6" imgW="29462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8638"/>
                        <a:ext cx="6026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0" name="Object 10">
            <a:extLst>
              <a:ext uri="{FF2B5EF4-FFF2-40B4-BE49-F238E27FC236}">
                <a16:creationId xmlns:a16="http://schemas.microsoft.com/office/drawing/2014/main" id="{052F3631-E91D-43C8-A37C-76714DBF6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44900"/>
          <a:ext cx="63896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8" imgW="3124080" imgH="228600" progId="Equation.3">
                  <p:embed/>
                </p:oleObj>
              </mc:Choice>
              <mc:Fallback>
                <p:oleObj name="公式" r:id="rId8" imgW="3124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63896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1" name="Object 11">
            <a:extLst>
              <a:ext uri="{FF2B5EF4-FFF2-40B4-BE49-F238E27FC236}">
                <a16:creationId xmlns:a16="http://schemas.microsoft.com/office/drawing/2014/main" id="{BD9D8C25-7B75-4D69-9CBC-041BBCA5F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187825"/>
          <a:ext cx="66500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10" imgW="3251160" imgH="228600" progId="Equation.3">
                  <p:embed/>
                </p:oleObj>
              </mc:Choice>
              <mc:Fallback>
                <p:oleObj name="公式" r:id="rId10" imgW="3251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187825"/>
                        <a:ext cx="66500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2" name="Object 12">
            <a:extLst>
              <a:ext uri="{FF2B5EF4-FFF2-40B4-BE49-F238E27FC236}">
                <a16:creationId xmlns:a16="http://schemas.microsoft.com/office/drawing/2014/main" id="{68D75052-74C3-4F6E-9796-859320428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4724400"/>
          <a:ext cx="6597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12" imgW="3225600" imgH="228600" progId="Equation.3">
                  <p:embed/>
                </p:oleObj>
              </mc:Choice>
              <mc:Fallback>
                <p:oleObj name="公式" r:id="rId12" imgW="3225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724400"/>
                        <a:ext cx="6597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>
            <a:extLst>
              <a:ext uri="{FF2B5EF4-FFF2-40B4-BE49-F238E27FC236}">
                <a16:creationId xmlns:a16="http://schemas.microsoft.com/office/drawing/2014/main" id="{8EFBCD04-9AF9-4269-AAB0-97B2DFA60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5322888"/>
          <a:ext cx="6597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14" imgW="3225600" imgH="228600" progId="Equation.3">
                  <p:embed/>
                </p:oleObj>
              </mc:Choice>
              <mc:Fallback>
                <p:oleObj name="公式" r:id="rId14" imgW="3225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322888"/>
                        <a:ext cx="6597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B5F8EDA-E1DB-46C2-A854-D86C78570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78299-5C69-4507-8B7A-C730C5A9E9EC}" type="slidenum">
              <a:rPr lang="en-US" altLang="zh-CN">
                <a:latin typeface="Arial Black" panose="020B0A04020102020204" pitchFamily="34" charset="0"/>
              </a:rPr>
              <a:pPr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C13355D4-E208-4D2A-A710-F5FCAD7C4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2.4  </a:t>
            </a:r>
            <a:r>
              <a:rPr lang="zh-CN" altLang="en-US" b="1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一阶逻辑推理理论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3C50AAF-480E-440B-BCD2-419FBA67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推理的形式结构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判断推理是否正确的方法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重要的推理定律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推理规则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构造证明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附加前提证明法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AC622B2-FFF0-4553-BC7D-DC6185B9F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D5D180-5BEA-4A9B-BBA1-66273A80708A}" type="slidenum">
              <a:rPr lang="en-US" altLang="zh-CN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05B208A5-EAFF-4C07-932A-D30819B2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E49341F-F46E-4E5A-BD3F-2106C9E40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920038" cy="38877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推理的形式结构</a:t>
            </a:r>
            <a:r>
              <a:rPr lang="zh-CN" altLang="en-US" b="1">
                <a:latin typeface="Times New Roman" pitchFamily="18" charset="0"/>
              </a:rPr>
              <a:t>有两种：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    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i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  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第一种 </a:t>
            </a:r>
            <a:r>
              <a:rPr lang="zh-CN" altLang="en-US" b="1" i="1">
                <a:solidFill>
                  <a:srgbClr val="3366CC"/>
                </a:solidFill>
                <a:latin typeface="Times New Roman" pitchFamily="18" charset="0"/>
              </a:rPr>
              <a:t>  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…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i="1" baseline="-3000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       (*)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   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第二种   前提：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，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，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…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，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i="1" baseline="-30000">
                <a:solidFill>
                  <a:srgbClr val="3366CC"/>
                </a:solidFill>
                <a:latin typeface="Times New Roman" pitchFamily="18" charset="0"/>
              </a:rPr>
              <a:t>k</a:t>
            </a:r>
            <a:endParaRPr lang="en-US" altLang="zh-CN" b="1">
              <a:solidFill>
                <a:srgbClr val="3366CC"/>
              </a:solidFill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                  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结论：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B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其中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,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3366CC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, … ,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b="1" i="1" baseline="-3000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, </a:t>
            </a:r>
            <a:r>
              <a:rPr lang="en-US" altLang="zh-CN" b="1" i="1">
                <a:solidFill>
                  <a:srgbClr val="3366CC"/>
                </a:solidFill>
                <a:latin typeface="Times New Roman" pitchFamily="18" charset="0"/>
              </a:rPr>
              <a:t>B</a:t>
            </a:r>
            <a:r>
              <a:rPr lang="zh-CN" altLang="en-US" b="1">
                <a:solidFill>
                  <a:srgbClr val="3366CC"/>
                </a:solidFill>
                <a:latin typeface="Times New Roman" pitchFamily="18" charset="0"/>
              </a:rPr>
              <a:t>为一阶逻辑公式</a:t>
            </a:r>
            <a:r>
              <a:rPr lang="en-US" altLang="zh-CN" b="1">
                <a:solidFill>
                  <a:srgbClr val="3366CC"/>
                </a:solidFill>
                <a:latin typeface="Times New Roman" pitchFamily="18" charset="0"/>
              </a:rPr>
              <a:t>. 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latin typeface="Times New Roman" pitchFamily="18" charset="0"/>
              </a:rPr>
              <a:t>若</a:t>
            </a:r>
            <a:r>
              <a:rPr lang="en-US" altLang="zh-CN" b="1">
                <a:latin typeface="Times New Roman" pitchFamily="18" charset="0"/>
              </a:rPr>
              <a:t>(*)</a:t>
            </a:r>
            <a:r>
              <a:rPr lang="zh-CN" altLang="en-US" b="1">
                <a:latin typeface="Times New Roman" pitchFamily="18" charset="0"/>
              </a:rPr>
              <a:t>为永真式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zh-CN" altLang="en-US" b="1">
                <a:latin typeface="Times New Roman" pitchFamily="18" charset="0"/>
              </a:rPr>
              <a:t>则称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推理正确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zh-CN" altLang="en-US" b="1">
                <a:latin typeface="Times New Roman" pitchFamily="18" charset="0"/>
              </a:rPr>
              <a:t>否则称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推理不正确</a:t>
            </a:r>
            <a:r>
              <a:rPr lang="en-US" altLang="zh-CN" b="1">
                <a:latin typeface="Times New Roman" pitchFamily="18" charset="0"/>
              </a:rPr>
              <a:t>. </a:t>
            </a:r>
            <a:r>
              <a:rPr lang="zh-CN" altLang="en-US" b="1">
                <a:latin typeface="Times New Roman" pitchFamily="18" charset="0"/>
              </a:rPr>
              <a:t>判断方法</a:t>
            </a:r>
            <a:r>
              <a:rPr lang="en-US" altLang="zh-CN" b="1">
                <a:latin typeface="Times New Roman" pitchFamily="18" charset="0"/>
              </a:rPr>
              <a:t>:</a:t>
            </a:r>
            <a:r>
              <a:rPr lang="en-US" altLang="zh-CN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    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EC618993-636E-4692-BFD7-89671103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13325"/>
            <a:ext cx="4176712" cy="1535113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3366CC"/>
                </a:solidFill>
              </a:rPr>
              <a:t>真值表法</a:t>
            </a:r>
            <a:r>
              <a:rPr lang="zh-CN" altLang="en-US" sz="2800" b="1"/>
              <a:t>             采用第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3366CC"/>
                </a:solidFill>
              </a:rPr>
              <a:t>等值演算法</a:t>
            </a:r>
            <a:r>
              <a:rPr lang="zh-CN" altLang="en-US" sz="2800" b="1"/>
              <a:t>         一种形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3366CC"/>
                </a:solidFill>
              </a:rPr>
              <a:t>主析取范式法</a:t>
            </a:r>
            <a:r>
              <a:rPr lang="zh-CN" altLang="en-US" sz="2800" b="1"/>
              <a:t>      式结构</a:t>
            </a:r>
            <a:r>
              <a:rPr lang="zh-CN" altLang="en-US" sz="3200" b="1"/>
              <a:t> </a:t>
            </a:r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A28DECF0-D494-4A73-A8C7-BFD4246DB384}"/>
              </a:ext>
            </a:extLst>
          </p:cNvPr>
          <p:cNvSpPr>
            <a:spLocks/>
          </p:cNvSpPr>
          <p:nvPr/>
        </p:nvSpPr>
        <p:spPr bwMode="auto">
          <a:xfrm>
            <a:off x="3203575" y="5229225"/>
            <a:ext cx="393700" cy="1025525"/>
          </a:xfrm>
          <a:prstGeom prst="rightBrace">
            <a:avLst>
              <a:gd name="adj1" fmla="val 2170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37048DBD-0FF4-4216-AEFA-D9EE2E13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5027613"/>
            <a:ext cx="2232025" cy="1468437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3366CC"/>
                </a:solidFill>
              </a:rPr>
              <a:t>构造证明法</a:t>
            </a:r>
            <a:r>
              <a:rPr lang="zh-CN" altLang="en-US" sz="2800" b="1"/>
              <a:t>  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/>
              <a:t>采用第二种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/>
              <a:t>形式结构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4B7735E-A645-475C-9243-8C8AAB6E4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6B2D3D-917B-429E-81FA-F14432D8BE19}" type="slidenum">
              <a:rPr lang="en-US" altLang="zh-CN">
                <a:latin typeface="Arial Black" panose="020B0A04020102020204" pitchFamily="34" charset="0"/>
              </a:rPr>
              <a:pPr eaLnBrk="1" hangingPunct="1"/>
              <a:t>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7EB4BFE2-70A7-4565-913E-D511FCC7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等值式与基本等值式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60C42C9-BD4A-411C-854A-E0BFD8F7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933825"/>
            <a:ext cx="7924800" cy="2614613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命题逻辑中</a:t>
            </a:r>
            <a:r>
              <a:rPr lang="en-US" altLang="zh-CN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个基本等值式的代换实例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如</a:t>
            </a:r>
            <a:r>
              <a:rPr lang="en-US" altLang="zh-CN" b="1">
                <a:latin typeface="Times New Roman" panose="02020603050405020304" pitchFamily="18" charset="0"/>
              </a:rPr>
              <a:t>: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 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 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 </a:t>
            </a:r>
            <a:r>
              <a:rPr lang="en-US" altLang="zh-CN" b="1" i="1">
                <a:latin typeface="Times New Roman" panose="02020603050405020304" pitchFamily="18" charset="0"/>
              </a:rPr>
              <a:t>xF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b="1" i="1">
                <a:latin typeface="Times New Roman" panose="02020603050405020304" pitchFamily="18" charset="0"/>
              </a:rPr>
              <a:t>yG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    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1631964B-96FD-4681-BD37-1C2D3288D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382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 i="1">
                <a:latin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是一阶逻辑中的任意两个公式，若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为逻辑有效式，则称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等值</a:t>
            </a:r>
            <a:r>
              <a:rPr lang="zh-CN" altLang="en-US" sz="2800" b="1">
                <a:latin typeface="Times New Roman" panose="02020603050405020304" pitchFamily="18" charset="0"/>
              </a:rPr>
              <a:t>的，记作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 i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并称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等值式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C1AD1391-992B-4970-A413-8C6BB8F3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381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99"/>
                </a:solidFill>
              </a:rPr>
              <a:t>基本等值式</a:t>
            </a:r>
            <a:r>
              <a:rPr lang="en-US" altLang="zh-CN" sz="4400" b="1">
                <a:solidFill>
                  <a:srgbClr val="003399"/>
                </a:solidFill>
              </a:rPr>
              <a:t>:</a:t>
            </a:r>
            <a:endParaRPr lang="en-US" altLang="zh-CN"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82C6CBF-421F-44DA-B7D0-53CE26E4D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286550-A46B-40D6-A58B-FD5660D277A3}" type="slidenum">
              <a:rPr lang="en-US" altLang="zh-CN">
                <a:latin typeface="Arial Black" panose="020B0A04020102020204" pitchFamily="34" charset="0"/>
              </a:rPr>
              <a:pPr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00A0217A-AEF0-4496-9A9F-E2E950FAC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重要的推理定律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C8CC458-CC91-4D9F-AAF5-D2C997FA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31150" cy="5181600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第一组 命题逻辑推理定律代换实例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如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800" b="1" i="1">
                <a:latin typeface="Times New Roman" panose="02020603050405020304" pitchFamily="18" charset="0"/>
              </a:rPr>
              <a:t>yG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为化简律代换实例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第二组 由基本等值式生成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如 由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生成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),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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), 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第三组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sz="2800" b="1" i="1">
                <a:latin typeface="Times New Roman" panose="02020603050405020304" pitchFamily="18" charset="0"/>
              </a:rPr>
              <a:t>xB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800" b="1" i="1">
                <a:latin typeface="Times New Roman" panose="02020603050405020304" pitchFamily="18" charset="0"/>
              </a:rPr>
              <a:t>xB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 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  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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FE6B066-B413-4068-A405-9DBFF75FF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388263-325D-4A84-AA38-A485B3F53EE7}" type="slidenum">
              <a:rPr lang="en-US" altLang="zh-CN">
                <a:latin typeface="Arial Black" panose="020B0A04020102020204" pitchFamily="34" charset="0"/>
              </a:rPr>
              <a:pPr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48A22D57-E91F-45B0-AAA7-215D6395B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推理规则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19E9069-CD71-47AA-87F4-56CD42012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02588" cy="3276600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前提引入规则  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结论引入规则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置换规则      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假言推理规则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附加规则      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化简规则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(7)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拒取式规则    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(8)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假言三段论规则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(9)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析取三段论规则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(10)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构造性二难推理规则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(11)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合取引入规则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685B29B7-9B06-4B7A-A37F-CE1B4CE49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1BDD73-F293-4DB3-B416-077B9831B69B}" type="slidenum">
              <a:rPr lang="en-US" altLang="zh-CN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AABA92BD-7CD4-4D01-BDC7-AE39BB8C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推理规则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7586FC2B-82E4-4450-B415-E88302943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31150" cy="5329237"/>
          </a:xfrm>
          <a:solidFill>
            <a:srgbClr val="FFFFCC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ea typeface="黑体" pitchFamily="2" charset="-122"/>
              </a:rPr>
              <a:t>(12)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全称量词消去规则（简记为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UI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规则或</a:t>
            </a:r>
            <a:r>
              <a:rPr lang="en-US" altLang="zh-CN" sz="2800" b="1" i="1">
                <a:latin typeface="Times New Roman" pitchFamily="18" charset="0"/>
              </a:rPr>
              <a:t>UI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endParaRPr lang="zh-CN" altLang="en-US" sz="2800" b="1">
              <a:solidFill>
                <a:srgbClr val="00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>
              <a:solidFill>
                <a:srgbClr val="00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>
              <a:solidFill>
                <a:srgbClr val="00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两式成立的条件是：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①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中的自由出现的个体变项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②在第一式中，取代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应为任意的不在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中约束出现的个体变项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Times New Roman" pitchFamily="18" charset="0"/>
              </a:rPr>
              <a:t>    ③</a:t>
            </a:r>
            <a:r>
              <a:rPr lang="zh-CN" altLang="en-US" sz="2800" b="1">
                <a:latin typeface="Times New Roman" pitchFamily="18" charset="0"/>
              </a:rPr>
              <a:t>在第二式中，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为任意个体常项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用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或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去取代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中的自由出现的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时，一定要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在</a:t>
            </a:r>
            <a:r>
              <a:rPr lang="en-US" altLang="zh-CN" sz="2800" b="1" i="1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自由出现的一切地方进行取代</a:t>
            </a:r>
            <a:r>
              <a:rPr lang="en-US" altLang="zh-CN" sz="2800" b="1">
                <a:solidFill>
                  <a:srgbClr val="3366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1C02A286-0829-4E32-81B0-0E727A3E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570F30C4-DBFE-417E-A9C5-8B4A8859F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989138"/>
          <a:ext cx="38052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89138"/>
                        <a:ext cx="38052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5EC2D9C-8A8B-49E3-A55E-E11AE59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8893F1-A933-4C1B-9C39-0A1DE108F653}" type="slidenum">
              <a:rPr lang="en-US" altLang="zh-CN"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AF5DAFAF-3C41-47DD-B5FE-4F199C9D3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推理规则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49F9092B-98CA-418E-9291-31875EECA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848600" cy="4535487"/>
          </a:xfrm>
          <a:solidFill>
            <a:srgbClr val="FFFFCC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黑体" pitchFamily="2" charset="-122"/>
              </a:rPr>
              <a:t>(13)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全称量词引入规则（简记为</a:t>
            </a:r>
            <a:r>
              <a:rPr lang="en-US" altLang="zh-CN" sz="2800" b="1" i="1" dirty="0">
                <a:latin typeface="Times New Roman" pitchFamily="18" charset="0"/>
                <a:ea typeface="黑体" pitchFamily="2" charset="-122"/>
              </a:rPr>
              <a:t>UG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规则或</a:t>
            </a:r>
            <a:r>
              <a:rPr lang="en-US" altLang="zh-CN" sz="2800" b="1" i="1" dirty="0">
                <a:latin typeface="Times New Roman" pitchFamily="18" charset="0"/>
              </a:rPr>
              <a:t>UG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latin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该式成立的条件是：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①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是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中自由出现的个体变项；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无论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取何值，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应该均为真；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②取代自由出现的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，也不能在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中约束出现</a:t>
            </a:r>
            <a:r>
              <a:rPr lang="en-US" altLang="zh-CN" sz="2800" b="1" dirty="0">
                <a:latin typeface="Times New Roman" pitchFamily="18" charset="0"/>
              </a:rPr>
              <a:t>. 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29E01A2E-3B20-4D3B-8349-935EFC2A6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C64D7FE6-50F6-4DAC-AF3D-7C0338DEA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349500"/>
          <a:ext cx="18049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49500"/>
                        <a:ext cx="1804988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AC9CF18-7414-45D6-AA3F-2698001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428C7-356F-4A1D-B74D-366F4F448501}" type="slidenum">
              <a:rPr lang="en-US" altLang="zh-CN"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B1C0F6A8-A066-42D2-B79F-31B09B1A3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5240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推理规则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68FC19-2A5D-433E-87C4-F182A08C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77162" cy="3889375"/>
          </a:xfrm>
          <a:solidFill>
            <a:srgbClr val="FFFFCC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ea typeface="黑体" pitchFamily="2" charset="-122"/>
              </a:rPr>
              <a:t>(14)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存在量词引入规则（简记为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EG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规则或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EG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）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     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>
              <a:latin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该式成立的条件是：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i="1">
                <a:latin typeface="Times New Roman" pitchFamily="18" charset="0"/>
              </a:rPr>
              <a:t>     </a:t>
            </a:r>
            <a:r>
              <a:rPr lang="zh-CN" altLang="en-US" sz="2800" b="1">
                <a:latin typeface="Times New Roman" pitchFamily="18" charset="0"/>
              </a:rPr>
              <a:t>①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是使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为真的特定个体常项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Times New Roman" pitchFamily="18" charset="0"/>
              </a:rPr>
              <a:t>     ②</a:t>
            </a:r>
            <a:r>
              <a:rPr lang="zh-CN" altLang="en-US" sz="2800" b="1">
                <a:latin typeface="Times New Roman" pitchFamily="18" charset="0"/>
              </a:rPr>
              <a:t>取代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不能在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中出现过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4C327A27-7BC2-4E06-B508-34183831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BAA20339-6259-420F-8266-8572242F4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565400"/>
          <a:ext cx="16557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660240" imgH="419040" progId="Equation.3">
                  <p:embed/>
                </p:oleObj>
              </mc:Choice>
              <mc:Fallback>
                <p:oleObj name="Equation" r:id="rId3" imgW="66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5400"/>
                        <a:ext cx="1655762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7AEAC7E-DA80-4236-8E29-70316011E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4BF07C-11C9-4CBF-8846-42351D34E2BF}" type="slidenum">
              <a:rPr lang="en-US" altLang="zh-CN"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0D8F65A-DEB5-414D-B9F0-ABE96013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推理规则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48952A8A-B375-4C2F-A9CC-68EAAD4FE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31150" cy="4267200"/>
          </a:xfrm>
          <a:solidFill>
            <a:srgbClr val="FFFFCC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(15)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存在量词消去规则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（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简记为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EI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规则或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EI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）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zh-CN" altLang="en-US" sz="2800" b="1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zh-CN" altLang="en-US" sz="2800" b="1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该式成立的条件是：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2800" b="1" i="1">
                <a:latin typeface="Times New Roman" pitchFamily="18" charset="0"/>
              </a:rPr>
              <a:t>     </a:t>
            </a:r>
            <a:r>
              <a:rPr lang="zh-CN" altLang="en-US" sz="2800" b="1">
                <a:latin typeface="Times New Roman" pitchFamily="18" charset="0"/>
              </a:rPr>
              <a:t>①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是使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为真的特定的个体常项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800" b="1" i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②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不在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中出现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Times New Roman" pitchFamily="18" charset="0"/>
              </a:rPr>
              <a:t>     ③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中除自由出现的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外，还有其他自由出现的个体变项，此规则不能使用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F6992624-B697-44FD-B2E1-DBC00C1D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05D39EFD-D769-46E0-A88E-B85B68F65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2366963"/>
          <a:ext cx="13604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533160" imgH="419040" progId="Equation.3">
                  <p:embed/>
                </p:oleObj>
              </mc:Choice>
              <mc:Fallback>
                <p:oleObj name="Equation" r:id="rId3" imgW="533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366963"/>
                        <a:ext cx="1360487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A77D9A0-46B5-461B-9BC8-6AF6198D0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B1C321-AFAB-426C-9F3C-DB83D207BC26}" type="slidenum">
              <a:rPr lang="en-US" altLang="zh-CN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E97892-F453-479A-9364-6AF2CD5D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7467600" cy="479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(1)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 (2)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AutoNum type="arabicPeriod" startAt="2"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(1)</a:t>
            </a:r>
            <a:r>
              <a:rPr lang="en-US" altLang="zh-CN" sz="2800" b="1" i="1">
                <a:latin typeface="Times New Roman" panose="02020603050405020304" pitchFamily="18" charset="0"/>
              </a:rPr>
              <a:t>x(F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(b)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3. (1)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4. (1)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5. (1)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(a)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(b)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3711361-9361-4B1B-909C-79F1A3607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 </a:t>
            </a:r>
            <a:r>
              <a:rPr lang="zh-CN" altLang="en-US" sz="3200" b="1"/>
              <a:t>讨 论：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3CDFB42-CB1A-4B4B-9846-0F3F77669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D9ECA2-E72D-449F-A049-ABF9D08DF885}" type="slidenum">
              <a:rPr lang="en-US" altLang="zh-CN"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56B342F-E4A5-40EA-9F0D-4CCEE15C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7467600" cy="394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(1) 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 i="1">
                <a:latin typeface="Times New Roman" panose="02020603050405020304" pitchFamily="18" charset="0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）     前提引入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 i="1">
                <a:latin typeface="Times New Roman" panose="02020603050405020304" pitchFamily="18" charset="0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）     前提引入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(1)EI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 (4)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   (3)</a:t>
            </a:r>
            <a:r>
              <a:rPr lang="zh-CN" altLang="en-US" sz="2800" b="1">
                <a:latin typeface="Times New Roman" panose="02020603050405020304" pitchFamily="18" charset="0"/>
              </a:rPr>
              <a:t>化简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(5)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(2)EI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 (6)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   (5)</a:t>
            </a:r>
            <a:r>
              <a:rPr lang="zh-CN" altLang="en-US" sz="2800" b="1">
                <a:latin typeface="Times New Roman" panose="02020603050405020304" pitchFamily="18" charset="0"/>
              </a:rPr>
              <a:t>化简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(7)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(4)(6)</a:t>
            </a:r>
            <a:r>
              <a:rPr lang="zh-CN" altLang="en-US" sz="2800" b="1">
                <a:latin typeface="Times New Roman" panose="02020603050405020304" pitchFamily="18" charset="0"/>
              </a:rPr>
              <a:t>合取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(8)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 i="1">
                <a:latin typeface="Times New Roman" panose="02020603050405020304" pitchFamily="18" charset="0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）      （</a:t>
            </a: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</a:rPr>
              <a:t>EG</a:t>
            </a:r>
          </a:p>
          <a:p>
            <a:pPr eaLnBrk="1" hangingPunct="1"/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EB1B0D55-08F0-4065-84EB-DC74A74F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 </a:t>
            </a:r>
            <a:r>
              <a:rPr lang="zh-CN" altLang="en-US" sz="3200" b="1"/>
              <a:t>讨 论：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8287899-C470-4C29-B3EE-8D0994D9D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0E53FA-5284-43EB-BF28-1AEFFA911366}" type="slidenum">
              <a:rPr lang="en-US" altLang="zh-CN"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44940D86-EB00-44A9-B24A-15A6D53DE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构造推理证明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BDE7C2E-FD09-4358-960E-2D51412E3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93063" cy="48006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1 </a:t>
            </a:r>
            <a:r>
              <a:rPr lang="zh-CN" altLang="en-US" sz="2800" b="1">
                <a:latin typeface="Times New Roman" panose="02020603050405020304" pitchFamily="18" charset="0"/>
              </a:rPr>
              <a:t>证明苏格拉底三段论</a:t>
            </a:r>
            <a:r>
              <a:rPr lang="en-US" altLang="zh-CN" sz="2800" b="1">
                <a:latin typeface="Times New Roman" panose="02020603050405020304" pitchFamily="18" charset="0"/>
              </a:rPr>
              <a:t>: “</a:t>
            </a:r>
            <a:r>
              <a:rPr lang="zh-CN" altLang="en-US" sz="2800" b="1">
                <a:latin typeface="Times New Roman" panose="02020603050405020304" pitchFamily="18" charset="0"/>
              </a:rPr>
              <a:t>人都是要死的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苏格拉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底是人，所以苏格拉底是要死的</a:t>
            </a:r>
            <a:r>
              <a:rPr lang="en-US" altLang="zh-CN" sz="2800" b="1">
                <a:latin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令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是人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是要死的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苏格拉底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前提：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证明：①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②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③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②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   ④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①③</a:t>
            </a:r>
            <a:r>
              <a:rPr lang="zh-CN" altLang="en-US" sz="2800" b="1">
                <a:latin typeface="Times New Roman" panose="02020603050405020304" pitchFamily="18" charset="0"/>
              </a:rPr>
              <a:t>假言推理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注意：使用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r>
              <a:rPr lang="zh-CN" altLang="en-US" sz="2800" b="1">
                <a:latin typeface="Times New Roman" panose="02020603050405020304" pitchFamily="18" charset="0"/>
              </a:rPr>
              <a:t>时，用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取代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8E7765B-04DB-4A58-90E7-A96481D0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82D233-A20E-4067-B3F5-66DA77DA9C90}" type="slidenum">
              <a:rPr lang="en-US" altLang="zh-CN"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B2E5E9E-61C3-459E-B3AD-31FCAAFE9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779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构造推理证明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B2EDC80-CED0-4887-8C74-8D8BF2D2A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7162" cy="32004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2 </a:t>
            </a:r>
            <a:r>
              <a:rPr lang="zh-CN" altLang="en-US" sz="2800" b="1">
                <a:latin typeface="Times New Roman" panose="02020603050405020304" pitchFamily="18" charset="0"/>
              </a:rPr>
              <a:t>乌鸦都不是白色的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北京鸭是白色的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因此，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北京鸭不是乌鸦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令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是乌鸦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是北京鸭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是白色的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前提：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zh-CN" altLang="en-US" sz="2800" b="1">
                <a:latin typeface="Times New Roman" panose="02020603050405020304" pitchFamily="18" charset="0"/>
              </a:rPr>
              <a:t>，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BC2D2716-0BB1-46E6-BFA9-FBC270465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AF7B9F-31EF-4998-BD72-29CC98F158B7}" type="slidenum">
              <a:rPr lang="en-US" altLang="zh-CN">
                <a:latin typeface="Arial Black" panose="020B0A04020102020204" pitchFamily="34" charset="0"/>
              </a:rPr>
              <a:pPr eaLnBrk="1" hangingPunct="1"/>
              <a:t>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14CB542-B3A4-421D-97CA-9F039B31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7932738" cy="4824412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消去量词等值式</a:t>
            </a:r>
            <a:r>
              <a:rPr lang="zh-CN" altLang="en-US" sz="2800" b="1"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设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,…,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(1) 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(2)  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量词否定等值式</a:t>
            </a:r>
            <a:endParaRPr lang="zh-CN" altLang="en-US" sz="2800" b="1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(1) 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 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(2)   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 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6B5B16C1-1BF0-4A9A-8AEE-5E67DF85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4681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基本等值式（续）</a:t>
            </a:r>
            <a:endParaRPr lang="zh-CN" altLang="en-US" sz="440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C49999D-C62C-45F7-BFE2-2A7B64CE8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7069FC-50FB-42B0-AAB2-4B8147AA0B1B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5159027-01B2-4DF6-A01D-E103E5907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2192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135B8B3-E08E-4642-A176-DFCAC29F7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848600" cy="44196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①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②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①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③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④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③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⑤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④</a:t>
            </a:r>
            <a:r>
              <a:rPr lang="zh-CN" altLang="en-US" sz="2800" b="1">
                <a:latin typeface="Times New Roman" panose="02020603050405020304" pitchFamily="18" charset="0"/>
              </a:rPr>
              <a:t>置换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⑥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②⑤</a:t>
            </a:r>
            <a:r>
              <a:rPr lang="zh-CN" altLang="en-US" sz="2800" b="1">
                <a:latin typeface="Times New Roman" panose="02020603050405020304" pitchFamily="18" charset="0"/>
              </a:rPr>
              <a:t>假言三段论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⑦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⑥</a:t>
            </a:r>
            <a:r>
              <a:rPr lang="zh-CN" altLang="en-US" sz="2800" b="1">
                <a:latin typeface="Times New Roman" panose="02020603050405020304" pitchFamily="18" charset="0"/>
              </a:rPr>
              <a:t>置换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⑧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⑦</a:t>
            </a:r>
            <a:r>
              <a:rPr lang="en-US" altLang="zh-CN" sz="2800" b="1" i="1">
                <a:latin typeface="Times New Roman" panose="02020603050405020304" pitchFamily="18" charset="0"/>
              </a:rPr>
              <a:t>UG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675B61B6-69C3-42F4-8741-4916EA2E3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22CD4F-211D-4AE9-81FA-F5E3F3310D74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FD64B249-43F4-477F-8C3D-DAEBE7CE2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7334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构造推理证明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E5D5BEA-7DCA-4E24-89A4-0AEBBB275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921625" cy="4876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latin typeface="Times New Roman" panose="02020603050405020304" pitchFamily="18" charset="0"/>
              </a:rPr>
              <a:t>构造下述推理证明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前提：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证明：①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②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③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①</a:t>
            </a:r>
            <a:r>
              <a:rPr lang="en-US" altLang="zh-CN" sz="2800" b="1" i="1">
                <a:latin typeface="Times New Roman" panose="02020603050405020304" pitchFamily="18" charset="0"/>
              </a:rPr>
              <a:t>EI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④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②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⑤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③④</a:t>
            </a:r>
            <a:r>
              <a:rPr lang="zh-CN" altLang="en-US" sz="2800" b="1">
                <a:latin typeface="Times New Roman" panose="02020603050405020304" pitchFamily="18" charset="0"/>
              </a:rPr>
              <a:t>假言推理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⑥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⑤</a:t>
            </a:r>
            <a:r>
              <a:rPr lang="en-US" altLang="zh-CN" sz="2800" b="1" i="1">
                <a:latin typeface="Times New Roman" panose="02020603050405020304" pitchFamily="18" charset="0"/>
              </a:rPr>
              <a:t>EG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注意：必须先消存在量词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3F93C87-AB7A-4326-AF2F-3931CDE11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157143-6C0E-4608-8F8C-DFF2588663A8}" type="slidenum">
              <a:rPr lang="en-US" altLang="zh-CN"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E495B423-4F7E-4448-9478-3373A766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6111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构造推理证明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5C38304-6A92-443A-A649-7EB8D992B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80400" cy="5257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4 </a:t>
            </a:r>
            <a:r>
              <a:rPr lang="zh-CN" altLang="en-US" sz="2800" b="1">
                <a:latin typeface="Times New Roman" panose="02020603050405020304" pitchFamily="18" charset="0"/>
              </a:rPr>
              <a:t>构造下述推理证明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前提：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证明：①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②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))     ①</a:t>
            </a:r>
            <a:r>
              <a:rPr lang="zh-CN" altLang="en-US" sz="2800" b="1">
                <a:latin typeface="Times New Roman" panose="02020603050405020304" pitchFamily="18" charset="0"/>
              </a:rPr>
              <a:t>置换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③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))          ②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④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③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⑤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 ④</a:t>
            </a:r>
            <a:r>
              <a:rPr lang="en-US" altLang="zh-CN" sz="2800" b="1" i="1">
                <a:latin typeface="Times New Roman" panose="02020603050405020304" pitchFamily="18" charset="0"/>
              </a:rPr>
              <a:t>UG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不能对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消量词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因为它不是前束范式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对此题不能用附加前提证明法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59DCC46F-4014-45A5-81A5-5405478E3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BEFA44-E865-453C-81D8-2D0565D4E4E7}" type="slidenum">
              <a:rPr lang="en-US" altLang="zh-CN"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DAC5AA89-927D-497D-9F4B-4001CD85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构造推理证明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516A22C-5BEA-4531-802F-48E284AD4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04137" cy="48006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5 </a:t>
            </a:r>
            <a:r>
              <a:rPr lang="zh-CN" altLang="en-US" sz="2800" b="1">
                <a:latin typeface="Times New Roman" panose="02020603050405020304" pitchFamily="18" charset="0"/>
              </a:rPr>
              <a:t>构造下述推理证明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前提：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证明：①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附加前提引入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②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 ①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③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④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③</a:t>
            </a:r>
            <a:r>
              <a:rPr lang="en-US" altLang="zh-CN" sz="2800" b="1" i="1">
                <a:latin typeface="Times New Roman" panose="02020603050405020304" pitchFamily="18" charset="0"/>
              </a:rPr>
              <a:t>UI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⑤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     ②④</a:t>
            </a:r>
            <a:r>
              <a:rPr lang="zh-CN" altLang="en-US" sz="2800" b="1">
                <a:latin typeface="Times New Roman" panose="02020603050405020304" pitchFamily="18" charset="0"/>
              </a:rPr>
              <a:t>假言推理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⑥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           ⑤</a:t>
            </a:r>
            <a:r>
              <a:rPr lang="en-US" altLang="zh-CN" sz="2800" b="1" i="1">
                <a:latin typeface="Times New Roman" panose="02020603050405020304" pitchFamily="18" charset="0"/>
              </a:rPr>
              <a:t>UG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本题可以使用附加前提证明法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FFE3ED-6F4F-4B7F-86F9-17D1894FA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D33BC5-3F8C-4A48-9BFD-20AF15D52AA7}" type="slidenum">
              <a:rPr lang="en-US" altLang="zh-CN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B7847C0-0C8A-4025-BBB0-C307A5AB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077200" cy="4800600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6  </a:t>
            </a:r>
            <a:r>
              <a:rPr lang="zh-CN" altLang="en-US" sz="2800" b="1">
                <a:latin typeface="Times New Roman" panose="02020603050405020304" pitchFamily="18" charset="0"/>
              </a:rPr>
              <a:t>学会的成员都有高级职称并且是专家。有些成员是青年人。所以有的成员是青年专家。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首先将命题符号化（全总个体域）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是学会成员      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是专家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有高级职称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是青年人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前提：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)))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结论：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CA0D1F-57A7-45B8-ACB0-24CE25E25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F48746-2D88-438B-A1F2-F8EC8007D499}" type="slidenum">
              <a:rPr lang="en-US" altLang="zh-CN">
                <a:latin typeface="Arial Black" panose="020B0A04020102020204" pitchFamily="34" charset="0"/>
              </a:rPr>
              <a:pPr eaLnBrk="1" hangingPunct="1"/>
              <a:t>35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6D45C93-C39E-4E27-BCB2-98E1C58F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8077200" cy="4800600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课堂练习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在一阶逻辑中将下列命题符号化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latin typeface="Times New Roman" panose="02020603050405020304" pitchFamily="18" charset="0"/>
              </a:rPr>
              <a:t>每列火车都比某些汽车快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latin typeface="Times New Roman" panose="02020603050405020304" pitchFamily="18" charset="0"/>
              </a:rPr>
              <a:t>某些汽车比所有的火车慢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是火车      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是汽车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 :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比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快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B9DA32-044A-4AEC-8B2E-BBECEA3A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A602B8-9415-4DF3-A882-11442D8288AC}" type="slidenum">
              <a:rPr lang="en-US" altLang="zh-CN">
                <a:latin typeface="Arial Black" panose="020B0A04020102020204" pitchFamily="34" charset="0"/>
              </a:rPr>
              <a:pPr eaLnBrk="1" hangingPunct="1"/>
              <a:t>36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60B123C-BC2B-4C28-83B7-C2AB595C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83575" cy="4897437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课堂练习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在一阶逻辑中构造下面推理的证明：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每个喜欢步行的人都不喜欢坐汽车</a:t>
            </a:r>
            <a:r>
              <a:rPr lang="en-US" altLang="zh-CN" sz="3200" b="1"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latin typeface="Times New Roman" panose="02020603050405020304" pitchFamily="18" charset="0"/>
              </a:rPr>
              <a:t>每个人或者喜欢坐汽车或者喜欢骑自行车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zh-CN" altLang="en-US" sz="3200" b="1">
                <a:latin typeface="Times New Roman" panose="02020603050405020304" pitchFamily="18" charset="0"/>
              </a:rPr>
              <a:t>有的人不喜欢骑自行车</a:t>
            </a:r>
            <a:r>
              <a:rPr lang="en-US" altLang="zh-CN" sz="3200" b="1"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latin typeface="Times New Roman" panose="02020603050405020304" pitchFamily="18" charset="0"/>
              </a:rPr>
              <a:t>因而有的人不喜欢步行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zh-CN" altLang="en-US" sz="3200" b="1">
                <a:latin typeface="Times New Roman" panose="02020603050405020304" pitchFamily="18" charset="0"/>
              </a:rPr>
              <a:t>（个体域人类集合）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 :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喜欢步行       </a:t>
            </a:r>
            <a:r>
              <a:rPr lang="en-US" altLang="zh-CN" sz="3200" b="1" i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 :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喜欢汽车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latin typeface="Times New Roman" panose="02020603050405020304" pitchFamily="18" charset="0"/>
              </a:rPr>
              <a:t>H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 :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喜欢自行车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3105B47-D7A4-4137-846D-3409CC82B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132074-FCE7-4023-896E-0BAA4001FDF0}" type="slidenum">
              <a:rPr lang="en-US" altLang="zh-CN">
                <a:latin typeface="Arial Black" panose="020B0A04020102020204" pitchFamily="34" charset="0"/>
              </a:rPr>
              <a:pPr eaLnBrk="1" hangingPunct="1"/>
              <a:t>37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4326" name="Text Box 6">
            <a:extLst>
              <a:ext uri="{FF2B5EF4-FFF2-40B4-BE49-F238E27FC236}">
                <a16:creationId xmlns:a16="http://schemas.microsoft.com/office/drawing/2014/main" id="{5B4458A6-160E-46FD-A9E7-ACFAC73D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0438"/>
            <a:ext cx="8207375" cy="1320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是东北人 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不怕冷，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</a:rPr>
              <a:t>王</a:t>
            </a:r>
            <a:r>
              <a:rPr lang="zh-CN" altLang="en-US" sz="3200" b="1" dirty="0"/>
              <a:t>建国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id="{F413380B-FF60-4376-A003-18BCD74A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8207375" cy="1076325"/>
          </a:xfrm>
          <a:prstGeom prst="rect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前提： </a:t>
            </a:r>
            <a:r>
              <a:rPr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 )</a:t>
            </a:r>
            <a:r>
              <a:rPr lang="zh-CN" altLang="en-US" sz="3200" b="1">
                <a:latin typeface="Times New Roman" panose="02020603050405020304" pitchFamily="18" charset="0"/>
              </a:rPr>
              <a:t>， </a:t>
            </a:r>
            <a:r>
              <a:rPr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</a:p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</a:rPr>
              <a:t>结论： </a:t>
            </a:r>
            <a:r>
              <a:rPr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a 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52433476-6C4B-4DFF-A065-C27CF520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07375" cy="2538413"/>
          </a:xfrm>
          <a:prstGeom prst="rect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课堂练习</a:t>
            </a:r>
          </a:p>
          <a:p>
            <a:pPr eaLnBrk="1" hangingPunct="1"/>
            <a:r>
              <a:rPr lang="zh-CN" altLang="en-US" sz="3200" b="1" dirty="0"/>
              <a:t>在一阶逻辑中构造下面推理的证明（个体域为中国人组成的集合）：</a:t>
            </a:r>
          </a:p>
          <a:p>
            <a:pPr eaLnBrk="1" hangingPunct="1"/>
            <a:r>
              <a:rPr lang="zh-CN" altLang="en-US" sz="3200" b="1" dirty="0"/>
              <a:t>东北人都不怕冷。王建国怕冷。所以王建国不是东北人。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7" grpId="0" animBg="1"/>
      <p:bldP spid="1843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AD342-1613-435E-8CA7-3C9436AD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6F9E3D-9CEC-4AA9-AEE6-4AC6F06C8EB5}" type="slidenum">
              <a:rPr lang="en-US" altLang="zh-CN">
                <a:latin typeface="Arial Black" panose="020B0A04020102020204" pitchFamily="34" charset="0"/>
              </a:rPr>
              <a:pPr eaLnBrk="1" hangingPunct="1"/>
              <a:t>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CFD91996-2D65-48C3-B6F0-E73CA0E56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基本等值式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31A9D59-B15F-4334-8613-8C39289A0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3671887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量词辖域收缩与扩张等值式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是含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自由出现的公式，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中不含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的出现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关于全称量词的：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09C2D494-9310-4BD8-8B9A-CE37C238B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47988"/>
            <a:ext cx="4176713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关于存在量词的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13FBB-5BBB-4D52-8A29-5A0689EE2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BD310D-7DA6-41C0-85CE-4E584424E2EE}" type="slidenum">
              <a:rPr lang="en-US" altLang="zh-CN">
                <a:latin typeface="Arial Black" panose="020B0A04020102020204" pitchFamily="34" charset="0"/>
              </a:rPr>
              <a:pPr eaLnBrk="1" hangingPunct="1"/>
              <a:t>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78BCEF2D-3760-40F3-933A-5D234F6F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823913"/>
          </a:xfrm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基本的等值式</a:t>
            </a:r>
            <a:r>
              <a:rPr lang="en-US" altLang="zh-CN" sz="4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sz="4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sz="4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A85A2B4-9E77-4A5C-BD92-E68FA325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7162" cy="2286000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量词分配等值式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>
                <a:latin typeface="Times New Roman" panose="02020603050405020304" pitchFamily="18" charset="0"/>
              </a:rPr>
              <a:t>xB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>
                <a:latin typeface="Times New Roman" panose="02020603050405020304" pitchFamily="18" charset="0"/>
              </a:rPr>
              <a:t>xA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i="1">
                <a:latin typeface="Times New Roman" panose="02020603050405020304" pitchFamily="18" charset="0"/>
              </a:rPr>
              <a:t>xB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注意：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>
                <a:latin typeface="Times New Roman" panose="02020603050405020304" pitchFamily="18" charset="0"/>
              </a:rPr>
              <a:t>对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>
                <a:latin typeface="Times New Roman" panose="02020603050405020304" pitchFamily="18" charset="0"/>
              </a:rPr>
              <a:t>无分配律，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>
                <a:latin typeface="Times New Roman" panose="02020603050405020304" pitchFamily="18" charset="0"/>
              </a:rPr>
              <a:t>对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>
                <a:latin typeface="Times New Roman" panose="02020603050405020304" pitchFamily="18" charset="0"/>
              </a:rPr>
              <a:t>无分配律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B8A589E7-0A1C-4331-89F8-83E05AA6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49725"/>
            <a:ext cx="7777162" cy="2286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量词等值式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y 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 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 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>
                <a:latin typeface="Times New Roman" panose="02020603050405020304" pitchFamily="18" charset="0"/>
              </a:rPr>
              <a:t>x 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其中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zh-CN" altLang="en-US" sz="2800" b="1">
                <a:latin typeface="Times New Roman" panose="02020603050405020304" pitchFamily="18" charset="0"/>
              </a:rPr>
              <a:t>自由出现的谓词公式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C1B8451-4C52-4D47-BADD-D643DB252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855245-8BF9-4F03-A298-F1EDB525A875}" type="slidenum">
              <a:rPr lang="en-US" altLang="zh-CN">
                <a:latin typeface="Arial Black" panose="020B0A04020102020204" pitchFamily="34" charset="0"/>
              </a:rPr>
              <a:pPr eaLnBrk="1" hangingPunct="1"/>
              <a:t>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F99FDAC-30FE-48A0-97C9-9E2578AD3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基本的等值式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5C361B2-489E-4EFC-9C54-F7FF08BD2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83512" cy="5256213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 将下面命题用两种形式符号化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没有不犯错误的人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不是所有的人都爱看电影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犯错误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：爱看电影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A4EE9-A15E-430E-8B16-432F07A28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DA0D2F-B584-48C4-95BF-B332A91BDDAA}" type="slidenum">
              <a:rPr lang="en-US" altLang="zh-CN">
                <a:latin typeface="Arial Black" panose="020B0A04020102020204" pitchFamily="34" charset="0"/>
              </a:rPr>
              <a:pPr eaLnBrk="1" hangingPunct="1"/>
              <a:t>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7A9DA85-20F3-4AB1-8D9B-1520B817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前束范式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0EAF2F9-59B8-4336-97DE-CE5F0B368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305800" cy="3124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)))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是前束范式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而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rgbClr val="FF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不是前束范式，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570166CA-53A6-40A8-B459-96814563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458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设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为一个一阶逻辑公式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具有如下形式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k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k</a:t>
            </a:r>
            <a:r>
              <a:rPr lang="en-US" altLang="zh-CN" sz="2800" b="1" i="1">
                <a:latin typeface="Times New Roman" panose="02020603050405020304" pitchFamily="18" charset="0"/>
              </a:rPr>
              <a:t>B, </a:t>
            </a:r>
            <a:r>
              <a:rPr lang="zh-CN" altLang="en-US" sz="2800" b="1"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前束范式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其中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为不含量词的公式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7AC6158-EDB5-42BB-AEDC-19F995984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AEAEDF-6FA8-4DAF-8C51-CB54D3C90866}" type="slidenum">
              <a:rPr lang="en-US" altLang="zh-CN">
                <a:latin typeface="Arial Black" panose="020B0A04020102020204" pitchFamily="34" charset="0"/>
              </a:rPr>
              <a:pPr eaLnBrk="1" hangingPunct="1"/>
              <a:t>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C241765D-39A7-4B6D-9039-0AECDCC01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公式的前束范式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5F5F0C5-7EF4-4CEE-AEAF-CA48696C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39608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3600" b="1">
                <a:solidFill>
                  <a:srgbClr val="FF3300"/>
                </a:solidFill>
                <a:latin typeface="宋体" charset="-122"/>
              </a:rPr>
              <a:t>定理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（前束范式存在定理）</a:t>
            </a:r>
            <a:r>
              <a:rPr lang="zh-CN" altLang="en-US" sz="2800" b="1">
                <a:latin typeface="宋体" charset="-122"/>
              </a:rPr>
              <a:t>一阶逻辑中的任何公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宋体" charset="-122"/>
              </a:rPr>
              <a:t>式都存在与之等值的前束范式</a:t>
            </a:r>
            <a:r>
              <a:rPr lang="en-US" altLang="zh-CN" sz="2800" b="1">
                <a:latin typeface="宋体" charset="-122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宋体" charset="-122"/>
              </a:rPr>
              <a:t> 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注意</a:t>
            </a:r>
            <a:r>
              <a:rPr lang="en-US" altLang="zh-CN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:</a:t>
            </a:r>
            <a:r>
              <a:rPr lang="en-US" altLang="zh-CN" sz="2800" b="1">
                <a:latin typeface="宋体" charset="-122"/>
              </a:rPr>
              <a:t>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宋体" charset="-122"/>
              </a:rPr>
              <a:t>  </a:t>
            </a:r>
            <a:r>
              <a:rPr lang="zh-CN" altLang="en-US" sz="2800" b="1">
                <a:latin typeface="宋体" charset="-122"/>
              </a:rPr>
              <a:t>公式的前束范式不惟一。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宋体" charset="-122"/>
              </a:rPr>
              <a:t>  求公式的前束范式的方法</a:t>
            </a:r>
            <a:r>
              <a:rPr lang="en-US" altLang="zh-CN" sz="2800" b="1">
                <a:latin typeface="宋体" charset="-122"/>
              </a:rPr>
              <a:t>: </a:t>
            </a:r>
            <a:r>
              <a:rPr lang="zh-CN" altLang="en-US" sz="2800" b="1">
                <a:latin typeface="宋体" charset="-122"/>
              </a:rPr>
              <a:t>利用等值式、置换规则、换名规则、代替规则进行等值演算</a:t>
            </a:r>
            <a:r>
              <a:rPr lang="en-US" altLang="zh-CN" sz="2800" b="1">
                <a:latin typeface="宋体" charset="-122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2C05D58-7532-47A5-9F3D-F9964FE6D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A5650-35FF-43A8-9FDA-671288105571}" type="slidenum">
              <a:rPr lang="en-US" altLang="zh-CN">
                <a:latin typeface="Arial Black" panose="020B0A04020102020204" pitchFamily="34" charset="0"/>
              </a:rPr>
              <a:pPr eaLnBrk="1" hangingPunct="1"/>
              <a:t>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9223A606-0204-4830-A836-C1115EFC5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779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换名规则与代替规则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906FC6F-BF85-4700-8C0A-DF79B96A3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26402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换名规则</a:t>
            </a:r>
            <a:r>
              <a:rPr lang="en-US" altLang="zh-CN" sz="2800" b="1"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latin typeface="宋体" panose="02010600030101010101" pitchFamily="2" charset="-122"/>
              </a:rPr>
              <a:t>将量词辖域中出现的某个约束出现的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个体变项及对应的指导变项，改成另一个辖域中未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曾出现过的个体变项符号，公式中其余部分不变，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则所得公式与原来的公式等值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代替规则</a:t>
            </a:r>
            <a:r>
              <a:rPr lang="en-US" altLang="zh-CN" sz="2800" b="1"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latin typeface="宋体" panose="02010600030101010101" pitchFamily="2" charset="-122"/>
              </a:rPr>
              <a:t>对某自由出现的个体变项用与原公式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中所有个体变项符号不同的符号去代替，且处处代替，则所得公式与原来的公式等值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1780</TotalTime>
  <Words>4095</Words>
  <Application>Microsoft Office PowerPoint</Application>
  <PresentationFormat>全屏显示(4:3)</PresentationFormat>
  <Paragraphs>365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Arial</vt:lpstr>
      <vt:lpstr>Arial Black</vt:lpstr>
      <vt:lpstr>Symbol</vt:lpstr>
      <vt:lpstr>Times New Roman</vt:lpstr>
      <vt:lpstr>Wingdings</vt:lpstr>
      <vt:lpstr>1_Pixel</vt:lpstr>
      <vt:lpstr>2_Pixel</vt:lpstr>
      <vt:lpstr>公式</vt:lpstr>
      <vt:lpstr>Equation</vt:lpstr>
      <vt:lpstr>2.3 一阶逻辑等值式</vt:lpstr>
      <vt:lpstr>等值式与基本等值式 </vt:lpstr>
      <vt:lpstr>PowerPoint 演示文稿</vt:lpstr>
      <vt:lpstr>基本等值式(续)</vt:lpstr>
      <vt:lpstr>基本的等值式(续)</vt:lpstr>
      <vt:lpstr>基本的等值式(续)</vt:lpstr>
      <vt:lpstr>前束范式 </vt:lpstr>
      <vt:lpstr>公式的前束范式 </vt:lpstr>
      <vt:lpstr>换名规则与代替规则 </vt:lpstr>
      <vt:lpstr>公式的前束范式(续)</vt:lpstr>
      <vt:lpstr>例(续)</vt:lpstr>
      <vt:lpstr>例(续)</vt:lpstr>
      <vt:lpstr>例(续)</vt:lpstr>
      <vt:lpstr>例(续)</vt:lpstr>
      <vt:lpstr>例(续)</vt:lpstr>
      <vt:lpstr>PowerPoint 演示文稿</vt:lpstr>
      <vt:lpstr>PowerPoint 演示文稿</vt:lpstr>
      <vt:lpstr>2.4  一阶逻辑推理理论</vt:lpstr>
      <vt:lpstr>推理 </vt:lpstr>
      <vt:lpstr>重要的推理定律 </vt:lpstr>
      <vt:lpstr>推理规则 </vt:lpstr>
      <vt:lpstr>推理规则(续)</vt:lpstr>
      <vt:lpstr>推理规则(续)</vt:lpstr>
      <vt:lpstr>推理规则(续)</vt:lpstr>
      <vt:lpstr>推理规则(续)</vt:lpstr>
      <vt:lpstr>PowerPoint 演示文稿</vt:lpstr>
      <vt:lpstr>PowerPoint 演示文稿</vt:lpstr>
      <vt:lpstr>构造推理证明 </vt:lpstr>
      <vt:lpstr>构造推理证明(续)</vt:lpstr>
      <vt:lpstr>例2(续)</vt:lpstr>
      <vt:lpstr>构造推理证明(续)</vt:lpstr>
      <vt:lpstr>构造推理证明(续)</vt:lpstr>
      <vt:lpstr>构造推理证明(续)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52</cp:revision>
  <cp:lastPrinted>1601-01-01T00:00:00Z</cp:lastPrinted>
  <dcterms:created xsi:type="dcterms:W3CDTF">2004-11-29T12:10:45Z</dcterms:created>
  <dcterms:modified xsi:type="dcterms:W3CDTF">2020-10-21T00:05:54Z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