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55"/>
  </p:notesMasterIdLst>
  <p:sldIdLst>
    <p:sldId id="299" r:id="rId2"/>
    <p:sldId id="286" r:id="rId3"/>
    <p:sldId id="322" r:id="rId4"/>
    <p:sldId id="323" r:id="rId5"/>
    <p:sldId id="324" r:id="rId6"/>
    <p:sldId id="314" r:id="rId7"/>
    <p:sldId id="325" r:id="rId8"/>
    <p:sldId id="261" r:id="rId9"/>
    <p:sldId id="326" r:id="rId10"/>
    <p:sldId id="263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267" r:id="rId19"/>
    <p:sldId id="334" r:id="rId20"/>
    <p:sldId id="313" r:id="rId21"/>
    <p:sldId id="335" r:id="rId22"/>
    <p:sldId id="287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00" r:id="rId35"/>
    <p:sldId id="347" r:id="rId36"/>
    <p:sldId id="348" r:id="rId37"/>
    <p:sldId id="303" r:id="rId38"/>
    <p:sldId id="361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18" r:id="rId49"/>
    <p:sldId id="305" r:id="rId50"/>
    <p:sldId id="358" r:id="rId51"/>
    <p:sldId id="359" r:id="rId52"/>
    <p:sldId id="360" r:id="rId53"/>
    <p:sldId id="362" r:id="rId54"/>
  </p:sldIdLst>
  <p:sldSz cx="9144000" cy="6858000" type="screen4x3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93"/>
    <a:srgbClr val="0033CC"/>
    <a:srgbClr val="D6E2E3"/>
    <a:srgbClr val="99CCFF"/>
    <a:srgbClr val="FF6161"/>
    <a:srgbClr val="BEDDCF"/>
    <a:srgbClr val="B5D3C5"/>
    <a:srgbClr val="F5E2A9"/>
    <a:srgbClr val="0F96F1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66" d="100"/>
          <a:sy n="66" d="100"/>
        </p:scale>
        <p:origin x="396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</a:defRPr>
            </a:lvl1pPr>
          </a:lstStyle>
          <a:p>
            <a:fld id="{ACF69D9D-DFB8-496E-9D74-9E83E21A0BC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69D9D-DFB8-496E-9D74-9E83E21A0BC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9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C053071-E5FD-4700-81CB-9392D76F1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DC0EFC-AC2A-437E-89C2-E81B5C1291B5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EE32DCE-71B3-4446-B745-207C86D8E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13350DB-E79A-4403-BD66-BC534D9B0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ABB64AF-8D8E-4A02-9BE9-0E0B2B5DD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DB0679-0129-4FB3-973C-83F98862F71F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FB4FA72-7A01-4B11-B6CF-D287FA335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243176A-F358-4856-BE31-341AF6477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最后一个等值号为命题逻辑中的吸收律</a:t>
            </a:r>
          </a:p>
        </p:txBody>
      </p:sp>
    </p:spTree>
    <p:extLst>
      <p:ext uri="{BB962C8B-B14F-4D97-AF65-F5344CB8AC3E}">
        <p14:creationId xmlns:p14="http://schemas.microsoft.com/office/powerpoint/2010/main" val="384619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537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D06-E7F2-4EB5-BBB0-5998C474A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BCBA-5778-4A5F-A1B4-E2FFDD967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70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72E-76B6-446F-9E62-52235E224A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23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A22B-9200-4C63-9678-2C60570EC2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80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367-38D5-4A04-8643-D847B9B0B8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90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B7BB-7B52-4110-B457-78ECBD5D8D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31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EDF4-9D9B-4131-8B92-D1DC9ADA44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7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1FB-4C8E-4421-99D3-6691822580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9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12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AA5-925E-413D-9BCE-383BFB03F2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BDA-21C2-495A-966E-FF64D20A5D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4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1C8-C037-4168-8761-86EB4D6E5B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2332-6DDF-47A0-AB7C-C60D00D452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56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4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D991-16FB-465A-9C51-E3409636CB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6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961-747B-4FE0-AA08-FD9E59C19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8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223016" y="64482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47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8881206/" TargetMode="External"/><Relationship Id="rId2" Type="http://schemas.openxmlformats.org/officeDocument/2006/relationships/hyperlink" Target="https://www.bilibili.com/video/av23310922?from=search&amp;seid=9735105740457063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av33656579?from=search&amp;seid=1811498408590050671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>
                <a:latin typeface="Arial Black" panose="020B0A04020102020204" pitchFamily="34" charset="0"/>
              </a:rPr>
              <a:t>张昊迪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pPr algn="r"/>
            <a:r>
              <a:rPr lang="en-US" altLang="zh-CN" sz="2400" dirty="0">
                <a:latin typeface="Arial Black" panose="020B0A04020102020204" pitchFamily="34" charset="0"/>
              </a:rPr>
              <a:t>2020</a:t>
            </a:r>
            <a:r>
              <a:rPr lang="zh-CN" altLang="en-US" sz="2400" dirty="0">
                <a:latin typeface="Arial Black" panose="020B0A04020102020204" pitchFamily="34" charset="0"/>
              </a:rPr>
              <a:t> 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273927-BC4E-49CF-8B03-7912E1096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集合之间的关系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A49FA49-0681-41ED-886C-0A201DD16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包含（子集）</a:t>
            </a:r>
            <a:r>
              <a:rPr lang="zh-CN" altLang="en-US" sz="3200" b="1" dirty="0">
                <a:latin typeface="Times New Roman" pitchFamily="18" charset="0"/>
              </a:rPr>
              <a:t>：设</a:t>
            </a:r>
            <a:r>
              <a:rPr lang="zh-CN" altLang="en-US" sz="3200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、</a:t>
            </a:r>
            <a:r>
              <a:rPr lang="en-US" altLang="zh-CN" sz="3200" b="1" i="1" dirty="0">
                <a:latin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是两个集合，如果 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zh-CN" altLang="en-US" sz="3200" b="1" dirty="0">
                <a:latin typeface="Times New Roman" pitchFamily="18" charset="0"/>
              </a:rPr>
              <a:t>中的每个元素都是</a:t>
            </a:r>
            <a:r>
              <a:rPr lang="en-US" altLang="zh-CN" sz="3200" b="1" i="1" dirty="0">
                <a:latin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中的元素，则称 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是</a:t>
            </a:r>
            <a:r>
              <a:rPr lang="en-US" altLang="zh-CN" sz="3200" b="1" i="1" dirty="0">
                <a:latin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的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</a:rPr>
              <a:t>子集</a:t>
            </a:r>
            <a:r>
              <a:rPr lang="zh-CN" altLang="en-US" sz="3200" b="1" dirty="0">
                <a:latin typeface="Times New Roman" pitchFamily="18" charset="0"/>
              </a:rPr>
              <a:t>，也称</a:t>
            </a:r>
            <a:r>
              <a:rPr lang="en-US" altLang="zh-CN" sz="3200" b="1" i="1" dirty="0">
                <a:latin typeface="Times New Roman" pitchFamily="18" charset="0"/>
              </a:rPr>
              <a:t>A</a:t>
            </a:r>
            <a:r>
              <a:rPr lang="zh-CN" altLang="en-US" sz="3200" b="1" dirty="0">
                <a:latin typeface="Times New Roman" pitchFamily="18" charset="0"/>
              </a:rPr>
              <a:t>被</a:t>
            </a:r>
            <a:r>
              <a:rPr lang="en-US" altLang="zh-CN" sz="3200" b="1" i="1" dirty="0">
                <a:latin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包含，记作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.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333300"/>
                </a:solidFill>
                <a:latin typeface="Times New Roman" pitchFamily="18" charset="0"/>
              </a:rPr>
              <a:t>  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符号化为：</a:t>
            </a:r>
            <a:r>
              <a:rPr lang="zh-CN" altLang="en-US" sz="3200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</a:rPr>
              <a:t>         包含：    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 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zh-CN" sz="32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</a:rPr>
              <a:t>         </a:t>
            </a:r>
            <a:r>
              <a:rPr lang="zh-CN" altLang="en-US" sz="3200" b="1" dirty="0">
                <a:latin typeface="Times New Roman" pitchFamily="18" charset="0"/>
              </a:rPr>
              <a:t>不包含 ：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⊈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例如：</a:t>
            </a:r>
            <a:r>
              <a:rPr lang="zh-CN" altLang="en-US" sz="3200" b="1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A={0,1,2}, B={0,1}, C={1,2}</a:t>
            </a:r>
            <a:r>
              <a:rPr lang="zh-CN" altLang="en-US" sz="3200" b="1" dirty="0">
                <a:solidFill>
                  <a:schemeClr val="tx2"/>
                </a:solidFill>
              </a:rPr>
              <a:t>，则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tx2"/>
                </a:solidFill>
              </a:rPr>
              <a:t>           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，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sz="3200" b="1" i="1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但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 ⊈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endParaRPr lang="en-US" altLang="zh-CN" sz="1800" b="1" dirty="0">
              <a:solidFill>
                <a:schemeClr val="tx2"/>
              </a:solidFill>
            </a:endParaRPr>
          </a:p>
        </p:txBody>
      </p:sp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A17E24AD-6942-4AB4-8A10-8005A481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35833-BC7E-4317-A4F5-1CB5D0EC1128}" type="slidenum">
              <a:rPr lang="en-US" altLang="zh-CN">
                <a:latin typeface="Arial Black" panose="020B0A04020102020204" pitchFamily="34" charset="0"/>
              </a:rPr>
              <a:pPr eaLnBrk="1" hangingPunct="1"/>
              <a:t>10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98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862E053E-BCFA-4B0A-B9C5-224E5A98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集合之间的关系（续）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E5117FA-F090-4BD1-AA64-E3D6678FF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相等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</a:rPr>
              <a:t>设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是两个集合，如果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并且 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A,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则称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相等</a:t>
            </a:r>
            <a:r>
              <a:rPr lang="zh-CN" altLang="en-US" sz="2800" b="1" dirty="0">
                <a:latin typeface="Times New Roman" pitchFamily="18" charset="0"/>
              </a:rPr>
              <a:t>，记作：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zh-CN" altLang="en-US" sz="2800" b="1" i="1" dirty="0">
                <a:solidFill>
                  <a:srgbClr val="FFFF00"/>
                </a:solidFill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符号化为</a:t>
            </a:r>
            <a:r>
              <a:rPr lang="en-US" altLang="zh-C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</a:rPr>
              <a:t>相等：</a:t>
            </a:r>
            <a:r>
              <a:rPr lang="zh-CN" altLang="en-US" sz="2800" b="1" i="1" dirty="0">
                <a:latin typeface="Times New Roman" pitchFamily="18" charset="0"/>
              </a:rPr>
              <a:t>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          </a:t>
            </a:r>
            <a:r>
              <a:rPr lang="zh-CN" altLang="en-US" sz="2800" b="1" dirty="0">
                <a:latin typeface="Times New Roman" pitchFamily="18" charset="0"/>
              </a:rPr>
              <a:t>不相等：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真包含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：设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是两个集合，如果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并且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B, </a:t>
            </a:r>
            <a:r>
              <a:rPr lang="zh-CN" altLang="en-US" sz="2800" b="1" dirty="0">
                <a:latin typeface="Times New Roman" pitchFamily="18" charset="0"/>
              </a:rPr>
              <a:t>则称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是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是的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真子集</a:t>
            </a:r>
            <a:r>
              <a:rPr lang="zh-CN" altLang="en-US" sz="2800" b="1" dirty="0">
                <a:latin typeface="Times New Roman" pitchFamily="18" charset="0"/>
              </a:rPr>
              <a:t>，记作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zh-CN" altLang="en-US" sz="2800" b="1" i="1" dirty="0">
                <a:solidFill>
                  <a:srgbClr val="FFFF00"/>
                </a:solidFill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符号化为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真包含：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altLang="zh-CN" sz="28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3300"/>
                </a:solidFill>
                <a:latin typeface="Times New Roman" pitchFamily="18" charset="0"/>
              </a:rPr>
              <a:t>                    </a:t>
            </a:r>
            <a:r>
              <a:rPr lang="zh-CN" altLang="en-US" sz="2800" b="1" dirty="0">
                <a:latin typeface="Times New Roman" pitchFamily="18" charset="0"/>
              </a:rPr>
              <a:t>不真包含：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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sz="28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zh-CN" altLang="en-US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ym typeface="Symbol" pitchFamily="18" charset="2"/>
              </a:rPr>
              <a:t> </a:t>
            </a:r>
            <a:r>
              <a:rPr lang="zh-CN" altLang="en-US" sz="2800" b="1" dirty="0"/>
              <a:t>和 </a:t>
            </a:r>
            <a:r>
              <a:rPr lang="zh-CN" altLang="en-US" sz="2800" b="1" dirty="0">
                <a:sym typeface="Symbol" pitchFamily="18" charset="2"/>
              </a:rPr>
              <a:t> </a:t>
            </a:r>
            <a:r>
              <a:rPr lang="zh-CN" altLang="en-US" sz="2800" b="1" dirty="0"/>
              <a:t>是不同层次的问题。</a:t>
            </a:r>
            <a:endParaRPr lang="zh-CN" altLang="en-US" sz="2800" dirty="0"/>
          </a:p>
        </p:txBody>
      </p:sp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85B349F3-0931-4530-AFAC-3E80C2D4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66774B-0BCF-4DD3-BC0B-8F77238E83F9}" type="slidenum">
              <a:rPr lang="en-US" altLang="zh-CN">
                <a:latin typeface="Arial Black" panose="020B0A04020102020204" pitchFamily="34" charset="0"/>
              </a:rPr>
              <a:pPr eaLnBrk="1" hangingPunct="1"/>
              <a:t>11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604FB0-F502-443F-9839-E85707F90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空集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2F17097-7BF7-41C1-8B6B-80D41EE4B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</a:rPr>
              <a:t>空集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：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不含任何元素的集合。</a:t>
            </a:r>
            <a:endParaRPr lang="zh-CN" altLang="en-US" sz="2800" b="1" dirty="0"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实例：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+1=0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R}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就是空集。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sym typeface="Symbol" pitchFamily="18" charset="2"/>
              </a:rPr>
              <a:t>定理：</a:t>
            </a:r>
            <a:r>
              <a:rPr lang="zh-CN" altLang="en-US" sz="2800" b="1" dirty="0">
                <a:sym typeface="Symbol" pitchFamily="18" charset="2"/>
              </a:rPr>
              <a:t>空集是任何集合的子集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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 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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800" b="1" dirty="0">
              <a:solidFill>
                <a:schemeClr val="tx2"/>
              </a:solidFill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sym typeface="Symbol" pitchFamily="18" charset="2"/>
              </a:rPr>
              <a:t>推论：</a:t>
            </a:r>
            <a:r>
              <a:rPr lang="zh-CN" altLang="en-US" sz="2800" b="1" dirty="0">
                <a:sym typeface="Symbol" pitchFamily="18" charset="2"/>
              </a:rPr>
              <a:t>空集是惟一的</a:t>
            </a:r>
            <a:r>
              <a:rPr lang="en-US" altLang="zh-CN" sz="2800" b="1" dirty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证：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    假设存在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和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，则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2 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且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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， 因此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1</a:t>
            </a: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=</a:t>
            </a:r>
            <a:r>
              <a:rPr lang="en-US" altLang="zh-CN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2</a:t>
            </a:r>
            <a:r>
              <a:rPr lang="zh-CN" altLang="en-US" sz="28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sym typeface="Symbol" pitchFamily="18" charset="2"/>
              </a:rPr>
              <a:t>。</a:t>
            </a:r>
            <a:endParaRPr lang="zh-CN" altLang="en-US" sz="2800" b="1" dirty="0">
              <a:solidFill>
                <a:schemeClr val="accent3">
                  <a:lumMod val="20000"/>
                  <a:lumOff val="80000"/>
                </a:schemeClr>
              </a:solidFill>
              <a:sym typeface="Symbol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例：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确定下列命题是否为真。（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） ；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；（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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{}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；（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sym typeface="Symbol" pitchFamily="18" charset="2"/>
              </a:rPr>
              <a:t>）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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{}</a:t>
            </a:r>
            <a:endParaRPr lang="en-US" altLang="zh-CN" sz="2800" b="1" dirty="0">
              <a:solidFill>
                <a:schemeClr val="tx2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endParaRPr lang="en-US" altLang="zh-CN" sz="2800" b="1" dirty="0"/>
          </a:p>
        </p:txBody>
      </p:sp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473D69E9-2FA5-4457-A22D-37B9E602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4CC76-B326-4F1E-83AE-F3423AF0C0E5}" type="slidenum">
              <a:rPr lang="en-US" altLang="zh-CN">
                <a:latin typeface="Arial Black" panose="020B0A04020102020204" pitchFamily="34" charset="0"/>
              </a:rPr>
              <a:pPr eaLnBrk="1" hangingPunct="1"/>
              <a:t>12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875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2EB1BB5-494B-4ECD-B197-7D88D1F0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全集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00A0D856-5903-4C78-94B9-88B8A2C54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sym typeface="Symbol" pitchFamily="18" charset="2"/>
              </a:rPr>
              <a:t>全集 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在一个具体的问题中，如果所涉及的集合都是某个集合的子集，则称这个集合为</a:t>
            </a:r>
            <a:r>
              <a:rPr lang="zh-CN" altLang="en-US" b="1" dirty="0">
                <a:solidFill>
                  <a:srgbClr val="FFFF00"/>
                </a:solidFill>
                <a:sym typeface="Symbol" pitchFamily="18" charset="2"/>
              </a:rPr>
              <a:t>全集，</a:t>
            </a:r>
            <a:r>
              <a:rPr lang="zh-CN" altLang="en-US" b="1" dirty="0">
                <a:sym typeface="Symbol" pitchFamily="18" charset="2"/>
              </a:rPr>
              <a:t>记作：</a:t>
            </a:r>
            <a:r>
              <a:rPr lang="zh-CN" altLang="en-US" b="1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（或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）。</a:t>
            </a:r>
            <a:r>
              <a:rPr lang="zh-CN" altLang="en-US" b="1" dirty="0">
                <a:solidFill>
                  <a:srgbClr val="FFFF00"/>
                </a:solidFill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相对性：</a:t>
            </a:r>
            <a:r>
              <a:rPr lang="zh-CN" altLang="en-US" b="1" dirty="0">
                <a:sym typeface="Symbol" pitchFamily="18" charset="2"/>
              </a:rPr>
              <a:t>在给定问题中，全集包含任何集合，即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例：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整数集可取作全集，坐标平面可取作全集。</a:t>
            </a:r>
          </a:p>
        </p:txBody>
      </p:sp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018AB549-2899-4E27-B317-78F7CB0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C28CF2-D0FE-474B-B903-79E3FC43913E}" type="slidenum">
              <a:rPr lang="en-US" altLang="zh-CN">
                <a:latin typeface="Arial Black" panose="020B0A04020102020204" pitchFamily="34" charset="0"/>
              </a:rPr>
              <a:pPr eaLnBrk="1" hangingPunct="1"/>
              <a:t>13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7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5672-A681-4BA5-B539-9E4ACCC1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元集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C8686-34D5-4639-9DAF-4BCDE3A6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Arial" charset="0"/>
                <a:cs typeface="+mn-cs"/>
                <a:sym typeface="Symbol" pitchFamily="18" charset="2"/>
              </a:rPr>
              <a:t>n</a:t>
            </a:r>
            <a:r>
              <a:rPr lang="zh-CN" altLang="en-US" sz="3200" b="1" dirty="0">
                <a:solidFill>
                  <a:srgbClr val="FFFF00"/>
                </a:solidFill>
                <a:latin typeface="Arial" charset="0"/>
                <a:cs typeface="+mn-cs"/>
                <a:sym typeface="Symbol" pitchFamily="18" charset="2"/>
              </a:rPr>
              <a:t>元集</a:t>
            </a:r>
            <a:r>
              <a:rPr lang="zh-CN" altLang="en-US" sz="3200" b="1" dirty="0">
                <a:latin typeface="Arial" charset="0"/>
                <a:cs typeface="+mn-cs"/>
                <a:sym typeface="Symbol" pitchFamily="18" charset="2"/>
              </a:rPr>
              <a:t>：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含有</a:t>
            </a:r>
            <a:r>
              <a:rPr lang="en-US" altLang="zh-CN" sz="2800" b="1" dirty="0">
                <a:latin typeface="Arial" charset="0"/>
                <a:cs typeface="+mn-cs"/>
                <a:sym typeface="Symbol" pitchFamily="18" charset="2"/>
              </a:rPr>
              <a:t>n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个元素的集合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Arial" charset="0"/>
                <a:cs typeface="+mn-cs"/>
                <a:sym typeface="Symbol" pitchFamily="18" charset="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Arial" charset="0"/>
                <a:cs typeface="+mn-cs"/>
                <a:sym typeface="Symbol" pitchFamily="18" charset="2"/>
              </a:rPr>
              <a:t>元子集</a:t>
            </a:r>
            <a:r>
              <a:rPr lang="zh-CN" altLang="en-US" sz="3200" b="1" dirty="0">
                <a:latin typeface="Arial" charset="0"/>
                <a:cs typeface="+mn-cs"/>
                <a:sym typeface="Symbol" pitchFamily="18" charset="2"/>
              </a:rPr>
              <a:t>：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含有</a:t>
            </a:r>
            <a:r>
              <a:rPr lang="en-US" altLang="zh-CN" sz="2800" b="1" dirty="0">
                <a:latin typeface="Arial" charset="0"/>
                <a:cs typeface="+mn-cs"/>
                <a:sym typeface="Symbol" pitchFamily="18" charset="2"/>
              </a:rPr>
              <a:t>m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个元素的子集（</a:t>
            </a:r>
            <a:r>
              <a:rPr lang="en-US" altLang="zh-CN" sz="2800" b="1" dirty="0">
                <a:latin typeface="Arial" charset="0"/>
                <a:cs typeface="+mn-cs"/>
                <a:sym typeface="Symbol" pitchFamily="18" charset="2"/>
              </a:rPr>
              <a:t>m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小于等于</a:t>
            </a:r>
            <a:r>
              <a:rPr lang="en-US" altLang="zh-CN" sz="2800" b="1" dirty="0">
                <a:latin typeface="Arial" charset="0"/>
                <a:cs typeface="+mn-cs"/>
                <a:sym typeface="Symbol" pitchFamily="18" charset="2"/>
              </a:rPr>
              <a:t>n</a:t>
            </a:r>
            <a:r>
              <a:rPr lang="zh-CN" altLang="en-US" sz="2800" b="1" dirty="0">
                <a:latin typeface="Arial" charset="0"/>
                <a:cs typeface="+mn-cs"/>
                <a:sym typeface="Symbol" pitchFamily="18" charset="2"/>
              </a:rPr>
              <a:t>）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endParaRPr lang="zh-CN" altLang="en-US" sz="2800" b="1" dirty="0">
              <a:solidFill>
                <a:srgbClr val="333300"/>
              </a:solidFill>
              <a:latin typeface="Arial" charset="0"/>
              <a:cs typeface="+mn-cs"/>
              <a:sym typeface="Symbol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  <a:sym typeface="Symbol" pitchFamily="18" charset="2"/>
              </a:rPr>
              <a:t>例</a:t>
            </a:r>
            <a:r>
              <a:rPr lang="zh-CN" altLang="en-US" sz="2800" b="1" dirty="0">
                <a:solidFill>
                  <a:schemeClr val="tx2"/>
                </a:solidFill>
                <a:latin typeface="Arial" charset="0"/>
                <a:cs typeface="+mn-cs"/>
                <a:sym typeface="Symbol" pitchFamily="18" charset="2"/>
              </a:rPr>
              <a:t>   </a:t>
            </a:r>
            <a:r>
              <a:rPr lang="en-US" altLang="zh-CN" sz="2800" b="1" i="1" dirty="0">
                <a:solidFill>
                  <a:schemeClr val="tx2"/>
                </a:solidFill>
                <a:latin typeface="Arial" charset="0"/>
                <a:cs typeface="+mn-cs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Arial" charset="0"/>
                <a:cs typeface="+mn-cs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{a, b, c} ,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求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的全部子集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charset="0"/>
                <a:cs typeface="+mn-cs"/>
              </a:rPr>
              <a:t>解  将</a:t>
            </a:r>
            <a:r>
              <a:rPr lang="en-US" altLang="zh-CN" sz="2800" b="1" dirty="0">
                <a:solidFill>
                  <a:prstClr val="white"/>
                </a:solidFill>
                <a:latin typeface="Arial" charset="0"/>
                <a:cs typeface="+mn-cs"/>
              </a:rPr>
              <a:t>A</a:t>
            </a:r>
            <a:r>
              <a:rPr lang="zh-CN" altLang="en-US" sz="2800" b="1" dirty="0">
                <a:solidFill>
                  <a:prstClr val="white"/>
                </a:solidFill>
                <a:latin typeface="Arial" charset="0"/>
                <a:cs typeface="+mn-cs"/>
              </a:rPr>
              <a:t>的子集从小到大分类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charset="0"/>
                <a:cs typeface="+mn-cs"/>
              </a:rPr>
              <a:t>     </a:t>
            </a:r>
            <a:r>
              <a:rPr lang="en-US" altLang="zh-CN" sz="2800" b="1" dirty="0">
                <a:solidFill>
                  <a:prstClr val="white"/>
                </a:solidFill>
                <a:latin typeface="Arial" charset="0"/>
                <a:cs typeface="+mn-cs"/>
              </a:rPr>
              <a:t>0</a:t>
            </a:r>
            <a:r>
              <a:rPr lang="zh-CN" altLang="en-US" sz="2800" b="1" dirty="0">
                <a:solidFill>
                  <a:prstClr val="white"/>
                </a:solidFill>
                <a:latin typeface="Arial" charset="0"/>
                <a:cs typeface="+mn-cs"/>
              </a:rPr>
              <a:t>元子集：</a:t>
            </a:r>
            <a:r>
              <a:rPr lang="zh-CN" altLang="en-US" sz="2800" b="1" dirty="0">
                <a:solidFill>
                  <a:schemeClr val="tx2"/>
                </a:solidFill>
                <a:latin typeface="Arial" charset="0"/>
                <a:cs typeface="+mn-cs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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zh-CN" altLang="en-US" sz="2800" b="1" dirty="0">
                <a:latin typeface="Times New Roman" pitchFamily="18" charset="0"/>
                <a:cs typeface="+mn-cs"/>
                <a:sym typeface="Symbol" pitchFamily="18" charset="2"/>
              </a:rPr>
              <a:t>      </a:t>
            </a:r>
            <a:r>
              <a:rPr lang="en-US" altLang="zh-CN" sz="2800" b="1" dirty="0">
                <a:latin typeface="Times New Roman" pitchFamily="18" charset="0"/>
                <a:cs typeface="+mn-cs"/>
                <a:sym typeface="Symbol" pitchFamily="18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+mn-cs"/>
                <a:sym typeface="Symbol" pitchFamily="18" charset="2"/>
              </a:rPr>
              <a:t>元子集：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{a},{b}, {c} 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en-US" altLang="zh-CN" sz="2800" b="1" dirty="0">
                <a:latin typeface="Times New Roman" pitchFamily="18" charset="0"/>
                <a:cs typeface="+mn-cs"/>
                <a:sym typeface="Symbol" pitchFamily="18" charset="2"/>
              </a:rPr>
              <a:t>      2</a:t>
            </a:r>
            <a:r>
              <a:rPr lang="zh-CN" altLang="en-US" sz="2800" b="1" dirty="0">
                <a:latin typeface="Times New Roman" pitchFamily="18" charset="0"/>
                <a:cs typeface="+mn-cs"/>
                <a:sym typeface="Symbol" pitchFamily="18" charset="2"/>
              </a:rPr>
              <a:t>元子集：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{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a,b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},{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b,c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}, {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a,c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}</a:t>
            </a:r>
          </a:p>
          <a:p>
            <a:pPr lvl="0" defTabSz="914400">
              <a:lnSpc>
                <a:spcPct val="90000"/>
              </a:lnSpc>
              <a:spcBef>
                <a:spcPct val="20000"/>
              </a:spcBef>
              <a:buClr>
                <a:srgbClr val="1E5155"/>
              </a:buClr>
              <a:buSzPct val="75000"/>
              <a:buNone/>
              <a:defRPr/>
            </a:pPr>
            <a:r>
              <a:rPr lang="en-US" altLang="zh-CN" sz="2800" b="1" dirty="0">
                <a:solidFill>
                  <a:srgbClr val="1E5155"/>
                </a:solidFill>
                <a:latin typeface="Times New Roman" pitchFamily="18" charset="0"/>
                <a:cs typeface="+mn-cs"/>
                <a:sym typeface="Symbol" pitchFamily="18" charset="2"/>
              </a:rPr>
              <a:t>      </a:t>
            </a:r>
            <a:r>
              <a:rPr lang="en-US" altLang="zh-CN" sz="2800" b="1" dirty="0">
                <a:solidFill>
                  <a:prstClr val="white"/>
                </a:solidFill>
                <a:latin typeface="Times New Roman" pitchFamily="18" charset="0"/>
                <a:cs typeface="+mn-cs"/>
                <a:sym typeface="Symbol" pitchFamily="18" charset="2"/>
              </a:rPr>
              <a:t>3</a:t>
            </a:r>
            <a:r>
              <a:rPr lang="zh-CN" altLang="en-US" sz="2800" b="1" dirty="0">
                <a:solidFill>
                  <a:prstClr val="white"/>
                </a:solidFill>
                <a:latin typeface="Times New Roman" pitchFamily="18" charset="0"/>
                <a:cs typeface="+mn-cs"/>
                <a:sym typeface="Symbol" pitchFamily="18" charset="2"/>
              </a:rPr>
              <a:t>元</a:t>
            </a:r>
            <a:r>
              <a:rPr lang="zh-CN" altLang="en-US" sz="2800" b="1" dirty="0">
                <a:latin typeface="Times New Roman" pitchFamily="18" charset="0"/>
                <a:cs typeface="+mn-cs"/>
                <a:sym typeface="Symbol" pitchFamily="18" charset="2"/>
              </a:rPr>
              <a:t>子集：</a:t>
            </a:r>
            <a:r>
              <a:rPr lang="zh-CN" altLang="en-US" sz="2800" b="1" dirty="0">
                <a:solidFill>
                  <a:srgbClr val="1E5155"/>
                </a:solidFill>
                <a:latin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+mn-cs"/>
                <a:sym typeface="Symbol" pitchFamily="18" charset="2"/>
              </a:rPr>
              <a:t>{a, b, c} </a:t>
            </a:r>
          </a:p>
          <a:p>
            <a:endParaRPr lang="zh-CN" altLang="en-US" dirty="0"/>
          </a:p>
        </p:txBody>
      </p:sp>
      <p:sp>
        <p:nvSpPr>
          <p:cNvPr id="20482" name="灯片编号占位符 2">
            <a:extLst>
              <a:ext uri="{FF2B5EF4-FFF2-40B4-BE49-F238E27FC236}">
                <a16:creationId xmlns:a16="http://schemas.microsoft.com/office/drawing/2014/main" id="{34702255-3615-4942-B7AE-BDBC992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A86509-FE64-41FF-800A-D4AC1E8F5962}" type="slidenum">
              <a:rPr lang="en-US" altLang="zh-CN">
                <a:latin typeface="Arial Black" panose="020B0A04020102020204" pitchFamily="34" charset="0"/>
              </a:rPr>
              <a:pPr eaLnBrk="1" hangingPunct="1"/>
              <a:t>14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03783" name="Text Box 7" descr="水滴">
            <a:extLst>
              <a:ext uri="{FF2B5EF4-FFF2-40B4-BE49-F238E27FC236}">
                <a16:creationId xmlns:a16="http://schemas.microsoft.com/office/drawing/2014/main" id="{74B73BBD-5C7F-45FA-B1C1-6FDA240F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" y="6135687"/>
            <a:ext cx="7920037" cy="539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EA1404"/>
                </a:solidFill>
                <a:sym typeface="Symbol" panose="05050102010706020507" pitchFamily="18" charset="2"/>
              </a:rPr>
              <a:t>结论：对于</a:t>
            </a:r>
            <a:r>
              <a:rPr lang="en-US" altLang="zh-CN" sz="3200" b="1" dirty="0">
                <a:solidFill>
                  <a:srgbClr val="EA1404"/>
                </a:solidFill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EA1404"/>
                </a:solidFill>
                <a:sym typeface="Symbol" panose="05050102010706020507" pitchFamily="18" charset="2"/>
              </a:rPr>
              <a:t>元集</a:t>
            </a:r>
            <a:r>
              <a:rPr lang="en-US" altLang="zh-CN" sz="3200" b="1" dirty="0">
                <a:solidFill>
                  <a:srgbClr val="EA1404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EA1404"/>
                </a:solidFill>
                <a:sym typeface="Symbol" panose="05050102010706020507" pitchFamily="18" charset="2"/>
              </a:rPr>
              <a:t>，不同的子集总数有</a:t>
            </a:r>
            <a:r>
              <a:rPr lang="en-US" altLang="zh-CN" sz="3200" b="1" dirty="0">
                <a:solidFill>
                  <a:srgbClr val="EA1404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baseline="30000" dirty="0">
                <a:solidFill>
                  <a:srgbClr val="EA1404"/>
                </a:solidFill>
                <a:sym typeface="Symbol" panose="05050102010706020507" pitchFamily="18" charset="2"/>
              </a:rPr>
              <a:t>n</a:t>
            </a:r>
            <a:endParaRPr lang="en-US" altLang="zh-CN" sz="3200" b="1" baseline="30000" dirty="0">
              <a:solidFill>
                <a:srgbClr val="EA1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C39DFFF-6FBD-40C3-9EE0-1A5E2FB2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幂集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FBF59F6-7279-4EBB-8692-603BCAFAE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</a:rPr>
              <a:t>定义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的全体子集构成的集合叫作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的幂集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，记作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。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i="1" dirty="0">
                <a:solidFill>
                  <a:schemeClr val="tx2"/>
                </a:solidFill>
                <a:latin typeface="Times New Roman" pitchFamily="18" charset="0"/>
              </a:rPr>
              <a:t>            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) = { 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b="1" i="1" dirty="0" err="1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}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</a:rPr>
              <a:t>          </a:t>
            </a:r>
            <a:r>
              <a:rPr lang="zh-CN" altLang="en-US" b="1" dirty="0">
                <a:latin typeface="Times New Roman" pitchFamily="18" charset="0"/>
              </a:rPr>
              <a:t>如果 </a:t>
            </a:r>
            <a:r>
              <a:rPr lang="en-US" altLang="zh-CN" b="1" dirty="0">
                <a:latin typeface="Times New Roman" pitchFamily="18" charset="0"/>
              </a:rPr>
              <a:t>|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| =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，则 </a:t>
            </a:r>
            <a:r>
              <a:rPr lang="en-US" altLang="zh-CN" b="1" dirty="0">
                <a:latin typeface="Times New Roman" pitchFamily="18" charset="0"/>
              </a:rPr>
              <a:t>|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)| = 2</a:t>
            </a:r>
            <a:r>
              <a:rPr lang="en-US" altLang="zh-CN" b="1" i="1" baseline="30000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 = 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        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}) = {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,{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 }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,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}}) = {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,{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}, {{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}} ,{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,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}} }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({1,{2,3}})={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,{1},{{2,3}},{1,{2,3}} }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2D9A248B-485E-46EC-831E-48E6525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D8FA60-9AC9-49DA-AB15-7353DCA2D72E}" type="slidenum">
              <a:rPr lang="en-US" altLang="zh-CN">
                <a:latin typeface="Arial Black" panose="020B0A04020102020204" pitchFamily="34" charset="0"/>
              </a:rPr>
              <a:pPr eaLnBrk="1" hangingPunct="1"/>
              <a:t>15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5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F57F-7036-4C2A-BFB2-2DB8B78B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  <a:t>课堂练习：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27A04-23EC-4E73-BFEB-26381A8B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447800"/>
            <a:ext cx="8335962" cy="4957762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计算幂集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P(A):</a:t>
            </a:r>
          </a:p>
          <a:p>
            <a:pPr marL="0" indent="0" eaLnBrk="1" hangingPunct="1">
              <a:spcBef>
                <a:spcPct val="2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1) A={{1},1}</a:t>
            </a:r>
          </a:p>
          <a:p>
            <a:pPr marL="0" indent="0" eaLnBrk="1" hangingPunct="1">
              <a:spcBef>
                <a:spcPct val="2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A={{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},0,1}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3200" b="1" dirty="0"/>
              <a:t>解：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en-US" altLang="zh-CN" sz="3200" b="1" dirty="0">
                <a:latin typeface="Times New Roman" panose="02020603050405020304" pitchFamily="18" charset="0"/>
              </a:rPr>
              <a:t>P(A)={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,{{1}},{1},{{1},1}}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P(A)={,{{}},{0},{1},{{},0},{{},1},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	             {0,1},{{},0,1}}</a:t>
            </a:r>
          </a:p>
          <a:p>
            <a:endParaRPr lang="zh-CN" altLang="en-US" sz="3200" dirty="0"/>
          </a:p>
        </p:txBody>
      </p:sp>
      <p:sp>
        <p:nvSpPr>
          <p:cNvPr id="22530" name="灯片编号占位符 2">
            <a:extLst>
              <a:ext uri="{FF2B5EF4-FFF2-40B4-BE49-F238E27FC236}">
                <a16:creationId xmlns:a16="http://schemas.microsoft.com/office/drawing/2014/main" id="{0C7D5417-7F4A-4DD7-AE05-F9FD940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EBA34-093E-439E-950C-5BE17AD975BE}" type="slidenum">
              <a:rPr lang="en-US" altLang="zh-CN">
                <a:latin typeface="Arial Black" panose="020B0A04020102020204" pitchFamily="34" charset="0"/>
              </a:rPr>
              <a:pPr eaLnBrk="1" hangingPunct="1"/>
              <a:t>16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CF1772-A967-42E6-9BB8-0B00D8D31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集合的基本运算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C241D6E-DFEF-48A7-844A-B615D0297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集合基本运算的定义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 </a:t>
            </a:r>
            <a:r>
              <a:rPr lang="zh-CN" altLang="en-US" b="1" dirty="0">
                <a:sym typeface="Symbol" panose="05050102010706020507" pitchFamily="18" charset="2"/>
              </a:rPr>
              <a:t>        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文氏图（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John Venn</a:t>
            </a:r>
            <a:r>
              <a:rPr lang="zh-CN" altLang="en-US" b="1" dirty="0">
                <a:sym typeface="Symbol" panose="05050102010706020507" pitchFamily="18" charset="2"/>
              </a:rPr>
              <a:t>）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例题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集合运算的算律</a:t>
            </a:r>
          </a:p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集合包含或恒等式的证明</a:t>
            </a:r>
          </a:p>
          <a:p>
            <a:pPr eaLnBrk="1" hangingPunct="1"/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476256A6-E6DA-47FF-BB40-CE508B35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07648C-2647-4502-9FEE-88E93FDBEE3D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812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C52DC06-8F46-42DE-BDAC-23FF3C43D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集合基本运算的定义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B16DC4B-93B2-4332-82EE-685ACEB7D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并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= {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交 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= {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相对补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= {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 |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对称差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=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            		=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)(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绝对补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DBF21277-3601-4040-918F-E899CCF0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D613D6-C370-405A-8AD9-757B5FCB5CC4}" type="slidenum">
              <a:rPr lang="en-US" altLang="zh-CN">
                <a:latin typeface="Arial Black" panose="020B0A04020102020204" pitchFamily="34" charset="0"/>
              </a:rPr>
              <a:pPr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424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D297E2D5-7272-4581-B55D-77CEC9863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集合基本运算的定义（续）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9B6F949-B343-409F-AFD4-C924A7CD5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E={0,1,2,3,4}, A= {1,2,3} , B= {1,4} , C= {3}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B= </a:t>
            </a:r>
            <a:r>
              <a:rPr lang="en-US" altLang="zh-CN" sz="2800" b="1" dirty="0">
                <a:latin typeface="Times New Roman" panose="02020603050405020304" pitchFamily="18" charset="0"/>
              </a:rPr>
              <a:t>{1,2,3,4}=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= </a:t>
            </a:r>
            <a:r>
              <a:rPr lang="en-US" altLang="zh-CN" sz="2800" b="1" dirty="0">
                <a:latin typeface="Times New Roman" panose="02020603050405020304" pitchFamily="18" charset="0"/>
              </a:rPr>
              <a:t>{1}=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{2,3}</a:t>
            </a:r>
            <a:r>
              <a:rPr lang="zh-CN" altLang="en-US" sz="2800" b="1" dirty="0">
                <a:latin typeface="Times New Roman" panose="02020603050405020304" pitchFamily="18" charset="0"/>
              </a:rPr>
              <a:t>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{4}</a:t>
            </a:r>
            <a:r>
              <a:rPr lang="zh-CN" altLang="en-US" sz="2800" b="1" dirty="0">
                <a:latin typeface="Times New Roman" panose="02020603050405020304" pitchFamily="18" charset="0"/>
              </a:rPr>
              <a:t>； 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B= </a:t>
            </a:r>
            <a:r>
              <a:rPr lang="en-US" altLang="zh-CN" sz="2800" b="1" dirty="0">
                <a:latin typeface="Times New Roman" panose="02020603050405020304" pitchFamily="18" charset="0"/>
              </a:rPr>
              <a:t>{2,3}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 dirty="0">
                <a:latin typeface="Times New Roman" panose="02020603050405020304" pitchFamily="18" charset="0"/>
              </a:rPr>
              <a:t>{4}= {2,3,4};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=</a:t>
            </a:r>
            <a:r>
              <a:rPr lang="en-US" altLang="zh-CN" sz="2800" b="1" dirty="0">
                <a:latin typeface="Times New Roman" panose="02020603050405020304" pitchFamily="18" charset="0"/>
              </a:rPr>
              <a:t>{1,2,3,4}- {1} = {2,3,4};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{0,4};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dirty="0">
                <a:latin typeface="Times New Roman" panose="02020603050405020304" pitchFamily="18" charset="0"/>
              </a:rPr>
              <a:t> B= {0,2,3}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{2,3} </a:t>
            </a:r>
            <a:endParaRPr lang="en-US" altLang="zh-CN" sz="2800" dirty="0"/>
          </a:p>
        </p:txBody>
      </p:sp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BF6DAD5D-C918-45A8-A85A-9A335F3B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5CB70-0C7B-435F-A78F-97419F03816A}" type="slidenum">
              <a:rPr lang="en-US" altLang="zh-CN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rgbClr val="00B0F0"/>
                </a:solidFill>
              </a:rPr>
              <a:t>离散数学</a:t>
            </a:r>
            <a:r>
              <a:rPr lang="en-US" altLang="zh-CN" sz="5200" b="1" dirty="0">
                <a:solidFill>
                  <a:srgbClr val="00B0F0"/>
                </a:solidFill>
              </a:rPr>
              <a:t>· </a:t>
            </a:r>
            <a:r>
              <a:rPr lang="zh-CN" altLang="en-US" sz="5200" dirty="0">
                <a:solidFill>
                  <a:srgbClr val="00B0F0"/>
                </a:solidFill>
              </a:rPr>
              <a:t>集合论</a:t>
            </a:r>
            <a:endParaRPr lang="zh-CN" altLang="zh-CN" sz="5200" b="1" dirty="0">
              <a:solidFill>
                <a:srgbClr val="00B0F0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>
            <a:extLst>
              <a:ext uri="{FF2B5EF4-FFF2-40B4-BE49-F238E27FC236}">
                <a16:creationId xmlns:a16="http://schemas.microsoft.com/office/drawing/2014/main" id="{F802D4DE-4640-4C3C-BEB7-B4A348826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文氏图表示</a:t>
            </a:r>
          </a:p>
        </p:txBody>
      </p:sp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31159C6F-0B70-4E35-99BB-50F130F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2DB91-38B6-4113-9680-8CF4272738F3}" type="slidenum">
              <a:rPr lang="en-US" altLang="zh-CN">
                <a:latin typeface="Arial Black" panose="020B0A04020102020204" pitchFamily="34" charset="0"/>
              </a:rPr>
              <a:pPr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8D81AE-3925-4C04-AAB8-B553FC442E31}"/>
              </a:ext>
            </a:extLst>
          </p:cNvPr>
          <p:cNvSpPr/>
          <p:nvPr/>
        </p:nvSpPr>
        <p:spPr>
          <a:xfrm>
            <a:off x="179512" y="1493156"/>
            <a:ext cx="280831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82583E0-3641-4261-8EC6-C88374F6A7D0}"/>
              </a:ext>
            </a:extLst>
          </p:cNvPr>
          <p:cNvSpPr/>
          <p:nvPr/>
        </p:nvSpPr>
        <p:spPr>
          <a:xfrm>
            <a:off x="1340347" y="1919577"/>
            <a:ext cx="486643" cy="1054339"/>
          </a:xfrm>
          <a:custGeom>
            <a:avLst/>
            <a:gdLst>
              <a:gd name="connsiteX0" fmla="*/ 243321 w 486643"/>
              <a:gd name="connsiteY0" fmla="*/ 0 h 1054339"/>
              <a:gd name="connsiteX1" fmla="*/ 282159 w 486643"/>
              <a:gd name="connsiteY1" fmla="*/ 32133 h 1054339"/>
              <a:gd name="connsiteX2" fmla="*/ 486643 w 486643"/>
              <a:gd name="connsiteY2" fmla="*/ 527170 h 1054339"/>
              <a:gd name="connsiteX3" fmla="*/ 282159 w 486643"/>
              <a:gd name="connsiteY3" fmla="*/ 1022207 h 1054339"/>
              <a:gd name="connsiteX4" fmla="*/ 243322 w 486643"/>
              <a:gd name="connsiteY4" fmla="*/ 1054339 h 1054339"/>
              <a:gd name="connsiteX5" fmla="*/ 204484 w 486643"/>
              <a:gd name="connsiteY5" fmla="*/ 1022206 h 1054339"/>
              <a:gd name="connsiteX6" fmla="*/ 0 w 486643"/>
              <a:gd name="connsiteY6" fmla="*/ 527169 h 1054339"/>
              <a:gd name="connsiteX7" fmla="*/ 204484 w 486643"/>
              <a:gd name="connsiteY7" fmla="*/ 32132 h 1054339"/>
              <a:gd name="connsiteX8" fmla="*/ 243321 w 486643"/>
              <a:gd name="connsiteY8" fmla="*/ 0 h 105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643" h="1054339">
                <a:moveTo>
                  <a:pt x="243321" y="0"/>
                </a:moveTo>
                <a:lnTo>
                  <a:pt x="282159" y="32133"/>
                </a:lnTo>
                <a:cubicBezTo>
                  <a:pt x="408500" y="158824"/>
                  <a:pt x="486643" y="333846"/>
                  <a:pt x="486643" y="527170"/>
                </a:cubicBezTo>
                <a:cubicBezTo>
                  <a:pt x="486643" y="720494"/>
                  <a:pt x="408500" y="895516"/>
                  <a:pt x="282159" y="1022207"/>
                </a:cubicBezTo>
                <a:lnTo>
                  <a:pt x="243322" y="1054339"/>
                </a:lnTo>
                <a:lnTo>
                  <a:pt x="204484" y="1022206"/>
                </a:lnTo>
                <a:cubicBezTo>
                  <a:pt x="78144" y="895515"/>
                  <a:pt x="0" y="720493"/>
                  <a:pt x="0" y="527169"/>
                </a:cubicBezTo>
                <a:cubicBezTo>
                  <a:pt x="0" y="333845"/>
                  <a:pt x="78144" y="158823"/>
                  <a:pt x="204484" y="32132"/>
                </a:cubicBezTo>
                <a:lnTo>
                  <a:pt x="24332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D42B0C2-CAF4-4EB3-BEC2-30DBCC2C830A}"/>
              </a:ext>
            </a:extLst>
          </p:cNvPr>
          <p:cNvSpPr/>
          <p:nvPr/>
        </p:nvSpPr>
        <p:spPr>
          <a:xfrm>
            <a:off x="1583668" y="1746657"/>
            <a:ext cx="1152985" cy="1400176"/>
          </a:xfrm>
          <a:custGeom>
            <a:avLst/>
            <a:gdLst>
              <a:gd name="connsiteX0" fmla="*/ 454832 w 1152985"/>
              <a:gd name="connsiteY0" fmla="*/ 0 h 1400176"/>
              <a:gd name="connsiteX1" fmla="*/ 1152985 w 1152985"/>
              <a:gd name="connsiteY1" fmla="*/ 700088 h 1400176"/>
              <a:gd name="connsiteX2" fmla="*/ 454832 w 1152985"/>
              <a:gd name="connsiteY2" fmla="*/ 1400176 h 1400176"/>
              <a:gd name="connsiteX3" fmla="*/ 64488 w 1152985"/>
              <a:gd name="connsiteY3" fmla="*/ 1280612 h 1400176"/>
              <a:gd name="connsiteX4" fmla="*/ 1 w 1152985"/>
              <a:gd name="connsiteY4" fmla="*/ 1227258 h 1400176"/>
              <a:gd name="connsiteX5" fmla="*/ 38838 w 1152985"/>
              <a:gd name="connsiteY5" fmla="*/ 1195126 h 1400176"/>
              <a:gd name="connsiteX6" fmla="*/ 243322 w 1152985"/>
              <a:gd name="connsiteY6" fmla="*/ 700089 h 1400176"/>
              <a:gd name="connsiteX7" fmla="*/ 38838 w 1152985"/>
              <a:gd name="connsiteY7" fmla="*/ 205052 h 1400176"/>
              <a:gd name="connsiteX8" fmla="*/ 0 w 1152985"/>
              <a:gd name="connsiteY8" fmla="*/ 172919 h 1400176"/>
              <a:gd name="connsiteX9" fmla="*/ 64488 w 1152985"/>
              <a:gd name="connsiteY9" fmla="*/ 119564 h 1400176"/>
              <a:gd name="connsiteX10" fmla="*/ 454832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454832" y="0"/>
                </a:moveTo>
                <a:cubicBezTo>
                  <a:pt x="840411" y="0"/>
                  <a:pt x="1152985" y="313440"/>
                  <a:pt x="1152985" y="700088"/>
                </a:cubicBezTo>
                <a:cubicBezTo>
                  <a:pt x="1152985" y="1086736"/>
                  <a:pt x="840411" y="1400176"/>
                  <a:pt x="454832" y="1400176"/>
                </a:cubicBezTo>
                <a:cubicBezTo>
                  <a:pt x="310240" y="1400176"/>
                  <a:pt x="175914" y="1356099"/>
                  <a:pt x="64488" y="1280612"/>
                </a:cubicBezTo>
                <a:lnTo>
                  <a:pt x="1" y="1227258"/>
                </a:lnTo>
                <a:lnTo>
                  <a:pt x="38838" y="1195126"/>
                </a:lnTo>
                <a:cubicBezTo>
                  <a:pt x="165179" y="1068435"/>
                  <a:pt x="243322" y="893413"/>
                  <a:pt x="243322" y="700089"/>
                </a:cubicBezTo>
                <a:cubicBezTo>
                  <a:pt x="243322" y="506765"/>
                  <a:pt x="165179" y="331743"/>
                  <a:pt x="38838" y="205052"/>
                </a:cubicBezTo>
                <a:lnTo>
                  <a:pt x="0" y="172919"/>
                </a:lnTo>
                <a:lnTo>
                  <a:pt x="64488" y="119564"/>
                </a:lnTo>
                <a:cubicBezTo>
                  <a:pt x="175914" y="44078"/>
                  <a:pt x="310240" y="0"/>
                  <a:pt x="4548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B</a:t>
            </a:r>
            <a:endParaRPr lang="zh-CN" altLang="en-US" sz="2400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F86EBE9F-8017-4500-ACB7-B2B74AACC7E8}"/>
              </a:ext>
            </a:extLst>
          </p:cNvPr>
          <p:cNvSpPr/>
          <p:nvPr/>
        </p:nvSpPr>
        <p:spPr>
          <a:xfrm>
            <a:off x="430684" y="1746658"/>
            <a:ext cx="1152985" cy="1400176"/>
          </a:xfrm>
          <a:custGeom>
            <a:avLst/>
            <a:gdLst>
              <a:gd name="connsiteX0" fmla="*/ 698153 w 1152985"/>
              <a:gd name="connsiteY0" fmla="*/ 0 h 1400176"/>
              <a:gd name="connsiteX1" fmla="*/ 1088497 w 1152985"/>
              <a:gd name="connsiteY1" fmla="*/ 119564 h 1400176"/>
              <a:gd name="connsiteX2" fmla="*/ 1152984 w 1152985"/>
              <a:gd name="connsiteY2" fmla="*/ 172918 h 1400176"/>
              <a:gd name="connsiteX3" fmla="*/ 1114147 w 1152985"/>
              <a:gd name="connsiteY3" fmla="*/ 205050 h 1400176"/>
              <a:gd name="connsiteX4" fmla="*/ 909663 w 1152985"/>
              <a:gd name="connsiteY4" fmla="*/ 700087 h 1400176"/>
              <a:gd name="connsiteX5" fmla="*/ 1114147 w 1152985"/>
              <a:gd name="connsiteY5" fmla="*/ 1195124 h 1400176"/>
              <a:gd name="connsiteX6" fmla="*/ 1152985 w 1152985"/>
              <a:gd name="connsiteY6" fmla="*/ 1227257 h 1400176"/>
              <a:gd name="connsiteX7" fmla="*/ 1088497 w 1152985"/>
              <a:gd name="connsiteY7" fmla="*/ 1280612 h 1400176"/>
              <a:gd name="connsiteX8" fmla="*/ 698153 w 1152985"/>
              <a:gd name="connsiteY8" fmla="*/ 1400176 h 1400176"/>
              <a:gd name="connsiteX9" fmla="*/ 0 w 1152985"/>
              <a:gd name="connsiteY9" fmla="*/ 700088 h 1400176"/>
              <a:gd name="connsiteX10" fmla="*/ 698153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698153" y="0"/>
                </a:moveTo>
                <a:cubicBezTo>
                  <a:pt x="842745" y="0"/>
                  <a:pt x="977071" y="44078"/>
                  <a:pt x="1088497" y="119564"/>
                </a:cubicBezTo>
                <a:lnTo>
                  <a:pt x="1152984" y="172918"/>
                </a:lnTo>
                <a:lnTo>
                  <a:pt x="1114147" y="205050"/>
                </a:lnTo>
                <a:cubicBezTo>
                  <a:pt x="987807" y="331741"/>
                  <a:pt x="909663" y="506763"/>
                  <a:pt x="909663" y="700087"/>
                </a:cubicBezTo>
                <a:cubicBezTo>
                  <a:pt x="909663" y="893411"/>
                  <a:pt x="987807" y="1068433"/>
                  <a:pt x="1114147" y="1195124"/>
                </a:cubicBezTo>
                <a:lnTo>
                  <a:pt x="1152985" y="1227257"/>
                </a:lnTo>
                <a:lnTo>
                  <a:pt x="1088497" y="1280612"/>
                </a:lnTo>
                <a:cubicBezTo>
                  <a:pt x="977071" y="1356099"/>
                  <a:pt x="842745" y="1400176"/>
                  <a:pt x="698153" y="1400176"/>
                </a:cubicBezTo>
                <a:cubicBezTo>
                  <a:pt x="312574" y="1400176"/>
                  <a:pt x="0" y="1086736"/>
                  <a:pt x="0" y="700088"/>
                </a:cubicBezTo>
                <a:cubicBezTo>
                  <a:pt x="0" y="313440"/>
                  <a:pt x="312574" y="0"/>
                  <a:pt x="698153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307F93-B74C-421C-B9A1-DC0DF5456277}"/>
              </a:ext>
            </a:extLst>
          </p:cNvPr>
          <p:cNvSpPr/>
          <p:nvPr/>
        </p:nvSpPr>
        <p:spPr>
          <a:xfrm>
            <a:off x="3131840" y="1484784"/>
            <a:ext cx="280831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44F771D8-273F-49A8-BC18-D51BE4B69447}"/>
              </a:ext>
            </a:extLst>
          </p:cNvPr>
          <p:cNvSpPr/>
          <p:nvPr/>
        </p:nvSpPr>
        <p:spPr>
          <a:xfrm>
            <a:off x="4292675" y="1911205"/>
            <a:ext cx="486643" cy="1054339"/>
          </a:xfrm>
          <a:custGeom>
            <a:avLst/>
            <a:gdLst>
              <a:gd name="connsiteX0" fmla="*/ 243321 w 486643"/>
              <a:gd name="connsiteY0" fmla="*/ 0 h 1054339"/>
              <a:gd name="connsiteX1" fmla="*/ 282159 w 486643"/>
              <a:gd name="connsiteY1" fmla="*/ 32133 h 1054339"/>
              <a:gd name="connsiteX2" fmla="*/ 486643 w 486643"/>
              <a:gd name="connsiteY2" fmla="*/ 527170 h 1054339"/>
              <a:gd name="connsiteX3" fmla="*/ 282159 w 486643"/>
              <a:gd name="connsiteY3" fmla="*/ 1022207 h 1054339"/>
              <a:gd name="connsiteX4" fmla="*/ 243322 w 486643"/>
              <a:gd name="connsiteY4" fmla="*/ 1054339 h 1054339"/>
              <a:gd name="connsiteX5" fmla="*/ 204484 w 486643"/>
              <a:gd name="connsiteY5" fmla="*/ 1022206 h 1054339"/>
              <a:gd name="connsiteX6" fmla="*/ 0 w 486643"/>
              <a:gd name="connsiteY6" fmla="*/ 527169 h 1054339"/>
              <a:gd name="connsiteX7" fmla="*/ 204484 w 486643"/>
              <a:gd name="connsiteY7" fmla="*/ 32132 h 1054339"/>
              <a:gd name="connsiteX8" fmla="*/ 243321 w 486643"/>
              <a:gd name="connsiteY8" fmla="*/ 0 h 105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643" h="1054339">
                <a:moveTo>
                  <a:pt x="243321" y="0"/>
                </a:moveTo>
                <a:lnTo>
                  <a:pt x="282159" y="32133"/>
                </a:lnTo>
                <a:cubicBezTo>
                  <a:pt x="408500" y="158824"/>
                  <a:pt x="486643" y="333846"/>
                  <a:pt x="486643" y="527170"/>
                </a:cubicBezTo>
                <a:cubicBezTo>
                  <a:pt x="486643" y="720494"/>
                  <a:pt x="408500" y="895516"/>
                  <a:pt x="282159" y="1022207"/>
                </a:cubicBezTo>
                <a:lnTo>
                  <a:pt x="243322" y="1054339"/>
                </a:lnTo>
                <a:lnTo>
                  <a:pt x="204484" y="1022206"/>
                </a:lnTo>
                <a:cubicBezTo>
                  <a:pt x="78144" y="895515"/>
                  <a:pt x="0" y="720493"/>
                  <a:pt x="0" y="527169"/>
                </a:cubicBezTo>
                <a:cubicBezTo>
                  <a:pt x="0" y="333845"/>
                  <a:pt x="78144" y="158823"/>
                  <a:pt x="204484" y="32132"/>
                </a:cubicBezTo>
                <a:lnTo>
                  <a:pt x="24332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AA041B3-2FEA-40D2-B58A-1C4F99AF449D}"/>
              </a:ext>
            </a:extLst>
          </p:cNvPr>
          <p:cNvSpPr/>
          <p:nvPr/>
        </p:nvSpPr>
        <p:spPr>
          <a:xfrm>
            <a:off x="4535996" y="1738285"/>
            <a:ext cx="1152985" cy="1400176"/>
          </a:xfrm>
          <a:custGeom>
            <a:avLst/>
            <a:gdLst>
              <a:gd name="connsiteX0" fmla="*/ 454832 w 1152985"/>
              <a:gd name="connsiteY0" fmla="*/ 0 h 1400176"/>
              <a:gd name="connsiteX1" fmla="*/ 1152985 w 1152985"/>
              <a:gd name="connsiteY1" fmla="*/ 700088 h 1400176"/>
              <a:gd name="connsiteX2" fmla="*/ 454832 w 1152985"/>
              <a:gd name="connsiteY2" fmla="*/ 1400176 h 1400176"/>
              <a:gd name="connsiteX3" fmla="*/ 64488 w 1152985"/>
              <a:gd name="connsiteY3" fmla="*/ 1280612 h 1400176"/>
              <a:gd name="connsiteX4" fmla="*/ 1 w 1152985"/>
              <a:gd name="connsiteY4" fmla="*/ 1227258 h 1400176"/>
              <a:gd name="connsiteX5" fmla="*/ 38838 w 1152985"/>
              <a:gd name="connsiteY5" fmla="*/ 1195126 h 1400176"/>
              <a:gd name="connsiteX6" fmla="*/ 243322 w 1152985"/>
              <a:gd name="connsiteY6" fmla="*/ 700089 h 1400176"/>
              <a:gd name="connsiteX7" fmla="*/ 38838 w 1152985"/>
              <a:gd name="connsiteY7" fmla="*/ 205052 h 1400176"/>
              <a:gd name="connsiteX8" fmla="*/ 0 w 1152985"/>
              <a:gd name="connsiteY8" fmla="*/ 172919 h 1400176"/>
              <a:gd name="connsiteX9" fmla="*/ 64488 w 1152985"/>
              <a:gd name="connsiteY9" fmla="*/ 119564 h 1400176"/>
              <a:gd name="connsiteX10" fmla="*/ 454832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454832" y="0"/>
                </a:moveTo>
                <a:cubicBezTo>
                  <a:pt x="840411" y="0"/>
                  <a:pt x="1152985" y="313440"/>
                  <a:pt x="1152985" y="700088"/>
                </a:cubicBezTo>
                <a:cubicBezTo>
                  <a:pt x="1152985" y="1086736"/>
                  <a:pt x="840411" y="1400176"/>
                  <a:pt x="454832" y="1400176"/>
                </a:cubicBezTo>
                <a:cubicBezTo>
                  <a:pt x="310240" y="1400176"/>
                  <a:pt x="175914" y="1356099"/>
                  <a:pt x="64488" y="1280612"/>
                </a:cubicBezTo>
                <a:lnTo>
                  <a:pt x="1" y="1227258"/>
                </a:lnTo>
                <a:lnTo>
                  <a:pt x="38838" y="1195126"/>
                </a:lnTo>
                <a:cubicBezTo>
                  <a:pt x="165179" y="1068435"/>
                  <a:pt x="243322" y="893413"/>
                  <a:pt x="243322" y="700089"/>
                </a:cubicBezTo>
                <a:cubicBezTo>
                  <a:pt x="243322" y="506765"/>
                  <a:pt x="165179" y="331743"/>
                  <a:pt x="38838" y="205052"/>
                </a:cubicBezTo>
                <a:lnTo>
                  <a:pt x="0" y="172919"/>
                </a:lnTo>
                <a:lnTo>
                  <a:pt x="64488" y="119564"/>
                </a:lnTo>
                <a:cubicBezTo>
                  <a:pt x="175914" y="44078"/>
                  <a:pt x="310240" y="0"/>
                  <a:pt x="45483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B</a:t>
            </a:r>
            <a:endParaRPr lang="zh-CN" altLang="en-US" sz="2400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0901393-1695-413B-96BD-DFB504961EBC}"/>
              </a:ext>
            </a:extLst>
          </p:cNvPr>
          <p:cNvSpPr/>
          <p:nvPr/>
        </p:nvSpPr>
        <p:spPr>
          <a:xfrm>
            <a:off x="3383012" y="1738286"/>
            <a:ext cx="1152985" cy="1400176"/>
          </a:xfrm>
          <a:custGeom>
            <a:avLst/>
            <a:gdLst>
              <a:gd name="connsiteX0" fmla="*/ 698153 w 1152985"/>
              <a:gd name="connsiteY0" fmla="*/ 0 h 1400176"/>
              <a:gd name="connsiteX1" fmla="*/ 1088497 w 1152985"/>
              <a:gd name="connsiteY1" fmla="*/ 119564 h 1400176"/>
              <a:gd name="connsiteX2" fmla="*/ 1152984 w 1152985"/>
              <a:gd name="connsiteY2" fmla="*/ 172918 h 1400176"/>
              <a:gd name="connsiteX3" fmla="*/ 1114147 w 1152985"/>
              <a:gd name="connsiteY3" fmla="*/ 205050 h 1400176"/>
              <a:gd name="connsiteX4" fmla="*/ 909663 w 1152985"/>
              <a:gd name="connsiteY4" fmla="*/ 700087 h 1400176"/>
              <a:gd name="connsiteX5" fmla="*/ 1114147 w 1152985"/>
              <a:gd name="connsiteY5" fmla="*/ 1195124 h 1400176"/>
              <a:gd name="connsiteX6" fmla="*/ 1152985 w 1152985"/>
              <a:gd name="connsiteY6" fmla="*/ 1227257 h 1400176"/>
              <a:gd name="connsiteX7" fmla="*/ 1088497 w 1152985"/>
              <a:gd name="connsiteY7" fmla="*/ 1280612 h 1400176"/>
              <a:gd name="connsiteX8" fmla="*/ 698153 w 1152985"/>
              <a:gd name="connsiteY8" fmla="*/ 1400176 h 1400176"/>
              <a:gd name="connsiteX9" fmla="*/ 0 w 1152985"/>
              <a:gd name="connsiteY9" fmla="*/ 700088 h 1400176"/>
              <a:gd name="connsiteX10" fmla="*/ 698153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698153" y="0"/>
                </a:moveTo>
                <a:cubicBezTo>
                  <a:pt x="842745" y="0"/>
                  <a:pt x="977071" y="44078"/>
                  <a:pt x="1088497" y="119564"/>
                </a:cubicBezTo>
                <a:lnTo>
                  <a:pt x="1152984" y="172918"/>
                </a:lnTo>
                <a:lnTo>
                  <a:pt x="1114147" y="205050"/>
                </a:lnTo>
                <a:cubicBezTo>
                  <a:pt x="987807" y="331741"/>
                  <a:pt x="909663" y="506763"/>
                  <a:pt x="909663" y="700087"/>
                </a:cubicBezTo>
                <a:cubicBezTo>
                  <a:pt x="909663" y="893411"/>
                  <a:pt x="987807" y="1068433"/>
                  <a:pt x="1114147" y="1195124"/>
                </a:cubicBezTo>
                <a:lnTo>
                  <a:pt x="1152985" y="1227257"/>
                </a:lnTo>
                <a:lnTo>
                  <a:pt x="1088497" y="1280612"/>
                </a:lnTo>
                <a:cubicBezTo>
                  <a:pt x="977071" y="1356099"/>
                  <a:pt x="842745" y="1400176"/>
                  <a:pt x="698153" y="1400176"/>
                </a:cubicBezTo>
                <a:cubicBezTo>
                  <a:pt x="312574" y="1400176"/>
                  <a:pt x="0" y="1086736"/>
                  <a:pt x="0" y="700088"/>
                </a:cubicBezTo>
                <a:cubicBezTo>
                  <a:pt x="0" y="313440"/>
                  <a:pt x="312574" y="0"/>
                  <a:pt x="69815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31214F-BFA2-4371-B7FA-5F875C10B1DE}"/>
              </a:ext>
            </a:extLst>
          </p:cNvPr>
          <p:cNvSpPr/>
          <p:nvPr/>
        </p:nvSpPr>
        <p:spPr>
          <a:xfrm>
            <a:off x="6084168" y="1484784"/>
            <a:ext cx="280831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F846E2F-5211-4005-A8EC-5E685B1D4BDE}"/>
              </a:ext>
            </a:extLst>
          </p:cNvPr>
          <p:cNvSpPr/>
          <p:nvPr/>
        </p:nvSpPr>
        <p:spPr>
          <a:xfrm>
            <a:off x="7245003" y="1911205"/>
            <a:ext cx="486643" cy="1054339"/>
          </a:xfrm>
          <a:custGeom>
            <a:avLst/>
            <a:gdLst>
              <a:gd name="connsiteX0" fmla="*/ 243321 w 486643"/>
              <a:gd name="connsiteY0" fmla="*/ 0 h 1054339"/>
              <a:gd name="connsiteX1" fmla="*/ 282159 w 486643"/>
              <a:gd name="connsiteY1" fmla="*/ 32133 h 1054339"/>
              <a:gd name="connsiteX2" fmla="*/ 486643 w 486643"/>
              <a:gd name="connsiteY2" fmla="*/ 527170 h 1054339"/>
              <a:gd name="connsiteX3" fmla="*/ 282159 w 486643"/>
              <a:gd name="connsiteY3" fmla="*/ 1022207 h 1054339"/>
              <a:gd name="connsiteX4" fmla="*/ 243322 w 486643"/>
              <a:gd name="connsiteY4" fmla="*/ 1054339 h 1054339"/>
              <a:gd name="connsiteX5" fmla="*/ 204484 w 486643"/>
              <a:gd name="connsiteY5" fmla="*/ 1022206 h 1054339"/>
              <a:gd name="connsiteX6" fmla="*/ 0 w 486643"/>
              <a:gd name="connsiteY6" fmla="*/ 527169 h 1054339"/>
              <a:gd name="connsiteX7" fmla="*/ 204484 w 486643"/>
              <a:gd name="connsiteY7" fmla="*/ 32132 h 1054339"/>
              <a:gd name="connsiteX8" fmla="*/ 243321 w 486643"/>
              <a:gd name="connsiteY8" fmla="*/ 0 h 105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643" h="1054339">
                <a:moveTo>
                  <a:pt x="243321" y="0"/>
                </a:moveTo>
                <a:lnTo>
                  <a:pt x="282159" y="32133"/>
                </a:lnTo>
                <a:cubicBezTo>
                  <a:pt x="408500" y="158824"/>
                  <a:pt x="486643" y="333846"/>
                  <a:pt x="486643" y="527170"/>
                </a:cubicBezTo>
                <a:cubicBezTo>
                  <a:pt x="486643" y="720494"/>
                  <a:pt x="408500" y="895516"/>
                  <a:pt x="282159" y="1022207"/>
                </a:cubicBezTo>
                <a:lnTo>
                  <a:pt x="243322" y="1054339"/>
                </a:lnTo>
                <a:lnTo>
                  <a:pt x="204484" y="1022206"/>
                </a:lnTo>
                <a:cubicBezTo>
                  <a:pt x="78144" y="895515"/>
                  <a:pt x="0" y="720493"/>
                  <a:pt x="0" y="527169"/>
                </a:cubicBezTo>
                <a:cubicBezTo>
                  <a:pt x="0" y="333845"/>
                  <a:pt x="78144" y="158823"/>
                  <a:pt x="204484" y="32132"/>
                </a:cubicBezTo>
                <a:lnTo>
                  <a:pt x="24332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8A1DFD6-6778-4C33-B14D-49FBDF0B88E4}"/>
              </a:ext>
            </a:extLst>
          </p:cNvPr>
          <p:cNvSpPr/>
          <p:nvPr/>
        </p:nvSpPr>
        <p:spPr>
          <a:xfrm>
            <a:off x="7488324" y="1738285"/>
            <a:ext cx="1152985" cy="1400176"/>
          </a:xfrm>
          <a:custGeom>
            <a:avLst/>
            <a:gdLst>
              <a:gd name="connsiteX0" fmla="*/ 454832 w 1152985"/>
              <a:gd name="connsiteY0" fmla="*/ 0 h 1400176"/>
              <a:gd name="connsiteX1" fmla="*/ 1152985 w 1152985"/>
              <a:gd name="connsiteY1" fmla="*/ 700088 h 1400176"/>
              <a:gd name="connsiteX2" fmla="*/ 454832 w 1152985"/>
              <a:gd name="connsiteY2" fmla="*/ 1400176 h 1400176"/>
              <a:gd name="connsiteX3" fmla="*/ 64488 w 1152985"/>
              <a:gd name="connsiteY3" fmla="*/ 1280612 h 1400176"/>
              <a:gd name="connsiteX4" fmla="*/ 1 w 1152985"/>
              <a:gd name="connsiteY4" fmla="*/ 1227258 h 1400176"/>
              <a:gd name="connsiteX5" fmla="*/ 38838 w 1152985"/>
              <a:gd name="connsiteY5" fmla="*/ 1195126 h 1400176"/>
              <a:gd name="connsiteX6" fmla="*/ 243322 w 1152985"/>
              <a:gd name="connsiteY6" fmla="*/ 700089 h 1400176"/>
              <a:gd name="connsiteX7" fmla="*/ 38838 w 1152985"/>
              <a:gd name="connsiteY7" fmla="*/ 205052 h 1400176"/>
              <a:gd name="connsiteX8" fmla="*/ 0 w 1152985"/>
              <a:gd name="connsiteY8" fmla="*/ 172919 h 1400176"/>
              <a:gd name="connsiteX9" fmla="*/ 64488 w 1152985"/>
              <a:gd name="connsiteY9" fmla="*/ 119564 h 1400176"/>
              <a:gd name="connsiteX10" fmla="*/ 454832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454832" y="0"/>
                </a:moveTo>
                <a:cubicBezTo>
                  <a:pt x="840411" y="0"/>
                  <a:pt x="1152985" y="313440"/>
                  <a:pt x="1152985" y="700088"/>
                </a:cubicBezTo>
                <a:cubicBezTo>
                  <a:pt x="1152985" y="1086736"/>
                  <a:pt x="840411" y="1400176"/>
                  <a:pt x="454832" y="1400176"/>
                </a:cubicBezTo>
                <a:cubicBezTo>
                  <a:pt x="310240" y="1400176"/>
                  <a:pt x="175914" y="1356099"/>
                  <a:pt x="64488" y="1280612"/>
                </a:cubicBezTo>
                <a:lnTo>
                  <a:pt x="1" y="1227258"/>
                </a:lnTo>
                <a:lnTo>
                  <a:pt x="38838" y="1195126"/>
                </a:lnTo>
                <a:cubicBezTo>
                  <a:pt x="165179" y="1068435"/>
                  <a:pt x="243322" y="893413"/>
                  <a:pt x="243322" y="700089"/>
                </a:cubicBezTo>
                <a:cubicBezTo>
                  <a:pt x="243322" y="506765"/>
                  <a:pt x="165179" y="331743"/>
                  <a:pt x="38838" y="205052"/>
                </a:cubicBezTo>
                <a:lnTo>
                  <a:pt x="0" y="172919"/>
                </a:lnTo>
                <a:lnTo>
                  <a:pt x="64488" y="119564"/>
                </a:lnTo>
                <a:cubicBezTo>
                  <a:pt x="175914" y="44078"/>
                  <a:pt x="310240" y="0"/>
                  <a:pt x="45483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zh-CN" altLang="en-US" sz="2400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E88BD7C-678F-42CB-AEBE-EFCE764D82CC}"/>
              </a:ext>
            </a:extLst>
          </p:cNvPr>
          <p:cNvSpPr/>
          <p:nvPr/>
        </p:nvSpPr>
        <p:spPr>
          <a:xfrm>
            <a:off x="6335340" y="1738286"/>
            <a:ext cx="1152985" cy="1400176"/>
          </a:xfrm>
          <a:custGeom>
            <a:avLst/>
            <a:gdLst>
              <a:gd name="connsiteX0" fmla="*/ 698153 w 1152985"/>
              <a:gd name="connsiteY0" fmla="*/ 0 h 1400176"/>
              <a:gd name="connsiteX1" fmla="*/ 1088497 w 1152985"/>
              <a:gd name="connsiteY1" fmla="*/ 119564 h 1400176"/>
              <a:gd name="connsiteX2" fmla="*/ 1152984 w 1152985"/>
              <a:gd name="connsiteY2" fmla="*/ 172918 h 1400176"/>
              <a:gd name="connsiteX3" fmla="*/ 1114147 w 1152985"/>
              <a:gd name="connsiteY3" fmla="*/ 205050 h 1400176"/>
              <a:gd name="connsiteX4" fmla="*/ 909663 w 1152985"/>
              <a:gd name="connsiteY4" fmla="*/ 700087 h 1400176"/>
              <a:gd name="connsiteX5" fmla="*/ 1114147 w 1152985"/>
              <a:gd name="connsiteY5" fmla="*/ 1195124 h 1400176"/>
              <a:gd name="connsiteX6" fmla="*/ 1152985 w 1152985"/>
              <a:gd name="connsiteY6" fmla="*/ 1227257 h 1400176"/>
              <a:gd name="connsiteX7" fmla="*/ 1088497 w 1152985"/>
              <a:gd name="connsiteY7" fmla="*/ 1280612 h 1400176"/>
              <a:gd name="connsiteX8" fmla="*/ 698153 w 1152985"/>
              <a:gd name="connsiteY8" fmla="*/ 1400176 h 1400176"/>
              <a:gd name="connsiteX9" fmla="*/ 0 w 1152985"/>
              <a:gd name="connsiteY9" fmla="*/ 700088 h 1400176"/>
              <a:gd name="connsiteX10" fmla="*/ 698153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698153" y="0"/>
                </a:moveTo>
                <a:cubicBezTo>
                  <a:pt x="842745" y="0"/>
                  <a:pt x="977071" y="44078"/>
                  <a:pt x="1088497" y="119564"/>
                </a:cubicBezTo>
                <a:lnTo>
                  <a:pt x="1152984" y="172918"/>
                </a:lnTo>
                <a:lnTo>
                  <a:pt x="1114147" y="205050"/>
                </a:lnTo>
                <a:cubicBezTo>
                  <a:pt x="987807" y="331741"/>
                  <a:pt x="909663" y="506763"/>
                  <a:pt x="909663" y="700087"/>
                </a:cubicBezTo>
                <a:cubicBezTo>
                  <a:pt x="909663" y="893411"/>
                  <a:pt x="987807" y="1068433"/>
                  <a:pt x="1114147" y="1195124"/>
                </a:cubicBezTo>
                <a:lnTo>
                  <a:pt x="1152985" y="1227257"/>
                </a:lnTo>
                <a:lnTo>
                  <a:pt x="1088497" y="1280612"/>
                </a:lnTo>
                <a:cubicBezTo>
                  <a:pt x="977071" y="1356099"/>
                  <a:pt x="842745" y="1400176"/>
                  <a:pt x="698153" y="1400176"/>
                </a:cubicBezTo>
                <a:cubicBezTo>
                  <a:pt x="312574" y="1400176"/>
                  <a:pt x="0" y="1086736"/>
                  <a:pt x="0" y="700088"/>
                </a:cubicBezTo>
                <a:cubicBezTo>
                  <a:pt x="0" y="313440"/>
                  <a:pt x="312574" y="0"/>
                  <a:pt x="698153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7BEF5C5-E74E-46B3-827C-7839DF96766C}"/>
              </a:ext>
            </a:extLst>
          </p:cNvPr>
          <p:cNvSpPr/>
          <p:nvPr/>
        </p:nvSpPr>
        <p:spPr>
          <a:xfrm>
            <a:off x="1583668" y="4172721"/>
            <a:ext cx="280831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A2E078-ADAA-48BE-BDCC-BAADBCFBF8E2}"/>
              </a:ext>
            </a:extLst>
          </p:cNvPr>
          <p:cNvSpPr/>
          <p:nvPr/>
        </p:nvSpPr>
        <p:spPr>
          <a:xfrm>
            <a:off x="2744503" y="4599142"/>
            <a:ext cx="486643" cy="1054339"/>
          </a:xfrm>
          <a:custGeom>
            <a:avLst/>
            <a:gdLst>
              <a:gd name="connsiteX0" fmla="*/ 243321 w 486643"/>
              <a:gd name="connsiteY0" fmla="*/ 0 h 1054339"/>
              <a:gd name="connsiteX1" fmla="*/ 282159 w 486643"/>
              <a:gd name="connsiteY1" fmla="*/ 32133 h 1054339"/>
              <a:gd name="connsiteX2" fmla="*/ 486643 w 486643"/>
              <a:gd name="connsiteY2" fmla="*/ 527170 h 1054339"/>
              <a:gd name="connsiteX3" fmla="*/ 282159 w 486643"/>
              <a:gd name="connsiteY3" fmla="*/ 1022207 h 1054339"/>
              <a:gd name="connsiteX4" fmla="*/ 243322 w 486643"/>
              <a:gd name="connsiteY4" fmla="*/ 1054339 h 1054339"/>
              <a:gd name="connsiteX5" fmla="*/ 204484 w 486643"/>
              <a:gd name="connsiteY5" fmla="*/ 1022206 h 1054339"/>
              <a:gd name="connsiteX6" fmla="*/ 0 w 486643"/>
              <a:gd name="connsiteY6" fmla="*/ 527169 h 1054339"/>
              <a:gd name="connsiteX7" fmla="*/ 204484 w 486643"/>
              <a:gd name="connsiteY7" fmla="*/ 32132 h 1054339"/>
              <a:gd name="connsiteX8" fmla="*/ 243321 w 486643"/>
              <a:gd name="connsiteY8" fmla="*/ 0 h 105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643" h="1054339">
                <a:moveTo>
                  <a:pt x="243321" y="0"/>
                </a:moveTo>
                <a:lnTo>
                  <a:pt x="282159" y="32133"/>
                </a:lnTo>
                <a:cubicBezTo>
                  <a:pt x="408500" y="158824"/>
                  <a:pt x="486643" y="333846"/>
                  <a:pt x="486643" y="527170"/>
                </a:cubicBezTo>
                <a:cubicBezTo>
                  <a:pt x="486643" y="720494"/>
                  <a:pt x="408500" y="895516"/>
                  <a:pt x="282159" y="1022207"/>
                </a:cubicBezTo>
                <a:lnTo>
                  <a:pt x="243322" y="1054339"/>
                </a:lnTo>
                <a:lnTo>
                  <a:pt x="204484" y="1022206"/>
                </a:lnTo>
                <a:cubicBezTo>
                  <a:pt x="78144" y="895515"/>
                  <a:pt x="0" y="720493"/>
                  <a:pt x="0" y="527169"/>
                </a:cubicBezTo>
                <a:cubicBezTo>
                  <a:pt x="0" y="333845"/>
                  <a:pt x="78144" y="158823"/>
                  <a:pt x="204484" y="32132"/>
                </a:cubicBezTo>
                <a:lnTo>
                  <a:pt x="24332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2523C50-8C89-4017-A5C9-D8ECA13CB03E}"/>
              </a:ext>
            </a:extLst>
          </p:cNvPr>
          <p:cNvSpPr/>
          <p:nvPr/>
        </p:nvSpPr>
        <p:spPr>
          <a:xfrm>
            <a:off x="2987824" y="4426222"/>
            <a:ext cx="1152985" cy="1400176"/>
          </a:xfrm>
          <a:custGeom>
            <a:avLst/>
            <a:gdLst>
              <a:gd name="connsiteX0" fmla="*/ 454832 w 1152985"/>
              <a:gd name="connsiteY0" fmla="*/ 0 h 1400176"/>
              <a:gd name="connsiteX1" fmla="*/ 1152985 w 1152985"/>
              <a:gd name="connsiteY1" fmla="*/ 700088 h 1400176"/>
              <a:gd name="connsiteX2" fmla="*/ 454832 w 1152985"/>
              <a:gd name="connsiteY2" fmla="*/ 1400176 h 1400176"/>
              <a:gd name="connsiteX3" fmla="*/ 64488 w 1152985"/>
              <a:gd name="connsiteY3" fmla="*/ 1280612 h 1400176"/>
              <a:gd name="connsiteX4" fmla="*/ 1 w 1152985"/>
              <a:gd name="connsiteY4" fmla="*/ 1227258 h 1400176"/>
              <a:gd name="connsiteX5" fmla="*/ 38838 w 1152985"/>
              <a:gd name="connsiteY5" fmla="*/ 1195126 h 1400176"/>
              <a:gd name="connsiteX6" fmla="*/ 243322 w 1152985"/>
              <a:gd name="connsiteY6" fmla="*/ 700089 h 1400176"/>
              <a:gd name="connsiteX7" fmla="*/ 38838 w 1152985"/>
              <a:gd name="connsiteY7" fmla="*/ 205052 h 1400176"/>
              <a:gd name="connsiteX8" fmla="*/ 0 w 1152985"/>
              <a:gd name="connsiteY8" fmla="*/ 172919 h 1400176"/>
              <a:gd name="connsiteX9" fmla="*/ 64488 w 1152985"/>
              <a:gd name="connsiteY9" fmla="*/ 119564 h 1400176"/>
              <a:gd name="connsiteX10" fmla="*/ 454832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454832" y="0"/>
                </a:moveTo>
                <a:cubicBezTo>
                  <a:pt x="840411" y="0"/>
                  <a:pt x="1152985" y="313440"/>
                  <a:pt x="1152985" y="700088"/>
                </a:cubicBezTo>
                <a:cubicBezTo>
                  <a:pt x="1152985" y="1086736"/>
                  <a:pt x="840411" y="1400176"/>
                  <a:pt x="454832" y="1400176"/>
                </a:cubicBezTo>
                <a:cubicBezTo>
                  <a:pt x="310240" y="1400176"/>
                  <a:pt x="175914" y="1356099"/>
                  <a:pt x="64488" y="1280612"/>
                </a:cubicBezTo>
                <a:lnTo>
                  <a:pt x="1" y="1227258"/>
                </a:lnTo>
                <a:lnTo>
                  <a:pt x="38838" y="1195126"/>
                </a:lnTo>
                <a:cubicBezTo>
                  <a:pt x="165179" y="1068435"/>
                  <a:pt x="243322" y="893413"/>
                  <a:pt x="243322" y="700089"/>
                </a:cubicBezTo>
                <a:cubicBezTo>
                  <a:pt x="243322" y="506765"/>
                  <a:pt x="165179" y="331743"/>
                  <a:pt x="38838" y="205052"/>
                </a:cubicBezTo>
                <a:lnTo>
                  <a:pt x="0" y="172919"/>
                </a:lnTo>
                <a:lnTo>
                  <a:pt x="64488" y="119564"/>
                </a:lnTo>
                <a:cubicBezTo>
                  <a:pt x="175914" y="44078"/>
                  <a:pt x="310240" y="0"/>
                  <a:pt x="4548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zh-CN" altLang="en-US" sz="2400" dirty="0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2F93FF6-8A2B-4DBC-AF1B-DC370489F4DE}"/>
              </a:ext>
            </a:extLst>
          </p:cNvPr>
          <p:cNvSpPr/>
          <p:nvPr/>
        </p:nvSpPr>
        <p:spPr>
          <a:xfrm>
            <a:off x="1834840" y="4426223"/>
            <a:ext cx="1152985" cy="1400176"/>
          </a:xfrm>
          <a:custGeom>
            <a:avLst/>
            <a:gdLst>
              <a:gd name="connsiteX0" fmla="*/ 698153 w 1152985"/>
              <a:gd name="connsiteY0" fmla="*/ 0 h 1400176"/>
              <a:gd name="connsiteX1" fmla="*/ 1088497 w 1152985"/>
              <a:gd name="connsiteY1" fmla="*/ 119564 h 1400176"/>
              <a:gd name="connsiteX2" fmla="*/ 1152984 w 1152985"/>
              <a:gd name="connsiteY2" fmla="*/ 172918 h 1400176"/>
              <a:gd name="connsiteX3" fmla="*/ 1114147 w 1152985"/>
              <a:gd name="connsiteY3" fmla="*/ 205050 h 1400176"/>
              <a:gd name="connsiteX4" fmla="*/ 909663 w 1152985"/>
              <a:gd name="connsiteY4" fmla="*/ 700087 h 1400176"/>
              <a:gd name="connsiteX5" fmla="*/ 1114147 w 1152985"/>
              <a:gd name="connsiteY5" fmla="*/ 1195124 h 1400176"/>
              <a:gd name="connsiteX6" fmla="*/ 1152985 w 1152985"/>
              <a:gd name="connsiteY6" fmla="*/ 1227257 h 1400176"/>
              <a:gd name="connsiteX7" fmla="*/ 1088497 w 1152985"/>
              <a:gd name="connsiteY7" fmla="*/ 1280612 h 1400176"/>
              <a:gd name="connsiteX8" fmla="*/ 698153 w 1152985"/>
              <a:gd name="connsiteY8" fmla="*/ 1400176 h 1400176"/>
              <a:gd name="connsiteX9" fmla="*/ 0 w 1152985"/>
              <a:gd name="connsiteY9" fmla="*/ 700088 h 1400176"/>
              <a:gd name="connsiteX10" fmla="*/ 698153 w 1152985"/>
              <a:gd name="connsiteY10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2985" h="1400176">
                <a:moveTo>
                  <a:pt x="698153" y="0"/>
                </a:moveTo>
                <a:cubicBezTo>
                  <a:pt x="842745" y="0"/>
                  <a:pt x="977071" y="44078"/>
                  <a:pt x="1088497" y="119564"/>
                </a:cubicBezTo>
                <a:lnTo>
                  <a:pt x="1152984" y="172918"/>
                </a:lnTo>
                <a:lnTo>
                  <a:pt x="1114147" y="205050"/>
                </a:lnTo>
                <a:cubicBezTo>
                  <a:pt x="987807" y="331741"/>
                  <a:pt x="909663" y="506763"/>
                  <a:pt x="909663" y="700087"/>
                </a:cubicBezTo>
                <a:cubicBezTo>
                  <a:pt x="909663" y="893411"/>
                  <a:pt x="987807" y="1068433"/>
                  <a:pt x="1114147" y="1195124"/>
                </a:cubicBezTo>
                <a:lnTo>
                  <a:pt x="1152985" y="1227257"/>
                </a:lnTo>
                <a:lnTo>
                  <a:pt x="1088497" y="1280612"/>
                </a:lnTo>
                <a:cubicBezTo>
                  <a:pt x="977071" y="1356099"/>
                  <a:pt x="842745" y="1400176"/>
                  <a:pt x="698153" y="1400176"/>
                </a:cubicBezTo>
                <a:cubicBezTo>
                  <a:pt x="312574" y="1400176"/>
                  <a:pt x="0" y="1086736"/>
                  <a:pt x="0" y="700088"/>
                </a:cubicBezTo>
                <a:cubicBezTo>
                  <a:pt x="0" y="313440"/>
                  <a:pt x="312574" y="0"/>
                  <a:pt x="698153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0BD0594C-DF1A-47FD-AAC9-ED580AF7AA41}"/>
              </a:ext>
            </a:extLst>
          </p:cNvPr>
          <p:cNvSpPr/>
          <p:nvPr/>
        </p:nvSpPr>
        <p:spPr>
          <a:xfrm>
            <a:off x="4530240" y="4172721"/>
            <a:ext cx="2808312" cy="1872208"/>
          </a:xfrm>
          <a:custGeom>
            <a:avLst/>
            <a:gdLst>
              <a:gd name="connsiteX0" fmla="*/ 0 w 2808312"/>
              <a:gd name="connsiteY0" fmla="*/ 0 h 1872208"/>
              <a:gd name="connsiteX1" fmla="*/ 2808312 w 2808312"/>
              <a:gd name="connsiteY1" fmla="*/ 0 h 1872208"/>
              <a:gd name="connsiteX2" fmla="*/ 2808312 w 2808312"/>
              <a:gd name="connsiteY2" fmla="*/ 1872208 h 1872208"/>
              <a:gd name="connsiteX3" fmla="*/ 0 w 2808312"/>
              <a:gd name="connsiteY3" fmla="*/ 1872208 h 1872208"/>
              <a:gd name="connsiteX4" fmla="*/ 0 w 2808312"/>
              <a:gd name="connsiteY4" fmla="*/ 0 h 1872208"/>
              <a:gd name="connsiteX5" fmla="*/ 1404156 w 2808312"/>
              <a:gd name="connsiteY5" fmla="*/ 253501 h 1872208"/>
              <a:gd name="connsiteX6" fmla="*/ 703956 w 2808312"/>
              <a:gd name="connsiteY6" fmla="*/ 953589 h 1872208"/>
              <a:gd name="connsiteX7" fmla="*/ 1404156 w 2808312"/>
              <a:gd name="connsiteY7" fmla="*/ 1653677 h 1872208"/>
              <a:gd name="connsiteX8" fmla="*/ 2104356 w 2808312"/>
              <a:gd name="connsiteY8" fmla="*/ 953589 h 1872208"/>
              <a:gd name="connsiteX9" fmla="*/ 1404156 w 2808312"/>
              <a:gd name="connsiteY9" fmla="*/ 253501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8312" h="1872208">
                <a:moveTo>
                  <a:pt x="0" y="0"/>
                </a:moveTo>
                <a:lnTo>
                  <a:pt x="2808312" y="0"/>
                </a:lnTo>
                <a:lnTo>
                  <a:pt x="2808312" y="1872208"/>
                </a:lnTo>
                <a:lnTo>
                  <a:pt x="0" y="1872208"/>
                </a:lnTo>
                <a:lnTo>
                  <a:pt x="0" y="0"/>
                </a:lnTo>
                <a:close/>
                <a:moveTo>
                  <a:pt x="1404156" y="253501"/>
                </a:moveTo>
                <a:cubicBezTo>
                  <a:pt x="1017446" y="253501"/>
                  <a:pt x="703956" y="566941"/>
                  <a:pt x="703956" y="953589"/>
                </a:cubicBezTo>
                <a:cubicBezTo>
                  <a:pt x="703956" y="1340237"/>
                  <a:pt x="1017446" y="1653677"/>
                  <a:pt x="1404156" y="1653677"/>
                </a:cubicBezTo>
                <a:cubicBezTo>
                  <a:pt x="1790866" y="1653677"/>
                  <a:pt x="2104356" y="1340237"/>
                  <a:pt x="2104356" y="953589"/>
                </a:cubicBezTo>
                <a:cubicBezTo>
                  <a:pt x="2104356" y="566941"/>
                  <a:pt x="1790866" y="253501"/>
                  <a:pt x="1404156" y="253501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232000" tIns="252000" rIns="216000" bIns="1440000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EC7510EB-EE3E-470A-BF9C-59C146EAEDF5}"/>
              </a:ext>
            </a:extLst>
          </p:cNvPr>
          <p:cNvSpPr/>
          <p:nvPr/>
        </p:nvSpPr>
        <p:spPr>
          <a:xfrm>
            <a:off x="5234196" y="4426222"/>
            <a:ext cx="1400400" cy="1400176"/>
          </a:xfrm>
          <a:custGeom>
            <a:avLst/>
            <a:gdLst>
              <a:gd name="connsiteX0" fmla="*/ 700200 w 1400400"/>
              <a:gd name="connsiteY0" fmla="*/ 0 h 1400176"/>
              <a:gd name="connsiteX1" fmla="*/ 1400400 w 1400400"/>
              <a:gd name="connsiteY1" fmla="*/ 700088 h 1400176"/>
              <a:gd name="connsiteX2" fmla="*/ 700200 w 1400400"/>
              <a:gd name="connsiteY2" fmla="*/ 1400176 h 1400176"/>
              <a:gd name="connsiteX3" fmla="*/ 0 w 1400400"/>
              <a:gd name="connsiteY3" fmla="*/ 700088 h 1400176"/>
              <a:gd name="connsiteX4" fmla="*/ 700200 w 1400400"/>
              <a:gd name="connsiteY4" fmla="*/ 0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400" h="1400176">
                <a:moveTo>
                  <a:pt x="700200" y="0"/>
                </a:moveTo>
                <a:cubicBezTo>
                  <a:pt x="1086910" y="0"/>
                  <a:pt x="1400400" y="313440"/>
                  <a:pt x="1400400" y="700088"/>
                </a:cubicBezTo>
                <a:cubicBezTo>
                  <a:pt x="1400400" y="1086736"/>
                  <a:pt x="1086910" y="1400176"/>
                  <a:pt x="700200" y="1400176"/>
                </a:cubicBezTo>
                <a:cubicBezTo>
                  <a:pt x="313490" y="1400176"/>
                  <a:pt x="0" y="1086736"/>
                  <a:pt x="0" y="700088"/>
                </a:cubicBezTo>
                <a:cubicBezTo>
                  <a:pt x="0" y="313440"/>
                  <a:pt x="313490" y="0"/>
                  <a:pt x="700200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4997A8-C576-4B4C-92D6-9835DA149F46}"/>
              </a:ext>
            </a:extLst>
          </p:cNvPr>
          <p:cNvSpPr/>
          <p:nvPr/>
        </p:nvSpPr>
        <p:spPr>
          <a:xfrm>
            <a:off x="1134640" y="3356992"/>
            <a:ext cx="14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3CAE86-33DF-4741-A10F-FE09321319C2}"/>
              </a:ext>
            </a:extLst>
          </p:cNvPr>
          <p:cNvSpPr/>
          <p:nvPr/>
        </p:nvSpPr>
        <p:spPr>
          <a:xfrm>
            <a:off x="4047657" y="3356992"/>
            <a:ext cx="104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867D378-9979-4DF0-A67A-A5B0DD414375}"/>
              </a:ext>
            </a:extLst>
          </p:cNvPr>
          <p:cNvSpPr/>
          <p:nvPr/>
        </p:nvSpPr>
        <p:spPr>
          <a:xfrm>
            <a:off x="7049945" y="3356992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988D751-C705-4C40-8A1B-82E2BA139247}"/>
              </a:ext>
            </a:extLst>
          </p:cNvPr>
          <p:cNvSpPr/>
          <p:nvPr/>
        </p:nvSpPr>
        <p:spPr>
          <a:xfrm>
            <a:off x="2452260" y="6079899"/>
            <a:ext cx="107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56558A3-795D-44B9-B200-E3A5E0330E78}"/>
              </a:ext>
            </a:extLst>
          </p:cNvPr>
          <p:cNvSpPr/>
          <p:nvPr/>
        </p:nvSpPr>
        <p:spPr>
          <a:xfrm>
            <a:off x="5570454" y="6079899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32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endParaRPr lang="zh-CN" altLang="en-US" sz="32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53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5F879ED-C411-441B-A213-2E3798EC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关于运算的说明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883F962C-C68C-4E21-9BBF-8AF37AAD0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F62F00"/>
              </a:buClr>
            </a:pPr>
            <a:r>
              <a:rPr lang="zh-CN" altLang="en-US" sz="3200" b="1" dirty="0">
                <a:latin typeface="Times New Roman" panose="02020603050405020304" pitchFamily="18" charset="0"/>
              </a:rPr>
              <a:t>运算顺序：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和幂集优先，其他由括号确定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</a:pPr>
            <a:r>
              <a:rPr lang="zh-CN" altLang="en-US" sz="3200" b="1" dirty="0">
                <a:latin typeface="Times New Roman" panose="02020603050405020304" pitchFamily="18" charset="0"/>
              </a:rPr>
              <a:t>并和交运算可以推广到有穷个集合上，即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  <a:endParaRPr lang="en-US" altLang="zh-CN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</a:pP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某些重要结果      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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（后面证明）</a:t>
            </a:r>
          </a:p>
          <a:p>
            <a:pPr eaLnBrk="1" hangingPunct="1">
              <a:lnSpc>
                <a:spcPct val="110000"/>
              </a:lnSpc>
              <a:buClr>
                <a:srgbClr val="F62F00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 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45B2C607-19C8-4CEF-B23E-19CF2666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D4C874-B31A-475E-9AD3-3D54ADD4C5A8}" type="slidenum">
              <a:rPr lang="en-US" altLang="zh-CN">
                <a:latin typeface="Arial Black" panose="020B0A04020102020204" pitchFamily="34" charset="0"/>
              </a:rPr>
              <a:pPr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1039B4A5-0FE7-4343-A70F-29B2FDD51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42AC0457-6BF3-48A5-9E90-F30F394E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4DF29B-DF8D-4D22-8579-F482E89EE657}" type="slidenum">
              <a:rPr lang="en-US" altLang="zh-CN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EB473A7A-4D97-4833-8594-BB1BA13F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84763"/>
            <a:ext cx="4897437" cy="433387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只有魏蜀两国的武将才爱马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4910824-8AED-479B-B686-0DC45DB8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245393"/>
            <a:ext cx="8353425" cy="158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33CC"/>
                </a:solidFill>
              </a:rPr>
              <a:t> F</a:t>
            </a:r>
            <a:r>
              <a:rPr lang="en-US" altLang="zh-CN" sz="2400" b="1" dirty="0">
                <a:solidFill>
                  <a:srgbClr val="0033CC"/>
                </a:solidFill>
              </a:rPr>
              <a:t>:   </a:t>
            </a:r>
            <a:r>
              <a:rPr lang="zh-CN" altLang="en-US" sz="2400" b="1" dirty="0">
                <a:solidFill>
                  <a:srgbClr val="0033CC"/>
                </a:solidFill>
              </a:rPr>
              <a:t>蜀国武将的集合</a:t>
            </a:r>
            <a:r>
              <a:rPr lang="en-US" altLang="zh-CN" sz="2400" b="1" dirty="0">
                <a:solidFill>
                  <a:srgbClr val="0033CC"/>
                </a:solidFill>
              </a:rPr>
              <a:t>	S</a:t>
            </a:r>
            <a:r>
              <a:rPr lang="zh-CN" altLang="en-US" sz="2400" b="1" dirty="0">
                <a:solidFill>
                  <a:srgbClr val="0033CC"/>
                </a:solidFill>
              </a:rPr>
              <a:t>：魏国武将的集合</a:t>
            </a:r>
            <a:br>
              <a:rPr lang="zh-CN" altLang="en-US" sz="2400" b="1" dirty="0">
                <a:solidFill>
                  <a:srgbClr val="0033CC"/>
                </a:solidFill>
              </a:rPr>
            </a:br>
            <a:r>
              <a:rPr lang="zh-CN" altLang="en-US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R</a:t>
            </a:r>
            <a:r>
              <a:rPr lang="zh-CN" altLang="en-US" sz="2400" b="1" dirty="0">
                <a:solidFill>
                  <a:srgbClr val="0033CC"/>
                </a:solidFill>
              </a:rPr>
              <a:t>：祖籍北方的武将集合</a:t>
            </a:r>
            <a:r>
              <a:rPr lang="en-US" altLang="zh-CN" sz="2400" b="1" dirty="0">
                <a:solidFill>
                  <a:srgbClr val="0033CC"/>
                </a:solidFill>
              </a:rPr>
              <a:t>	M</a:t>
            </a:r>
            <a:r>
              <a:rPr lang="zh-CN" altLang="en-US" sz="2400" b="1" dirty="0">
                <a:solidFill>
                  <a:srgbClr val="0033CC"/>
                </a:solidFill>
              </a:rPr>
              <a:t>：祖籍南方的武将集合</a:t>
            </a:r>
            <a:br>
              <a:rPr lang="zh-CN" altLang="en-US" sz="2400" b="1" dirty="0">
                <a:solidFill>
                  <a:srgbClr val="0033CC"/>
                </a:solidFill>
              </a:rPr>
            </a:br>
            <a:r>
              <a:rPr lang="zh-CN" altLang="en-US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P</a:t>
            </a:r>
            <a:r>
              <a:rPr lang="zh-CN" altLang="en-US" sz="2400" b="1" dirty="0">
                <a:solidFill>
                  <a:srgbClr val="0033CC"/>
                </a:solidFill>
              </a:rPr>
              <a:t>：爱马的武将集合</a:t>
            </a:r>
            <a:r>
              <a:rPr lang="en-US" altLang="zh-CN" sz="2400" b="1" dirty="0">
                <a:solidFill>
                  <a:srgbClr val="0033CC"/>
                </a:solidFill>
              </a:rPr>
              <a:t>		L</a:t>
            </a:r>
            <a:r>
              <a:rPr lang="zh-CN" altLang="en-US" sz="2400" b="1" dirty="0">
                <a:solidFill>
                  <a:srgbClr val="0033CC"/>
                </a:solidFill>
              </a:rPr>
              <a:t>：爱船的武将集合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T</a:t>
            </a:r>
            <a:r>
              <a:rPr lang="zh-CN" altLang="en-US" sz="2400" b="1" dirty="0">
                <a:solidFill>
                  <a:srgbClr val="0033CC"/>
                </a:solidFill>
              </a:rPr>
              <a:t>：吃生肉的武将集合</a:t>
            </a:r>
            <a:r>
              <a:rPr lang="en-US" altLang="zh-CN" sz="2400" b="1" dirty="0">
                <a:solidFill>
                  <a:srgbClr val="0033CC"/>
                </a:solidFill>
              </a:rPr>
              <a:t>	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sp>
        <p:nvSpPr>
          <p:cNvPr id="28678" name="Text Box 10">
            <a:extLst>
              <a:ext uri="{FF2B5EF4-FFF2-40B4-BE49-F238E27FC236}">
                <a16:creationId xmlns:a16="http://schemas.microsoft.com/office/drawing/2014/main" id="{DA34F566-99CE-46F9-8467-D86E9EC60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117850"/>
            <a:ext cx="1691526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T</a:t>
            </a:r>
            <a:r>
              <a:rPr lang="en-US" altLang="zh-CN" sz="2000" b="1">
                <a:sym typeface="Symbol" panose="05050102010706020507" pitchFamily="18" charset="2"/>
              </a:rPr>
              <a:t>(MR)S</a:t>
            </a:r>
          </a:p>
        </p:txBody>
      </p:sp>
      <p:sp>
        <p:nvSpPr>
          <p:cNvPr id="28679" name="Text Box 12">
            <a:extLst>
              <a:ext uri="{FF2B5EF4-FFF2-40B4-BE49-F238E27FC236}">
                <a16:creationId xmlns:a16="http://schemas.microsoft.com/office/drawing/2014/main" id="{C437A074-3584-477A-835C-C485380F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6" y="3708400"/>
            <a:ext cx="1366837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Symbol" panose="05050102010706020507" pitchFamily="18" charset="2"/>
              </a:rPr>
              <a:t>RS </a:t>
            </a:r>
            <a:r>
              <a:rPr lang="en-US" altLang="zh-CN" sz="2000" b="1"/>
              <a:t>T</a:t>
            </a:r>
          </a:p>
        </p:txBody>
      </p:sp>
      <p:sp>
        <p:nvSpPr>
          <p:cNvPr id="28680" name="Text Box 13">
            <a:extLst>
              <a:ext uri="{FF2B5EF4-FFF2-40B4-BE49-F238E27FC236}">
                <a16:creationId xmlns:a16="http://schemas.microsoft.com/office/drawing/2014/main" id="{7D2CC1F4-FCF7-462E-8F71-70AA0388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92600"/>
            <a:ext cx="1944687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Symbol" panose="05050102010706020507" pitchFamily="18" charset="2"/>
              </a:rPr>
              <a:t>(MF)T=</a:t>
            </a:r>
          </a:p>
        </p:txBody>
      </p:sp>
      <p:sp>
        <p:nvSpPr>
          <p:cNvPr id="28681" name="Text Box 14">
            <a:extLst>
              <a:ext uri="{FF2B5EF4-FFF2-40B4-BE49-F238E27FC236}">
                <a16:creationId xmlns:a16="http://schemas.microsoft.com/office/drawing/2014/main" id="{77BA24E4-FD63-4F4A-A07D-6DF0A432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941888"/>
            <a:ext cx="1368425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M</a:t>
            </a:r>
            <a:r>
              <a:rPr lang="en-US" altLang="zh-CN" sz="2000" b="1">
                <a:sym typeface="Symbol" panose="05050102010706020507" pitchFamily="18" charset="2"/>
              </a:rPr>
              <a:t>LP</a:t>
            </a:r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DE65C189-17B2-43A9-AC72-2CE4C4C1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565775"/>
            <a:ext cx="1105903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P</a:t>
            </a:r>
            <a:r>
              <a:rPr lang="en-US" altLang="zh-CN" sz="2000" b="1">
                <a:sym typeface="Symbol" panose="05050102010706020507" pitchFamily="18" charset="2"/>
              </a:rPr>
              <a:t>FS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B0686A8B-A0C1-4EA9-B8E6-DAC473746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142038"/>
            <a:ext cx="1649042" cy="44267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S</a:t>
            </a:r>
            <a:r>
              <a:rPr lang="en-US" altLang="zh-CN" sz="2000" b="1">
                <a:sym typeface="Symbol" panose="05050102010706020507" pitchFamily="18" charset="2"/>
              </a:rPr>
              <a:t>(MR)P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16CA5978-019C-48AC-B0CE-B8727391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34050"/>
            <a:ext cx="4897436" cy="783193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除去祖籍南方或北方的魏国武将外都不</a:t>
            </a:r>
            <a:br>
              <a:rPr lang="zh-CN" altLang="en-US" sz="2000" b="1" dirty="0"/>
            </a:br>
            <a:r>
              <a:rPr lang="zh-CN" altLang="en-US" sz="2000" b="1" dirty="0"/>
              <a:t>吃生肉</a:t>
            </a:r>
          </a:p>
        </p:txBody>
      </p:sp>
      <p:sp>
        <p:nvSpPr>
          <p:cNvPr id="28686" name="Rectangle 19">
            <a:extLst>
              <a:ext uri="{FF2B5EF4-FFF2-40B4-BE49-F238E27FC236}">
                <a16:creationId xmlns:a16="http://schemas.microsoft.com/office/drawing/2014/main" id="{60CEA524-FA8B-492C-82AE-2423ABCE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94050"/>
            <a:ext cx="4897437" cy="44267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所有祖籍北方的魏国武将都吃生肉</a:t>
            </a:r>
          </a:p>
        </p:txBody>
      </p:sp>
      <p:sp>
        <p:nvSpPr>
          <p:cNvPr id="28687" name="Rectangle 20">
            <a:extLst>
              <a:ext uri="{FF2B5EF4-FFF2-40B4-BE49-F238E27FC236}">
                <a16:creationId xmlns:a16="http://schemas.microsoft.com/office/drawing/2014/main" id="{F3284B59-7B1C-4FDA-B3E7-68E12C4A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841750"/>
            <a:ext cx="4897437" cy="44267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祖籍南方的蜀国武将都不吃生肉</a:t>
            </a:r>
          </a:p>
        </p:txBody>
      </p:sp>
      <p:sp>
        <p:nvSpPr>
          <p:cNvPr id="28688" name="Rectangle 21">
            <a:extLst>
              <a:ext uri="{FF2B5EF4-FFF2-40B4-BE49-F238E27FC236}">
                <a16:creationId xmlns:a16="http://schemas.microsoft.com/office/drawing/2014/main" id="{73D09892-7246-4502-B07C-DFD28782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89450"/>
            <a:ext cx="4897437" cy="44267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祖籍南方的武将或爱马或爱船</a:t>
            </a:r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979A54FE-B11B-48F3-9E76-B95981F6F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409950"/>
            <a:ext cx="1438277" cy="514906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1342" name="Line 30">
            <a:extLst>
              <a:ext uri="{FF2B5EF4-FFF2-40B4-BE49-F238E27FC236}">
                <a16:creationId xmlns:a16="http://schemas.microsoft.com/office/drawing/2014/main" id="{EBEB604F-2016-4FF7-BBEA-9743EE3C3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4" y="4059237"/>
            <a:ext cx="1439862" cy="430213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1343" name="Line 31">
            <a:extLst>
              <a:ext uri="{FF2B5EF4-FFF2-40B4-BE49-F238E27FC236}">
                <a16:creationId xmlns:a16="http://schemas.microsoft.com/office/drawing/2014/main" id="{05AA7DF9-EDD9-4FA9-BA9B-F59D98D0E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4" y="4729718"/>
            <a:ext cx="1431924" cy="418306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1344" name="Line 32">
            <a:extLst>
              <a:ext uri="{FF2B5EF4-FFF2-40B4-BE49-F238E27FC236}">
                <a16:creationId xmlns:a16="http://schemas.microsoft.com/office/drawing/2014/main" id="{D61AF3D2-4D08-4E48-BF1A-D6D5D8FBE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4" y="5294312"/>
            <a:ext cx="1439862" cy="473075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C37EFD79-94AD-4B20-9494-EA40AA853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3295651"/>
            <a:ext cx="1439862" cy="2846386"/>
          </a:xfrm>
          <a:prstGeom prst="line">
            <a:avLst/>
          </a:prstGeom>
          <a:ln w="19050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53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88BB-4012-4ED5-A620-162EF227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1365-9F89-4F05-92C4-9E85065E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54" y="1387378"/>
            <a:ext cx="8335962" cy="49577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分别对条件</a:t>
            </a: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，确定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集合与下述那些集合相等。  </a:t>
            </a:r>
          </a:p>
          <a:p>
            <a:pPr marL="0" indent="0" eaLnBrk="1" hangingPunct="1"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1, 2, …, 8, 9 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2, 4, 6, 8 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1, 3, 5, 7, 9 }, </a:t>
            </a:r>
          </a:p>
          <a:p>
            <a:pPr marL="0" indent="0" eaLnBrk="1" hangingPunct="1"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3, 4, 5 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3, 5 }          </a:t>
            </a:r>
          </a:p>
          <a:p>
            <a:pPr eaLnBrk="1" hangingPunct="1">
              <a:buFontTx/>
              <a:buAutoNum type="arabicParenBoth"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=,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arenBoth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=,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=,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AutoNum type="arabicParenBoth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sz="2400" dirty="0"/>
          </a:p>
        </p:txBody>
      </p:sp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0BCEA690-957C-4D37-8BF0-E28563F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FD4EF-6426-40DB-8114-2397BC5B95DF}" type="slidenum">
              <a:rPr lang="en-US" altLang="zh-CN"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4401" name="Text Box 17">
            <a:extLst>
              <a:ext uri="{FF2B5EF4-FFF2-40B4-BE49-F238E27FC236}">
                <a16:creationId xmlns:a16="http://schemas.microsoft.com/office/drawing/2014/main" id="{CBD8CB26-348D-40DB-895D-D5F9C3C7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3717032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4402" name="Text Box 18">
            <a:extLst>
              <a:ext uri="{FF2B5EF4-FFF2-40B4-BE49-F238E27FC236}">
                <a16:creationId xmlns:a16="http://schemas.microsoft.com/office/drawing/2014/main" id="{00B8BC71-C1DE-49F9-B676-61FE86A2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221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4403" name="Text Box 19">
            <a:extLst>
              <a:ext uri="{FF2B5EF4-FFF2-40B4-BE49-F238E27FC236}">
                <a16:creationId xmlns:a16="http://schemas.microsoft.com/office/drawing/2014/main" id="{6E5D0134-89F3-4C0D-BA57-9E4149E0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725144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4404" name="Text Box 20">
            <a:extLst>
              <a:ext uri="{FF2B5EF4-FFF2-40B4-BE49-F238E27FC236}">
                <a16:creationId xmlns:a16="http://schemas.microsoft.com/office/drawing/2014/main" id="{C5457892-FCE2-4524-9C9A-5B4C9491F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5243714"/>
            <a:ext cx="112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= 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4405" name="Text Box 21">
            <a:extLst>
              <a:ext uri="{FF2B5EF4-FFF2-40B4-BE49-F238E27FC236}">
                <a16:creationId xmlns:a16="http://schemas.microsoft.com/office/drawing/2014/main" id="{7721C9D9-A37A-4E80-8208-3F269126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33256"/>
            <a:ext cx="268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... ,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都不等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24498BF-B503-4C06-A9DF-9B4ACAEB4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53060"/>
              </p:ext>
            </p:extLst>
          </p:nvPr>
        </p:nvGraphicFramePr>
        <p:xfrm>
          <a:off x="2825866" y="4725144"/>
          <a:ext cx="39188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6" name="Equation" r:id="rId4" imgW="152280" imgH="177480" progId="Equation.DSMT4">
                  <p:embed/>
                </p:oleObj>
              </mc:Choice>
              <mc:Fallback>
                <p:oleObj name="Equation" r:id="rId4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866" y="4725144"/>
                        <a:ext cx="39188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84C747F-E4D3-45D8-B819-481C1AD06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54160"/>
              </p:ext>
            </p:extLst>
          </p:nvPr>
        </p:nvGraphicFramePr>
        <p:xfrm>
          <a:off x="2825866" y="5751827"/>
          <a:ext cx="39188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7"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24498BF-B503-4C06-A9DF-9B4ACAEB4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5866" y="5751827"/>
                        <a:ext cx="39188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0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  <p:bldP spid="144402" grpId="0"/>
      <p:bldP spid="144403" grpId="0"/>
      <p:bldP spid="144404" grpId="0"/>
      <p:bldP spid="1444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76" name="Rectangle 48">
            <a:extLst>
              <a:ext uri="{FF2B5EF4-FFF2-40B4-BE49-F238E27FC236}">
                <a16:creationId xmlns:a16="http://schemas.microsoft.com/office/drawing/2014/main" id="{95E66ED6-5568-4103-A14C-E766E9BBB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集合运算的算律</a:t>
            </a:r>
          </a:p>
        </p:txBody>
      </p:sp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71F4035F-1FA4-4DCF-B590-D76ACBF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6085AC-505C-43ED-BBE1-9F6A655678BA}" type="slidenum">
              <a:rPr lang="en-US" altLang="zh-CN"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aphicFrame>
        <p:nvGraphicFramePr>
          <p:cNvPr id="150588" name="Group 60">
            <a:extLst>
              <a:ext uri="{FF2B5EF4-FFF2-40B4-BE49-F238E27FC236}">
                <a16:creationId xmlns:a16="http://schemas.microsoft.com/office/drawing/2014/main" id="{7A26508A-FD19-479A-9621-A01E0BA0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91954"/>
              </p:ext>
            </p:extLst>
          </p:nvPr>
        </p:nvGraphicFramePr>
        <p:xfrm>
          <a:off x="479252" y="1556792"/>
          <a:ext cx="8413227" cy="21943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9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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交换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=B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=B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=B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结合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A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B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幂等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591" name="Group 63">
            <a:extLst>
              <a:ext uri="{FF2B5EF4-FFF2-40B4-BE49-F238E27FC236}">
                <a16:creationId xmlns:a16="http://schemas.microsoft.com/office/drawing/2014/main" id="{1812E72C-AE86-4583-9066-C1768D3F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36887"/>
              </p:ext>
            </p:extLst>
          </p:nvPr>
        </p:nvGraphicFramePr>
        <p:xfrm>
          <a:off x="467544" y="4077072"/>
          <a:ext cx="8424936" cy="210343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9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与</a:t>
                      </a: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与</a:t>
                      </a: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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)=(A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)=(A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B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)=(A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吸收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A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69" name="Text Box 49">
            <a:extLst>
              <a:ext uri="{FF2B5EF4-FFF2-40B4-BE49-F238E27FC236}">
                <a16:creationId xmlns:a16="http://schemas.microsoft.com/office/drawing/2014/main" id="{A918052A-7881-4F72-BDF6-959ABEF86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25659"/>
            <a:ext cx="5186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1">
              <a:solidFill>
                <a:srgbClr val="F62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571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F83568F-108A-44A4-9F20-0E4D9344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集合运算的算律（续）</a:t>
            </a:r>
          </a:p>
        </p:txBody>
      </p:sp>
      <p:graphicFrame>
        <p:nvGraphicFramePr>
          <p:cNvPr id="151610" name="Group 58">
            <a:extLst>
              <a:ext uri="{FF2B5EF4-FFF2-40B4-BE49-F238E27FC236}">
                <a16:creationId xmlns:a16="http://schemas.microsoft.com/office/drawing/2014/main" id="{F98D2036-9D88-41BB-A2BE-0D3C83C4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09960"/>
              </p:ext>
            </p:extLst>
          </p:nvPr>
        </p:nvGraphicFramePr>
        <p:xfrm>
          <a:off x="484188" y="1550988"/>
          <a:ext cx="8464550" cy="18621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11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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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102364" marR="10236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D.M </a:t>
                      </a: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)=(A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)=(A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A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B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  <a:sym typeface="Symbol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B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102364" marR="10236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双重否定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2364" marR="102364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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102364" marR="10236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862C528D-4448-4B64-9E52-960D2C6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783DA0-6AE4-4FEF-BBD7-C1923A8B218D}" type="slidenum">
              <a:rPr lang="en-US" altLang="zh-CN"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aphicFrame>
        <p:nvGraphicFramePr>
          <p:cNvPr id="151612" name="Group 60">
            <a:extLst>
              <a:ext uri="{FF2B5EF4-FFF2-40B4-BE49-F238E27FC236}">
                <a16:creationId xmlns:a16="http://schemas.microsoft.com/office/drawing/2014/main" id="{DAFF1061-FC60-4289-BCEF-B0F0F37F478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672941"/>
              </p:ext>
            </p:extLst>
          </p:nvPr>
        </p:nvGraphicFramePr>
        <p:xfrm>
          <a:off x="484188" y="3900692"/>
          <a:ext cx="8335962" cy="23110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8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补元律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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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同一律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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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         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=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0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0033EAC7-7116-4D56-9DE1-AF8128CD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集合包含或相等的证明方法</a:t>
            </a:r>
          </a:p>
        </p:txBody>
      </p:sp>
      <p:sp>
        <p:nvSpPr>
          <p:cNvPr id="165891" name="Rectangle 1027">
            <a:extLst>
              <a:ext uri="{FF2B5EF4-FFF2-40B4-BE49-F238E27FC236}">
                <a16:creationId xmlns:a16="http://schemas.microsoft.com/office/drawing/2014/main" id="{C80165FC-9499-4144-AA5D-1BDE27F1D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证明</a:t>
            </a:r>
            <a:r>
              <a:rPr lang="zh-CN" altLang="en-US" sz="3200" b="1" i="1" dirty="0"/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命题演算法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包含传递法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等价条件法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反证法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并交运算法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690A7778-03C3-4774-9C65-7E99D912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4A2B6-D4F5-42D6-8B1A-A3074EFBAA34}" type="slidenum">
              <a:rPr lang="en-US" altLang="zh-CN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5892" name="Rectangle 1028">
            <a:extLst>
              <a:ext uri="{FF2B5EF4-FFF2-40B4-BE49-F238E27FC236}">
                <a16:creationId xmlns:a16="http://schemas.microsoft.com/office/drawing/2014/main" id="{C45687CB-79FE-4ED9-B176-1D74663996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700213"/>
            <a:ext cx="4038600" cy="416718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证明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</a:p>
          <a:p>
            <a:pPr lvl="1" eaLnBrk="1" hangingPunct="1"/>
            <a:r>
              <a:rPr lang="zh-CN" altLang="en-US" sz="2800" b="1" dirty="0"/>
              <a:t>命题演算法</a:t>
            </a:r>
          </a:p>
          <a:p>
            <a:pPr lvl="1" eaLnBrk="1" hangingPunct="1"/>
            <a:r>
              <a:rPr lang="zh-CN" altLang="en-US" sz="2800" b="1" dirty="0"/>
              <a:t>等式代入法</a:t>
            </a:r>
          </a:p>
          <a:p>
            <a:pPr lvl="1" eaLnBrk="1" hangingPunct="1"/>
            <a:r>
              <a:rPr lang="zh-CN" altLang="en-US" sz="2800" b="1" dirty="0"/>
              <a:t>反证法</a:t>
            </a:r>
          </a:p>
          <a:p>
            <a:pPr lvl="1" eaLnBrk="1" hangingPunct="1"/>
            <a:r>
              <a:rPr lang="zh-CN" altLang="en-US" sz="2800" b="1" dirty="0"/>
              <a:t>运算法</a:t>
            </a:r>
          </a:p>
          <a:p>
            <a:pPr lvl="1" eaLnBrk="1" hangingPunct="1"/>
            <a:endParaRPr lang="zh-CN" altLang="en-US" sz="2800" b="1" dirty="0"/>
          </a:p>
          <a:p>
            <a:pPr lvl="2" eaLnBrk="1" hangingPunct="1"/>
            <a:endParaRPr lang="en-US" altLang="zh-CN" sz="2800" b="1" dirty="0"/>
          </a:p>
        </p:txBody>
      </p:sp>
      <p:sp>
        <p:nvSpPr>
          <p:cNvPr id="165893" name="Text Box 1029">
            <a:extLst>
              <a:ext uri="{FF2B5EF4-FFF2-40B4-BE49-F238E27FC236}">
                <a16:creationId xmlns:a16="http://schemas.microsoft.com/office/drawing/2014/main" id="{9CF62FA6-2658-4A54-973D-313BA297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89588"/>
            <a:ext cx="6840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以上的 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代表集合公式</a:t>
            </a:r>
          </a:p>
        </p:txBody>
      </p:sp>
    </p:spTree>
    <p:extLst>
      <p:ext uri="{BB962C8B-B14F-4D97-AF65-F5344CB8AC3E}">
        <p14:creationId xmlns:p14="http://schemas.microsoft.com/office/powerpoint/2010/main" val="12836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5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2" grpId="0" build="p"/>
      <p:bldP spid="1658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id="{1EDBC7B6-8EEC-4547-A3BB-F9CFC75D0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命题演算法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证 </a:t>
            </a:r>
            <a:r>
              <a:rPr lang="en-US" altLang="zh-CN" sz="40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40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sym typeface="Symbol" pitchFamily="18" charset="2"/>
              </a:rPr>
              <a:t>Y</a:t>
            </a:r>
            <a:endParaRPr lang="en-US" altLang="zh-CN" sz="4000" i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BC6CEE9B-2817-4BAA-93BA-F65B8E6B5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560" y="2852936"/>
            <a:ext cx="8335962" cy="34504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证：任取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 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 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3794" name="灯片编号占位符 4">
            <a:extLst>
              <a:ext uri="{FF2B5EF4-FFF2-40B4-BE49-F238E27FC236}">
                <a16:creationId xmlns:a16="http://schemas.microsoft.com/office/drawing/2014/main" id="{A7D83041-CFA9-4124-8EFA-D01B588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5A7258-E74D-42C3-BD40-763A8DC12C6D}" type="slidenum">
              <a:rPr lang="en-US" altLang="zh-CN"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3E3CC1B-8E8B-4434-BA4D-FBB75E22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91852"/>
            <a:ext cx="6264696" cy="1008063"/>
          </a:xfrm>
          <a:prstGeom prst="roundRect">
            <a:avLst>
              <a:gd name="adj" fmla="val 910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…  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1C3235DE-6232-47FE-9D47-FC8957681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包含传递法证 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X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itchFamily="18" charset="2"/>
              </a:rPr>
              <a:t>Y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093AD5-8812-4A37-854E-42BC0CBD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4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</a:p>
          <a:p>
            <a:endParaRPr lang="zh-CN" altLang="en-US" sz="2800" dirty="0"/>
          </a:p>
        </p:txBody>
      </p:sp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72706F60-5E09-41D3-A462-D6B426DE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29876A-8F64-4689-B53A-4F4E4ED791B2}" type="slidenum">
              <a:rPr lang="en-US" altLang="zh-CN"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81C4EB3A-5588-488A-BC1C-B72C61EF4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820896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16EC1F-9329-49FB-B413-8AD307CC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10" y="1463489"/>
            <a:ext cx="7154490" cy="929060"/>
          </a:xfrm>
          <a:prstGeom prst="roundRect">
            <a:avLst>
              <a:gd name="adj" fmla="val 910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找到集合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满足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，从而有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eaLnBrk="1" hangingPunct="1"/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>
            <a:extLst>
              <a:ext uri="{FF2B5EF4-FFF2-40B4-BE49-F238E27FC236}">
                <a16:creationId xmlns:a16="http://schemas.microsoft.com/office/drawing/2014/main" id="{20B58F75-407F-4075-ABCD-43255B6C2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利用包含的等价条件证 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X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Y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2571339F-B732-4A99-8732-5EF8FB5BD6D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66930"/>
              </p:ext>
            </p:extLst>
          </p:nvPr>
        </p:nvGraphicFramePr>
        <p:xfrm>
          <a:off x="398463" y="1512888"/>
          <a:ext cx="81264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25" name="Equation" r:id="rId3" imgW="2946240" imgH="190440" progId="Equation.DSMT4">
                  <p:embed/>
                </p:oleObj>
              </mc:Choice>
              <mc:Fallback>
                <p:oleObj name="Equation" r:id="rId3" imgW="2946240" imgH="190440" progId="Equation.DSMT4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2571339F-B732-4A99-8732-5EF8FB5BD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512888"/>
                        <a:ext cx="8126412" cy="52546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bg2">
                              <a:lumMod val="40000"/>
                              <a:lumOff val="6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bg2">
                              <a:lumMod val="40000"/>
                              <a:lumOff val="6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bg2">
                              <a:lumMod val="40000"/>
                              <a:lumOff val="60000"/>
                              <a:tint val="23500"/>
                              <a:satMod val="160000"/>
                            </a:schemeClr>
                          </a:gs>
                        </a:gsLst>
                        <a:lin ang="5400000" scaled="1"/>
                        <a:tileRect/>
                      </a:gra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灯片编号占位符 4">
            <a:extLst>
              <a:ext uri="{FF2B5EF4-FFF2-40B4-BE49-F238E27FC236}">
                <a16:creationId xmlns:a16="http://schemas.microsoft.com/office/drawing/2014/main" id="{956D6569-73D8-458F-9AD5-D18F2850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2AFB4B-9160-4CF2-90D9-782939539E9B}" type="slidenum">
              <a:rPr lang="en-US" altLang="zh-CN"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6B551AAE-026F-4843-888E-44460D55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491312"/>
            <a:ext cx="700563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5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证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命题得证</a:t>
            </a:r>
            <a:endParaRPr lang="zh-CN" altLang="en-US" sz="2800" b="1" dirty="0"/>
          </a:p>
          <a:p>
            <a:pPr eaLnBrk="1" hangingPunct="1"/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91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BA9C36B-A052-4241-8D42-0CC180E47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集合论部分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C74F973-3659-45BB-8609-25563A826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集合的基本概念和运算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二元关系和函数</a:t>
            </a:r>
          </a:p>
        </p:txBody>
      </p:sp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E0553E2F-7CAC-4823-9AAB-903C52FC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6B8950-34F7-4A20-BEA4-B0142BCD6972}" type="slidenum">
              <a:rPr lang="en-US" altLang="zh-CN" smtClean="0">
                <a:latin typeface="Arial Black" panose="020B0A04020102020204" pitchFamily="34" charset="0"/>
              </a:rPr>
              <a:pPr/>
              <a:t>3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84701AF2-2CAD-46B6-87D7-FF18370C2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反证法证 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X</a:t>
            </a: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Y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E7CBB4-74BC-4506-B68C-DDA55257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</a:rPr>
              <a:t>6  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dirty="0">
                <a:latin typeface="Times New Roman" panose="02020603050405020304" pitchFamily="18" charset="0"/>
              </a:rPr>
              <a:t>C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证  假设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不成立，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则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zh-CN" altLang="en-US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zh-CN" altLang="en-US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sz="3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矛盾；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则与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b="1" i="1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72F73723-C00A-43D0-B220-0195F2FE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D68918-17F1-47AA-93BF-6E46AA132964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F1A14A54-499F-42E8-A5B2-0F96316F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90" y="1491456"/>
            <a:ext cx="7488237" cy="1150937"/>
          </a:xfrm>
          <a:prstGeom prst="roundRect">
            <a:avLst>
              <a:gd name="adj" fmla="val 1004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欲证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假设命题不成立，必存在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然后推出矛盾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43628A7-D62B-4794-A95D-C6F14A9A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20231" y="2952749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>
            <a:extLst>
              <a:ext uri="{FF2B5EF4-FFF2-40B4-BE49-F238E27FC236}">
                <a16:creationId xmlns:a16="http://schemas.microsoft.com/office/drawing/2014/main" id="{34DE3A82-D2CF-481E-B202-F31817F4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5.</a:t>
            </a:r>
            <a:r>
              <a:rPr lang="zh-CN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利用已知包含式并交运算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E72381-ECAD-4E84-AB29-1814839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19" y="2493169"/>
            <a:ext cx="8335962" cy="43814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7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上式两边求并，得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zh-CN" altLang="en-US" sz="2800" dirty="0"/>
          </a:p>
        </p:txBody>
      </p:sp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A3ACEDFA-4EDE-4706-9CC2-C2E6163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75D6D-B806-4D39-9095-92B2A8DF1B5D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4D4F56F2-9971-4616-B96C-DE8D0419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81300"/>
            <a:ext cx="72739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85931961-728E-474F-8DCD-3B209BE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" y="1324809"/>
            <a:ext cx="7056437" cy="1024071"/>
          </a:xfrm>
          <a:prstGeom prst="roundRect">
            <a:avLst>
              <a:gd name="adj" fmla="val 824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由已知包含式通过运算产生新的包含式</a:t>
            </a:r>
          </a:p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Z, 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>
            <a:extLst>
              <a:ext uri="{FF2B5EF4-FFF2-40B4-BE49-F238E27FC236}">
                <a16:creationId xmlns:a16="http://schemas.microsoft.com/office/drawing/2014/main" id="{50AB68B5-353C-48A0-AAF6-668C00E61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集合相等的证明</a:t>
            </a:r>
            <a:b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altLang="zh-CN" sz="4000" b="1" dirty="0">
                <a:latin typeface="Times New Roman" pitchFamily="18" charset="0"/>
              </a:rPr>
              <a:t>1.</a:t>
            </a:r>
            <a:r>
              <a:rPr lang="zh-CN" altLang="en-US" sz="4000" b="1" dirty="0">
                <a:latin typeface="Times New Roman" pitchFamily="18" charset="0"/>
              </a:rPr>
              <a:t>命题演算法证明</a:t>
            </a:r>
            <a:r>
              <a:rPr lang="en-US" altLang="zh-CN" sz="4000" b="1" i="1" dirty="0">
                <a:latin typeface="Times New Roman" pitchFamily="18" charset="0"/>
              </a:rPr>
              <a:t>X</a:t>
            </a:r>
            <a:r>
              <a:rPr lang="en-US" altLang="zh-CN" sz="4000" b="1" dirty="0">
                <a:latin typeface="Times New Roman" pitchFamily="18" charset="0"/>
              </a:rPr>
              <a:t>=</a:t>
            </a:r>
            <a:r>
              <a:rPr lang="en-US" altLang="zh-CN" sz="40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132A6529-7305-41C6-AD8D-BD1C7BFFB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040" y="1852613"/>
            <a:ext cx="8335962" cy="4957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8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（吸收律）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证   任取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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A010883E-3EB6-4E3E-A604-6F93B972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A585BE-1B8B-4F27-8E10-5C2D0D43C117}" type="slidenum">
              <a:rPr lang="en-US" altLang="zh-CN"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6172B27-5743-428B-9193-E2D8E19A8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179" y="4149080"/>
            <a:ext cx="4752975" cy="2598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任取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…  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 …  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或者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… 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FA770A4A-B451-4999-8FB4-EEC1A6D56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等式替换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4AF59806-A8A8-4088-B674-12A5DB46E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019" y="2204864"/>
            <a:ext cx="8335962" cy="4957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9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（吸收律）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证  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假设交换律、分配律、同一律、零律成立</a:t>
            </a:r>
            <a:r>
              <a:rPr lang="en-US" altLang="zh-CN" sz="2800" b="1" dirty="0"/>
              <a:t>)</a:t>
            </a:r>
            <a:endParaRPr lang="en-US" altLang="zh-CN" sz="28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同一律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分配律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交换律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零律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同一律</a:t>
            </a:r>
          </a:p>
        </p:txBody>
      </p:sp>
      <p:sp>
        <p:nvSpPr>
          <p:cNvPr id="38914" name="灯片编号占位符 4">
            <a:extLst>
              <a:ext uri="{FF2B5EF4-FFF2-40B4-BE49-F238E27FC236}">
                <a16:creationId xmlns:a16="http://schemas.microsoft.com/office/drawing/2014/main" id="{92BC265E-6FC9-447D-AD82-1CA3BF4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97497-CCDC-4FC9-BDD9-83B4EEE19307}" type="slidenum">
              <a:rPr lang="en-US" altLang="zh-CN"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821EE5B9-4DFA-4491-BE07-586A0E18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04926"/>
            <a:ext cx="631615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不断进行代入化简，最终得到两边相等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07761B40-0909-4BA0-8AB0-397D7604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反证法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68E3307-2542-4050-9A00-FD01AB3B9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2884958"/>
            <a:ext cx="8335962" cy="371269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10  </a:t>
            </a:r>
            <a:r>
              <a:rPr lang="zh-CN" altLang="en-US" sz="2800" b="1" dirty="0"/>
              <a:t>证明以下等价条件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(1)               (2)                (3)             (4)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证明顺序：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(2), (2) (3), (3) (4), (4) (1) </a:t>
            </a:r>
          </a:p>
        </p:txBody>
      </p:sp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D110EEC6-70E5-4588-9D9F-B9610C1A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12B10-6ECD-4497-8F6E-56B592545DBA}" type="slidenum">
              <a:rPr lang="en-US" altLang="zh-CN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E0189811-5332-4932-8A39-23218A168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484784"/>
            <a:ext cx="7653337" cy="10769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假设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X=Y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不成立，则存在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，或者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存在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，然后推出矛盾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7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7AAB-5516-476E-87EF-FDC4A84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反证法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endParaRPr lang="zh-CN" altLang="en-US" dirty="0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189D083-4D34-4BB5-BA4D-4A7CB2CCD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(2)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显然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，下面证明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综合上述（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）得证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0962" name="灯片编号占位符 4">
            <a:extLst>
              <a:ext uri="{FF2B5EF4-FFF2-40B4-BE49-F238E27FC236}">
                <a16:creationId xmlns:a16="http://schemas.microsoft.com/office/drawing/2014/main" id="{F0590F4F-9D1B-4CB7-AC3E-455DBCFD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802536-00F5-4828-B244-4D5AE36E9143}" type="slidenum">
              <a:rPr lang="en-US" altLang="zh-CN">
                <a:latin typeface="Arial Black" panose="020B0A04020102020204" pitchFamily="34" charset="0"/>
              </a:rPr>
              <a:pPr eaLnBrk="1" hangingPunct="1"/>
              <a:t>35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F5072ADF-0F30-411D-A0E8-23CBD5FB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4328442"/>
            <a:ext cx="4721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(3)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代入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9D4D7-6087-494C-BE71-87285184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反证法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endParaRPr lang="zh-CN" altLang="en-US" dirty="0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75AA2812-59B1-49C1-B886-7CB01252E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(3) (4)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，那么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从而与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矛盾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986" name="灯片编号占位符 4">
            <a:extLst>
              <a:ext uri="{FF2B5EF4-FFF2-40B4-BE49-F238E27FC236}">
                <a16:creationId xmlns:a16="http://schemas.microsoft.com/office/drawing/2014/main" id="{A8A98F73-8F95-427B-8837-2188870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B28811-97B7-4881-8B37-9BF7D11EDAA1}" type="slidenum">
              <a:rPr lang="en-US" altLang="zh-CN">
                <a:latin typeface="Arial Black" panose="020B0A04020102020204" pitchFamily="34" charset="0"/>
              </a:rPr>
              <a:pPr eaLnBrk="1" hangingPunct="1"/>
              <a:t>36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0B473B29-EFFF-461E-9ADA-4A7D45F9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644900"/>
            <a:ext cx="64611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(4) (1)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不成立，那么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与条件（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）矛盾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9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  <p:bldP spid="1638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5CDB55E5-D72E-4160-8E08-F7565AED9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4.</a:t>
            </a:r>
            <a:r>
              <a:rPr lang="zh-CN" altLang="en-US" b="1" dirty="0"/>
              <a:t>集合运算法</a:t>
            </a: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7AF167FF-33AD-4A25-8B0B-8C7AEAE99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2909888"/>
            <a:ext cx="8335962" cy="3687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11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 由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C=B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)-(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从而有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A=B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（消去律）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消去律证明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C=B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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=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 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A=B</a:t>
            </a:r>
          </a:p>
        </p:txBody>
      </p:sp>
      <p:sp>
        <p:nvSpPr>
          <p:cNvPr id="43010" name="灯片编号占位符 4">
            <a:extLst>
              <a:ext uri="{FF2B5EF4-FFF2-40B4-BE49-F238E27FC236}">
                <a16:creationId xmlns:a16="http://schemas.microsoft.com/office/drawing/2014/main" id="{52998FE7-FBA8-4D90-93A2-FE94606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4A0242-AA7A-454B-9D25-C707FE97E1C2}" type="slidenum">
              <a:rPr lang="en-US" altLang="zh-CN">
                <a:latin typeface="Arial Black" panose="020B0A04020102020204" pitchFamily="34" charset="0"/>
              </a:rPr>
              <a:pPr eaLnBrk="1" hangingPunct="1"/>
              <a:t>37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CC04D332-7986-4E47-AA09-0E0A0B8A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09713"/>
            <a:ext cx="7099508" cy="10769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由已知等式通过运算产生新的等式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X=Y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Z=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Z, 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Z=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Z=Y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0033EAC7-7116-4D56-9DE1-AF8128CD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集合包含或相等的证明方法</a:t>
            </a:r>
          </a:p>
        </p:txBody>
      </p:sp>
      <p:sp>
        <p:nvSpPr>
          <p:cNvPr id="165891" name="Rectangle 1027">
            <a:extLst>
              <a:ext uri="{FF2B5EF4-FFF2-40B4-BE49-F238E27FC236}">
                <a16:creationId xmlns:a16="http://schemas.microsoft.com/office/drawing/2014/main" id="{C80165FC-9499-4144-AA5D-1BDE27F1D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证明</a:t>
            </a:r>
            <a:r>
              <a:rPr lang="zh-CN" altLang="en-US" sz="3200" b="1" i="1" dirty="0"/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命题演算法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包含传递法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等价条件法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反证法</a:t>
            </a:r>
          </a:p>
          <a:p>
            <a:pPr lvl="1" eaLnBrk="1" hangingPunct="1"/>
            <a:r>
              <a:rPr lang="zh-CN" altLang="en-US" sz="2800" b="1" dirty="0">
                <a:sym typeface="Symbol" panose="05050102010706020507" pitchFamily="18" charset="2"/>
              </a:rPr>
              <a:t>并交运算法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690A7778-03C3-4774-9C65-7E99D912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4A2B6-D4F5-42D6-8B1A-A3074EFBAA34}" type="slidenum">
              <a:rPr lang="en-US" altLang="zh-CN">
                <a:latin typeface="Arial Black" panose="020B0A04020102020204" pitchFamily="34" charset="0"/>
              </a:rPr>
              <a:pPr eaLnBrk="1" hangingPunct="1"/>
              <a:t>38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5892" name="Rectangle 1028">
            <a:extLst>
              <a:ext uri="{FF2B5EF4-FFF2-40B4-BE49-F238E27FC236}">
                <a16:creationId xmlns:a16="http://schemas.microsoft.com/office/drawing/2014/main" id="{C45687CB-79FE-4ED9-B176-1D74663996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700213"/>
            <a:ext cx="4038600" cy="416718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证明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</a:p>
          <a:p>
            <a:pPr lvl="1" eaLnBrk="1" hangingPunct="1"/>
            <a:r>
              <a:rPr lang="zh-CN" altLang="en-US" sz="2800" b="1" dirty="0"/>
              <a:t>命题演算法</a:t>
            </a:r>
          </a:p>
          <a:p>
            <a:pPr lvl="1" eaLnBrk="1" hangingPunct="1"/>
            <a:r>
              <a:rPr lang="zh-CN" altLang="en-US" sz="2800" b="1" dirty="0"/>
              <a:t>等式代入法</a:t>
            </a:r>
          </a:p>
          <a:p>
            <a:pPr lvl="1" eaLnBrk="1" hangingPunct="1"/>
            <a:r>
              <a:rPr lang="zh-CN" altLang="en-US" sz="2800" b="1" dirty="0"/>
              <a:t>反证法</a:t>
            </a:r>
          </a:p>
          <a:p>
            <a:pPr lvl="1" eaLnBrk="1" hangingPunct="1"/>
            <a:r>
              <a:rPr lang="zh-CN" altLang="en-US" sz="2800" b="1" dirty="0"/>
              <a:t>运算法</a:t>
            </a:r>
          </a:p>
          <a:p>
            <a:pPr lvl="1" eaLnBrk="1" hangingPunct="1"/>
            <a:endParaRPr lang="zh-CN" altLang="en-US" sz="2800" b="1" dirty="0"/>
          </a:p>
          <a:p>
            <a:pPr lvl="2" eaLnBrk="1" hangingPunct="1"/>
            <a:endParaRPr lang="en-US" altLang="zh-CN" sz="2800" b="1" dirty="0"/>
          </a:p>
        </p:txBody>
      </p:sp>
      <p:sp>
        <p:nvSpPr>
          <p:cNvPr id="165893" name="Text Box 1029">
            <a:extLst>
              <a:ext uri="{FF2B5EF4-FFF2-40B4-BE49-F238E27FC236}">
                <a16:creationId xmlns:a16="http://schemas.microsoft.com/office/drawing/2014/main" id="{9CF62FA6-2658-4A54-973D-313BA297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89588"/>
            <a:ext cx="6840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以上的 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代表集合公式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3F5AA32-50F0-4489-982D-1DDEF8041D1A}"/>
              </a:ext>
            </a:extLst>
          </p:cNvPr>
          <p:cNvSpPr/>
          <p:nvPr/>
        </p:nvSpPr>
        <p:spPr>
          <a:xfrm>
            <a:off x="971637" y="2244725"/>
            <a:ext cx="6408564" cy="1400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证明思路：</a:t>
            </a:r>
            <a:r>
              <a:rPr lang="en-US" altLang="zh-CN" sz="2800" b="1" dirty="0">
                <a:solidFill>
                  <a:srgbClr val="FFFF00"/>
                </a:solidFill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</a:rPr>
              <a:t>定义；</a:t>
            </a:r>
            <a:r>
              <a:rPr lang="en-US" altLang="zh-CN" sz="2800" b="1" dirty="0">
                <a:solidFill>
                  <a:srgbClr val="FFFF00"/>
                </a:solidFill>
              </a:rPr>
              <a:t>2. </a:t>
            </a:r>
            <a:r>
              <a:rPr lang="zh-CN" altLang="en-US" sz="2800" b="1" dirty="0">
                <a:solidFill>
                  <a:srgbClr val="FFFF00"/>
                </a:solidFill>
              </a:rPr>
              <a:t>算律；</a:t>
            </a:r>
            <a:r>
              <a:rPr lang="en-US" altLang="zh-CN" sz="2800" b="1" dirty="0">
                <a:solidFill>
                  <a:srgbClr val="FFFF00"/>
                </a:solidFill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</a:rPr>
              <a:t>反证</a:t>
            </a:r>
          </a:p>
        </p:txBody>
      </p:sp>
    </p:spTree>
    <p:extLst>
      <p:ext uri="{BB962C8B-B14F-4D97-AF65-F5344CB8AC3E}">
        <p14:creationId xmlns:p14="http://schemas.microsoft.com/office/powerpoint/2010/main" val="1392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960F6505-8C1F-40FB-94C5-F230BFCB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  <a:t>课堂练习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8892427-1725-4DED-AA18-0B6092F96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是两个集合，证明：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2) 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)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236BF309-132C-454E-BAAF-BB81AC67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C121B2-9DD8-4BD2-B334-EB8FE43940D0}" type="slidenum">
              <a:rPr lang="en-US" altLang="zh-CN">
                <a:latin typeface="Arial Black" panose="020B0A04020102020204" pitchFamily="34" charset="0"/>
              </a:rPr>
              <a:pPr eaLnBrk="1" hangingPunct="1"/>
              <a:t>39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BCB6BA7-67E0-4906-9B2A-EDDCF682C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章 集合的基本概念和运算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43D3A75-2058-4899-A421-0C4E13824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CN" b="1"/>
              <a:t>3.1 </a:t>
            </a:r>
            <a:r>
              <a:rPr lang="zh-CN" altLang="en-US" b="1"/>
              <a:t>集合的基本概念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b="1"/>
              <a:t>3.2 </a:t>
            </a:r>
            <a:r>
              <a:rPr lang="zh-CN" altLang="en-US" b="1"/>
              <a:t>集合的基本运算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b="1"/>
              <a:t>3.3 </a:t>
            </a:r>
            <a:r>
              <a:rPr lang="zh-CN" altLang="en-US" b="1"/>
              <a:t>集合中元素的计数</a:t>
            </a:r>
          </a:p>
          <a:p>
            <a:pPr eaLnBrk="1" hangingPunct="1"/>
            <a:endParaRPr lang="en-US" altLang="zh-CN" b="1"/>
          </a:p>
        </p:txBody>
      </p:sp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2C600643-A0DC-4B7D-A223-68BA5854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852049-7E11-4623-BEB9-457E8A870024}" type="slidenum">
              <a:rPr lang="en-US" altLang="zh-CN" smtClean="0">
                <a:latin typeface="Arial Black" panose="020B0A04020102020204" pitchFamily="34" charset="0"/>
              </a:rPr>
              <a:pPr eaLnBrk="1" hangingPunct="1"/>
              <a:t>4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89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2AC43-BE16-492F-A732-E13CA311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  <a:t>证明：</a:t>
            </a:r>
            <a:b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</a:b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058" name="灯片编号占位符 2">
            <a:extLst>
              <a:ext uri="{FF2B5EF4-FFF2-40B4-BE49-F238E27FC236}">
                <a16:creationId xmlns:a16="http://schemas.microsoft.com/office/drawing/2014/main" id="{52DB0CB2-B3A3-4529-B66F-F35494C8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57E8D9-5162-417C-BFA4-7EE0092C3673}" type="slidenum">
              <a:rPr lang="en-US" altLang="zh-CN">
                <a:latin typeface="Arial Black" panose="020B0A04020102020204" pitchFamily="34" charset="0"/>
              </a:rPr>
              <a:pPr eaLnBrk="1" hangingPunct="1"/>
              <a:t>40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11FF3F16-A155-440F-AFAF-E38E2F36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4898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所以：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16E65C38-093A-4821-881F-96CC1643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33825"/>
            <a:ext cx="77057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）任取 </a:t>
            </a:r>
            <a:r>
              <a:rPr lang="en-US" altLang="zh-CN" sz="2800" b="1" i="1">
                <a:latin typeface="Times New Roman" panose="02020603050405020304" pitchFamily="18" charset="0"/>
              </a:rPr>
              <a:t>u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sym typeface="Symbol" panose="05050102010706020507" pitchFamily="18" charset="2"/>
              </a:rPr>
              <a:t>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None/>
            </a:pPr>
            <a:r>
              <a:rPr lang="en-US" altLang="zh-CN" sz="2800" b="1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800" b="1">
                <a:sym typeface="Symbol" panose="05050102010706020507" pitchFamily="18" charset="2"/>
              </a:rPr>
              <a:t>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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ym typeface="Symbol" panose="05050102010706020507" pitchFamily="18" charset="2"/>
              </a:rPr>
              <a:t>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所以 ：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 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78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>
            <a:extLst>
              <a:ext uri="{FF2B5EF4-FFF2-40B4-BE49-F238E27FC236}">
                <a16:creationId xmlns:a16="http://schemas.microsoft.com/office/drawing/2014/main" id="{D96A8F33-951F-461E-86DC-A9BFE96B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3.3 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集合中元素的计数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3328F83-1F97-4C83-BAA4-7D6FA093C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 dirty="0"/>
              <a:t>集合的基数与有穷集合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/>
              <a:t>包含排斥原理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/>
              <a:t>有穷集的计数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CBDA4AEB-B73B-45A7-8D48-E9042A37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D32108-1867-499E-861F-D9024815D8C7}" type="slidenum">
              <a:rPr lang="en-US" altLang="zh-CN">
                <a:latin typeface="Arial Black" panose="020B0A04020102020204" pitchFamily="34" charset="0"/>
              </a:rPr>
              <a:pPr eaLnBrk="1" hangingPunct="1"/>
              <a:t>41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1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>
            <a:extLst>
              <a:ext uri="{FF2B5EF4-FFF2-40B4-BE49-F238E27FC236}">
                <a16:creationId xmlns:a16="http://schemas.microsoft.com/office/drawing/2014/main" id="{D7615AE3-C684-4B22-9391-43CBBF2E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集合的基数与有穷集合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A7CF326-D672-4DE4-8A29-E0899881B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019" y="1736724"/>
            <a:ext cx="8335962" cy="4957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集合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基数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中的元素数，记作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有穷集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为自然数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有穷集的实例：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|=3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+1=0, 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=|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|=0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无穷集的实例：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 </a:t>
            </a:r>
          </a:p>
        </p:txBody>
      </p:sp>
      <p:sp>
        <p:nvSpPr>
          <p:cNvPr id="47106" name="灯片编号占位符 4">
            <a:extLst>
              <a:ext uri="{FF2B5EF4-FFF2-40B4-BE49-F238E27FC236}">
                <a16:creationId xmlns:a16="http://schemas.microsoft.com/office/drawing/2014/main" id="{F47009F6-F15A-448B-B0DB-1961CEBA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21F6A4-00B3-4EEE-A296-8294E5624880}" type="slidenum">
              <a:rPr lang="en-US" altLang="zh-CN">
                <a:latin typeface="Arial Black" panose="020B0A04020102020204" pitchFamily="34" charset="0"/>
              </a:rPr>
              <a:pPr eaLnBrk="1" hangingPunct="1"/>
              <a:t>42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43F7D6-D355-48CE-8481-E69C34F89A55}"/>
              </a:ext>
            </a:extLst>
          </p:cNvPr>
          <p:cNvSpPr/>
          <p:nvPr/>
        </p:nvSpPr>
        <p:spPr>
          <a:xfrm>
            <a:off x="6515125" y="2347911"/>
            <a:ext cx="1800200" cy="6480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Cardinal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48D807-2A35-4164-AC7F-50EB370F32EE}"/>
              </a:ext>
            </a:extLst>
          </p:cNvPr>
          <p:cNvSpPr/>
          <p:nvPr/>
        </p:nvSpPr>
        <p:spPr>
          <a:xfrm>
            <a:off x="6515125" y="3136899"/>
            <a:ext cx="1800200" cy="64807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579393"/>
                </a:solidFill>
              </a:rPr>
              <a:t>Ordinal</a:t>
            </a:r>
            <a:endParaRPr lang="zh-CN" altLang="en-US" sz="2400" b="1" dirty="0">
              <a:solidFill>
                <a:srgbClr val="57939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F9C1249-E283-468C-88E9-C0283C92BDAB}"/>
              </a:ext>
            </a:extLst>
          </p:cNvPr>
          <p:cNvSpPr/>
          <p:nvPr/>
        </p:nvSpPr>
        <p:spPr>
          <a:xfrm>
            <a:off x="6515125" y="3925887"/>
            <a:ext cx="1800200" cy="64807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579393"/>
                </a:solidFill>
              </a:rPr>
              <a:t>Nominal</a:t>
            </a:r>
            <a:endParaRPr lang="zh-CN" altLang="en-US" sz="2400" b="1" dirty="0">
              <a:solidFill>
                <a:srgbClr val="5793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4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B441CB0-69E3-471B-A218-6EDFB2C9F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包含排斥原理</a:t>
            </a:r>
          </a:p>
        </p:txBody>
      </p:sp>
      <p:sp>
        <p:nvSpPr>
          <p:cNvPr id="2051" name="灯片编号占位符 2">
            <a:extLst>
              <a:ext uri="{FF2B5EF4-FFF2-40B4-BE49-F238E27FC236}">
                <a16:creationId xmlns:a16="http://schemas.microsoft.com/office/drawing/2014/main" id="{8CD4D474-DC92-45BC-9352-F5AE01E3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A87BE6-A25A-44AB-AC35-6B576C8FC17F}" type="slidenum">
              <a:rPr lang="en-US" altLang="zh-CN">
                <a:latin typeface="Arial Black" panose="020B0A04020102020204" pitchFamily="34" charset="0"/>
              </a:rPr>
              <a:pPr eaLnBrk="1" hangingPunct="1"/>
              <a:t>43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5D72B05C-EF85-4567-A802-81BB3E2A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" y="1931986"/>
            <a:ext cx="7993063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为有穷集，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种性质，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的元素构成的子集，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=1, 2,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中不具有性质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的元素数为</a:t>
            </a:r>
            <a:endParaRPr lang="zh-CN" altLang="en-US" sz="2800" b="1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B4A8BA-6DF8-44CB-AA90-24ECB7CF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FCB31462-BFF4-4FB9-B8B3-3C3E63974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44143"/>
              </p:ext>
            </p:extLst>
          </p:nvPr>
        </p:nvGraphicFramePr>
        <p:xfrm>
          <a:off x="593725" y="3892550"/>
          <a:ext cx="77851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9" name="Equation" r:id="rId3" imgW="3593880" imgH="965160" progId="Equation.DSMT4">
                  <p:embed/>
                </p:oleObj>
              </mc:Choice>
              <mc:Fallback>
                <p:oleObj name="Equation" r:id="rId3" imgW="3593880" imgH="965160" progId="Equation.DSMT4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FCB31462-BFF4-4FB9-B8B3-3C3E63974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892550"/>
                        <a:ext cx="77851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8">
            <a:extLst>
              <a:ext uri="{FF2B5EF4-FFF2-40B4-BE49-F238E27FC236}">
                <a16:creationId xmlns:a16="http://schemas.microsoft.com/office/drawing/2014/main" id="{DE60A043-9A3D-418F-AF7D-B0AD76F4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56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B771F81-3CE1-4853-932F-256B7C7F8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证明</a:t>
            </a:r>
          </a:p>
        </p:txBody>
      </p:sp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3643B570-C9CD-483E-B3B2-629A397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200636-82EB-4684-8AB7-86122CE5965D}" type="slidenum">
              <a:rPr lang="en-US" altLang="zh-CN">
                <a:latin typeface="Arial Black" panose="020B0A04020102020204" pitchFamily="34" charset="0"/>
              </a:rPr>
              <a:pPr eaLnBrk="1" hangingPunct="1"/>
              <a:t>44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E271AE0-3D8D-41AB-874B-813BCECB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838"/>
            <a:ext cx="7704137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证  设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不具有性质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1, 2, … 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…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…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x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对右边计数贡献为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 0 + 0  0 + … + (1)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 = 1  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00387202-283C-4341-933D-7C7697323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81" y="1312680"/>
            <a:ext cx="7724775" cy="1075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</a:rPr>
              <a:t>证明要点：任何元素 </a:t>
            </a:r>
            <a:r>
              <a:rPr lang="en-US" altLang="zh-CN" sz="2800" b="1" i="1" dirty="0">
                <a:solidFill>
                  <a:srgbClr val="0033CC"/>
                </a:solidFill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</a:rPr>
              <a:t>，如果不具有任何性质，则对等式右边计数贡献为１，否则为０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0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>
            <a:extLst>
              <a:ext uri="{FF2B5EF4-FFF2-40B4-BE49-F238E27FC236}">
                <a16:creationId xmlns:a16="http://schemas.microsoft.com/office/drawing/2014/main" id="{DF0E5EAB-F70B-4338-B7C7-929C8D509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证明（续）</a:t>
            </a:r>
          </a:p>
        </p:txBody>
      </p:sp>
      <p:sp>
        <p:nvSpPr>
          <p:cNvPr id="3080" name="灯片编号占位符 6">
            <a:extLst>
              <a:ext uri="{FF2B5EF4-FFF2-40B4-BE49-F238E27FC236}">
                <a16:creationId xmlns:a16="http://schemas.microsoft.com/office/drawing/2014/main" id="{14862B79-2C3F-4678-9E76-F8FC426B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DD4228-94B7-4FA8-B2FF-328A6E8ADFAB}" type="slidenum">
              <a:rPr lang="en-US" altLang="zh-CN">
                <a:latin typeface="Arial Black" panose="020B0A04020102020204" pitchFamily="34" charset="0"/>
              </a:rPr>
              <a:pPr eaLnBrk="1" hangingPunct="1"/>
              <a:t>45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3082" name="Group 17">
            <a:extLst>
              <a:ext uri="{FF2B5EF4-FFF2-40B4-BE49-F238E27FC236}">
                <a16:creationId xmlns:a16="http://schemas.microsoft.com/office/drawing/2014/main" id="{E0D71F89-1158-448A-B577-494DF51F51DC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514475"/>
            <a:ext cx="8051801" cy="5048250"/>
            <a:chOff x="72" y="890"/>
            <a:chExt cx="5072" cy="3180"/>
          </a:xfrm>
        </p:grpSpPr>
        <p:sp>
          <p:nvSpPr>
            <p:cNvPr id="3083" name="Text Box 15">
              <a:extLst>
                <a:ext uri="{FF2B5EF4-FFF2-40B4-BE49-F238E27FC236}">
                  <a16:creationId xmlns:a16="http://schemas.microsoft.com/office/drawing/2014/main" id="{E924E4BA-3718-41B8-9B5B-83F847476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890"/>
              <a:ext cx="3911" cy="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具有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条性质，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贡献为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                   贡献为    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….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…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贡献为     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对右边计数贡献为</a:t>
              </a:r>
            </a:p>
            <a:p>
              <a:pPr eaLnBrk="1" hangingPunct="1"/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4" name="Object 4">
              <a:extLst>
                <a:ext uri="{FF2B5EF4-FFF2-40B4-BE49-F238E27FC236}">
                  <a16:creationId xmlns:a16="http://schemas.microsoft.com/office/drawing/2014/main" id="{54D5F0C1-D178-4AEE-A77F-94BD9FD71B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891901"/>
                </p:ext>
              </p:extLst>
            </p:nvPr>
          </p:nvGraphicFramePr>
          <p:xfrm>
            <a:off x="1474" y="1589"/>
            <a:ext cx="54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08" name="Equation" r:id="rId3" imgW="469800" imgH="431640" progId="Equation.DSMT4">
                    <p:embed/>
                  </p:oleObj>
                </mc:Choice>
                <mc:Fallback>
                  <p:oleObj name="Equation" r:id="rId3" imgW="469800" imgH="431640" progId="Equation.DSMT4">
                    <p:embed/>
                    <p:pic>
                      <p:nvPicPr>
                        <p:cNvPr id="3074" name="Object 4">
                          <a:extLst>
                            <a:ext uri="{FF2B5EF4-FFF2-40B4-BE49-F238E27FC236}">
                              <a16:creationId xmlns:a16="http://schemas.microsoft.com/office/drawing/2014/main" id="{54D5F0C1-D178-4AEE-A77F-94BD9FD71B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89"/>
                          <a:ext cx="544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6">
              <a:extLst>
                <a:ext uri="{FF2B5EF4-FFF2-40B4-BE49-F238E27FC236}">
                  <a16:creationId xmlns:a16="http://schemas.microsoft.com/office/drawing/2014/main" id="{AE2BDA2D-E266-4629-A473-4511225CAF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264276"/>
                </p:ext>
              </p:extLst>
            </p:nvPr>
          </p:nvGraphicFramePr>
          <p:xfrm>
            <a:off x="1485" y="2062"/>
            <a:ext cx="102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09" name="Equation" r:id="rId5" imgW="952200" imgH="355320" progId="Equation.DSMT4">
                    <p:embed/>
                  </p:oleObj>
                </mc:Choice>
                <mc:Fallback>
                  <p:oleObj name="Equation" r:id="rId5" imgW="952200" imgH="355320" progId="Equation.DSMT4">
                    <p:embed/>
                    <p:pic>
                      <p:nvPicPr>
                        <p:cNvPr id="3075" name="Object 6">
                          <a:extLst>
                            <a:ext uri="{FF2B5EF4-FFF2-40B4-BE49-F238E27FC236}">
                              <a16:creationId xmlns:a16="http://schemas.microsoft.com/office/drawing/2014/main" id="{AE2BDA2D-E266-4629-A473-4511225CA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062"/>
                          <a:ext cx="102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8">
              <a:extLst>
                <a:ext uri="{FF2B5EF4-FFF2-40B4-BE49-F238E27FC236}">
                  <a16:creationId xmlns:a16="http://schemas.microsoft.com/office/drawing/2014/main" id="{92F10973-A3FD-4045-B2C9-3AE209FA3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701282"/>
                </p:ext>
              </p:extLst>
            </p:nvPr>
          </p:nvGraphicFramePr>
          <p:xfrm>
            <a:off x="2744" y="1625"/>
            <a:ext cx="32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10" name="Equation" r:id="rId7" imgW="203040" imgH="241200" progId="Equation.DSMT4">
                    <p:embed/>
                  </p:oleObj>
                </mc:Choice>
                <mc:Fallback>
                  <p:oleObj name="Equation" r:id="rId7" imgW="203040" imgH="241200" progId="Equation.DSMT4">
                    <p:embed/>
                    <p:pic>
                      <p:nvPicPr>
                        <p:cNvPr id="3076" name="Object 8">
                          <a:extLst>
                            <a:ext uri="{FF2B5EF4-FFF2-40B4-BE49-F238E27FC236}">
                              <a16:creationId xmlns:a16="http://schemas.microsoft.com/office/drawing/2014/main" id="{92F10973-A3FD-4045-B2C9-3AE209FA37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625"/>
                          <a:ext cx="32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9">
              <a:extLst>
                <a:ext uri="{FF2B5EF4-FFF2-40B4-BE49-F238E27FC236}">
                  <a16:creationId xmlns:a16="http://schemas.microsoft.com/office/drawing/2014/main" id="{5C626382-C2D6-40BB-AFC2-C7A7DE69C9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976505"/>
                </p:ext>
              </p:extLst>
            </p:nvPr>
          </p:nvGraphicFramePr>
          <p:xfrm>
            <a:off x="3334" y="1988"/>
            <a:ext cx="32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11"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3077" name="Object 9">
                          <a:extLst>
                            <a:ext uri="{FF2B5EF4-FFF2-40B4-BE49-F238E27FC236}">
                              <a16:creationId xmlns:a16="http://schemas.microsoft.com/office/drawing/2014/main" id="{5C626382-C2D6-40BB-AFC2-C7A7DE69C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988"/>
                          <a:ext cx="32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0">
              <a:extLst>
                <a:ext uri="{FF2B5EF4-FFF2-40B4-BE49-F238E27FC236}">
                  <a16:creationId xmlns:a16="http://schemas.microsoft.com/office/drawing/2014/main" id="{67198166-86C1-4580-92C8-9A66B5741E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334607"/>
                </p:ext>
              </p:extLst>
            </p:nvPr>
          </p:nvGraphicFramePr>
          <p:xfrm>
            <a:off x="3843" y="2714"/>
            <a:ext cx="34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12" name="Equation" r:id="rId11" imgW="215640" imgH="241200" progId="Equation.DSMT4">
                    <p:embed/>
                  </p:oleObj>
                </mc:Choice>
                <mc:Fallback>
                  <p:oleObj name="Equation" r:id="rId11" imgW="215640" imgH="241200" progId="Equation.DSMT4">
                    <p:embed/>
                    <p:pic>
                      <p:nvPicPr>
                        <p:cNvPr id="3078" name="Object 10">
                          <a:extLst>
                            <a:ext uri="{FF2B5EF4-FFF2-40B4-BE49-F238E27FC236}">
                              <a16:creationId xmlns:a16="http://schemas.microsoft.com/office/drawing/2014/main" id="{67198166-86C1-4580-92C8-9A66B5741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" y="2714"/>
                          <a:ext cx="34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1">
              <a:extLst>
                <a:ext uri="{FF2B5EF4-FFF2-40B4-BE49-F238E27FC236}">
                  <a16:creationId xmlns:a16="http://schemas.microsoft.com/office/drawing/2014/main" id="{FE5B7D7D-1FD7-4D36-BE64-853B9AB1B0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14398"/>
                </p:ext>
              </p:extLst>
            </p:nvPr>
          </p:nvGraphicFramePr>
          <p:xfrm>
            <a:off x="72" y="3293"/>
            <a:ext cx="5072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13" name="Equation" r:id="rId13" imgW="2616120" imgH="431640" progId="Equation.DSMT4">
                    <p:embed/>
                  </p:oleObj>
                </mc:Choice>
                <mc:Fallback>
                  <p:oleObj name="Equation" r:id="rId13" imgW="2616120" imgH="431640" progId="Equation.DSMT4">
                    <p:embed/>
                    <p:pic>
                      <p:nvPicPr>
                        <p:cNvPr id="3079" name="Object 11">
                          <a:extLst>
                            <a:ext uri="{FF2B5EF4-FFF2-40B4-BE49-F238E27FC236}">
                              <a16:creationId xmlns:a16="http://schemas.microsoft.com/office/drawing/2014/main" id="{FE5B7D7D-1FD7-4D36-BE64-853B9AB1B0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3293"/>
                          <a:ext cx="5072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2092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EAD2-449D-469C-AFF6-AD0BC94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推论</a:t>
            </a:r>
            <a:br>
              <a:rPr lang="zh-CN" altLang="en-US" sz="4000" dirty="0">
                <a:solidFill>
                  <a:srgbClr val="3366CC"/>
                </a:solidFill>
              </a:rPr>
            </a:b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6D0D45BD-DA1E-49AE-A804-59B85197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A2F7C6-AB6E-4C81-AFD4-5E024AC31450}" type="slidenum">
              <a:rPr lang="en-US" altLang="zh-CN">
                <a:latin typeface="Arial Black" panose="020B0A04020102020204" pitchFamily="34" charset="0"/>
              </a:rPr>
              <a:pPr eaLnBrk="1" hangingPunct="1"/>
              <a:t>46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grpSp>
        <p:nvGrpSpPr>
          <p:cNvPr id="4101" name="Group 18">
            <a:extLst>
              <a:ext uri="{FF2B5EF4-FFF2-40B4-BE49-F238E27FC236}">
                <a16:creationId xmlns:a16="http://schemas.microsoft.com/office/drawing/2014/main" id="{87CDCF02-7185-4291-82EE-AE239B5DE7F9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333501"/>
            <a:ext cx="8242299" cy="2927350"/>
            <a:chOff x="398" y="790"/>
            <a:chExt cx="5192" cy="1844"/>
          </a:xfrm>
        </p:grpSpPr>
        <p:graphicFrame>
          <p:nvGraphicFramePr>
            <p:cNvPr id="4099" name="Object 4">
              <a:extLst>
                <a:ext uri="{FF2B5EF4-FFF2-40B4-BE49-F238E27FC236}">
                  <a16:creationId xmlns:a16="http://schemas.microsoft.com/office/drawing/2014/main" id="{83508C33-12B9-46F7-9748-5AB2A83161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666396"/>
                </p:ext>
              </p:extLst>
            </p:nvPr>
          </p:nvGraphicFramePr>
          <p:xfrm>
            <a:off x="398" y="1176"/>
            <a:ext cx="5192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64" name="Equation" r:id="rId3" imgW="3301920" imgH="927000" progId="Equation.DSMT4">
                    <p:embed/>
                  </p:oleObj>
                </mc:Choice>
                <mc:Fallback>
                  <p:oleObj name="Equation" r:id="rId3" imgW="3301920" imgH="927000" progId="Equation.DSMT4">
                    <p:embed/>
                    <p:pic>
                      <p:nvPicPr>
                        <p:cNvPr id="4099" name="Object 4">
                          <a:extLst>
                            <a:ext uri="{FF2B5EF4-FFF2-40B4-BE49-F238E27FC236}">
                              <a16:creationId xmlns:a16="http://schemas.microsoft.com/office/drawing/2014/main" id="{83508C33-12B9-46F7-9748-5AB2A83161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1176"/>
                          <a:ext cx="5192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Rectangle 7">
              <a:extLst>
                <a:ext uri="{FF2B5EF4-FFF2-40B4-BE49-F238E27FC236}">
                  <a16:creationId xmlns:a16="http://schemas.microsoft.com/office/drawing/2014/main" id="{8F0B33D0-9DE3-49BD-8FBC-20F071D2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790"/>
              <a:ext cx="3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宋体" panose="02010600030101010101" pitchFamily="2" charset="-122"/>
                </a:rPr>
                <a:t>S</a:t>
              </a:r>
              <a:r>
                <a:rPr lang="zh-CN" altLang="en-US" sz="2800" b="1">
                  <a:latin typeface="宋体" panose="02010600030101010101" pitchFamily="2" charset="-122"/>
                </a:rPr>
                <a:t>中至少具有一条性质的元素数为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AA280E2D-F5A1-4C7F-9121-95636223A26A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4175125"/>
            <a:ext cx="7148513" cy="2241549"/>
            <a:chOff x="554" y="2630"/>
            <a:chExt cx="4503" cy="1412"/>
          </a:xfrm>
        </p:grpSpPr>
        <p:sp>
          <p:nvSpPr>
            <p:cNvPr id="4104" name="Text Box 10">
              <a:extLst>
                <a:ext uri="{FF2B5EF4-FFF2-40B4-BE49-F238E27FC236}">
                  <a16:creationId xmlns:a16="http://schemas.microsoft.com/office/drawing/2014/main" id="{D35975D2-F7B8-44F2-A8DE-9F4EB6B8D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659"/>
              <a:ext cx="45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证明 </a:t>
              </a:r>
            </a:p>
          </p:txBody>
        </p:sp>
        <p:graphicFrame>
          <p:nvGraphicFramePr>
            <p:cNvPr id="4098" name="Object 13">
              <a:extLst>
                <a:ext uri="{FF2B5EF4-FFF2-40B4-BE49-F238E27FC236}">
                  <a16:creationId xmlns:a16="http://schemas.microsoft.com/office/drawing/2014/main" id="{25BA8FA1-2435-4059-9FE0-76992A34CB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88409"/>
                </p:ext>
              </p:extLst>
            </p:nvPr>
          </p:nvGraphicFramePr>
          <p:xfrm>
            <a:off x="1247" y="2630"/>
            <a:ext cx="2540" cy="1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65" name="Equation" r:id="rId5" imgW="1663560" imgH="736560" progId="Equation.DSMT4">
                    <p:embed/>
                  </p:oleObj>
                </mc:Choice>
                <mc:Fallback>
                  <p:oleObj name="Equation" r:id="rId5" imgW="1663560" imgH="736560" progId="Equation.DSMT4">
                    <p:embed/>
                    <p:pic>
                      <p:nvPicPr>
                        <p:cNvPr id="4098" name="Object 13">
                          <a:extLst>
                            <a:ext uri="{FF2B5EF4-FFF2-40B4-BE49-F238E27FC236}">
                              <a16:creationId xmlns:a16="http://schemas.microsoft.com/office/drawing/2014/main" id="{25BA8FA1-2435-4059-9FE0-76992A34CB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30"/>
                          <a:ext cx="2540" cy="1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5">
              <a:extLst>
                <a:ext uri="{FF2B5EF4-FFF2-40B4-BE49-F238E27FC236}">
                  <a16:creationId xmlns:a16="http://schemas.microsoft.com/office/drawing/2014/main" id="{491F06B5-EDB6-46CE-867B-E24C85CE2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3715"/>
              <a:ext cx="20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将定理 </a:t>
              </a:r>
              <a:r>
                <a:rPr lang="en-US" altLang="zh-CN" sz="2800" b="1">
                  <a:latin typeface="宋体" panose="02010600030101010101" pitchFamily="2" charset="-122"/>
                </a:rPr>
                <a:t>1 </a:t>
              </a:r>
              <a:r>
                <a:rPr lang="zh-CN" altLang="en-US" sz="2800" b="1">
                  <a:latin typeface="宋体" panose="02010600030101010101" pitchFamily="2" charset="-122"/>
                </a:rPr>
                <a:t>代入即可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2947-E46D-4A6D-9BD7-8D569D2F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应用</a:t>
            </a:r>
            <a:br>
              <a:rPr lang="zh-CN" alt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0C625735-756C-40BF-A376-61756A7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361111-0A0E-4309-A045-CCDEE3DD7EDC}" type="slidenum">
              <a:rPr lang="en-US" altLang="zh-CN">
                <a:latin typeface="Arial Black" panose="020B0A04020102020204" pitchFamily="34" charset="0"/>
              </a:rPr>
              <a:pPr eaLnBrk="1" hangingPunct="1"/>
              <a:t>47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81253" name="Text Box 1029">
            <a:extLst>
              <a:ext uri="{FF2B5EF4-FFF2-40B4-BE49-F238E27FC236}">
                <a16:creationId xmlns:a16="http://schemas.microsoft.com/office/drawing/2014/main" id="{1EA70B5B-63E7-4777-AD57-E3DFCF3A3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24175"/>
            <a:ext cx="777716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1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1000 },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如下定义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个子集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5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6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8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81259" name="Text Box 1035">
            <a:extLst>
              <a:ext uri="{FF2B5EF4-FFF2-40B4-BE49-F238E27FC236}">
                <a16:creationId xmlns:a16="http://schemas.microsoft.com/office/drawing/2014/main" id="{83C0917F-9E4C-429F-9FDD-3801028BE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77041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1  </a:t>
            </a:r>
            <a:r>
              <a:rPr lang="zh-CN" altLang="en-US" sz="2800" b="1">
                <a:latin typeface="Times New Roman" panose="02020603050405020304" pitchFamily="18" charset="0"/>
              </a:rPr>
              <a:t>求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</a:rPr>
              <a:t>1000</a:t>
            </a:r>
            <a:r>
              <a:rPr lang="zh-CN" altLang="en-US" sz="2800" b="1"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1000</a:t>
            </a:r>
            <a:r>
              <a:rPr lang="zh-CN" altLang="en-US" sz="2800" b="1"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>
                <a:latin typeface="Times New Roman" panose="02020603050405020304" pitchFamily="18" charset="0"/>
              </a:rPr>
              <a:t>5 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6 </a:t>
            </a:r>
            <a:r>
              <a:rPr lang="zh-CN" altLang="en-US" sz="2800" b="1"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>
                <a:latin typeface="Times New Roman" panose="02020603050405020304" pitchFamily="18" charset="0"/>
              </a:rPr>
              <a:t>8 </a:t>
            </a:r>
            <a:r>
              <a:rPr lang="zh-CN" altLang="en-US" sz="2800" b="1">
                <a:latin typeface="Times New Roman" panose="02020603050405020304" pitchFamily="18" charset="0"/>
              </a:rPr>
              <a:t>整除的数有多少个？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2500-64CD-4A5A-A4FC-157F1F5A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1</a:t>
            </a:r>
            <a:r>
              <a:rPr lang="zh-CN" altLang="en-US" sz="4000" dirty="0"/>
              <a:t>（续）</a:t>
            </a:r>
            <a:br>
              <a:rPr lang="zh-CN" altLang="en-US" sz="4000" dirty="0"/>
            </a:br>
            <a:endParaRPr lang="zh-CN" altLang="en-US" dirty="0"/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8628906-609F-4A6B-80C8-E14EE53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466E0A-E8FE-44CC-9283-61C958465D0A}" type="slidenum">
              <a:rPr lang="en-US" altLang="zh-CN">
                <a:latin typeface="Arial Black" panose="020B0A04020102020204" pitchFamily="34" charset="0"/>
              </a:rPr>
              <a:pPr eaLnBrk="1" hangingPunct="1"/>
              <a:t>48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FBF47E4E-7EB3-4D2A-B901-E9C367F1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80772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对上述子集计数：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|=1000,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|=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=200,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|=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1000/6=166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1000/8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=125,</a:t>
            </a: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1000/30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=33,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1000/40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=25,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|= 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1000/24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=41,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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1000/120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800" b="1" dirty="0">
                <a:latin typeface="Times New Roman" panose="02020603050405020304" pitchFamily="18" charset="0"/>
              </a:rPr>
              <a:t> =8,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1734" name="Text Box 6">
            <a:extLst>
              <a:ext uri="{FF2B5EF4-FFF2-40B4-BE49-F238E27FC236}">
                <a16:creationId xmlns:a16="http://schemas.microsoft.com/office/drawing/2014/main" id="{2A9C415E-9346-44D4-B492-926C72E2B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29225"/>
            <a:ext cx="8604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代入公式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= 1000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(200+166+125)+(33+25+41)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8=600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  <p:bldP spid="2017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2190141-801F-437C-B6DF-8EC8C8C5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文氏图法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112E95A2-CB14-40B2-B54A-A983B5811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之间（包含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在内）既不能被 </a:t>
            </a:r>
            <a:r>
              <a:rPr lang="en-US" altLang="zh-CN" sz="2800" b="1" dirty="0"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latin typeface="Times New Roman" panose="02020603050405020304" pitchFamily="18" charset="0"/>
              </a:rPr>
              <a:t>整除，也不能被 </a:t>
            </a:r>
            <a:r>
              <a:rPr lang="en-US" altLang="zh-CN" sz="2800" b="1" dirty="0"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latin typeface="Times New Roman" panose="02020603050405020304" pitchFamily="18" charset="0"/>
              </a:rPr>
              <a:t>整除的数有多少个？</a:t>
            </a:r>
          </a:p>
        </p:txBody>
      </p:sp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540EDF6A-3779-4ABA-9AE8-908FB8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048329-9478-4CA6-B011-F108885AD00E}" type="slidenum">
              <a:rPr lang="en-US" altLang="zh-CN">
                <a:latin typeface="Arial Black" panose="020B0A04020102020204" pitchFamily="34" charset="0"/>
              </a:rPr>
              <a:pPr eaLnBrk="1" hangingPunct="1"/>
              <a:t>49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pic>
        <p:nvPicPr>
          <p:cNvPr id="171013" name="Picture 5" descr="tu3">
            <a:extLst>
              <a:ext uri="{FF2B5EF4-FFF2-40B4-BE49-F238E27FC236}">
                <a16:creationId xmlns:a16="http://schemas.microsoft.com/office/drawing/2014/main" id="{2A792572-1288-4582-9E23-2CA88151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65475"/>
            <a:ext cx="3960813" cy="3240087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F42819D-7A7E-44A3-A272-E4130BDB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3.1  </a:t>
            </a: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集合的基本概念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381E440-E122-4234-A6D4-2B3611024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>
                <a:solidFill>
                  <a:srgbClr val="333300"/>
                </a:solidFill>
              </a:rPr>
              <a:t> </a:t>
            </a:r>
            <a:r>
              <a:rPr lang="zh-CN" altLang="en-US" sz="3400" b="1" dirty="0"/>
              <a:t>集合的定义与表示</a:t>
            </a:r>
          </a:p>
          <a:p>
            <a:pPr eaLnBrk="1" hangingPunct="1"/>
            <a:r>
              <a:rPr lang="zh-CN" altLang="en-US" b="1" dirty="0"/>
              <a:t> 集合与元素</a:t>
            </a:r>
          </a:p>
          <a:p>
            <a:pPr eaLnBrk="1" hangingPunct="1"/>
            <a:r>
              <a:rPr lang="zh-CN" altLang="en-US" b="1" dirty="0"/>
              <a:t> 集合之间的关系</a:t>
            </a:r>
          </a:p>
          <a:p>
            <a:pPr eaLnBrk="1" hangingPunct="1"/>
            <a:r>
              <a:rPr lang="zh-CN" altLang="en-US" b="1" dirty="0"/>
              <a:t> 空集</a:t>
            </a:r>
          </a:p>
          <a:p>
            <a:pPr eaLnBrk="1" hangingPunct="1"/>
            <a:r>
              <a:rPr lang="zh-CN" altLang="en-US" b="1" dirty="0"/>
              <a:t> 全集</a:t>
            </a:r>
          </a:p>
          <a:p>
            <a:pPr eaLnBrk="1" hangingPunct="1"/>
            <a:r>
              <a:rPr lang="zh-CN" altLang="en-US" b="1" dirty="0"/>
              <a:t> 幂集</a:t>
            </a:r>
          </a:p>
          <a:p>
            <a:pPr lvl="1" eaLnBrk="1" hangingPunct="1"/>
            <a:endParaRPr lang="zh-CN" altLang="en-US" sz="3200" b="1" dirty="0"/>
          </a:p>
          <a:p>
            <a:pPr lvl="1" eaLnBrk="1" hangingPunct="1"/>
            <a:endParaRPr lang="en-US" altLang="zh-CN" dirty="0"/>
          </a:p>
        </p:txBody>
      </p:sp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B9DF5916-7930-46CA-A377-3C5E0493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9CE01-1D7D-4965-9B74-D5C33F96F3AD}" type="slidenum">
              <a:rPr lang="en-US" altLang="zh-CN" smtClean="0">
                <a:latin typeface="Arial Black" panose="020B0A04020102020204" pitchFamily="34" charset="0"/>
              </a:rPr>
              <a:pPr eaLnBrk="1" hangingPunct="1"/>
              <a:t>5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09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D421EA-050B-4CB5-9261-7397DD2A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应用</a:t>
            </a:r>
            <a:b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9B3E79AC-4BC8-41CE-87C3-5EF571579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6" y="1350963"/>
            <a:ext cx="8335962" cy="4957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24</a:t>
            </a:r>
            <a:r>
              <a:rPr lang="zh-CN" altLang="en-US" sz="2000" b="1" dirty="0">
                <a:latin typeface="Times New Roman" panose="02020603050405020304" pitchFamily="18" charset="0"/>
              </a:rPr>
              <a:t>名科技人员，每人至少会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门外语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英语：</a:t>
            </a:r>
            <a:r>
              <a:rPr lang="en-US" altLang="zh-CN" sz="2000" b="1" dirty="0">
                <a:latin typeface="Times New Roman" panose="02020603050405020304" pitchFamily="18" charset="0"/>
              </a:rPr>
              <a:t>13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日语：</a:t>
            </a:r>
            <a:r>
              <a:rPr lang="en-US" altLang="zh-CN" sz="2000" b="1" dirty="0"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德语：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法语：</a:t>
            </a:r>
            <a:r>
              <a:rPr lang="en-US" altLang="zh-CN" sz="2000" b="1" dirty="0">
                <a:latin typeface="Times New Roman" panose="02020603050405020304" pitchFamily="18" charset="0"/>
              </a:rPr>
              <a:t>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英日：</a:t>
            </a:r>
            <a:r>
              <a:rPr lang="en-US" altLang="zh-CN" sz="2000" b="1" dirty="0">
                <a:latin typeface="Times New Roman" panose="02020603050405020304" pitchFamily="18" charset="0"/>
              </a:rPr>
              <a:t>2;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英德：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英法：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；   法德：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会日语的不会法语、德语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求：只会 </a:t>
            </a:r>
            <a:r>
              <a:rPr lang="en-US" altLang="zh-CN" sz="2000" b="1" dirty="0">
                <a:latin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种语言人数，会 </a:t>
            </a:r>
            <a:r>
              <a:rPr lang="en-US" altLang="zh-CN" sz="2000" b="1" dirty="0">
                <a:latin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</a:rPr>
              <a:t>种语言人数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解：用</a:t>
            </a:r>
            <a:r>
              <a:rPr lang="en-US" altLang="zh-CN" sz="2000" b="1" dirty="0">
                <a:latin typeface="Times New Roman" panose="02020603050405020304" pitchFamily="18" charset="0"/>
              </a:rPr>
              <a:t>A,B,C,D</a:t>
            </a:r>
            <a:r>
              <a:rPr lang="zh-CN" altLang="en-US" sz="2000" b="1" dirty="0">
                <a:latin typeface="Times New Roman" panose="02020603050405020304" pitchFamily="18" charset="0"/>
              </a:rPr>
              <a:t>分别表示会英，法，德，日的人。</a:t>
            </a: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70F1C4D0-8D2C-4C07-99A2-9C33946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74D3DA-72C8-4BB1-BA75-26A964E76E99}" type="slidenum">
              <a:rPr lang="en-US" altLang="zh-CN">
                <a:latin typeface="Arial Black" panose="020B0A04020102020204" pitchFamily="34" charset="0"/>
              </a:rPr>
              <a:pPr eaLnBrk="1" hangingPunct="1"/>
              <a:t>50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22351F00-9F8D-431F-A4D7-27D18FC9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18" y="4238625"/>
            <a:ext cx="3671887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+2(4-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+2=13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+2(4-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=9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+2(4-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=10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+3(4-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=19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=1,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=4,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=2,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81A71DC-9D4C-476F-BD50-1025ECFE89D5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4046537"/>
            <a:ext cx="3455987" cy="2741613"/>
            <a:chOff x="431" y="2478"/>
            <a:chExt cx="2177" cy="1727"/>
          </a:xfrm>
        </p:grpSpPr>
        <p:pic>
          <p:nvPicPr>
            <p:cNvPr id="52230" name="Picture 5" descr="图形1">
              <a:extLst>
                <a:ext uri="{FF2B5EF4-FFF2-40B4-BE49-F238E27FC236}">
                  <a16:creationId xmlns:a16="http://schemas.microsoft.com/office/drawing/2014/main" id="{5AC35273-1153-47F2-83C1-261A5DE88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659"/>
              <a:ext cx="2177" cy="1451"/>
            </a:xfrm>
            <a:prstGeom prst="rect">
              <a:avLst/>
            </a:prstGeom>
            <a:solidFill>
              <a:srgbClr val="E8F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60BCA3EB-4052-4414-914B-DCE2E1CC2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47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E56697A2-16D7-4301-B621-40A506792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47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7B66B12D-C12B-4252-AE38-C0048354D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974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48B4099D-2328-40D7-9015-969C100E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478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3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C6E3-A43D-4526-896C-6DCA0136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  <a:t>课堂练习</a:t>
            </a:r>
            <a:br>
              <a:rPr lang="zh-CN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</a:b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0" name="灯片编号占位符 2">
            <a:extLst>
              <a:ext uri="{FF2B5EF4-FFF2-40B4-BE49-F238E27FC236}">
                <a16:creationId xmlns:a16="http://schemas.microsoft.com/office/drawing/2014/main" id="{233322DF-4326-41BE-9106-21FAD0A5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4840CF-358D-4181-A90A-6AE4A9056177}" type="slidenum">
              <a:rPr lang="en-US" altLang="zh-CN">
                <a:latin typeface="Arial Black" panose="020B0A04020102020204" pitchFamily="34" charset="0"/>
              </a:rPr>
              <a:pPr eaLnBrk="1" hangingPunct="1"/>
              <a:t>51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3252" name="Text Box 5">
            <a:extLst>
              <a:ext uri="{FF2B5EF4-FFF2-40B4-BE49-F238E27FC236}">
                <a16:creationId xmlns:a16="http://schemas.microsoft.com/office/drawing/2014/main" id="{A5AEF9CE-999E-46B0-810F-C0B7A9AC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6327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一个班有</a:t>
            </a:r>
            <a:r>
              <a:rPr lang="en-US" altLang="zh-CN" sz="2800" b="1" dirty="0">
                <a:latin typeface="Times New Roman" panose="02020603050405020304" pitchFamily="18" charset="0"/>
              </a:rPr>
              <a:t>50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个学生，在第一次考试中得</a:t>
            </a:r>
            <a:r>
              <a:rPr lang="en-US" altLang="zh-CN" sz="2800" b="1" dirty="0">
                <a:latin typeface="Times New Roman" panose="02020603050405020304" pitchFamily="18" charset="0"/>
              </a:rPr>
              <a:t>95</a:t>
            </a:r>
            <a:r>
              <a:rPr lang="zh-CN" altLang="en-US" sz="2800" b="1" dirty="0">
                <a:latin typeface="Times New Roman" panose="02020603050405020304" pitchFamily="18" charset="0"/>
              </a:rPr>
              <a:t>分的有</a:t>
            </a:r>
            <a:r>
              <a:rPr lang="en-US" altLang="zh-CN" sz="2800" b="1" dirty="0">
                <a:latin typeface="Times New Roman" panose="02020603050405020304" pitchFamily="18" charset="0"/>
              </a:rPr>
              <a:t>26</a:t>
            </a:r>
            <a:r>
              <a:rPr lang="zh-CN" altLang="en-US" sz="2800" b="1" dirty="0">
                <a:latin typeface="Times New Roman" panose="02020603050405020304" pitchFamily="18" charset="0"/>
              </a:rPr>
              <a:t>人，在第二次考试中得</a:t>
            </a:r>
            <a:r>
              <a:rPr lang="en-US" altLang="zh-CN" sz="2800" b="1" dirty="0">
                <a:latin typeface="Times New Roman" panose="02020603050405020304" pitchFamily="18" charset="0"/>
              </a:rPr>
              <a:t>95</a:t>
            </a:r>
            <a:r>
              <a:rPr lang="zh-CN" altLang="en-US" sz="2800" b="1" dirty="0">
                <a:latin typeface="Times New Roman" panose="02020603050405020304" pitchFamily="18" charset="0"/>
              </a:rPr>
              <a:t>分的有</a:t>
            </a:r>
            <a:r>
              <a:rPr lang="en-US" altLang="zh-CN" sz="2800" b="1" dirty="0">
                <a:latin typeface="Times New Roman" panose="02020603050405020304" pitchFamily="18" charset="0"/>
              </a:rPr>
              <a:t>21</a:t>
            </a:r>
            <a:r>
              <a:rPr lang="zh-CN" altLang="en-US" sz="2800" b="1" dirty="0">
                <a:latin typeface="Times New Roman" panose="02020603050405020304" pitchFamily="18" charset="0"/>
              </a:rPr>
              <a:t>人，如果两次考试中没有得</a:t>
            </a:r>
            <a:r>
              <a:rPr lang="en-US" altLang="zh-CN" sz="2800" b="1" dirty="0">
                <a:latin typeface="Times New Roman" panose="02020603050405020304" pitchFamily="18" charset="0"/>
              </a:rPr>
              <a:t>95</a:t>
            </a:r>
            <a:r>
              <a:rPr lang="zh-CN" altLang="en-US" sz="2800" b="1" dirty="0">
                <a:latin typeface="Times New Roman" panose="02020603050405020304" pitchFamily="18" charset="0"/>
              </a:rPr>
              <a:t>分的有</a:t>
            </a:r>
            <a:r>
              <a:rPr lang="en-US" altLang="zh-CN" sz="2800" b="1" dirty="0">
                <a:latin typeface="Times New Roman" panose="02020603050405020304" pitchFamily="18" charset="0"/>
              </a:rPr>
              <a:t>17</a:t>
            </a:r>
            <a:r>
              <a:rPr lang="zh-CN" altLang="en-US" sz="2800" b="1" dirty="0">
                <a:latin typeface="Times New Roman" panose="02020603050405020304" pitchFamily="18" charset="0"/>
              </a:rPr>
              <a:t>人，那么两次考试都得</a:t>
            </a:r>
            <a:r>
              <a:rPr lang="en-US" altLang="zh-CN" sz="2800" b="1" dirty="0">
                <a:latin typeface="Times New Roman" panose="02020603050405020304" pitchFamily="18" charset="0"/>
              </a:rPr>
              <a:t>95</a:t>
            </a:r>
            <a:r>
              <a:rPr lang="zh-CN" altLang="en-US" sz="2800" b="1" dirty="0">
                <a:latin typeface="Times New Roman" panose="02020603050405020304" pitchFamily="18" charset="0"/>
              </a:rPr>
              <a:t>分的有多少人？</a:t>
            </a:r>
          </a:p>
        </p:txBody>
      </p:sp>
    </p:spTree>
    <p:extLst>
      <p:ext uri="{BB962C8B-B14F-4D97-AF65-F5344CB8AC3E}">
        <p14:creationId xmlns:p14="http://schemas.microsoft.com/office/powerpoint/2010/main" val="523053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2">
            <a:extLst>
              <a:ext uri="{FF2B5EF4-FFF2-40B4-BE49-F238E27FC236}">
                <a16:creationId xmlns:a16="http://schemas.microsoft.com/office/drawing/2014/main" id="{D969E03B-AB1B-44B9-9A02-CED43C8A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686BCD-904A-4048-956D-1284C7BE887B}" type="slidenum">
              <a:rPr lang="en-US" altLang="zh-CN">
                <a:latin typeface="Arial Black" panose="020B0A04020102020204" pitchFamily="34" charset="0"/>
              </a:rPr>
              <a:pPr eaLnBrk="1" hangingPunct="1"/>
              <a:t>52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55B6025A-AB90-477C-8BEC-C6CBBA58C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9275"/>
            <a:ext cx="74168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解：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 设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分别为第一次和第二次考试中得</a:t>
            </a:r>
            <a:r>
              <a:rPr lang="en-US" altLang="zh-CN" sz="2800" b="1" dirty="0"/>
              <a:t>95</a:t>
            </a:r>
            <a:r>
              <a:rPr lang="zh-CN" altLang="en-US" sz="2800" b="1" dirty="0"/>
              <a:t>分的学生集合，则：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018BB970-EBA8-4C0D-942A-D80CA1E57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81308"/>
              </p:ext>
            </p:extLst>
          </p:nvPr>
        </p:nvGraphicFramePr>
        <p:xfrm>
          <a:off x="1628775" y="2276475"/>
          <a:ext cx="52387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55" name="Equation" r:id="rId3" imgW="2082600" imgH="304560" progId="Equation.DSMT4">
                  <p:embed/>
                </p:oleObj>
              </mc:Choice>
              <mc:Fallback>
                <p:oleObj name="Equation" r:id="rId3" imgW="2082600" imgH="304560" progId="Equation.DSMT4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018BB970-EBA8-4C0D-942A-D80CA1E57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276475"/>
                        <a:ext cx="52387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">
            <a:extLst>
              <a:ext uri="{FF2B5EF4-FFF2-40B4-BE49-F238E27FC236}">
                <a16:creationId xmlns:a16="http://schemas.microsoft.com/office/drawing/2014/main" id="{D1E5D189-6BB5-4E38-851F-3E28C6DA2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9972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于是：</a:t>
            </a:r>
          </a:p>
        </p:txBody>
      </p:sp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6704CCD6-7631-4CB3-BF28-A6C9E14E5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31014"/>
              </p:ext>
            </p:extLst>
          </p:nvPr>
        </p:nvGraphicFramePr>
        <p:xfrm>
          <a:off x="1889125" y="3573463"/>
          <a:ext cx="5175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56" name="Equation" r:id="rId5" imgW="2057400" imgH="304560" progId="Equation.DSMT4">
                  <p:embed/>
                </p:oleObj>
              </mc:Choice>
              <mc:Fallback>
                <p:oleObj name="Equation" r:id="rId5" imgW="2057400" imgH="304560" progId="Equation.DSMT4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6704CCD6-7631-4CB3-BF28-A6C9E14E5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573463"/>
                        <a:ext cx="51752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extLst>
              <a:ext uri="{FF2B5EF4-FFF2-40B4-BE49-F238E27FC236}">
                <a16:creationId xmlns:a16="http://schemas.microsoft.com/office/drawing/2014/main" id="{2F0AEB1E-DC5B-47FF-979F-D73B2956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3706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从而：</a:t>
            </a:r>
          </a:p>
        </p:txBody>
      </p:sp>
      <p:graphicFrame>
        <p:nvGraphicFramePr>
          <p:cNvPr id="5124" name="Object 9">
            <a:extLst>
              <a:ext uri="{FF2B5EF4-FFF2-40B4-BE49-F238E27FC236}">
                <a16:creationId xmlns:a16="http://schemas.microsoft.com/office/drawing/2014/main" id="{5E6EAAEB-13F3-45A9-9EB7-CAE34FEFD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84832"/>
              </p:ext>
            </p:extLst>
          </p:nvPr>
        </p:nvGraphicFramePr>
        <p:xfrm>
          <a:off x="2200275" y="4757738"/>
          <a:ext cx="49847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57" name="Equation" r:id="rId7" imgW="1981080" imgH="507960" progId="Equation.DSMT4">
                  <p:embed/>
                </p:oleObj>
              </mc:Choice>
              <mc:Fallback>
                <p:oleObj name="Equation" r:id="rId7" imgW="1981080" imgH="507960" progId="Equation.DSMT4">
                  <p:embed/>
                  <p:pic>
                    <p:nvPicPr>
                      <p:cNvPr id="5124" name="Object 9">
                        <a:extLst>
                          <a:ext uri="{FF2B5EF4-FFF2-40B4-BE49-F238E27FC236}">
                            <a16:creationId xmlns:a16="http://schemas.microsoft.com/office/drawing/2014/main" id="{5E6EAAEB-13F3-45A9-9EB7-CAE34FEFD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757738"/>
                        <a:ext cx="498475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189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2D5D-2A29-4487-8B1A-712D469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双足机器人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DC0D7-9B0E-4E80-B77F-7DA724FB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Boston Dynamics</a:t>
            </a:r>
          </a:p>
          <a:p>
            <a:pPr lvl="1"/>
            <a:r>
              <a:rPr lang="en-US" altLang="zh-CN" sz="2400" dirty="0">
                <a:hlinkClick r:id="rId2"/>
              </a:rPr>
              <a:t>https://www.bilibili.com/video/av23310922?from=search&amp;seid=973510574045706336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3"/>
              </a:rPr>
              <a:t>https://www.bilibili.com/video/av8881206/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4"/>
              </a:rPr>
              <a:t>https://www.bilibili.com/video/av33656579?from=search&amp;seid=18114984085900506712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3"/>
              </a:rPr>
              <a:t>https://www.bilibili.com/video/av34011113?from=search&amp;seid=10591836558492474403</a:t>
            </a:r>
          </a:p>
          <a:p>
            <a:pPr lvl="1"/>
            <a:endParaRPr lang="en-US" altLang="zh-CN" sz="2400" dirty="0">
              <a:hlinkClick r:id="rId3"/>
            </a:endParaRPr>
          </a:p>
          <a:p>
            <a:pPr lvl="1"/>
            <a:r>
              <a:rPr lang="en-US" altLang="zh-CN" sz="2400" dirty="0">
                <a:hlinkClick r:id="rId3"/>
              </a:rPr>
              <a:t>https://www.bilibili.com/video/av25309073?from=search&amp;seid=12769072026264501635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98F10-FB29-49F6-ADBC-A70B1FE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0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CFFB6F86-0D9F-4DD7-8248-0E98E19BF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集合定义与表示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D2D671-2DD7-4573-AD4E-36E3EFB2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639888"/>
            <a:ext cx="8408292" cy="4957762"/>
          </a:xfrm>
        </p:spPr>
        <p:txBody>
          <a:bodyPr/>
          <a:lstStyle/>
          <a:p>
            <a:r>
              <a:rPr lang="zh-CN" altLang="en-US" sz="2800" dirty="0"/>
              <a:t>集合</a:t>
            </a:r>
          </a:p>
          <a:p>
            <a:pPr lvl="1"/>
            <a:r>
              <a:rPr lang="zh-CN" altLang="en-US" sz="2400" dirty="0"/>
              <a:t>理解：</a:t>
            </a:r>
            <a:r>
              <a:rPr lang="zh-CN" altLang="en-US" sz="2400" b="1" dirty="0">
                <a:solidFill>
                  <a:srgbClr val="FFFF00"/>
                </a:solidFill>
              </a:rPr>
              <a:t>一些离散个体组成的整体组成集合的个体称为它的元素  </a:t>
            </a:r>
          </a:p>
          <a:p>
            <a:r>
              <a:rPr lang="zh-CN" altLang="en-US" sz="2800" dirty="0"/>
              <a:t>集合的表示：（用大写的英文字母标记）</a:t>
            </a:r>
          </a:p>
          <a:p>
            <a:pPr lvl="1"/>
            <a:r>
              <a:rPr lang="zh-CN" altLang="en-US" sz="2400" dirty="0">
                <a:solidFill>
                  <a:srgbClr val="FFFF00"/>
                </a:solidFill>
              </a:rPr>
              <a:t>列元素法</a:t>
            </a:r>
            <a:r>
              <a:rPr lang="zh-CN" altLang="en-US" sz="2400" dirty="0"/>
              <a:t>：列出集合的所有元素，元素之间用逗号隔开，并用</a:t>
            </a:r>
            <a:r>
              <a:rPr lang="en-US" altLang="zh-CN" sz="2400" dirty="0"/>
              <a:t>{ }</a:t>
            </a:r>
            <a:r>
              <a:rPr lang="zh-CN" altLang="en-US" sz="2400" dirty="0"/>
              <a:t>括起来 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A={ a, b, c, d }</a:t>
            </a:r>
          </a:p>
          <a:p>
            <a:pPr lvl="1"/>
            <a:r>
              <a:rPr lang="zh-CN" altLang="en-US" sz="2400" dirty="0">
                <a:solidFill>
                  <a:srgbClr val="FFFF00"/>
                </a:solidFill>
              </a:rPr>
              <a:t>谓词表示法</a:t>
            </a:r>
            <a:r>
              <a:rPr lang="zh-CN" altLang="en-US" sz="2400" dirty="0"/>
              <a:t>：用谓词概括集合中元素的属性</a:t>
            </a:r>
          </a:p>
          <a:p>
            <a:pPr marL="457200" lvl="1" indent="0">
              <a:buNone/>
            </a:pPr>
            <a:r>
              <a:rPr lang="en-US" altLang="zh-CN" sz="2400" dirty="0"/>
              <a:t>	B={ x | P(x) }	</a:t>
            </a:r>
          </a:p>
          <a:p>
            <a:pPr marL="457200" lvl="1" indent="0">
              <a:buNone/>
            </a:pPr>
            <a:r>
              <a:rPr lang="en-US" altLang="zh-CN" sz="2400" dirty="0"/>
              <a:t>	B </a:t>
            </a:r>
            <a:r>
              <a:rPr lang="zh-CN" altLang="en-US" sz="2400" dirty="0"/>
              <a:t>由使得 </a:t>
            </a:r>
            <a:r>
              <a:rPr lang="en-US" altLang="zh-CN" sz="2400" dirty="0"/>
              <a:t>P(x) </a:t>
            </a:r>
            <a:r>
              <a:rPr lang="zh-CN" altLang="en-US" sz="2400" dirty="0"/>
              <a:t>为真的全体</a:t>
            </a:r>
            <a:r>
              <a:rPr lang="en-US" altLang="zh-CN" sz="2400" dirty="0"/>
              <a:t>x </a:t>
            </a:r>
            <a:r>
              <a:rPr lang="zh-CN" altLang="en-US" sz="2400" dirty="0"/>
              <a:t>构成。              </a:t>
            </a:r>
          </a:p>
          <a:p>
            <a:endParaRPr lang="zh-CN" altLang="en-US" sz="2800" dirty="0"/>
          </a:p>
        </p:txBody>
      </p:sp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4E4F883D-9864-428E-971D-87C81C19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AAF201-FD2E-409B-9B71-273205C6F02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7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6617D480-BBF3-40EC-B22D-2C4D194EA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集合定义与表示（续）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5F3E239-CCAA-4365-BAC7-45FE4607F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常用数集：</a:t>
            </a:r>
          </a:p>
          <a:p>
            <a:pPr marL="0" indent="0">
              <a:buNone/>
            </a:pPr>
            <a:r>
              <a:rPr lang="en-US" altLang="zh-CN" b="1" i="1" dirty="0"/>
              <a:t>N, Z, Q, R, C</a:t>
            </a:r>
            <a:r>
              <a:rPr lang="en-US" altLang="zh-CN" b="1" dirty="0"/>
              <a:t> </a:t>
            </a:r>
            <a:r>
              <a:rPr lang="zh-CN" altLang="en-US" dirty="0"/>
              <a:t>分别表示自然数、整数、有理数、实数和复数集合，注意 </a:t>
            </a:r>
            <a:r>
              <a:rPr lang="en-US" altLang="zh-CN" dirty="0"/>
              <a:t>0 </a:t>
            </a:r>
            <a:r>
              <a:rPr lang="zh-CN" altLang="en-US" dirty="0"/>
              <a:t>是自然数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F5CAC205-9700-4354-BAC0-584EF64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129890-5589-400C-A840-FF4EAA147B1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7D35CC0-9BBA-45DE-843A-B7254753E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集合与元素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694AFEA-4B71-4CAD-B427-ED75A0AD5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1438300"/>
            <a:ext cx="8335962" cy="49577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元素与集合的关系：</a:t>
            </a:r>
            <a:r>
              <a:rPr lang="zh-CN" altLang="en-US" sz="2800" b="1" dirty="0">
                <a:solidFill>
                  <a:srgbClr val="FFFF00"/>
                </a:solidFill>
              </a:rPr>
              <a:t>隶属关系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3300"/>
                </a:solidFill>
              </a:rPr>
              <a:t>        </a:t>
            </a:r>
            <a:r>
              <a:rPr lang="zh-CN" altLang="en-US" sz="2800" b="1" dirty="0">
                <a:solidFill>
                  <a:srgbClr val="FFFF00"/>
                </a:solidFill>
              </a:rPr>
              <a:t>属于</a:t>
            </a:r>
            <a:r>
              <a:rPr lang="zh-CN" altLang="en-US" sz="2800" b="1" dirty="0">
                <a:solidFill>
                  <a:srgbClr val="FFFF00"/>
                </a:solidFill>
                <a:sym typeface="Symbol" pitchFamily="18" charset="2"/>
              </a:rPr>
              <a:t>，</a:t>
            </a:r>
            <a:r>
              <a:rPr lang="zh-CN" altLang="en-US" sz="2800" b="1" dirty="0">
                <a:solidFill>
                  <a:srgbClr val="FFFF00"/>
                </a:solidFill>
              </a:rPr>
              <a:t>不属于 </a:t>
            </a:r>
            <a:r>
              <a:rPr lang="zh-CN" altLang="en-US" sz="2800" b="1" dirty="0">
                <a:solidFill>
                  <a:srgbClr val="FFFF00"/>
                </a:solidFill>
                <a:sym typeface="Symbol" pitchFamily="18" charset="2"/>
              </a:rPr>
              <a:t>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实例：  </a:t>
            </a:r>
            <a:r>
              <a:rPr lang="zh-CN" altLang="en-US" sz="28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={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 x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-1=0 }</a:t>
            </a:r>
            <a:r>
              <a:rPr lang="en-US" altLang="zh-CN" sz="2800" b="1" dirty="0">
                <a:solidFill>
                  <a:schemeClr val="tx2"/>
                </a:solidFill>
              </a:rPr>
              <a:t>,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={-1,1} 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 2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）</a:t>
            </a:r>
            <a:r>
              <a:rPr lang="zh-CN" altLang="en-US" sz="2800" b="1" dirty="0">
                <a:latin typeface="Times New Roman" pitchFamily="18" charset="0"/>
              </a:rPr>
              <a:t>对于任何集合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zh-CN" altLang="en-US" sz="2800" b="1" dirty="0">
                <a:latin typeface="Times New Roman" pitchFamily="18" charset="0"/>
              </a:rPr>
              <a:t>和元素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可以是集合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      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和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两者成立其一，且仅成立其一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   2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）集合中的元素是不相同的，并且没有次序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关系， 如：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{3, 4, 5}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、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{3, 4, 4, 5}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、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{5 ,3, 3, 4}                      </a:t>
            </a:r>
            <a:r>
              <a:rPr lang="en-US" altLang="zh-CN" sz="2800" b="1" dirty="0">
                <a:latin typeface="Times New Roman" pitchFamily="18" charset="0"/>
              </a:rPr>
              <a:t>		</a:t>
            </a:r>
            <a:r>
              <a:rPr lang="zh-CN" altLang="en-US" sz="2800" b="1" dirty="0">
                <a:latin typeface="Times New Roman" pitchFamily="18" charset="0"/>
              </a:rPr>
              <a:t>是同一个集合。</a:t>
            </a:r>
            <a:endParaRPr lang="zh-CN" altLang="en-US" sz="28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293377B5-A81C-4B7C-8E58-B40155CB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058238-99DE-406C-8D0C-1CBCDDAA504C}" type="slidenum">
              <a:rPr lang="en-US" altLang="zh-CN" smtClean="0">
                <a:latin typeface="Arial Black" panose="020B0A04020102020204" pitchFamily="34" charset="0"/>
              </a:rPr>
              <a:pPr eaLnBrk="1" hangingPunct="1"/>
              <a:t>8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8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DE2C95A-895D-4037-B7DE-0260DB2D0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隶属关系的层次结构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F21BDED-B281-49C0-999E-928C501C2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 </a:t>
            </a:r>
            <a:r>
              <a:rPr lang="en-US" altLang="zh-CN" b="1" dirty="0">
                <a:latin typeface="Times New Roman" panose="02020603050405020304" pitchFamily="18" charset="0"/>
              </a:rPr>
              <a:t>3.1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, {{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}}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{{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}}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}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5E849E85-B55F-483B-852D-2E894BDD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7DFB96-28CD-4E0F-8ED7-0AF32C62C1F1}" type="slidenum">
              <a:rPr lang="en-US" altLang="zh-CN">
                <a:latin typeface="Arial Black" panose="020B0A04020102020204" pitchFamily="34" charset="0"/>
              </a:rPr>
              <a:pPr eaLnBrk="1" hangingPunct="1"/>
              <a:t>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pic>
        <p:nvPicPr>
          <p:cNvPr id="113668" name="Picture 4" descr="3">
            <a:extLst>
              <a:ext uri="{FF2B5EF4-FFF2-40B4-BE49-F238E27FC236}">
                <a16:creationId xmlns:a16="http://schemas.microsoft.com/office/drawing/2014/main" id="{40B85A1B-48E0-4C0F-8369-A496B284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2005013"/>
            <a:ext cx="3725862" cy="3894137"/>
          </a:xfrm>
          <a:prstGeom prst="rect">
            <a:avLst/>
          </a:prstGeom>
          <a:solidFill>
            <a:srgbClr val="E8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36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howdyTalk</Template>
  <TotalTime>27437</TotalTime>
  <Words>4684</Words>
  <Application>Microsoft Office PowerPoint</Application>
  <PresentationFormat>全屏显示(4:3)</PresentationFormat>
  <Paragraphs>522</Paragraphs>
  <Slides>53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黑体</vt:lpstr>
      <vt:lpstr>宋体</vt:lpstr>
      <vt:lpstr>Arial</vt:lpstr>
      <vt:lpstr>Arial Black</vt:lpstr>
      <vt:lpstr>Century Gothic</vt:lpstr>
      <vt:lpstr>Harlow Solid Italic</vt:lpstr>
      <vt:lpstr>Symbol</vt:lpstr>
      <vt:lpstr>Times New Roman</vt:lpstr>
      <vt:lpstr>Wingdings</vt:lpstr>
      <vt:lpstr>Wingdings 3</vt:lpstr>
      <vt:lpstr>howdyTalk</vt:lpstr>
      <vt:lpstr>Equation</vt:lpstr>
      <vt:lpstr>MathType 6.0 Equation</vt:lpstr>
      <vt:lpstr>Discrete  Mathematics      </vt:lpstr>
      <vt:lpstr>离散数学· 集合论</vt:lpstr>
      <vt:lpstr>集合论部分</vt:lpstr>
      <vt:lpstr>第3章 集合的基本概念和运算</vt:lpstr>
      <vt:lpstr>3.1  集合的基本概念</vt:lpstr>
      <vt:lpstr>集合定义与表示</vt:lpstr>
      <vt:lpstr>集合定义与表示（续）</vt:lpstr>
      <vt:lpstr>集合与元素</vt:lpstr>
      <vt:lpstr>隶属关系的层次结构</vt:lpstr>
      <vt:lpstr>集合之间的关系</vt:lpstr>
      <vt:lpstr>集合之间的关系（续）</vt:lpstr>
      <vt:lpstr>空集</vt:lpstr>
      <vt:lpstr>全集</vt:lpstr>
      <vt:lpstr>N元集</vt:lpstr>
      <vt:lpstr>幂集</vt:lpstr>
      <vt:lpstr>课堂练习：</vt:lpstr>
      <vt:lpstr>3.2  集合的基本运算</vt:lpstr>
      <vt:lpstr>集合基本运算的定义</vt:lpstr>
      <vt:lpstr>集合基本运算的定义（续）</vt:lpstr>
      <vt:lpstr>文氏图表示</vt:lpstr>
      <vt:lpstr>关于运算的说明</vt:lpstr>
      <vt:lpstr>例1 </vt:lpstr>
      <vt:lpstr>例2</vt:lpstr>
      <vt:lpstr>集合运算的算律</vt:lpstr>
      <vt:lpstr>集合运算的算律（续）</vt:lpstr>
      <vt:lpstr>集合包含或相等的证明方法</vt:lpstr>
      <vt:lpstr>1.命题演算法证 XY</vt:lpstr>
      <vt:lpstr>2.包含传递法证 XY</vt:lpstr>
      <vt:lpstr>3.利用包含的等价条件证 XY</vt:lpstr>
      <vt:lpstr>4.反证法证 XY</vt:lpstr>
      <vt:lpstr>5.利用已知包含式并交运算</vt:lpstr>
      <vt:lpstr>集合相等的证明 1.命题演算法证明X=Y</vt:lpstr>
      <vt:lpstr>2.等式替换证明X=Y</vt:lpstr>
      <vt:lpstr>3.反证法证明X=Y</vt:lpstr>
      <vt:lpstr>3.反证法证明X=Y</vt:lpstr>
      <vt:lpstr>3.反证法证明X=Y</vt:lpstr>
      <vt:lpstr>4.集合运算法证明X=Y</vt:lpstr>
      <vt:lpstr>集合包含或相等的证明方法</vt:lpstr>
      <vt:lpstr>课堂练习</vt:lpstr>
      <vt:lpstr>证明： </vt:lpstr>
      <vt:lpstr>3.3 集合中元素的计数</vt:lpstr>
      <vt:lpstr>集合的基数与有穷集合</vt:lpstr>
      <vt:lpstr>包含排斥原理</vt:lpstr>
      <vt:lpstr>证明</vt:lpstr>
      <vt:lpstr>证明（续）</vt:lpstr>
      <vt:lpstr>推论 </vt:lpstr>
      <vt:lpstr>应用 </vt:lpstr>
      <vt:lpstr>例1（续） </vt:lpstr>
      <vt:lpstr>文氏图法</vt:lpstr>
      <vt:lpstr>应用 </vt:lpstr>
      <vt:lpstr>课堂练习 </vt:lpstr>
      <vt:lpstr>PowerPoint 演示文稿</vt:lpstr>
      <vt:lpstr>双足机器人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989</cp:revision>
  <cp:lastPrinted>2018-09-19T08:00:44Z</cp:lastPrinted>
  <dcterms:created xsi:type="dcterms:W3CDTF">2004-11-29T12:10:45Z</dcterms:created>
  <dcterms:modified xsi:type="dcterms:W3CDTF">2020-10-22T15:39:00Z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