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7"/>
  </p:notesMasterIdLst>
  <p:sldIdLst>
    <p:sldId id="299" r:id="rId2"/>
    <p:sldId id="286" r:id="rId3"/>
    <p:sldId id="302" r:id="rId4"/>
    <p:sldId id="303" r:id="rId5"/>
    <p:sldId id="257" r:id="rId6"/>
    <p:sldId id="259" r:id="rId7"/>
    <p:sldId id="260" r:id="rId8"/>
    <p:sldId id="300" r:id="rId9"/>
    <p:sldId id="261" r:id="rId10"/>
    <p:sldId id="262" r:id="rId11"/>
    <p:sldId id="263" r:id="rId12"/>
    <p:sldId id="264" r:id="rId13"/>
    <p:sldId id="288" r:id="rId14"/>
    <p:sldId id="289" r:id="rId15"/>
    <p:sldId id="291" r:id="rId16"/>
    <p:sldId id="265" r:id="rId17"/>
    <p:sldId id="266" r:id="rId18"/>
    <p:sldId id="267" r:id="rId19"/>
    <p:sldId id="268" r:id="rId20"/>
    <p:sldId id="285" r:id="rId21"/>
    <p:sldId id="269" r:id="rId22"/>
    <p:sldId id="270" r:id="rId23"/>
    <p:sldId id="292" r:id="rId24"/>
    <p:sldId id="293" r:id="rId25"/>
    <p:sldId id="271" r:id="rId26"/>
    <p:sldId id="272" r:id="rId27"/>
    <p:sldId id="273" r:id="rId28"/>
    <p:sldId id="274" r:id="rId29"/>
    <p:sldId id="298" r:id="rId30"/>
    <p:sldId id="301" r:id="rId31"/>
    <p:sldId id="287" r:id="rId32"/>
    <p:sldId id="275" r:id="rId33"/>
    <p:sldId id="276" r:id="rId34"/>
    <p:sldId id="277" r:id="rId35"/>
    <p:sldId id="290" r:id="rId36"/>
    <p:sldId id="278" r:id="rId37"/>
    <p:sldId id="279" r:id="rId38"/>
    <p:sldId id="280" r:id="rId39"/>
    <p:sldId id="281" r:id="rId40"/>
    <p:sldId id="297" r:id="rId41"/>
    <p:sldId id="283" r:id="rId42"/>
    <p:sldId id="284" r:id="rId43"/>
    <p:sldId id="294" r:id="rId44"/>
    <p:sldId id="295" r:id="rId45"/>
    <p:sldId id="296" r:id="rId46"/>
  </p:sldIdLst>
  <p:sldSz cx="9144000" cy="6858000" type="screen4x3"/>
  <p:notesSz cx="6797675" cy="99298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2FF"/>
    <a:srgbClr val="99CCFF"/>
    <a:srgbClr val="C19716"/>
    <a:srgbClr val="DEA900"/>
    <a:srgbClr val="0033CC"/>
    <a:srgbClr val="579393"/>
    <a:srgbClr val="D6E2E3"/>
    <a:srgbClr val="FF6161"/>
    <a:srgbClr val="BEDDCF"/>
    <a:srgbClr val="B5D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60"/>
  </p:normalViewPr>
  <p:slideViewPr>
    <p:cSldViewPr>
      <p:cViewPr>
        <p:scale>
          <a:sx n="50" d="100"/>
          <a:sy n="50" d="100"/>
        </p:scale>
        <p:origin x="1152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6661"/>
            <a:ext cx="4984962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 Black" panose="020B0A040201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3322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 Black" panose="020B0A04020102020204" pitchFamily="34" charset="0"/>
              </a:defRPr>
            </a:lvl1pPr>
          </a:lstStyle>
          <a:p>
            <a:fld id="{ACF69D9D-DFB8-496E-9D74-9E83E21A0BC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56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FFE7555-B3CA-4590-AFB4-09FC5162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234468-DB6D-4EE3-9581-09264F0FF7F7}" type="slidenum">
              <a:rPr lang="en-US" altLang="zh-CN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495F8B3-772A-4328-806E-C8C1F3988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C664242-78BC-4463-94F8-F24AC4738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26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4572952-910A-41C6-9FED-E68FC6BC765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15D06-E7F2-4EB5-BBB0-5998C474ADA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3BCBA-5778-4A5F-A1B4-E2FFDD9671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en-US" dirty="0"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CFD572E-76B6-446F-9E62-52235E224A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A22B-9200-4C63-9678-2C60570EC2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A9ACA367-38D5-4A04-8643-D847B9B0B8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EFDBB7BB-7B52-4110-B457-78ECBD5D8D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0EDF4-9D9B-4131-8B92-D1DC9ADA44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C21FB-4C8E-4421-99D3-6691822580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7424-88A5-4AFD-B9A9-42F331C21B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-73025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006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59213"/>
            <a:ext cx="4038600" cy="2008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7818DC-63AE-443A-B73F-9708008DD5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9FA9F3-C660-4F6A-B721-D92FC93C36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78DE0-505F-48C4-BABF-14D401567A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68A5B0AC-7DC3-4DB6-BA5E-9095E9F146C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3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 Black" panose="020B0A04020102020204" pitchFamily="34" charset="0"/>
              </a:defRPr>
            </a:lvl1pPr>
          </a:lstStyle>
          <a:p>
            <a:fld id="{9E11C586-630F-4006-81BB-C55D7F8410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31396E-A487-45D0-8703-DB99401E5F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2BDB8-2031-4CCC-9950-F46BDFC28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C2574-5338-4CE3-865A-2CCB4AA552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14850FD-D88A-4E8A-9743-9EE6052D08B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461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A10F5A-B555-476B-A0C1-9A1DD94385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DA34DF-D525-4C42-8A2E-0D86F644E1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36336-E6DA-478C-986A-F90C6393101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678D26C-8BBD-4D20-856A-484D94BF89F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3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1CAA5-925E-413D-9BCE-383BFB03F2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EBDA-21C2-495A-966E-FF64D20A5D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F41C8-C037-4168-8761-86EB4D6E5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B2332-6DDF-47A0-AB7C-C60D00D452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295F7-B57E-4541-B729-C9470AC4AF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5AD991-16FB-465A-9C51-E3409636CB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2F961-747B-4FE0-AA08-FD9E59C197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4188" y="1639888"/>
            <a:ext cx="8335962" cy="495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400" b="1">
                <a:solidFill>
                  <a:srgbClr val="FFFFFF"/>
                </a:solidFill>
                <a:latin typeface="Arial Black" pitchFamily="34" charset="0"/>
              </a:defRPr>
            </a:lvl1pPr>
          </a:lstStyle>
          <a:p>
            <a:fld id="{D64D8784-DC43-4D05-A4A3-291CC5A2A296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32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33" r:id="rId12"/>
    <p:sldLayoutId id="2147483828" r:id="rId13"/>
    <p:sldLayoutId id="2147483834" r:id="rId14"/>
    <p:sldLayoutId id="2147483835" r:id="rId15"/>
    <p:sldLayoutId id="2147483829" r:id="rId16"/>
    <p:sldLayoutId id="2147483830" r:id="rId17"/>
    <p:sldLayoutId id="2147483831" r:id="rId18"/>
    <p:sldLayoutId id="2147483836" r:id="rId19"/>
    <p:sldLayoutId id="2147483837" r:id="rId20"/>
    <p:sldLayoutId id="2147483838" r:id="rId2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320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8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itchFamily="18" charset="2"/>
        <a:buChar char=""/>
        <a:defRPr sz="2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2060575"/>
            <a:ext cx="8143875" cy="3152775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Discrete  Mathematics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				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87" name="副标题 2"/>
          <p:cNvSpPr>
            <a:spLocks noGrp="1"/>
          </p:cNvSpPr>
          <p:nvPr>
            <p:ph type="subTitle" idx="1"/>
          </p:nvPr>
        </p:nvSpPr>
        <p:spPr>
          <a:xfrm>
            <a:off x="714375" y="1071563"/>
            <a:ext cx="8077200" cy="1500187"/>
          </a:xfrm>
        </p:spPr>
        <p:txBody>
          <a:bodyPr rtlCol="0">
            <a:normAutofit/>
          </a:bodyPr>
          <a:lstStyle/>
          <a:p>
            <a:pPr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sz="6000" dirty="0"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</a:p>
        </p:txBody>
      </p:sp>
      <p:sp>
        <p:nvSpPr>
          <p:cNvPr id="7172" name="文本框 2"/>
          <p:cNvSpPr txBox="1">
            <a:spLocks noChangeArrowheads="1"/>
          </p:cNvSpPr>
          <p:nvPr/>
        </p:nvSpPr>
        <p:spPr bwMode="auto">
          <a:xfrm>
            <a:off x="3895725" y="5589588"/>
            <a:ext cx="48958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zh-CN" altLang="en-US" sz="2400" dirty="0">
                <a:latin typeface="Arial Black" panose="020B0A04020102020204" pitchFamily="34" charset="0"/>
              </a:rPr>
              <a:t>张昊迪</a:t>
            </a:r>
            <a:endParaRPr lang="en-US" altLang="zh-CN" sz="2400" dirty="0">
              <a:latin typeface="Arial Black" panose="020B0A04020102020204" pitchFamily="34" charset="0"/>
            </a:endParaRPr>
          </a:p>
          <a:p>
            <a:pPr algn="r"/>
            <a:r>
              <a:rPr lang="en-US" altLang="zh-CN" sz="2400" dirty="0">
                <a:latin typeface="Arial Black" panose="020B0A04020102020204" pitchFamily="34" charset="0"/>
              </a:rPr>
              <a:t>September 2018</a:t>
            </a:r>
            <a:r>
              <a:rPr lang="zh-CN" altLang="en-US" sz="2400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72952-910A-41C6-9FED-E68FC6BC765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C5833FCA-AAA2-47A8-9AFC-CDAE93EA2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8229600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笛卡儿积的性质</a:t>
            </a: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AC7ED61D-24A4-4ADA-B655-BD896F6E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836712"/>
            <a:ext cx="8569325" cy="621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  <a:ea typeface="黑体" panose="02010609060101010101" pitchFamily="49" charset="-122"/>
              </a:rPr>
              <a:t>交换律</a:t>
            </a:r>
            <a:r>
              <a:rPr lang="zh-CN" altLang="en-US" b="1" dirty="0">
                <a:solidFill>
                  <a:srgbClr val="FFFF00"/>
                </a:solidFill>
              </a:rPr>
              <a:t>   </a:t>
            </a:r>
            <a:endParaRPr lang="en-US" altLang="zh-CN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zh-CN" altLang="en-US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否</a:t>
            </a:r>
            <a:r>
              <a:rPr lang="en-US" altLang="zh-CN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: 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B</a:t>
            </a:r>
            <a:r>
              <a:rPr lang="en-US" altLang="zh-CN" sz="2600" b="1" i="1" dirty="0">
                <a:sym typeface="Symbol" panose="05050102010706020507" pitchFamily="18" charset="2"/>
              </a:rPr>
              <a:t>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   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</a:t>
            </a:r>
            <a:r>
              <a:rPr lang="en-US" altLang="zh-CN" sz="2600" b="1" i="1" dirty="0"/>
              <a:t>B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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</a:t>
            </a:r>
            <a:r>
              <a:rPr lang="en-US" altLang="zh-CN" sz="2600" b="1" dirty="0"/>
              <a:t>)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  <a:ea typeface="黑体" panose="02010609060101010101" pitchFamily="49" charset="-122"/>
              </a:rPr>
              <a:t>结合律</a:t>
            </a:r>
            <a:r>
              <a:rPr lang="zh-CN" altLang="en-US" b="1" dirty="0">
                <a:solidFill>
                  <a:srgbClr val="FFFF00"/>
                </a:solidFill>
              </a:rPr>
              <a:t> </a:t>
            </a:r>
            <a:r>
              <a:rPr lang="zh-CN" altLang="en-US" b="1" dirty="0">
                <a:solidFill>
                  <a:srgbClr val="FF3300"/>
                </a:solidFill>
              </a:rPr>
              <a:t> 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zh-CN" altLang="en-US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否</a:t>
            </a:r>
            <a:r>
              <a:rPr lang="en-US" altLang="zh-CN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: 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B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C</a:t>
            </a:r>
            <a:r>
              <a:rPr lang="en-US" altLang="zh-CN" sz="2600" b="1" dirty="0">
                <a:sym typeface="Symbol" panose="05050102010706020507" pitchFamily="18" charset="2"/>
              </a:rPr>
              <a:t>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   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</a:t>
            </a:r>
            <a:r>
              <a:rPr lang="en-US" altLang="zh-CN" sz="2600" b="1" dirty="0"/>
              <a:t>, 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, </a:t>
            </a:r>
            <a:r>
              <a:rPr lang="en-US" altLang="zh-CN" sz="2600" b="1" i="1" dirty="0"/>
              <a:t>C</a:t>
            </a:r>
            <a:r>
              <a:rPr lang="en-US" altLang="zh-CN" sz="2600" b="1" dirty="0">
                <a:latin typeface="Arial" panose="020B0604020202020204" pitchFamily="34" charset="0"/>
                <a:sym typeface="Symbol" panose="05050102010706020507" pitchFamily="18" charset="2"/>
              </a:rPr>
              <a:t></a:t>
            </a:r>
            <a:r>
              <a:rPr lang="en-US" altLang="zh-CN" sz="2600" b="1" dirty="0"/>
              <a:t>)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  <a:ea typeface="黑体" panose="02010609060101010101" pitchFamily="49" charset="-122"/>
              </a:rPr>
              <a:t>对于并或交运算分配律：</a:t>
            </a:r>
            <a:endParaRPr lang="en-US" altLang="zh-CN" b="1" dirty="0">
              <a:solidFill>
                <a:srgbClr val="FFFF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	</a:t>
            </a:r>
            <a:r>
              <a:rPr lang="zh-CN" altLang="en-US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是：</a:t>
            </a:r>
            <a:r>
              <a:rPr lang="en-US" altLang="zh-CN" sz="2600" b="1" dirty="0">
                <a:solidFill>
                  <a:srgbClr val="FFFF00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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)=(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B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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600" b="1" dirty="0"/>
              <a:t>       		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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=(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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C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)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600" b="1" dirty="0"/>
              <a:t>       		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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)=(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B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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     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sz="2600" b="1" dirty="0"/>
              <a:t>       		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</a:t>
            </a:r>
            <a:r>
              <a:rPr lang="en-US" altLang="zh-CN" sz="2600" b="1" i="1" dirty="0"/>
              <a:t>C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=(</a:t>
            </a:r>
            <a:r>
              <a:rPr lang="en-US" altLang="zh-CN" sz="2600" b="1" i="1" dirty="0"/>
              <a:t>B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)</a:t>
            </a:r>
            <a:r>
              <a:rPr lang="en-US" altLang="zh-CN" sz="2600" b="1" dirty="0">
                <a:sym typeface="Symbol" panose="05050102010706020507" pitchFamily="18" charset="2"/>
              </a:rPr>
              <a:t></a:t>
            </a:r>
            <a:r>
              <a:rPr lang="en-US" altLang="zh-CN" sz="2600" b="1" dirty="0"/>
              <a:t>(</a:t>
            </a:r>
            <a:r>
              <a:rPr lang="en-US" altLang="zh-CN" sz="2600" b="1" i="1" dirty="0"/>
              <a:t>C</a:t>
            </a:r>
            <a:r>
              <a:rPr lang="en-US" altLang="zh-CN" sz="2600" b="1" dirty="0">
                <a:sym typeface="Symbol" panose="05050102010706020507" pitchFamily="18" charset="2"/>
              </a:rPr>
              <a:t></a:t>
            </a:r>
            <a:r>
              <a:rPr lang="en-US" altLang="zh-CN" sz="2600" b="1" i="1" dirty="0"/>
              <a:t>A</a:t>
            </a:r>
            <a:r>
              <a:rPr lang="en-US" altLang="zh-CN" sz="2600" b="1" dirty="0"/>
              <a:t>)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中有一个为空集，则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B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就是空集：</a:t>
            </a:r>
            <a:r>
              <a:rPr lang="en-US" altLang="zh-CN" sz="2600" b="1" i="1" dirty="0"/>
              <a:t>A</a:t>
            </a:r>
            <a:r>
              <a:rPr lang="en-US" altLang="zh-CN" sz="2600" b="1" dirty="0">
                <a:sym typeface="Symbol" panose="05050102010706020507" pitchFamily="18" charset="2"/>
              </a:rPr>
              <a:t></a:t>
            </a:r>
            <a:r>
              <a:rPr lang="en-US" altLang="zh-CN" sz="2600" b="1" dirty="0"/>
              <a:t>=</a:t>
            </a:r>
            <a:r>
              <a:rPr lang="en-US" altLang="zh-CN" sz="2600" b="1" dirty="0">
                <a:sym typeface="Symbol" panose="05050102010706020507" pitchFamily="18" charset="2"/>
              </a:rPr>
              <a:t></a:t>
            </a:r>
            <a:r>
              <a:rPr lang="en-US" altLang="zh-CN" sz="2600" b="1" i="1" dirty="0"/>
              <a:t>B</a:t>
            </a:r>
            <a:r>
              <a:rPr lang="en-US" altLang="zh-CN" sz="2600" b="1" dirty="0"/>
              <a:t>=</a:t>
            </a:r>
            <a:r>
              <a:rPr lang="en-US" altLang="zh-CN" sz="2600" b="1" dirty="0">
                <a:sym typeface="Symbol" panose="05050102010706020507" pitchFamily="18" charset="2"/>
              </a:rPr>
              <a:t></a:t>
            </a:r>
            <a:r>
              <a:rPr lang="en-US" altLang="zh-CN" sz="2600" b="1" dirty="0"/>
              <a:t>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|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A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|=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m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, |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|=</a:t>
            </a:r>
            <a:r>
              <a:rPr lang="en-US" altLang="zh-CN" b="1" i="1" dirty="0">
                <a:solidFill>
                  <a:srgbClr val="FFFF00"/>
                </a:solidFill>
                <a:ea typeface="黑体" panose="02010609060101010101" pitchFamily="49" charset="-122"/>
              </a:rPr>
              <a:t>n</a:t>
            </a:r>
            <a:r>
              <a:rPr lang="en-US" altLang="zh-CN" b="1" dirty="0">
                <a:solidFill>
                  <a:srgbClr val="FFFF00"/>
                </a:solidFill>
                <a:ea typeface="黑体" panose="02010609060101010101" pitchFamily="49" charset="-122"/>
              </a:rPr>
              <a:t>,</a:t>
            </a:r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endParaRPr lang="en-US" altLang="zh-CN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600" b="1" dirty="0">
                <a:ea typeface="黑体" panose="02010609060101010101" pitchFamily="49" charset="-122"/>
              </a:rPr>
              <a:t>|</a:t>
            </a:r>
            <a:r>
              <a:rPr lang="en-US" altLang="zh-CN" sz="2600" b="1" i="1" dirty="0"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i="1" dirty="0"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ea typeface="黑体" panose="02010609060101010101" pitchFamily="49" charset="-122"/>
              </a:rPr>
              <a:t>|=</a:t>
            </a:r>
            <a:r>
              <a:rPr lang="en-US" altLang="zh-CN" sz="2600" b="1" i="1" dirty="0" err="1">
                <a:ea typeface="黑体" panose="02010609060101010101" pitchFamily="49" charset="-122"/>
              </a:rPr>
              <a:t>mn</a:t>
            </a:r>
            <a:r>
              <a:rPr lang="en-US" altLang="zh-CN" sz="2600" b="1" dirty="0"/>
              <a:t>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2C0940-16F1-4DAA-9C84-7AE799AE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10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35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6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6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D0B766E-4E2C-46F9-AAEF-3C68F5AA3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5875"/>
            <a:ext cx="7261225" cy="9239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性质的证明</a:t>
            </a: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1665949A-20FC-4D3B-8085-34030A38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095" y="1417216"/>
            <a:ext cx="7273925" cy="5100687"/>
          </a:xfrm>
          <a:prstGeom prst="roundRect">
            <a:avLst>
              <a:gd name="adj" fmla="val 197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</a:rPr>
              <a:t>证明    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)=(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证 任取</a:t>
            </a:r>
            <a:r>
              <a:rPr lang="en-US" altLang="zh-CN" b="1" dirty="0">
                <a:solidFill>
                  <a:schemeClr val="bg1"/>
                </a:solidFill>
              </a:rPr>
              <a:t>&lt;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,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>
                <a:solidFill>
                  <a:schemeClr val="bg1"/>
                </a:solidFill>
              </a:rPr>
              <a:t>&gt;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&lt;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,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>
                <a:solidFill>
                  <a:schemeClr val="bg1"/>
                </a:solidFill>
              </a:rPr>
              <a:t>&gt;∈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∪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A</a:t>
            </a:r>
            <a:r>
              <a:rPr lang="en-US" altLang="zh-CN" b="1" dirty="0" err="1">
                <a:solidFill>
                  <a:schemeClr val="bg1"/>
                </a:solidFill>
              </a:rPr>
              <a:t>∧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∪</a:t>
            </a:r>
            <a:r>
              <a:rPr lang="en-US" altLang="zh-CN" b="1" i="1" dirty="0" err="1">
                <a:solidFill>
                  <a:schemeClr val="bg1"/>
                </a:solidFill>
              </a:rPr>
              <a:t>C</a:t>
            </a:r>
            <a:r>
              <a:rPr lang="en-US" altLang="zh-CN" b="1" i="1" dirty="0">
                <a:solidFill>
                  <a:schemeClr val="bg1"/>
                </a:solidFill>
              </a:rPr>
              <a:t> 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∧(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∨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        </a:t>
            </a:r>
            <a:r>
              <a:rPr lang="en-US" altLang="zh-CN" b="1" dirty="0">
                <a:solidFill>
                  <a:schemeClr val="bg1"/>
                </a:solidFill>
              </a:rPr>
              <a:t> (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A</a:t>
            </a:r>
            <a:r>
              <a:rPr lang="en-US" altLang="zh-CN" b="1" dirty="0" err="1">
                <a:solidFill>
                  <a:schemeClr val="bg1"/>
                </a:solidFill>
              </a:rPr>
              <a:t>∧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)∨(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A</a:t>
            </a:r>
            <a:r>
              <a:rPr lang="en-US" altLang="zh-CN" b="1" dirty="0" err="1">
                <a:solidFill>
                  <a:schemeClr val="bg1"/>
                </a:solidFill>
              </a:rPr>
              <a:t>∧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 err="1">
                <a:solidFill>
                  <a:schemeClr val="bg1"/>
                </a:solidFill>
              </a:rPr>
              <a:t>∈</a:t>
            </a:r>
            <a:r>
              <a:rPr lang="en-US" altLang="zh-CN" b="1" i="1" dirty="0" err="1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    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        </a:t>
            </a:r>
            <a:r>
              <a:rPr lang="en-US" altLang="zh-CN" b="1" dirty="0">
                <a:solidFill>
                  <a:schemeClr val="bg1"/>
                </a:solidFill>
              </a:rPr>
              <a:t> &lt;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,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>
                <a:solidFill>
                  <a:schemeClr val="bg1"/>
                </a:solidFill>
              </a:rPr>
              <a:t>&gt;∈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∨&lt;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,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>
                <a:solidFill>
                  <a:schemeClr val="bg1"/>
                </a:solidFill>
              </a:rPr>
              <a:t>&gt;∈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        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chemeClr val="bg1"/>
                </a:solidFill>
              </a:rPr>
              <a:t> &lt;</a:t>
            </a:r>
            <a:r>
              <a:rPr lang="en-US" altLang="zh-CN" b="1" i="1" dirty="0" err="1">
                <a:solidFill>
                  <a:schemeClr val="bg1"/>
                </a:solidFill>
              </a:rPr>
              <a:t>x</a:t>
            </a:r>
            <a:r>
              <a:rPr lang="en-US" altLang="zh-CN" b="1" dirty="0" err="1">
                <a:solidFill>
                  <a:schemeClr val="bg1"/>
                </a:solidFill>
              </a:rPr>
              <a:t>,</a:t>
            </a:r>
            <a:r>
              <a:rPr lang="en-US" altLang="zh-CN" b="1" i="1" dirty="0" err="1">
                <a:solidFill>
                  <a:schemeClr val="bg1"/>
                </a:solidFill>
              </a:rPr>
              <a:t>y</a:t>
            </a:r>
            <a:r>
              <a:rPr lang="en-US" altLang="zh-CN" b="1" dirty="0">
                <a:solidFill>
                  <a:schemeClr val="bg1"/>
                </a:solidFill>
              </a:rPr>
              <a:t>&gt;∈(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)∪(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</a:rPr>
              <a:t>所以有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∪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 = 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dirty="0">
                <a:solidFill>
                  <a:schemeClr val="bg1"/>
                </a:solidFill>
              </a:rPr>
              <a:t>)∪(</a:t>
            </a:r>
            <a:r>
              <a:rPr lang="en-US" altLang="zh-CN" b="1" i="1" dirty="0">
                <a:solidFill>
                  <a:schemeClr val="bg1"/>
                </a:solidFill>
              </a:rPr>
              <a:t>A</a:t>
            </a:r>
            <a:r>
              <a:rPr lang="en-US" altLang="zh-CN" b="1" dirty="0">
                <a:solidFill>
                  <a:schemeClr val="bg1"/>
                </a:solidFill>
              </a:rPr>
              <a:t>×</a:t>
            </a:r>
            <a:r>
              <a:rPr lang="en-US" altLang="zh-CN" b="1" i="1" dirty="0">
                <a:solidFill>
                  <a:schemeClr val="bg1"/>
                </a:solidFill>
              </a:rPr>
              <a:t>C</a:t>
            </a:r>
            <a:r>
              <a:rPr lang="en-US" altLang="zh-CN" b="1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4FD55BB-4A9B-444E-94A8-7D532423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11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39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EA9AD61-EFA2-461B-82D7-39FD6BA25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019175"/>
          </a:xfrm>
        </p:spPr>
        <p:txBody>
          <a:bodyPr/>
          <a:lstStyle/>
          <a:p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例题 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71162BFC-BDFA-4228-9A14-49E547739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8638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解 </a:t>
            </a:r>
            <a:r>
              <a:rPr lang="en-US" altLang="zh-CN" b="1" dirty="0"/>
              <a:t>(1) </a:t>
            </a:r>
            <a:r>
              <a:rPr lang="zh-CN" altLang="en-US" b="1" dirty="0"/>
              <a:t>是。任取</a:t>
            </a:r>
            <a:r>
              <a:rPr lang="en-US" altLang="zh-CN" b="1" dirty="0"/>
              <a:t>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            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C  </a:t>
            </a:r>
            <a:r>
              <a:rPr lang="en-US" altLang="zh-CN" b="1" dirty="0"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i="1" dirty="0" err="1"/>
              <a:t>A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i="1" dirty="0" err="1"/>
              <a:t>y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i="1" dirty="0" err="1"/>
              <a:t>C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          </a:t>
            </a:r>
            <a:r>
              <a:rPr lang="en-US" altLang="zh-CN" b="1" dirty="0"/>
              <a:t> </a:t>
            </a:r>
            <a:r>
              <a:rPr lang="en-US" altLang="zh-CN" b="1" i="1" dirty="0" err="1"/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i="1" dirty="0" err="1"/>
              <a:t>B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i="1" dirty="0" err="1"/>
              <a:t>y</a:t>
            </a:r>
            <a:r>
              <a:rPr lang="en-US" altLang="zh-CN" b="1" dirty="0" err="1">
                <a:sym typeface="Symbol" panose="05050102010706020507" pitchFamily="18" charset="2"/>
              </a:rPr>
              <a:t></a:t>
            </a:r>
            <a:r>
              <a:rPr lang="en-US" altLang="zh-CN" b="1" i="1" dirty="0" err="1"/>
              <a:t>D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 </a:t>
            </a:r>
            <a:r>
              <a:rPr lang="en-US" altLang="zh-CN" b="1" dirty="0"/>
              <a:t> 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D</a:t>
            </a:r>
            <a:r>
              <a:rPr lang="en-US" altLang="zh-CN" b="1" dirty="0"/>
              <a:t>     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E5DA2B81-3447-43B7-BA57-EC86B9515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例</a:t>
            </a:r>
            <a:r>
              <a:rPr lang="en-US" altLang="zh-CN" b="1" dirty="0"/>
              <a:t>3  (1) </a:t>
            </a:r>
            <a:r>
              <a:rPr lang="en-US" altLang="zh-CN" b="1" i="1" dirty="0"/>
              <a:t>A</a:t>
            </a:r>
            <a:r>
              <a:rPr lang="en-US" altLang="zh-CN" b="1" dirty="0"/>
              <a:t>=</a:t>
            </a: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 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D</a:t>
            </a:r>
            <a:r>
              <a:rPr lang="zh-CN" altLang="en-US" b="1" dirty="0"/>
              <a:t>是否推出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D</a:t>
            </a:r>
            <a:r>
              <a:rPr lang="en-US" altLang="zh-CN" b="1" dirty="0"/>
              <a:t> </a:t>
            </a:r>
            <a:r>
              <a:rPr lang="zh-CN" altLang="en-US" b="1" dirty="0"/>
              <a:t>？</a:t>
            </a:r>
            <a:endParaRPr lang="en-US" altLang="zh-CN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       (2) 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D</a:t>
            </a:r>
            <a:r>
              <a:rPr lang="zh-CN" altLang="en-US" b="1" dirty="0"/>
              <a:t>是否推出 </a:t>
            </a:r>
            <a:r>
              <a:rPr lang="en-US" altLang="zh-CN" b="1" i="1" dirty="0"/>
              <a:t>A</a:t>
            </a:r>
            <a:r>
              <a:rPr lang="en-US" altLang="zh-CN" b="1" dirty="0"/>
              <a:t>=</a:t>
            </a:r>
            <a:r>
              <a:rPr lang="en-US" altLang="zh-CN" b="1" i="1" dirty="0"/>
              <a:t>B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D </a:t>
            </a:r>
            <a:r>
              <a:rPr lang="en-US" altLang="zh-CN" b="1" dirty="0"/>
              <a:t>? </a:t>
            </a:r>
            <a:endParaRPr lang="zh-CN" altLang="en-US" dirty="0"/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7DF2E0F6-B762-4E78-8E87-C1303A03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8012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(2) </a:t>
            </a:r>
            <a:r>
              <a:rPr lang="zh-CN" altLang="en-US" b="1" dirty="0"/>
              <a:t>否。反例如下：</a:t>
            </a:r>
          </a:p>
          <a:p>
            <a:pPr algn="l" eaLnBrk="1" hangingPunct="1"/>
            <a:r>
              <a:rPr lang="zh-CN" altLang="en-US" b="1" dirty="0"/>
              <a:t> </a:t>
            </a:r>
            <a:r>
              <a:rPr lang="en-US" altLang="zh-CN" b="1" i="1" dirty="0"/>
              <a:t>A</a:t>
            </a:r>
            <a:r>
              <a:rPr lang="en-US" altLang="zh-CN" b="1" dirty="0"/>
              <a:t>={1}</a:t>
            </a:r>
            <a:r>
              <a:rPr lang="zh-CN" altLang="en-US" b="1" dirty="0"/>
              <a:t>，</a:t>
            </a:r>
            <a:r>
              <a:rPr lang="en-US" altLang="zh-CN" b="1" i="1" dirty="0"/>
              <a:t>B</a:t>
            </a:r>
            <a:r>
              <a:rPr lang="en-US" altLang="zh-CN" b="1" dirty="0"/>
              <a:t>={2}, 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D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/>
              <a:t>, </a:t>
            </a:r>
            <a:r>
              <a:rPr lang="zh-CN" altLang="en-US" b="1" dirty="0"/>
              <a:t>则 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C</a:t>
            </a:r>
            <a:r>
              <a:rPr lang="en-US" altLang="zh-CN" b="1" dirty="0"/>
              <a:t>=</a:t>
            </a:r>
            <a:r>
              <a:rPr lang="en-US" altLang="zh-CN" b="1" i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i="1" dirty="0"/>
              <a:t>D </a:t>
            </a:r>
            <a:r>
              <a:rPr lang="zh-CN" altLang="en-US" b="1" dirty="0"/>
              <a:t>但是 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</a:t>
            </a:r>
            <a:r>
              <a:rPr lang="en-US" altLang="zh-CN" b="1" i="1" dirty="0"/>
              <a:t>B</a:t>
            </a:r>
            <a:r>
              <a:rPr lang="en-US" altLang="zh-CN" b="1" dirty="0"/>
              <a:t>.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C97FF1D-30EB-4DC3-840C-C40794B10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12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5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1986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>
            <a:extLst>
              <a:ext uri="{FF2B5EF4-FFF2-40B4-BE49-F238E27FC236}">
                <a16:creationId xmlns:a16="http://schemas.microsoft.com/office/drawing/2014/main" id="{0A3F881E-F61B-4A98-A959-D55B078A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68413"/>
            <a:ext cx="8001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/>
              <a:t>例</a:t>
            </a:r>
            <a:r>
              <a:rPr lang="en-US" altLang="zh-CN" b="1"/>
              <a:t>4  (1) </a:t>
            </a:r>
            <a:r>
              <a:rPr lang="zh-CN" altLang="en-US" b="1"/>
              <a:t>证明  </a:t>
            </a:r>
            <a:r>
              <a:rPr lang="en-US" altLang="zh-CN" b="1" i="1"/>
              <a:t>A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B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 b="1" i="1"/>
              <a:t>C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D </a:t>
            </a:r>
            <a:r>
              <a:rPr lang="en-US" altLang="zh-CN" b="1">
                <a:sym typeface="Symbol" panose="05050102010706020507" pitchFamily="18" charset="2"/>
              </a:rPr>
              <a:t> </a:t>
            </a:r>
            <a:r>
              <a:rPr lang="en-US" altLang="zh-CN" b="1" i="1"/>
              <a:t>A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C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B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D</a:t>
            </a:r>
            <a:r>
              <a:rPr lang="en-US" altLang="zh-CN" b="1"/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/>
              <a:t>        (2) </a:t>
            </a:r>
            <a:r>
              <a:rPr lang="en-US" altLang="zh-CN" b="1" i="1"/>
              <a:t>A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C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B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D</a:t>
            </a:r>
            <a:r>
              <a:rPr lang="zh-CN" altLang="en-US" b="1"/>
              <a:t>是否推出 </a:t>
            </a:r>
            <a:r>
              <a:rPr lang="en-US" altLang="zh-CN" b="1" i="1"/>
              <a:t>A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B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b="1" i="1"/>
              <a:t>C </a:t>
            </a:r>
            <a:r>
              <a:rPr lang="en-US" altLang="zh-CN" b="1">
                <a:sym typeface="Symbol" panose="05050102010706020507" pitchFamily="18" charset="2"/>
              </a:rPr>
              <a:t></a:t>
            </a:r>
            <a:r>
              <a:rPr lang="en-US" altLang="zh-CN" b="1"/>
              <a:t> </a:t>
            </a:r>
            <a:r>
              <a:rPr lang="en-US" altLang="zh-CN" b="1" i="1"/>
              <a:t>D </a:t>
            </a:r>
            <a:endParaRPr lang="en-US" altLang="zh-CN" b="1"/>
          </a:p>
        </p:txBody>
      </p:sp>
      <p:sp>
        <p:nvSpPr>
          <p:cNvPr id="291843" name="Text Box 3">
            <a:extLst>
              <a:ext uri="{FF2B5EF4-FFF2-40B4-BE49-F238E27FC236}">
                <a16:creationId xmlns:a16="http://schemas.microsoft.com/office/drawing/2014/main" id="{E301ED93-DC03-4DD0-8B61-6C3D4034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2647950"/>
            <a:ext cx="792003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/>
              <a:t>解 </a:t>
            </a:r>
            <a:r>
              <a:rPr lang="en-US" altLang="zh-CN" b="1"/>
              <a:t>(1) </a:t>
            </a:r>
            <a:r>
              <a:rPr lang="zh-CN" altLang="en-US" b="1"/>
              <a:t>任取</a:t>
            </a:r>
            <a:r>
              <a:rPr lang="en-US" altLang="zh-CN" b="1"/>
              <a:t>&lt;</a:t>
            </a:r>
            <a:r>
              <a:rPr lang="en-US" altLang="zh-CN" b="1" i="1"/>
              <a:t>x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/>
              <a:t>&gt;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/>
              <a:t>             &lt;</a:t>
            </a:r>
            <a:r>
              <a:rPr lang="en-US" altLang="zh-CN" b="1" i="1"/>
              <a:t>x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/>
              <a:t>&gt;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A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C 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</a:t>
            </a:r>
            <a:r>
              <a:rPr lang="en-US" altLang="zh-CN" b="1" i="1"/>
              <a:t>x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A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 b="1" i="1"/>
              <a:t>y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C</a:t>
            </a:r>
            <a:endParaRPr lang="en-US" altLang="zh-CN" b="1">
              <a:sym typeface="Symbol" panose="05050102010706020507" pitchFamily="18" charset="2"/>
            </a:endParaRPr>
          </a:p>
          <a:p>
            <a:pPr algn="l" eaLnBrk="1" hangingPunct="1">
              <a:lnSpc>
                <a:spcPct val="120000"/>
              </a:lnSpc>
            </a:pPr>
            <a:r>
              <a:rPr lang="en-US" altLang="zh-CN" b="1">
                <a:sym typeface="Symbol" panose="05050102010706020507" pitchFamily="18" charset="2"/>
              </a:rPr>
              <a:t>               </a:t>
            </a:r>
            <a:r>
              <a:rPr lang="en-US" altLang="zh-CN" b="1"/>
              <a:t> </a:t>
            </a:r>
            <a:r>
              <a:rPr lang="en-US" altLang="zh-CN" b="1" i="1"/>
              <a:t>x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B </a:t>
            </a:r>
            <a:r>
              <a:rPr lang="en-US" altLang="zh-CN" b="1">
                <a:sym typeface="Symbol" panose="05050102010706020507" pitchFamily="18" charset="2"/>
              </a:rPr>
              <a:t> </a:t>
            </a:r>
            <a:r>
              <a:rPr lang="en-US" altLang="zh-CN" b="1" i="1"/>
              <a:t>y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D </a:t>
            </a:r>
            <a:r>
              <a:rPr lang="en-US" altLang="zh-CN"/>
              <a:t>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&lt;</a:t>
            </a:r>
            <a:r>
              <a:rPr lang="en-US" altLang="zh-CN" b="1" i="1"/>
              <a:t>x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/>
              <a:t>&gt;</a:t>
            </a:r>
            <a:r>
              <a:rPr lang="en-US" altLang="zh-CN" b="1">
                <a:sym typeface="Symbol" panose="05050102010706020507" pitchFamily="18" charset="2"/>
              </a:rPr>
              <a:t></a:t>
            </a:r>
            <a:r>
              <a:rPr lang="en-US" altLang="zh-CN" b="1" i="1"/>
              <a:t>B</a:t>
            </a:r>
            <a:r>
              <a:rPr lang="en-US" altLang="zh-CN" b="1">
                <a:sym typeface="Symbol" panose="05050102010706020507" pitchFamily="18" charset="2"/>
              </a:rPr>
              <a:t></a:t>
            </a:r>
            <a:r>
              <a:rPr lang="en-US" altLang="zh-CN" b="1" i="1"/>
              <a:t>D</a:t>
            </a:r>
            <a:r>
              <a:rPr lang="en-US" altLang="zh-CN" b="1"/>
              <a:t>     </a:t>
            </a:r>
          </a:p>
        </p:txBody>
      </p:sp>
      <p:sp>
        <p:nvSpPr>
          <p:cNvPr id="291844" name="Text Box 4">
            <a:extLst>
              <a:ext uri="{FF2B5EF4-FFF2-40B4-BE49-F238E27FC236}">
                <a16:creationId xmlns:a16="http://schemas.microsoft.com/office/drawing/2014/main" id="{D6D2FCC2-B2F7-41C1-A71D-B27EA72DF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4462463"/>
            <a:ext cx="80121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    (2) </a:t>
            </a:r>
            <a:r>
              <a:rPr lang="zh-CN" altLang="en-US" b="1"/>
              <a:t>不一定</a:t>
            </a:r>
            <a:r>
              <a:rPr lang="en-US" altLang="zh-CN" b="1"/>
              <a:t>.  </a:t>
            </a:r>
            <a:r>
              <a:rPr lang="zh-CN" altLang="en-US" b="1"/>
              <a:t>反例如下：</a:t>
            </a:r>
          </a:p>
          <a:p>
            <a:pPr algn="l" eaLnBrk="1" hangingPunct="1"/>
            <a:r>
              <a:rPr lang="zh-CN" altLang="en-US" b="1"/>
              <a:t>            </a:t>
            </a:r>
            <a:r>
              <a:rPr lang="en-US" altLang="zh-CN" b="1" i="1"/>
              <a:t>A</a:t>
            </a:r>
            <a:r>
              <a:rPr lang="en-US" altLang="zh-CN" b="1"/>
              <a:t>={1}</a:t>
            </a:r>
            <a:r>
              <a:rPr lang="zh-CN" altLang="en-US" b="1"/>
              <a:t>，</a:t>
            </a:r>
            <a:r>
              <a:rPr lang="en-US" altLang="zh-CN" b="1" i="1"/>
              <a:t>B</a:t>
            </a:r>
            <a:r>
              <a:rPr lang="en-US" altLang="zh-CN" b="1"/>
              <a:t>={2}, </a:t>
            </a:r>
            <a:r>
              <a:rPr lang="en-US" altLang="zh-CN" b="1" i="1"/>
              <a:t>C</a:t>
            </a:r>
            <a:r>
              <a:rPr lang="en-US" altLang="zh-CN" b="1"/>
              <a:t>=</a:t>
            </a:r>
            <a:r>
              <a:rPr lang="en-US" altLang="zh-CN" b="1" i="1"/>
              <a:t>D</a:t>
            </a:r>
            <a:r>
              <a:rPr lang="en-US" altLang="zh-CN" b="1"/>
              <a:t>=</a:t>
            </a:r>
            <a:r>
              <a:rPr lang="en-US" altLang="zh-CN" b="1">
                <a:sym typeface="Symbol" panose="05050102010706020507" pitchFamily="18" charset="2"/>
              </a:rPr>
              <a:t></a:t>
            </a:r>
          </a:p>
          <a:p>
            <a:pPr algn="l" eaLnBrk="1" hangingPunct="1"/>
            <a:r>
              <a:rPr lang="en-US" altLang="zh-CN" b="1">
                <a:latin typeface="Arial" panose="020B0604020202020204" pitchFamily="34" charset="0"/>
              </a:rPr>
              <a:t>        </a:t>
            </a:r>
            <a:r>
              <a:rPr lang="zh-CN" altLang="en-US" b="1">
                <a:latin typeface="Arial" panose="020B0604020202020204" pitchFamily="34" charset="0"/>
              </a:rPr>
              <a:t>则 </a:t>
            </a:r>
            <a:r>
              <a:rPr lang="en-US" altLang="zh-CN" b="1" i="1">
                <a:latin typeface="Arial" panose="020B0604020202020204" pitchFamily="34" charset="0"/>
              </a:rPr>
              <a:t>A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Arial" panose="020B0604020202020204" pitchFamily="34" charset="0"/>
              </a:rPr>
              <a:t>C 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r>
              <a:rPr lang="en-US" altLang="zh-CN" b="1" i="1">
                <a:latin typeface="Arial" panose="020B0604020202020204" pitchFamily="34" charset="0"/>
              </a:rPr>
              <a:t>B</a:t>
            </a:r>
            <a:r>
              <a:rPr lang="en-US" altLang="zh-CN" b="1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Arial" panose="020B0604020202020204" pitchFamily="34" charset="0"/>
              </a:rPr>
              <a:t>D</a:t>
            </a:r>
            <a:r>
              <a:rPr lang="zh-CN" altLang="en-US" b="1" i="1">
                <a:latin typeface="Arial" panose="020B0604020202020204" pitchFamily="34" charset="0"/>
              </a:rPr>
              <a:t>， </a:t>
            </a:r>
            <a:r>
              <a:rPr lang="zh-CN" altLang="en-US" b="1">
                <a:latin typeface="Arial" panose="020B0604020202020204" pitchFamily="34" charset="0"/>
              </a:rPr>
              <a:t>但是 </a:t>
            </a:r>
            <a:r>
              <a:rPr lang="en-US" altLang="zh-CN" b="1" i="1">
                <a:latin typeface="Arial" panose="020B0604020202020204" pitchFamily="34" charset="0"/>
              </a:rPr>
              <a:t>A </a:t>
            </a:r>
            <a:r>
              <a:rPr lang="en-US" altLang="zh-CN" b="1">
                <a:latin typeface="Arial" panose="020B0604020202020204" pitchFamily="34" charset="0"/>
              </a:rPr>
              <a:t>⊈ </a:t>
            </a:r>
            <a:r>
              <a:rPr lang="en-US" altLang="zh-CN" b="1" i="1">
                <a:latin typeface="Arial" panose="020B0604020202020204" pitchFamily="34" charset="0"/>
              </a:rPr>
              <a:t>B</a:t>
            </a:r>
            <a:r>
              <a:rPr lang="en-US" altLang="zh-CN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E41D2-8D61-4F42-A120-412BE765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13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7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autoUpdateAnimBg="0"/>
      <p:bldP spid="291843" grpId="0" autoUpdateAnimBg="0"/>
      <p:bldP spid="2918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B0225-76F2-490B-838F-3DE977C5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二元关系：集合中两个元素之间的某种关系</a:t>
            </a:r>
            <a:br>
              <a:rPr lang="zh-CN" altLang="en-US" sz="4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9B17A-80B5-4731-8257-6DED53FE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  <a:defRPr/>
            </a:pPr>
            <a:endParaRPr lang="zh-CN" altLang="en-US" sz="2400" b="1" dirty="0">
              <a:latin typeface="Arial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例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1   </a:t>
            </a:r>
            <a:r>
              <a:rPr lang="zh-CN" altLang="en-US" sz="2800" b="1" dirty="0">
                <a:latin typeface="Arial" charset="0"/>
              </a:rPr>
              <a:t>甲、乙、丙</a:t>
            </a:r>
            <a:r>
              <a:rPr lang="en-US" altLang="zh-CN" sz="2800" b="1" dirty="0">
                <a:latin typeface="Arial" charset="0"/>
              </a:rPr>
              <a:t>3</a:t>
            </a:r>
            <a:r>
              <a:rPr lang="zh-CN" altLang="en-US" sz="2800" b="1" dirty="0">
                <a:latin typeface="Arial" charset="0"/>
              </a:rPr>
              <a:t>个人进行乒乓球比赛，任何两个人之间都要比赛一场。假设比赛结果是乙胜甲，甲胜丙，乙胜丙。比赛结果可表示为： 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None/>
              <a:defRPr/>
            </a:pPr>
            <a:r>
              <a:rPr lang="en-US" altLang="zh-CN" sz="2800" b="1" dirty="0">
                <a:latin typeface="Arial" charset="0"/>
              </a:rPr>
              <a:t>	</a:t>
            </a:r>
            <a:r>
              <a:rPr lang="zh-CN" altLang="en-US" sz="2800" b="1" dirty="0">
                <a:latin typeface="Arial" charset="0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</a:rPr>
              <a:t>{&lt;</a:t>
            </a:r>
            <a:r>
              <a:rPr lang="zh-CN" altLang="en-US" sz="2800" b="1" dirty="0">
                <a:solidFill>
                  <a:srgbClr val="FFFF00"/>
                </a:solidFill>
              </a:rPr>
              <a:t>乙</a:t>
            </a:r>
            <a:r>
              <a:rPr lang="en-US" altLang="zh-CN" sz="2800" b="1" dirty="0">
                <a:solidFill>
                  <a:srgbClr val="FFFF00"/>
                </a:solidFill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</a:rPr>
              <a:t>甲</a:t>
            </a:r>
            <a:r>
              <a:rPr lang="en-US" altLang="zh-CN" sz="2800" b="1" dirty="0">
                <a:solidFill>
                  <a:srgbClr val="FFFF00"/>
                </a:solidFill>
              </a:rPr>
              <a:t>&gt;</a:t>
            </a:r>
            <a:r>
              <a:rPr lang="zh-CN" altLang="en-US" sz="2800" b="1" dirty="0">
                <a:solidFill>
                  <a:srgbClr val="FFFF00"/>
                </a:solidFill>
              </a:rPr>
              <a:t>， </a:t>
            </a:r>
            <a:r>
              <a:rPr lang="en-US" altLang="zh-CN" sz="2800" b="1" dirty="0">
                <a:solidFill>
                  <a:srgbClr val="FFFF00"/>
                </a:solidFill>
              </a:rPr>
              <a:t>&lt;</a:t>
            </a:r>
            <a:r>
              <a:rPr lang="zh-CN" altLang="en-US" sz="2800" b="1" dirty="0">
                <a:solidFill>
                  <a:srgbClr val="FFFF00"/>
                </a:solidFill>
              </a:rPr>
              <a:t>甲</a:t>
            </a:r>
            <a:r>
              <a:rPr lang="en-US" altLang="zh-CN" sz="2800" b="1" dirty="0">
                <a:solidFill>
                  <a:srgbClr val="FFFF00"/>
                </a:solidFill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</a:rPr>
              <a:t>丙 </a:t>
            </a:r>
            <a:r>
              <a:rPr lang="en-US" altLang="zh-CN" sz="2800" b="1" dirty="0">
                <a:solidFill>
                  <a:srgbClr val="FFFF00"/>
                </a:solidFill>
              </a:rPr>
              <a:t>&gt;</a:t>
            </a:r>
            <a:r>
              <a:rPr lang="zh-CN" altLang="en-US" sz="2800" b="1" dirty="0">
                <a:solidFill>
                  <a:srgbClr val="FFFF00"/>
                </a:solidFill>
              </a:rPr>
              <a:t>， </a:t>
            </a:r>
            <a:r>
              <a:rPr lang="en-US" altLang="zh-CN" sz="2800" b="1" dirty="0">
                <a:solidFill>
                  <a:srgbClr val="FFFF00"/>
                </a:solidFill>
              </a:rPr>
              <a:t>&lt;</a:t>
            </a:r>
            <a:r>
              <a:rPr lang="zh-CN" altLang="en-US" sz="2800" b="1" dirty="0">
                <a:solidFill>
                  <a:srgbClr val="FFFF00"/>
                </a:solidFill>
              </a:rPr>
              <a:t>乙</a:t>
            </a:r>
            <a:r>
              <a:rPr lang="en-US" altLang="zh-CN" sz="2800" b="1" dirty="0">
                <a:solidFill>
                  <a:srgbClr val="FFFF00"/>
                </a:solidFill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</a:rPr>
              <a:t>丙</a:t>
            </a:r>
            <a:r>
              <a:rPr lang="en-US" altLang="zh-CN" sz="2800" b="1" dirty="0">
                <a:solidFill>
                  <a:srgbClr val="FFFF00"/>
                </a:solidFill>
              </a:rPr>
              <a:t>&gt;}</a:t>
            </a:r>
            <a:r>
              <a:rPr lang="zh-CN" altLang="en-US" sz="2800" b="1" dirty="0"/>
              <a:t>，</a:t>
            </a:r>
          </a:p>
          <a:p>
            <a:pPr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800" b="1" dirty="0"/>
              <a:t>其中 </a:t>
            </a:r>
            <a:r>
              <a:rPr lang="en-US" altLang="zh-CN" sz="2800" b="1" dirty="0"/>
              <a:t>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&gt; </a:t>
            </a:r>
            <a:r>
              <a:rPr lang="zh-CN" altLang="en-US" sz="2800" b="1" dirty="0"/>
              <a:t>表示 </a:t>
            </a:r>
            <a:r>
              <a:rPr lang="en-US" altLang="zh-CN" sz="2800" b="1" i="1" dirty="0"/>
              <a:t>x </a:t>
            </a:r>
            <a:r>
              <a:rPr lang="zh-CN" altLang="en-US" sz="2800" b="1" dirty="0"/>
              <a:t>胜 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，它表示了集合</a:t>
            </a:r>
            <a:r>
              <a:rPr lang="en-US" altLang="zh-CN" sz="2800" b="1" dirty="0"/>
              <a:t>{</a:t>
            </a:r>
            <a:r>
              <a:rPr lang="zh-CN" altLang="en-US" sz="2800" b="1" dirty="0"/>
              <a:t>甲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乙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丙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中元素之间的一种胜负关系</a:t>
            </a:r>
            <a:r>
              <a:rPr lang="en-US" altLang="zh-CN" sz="2800" b="1" dirty="0"/>
              <a:t>.</a:t>
            </a:r>
          </a:p>
          <a:p>
            <a:endParaRPr lang="zh-CN" altLang="en-US" sz="2400" dirty="0"/>
          </a:p>
        </p:txBody>
      </p:sp>
      <p:sp>
        <p:nvSpPr>
          <p:cNvPr id="21506" name="灯片编号占位符 2">
            <a:extLst>
              <a:ext uri="{FF2B5EF4-FFF2-40B4-BE49-F238E27FC236}">
                <a16:creationId xmlns:a16="http://schemas.microsoft.com/office/drawing/2014/main" id="{3D5D751F-0C8A-4F14-9A1C-7F9A6131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317F9B-D54C-4205-B72A-2CAAB21D9998}" type="slidenum">
              <a:rPr lang="en-US" altLang="zh-CN" sz="2400" b="1" smtClean="0">
                <a:latin typeface="Arial Black" pitchFamily="34" charset="0"/>
              </a:rPr>
              <a:pPr eaLnBrk="1" hangingPunct="1"/>
              <a:t>14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2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>
            <a:extLst>
              <a:ext uri="{FF2B5EF4-FFF2-40B4-BE49-F238E27FC236}">
                <a16:creationId xmlns:a16="http://schemas.microsoft.com/office/drawing/2014/main" id="{35DF6176-30F1-4514-994C-FF8DBDB37F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905750" cy="504031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C 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个人和四项工作</a:t>
            </a:r>
            <a:r>
              <a:rPr lang="en-US" altLang="zh-CN" sz="2800" b="1" dirty="0">
                <a:latin typeface="Times New Roman" panose="02020603050405020304" pitchFamily="18" charset="0"/>
              </a:rPr>
              <a:t>G1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</a:rPr>
              <a:t>G2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</a:rPr>
              <a:t>G3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</a:rPr>
              <a:t>G4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，已知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可以从事工作</a:t>
            </a:r>
            <a:r>
              <a:rPr lang="en-US" altLang="zh-CN" sz="2800" b="1" dirty="0">
                <a:latin typeface="Times New Roman" panose="02020603050405020304" pitchFamily="18" charset="0"/>
              </a:rPr>
              <a:t>G1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G4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可以从事工作</a:t>
            </a:r>
            <a:r>
              <a:rPr lang="en-US" altLang="zh-CN" sz="2800" b="1" dirty="0">
                <a:latin typeface="Times New Roman" panose="02020603050405020304" pitchFamily="18" charset="0"/>
              </a:rPr>
              <a:t>G3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可以从事工作</a:t>
            </a:r>
            <a:r>
              <a:rPr lang="en-US" altLang="zh-CN" sz="2800" b="1" dirty="0">
                <a:latin typeface="Times New Roman" panose="02020603050405020304" pitchFamily="18" charset="0"/>
              </a:rPr>
              <a:t>G1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G2.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那么，人和工作之间的对应关系可以记作：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{&lt;A,G1&gt;, &lt;A,G4 &gt;, &lt;B,G3&gt;, &lt;C,G1&gt;, &lt;C,G2&gt; }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它表示了集合</a:t>
            </a:r>
            <a:r>
              <a:rPr lang="en-US" altLang="zh-CN" sz="2800" b="1" dirty="0">
                <a:latin typeface="Times New Roman" panose="02020603050405020304" pitchFamily="18" charset="0"/>
              </a:rPr>
              <a:t>{A,B,C}</a:t>
            </a:r>
            <a:r>
              <a:rPr lang="zh-CN" altLang="en-US" sz="2800" b="1" dirty="0">
                <a:latin typeface="Times New Roman" panose="02020603050405020304" pitchFamily="18" charset="0"/>
              </a:rPr>
              <a:t>到工作</a:t>
            </a:r>
            <a:r>
              <a:rPr lang="en-US" altLang="zh-CN" sz="2800" b="1" dirty="0">
                <a:latin typeface="Times New Roman" panose="02020603050405020304" pitchFamily="18" charset="0"/>
              </a:rPr>
              <a:t>{G1,G2,G3,G4}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之间的关系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4F15026-7D32-460D-BEF6-89E85898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15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661B90CA-D1DE-4D04-B079-D2E9C0395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55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二元关系的定义</a:t>
            </a: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C18805E2-83DD-4242-84C4-5D5BF69D7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" y="1628800"/>
            <a:ext cx="8135937" cy="453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27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700" b="1" dirty="0">
                <a:solidFill>
                  <a:srgbClr val="FF3300"/>
                </a:solidFill>
              </a:rPr>
              <a:t> </a:t>
            </a:r>
            <a:r>
              <a:rPr lang="zh-CN" altLang="en-US" sz="2700" b="1" dirty="0"/>
              <a:t>如果一个集合满足以下条件之一：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（</a:t>
            </a:r>
            <a:r>
              <a:rPr lang="en-US" altLang="zh-CN" sz="2700" b="1" dirty="0"/>
              <a:t>1</a:t>
            </a:r>
            <a:r>
              <a:rPr lang="zh-CN" altLang="en-US" sz="2700" b="1" dirty="0"/>
              <a:t>）集合非空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且它的元素都是有序对；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（</a:t>
            </a:r>
            <a:r>
              <a:rPr lang="en-US" altLang="zh-CN" sz="2700" b="1" dirty="0"/>
              <a:t>2</a:t>
            </a:r>
            <a:r>
              <a:rPr lang="zh-CN" altLang="en-US" sz="2700" b="1" dirty="0"/>
              <a:t>）集合是空集；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则称该集合为一个</a:t>
            </a:r>
            <a:r>
              <a:rPr lang="zh-CN" altLang="en-US" sz="2700" b="1" dirty="0">
                <a:solidFill>
                  <a:srgbClr val="FFFF00"/>
                </a:solidFill>
              </a:rPr>
              <a:t>二元关系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简称为</a:t>
            </a:r>
            <a:r>
              <a:rPr lang="zh-CN" altLang="en-US" sz="2700" b="1" dirty="0">
                <a:solidFill>
                  <a:srgbClr val="FFFF00"/>
                </a:solidFill>
              </a:rPr>
              <a:t>关系</a:t>
            </a:r>
            <a:r>
              <a:rPr lang="zh-CN" altLang="en-US" sz="2700" b="1" dirty="0"/>
              <a:t>，</a:t>
            </a:r>
            <a:r>
              <a:rPr lang="zh-CN" altLang="en-US" sz="2700" b="1" dirty="0">
                <a:solidFill>
                  <a:srgbClr val="FFFF00"/>
                </a:solidFill>
              </a:rPr>
              <a:t>记作</a:t>
            </a:r>
            <a:r>
              <a:rPr lang="en-US" altLang="zh-CN" sz="2700" b="1" i="1" dirty="0">
                <a:solidFill>
                  <a:srgbClr val="FFFF00"/>
                </a:solidFill>
              </a:rPr>
              <a:t>R</a:t>
            </a:r>
            <a:r>
              <a:rPr lang="zh-CN" altLang="en-US" sz="2700" b="1" dirty="0"/>
              <a:t>。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700" b="1" dirty="0"/>
              <a:t>如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&gt;∈</a:t>
            </a:r>
            <a:r>
              <a:rPr lang="en-US" altLang="zh-CN" sz="2700" b="1" i="1" dirty="0"/>
              <a:t>R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可记作        ；</a:t>
            </a:r>
            <a:endParaRPr lang="en-US" altLang="zh-CN" sz="2700" b="1" dirty="0"/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700" b="1" dirty="0"/>
              <a:t>如果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</a:t>
            </a:r>
            <a:r>
              <a:rPr lang="en-US" altLang="zh-CN" sz="2700" b="1" dirty="0">
                <a:sym typeface="Symbol" pitchFamily="18" charset="2"/>
              </a:rPr>
              <a:t></a:t>
            </a:r>
            <a:r>
              <a:rPr lang="en-US" altLang="zh-CN" sz="2700" b="1" i="1" dirty="0"/>
              <a:t>R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则记作</a:t>
            </a:r>
            <a:endParaRPr lang="en-US" altLang="zh-CN" sz="2700" b="1" dirty="0"/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实例：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={&lt;1,2&gt;,&lt;</a:t>
            </a:r>
            <a:r>
              <a:rPr lang="en-US" altLang="zh-CN" sz="27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7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7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&gt;},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={&lt;1,2&gt;,</a:t>
            </a:r>
            <a:r>
              <a:rPr lang="en-US" altLang="zh-CN" sz="27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7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7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}. </a:t>
            </a:r>
            <a:endParaRPr lang="en-US" altLang="zh-CN" sz="2700" b="1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是二元关系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当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不是两个有序对时，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不是二元关系。根据上面的记法，可以写 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2, </a:t>
            </a:r>
            <a:r>
              <a:rPr lang="en-US" altLang="zh-CN" sz="27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aRb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等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B857A07-34E3-4391-9323-DCB3938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16</a:t>
            </a:fld>
            <a:endParaRPr lang="en-US" altLang="zh-CN" sz="2400" b="1" dirty="0">
              <a:latin typeface="Arial Black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C1634DC-E5E6-4F45-B06E-C93A5676EC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95514"/>
              </p:ext>
            </p:extLst>
          </p:nvPr>
        </p:nvGraphicFramePr>
        <p:xfrm>
          <a:off x="4067944" y="3631336"/>
          <a:ext cx="828650" cy="576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54" name="Equation" r:id="rId3" imgW="291960" imgH="203040" progId="Equation.DSMT4">
                  <p:embed/>
                </p:oleObj>
              </mc:Choice>
              <mc:Fallback>
                <p:oleObj name="Equation" r:id="rId3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7944" y="3631336"/>
                        <a:ext cx="828650" cy="576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F63100-AEFF-4109-804F-EA90F1C1CE73}"/>
              </a:ext>
            </a:extLst>
          </p:cNvPr>
          <p:cNvGrpSpPr/>
          <p:nvPr/>
        </p:nvGrpSpPr>
        <p:grpSpPr>
          <a:xfrm>
            <a:off x="4283968" y="4149080"/>
            <a:ext cx="828650" cy="576452"/>
            <a:chOff x="4283968" y="4149080"/>
            <a:chExt cx="828650" cy="576452"/>
          </a:xfrm>
        </p:grpSpPr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8AD0CA5-D56E-4FE5-8E94-20E33492B0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3405303"/>
                </p:ext>
              </p:extLst>
            </p:nvPr>
          </p:nvGraphicFramePr>
          <p:xfrm>
            <a:off x="4283968" y="4149080"/>
            <a:ext cx="828650" cy="576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55" name="Equation" r:id="rId5" imgW="291960" imgH="203040" progId="Equation.DSMT4">
                    <p:embed/>
                  </p:oleObj>
                </mc:Choice>
                <mc:Fallback>
                  <p:oleObj name="Equation" r:id="rId5" imgW="291960" imgH="20304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AC1634DC-E5E6-4F45-B06E-C93A5676ECC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83968" y="4149080"/>
                          <a:ext cx="828650" cy="5764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EF15723-391F-4DC1-99A6-3A163DA4C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2800" y="4220488"/>
              <a:ext cx="139825" cy="3515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3197E9-A013-4A5F-8DC1-C03D4CDD2E0A}"/>
              </a:ext>
            </a:extLst>
          </p:cNvPr>
          <p:cNvGrpSpPr/>
          <p:nvPr/>
        </p:nvGrpSpPr>
        <p:grpSpPr>
          <a:xfrm>
            <a:off x="7146925" y="5621338"/>
            <a:ext cx="865188" cy="504825"/>
            <a:chOff x="4266605" y="4183956"/>
            <a:chExt cx="865188" cy="504825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DB2C9D2C-1A05-4B84-A1D1-2644210489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9711789"/>
                </p:ext>
              </p:extLst>
            </p:nvPr>
          </p:nvGraphicFramePr>
          <p:xfrm>
            <a:off x="4266605" y="4183956"/>
            <a:ext cx="86518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56" name="Equation" r:id="rId6" imgW="304560" imgH="177480" progId="Equation.DSMT4">
                    <p:embed/>
                  </p:oleObj>
                </mc:Choice>
                <mc:Fallback>
                  <p:oleObj name="Equation" r:id="rId6" imgW="304560" imgH="1774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8AD0CA5-D56E-4FE5-8E94-20E33492B0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66605" y="4183956"/>
                          <a:ext cx="865188" cy="504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983E8F4-2ED5-42E4-AADE-76B2390D5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2800" y="4220488"/>
              <a:ext cx="139825" cy="351512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6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7">
            <a:extLst>
              <a:ext uri="{FF2B5EF4-FFF2-40B4-BE49-F238E27FC236}">
                <a16:creationId xmlns:a16="http://schemas.microsoft.com/office/drawing/2014/main" id="{1D054ADB-2794-48FA-80D3-4D07E4FFD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09C778-1D03-439B-913A-59FFC13B18F3}" type="slidenum">
              <a:rPr lang="en-US" altLang="zh-CN" sz="2400" smtClean="0">
                <a:latin typeface="Arial Black" pitchFamily="34" charset="0"/>
              </a:rPr>
              <a:pPr eaLnBrk="1" hangingPunct="1"/>
              <a:t>17</a:t>
            </a:fld>
            <a:endParaRPr lang="en-US" altLang="zh-CN" sz="2400" dirty="0">
              <a:latin typeface="Arial Black" pitchFamily="34" charset="0"/>
            </a:endParaRP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D0B80055-2F0D-458C-A283-F624E55D4A3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92112" y="583406"/>
            <a:ext cx="7204224" cy="11001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的关系与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</a:t>
            </a:r>
          </a:p>
        </p:txBody>
      </p:sp>
      <p:sp>
        <p:nvSpPr>
          <p:cNvPr id="200706" name="Text Box 2">
            <a:extLst>
              <a:ext uri="{FF2B5EF4-FFF2-40B4-BE49-F238E27FC236}">
                <a16:creationId xmlns:a16="http://schemas.microsoft.com/office/drawing/2014/main" id="{E4846711-FC51-44DB-9930-1E53396AE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0213"/>
            <a:ext cx="8353425" cy="45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定义 设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为集合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×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的任何子集所定义的二元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关系叫做从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的二元关系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当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时则叫做 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上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的二元关系</a:t>
            </a:r>
            <a:r>
              <a:rPr lang="en-US" altLang="zh-CN" sz="2800" b="1" dirty="0"/>
              <a:t>.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rgbClr val="C5E2FF"/>
                </a:solidFill>
              </a:rPr>
              <a:t>例</a:t>
            </a:r>
            <a:r>
              <a:rPr lang="en-US" altLang="zh-CN" sz="2800" b="1" dirty="0">
                <a:solidFill>
                  <a:srgbClr val="C5E2FF"/>
                </a:solidFill>
              </a:rPr>
              <a:t>4  </a:t>
            </a:r>
            <a:r>
              <a:rPr lang="en-US" altLang="zh-CN" sz="2800" b="1" i="1" dirty="0">
                <a:solidFill>
                  <a:srgbClr val="C5E2FF"/>
                </a:solidFill>
              </a:rPr>
              <a:t>A</a:t>
            </a:r>
            <a:r>
              <a:rPr lang="en-US" altLang="zh-CN" sz="2800" b="1" dirty="0">
                <a:solidFill>
                  <a:srgbClr val="C5E2FF"/>
                </a:solidFill>
              </a:rPr>
              <a:t>={0,1}, </a:t>
            </a:r>
            <a:r>
              <a:rPr lang="en-US" altLang="zh-CN" sz="2800" b="1" i="1" dirty="0">
                <a:solidFill>
                  <a:srgbClr val="C5E2FF"/>
                </a:solidFill>
              </a:rPr>
              <a:t>B</a:t>
            </a:r>
            <a:r>
              <a:rPr lang="en-US" altLang="zh-CN" sz="2800" b="1" dirty="0">
                <a:solidFill>
                  <a:srgbClr val="C5E2FF"/>
                </a:solidFill>
              </a:rPr>
              <a:t>={1,2,3}, 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1</a:t>
            </a:r>
            <a:r>
              <a:rPr lang="en-US" altLang="zh-CN" sz="2800" b="1" dirty="0">
                <a:solidFill>
                  <a:srgbClr val="C5E2FF"/>
                </a:solidFill>
              </a:rPr>
              <a:t>={&lt;0,2&gt;}, 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2</a:t>
            </a:r>
            <a:r>
              <a:rPr lang="en-US" altLang="zh-CN" sz="2800" b="1" dirty="0">
                <a:solidFill>
                  <a:srgbClr val="C5E2FF"/>
                </a:solidFill>
              </a:rPr>
              <a:t>=</a:t>
            </a:r>
            <a:r>
              <a:rPr lang="en-US" altLang="zh-CN" sz="2800" b="1" i="1" dirty="0">
                <a:solidFill>
                  <a:srgbClr val="C5E2FF"/>
                </a:solidFill>
              </a:rPr>
              <a:t>A</a:t>
            </a:r>
            <a:r>
              <a:rPr lang="en-US" altLang="zh-CN" sz="2800" b="1" dirty="0">
                <a:solidFill>
                  <a:srgbClr val="C5E2FF"/>
                </a:solidFill>
              </a:rPr>
              <a:t>×</a:t>
            </a:r>
            <a:r>
              <a:rPr lang="en-US" altLang="zh-CN" sz="2800" b="1" i="1" dirty="0">
                <a:solidFill>
                  <a:srgbClr val="C5E2FF"/>
                </a:solidFill>
              </a:rPr>
              <a:t>B</a:t>
            </a:r>
            <a:r>
              <a:rPr lang="en-US" altLang="zh-CN" sz="2800" b="1" dirty="0">
                <a:solidFill>
                  <a:srgbClr val="C5E2FF"/>
                </a:solidFill>
              </a:rPr>
              <a:t>, 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3</a:t>
            </a:r>
            <a:r>
              <a:rPr lang="en-US" altLang="zh-CN" sz="2800" b="1" dirty="0">
                <a:solidFill>
                  <a:srgbClr val="C5E2FF"/>
                </a:solidFill>
              </a:rPr>
              <a:t>=</a:t>
            </a:r>
            <a:r>
              <a:rPr lang="en-US" altLang="zh-CN" sz="2800" b="1" dirty="0">
                <a:solidFill>
                  <a:srgbClr val="C5E2FF"/>
                </a:solidFill>
                <a:sym typeface="Symbol" pitchFamily="18" charset="2"/>
              </a:rPr>
              <a:t></a:t>
            </a:r>
            <a:r>
              <a:rPr lang="en-US" altLang="zh-CN" sz="2800" b="1" dirty="0">
                <a:solidFill>
                  <a:srgbClr val="C5E2FF"/>
                </a:solidFill>
              </a:rPr>
              <a:t>, 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4</a:t>
            </a:r>
            <a:r>
              <a:rPr lang="en-US" altLang="zh-CN" sz="2800" b="1" dirty="0">
                <a:solidFill>
                  <a:srgbClr val="C5E2FF"/>
                </a:solidFill>
              </a:rPr>
              <a:t>={&lt;0,1&gt;}. </a:t>
            </a:r>
            <a:r>
              <a:rPr lang="zh-CN" altLang="en-US" sz="2800" b="1" dirty="0">
                <a:solidFill>
                  <a:srgbClr val="C5E2FF"/>
                </a:solidFill>
              </a:rPr>
              <a:t>那么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1</a:t>
            </a:r>
            <a:r>
              <a:rPr lang="en-US" altLang="zh-CN" sz="2800" b="1" dirty="0">
                <a:solidFill>
                  <a:srgbClr val="C5E2FF"/>
                </a:solidFill>
              </a:rPr>
              <a:t>,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2</a:t>
            </a:r>
            <a:r>
              <a:rPr lang="en-US" altLang="zh-CN" sz="2800" b="1" dirty="0">
                <a:solidFill>
                  <a:srgbClr val="C5E2FF"/>
                </a:solidFill>
              </a:rPr>
              <a:t>,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3</a:t>
            </a:r>
            <a:r>
              <a:rPr lang="en-US" altLang="zh-CN" sz="2800" b="1" dirty="0">
                <a:solidFill>
                  <a:srgbClr val="C5E2FF"/>
                </a:solidFill>
              </a:rPr>
              <a:t>,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4</a:t>
            </a:r>
            <a:r>
              <a:rPr lang="zh-CN" altLang="en-US" sz="2800" b="1" dirty="0">
                <a:solidFill>
                  <a:srgbClr val="C5E2FF"/>
                </a:solidFill>
              </a:rPr>
              <a:t>是从 </a:t>
            </a:r>
            <a:r>
              <a:rPr lang="en-US" altLang="zh-CN" sz="2800" b="1" i="1" dirty="0">
                <a:solidFill>
                  <a:srgbClr val="C5E2FF"/>
                </a:solidFill>
              </a:rPr>
              <a:t>A </a:t>
            </a:r>
            <a:r>
              <a:rPr lang="zh-CN" altLang="en-US" sz="2800" b="1" dirty="0">
                <a:solidFill>
                  <a:srgbClr val="C5E2FF"/>
                </a:solidFill>
              </a:rPr>
              <a:t>到 </a:t>
            </a:r>
            <a:r>
              <a:rPr lang="en-US" altLang="zh-CN" sz="2800" b="1" i="1" dirty="0">
                <a:solidFill>
                  <a:srgbClr val="C5E2FF"/>
                </a:solidFill>
              </a:rPr>
              <a:t>B 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rgbClr val="C5E2FF"/>
                </a:solidFill>
              </a:rPr>
              <a:t>的二元关系</a:t>
            </a:r>
            <a:r>
              <a:rPr lang="en-US" altLang="zh-CN" sz="2800" b="1" dirty="0">
                <a:solidFill>
                  <a:srgbClr val="C5E2FF"/>
                </a:solidFill>
              </a:rPr>
              <a:t>, 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3</a:t>
            </a:r>
            <a:r>
              <a:rPr lang="zh-CN" altLang="en-US" sz="2800" b="1" dirty="0">
                <a:solidFill>
                  <a:srgbClr val="C5E2FF"/>
                </a:solidFill>
              </a:rPr>
              <a:t>和</a:t>
            </a:r>
            <a:r>
              <a:rPr lang="en-US" altLang="zh-CN" sz="2800" b="1" i="1" dirty="0">
                <a:solidFill>
                  <a:srgbClr val="C5E2FF"/>
                </a:solidFill>
              </a:rPr>
              <a:t>R</a:t>
            </a:r>
            <a:r>
              <a:rPr lang="en-US" altLang="zh-CN" sz="2800" b="1" baseline="-25000" dirty="0">
                <a:solidFill>
                  <a:srgbClr val="C5E2FF"/>
                </a:solidFill>
              </a:rPr>
              <a:t>4</a:t>
            </a:r>
            <a:r>
              <a:rPr lang="zh-CN" altLang="en-US" sz="2800" b="1" dirty="0">
                <a:solidFill>
                  <a:srgbClr val="C5E2FF"/>
                </a:solidFill>
              </a:rPr>
              <a:t>同时也是 </a:t>
            </a:r>
            <a:r>
              <a:rPr lang="en-US" altLang="zh-CN" sz="2800" b="1" i="1" dirty="0">
                <a:solidFill>
                  <a:srgbClr val="C5E2FF"/>
                </a:solidFill>
              </a:rPr>
              <a:t>A</a:t>
            </a:r>
            <a:r>
              <a:rPr lang="zh-CN" altLang="en-US" sz="2800" b="1" dirty="0">
                <a:solidFill>
                  <a:srgbClr val="C5E2FF"/>
                </a:solidFill>
              </a:rPr>
              <a:t>上的二元关系</a:t>
            </a:r>
            <a:r>
              <a:rPr lang="en-US" altLang="zh-CN" sz="2800" b="1" dirty="0">
                <a:solidFill>
                  <a:srgbClr val="C5E2FF"/>
                </a:solidFill>
              </a:rPr>
              <a:t>. 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计数：</a:t>
            </a:r>
          </a:p>
          <a:p>
            <a:pPr algn="l">
              <a:lnSpc>
                <a:spcPct val="105000"/>
              </a:lnSpc>
              <a:defRPr/>
            </a:pPr>
            <a:r>
              <a:rPr lang="en-US" altLang="zh-CN" sz="2800" b="1" dirty="0"/>
              <a:t>|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|=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, |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×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|=</a:t>
            </a:r>
            <a:r>
              <a:rPr lang="en-US" altLang="zh-CN" sz="2800" b="1" i="1" dirty="0"/>
              <a:t>n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×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的子集有     个</a:t>
            </a:r>
            <a:r>
              <a:rPr lang="en-US" altLang="zh-CN" sz="2800" b="1" dirty="0"/>
              <a:t>. 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所以 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上有     个不同的二元关系</a:t>
            </a:r>
            <a:r>
              <a:rPr lang="en-US" altLang="zh-CN" sz="2800" b="1" dirty="0"/>
              <a:t>. </a:t>
            </a:r>
          </a:p>
          <a:p>
            <a:pPr algn="l">
              <a:lnSpc>
                <a:spcPct val="105000"/>
              </a:lnSpc>
              <a:defRPr/>
            </a:pPr>
            <a:r>
              <a:rPr lang="zh-CN" altLang="en-US" sz="2800" b="1" dirty="0"/>
              <a:t>例如 </a:t>
            </a:r>
            <a:r>
              <a:rPr lang="en-US" altLang="zh-CN" sz="2800" b="1" dirty="0"/>
              <a:t>|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|=3, </a:t>
            </a:r>
            <a:r>
              <a:rPr lang="zh-CN" altLang="en-US" sz="2800" b="1" dirty="0"/>
              <a:t>则 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上有</a:t>
            </a:r>
            <a:r>
              <a:rPr lang="en-US" altLang="zh-CN" sz="2800" b="1" dirty="0"/>
              <a:t>512</a:t>
            </a:r>
            <a:r>
              <a:rPr lang="zh-CN" altLang="en-US" sz="2800" b="1" dirty="0"/>
              <a:t>个不同的二元关系</a:t>
            </a:r>
            <a:r>
              <a:rPr lang="en-US" altLang="zh-CN" sz="2800" b="1" dirty="0"/>
              <a:t>. </a:t>
            </a:r>
          </a:p>
        </p:txBody>
      </p:sp>
      <p:graphicFrame>
        <p:nvGraphicFramePr>
          <p:cNvPr id="200708" name="Object 4">
            <a:extLst>
              <a:ext uri="{FF2B5EF4-FFF2-40B4-BE49-F238E27FC236}">
                <a16:creationId xmlns:a16="http://schemas.microsoft.com/office/drawing/2014/main" id="{496C750F-D6E1-4C92-B32D-3AA00E75E34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91844882"/>
              </p:ext>
            </p:extLst>
          </p:nvPr>
        </p:nvGraphicFramePr>
        <p:xfrm>
          <a:off x="5855443" y="4700169"/>
          <a:ext cx="576261" cy="60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14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200708" name="Object 4">
                        <a:extLst>
                          <a:ext uri="{FF2B5EF4-FFF2-40B4-BE49-F238E27FC236}">
                            <a16:creationId xmlns:a16="http://schemas.microsoft.com/office/drawing/2014/main" id="{496C750F-D6E1-4C92-B32D-3AA00E75E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43" y="4700169"/>
                        <a:ext cx="576261" cy="60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AAE8D78-82D9-407E-9BA6-D81774224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73181"/>
              </p:ext>
            </p:extLst>
          </p:nvPr>
        </p:nvGraphicFramePr>
        <p:xfrm>
          <a:off x="2420268" y="5183187"/>
          <a:ext cx="576261" cy="60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15" name="Equation" r:id="rId5" imgW="215640" imgH="228600" progId="Equation.DSMT4">
                  <p:embed/>
                </p:oleObj>
              </mc:Choice>
              <mc:Fallback>
                <p:oleObj name="Equation" r:id="rId5" imgW="215640" imgH="228600" progId="Equation.DSMT4">
                  <p:embed/>
                  <p:pic>
                    <p:nvPicPr>
                      <p:cNvPr id="200708" name="Object 4">
                        <a:extLst>
                          <a:ext uri="{FF2B5EF4-FFF2-40B4-BE49-F238E27FC236}">
                            <a16:creationId xmlns:a16="http://schemas.microsoft.com/office/drawing/2014/main" id="{496C750F-D6E1-4C92-B32D-3AA00E75E3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268" y="5183187"/>
                        <a:ext cx="576261" cy="60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5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0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0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0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0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0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E2EC72E5-0735-4A1A-AF60-AF8390C03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403696"/>
            <a:ext cx="8229600" cy="108108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上重要关系的实例</a:t>
            </a: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6A2A2D6A-1FD2-4C71-9DA5-41A6A8881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137525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b="1" dirty="0"/>
              <a:t>      </a:t>
            </a:r>
            <a:r>
              <a:rPr lang="zh-CN" altLang="en-US" sz="3200" b="1" dirty="0"/>
              <a:t>设 </a:t>
            </a:r>
            <a:r>
              <a:rPr lang="en-US" altLang="zh-CN" sz="3200" b="1" i="1" dirty="0"/>
              <a:t>A </a:t>
            </a:r>
            <a:r>
              <a:rPr lang="zh-CN" altLang="en-US" sz="3200" b="1" dirty="0"/>
              <a:t>为任意集合，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空关系：</a:t>
            </a:r>
            <a:r>
              <a:rPr lang="zh-CN" altLang="en-US" b="1" dirty="0">
                <a:sym typeface="Symbol" panose="05050102010706020507" pitchFamily="18" charset="2"/>
              </a:rPr>
              <a:t></a:t>
            </a:r>
            <a:r>
              <a:rPr lang="zh-CN" altLang="en-US" b="1" dirty="0"/>
              <a:t>是 </a:t>
            </a:r>
            <a:r>
              <a:rPr lang="en-US" altLang="zh-CN" b="1" i="1" dirty="0"/>
              <a:t>A </a:t>
            </a:r>
            <a:r>
              <a:rPr lang="zh-CN" altLang="en-US" b="1" dirty="0"/>
              <a:t>上的关系，称为</a:t>
            </a:r>
            <a:r>
              <a:rPr lang="zh-CN" altLang="en-US" b="1" dirty="0">
                <a:solidFill>
                  <a:srgbClr val="FFFF00"/>
                </a:solidFill>
              </a:rPr>
              <a:t>空关系。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全域关系：</a:t>
            </a:r>
            <a:r>
              <a:rPr lang="en-US" altLang="zh-CN" b="1" i="1" dirty="0"/>
              <a:t>E</a:t>
            </a:r>
            <a:r>
              <a:rPr lang="en-US" altLang="zh-CN" b="1" i="1" baseline="-25000" dirty="0"/>
              <a:t>A</a:t>
            </a:r>
            <a:r>
              <a:rPr lang="en-US" altLang="zh-CN" b="1" dirty="0"/>
              <a:t> </a:t>
            </a:r>
            <a:r>
              <a:rPr lang="zh-CN" altLang="en-US" b="1" dirty="0"/>
              <a:t>称为</a:t>
            </a:r>
            <a:r>
              <a:rPr lang="zh-CN" altLang="en-US" b="1" dirty="0">
                <a:solidFill>
                  <a:srgbClr val="FFFF00"/>
                </a:solidFill>
              </a:rPr>
              <a:t>全域关系</a:t>
            </a:r>
            <a:r>
              <a:rPr lang="zh-CN" altLang="en-US" b="1" dirty="0"/>
              <a:t>，定义如下：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/>
              <a:t>        </a:t>
            </a:r>
            <a:r>
              <a:rPr lang="en-US" altLang="zh-CN" b="1" i="1" dirty="0">
                <a:solidFill>
                  <a:srgbClr val="FFFF00"/>
                </a:solidFill>
              </a:rPr>
              <a:t>E</a:t>
            </a:r>
            <a:r>
              <a:rPr lang="en-US" altLang="zh-CN" b="1" i="1" baseline="-25000" dirty="0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={&lt;</a:t>
            </a:r>
            <a:r>
              <a:rPr lang="en-US" altLang="zh-CN" b="1" i="1" dirty="0" err="1">
                <a:solidFill>
                  <a:srgbClr val="FFFF00"/>
                </a:solidFill>
              </a:rPr>
              <a:t>x</a:t>
            </a:r>
            <a:r>
              <a:rPr lang="en-US" altLang="zh-CN" b="1" dirty="0" err="1">
                <a:solidFill>
                  <a:srgbClr val="FFFF00"/>
                </a:solidFill>
              </a:rPr>
              <a:t>,</a:t>
            </a:r>
            <a:r>
              <a:rPr lang="en-US" altLang="zh-CN" b="1" i="1" dirty="0" err="1">
                <a:solidFill>
                  <a:srgbClr val="FFFF00"/>
                </a:solidFill>
              </a:rPr>
              <a:t>y</a:t>
            </a:r>
            <a:r>
              <a:rPr lang="en-US" altLang="zh-CN" b="1" dirty="0">
                <a:solidFill>
                  <a:srgbClr val="FFFF00"/>
                </a:solidFill>
              </a:rPr>
              <a:t>&gt;|</a:t>
            </a:r>
            <a:r>
              <a:rPr lang="en-US" altLang="zh-CN" b="1" i="1" dirty="0" err="1">
                <a:solidFill>
                  <a:srgbClr val="FFFF00"/>
                </a:solidFill>
              </a:rPr>
              <a:t>x</a:t>
            </a:r>
            <a:r>
              <a:rPr lang="en-US" altLang="zh-CN" b="1" dirty="0" err="1">
                <a:solidFill>
                  <a:srgbClr val="FFFF00"/>
                </a:solidFill>
              </a:rPr>
              <a:t>∈</a:t>
            </a:r>
            <a:r>
              <a:rPr lang="en-US" altLang="zh-CN" b="1" i="1" dirty="0" err="1">
                <a:solidFill>
                  <a:srgbClr val="FFFF00"/>
                </a:solidFill>
              </a:rPr>
              <a:t>A</a:t>
            </a:r>
            <a:r>
              <a:rPr lang="en-US" altLang="zh-CN" b="1" dirty="0" err="1">
                <a:solidFill>
                  <a:srgbClr val="FFFF00"/>
                </a:solidFill>
              </a:rPr>
              <a:t>∧</a:t>
            </a:r>
            <a:r>
              <a:rPr lang="en-US" altLang="zh-CN" b="1" i="1" dirty="0" err="1">
                <a:solidFill>
                  <a:srgbClr val="FFFF00"/>
                </a:solidFill>
              </a:rPr>
              <a:t>y</a:t>
            </a:r>
            <a:r>
              <a:rPr lang="en-US" altLang="zh-CN" b="1" dirty="0" err="1">
                <a:solidFill>
                  <a:srgbClr val="FFFF00"/>
                </a:solidFill>
              </a:rPr>
              <a:t>∈</a:t>
            </a:r>
            <a:r>
              <a:rPr lang="en-US" altLang="zh-CN" b="1" i="1" dirty="0" err="1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}=</a:t>
            </a:r>
            <a:r>
              <a:rPr lang="en-US" altLang="zh-CN" b="1" i="1" dirty="0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×</a:t>
            </a:r>
            <a:r>
              <a:rPr lang="en-US" altLang="zh-CN" b="1" i="1" dirty="0">
                <a:solidFill>
                  <a:srgbClr val="FFFF00"/>
                </a:solidFill>
              </a:rPr>
              <a:t>A </a:t>
            </a:r>
            <a:r>
              <a:rPr lang="zh-CN" altLang="en-US" b="1" i="1" dirty="0">
                <a:solidFill>
                  <a:srgbClr val="FFFF00"/>
                </a:solidFill>
              </a:rPr>
              <a:t>。  </a:t>
            </a:r>
            <a:br>
              <a:rPr lang="zh-CN" altLang="en-US" b="1" dirty="0">
                <a:solidFill>
                  <a:srgbClr val="3366CC"/>
                </a:solidFill>
              </a:rPr>
            </a:br>
            <a:r>
              <a:rPr lang="zh-CN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  <a:t>恒等关系：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/>
              <a:t>I</a:t>
            </a:r>
            <a:r>
              <a:rPr lang="en-US" altLang="zh-CN" b="1" i="1" baseline="-25000" dirty="0"/>
              <a:t>A</a:t>
            </a:r>
            <a:r>
              <a:rPr lang="en-US" altLang="zh-CN" b="1" i="1" dirty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</a:rPr>
              <a:t>称为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恒等关系，</a:t>
            </a:r>
            <a:r>
              <a:rPr lang="zh-CN" altLang="en-US" b="1" dirty="0">
                <a:latin typeface="Arial" panose="020B0604020202020204" pitchFamily="34" charset="0"/>
              </a:rPr>
              <a:t>定义如下：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FF00"/>
                </a:solidFill>
              </a:rPr>
              <a:t>       </a:t>
            </a:r>
            <a:r>
              <a:rPr lang="en-US" altLang="zh-CN" b="1" i="1" dirty="0">
                <a:solidFill>
                  <a:srgbClr val="FFFF00"/>
                </a:solidFill>
              </a:rPr>
              <a:t>I</a:t>
            </a:r>
            <a:r>
              <a:rPr lang="en-US" altLang="zh-CN" b="1" i="1" baseline="-25000" dirty="0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={&lt;</a:t>
            </a:r>
            <a:r>
              <a:rPr lang="en-US" altLang="zh-CN" b="1" i="1" dirty="0" err="1">
                <a:solidFill>
                  <a:srgbClr val="FFFF00"/>
                </a:solidFill>
              </a:rPr>
              <a:t>x</a:t>
            </a:r>
            <a:r>
              <a:rPr lang="en-US" altLang="zh-CN" b="1" dirty="0" err="1">
                <a:solidFill>
                  <a:srgbClr val="FFFF00"/>
                </a:solidFill>
              </a:rPr>
              <a:t>,</a:t>
            </a:r>
            <a:r>
              <a:rPr lang="en-US" altLang="zh-CN" b="1" i="1" dirty="0" err="1">
                <a:solidFill>
                  <a:srgbClr val="FFFF00"/>
                </a:solidFill>
              </a:rPr>
              <a:t>x</a:t>
            </a:r>
            <a:r>
              <a:rPr lang="en-US" altLang="zh-CN" b="1" dirty="0">
                <a:solidFill>
                  <a:srgbClr val="FFFF00"/>
                </a:solidFill>
              </a:rPr>
              <a:t>&gt;|</a:t>
            </a:r>
            <a:r>
              <a:rPr lang="en-US" altLang="zh-CN" b="1" i="1" dirty="0" err="1">
                <a:solidFill>
                  <a:srgbClr val="FFFF00"/>
                </a:solidFill>
              </a:rPr>
              <a:t>x</a:t>
            </a:r>
            <a:r>
              <a:rPr lang="en-US" altLang="zh-CN" b="1" dirty="0" err="1">
                <a:solidFill>
                  <a:srgbClr val="FFFF00"/>
                </a:solidFill>
              </a:rPr>
              <a:t>∈</a:t>
            </a:r>
            <a:r>
              <a:rPr lang="en-US" altLang="zh-CN" b="1" i="1" dirty="0" err="1">
                <a:solidFill>
                  <a:srgbClr val="FFFF00"/>
                </a:solidFill>
              </a:rPr>
              <a:t>A</a:t>
            </a:r>
            <a:r>
              <a:rPr lang="en-US" altLang="zh-CN" b="1" dirty="0">
                <a:solidFill>
                  <a:srgbClr val="FFFF00"/>
                </a:solidFill>
              </a:rPr>
              <a:t>}</a:t>
            </a:r>
            <a:r>
              <a:rPr lang="zh-CN" altLang="en-US" b="1" dirty="0">
                <a:solidFill>
                  <a:srgbClr val="FFFF00"/>
                </a:solidFill>
              </a:rPr>
              <a:t>。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例如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={1,2},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则</a:t>
            </a:r>
            <a:b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</a:t>
            </a:r>
            <a:r>
              <a:rPr lang="en-US" altLang="zh-CN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={&lt;1,1&gt;,&lt;1,2&gt;,&lt;2,1&gt;,&lt;2,2&gt;}</a:t>
            </a:r>
            <a:b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</a:t>
            </a:r>
            <a:r>
              <a:rPr lang="en-US" altLang="zh-CN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={&lt;1,1&gt;,&lt;2,2&gt;}</a:t>
            </a:r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7075AEEF-D583-4D14-8F9D-117A715B7A7E}"/>
              </a:ext>
            </a:extLst>
          </p:cNvPr>
          <p:cNvSpPr txBox="1">
            <a:spLocks/>
          </p:cNvSpPr>
          <p:nvPr/>
        </p:nvSpPr>
        <p:spPr>
          <a:xfrm>
            <a:off x="7766050" y="295275"/>
            <a:ext cx="628650" cy="768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0" i="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209C778-1D03-439B-913A-59FFC13B18F3}" type="slidenum">
              <a:rPr lang="en-US" altLang="zh-CN" sz="2400" smtClean="0">
                <a:latin typeface="Arial Black" pitchFamily="34" charset="0"/>
              </a:rPr>
              <a:pPr eaLnBrk="1" hangingPunct="1"/>
              <a:t>18</a:t>
            </a:fld>
            <a:endParaRPr lang="en-US" altLang="zh-CN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>
            <a:extLst>
              <a:ext uri="{FF2B5EF4-FFF2-40B4-BE49-F238E27FC236}">
                <a16:creationId xmlns:a16="http://schemas.microsoft.com/office/drawing/2014/main" id="{FA14D456-66B8-4857-B6D4-0530183DA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1468438"/>
            <a:ext cx="8035924" cy="4671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小于等于关系 </a:t>
            </a:r>
            <a:r>
              <a:rPr lang="en-US" altLang="zh-CN" sz="32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zh-CN" sz="32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整除关系</a:t>
            </a:r>
            <a:r>
              <a:rPr lang="en-US" altLang="zh-CN" sz="32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zh-CN" sz="32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包含关系</a:t>
            </a:r>
            <a:r>
              <a:rPr lang="en-US" altLang="zh-CN" sz="32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sz="32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sym typeface="Symbol" pitchFamily="18" charset="2"/>
              </a:rPr>
              <a:t>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定义如下：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&gt;| 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∈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∧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≤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 </a:t>
            </a:r>
            <a:r>
              <a:rPr lang="en-US" altLang="zh-CN" sz="2800" b="1" i="1" dirty="0"/>
              <a:t>A</a:t>
            </a:r>
            <a:r>
              <a:rPr lang="en-US" altLang="zh-CN" sz="2800" b="1" dirty="0">
                <a:sym typeface="Symbol" pitchFamily="18" charset="2"/>
              </a:rPr>
              <a:t>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为实数集合 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&gt;| 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∈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∧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整除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y</a:t>
            </a:r>
            <a:r>
              <a:rPr lang="zh-CN" altLang="en-US" sz="2800" b="1" dirty="0"/>
              <a:t>被</a:t>
            </a:r>
            <a:r>
              <a:rPr lang="en-US" altLang="zh-CN" sz="2800" b="1" i="1" dirty="0"/>
              <a:t>x</a:t>
            </a:r>
            <a:r>
              <a:rPr lang="zh-CN" altLang="en-US" sz="2800" b="1" dirty="0"/>
              <a:t>整除）  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b="1" i="1" dirty="0"/>
              <a:t>            </a:t>
            </a:r>
            <a:r>
              <a:rPr lang="en-US" altLang="zh-CN" sz="2800" b="1" i="1" dirty="0"/>
              <a:t>B</a:t>
            </a:r>
            <a:r>
              <a:rPr lang="en-US" altLang="zh-CN" sz="2800" b="1" dirty="0">
                <a:sym typeface="Symbol" pitchFamily="18" charset="2"/>
              </a:rPr>
              <a:t>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*, 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*</a:t>
            </a:r>
            <a:r>
              <a:rPr lang="zh-CN" altLang="en-US" sz="2800" b="1" dirty="0"/>
              <a:t>为非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整数集    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b="1" i="1" dirty="0"/>
              <a:t>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sz="2800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sym typeface="Symbol" pitchFamily="18" charset="2"/>
              </a:rPr>
              <a:t>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&gt;| 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∈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∧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2800" b="1" dirty="0" err="1">
                <a:solidFill>
                  <a:schemeClr val="bg2">
                    <a:lumMod val="40000"/>
                    <a:lumOff val="60000"/>
                  </a:schemeClr>
                </a:solidFill>
                <a:sym typeface="Symbol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 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是集合族</a:t>
            </a:r>
            <a:r>
              <a:rPr lang="en-US" altLang="zh-CN" sz="2800" b="1" dirty="0"/>
              <a:t>.</a:t>
            </a:r>
          </a:p>
          <a:p>
            <a:pPr algn="l">
              <a:lnSpc>
                <a:spcPct val="130000"/>
              </a:lnSpc>
              <a:defRPr/>
            </a:pPr>
            <a:r>
              <a:rPr lang="zh-CN" altLang="en-US" sz="2800" b="1" dirty="0"/>
              <a:t>类似的还可以定义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大于等于关系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小于关系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大于关系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真包含关系</a:t>
            </a:r>
            <a:r>
              <a:rPr lang="zh-CN" altLang="en-US" sz="2800" b="1" dirty="0"/>
              <a:t>等等</a:t>
            </a:r>
            <a:r>
              <a:rPr lang="en-US" altLang="zh-CN" sz="2800" b="1" dirty="0"/>
              <a:t>.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F22908-7190-4C0D-B90A-08D9BE9F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19</a:t>
            </a:fld>
            <a:endParaRPr lang="en-US" altLang="zh-CN" sz="2400" b="1" dirty="0">
              <a:latin typeface="Arial Black" pitchFamily="34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33AE05-5673-47A6-97F5-645911D7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上重要关系的实例（续）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5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66775" y="1447800"/>
            <a:ext cx="8025705" cy="3328988"/>
          </a:xfrm>
        </p:spPr>
        <p:txBody>
          <a:bodyPr/>
          <a:lstStyle/>
          <a:p>
            <a:pPr eaLnBrk="1" hangingPunct="1"/>
            <a:r>
              <a:rPr lang="zh-CN" altLang="zh-CN" sz="5200" b="1" dirty="0">
                <a:solidFill>
                  <a:srgbClr val="00B0F0"/>
                </a:solidFill>
              </a:rPr>
              <a:t>离散数学</a:t>
            </a:r>
            <a:r>
              <a:rPr lang="en-US" altLang="zh-CN" sz="5200" b="1" dirty="0">
                <a:solidFill>
                  <a:srgbClr val="00B0F0"/>
                </a:solidFill>
              </a:rPr>
              <a:t>· </a:t>
            </a:r>
            <a:r>
              <a:rPr lang="zh-CN" altLang="en-US" sz="5200" dirty="0">
                <a:solidFill>
                  <a:srgbClr val="00B0F0"/>
                </a:solidFill>
              </a:rPr>
              <a:t>二元关系与函数</a:t>
            </a:r>
            <a:endParaRPr lang="zh-CN" altLang="zh-CN" sz="5200" b="1" dirty="0">
              <a:solidFill>
                <a:srgbClr val="00B0F0"/>
              </a:solidFill>
            </a:endParaRP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C12443-11B2-4A91-9D21-1E844D00C746}" type="slidenum">
              <a:rPr lang="en-US" altLang="zh-CN" b="1">
                <a:solidFill>
                  <a:schemeClr val="tx1"/>
                </a:solidFill>
              </a:rPr>
              <a:pPr/>
              <a:t>2</a:t>
            </a:fld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B9D5165A-82B4-4D9C-B2E9-654A35C2B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实例</a:t>
            </a:r>
          </a:p>
        </p:txBody>
      </p:sp>
      <p:sp>
        <p:nvSpPr>
          <p:cNvPr id="287747" name="Rectangle 1027">
            <a:extLst>
              <a:ext uri="{FF2B5EF4-FFF2-40B4-BE49-F238E27FC236}">
                <a16:creationId xmlns:a16="http://schemas.microsoft.com/office/drawing/2014/main" id="{C623AF98-4447-435C-90CB-F52843319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1592263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则：</a:t>
            </a:r>
            <a:b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={&lt;1,1&gt;,&lt;1,2&gt;,&lt;1,3&gt;,&lt;2,2&gt;,&lt;2,3&gt;,&lt;3,3&gt;}</a:t>
            </a:r>
            <a:b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={&lt;1,1&gt;,&lt;1,2&gt;,&lt;1,3&gt;,&lt;2,2&gt;,&lt;3,3&gt;}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7748" name="Text Box 1028">
            <a:extLst>
              <a:ext uri="{FF2B5EF4-FFF2-40B4-BE49-F238E27FC236}">
                <a16:creationId xmlns:a16="http://schemas.microsoft.com/office/drawing/2014/main" id="{993728ED-E85D-4285-AB63-277939D7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021138"/>
            <a:ext cx="8083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)={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}},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则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上的包含关系是     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baseline="-25000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              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&lt;{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}&gt;,&lt;{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}&gt;,&lt;{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}&gt;}</a:t>
            </a:r>
            <a:b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altLang="zh-C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6D920-8244-4399-BBCE-FD259DB3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20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1C9900FC-3E6E-4A9E-8627-DC7088D59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1318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关系的表示</a:t>
            </a: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47644018-32E6-462D-AEE3-72AAC440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8208963" cy="562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表示方式：关系的集合表达式、关系矩阵、关系图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关系矩阵</a:t>
            </a:r>
            <a:r>
              <a:rPr lang="zh-CN" altLang="en-US" sz="2800" b="1" dirty="0"/>
              <a:t>：若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={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m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={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是从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i="1" dirty="0"/>
              <a:t>B</a:t>
            </a:r>
            <a:r>
              <a:rPr lang="zh-CN" altLang="en-US" sz="2800" b="1" dirty="0"/>
              <a:t>的关系，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的关系矩阵是布尔矩阵：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sz="2800" b="1" i="1" dirty="0"/>
              <a:t>      </a:t>
            </a:r>
            <a:r>
              <a:rPr lang="en-US" altLang="zh-CN" sz="2800" b="1" i="1" dirty="0"/>
              <a:t>M</a:t>
            </a:r>
            <a:r>
              <a:rPr lang="en-US" altLang="zh-CN" sz="2800" b="1" i="1" baseline="-25000" dirty="0"/>
              <a:t>R</a:t>
            </a:r>
            <a:r>
              <a:rPr lang="en-US" altLang="zh-CN" sz="2800" b="1" dirty="0"/>
              <a:t> = [ 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dirty="0"/>
              <a:t> ] </a:t>
            </a:r>
            <a:r>
              <a:rPr lang="en-US" altLang="zh-CN" sz="2800" b="1" i="1" baseline="-25000" dirty="0" err="1"/>
              <a:t>m</a:t>
            </a:r>
            <a:r>
              <a:rPr lang="en-US" altLang="zh-CN" sz="2800" b="1" baseline="-25000" dirty="0" err="1">
                <a:sym typeface="Symbol" pitchFamily="18" charset="2"/>
              </a:rPr>
              <a:t></a:t>
            </a:r>
            <a:r>
              <a:rPr lang="en-US" altLang="zh-CN" sz="2800" b="1" i="1" baseline="-25000" dirty="0" err="1"/>
              <a:t>n</a:t>
            </a:r>
            <a:r>
              <a:rPr lang="en-US" altLang="zh-CN" sz="2800" b="1" dirty="0"/>
              <a:t>,    </a:t>
            </a:r>
            <a:r>
              <a:rPr lang="zh-CN" altLang="en-US" sz="2800" b="1" dirty="0"/>
              <a:t>其中 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= 1</a:t>
            </a:r>
            <a:r>
              <a:rPr lang="en-US" altLang="zh-CN" sz="2800" b="1" dirty="0">
                <a:sym typeface="Symbol" pitchFamily="18" charset="2"/>
              </a:rPr>
              <a:t></a:t>
            </a:r>
            <a:r>
              <a:rPr lang="en-US" altLang="zh-CN" sz="2800" b="1" dirty="0"/>
              <a:t> &lt;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&gt; </a:t>
            </a:r>
            <a:r>
              <a:rPr lang="en-US" altLang="zh-CN" sz="2800" b="1" dirty="0">
                <a:sym typeface="Symbol" pitchFamily="18" charset="2"/>
              </a:rPr>
              <a:t>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zh-CN" altLang="en-US" sz="2800" b="1" dirty="0"/>
              <a:t>                                           </a:t>
            </a:r>
            <a:r>
              <a:rPr lang="en-US" altLang="zh-CN" sz="2800" b="1" i="1" dirty="0" err="1"/>
              <a:t>r</a:t>
            </a:r>
            <a:r>
              <a:rPr lang="en-US" altLang="zh-CN" sz="2800" b="1" i="1" baseline="-25000" dirty="0" err="1"/>
              <a:t>ij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= 0 </a:t>
            </a:r>
            <a:r>
              <a:rPr lang="en-US" altLang="zh-CN" sz="2800" b="1" dirty="0">
                <a:sym typeface="Symbol" pitchFamily="18" charset="2"/>
              </a:rPr>
              <a:t></a:t>
            </a:r>
            <a:r>
              <a:rPr lang="en-US" altLang="zh-CN" sz="2800" b="1" dirty="0"/>
              <a:t> &lt;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dirty="0"/>
              <a:t>, </a:t>
            </a:r>
            <a:r>
              <a:rPr lang="en-US" altLang="zh-CN" sz="2800" b="1" i="1" dirty="0" err="1"/>
              <a:t>y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&gt; </a:t>
            </a:r>
            <a:r>
              <a:rPr lang="en-US" altLang="zh-CN" sz="2800" b="1" dirty="0">
                <a:sym typeface="Symbol" pitchFamily="18" charset="2"/>
              </a:rPr>
              <a:t>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.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Arial" charset="0"/>
              </a:rPr>
              <a:t> 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例：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={1,2,3,4},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R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={&lt;1,1&gt;,&lt;1,2&gt;,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&lt;2,3&gt;,&lt;2,4&gt;,&lt;4,2&gt;},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	R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的关系矩阵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zh-CN" altLang="en-US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。</a:t>
            </a:r>
          </a:p>
          <a:p>
            <a:pPr algn="l">
              <a:spcBef>
                <a:spcPct val="30000"/>
              </a:spcBef>
              <a:defRPr/>
            </a:pPr>
            <a:endParaRPr lang="en-US" altLang="zh-CN" sz="2800" b="1" dirty="0"/>
          </a:p>
        </p:txBody>
      </p:sp>
      <p:graphicFrame>
        <p:nvGraphicFramePr>
          <p:cNvPr id="313344" name="Object 1024">
            <a:extLst>
              <a:ext uri="{FF2B5EF4-FFF2-40B4-BE49-F238E27FC236}">
                <a16:creationId xmlns:a16="http://schemas.microsoft.com/office/drawing/2014/main" id="{139392C7-F384-4CD7-BF2D-93FD9322627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67770"/>
              </p:ext>
            </p:extLst>
          </p:nvPr>
        </p:nvGraphicFramePr>
        <p:xfrm>
          <a:off x="5043488" y="4365625"/>
          <a:ext cx="3089275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83" name="Equation" r:id="rId3" imgW="1282680" imgH="914400" progId="Equation.DSMT4">
                  <p:embed/>
                </p:oleObj>
              </mc:Choice>
              <mc:Fallback>
                <p:oleObj name="Equation" r:id="rId3" imgW="1282680" imgH="914400" progId="Equation.DSMT4">
                  <p:embed/>
                  <p:pic>
                    <p:nvPicPr>
                      <p:cNvPr id="313344" name="Object 1024">
                        <a:extLst>
                          <a:ext uri="{FF2B5EF4-FFF2-40B4-BE49-F238E27FC236}">
                            <a16:creationId xmlns:a16="http://schemas.microsoft.com/office/drawing/2014/main" id="{139392C7-F384-4CD7-BF2D-93FD93226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4365625"/>
                        <a:ext cx="3089275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DCF51-3E55-4A12-8E2D-1BA6F3BC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21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8E499665-B107-484A-95AE-759424D42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29600" cy="9366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关系的表示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5D6316E0-D042-4475-8AB8-4062B9366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11263"/>
            <a:ext cx="8208962" cy="521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关系图：</a:t>
            </a:r>
            <a:r>
              <a:rPr lang="zh-CN" altLang="en-US" sz="2800" b="1" dirty="0"/>
              <a:t>若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= {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x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 …,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m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是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上的关系，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的关系图是</a:t>
            </a:r>
            <a:r>
              <a:rPr lang="en-US" altLang="zh-CN" sz="2800" b="1" i="1" dirty="0"/>
              <a:t>G</a:t>
            </a:r>
            <a:r>
              <a:rPr lang="en-US" altLang="zh-CN" sz="2800" b="1" i="1" baseline="-25000" dirty="0"/>
              <a:t>R</a:t>
            </a:r>
            <a:r>
              <a:rPr lang="en-US" altLang="zh-CN" sz="2800" b="1" dirty="0"/>
              <a:t>=&lt;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&gt;, </a:t>
            </a:r>
            <a:r>
              <a:rPr lang="zh-CN" altLang="en-US" sz="2800" b="1" dirty="0"/>
              <a:t>其中</a:t>
            </a:r>
            <a:r>
              <a:rPr lang="en-US" altLang="zh-CN" sz="2800" b="1" i="1" dirty="0"/>
              <a:t>A</a:t>
            </a:r>
            <a:r>
              <a:rPr lang="zh-CN" altLang="en-US" sz="2800" b="1" dirty="0"/>
              <a:t>为结点集，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为边集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如果</a:t>
            </a:r>
            <a:r>
              <a:rPr lang="en-US" altLang="zh-CN" sz="2800" b="1" dirty="0"/>
              <a:t>&lt;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i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属于关系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，在图中就有一条从 </a:t>
            </a:r>
            <a:r>
              <a:rPr lang="en-US" altLang="zh-CN" sz="2800" b="1" i="1" dirty="0"/>
              <a:t>x</a:t>
            </a:r>
            <a:r>
              <a:rPr lang="en-US" altLang="zh-CN" sz="2800" b="1" i="1" baseline="-25000" dirty="0"/>
              <a:t>i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到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j</a:t>
            </a:r>
            <a:r>
              <a:rPr lang="en-US" altLang="zh-CN" sz="2800" b="1" i="1" baseline="-25000" dirty="0"/>
              <a:t> </a:t>
            </a:r>
            <a:r>
              <a:rPr lang="zh-CN" altLang="en-US" sz="2800" b="1" dirty="0"/>
              <a:t>的有向边</a:t>
            </a:r>
            <a:r>
              <a:rPr lang="en-US" altLang="zh-CN" sz="2800" b="1" dirty="0"/>
              <a:t>. </a:t>
            </a:r>
          </a:p>
          <a:p>
            <a:pPr algn="l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bg2"/>
                </a:solidFill>
              </a:rPr>
              <a:t>  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例：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={1,2,3,4}, </a:t>
            </a:r>
          </a:p>
          <a:p>
            <a:pPr algn="l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R</a:t>
            </a: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={&lt;1,1&gt;,&lt;1,2&gt;,&lt;2,3&gt;,</a:t>
            </a:r>
          </a:p>
          <a:p>
            <a:pPr algn="l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&lt;2,4&gt;,&lt;4,2&gt;},</a:t>
            </a:r>
            <a:endParaRPr lang="en-US" altLang="zh-CN" sz="2800" b="1" i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15000"/>
              </a:lnSpc>
              <a:spcBef>
                <a:spcPct val="10000"/>
              </a:spcBef>
              <a:defRPr/>
            </a:pP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R</a:t>
            </a:r>
            <a:r>
              <a:rPr lang="zh-CN" altLang="en-US" sz="28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的关系图</a:t>
            </a:r>
            <a:r>
              <a:rPr lang="en-US" altLang="zh-CN" sz="28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</a:t>
            </a:r>
            <a:r>
              <a:rPr lang="en-US" altLang="zh-CN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zh-CN" altLang="en-US" sz="2800" b="1" i="1" baseline="-25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。</a:t>
            </a:r>
            <a:endParaRPr lang="zh-CN" alt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为有穷集，关系矩阵适于表示从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到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的关系或者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上的关系，关系图适于表示</a:t>
            </a:r>
            <a:r>
              <a:rPr lang="en-US" altLang="zh-CN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上的关系</a:t>
            </a:r>
          </a:p>
        </p:txBody>
      </p:sp>
      <p:pic>
        <p:nvPicPr>
          <p:cNvPr id="204806" name="Picture 6" descr="7-1">
            <a:extLst>
              <a:ext uri="{FF2B5EF4-FFF2-40B4-BE49-F238E27FC236}">
                <a16:creationId xmlns:a16="http://schemas.microsoft.com/office/drawing/2014/main" id="{005D8E81-8947-4E58-A0A8-E1DBC831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961756"/>
            <a:ext cx="2447925" cy="235426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FA2D5-317C-4CB3-9B16-3811F6E7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22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4">
            <a:extLst>
              <a:ext uri="{FF2B5EF4-FFF2-40B4-BE49-F238E27FC236}">
                <a16:creationId xmlns:a16="http://schemas.microsoft.com/office/drawing/2014/main" id="{53A382F0-A7E3-4434-895A-58167F2B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2736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ea typeface="黑体" panose="02010609060101010101" pitchFamily="49" charset="-122"/>
              </a:rPr>
              <a:t>课堂练习：</a:t>
            </a:r>
          </a:p>
        </p:txBody>
      </p:sp>
      <p:sp>
        <p:nvSpPr>
          <p:cNvPr id="28676" name="Text Box 5">
            <a:extLst>
              <a:ext uri="{FF2B5EF4-FFF2-40B4-BE49-F238E27FC236}">
                <a16:creationId xmlns:a16="http://schemas.microsoft.com/office/drawing/2014/main" id="{DCE80FF3-1251-475F-992A-7DCC571D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412875"/>
            <a:ext cx="705802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/>
              <a:t>设 </a:t>
            </a:r>
            <a:r>
              <a:rPr lang="en-US" altLang="zh-CN" b="1" i="1" dirty="0"/>
              <a:t>A</a:t>
            </a:r>
            <a:r>
              <a:rPr lang="en-US" altLang="zh-CN" b="1" dirty="0"/>
              <a:t>={1,2,3,4}, </a:t>
            </a:r>
            <a:r>
              <a:rPr lang="en-US" altLang="zh-CN" b="1" i="1" dirty="0"/>
              <a:t>R</a:t>
            </a:r>
            <a:r>
              <a:rPr lang="zh-CN" altLang="en-US" b="1" dirty="0"/>
              <a:t>是</a:t>
            </a:r>
            <a:r>
              <a:rPr lang="en-US" altLang="zh-CN" b="1" i="1" dirty="0"/>
              <a:t>A</a:t>
            </a:r>
            <a:r>
              <a:rPr lang="zh-CN" altLang="en-US" b="1" dirty="0"/>
              <a:t>上的整除关系，求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(1) </a:t>
            </a:r>
            <a:r>
              <a:rPr lang="en-US" altLang="zh-CN" b="1" i="1" dirty="0"/>
              <a:t>R</a:t>
            </a:r>
            <a:r>
              <a:rPr lang="zh-CN" altLang="en-US" b="1" dirty="0"/>
              <a:t>的集合表达式；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(2) </a:t>
            </a:r>
            <a:r>
              <a:rPr lang="en-US" altLang="zh-CN" b="1" i="1" dirty="0"/>
              <a:t>R</a:t>
            </a:r>
            <a:r>
              <a:rPr lang="zh-CN" altLang="en-US" b="1" dirty="0"/>
              <a:t>的关系矩阵；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(3) </a:t>
            </a:r>
            <a:r>
              <a:rPr lang="en-US" altLang="zh-CN" b="1" i="1" dirty="0"/>
              <a:t>R</a:t>
            </a:r>
            <a:r>
              <a:rPr lang="zh-CN" altLang="en-US" b="1" dirty="0"/>
              <a:t>的关系图。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F1BC40-8B64-4038-A8BC-94A6E18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23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58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F36CA193-41E9-4EF8-8743-EDCF0138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627063"/>
            <a:ext cx="8424862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 b="1"/>
              <a:t>解：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/>
              <a:t>(1) </a:t>
            </a:r>
            <a:r>
              <a:rPr lang="en-US" altLang="zh-CN" b="1" i="1"/>
              <a:t>R</a:t>
            </a:r>
            <a:r>
              <a:rPr lang="zh-CN" altLang="en-US" b="1"/>
              <a:t>的集合表达式为：   </a:t>
            </a:r>
            <a:r>
              <a:rPr lang="en-US" altLang="zh-CN" b="1"/>
              <a:t>R={&lt;1,1,&gt;,&lt;2,2&gt;,&lt;3,3&gt;,&lt;4,4&gt;,&lt;1,2&gt;,&lt;1,3&gt;,&lt;1,4&gt;,&lt;2,4&gt;}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/>
              <a:t>   =I</a:t>
            </a:r>
            <a:r>
              <a:rPr lang="en-US" altLang="zh-CN" b="1" baseline="-25000"/>
              <a:t>A</a:t>
            </a:r>
            <a:r>
              <a:rPr lang="en-US" altLang="zh-CN" b="1"/>
              <a:t> ∪{&lt;1,2&gt;,&lt;1,3&gt;,&lt;1,4&gt;,&lt;2,4&gt;}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/>
              <a:t>(2) </a:t>
            </a:r>
            <a:r>
              <a:rPr lang="en-US" altLang="zh-CN" b="1" i="1"/>
              <a:t>R</a:t>
            </a:r>
            <a:r>
              <a:rPr lang="zh-CN" altLang="en-US" b="1"/>
              <a:t>的关系矩阵为：        </a:t>
            </a:r>
            <a:r>
              <a:rPr lang="en-US" altLang="zh-CN" b="1"/>
              <a:t>(3) </a:t>
            </a:r>
            <a:r>
              <a:rPr lang="en-US" altLang="zh-CN" b="1" i="1"/>
              <a:t>R</a:t>
            </a:r>
            <a:r>
              <a:rPr lang="zh-CN" altLang="en-US" b="1"/>
              <a:t>的关系图为：</a:t>
            </a: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76EF9526-41CF-4692-8DDE-282D1347E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41243"/>
              </p:ext>
            </p:extLst>
          </p:nvPr>
        </p:nvGraphicFramePr>
        <p:xfrm>
          <a:off x="754422" y="4022899"/>
          <a:ext cx="2833329" cy="190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06" name="Equation" r:id="rId3" imgW="1358640" imgH="914400" progId="Equation.DSMT4">
                  <p:embed/>
                </p:oleObj>
              </mc:Choice>
              <mc:Fallback>
                <p:oleObj name="Equation" r:id="rId3" imgW="1358640" imgH="914400" progId="Equation.DSMT4">
                  <p:embed/>
                  <p:pic>
                    <p:nvPicPr>
                      <p:cNvPr id="3074" name="Object 5">
                        <a:extLst>
                          <a:ext uri="{FF2B5EF4-FFF2-40B4-BE49-F238E27FC236}">
                            <a16:creationId xmlns:a16="http://schemas.microsoft.com/office/drawing/2014/main" id="{76EF9526-41CF-4692-8DDE-282D1347E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422" y="4022899"/>
                        <a:ext cx="2833329" cy="1906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" name="Group 24">
            <a:extLst>
              <a:ext uri="{FF2B5EF4-FFF2-40B4-BE49-F238E27FC236}">
                <a16:creationId xmlns:a16="http://schemas.microsoft.com/office/drawing/2014/main" id="{29EA8D0F-FC05-4547-8FF9-8F3AB508FB4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005263"/>
            <a:ext cx="2540000" cy="1833562"/>
            <a:chOff x="3230" y="2511"/>
            <a:chExt cx="1600" cy="1155"/>
          </a:xfrm>
        </p:grpSpPr>
        <p:sp>
          <p:nvSpPr>
            <p:cNvPr id="3078" name="Oval 6">
              <a:extLst>
                <a:ext uri="{FF2B5EF4-FFF2-40B4-BE49-F238E27FC236}">
                  <a16:creationId xmlns:a16="http://schemas.microsoft.com/office/drawing/2014/main" id="{5EFF8D20-A221-453B-9351-E3F73F419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523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9" name="Oval 7">
              <a:extLst>
                <a:ext uri="{FF2B5EF4-FFF2-40B4-BE49-F238E27FC236}">
                  <a16:creationId xmlns:a16="http://schemas.microsoft.com/office/drawing/2014/main" id="{48947C88-9A7F-4FBC-8423-B2F11158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532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0" name="Oval 8">
              <a:extLst>
                <a:ext uri="{FF2B5EF4-FFF2-40B4-BE49-F238E27FC236}">
                  <a16:creationId xmlns:a16="http://schemas.microsoft.com/office/drawing/2014/main" id="{72FA472F-37B5-4BB9-AE3E-07184CE4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3347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1" name="Oval 9">
              <a:extLst>
                <a:ext uri="{FF2B5EF4-FFF2-40B4-BE49-F238E27FC236}">
                  <a16:creationId xmlns:a16="http://schemas.microsoft.com/office/drawing/2014/main" id="{748F82AC-3BBD-404D-9260-DAFC0586D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339"/>
              <a:ext cx="363" cy="3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2" name="Line 12">
              <a:extLst>
                <a:ext uri="{FF2B5EF4-FFF2-40B4-BE49-F238E27FC236}">
                  <a16:creationId xmlns:a16="http://schemas.microsoft.com/office/drawing/2014/main" id="{324733E1-B758-4317-87B9-1AB1B8A0A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795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Line 13">
              <a:extLst>
                <a:ext uri="{FF2B5EF4-FFF2-40B4-BE49-F238E27FC236}">
                  <a16:creationId xmlns:a16="http://schemas.microsoft.com/office/drawing/2014/main" id="{C206AC46-A785-46D6-9448-D1F25324C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2795"/>
              <a:ext cx="907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Line 14">
              <a:extLst>
                <a:ext uri="{FF2B5EF4-FFF2-40B4-BE49-F238E27FC236}">
                  <a16:creationId xmlns:a16="http://schemas.microsoft.com/office/drawing/2014/main" id="{B55EAD16-DF64-4921-A29C-5AC130F96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85"/>
              <a:ext cx="9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Line 15">
              <a:extLst>
                <a:ext uri="{FF2B5EF4-FFF2-40B4-BE49-F238E27FC236}">
                  <a16:creationId xmlns:a16="http://schemas.microsoft.com/office/drawing/2014/main" id="{9958FFC3-A18B-41B8-8568-D57BC102C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7" y="2795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Line 16">
              <a:extLst>
                <a:ext uri="{FF2B5EF4-FFF2-40B4-BE49-F238E27FC236}">
                  <a16:creationId xmlns:a16="http://schemas.microsoft.com/office/drawing/2014/main" id="{89F42E05-36A5-44E1-80B7-04AB520A3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61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Line 17">
              <a:extLst>
                <a:ext uri="{FF2B5EF4-FFF2-40B4-BE49-F238E27FC236}">
                  <a16:creationId xmlns:a16="http://schemas.microsoft.com/office/drawing/2014/main" id="{21B52E4E-77E8-45C1-A125-1A66DF7C0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8">
              <a:extLst>
                <a:ext uri="{FF2B5EF4-FFF2-40B4-BE49-F238E27FC236}">
                  <a16:creationId xmlns:a16="http://schemas.microsoft.com/office/drawing/2014/main" id="{25CF43EB-E680-418B-BE46-5FD9713C62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2568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9">
              <a:extLst>
                <a:ext uri="{FF2B5EF4-FFF2-40B4-BE49-F238E27FC236}">
                  <a16:creationId xmlns:a16="http://schemas.microsoft.com/office/drawing/2014/main" id="{BA12D365-3343-4038-8F6F-2C65184C0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0" y="343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Text Box 20">
              <a:extLst>
                <a:ext uri="{FF2B5EF4-FFF2-40B4-BE49-F238E27FC236}">
                  <a16:creationId xmlns:a16="http://schemas.microsoft.com/office/drawing/2014/main" id="{1EB90130-3966-4704-9C09-8C6A92511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339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3091" name="Text Box 21">
              <a:extLst>
                <a:ext uri="{FF2B5EF4-FFF2-40B4-BE49-F238E27FC236}">
                  <a16:creationId xmlns:a16="http://schemas.microsoft.com/office/drawing/2014/main" id="{7B6396E1-F498-4133-9E58-63A9EAF8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" y="2511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dirty="0"/>
                <a:t>3</a:t>
              </a:r>
            </a:p>
          </p:txBody>
        </p:sp>
        <p:sp>
          <p:nvSpPr>
            <p:cNvPr id="3092" name="Text Box 22">
              <a:extLst>
                <a:ext uri="{FF2B5EF4-FFF2-40B4-BE49-F238E27FC236}">
                  <a16:creationId xmlns:a16="http://schemas.microsoft.com/office/drawing/2014/main" id="{93E58E48-1303-4B10-A8F0-EB100E5BB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523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3093" name="Text Box 23">
              <a:extLst>
                <a:ext uri="{FF2B5EF4-FFF2-40B4-BE49-F238E27FC236}">
                  <a16:creationId xmlns:a16="http://schemas.microsoft.com/office/drawing/2014/main" id="{68255AB2-29AB-438B-8075-8729A2F40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339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</p:grp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28B2A7FB-4DBC-4FB3-9B01-B0639FAF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24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17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9F43FE8F-C888-4C8B-A3D6-3C428C977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229600" cy="3886200"/>
          </a:xfrm>
        </p:spPr>
        <p:txBody>
          <a:bodyPr/>
          <a:lstStyle/>
          <a:p>
            <a:r>
              <a:rPr lang="zh-CN" altLang="en-US" b="1" dirty="0"/>
              <a:t>基本运算定义</a:t>
            </a:r>
          </a:p>
          <a:p>
            <a:pPr lvl="1"/>
            <a:r>
              <a:rPr lang="zh-CN" altLang="en-US" b="1" dirty="0"/>
              <a:t>定义域、值域、域</a:t>
            </a:r>
          </a:p>
          <a:p>
            <a:pPr lvl="1"/>
            <a:r>
              <a:rPr lang="zh-CN" altLang="en-US" b="1" dirty="0"/>
              <a:t>逆、合成、限制、像</a:t>
            </a:r>
          </a:p>
          <a:p>
            <a:r>
              <a:rPr lang="zh-CN" altLang="en-US" b="1" dirty="0"/>
              <a:t>基本运算的性质</a:t>
            </a:r>
          </a:p>
          <a:p>
            <a:r>
              <a:rPr lang="zh-CN" altLang="en-US" b="1" dirty="0"/>
              <a:t>幂运算</a:t>
            </a:r>
          </a:p>
          <a:p>
            <a:pPr lvl="1"/>
            <a:r>
              <a:rPr lang="zh-CN" altLang="en-US" b="1" dirty="0"/>
              <a:t>定义</a:t>
            </a:r>
          </a:p>
          <a:p>
            <a:pPr lvl="1"/>
            <a:r>
              <a:rPr lang="zh-CN" altLang="en-US" b="1" dirty="0"/>
              <a:t>求法</a:t>
            </a:r>
          </a:p>
          <a:p>
            <a:pPr lvl="1"/>
            <a:r>
              <a:rPr lang="zh-CN" altLang="en-US" b="1" dirty="0"/>
              <a:t>性质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8B3B6014-F4B0-4EF4-9ECF-19B9948D0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4.2 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关系的运算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C1756F4-1488-48D4-8F9F-E759636F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25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0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FA4CD813-F449-4057-AB1B-A5414C3E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4174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</a:t>
            </a: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7B51DB1A-74FA-41FC-8924-D3B92BD8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57338"/>
            <a:ext cx="72723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/>
              <a:t>关系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的</a:t>
            </a:r>
          </a:p>
          <a:p>
            <a:pPr algn="l" eaLnBrk="1" hangingPunct="1"/>
            <a:r>
              <a:rPr lang="zh-CN" altLang="en-US" b="1" dirty="0">
                <a:solidFill>
                  <a:srgbClr val="FF3300"/>
                </a:solidFill>
              </a:rPr>
              <a:t>    </a:t>
            </a:r>
            <a:r>
              <a:rPr lang="zh-CN" altLang="en-US" b="1" dirty="0">
                <a:solidFill>
                  <a:srgbClr val="FFFF00"/>
                </a:solidFill>
              </a:rPr>
              <a:t>定义域</a:t>
            </a:r>
            <a:r>
              <a:rPr lang="zh-CN" altLang="en-US" b="1" dirty="0"/>
              <a:t>   </a:t>
            </a:r>
            <a:r>
              <a:rPr lang="en-US" altLang="zh-CN" b="1" dirty="0" err="1"/>
              <a:t>dom</a:t>
            </a:r>
            <a:r>
              <a:rPr lang="en-US" altLang="zh-CN" b="1" i="1" dirty="0" err="1"/>
              <a:t>R</a:t>
            </a:r>
            <a:r>
              <a:rPr lang="en-US" altLang="zh-CN" b="1" dirty="0"/>
              <a:t> = { </a:t>
            </a:r>
            <a:r>
              <a:rPr lang="en-US" altLang="zh-CN" b="1" i="1" dirty="0"/>
              <a:t>x</a:t>
            </a:r>
            <a:r>
              <a:rPr lang="en-US" altLang="zh-CN" b="1" dirty="0"/>
              <a:t> | </a:t>
            </a:r>
            <a:r>
              <a:rPr lang="en-US" altLang="zh-CN" b="1" dirty="0">
                <a:sym typeface="Symbol" panose="05050102010706020507" pitchFamily="18" charset="2"/>
              </a:rPr>
              <a:t></a:t>
            </a:r>
            <a:r>
              <a:rPr lang="en-US" altLang="zh-CN" b="1" i="1" dirty="0"/>
              <a:t>y</a:t>
            </a:r>
            <a:r>
              <a:rPr lang="en-US" altLang="zh-CN" b="1" dirty="0"/>
              <a:t> 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R</a:t>
            </a:r>
            <a:r>
              <a:rPr lang="en-US" altLang="zh-CN" b="1" dirty="0"/>
              <a:t>)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值域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1800" dirty="0">
                <a:latin typeface="Arial" panose="020B0604020202020204" pitchFamily="34" charset="0"/>
              </a:rPr>
              <a:t>  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R</a:t>
            </a:r>
            <a:r>
              <a:rPr lang="en-US" altLang="zh-CN" b="1" dirty="0"/>
              <a:t> = { </a:t>
            </a:r>
            <a:r>
              <a:rPr lang="en-US" altLang="zh-CN" b="1" i="1" dirty="0"/>
              <a:t>y</a:t>
            </a:r>
            <a:r>
              <a:rPr lang="en-US" altLang="zh-CN" b="1" dirty="0"/>
              <a:t> | </a:t>
            </a:r>
            <a:r>
              <a:rPr lang="en-US" altLang="zh-CN" b="1" dirty="0">
                <a:sym typeface="Symbol" panose="05050102010706020507" pitchFamily="18" charset="2"/>
              </a:rPr>
              <a:t></a:t>
            </a:r>
            <a:r>
              <a:rPr lang="en-US" altLang="zh-CN" b="1" i="1" dirty="0"/>
              <a:t>x</a:t>
            </a:r>
            <a:r>
              <a:rPr lang="en-US" altLang="zh-CN" b="1" dirty="0"/>
              <a:t> (&lt;</a:t>
            </a:r>
            <a:r>
              <a:rPr lang="en-US" altLang="zh-CN" b="1" i="1" dirty="0" err="1"/>
              <a:t>x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R</a:t>
            </a:r>
            <a:r>
              <a:rPr lang="en-US" altLang="zh-CN" b="1" dirty="0"/>
              <a:t>) }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域 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b="1" dirty="0" err="1"/>
              <a:t>fld</a:t>
            </a:r>
            <a:r>
              <a:rPr lang="en-US" altLang="zh-CN" b="1" i="1" dirty="0" err="1"/>
              <a:t>R</a:t>
            </a:r>
            <a:r>
              <a:rPr lang="en-US" altLang="zh-CN" b="1" dirty="0"/>
              <a:t> = </a:t>
            </a:r>
            <a:r>
              <a:rPr lang="en-US" altLang="zh-CN" b="1" dirty="0" err="1"/>
              <a:t>dom</a:t>
            </a:r>
            <a:r>
              <a:rPr lang="en-US" altLang="zh-CN" b="1" i="1" dirty="0" err="1"/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R</a:t>
            </a:r>
            <a:r>
              <a:rPr lang="en-US" altLang="zh-CN" b="1" i="1" dirty="0"/>
              <a:t> </a:t>
            </a:r>
            <a:endParaRPr lang="en-US" altLang="zh-CN" b="1" dirty="0"/>
          </a:p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99CCFF"/>
                </a:solidFill>
              </a:rPr>
              <a:t>例</a:t>
            </a:r>
            <a:r>
              <a:rPr lang="en-US" altLang="zh-CN" b="1" dirty="0">
                <a:solidFill>
                  <a:srgbClr val="99CCFF"/>
                </a:solidFill>
              </a:rPr>
              <a:t>1  </a:t>
            </a:r>
            <a:r>
              <a:rPr lang="en-US" altLang="zh-CN" b="1" i="1" dirty="0">
                <a:solidFill>
                  <a:srgbClr val="99CCFF"/>
                </a:solidFill>
              </a:rPr>
              <a:t>R</a:t>
            </a:r>
            <a:r>
              <a:rPr lang="en-US" altLang="zh-CN" b="1" dirty="0">
                <a:solidFill>
                  <a:srgbClr val="99CCFF"/>
                </a:solidFill>
              </a:rPr>
              <a:t>={&lt;1,2&gt;,&lt;1,3&gt;,&lt;2,4&gt;,&lt;4,3&gt;}, </a:t>
            </a:r>
            <a:r>
              <a:rPr lang="zh-CN" altLang="en-US" b="1" dirty="0">
                <a:solidFill>
                  <a:srgbClr val="99CCFF"/>
                </a:solidFill>
              </a:rPr>
              <a:t>则   </a:t>
            </a:r>
          </a:p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99CCFF"/>
                </a:solidFill>
              </a:rPr>
              <a:t>        </a:t>
            </a:r>
            <a:r>
              <a:rPr lang="en-US" altLang="zh-CN" b="1" dirty="0" err="1">
                <a:solidFill>
                  <a:srgbClr val="99CCFF"/>
                </a:solidFill>
              </a:rPr>
              <a:t>dom</a:t>
            </a:r>
            <a:r>
              <a:rPr lang="en-US" altLang="zh-CN" b="1" i="1" dirty="0" err="1">
                <a:solidFill>
                  <a:srgbClr val="99CCFF"/>
                </a:solidFill>
              </a:rPr>
              <a:t>R</a:t>
            </a:r>
            <a:r>
              <a:rPr lang="en-US" altLang="zh-CN" b="1" dirty="0">
                <a:solidFill>
                  <a:srgbClr val="99CCFF"/>
                </a:solidFill>
              </a:rPr>
              <a:t>={1, 2, 4} 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99CCFF"/>
                </a:solidFill>
              </a:rPr>
              <a:t>        </a:t>
            </a:r>
            <a:r>
              <a:rPr lang="en-US" altLang="zh-CN" b="1" dirty="0" err="1">
                <a:solidFill>
                  <a:srgbClr val="99CCFF"/>
                </a:solidFill>
              </a:rPr>
              <a:t>ran</a:t>
            </a:r>
            <a:r>
              <a:rPr lang="en-US" altLang="zh-CN" b="1" i="1" dirty="0" err="1">
                <a:solidFill>
                  <a:srgbClr val="99CCFF"/>
                </a:solidFill>
              </a:rPr>
              <a:t>R</a:t>
            </a:r>
            <a:r>
              <a:rPr lang="en-US" altLang="zh-CN" b="1" dirty="0">
                <a:solidFill>
                  <a:srgbClr val="99CCFF"/>
                </a:solidFill>
              </a:rPr>
              <a:t>={2, 3, 4}   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99CCFF"/>
                </a:solidFill>
              </a:rPr>
              <a:t>        </a:t>
            </a:r>
            <a:r>
              <a:rPr lang="en-US" altLang="zh-CN" b="1" dirty="0" err="1">
                <a:solidFill>
                  <a:srgbClr val="99CCFF"/>
                </a:solidFill>
              </a:rPr>
              <a:t>fld</a:t>
            </a:r>
            <a:r>
              <a:rPr lang="en-US" altLang="zh-CN" b="1" i="1" dirty="0" err="1">
                <a:solidFill>
                  <a:srgbClr val="99CCFF"/>
                </a:solidFill>
              </a:rPr>
              <a:t>R</a:t>
            </a:r>
            <a:r>
              <a:rPr lang="en-US" altLang="zh-CN" b="1" dirty="0">
                <a:solidFill>
                  <a:srgbClr val="99CCFF"/>
                </a:solidFill>
              </a:rPr>
              <a:t>={1, 2, 3, 4}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F7B021A-EA1F-4454-9630-EAC7295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26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A3A2938C-C16C-435F-B965-E701D1CA4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2920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关系的基本运算定义（续）</a:t>
            </a:r>
          </a:p>
        </p:txBody>
      </p:sp>
      <p:sp>
        <p:nvSpPr>
          <p:cNvPr id="207875" name="Text Box 3">
            <a:extLst>
              <a:ext uri="{FF2B5EF4-FFF2-40B4-BE49-F238E27FC236}">
                <a16:creationId xmlns:a16="http://schemas.microsoft.com/office/drawing/2014/main" id="{CD7594FB-C553-4587-A057-431432D1C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412875"/>
            <a:ext cx="8064500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99CCFF"/>
                </a:solidFill>
                <a:latin typeface="Arial" panose="020B0604020202020204" pitchFamily="34" charset="0"/>
              </a:rPr>
              <a:t>关系</a:t>
            </a:r>
            <a:r>
              <a:rPr lang="en-US" altLang="zh-CN" sz="3200" b="1" dirty="0">
                <a:solidFill>
                  <a:srgbClr val="99CCFF"/>
                </a:solidFill>
                <a:latin typeface="Arial" panose="020B0604020202020204" pitchFamily="34" charset="0"/>
              </a:rPr>
              <a:t>R</a:t>
            </a:r>
            <a:r>
              <a:rPr lang="zh-CN" altLang="en-US" sz="3200" b="1" dirty="0">
                <a:solidFill>
                  <a:srgbClr val="99CCFF"/>
                </a:solidFill>
                <a:latin typeface="Arial" panose="020B0604020202020204" pitchFamily="34" charset="0"/>
              </a:rPr>
              <a:t>的</a:t>
            </a:r>
            <a:endParaRPr lang="zh-CN" altLang="en-US" sz="3200" b="1" dirty="0">
              <a:solidFill>
                <a:srgbClr val="99CCFF"/>
              </a:solidFill>
            </a:endParaRP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FF3300"/>
                </a:solidFill>
              </a:rPr>
              <a:t>   </a:t>
            </a:r>
            <a:r>
              <a:rPr lang="zh-CN" altLang="en-US" b="1" dirty="0">
                <a:solidFill>
                  <a:srgbClr val="FFFF00"/>
                </a:solidFill>
              </a:rPr>
              <a:t>逆</a:t>
            </a:r>
            <a:r>
              <a:rPr lang="zh-CN" altLang="en-US" b="1" dirty="0"/>
              <a:t>      </a:t>
            </a:r>
            <a:r>
              <a:rPr lang="en-US" altLang="zh-CN" b="1" i="1" dirty="0"/>
              <a:t>R</a:t>
            </a:r>
            <a:r>
              <a:rPr lang="en-US" altLang="zh-CN" b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= {&lt;</a:t>
            </a:r>
            <a:r>
              <a:rPr lang="en-US" altLang="zh-CN" b="1" i="1" dirty="0"/>
              <a:t>y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dirty="0"/>
              <a:t>&gt; | 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R</a:t>
            </a:r>
            <a:r>
              <a:rPr lang="en-US" altLang="zh-CN" b="1" dirty="0"/>
              <a:t>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   </a:t>
            </a:r>
            <a:r>
              <a:rPr lang="zh-CN" alt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合成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/>
              <a:t>R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S</a:t>
            </a:r>
            <a:r>
              <a:rPr lang="en-US" altLang="zh-CN" b="1" dirty="0"/>
              <a:t> = {&lt;</a:t>
            </a:r>
            <a:r>
              <a:rPr lang="en-US" altLang="zh-CN" b="1" i="1" dirty="0"/>
              <a:t>x</a:t>
            </a:r>
            <a:r>
              <a:rPr lang="en-US" altLang="zh-CN" b="1" dirty="0"/>
              <a:t>,</a:t>
            </a:r>
            <a:r>
              <a:rPr lang="en-US" altLang="zh-CN" b="1" i="1" dirty="0"/>
              <a:t> y</a:t>
            </a:r>
            <a:r>
              <a:rPr lang="en-US" altLang="zh-CN" b="1" dirty="0"/>
              <a:t>&gt; | </a:t>
            </a:r>
            <a:r>
              <a:rPr lang="en-US" altLang="zh-CN" b="1" dirty="0">
                <a:sym typeface="Symbol" panose="05050102010706020507" pitchFamily="18" charset="2"/>
              </a:rPr>
              <a:t></a:t>
            </a:r>
            <a:r>
              <a:rPr lang="en-US" altLang="zh-CN" b="1" dirty="0"/>
              <a:t> </a:t>
            </a:r>
            <a:r>
              <a:rPr lang="en-US" altLang="zh-CN" b="1" i="1" dirty="0"/>
              <a:t>z</a:t>
            </a:r>
            <a:r>
              <a:rPr lang="en-US" altLang="zh-CN" b="1" dirty="0"/>
              <a:t> (&lt;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z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 </a:t>
            </a:r>
            <a:r>
              <a:rPr lang="en-US" altLang="zh-CN" b="1" i="1" dirty="0"/>
              <a:t>S</a:t>
            </a:r>
            <a:r>
              <a:rPr lang="en-US" altLang="zh-CN" b="1" dirty="0">
                <a:sym typeface="Symbol" panose="05050102010706020507" pitchFamily="18" charset="2"/>
              </a:rPr>
              <a:t> </a:t>
            </a:r>
            <a:r>
              <a:rPr lang="en-US" altLang="zh-CN" b="1" dirty="0"/>
              <a:t>&lt; </a:t>
            </a:r>
            <a:r>
              <a:rPr lang="en-US" altLang="zh-CN" b="1" i="1" dirty="0"/>
              <a:t>z</a:t>
            </a:r>
            <a:r>
              <a:rPr lang="en-US" altLang="zh-CN" b="1" dirty="0"/>
              <a:t>, </a:t>
            </a:r>
            <a:r>
              <a:rPr lang="en-US" altLang="zh-CN" b="1" i="1" dirty="0"/>
              <a:t>y </a:t>
            </a:r>
            <a:r>
              <a:rPr lang="en-US" altLang="zh-CN" b="1" dirty="0"/>
              <a:t>&gt;</a:t>
            </a:r>
            <a:r>
              <a:rPr lang="en-US" altLang="zh-CN" b="1" dirty="0">
                <a:sym typeface="Symbol" panose="05050102010706020507" pitchFamily="18" charset="2"/>
              </a:rPr>
              <a:t> </a:t>
            </a:r>
            <a:r>
              <a:rPr lang="en-US" altLang="zh-CN" b="1" i="1" dirty="0"/>
              <a:t>R</a:t>
            </a:r>
            <a:r>
              <a:rPr lang="en-US" altLang="zh-CN" b="1" dirty="0"/>
              <a:t>) }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={&lt;1,2&gt;, &lt;2,3&gt;, &lt;1,4&gt;, &lt;2,2&gt;}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 &lt;1,3&gt;, &lt;2,3&gt;, &lt;3,2&gt;, &lt;3,3&gt;}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baseline="30000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={&lt;2,1&gt;, &lt;3,2&gt;, &lt;4,1&gt;, &lt;2,2&gt;}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∘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={&lt;1,2&gt;, &lt;1,4&gt;, &lt;3,2&gt;, &lt;3,3&gt;}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S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∘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={&lt;1,3&gt;, &lt;2,2&gt;, &lt;2,3&gt;}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b="1" dirty="0">
              <a:solidFill>
                <a:schemeClr val="bg2"/>
              </a:solidFill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986FE5-D5E6-4BAD-834C-FC1049E4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27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7DB1A29-3EC5-46F5-9648-DA7F4C980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7063" y="188640"/>
            <a:ext cx="8064500" cy="11255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合成运算的图示方法</a:t>
            </a:r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EE1D037A-50E0-452C-B93D-8DC4450B5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81075"/>
            <a:ext cx="686117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zh-CN" altLang="en-US" b="1" dirty="0"/>
              <a:t>利用图示（不是关系图）方法求合成：</a:t>
            </a:r>
          </a:p>
          <a:p>
            <a:pPr algn="l"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b="1" i="1" dirty="0">
                <a:solidFill>
                  <a:schemeClr val="bg2"/>
                </a:solidFill>
              </a:rPr>
              <a:t>   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={&lt;1,2&gt;, &lt;2,3&gt;, &lt;1,4&gt;, &lt;2,2&gt;}</a:t>
            </a:r>
          </a:p>
          <a:p>
            <a:pPr algn="l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={&lt;1,1&gt;, &lt;1,3&gt;, &lt;2,3&gt;, &lt;3,2&gt;, &lt;3,3&gt;} </a:t>
            </a:r>
          </a:p>
          <a:p>
            <a:pPr algn="l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     </a:t>
            </a:r>
            <a:r>
              <a:rPr lang="en-US" altLang="zh-CN" b="1" i="1" dirty="0">
                <a:solidFill>
                  <a:srgbClr val="FFFF00"/>
                </a:solidFill>
              </a:rPr>
              <a:t>S</a:t>
            </a:r>
            <a:r>
              <a:rPr lang="en-US" altLang="zh-CN" b="1" dirty="0">
                <a:solidFill>
                  <a:srgbClr val="FFFF00"/>
                </a:solidFill>
                <a:latin typeface="Arial" panose="020B0604020202020204" pitchFamily="34" charset="0"/>
              </a:rPr>
              <a:t>∘</a:t>
            </a:r>
            <a:r>
              <a:rPr lang="en-US" altLang="zh-CN" b="1" i="1" dirty="0">
                <a:solidFill>
                  <a:srgbClr val="FFFF00"/>
                </a:solidFill>
              </a:rPr>
              <a:t>R</a:t>
            </a:r>
            <a:r>
              <a:rPr lang="en-US" altLang="zh-CN" b="1" dirty="0">
                <a:solidFill>
                  <a:srgbClr val="FFFF00"/>
                </a:solidFill>
              </a:rPr>
              <a:t> ={&lt;1,3&gt;, &lt;2,2&gt;, &lt;2,3&gt;}</a:t>
            </a:r>
          </a:p>
          <a:p>
            <a:pPr algn="l"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 i="1" dirty="0">
                <a:solidFill>
                  <a:srgbClr val="FFFF00"/>
                </a:solidFill>
              </a:rPr>
              <a:t>     R</a:t>
            </a:r>
            <a:r>
              <a:rPr lang="en-US" altLang="zh-CN" b="1" dirty="0">
                <a:solidFill>
                  <a:srgbClr val="FFFF00"/>
                </a:solidFill>
              </a:rPr>
              <a:t>∘</a:t>
            </a:r>
            <a:r>
              <a:rPr lang="en-US" altLang="zh-CN" b="1" i="1" dirty="0">
                <a:solidFill>
                  <a:srgbClr val="FFFF00"/>
                </a:solidFill>
              </a:rPr>
              <a:t>S</a:t>
            </a:r>
            <a:r>
              <a:rPr lang="en-US" altLang="zh-CN" b="1" dirty="0">
                <a:solidFill>
                  <a:srgbClr val="FFFF00"/>
                </a:solidFill>
              </a:rPr>
              <a:t> = {&lt;1,2&gt;, &lt;1,4&gt;, &lt;3,2&gt;, &lt;3,3&gt;}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0792360-6085-488D-9D4E-5E738840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4098" name="Object 0">
            <a:extLst>
              <a:ext uri="{FF2B5EF4-FFF2-40B4-BE49-F238E27FC236}">
                <a16:creationId xmlns:a16="http://schemas.microsoft.com/office/drawing/2014/main" id="{B23CD8C6-6600-4973-97F3-E52050D097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804796"/>
              </p:ext>
            </p:extLst>
          </p:nvPr>
        </p:nvGraphicFramePr>
        <p:xfrm>
          <a:off x="1367631" y="3483595"/>
          <a:ext cx="6408737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30" name="位图图像" r:id="rId3" imgW="6009524" imgH="2362530" progId="Paint.Picture">
                  <p:embed/>
                </p:oleObj>
              </mc:Choice>
              <mc:Fallback>
                <p:oleObj name="位图图像" r:id="rId3" imgW="6009524" imgH="2362530" progId="Paint.Picture">
                  <p:embed/>
                  <p:pic>
                    <p:nvPicPr>
                      <p:cNvPr id="4098" name="Object 0">
                        <a:extLst>
                          <a:ext uri="{FF2B5EF4-FFF2-40B4-BE49-F238E27FC236}">
                            <a16:creationId xmlns:a16="http://schemas.microsoft.com/office/drawing/2014/main" id="{B23CD8C6-6600-4973-97F3-E52050D09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3483595"/>
                        <a:ext cx="6408737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8">
            <a:extLst>
              <a:ext uri="{FF2B5EF4-FFF2-40B4-BE49-F238E27FC236}">
                <a16:creationId xmlns:a16="http://schemas.microsoft.com/office/drawing/2014/main" id="{05745B05-F504-4081-9CDF-B35D3B0C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92825"/>
            <a:ext cx="849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注：合成</a:t>
            </a:r>
            <a:r>
              <a:rPr lang="en-US" altLang="zh-CN" sz="2400" b="1" i="1" dirty="0">
                <a:solidFill>
                  <a:srgbClr val="FFFF00"/>
                </a:solidFill>
              </a:rPr>
              <a:t>R</a:t>
            </a:r>
            <a:r>
              <a:rPr lang="en-US" altLang="zh-CN" sz="2400" b="1" dirty="0">
                <a:solidFill>
                  <a:srgbClr val="FFFF00"/>
                </a:solidFill>
              </a:rPr>
              <a:t>∘</a:t>
            </a:r>
            <a:r>
              <a:rPr lang="en-US" altLang="zh-CN" sz="2400" b="1" i="1" dirty="0">
                <a:solidFill>
                  <a:srgbClr val="FFFF00"/>
                </a:solidFill>
              </a:rPr>
              <a:t>S</a:t>
            </a:r>
            <a:r>
              <a:rPr lang="zh-CN" altLang="en-US" sz="2400" b="1" i="1" dirty="0">
                <a:solidFill>
                  <a:srgbClr val="FFFF00"/>
                </a:solidFill>
              </a:rPr>
              <a:t>：</a:t>
            </a:r>
            <a:r>
              <a:rPr lang="en-US" altLang="zh-CN" sz="2400" b="1" dirty="0">
                <a:solidFill>
                  <a:srgbClr val="FFFF00"/>
                </a:solidFill>
              </a:rPr>
              <a:t>S</a:t>
            </a:r>
            <a:r>
              <a:rPr lang="zh-CN" altLang="en-US" sz="2400" b="1" dirty="0">
                <a:solidFill>
                  <a:srgbClr val="FFFF00"/>
                </a:solidFill>
              </a:rPr>
              <a:t>先作用，然后将</a:t>
            </a:r>
            <a:r>
              <a:rPr lang="en-US" altLang="zh-CN" sz="2400" b="1" dirty="0">
                <a:solidFill>
                  <a:srgbClr val="FFFF00"/>
                </a:solidFill>
              </a:rPr>
              <a:t>R</a:t>
            </a:r>
            <a:r>
              <a:rPr lang="zh-CN" altLang="en-US" sz="2400" b="1" dirty="0">
                <a:solidFill>
                  <a:srgbClr val="FFFF00"/>
                </a:solidFill>
              </a:rPr>
              <a:t>复合到</a:t>
            </a:r>
            <a:r>
              <a:rPr lang="en-US" altLang="zh-CN" sz="2400" b="1" dirty="0">
                <a:solidFill>
                  <a:srgbClr val="FFFF00"/>
                </a:solidFill>
              </a:rPr>
              <a:t>S</a:t>
            </a:r>
            <a:r>
              <a:rPr lang="zh-CN" altLang="en-US" sz="2400" b="1" dirty="0">
                <a:solidFill>
                  <a:srgbClr val="FFFF00"/>
                </a:solidFill>
              </a:rPr>
              <a:t>上。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6F47A0E-3810-4860-BA94-F1487749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28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7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Box 2">
            <a:extLst>
              <a:ext uri="{FF2B5EF4-FFF2-40B4-BE49-F238E27FC236}">
                <a16:creationId xmlns:a16="http://schemas.microsoft.com/office/drawing/2014/main" id="{859DBC7B-0497-44AF-8AA4-6CDC6F0E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6911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/>
              <a:t>例  设</a:t>
            </a:r>
            <a:r>
              <a:rPr lang="en-US" altLang="zh-CN" b="1" i="1"/>
              <a:t>R</a:t>
            </a:r>
            <a:r>
              <a:rPr lang="zh-CN" altLang="en-US" b="1"/>
              <a:t>和</a:t>
            </a:r>
            <a:r>
              <a:rPr lang="en-US" altLang="zh-CN" b="1" i="1"/>
              <a:t>S</a:t>
            </a:r>
            <a:r>
              <a:rPr lang="zh-CN" altLang="en-US" b="1"/>
              <a:t>定义在</a:t>
            </a:r>
            <a:r>
              <a:rPr lang="en-US" altLang="zh-CN" b="1" i="1"/>
              <a:t>P</a:t>
            </a:r>
            <a:r>
              <a:rPr lang="zh-CN" altLang="en-US" b="1"/>
              <a:t>上，</a:t>
            </a:r>
            <a:r>
              <a:rPr lang="en-US" altLang="zh-CN" b="1" i="1"/>
              <a:t>P</a:t>
            </a:r>
            <a:r>
              <a:rPr lang="zh-CN" altLang="en-US" b="1"/>
              <a:t>是所有人的集合。</a:t>
            </a:r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CAA906C3-D1A4-463C-A6A1-71F0BF90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376363"/>
            <a:ext cx="597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/>
              <a:t>R</a:t>
            </a:r>
            <a:r>
              <a:rPr lang="en-US" altLang="zh-CN" b="1"/>
              <a:t>={&lt;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的父亲</a:t>
            </a:r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FC34B79D-3B61-4DCD-A2BE-9BCC2B3A8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1936750"/>
            <a:ext cx="5976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/>
              <a:t>S</a:t>
            </a:r>
            <a:r>
              <a:rPr lang="en-US" altLang="zh-CN" b="1"/>
              <a:t>={&lt;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的母亲</a:t>
            </a:r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DD4E393B-B0F1-449C-BB58-6A2C21F2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36838"/>
            <a:ext cx="4679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(1) </a:t>
            </a:r>
            <a:r>
              <a:rPr lang="en-US" altLang="zh-CN" b="1" i="1" dirty="0"/>
              <a:t>R</a:t>
            </a:r>
            <a:r>
              <a:rPr lang="en-US" altLang="zh-CN" b="1" dirty="0"/>
              <a:t>∘</a:t>
            </a:r>
            <a:r>
              <a:rPr lang="en-US" altLang="zh-CN" b="1" i="1" dirty="0"/>
              <a:t>R</a:t>
            </a:r>
            <a:r>
              <a:rPr lang="zh-CN" altLang="en-US" b="1" dirty="0"/>
              <a:t>表示的是什么关系？</a:t>
            </a:r>
          </a:p>
        </p:txBody>
      </p:sp>
      <p:sp>
        <p:nvSpPr>
          <p:cNvPr id="32775" name="TextBox 7">
            <a:extLst>
              <a:ext uri="{FF2B5EF4-FFF2-40B4-BE49-F238E27FC236}">
                <a16:creationId xmlns:a16="http://schemas.microsoft.com/office/drawing/2014/main" id="{9682BD0D-A8F6-4EF7-AA40-E2570B9F5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248025"/>
            <a:ext cx="4681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(2) </a:t>
            </a:r>
            <a:r>
              <a:rPr lang="en-US" altLang="zh-CN" b="1" i="1" dirty="0"/>
              <a:t>S</a:t>
            </a:r>
            <a:r>
              <a:rPr lang="en-US" altLang="zh-CN" b="1" i="1" baseline="30000" dirty="0"/>
              <a:t>-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∘</a:t>
            </a:r>
            <a:r>
              <a:rPr lang="en-US" altLang="zh-CN" b="1" i="1" dirty="0"/>
              <a:t>R</a:t>
            </a:r>
            <a:r>
              <a:rPr lang="zh-CN" altLang="en-US" b="1" dirty="0"/>
              <a:t>表示的是什么关系？</a:t>
            </a:r>
          </a:p>
        </p:txBody>
      </p:sp>
      <p:sp>
        <p:nvSpPr>
          <p:cNvPr id="32776" name="TextBox 8">
            <a:extLst>
              <a:ext uri="{FF2B5EF4-FFF2-40B4-BE49-F238E27FC236}">
                <a16:creationId xmlns:a16="http://schemas.microsoft.com/office/drawing/2014/main" id="{C5B48C60-16EA-433A-A03F-5F0F59E1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863975"/>
            <a:ext cx="4679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(3) </a:t>
            </a:r>
            <a:r>
              <a:rPr lang="en-US" altLang="zh-CN" b="1" i="1" dirty="0"/>
              <a:t>S</a:t>
            </a:r>
            <a:r>
              <a:rPr lang="en-US" altLang="zh-CN" b="1" dirty="0"/>
              <a:t>∘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-1</a:t>
            </a:r>
            <a:r>
              <a:rPr lang="zh-CN" altLang="en-US" b="1" dirty="0"/>
              <a:t>表示的是什么关系？</a:t>
            </a:r>
          </a:p>
        </p:txBody>
      </p:sp>
      <p:sp>
        <p:nvSpPr>
          <p:cNvPr id="32777" name="TextBox 9">
            <a:extLst>
              <a:ext uri="{FF2B5EF4-FFF2-40B4-BE49-F238E27FC236}">
                <a16:creationId xmlns:a16="http://schemas.microsoft.com/office/drawing/2014/main" id="{82985526-BB35-48AD-9F33-B14FC979E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06900"/>
            <a:ext cx="7842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(4)</a:t>
            </a:r>
            <a:r>
              <a:rPr lang="zh-CN" altLang="en-US" b="1" dirty="0"/>
              <a:t>关系</a:t>
            </a:r>
            <a:r>
              <a:rPr lang="en-US" altLang="zh-CN" b="1" dirty="0"/>
              <a:t>{&lt;</a:t>
            </a:r>
            <a:r>
              <a:rPr lang="en-US" altLang="zh-CN" b="1" i="1" dirty="0" err="1"/>
              <a:t>x,y</a:t>
            </a:r>
            <a:r>
              <a:rPr lang="en-US" altLang="zh-CN" b="1" dirty="0"/>
              <a:t>&gt;|</a:t>
            </a:r>
            <a:r>
              <a:rPr lang="en-US" altLang="zh-CN" b="1" i="1" dirty="0" err="1"/>
              <a:t>x,y</a:t>
            </a:r>
            <a:r>
              <a:rPr lang="en-US" altLang="zh-CN" b="1" dirty="0">
                <a:sym typeface="Symbol" panose="05050102010706020507" pitchFamily="18" charset="2"/>
              </a:rPr>
              <a:t> 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dirty="0"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ym typeface="Symbol" panose="05050102010706020507" pitchFamily="18" charset="2"/>
              </a:rPr>
              <a:t>y</a:t>
            </a:r>
            <a:r>
              <a:rPr lang="zh-CN" altLang="en-US" b="1" dirty="0"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sym typeface="Symbol" panose="05050102010706020507" pitchFamily="18" charset="2"/>
              </a:rPr>
              <a:t>x</a:t>
            </a:r>
            <a:r>
              <a:rPr lang="zh-CN" altLang="en-US" b="1" dirty="0">
                <a:sym typeface="Symbol" panose="05050102010706020507" pitchFamily="18" charset="2"/>
              </a:rPr>
              <a:t>的外祖母</a:t>
            </a:r>
            <a:r>
              <a:rPr lang="en-US" altLang="zh-CN" b="1" dirty="0"/>
              <a:t>}</a:t>
            </a:r>
            <a:r>
              <a:rPr lang="zh-CN" altLang="en-US" b="1" dirty="0"/>
              <a:t>的表达式是？</a:t>
            </a:r>
          </a:p>
        </p:txBody>
      </p:sp>
      <p:sp>
        <p:nvSpPr>
          <p:cNvPr id="32778" name="TextBox 10">
            <a:extLst>
              <a:ext uri="{FF2B5EF4-FFF2-40B4-BE49-F238E27FC236}">
                <a16:creationId xmlns:a16="http://schemas.microsoft.com/office/drawing/2014/main" id="{43B4A3DA-E35D-4832-B970-5E87D1F45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973638"/>
            <a:ext cx="784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/>
              <a:t>(5)</a:t>
            </a:r>
            <a:r>
              <a:rPr lang="zh-CN" altLang="en-US" b="1" dirty="0"/>
              <a:t>关系</a:t>
            </a:r>
            <a:r>
              <a:rPr lang="en-US" altLang="zh-CN" b="1" dirty="0"/>
              <a:t>{&lt;</a:t>
            </a:r>
            <a:r>
              <a:rPr lang="en-US" altLang="zh-CN" b="1" i="1" dirty="0" err="1"/>
              <a:t>x,y</a:t>
            </a:r>
            <a:r>
              <a:rPr lang="en-US" altLang="zh-CN" b="1" dirty="0"/>
              <a:t>&gt;|</a:t>
            </a:r>
            <a:r>
              <a:rPr lang="en-US" altLang="zh-CN" b="1" i="1" dirty="0" err="1"/>
              <a:t>x,y</a:t>
            </a:r>
            <a:r>
              <a:rPr lang="en-US" altLang="zh-CN" b="1" dirty="0">
                <a:sym typeface="Symbol" panose="05050102010706020507" pitchFamily="18" charset="2"/>
              </a:rPr>
              <a:t> </a:t>
            </a:r>
            <a:r>
              <a:rPr lang="en-US" altLang="zh-CN" b="1" i="1" dirty="0">
                <a:sym typeface="Symbol" panose="05050102010706020507" pitchFamily="18" charset="2"/>
              </a:rPr>
              <a:t>P</a:t>
            </a:r>
            <a:r>
              <a:rPr lang="en-US" altLang="zh-CN" b="1" dirty="0"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ym typeface="Symbol" panose="05050102010706020507" pitchFamily="18" charset="2"/>
              </a:rPr>
              <a:t>x</a:t>
            </a:r>
            <a:r>
              <a:rPr lang="zh-CN" altLang="en-US" b="1" dirty="0"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sym typeface="Symbol" panose="05050102010706020507" pitchFamily="18" charset="2"/>
              </a:rPr>
              <a:t>y</a:t>
            </a:r>
            <a:r>
              <a:rPr lang="zh-CN" altLang="en-US" b="1" dirty="0">
                <a:sym typeface="Symbol" panose="05050102010706020507" pitchFamily="18" charset="2"/>
              </a:rPr>
              <a:t>的祖母</a:t>
            </a:r>
            <a:r>
              <a:rPr lang="en-US" altLang="zh-CN" b="1" dirty="0"/>
              <a:t>}</a:t>
            </a:r>
            <a:r>
              <a:rPr lang="zh-CN" altLang="en-US" b="1" dirty="0"/>
              <a:t>的表达式是？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5E9EA385-24B2-4D39-8A71-9AC7917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29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  <p:bldP spid="32776" grpId="0"/>
      <p:bldP spid="32777" grpId="0"/>
      <p:bldP spid="327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48DF40-6BD6-4850-86DA-251B5DB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290818" name="Picture 2">
            <a:extLst>
              <a:ext uri="{FF2B5EF4-FFF2-40B4-BE49-F238E27FC236}">
                <a16:creationId xmlns:a16="http://schemas.microsoft.com/office/drawing/2014/main" id="{7C7A8B17-DCCE-4861-AF34-7BA99968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71" y="1551656"/>
            <a:ext cx="1954829" cy="25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F04D2F-D217-455A-9271-C45BCE6DE6E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919064"/>
            <a:ext cx="7704087" cy="3886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b="1" dirty="0"/>
              <a:t>天才少年的传奇一生</a:t>
            </a:r>
            <a:endParaRPr lang="en-US" altLang="zh-CN" sz="3200" b="1" dirty="0"/>
          </a:p>
          <a:p>
            <a:pPr lvl="1"/>
            <a:r>
              <a:rPr lang="zh-CN" altLang="en-US" sz="2800" b="1" dirty="0"/>
              <a:t>中学痴迷数学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16</a:t>
            </a:r>
            <a:r>
              <a:rPr lang="zh-CN" altLang="en-US" sz="2800" b="1" dirty="0"/>
              <a:t>岁报考综合理工学院落榜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17</a:t>
            </a:r>
            <a:r>
              <a:rPr lang="zh-CN" altLang="en-US" sz="2800" b="1" dirty="0"/>
              <a:t>岁多项式方程解析解研究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18</a:t>
            </a:r>
            <a:r>
              <a:rPr lang="zh-CN" altLang="en-US" sz="2800" b="1" dirty="0"/>
              <a:t>岁考上大学并毕业，留校研究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19</a:t>
            </a:r>
            <a:r>
              <a:rPr lang="zh-CN" altLang="en-US" sz="2800" b="1" dirty="0"/>
              <a:t>岁因过激的政治立场被学校开除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20</a:t>
            </a:r>
            <a:r>
              <a:rPr lang="zh-CN" altLang="en-US" sz="2800" b="1" dirty="0"/>
              <a:t>岁入狱</a:t>
            </a:r>
            <a:endParaRPr lang="en-US" altLang="zh-CN" sz="2800" b="1" dirty="0"/>
          </a:p>
          <a:p>
            <a:pPr lvl="1"/>
            <a:r>
              <a:rPr lang="en-US" altLang="zh-CN" sz="2800" b="1" dirty="0"/>
              <a:t>21</a:t>
            </a:r>
            <a:r>
              <a:rPr lang="zh-CN" altLang="en-US" sz="2800" b="1" dirty="0"/>
              <a:t>岁为“爱与自由”决斗身亡</a:t>
            </a:r>
            <a:endParaRPr lang="en-US" altLang="zh-CN" sz="2800" b="1" dirty="0"/>
          </a:p>
          <a:p>
            <a:pPr lvl="1"/>
            <a:endParaRPr lang="en-US" altLang="zh-CN" sz="2800" b="1" dirty="0"/>
          </a:p>
          <a:p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CAA82D-C875-41E2-9D1A-AD8A22334EC3}"/>
              </a:ext>
            </a:extLst>
          </p:cNvPr>
          <p:cNvSpPr txBox="1"/>
          <p:nvPr/>
        </p:nvSpPr>
        <p:spPr>
          <a:xfrm>
            <a:off x="179512" y="504296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伽罗瓦</a:t>
            </a:r>
            <a:r>
              <a:rPr lang="zh-CN" altLang="en-US" sz="3000" b="1" dirty="0">
                <a:latin typeface="+mj-ea"/>
                <a:ea typeface="+mj-ea"/>
              </a:rPr>
              <a:t>（</a:t>
            </a:r>
            <a:r>
              <a:rPr lang="en-US" altLang="zh-CN" sz="3000" b="1" dirty="0" err="1">
                <a:latin typeface="+mj-ea"/>
                <a:ea typeface="+mj-ea"/>
              </a:rPr>
              <a:t>Évariste</a:t>
            </a:r>
            <a:r>
              <a:rPr lang="en-US" altLang="zh-CN" sz="3000" b="1" dirty="0">
                <a:latin typeface="+mj-ea"/>
                <a:ea typeface="+mj-ea"/>
              </a:rPr>
              <a:t> Galois</a:t>
            </a:r>
            <a:r>
              <a:rPr lang="zh-CN" altLang="en-US" sz="3000" b="1" dirty="0">
                <a:latin typeface="+mj-ea"/>
                <a:ea typeface="+mj-ea"/>
              </a:rPr>
              <a:t>，</a:t>
            </a:r>
            <a:r>
              <a:rPr lang="en-US" altLang="zh-CN" sz="3000" b="1" dirty="0">
                <a:latin typeface="+mj-ea"/>
                <a:ea typeface="+mj-ea"/>
              </a:rPr>
              <a:t>1811</a:t>
            </a:r>
            <a:r>
              <a:rPr lang="zh-CN" altLang="en-US" sz="3000" b="1" dirty="0">
                <a:latin typeface="+mj-ea"/>
                <a:ea typeface="+mj-ea"/>
              </a:rPr>
              <a:t>～</a:t>
            </a:r>
            <a:r>
              <a:rPr lang="en-US" altLang="zh-CN" sz="3000" b="1" dirty="0">
                <a:latin typeface="+mj-ea"/>
                <a:ea typeface="+mj-ea"/>
              </a:rPr>
              <a:t>1832</a:t>
            </a:r>
            <a:r>
              <a:rPr lang="zh-CN" altLang="en-US" sz="3000" b="1" dirty="0">
                <a:latin typeface="+mj-ea"/>
                <a:ea typeface="+mj-ea"/>
              </a:rPr>
              <a:t>）</a:t>
            </a:r>
          </a:p>
        </p:txBody>
      </p:sp>
      <p:pic>
        <p:nvPicPr>
          <p:cNvPr id="6" name="图片 5" descr="图片包含 文字&#10;&#10;描述已自动生成">
            <a:extLst>
              <a:ext uri="{FF2B5EF4-FFF2-40B4-BE49-F238E27FC236}">
                <a16:creationId xmlns:a16="http://schemas.microsoft.com/office/drawing/2014/main" id="{AC9736AC-D5EA-4A2F-83D0-302BB741BE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" t="1077" r="1246" b="1077"/>
          <a:stretch/>
        </p:blipFill>
        <p:spPr>
          <a:xfrm>
            <a:off x="1260401" y="862431"/>
            <a:ext cx="4354737" cy="5731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9598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>
            <a:extLst>
              <a:ext uri="{FF2B5EF4-FFF2-40B4-BE49-F238E27FC236}">
                <a16:creationId xmlns:a16="http://schemas.microsoft.com/office/drawing/2014/main" id="{F5616C25-388D-424F-9365-1A485836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376363"/>
            <a:ext cx="5975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(1){&lt;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的祖父</a:t>
            </a:r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34E89F17-EDB3-4008-9352-1E87C7A6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009775"/>
            <a:ext cx="5976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(2){&lt;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的丈夫</a:t>
            </a:r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33797" name="TextBox 4">
            <a:extLst>
              <a:ext uri="{FF2B5EF4-FFF2-40B4-BE49-F238E27FC236}">
                <a16:creationId xmlns:a16="http://schemas.microsoft.com/office/drawing/2014/main" id="{5393C1A7-B8BA-4C26-B72F-E1BF077CE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12239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/>
              <a:t>解：</a:t>
            </a:r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EEAE3F9E-0870-4FA5-BDEF-B5A76C096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2630488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(3) </a:t>
            </a:r>
            <a:r>
              <a:rPr lang="zh-CN" altLang="en-US" b="1">
                <a:sym typeface="Symbol" panose="05050102010706020507" pitchFamily="18" charset="2"/>
              </a:rPr>
              <a:t></a:t>
            </a:r>
            <a:r>
              <a:rPr lang="en-US" altLang="zh-CN" b="1"/>
              <a:t> </a:t>
            </a:r>
            <a:endParaRPr lang="zh-CN" altLang="en-US" b="1"/>
          </a:p>
        </p:txBody>
      </p:sp>
      <p:sp>
        <p:nvSpPr>
          <p:cNvPr id="33799" name="TextBox 6">
            <a:extLst>
              <a:ext uri="{FF2B5EF4-FFF2-40B4-BE49-F238E27FC236}">
                <a16:creationId xmlns:a16="http://schemas.microsoft.com/office/drawing/2014/main" id="{F712F2A1-FB55-4071-BD1F-5E8F49558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3284538"/>
            <a:ext cx="69119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(4) 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的外祖母</a:t>
            </a:r>
            <a:r>
              <a:rPr lang="en-US" altLang="zh-CN" b="1"/>
              <a:t>}= </a:t>
            </a:r>
            <a:r>
              <a:rPr lang="en-US" altLang="zh-CN" b="1" i="1"/>
              <a:t>S</a:t>
            </a:r>
            <a:r>
              <a:rPr lang="en-US" altLang="zh-CN" b="1" i="1" baseline="30000"/>
              <a:t>-</a:t>
            </a:r>
            <a:r>
              <a:rPr lang="en-US" altLang="zh-CN" b="1" baseline="30000"/>
              <a:t>1</a:t>
            </a:r>
            <a:r>
              <a:rPr lang="en-US" altLang="zh-CN" b="1"/>
              <a:t>∘</a:t>
            </a:r>
            <a:r>
              <a:rPr lang="en-US" altLang="zh-CN" b="1" i="1"/>
              <a:t> S</a:t>
            </a:r>
            <a:r>
              <a:rPr lang="en-US" altLang="zh-CN" b="1" i="1" baseline="30000"/>
              <a:t>-</a:t>
            </a:r>
            <a:r>
              <a:rPr lang="en-US" altLang="zh-CN" b="1" baseline="30000"/>
              <a:t>1</a:t>
            </a:r>
            <a:endParaRPr lang="zh-CN" altLang="en-US" b="1"/>
          </a:p>
        </p:txBody>
      </p:sp>
      <p:sp>
        <p:nvSpPr>
          <p:cNvPr id="33800" name="TextBox 7">
            <a:extLst>
              <a:ext uri="{FF2B5EF4-FFF2-40B4-BE49-F238E27FC236}">
                <a16:creationId xmlns:a16="http://schemas.microsoft.com/office/drawing/2014/main" id="{04D87CF8-A53B-4589-B000-2FD158E3F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940175"/>
            <a:ext cx="7840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/>
              <a:t>(5)</a:t>
            </a:r>
            <a:r>
              <a:rPr lang="zh-CN" altLang="en-US" b="1"/>
              <a:t> </a:t>
            </a:r>
            <a:r>
              <a:rPr lang="en-US" altLang="zh-CN" b="1"/>
              <a:t>{&lt;</a:t>
            </a:r>
            <a:r>
              <a:rPr lang="en-US" altLang="zh-CN" b="1" i="1"/>
              <a:t>x,y</a:t>
            </a:r>
            <a:r>
              <a:rPr lang="en-US" altLang="zh-CN" b="1"/>
              <a:t>&gt;|</a:t>
            </a:r>
            <a:r>
              <a:rPr lang="en-US" altLang="zh-CN" b="1" i="1"/>
              <a:t>x,y</a:t>
            </a:r>
            <a:r>
              <a:rPr lang="en-US" altLang="zh-CN" b="1">
                <a:sym typeface="Symbol" panose="05050102010706020507" pitchFamily="18" charset="2"/>
              </a:rPr>
              <a:t> </a:t>
            </a:r>
            <a:r>
              <a:rPr lang="en-US" altLang="zh-CN" b="1" i="1"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  </a:t>
            </a:r>
            <a:r>
              <a:rPr lang="en-US" altLang="zh-CN" b="1" i="1">
                <a:sym typeface="Symbol" panose="05050102010706020507" pitchFamily="18" charset="2"/>
              </a:rPr>
              <a:t>x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sym typeface="Symbol" panose="05050102010706020507" pitchFamily="18" charset="2"/>
              </a:rPr>
              <a:t>y</a:t>
            </a:r>
            <a:r>
              <a:rPr lang="zh-CN" altLang="en-US" b="1">
                <a:sym typeface="Symbol" panose="05050102010706020507" pitchFamily="18" charset="2"/>
              </a:rPr>
              <a:t>的祖母</a:t>
            </a:r>
            <a:r>
              <a:rPr lang="en-US" altLang="zh-CN" b="1"/>
              <a:t>}=</a:t>
            </a:r>
            <a:r>
              <a:rPr lang="en-US" altLang="zh-CN" b="1" i="1"/>
              <a:t> R</a:t>
            </a:r>
            <a:r>
              <a:rPr lang="en-US" altLang="zh-CN" b="1"/>
              <a:t>∘</a:t>
            </a:r>
            <a:r>
              <a:rPr lang="en-US" altLang="zh-CN" b="1" i="1"/>
              <a:t>S</a:t>
            </a:r>
            <a:endParaRPr lang="zh-CN" altLang="en-US" b="1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C33FEC5-5F61-4B3F-B45A-A20556B2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30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3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2DE23750-3896-4FC1-889A-0ECAB49E0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限制与像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D00E5C33-E818-42A3-B882-E33572E9D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229600" cy="530066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7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7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700" b="1" dirty="0">
                <a:latin typeface="Times New Roman" panose="02020603050405020304" pitchFamily="18" charset="0"/>
              </a:rPr>
              <a:t>在</a:t>
            </a:r>
            <a:r>
              <a:rPr lang="en-US" altLang="zh-CN" sz="27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7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限制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7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 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= {&lt;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y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&gt; | </a:t>
            </a:r>
            <a:r>
              <a:rPr lang="en-US" altLang="zh-CN" sz="2700" b="1" i="1" dirty="0" err="1">
                <a:latin typeface="Times New Roman" panose="02020603050405020304" pitchFamily="18" charset="0"/>
                <a:cs typeface="Lucida Sans Unicode" panose="020B0602030504020204" pitchFamily="34" charset="0"/>
              </a:rPr>
              <a:t>xRy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700" b="1" i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700" b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700" b="1" i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A </a:t>
            </a:r>
            <a:r>
              <a:rPr lang="zh-CN" altLang="en-US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在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zh-CN" altLang="en-US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下的</a:t>
            </a: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像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= ran(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sz="27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sz="27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实例  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={&lt;1,2&gt;, &lt;2,3&gt;, &lt;1,4&gt;, &lt;2,2&gt;}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↾{1}= {&lt;1,2&gt;,&lt;1,4&gt;}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[{1}]={2,4}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=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[{1,2}]={2,3,4}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注意：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R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 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sz="2700" b="1" i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</a:t>
            </a:r>
            <a:r>
              <a:rPr lang="en-US" altLang="zh-CN" sz="2700" b="1" dirty="0" err="1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ran</a:t>
            </a:r>
            <a:r>
              <a:rPr lang="en-US" altLang="zh-CN" sz="2700" b="1" i="1" dirty="0" err="1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700" b="1" dirty="0">
                <a:solidFill>
                  <a:srgbClr val="FFFF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334980D-4FE2-4AB5-8A10-FA9BC68E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31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9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8F4B7DD4-612A-48FA-88F2-94751B93C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 </a:t>
            </a:r>
          </a:p>
        </p:txBody>
      </p:sp>
      <p:sp>
        <p:nvSpPr>
          <p:cNvPr id="209923" name="Text Box 3">
            <a:extLst>
              <a:ext uri="{FF2B5EF4-FFF2-40B4-BE49-F238E27FC236}">
                <a16:creationId xmlns:a16="http://schemas.microsoft.com/office/drawing/2014/main" id="{137AF937-01B7-4CAB-923D-C2833569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993062" cy="51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700" b="1" dirty="0">
                <a:solidFill>
                  <a:srgbClr val="FFFF00"/>
                </a:solidFill>
              </a:rPr>
              <a:t>  </a:t>
            </a:r>
            <a:r>
              <a:rPr lang="zh-CN" altLang="en-US" sz="2700" b="1" dirty="0"/>
              <a:t>设</a:t>
            </a:r>
            <a:r>
              <a:rPr lang="en-US" altLang="zh-CN" sz="2700" b="1" i="1" dirty="0"/>
              <a:t>F</a:t>
            </a:r>
            <a:r>
              <a:rPr lang="zh-CN" altLang="en-US" sz="2700" b="1" dirty="0"/>
              <a:t>是任意的关系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则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700" b="1" dirty="0"/>
              <a:t>    </a:t>
            </a:r>
            <a:r>
              <a:rPr lang="en-US" altLang="zh-CN" sz="2700" b="1" dirty="0"/>
              <a:t>(1) </a:t>
            </a:r>
            <a:r>
              <a:rPr lang="en-US" altLang="zh-CN" sz="2700" b="1" i="1" dirty="0"/>
              <a:t>(F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</a:t>
            </a:r>
            <a:r>
              <a:rPr lang="en-US" altLang="zh-CN" sz="2700" b="1" i="1" dirty="0"/>
              <a:t>)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i="1" dirty="0"/>
              <a:t>= F</a:t>
            </a:r>
            <a:endParaRPr lang="en-US" altLang="zh-CN" sz="2700" b="1" dirty="0"/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700" b="1" dirty="0"/>
              <a:t>    (2) dom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dirty="0"/>
              <a:t>= </a:t>
            </a:r>
            <a:r>
              <a:rPr lang="en-US" altLang="zh-CN" sz="2700" b="1" dirty="0" err="1"/>
              <a:t>ran</a:t>
            </a:r>
            <a:r>
              <a:rPr lang="en-US" altLang="zh-CN" sz="2700" b="1" i="1" dirty="0" err="1"/>
              <a:t>F</a:t>
            </a:r>
            <a:r>
              <a:rPr lang="en-US" altLang="zh-CN" sz="2700" b="1" dirty="0"/>
              <a:t>,  ran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dirty="0"/>
              <a:t>= </a:t>
            </a:r>
            <a:r>
              <a:rPr lang="en-US" altLang="zh-CN" sz="2700" b="1" dirty="0" err="1"/>
              <a:t>dom</a:t>
            </a:r>
            <a:r>
              <a:rPr lang="en-US" altLang="zh-CN" sz="2700" b="1" i="1" dirty="0" err="1"/>
              <a:t>F</a:t>
            </a:r>
            <a:endParaRPr lang="en-US" altLang="zh-CN" sz="2700" b="1" dirty="0"/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700" b="1" dirty="0"/>
              <a:t>证  </a:t>
            </a:r>
            <a:r>
              <a:rPr lang="en-US" altLang="zh-CN" sz="2700" b="1" dirty="0"/>
              <a:t>(1) </a:t>
            </a:r>
            <a:r>
              <a:rPr lang="zh-CN" altLang="en-US" sz="2700" b="1" dirty="0"/>
              <a:t>任取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&gt;, </a:t>
            </a:r>
            <a:r>
              <a:rPr lang="zh-CN" altLang="en-US" sz="2700" b="1" dirty="0"/>
              <a:t>由逆的定义有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700" b="1" dirty="0"/>
              <a:t>      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&gt;∈(</a:t>
            </a:r>
            <a:r>
              <a:rPr lang="en-US" altLang="zh-CN" sz="2700" b="1" i="1" dirty="0"/>
              <a:t>F </a:t>
            </a:r>
            <a:r>
              <a:rPr lang="en-US" altLang="zh-CN" sz="2700" b="1" i="1" baseline="30000" dirty="0">
                <a:latin typeface="Arial" charset="0"/>
                <a:sym typeface="Symbol" pitchFamily="18" charset="2"/>
              </a:rPr>
              <a:t></a:t>
            </a:r>
            <a:r>
              <a:rPr lang="en-US" altLang="zh-CN" sz="2700" b="1" dirty="0">
                <a:latin typeface="Arial" charset="0"/>
              </a:rPr>
              <a:t> </a:t>
            </a:r>
            <a:r>
              <a:rPr lang="en-US" altLang="zh-CN" sz="2700" b="1" baseline="30000" dirty="0"/>
              <a:t>1</a:t>
            </a:r>
            <a:r>
              <a:rPr lang="en-US" altLang="zh-CN" sz="2700" b="1" dirty="0"/>
              <a:t>)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dirty="0">
                <a:sym typeface="Symbol" pitchFamily="18" charset="2"/>
              </a:rPr>
              <a:t> 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y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x</a:t>
            </a:r>
            <a:r>
              <a:rPr lang="en-US" altLang="zh-CN" sz="2700" b="1" dirty="0"/>
              <a:t>&gt;∈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dirty="0">
                <a:sym typeface="Symbol" pitchFamily="18" charset="2"/>
              </a:rPr>
              <a:t> </a:t>
            </a:r>
            <a:r>
              <a:rPr lang="en-US" altLang="zh-CN" sz="2700" b="1" dirty="0"/>
              <a:t>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&gt;∈</a:t>
            </a:r>
            <a:r>
              <a:rPr lang="en-US" altLang="zh-CN" sz="2700" b="1" i="1" dirty="0"/>
              <a:t>F</a:t>
            </a:r>
            <a:endParaRPr lang="en-US" altLang="zh-CN" sz="2700" b="1" dirty="0"/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zh-CN" altLang="en-US" sz="2700" b="1" dirty="0"/>
              <a:t>所以有 </a:t>
            </a:r>
            <a:r>
              <a:rPr lang="en-US" altLang="zh-CN" sz="2700" b="1" dirty="0"/>
              <a:t>(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</a:t>
            </a:r>
            <a:r>
              <a:rPr lang="en-US" altLang="zh-CN" sz="2700" b="1" dirty="0"/>
              <a:t>)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</a:t>
            </a:r>
            <a:r>
              <a:rPr lang="en-US" altLang="zh-CN" sz="2700" b="1" dirty="0"/>
              <a:t>=</a:t>
            </a:r>
            <a:r>
              <a:rPr lang="en-US" altLang="zh-CN" sz="2700" b="1" i="1" dirty="0"/>
              <a:t>F</a:t>
            </a:r>
            <a:endParaRPr lang="en-US" altLang="zh-CN" sz="2700" b="1" dirty="0"/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700" b="1" dirty="0"/>
              <a:t>  (2) </a:t>
            </a:r>
            <a:r>
              <a:rPr lang="zh-CN" altLang="en-US" sz="2700" b="1" dirty="0"/>
              <a:t>任取</a:t>
            </a:r>
            <a:r>
              <a:rPr lang="en-US" altLang="zh-CN" sz="2700" b="1" i="1" dirty="0"/>
              <a:t>x</a:t>
            </a:r>
            <a:r>
              <a:rPr lang="en-US" altLang="zh-CN" sz="2700" b="1" dirty="0"/>
              <a:t>,</a:t>
            </a:r>
            <a:endParaRPr lang="en-US" altLang="zh-CN" sz="2700" b="1" i="1" dirty="0"/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700" b="1" i="1" dirty="0"/>
              <a:t>          x</a:t>
            </a:r>
            <a:r>
              <a:rPr lang="en-US" altLang="zh-CN" sz="2700" b="1" dirty="0"/>
              <a:t>∈dom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 </a:t>
            </a:r>
            <a:r>
              <a:rPr lang="en-US" altLang="zh-CN" sz="2700" b="1" dirty="0">
                <a:sym typeface="Symbol" pitchFamily="18" charset="2"/>
              </a:rPr>
              <a:t> </a:t>
            </a:r>
            <a:r>
              <a:rPr lang="en-US" altLang="zh-CN" sz="2700" b="1" i="1" dirty="0"/>
              <a:t>y</a:t>
            </a:r>
            <a:r>
              <a:rPr lang="en-US" altLang="zh-CN" sz="2700" b="1" dirty="0"/>
              <a:t>(&lt;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y</a:t>
            </a:r>
            <a:r>
              <a:rPr lang="en-US" altLang="zh-CN" sz="2700" b="1" dirty="0"/>
              <a:t>&gt;∈</a:t>
            </a:r>
            <a:r>
              <a:rPr lang="en-US" altLang="zh-CN" sz="2700" b="1" i="1" dirty="0"/>
              <a:t>F</a:t>
            </a:r>
            <a:r>
              <a:rPr lang="en-US" altLang="zh-CN" sz="2700" b="1" i="1" baseline="30000" dirty="0">
                <a:sym typeface="Symbol" pitchFamily="18" charset="2"/>
              </a:rPr>
              <a:t></a:t>
            </a:r>
            <a:r>
              <a:rPr lang="en-US" altLang="zh-CN" sz="2700" b="1" baseline="30000" dirty="0"/>
              <a:t>1</a:t>
            </a:r>
            <a:r>
              <a:rPr lang="en-US" altLang="zh-CN" sz="2700" b="1" dirty="0"/>
              <a:t>) </a:t>
            </a:r>
            <a:endParaRPr lang="en-US" altLang="zh-CN" sz="2700" b="1" dirty="0">
              <a:sym typeface="Symbol" pitchFamily="18" charset="2"/>
            </a:endParaRPr>
          </a:p>
          <a:p>
            <a:pPr algn="l">
              <a:lnSpc>
                <a:spcPct val="110000"/>
              </a:lnSpc>
              <a:spcBef>
                <a:spcPct val="15000"/>
              </a:spcBef>
              <a:defRPr/>
            </a:pPr>
            <a:r>
              <a:rPr lang="en-US" altLang="zh-CN" sz="2700" b="1" dirty="0">
                <a:sym typeface="Symbol" pitchFamily="18" charset="2"/>
              </a:rPr>
              <a:t>        </a:t>
            </a:r>
            <a:r>
              <a:rPr lang="en-US" altLang="zh-CN" sz="2700" b="1" i="1" dirty="0"/>
              <a:t>y</a:t>
            </a:r>
            <a:r>
              <a:rPr lang="en-US" altLang="zh-CN" sz="2700" b="1" dirty="0"/>
              <a:t>(&lt;</a:t>
            </a:r>
            <a:r>
              <a:rPr lang="en-US" altLang="zh-CN" sz="2700" b="1" i="1" dirty="0" err="1"/>
              <a:t>y</a:t>
            </a:r>
            <a:r>
              <a:rPr lang="en-US" altLang="zh-CN" sz="2700" b="1" dirty="0" err="1"/>
              <a:t>,</a:t>
            </a:r>
            <a:r>
              <a:rPr lang="en-US" altLang="zh-CN" sz="2700" b="1" i="1" dirty="0" err="1"/>
              <a:t>x</a:t>
            </a:r>
            <a:r>
              <a:rPr lang="en-US" altLang="zh-CN" sz="2700" b="1" dirty="0"/>
              <a:t>&gt;∈</a:t>
            </a:r>
            <a:r>
              <a:rPr lang="en-US" altLang="zh-CN" sz="2700" b="1" i="1" dirty="0"/>
              <a:t>F</a:t>
            </a:r>
            <a:r>
              <a:rPr lang="en-US" altLang="zh-CN" sz="2700" b="1" dirty="0"/>
              <a:t>) </a:t>
            </a:r>
            <a:r>
              <a:rPr lang="en-US" altLang="zh-CN" sz="2700" b="1" dirty="0">
                <a:sym typeface="Symbol" pitchFamily="18" charset="2"/>
              </a:rPr>
              <a:t></a:t>
            </a:r>
            <a:r>
              <a:rPr lang="en-US" altLang="zh-CN" sz="2700" b="1" dirty="0"/>
              <a:t> 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∈ran</a:t>
            </a:r>
            <a:r>
              <a:rPr lang="en-US" altLang="zh-CN" sz="2700" b="1" i="1" dirty="0" err="1"/>
              <a:t>F</a:t>
            </a:r>
            <a:r>
              <a:rPr lang="en-US" altLang="zh-CN" sz="2700" b="1" dirty="0"/>
              <a:t> </a:t>
            </a:r>
            <a:br>
              <a:rPr lang="en-US" altLang="zh-CN" sz="2700" b="1" dirty="0"/>
            </a:br>
            <a:r>
              <a:rPr lang="zh-CN" altLang="en-US" sz="2700" b="1" dirty="0">
                <a:solidFill>
                  <a:srgbClr val="FFFF00"/>
                </a:solidFill>
              </a:rPr>
              <a:t>所以有</a:t>
            </a:r>
            <a:r>
              <a:rPr lang="en-US" altLang="zh-CN" sz="2700" b="1" dirty="0">
                <a:solidFill>
                  <a:srgbClr val="FFFF00"/>
                </a:solidFill>
              </a:rPr>
              <a:t>dom</a:t>
            </a:r>
            <a:r>
              <a:rPr lang="en-US" altLang="zh-CN" sz="2700" b="1" i="1" dirty="0">
                <a:solidFill>
                  <a:srgbClr val="FFFF00"/>
                </a:solidFill>
              </a:rPr>
              <a:t>F</a:t>
            </a:r>
            <a:r>
              <a:rPr lang="en-US" altLang="zh-CN" sz="2700" b="1" i="1" baseline="30000" dirty="0">
                <a:solidFill>
                  <a:srgbClr val="FFFF00"/>
                </a:solidFill>
                <a:sym typeface="Symbol" pitchFamily="18" charset="2"/>
              </a:rPr>
              <a:t></a:t>
            </a:r>
            <a:r>
              <a:rPr lang="en-US" altLang="zh-CN" sz="2700" b="1" baseline="30000" dirty="0">
                <a:solidFill>
                  <a:srgbClr val="FFFF00"/>
                </a:solidFill>
              </a:rPr>
              <a:t>1</a:t>
            </a:r>
            <a:r>
              <a:rPr lang="en-US" altLang="zh-CN" sz="2700" b="1" dirty="0">
                <a:solidFill>
                  <a:srgbClr val="FFFF00"/>
                </a:solidFill>
              </a:rPr>
              <a:t>= </a:t>
            </a:r>
            <a:r>
              <a:rPr lang="en-US" altLang="zh-CN" sz="2700" b="1" dirty="0" err="1">
                <a:solidFill>
                  <a:srgbClr val="FFFF00"/>
                </a:solidFill>
              </a:rPr>
              <a:t>ran</a:t>
            </a:r>
            <a:r>
              <a:rPr lang="en-US" altLang="zh-CN" sz="2700" b="1" i="1" dirty="0" err="1">
                <a:solidFill>
                  <a:srgbClr val="FFFF00"/>
                </a:solidFill>
              </a:rPr>
              <a:t>F</a:t>
            </a:r>
            <a:r>
              <a:rPr lang="en-US" altLang="zh-CN" sz="2700" b="1" i="1" dirty="0">
                <a:solidFill>
                  <a:srgbClr val="FFFF00"/>
                </a:solidFill>
              </a:rPr>
              <a:t>.  </a:t>
            </a:r>
            <a:r>
              <a:rPr lang="zh-CN" altLang="en-US" sz="2700" b="1" dirty="0">
                <a:solidFill>
                  <a:srgbClr val="FFFF00"/>
                </a:solidFill>
              </a:rPr>
              <a:t>同理可证 </a:t>
            </a:r>
            <a:r>
              <a:rPr lang="en-US" altLang="zh-CN" sz="2700" b="1" dirty="0">
                <a:solidFill>
                  <a:srgbClr val="FFFF00"/>
                </a:solidFill>
              </a:rPr>
              <a:t>ran</a:t>
            </a:r>
            <a:r>
              <a:rPr lang="en-US" altLang="zh-CN" sz="2700" b="1" i="1" dirty="0">
                <a:solidFill>
                  <a:srgbClr val="FFFF00"/>
                </a:solidFill>
              </a:rPr>
              <a:t>F</a:t>
            </a:r>
            <a:r>
              <a:rPr lang="en-US" altLang="zh-CN" sz="2700" b="1" i="1" baseline="30000" dirty="0">
                <a:solidFill>
                  <a:srgbClr val="FFFF00"/>
                </a:solidFill>
                <a:sym typeface="Symbol" pitchFamily="18" charset="2"/>
              </a:rPr>
              <a:t></a:t>
            </a:r>
            <a:r>
              <a:rPr lang="en-US" altLang="zh-CN" sz="2700" b="1" baseline="30000" dirty="0">
                <a:solidFill>
                  <a:srgbClr val="FFFF00"/>
                </a:solidFill>
              </a:rPr>
              <a:t>1</a:t>
            </a:r>
            <a:r>
              <a:rPr lang="en-US" altLang="zh-CN" sz="2700" b="1" dirty="0">
                <a:solidFill>
                  <a:srgbClr val="FFFF00"/>
                </a:solidFill>
              </a:rPr>
              <a:t> = </a:t>
            </a:r>
            <a:r>
              <a:rPr lang="en-US" altLang="zh-CN" sz="2700" b="1" dirty="0" err="1">
                <a:solidFill>
                  <a:srgbClr val="FFFF00"/>
                </a:solidFill>
              </a:rPr>
              <a:t>dom</a:t>
            </a:r>
            <a:r>
              <a:rPr lang="en-US" altLang="zh-CN" sz="2700" b="1" i="1" dirty="0" err="1">
                <a:solidFill>
                  <a:srgbClr val="FFFF00"/>
                </a:solidFill>
              </a:rPr>
              <a:t>F</a:t>
            </a:r>
            <a:r>
              <a:rPr lang="en-US" altLang="zh-CN" sz="2700" b="1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43868-7B66-45A8-A4AB-2D4C08B4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32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0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2AC89363-AA46-4681-92A1-1F129B18C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4963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2800" b="1" dirty="0">
                <a:solidFill>
                  <a:srgbClr val="FFFF00"/>
                </a:solidFill>
              </a:rPr>
              <a:t>   </a:t>
            </a:r>
            <a:r>
              <a:rPr lang="zh-CN" altLang="en-US" sz="2800" b="1" dirty="0"/>
              <a:t>设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H</a:t>
            </a:r>
            <a:r>
              <a:rPr lang="zh-CN" altLang="en-US" sz="2800" b="1" dirty="0"/>
              <a:t>是任意的关系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则  </a:t>
            </a:r>
          </a:p>
          <a:p>
            <a:pPr algn="l">
              <a:defRPr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(1) (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G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)</a:t>
            </a:r>
          </a:p>
          <a:p>
            <a:pPr algn="l">
              <a:defRPr/>
            </a:pPr>
            <a:r>
              <a:rPr lang="en-US" altLang="zh-CN" sz="2800" b="1" dirty="0"/>
              <a:t>    (2) (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</a:t>
            </a:r>
            <a:r>
              <a:rPr lang="en-US" altLang="zh-CN" sz="2800" b="1" i="1" baseline="30000" dirty="0">
                <a:sym typeface="Symbol" pitchFamily="18" charset="2"/>
              </a:rPr>
              <a:t></a:t>
            </a:r>
            <a:r>
              <a:rPr lang="en-US" altLang="zh-CN" sz="2800" b="1" baseline="30000" dirty="0"/>
              <a:t>1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G</a:t>
            </a:r>
            <a:r>
              <a:rPr lang="en-US" altLang="zh-CN" sz="2800" b="1" i="1" baseline="30000" dirty="0">
                <a:sym typeface="Symbol" pitchFamily="18" charset="2"/>
              </a:rPr>
              <a:t></a:t>
            </a:r>
            <a:r>
              <a:rPr lang="en-US" altLang="zh-CN" sz="2800" b="1" baseline="30000" dirty="0"/>
              <a:t>1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F</a:t>
            </a:r>
            <a:r>
              <a:rPr lang="en-US" altLang="zh-CN" sz="2800" b="1" i="1" baseline="30000" dirty="0">
                <a:sym typeface="Symbol" pitchFamily="18" charset="2"/>
              </a:rPr>
              <a:t></a:t>
            </a:r>
            <a:r>
              <a:rPr lang="en-US" altLang="zh-CN" sz="2800" b="1" baseline="30000" dirty="0"/>
              <a:t>1 </a:t>
            </a:r>
          </a:p>
          <a:p>
            <a:pPr algn="l">
              <a:defRPr/>
            </a:pPr>
            <a:r>
              <a:rPr lang="zh-CN" altLang="en-US" sz="2800" b="1" dirty="0"/>
              <a:t>证 </a:t>
            </a:r>
            <a:r>
              <a:rPr lang="en-US" altLang="zh-CN" sz="2800" b="1" dirty="0"/>
              <a:t>(1) </a:t>
            </a:r>
            <a:r>
              <a:rPr lang="zh-CN" altLang="en-US" sz="2800" b="1" dirty="0"/>
              <a:t>任取</a:t>
            </a:r>
            <a:r>
              <a:rPr lang="en-US" altLang="zh-CN" sz="2800" b="1" dirty="0"/>
              <a:t>&lt;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&gt;, </a:t>
            </a:r>
          </a:p>
          <a:p>
            <a:pPr algn="l">
              <a:defRPr/>
            </a:pPr>
            <a:r>
              <a:rPr lang="en-US" altLang="zh-CN" sz="2800" b="1" dirty="0"/>
              <a:t>     &lt;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&gt;</a:t>
            </a:r>
            <a:r>
              <a:rPr lang="en-US" altLang="zh-CN" sz="2800" b="1" dirty="0">
                <a:sym typeface="Symbol" pitchFamily="18" charset="2"/>
              </a:rPr>
              <a:t>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</a:t>
            </a:r>
            <a:r>
              <a:rPr lang="en-US" altLang="zh-CN" sz="2800" b="1" dirty="0">
                <a:sym typeface="Symbol" pitchFamily="18" charset="2"/>
              </a:rPr>
              <a:t> 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(&lt;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&gt;∈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 ∧&lt;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y&gt;</a:t>
            </a:r>
            <a:r>
              <a:rPr lang="en-US" altLang="zh-CN" sz="2800" b="1" dirty="0"/>
              <a:t>∈ 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</a:t>
            </a:r>
          </a:p>
          <a:p>
            <a:pPr algn="l"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itchFamily="18" charset="2"/>
              </a:rPr>
              <a:t>   </a:t>
            </a:r>
            <a:r>
              <a:rPr lang="en-US" altLang="zh-CN" sz="2800" b="1" i="1" dirty="0"/>
              <a:t>t </a:t>
            </a:r>
            <a:r>
              <a:rPr lang="en-US" altLang="zh-CN" sz="2800" b="1" dirty="0"/>
              <a:t>(&lt;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&gt;∈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 ∧ </a:t>
            </a:r>
            <a:r>
              <a:rPr lang="en-US" altLang="zh-CN" sz="2800" b="1" dirty="0">
                <a:sym typeface="Symbol" pitchFamily="18" charset="2"/>
              </a:rPr>
              <a:t>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 (&lt; 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s 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 ∧ &lt;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&gt;∈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) )</a:t>
            </a:r>
          </a:p>
          <a:p>
            <a:pPr algn="l"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ym typeface="Symbol" pitchFamily="18" charset="2"/>
              </a:rPr>
              <a:t> 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itchFamily="18" charset="2"/>
              </a:rPr>
              <a:t></a:t>
            </a:r>
            <a:r>
              <a:rPr lang="en-US" altLang="zh-CN" sz="2800" b="1" i="1" dirty="0"/>
              <a:t>s </a:t>
            </a:r>
            <a:r>
              <a:rPr lang="en-US" altLang="zh-CN" sz="2800" b="1" dirty="0"/>
              <a:t>(&lt;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&gt;∈ 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 ∧&lt; 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s 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∧&lt;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&gt;∈ 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)</a:t>
            </a:r>
          </a:p>
          <a:p>
            <a:pPr algn="l"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ym typeface="Symbol" pitchFamily="18" charset="2"/>
              </a:rPr>
              <a:t> </a:t>
            </a:r>
            <a:r>
              <a:rPr lang="en-US" altLang="zh-CN" sz="2800" b="1" i="1" dirty="0"/>
              <a:t>s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itchFamily="18" charset="2"/>
              </a:rPr>
              <a:t></a:t>
            </a:r>
            <a:r>
              <a:rPr lang="en-US" altLang="zh-CN" sz="2800" b="1" i="1" dirty="0"/>
              <a:t>t </a:t>
            </a:r>
            <a:r>
              <a:rPr lang="en-US" altLang="zh-CN" sz="2800" b="1" dirty="0"/>
              <a:t>(&lt;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t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∧&lt;</a:t>
            </a:r>
            <a:r>
              <a:rPr lang="en-US" altLang="zh-CN" sz="2800" b="1" i="1" dirty="0" err="1"/>
              <a:t>t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s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G </a:t>
            </a:r>
            <a:r>
              <a:rPr lang="en-US" altLang="zh-CN" sz="2800" b="1" dirty="0"/>
              <a:t>)∧&lt;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y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)</a:t>
            </a:r>
          </a:p>
          <a:p>
            <a:pPr algn="l"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ym typeface="Symbol" pitchFamily="18" charset="2"/>
              </a:rPr>
              <a:t> </a:t>
            </a:r>
            <a:r>
              <a:rPr lang="en-US" altLang="zh-CN" sz="2800" b="1" i="1" dirty="0"/>
              <a:t>s </a:t>
            </a:r>
            <a:r>
              <a:rPr lang="en-US" altLang="zh-CN" sz="2800" b="1" dirty="0"/>
              <a:t>(&lt;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s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∘</a:t>
            </a:r>
            <a:r>
              <a:rPr lang="en-US" altLang="zh-CN" sz="2800" b="1" i="1" dirty="0"/>
              <a:t>H</a:t>
            </a:r>
            <a:r>
              <a:rPr lang="en-US" altLang="zh-CN" sz="2800" dirty="0"/>
              <a:t> </a:t>
            </a:r>
            <a:r>
              <a:rPr lang="en-US" altLang="zh-CN" sz="2800" b="1" dirty="0"/>
              <a:t>∧&lt;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)</a:t>
            </a:r>
          </a:p>
          <a:p>
            <a:pPr algn="l">
              <a:defRPr/>
            </a:pPr>
            <a:r>
              <a:rPr lang="en-US" altLang="zh-CN" sz="2800" b="1" dirty="0"/>
              <a:t>   </a:t>
            </a:r>
            <a:r>
              <a:rPr lang="en-US" altLang="zh-CN" sz="2800" b="1" dirty="0">
                <a:sym typeface="Symbol" pitchFamily="18" charset="2"/>
              </a:rPr>
              <a:t> </a:t>
            </a:r>
            <a:r>
              <a:rPr lang="en-US" altLang="zh-CN" sz="2800" b="1" dirty="0"/>
              <a:t>&lt;</a:t>
            </a:r>
            <a:r>
              <a:rPr lang="en-US" altLang="zh-CN" sz="2800" b="1" i="1" dirty="0" err="1"/>
              <a:t>x</a:t>
            </a:r>
            <a:r>
              <a:rPr lang="en-US" altLang="zh-CN" sz="2800" b="1" dirty="0" err="1"/>
              <a:t>,</a:t>
            </a:r>
            <a:r>
              <a:rPr lang="en-US" altLang="zh-CN" sz="2800" b="1" i="1" dirty="0" err="1"/>
              <a:t>y</a:t>
            </a:r>
            <a:r>
              <a:rPr lang="en-US" altLang="zh-CN" sz="2800" b="1" dirty="0"/>
              <a:t>&gt;∈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G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) </a:t>
            </a:r>
          </a:p>
          <a:p>
            <a:pPr algn="l">
              <a:defRPr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所以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G</a:t>
            </a:r>
            <a:r>
              <a:rPr lang="en-US" altLang="zh-CN" sz="2800" b="1" dirty="0">
                <a:latin typeface="Arial" charset="0"/>
              </a:rPr>
              <a:t>∘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)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78CCE168-4C65-4A55-82DD-9A9A6E381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920037" cy="11525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0020EAA-ED54-4559-B3ED-1440ECA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33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9C3FECA4-D1F3-451C-BD8E-1DD68FCDD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74168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(2) </a:t>
            </a:r>
            <a:r>
              <a:rPr lang="zh-CN" altLang="en-US" b="1" dirty="0"/>
              <a:t>任取</a:t>
            </a:r>
            <a:r>
              <a:rPr lang="en-US" altLang="zh-CN" b="1" dirty="0"/>
              <a:t>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&gt;,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      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&gt;∈(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 </a:t>
            </a:r>
            <a:r>
              <a:rPr lang="en-US" altLang="zh-CN" b="1" dirty="0"/>
              <a:t>&lt;</a:t>
            </a:r>
            <a:r>
              <a:rPr lang="en-US" altLang="zh-CN" b="1" i="1" dirty="0"/>
              <a:t>y</a:t>
            </a:r>
            <a:r>
              <a:rPr lang="en-US" altLang="zh-CN" b="1" dirty="0"/>
              <a:t>, </a:t>
            </a:r>
            <a:r>
              <a:rPr lang="en-US" altLang="zh-CN" b="1" i="1" dirty="0"/>
              <a:t>x</a:t>
            </a:r>
            <a:r>
              <a:rPr lang="en-US" altLang="zh-CN" b="1" dirty="0"/>
              <a:t>&gt;∈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G</a:t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 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/>
              <a:t>y</a:t>
            </a:r>
            <a:r>
              <a:rPr lang="en-US" altLang="zh-CN" b="1" dirty="0"/>
              <a:t>, </a:t>
            </a:r>
            <a:r>
              <a:rPr lang="en-US" altLang="zh-CN" b="1" i="1" dirty="0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G</a:t>
            </a:r>
            <a:r>
              <a:rPr lang="en-US" altLang="zh-CN" b="1" dirty="0"/>
              <a:t> ∧&lt;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/>
              <a:t>x&gt;</a:t>
            </a:r>
            <a:r>
              <a:rPr lang="en-US" altLang="zh-CN" b="1" dirty="0"/>
              <a:t>∈ </a:t>
            </a:r>
            <a:r>
              <a:rPr lang="en-US" altLang="zh-CN" b="1" i="1" dirty="0"/>
              <a:t>F</a:t>
            </a:r>
            <a:r>
              <a:rPr lang="en-US" altLang="zh-CN" b="1" dirty="0"/>
              <a:t>)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 </a:t>
            </a:r>
            <a:r>
              <a:rPr lang="en-US" altLang="zh-CN" b="1" i="1" dirty="0"/>
              <a:t>t </a:t>
            </a:r>
            <a:r>
              <a:rPr lang="en-US" altLang="zh-CN" b="1" dirty="0"/>
              <a:t>(&lt;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t</a:t>
            </a:r>
            <a:r>
              <a:rPr lang="en-US" altLang="zh-CN" b="1" dirty="0"/>
              <a:t>&gt;∈ 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∧&lt;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/>
              <a:t>y&gt;</a:t>
            </a:r>
            <a:r>
              <a:rPr lang="en-US" altLang="zh-CN" b="1" dirty="0"/>
              <a:t>∈ </a:t>
            </a:r>
            <a:r>
              <a:rPr lang="en-US" altLang="zh-CN" b="1" i="1" dirty="0"/>
              <a:t>G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 </a:t>
            </a:r>
            <a:r>
              <a:rPr lang="en-US" altLang="zh-CN" b="1" dirty="0"/>
              <a:t>&lt;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&gt;∈</a:t>
            </a:r>
            <a:r>
              <a:rPr lang="en-US" altLang="zh-CN" b="1" i="1" dirty="0"/>
              <a:t>G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zh-CN" altLang="en-US" b="1" dirty="0"/>
              <a:t>所以 </a:t>
            </a:r>
            <a:r>
              <a:rPr lang="en-US" altLang="zh-CN" b="1" dirty="0"/>
              <a:t>(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G</a:t>
            </a:r>
            <a:r>
              <a:rPr lang="en-US" altLang="zh-CN" b="1" dirty="0"/>
              <a:t>)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=</a:t>
            </a:r>
            <a:r>
              <a:rPr lang="en-US" altLang="zh-CN" b="1" i="1" dirty="0"/>
              <a:t> G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F</a:t>
            </a:r>
            <a:r>
              <a:rPr lang="en-US" altLang="zh-CN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 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D53A7E63-EBDC-4B63-9ADF-557E9756C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关系基本运算的性质（续）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1615DB9-F5BB-409E-8FDF-6B602FB2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34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612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9A811D46-8166-4C5A-9CAA-789CDC10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80645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defRPr/>
            </a:pPr>
            <a:r>
              <a:rPr lang="zh-CN" altLang="en-US" sz="4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关系基本运算的性质（续） 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CE1E5D7B-A4B4-47CF-A1EE-4A2111F6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3058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设</a:t>
            </a:r>
            <a:r>
              <a:rPr lang="en-US" altLang="zh-CN" b="1" i="1" dirty="0"/>
              <a:t>F </a:t>
            </a:r>
            <a:r>
              <a:rPr lang="zh-CN" altLang="en-US" b="1" i="1" dirty="0"/>
              <a:t>、</a:t>
            </a:r>
            <a:r>
              <a:rPr lang="en-US" altLang="zh-CN" b="1" i="1" dirty="0"/>
              <a:t>G</a:t>
            </a:r>
            <a:r>
              <a:rPr lang="zh-CN" altLang="en-US" b="1" i="1" dirty="0"/>
              <a:t>、 </a:t>
            </a:r>
            <a:r>
              <a:rPr lang="en-US" altLang="zh-CN" b="1" i="1" dirty="0"/>
              <a:t>H</a:t>
            </a:r>
            <a:r>
              <a:rPr lang="zh-CN" altLang="en-US" b="1" dirty="0">
                <a:latin typeface="Arial" panose="020B0604020202020204" pitchFamily="34" charset="0"/>
              </a:rPr>
              <a:t>为任意的二元关系，则有：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 i="1" dirty="0"/>
              <a:t>F</a:t>
            </a:r>
            <a:r>
              <a:rPr lang="en-US" altLang="zh-CN" b="1" dirty="0"/>
              <a:t>∘ (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H 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∘ 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∘</a:t>
            </a:r>
            <a:r>
              <a:rPr lang="en-US" altLang="zh-CN" b="1" i="1" dirty="0"/>
              <a:t>H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 dirty="0"/>
              <a:t> (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H 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/>
              <a:t>∘</a:t>
            </a:r>
            <a:r>
              <a:rPr lang="en-US" altLang="zh-CN" b="1" i="1" dirty="0"/>
              <a:t> F </a:t>
            </a:r>
            <a:r>
              <a:rPr lang="en-US" altLang="zh-CN" b="1" dirty="0"/>
              <a:t>= </a:t>
            </a:r>
            <a:r>
              <a:rPr lang="en-US" altLang="zh-CN" b="1" i="1" dirty="0"/>
              <a:t>G</a:t>
            </a:r>
            <a:r>
              <a:rPr lang="en-US" altLang="zh-CN" b="1" dirty="0"/>
              <a:t> ∘ </a:t>
            </a:r>
            <a:r>
              <a:rPr lang="en-US" altLang="zh-CN" b="1" i="1" dirty="0"/>
              <a:t>F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</a:t>
            </a:r>
            <a:r>
              <a:rPr lang="en-US" altLang="zh-CN" b="1" dirty="0"/>
              <a:t> </a:t>
            </a:r>
            <a:r>
              <a:rPr lang="en-US" altLang="zh-CN" b="1" i="1" dirty="0"/>
              <a:t>H</a:t>
            </a:r>
            <a:r>
              <a:rPr lang="en-US" altLang="zh-CN" b="1" dirty="0"/>
              <a:t>∘</a:t>
            </a:r>
            <a:r>
              <a:rPr lang="en-US" altLang="zh-CN" b="1" i="1" dirty="0"/>
              <a:t>F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(</a:t>
            </a:r>
            <a:r>
              <a:rPr lang="zh-CN" altLang="en-US" b="1" dirty="0"/>
              <a:t>合成运算对</a:t>
            </a:r>
            <a:r>
              <a:rPr lang="zh-CN" altLang="en-US" b="1" dirty="0">
                <a:sym typeface="Symbol" panose="05050102010706020507" pitchFamily="18" charset="2"/>
              </a:rPr>
              <a:t>运算满足分配律）</a:t>
            </a:r>
            <a:endParaRPr lang="zh-CN" altLang="en-US" b="1" i="1" dirty="0"/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3. </a:t>
            </a:r>
            <a:r>
              <a:rPr lang="en-US" altLang="zh-CN" b="1" i="1" dirty="0"/>
              <a:t>F</a:t>
            </a:r>
            <a:r>
              <a:rPr lang="en-US" altLang="zh-CN" b="1" dirty="0"/>
              <a:t>∘ (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</a:t>
            </a:r>
            <a:r>
              <a:rPr lang="en-US" altLang="zh-CN" b="1" i="1" dirty="0"/>
              <a:t>H 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∘ 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∘</a:t>
            </a:r>
            <a:r>
              <a:rPr lang="en-US" altLang="zh-CN" b="1" i="1" dirty="0"/>
              <a:t>H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4. (</a:t>
            </a:r>
            <a:r>
              <a:rPr lang="en-US" altLang="zh-CN" b="1" i="1" dirty="0"/>
              <a:t>G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</a:t>
            </a:r>
            <a:r>
              <a:rPr lang="en-US" altLang="zh-CN" b="1" i="1" dirty="0"/>
              <a:t>H </a:t>
            </a:r>
            <a:r>
              <a:rPr lang="en-US" altLang="zh-CN" b="1" dirty="0"/>
              <a:t>)</a:t>
            </a:r>
            <a:r>
              <a:rPr lang="en-US" altLang="zh-CN" b="1" i="1" dirty="0"/>
              <a:t> </a:t>
            </a:r>
            <a:r>
              <a:rPr lang="en-US" altLang="zh-CN" b="1" dirty="0"/>
              <a:t>∘</a:t>
            </a:r>
            <a:r>
              <a:rPr lang="en-US" altLang="zh-CN" b="1" i="1" dirty="0"/>
              <a:t> F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 </a:t>
            </a:r>
            <a:r>
              <a:rPr lang="en-US" altLang="zh-CN" b="1" i="1" dirty="0"/>
              <a:t>G</a:t>
            </a:r>
            <a:r>
              <a:rPr lang="en-US" altLang="zh-CN" b="1" dirty="0"/>
              <a:t> ∘ </a:t>
            </a:r>
            <a:r>
              <a:rPr lang="en-US" altLang="zh-CN" b="1" i="1" dirty="0"/>
              <a:t>F 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dirty="0"/>
              <a:t> </a:t>
            </a:r>
            <a:r>
              <a:rPr lang="en-US" altLang="zh-CN" b="1" i="1" dirty="0"/>
              <a:t>H</a:t>
            </a:r>
            <a:r>
              <a:rPr lang="en-US" altLang="zh-CN" b="1" dirty="0"/>
              <a:t>∘</a:t>
            </a:r>
            <a:r>
              <a:rPr lang="en-US" altLang="zh-CN" b="1" i="1" dirty="0"/>
              <a:t>F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dirty="0"/>
              <a:t>(</a:t>
            </a:r>
            <a:r>
              <a:rPr lang="zh-CN" altLang="en-US" b="1" dirty="0"/>
              <a:t>合成运算对</a:t>
            </a:r>
            <a:r>
              <a:rPr lang="zh-CN" altLang="en-US" b="1" dirty="0">
                <a:sym typeface="Symbol" panose="05050102010706020507" pitchFamily="18" charset="2"/>
              </a:rPr>
              <a:t>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运算分配后是包含关系）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EAB51B-1284-4B2F-8E73-5C662674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35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B74E791-959E-4FD0-86AB-C7FE6B942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上关系的幂运算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B0119149-3BB0-4144-8D23-67564E0B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342312" cy="503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FFFF00"/>
                </a:solidFill>
              </a:rPr>
              <a:t>定义：</a:t>
            </a:r>
            <a:r>
              <a:rPr lang="zh-CN" altLang="en-US" sz="2700" b="1" dirty="0"/>
              <a:t>设</a:t>
            </a:r>
            <a:r>
              <a:rPr lang="en-US" altLang="zh-CN" sz="2700" b="1" i="1" dirty="0"/>
              <a:t>R</a:t>
            </a:r>
            <a:r>
              <a:rPr lang="zh-CN" altLang="en-US" sz="2700" b="1" dirty="0"/>
              <a:t>为</a:t>
            </a:r>
            <a:r>
              <a:rPr lang="en-US" altLang="zh-CN" sz="2700" b="1" i="1" dirty="0"/>
              <a:t>A</a:t>
            </a:r>
            <a:r>
              <a:rPr lang="zh-CN" altLang="en-US" sz="2700" b="1" dirty="0"/>
              <a:t>上的关系</a:t>
            </a:r>
            <a:r>
              <a:rPr lang="en-US" altLang="zh-CN" sz="2700" b="1" dirty="0"/>
              <a:t>, </a:t>
            </a:r>
            <a:r>
              <a:rPr lang="en-US" altLang="zh-CN" sz="2700" b="1" i="1" dirty="0"/>
              <a:t>n</a:t>
            </a:r>
            <a:r>
              <a:rPr lang="zh-CN" altLang="en-US" sz="2700" b="1" dirty="0"/>
              <a:t>为自然数</a:t>
            </a:r>
            <a:r>
              <a:rPr lang="en-US" altLang="zh-CN" sz="2700" b="1" dirty="0"/>
              <a:t>, </a:t>
            </a:r>
            <a:r>
              <a:rPr lang="zh-CN" altLang="en-US" sz="2700" b="1" dirty="0"/>
              <a:t>则 </a:t>
            </a:r>
            <a:r>
              <a:rPr lang="en-US" altLang="zh-CN" sz="2700" b="1" i="1" dirty="0"/>
              <a:t>R </a:t>
            </a:r>
            <a:r>
              <a:rPr lang="zh-CN" altLang="en-US" sz="2700" b="1" dirty="0"/>
              <a:t>的 </a:t>
            </a:r>
            <a:r>
              <a:rPr lang="en-US" altLang="zh-CN" sz="2700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</a:t>
            </a:r>
            <a:r>
              <a:rPr lang="zh-CN" altLang="en-US" sz="27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次幂</a:t>
            </a:r>
            <a:r>
              <a:rPr lang="zh-CN" altLang="en-US" sz="2700" b="1" dirty="0"/>
              <a:t>定义为：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   </a:t>
            </a:r>
            <a:r>
              <a:rPr lang="en-US" altLang="zh-CN" sz="2700" b="1" dirty="0"/>
              <a:t>(1) </a:t>
            </a:r>
            <a:r>
              <a:rPr lang="en-US" altLang="zh-CN" sz="2700" b="1" i="1" dirty="0"/>
              <a:t>R</a:t>
            </a:r>
            <a:r>
              <a:rPr lang="en-US" altLang="zh-CN" sz="2700" b="1" baseline="30000" dirty="0"/>
              <a:t>0</a:t>
            </a:r>
            <a:r>
              <a:rPr lang="en-US" altLang="zh-CN" sz="2700" b="1" dirty="0"/>
              <a:t>={&lt;</a:t>
            </a:r>
            <a:r>
              <a:rPr lang="en-US" altLang="zh-CN" sz="2700" b="1" i="1" dirty="0"/>
              <a:t>x</a:t>
            </a:r>
            <a:r>
              <a:rPr lang="en-US" altLang="zh-CN" sz="2700" b="1" dirty="0"/>
              <a:t>, </a:t>
            </a:r>
            <a:r>
              <a:rPr lang="en-US" altLang="zh-CN" sz="2700" b="1" i="1" dirty="0"/>
              <a:t>x</a:t>
            </a:r>
            <a:r>
              <a:rPr lang="en-US" altLang="zh-CN" sz="2700" b="1" dirty="0"/>
              <a:t>&gt; | </a:t>
            </a:r>
            <a:r>
              <a:rPr lang="en-US" altLang="zh-CN" sz="2700" b="1" i="1" dirty="0" err="1"/>
              <a:t>x</a:t>
            </a:r>
            <a:r>
              <a:rPr lang="en-US" altLang="zh-CN" sz="2700" b="1" dirty="0" err="1"/>
              <a:t>∈</a:t>
            </a:r>
            <a:r>
              <a:rPr lang="en-US" altLang="zh-CN" sz="2700" b="1" i="1" dirty="0" err="1"/>
              <a:t>A</a:t>
            </a:r>
            <a:r>
              <a:rPr lang="en-US" altLang="zh-CN" sz="2700" b="1" i="1" dirty="0"/>
              <a:t> </a:t>
            </a:r>
            <a:r>
              <a:rPr lang="en-US" altLang="zh-CN" sz="2700" b="1" dirty="0"/>
              <a:t>}=</a:t>
            </a:r>
            <a:r>
              <a:rPr lang="en-US" altLang="zh-CN" sz="2700" b="1" i="1" dirty="0"/>
              <a:t>I</a:t>
            </a:r>
            <a:r>
              <a:rPr lang="en-US" altLang="zh-CN" sz="2700" b="1" i="1" baseline="-25000" dirty="0"/>
              <a:t>A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2700" b="1" i="1" dirty="0"/>
              <a:t> </a:t>
            </a:r>
            <a:r>
              <a:rPr lang="en-US" altLang="zh-CN" sz="2700" b="1" dirty="0"/>
              <a:t>  (2) </a:t>
            </a:r>
            <a:r>
              <a:rPr lang="en-US" altLang="zh-CN" sz="2700" b="1" i="1" dirty="0" err="1"/>
              <a:t>R</a:t>
            </a:r>
            <a:r>
              <a:rPr lang="en-US" altLang="zh-CN" sz="2700" b="1" i="1" baseline="30000" dirty="0" err="1"/>
              <a:t>n</a:t>
            </a:r>
            <a:r>
              <a:rPr lang="en-US" altLang="zh-CN" sz="2700" b="1" baseline="30000" dirty="0"/>
              <a:t> </a:t>
            </a:r>
            <a:r>
              <a:rPr lang="en-US" altLang="zh-CN" sz="2700" b="1" dirty="0"/>
              <a:t>= </a:t>
            </a:r>
            <a:r>
              <a:rPr lang="en-US" altLang="zh-CN" sz="2700" b="1" i="1" dirty="0"/>
              <a:t>R</a:t>
            </a:r>
            <a:r>
              <a:rPr lang="en-US" altLang="zh-CN" sz="2700" b="1" i="1" baseline="30000" dirty="0"/>
              <a:t>n</a:t>
            </a:r>
            <a:r>
              <a:rPr lang="en-US" altLang="zh-CN" sz="2700" b="1" baseline="30000" dirty="0"/>
              <a:t>-1</a:t>
            </a:r>
            <a:r>
              <a:rPr lang="en-US" altLang="zh-CN" sz="2700" b="1" dirty="0">
                <a:latin typeface="Arial" charset="0"/>
              </a:rPr>
              <a:t>∘</a:t>
            </a:r>
            <a:r>
              <a:rPr lang="en-US" altLang="zh-CN" sz="2700" b="1" i="1" dirty="0"/>
              <a:t>R</a:t>
            </a:r>
            <a:endParaRPr lang="en-US" altLang="zh-CN" sz="2700" b="1" dirty="0"/>
          </a:p>
          <a:p>
            <a:pPr algn="l">
              <a:lnSpc>
                <a:spcPct val="120000"/>
              </a:lnSpc>
              <a:defRPr/>
            </a:pPr>
            <a:r>
              <a:rPr lang="en-US" altLang="zh-CN" sz="2700" b="1" dirty="0"/>
              <a:t> 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>
                <a:solidFill>
                  <a:srgbClr val="FFFF00"/>
                </a:solidFill>
              </a:rPr>
              <a:t>注意：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       对于</a:t>
            </a:r>
            <a:r>
              <a:rPr lang="en-US" altLang="zh-CN" sz="2700" b="1" i="1" dirty="0"/>
              <a:t>A</a:t>
            </a:r>
            <a:r>
              <a:rPr lang="zh-CN" altLang="en-US" sz="2700" b="1" dirty="0"/>
              <a:t>上的任何关系</a:t>
            </a:r>
            <a:r>
              <a:rPr lang="en-US" altLang="zh-CN" sz="2700" b="1" i="1" dirty="0"/>
              <a:t>R</a:t>
            </a:r>
            <a:r>
              <a:rPr lang="en-US" altLang="zh-CN" sz="2700" b="1" baseline="-25000" dirty="0"/>
              <a:t>1</a:t>
            </a:r>
            <a:r>
              <a:rPr lang="zh-CN" altLang="en-US" sz="2700" b="1" dirty="0"/>
              <a:t>和</a:t>
            </a:r>
            <a:r>
              <a:rPr lang="en-US" altLang="zh-CN" sz="2700" b="1" i="1" dirty="0"/>
              <a:t>R</a:t>
            </a:r>
            <a:r>
              <a:rPr lang="en-US" altLang="zh-CN" sz="2700" b="1" baseline="-25000" dirty="0"/>
              <a:t>2</a:t>
            </a:r>
            <a:r>
              <a:rPr lang="zh-CN" altLang="en-US" sz="2700" b="1" dirty="0"/>
              <a:t>都有 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                 </a:t>
            </a:r>
            <a:r>
              <a:rPr lang="en-US" altLang="zh-CN" sz="2700" b="1" i="1" dirty="0"/>
              <a:t>R</a:t>
            </a:r>
            <a:r>
              <a:rPr lang="en-US" altLang="zh-CN" sz="2700" b="1" baseline="-25000" dirty="0"/>
              <a:t>1</a:t>
            </a:r>
            <a:r>
              <a:rPr lang="en-US" altLang="zh-CN" sz="2700" b="1" baseline="30000" dirty="0"/>
              <a:t>0 </a:t>
            </a:r>
            <a:r>
              <a:rPr lang="en-US" altLang="zh-CN" sz="2700" b="1" dirty="0"/>
              <a:t>= </a:t>
            </a:r>
            <a:r>
              <a:rPr lang="en-US" altLang="zh-CN" sz="2700" b="1" i="1" dirty="0"/>
              <a:t>R</a:t>
            </a:r>
            <a:r>
              <a:rPr lang="en-US" altLang="zh-CN" sz="2700" b="1" baseline="-25000" dirty="0"/>
              <a:t>2</a:t>
            </a:r>
            <a:r>
              <a:rPr lang="en-US" altLang="zh-CN" sz="2700" b="1" baseline="30000" dirty="0"/>
              <a:t>0 </a:t>
            </a:r>
            <a:r>
              <a:rPr lang="en-US" altLang="zh-CN" sz="2700" b="1" dirty="0"/>
              <a:t>= </a:t>
            </a:r>
            <a:r>
              <a:rPr lang="en-US" altLang="zh-CN" sz="2700" b="1" i="1" dirty="0"/>
              <a:t>I</a:t>
            </a:r>
            <a:r>
              <a:rPr lang="en-US" altLang="zh-CN" sz="2700" b="1" i="1" baseline="-25000" dirty="0"/>
              <a:t>A</a:t>
            </a:r>
            <a:r>
              <a:rPr lang="en-US" altLang="zh-CN" sz="2700" b="1" dirty="0"/>
              <a:t> </a:t>
            </a:r>
            <a:br>
              <a:rPr lang="en-US" altLang="zh-CN" sz="2700" b="1" dirty="0"/>
            </a:br>
            <a:r>
              <a:rPr lang="en-US" altLang="zh-CN" sz="2700" b="1" dirty="0"/>
              <a:t>       </a:t>
            </a:r>
            <a:r>
              <a:rPr lang="zh-CN" altLang="en-US" sz="2700" b="1" dirty="0"/>
              <a:t>对于</a:t>
            </a:r>
            <a:r>
              <a:rPr lang="en-US" altLang="zh-CN" sz="2700" b="1" i="1" dirty="0"/>
              <a:t>A</a:t>
            </a:r>
            <a:r>
              <a:rPr lang="zh-CN" altLang="en-US" sz="2700" b="1" dirty="0"/>
              <a:t>上的任何关系 </a:t>
            </a:r>
            <a:r>
              <a:rPr lang="en-US" altLang="zh-CN" sz="2700" b="1" i="1" dirty="0"/>
              <a:t>R </a:t>
            </a:r>
            <a:r>
              <a:rPr lang="zh-CN" altLang="en-US" sz="2700" b="1" dirty="0"/>
              <a:t>都有 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2700" b="1" dirty="0"/>
              <a:t>                 </a:t>
            </a:r>
            <a:r>
              <a:rPr lang="en-US" altLang="zh-CN" sz="2700" b="1" i="1" dirty="0"/>
              <a:t>R</a:t>
            </a:r>
            <a:r>
              <a:rPr lang="en-US" altLang="zh-CN" sz="2700" b="1" baseline="30000" dirty="0"/>
              <a:t>1 </a:t>
            </a:r>
            <a:r>
              <a:rPr lang="en-US" altLang="zh-CN" sz="2700" b="1" dirty="0"/>
              <a:t>= </a:t>
            </a:r>
            <a:r>
              <a:rPr lang="en-US" altLang="zh-CN" sz="2700" b="1" i="1" dirty="0"/>
              <a:t>R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C621C86-8290-4E64-9AA4-F53F5E3E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36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0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2FBF23C8-0FE9-4CD1-8198-09FEE3CE4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1196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</a:t>
            </a:r>
          </a:p>
        </p:txBody>
      </p:sp>
      <p:sp>
        <p:nvSpPr>
          <p:cNvPr id="5126" name="Text Box 3">
            <a:extLst>
              <a:ext uri="{FF2B5EF4-FFF2-40B4-BE49-F238E27FC236}">
                <a16:creationId xmlns:a16="http://schemas.microsoft.com/office/drawing/2014/main" id="{60B8528F-D486-42D6-9E48-E8C3A8B7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6756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b="1" dirty="0"/>
              <a:t>(1) </a:t>
            </a:r>
            <a:r>
              <a:rPr lang="zh-CN" altLang="en-US" b="1" dirty="0"/>
              <a:t>对于集合表示的关系</a:t>
            </a:r>
            <a:r>
              <a:rPr lang="en-US" altLang="zh-CN" b="1" i="1" dirty="0"/>
              <a:t>R</a:t>
            </a:r>
            <a:r>
              <a:rPr lang="zh-CN" altLang="en-US" b="1" dirty="0"/>
              <a:t>，计算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 </a:t>
            </a:r>
            <a:r>
              <a:rPr lang="zh-CN" altLang="en-US" b="1" dirty="0"/>
              <a:t>就是</a:t>
            </a:r>
            <a:r>
              <a:rPr lang="en-US" altLang="zh-CN" b="1" i="1" dirty="0"/>
              <a:t>n</a:t>
            </a:r>
            <a:r>
              <a:rPr lang="zh-CN" altLang="en-US" b="1" dirty="0"/>
              <a:t>个</a:t>
            </a:r>
            <a:r>
              <a:rPr lang="en-US" altLang="zh-CN" b="1" i="1" dirty="0"/>
              <a:t>R</a:t>
            </a:r>
            <a:r>
              <a:rPr lang="zh-CN" altLang="en-US" b="1" dirty="0"/>
              <a:t>左复合 </a:t>
            </a:r>
            <a:r>
              <a:rPr lang="en-US" altLang="zh-CN" b="1" dirty="0"/>
              <a:t>. </a:t>
            </a:r>
          </a:p>
          <a:p>
            <a:pPr algn="l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b="1" dirty="0"/>
              <a:t>(2) </a:t>
            </a:r>
            <a:r>
              <a:rPr lang="zh-CN" altLang="en-US" b="1" dirty="0"/>
              <a:t>矩阵表示就是</a:t>
            </a:r>
            <a:r>
              <a:rPr lang="en-US" altLang="zh-CN" b="1" i="1" dirty="0"/>
              <a:t>n</a:t>
            </a:r>
            <a:r>
              <a:rPr lang="zh-CN" altLang="en-US" b="1" dirty="0"/>
              <a:t>个矩阵相乘</a:t>
            </a:r>
            <a:r>
              <a:rPr lang="en-US" altLang="zh-CN" b="1" dirty="0"/>
              <a:t>, </a:t>
            </a:r>
            <a:r>
              <a:rPr lang="zh-CN" altLang="en-US" b="1" dirty="0"/>
              <a:t>其中相加采用逻辑加</a:t>
            </a:r>
            <a:r>
              <a:rPr lang="en-US" altLang="zh-CN" b="1" dirty="0"/>
              <a:t>.</a:t>
            </a:r>
          </a:p>
          <a:p>
            <a:pPr algn="l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b="1" dirty="0"/>
              <a:t>(3) </a:t>
            </a:r>
            <a:r>
              <a:rPr lang="zh-CN" altLang="en-US" b="1" dirty="0"/>
              <a:t>关系图法</a:t>
            </a:r>
            <a:r>
              <a:rPr lang="en-US" altLang="zh-CN" b="1" dirty="0"/>
              <a:t>.  </a:t>
            </a:r>
          </a:p>
          <a:p>
            <a:pPr algn="l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 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设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={&lt;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&gt;,&lt;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CN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,</a:t>
            </a:r>
            <a:r>
              <a:rPr lang="en-US" altLang="zh-CN" b="1" i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d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&gt;}, </a:t>
            </a:r>
          </a:p>
          <a:p>
            <a:pPr algn="l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求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的各次幂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分别用矩阵和关系图表示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b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解：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与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</a:t>
            </a:r>
            <a:r>
              <a:rPr lang="en-US" altLang="zh-CN" b="1" baseline="30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的关系矩阵分别为</a:t>
            </a:r>
            <a:endParaRPr lang="zh-CN" alt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127" name="Rectangle 4">
            <a:extLst>
              <a:ext uri="{FF2B5EF4-FFF2-40B4-BE49-F238E27FC236}">
                <a16:creationId xmlns:a16="http://schemas.microsoft.com/office/drawing/2014/main" id="{5D091DBB-193C-48F1-8804-C7CB82C1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0">
            <a:extLst>
              <a:ext uri="{FF2B5EF4-FFF2-40B4-BE49-F238E27FC236}">
                <a16:creationId xmlns:a16="http://schemas.microsoft.com/office/drawing/2014/main" id="{02DE273C-0FE9-4853-9BE0-0AEE30274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47012"/>
              </p:ext>
            </p:extLst>
          </p:nvPr>
        </p:nvGraphicFramePr>
        <p:xfrm>
          <a:off x="201613" y="4532313"/>
          <a:ext cx="2506662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2" name="Equation" r:id="rId3" imgW="1269720" imgH="914400" progId="Equation.DSMT4">
                  <p:embed/>
                </p:oleObj>
              </mc:Choice>
              <mc:Fallback>
                <p:oleObj name="Equation" r:id="rId3" imgW="1269720" imgH="914400" progId="Equation.DSMT4">
                  <p:embed/>
                  <p:pic>
                    <p:nvPicPr>
                      <p:cNvPr id="5122" name="Object 0">
                        <a:extLst>
                          <a:ext uri="{FF2B5EF4-FFF2-40B4-BE49-F238E27FC236}">
                            <a16:creationId xmlns:a16="http://schemas.microsoft.com/office/drawing/2014/main" id="{02DE273C-0FE9-4853-9BE0-0AEE30274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532313"/>
                        <a:ext cx="2506662" cy="180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">
            <a:extLst>
              <a:ext uri="{FF2B5EF4-FFF2-40B4-BE49-F238E27FC236}">
                <a16:creationId xmlns:a16="http://schemas.microsoft.com/office/drawing/2014/main" id="{943BCEEC-570C-480C-8A01-4D1F70274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43153"/>
              </p:ext>
            </p:extLst>
          </p:nvPr>
        </p:nvGraphicFramePr>
        <p:xfrm>
          <a:off x="2813050" y="4603750"/>
          <a:ext cx="62531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813" name="Equation" r:id="rId5" imgW="3225600" imgH="914400" progId="Equation.DSMT4">
                  <p:embed/>
                </p:oleObj>
              </mc:Choice>
              <mc:Fallback>
                <p:oleObj name="Equation" r:id="rId5" imgW="3225600" imgH="914400" progId="Equation.DSMT4">
                  <p:embed/>
                  <p:pic>
                    <p:nvPicPr>
                      <p:cNvPr id="5123" name="Object 1">
                        <a:extLst>
                          <a:ext uri="{FF2B5EF4-FFF2-40B4-BE49-F238E27FC236}">
                            <a16:creationId xmlns:a16="http://schemas.microsoft.com/office/drawing/2014/main" id="{943BCEEC-570C-480C-8A01-4D1F70274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603750"/>
                        <a:ext cx="6253163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69124D7-C30A-4710-A1FC-29F0BC27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37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15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>
            <a:extLst>
              <a:ext uri="{FF2B5EF4-FFF2-40B4-BE49-F238E27FC236}">
                <a16:creationId xmlns:a16="http://schemas.microsoft.com/office/drawing/2014/main" id="{FF8DC06A-F0DF-4545-B753-5ED0DB72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792162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1" dirty="0"/>
              <a:t>同理，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0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I</a:t>
            </a:r>
            <a:r>
              <a:rPr lang="en-US" altLang="zh-CN" sz="2800" b="1" i="1" baseline="-25000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3</a:t>
            </a:r>
            <a:r>
              <a:rPr lang="zh-CN" altLang="en-US" sz="2800" b="1" dirty="0"/>
              <a:t>和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4</a:t>
            </a:r>
            <a:r>
              <a:rPr lang="zh-CN" altLang="en-US" sz="2800" b="1" dirty="0"/>
              <a:t>的矩阵分别是：</a:t>
            </a:r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endParaRPr lang="zh-CN" altLang="en-US" sz="2800" b="1" dirty="0"/>
          </a:p>
          <a:p>
            <a:pPr algn="l">
              <a:defRPr/>
            </a:pPr>
            <a:r>
              <a:rPr lang="zh-CN" altLang="en-US" sz="2800" b="1" dirty="0"/>
              <a:t>因此</a:t>
            </a:r>
            <a:r>
              <a:rPr lang="en-US" altLang="zh-CN" sz="2800" b="1" i="1" dirty="0"/>
              <a:t>M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M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即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因此可以得到</a:t>
            </a:r>
            <a:br>
              <a:rPr lang="zh-CN" altLang="en-US" sz="2800" b="1" dirty="0"/>
            </a:br>
            <a:r>
              <a:rPr lang="zh-CN" altLang="en-US" sz="2800" b="1" dirty="0"/>
              <a:t>         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6</a:t>
            </a:r>
            <a:r>
              <a:rPr lang="en-US" altLang="zh-CN" sz="2800" b="1" dirty="0"/>
              <a:t>=…,   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3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5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7</a:t>
            </a:r>
            <a:r>
              <a:rPr lang="en-US" altLang="zh-CN" sz="2800" b="1" dirty="0"/>
              <a:t>=…</a:t>
            </a:r>
          </a:p>
          <a:p>
            <a:pPr algn="l">
              <a:defRPr/>
            </a:pPr>
            <a:br>
              <a:rPr lang="en-US" altLang="zh-CN" sz="2800" b="1" dirty="0"/>
            </a:b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对于有穷集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上关系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的不同幂只有有限个。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4164E52-C8E0-4940-BEB9-3189865A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0">
            <a:extLst>
              <a:ext uri="{FF2B5EF4-FFF2-40B4-BE49-F238E27FC236}">
                <a16:creationId xmlns:a16="http://schemas.microsoft.com/office/drawing/2014/main" id="{05B3AD82-A8B7-4999-A962-FDE46EBDD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350833"/>
              </p:ext>
            </p:extLst>
          </p:nvPr>
        </p:nvGraphicFramePr>
        <p:xfrm>
          <a:off x="3224213" y="2443163"/>
          <a:ext cx="52165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8" name="Equation" r:id="rId3" imgW="2705040" imgH="914400" progId="Equation.DSMT4">
                  <p:embed/>
                </p:oleObj>
              </mc:Choice>
              <mc:Fallback>
                <p:oleObj name="Equation" r:id="rId3" imgW="2705040" imgH="914400" progId="Equation.DSMT4">
                  <p:embed/>
                  <p:pic>
                    <p:nvPicPr>
                      <p:cNvPr id="6146" name="Object 0">
                        <a:extLst>
                          <a:ext uri="{FF2B5EF4-FFF2-40B4-BE49-F238E27FC236}">
                            <a16:creationId xmlns:a16="http://schemas.microsoft.com/office/drawing/2014/main" id="{05B3AD82-A8B7-4999-A962-FDE46EBDD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443163"/>
                        <a:ext cx="5216525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>
            <a:extLst>
              <a:ext uri="{FF2B5EF4-FFF2-40B4-BE49-F238E27FC236}">
                <a16:creationId xmlns:a16="http://schemas.microsoft.com/office/drawing/2014/main" id="{971A2817-D877-4154-9775-00FC56592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47301"/>
              </p:ext>
            </p:extLst>
          </p:nvPr>
        </p:nvGraphicFramePr>
        <p:xfrm>
          <a:off x="463550" y="2443163"/>
          <a:ext cx="257333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9" name="Equation" r:id="rId5" imgW="1333440" imgH="914400" progId="Equation.DSMT4">
                  <p:embed/>
                </p:oleObj>
              </mc:Choice>
              <mc:Fallback>
                <p:oleObj name="Equation" r:id="rId5" imgW="1333440" imgH="914400" progId="Equation.DSMT4">
                  <p:embed/>
                  <p:pic>
                    <p:nvPicPr>
                      <p:cNvPr id="6147" name="Object 1">
                        <a:extLst>
                          <a:ext uri="{FF2B5EF4-FFF2-40B4-BE49-F238E27FC236}">
                            <a16:creationId xmlns:a16="http://schemas.microsoft.com/office/drawing/2014/main" id="{971A2817-D877-4154-9775-00FC56592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443163"/>
                        <a:ext cx="2573338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Rectangle 6">
            <a:extLst>
              <a:ext uri="{FF2B5EF4-FFF2-40B4-BE49-F238E27FC236}">
                <a16:creationId xmlns:a16="http://schemas.microsoft.com/office/drawing/2014/main" id="{66ACD6C9-C9CB-4F4E-A9E1-B3E05B48D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59680"/>
            <a:ext cx="7921625" cy="10810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27CE7A5-095E-443F-B66A-7AE63A8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38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2">
            <a:extLst>
              <a:ext uri="{FF2B5EF4-FFF2-40B4-BE49-F238E27FC236}">
                <a16:creationId xmlns:a16="http://schemas.microsoft.com/office/drawing/2014/main" id="{1973ABBE-F554-4E38-937B-D68861D46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7993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3</a:t>
            </a:r>
            <a:r>
              <a:rPr lang="en-US" altLang="zh-CN" b="1" dirty="0"/>
              <a:t>,…</a:t>
            </a:r>
            <a:r>
              <a:rPr lang="zh-CN" altLang="en-US" b="1" dirty="0"/>
              <a:t>的关系图如下图所示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3A9A3358-883D-47A8-91DB-EFDD49E9C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69863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幂的求法（续）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621690EE-E963-4B7E-A41C-DAA279D3B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9" b="2251"/>
          <a:stretch/>
        </p:blipFill>
        <p:spPr bwMode="auto">
          <a:xfrm>
            <a:off x="480219" y="2564904"/>
            <a:ext cx="835183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5C951-D3F5-4A95-9D32-E9A9A8A4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39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48DF40-6BD6-4850-86DA-251B5DB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95F7-B57E-4541-B729-C9470AC4AFDF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290818" name="Picture 2">
            <a:extLst>
              <a:ext uri="{FF2B5EF4-FFF2-40B4-BE49-F238E27FC236}">
                <a16:creationId xmlns:a16="http://schemas.microsoft.com/office/drawing/2014/main" id="{7C7A8B17-DCCE-4861-AF34-7BA99968B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871" y="1551656"/>
            <a:ext cx="1954829" cy="252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8F04D2F-D217-455A-9271-C45BCE6DE6E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919064"/>
            <a:ext cx="8496944" cy="3886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itchFamily="18" charset="2"/>
              <a:buChar char="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b="1" dirty="0"/>
              <a:t>学术成就</a:t>
            </a:r>
            <a:endParaRPr lang="en-US" altLang="zh-CN" sz="2400" b="1" dirty="0"/>
          </a:p>
          <a:p>
            <a:pPr lvl="1"/>
            <a:r>
              <a:rPr lang="zh-CN" altLang="en-US" sz="2800" b="1" dirty="0"/>
              <a:t>创立群论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证明了高斯关于尺规作图的猜想</a:t>
            </a:r>
            <a:endParaRPr lang="en-US" altLang="zh-CN" sz="2800" b="1" dirty="0"/>
          </a:p>
          <a:p>
            <a:pPr lvl="2"/>
            <a:r>
              <a:rPr lang="en-US" altLang="zh-CN" sz="2400" b="1" dirty="0"/>
              <a:t>p=2^2^k+1</a:t>
            </a:r>
          </a:p>
          <a:p>
            <a:pPr lvl="1"/>
            <a:r>
              <a:rPr lang="zh-CN" altLang="en-US" sz="2800" b="1" dirty="0"/>
              <a:t>系统化地阐释了为何五次以上之方程式没有解析解，而四次以下有解析解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解决了古代三大作图问题中的两个：“不能任意三等分角”，“倍立方不可能”。</a:t>
            </a:r>
            <a:endParaRPr lang="en-US" altLang="zh-CN" sz="2800" b="1" dirty="0"/>
          </a:p>
          <a:p>
            <a:r>
              <a:rPr lang="zh-CN" altLang="en-US" sz="3200" b="1" dirty="0"/>
              <a:t>影响：数学、物理、化学、通讯、建筑等</a:t>
            </a:r>
            <a:endParaRPr lang="en-US" altLang="zh-CN" sz="3200" b="1" dirty="0"/>
          </a:p>
          <a:p>
            <a:pPr lvl="1"/>
            <a:endParaRPr lang="en-US" altLang="zh-CN" sz="2800" b="1" dirty="0"/>
          </a:p>
          <a:p>
            <a:endParaRPr lang="zh-CN" altLang="en-US" sz="32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CAA82D-C875-41E2-9D1A-AD8A22334EC3}"/>
              </a:ext>
            </a:extLst>
          </p:cNvPr>
          <p:cNvSpPr txBox="1"/>
          <p:nvPr/>
        </p:nvSpPr>
        <p:spPr>
          <a:xfrm>
            <a:off x="179512" y="504296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伽罗瓦</a:t>
            </a:r>
            <a:r>
              <a:rPr lang="zh-CN" altLang="en-US" sz="3000" b="1" dirty="0">
                <a:latin typeface="+mj-ea"/>
                <a:ea typeface="+mj-ea"/>
              </a:rPr>
              <a:t>（</a:t>
            </a:r>
            <a:r>
              <a:rPr lang="en-US" altLang="zh-CN" sz="3000" b="1" dirty="0" err="1">
                <a:latin typeface="+mj-ea"/>
                <a:ea typeface="+mj-ea"/>
              </a:rPr>
              <a:t>Évariste</a:t>
            </a:r>
            <a:r>
              <a:rPr lang="en-US" altLang="zh-CN" sz="3000" b="1" dirty="0">
                <a:latin typeface="+mj-ea"/>
                <a:ea typeface="+mj-ea"/>
              </a:rPr>
              <a:t> Galois</a:t>
            </a:r>
            <a:r>
              <a:rPr lang="zh-CN" altLang="en-US" sz="3000" b="1" dirty="0">
                <a:latin typeface="+mj-ea"/>
                <a:ea typeface="+mj-ea"/>
              </a:rPr>
              <a:t>，</a:t>
            </a:r>
            <a:r>
              <a:rPr lang="en-US" altLang="zh-CN" sz="3000" b="1" dirty="0">
                <a:latin typeface="+mj-ea"/>
                <a:ea typeface="+mj-ea"/>
              </a:rPr>
              <a:t>1811</a:t>
            </a:r>
            <a:r>
              <a:rPr lang="zh-CN" altLang="en-US" sz="3000" b="1" dirty="0">
                <a:latin typeface="+mj-ea"/>
                <a:ea typeface="+mj-ea"/>
              </a:rPr>
              <a:t>～</a:t>
            </a:r>
            <a:r>
              <a:rPr lang="en-US" altLang="zh-CN" sz="3000" b="1" dirty="0">
                <a:latin typeface="+mj-ea"/>
                <a:ea typeface="+mj-ea"/>
              </a:rPr>
              <a:t>1832</a:t>
            </a:r>
            <a:r>
              <a:rPr lang="zh-CN" altLang="en-US" sz="3000" b="1" dirty="0">
                <a:latin typeface="+mj-ea"/>
                <a:ea typeface="+mj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25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7D1168EC-3CA6-4577-90C8-97B81CCEB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1081088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幂运算的性质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4BF43E4A-5795-4449-ABAC-BBD9EF33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775575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</a:rPr>
              <a:t>定理</a:t>
            </a:r>
            <a:r>
              <a:rPr lang="en-US" altLang="zh-CN" sz="3200" b="1" dirty="0">
                <a:solidFill>
                  <a:srgbClr val="FFFF00"/>
                </a:solidFill>
              </a:rPr>
              <a:t>3</a:t>
            </a:r>
            <a:r>
              <a:rPr lang="en-US" altLang="zh-CN" b="1" dirty="0">
                <a:solidFill>
                  <a:srgbClr val="FFFF00"/>
                </a:solidFill>
              </a:rPr>
              <a:t>   </a:t>
            </a:r>
            <a:r>
              <a:rPr lang="zh-CN" altLang="en-US" b="1" dirty="0"/>
              <a:t>设</a:t>
            </a:r>
            <a:r>
              <a:rPr lang="en-US" altLang="zh-CN" b="1" i="1" dirty="0"/>
              <a:t>A</a:t>
            </a:r>
            <a:r>
              <a:rPr lang="zh-CN" altLang="en-US" b="1" dirty="0"/>
              <a:t>为</a:t>
            </a:r>
            <a:r>
              <a:rPr lang="en-US" altLang="zh-CN" b="1" i="1" dirty="0"/>
              <a:t>n</a:t>
            </a:r>
            <a:r>
              <a:rPr lang="zh-CN" altLang="en-US" b="1" dirty="0"/>
              <a:t>元集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zh-CN" altLang="en-US" b="1" dirty="0"/>
              <a:t>是</a:t>
            </a:r>
            <a:r>
              <a:rPr lang="en-US" altLang="zh-CN" b="1" i="1" dirty="0"/>
              <a:t>A</a:t>
            </a:r>
            <a:r>
              <a:rPr lang="zh-CN" altLang="en-US" b="1" dirty="0"/>
              <a:t>上的关系</a:t>
            </a:r>
            <a:r>
              <a:rPr lang="en-US" altLang="zh-CN" b="1" dirty="0"/>
              <a:t>, </a:t>
            </a:r>
            <a:r>
              <a:rPr lang="zh-CN" altLang="en-US" b="1" dirty="0"/>
              <a:t>则存在自然数 </a:t>
            </a:r>
            <a:r>
              <a:rPr lang="en-US" altLang="zh-CN" b="1" i="1" dirty="0"/>
              <a:t>s </a:t>
            </a:r>
            <a:r>
              <a:rPr lang="zh-CN" altLang="en-US" b="1" dirty="0"/>
              <a:t>和 </a:t>
            </a:r>
            <a:r>
              <a:rPr lang="en-US" altLang="zh-CN" b="1" i="1" dirty="0"/>
              <a:t>t</a:t>
            </a:r>
            <a:r>
              <a:rPr lang="en-US" altLang="zh-CN" b="1" dirty="0"/>
              <a:t>,  </a:t>
            </a:r>
            <a:r>
              <a:rPr lang="zh-CN" altLang="en-US" b="1" dirty="0"/>
              <a:t>使得    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s</a:t>
            </a:r>
            <a:r>
              <a:rPr lang="en-US" altLang="zh-CN" b="1" i="1" baseline="30000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t</a:t>
            </a:r>
            <a:r>
              <a:rPr lang="en-US" altLang="zh-CN" b="1" dirty="0"/>
              <a:t>.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b="1" dirty="0"/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证</a:t>
            </a:r>
            <a:r>
              <a:rPr lang="en-US" altLang="zh-CN" b="1" dirty="0"/>
              <a:t>:  </a:t>
            </a:r>
            <a:r>
              <a:rPr lang="en-US" altLang="zh-CN" b="1" i="1" dirty="0"/>
              <a:t>R</a:t>
            </a:r>
            <a:r>
              <a:rPr lang="zh-CN" altLang="en-US" b="1" dirty="0"/>
              <a:t>为</a:t>
            </a:r>
            <a:r>
              <a:rPr lang="en-US" altLang="zh-CN" b="1" i="1" dirty="0"/>
              <a:t>A</a:t>
            </a:r>
            <a:r>
              <a:rPr lang="zh-CN" altLang="en-US" b="1" dirty="0"/>
              <a:t>上的关系</a:t>
            </a:r>
            <a:r>
              <a:rPr lang="en-US" altLang="zh-CN" b="1" dirty="0"/>
              <a:t>,  </a:t>
            </a:r>
            <a:r>
              <a:rPr lang="zh-CN" altLang="en-US" b="1" dirty="0"/>
              <a:t>由于</a:t>
            </a:r>
            <a:r>
              <a:rPr lang="en-US" altLang="zh-CN" b="1" dirty="0"/>
              <a:t>|</a:t>
            </a:r>
            <a:r>
              <a:rPr lang="en-US" altLang="zh-CN" b="1" i="1" dirty="0"/>
              <a:t>A</a:t>
            </a:r>
            <a:r>
              <a:rPr lang="en-US" altLang="zh-CN" b="1" dirty="0"/>
              <a:t>|=</a:t>
            </a:r>
            <a:r>
              <a:rPr lang="en-US" altLang="zh-CN" b="1" i="1" dirty="0"/>
              <a:t>n</a:t>
            </a:r>
            <a:r>
              <a:rPr lang="en-US" altLang="zh-CN" b="1" dirty="0"/>
              <a:t>,  </a:t>
            </a:r>
            <a:r>
              <a:rPr lang="en-US" altLang="zh-CN" b="1" i="1" dirty="0"/>
              <a:t>A</a:t>
            </a:r>
            <a:r>
              <a:rPr lang="zh-CN" altLang="en-US" b="1" dirty="0"/>
              <a:t>上的不同关系只有      个</a:t>
            </a:r>
            <a:r>
              <a:rPr lang="en-US" altLang="zh-CN" b="1" dirty="0"/>
              <a:t>.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当列出 </a:t>
            </a:r>
            <a:r>
              <a:rPr lang="en-US" altLang="zh-CN" b="1" i="1" dirty="0"/>
              <a:t>R </a:t>
            </a:r>
            <a:r>
              <a:rPr lang="zh-CN" altLang="en-US" b="1" dirty="0"/>
              <a:t>的各次幂</a:t>
            </a:r>
            <a:endParaRPr lang="zh-CN" altLang="en-US" b="1" i="1" dirty="0"/>
          </a:p>
          <a:p>
            <a:pPr algn="l" eaLnBrk="1" hangingPunct="1">
              <a:lnSpc>
                <a:spcPct val="120000"/>
              </a:lnSpc>
            </a:pPr>
            <a:r>
              <a:rPr lang="zh-CN" altLang="en-US" b="1" i="1" dirty="0"/>
              <a:t>         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2</a:t>
            </a:r>
            <a:r>
              <a:rPr lang="en-US" altLang="zh-CN" b="1" dirty="0"/>
              <a:t>, …, , …,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必存在自然数 </a:t>
            </a:r>
            <a:r>
              <a:rPr lang="en-US" altLang="zh-CN" b="1" i="1" dirty="0"/>
              <a:t>s </a:t>
            </a:r>
            <a:r>
              <a:rPr lang="zh-CN" altLang="en-US" b="1" dirty="0"/>
              <a:t>和 </a:t>
            </a:r>
            <a:r>
              <a:rPr lang="en-US" altLang="zh-CN" b="1" i="1" dirty="0"/>
              <a:t>t </a:t>
            </a:r>
            <a:r>
              <a:rPr lang="zh-CN" altLang="en-US" b="1" dirty="0"/>
              <a:t>使得  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s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t</a:t>
            </a:r>
            <a:r>
              <a:rPr lang="en-US" altLang="zh-CN" b="1" dirty="0"/>
              <a:t>.</a:t>
            </a:r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id="{C4855C14-DAF3-41B3-85AF-E514E0E70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93454"/>
              </p:ext>
            </p:extLst>
          </p:nvPr>
        </p:nvGraphicFramePr>
        <p:xfrm>
          <a:off x="1646238" y="3616325"/>
          <a:ext cx="549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4" name="Equation" r:id="rId3" imgW="215640" imgH="215640" progId="Equation.DSMT4">
                  <p:embed/>
                </p:oleObj>
              </mc:Choice>
              <mc:Fallback>
                <p:oleObj name="Equation" r:id="rId3" imgW="215640" imgH="215640" progId="Equation.DSMT4">
                  <p:embed/>
                  <p:pic>
                    <p:nvPicPr>
                      <p:cNvPr id="7170" name="Object 5">
                        <a:extLst>
                          <a:ext uri="{FF2B5EF4-FFF2-40B4-BE49-F238E27FC236}">
                            <a16:creationId xmlns:a16="http://schemas.microsoft.com/office/drawing/2014/main" id="{C4855C14-DAF3-41B3-85AF-E514E0E70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616325"/>
                        <a:ext cx="549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97D805-079B-474F-AEBF-F682A7B0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40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>
            <a:extLst>
              <a:ext uri="{FF2B5EF4-FFF2-40B4-BE49-F238E27FC236}">
                <a16:creationId xmlns:a16="http://schemas.microsoft.com/office/drawing/2014/main" id="{E3E9CAFA-79FA-4E69-A713-F9DBF5828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220788"/>
            <a:ext cx="72104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FFFF00"/>
                </a:solidFill>
              </a:rPr>
              <a:t>定理</a:t>
            </a:r>
            <a:r>
              <a:rPr lang="en-US" altLang="zh-CN" sz="3200" b="1" dirty="0">
                <a:solidFill>
                  <a:srgbClr val="FFFF00"/>
                </a:solidFill>
              </a:rPr>
              <a:t>4</a:t>
            </a:r>
            <a:r>
              <a:rPr lang="en-US" altLang="zh-CN" b="1" dirty="0">
                <a:solidFill>
                  <a:srgbClr val="FFFF00"/>
                </a:solidFill>
              </a:rPr>
              <a:t>  </a:t>
            </a:r>
            <a:r>
              <a:rPr lang="zh-CN" altLang="en-US" b="1" dirty="0"/>
              <a:t>设 </a:t>
            </a:r>
            <a:r>
              <a:rPr lang="en-US" altLang="zh-CN" b="1" i="1" dirty="0"/>
              <a:t>R </a:t>
            </a:r>
            <a:r>
              <a:rPr lang="zh-CN" altLang="en-US" b="1" dirty="0"/>
              <a:t>是 </a:t>
            </a:r>
            <a:r>
              <a:rPr lang="en-US" altLang="zh-CN" b="1" i="1" dirty="0"/>
              <a:t>A </a:t>
            </a:r>
            <a:r>
              <a:rPr lang="zh-CN" altLang="en-US" b="1" dirty="0"/>
              <a:t>上的关系</a:t>
            </a:r>
            <a:r>
              <a:rPr lang="en-US" altLang="zh-CN" b="1" dirty="0"/>
              <a:t>, </a:t>
            </a:r>
            <a:r>
              <a:rPr lang="en-US" altLang="zh-CN" b="1" i="1" dirty="0"/>
              <a:t>m</a:t>
            </a:r>
            <a:r>
              <a:rPr lang="en-US" altLang="zh-CN" b="1" dirty="0"/>
              <a:t>, 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N</a:t>
            </a:r>
            <a:r>
              <a:rPr lang="en-US" altLang="zh-CN" b="1" dirty="0"/>
              <a:t>, </a:t>
            </a:r>
            <a:r>
              <a:rPr lang="zh-CN" altLang="en-US" b="1" dirty="0"/>
              <a:t>则 </a:t>
            </a:r>
          </a:p>
          <a:p>
            <a:pPr algn="l" eaLnBrk="1" hangingPunct="1"/>
            <a:r>
              <a:rPr lang="zh-CN" altLang="en-US" b="1" dirty="0"/>
              <a:t>  </a:t>
            </a:r>
            <a:r>
              <a:rPr lang="en-US" altLang="zh-CN" b="1" dirty="0"/>
              <a:t>(1)  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baseline="30000" dirty="0" err="1"/>
              <a:t>+</a:t>
            </a:r>
            <a:r>
              <a:rPr lang="en-US" altLang="zh-CN" b="1" i="1" baseline="30000" dirty="0" err="1"/>
              <a:t>n</a:t>
            </a:r>
            <a:br>
              <a:rPr lang="en-US" altLang="zh-CN" b="1" dirty="0"/>
            </a:br>
            <a:r>
              <a:rPr lang="en-US" altLang="zh-CN" b="1" dirty="0"/>
              <a:t>  (2)  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i="1" baseline="30000" dirty="0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mn</a:t>
            </a:r>
            <a:r>
              <a:rPr lang="en-US" altLang="zh-CN" b="1" baseline="30000" dirty="0"/>
              <a:t>  </a:t>
            </a:r>
          </a:p>
          <a:p>
            <a:pPr algn="l" eaLnBrk="1" hangingPunct="1"/>
            <a:endParaRPr lang="en-US" altLang="zh-CN" b="1" dirty="0"/>
          </a:p>
          <a:p>
            <a:pPr algn="l" eaLnBrk="1" hangingPunct="1"/>
            <a:r>
              <a:rPr lang="zh-CN" altLang="en-US" b="1" dirty="0"/>
              <a:t>证</a:t>
            </a:r>
            <a:r>
              <a:rPr lang="en-US" altLang="zh-CN" b="1" dirty="0"/>
              <a:t>: </a:t>
            </a:r>
            <a:r>
              <a:rPr lang="zh-CN" altLang="en-US" b="1" dirty="0"/>
              <a:t>用归纳法  </a:t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/>
              <a:t>(1) </a:t>
            </a:r>
            <a:r>
              <a:rPr lang="zh-CN" altLang="en-US" b="1" dirty="0"/>
              <a:t>对于任意给定的</a:t>
            </a:r>
            <a:r>
              <a:rPr lang="en-US" altLang="zh-CN" b="1" i="1" dirty="0" err="1"/>
              <a:t>m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N</a:t>
            </a:r>
            <a:r>
              <a:rPr lang="en-US" altLang="zh-CN" b="1" dirty="0"/>
              <a:t>,  </a:t>
            </a:r>
            <a:r>
              <a:rPr lang="zh-CN" altLang="en-US" b="1" dirty="0"/>
              <a:t>对</a:t>
            </a:r>
            <a:r>
              <a:rPr lang="en-US" altLang="zh-CN" b="1" i="1" dirty="0"/>
              <a:t>n</a:t>
            </a:r>
            <a:r>
              <a:rPr lang="zh-CN" altLang="en-US" b="1" dirty="0"/>
              <a:t>进行归纳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zh-CN" altLang="en-US" b="1" dirty="0"/>
              <a:t>若</a:t>
            </a:r>
            <a:r>
              <a:rPr lang="en-US" altLang="zh-CN" b="1" i="1" dirty="0"/>
              <a:t>n</a:t>
            </a:r>
            <a:r>
              <a:rPr lang="en-US" altLang="zh-CN" b="1" dirty="0"/>
              <a:t>=0, </a:t>
            </a:r>
            <a:r>
              <a:rPr lang="zh-CN" altLang="en-US" b="1" dirty="0"/>
              <a:t>则有 </a:t>
            </a:r>
            <a:br>
              <a:rPr lang="zh-CN" altLang="en-US" b="1" dirty="0"/>
            </a:br>
            <a:r>
              <a:rPr lang="zh-CN" altLang="en-US" b="1" dirty="0"/>
              <a:t>        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I</a:t>
            </a:r>
            <a:r>
              <a:rPr lang="en-US" altLang="zh-CN" b="1" i="1" baseline="-25000" dirty="0" err="1"/>
              <a:t>A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baseline="30000" dirty="0"/>
              <a:t>+0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 dirty="0"/>
              <a:t>假设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baseline="30000" dirty="0" err="1"/>
              <a:t>+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, </a:t>
            </a:r>
            <a:r>
              <a:rPr lang="zh-CN" altLang="en-US" b="1" dirty="0"/>
              <a:t>则有</a:t>
            </a:r>
            <a:br>
              <a:rPr lang="zh-CN" altLang="en-US" b="1" dirty="0"/>
            </a:br>
            <a:r>
              <a:rPr lang="zh-CN" altLang="en-US" b="1" dirty="0"/>
              <a:t>        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+1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dirty="0"/>
              <a:t>(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dirty="0"/>
              <a:t>)=(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R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baseline="30000" dirty="0"/>
              <a:t>+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+1</a:t>
            </a:r>
            <a:r>
              <a:rPr lang="en-US" altLang="zh-CN" b="1" dirty="0"/>
              <a:t> , 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所以对一切</a:t>
            </a:r>
            <a:r>
              <a:rPr lang="en-US" altLang="zh-CN" b="1" i="1" dirty="0"/>
              <a:t>m</a:t>
            </a:r>
            <a:r>
              <a:rPr lang="en-US" altLang="zh-CN" b="1" dirty="0"/>
              <a:t>, 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N</a:t>
            </a:r>
            <a:r>
              <a:rPr lang="zh-CN" altLang="en-US" b="1" dirty="0"/>
              <a:t>有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baseline="30000" dirty="0" err="1"/>
              <a:t>+</a:t>
            </a:r>
            <a:r>
              <a:rPr lang="en-US" altLang="zh-CN" b="1" i="1" baseline="30000" dirty="0" err="1"/>
              <a:t>n</a:t>
            </a:r>
            <a:r>
              <a:rPr lang="en-US" altLang="zh-CN" b="1" dirty="0"/>
              <a:t>. </a:t>
            </a:r>
            <a:endParaRPr lang="en-US" altLang="zh-CN" b="1" baseline="30000" dirty="0"/>
          </a:p>
          <a:p>
            <a:pPr algn="l" eaLnBrk="1" hangingPunct="1"/>
            <a:endParaRPr lang="en-US" altLang="zh-CN" b="1" baseline="30000" dirty="0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C31F24C-B7A7-479E-B42B-6B0CB230D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295275"/>
            <a:ext cx="7391400" cy="925513"/>
          </a:xfrm>
          <a:noFill/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幂运算的性质（续）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100D0B-4FA3-4EFD-9000-8847F15D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41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2">
            <a:extLst>
              <a:ext uri="{FF2B5EF4-FFF2-40B4-BE49-F238E27FC236}">
                <a16:creationId xmlns:a16="http://schemas.microsoft.com/office/drawing/2014/main" id="{791D7F26-BF94-474E-85BE-601535E04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225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(</a:t>
            </a:r>
            <a:r>
              <a:rPr lang="zh-CN" altLang="en-US" b="1" dirty="0"/>
              <a:t>接上页证明</a:t>
            </a:r>
            <a:r>
              <a:rPr lang="en-US" altLang="zh-CN" b="1" dirty="0"/>
              <a:t>)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b="1" dirty="0"/>
              <a:t>(2) </a:t>
            </a:r>
            <a:r>
              <a:rPr lang="zh-CN" altLang="en-US" b="1" dirty="0"/>
              <a:t>对于任意给定的 </a:t>
            </a:r>
            <a:r>
              <a:rPr lang="en-US" altLang="zh-CN" b="1" i="1" dirty="0" err="1"/>
              <a:t>m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N</a:t>
            </a:r>
            <a:r>
              <a:rPr lang="en-US" altLang="zh-CN" b="1" dirty="0"/>
              <a:t>, </a:t>
            </a:r>
            <a:r>
              <a:rPr lang="zh-CN" altLang="en-US" b="1" dirty="0"/>
              <a:t>对</a:t>
            </a:r>
            <a:r>
              <a:rPr lang="en-US" altLang="zh-CN" b="1" i="1" dirty="0"/>
              <a:t>n</a:t>
            </a:r>
            <a:r>
              <a:rPr lang="zh-CN" altLang="en-US" b="1" dirty="0"/>
              <a:t>进行归纳</a:t>
            </a:r>
            <a:r>
              <a:rPr lang="en-US" altLang="zh-CN" b="1" dirty="0"/>
              <a:t>.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若</a:t>
            </a:r>
            <a:r>
              <a:rPr lang="en-US" altLang="zh-CN" b="1" i="1" dirty="0"/>
              <a:t>n</a:t>
            </a:r>
            <a:r>
              <a:rPr lang="en-US" altLang="zh-CN" b="1" dirty="0"/>
              <a:t>=0, </a:t>
            </a:r>
            <a:r>
              <a:rPr lang="zh-CN" altLang="en-US" b="1" dirty="0"/>
              <a:t>则有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       </a:t>
            </a:r>
            <a:r>
              <a:rPr lang="en-US" altLang="zh-CN" b="1" dirty="0"/>
              <a:t>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</a:t>
            </a:r>
            <a:r>
              <a:rPr lang="en-US" altLang="zh-CN" b="1" i="1" dirty="0"/>
              <a:t>I</a:t>
            </a:r>
            <a:r>
              <a:rPr lang="en-US" altLang="zh-CN" b="1" i="1" baseline="-25000" dirty="0"/>
              <a:t>A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0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baseline="30000" dirty="0"/>
              <a:t>×0</a:t>
            </a:r>
            <a:r>
              <a:rPr lang="en-US" altLang="zh-CN" b="1" dirty="0"/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假设 </a:t>
            </a:r>
            <a:r>
              <a:rPr lang="en-US" altLang="zh-CN" b="1" dirty="0"/>
              <a:t>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i="1" baseline="30000" dirty="0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mn</a:t>
            </a:r>
            <a:r>
              <a:rPr lang="en-US" altLang="zh-CN" b="1" dirty="0"/>
              <a:t>,  </a:t>
            </a:r>
            <a:r>
              <a:rPr lang="zh-CN" altLang="en-US" b="1" dirty="0"/>
              <a:t>则有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       </a:t>
            </a:r>
            <a:r>
              <a:rPr lang="en-US" altLang="zh-CN" b="1" dirty="0"/>
              <a:t>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+1</a:t>
            </a:r>
            <a:r>
              <a:rPr lang="en-US" altLang="zh-CN" b="1" dirty="0"/>
              <a:t>=(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i="1" baseline="30000" dirty="0" err="1"/>
              <a:t>n</a:t>
            </a:r>
            <a:r>
              <a:rPr lang="en-US" altLang="zh-CN" b="1" dirty="0" err="1">
                <a:latin typeface="Arial" panose="020B0604020202020204" pitchFamily="34" charset="0"/>
              </a:rPr>
              <a:t>∘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</a:t>
            </a:r>
            <a:r>
              <a:rPr lang="en-US" altLang="zh-CN" b="1" dirty="0"/>
              <a:t>=(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mn</a:t>
            </a:r>
            <a:r>
              <a:rPr lang="en-US" altLang="zh-CN" b="1" dirty="0"/>
              <a:t>)</a:t>
            </a:r>
            <a:r>
              <a:rPr lang="en-US" altLang="zh-CN" b="1" dirty="0">
                <a:latin typeface="Arial" panose="020B0604020202020204" pitchFamily="34" charset="0"/>
              </a:rPr>
              <a:t>∘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mn</a:t>
            </a:r>
            <a:r>
              <a:rPr lang="en-US" altLang="zh-CN" b="1" baseline="30000" dirty="0" err="1"/>
              <a:t>+</a:t>
            </a:r>
            <a:r>
              <a:rPr lang="en-US" altLang="zh-CN" b="1" i="1" baseline="30000" dirty="0" err="1"/>
              <a:t>m</a:t>
            </a:r>
            <a:r>
              <a:rPr lang="en-US" altLang="zh-CN" b="1" dirty="0"/>
              <a:t>=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baseline="30000" dirty="0"/>
              <a:t>(</a:t>
            </a:r>
            <a:r>
              <a:rPr lang="en-US" altLang="zh-CN" b="1" i="1" baseline="30000" dirty="0"/>
              <a:t>n</a:t>
            </a:r>
            <a:r>
              <a:rPr lang="en-US" altLang="zh-CN" b="1" baseline="30000" dirty="0"/>
              <a:t>+1)</a:t>
            </a:r>
            <a:r>
              <a:rPr lang="en-US" altLang="zh-CN" b="1" dirty="0"/>
              <a:t>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b="1" dirty="0"/>
              <a:t>所以对一切 </a:t>
            </a:r>
            <a:r>
              <a:rPr lang="en-US" altLang="zh-CN" b="1" i="1" dirty="0" err="1"/>
              <a:t>m</a:t>
            </a:r>
            <a:r>
              <a:rPr lang="en-US" altLang="zh-CN" b="1" dirty="0" err="1"/>
              <a:t>,</a:t>
            </a:r>
            <a:r>
              <a:rPr lang="en-US" altLang="zh-CN" b="1" i="1" dirty="0" err="1"/>
              <a:t>n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N</a:t>
            </a:r>
            <a:r>
              <a:rPr lang="en-US" altLang="zh-CN" b="1" i="1" dirty="0"/>
              <a:t> </a:t>
            </a:r>
            <a:r>
              <a:rPr lang="zh-CN" altLang="en-US" b="1" dirty="0"/>
              <a:t>有 </a:t>
            </a:r>
            <a:r>
              <a:rPr lang="en-US" altLang="zh-CN" b="1" dirty="0"/>
              <a:t>(</a:t>
            </a:r>
            <a:r>
              <a:rPr lang="en-US" altLang="zh-CN" b="1" i="1" dirty="0"/>
              <a:t>R</a:t>
            </a:r>
            <a:r>
              <a:rPr lang="en-US" altLang="zh-CN" b="1" i="1" baseline="30000" dirty="0"/>
              <a:t>m</a:t>
            </a:r>
            <a:r>
              <a:rPr lang="en-US" altLang="zh-CN" b="1" dirty="0"/>
              <a:t>)</a:t>
            </a:r>
            <a:r>
              <a:rPr lang="en-US" altLang="zh-CN" b="1" i="1" baseline="30000" dirty="0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R</a:t>
            </a:r>
            <a:r>
              <a:rPr lang="en-US" altLang="zh-CN" b="1" i="1" baseline="30000" dirty="0" err="1"/>
              <a:t>mn</a:t>
            </a:r>
            <a:r>
              <a:rPr lang="en-US" altLang="zh-CN" b="1" dirty="0"/>
              <a:t>. 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B7E1B01C-4B12-42E2-BB5D-71D113459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724" y="322734"/>
            <a:ext cx="7632700" cy="11620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幂运算的性质（续）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997EE7-9A1C-4470-8371-E2096C72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42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>
            <a:extLst>
              <a:ext uri="{FF2B5EF4-FFF2-40B4-BE49-F238E27FC236}">
                <a16:creationId xmlns:a16="http://schemas.microsoft.com/office/drawing/2014/main" id="{C3481757-7C03-400E-8EA8-672D2A34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820896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课堂练习：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/>
              <a:t>设集合</a:t>
            </a:r>
            <a:r>
              <a:rPr lang="en-US" altLang="zh-CN" b="1" i="1" dirty="0"/>
              <a:t>A</a:t>
            </a:r>
            <a:r>
              <a:rPr lang="en-US" altLang="zh-CN" b="1" dirty="0"/>
              <a:t>={0,1,2,3,4},</a:t>
            </a:r>
            <a:r>
              <a:rPr lang="en-US" altLang="zh-CN" b="1" i="1" dirty="0"/>
              <a:t> R,S</a:t>
            </a:r>
            <a:r>
              <a:rPr lang="zh-CN" altLang="en-US" b="1" dirty="0"/>
              <a:t>均为</a:t>
            </a:r>
            <a:r>
              <a:rPr lang="en-US" altLang="zh-CN" b="1" i="1" dirty="0"/>
              <a:t>A</a:t>
            </a:r>
            <a:r>
              <a:rPr lang="zh-CN" altLang="en-US" b="1" dirty="0"/>
              <a:t>上的二元关系，且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/>
              <a:t>        </a:t>
            </a:r>
            <a:r>
              <a:rPr lang="en-US" altLang="zh-CN" b="1" i="1" dirty="0"/>
              <a:t>R=</a:t>
            </a:r>
            <a:r>
              <a:rPr lang="en-US" altLang="zh-CN" b="1" dirty="0"/>
              <a:t>{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x,y</a:t>
            </a:r>
            <a:r>
              <a:rPr lang="en-US" altLang="zh-CN" b="1" i="1" dirty="0"/>
              <a:t>&gt;|</a:t>
            </a:r>
            <a:r>
              <a:rPr lang="en-US" altLang="zh-CN" b="1" i="1" dirty="0" err="1"/>
              <a:t>x,y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A</a:t>
            </a:r>
            <a:r>
              <a:rPr lang="en-US" altLang="zh-CN" b="1" dirty="0"/>
              <a:t> ∧</a:t>
            </a:r>
            <a:r>
              <a:rPr lang="en-US" altLang="zh-CN" dirty="0"/>
              <a:t> </a:t>
            </a:r>
            <a:r>
              <a:rPr lang="en-US" altLang="zh-CN" b="1" i="1" dirty="0" err="1"/>
              <a:t>x+y</a:t>
            </a:r>
            <a:r>
              <a:rPr lang="en-US" altLang="zh-CN" b="1" i="1" dirty="0"/>
              <a:t>=</a:t>
            </a:r>
            <a:r>
              <a:rPr lang="en-US" altLang="zh-CN" b="1" dirty="0"/>
              <a:t>4},     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/>
              <a:t>        </a:t>
            </a:r>
            <a:r>
              <a:rPr lang="en-US" altLang="zh-CN" b="1" i="1" dirty="0"/>
              <a:t>S=</a:t>
            </a:r>
            <a:r>
              <a:rPr lang="en-US" altLang="zh-CN" b="1" dirty="0"/>
              <a:t>{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x,y</a:t>
            </a:r>
            <a:r>
              <a:rPr lang="en-US" altLang="zh-CN" b="1" i="1" dirty="0"/>
              <a:t>&gt;| </a:t>
            </a:r>
            <a:r>
              <a:rPr lang="en-US" altLang="zh-CN" b="1" i="1" dirty="0" err="1"/>
              <a:t>x,y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A</a:t>
            </a:r>
            <a:r>
              <a:rPr lang="en-US" altLang="zh-CN" b="1" dirty="0"/>
              <a:t> ∧</a:t>
            </a:r>
            <a:r>
              <a:rPr lang="en-US" altLang="zh-CN" dirty="0"/>
              <a:t> </a:t>
            </a:r>
            <a:r>
              <a:rPr lang="en-US" altLang="zh-CN" b="1" i="1" dirty="0"/>
              <a:t>y-x=</a:t>
            </a:r>
            <a:r>
              <a:rPr lang="en-US" altLang="zh-CN" b="1" dirty="0"/>
              <a:t>1}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/>
              <a:t>求</a:t>
            </a:r>
            <a:r>
              <a:rPr lang="en-US" altLang="zh-CN" b="1" dirty="0"/>
              <a:t>1) </a:t>
            </a:r>
            <a:r>
              <a:rPr lang="en-US" altLang="zh-CN" b="1" dirty="0" err="1"/>
              <a:t>dom</a:t>
            </a:r>
            <a:r>
              <a:rPr lang="en-US" altLang="zh-CN" b="1" i="1" dirty="0" err="1"/>
              <a:t>S</a:t>
            </a:r>
            <a:r>
              <a:rPr lang="en-US" altLang="zh-CN" b="1" dirty="0"/>
              <a:t>,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S</a:t>
            </a:r>
            <a:r>
              <a:rPr lang="en-US" altLang="zh-CN" b="1" dirty="0"/>
              <a:t>, </a:t>
            </a:r>
            <a:r>
              <a:rPr lang="en-US" altLang="zh-CN" b="1" i="1" dirty="0"/>
              <a:t>R</a:t>
            </a:r>
            <a:r>
              <a:rPr lang="en-US" altLang="zh-CN" b="1" dirty="0"/>
              <a:t>↾{1,2}, </a:t>
            </a:r>
            <a:r>
              <a:rPr lang="en-US" altLang="zh-CN" b="1" i="1" dirty="0"/>
              <a:t>R</a:t>
            </a:r>
            <a:r>
              <a:rPr lang="en-US" altLang="zh-CN" b="1" dirty="0"/>
              <a:t>[{3,4}],</a:t>
            </a:r>
            <a:r>
              <a:rPr lang="en-US" altLang="zh-CN" dirty="0"/>
              <a:t> </a:t>
            </a:r>
            <a:r>
              <a:rPr lang="en-US" altLang="zh-CN" b="1" i="1" dirty="0"/>
              <a:t>R</a:t>
            </a:r>
            <a:r>
              <a:rPr lang="en-US" altLang="zh-CN" b="1" dirty="0"/>
              <a:t>∘</a:t>
            </a:r>
            <a:r>
              <a:rPr lang="en-US" altLang="zh-CN" b="1" i="1" dirty="0"/>
              <a:t>S,  S</a:t>
            </a:r>
            <a:r>
              <a:rPr lang="en-US" altLang="zh-CN" b="1" dirty="0"/>
              <a:t>∘</a:t>
            </a:r>
            <a:r>
              <a:rPr lang="en-US" altLang="zh-CN" b="1" i="1" dirty="0"/>
              <a:t>R, R</a:t>
            </a:r>
            <a:r>
              <a:rPr lang="en-US" altLang="zh-CN" b="1" dirty="0"/>
              <a:t>∘</a:t>
            </a:r>
            <a:r>
              <a:rPr lang="en-US" altLang="zh-CN" b="1" i="1" dirty="0"/>
              <a:t>R.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/>
              <a:t>    </a:t>
            </a:r>
            <a:r>
              <a:rPr lang="en-US" altLang="zh-CN" b="1" dirty="0"/>
              <a:t>2) </a:t>
            </a:r>
            <a:r>
              <a:rPr lang="zh-CN" altLang="en-US" b="1" dirty="0"/>
              <a:t>若集合</a:t>
            </a:r>
            <a:r>
              <a:rPr lang="en-US" altLang="zh-CN" b="1" i="1" dirty="0"/>
              <a:t>A</a:t>
            </a:r>
            <a:r>
              <a:rPr lang="zh-CN" altLang="en-US" b="1" dirty="0"/>
              <a:t>为自然数集合，求</a:t>
            </a:r>
            <a:r>
              <a:rPr lang="en-US" altLang="zh-CN" b="1" i="1" dirty="0"/>
              <a:t>R</a:t>
            </a:r>
            <a:r>
              <a:rPr lang="en-US" altLang="zh-CN" b="1" dirty="0"/>
              <a:t>∘</a:t>
            </a:r>
            <a:r>
              <a:rPr lang="en-US" altLang="zh-CN" b="1" i="1" dirty="0"/>
              <a:t>S,  S</a:t>
            </a:r>
            <a:r>
              <a:rPr lang="en-US" altLang="zh-CN" b="1" dirty="0"/>
              <a:t>∘</a:t>
            </a:r>
            <a:r>
              <a:rPr lang="en-US" altLang="zh-CN" b="1" i="1" dirty="0"/>
              <a:t>R</a:t>
            </a:r>
            <a:r>
              <a:rPr lang="zh-CN" altLang="en-US" b="1" dirty="0"/>
              <a:t>。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87C0448-DFE5-4D58-9972-014E3D54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43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60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4">
            <a:extLst>
              <a:ext uri="{FF2B5EF4-FFF2-40B4-BE49-F238E27FC236}">
                <a16:creationId xmlns:a16="http://schemas.microsoft.com/office/drawing/2014/main" id="{E8977724-DDBC-44F8-A3BD-F34A24CC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20713"/>
            <a:ext cx="7704137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解：</a:t>
            </a: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</a:t>
            </a:r>
            <a:r>
              <a:rPr lang="en-US" altLang="zh-CN" b="1" dirty="0"/>
              <a:t>1) </a:t>
            </a:r>
            <a:r>
              <a:rPr lang="en-US" altLang="zh-CN" b="1" i="1" dirty="0"/>
              <a:t>A</a:t>
            </a:r>
            <a:r>
              <a:rPr lang="en-US" altLang="zh-CN" b="1" dirty="0"/>
              <a:t>={0,1,2,3,4},</a:t>
            </a:r>
            <a:r>
              <a:rPr lang="en-US" altLang="zh-CN" dirty="0"/>
              <a:t> 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R=</a:t>
            </a:r>
            <a:r>
              <a:rPr lang="en-US" altLang="zh-CN" b="1" dirty="0"/>
              <a:t>{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x,y</a:t>
            </a:r>
            <a:r>
              <a:rPr lang="en-US" altLang="zh-CN" b="1" i="1" dirty="0"/>
              <a:t>&gt;|</a:t>
            </a:r>
            <a:r>
              <a:rPr lang="en-US" altLang="zh-CN" b="1" i="1" dirty="0" err="1"/>
              <a:t>x,y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A</a:t>
            </a:r>
            <a:r>
              <a:rPr lang="en-US" altLang="zh-CN" b="1" dirty="0"/>
              <a:t> ∧</a:t>
            </a:r>
            <a:r>
              <a:rPr lang="en-US" altLang="zh-CN" dirty="0"/>
              <a:t> </a:t>
            </a:r>
            <a:r>
              <a:rPr lang="en-US" altLang="zh-CN" b="1" i="1" dirty="0" err="1"/>
              <a:t>x+y</a:t>
            </a:r>
            <a:r>
              <a:rPr lang="en-US" altLang="zh-CN" b="1" i="1" dirty="0"/>
              <a:t>=</a:t>
            </a:r>
            <a:r>
              <a:rPr lang="en-US" altLang="zh-CN" b="1" dirty="0"/>
              <a:t>4}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  ={&lt;0,4&gt;,&lt;4,0&gt;,&lt;1,3&gt;,&lt;3,1&gt;,&lt;2,2&gt;},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b="1" i="1" dirty="0"/>
              <a:t>S=</a:t>
            </a:r>
            <a:r>
              <a:rPr lang="en-US" altLang="zh-CN" b="1" dirty="0"/>
              <a:t>{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x,y</a:t>
            </a:r>
            <a:r>
              <a:rPr lang="en-US" altLang="zh-CN" b="1" i="1" dirty="0"/>
              <a:t>&gt;| </a:t>
            </a:r>
            <a:r>
              <a:rPr lang="en-US" altLang="zh-CN" b="1" i="1" dirty="0" err="1"/>
              <a:t>x,y</a:t>
            </a:r>
            <a:r>
              <a:rPr lang="en-US" altLang="zh-CN" b="1" dirty="0" err="1"/>
              <a:t>∈</a:t>
            </a:r>
            <a:r>
              <a:rPr lang="en-US" altLang="zh-CN" b="1" i="1" dirty="0" err="1"/>
              <a:t>A</a:t>
            </a:r>
            <a:r>
              <a:rPr lang="en-US" altLang="zh-CN" b="1" dirty="0"/>
              <a:t> ∧</a:t>
            </a:r>
            <a:r>
              <a:rPr lang="en-US" altLang="zh-CN" dirty="0"/>
              <a:t> </a:t>
            </a:r>
            <a:r>
              <a:rPr lang="en-US" altLang="zh-CN" b="1" i="1" dirty="0"/>
              <a:t>y-x=</a:t>
            </a:r>
            <a:r>
              <a:rPr lang="en-US" altLang="zh-CN" b="1" dirty="0"/>
              <a:t>1}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/>
              <a:t>  ={&lt;0,1&gt;,&lt;1,2&gt;,&lt;2,3&gt;,&lt;3,4&gt;}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dirty="0" err="1"/>
              <a:t>dom</a:t>
            </a:r>
            <a:r>
              <a:rPr lang="en-US" altLang="zh-CN" b="1" i="1" dirty="0" err="1"/>
              <a:t>S</a:t>
            </a:r>
            <a:r>
              <a:rPr lang="en-US" altLang="zh-CN" b="1" i="1" dirty="0"/>
              <a:t>=</a:t>
            </a:r>
            <a:r>
              <a:rPr lang="en-US" altLang="zh-CN" b="1" dirty="0"/>
              <a:t>{0,1,2,3},      </a:t>
            </a:r>
            <a:r>
              <a:rPr lang="en-US" altLang="zh-CN" b="1" dirty="0" err="1"/>
              <a:t>ran</a:t>
            </a:r>
            <a:r>
              <a:rPr lang="en-US" altLang="zh-CN" b="1" i="1" dirty="0" err="1"/>
              <a:t>S</a:t>
            </a:r>
            <a:r>
              <a:rPr lang="en-US" altLang="zh-CN" b="1" i="1" dirty="0"/>
              <a:t>=</a:t>
            </a:r>
            <a:r>
              <a:rPr lang="en-US" altLang="zh-CN" b="1" dirty="0"/>
              <a:t>{1,2,3,4}, 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R</a:t>
            </a:r>
            <a:r>
              <a:rPr lang="en-US" altLang="zh-CN" b="1" dirty="0"/>
              <a:t>↾{1,2}={&lt;1,3&gt;,&lt;2,2&gt;},       </a:t>
            </a:r>
            <a:r>
              <a:rPr lang="en-US" altLang="zh-CN" b="1" i="1" dirty="0"/>
              <a:t>R</a:t>
            </a:r>
            <a:r>
              <a:rPr lang="en-US" altLang="zh-CN" b="1" dirty="0"/>
              <a:t>[{3,4}]={0,1},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R</a:t>
            </a:r>
            <a:r>
              <a:rPr lang="en-US" altLang="zh-CN" b="1" dirty="0"/>
              <a:t>∘</a:t>
            </a:r>
            <a:r>
              <a:rPr lang="en-US" altLang="zh-CN" b="1" i="1" dirty="0"/>
              <a:t>S=</a:t>
            </a:r>
            <a:r>
              <a:rPr lang="en-US" altLang="zh-CN" b="1" dirty="0"/>
              <a:t>{&lt;0,3&gt;,&lt;1,2&gt;,&lt;2,1&gt;,&lt;3,0&gt;}</a:t>
            </a:r>
            <a:r>
              <a:rPr lang="en-US" altLang="zh-CN" b="1" i="1" dirty="0"/>
              <a:t>,  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S</a:t>
            </a:r>
            <a:r>
              <a:rPr lang="en-US" altLang="zh-CN" b="1" dirty="0"/>
              <a:t>∘</a:t>
            </a:r>
            <a:r>
              <a:rPr lang="en-US" altLang="zh-CN" b="1" i="1" dirty="0"/>
              <a:t>R=</a:t>
            </a:r>
            <a:r>
              <a:rPr lang="en-US" altLang="zh-CN" b="1" dirty="0"/>
              <a:t>{&lt;4,1&gt;,&lt;1,4&gt;,&lt;3,2&gt;,&lt;2,3&gt;},</a:t>
            </a:r>
          </a:p>
          <a:p>
            <a:pPr algn="l"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b="1" i="1" dirty="0"/>
              <a:t>R</a:t>
            </a:r>
            <a:r>
              <a:rPr lang="en-US" altLang="zh-CN" b="1" dirty="0"/>
              <a:t>∘</a:t>
            </a:r>
            <a:r>
              <a:rPr lang="en-US" altLang="zh-CN" b="1" i="1" dirty="0"/>
              <a:t>R=</a:t>
            </a:r>
            <a:r>
              <a:rPr lang="en-US" altLang="zh-CN" b="1" dirty="0"/>
              <a:t>{&lt;0,0&gt;,&lt;1,1&gt;,&lt;2,2&gt;,&lt;3,3&gt;,&lt;4,4&gt;}</a:t>
            </a:r>
            <a:r>
              <a:rPr lang="en-US" altLang="zh-CN" b="1" i="1" dirty="0"/>
              <a:t>.</a:t>
            </a:r>
            <a:endParaRPr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97ED6B4-52AA-45CE-A4A5-52AC0A04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44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200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4">
            <a:extLst>
              <a:ext uri="{FF2B5EF4-FFF2-40B4-BE49-F238E27FC236}">
                <a16:creationId xmlns:a16="http://schemas.microsoft.com/office/drawing/2014/main" id="{A02B0CD8-F98C-441E-AC1A-813D5F912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81359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b="1"/>
              <a:t>2) </a:t>
            </a:r>
            <a:r>
              <a:rPr lang="en-US" altLang="zh-CN" b="1" i="1"/>
              <a:t>A</a:t>
            </a:r>
            <a:r>
              <a:rPr lang="zh-CN" altLang="en-US" b="1"/>
              <a:t>为自然数集合，求</a:t>
            </a:r>
            <a:r>
              <a:rPr lang="en-US" altLang="zh-CN" b="1" i="1"/>
              <a:t>R</a:t>
            </a:r>
            <a:r>
              <a:rPr lang="en-US" altLang="zh-CN" b="1"/>
              <a:t>∘</a:t>
            </a:r>
            <a:r>
              <a:rPr lang="en-US" altLang="zh-CN" b="1" i="1"/>
              <a:t>S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b="1"/>
              <a:t>任给</a:t>
            </a:r>
            <a:r>
              <a:rPr lang="en-US" altLang="zh-CN" b="1" i="1"/>
              <a:t>x</a:t>
            </a:r>
            <a:r>
              <a:rPr lang="en-US" altLang="zh-CN" b="1"/>
              <a:t>∈</a:t>
            </a:r>
            <a:r>
              <a:rPr lang="en-US" altLang="zh-CN" b="1" i="1"/>
              <a:t>N,</a:t>
            </a:r>
            <a:r>
              <a:rPr lang="zh-CN" altLang="en-US" b="1"/>
              <a:t>有</a:t>
            </a:r>
          </a:p>
        </p:txBody>
      </p:sp>
      <p:graphicFrame>
        <p:nvGraphicFramePr>
          <p:cNvPr id="8194" name="Object 5">
            <a:extLst>
              <a:ext uri="{FF2B5EF4-FFF2-40B4-BE49-F238E27FC236}">
                <a16:creationId xmlns:a16="http://schemas.microsoft.com/office/drawing/2014/main" id="{9A473C47-1113-43CC-9F05-D57113E68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581970"/>
              </p:ext>
            </p:extLst>
          </p:nvPr>
        </p:nvGraphicFramePr>
        <p:xfrm>
          <a:off x="1112838" y="1712913"/>
          <a:ext cx="698817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4" name="Equation" r:id="rId3" imgW="3124080" imgH="279360" progId="Equation.DSMT4">
                  <p:embed/>
                </p:oleObj>
              </mc:Choice>
              <mc:Fallback>
                <p:oleObj name="Equation" r:id="rId3" imgW="3124080" imgH="279360" progId="Equation.DSMT4">
                  <p:embed/>
                  <p:pic>
                    <p:nvPicPr>
                      <p:cNvPr id="8194" name="Object 5">
                        <a:extLst>
                          <a:ext uri="{FF2B5EF4-FFF2-40B4-BE49-F238E27FC236}">
                            <a16:creationId xmlns:a16="http://schemas.microsoft.com/office/drawing/2014/main" id="{9A473C47-1113-43CC-9F05-D57113E68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712913"/>
                        <a:ext cx="698817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>
            <a:extLst>
              <a:ext uri="{FF2B5EF4-FFF2-40B4-BE49-F238E27FC236}">
                <a16:creationId xmlns:a16="http://schemas.microsoft.com/office/drawing/2014/main" id="{481DBEC1-CCCD-4717-9D31-8705AEBBB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76327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b="1"/>
              <a:t>所以：</a:t>
            </a:r>
            <a:r>
              <a:rPr lang="en-US" altLang="zh-CN" b="1" i="1"/>
              <a:t>y=</a:t>
            </a:r>
            <a:r>
              <a:rPr lang="en-US" altLang="zh-CN" b="1"/>
              <a:t>3</a:t>
            </a:r>
            <a:r>
              <a:rPr lang="en-US" altLang="zh-CN" b="1" i="1"/>
              <a:t>-x</a:t>
            </a:r>
            <a:r>
              <a:rPr lang="zh-CN" altLang="en-US" b="1"/>
              <a:t>，即：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b="1" i="1"/>
              <a:t>       </a:t>
            </a:r>
            <a:r>
              <a:rPr lang="en-US" altLang="zh-CN" b="1" i="1"/>
              <a:t>R</a:t>
            </a:r>
            <a:r>
              <a:rPr lang="en-US" altLang="zh-CN" b="1"/>
              <a:t>∘</a:t>
            </a:r>
            <a:r>
              <a:rPr lang="en-US" altLang="zh-CN" b="1" i="1"/>
              <a:t>S=</a:t>
            </a:r>
            <a:r>
              <a:rPr lang="en-US" altLang="zh-CN" b="1"/>
              <a:t>{</a:t>
            </a:r>
            <a:r>
              <a:rPr lang="en-US" altLang="zh-CN" b="1" i="1"/>
              <a:t>&lt;x,y&gt;|x,y</a:t>
            </a:r>
            <a:r>
              <a:rPr lang="en-US" altLang="zh-CN" b="1"/>
              <a:t>∈</a:t>
            </a:r>
            <a:r>
              <a:rPr lang="en-US" altLang="zh-CN" b="1" i="1"/>
              <a:t>N</a:t>
            </a:r>
            <a:r>
              <a:rPr lang="en-US" altLang="zh-CN" b="1"/>
              <a:t> ∧ </a:t>
            </a:r>
            <a:r>
              <a:rPr lang="en-US" altLang="zh-CN" b="1" i="1"/>
              <a:t>x+y=</a:t>
            </a:r>
            <a:r>
              <a:rPr lang="en-US" altLang="zh-CN" b="1"/>
              <a:t>3}</a:t>
            </a:r>
            <a:endParaRPr lang="en-US" altLang="zh-CN" b="1" i="1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FC342E43-507A-4CC9-A276-3202B01C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16338"/>
            <a:ext cx="7200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/>
              <a:t>   </a:t>
            </a:r>
            <a:r>
              <a:rPr lang="zh-CN" altLang="en-US" b="1"/>
              <a:t>求</a:t>
            </a:r>
            <a:r>
              <a:rPr lang="en-US" altLang="zh-CN" b="1" i="1"/>
              <a:t>S</a:t>
            </a:r>
            <a:r>
              <a:rPr lang="en-US" altLang="zh-CN" b="1"/>
              <a:t>∘</a:t>
            </a:r>
            <a:r>
              <a:rPr lang="en-US" altLang="zh-CN" b="1" i="1"/>
              <a:t>R</a:t>
            </a:r>
          </a:p>
          <a:p>
            <a:pPr algn="l" eaLnBrk="1" hangingPunct="1"/>
            <a:r>
              <a:rPr lang="zh-CN" altLang="en-US" b="1"/>
              <a:t>任给</a:t>
            </a:r>
            <a:r>
              <a:rPr lang="en-US" altLang="zh-CN" b="1" i="1"/>
              <a:t>x</a:t>
            </a:r>
            <a:r>
              <a:rPr lang="en-US" altLang="zh-CN" b="1"/>
              <a:t>∈</a:t>
            </a:r>
            <a:r>
              <a:rPr lang="en-US" altLang="zh-CN" b="1" i="1"/>
              <a:t>N,</a:t>
            </a:r>
            <a:r>
              <a:rPr lang="zh-CN" altLang="en-US" b="1"/>
              <a:t>有</a:t>
            </a:r>
          </a:p>
        </p:txBody>
      </p:sp>
      <p:graphicFrame>
        <p:nvGraphicFramePr>
          <p:cNvPr id="8195" name="Object 8">
            <a:extLst>
              <a:ext uri="{FF2B5EF4-FFF2-40B4-BE49-F238E27FC236}">
                <a16:creationId xmlns:a16="http://schemas.microsoft.com/office/drawing/2014/main" id="{C1532458-A7F5-4736-84B4-4D3C15786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29787"/>
              </p:ext>
            </p:extLst>
          </p:nvPr>
        </p:nvGraphicFramePr>
        <p:xfrm>
          <a:off x="1000125" y="4724400"/>
          <a:ext cx="71548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5" name="Equation" r:id="rId5" imgW="3136680" imgH="279360" progId="Equation.DSMT4">
                  <p:embed/>
                </p:oleObj>
              </mc:Choice>
              <mc:Fallback>
                <p:oleObj name="Equation" r:id="rId5" imgW="3136680" imgH="279360" progId="Equation.DSMT4">
                  <p:embed/>
                  <p:pic>
                    <p:nvPicPr>
                      <p:cNvPr id="8195" name="Object 8">
                        <a:extLst>
                          <a:ext uri="{FF2B5EF4-FFF2-40B4-BE49-F238E27FC236}">
                            <a16:creationId xmlns:a16="http://schemas.microsoft.com/office/drawing/2014/main" id="{C1532458-A7F5-4736-84B4-4D3C15786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724400"/>
                        <a:ext cx="71548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9">
            <a:extLst>
              <a:ext uri="{FF2B5EF4-FFF2-40B4-BE49-F238E27FC236}">
                <a16:creationId xmlns:a16="http://schemas.microsoft.com/office/drawing/2014/main" id="{18441BDC-69C9-46FD-B881-8A7AA888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45125"/>
            <a:ext cx="76327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b="1"/>
              <a:t>所以：</a:t>
            </a:r>
            <a:r>
              <a:rPr lang="en-US" altLang="zh-CN" b="1" i="1"/>
              <a:t>y=</a:t>
            </a:r>
            <a:r>
              <a:rPr lang="en-US" altLang="zh-CN" b="1"/>
              <a:t>5</a:t>
            </a:r>
            <a:r>
              <a:rPr lang="en-US" altLang="zh-CN" b="1" i="1"/>
              <a:t>-x</a:t>
            </a:r>
            <a:r>
              <a:rPr lang="zh-CN" altLang="en-US" b="1"/>
              <a:t>，即：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 b="1" i="1"/>
              <a:t>       </a:t>
            </a:r>
            <a:r>
              <a:rPr lang="en-US" altLang="zh-CN" b="1" i="1"/>
              <a:t>S</a:t>
            </a:r>
            <a:r>
              <a:rPr lang="en-US" altLang="zh-CN" b="1"/>
              <a:t>∘</a:t>
            </a:r>
            <a:r>
              <a:rPr lang="en-US" altLang="zh-CN" b="1" i="1"/>
              <a:t>R=</a:t>
            </a:r>
            <a:r>
              <a:rPr lang="en-US" altLang="zh-CN" b="1"/>
              <a:t>{</a:t>
            </a:r>
            <a:r>
              <a:rPr lang="en-US" altLang="zh-CN" b="1" i="1"/>
              <a:t>&lt;x,y&gt;|x,y</a:t>
            </a:r>
            <a:r>
              <a:rPr lang="en-US" altLang="zh-CN" b="1"/>
              <a:t>∈</a:t>
            </a:r>
            <a:r>
              <a:rPr lang="en-US" altLang="zh-CN" b="1" i="1"/>
              <a:t>N</a:t>
            </a:r>
            <a:r>
              <a:rPr lang="en-US" altLang="zh-CN" b="1"/>
              <a:t> ∧ </a:t>
            </a:r>
            <a:r>
              <a:rPr lang="en-US" altLang="zh-CN" b="1" i="1"/>
              <a:t>x+y=</a:t>
            </a:r>
            <a:r>
              <a:rPr lang="en-US" altLang="zh-CN" b="1"/>
              <a:t>5}</a:t>
            </a:r>
            <a:endParaRPr lang="en-US" altLang="zh-CN" b="1" i="1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CB4B0F-0B68-4C24-BC04-D3019B3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45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0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6BACFB3-7A64-40E1-AB64-2C417292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5</a:t>
            </a:fld>
            <a:endParaRPr lang="en-US" altLang="zh-CN" sz="2400" b="1" dirty="0">
              <a:latin typeface="Arial Black" pitchFamily="34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9E0A2C4-F409-4A53-85F5-A324DB775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 二元关系与函数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5A9DB74-3D1F-413C-8F3D-6E1CBEB77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628775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b="1" dirty="0"/>
              <a:t>4.1 </a:t>
            </a:r>
            <a:r>
              <a:rPr lang="zh-CN" altLang="en-US" b="1" dirty="0"/>
              <a:t>集合的笛卡儿积与二元关系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4.2 </a:t>
            </a:r>
            <a:r>
              <a:rPr lang="zh-CN" altLang="en-US" b="1" dirty="0"/>
              <a:t>关系的运算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4.3 </a:t>
            </a:r>
            <a:r>
              <a:rPr lang="zh-CN" altLang="en-US" b="1" dirty="0"/>
              <a:t>关系的性质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4.4 </a:t>
            </a:r>
            <a:r>
              <a:rPr lang="zh-CN" altLang="en-US" b="1" dirty="0"/>
              <a:t>关系的闭包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4.5 </a:t>
            </a:r>
            <a:r>
              <a:rPr lang="zh-CN" altLang="en-US" b="1" dirty="0"/>
              <a:t>等价关系和偏序关系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4.6 </a:t>
            </a:r>
            <a:r>
              <a:rPr lang="zh-CN" altLang="en-US" b="1" dirty="0"/>
              <a:t>函数的定义和性质</a:t>
            </a:r>
          </a:p>
          <a:p>
            <a:pPr>
              <a:lnSpc>
                <a:spcPct val="90000"/>
              </a:lnSpc>
            </a:pPr>
            <a:r>
              <a:rPr lang="en-US" altLang="zh-CN" b="1" dirty="0"/>
              <a:t>4.7 </a:t>
            </a:r>
            <a:r>
              <a:rPr lang="zh-CN" altLang="en-US" b="1" dirty="0"/>
              <a:t>函数的复合和反函数</a:t>
            </a:r>
          </a:p>
        </p:txBody>
      </p:sp>
    </p:spTree>
    <p:extLst>
      <p:ext uri="{BB962C8B-B14F-4D97-AF65-F5344CB8AC3E}">
        <p14:creationId xmlns:p14="http://schemas.microsoft.com/office/powerpoint/2010/main" val="28484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6EB2B05-2455-49EF-98B9-D7656F5EA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4.1  </a:t>
            </a:r>
            <a:r>
              <a:rPr lang="zh-CN" altLang="en-US" sz="36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集合的笛卡儿积和二元关系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8D9FBCB-58AB-490B-BC70-B678EC47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400" dirty="0">
                <a:solidFill>
                  <a:srgbClr val="333300"/>
                </a:solidFill>
              </a:rPr>
              <a:t> </a:t>
            </a:r>
            <a:r>
              <a:rPr lang="zh-CN" altLang="en-US" sz="3400" b="1" dirty="0"/>
              <a:t>有序对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zh-CN" altLang="en-US" b="1" dirty="0"/>
              <a:t> 笛卡儿积及其性质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二元关系的定义</a:t>
            </a:r>
          </a:p>
          <a:p>
            <a:pPr>
              <a:spcBef>
                <a:spcPct val="50000"/>
              </a:spcBef>
            </a:pPr>
            <a:r>
              <a:rPr lang="zh-CN" altLang="en-US" b="1" dirty="0"/>
              <a:t> 二元关系的表示</a:t>
            </a:r>
          </a:p>
          <a:p>
            <a:pPr lvl="1"/>
            <a:endParaRPr lang="zh-CN" altLang="en-US" sz="3200" b="1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92C482A-A063-4155-9FD7-98DDFA4E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6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428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73D44908-C524-4FDA-9318-A2ADC78F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623444"/>
            <a:ext cx="4679950" cy="433388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0033CC"/>
                </a:solidFill>
              </a:rPr>
              <a:t> </a:t>
            </a:r>
            <a:r>
              <a:rPr lang="en-US" altLang="zh-CN" b="1" dirty="0">
                <a:solidFill>
                  <a:srgbClr val="0033CC"/>
                </a:solidFill>
              </a:rPr>
              <a:t>&lt;</a:t>
            </a:r>
            <a:r>
              <a:rPr lang="en-US" altLang="zh-CN" b="1" i="1" dirty="0" err="1">
                <a:solidFill>
                  <a:srgbClr val="0033CC"/>
                </a:solidFill>
              </a:rPr>
              <a:t>x,y</a:t>
            </a:r>
            <a:r>
              <a:rPr lang="en-US" altLang="zh-CN" b="1" dirty="0">
                <a:solidFill>
                  <a:srgbClr val="0033CC"/>
                </a:solidFill>
              </a:rPr>
              <a:t>&gt;=&lt;</a:t>
            </a:r>
            <a:r>
              <a:rPr lang="en-US" altLang="zh-CN" b="1" i="1" dirty="0" err="1">
                <a:solidFill>
                  <a:srgbClr val="0033CC"/>
                </a:solidFill>
              </a:rPr>
              <a:t>u,v</a:t>
            </a:r>
            <a:r>
              <a:rPr lang="en-US" altLang="zh-CN" b="1" dirty="0">
                <a:solidFill>
                  <a:srgbClr val="0033CC"/>
                </a:solidFill>
              </a:rPr>
              <a:t>&gt; </a:t>
            </a:r>
            <a:r>
              <a:rPr lang="en-US" altLang="zh-CN" b="1" dirty="0">
                <a:solidFill>
                  <a:srgbClr val="0033CC"/>
                </a:solidFill>
                <a:sym typeface="Symbol" pitchFamily="18" charset="2"/>
              </a:rPr>
              <a:t> </a:t>
            </a:r>
            <a:r>
              <a:rPr lang="en-US" altLang="zh-CN" b="1" i="1" dirty="0">
                <a:solidFill>
                  <a:srgbClr val="0033CC"/>
                </a:solidFill>
              </a:rPr>
              <a:t>x=u </a:t>
            </a:r>
            <a:r>
              <a:rPr lang="en-US" altLang="zh-CN" b="1" dirty="0">
                <a:solidFill>
                  <a:srgbClr val="0033CC"/>
                </a:solidFill>
                <a:sym typeface="Symbol" pitchFamily="18" charset="2"/>
              </a:rPr>
              <a:t> </a:t>
            </a:r>
            <a:r>
              <a:rPr lang="en-US" altLang="zh-CN" b="1" i="1" dirty="0">
                <a:solidFill>
                  <a:srgbClr val="0033CC"/>
                </a:solidFill>
              </a:rPr>
              <a:t>y=v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A1ADA75-2641-4FB6-81E0-E53E61114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7162" cy="9366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有序对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B59E7E63-A6A7-44DC-BAD5-888E064E3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3095625"/>
          </a:xfrm>
        </p:spPr>
        <p:txBody>
          <a:bodyPr/>
          <a:lstStyle/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</a:rPr>
              <a:t>由两个元素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和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，按照一定的顺序组成的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二元组称为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有序对</a:t>
            </a:r>
            <a:r>
              <a:rPr lang="zh-CN" altLang="en-US" sz="2800" b="1" dirty="0">
                <a:latin typeface="Times New Roman" pitchFamily="18" charset="0"/>
              </a:rPr>
              <a:t>，记作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&gt;		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实例：平面直角坐标系中点的坐标</a:t>
            </a:r>
            <a:r>
              <a:rPr lang="en-US" altLang="zh-CN" sz="2800" b="1" dirty="0">
                <a:latin typeface="Times New Roman" pitchFamily="18" charset="0"/>
              </a:rPr>
              <a:t>&lt; 3,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 dirty="0">
                <a:latin typeface="Times New Roman" pitchFamily="18" charset="0"/>
              </a:rPr>
              <a:t>4 &gt;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有序对性质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） 有序性 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y,x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  <a:r>
              <a:rPr lang="zh-CN" altLang="en-US" sz="2800" b="1" dirty="0">
                <a:latin typeface="Times New Roman" pitchFamily="18" charset="0"/>
              </a:rPr>
              <a:t>（当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zh-CN" sz="2800" b="1" i="1" dirty="0">
                <a:latin typeface="Times New Roman" pitchFamily="18" charset="0"/>
              </a:rPr>
              <a:t>y</a:t>
            </a:r>
            <a:r>
              <a:rPr lang="zh-CN" altLang="en-US" sz="2800" b="1" dirty="0">
                <a:latin typeface="Times New Roman" pitchFamily="18" charset="0"/>
              </a:rPr>
              <a:t>时）  </a:t>
            </a:r>
          </a:p>
          <a:p>
            <a:pPr marL="711200" indent="-71120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x,y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  <a:r>
              <a:rPr lang="zh-CN" altLang="en-US" sz="2800" b="1" dirty="0">
                <a:latin typeface="Times New Roman" pitchFamily="18" charset="0"/>
              </a:rPr>
              <a:t>与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 err="1">
                <a:latin typeface="Times New Roman" pitchFamily="18" charset="0"/>
              </a:rPr>
              <a:t>u,v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  <a:r>
              <a:rPr lang="zh-CN" altLang="en-US" sz="2800" b="1" dirty="0">
                <a:latin typeface="Times New Roman" pitchFamily="18" charset="0"/>
              </a:rPr>
              <a:t>相等的充分必要条件是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6E5743A6-A0E9-45D6-BD00-1D592DA04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09" y="5299870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  &lt;2,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+5&gt; = &lt;3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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，求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x, y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</a:p>
          <a:p>
            <a:pPr algn="l" eaLnBrk="1" hangingPunct="1"/>
            <a:r>
              <a:rPr lang="zh-CN" alt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解    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3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4 = 2,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+5 =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y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= 2, </a:t>
            </a:r>
            <a:r>
              <a:rPr lang="en-US" altLang="zh-CN" b="1" i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=  3</a:t>
            </a:r>
            <a:r>
              <a:rPr lang="en-US" altLang="zh-CN" sz="1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algn="l" eaLnBrk="1" hangingPunct="1"/>
            <a:endParaRPr lang="en-US" altLang="zh-CN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C41A715-111B-42B8-A1AC-E81E6079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7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74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  <p:bldP spid="143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026">
            <a:extLst>
              <a:ext uri="{FF2B5EF4-FFF2-40B4-BE49-F238E27FC236}">
                <a16:creationId xmlns:a16="http://schemas.microsoft.com/office/drawing/2014/main" id="{033B637C-8FDB-42B7-A6EC-311458E7E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有序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元组</a:t>
            </a:r>
          </a:p>
        </p:txBody>
      </p:sp>
      <p:sp>
        <p:nvSpPr>
          <p:cNvPr id="288771" name="Rectangle 1027">
            <a:extLst>
              <a:ext uri="{FF2B5EF4-FFF2-40B4-BE49-F238E27FC236}">
                <a16:creationId xmlns:a16="http://schemas.microsoft.com/office/drawing/2014/main" id="{C962317E-ADBD-4519-A710-7AF9225E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343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zh-CN" altLang="en-US" sz="2800" b="1" dirty="0">
                <a:latin typeface="Times New Roman" pitchFamily="18" charset="0"/>
              </a:rPr>
              <a:t>  一个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有序 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n (n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3</a:t>
            </a:r>
            <a:r>
              <a:rPr lang="en-US" altLang="zh-CN" sz="2800" b="1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FFFF00"/>
                </a:solidFill>
                <a:latin typeface="Times New Roman" pitchFamily="18" charset="0"/>
              </a:rPr>
              <a:t>元组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  <a:r>
              <a:rPr lang="zh-CN" altLang="en-US" sz="2800" b="1" dirty="0">
                <a:latin typeface="Times New Roman" pitchFamily="18" charset="0"/>
              </a:rPr>
              <a:t>是一个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有序对，其中第一个元素是一个有序 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-1</a:t>
            </a:r>
            <a:r>
              <a:rPr lang="zh-CN" altLang="en-US" sz="2800" b="1" dirty="0">
                <a:latin typeface="Times New Roman" pitchFamily="18" charset="0"/>
              </a:rPr>
              <a:t>元组，即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             </a:t>
            </a:r>
            <a:r>
              <a:rPr lang="en-US" altLang="zh-CN" sz="2800" b="1" dirty="0">
                <a:latin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&gt; = &lt; &lt;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</a:rPr>
              <a:t>, …,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i="1" baseline="-25000" dirty="0">
                <a:latin typeface="Times New Roman" pitchFamily="18" charset="0"/>
              </a:rPr>
              <a:t>n</a:t>
            </a:r>
            <a:r>
              <a:rPr lang="en-US" altLang="zh-CN" sz="2800" b="1" baseline="-25000" dirty="0">
                <a:latin typeface="Times New Roman" pitchFamily="18" charset="0"/>
              </a:rPr>
              <a:t>-1</a:t>
            </a:r>
            <a:r>
              <a:rPr lang="en-US" altLang="zh-CN" sz="2800" b="1" dirty="0">
                <a:latin typeface="Times New Roman" pitchFamily="18" charset="0"/>
              </a:rPr>
              <a:t>&gt;, 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&gt;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实例 ：</a:t>
            </a:r>
            <a:r>
              <a:rPr lang="zh-CN" altLang="en-US" sz="2800" b="1" dirty="0">
                <a:latin typeface="Times New Roman" pitchFamily="18" charset="0"/>
              </a:rPr>
              <a:t>空间直角坐标系中的坐标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&lt;3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</a:rPr>
              <a:t>5</a:t>
            </a:r>
            <a:r>
              <a:rPr lang="zh-CN" altLang="en-US" sz="2800" b="1" dirty="0">
                <a:latin typeface="Times New Roman" pitchFamily="18" charset="0"/>
              </a:rPr>
              <a:t>，－</a:t>
            </a:r>
            <a:r>
              <a:rPr lang="en-US" altLang="zh-CN" sz="2800" b="1" dirty="0">
                <a:latin typeface="Times New Roman" pitchFamily="18" charset="0"/>
              </a:rPr>
              <a:t>6&gt; </a:t>
            </a:r>
            <a:endParaRPr lang="en-US" altLang="zh-CN" sz="2800" b="1" i="1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         n </a:t>
            </a:r>
            <a:r>
              <a:rPr lang="zh-CN" altLang="en-US" sz="2800" b="1" dirty="0">
                <a:latin typeface="Times New Roman" pitchFamily="18" charset="0"/>
              </a:rPr>
              <a:t>维向量是有序</a:t>
            </a:r>
            <a:r>
              <a:rPr lang="zh-CN" altLang="en-US" sz="2800" b="1" i="1" dirty="0">
                <a:latin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b="1" dirty="0">
                <a:latin typeface="Times New Roman" pitchFamily="18" charset="0"/>
              </a:rPr>
              <a:t>元组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当 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=1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时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, &lt;</a:t>
            </a:r>
            <a:r>
              <a:rPr lang="en-US" altLang="zh-CN" sz="28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&gt;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形式上可以看成有序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1 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元组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. 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806DD03-8543-48E6-95E1-B4ACDC77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6050" y="295275"/>
            <a:ext cx="628650" cy="768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C20CAC-60D6-4D1F-AEB5-3217799B8B82}" type="slidenum">
              <a:rPr lang="en-US" altLang="zh-CN" sz="2400" b="1" smtClean="0">
                <a:latin typeface="Arial Black" pitchFamily="34" charset="0"/>
              </a:rPr>
              <a:pPr eaLnBrk="1" hangingPunct="1"/>
              <a:t>8</a:t>
            </a:fld>
            <a:endParaRPr lang="en-US" altLang="zh-CN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7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FDDB728-8E2D-499D-BFA1-E33341522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088" y="106363"/>
            <a:ext cx="8208962" cy="108108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笛卡儿积</a:t>
            </a:r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791D206-6098-4D95-BF10-6D2738B0B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7991475" cy="529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为集合，用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中元素为第一个元素，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中元素为第二个元素，构成有序对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所有这样的有序对组成的集合叫做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FFFF00"/>
                </a:solidFill>
              </a:rPr>
              <a:t>笛卡儿积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342900" indent="-342900" algn="l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3300"/>
                </a:solidFill>
              </a:rPr>
              <a:t>    </a:t>
            </a:r>
            <a:r>
              <a:rPr lang="zh-CN" altLang="en-US" sz="2400" b="1" dirty="0"/>
              <a:t>记作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， 即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itchFamily="18" charset="2"/>
              </a:rPr>
              <a:t></a:t>
            </a:r>
            <a:r>
              <a:rPr lang="en-US" altLang="zh-CN" sz="2400" b="1" i="1" dirty="0"/>
              <a:t>B </a:t>
            </a:r>
            <a:r>
              <a:rPr lang="en-US" altLang="zh-CN" sz="2400" b="1" dirty="0"/>
              <a:t>={ &lt;</a:t>
            </a:r>
            <a:r>
              <a:rPr lang="en-US" altLang="zh-CN" sz="2400" b="1" i="1" dirty="0" err="1"/>
              <a:t>x</a:t>
            </a:r>
            <a:r>
              <a:rPr lang="en-US" altLang="zh-CN" sz="2400" b="1" dirty="0" err="1"/>
              <a:t>,</a:t>
            </a:r>
            <a:r>
              <a:rPr lang="en-US" altLang="zh-CN" sz="2400" b="1" i="1" dirty="0" err="1"/>
              <a:t>y</a:t>
            </a:r>
            <a:r>
              <a:rPr lang="en-US" altLang="zh-CN" sz="2400" b="1" dirty="0"/>
              <a:t>&gt; | </a:t>
            </a:r>
            <a:r>
              <a:rPr lang="en-US" altLang="zh-CN" sz="2400" b="1" i="1" dirty="0" err="1"/>
              <a:t>x</a:t>
            </a:r>
            <a:r>
              <a:rPr lang="en-US" altLang="zh-CN" sz="2400" b="1" dirty="0" err="1">
                <a:sym typeface="Symbol" pitchFamily="18" charset="2"/>
              </a:rPr>
              <a:t></a:t>
            </a:r>
            <a:r>
              <a:rPr lang="en-US" altLang="zh-CN" sz="2400" b="1" i="1" dirty="0" err="1"/>
              <a:t>A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itchFamily="18" charset="2"/>
              </a:rPr>
              <a:t> </a:t>
            </a:r>
            <a:r>
              <a:rPr lang="en-US" altLang="zh-CN" sz="2400" b="1" i="1" dirty="0" err="1"/>
              <a:t>y</a:t>
            </a:r>
            <a:r>
              <a:rPr lang="en-US" altLang="zh-CN" sz="2400" b="1" dirty="0" err="1">
                <a:sym typeface="Symbol" pitchFamily="18" charset="2"/>
              </a:rPr>
              <a:t></a:t>
            </a:r>
            <a:r>
              <a:rPr lang="en-US" altLang="zh-CN" sz="2400" b="1" i="1" dirty="0" err="1"/>
              <a:t>B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}</a:t>
            </a:r>
          </a:p>
          <a:p>
            <a:pPr marL="342900" indent="-342900" algn="l">
              <a:lnSpc>
                <a:spcPct val="140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2.1 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={1,2,3},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</a:t>
            </a:r>
            <a:r>
              <a:rPr lang="en-US" altLang="zh-CN" sz="2400" b="1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lang="en-US" altLang="zh-CN" sz="2400" b="1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lang="en-US" altLang="zh-CN" sz="2400" b="1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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={&lt;1,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&gt;,&lt;1,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&gt;,&lt;1,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&gt;,&lt;2,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&gt;,&lt;2,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&gt;,&lt;2,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 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 &lt;3,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&gt;,&lt;3,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&gt;,&lt;3,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&gt;} 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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,1&gt;,&lt;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,1&gt;,&lt;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,1&gt;,&lt;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,2&gt;,&lt;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,2&gt;,&lt;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,2&gt;,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     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,3&gt;, 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,3&gt;,&lt;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,3&gt;} 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2.2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},    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</a:t>
            </a: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342900" indent="-342900" algn="l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={&lt;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&gt;, &lt;{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},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sym typeface="Symbol" pitchFamily="18" charset="2"/>
              </a:rPr>
              <a:t>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&gt;}      </a:t>
            </a:r>
          </a:p>
        </p:txBody>
      </p:sp>
    </p:spTree>
    <p:extLst>
      <p:ext uri="{BB962C8B-B14F-4D97-AF65-F5344CB8AC3E}">
        <p14:creationId xmlns:p14="http://schemas.microsoft.com/office/powerpoint/2010/main" val="25254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27839</TotalTime>
  <Words>4157</Words>
  <Application>Microsoft Office PowerPoint</Application>
  <PresentationFormat>全屏显示(4:3)</PresentationFormat>
  <Paragraphs>391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黑体</vt:lpstr>
      <vt:lpstr>宋体</vt:lpstr>
      <vt:lpstr>Arial</vt:lpstr>
      <vt:lpstr>Arial Black</vt:lpstr>
      <vt:lpstr>Century Gothic</vt:lpstr>
      <vt:lpstr>Times New Roman</vt:lpstr>
      <vt:lpstr>Wingdings</vt:lpstr>
      <vt:lpstr>Wingdings 3</vt:lpstr>
      <vt:lpstr>离子</vt:lpstr>
      <vt:lpstr>Equation</vt:lpstr>
      <vt:lpstr>位图图像</vt:lpstr>
      <vt:lpstr>Discrete  Mathematics      </vt:lpstr>
      <vt:lpstr>离散数学· 二元关系与函数</vt:lpstr>
      <vt:lpstr>PowerPoint 演示文稿</vt:lpstr>
      <vt:lpstr>PowerPoint 演示文稿</vt:lpstr>
      <vt:lpstr>第4章 二元关系与函数</vt:lpstr>
      <vt:lpstr>4.1  集合的笛卡儿积和二元关系</vt:lpstr>
      <vt:lpstr>有序对</vt:lpstr>
      <vt:lpstr>有序 n 元组</vt:lpstr>
      <vt:lpstr>笛卡儿积</vt:lpstr>
      <vt:lpstr>笛卡儿积的性质</vt:lpstr>
      <vt:lpstr>性质的证明</vt:lpstr>
      <vt:lpstr>例题 </vt:lpstr>
      <vt:lpstr>PowerPoint 演示文稿</vt:lpstr>
      <vt:lpstr>二元关系：集合中两个元素之间的某种关系 </vt:lpstr>
      <vt:lpstr>PowerPoint 演示文稿</vt:lpstr>
      <vt:lpstr>二元关系的定义</vt:lpstr>
      <vt:lpstr>从A到B的关系与A上的关系</vt:lpstr>
      <vt:lpstr>A上重要关系的实例</vt:lpstr>
      <vt:lpstr>A上重要关系的实例（续）</vt:lpstr>
      <vt:lpstr>实例</vt:lpstr>
      <vt:lpstr>关系的表示</vt:lpstr>
      <vt:lpstr>关系的表示(续)</vt:lpstr>
      <vt:lpstr>PowerPoint 演示文稿</vt:lpstr>
      <vt:lpstr>PowerPoint 演示文稿</vt:lpstr>
      <vt:lpstr>4.2  关系的运算</vt:lpstr>
      <vt:lpstr>关系的基本运算定义</vt:lpstr>
      <vt:lpstr>关系的基本运算定义（续）</vt:lpstr>
      <vt:lpstr>合成运算的图示方法</vt:lpstr>
      <vt:lpstr>PowerPoint 演示文稿</vt:lpstr>
      <vt:lpstr>PowerPoint 演示文稿</vt:lpstr>
      <vt:lpstr>限制与像</vt:lpstr>
      <vt:lpstr>关系基本运算的性质 </vt:lpstr>
      <vt:lpstr>关系基本运算的性质（续） </vt:lpstr>
      <vt:lpstr>关系基本运算的性质（续） </vt:lpstr>
      <vt:lpstr>PowerPoint 演示文稿</vt:lpstr>
      <vt:lpstr>A上关系的幂运算</vt:lpstr>
      <vt:lpstr>幂的求法</vt:lpstr>
      <vt:lpstr>幂的求法（续）</vt:lpstr>
      <vt:lpstr>幂的求法（续）</vt:lpstr>
      <vt:lpstr>幂运算的性质</vt:lpstr>
      <vt:lpstr>幂运算的性质（续）</vt:lpstr>
      <vt:lpstr>幂运算的性质（续）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Howdy Chang</cp:lastModifiedBy>
  <cp:revision>1043</cp:revision>
  <cp:lastPrinted>2018-09-19T08:00:44Z</cp:lastPrinted>
  <dcterms:created xsi:type="dcterms:W3CDTF">2004-11-29T12:10:45Z</dcterms:created>
  <dcterms:modified xsi:type="dcterms:W3CDTF">2019-10-22T23:11:37Z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