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7"/>
  </p:notesMasterIdLst>
  <p:sldIdLst>
    <p:sldId id="299" r:id="rId2"/>
    <p:sldId id="286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9144000" cy="6858000" type="screen4x3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C69"/>
    <a:srgbClr val="0033CC"/>
    <a:srgbClr val="99CCFF"/>
    <a:srgbClr val="C19716"/>
    <a:srgbClr val="DEA900"/>
    <a:srgbClr val="579393"/>
    <a:srgbClr val="D6E2E3"/>
    <a:srgbClr val="FF6161"/>
    <a:srgbClr val="BEDDCF"/>
    <a:srgbClr val="B5D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60"/>
  </p:normalViewPr>
  <p:slideViewPr>
    <p:cSldViewPr>
      <p:cViewPr>
        <p:scale>
          <a:sx n="75" d="100"/>
          <a:sy n="75" d="100"/>
        </p:scale>
        <p:origin x="864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6661"/>
            <a:ext cx="4984962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A04020102020204" pitchFamily="34" charset="0"/>
              </a:defRPr>
            </a:lvl1pPr>
          </a:lstStyle>
          <a:p>
            <a:fld id="{ACF69D9D-DFB8-496E-9D74-9E83E21A0BC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6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9202D86-F444-4312-9921-3FF7A9B15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52A6CF-66CF-461B-B194-55F7CE182A30}" type="slidenum">
              <a:rPr lang="en-US" altLang="zh-CN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0BDF0DC-1E44-4854-AD0C-E0972791B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2681BDB-329B-4641-AAFF-738EC847A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R1 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R1=R1, R3 R3= </a:t>
            </a:r>
            <a:r>
              <a:rPr lang="en-US" altLang="zh-CN" b="1" i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R3 </a:t>
            </a:r>
            <a:r>
              <a:rPr lang="zh-CN" altLang="en-US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所以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</a:t>
            </a:r>
            <a:r>
              <a:rPr lang="zh-CN" altLang="en-US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R3</a:t>
            </a:r>
            <a:r>
              <a:rPr lang="zh-CN" altLang="en-US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是传递的。</a:t>
            </a:r>
          </a:p>
        </p:txBody>
      </p:sp>
    </p:spTree>
    <p:extLst>
      <p:ext uri="{BB962C8B-B14F-4D97-AF65-F5344CB8AC3E}">
        <p14:creationId xmlns:p14="http://schemas.microsoft.com/office/powerpoint/2010/main" val="279258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4572952-910A-41C6-9FED-E68FC6BC765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15D06-E7F2-4EB5-BBB0-5998C474AD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3BCBA-5778-4A5F-A1B4-E2FFDD9671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>
                <a:latin typeface="Arial Black" panose="020B0A040201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CFD572E-76B6-446F-9E62-52235E224A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A22B-9200-4C63-9678-2C60570EC2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A9ACA367-38D5-4A04-8643-D847B9B0B8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EFDBB7BB-7B52-4110-B457-78ECBD5D8D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0EDF4-9D9B-4131-8B92-D1DC9ADA44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C21FB-4C8E-4421-99D3-6691822580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7424-88A5-4AFD-B9A9-42F331C21B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-73025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16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006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59213"/>
            <a:ext cx="4038600" cy="2008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7818DC-63AE-443A-B73F-9708008DD5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9FA9F3-C660-4F6A-B721-D92FC93C36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78DE0-505F-48C4-BABF-14D401567A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8A5B0AC-7DC3-4DB6-BA5E-9095E9F146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3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9E11C586-630F-4006-81BB-C55D7F8410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31396E-A487-45D0-8703-DB99401E5F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2BDB8-2031-4CCC-9950-F46BDFC28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C2574-5338-4CE3-865A-2CCB4AA552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14850FD-D88A-4E8A-9743-9EE6052D08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461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A11F6B-3518-43A9-9C43-4E7AEBCCCB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6457B81-D7C0-4547-BC98-F47C90F38A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0C8DF-CF43-4B31-97A3-E0720E60D0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800293B-BDEF-4969-9C3A-7558D0BF2FC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49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1CAA5-925E-413D-9BCE-383BFB03F2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AEBDA-21C2-495A-966E-FF64D20A5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F41C8-C037-4168-8761-86EB4D6E5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B2332-6DDF-47A0-AB7C-C60D00D452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295F7-B57E-4541-B729-C9470AC4AF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D991-16FB-465A-9C51-E3409636CB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2F961-747B-4FE0-AA08-FD9E59C197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4188" y="1639888"/>
            <a:ext cx="8335962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400" b="1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fld id="{D64D8784-DC43-4D05-A4A3-291CC5A2A29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32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33" r:id="rId12"/>
    <p:sldLayoutId id="2147483828" r:id="rId13"/>
    <p:sldLayoutId id="2147483834" r:id="rId14"/>
    <p:sldLayoutId id="2147483835" r:id="rId15"/>
    <p:sldLayoutId id="2147483829" r:id="rId16"/>
    <p:sldLayoutId id="2147483830" r:id="rId17"/>
    <p:sldLayoutId id="2147483831" r:id="rId18"/>
    <p:sldLayoutId id="2147483836" r:id="rId19"/>
    <p:sldLayoutId id="2147483837" r:id="rId20"/>
    <p:sldLayoutId id="2147483839" r:id="rId2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320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8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088" y="2060575"/>
            <a:ext cx="8143875" cy="31527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Discrete  Mathematics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		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xfrm>
            <a:off x="714375" y="1071563"/>
            <a:ext cx="8077200" cy="1500187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sz="6000" dirty="0"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3895725" y="5589588"/>
            <a:ext cx="4895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400" dirty="0">
                <a:latin typeface="Arial Black" panose="020B0A04020102020204" pitchFamily="34" charset="0"/>
              </a:rPr>
              <a:t>张昊迪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pPr algn="r"/>
            <a:r>
              <a:rPr lang="en-US" altLang="zh-CN" sz="2400" dirty="0">
                <a:latin typeface="Arial Black" panose="020B0A04020102020204" pitchFamily="34" charset="0"/>
              </a:rPr>
              <a:t>September 2018</a:t>
            </a:r>
            <a:r>
              <a:rPr lang="zh-CN" altLang="en-US" sz="24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C288E7D0-BF13-4E1C-820B-13CACB891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5575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关系性质的充要条件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B6AA25C8-5528-4920-9195-B09DE1F1C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7581900" cy="44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514350" indent="-514350" algn="l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自反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</a:p>
          <a:p>
            <a:pPr marL="514350" indent="-514350" algn="l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反自反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当且仅当  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marL="514350" indent="-514350" algn="l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baseline="300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514350" indent="-514350" algn="l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反对称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514350" indent="-514350" algn="l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传递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8E70C-164A-4E8C-985A-DEB7D64F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10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>
            <a:extLst>
              <a:ext uri="{FF2B5EF4-FFF2-40B4-BE49-F238E27FC236}">
                <a16:creationId xmlns:a16="http://schemas.microsoft.com/office/drawing/2014/main" id="{4258AD21-F0FF-4C31-853F-0BECC220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8688B6-DFA5-4B0F-B6C6-D85E71F0034F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D694693F-DEFA-40A1-A2F2-0A9875CA8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921625" cy="7921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关系性质判别</a:t>
            </a:r>
          </a:p>
        </p:txBody>
      </p:sp>
      <p:graphicFrame>
        <p:nvGraphicFramePr>
          <p:cNvPr id="292905" name="Group 41">
            <a:extLst>
              <a:ext uri="{FF2B5EF4-FFF2-40B4-BE49-F238E27FC236}">
                <a16:creationId xmlns:a16="http://schemas.microsoft.com/office/drawing/2014/main" id="{BACDB538-7CAB-446D-99BA-8302657D81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773238"/>
          <a:ext cx="8640763" cy="4389437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自反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反自反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对称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反对称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传递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表达式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5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关系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主对角线元素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全是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矩阵是对称矩阵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且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所在位置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3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关系图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每个顶点都有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如果两个顶点之间有边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是一对方向相反的边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无单边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如果两点之间有边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是一条有向边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无双向边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如果顶点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有边，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有边</a:t>
                      </a:r>
                      <a:r>
                        <a:rPr kumimoji="0" lang="zh-CN" altLang="en-US" sz="20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则从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到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有边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08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C6B05E91-7F0D-4B76-89F9-9F693A3A8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r>
              <a:rPr lang="zh-CN" altLang="en-US" b="1"/>
              <a:t>实例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B33538B6-3B61-410A-82EF-63580D1C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7920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8 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判断下图中关系的性质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并说明理由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3892" name="Text Box 4">
            <a:extLst>
              <a:ext uri="{FF2B5EF4-FFF2-40B4-BE49-F238E27FC236}">
                <a16:creationId xmlns:a16="http://schemas.microsoft.com/office/drawing/2014/main" id="{20F84430-916E-40AD-A547-5CB4058B0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868863"/>
            <a:ext cx="7993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反自反；反对称，不是对称的；</a:t>
            </a:r>
          </a:p>
          <a:p>
            <a:pPr algn="l" eaLnBrk="1" hangingPunct="1"/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是传递的</a:t>
            </a:r>
            <a:r>
              <a:rPr lang="en-US" altLang="zh-CN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2294" name="Picture 5">
            <a:extLst>
              <a:ext uri="{FF2B5EF4-FFF2-40B4-BE49-F238E27FC236}">
                <a16:creationId xmlns:a16="http://schemas.microsoft.com/office/drawing/2014/main" id="{36F10AE3-3DC0-4B9D-8A52-A4DD4104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5"/>
          <a:stretch>
            <a:fillRect/>
          </a:stretch>
        </p:blipFill>
        <p:spPr bwMode="auto">
          <a:xfrm>
            <a:off x="827088" y="2060575"/>
            <a:ext cx="7408862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4" name="Text Box 6">
            <a:extLst>
              <a:ext uri="{FF2B5EF4-FFF2-40B4-BE49-F238E27FC236}">
                <a16:creationId xmlns:a16="http://schemas.microsoft.com/office/drawing/2014/main" id="{1AD14716-2C52-4231-B8EF-44B6DFF2B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313238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</a:rPr>
              <a:t>不自反也不反自反；对称</a:t>
            </a:r>
            <a:r>
              <a:rPr lang="en-US" altLang="zh-CN" sz="2800" b="1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</a:rPr>
              <a:t>不反对称；不传递</a:t>
            </a:r>
            <a:r>
              <a:rPr lang="en-US" altLang="zh-CN" sz="2800" b="1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US" altLang="zh-CN" sz="2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3895" name="Text Box 7">
            <a:extLst>
              <a:ext uri="{FF2B5EF4-FFF2-40B4-BE49-F238E27FC236}">
                <a16:creationId xmlns:a16="http://schemas.microsoft.com/office/drawing/2014/main" id="{FAF6A0E4-4308-4CBD-9830-9129E5BB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05488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</a:rPr>
              <a:t>自反；反对称，不是对称；不传递</a:t>
            </a:r>
            <a:r>
              <a:rPr lang="en-US" altLang="zh-CN" sz="2800" b="1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endParaRPr lang="en-US" altLang="zh-CN" sz="2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A22A455-8CD9-4705-8C43-D2E84502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12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/>
      <p:bldP spid="2938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>
            <a:extLst>
              <a:ext uri="{FF2B5EF4-FFF2-40B4-BE49-F238E27FC236}">
                <a16:creationId xmlns:a16="http://schemas.microsoft.com/office/drawing/2014/main" id="{6C4AC77E-E0FA-49CB-A0E8-160B84072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" y="328613"/>
            <a:ext cx="8229600" cy="1108076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自反性证明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A1251F92-9A28-47CA-8089-E360E38E2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7381875" cy="1825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上自反 </a:t>
            </a:r>
          </a:p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任取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……………..….…….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前提                 推理过程                         结论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3E01A2E7-365A-4B37-B65F-76224660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89363"/>
            <a:ext cx="79200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4 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上自反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上是自反的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4EE514E-EC09-4B96-8B34-B965E243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13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6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>
            <a:extLst>
              <a:ext uri="{FF2B5EF4-FFF2-40B4-BE49-F238E27FC236}">
                <a16:creationId xmlns:a16="http://schemas.microsoft.com/office/drawing/2014/main" id="{D445FF9A-F806-4F35-A93E-9F1A5A3D5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82589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对称性证明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07E0B547-6FA7-4CDF-BA7B-FD182D6C2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7921625" cy="182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上对称 </a:t>
            </a:r>
          </a:p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任取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&lt;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……………..….…….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前提                   推理过程                       结论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DC9093D5-3036-49E6-BA13-3104882B7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16338"/>
            <a:ext cx="7488238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5 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,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上对称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x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  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上是对称的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EE90B2-1750-447C-AD45-0509424D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14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9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>
            <a:extLst>
              <a:ext uri="{FF2B5EF4-FFF2-40B4-BE49-F238E27FC236}">
                <a16:creationId xmlns:a16="http://schemas.microsoft.com/office/drawing/2014/main" id="{61459602-9FE4-41F2-851D-FD932C9B7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18" y="439738"/>
            <a:ext cx="8208963" cy="1008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反对称性证明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4EAED5F-E07D-4D10-9961-75BB7F5E3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37C9BDF-5581-4AEB-B28D-CABA3E3CC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28775"/>
            <a:ext cx="7723188" cy="1825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上反对称 </a:t>
            </a:r>
          </a:p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任取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&lt;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y,x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CC"/>
                </a:solidFill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………..……….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x=y 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前提                      推理过程            结论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A8C0B9FB-BB48-481D-AA7D-F320E5E79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82804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6 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上反对称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 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y, x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  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x=y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上是反对称的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676B5EA-2EDD-41A2-9957-4BFAC8BF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15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5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>
            <a:extLst>
              <a:ext uri="{FF2B5EF4-FFF2-40B4-BE49-F238E27FC236}">
                <a16:creationId xmlns:a16="http://schemas.microsoft.com/office/drawing/2014/main" id="{034E785E-1480-4826-BF28-4268C6541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2" y="499270"/>
            <a:ext cx="8207375" cy="10080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传递性证明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9747D7BC-191A-4915-9CC2-08C760561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690B8976-99E6-498C-936D-ACA8552A1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7723187" cy="1825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上传递 </a:t>
            </a:r>
          </a:p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任取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&lt;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…..……….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R    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前提                  推理过程             结论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3ADBDDD-3A37-42AF-B2A6-380F24097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860800"/>
            <a:ext cx="8137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7 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上传递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 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y, z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y,z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    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上是传递的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9974C95-84F4-40DC-9D2E-65E9CE33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16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2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6B93ABCB-FFAE-48F8-87CB-216103749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866" y="542924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运算与性质的关系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D252390-7845-4D79-A5B9-F0181B1EA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65014"/>
              </p:ext>
            </p:extLst>
          </p:nvPr>
        </p:nvGraphicFramePr>
        <p:xfrm>
          <a:off x="755576" y="2062994"/>
          <a:ext cx="7878066" cy="4193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744610645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1790641116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3487070653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1598324003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3908574848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3736636593"/>
                    </a:ext>
                  </a:extLst>
                </a:gridCol>
              </a:tblGrid>
              <a:tr h="6954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/>
                        <a:t>  </a:t>
                      </a:r>
                      <a:r>
                        <a:rPr lang="zh-CN" altLang="en-US" sz="1600" dirty="0">
                          <a:solidFill>
                            <a:srgbClr val="FFFF00"/>
                          </a:solidFill>
                        </a:rPr>
                        <a:t>原有性质</a:t>
                      </a:r>
                      <a:endParaRPr lang="en-US" altLang="zh-CN" sz="1600" dirty="0">
                        <a:solidFill>
                          <a:srgbClr val="FFFF00"/>
                        </a:solidFill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FFFF00"/>
                          </a:solidFill>
                        </a:rPr>
                        <a:t>运算</a:t>
                      </a:r>
                    </a:p>
                  </a:txBody>
                  <a:tcPr marR="0" marT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自反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反自反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对称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反对称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传递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571717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8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US" altLang="zh-CN" sz="2800" b="1" baseline="30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075696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∩</a:t>
                      </a: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84182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∪</a:t>
                      </a: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150949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401041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∘</a:t>
                      </a: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28394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3CC683D4-AACB-44A6-9E9B-87ACBAE5A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7"/>
              </p:ext>
            </p:extLst>
          </p:nvPr>
        </p:nvGraphicFramePr>
        <p:xfrm>
          <a:off x="755576" y="2060848"/>
          <a:ext cx="7878066" cy="4193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744610645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1790641116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3487070653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1598324003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3908574848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3736636593"/>
                    </a:ext>
                  </a:extLst>
                </a:gridCol>
              </a:tblGrid>
              <a:tr h="6954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/>
                        <a:t>  </a:t>
                      </a:r>
                      <a:r>
                        <a:rPr lang="zh-CN" altLang="en-US" sz="1600" dirty="0">
                          <a:solidFill>
                            <a:srgbClr val="FFFF00"/>
                          </a:solidFill>
                        </a:rPr>
                        <a:t>原有性质</a:t>
                      </a:r>
                      <a:endParaRPr lang="en-US" altLang="zh-CN" sz="1600" dirty="0">
                        <a:solidFill>
                          <a:srgbClr val="FFFF00"/>
                        </a:solidFill>
                      </a:endParaRP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FFFF00"/>
                          </a:solidFill>
                        </a:rPr>
                        <a:t>运算</a:t>
                      </a:r>
                    </a:p>
                  </a:txBody>
                  <a:tcPr marR="0" marT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自反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反自反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对称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反对称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传递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571717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800" b="1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US" altLang="zh-CN" sz="2800" b="1" baseline="30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075696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∩</a:t>
                      </a: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384182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∪</a:t>
                      </a: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zh-CN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150949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401041"/>
                  </a:ext>
                </a:extLst>
              </a:tr>
              <a:tr h="695451"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∘</a:t>
                      </a:r>
                      <a:r>
                        <a:rPr lang="en-US" altLang="zh-CN" sz="2800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b="1" baseline="-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28394"/>
                  </a:ext>
                </a:extLst>
              </a:tr>
            </a:tbl>
          </a:graphicData>
        </a:graphic>
      </p:graphicFrame>
      <p:sp>
        <p:nvSpPr>
          <p:cNvPr id="61" name="灯片编号占位符 5">
            <a:extLst>
              <a:ext uri="{FF2B5EF4-FFF2-40B4-BE49-F238E27FC236}">
                <a16:creationId xmlns:a16="http://schemas.microsoft.com/office/drawing/2014/main" id="{666C5CB6-9472-4A98-B65E-FCD91A3C7730}"/>
              </a:ext>
            </a:extLst>
          </p:cNvPr>
          <p:cNvSpPr txBox="1">
            <a:spLocks/>
          </p:cNvSpPr>
          <p:nvPr/>
        </p:nvSpPr>
        <p:spPr bwMode="auto">
          <a:xfrm>
            <a:off x="7766050" y="295275"/>
            <a:ext cx="628650" cy="768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b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Arial Black" panose="020B0A0402010202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68C12443-11B2-4A91-9D21-1E844D00C746}" type="slidenum">
              <a:rPr lang="en-US" altLang="zh-CN" sz="2400" b="1" smtClean="0">
                <a:solidFill>
                  <a:schemeClr val="tx1"/>
                </a:solidFill>
              </a:rPr>
              <a:pPr/>
              <a:t>17</a:t>
            </a:fld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>
            <a:extLst>
              <a:ext uri="{FF2B5EF4-FFF2-40B4-BE49-F238E27FC236}">
                <a16:creationId xmlns:a16="http://schemas.microsoft.com/office/drawing/2014/main" id="{81A62D7D-893E-49B0-9898-4899D90F4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>
                    <a:lumMod val="20000"/>
                    <a:lumOff val="80000"/>
                  </a:schemeClr>
                </a:solidFill>
              </a:rPr>
              <a:t>课堂练习：判断下列关系的性质</a:t>
            </a:r>
          </a:p>
        </p:txBody>
      </p:sp>
      <p:grpSp>
        <p:nvGrpSpPr>
          <p:cNvPr id="18436" name="Group 3">
            <a:extLst>
              <a:ext uri="{FF2B5EF4-FFF2-40B4-BE49-F238E27FC236}">
                <a16:creationId xmlns:a16="http://schemas.microsoft.com/office/drawing/2014/main" id="{BA6252A7-6CD1-4DB3-95C7-4128B68C847E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484313"/>
            <a:ext cx="2212975" cy="569912"/>
            <a:chOff x="567" y="1016"/>
            <a:chExt cx="1394" cy="359"/>
          </a:xfrm>
        </p:grpSpPr>
        <p:sp>
          <p:nvSpPr>
            <p:cNvPr id="18461" name="Oval 4">
              <a:extLst>
                <a:ext uri="{FF2B5EF4-FFF2-40B4-BE49-F238E27FC236}">
                  <a16:creationId xmlns:a16="http://schemas.microsoft.com/office/drawing/2014/main" id="{EDDBD384-4B2C-4AEE-A619-9BCF7EFE0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117"/>
              <a:ext cx="46" cy="4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462" name="Oval 5">
              <a:extLst>
                <a:ext uri="{FF2B5EF4-FFF2-40B4-BE49-F238E27FC236}">
                  <a16:creationId xmlns:a16="http://schemas.microsoft.com/office/drawing/2014/main" id="{8C461065-D133-4804-A531-2DED3AEB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117"/>
              <a:ext cx="46" cy="4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463" name="Line 6">
              <a:extLst>
                <a:ext uri="{FF2B5EF4-FFF2-40B4-BE49-F238E27FC236}">
                  <a16:creationId xmlns:a16="http://schemas.microsoft.com/office/drawing/2014/main" id="{368D1A89-E25F-4D06-B9BE-2B452DC28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125"/>
              <a:ext cx="747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464" name="Oval 7">
              <a:extLst>
                <a:ext uri="{FF2B5EF4-FFF2-40B4-BE49-F238E27FC236}">
                  <a16:creationId xmlns:a16="http://schemas.microsoft.com/office/drawing/2014/main" id="{00CC863B-C53C-4570-8FBD-E393C3F46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026"/>
              <a:ext cx="317" cy="27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465" name="Line 8">
              <a:extLst>
                <a:ext uri="{FF2B5EF4-FFF2-40B4-BE49-F238E27FC236}">
                  <a16:creationId xmlns:a16="http://schemas.microsoft.com/office/drawing/2014/main" id="{5DE8816A-5979-4E64-A144-542789ECB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" y="1253"/>
              <a:ext cx="91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466" name="Oval 9">
              <a:extLst>
                <a:ext uri="{FF2B5EF4-FFF2-40B4-BE49-F238E27FC236}">
                  <a16:creationId xmlns:a16="http://schemas.microsoft.com/office/drawing/2014/main" id="{1574A205-FB97-41C9-94BC-06A060657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1016"/>
              <a:ext cx="317" cy="27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467" name="Line 10">
              <a:extLst>
                <a:ext uri="{FF2B5EF4-FFF2-40B4-BE49-F238E27FC236}">
                  <a16:creationId xmlns:a16="http://schemas.microsoft.com/office/drawing/2014/main" id="{0D83443D-8F1F-4405-BA60-FA5282BD9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1231"/>
              <a:ext cx="91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468" name="Text Box 11">
              <a:extLst>
                <a:ext uri="{FF2B5EF4-FFF2-40B4-BE49-F238E27FC236}">
                  <a16:creationId xmlns:a16="http://schemas.microsoft.com/office/drawing/2014/main" id="{330ED70A-8AB4-4A4D-9A8A-F8A40AAFC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087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69" name="Text Box 12">
              <a:extLst>
                <a:ext uri="{FF2B5EF4-FFF2-40B4-BE49-F238E27FC236}">
                  <a16:creationId xmlns:a16="http://schemas.microsoft.com/office/drawing/2014/main" id="{2227AFDD-7C5E-487A-B7EE-ACB5C1F68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3" y="108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8437" name="Text Box 13">
            <a:extLst>
              <a:ext uri="{FF2B5EF4-FFF2-40B4-BE49-F238E27FC236}">
                <a16:creationId xmlns:a16="http://schemas.microsoft.com/office/drawing/2014/main" id="{7C49BD01-E9F7-43FC-97F4-35C6222B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2">
                    <a:lumMod val="20000"/>
                    <a:lumOff val="80000"/>
                  </a:schemeClr>
                </a:solidFill>
              </a:rPr>
              <a:t>1)</a:t>
            </a:r>
          </a:p>
        </p:txBody>
      </p:sp>
      <p:sp>
        <p:nvSpPr>
          <p:cNvPr id="18438" name="Text Box 14">
            <a:extLst>
              <a:ext uri="{FF2B5EF4-FFF2-40B4-BE49-F238E27FC236}">
                <a16:creationId xmlns:a16="http://schemas.microsoft.com/office/drawing/2014/main" id="{3A92FC7D-B214-4036-AD56-FE14B379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5573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2)</a:t>
            </a:r>
          </a:p>
        </p:txBody>
      </p:sp>
      <p:grpSp>
        <p:nvGrpSpPr>
          <p:cNvPr id="18439" name="Group 15">
            <a:extLst>
              <a:ext uri="{FF2B5EF4-FFF2-40B4-BE49-F238E27FC236}">
                <a16:creationId xmlns:a16="http://schemas.microsoft.com/office/drawing/2014/main" id="{0C7E05F3-72B0-4DF8-B597-1C57F2200607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484313"/>
            <a:ext cx="3024187" cy="903287"/>
            <a:chOff x="3152" y="965"/>
            <a:chExt cx="1905" cy="569"/>
          </a:xfrm>
        </p:grpSpPr>
        <p:grpSp>
          <p:nvGrpSpPr>
            <p:cNvPr id="18442" name="Group 16">
              <a:extLst>
                <a:ext uri="{FF2B5EF4-FFF2-40B4-BE49-F238E27FC236}">
                  <a16:creationId xmlns:a16="http://schemas.microsoft.com/office/drawing/2014/main" id="{05149E17-2B81-4CA0-93C2-25EC54B09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965"/>
              <a:ext cx="1828" cy="379"/>
              <a:chOff x="3187" y="965"/>
              <a:chExt cx="1828" cy="379"/>
            </a:xfrm>
          </p:grpSpPr>
          <p:sp>
            <p:nvSpPr>
              <p:cNvPr id="18447" name="Oval 17">
                <a:extLst>
                  <a:ext uri="{FF2B5EF4-FFF2-40B4-BE49-F238E27FC236}">
                    <a16:creationId xmlns:a16="http://schemas.microsoft.com/office/drawing/2014/main" id="{5544E646-E19F-447A-ADBE-EF7A0B43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122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8448" name="Oval 18">
                <a:extLst>
                  <a:ext uri="{FF2B5EF4-FFF2-40B4-BE49-F238E27FC236}">
                    <a16:creationId xmlns:a16="http://schemas.microsoft.com/office/drawing/2014/main" id="{2D2D827D-DC3D-462E-9F4B-8886CFCF6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20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18449" name="Group 19">
                <a:extLst>
                  <a:ext uri="{FF2B5EF4-FFF2-40B4-BE49-F238E27FC236}">
                    <a16:creationId xmlns:a16="http://schemas.microsoft.com/office/drawing/2014/main" id="{018D4EB6-FB97-4608-BEB9-FBE8CE9CE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7" y="965"/>
                <a:ext cx="284" cy="287"/>
                <a:chOff x="3187" y="965"/>
                <a:chExt cx="284" cy="287"/>
              </a:xfrm>
            </p:grpSpPr>
            <p:sp>
              <p:nvSpPr>
                <p:cNvPr id="18458" name="Oval 20">
                  <a:extLst>
                    <a:ext uri="{FF2B5EF4-FFF2-40B4-BE49-F238E27FC236}">
                      <a16:creationId xmlns:a16="http://schemas.microsoft.com/office/drawing/2014/main" id="{C6DA7B16-3713-487B-811B-5506BAA96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120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8459" name="Oval 21">
                  <a:extLst>
                    <a:ext uri="{FF2B5EF4-FFF2-40B4-BE49-F238E27FC236}">
                      <a16:creationId xmlns:a16="http://schemas.microsoft.com/office/drawing/2014/main" id="{CFB658AB-322B-45FA-9288-2897129B58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981"/>
                  <a:ext cx="273" cy="227"/>
                </a:xfrm>
                <a:prstGeom prst="ellips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8460" name="Line 22">
                  <a:extLst>
                    <a:ext uri="{FF2B5EF4-FFF2-40B4-BE49-F238E27FC236}">
                      <a16:creationId xmlns:a16="http://schemas.microsoft.com/office/drawing/2014/main" id="{94A2CB0D-D9BF-4898-8590-0071B358CE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7" y="965"/>
                  <a:ext cx="110" cy="1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grpSp>
            <p:nvGrpSpPr>
              <p:cNvPr id="18450" name="Group 23">
                <a:extLst>
                  <a:ext uri="{FF2B5EF4-FFF2-40B4-BE49-F238E27FC236}">
                    <a16:creationId xmlns:a16="http://schemas.microsoft.com/office/drawing/2014/main" id="{BAA2A621-43EC-4185-A9F3-8B6C95875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1" y="978"/>
                <a:ext cx="284" cy="287"/>
                <a:chOff x="3187" y="965"/>
                <a:chExt cx="284" cy="287"/>
              </a:xfrm>
            </p:grpSpPr>
            <p:sp>
              <p:nvSpPr>
                <p:cNvPr id="18455" name="Oval 24">
                  <a:extLst>
                    <a:ext uri="{FF2B5EF4-FFF2-40B4-BE49-F238E27FC236}">
                      <a16:creationId xmlns:a16="http://schemas.microsoft.com/office/drawing/2014/main" id="{1F3E84D7-13A2-492E-ABFD-B18D4BEF3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120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8456" name="Oval 25">
                  <a:extLst>
                    <a:ext uri="{FF2B5EF4-FFF2-40B4-BE49-F238E27FC236}">
                      <a16:creationId xmlns:a16="http://schemas.microsoft.com/office/drawing/2014/main" id="{09F54F05-B4C4-43B9-ADFE-B5498E53C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981"/>
                  <a:ext cx="273" cy="227"/>
                </a:xfrm>
                <a:prstGeom prst="ellips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0099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8457" name="Line 26">
                  <a:extLst>
                    <a:ext uri="{FF2B5EF4-FFF2-40B4-BE49-F238E27FC236}">
                      <a16:creationId xmlns:a16="http://schemas.microsoft.com/office/drawing/2014/main" id="{9A18E500-E6C5-4DA8-9ED9-BFE26114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7" y="965"/>
                  <a:ext cx="110" cy="1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sp>
            <p:nvSpPr>
              <p:cNvPr id="18451" name="Freeform 27">
                <a:extLst>
                  <a:ext uri="{FF2B5EF4-FFF2-40B4-BE49-F238E27FC236}">
                    <a16:creationId xmlns:a16="http://schemas.microsoft.com/office/drawing/2014/main" id="{3E6D8223-CE90-408E-99B1-3FC8D18A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1071"/>
                <a:ext cx="499" cy="136"/>
              </a:xfrm>
              <a:custGeom>
                <a:avLst/>
                <a:gdLst>
                  <a:gd name="T0" fmla="*/ 0 w 499"/>
                  <a:gd name="T1" fmla="*/ 136 h 136"/>
                  <a:gd name="T2" fmla="*/ 226 w 499"/>
                  <a:gd name="T3" fmla="*/ 0 h 136"/>
                  <a:gd name="T4" fmla="*/ 499 w 499"/>
                  <a:gd name="T5" fmla="*/ 136 h 136"/>
                  <a:gd name="T6" fmla="*/ 0 60000 65536"/>
                  <a:gd name="T7" fmla="*/ 0 60000 65536"/>
                  <a:gd name="T8" fmla="*/ 0 60000 65536"/>
                  <a:gd name="T9" fmla="*/ 0 w 499"/>
                  <a:gd name="T10" fmla="*/ 0 h 136"/>
                  <a:gd name="T11" fmla="*/ 499 w 499"/>
                  <a:gd name="T12" fmla="*/ 136 h 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9" h="136">
                    <a:moveTo>
                      <a:pt x="0" y="136"/>
                    </a:moveTo>
                    <a:cubicBezTo>
                      <a:pt x="71" y="68"/>
                      <a:pt x="143" y="0"/>
                      <a:pt x="226" y="0"/>
                    </a:cubicBezTo>
                    <a:cubicBezTo>
                      <a:pt x="309" y="0"/>
                      <a:pt x="453" y="113"/>
                      <a:pt x="499" y="13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8452" name="Freeform 28">
                <a:extLst>
                  <a:ext uri="{FF2B5EF4-FFF2-40B4-BE49-F238E27FC236}">
                    <a16:creationId xmlns:a16="http://schemas.microsoft.com/office/drawing/2014/main" id="{A355EC57-6520-43E3-B9F6-FDC04FA36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1253"/>
                <a:ext cx="499" cy="91"/>
              </a:xfrm>
              <a:custGeom>
                <a:avLst/>
                <a:gdLst>
                  <a:gd name="T0" fmla="*/ 0 w 499"/>
                  <a:gd name="T1" fmla="*/ 0 h 91"/>
                  <a:gd name="T2" fmla="*/ 272 w 499"/>
                  <a:gd name="T3" fmla="*/ 91 h 91"/>
                  <a:gd name="T4" fmla="*/ 499 w 499"/>
                  <a:gd name="T5" fmla="*/ 0 h 91"/>
                  <a:gd name="T6" fmla="*/ 0 60000 65536"/>
                  <a:gd name="T7" fmla="*/ 0 60000 65536"/>
                  <a:gd name="T8" fmla="*/ 0 60000 65536"/>
                  <a:gd name="T9" fmla="*/ 0 w 499"/>
                  <a:gd name="T10" fmla="*/ 0 h 91"/>
                  <a:gd name="T11" fmla="*/ 499 w 499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9" h="91">
                    <a:moveTo>
                      <a:pt x="0" y="0"/>
                    </a:moveTo>
                    <a:cubicBezTo>
                      <a:pt x="94" y="45"/>
                      <a:pt x="189" y="91"/>
                      <a:pt x="272" y="91"/>
                    </a:cubicBezTo>
                    <a:cubicBezTo>
                      <a:pt x="355" y="91"/>
                      <a:pt x="461" y="15"/>
                      <a:pt x="499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8453" name="Line 29">
                <a:extLst>
                  <a:ext uri="{FF2B5EF4-FFF2-40B4-BE49-F238E27FC236}">
                    <a16:creationId xmlns:a16="http://schemas.microsoft.com/office/drawing/2014/main" id="{5716A626-5A51-457F-8ECB-EA46B2A6F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8" y="1133"/>
                <a:ext cx="124" cy="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8454" name="Line 30">
                <a:extLst>
                  <a:ext uri="{FF2B5EF4-FFF2-40B4-BE49-F238E27FC236}">
                    <a16:creationId xmlns:a16="http://schemas.microsoft.com/office/drawing/2014/main" id="{2689AA8F-FFBD-476F-94A4-FA6FDEC15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3" y="1298"/>
                <a:ext cx="91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8443" name="Text Box 31">
              <a:extLst>
                <a:ext uri="{FF2B5EF4-FFF2-40B4-BE49-F238E27FC236}">
                  <a16:creationId xmlns:a16="http://schemas.microsoft.com/office/drawing/2014/main" id="{68553CFF-764E-4D9D-A666-4FF4F091A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207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44" name="Text Box 32">
              <a:extLst>
                <a:ext uri="{FF2B5EF4-FFF2-40B4-BE49-F238E27FC236}">
                  <a16:creationId xmlns:a16="http://schemas.microsoft.com/office/drawing/2014/main" id="{7CA89385-B37D-4999-A1CB-0DCF881AD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20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45" name="Text Box 33">
              <a:extLst>
                <a:ext uri="{FF2B5EF4-FFF2-40B4-BE49-F238E27FC236}">
                  <a16:creationId xmlns:a16="http://schemas.microsoft.com/office/drawing/2014/main" id="{C8363F9B-82A1-4D54-9B2F-0047287A2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20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446" name="Text Box 34">
              <a:extLst>
                <a:ext uri="{FF2B5EF4-FFF2-40B4-BE49-F238E27FC236}">
                  <a16:creationId xmlns:a16="http://schemas.microsoft.com/office/drawing/2014/main" id="{25818206-5855-43E8-A99C-ABF3BD8A2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20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298019" name="Text Box 35">
            <a:extLst>
              <a:ext uri="{FF2B5EF4-FFF2-40B4-BE49-F238E27FC236}">
                <a16:creationId xmlns:a16="http://schemas.microsoft.com/office/drawing/2014/main" id="{4A0C4D32-9330-46B2-AD2A-EF019EA96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492375"/>
            <a:ext cx="28797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>
                    <a:lumMod val="20000"/>
                    <a:lumOff val="80000"/>
                  </a:schemeClr>
                </a:solidFill>
              </a:rPr>
              <a:t>自反，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>
                    <a:lumMod val="20000"/>
                    <a:lumOff val="80000"/>
                  </a:schemeClr>
                </a:solidFill>
              </a:rPr>
              <a:t>反对称，不对称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2">
                    <a:lumMod val="20000"/>
                    <a:lumOff val="80000"/>
                  </a:schemeClr>
                </a:solidFill>
              </a:rPr>
              <a:t>传递</a:t>
            </a:r>
          </a:p>
        </p:txBody>
      </p:sp>
      <p:sp>
        <p:nvSpPr>
          <p:cNvPr id="298020" name="Text Box 36">
            <a:extLst>
              <a:ext uri="{FF2B5EF4-FFF2-40B4-BE49-F238E27FC236}">
                <a16:creationId xmlns:a16="http://schemas.microsoft.com/office/drawing/2014/main" id="{902F20B1-B487-4A12-9514-BBB3FC4D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708275"/>
            <a:ext cx="33115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不自反，不反自反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对称，不反对称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不传递</a:t>
            </a: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FF1F6C4D-E1AC-4375-BD1F-FE334A9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18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19" grpId="0"/>
      <p:bldP spid="2980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E306F55-0E7B-49CF-959B-E8720A0C6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4.4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关系的闭包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E48FADD-5F6E-48F4-ABE0-D6CB73EA5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闭包定义</a:t>
            </a:r>
          </a:p>
          <a:p>
            <a:r>
              <a:rPr lang="zh-CN" altLang="en-US" b="1" dirty="0">
                <a:latin typeface="宋体" panose="02010600030101010101" pitchFamily="2" charset="-122"/>
              </a:rPr>
              <a:t>闭包的构造方法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 集合表示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 矩阵表示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 图表示</a:t>
            </a:r>
          </a:p>
          <a:p>
            <a:r>
              <a:rPr lang="zh-CN" altLang="en-US" b="1" dirty="0">
                <a:latin typeface="宋体" panose="02010600030101010101" pitchFamily="2" charset="-122"/>
              </a:rPr>
              <a:t>闭包的性质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C49F5-36AF-4133-B21B-5AA6C421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19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7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66775" y="1447800"/>
            <a:ext cx="8025705" cy="3328988"/>
          </a:xfrm>
        </p:spPr>
        <p:txBody>
          <a:bodyPr/>
          <a:lstStyle/>
          <a:p>
            <a:pPr eaLnBrk="1" hangingPunct="1"/>
            <a:r>
              <a:rPr lang="zh-CN" altLang="zh-CN" sz="5200" b="1" dirty="0">
                <a:solidFill>
                  <a:srgbClr val="00B0F0"/>
                </a:solidFill>
              </a:rPr>
              <a:t>离散数学</a:t>
            </a:r>
            <a:r>
              <a:rPr lang="en-US" altLang="zh-CN" sz="5200" b="1" dirty="0">
                <a:solidFill>
                  <a:srgbClr val="00B0F0"/>
                </a:solidFill>
              </a:rPr>
              <a:t>· </a:t>
            </a:r>
            <a:r>
              <a:rPr lang="zh-CN" altLang="en-US" sz="5200" dirty="0">
                <a:solidFill>
                  <a:srgbClr val="00B0F0"/>
                </a:solidFill>
              </a:rPr>
              <a:t>二元关系与函数</a:t>
            </a:r>
            <a:endParaRPr lang="zh-CN" altLang="zh-CN" sz="5200" b="1" dirty="0">
              <a:solidFill>
                <a:srgbClr val="00B0F0"/>
              </a:solidFill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00014C95-A500-4D39-814A-2C6792D90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闭包定义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380CFBB-B0DC-4DEB-B12A-D97CD4238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705725" cy="4746625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是非空集合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自反（对称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传递）闭包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满足以下条件：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是自反的（对称的或传递的）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上任何包含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的自反（对称或传递）关系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一般将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的自反闭包记作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对称闭包记作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传递闭包记作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97DD0-F54D-4D65-BA0D-7489BB48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20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1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BB870CC3-CDC9-4C54-A66F-B80399BA4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193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2AA77D7F-E669-493E-BDE9-58BC4F354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56D83EC9-A995-4DCD-B49D-732232EDB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79930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用关系表达式构造</a:t>
            </a:r>
          </a:p>
          <a:p>
            <a:pPr algn="l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定理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则有      </a:t>
            </a:r>
            <a:b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(1)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(2)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(3)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∪…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说明：</a:t>
            </a:r>
          </a:p>
          <a:p>
            <a:pPr algn="l">
              <a:lnSpc>
                <a:spcPct val="110000"/>
              </a:lnSpc>
              <a:buFontTx/>
              <a:buChar char="•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对于有穷集合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|=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(3)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中的并是有  限的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</a:p>
          <a:p>
            <a:pPr algn="l">
              <a:lnSpc>
                <a:spcPct val="11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是自反的，则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是对称的，则  </a:t>
            </a:r>
          </a:p>
          <a:p>
            <a:pPr algn="l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是传递的，则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 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EF283A8-1628-45AD-BD89-51F43525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21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6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>
            <a:extLst>
              <a:ext uri="{FF2B5EF4-FFF2-40B4-BE49-F238E27FC236}">
                <a16:creationId xmlns:a16="http://schemas.microsoft.com/office/drawing/2014/main" id="{0FF79F69-318D-43B8-B512-555A98BBF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64500" cy="863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闭包的构造方法（续）</a:t>
            </a:r>
          </a:p>
        </p:txBody>
      </p:sp>
      <p:sp>
        <p:nvSpPr>
          <p:cNvPr id="22536" name="Text Box 2">
            <a:extLst>
              <a:ext uri="{FF2B5EF4-FFF2-40B4-BE49-F238E27FC236}">
                <a16:creationId xmlns:a16="http://schemas.microsoft.com/office/drawing/2014/main" id="{E6F7EB50-353F-4158-ABF1-092C0983B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63750"/>
            <a:ext cx="7920037" cy="451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设关系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的关系矩阵分别为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 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30000"/>
              </a:lnSpc>
            </a:pP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30000"/>
              </a:lnSpc>
            </a:pP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30000"/>
              </a:lnSpc>
            </a:pP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是和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同阶的单位矩阵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的转置矩阵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注意在上述等式中矩阵的元素相加时使用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逻辑加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35" name="Rectangle 4">
            <a:extLst>
              <a:ext uri="{FF2B5EF4-FFF2-40B4-BE49-F238E27FC236}">
                <a16:creationId xmlns:a16="http://schemas.microsoft.com/office/drawing/2014/main" id="{49D5F6D2-170B-4661-AA2B-BB35A64E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2" y="3455988"/>
            <a:ext cx="4537075" cy="1728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E 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’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solidFill>
                  <a:srgbClr val="0033CC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+ …</a:t>
            </a:r>
            <a:endParaRPr lang="zh-CN" altLang="en-US" sz="2800" dirty="0"/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F059841E-9D79-4027-B1C1-7CB526B7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381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C3A28F86-F38E-4BCB-B604-CD748C5DA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43211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用关系矩阵构造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403EC247-B917-467D-A47F-D3F7F09B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22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B1B03E27-7AEE-4432-AE6A-6E36A9C07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32656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闭包的构造方法（续）</a:t>
            </a:r>
          </a:p>
        </p:txBody>
      </p:sp>
      <p:sp>
        <p:nvSpPr>
          <p:cNvPr id="236547" name="Text Box 3">
            <a:extLst>
              <a:ext uri="{FF2B5EF4-FFF2-40B4-BE49-F238E27FC236}">
                <a16:creationId xmlns:a16="http://schemas.microsoft.com/office/drawing/2014/main" id="{778507FA-BCFF-4E60-9B3A-01F8ADEBD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5538"/>
            <a:ext cx="8388350" cy="485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用关系图构造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设关系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的关系图分别记为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的顶点集与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的顶点集相等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除了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的边以外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以下述方法添加新边： </a:t>
            </a:r>
            <a:endParaRPr lang="en-US" altLang="zh-CN" sz="2400" b="1" dirty="0">
              <a:latin typeface="Times New Roman" pitchFamily="18" charset="0"/>
              <a:ea typeface="宋体" charset="-122"/>
            </a:endParaRP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考察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的每个顶点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如果没有环就加上一个环，最终得到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i="1" baseline="-250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r </a:t>
            </a:r>
            <a:endParaRPr lang="en-US" altLang="zh-CN" sz="2400" b="1" dirty="0">
              <a:solidFill>
                <a:srgbClr val="FFFF00"/>
              </a:solidFill>
              <a:latin typeface="Times New Roman" pitchFamily="18" charset="0"/>
              <a:ea typeface="宋体" charset="-122"/>
            </a:endParaRP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考察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的每条边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如果有一条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到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的单向边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≠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中加一条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到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的反方向边，最终得到</a:t>
            </a:r>
            <a:r>
              <a:rPr lang="en-US" altLang="zh-CN" sz="2400" b="1" i="1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i="1" baseline="-25000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s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考察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的每个顶点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找从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出发的每一条路径，如果从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可到达路径中的任何结点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但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没有边，就加上这条边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当检查完所有的顶点后就得到图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i="1" baseline="-250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0056-98E4-4671-B3B9-83DC5AB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23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9">
            <a:extLst>
              <a:ext uri="{FF2B5EF4-FFF2-40B4-BE49-F238E27FC236}">
                <a16:creationId xmlns:a16="http://schemas.microsoft.com/office/drawing/2014/main" id="{B6839883-7831-4B3C-97C2-33E7DE91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b="4350"/>
          <a:stretch>
            <a:fillRect/>
          </a:stretch>
        </p:blipFill>
        <p:spPr bwMode="auto">
          <a:xfrm>
            <a:off x="827088" y="2997200"/>
            <a:ext cx="74168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>
            <a:extLst>
              <a:ext uri="{FF2B5EF4-FFF2-40B4-BE49-F238E27FC236}">
                <a16:creationId xmlns:a16="http://schemas.microsoft.com/office/drawing/2014/main" id="{A652CD2C-C8B8-410D-BB94-644A6EBCF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993063" cy="863600"/>
          </a:xfrm>
        </p:spPr>
        <p:txBody>
          <a:bodyPr/>
          <a:lstStyle/>
          <a:p>
            <a:r>
              <a:rPr lang="zh-CN" altLang="en-US" b="1"/>
              <a:t>实例</a:t>
            </a:r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53990A75-F5B0-4C86-90AA-AA09C49F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7991475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&gt;},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的关系图如下图所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6F395FA9-77BD-4057-A33E-11161E77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9338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62ED91FA-6D8D-44BB-81B3-7F365C29C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860800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584" name="Text Box 7">
            <a:extLst>
              <a:ext uri="{FF2B5EF4-FFF2-40B4-BE49-F238E27FC236}">
                <a16:creationId xmlns:a16="http://schemas.microsoft.com/office/drawing/2014/main" id="{72EF2A70-3DF9-4229-9C38-5E0BBF1E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805488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72B29E4F-8DC6-43B7-B3F7-946B2271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876925"/>
            <a:ext cx="59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3CD3F9F4-91BE-4AAB-840F-C82A87E7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24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4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4">
            <a:extLst>
              <a:ext uri="{FF2B5EF4-FFF2-40B4-BE49-F238E27FC236}">
                <a16:creationId xmlns:a16="http://schemas.microsoft.com/office/drawing/2014/main" id="{5D2D88FD-15A1-47A9-99BF-F82BA92A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669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课堂练习：给出关系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25604" name="Picture 32">
            <a:extLst>
              <a:ext uri="{FF2B5EF4-FFF2-40B4-BE49-F238E27FC236}">
                <a16:creationId xmlns:a16="http://schemas.microsoft.com/office/drawing/2014/main" id="{28F19CD7-6218-47D6-9C2E-ACEA4C8E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306C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4048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03F9071-22F1-4A3B-9710-E2441A64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25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186AEED9-4BB5-4314-B57B-B33DD08E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关系的性质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85083FCA-1AFC-466A-A24B-0A70B3329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/>
              <a:t>自反性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反自反性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对称性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反对称性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传递性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4925E-0893-4F63-A691-6C56F425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3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8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3686869-30A8-44DC-B17A-0D3300905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954"/>
            <a:ext cx="8229600" cy="110782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自反性与反自反性</a:t>
            </a: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05D4AD2E-C474-4122-8B6E-03CDF3F5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569325" cy="468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上的关系 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上是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自反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关系矩阵的主对角线元素都是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，关系图的每个顶点都有环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).</a:t>
            </a:r>
            <a:b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上是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反自反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关系矩阵的主对角线元素都是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，关系图的每个顶点都没有环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zh-CN" alt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实例：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自反关系：</a:t>
            </a:r>
            <a:r>
              <a:rPr lang="en-US" altLang="zh-CN" sz="2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上的全域关系 </a:t>
            </a:r>
            <a:r>
              <a:rPr lang="en-US" altLang="zh-CN" sz="2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恒等关系 </a:t>
            </a:r>
            <a:r>
              <a:rPr lang="en-US" altLang="zh-CN" sz="2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小于等于关系 </a:t>
            </a:r>
            <a:r>
              <a:rPr lang="en-US" altLang="zh-CN" sz="2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整除关系 </a:t>
            </a:r>
            <a:r>
              <a:rPr lang="en-US" altLang="zh-CN" sz="24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 baseline="-25000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反自反关系：实数集上的小于关系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           幂集上的真包含关系。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7951B-3339-410E-BCB2-5FF0CFDD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4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9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>
            <a:extLst>
              <a:ext uri="{FF2B5EF4-FFF2-40B4-BE49-F238E27FC236}">
                <a16:creationId xmlns:a16="http://schemas.microsoft.com/office/drawing/2014/main" id="{22D1F262-73FC-4B8B-ADC5-B5229D164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实例</a:t>
            </a:r>
          </a:p>
        </p:txBody>
      </p:sp>
      <p:sp>
        <p:nvSpPr>
          <p:cNvPr id="5124" name="Rectangle 1027">
            <a:extLst>
              <a:ext uri="{FF2B5EF4-FFF2-40B4-BE49-F238E27FC236}">
                <a16:creationId xmlns:a16="http://schemas.microsoft.com/office/drawing/2014/main" id="{5E032D92-0DEF-4C9F-B9CD-8937ADB23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24495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 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={1,2,3},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{&lt;1,1&gt;,&lt;2,2&gt;}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{&lt;1,1&gt;,&lt;2,2&gt;,&lt;3,3&gt;,&lt;1,2&gt;}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{&lt;1,3&gt;}</a:t>
            </a:r>
            <a:endParaRPr lang="en-US" altLang="zh-C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8772" name="Text Box 1028">
            <a:extLst>
              <a:ext uri="{FF2B5EF4-FFF2-40B4-BE49-F238E27FC236}">
                <a16:creationId xmlns:a16="http://schemas.microsoft.com/office/drawing/2014/main" id="{7FE63FA5-9D1A-425E-920D-5BD2AA86C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149725"/>
            <a:ext cx="676751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宋体" panose="02010600030101010101" pitchFamily="2" charset="-122"/>
              </a:rPr>
              <a:t>既不是自反也不是反自反的</a:t>
            </a:r>
            <a:endParaRPr lang="zh-CN" altLang="en-US" sz="2800" b="1" i="1" dirty="0">
              <a:solidFill>
                <a:schemeClr val="bg2">
                  <a:lumMod val="20000"/>
                  <a:lumOff val="80000"/>
                </a:schemeClr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自反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反自反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</a:p>
          <a:p>
            <a:pPr algn="l" eaLnBrk="1" hangingPunct="1"/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3102064-1AFA-444A-B76A-4FE958D6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5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032D134D-2EC6-4AA4-B858-D3BF32567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461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对称性与反对称性</a:t>
            </a: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F62BE152-E20E-4C46-B60C-CFFBDEFC1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137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 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（关系矩阵为对称矩阵；如果两顶点之间有边，一定是一对方向相反的边）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反对称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（如果两顶点之间有边，一定只有一条有向边）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实例：</a:t>
            </a:r>
          </a:p>
          <a:p>
            <a:pPr algn="l" eaLnBrk="1" hangingPunct="1"/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对称关系：    </a:t>
            </a:r>
            <a:r>
              <a:rPr lang="en-US" altLang="zh-CN" sz="24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上的全域关系</a:t>
            </a:r>
            <a:r>
              <a:rPr lang="en-US" altLang="zh-CN" sz="24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恒等关系</a:t>
            </a:r>
            <a:r>
              <a:rPr lang="en-US" altLang="zh-CN" sz="24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和空关系</a:t>
            </a:r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sz="24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反对称关系：恒等关系</a:t>
            </a:r>
            <a:r>
              <a:rPr lang="en-US" altLang="zh-CN" sz="24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空关系是</a:t>
            </a:r>
            <a:r>
              <a:rPr lang="en-US" altLang="zh-CN" sz="24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上的反对称关系</a:t>
            </a:r>
            <a:r>
              <a:rPr lang="en-US" altLang="zh-CN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FFE72-B818-4A76-A914-DB05FCA5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6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D4D8224-54CB-47B6-8C4E-5D2ED0B35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实例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9974D8B-0330-45D0-9C17-717B32092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229600" cy="2311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2  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{1,2,3},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都是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{&lt;1,1&gt;,&lt;2,2&gt;}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，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{&lt;1,1&gt;,&lt;1,2&gt;,&lt;2,1&gt;}</a:t>
            </a:r>
            <a:b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{&lt;1,2&gt;,&lt;1,3&gt;}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，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{&lt;1,2&gt;,&lt;2,1&gt;,&lt;1,3&gt;}  </a:t>
            </a:r>
            <a:endParaRPr lang="en-US" altLang="zh-CN" sz="2800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90820" name="Text Box 4">
            <a:extLst>
              <a:ext uri="{FF2B5EF4-FFF2-40B4-BE49-F238E27FC236}">
                <a16:creationId xmlns:a16="http://schemas.microsoft.com/office/drawing/2014/main" id="{90BA518F-ED02-40C6-A101-5CDE932B5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365625"/>
            <a:ext cx="576103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对称、反对称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.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对称，不反对称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i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反对称，不对称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.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不对称、也不反对称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algn="l" eaLnBrk="1" hangingPunct="1"/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7E9841-5DA5-4FBC-924C-9EDCE5FB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7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4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F70CE444-2248-442D-9FB2-FD2491D13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传递性</a:t>
            </a:r>
            <a:r>
              <a:rPr lang="zh-CN" altLang="en-US" b="1" dirty="0"/>
              <a:t>  </a:t>
            </a: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4EC3D6C6-1D33-4F89-A2F3-2D4C0A22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351837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定义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→&lt;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),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传递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(R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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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) 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（ 如果顶点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400" b="1" i="1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baseline="-25000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有边</a:t>
            </a: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顶点</a:t>
            </a:r>
            <a:r>
              <a:rPr lang="en-US" altLang="zh-CN" sz="2400" b="1" i="1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baseline="-25000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400" b="1" i="1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baseline="-25000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有边</a:t>
            </a: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则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400" b="1" i="1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baseline="-25000" dirty="0" err="1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有边）</a:t>
            </a:r>
          </a:p>
          <a:p>
            <a:pPr algn="l">
              <a:lnSpc>
                <a:spcPct val="120000"/>
              </a:lnSpc>
              <a:defRPr/>
            </a:pP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实例：</a:t>
            </a:r>
            <a:endParaRPr lang="zh-CN" altLang="en-US" sz="3200" b="1" i="1" dirty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en-US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上的全域关系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en-US" altLang="zh-CN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恒等关系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和空关系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</a:t>
            </a:r>
            <a:endParaRPr lang="zh-CN" altLang="en-US" sz="28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     小于等于关系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小于关系，整除关系，包含关系，</a:t>
            </a:r>
          </a:p>
          <a:p>
            <a:pPr algn="l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     真包含关系</a:t>
            </a:r>
            <a:b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</a:br>
            <a:endParaRPr lang="zh-CN" altLang="en-US" sz="2800" b="1" dirty="0">
              <a:solidFill>
                <a:schemeClr val="bg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06409-DAFA-443F-9976-2BD5A8A0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8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0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325ACAE3-ED90-4415-850D-C5D91EAF2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实例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7C1816E-5020-47E1-A4B5-6158942EF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229600" cy="216852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{1,2,3},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其中</a:t>
            </a:r>
            <a:b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{&lt;1,1&gt;,&lt;2,2&gt;}</a:t>
            </a:r>
            <a:b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{&lt;1,2&gt;,&lt;2,3&gt;}</a:t>
            </a:r>
            <a:b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{&lt;1,3&gt;}</a:t>
            </a:r>
            <a:b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endParaRPr lang="en-US" altLang="zh-CN" sz="2800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5686B41D-00FE-416F-973D-F914A73FE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508500"/>
            <a:ext cx="7200900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2800" b="1" i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上的传递关系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2800" b="1" i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sz="2800" b="1" i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上的传递关系</a:t>
            </a:r>
            <a:endParaRPr lang="zh-CN" altLang="en-US" sz="280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81E9A09-6D20-4AC5-9934-4F78F4ED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9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2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27718</TotalTime>
  <Words>2245</Words>
  <Application>Microsoft Office PowerPoint</Application>
  <PresentationFormat>全屏显示(4:3)</PresentationFormat>
  <Paragraphs>254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华文中宋</vt:lpstr>
      <vt:lpstr>宋体</vt:lpstr>
      <vt:lpstr>Arial</vt:lpstr>
      <vt:lpstr>Arial Black</vt:lpstr>
      <vt:lpstr>Century Gothic</vt:lpstr>
      <vt:lpstr>Times New Roman</vt:lpstr>
      <vt:lpstr>Wingdings</vt:lpstr>
      <vt:lpstr>Wingdings 3</vt:lpstr>
      <vt:lpstr>离子</vt:lpstr>
      <vt:lpstr>Discrete  Mathematics      </vt:lpstr>
      <vt:lpstr>离散数学· 二元关系与函数</vt:lpstr>
      <vt:lpstr>4.3 关系的性质</vt:lpstr>
      <vt:lpstr>自反性与反自反性</vt:lpstr>
      <vt:lpstr>实例</vt:lpstr>
      <vt:lpstr>对称性与反对称性</vt:lpstr>
      <vt:lpstr>实例</vt:lpstr>
      <vt:lpstr>传递性  </vt:lpstr>
      <vt:lpstr>实例</vt:lpstr>
      <vt:lpstr>关系性质的充要条件</vt:lpstr>
      <vt:lpstr>关系性质判别</vt:lpstr>
      <vt:lpstr>实例</vt:lpstr>
      <vt:lpstr>自反性证明</vt:lpstr>
      <vt:lpstr>对称性证明</vt:lpstr>
      <vt:lpstr>反对称性证明</vt:lpstr>
      <vt:lpstr>传递性证明</vt:lpstr>
      <vt:lpstr>运算与性质的关系</vt:lpstr>
      <vt:lpstr>PowerPoint 演示文稿</vt:lpstr>
      <vt:lpstr>4.4 关系的闭包</vt:lpstr>
      <vt:lpstr>闭包定义</vt:lpstr>
      <vt:lpstr>闭包的构造方法</vt:lpstr>
      <vt:lpstr>闭包的构造方法（续）</vt:lpstr>
      <vt:lpstr>闭包的构造方法（续）</vt:lpstr>
      <vt:lpstr>实例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Howdy Chang</cp:lastModifiedBy>
  <cp:revision>1034</cp:revision>
  <cp:lastPrinted>2018-09-19T08:00:44Z</cp:lastPrinted>
  <dcterms:created xsi:type="dcterms:W3CDTF">2004-11-29T12:10:45Z</dcterms:created>
  <dcterms:modified xsi:type="dcterms:W3CDTF">2020-11-11T00:18:38Z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