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7"/>
  </p:notesMasterIdLst>
  <p:sldIdLst>
    <p:sldId id="256" r:id="rId2"/>
    <p:sldId id="275" r:id="rId3"/>
    <p:sldId id="262" r:id="rId4"/>
    <p:sldId id="263" r:id="rId5"/>
    <p:sldId id="264" r:id="rId6"/>
    <p:sldId id="274" r:id="rId7"/>
    <p:sldId id="273" r:id="rId8"/>
    <p:sldId id="271" r:id="rId9"/>
    <p:sldId id="265" r:id="rId10"/>
    <p:sldId id="27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5"/>
    <p:restoredTop sz="94718"/>
  </p:normalViewPr>
  <p:slideViewPr>
    <p:cSldViewPr snapToGrid="0">
      <p:cViewPr varScale="1">
        <p:scale>
          <a:sx n="122" d="100"/>
          <a:sy n="122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07B81-470E-3E46-9AE3-34D808805C4D}" type="datetimeFigureOut">
              <a:rPr kumimoji="1" lang="zh-CN" altLang="en-US" smtClean="0"/>
              <a:t>2020/9/19 Saturday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3D380-8C41-6E40-B827-F845A4A95F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2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im/post/684490393358488372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是一种在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虚拟机上运行的静态类型编程语言，它也可以被编译成为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源代码。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3D380-8C41-6E40-B827-F845A4A95FD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25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史上最全</a:t>
            </a:r>
            <a:r>
              <a:rPr lang="en-US" altLang="zh-CN" dirty="0" smtClean="0">
                <a:hlinkClick r:id="rId3"/>
              </a:rPr>
              <a:t>Android </a:t>
            </a:r>
            <a:r>
              <a:rPr lang="en-US" altLang="zh-CN" dirty="0" err="1" smtClean="0">
                <a:hlinkClick r:id="rId3"/>
              </a:rPr>
              <a:t>build.gradle</a:t>
            </a:r>
            <a:r>
              <a:rPr lang="zh-CN" altLang="en-US" dirty="0" smtClean="0">
                <a:hlinkClick r:id="rId3"/>
              </a:rPr>
              <a:t>配置详解</a:t>
            </a:r>
            <a:r>
              <a:rPr lang="zh-CN" altLang="en-US" baseline="0" dirty="0" smtClean="0">
                <a:hlinkClick r:id="rId3"/>
              </a:rPr>
              <a:t> </a:t>
            </a:r>
            <a:r>
              <a:rPr lang="en-US" altLang="zh-CN" dirty="0" smtClean="0">
                <a:hlinkClick r:id="rId3"/>
              </a:rPr>
              <a:t>https://juejin.im/post/6844903933584883720</a:t>
            </a:r>
            <a:endParaRPr lang="en-US" altLang="zh-CN" dirty="0" smtClean="0"/>
          </a:p>
          <a:p>
            <a:r>
              <a:rPr lang="en-US" altLang="zh-CN" dirty="0" smtClean="0"/>
              <a:t>Groovy </a:t>
            </a:r>
            <a:r>
              <a:rPr lang="zh-CN" altLang="en-US" dirty="0" smtClean="0"/>
              <a:t>语言快速入门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https://www.jianshu.com/p/e8dec95c4326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3D380-8C41-6E40-B827-F845A4A95FD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66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3D380-8C41-6E40-B827-F845A4A95FD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69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8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5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2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2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8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7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effectLst/>
              </a:defRPr>
            </a:lvl1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7360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4893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1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2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1510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84F04C-7BE5-4800-BEFE-CF1A78709C76}" type="datetimeFigureOut">
              <a:rPr lang="zh-CN" altLang="en-US" smtClean="0"/>
              <a:t>2020/9/19 Saturday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xmlns="" id="{FBCE08FF-9CB4-D143-BB9E-6A8D4404FE45}"/>
              </a:ext>
            </a:extLst>
          </p:cNvPr>
          <p:cNvSpPr txBox="1">
            <a:spLocks/>
          </p:cNvSpPr>
          <p:nvPr userDrawn="1"/>
        </p:nvSpPr>
        <p:spPr>
          <a:xfrm>
            <a:off x="8657617" y="6487054"/>
            <a:ext cx="3534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第一行代码</a:t>
            </a:r>
            <a:r>
              <a:rPr lang="en-US" altLang="zh-CN" dirty="0"/>
              <a:t>——Android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随书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13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</a:t>
            </a:r>
            <a:r>
              <a:rPr lang="zh-CN" altLang="en-US" sz="3200" dirty="0"/>
              <a:t>章 开始启程，你的第一行</a:t>
            </a:r>
            <a:r>
              <a:rPr lang="en-US" altLang="zh-CN" sz="3200" dirty="0"/>
              <a:t>Android</a:t>
            </a:r>
            <a:r>
              <a:rPr lang="zh-CN" altLang="en-US" sz="3200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411736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app</a:t>
            </a:r>
            <a:r>
              <a:rPr lang="zh-CN" altLang="en-US" sz="2400" dirty="0"/>
              <a:t>模块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3694566" y="2088163"/>
            <a:ext cx="80575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src</a:t>
            </a:r>
            <a:r>
              <a:rPr lang="en-US" altLang="zh-CN" dirty="0" smtClean="0"/>
              <a:t>: Java </a:t>
            </a:r>
            <a:r>
              <a:rPr lang="zh-CN" altLang="en-US" dirty="0" smtClean="0"/>
              <a:t>源代码所在的文件夹。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/>
              <a:t>R.java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app-build-generated-source-r-androidTest-com.example.helloworldbaseactivity-R</a:t>
            </a:r>
            <a:r>
              <a:rPr lang="zh-CN" altLang="en-US" dirty="0" smtClean="0"/>
              <a:t>）：在建立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时自动生成的，这个文件是只读模式，不能修改，是定义该项目所有资源的索引文件。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 smtClean="0"/>
              <a:t>drawable</a:t>
            </a:r>
            <a:r>
              <a:rPr lang="en-US" altLang="zh-CN" dirty="0" smtClean="0"/>
              <a:t>: </a:t>
            </a:r>
            <a:r>
              <a:rPr lang="zh-CN" altLang="en-US" dirty="0" smtClean="0"/>
              <a:t>放资源文件的文件夹，如程序的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，图片等。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smtClean="0"/>
              <a:t>AndroidManifest.xml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包含了该项目所使用的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以及其使用的文件权限等。如新增一个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，为应用程序添加访问网络的权限，都需要在该文件设置。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9" y="2220953"/>
            <a:ext cx="2967368" cy="4172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分析项目中的资源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3829617" y="2413337"/>
            <a:ext cx="8057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drawable</a:t>
            </a:r>
            <a:r>
              <a:rPr lang="zh-CN" altLang="en-US" dirty="0"/>
              <a:t>开头的目录都是用来放图片的。</a:t>
            </a:r>
          </a:p>
          <a:p>
            <a:endParaRPr lang="zh-CN" altLang="en-US" dirty="0"/>
          </a:p>
          <a:p>
            <a:r>
              <a:rPr lang="en-US" altLang="zh-CN" dirty="0"/>
              <a:t>mipmap</a:t>
            </a:r>
            <a:r>
              <a:rPr lang="zh-CN" altLang="en-US" dirty="0"/>
              <a:t>开头的目录都是用来放应用图标的。</a:t>
            </a:r>
          </a:p>
          <a:p>
            <a:endParaRPr lang="zh-CN" altLang="en-US" dirty="0"/>
          </a:p>
          <a:p>
            <a:r>
              <a:rPr lang="en-US" altLang="zh-CN" dirty="0"/>
              <a:t>values</a:t>
            </a:r>
            <a:r>
              <a:rPr lang="zh-CN" altLang="en-US" dirty="0"/>
              <a:t>开头的目录都是用来放字符串、样式、颜色等配置的。</a:t>
            </a:r>
          </a:p>
          <a:p>
            <a:endParaRPr lang="zh-CN" altLang="en-US" dirty="0"/>
          </a:p>
          <a:p>
            <a:r>
              <a:rPr lang="en-US" altLang="zh-CN" dirty="0"/>
              <a:t>layout</a:t>
            </a:r>
            <a:r>
              <a:rPr lang="zh-CN" altLang="en-US" dirty="0"/>
              <a:t>开头的目录都是用来放布局文件的。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E5C1ECC-1BC0-42D0-8987-49A5F74AC6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3922"/>
            <a:ext cx="2804886" cy="26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0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 err="1"/>
              <a:t>build.gradle</a:t>
            </a:r>
            <a:r>
              <a:rPr lang="zh-CN" altLang="en-US" sz="2400" dirty="0"/>
              <a:t>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234461" y="1927585"/>
            <a:ext cx="716670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buildscript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{</a:t>
            </a:r>
            <a:br>
              <a:rPr lang="en-US" altLang="zh-CN" sz="1600" dirty="0"/>
            </a:br>
            <a:r>
              <a:rPr lang="en-US" altLang="zh-CN" sz="1600" dirty="0"/>
              <a:t>    repositories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jcenter</a:t>
            </a:r>
            <a:r>
              <a:rPr lang="en-US" altLang="zh-CN" sz="1600" dirty="0"/>
              <a:t>()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    dependencies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classpath</a:t>
            </a:r>
            <a:r>
              <a:rPr lang="en-US" altLang="zh-CN" sz="1600" dirty="0"/>
              <a:t> </a:t>
            </a:r>
            <a:r>
              <a:rPr lang="en-US" altLang="zh-CN" sz="1600" b="1" dirty="0"/>
              <a:t>'com.android.tools.build:gradle:2.2.0'</a:t>
            </a:r>
            <a:br>
              <a:rPr lang="en-US" altLang="zh-CN" sz="1600" b="1" dirty="0"/>
            </a:br>
            <a:r>
              <a:rPr lang="en-US" altLang="zh-CN" sz="1600" b="1" dirty="0"/>
              <a:t/>
            </a:r>
            <a:br>
              <a:rPr lang="en-US" altLang="zh-CN" sz="1600" b="1" dirty="0"/>
            </a:br>
            <a:r>
              <a:rPr lang="en-US" altLang="zh-CN" sz="1600" b="1" dirty="0"/>
              <a:t>        </a:t>
            </a:r>
            <a:r>
              <a:rPr lang="en-US" altLang="zh-CN" sz="1600" i="1" dirty="0"/>
              <a:t>// NOTE: Do not place your application dependencies here; they belong</a:t>
            </a:r>
            <a:br>
              <a:rPr lang="en-US" altLang="zh-CN" sz="1600" i="1" dirty="0"/>
            </a:br>
            <a:r>
              <a:rPr lang="en-US" altLang="zh-CN" sz="1600" i="1" dirty="0"/>
              <a:t>        // in the individual module </a:t>
            </a:r>
            <a:r>
              <a:rPr lang="en-US" altLang="zh-CN" sz="1600" i="1" dirty="0" err="1"/>
              <a:t>build.gradle</a:t>
            </a:r>
            <a:r>
              <a:rPr lang="en-US" altLang="zh-CN" sz="1600" i="1" dirty="0"/>
              <a:t> files</a:t>
            </a:r>
            <a:br>
              <a:rPr lang="en-US" altLang="zh-CN" sz="1600" i="1" dirty="0"/>
            </a:br>
            <a:r>
              <a:rPr lang="en-US" altLang="zh-CN" sz="1600" i="1" dirty="0"/>
              <a:t>    </a:t>
            </a:r>
            <a:r>
              <a:rPr lang="en-US" altLang="zh-CN" sz="1600" dirty="0"/>
              <a:t>}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allprojects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  repositories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jcenter</a:t>
            </a:r>
            <a:r>
              <a:rPr lang="en-US" altLang="zh-CN" sz="1600" dirty="0"/>
              <a:t>()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task clean(</a:t>
            </a:r>
            <a:r>
              <a:rPr lang="en-US" altLang="zh-CN" sz="1600" b="1" dirty="0"/>
              <a:t>type</a:t>
            </a:r>
            <a:r>
              <a:rPr lang="en-US" altLang="zh-CN" sz="1600" dirty="0"/>
              <a:t>: Delete) {</a:t>
            </a:r>
            <a:br>
              <a:rPr lang="en-US" altLang="zh-CN" sz="1600" dirty="0"/>
            </a:br>
            <a:r>
              <a:rPr lang="en-US" altLang="zh-CN" sz="1600" dirty="0"/>
              <a:t>    delete </a:t>
            </a:r>
            <a:r>
              <a:rPr lang="en-US" altLang="zh-CN" sz="1600" dirty="0" err="1"/>
              <a:t>rootProject.buildDir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6846277" y="2088163"/>
            <a:ext cx="4905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Repositories </a:t>
            </a:r>
            <a:r>
              <a:rPr lang="zh-CN" altLang="en-US" dirty="0" smtClean="0"/>
              <a:t>声明了</a:t>
            </a:r>
            <a:r>
              <a:rPr lang="en-US" altLang="zh-CN" dirty="0" err="1" smtClean="0"/>
              <a:t>jcenter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配置，即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项目代码托管到</a:t>
            </a:r>
            <a:r>
              <a:rPr lang="en-US" altLang="zh-CN" dirty="0" err="1" smtClean="0"/>
              <a:t>jcenter</a:t>
            </a:r>
            <a:r>
              <a:rPr lang="zh-CN" altLang="en-US" dirty="0" smtClean="0"/>
              <a:t>代码托管仓库，方便在其它项目引用</a:t>
            </a:r>
            <a:r>
              <a:rPr lang="en-US" altLang="zh-CN" dirty="0" err="1" smtClean="0"/>
              <a:t>jcenter</a:t>
            </a:r>
            <a:r>
              <a:rPr lang="zh-CN" altLang="en-US" dirty="0" smtClean="0"/>
              <a:t>上的开源代码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声明了 </a:t>
            </a:r>
            <a:r>
              <a:rPr lang="en-US" altLang="zh-CN" dirty="0" smtClean="0"/>
              <a:t>com.android.tools.build:gradle:2.2.0 </a:t>
            </a:r>
            <a:r>
              <a:rPr lang="zh-CN" altLang="en-US" dirty="0" smtClean="0"/>
              <a:t>插件，应用于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666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app/</a:t>
            </a:r>
            <a:r>
              <a:rPr lang="en-US" altLang="zh-CN" sz="2400" dirty="0" err="1"/>
              <a:t>build.gradle</a:t>
            </a:r>
            <a:r>
              <a:rPr lang="zh-CN" altLang="en-US" sz="2400" dirty="0"/>
              <a:t>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314588" y="1406168"/>
            <a:ext cx="80575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apply </a:t>
            </a:r>
            <a:r>
              <a:rPr lang="en-US" altLang="zh-CN" sz="1100" b="1" dirty="0"/>
              <a:t>plugin</a:t>
            </a:r>
            <a:r>
              <a:rPr lang="en-US" altLang="zh-CN" sz="1100" dirty="0"/>
              <a:t>: </a:t>
            </a:r>
            <a:r>
              <a:rPr lang="en-US" altLang="zh-CN" sz="1100" b="1" dirty="0"/>
              <a:t>'</a:t>
            </a:r>
            <a:r>
              <a:rPr lang="en-US" altLang="zh-CN" sz="1100" b="1" dirty="0" err="1"/>
              <a:t>com.android.application</a:t>
            </a:r>
            <a:r>
              <a:rPr lang="en-US" altLang="zh-CN" sz="1100" b="1" dirty="0"/>
              <a:t>'</a:t>
            </a:r>
            <a:br>
              <a:rPr lang="en-US" altLang="zh-CN" sz="1100" b="1" dirty="0"/>
            </a:br>
            <a:r>
              <a:rPr lang="en-US" altLang="zh-CN" sz="1100" b="1" dirty="0"/>
              <a:t/>
            </a:r>
            <a:br>
              <a:rPr lang="en-US" altLang="zh-CN" sz="1100" b="1" dirty="0"/>
            </a:br>
            <a:r>
              <a:rPr lang="en-US" altLang="zh-CN" sz="1100" dirty="0"/>
              <a:t>android {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dirty="0" err="1"/>
              <a:t>compileSdkVersion</a:t>
            </a:r>
            <a:r>
              <a:rPr lang="en-US" altLang="zh-CN" sz="1100" dirty="0"/>
              <a:t> </a:t>
            </a:r>
            <a:r>
              <a:rPr lang="en-US" altLang="zh-CN" sz="1100" dirty="0"/>
              <a:t>26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dirty="0" err="1"/>
              <a:t>buildToolsVersion</a:t>
            </a:r>
            <a:r>
              <a:rPr lang="en-US" altLang="zh-CN" sz="1100" dirty="0"/>
              <a:t> </a:t>
            </a:r>
            <a:r>
              <a:rPr lang="en-US" altLang="zh-CN" sz="1100" b="1" dirty="0"/>
              <a:t>"30.0.1"</a:t>
            </a:r>
            <a:br>
              <a:rPr lang="en-US" altLang="zh-CN" sz="1100" b="1" dirty="0"/>
            </a:br>
            <a:r>
              <a:rPr lang="en-US" altLang="zh-CN" sz="1100" b="1" dirty="0"/>
              <a:t>    </a:t>
            </a:r>
            <a:r>
              <a:rPr lang="en-US" altLang="zh-CN" sz="1100" dirty="0" err="1"/>
              <a:t>defaultConfig</a:t>
            </a:r>
            <a:r>
              <a:rPr lang="en-US" altLang="zh-CN" sz="1100" dirty="0"/>
              <a:t>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applicationId</a:t>
            </a:r>
            <a:r>
              <a:rPr lang="en-US" altLang="zh-CN" sz="1100" dirty="0"/>
              <a:t> </a:t>
            </a:r>
            <a:r>
              <a:rPr lang="en-US" altLang="zh-CN" sz="1100" b="1" dirty="0"/>
              <a:t>"</a:t>
            </a:r>
            <a:r>
              <a:rPr lang="en-US" altLang="zh-CN" sz="1100" b="1" dirty="0" err="1"/>
              <a:t>com.example.helloworldbaseactivity</a:t>
            </a:r>
            <a:r>
              <a:rPr lang="en-US" altLang="zh-CN" sz="1100" b="1" dirty="0"/>
              <a:t>"</a:t>
            </a:r>
            <a:br>
              <a:rPr lang="en-US" altLang="zh-CN" sz="1100" b="1" dirty="0"/>
            </a:br>
            <a:r>
              <a:rPr lang="en-US" altLang="zh-CN" sz="1100" b="1" dirty="0"/>
              <a:t>        </a:t>
            </a:r>
            <a:r>
              <a:rPr lang="en-US" altLang="zh-CN" sz="1100" dirty="0" err="1"/>
              <a:t>minSdkVersion</a:t>
            </a:r>
            <a:r>
              <a:rPr lang="en-US" altLang="zh-CN" sz="1100" dirty="0"/>
              <a:t> </a:t>
            </a:r>
            <a:r>
              <a:rPr lang="en-US" altLang="zh-CN" sz="1100" dirty="0"/>
              <a:t>24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targetSdkVersion</a:t>
            </a:r>
            <a:r>
              <a:rPr lang="en-US" altLang="zh-CN" sz="1100" dirty="0"/>
              <a:t> </a:t>
            </a:r>
            <a:r>
              <a:rPr lang="en-US" altLang="zh-CN" sz="1100" dirty="0"/>
              <a:t>26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versionCode</a:t>
            </a:r>
            <a:r>
              <a:rPr lang="en-US" altLang="zh-CN" sz="1100" dirty="0"/>
              <a:t> </a:t>
            </a:r>
            <a:r>
              <a:rPr lang="en-US" altLang="zh-CN" sz="1100" dirty="0"/>
              <a:t>1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versionName</a:t>
            </a:r>
            <a:r>
              <a:rPr lang="en-US" altLang="zh-CN" sz="1100" dirty="0"/>
              <a:t> </a:t>
            </a:r>
            <a:r>
              <a:rPr lang="en-US" altLang="zh-CN" sz="1100" b="1" dirty="0"/>
              <a:t>"1.0"</a:t>
            </a:r>
            <a:br>
              <a:rPr lang="en-US" altLang="zh-CN" sz="1100" b="1" dirty="0"/>
            </a:br>
            <a:r>
              <a:rPr lang="en-US" altLang="zh-CN" sz="1100" b="1" dirty="0"/>
              <a:t>        </a:t>
            </a:r>
            <a:r>
              <a:rPr lang="en-US" altLang="zh-CN" sz="1100" dirty="0" err="1"/>
              <a:t>testInstrumentationRunner</a:t>
            </a:r>
            <a:r>
              <a:rPr lang="en-US" altLang="zh-CN" sz="1100" dirty="0"/>
              <a:t> </a:t>
            </a:r>
            <a:r>
              <a:rPr lang="en-US" altLang="zh-CN" sz="1100" b="1" dirty="0"/>
              <a:t>"</a:t>
            </a:r>
            <a:r>
              <a:rPr lang="en-US" altLang="zh-CN" sz="1100" b="1" dirty="0" err="1"/>
              <a:t>android.support.test.runner.AndroidJUnitRunner</a:t>
            </a:r>
            <a:r>
              <a:rPr lang="en-US" altLang="zh-CN" sz="1100" b="1" dirty="0"/>
              <a:t>"</a:t>
            </a:r>
            <a:br>
              <a:rPr lang="en-US" altLang="zh-CN" sz="1100" b="1" dirty="0"/>
            </a:br>
            <a:r>
              <a:rPr lang="en-US" altLang="zh-CN" sz="1100" b="1" dirty="0"/>
              <a:t>    </a:t>
            </a: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dirty="0" err="1"/>
              <a:t>buildTypes</a:t>
            </a:r>
            <a:r>
              <a:rPr lang="en-US" altLang="zh-CN" sz="1100" dirty="0"/>
              <a:t> {</a:t>
            </a:r>
            <a:br>
              <a:rPr lang="en-US" altLang="zh-CN" sz="1100" dirty="0"/>
            </a:br>
            <a:r>
              <a:rPr lang="en-US" altLang="zh-CN" sz="1100" dirty="0"/>
              <a:t>        release {</a:t>
            </a:r>
            <a:br>
              <a:rPr lang="en-US" altLang="zh-CN" sz="1100" dirty="0"/>
            </a:br>
            <a:r>
              <a:rPr lang="en-US" altLang="zh-CN" sz="1100" dirty="0"/>
              <a:t>            </a:t>
            </a:r>
            <a:r>
              <a:rPr lang="en-US" altLang="zh-CN" sz="1100" dirty="0" err="1"/>
              <a:t>minifyEnabled</a:t>
            </a:r>
            <a:r>
              <a:rPr lang="en-US" altLang="zh-CN" sz="1100" dirty="0"/>
              <a:t> </a:t>
            </a:r>
            <a:r>
              <a:rPr lang="en-US" altLang="zh-CN" sz="1100" b="1" dirty="0"/>
              <a:t>false</a:t>
            </a:r>
            <a:br>
              <a:rPr lang="en-US" altLang="zh-CN" sz="1100" b="1" dirty="0"/>
            </a:br>
            <a:r>
              <a:rPr lang="en-US" altLang="zh-CN" sz="1100" b="1" dirty="0"/>
              <a:t>            </a:t>
            </a:r>
            <a:r>
              <a:rPr lang="en-US" altLang="zh-CN" sz="1100" dirty="0" err="1"/>
              <a:t>proguardFiles</a:t>
            </a:r>
            <a:r>
              <a:rPr lang="en-US" altLang="zh-CN" sz="1100" dirty="0"/>
              <a:t> </a:t>
            </a:r>
            <a:r>
              <a:rPr lang="en-US" altLang="zh-CN" sz="1100" dirty="0" err="1"/>
              <a:t>getDefaultProguardFile</a:t>
            </a:r>
            <a:r>
              <a:rPr lang="en-US" altLang="zh-CN" sz="1100" dirty="0"/>
              <a:t>(</a:t>
            </a:r>
            <a:r>
              <a:rPr lang="en-US" altLang="zh-CN" sz="1100" b="1" dirty="0"/>
              <a:t>'proguard-android.txt'</a:t>
            </a:r>
            <a:r>
              <a:rPr lang="en-US" altLang="zh-CN" sz="1100" dirty="0"/>
              <a:t>), </a:t>
            </a:r>
            <a:r>
              <a:rPr lang="en-US" altLang="zh-CN" sz="1100" b="1" dirty="0"/>
              <a:t>'proguard-rules.pro'</a:t>
            </a:r>
            <a:br>
              <a:rPr lang="en-US" altLang="zh-CN" sz="1100" b="1" dirty="0"/>
            </a:br>
            <a:r>
              <a:rPr lang="en-US" altLang="zh-CN" sz="1100" b="1" dirty="0"/>
              <a:t>        </a:t>
            </a: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/>
              <a:t>dependencies {</a:t>
            </a:r>
            <a:br>
              <a:rPr lang="en-US" altLang="zh-CN" sz="1100" dirty="0"/>
            </a:br>
            <a:r>
              <a:rPr lang="en-US" altLang="zh-CN" sz="1100" dirty="0"/>
              <a:t>    compile </a:t>
            </a:r>
            <a:r>
              <a:rPr lang="en-US" altLang="zh-CN" sz="1100" dirty="0" err="1"/>
              <a:t>fileTree</a:t>
            </a:r>
            <a:r>
              <a:rPr lang="en-US" altLang="zh-CN" sz="1100" dirty="0"/>
              <a:t>(</a:t>
            </a:r>
            <a:r>
              <a:rPr lang="en-US" altLang="zh-CN" sz="1100" b="1" dirty="0" err="1"/>
              <a:t>dir</a:t>
            </a:r>
            <a:r>
              <a:rPr lang="en-US" altLang="zh-CN" sz="1100" dirty="0"/>
              <a:t>: </a:t>
            </a:r>
            <a:r>
              <a:rPr lang="en-US" altLang="zh-CN" sz="1100" b="1" dirty="0"/>
              <a:t>'libs'</a:t>
            </a:r>
            <a:r>
              <a:rPr lang="en-US" altLang="zh-CN" sz="1100" dirty="0"/>
              <a:t>, </a:t>
            </a:r>
            <a:r>
              <a:rPr lang="en-US" altLang="zh-CN" sz="1100" b="1" dirty="0"/>
              <a:t>include</a:t>
            </a:r>
            <a:r>
              <a:rPr lang="en-US" altLang="zh-CN" sz="1100" dirty="0"/>
              <a:t>: [</a:t>
            </a:r>
            <a:r>
              <a:rPr lang="en-US" altLang="zh-CN" sz="1100" b="1" dirty="0"/>
              <a:t>'*.jar'</a:t>
            </a:r>
            <a:r>
              <a:rPr lang="en-US" altLang="zh-CN" sz="1100" dirty="0"/>
              <a:t>])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dirty="0" err="1"/>
              <a:t>androidTestCompile</a:t>
            </a:r>
            <a:r>
              <a:rPr lang="en-US" altLang="zh-CN" sz="1100" dirty="0"/>
              <a:t>(</a:t>
            </a:r>
            <a:r>
              <a:rPr lang="en-US" altLang="zh-CN" sz="1100" b="1" dirty="0"/>
              <a:t>'com.android.support.test.espresso:espresso-core:2.2.2'</a:t>
            </a:r>
            <a:r>
              <a:rPr lang="en-US" altLang="zh-CN" sz="1100" dirty="0"/>
              <a:t>, {</a:t>
            </a:r>
            <a:br>
              <a:rPr lang="en-US" altLang="zh-CN" sz="1100" dirty="0"/>
            </a:br>
            <a:r>
              <a:rPr lang="en-US" altLang="zh-CN" sz="1100" dirty="0"/>
              <a:t>        exclude </a:t>
            </a:r>
            <a:r>
              <a:rPr lang="en-US" altLang="zh-CN" sz="1100" b="1" dirty="0"/>
              <a:t>group</a:t>
            </a:r>
            <a:r>
              <a:rPr lang="en-US" altLang="zh-CN" sz="1100" dirty="0"/>
              <a:t>: </a:t>
            </a:r>
            <a:r>
              <a:rPr lang="en-US" altLang="zh-CN" sz="1100" b="1" dirty="0"/>
              <a:t>'</a:t>
            </a:r>
            <a:r>
              <a:rPr lang="en-US" altLang="zh-CN" sz="1100" b="1" dirty="0" err="1"/>
              <a:t>com.android.support</a:t>
            </a:r>
            <a:r>
              <a:rPr lang="en-US" altLang="zh-CN" sz="1100" b="1" dirty="0"/>
              <a:t>'</a:t>
            </a:r>
            <a:r>
              <a:rPr lang="en-US" altLang="zh-CN" sz="1100" dirty="0"/>
              <a:t>, </a:t>
            </a:r>
            <a:r>
              <a:rPr lang="en-US" altLang="zh-CN" sz="1100" b="1" dirty="0"/>
              <a:t>module</a:t>
            </a:r>
            <a:r>
              <a:rPr lang="en-US" altLang="zh-CN" sz="1100" dirty="0"/>
              <a:t>: </a:t>
            </a:r>
            <a:r>
              <a:rPr lang="en-US" altLang="zh-CN" sz="1100" b="1" dirty="0"/>
              <a:t>'support-annotations'</a:t>
            </a:r>
            <a:br>
              <a:rPr lang="en-US" altLang="zh-CN" sz="1100" b="1" dirty="0"/>
            </a:br>
            <a:r>
              <a:rPr lang="en-US" altLang="zh-CN" sz="1100" b="1" dirty="0"/>
              <a:t>    </a:t>
            </a:r>
            <a:r>
              <a:rPr lang="en-US" altLang="zh-CN" sz="1100" dirty="0"/>
              <a:t>})</a:t>
            </a:r>
            <a:br>
              <a:rPr lang="en-US" altLang="zh-CN" sz="1100" dirty="0"/>
            </a:br>
            <a:r>
              <a:rPr lang="en-US" altLang="zh-CN" sz="1100" dirty="0"/>
              <a:t>    compile </a:t>
            </a:r>
            <a:r>
              <a:rPr lang="en-US" altLang="zh-CN" sz="1100" b="1" dirty="0"/>
              <a:t>'com.android.support:appcompat-v7:26.0.0-alpha1'</a:t>
            </a:r>
            <a:br>
              <a:rPr lang="en-US" altLang="zh-CN" sz="1100" b="1" dirty="0"/>
            </a:br>
            <a:r>
              <a:rPr lang="en-US" altLang="zh-CN" sz="1100" b="1" dirty="0"/>
              <a:t>    </a:t>
            </a:r>
            <a:r>
              <a:rPr lang="en-US" altLang="zh-CN" sz="1100" dirty="0"/>
              <a:t>compile </a:t>
            </a:r>
            <a:r>
              <a:rPr lang="en-US" altLang="zh-CN" sz="1100" b="1" dirty="0"/>
              <a:t>'com.android.support:design:26.0.0-alpha1'</a:t>
            </a:r>
            <a:br>
              <a:rPr lang="en-US" altLang="zh-CN" sz="1100" b="1" dirty="0"/>
            </a:br>
            <a:r>
              <a:rPr lang="en-US" altLang="zh-CN" sz="1100" b="1" dirty="0"/>
              <a:t>    </a:t>
            </a:r>
            <a:r>
              <a:rPr lang="en-US" altLang="zh-CN" sz="1100" dirty="0" err="1"/>
              <a:t>testCompile</a:t>
            </a:r>
            <a:r>
              <a:rPr lang="en-US" altLang="zh-CN" sz="1100" dirty="0"/>
              <a:t> </a:t>
            </a:r>
            <a:r>
              <a:rPr lang="en-US" altLang="zh-CN" sz="1100" b="1" dirty="0"/>
              <a:t>'junit:junit:4.12'</a:t>
            </a:r>
            <a:br>
              <a:rPr lang="en-US" altLang="zh-CN" sz="1100" b="1" dirty="0"/>
            </a:br>
            <a:r>
              <a:rPr lang="en-US" altLang="zh-CN" sz="1100" dirty="0"/>
              <a:t>}</a:t>
            </a:r>
            <a:endParaRPr lang="en-US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5892800" y="2088163"/>
            <a:ext cx="5859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Com.android.application</a:t>
            </a:r>
            <a:r>
              <a:rPr lang="en-US" altLang="zh-CN" dirty="0" smtClean="0"/>
              <a:t>: </a:t>
            </a:r>
            <a:r>
              <a:rPr lang="zh-CN" altLang="en-US" dirty="0" smtClean="0"/>
              <a:t>应用程序模块，可以直接运行</a:t>
            </a:r>
            <a:endParaRPr lang="en-US" altLang="zh-CN" dirty="0" smtClean="0"/>
          </a:p>
          <a:p>
            <a:r>
              <a:rPr lang="en-US" altLang="zh-CN" dirty="0" err="1" smtClean="0"/>
              <a:t>Com.android.library</a:t>
            </a:r>
            <a:r>
              <a:rPr lang="en-US" altLang="zh-CN" dirty="0" smtClean="0"/>
              <a:t>: </a:t>
            </a:r>
            <a:r>
              <a:rPr lang="zh-CN" altLang="en-US" dirty="0" smtClean="0"/>
              <a:t>库模块依附于别的应用程序模块运行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一般三种依赖关系：本地依赖、库依赖与远程依赖</a:t>
            </a:r>
            <a:endParaRPr lang="en-US" altLang="zh-CN" dirty="0" smtClean="0"/>
          </a:p>
          <a:p>
            <a:r>
              <a:rPr lang="zh-CN" altLang="en-US" dirty="0" smtClean="0"/>
              <a:t>本地依赖：对本地的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包或目录添加依赖关系</a:t>
            </a:r>
            <a:endParaRPr lang="en-US" altLang="zh-CN" dirty="0" smtClean="0"/>
          </a:p>
          <a:p>
            <a:r>
              <a:rPr lang="en-US" altLang="zh-CN" dirty="0" smtClean="0"/>
              <a:t>Libs </a:t>
            </a:r>
            <a:r>
              <a:rPr lang="zh-CN" altLang="en-US" dirty="0" smtClean="0"/>
              <a:t>目录下的所有 </a:t>
            </a:r>
            <a:r>
              <a:rPr lang="en-US" altLang="zh-CN" dirty="0" smtClean="0"/>
              <a:t>.jar </a:t>
            </a:r>
            <a:r>
              <a:rPr lang="zh-CN" altLang="en-US" dirty="0" smtClean="0"/>
              <a:t>后缀文件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库依赖：对项目中的库模块添加依赖关系</a:t>
            </a:r>
            <a:endParaRPr lang="en-US" altLang="zh-CN" dirty="0" smtClean="0"/>
          </a:p>
          <a:p>
            <a:r>
              <a:rPr lang="zh-CN" altLang="en-US" dirty="0" smtClean="0"/>
              <a:t>类似于这样 </a:t>
            </a:r>
            <a:r>
              <a:rPr lang="en-US" altLang="zh-CN" dirty="0" smtClean="0"/>
              <a:t>compile project(‘:helper’)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远程依赖：对</a:t>
            </a:r>
            <a:r>
              <a:rPr lang="en-US" altLang="zh-CN" dirty="0" err="1" smtClean="0"/>
              <a:t>jcenter</a:t>
            </a:r>
            <a:r>
              <a:rPr lang="zh-CN" altLang="en-US" dirty="0" smtClean="0"/>
              <a:t>库上的开源项目添加依赖关系</a:t>
            </a:r>
            <a:endParaRPr lang="en-US" altLang="zh-CN" dirty="0" smtClean="0"/>
          </a:p>
          <a:p>
            <a:r>
              <a:rPr lang="en-US" altLang="zh-CN" dirty="0" err="1" smtClean="0"/>
              <a:t>Com.android.support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是域名部分</a:t>
            </a:r>
            <a:endParaRPr lang="en-US" altLang="zh-CN" dirty="0" smtClean="0"/>
          </a:p>
          <a:p>
            <a:r>
              <a:rPr lang="en-US" altLang="zh-CN" dirty="0" smtClean="0"/>
              <a:t>Appcompat-v7 </a:t>
            </a:r>
            <a:r>
              <a:rPr lang="zh-CN" altLang="en-US" dirty="0" smtClean="0"/>
              <a:t>是组名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12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-75326"/>
            <a:ext cx="10571998" cy="9704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掌握日志工具的使用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E7C955-4B1D-41AE-AC08-2BFF7D0601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6387" y="2135079"/>
            <a:ext cx="9380483" cy="4035425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/>
              <a:t>Log.v</a:t>
            </a:r>
            <a:r>
              <a:rPr lang="en-US" altLang="zh-CN" dirty="0"/>
              <a:t>(): </a:t>
            </a:r>
            <a:r>
              <a:rPr lang="zh-CN" altLang="en-US" dirty="0"/>
              <a:t>用于打印那些最为琐碎的、意义最小的日志信息。对应级别</a:t>
            </a:r>
            <a:r>
              <a:rPr lang="en-US" altLang="zh-CN" dirty="0"/>
              <a:t>verbose</a:t>
            </a:r>
            <a:r>
              <a:rPr lang="zh-CN" altLang="en-US" dirty="0"/>
              <a:t>，是</a:t>
            </a:r>
            <a:r>
              <a:rPr lang="en-US" altLang="zh-CN" dirty="0"/>
              <a:t>Android</a:t>
            </a:r>
            <a:r>
              <a:rPr lang="zh-CN" altLang="en-US" dirty="0"/>
              <a:t>日志里面级别最低的一种。</a:t>
            </a:r>
          </a:p>
          <a:p>
            <a:pPr marL="0" indent="0">
              <a:buNone/>
            </a:pPr>
            <a:r>
              <a:rPr lang="en-US" altLang="zh-CN" dirty="0" err="1"/>
              <a:t>Log.d</a:t>
            </a:r>
            <a:r>
              <a:rPr lang="en-US" altLang="zh-CN" dirty="0"/>
              <a:t>(): </a:t>
            </a:r>
            <a:r>
              <a:rPr lang="zh-CN" altLang="en-US" dirty="0"/>
              <a:t>用于打印一些调试信息，这些信息对你调试程序和分析问题应该是有帮助的。对应级别</a:t>
            </a:r>
            <a:r>
              <a:rPr lang="en-US" altLang="zh-CN" dirty="0"/>
              <a:t>debug</a:t>
            </a:r>
            <a:r>
              <a:rPr lang="zh-CN" altLang="en-US" dirty="0"/>
              <a:t>，比</a:t>
            </a:r>
            <a:r>
              <a:rPr lang="en-US" altLang="zh-CN" dirty="0"/>
              <a:t>verbose</a:t>
            </a:r>
            <a:r>
              <a:rPr lang="zh-CN" altLang="en-US" dirty="0"/>
              <a:t>高一级。</a:t>
            </a:r>
          </a:p>
          <a:p>
            <a:pPr marL="0" indent="0">
              <a:buNone/>
            </a:pPr>
            <a:r>
              <a:rPr lang="en-US" altLang="zh-CN" dirty="0" err="1"/>
              <a:t>Log.i</a:t>
            </a:r>
            <a:r>
              <a:rPr lang="en-US" altLang="zh-CN" dirty="0"/>
              <a:t>(): </a:t>
            </a:r>
            <a:r>
              <a:rPr lang="zh-CN" altLang="en-US" dirty="0"/>
              <a:t>用于打印一些比较重要的数据，这些数据应该是你非常想看到的、可以帮你分析用户行为数据。对应级别</a:t>
            </a:r>
            <a:r>
              <a:rPr lang="en-US" altLang="zh-CN" dirty="0"/>
              <a:t>info</a:t>
            </a:r>
            <a:r>
              <a:rPr lang="zh-CN" altLang="en-US" dirty="0"/>
              <a:t>，比</a:t>
            </a:r>
            <a:r>
              <a:rPr lang="en-US" altLang="zh-CN" dirty="0"/>
              <a:t>debug</a:t>
            </a:r>
            <a:r>
              <a:rPr lang="zh-CN" altLang="en-US" dirty="0"/>
              <a:t>高一级。</a:t>
            </a:r>
          </a:p>
          <a:p>
            <a:pPr marL="0" indent="0">
              <a:buNone/>
            </a:pPr>
            <a:r>
              <a:rPr lang="en-US" altLang="zh-CN" dirty="0" err="1"/>
              <a:t>Log.w</a:t>
            </a:r>
            <a:r>
              <a:rPr lang="en-US" altLang="zh-CN" dirty="0"/>
              <a:t>(): </a:t>
            </a:r>
            <a:r>
              <a:rPr lang="zh-CN" altLang="en-US" dirty="0"/>
              <a:t>用于打印一些警告信息，提示程序在这个地方可能会有潜在的风险，最好去修复一下这些出现警告的地方。对应级别</a:t>
            </a:r>
            <a:r>
              <a:rPr lang="en-US" altLang="zh-CN" dirty="0"/>
              <a:t>warn</a:t>
            </a:r>
            <a:r>
              <a:rPr lang="zh-CN" altLang="en-US" dirty="0"/>
              <a:t>，比</a:t>
            </a:r>
            <a:r>
              <a:rPr lang="en-US" altLang="zh-CN" dirty="0"/>
              <a:t>info</a:t>
            </a:r>
            <a:r>
              <a:rPr lang="zh-CN" altLang="en-US" dirty="0"/>
              <a:t>高一级。</a:t>
            </a:r>
          </a:p>
          <a:p>
            <a:pPr marL="0" indent="0">
              <a:buNone/>
            </a:pPr>
            <a:r>
              <a:rPr lang="en-US" altLang="zh-CN" dirty="0" err="1"/>
              <a:t>Log.e</a:t>
            </a:r>
            <a:r>
              <a:rPr lang="en-US" altLang="zh-CN" dirty="0"/>
              <a:t>(): </a:t>
            </a:r>
            <a:r>
              <a:rPr lang="zh-CN" altLang="en-US" dirty="0"/>
              <a:t>用于打印程序中的错误信息，比如程序进入到了</a:t>
            </a:r>
            <a:r>
              <a:rPr lang="en-US" altLang="zh-CN" dirty="0"/>
              <a:t>catch</a:t>
            </a:r>
            <a:r>
              <a:rPr lang="zh-CN" altLang="en-US" dirty="0"/>
              <a:t>语句当中。当有错误信息打印出来的时候，一般都代表你的程序出现严重问题了，必须尽快修复。对应级别</a:t>
            </a:r>
            <a:r>
              <a:rPr lang="en-US" altLang="zh-CN" dirty="0"/>
              <a:t>error</a:t>
            </a:r>
            <a:r>
              <a:rPr lang="zh-CN" altLang="en-US" dirty="0"/>
              <a:t>，比</a:t>
            </a:r>
            <a:r>
              <a:rPr lang="en-US" altLang="zh-CN" dirty="0"/>
              <a:t>warn</a:t>
            </a:r>
            <a:r>
              <a:rPr lang="zh-CN" altLang="en-US" dirty="0"/>
              <a:t>高一级。</a:t>
            </a:r>
          </a:p>
        </p:txBody>
      </p:sp>
    </p:spTree>
    <p:extLst>
      <p:ext uri="{BB962C8B-B14F-4D97-AF65-F5344CB8AC3E}">
        <p14:creationId xmlns:p14="http://schemas.microsoft.com/office/powerpoint/2010/main" val="232284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371" y="3163750"/>
            <a:ext cx="8750030" cy="530500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Thanks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932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调查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564662" y="2865638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成功</a:t>
            </a:r>
            <a:r>
              <a:rPr lang="zh-CN" altLang="en-US" sz="2000" dirty="0" smtClean="0"/>
              <a:t>安装 </a:t>
            </a:r>
            <a:r>
              <a:rPr lang="en-US" altLang="zh-CN" sz="2000" dirty="0" smtClean="0"/>
              <a:t>Android Studio 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smtClean="0"/>
              <a:t>这学期选上 </a:t>
            </a:r>
            <a:r>
              <a:rPr lang="en-US" altLang="zh-CN" sz="2000" dirty="0" smtClean="0"/>
              <a:t>JAVA </a:t>
            </a:r>
            <a:r>
              <a:rPr lang="zh-CN" altLang="en-US" sz="2000" dirty="0" smtClean="0"/>
              <a:t>课程 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913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AD0F2DE-2E77-4BEC-9673-B51DB856D8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7" y="2412124"/>
            <a:ext cx="5316304" cy="37170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9D6057C-FEEC-457E-8570-98DAA0329A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80" y="2412124"/>
            <a:ext cx="5026078" cy="37170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838200" y="112280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在Android Studio的欢迎界面点击Start a new Android Studio project，会打开一个让你选择项目类型的界面，选择</a:t>
            </a:r>
            <a:r>
              <a:rPr lang="en-US" altLang="zh-CN" dirty="0"/>
              <a:t>Empty Activity</a:t>
            </a:r>
            <a:r>
              <a:rPr lang="zh-CN" altLang="en-US" dirty="0"/>
              <a:t>来创建一个空的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04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6096000" y="3902022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Name</a:t>
            </a:r>
            <a:r>
              <a:rPr lang="zh-CN" altLang="en-US" dirty="0"/>
              <a:t>表示项目名称，</a:t>
            </a:r>
            <a:r>
              <a:rPr lang="en-US" altLang="zh-CN" dirty="0"/>
              <a:t>Package name</a:t>
            </a:r>
            <a:r>
              <a:rPr lang="zh-CN" altLang="en-US" dirty="0"/>
              <a:t>表示项目的包名，</a:t>
            </a:r>
            <a:r>
              <a:rPr lang="en-US" altLang="zh-CN" dirty="0"/>
              <a:t>Save location</a:t>
            </a:r>
            <a:r>
              <a:rPr lang="zh-CN" altLang="en-US" dirty="0"/>
              <a:t>表示项目代码存放的位置，</a:t>
            </a:r>
            <a:r>
              <a:rPr lang="en-US" altLang="zh-CN" dirty="0"/>
              <a:t>Language</a:t>
            </a:r>
            <a:r>
              <a:rPr lang="zh-CN" altLang="en-US" dirty="0"/>
              <a:t>选择</a:t>
            </a:r>
            <a:r>
              <a:rPr lang="en-US" altLang="zh-CN" dirty="0"/>
              <a:t>Kotlin</a:t>
            </a:r>
            <a:r>
              <a:rPr lang="zh-CN" altLang="en-US" dirty="0"/>
              <a:t>，</a:t>
            </a:r>
            <a:r>
              <a:rPr lang="en-US" altLang="zh-CN" dirty="0"/>
              <a:t>Minimum API level</a:t>
            </a:r>
            <a:r>
              <a:rPr lang="zh-CN" altLang="en-US" dirty="0"/>
              <a:t>选择</a:t>
            </a:r>
            <a:r>
              <a:rPr lang="en-US" altLang="zh-CN" dirty="0"/>
              <a:t>API 21</a:t>
            </a:r>
            <a:r>
              <a:rPr lang="zh-CN" altLang="en-US" dirty="0"/>
              <a:t>，点击</a:t>
            </a:r>
            <a:r>
              <a:rPr lang="en-US" altLang="zh-CN" dirty="0"/>
              <a:t>Finish</a:t>
            </a:r>
            <a:r>
              <a:rPr lang="zh-CN" altLang="en-US" dirty="0"/>
              <a:t>按钮即可完成创建。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22DD343-2BFE-4B5D-B6E6-E7DE109416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251463"/>
            <a:ext cx="5428343" cy="45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4255129" y="2826933"/>
            <a:ext cx="79368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app: </a:t>
            </a:r>
            <a:r>
              <a:rPr lang="zh-CN" altLang="en-US" dirty="0"/>
              <a:t>项目中的代码、资源等内容几乎都是放置在这个目录下的。</a:t>
            </a:r>
          </a:p>
          <a:p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en-US" altLang="zh-CN" dirty="0"/>
              <a:t>: </a:t>
            </a:r>
            <a:r>
              <a:rPr lang="zh-CN" altLang="en-US" dirty="0"/>
              <a:t>这个文件是用来将指定的目录或文件排除在版本控制之外的。</a:t>
            </a:r>
          </a:p>
          <a:p>
            <a:endParaRPr lang="en-US" altLang="zh-CN" dirty="0"/>
          </a:p>
          <a:p>
            <a:r>
              <a:rPr lang="en-US" altLang="zh-CN" dirty="0" err="1"/>
              <a:t>build.gradle</a:t>
            </a:r>
            <a:r>
              <a:rPr lang="en-US" altLang="zh-CN" dirty="0"/>
              <a:t>: </a:t>
            </a:r>
            <a:r>
              <a:rPr lang="zh-CN" altLang="en-US" dirty="0"/>
              <a:t>这是项目全局的</a:t>
            </a:r>
            <a:r>
              <a:rPr lang="en-US" altLang="zh-CN" dirty="0" err="1"/>
              <a:t>gradle</a:t>
            </a:r>
            <a:r>
              <a:rPr lang="zh-CN" altLang="en-US" dirty="0"/>
              <a:t>构建脚本，通常这个文件中的内容是不需要修改的。</a:t>
            </a:r>
          </a:p>
          <a:p>
            <a:endParaRPr lang="en-US" altLang="zh-CN" dirty="0"/>
          </a:p>
          <a:p>
            <a:r>
              <a:rPr lang="en-US" altLang="zh-CN" dirty="0" err="1"/>
              <a:t>gradle.properties</a:t>
            </a:r>
            <a:r>
              <a:rPr lang="en-US" altLang="zh-CN" dirty="0"/>
              <a:t>: </a:t>
            </a:r>
            <a:r>
              <a:rPr lang="zh-CN" altLang="en-US" dirty="0"/>
              <a:t>这个文件是全局的</a:t>
            </a:r>
            <a:r>
              <a:rPr lang="en-US" altLang="zh-CN" dirty="0" err="1"/>
              <a:t>gradle</a:t>
            </a:r>
            <a:r>
              <a:rPr lang="zh-CN" altLang="en-US" dirty="0"/>
              <a:t>配置文件，在这里配置的属性将会影响到项目中所有的</a:t>
            </a:r>
            <a:r>
              <a:rPr lang="en-US" altLang="zh-CN" dirty="0" err="1"/>
              <a:t>gradle</a:t>
            </a:r>
            <a:r>
              <a:rPr lang="zh-CN" altLang="en-US" dirty="0"/>
              <a:t>编译脚本。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8817B1-D031-4162-8C58-B894B911F1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5" y="2275046"/>
            <a:ext cx="3864428" cy="39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15" y="3620225"/>
            <a:ext cx="53816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1" y="2259016"/>
            <a:ext cx="3781439" cy="84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" y="5298831"/>
            <a:ext cx="3680556" cy="94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62" y="4954202"/>
            <a:ext cx="4402378" cy="181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201" y="2067681"/>
            <a:ext cx="3837531" cy="155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 flipV="1">
            <a:off x="2143620" y="3180862"/>
            <a:ext cx="333857" cy="328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470031" y="4126523"/>
            <a:ext cx="492370" cy="146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540738" y="4423508"/>
            <a:ext cx="164124" cy="530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398051" y="3620225"/>
            <a:ext cx="1" cy="328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92430" y="2613120"/>
            <a:ext cx="103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aapk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安卓应用包工具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738391" y="3772625"/>
            <a:ext cx="710040" cy="28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60210" y="3973876"/>
            <a:ext cx="243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两种调试器：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adb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安卓调试桥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ddms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Dalvik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监控服务器</a:t>
            </a:r>
          </a:p>
        </p:txBody>
      </p:sp>
    </p:spTree>
    <p:extLst>
      <p:ext uri="{BB962C8B-B14F-4D97-AF65-F5344CB8AC3E}">
        <p14:creationId xmlns:p14="http://schemas.microsoft.com/office/powerpoint/2010/main" val="132806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4197073" y="1633465"/>
            <a:ext cx="79368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err="1" smtClean="0"/>
              <a:t>Gradle</a:t>
            </a:r>
            <a:r>
              <a:rPr lang="zh-CN" altLang="en-US" dirty="0" smtClean="0"/>
              <a:t>：</a:t>
            </a:r>
            <a:r>
              <a:rPr lang="en-US" altLang="zh-CN" dirty="0" err="1"/>
              <a:t>Gradle</a:t>
            </a:r>
            <a:r>
              <a:rPr lang="zh-CN" altLang="en-US" dirty="0"/>
              <a:t>是一种构建工具，它抛弃了基于</a:t>
            </a:r>
            <a:r>
              <a:rPr lang="en-US" altLang="zh-CN" dirty="0"/>
              <a:t>XML</a:t>
            </a:r>
            <a:r>
              <a:rPr lang="zh-CN" altLang="en-US" dirty="0"/>
              <a:t>的构建脚本，取而代之的是采用一种基于</a:t>
            </a:r>
            <a:r>
              <a:rPr lang="en-US" altLang="zh-CN" dirty="0"/>
              <a:t>Groovy</a:t>
            </a:r>
            <a:r>
              <a:rPr lang="zh-CN" altLang="en-US" dirty="0"/>
              <a:t>的内部领域特定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Gradle</a:t>
            </a:r>
            <a:r>
              <a:rPr lang="en-US" altLang="zh-CN" dirty="0"/>
              <a:t> </a:t>
            </a:r>
            <a:r>
              <a:rPr lang="zh-CN" altLang="en-US" dirty="0"/>
              <a:t>是一个基于 </a:t>
            </a:r>
            <a:r>
              <a:rPr lang="en-US" altLang="zh-CN" dirty="0"/>
              <a:t>Apache Ant </a:t>
            </a:r>
            <a:r>
              <a:rPr lang="zh-CN" altLang="en-US" dirty="0"/>
              <a:t>和 </a:t>
            </a:r>
            <a:r>
              <a:rPr lang="en-US" altLang="zh-CN" dirty="0"/>
              <a:t>Apache Maven </a:t>
            </a:r>
            <a:r>
              <a:rPr lang="zh-CN" altLang="en-US" dirty="0"/>
              <a:t>概念的项目自动化构建工具。它使用一种基于 </a:t>
            </a:r>
            <a:r>
              <a:rPr lang="en-US" altLang="zh-CN" dirty="0"/>
              <a:t>Groovy </a:t>
            </a:r>
            <a:r>
              <a:rPr lang="zh-CN" altLang="en-US" dirty="0"/>
              <a:t>的特定领域语言</a:t>
            </a:r>
            <a:r>
              <a:rPr lang="en-US" altLang="zh-CN" dirty="0"/>
              <a:t>(DSL)</a:t>
            </a:r>
            <a:r>
              <a:rPr lang="zh-CN" altLang="en-US" dirty="0"/>
              <a:t>来进行构建配置，抛弃了基于</a:t>
            </a:r>
            <a:r>
              <a:rPr lang="en-US" altLang="zh-CN" dirty="0"/>
              <a:t>XML</a:t>
            </a:r>
            <a:r>
              <a:rPr lang="zh-CN" altLang="en-US" dirty="0"/>
              <a:t>的各种繁琐配置，主要以面向</a:t>
            </a:r>
            <a:r>
              <a:rPr lang="en-US" altLang="zh-CN" dirty="0"/>
              <a:t>Java</a:t>
            </a:r>
            <a:r>
              <a:rPr lang="zh-CN" altLang="en-US" dirty="0"/>
              <a:t>应用为主，</a:t>
            </a:r>
            <a:r>
              <a:rPr lang="zh-CN" altLang="en-US" dirty="0">
                <a:solidFill>
                  <a:srgbClr val="FF0000"/>
                </a:solidFill>
              </a:rPr>
              <a:t>支持从 </a:t>
            </a:r>
            <a:r>
              <a:rPr lang="en-US" altLang="zh-CN" dirty="0">
                <a:solidFill>
                  <a:srgbClr val="FF0000"/>
                </a:solidFill>
              </a:rPr>
              <a:t>Maven </a:t>
            </a:r>
            <a:r>
              <a:rPr lang="zh-CN" altLang="en-US" dirty="0">
                <a:solidFill>
                  <a:srgbClr val="FF0000"/>
                </a:solidFill>
              </a:rPr>
              <a:t>仓库下载依赖</a:t>
            </a:r>
            <a:r>
              <a:rPr lang="zh-CN" altLang="en-US" dirty="0"/>
              <a:t>。现在越来越多的项目（</a:t>
            </a:r>
            <a:r>
              <a:rPr lang="en-US" altLang="zh-CN" dirty="0"/>
              <a:t>Android</a:t>
            </a:r>
            <a:r>
              <a:rPr lang="zh-CN" altLang="en-US" dirty="0"/>
              <a:t>项目居多）使用</a:t>
            </a:r>
            <a:r>
              <a:rPr lang="en-US" altLang="zh-CN" dirty="0" err="1"/>
              <a:t>Gradle</a:t>
            </a:r>
            <a:r>
              <a:rPr lang="en-US" altLang="zh-CN" dirty="0"/>
              <a:t> </a:t>
            </a:r>
            <a:r>
              <a:rPr lang="zh-CN" altLang="en-US" dirty="0"/>
              <a:t>来作为项目的构建工具，相信未来 </a:t>
            </a:r>
            <a:r>
              <a:rPr lang="en-US" altLang="zh-CN" dirty="0" err="1"/>
              <a:t>Gradle</a:t>
            </a:r>
            <a:r>
              <a:rPr lang="en-US" altLang="zh-CN" dirty="0"/>
              <a:t> </a:t>
            </a:r>
            <a:r>
              <a:rPr lang="zh-CN" altLang="en-US" dirty="0"/>
              <a:t>也会逐渐代替 </a:t>
            </a:r>
            <a:r>
              <a:rPr lang="en-US" altLang="zh-CN" dirty="0"/>
              <a:t>Maven</a:t>
            </a:r>
            <a:r>
              <a:rPr lang="zh-CN" altLang="en-US" dirty="0"/>
              <a:t>，就像 </a:t>
            </a:r>
            <a:r>
              <a:rPr lang="en-US" altLang="zh-CN" dirty="0"/>
              <a:t>Maven </a:t>
            </a:r>
            <a:r>
              <a:rPr lang="zh-CN" altLang="en-US" dirty="0"/>
              <a:t>代替 </a:t>
            </a:r>
            <a:r>
              <a:rPr lang="en-US" altLang="zh-CN" dirty="0"/>
              <a:t>Ant </a:t>
            </a:r>
            <a:r>
              <a:rPr lang="zh-CN" altLang="en-US" dirty="0" smtClean="0"/>
              <a:t>那样。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8817B1-D031-4162-8C58-B894B911F1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5" y="2275046"/>
            <a:ext cx="3864428" cy="39660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68" y="4156268"/>
            <a:ext cx="4692894" cy="253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09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3360615" y="1828840"/>
            <a:ext cx="87733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.</a:t>
            </a:r>
            <a:r>
              <a:rPr lang="en-US" altLang="zh-CN" sz="1600" dirty="0" err="1" smtClean="0"/>
              <a:t>gradle</a:t>
            </a:r>
            <a:r>
              <a:rPr lang="zh-CN" altLang="en-US" sz="1600" dirty="0"/>
              <a:t>：</a:t>
            </a:r>
            <a:r>
              <a:rPr lang="en-US" altLang="zh-CN" sz="1600" dirty="0" err="1" smtClean="0"/>
              <a:t>gradle</a:t>
            </a:r>
            <a:r>
              <a:rPr lang="zh-CN" altLang="en-US" sz="1600" dirty="0"/>
              <a:t>运行以后生成的缓存文件夹。 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.</a:t>
            </a:r>
            <a:r>
              <a:rPr lang="en-US" altLang="zh-CN" sz="1600" dirty="0"/>
              <a:t>idea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android </a:t>
            </a:r>
            <a:r>
              <a:rPr lang="en-US" altLang="zh-CN" sz="1600" dirty="0"/>
              <a:t>studio/</a:t>
            </a:r>
            <a:r>
              <a:rPr lang="en-US" altLang="zh-CN" sz="1600" dirty="0" err="1"/>
              <a:t>Intellij</a:t>
            </a:r>
            <a:r>
              <a:rPr lang="en-US" altLang="zh-CN" sz="1600" dirty="0"/>
              <a:t> IDEA</a:t>
            </a:r>
            <a:r>
              <a:rPr lang="zh-CN" altLang="en-US" sz="1600" dirty="0"/>
              <a:t>工程打开以后生成的工作环境配置文件夹，包括一些</a:t>
            </a:r>
            <a:r>
              <a:rPr lang="en-US" altLang="zh-CN" sz="1600" dirty="0"/>
              <a:t>copyright</a:t>
            </a:r>
            <a:r>
              <a:rPr lang="zh-CN" altLang="en-US" sz="1600" dirty="0"/>
              <a:t>复制版权</a:t>
            </a:r>
            <a:r>
              <a:rPr lang="en-US" altLang="zh-CN" sz="1600" dirty="0"/>
              <a:t>,</a:t>
            </a:r>
            <a:r>
              <a:rPr lang="zh-CN" altLang="en-US" sz="1600" dirty="0"/>
              <a:t>编译，编码语言，运行配置，工作空间等配置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build 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编译</a:t>
            </a:r>
            <a:r>
              <a:rPr lang="zh-CN" altLang="en-US" sz="1600" dirty="0"/>
              <a:t>时的缓存文件夹，每次运行时都会生成，同时在运行了</a:t>
            </a:r>
            <a:r>
              <a:rPr lang="en-US" altLang="zh-CN" sz="1600" dirty="0" err="1"/>
              <a:t>gradle</a:t>
            </a:r>
            <a:endParaRPr lang="en-US" altLang="zh-CN" sz="1600" dirty="0"/>
          </a:p>
          <a:p>
            <a:r>
              <a:rPr lang="en-US" altLang="zh-CN" sz="1600" dirty="0"/>
              <a:t>clean </a:t>
            </a:r>
            <a:r>
              <a:rPr lang="zh-CN" altLang="en-US" sz="1600" dirty="0"/>
              <a:t>的任务以后它会被删除清理掉。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gradlew</a:t>
            </a:r>
            <a:r>
              <a:rPr lang="zh-CN" altLang="en-US" sz="1600" dirty="0"/>
              <a:t>和</a:t>
            </a:r>
            <a:r>
              <a:rPr lang="en-US" altLang="zh-CN" sz="1600" dirty="0"/>
              <a:t>gradlew.bat: </a:t>
            </a:r>
            <a:r>
              <a:rPr lang="zh-CN" altLang="en-US" sz="1600" dirty="0"/>
              <a:t>这两个文件是用来在命令行界面中执行</a:t>
            </a:r>
            <a:r>
              <a:rPr lang="en-US" altLang="zh-CN" sz="1600" dirty="0" err="1"/>
              <a:t>gradle</a:t>
            </a:r>
            <a:r>
              <a:rPr lang="zh-CN" altLang="en-US" sz="1600" dirty="0"/>
              <a:t>命令的，其中</a:t>
            </a:r>
            <a:r>
              <a:rPr lang="en-US" altLang="zh-CN" sz="1600" dirty="0" err="1"/>
              <a:t>gradlew</a:t>
            </a:r>
            <a:r>
              <a:rPr lang="zh-CN" altLang="en-US" sz="1600" dirty="0"/>
              <a:t>是在</a:t>
            </a:r>
            <a:r>
              <a:rPr lang="en-US" altLang="zh-CN" sz="1600" dirty="0"/>
              <a:t>Linux</a:t>
            </a:r>
            <a:r>
              <a:rPr lang="zh-CN" altLang="en-US" sz="1600" dirty="0"/>
              <a:t>或</a:t>
            </a:r>
            <a:r>
              <a:rPr lang="en-US" altLang="zh-CN" sz="1600" dirty="0"/>
              <a:t>Mac</a:t>
            </a:r>
            <a:r>
              <a:rPr lang="zh-CN" altLang="en-US" sz="1600" dirty="0"/>
              <a:t>系统中使用的，</a:t>
            </a:r>
            <a:r>
              <a:rPr lang="en-US" altLang="zh-CN" sz="1600" dirty="0"/>
              <a:t>gradlew.bat</a:t>
            </a:r>
            <a:r>
              <a:rPr lang="zh-CN" altLang="en-US" sz="1600" dirty="0"/>
              <a:t>是在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系统中使用的。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 err="1"/>
              <a:t>local.properties</a:t>
            </a:r>
            <a:r>
              <a:rPr lang="en-US" altLang="zh-CN" sz="1600" dirty="0"/>
              <a:t>: </a:t>
            </a:r>
            <a:r>
              <a:rPr lang="zh-CN" altLang="en-US" sz="1600" dirty="0"/>
              <a:t>这个文件用于指定本机中的</a:t>
            </a:r>
            <a:r>
              <a:rPr lang="en-US" altLang="zh-CN" sz="1600" dirty="0"/>
              <a:t>Android SDK</a:t>
            </a:r>
            <a:r>
              <a:rPr lang="zh-CN" altLang="en-US" sz="1600" dirty="0"/>
              <a:t>路径，通常内容都是自动生成的，我们并不需要修改。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 err="1"/>
              <a:t>settings.gradle</a:t>
            </a:r>
            <a:r>
              <a:rPr lang="en-US" altLang="zh-CN" sz="1600" dirty="0"/>
              <a:t>: </a:t>
            </a:r>
            <a:r>
              <a:rPr lang="zh-CN" altLang="en-US" sz="1600" dirty="0"/>
              <a:t>这个文件用于指定项目中所有引入的模块。由于</a:t>
            </a:r>
            <a:r>
              <a:rPr lang="en-US" altLang="zh-CN" sz="1600" dirty="0"/>
              <a:t>HelloWorld</a:t>
            </a:r>
            <a:r>
              <a:rPr lang="zh-CN" altLang="en-US" sz="1600" dirty="0"/>
              <a:t>项目中就只有一个</a:t>
            </a:r>
            <a:r>
              <a:rPr lang="en-US" altLang="zh-CN" sz="1600" dirty="0"/>
              <a:t>app</a:t>
            </a:r>
            <a:r>
              <a:rPr lang="zh-CN" altLang="en-US" sz="1600" dirty="0"/>
              <a:t>模块，因此该文件中也就只引入了</a:t>
            </a:r>
            <a:r>
              <a:rPr lang="en-US" altLang="zh-CN" sz="1600" dirty="0"/>
              <a:t>app</a:t>
            </a:r>
            <a:r>
              <a:rPr lang="zh-CN" altLang="en-US" sz="1600" dirty="0"/>
              <a:t>这一个模块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HelloWorld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iml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由</a:t>
            </a:r>
            <a:r>
              <a:rPr lang="en-US" altLang="zh-CN" sz="1600" dirty="0" err="1"/>
              <a:t>IntelliJ</a:t>
            </a:r>
            <a:r>
              <a:rPr lang="en-US" altLang="zh-CN" sz="1600" dirty="0"/>
              <a:t> IDEA</a:t>
            </a:r>
            <a:r>
              <a:rPr lang="zh-CN" altLang="en-US" sz="1600" dirty="0"/>
              <a:t>创建的模块文件，用于开发</a:t>
            </a:r>
            <a:r>
              <a:rPr lang="en-US" altLang="zh-CN" sz="1600" dirty="0"/>
              <a:t>Java</a:t>
            </a:r>
            <a:r>
              <a:rPr lang="zh-CN" altLang="en-US" sz="1600" dirty="0"/>
              <a:t>应用程序</a:t>
            </a:r>
            <a:r>
              <a:rPr lang="zh-CN" altLang="en-US" sz="1600" dirty="0" smtClean="0"/>
              <a:t>的集成开发环境。</a:t>
            </a:r>
            <a:r>
              <a:rPr lang="zh-CN" altLang="en-US" sz="1600" dirty="0"/>
              <a:t>它存储有关开发模块的信息，该模块可能是</a:t>
            </a:r>
            <a:r>
              <a:rPr lang="en-US" altLang="zh-CN" sz="1600" dirty="0"/>
              <a:t>Java</a:t>
            </a:r>
            <a:r>
              <a:rPr lang="zh-CN" altLang="en-US" sz="1600" dirty="0"/>
              <a:t>，</a:t>
            </a:r>
            <a:r>
              <a:rPr lang="en-US" altLang="zh-CN" sz="1600" dirty="0"/>
              <a:t>Plugin</a:t>
            </a:r>
            <a:r>
              <a:rPr lang="zh-CN" altLang="en-US" sz="1600" dirty="0"/>
              <a:t>，</a:t>
            </a:r>
            <a:r>
              <a:rPr lang="en-US" altLang="zh-CN" sz="1600" dirty="0"/>
              <a:t>Android</a:t>
            </a:r>
            <a:r>
              <a:rPr lang="zh-CN" altLang="en-US" sz="1600" dirty="0"/>
              <a:t>或</a:t>
            </a:r>
            <a:r>
              <a:rPr lang="en-US" altLang="zh-CN" sz="1600" dirty="0"/>
              <a:t>Maven</a:t>
            </a:r>
            <a:r>
              <a:rPr lang="zh-CN" altLang="en-US" sz="1600" dirty="0"/>
              <a:t>组件</a:t>
            </a:r>
            <a:r>
              <a:rPr lang="en-US" altLang="zh-CN" sz="1600" dirty="0"/>
              <a:t>; </a:t>
            </a:r>
            <a:r>
              <a:rPr lang="zh-CN" altLang="en-US" sz="1600" dirty="0"/>
              <a:t>保存模块路径，依赖关系和其他设置。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8817B1-D031-4162-8C58-B894B911F1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4" y="2275045"/>
            <a:ext cx="2738802" cy="42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7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app</a:t>
            </a:r>
            <a:r>
              <a:rPr lang="zh-CN" altLang="en-US" sz="2400" dirty="0"/>
              <a:t>模块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3694566" y="2088163"/>
            <a:ext cx="80575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libs: </a:t>
            </a:r>
            <a:r>
              <a:rPr lang="zh-CN" altLang="en-US" dirty="0"/>
              <a:t>如果你的项目中使用到了第三方</a:t>
            </a:r>
            <a:r>
              <a:rPr lang="en-US" altLang="zh-CN" dirty="0"/>
              <a:t>jar</a:t>
            </a:r>
            <a:r>
              <a:rPr lang="zh-CN" altLang="en-US" dirty="0"/>
              <a:t>包，就需要把这些</a:t>
            </a:r>
            <a:r>
              <a:rPr lang="en-US" altLang="zh-CN" dirty="0"/>
              <a:t>jar</a:t>
            </a:r>
            <a:r>
              <a:rPr lang="zh-CN" altLang="en-US" dirty="0"/>
              <a:t>包都放在</a:t>
            </a:r>
            <a:r>
              <a:rPr lang="en-US" altLang="zh-CN" dirty="0"/>
              <a:t>libs</a:t>
            </a:r>
            <a:r>
              <a:rPr lang="zh-CN" altLang="en-US" dirty="0"/>
              <a:t>目录下，放在这个目录下的</a:t>
            </a:r>
            <a:r>
              <a:rPr lang="en-US" altLang="zh-CN" dirty="0"/>
              <a:t>jar</a:t>
            </a:r>
            <a:r>
              <a:rPr lang="zh-CN" altLang="en-US" dirty="0"/>
              <a:t>包都会被自动添加到构建路径里去。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java: java</a:t>
            </a:r>
            <a:r>
              <a:rPr lang="zh-CN" altLang="en-US" dirty="0"/>
              <a:t>目录是放置我们所有</a:t>
            </a:r>
            <a:r>
              <a:rPr lang="en-US" altLang="zh-CN" dirty="0"/>
              <a:t>Java</a:t>
            </a:r>
            <a:r>
              <a:rPr lang="zh-CN" altLang="en-US" dirty="0"/>
              <a:t>代码的地方（</a:t>
            </a:r>
            <a:r>
              <a:rPr lang="en-US" altLang="zh-CN" dirty="0"/>
              <a:t>Kotlin</a:t>
            </a:r>
            <a:r>
              <a:rPr lang="zh-CN" altLang="en-US" dirty="0"/>
              <a:t>代码也是放在这里），展开该目录，你将看到系统帮我们自动生成了一个</a:t>
            </a:r>
            <a:r>
              <a:rPr lang="en-US" altLang="zh-CN" dirty="0" err="1"/>
              <a:t>MainActivity</a:t>
            </a:r>
            <a:r>
              <a:rPr lang="zh-CN" altLang="en-US" dirty="0"/>
              <a:t>文件。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res: </a:t>
            </a:r>
            <a:r>
              <a:rPr lang="zh-CN" altLang="en-US" dirty="0"/>
              <a:t>项目中使用到的所有图片、布局、字符串等资源都存放在这个目录下。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AndroidManifest.xml: </a:t>
            </a:r>
            <a:r>
              <a:rPr lang="zh-CN" altLang="en-US" dirty="0"/>
              <a:t>这是整个</a:t>
            </a:r>
            <a:r>
              <a:rPr lang="en-US" altLang="zh-CN" dirty="0"/>
              <a:t>Android</a:t>
            </a:r>
            <a:r>
              <a:rPr lang="zh-CN" altLang="en-US" dirty="0"/>
              <a:t>项目的配置文件。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build.gradle</a:t>
            </a:r>
            <a:r>
              <a:rPr lang="en-US" altLang="zh-CN" dirty="0"/>
              <a:t>: </a:t>
            </a:r>
            <a:r>
              <a:rPr lang="zh-CN" altLang="en-US" dirty="0"/>
              <a:t>这是</a:t>
            </a:r>
            <a:r>
              <a:rPr lang="en-US" altLang="zh-CN" dirty="0"/>
              <a:t>app</a:t>
            </a:r>
            <a:r>
              <a:rPr lang="zh-CN" altLang="en-US" dirty="0"/>
              <a:t>模块的</a:t>
            </a:r>
            <a:r>
              <a:rPr lang="en-US" altLang="zh-CN" dirty="0" err="1"/>
              <a:t>gradle</a:t>
            </a:r>
            <a:r>
              <a:rPr lang="zh-CN" altLang="en-US" dirty="0"/>
              <a:t>构建脚本，这个文件中会指定很多项目构建相关的配置。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proguard-rules.pro: </a:t>
            </a:r>
            <a:r>
              <a:rPr lang="zh-CN" altLang="en-US" dirty="0"/>
              <a:t>这个文件用于指定项目代码的混淆规则。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A74889F-60EE-4987-9CB1-AD4CD5EAA0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7" y="2488748"/>
            <a:ext cx="2731947" cy="29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8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</TotalTime>
  <Words>1275</Words>
  <Application>Microsoft Office PowerPoint</Application>
  <PresentationFormat>自定义</PresentationFormat>
  <Paragraphs>104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引用</vt:lpstr>
      <vt:lpstr>第1章 开始启程，你的第一行Android代码</vt:lpstr>
      <vt:lpstr>调查</vt:lpstr>
      <vt:lpstr>创建HelloWorld项目</vt:lpstr>
      <vt:lpstr>创建HelloWorld项目</vt:lpstr>
      <vt:lpstr>分析HelloWorld项目</vt:lpstr>
      <vt:lpstr>分析HelloWorld项目</vt:lpstr>
      <vt:lpstr>分析HelloWorld项目</vt:lpstr>
      <vt:lpstr>分析HelloWorld项目</vt:lpstr>
      <vt:lpstr>分析app模块</vt:lpstr>
      <vt:lpstr>分析app模块</vt:lpstr>
      <vt:lpstr>分析项目中的资源</vt:lpstr>
      <vt:lpstr>分析build.gradle文件</vt:lpstr>
      <vt:lpstr>分析app/build.gradle文件</vt:lpstr>
      <vt:lpstr>掌握日志工具的使用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YLMF</cp:lastModifiedBy>
  <cp:revision>127</cp:revision>
  <dcterms:created xsi:type="dcterms:W3CDTF">2019-11-27T23:48:03Z</dcterms:created>
  <dcterms:modified xsi:type="dcterms:W3CDTF">2020-09-21T06:18:47Z</dcterms:modified>
</cp:coreProperties>
</file>