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18" r:id="rId4"/>
    <p:sldId id="272" r:id="rId5"/>
    <p:sldId id="301" r:id="rId6"/>
    <p:sldId id="302" r:id="rId7"/>
    <p:sldId id="303" r:id="rId8"/>
    <p:sldId id="304" r:id="rId9"/>
    <p:sldId id="306" r:id="rId10"/>
    <p:sldId id="307" r:id="rId11"/>
    <p:sldId id="308" r:id="rId12"/>
    <p:sldId id="319" r:id="rId13"/>
    <p:sldId id="309" r:id="rId14"/>
    <p:sldId id="310" r:id="rId15"/>
    <p:sldId id="324" r:id="rId16"/>
    <p:sldId id="326" r:id="rId17"/>
    <p:sldId id="327" r:id="rId18"/>
    <p:sldId id="328" r:id="rId19"/>
    <p:sldId id="320" r:id="rId20"/>
    <p:sldId id="311" r:id="rId21"/>
    <p:sldId id="312" r:id="rId22"/>
    <p:sldId id="313" r:id="rId23"/>
    <p:sldId id="321" r:id="rId24"/>
    <p:sldId id="314" r:id="rId25"/>
    <p:sldId id="315" r:id="rId26"/>
    <p:sldId id="317" r:id="rId27"/>
    <p:sldId id="316" r:id="rId28"/>
    <p:sldId id="325" r:id="rId29"/>
    <p:sldId id="322" r:id="rId30"/>
    <p:sldId id="32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3215" autoAdjust="0"/>
  </p:normalViewPr>
  <p:slideViewPr>
    <p:cSldViewPr snapToGrid="0">
      <p:cViewPr varScale="1">
        <p:scale>
          <a:sx n="120" d="100"/>
          <a:sy n="120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EFCF1-759D-4DA2-A482-5D85C3B9D5F9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C479D-2786-44A1-B67D-580C21F9B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onCreateOptionsMenu</a:t>
            </a:r>
            <a:r>
              <a:rPr lang="zh-CN" altLang="en-US" dirty="0" smtClean="0"/>
              <a:t>只会在第一次创建菜单时应用，</a:t>
            </a:r>
            <a:r>
              <a:rPr lang="en-US" altLang="zh-CN" dirty="0" smtClean="0"/>
              <a:t>inflate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的第一个参数指定我们通过哪一个资源来创建菜单，第二个参数指定我们的菜单项将添加到哪一个</a:t>
            </a:r>
            <a:r>
              <a:rPr lang="en-US" altLang="zh-CN" baseline="0" dirty="0" smtClean="0"/>
              <a:t>Menu</a:t>
            </a:r>
            <a:r>
              <a:rPr lang="zh-CN" altLang="en-US" baseline="0" dirty="0" smtClean="0"/>
              <a:t>对象中；</a:t>
            </a:r>
            <a:r>
              <a:rPr lang="en-US" altLang="zh-CN" baseline="0" dirty="0" err="1" smtClean="0"/>
              <a:t>onOptionsItemSelected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是菜单响应事件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26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类名</a:t>
            </a:r>
            <a:r>
              <a:rPr lang="en-US" altLang="zh-CN" dirty="0" smtClean="0"/>
              <a:t>.this :</a:t>
            </a:r>
            <a:r>
              <a:rPr lang="zh-CN" altLang="en-US" dirty="0" smtClean="0"/>
              <a:t>在内部类的方法中，要指定某个嵌套层次的外围类的“</a:t>
            </a:r>
            <a:r>
              <a:rPr lang="en-US" altLang="zh-CN" dirty="0" smtClean="0"/>
              <a:t>this”</a:t>
            </a:r>
            <a:r>
              <a:rPr lang="zh-CN" altLang="en-US" dirty="0" smtClean="0"/>
              <a:t>引用时，使用“外围类名</a:t>
            </a:r>
            <a:r>
              <a:rPr lang="en-US" altLang="zh-CN" dirty="0" smtClean="0"/>
              <a:t>.this”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zh-CN" altLang="en-US" dirty="0" smtClean="0"/>
              <a:t>类字面量的类型是 </a:t>
            </a:r>
            <a:r>
              <a:rPr lang="en-US" altLang="zh-CN" dirty="0" err="1" smtClean="0"/>
              <a:t>java.lang.Class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。例如说 </a:t>
            </a:r>
            <a:r>
              <a:rPr lang="en-US" altLang="zh-CN" dirty="0" err="1" smtClean="0"/>
              <a:t>Foo.class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的类型就是 </a:t>
            </a:r>
            <a:r>
              <a:rPr lang="en-US" altLang="zh-CN" dirty="0" smtClean="0"/>
              <a:t>Class&lt;Foo&gt;</a:t>
            </a:r>
            <a:r>
              <a:rPr lang="zh-CN" altLang="en-US" dirty="0" smtClean="0"/>
              <a:t>，是一个引用，指向</a:t>
            </a:r>
            <a:r>
              <a:rPr lang="en-US" altLang="zh-CN" dirty="0" smtClean="0"/>
              <a:t>Foo</a:t>
            </a:r>
            <a:r>
              <a:rPr lang="zh-CN" altLang="en-US" dirty="0" smtClean="0"/>
              <a:t>类唯一对应的那个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en-US" altLang="zh-CN" dirty="0" smtClean="0"/>
              <a:t>https://www.zhihu.com/question/55565290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0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参考帮助文件</a:t>
            </a:r>
            <a:endParaRPr lang="en-US" altLang="zh-CN" dirty="0" smtClean="0"/>
          </a:p>
          <a:p>
            <a:r>
              <a:rPr lang="en-US" altLang="zh-CN" dirty="0" smtClean="0"/>
              <a:t>https://www.jianshu.com/p/c9b383caab02</a:t>
            </a:r>
          </a:p>
          <a:p>
            <a:r>
              <a:rPr lang="en-US" altLang="zh-CN" dirty="0" smtClean="0"/>
              <a:t>Intent intent=new Intent();</a:t>
            </a:r>
          </a:p>
          <a:p>
            <a:r>
              <a:rPr lang="en-US" altLang="zh-CN" dirty="0" err="1" smtClean="0"/>
              <a:t>intent.setAction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Intent.ACTION_DIAL</a:t>
            </a:r>
            <a:r>
              <a:rPr lang="en-US" altLang="zh-CN" dirty="0" smtClean="0"/>
              <a:t>);  //</a:t>
            </a:r>
            <a:r>
              <a:rPr lang="en-US" altLang="zh-CN" dirty="0" err="1" smtClean="0"/>
              <a:t>android.intent.action.DIAL</a:t>
            </a:r>
            <a:endParaRPr lang="en-US" altLang="zh-CN" dirty="0" smtClean="0"/>
          </a:p>
          <a:p>
            <a:r>
              <a:rPr lang="en-US" altLang="zh-CN" dirty="0" err="1" smtClean="0"/>
              <a:t>intent.setData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Uri.parse</a:t>
            </a:r>
            <a:r>
              <a:rPr lang="en-US" altLang="zh-CN" dirty="0" smtClean="0"/>
              <a:t>("tel:1320010001");</a:t>
            </a:r>
          </a:p>
          <a:p>
            <a:r>
              <a:rPr lang="en-US" altLang="zh-CN" dirty="0" err="1" smtClean="0"/>
              <a:t>startActivity</a:t>
            </a:r>
            <a:r>
              <a:rPr lang="en-US" altLang="zh-CN" dirty="0" smtClean="0"/>
              <a:t>(intent);</a:t>
            </a:r>
          </a:p>
          <a:p>
            <a:r>
              <a:rPr lang="en-US" altLang="zh-CN" dirty="0" smtClean="0"/>
              <a:t>Input:</a:t>
            </a:r>
            <a:r>
              <a:rPr lang="zh-CN" altLang="en-US" dirty="0" smtClean="0"/>
              <a:t>电话号码。数据格式为：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:+phone number </a:t>
            </a:r>
            <a:r>
              <a:rPr lang="en-US" altLang="zh-CN" dirty="0" err="1" smtClean="0"/>
              <a:t>Output:Nothing</a:t>
            </a:r>
            <a:r>
              <a:rPr lang="zh-CN" altLang="en-US" dirty="0" smtClean="0"/>
              <a:t>说明：打开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的拨号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。如果没有设置数据，则打开一个空的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，如果设置数据，</a:t>
            </a:r>
            <a:r>
              <a:rPr lang="en-US" altLang="zh-CN" dirty="0" err="1" smtClean="0"/>
              <a:t>action.DIAL</a:t>
            </a:r>
            <a:r>
              <a:rPr lang="zh-CN" altLang="en-US" dirty="0" smtClean="0"/>
              <a:t>则通过调用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()</a:t>
            </a:r>
            <a:r>
              <a:rPr lang="zh-CN" altLang="en-US" dirty="0" smtClean="0"/>
              <a:t>获取电话号码。但设置电话号码的数据格式为 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:+phone number.</a:t>
            </a:r>
          </a:p>
          <a:p>
            <a:r>
              <a:rPr lang="en-US" altLang="zh-CN" dirty="0" smtClean="0"/>
              <a:t>https://blog.csdn.net/mynameishuangshuai/article/details/51673273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https://blog.csdn.net/mynameishuangshuai/article/details/51673273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https://blog.csdn.net/mynameishuangshuai/article/details/51673273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https://blog.csdn.net/mynameishuangshuai/article/details/51673273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活动不可见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活动可见</a:t>
            </a:r>
            <a:r>
              <a:rPr lang="en-US" altLang="zh-CN" dirty="0" smtClean="0"/>
              <a:t>-&gt;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活动能与用户进行交互</a:t>
            </a:r>
            <a:endParaRPr lang="en-US" altLang="zh-CN" dirty="0" smtClean="0"/>
          </a:p>
          <a:p>
            <a:r>
              <a:rPr lang="en-US" altLang="zh-CN" dirty="0" err="1" smtClean="0"/>
              <a:t>onCreate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完成各种初始化操作；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完成释放内存的操作；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对资源进行加载，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对资源进行释放，即便活动无法和用户进行交互，可以管理哪些对用户可见的资源；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Theme </a:t>
            </a:r>
            <a:r>
              <a:rPr lang="zh-CN" altLang="en-US" dirty="0" smtClean="0"/>
              <a:t>主题总结</a:t>
            </a:r>
            <a:endParaRPr lang="en-US" altLang="zh-CN" dirty="0" smtClean="0"/>
          </a:p>
          <a:p>
            <a:r>
              <a:rPr lang="en-US" altLang="zh-CN" dirty="0" smtClean="0"/>
              <a:t>https://blog.51cto.com/weijiancheng/1891175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C479D-2786-44A1-B67D-580C21F9BF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appcompat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应用兼容器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3D380-8C41-6E40-B827-F845A4A95FD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09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3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6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35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8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2020/9/27 Sunday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xmlns="" id="{E3A6707A-4287-A245-8512-3320BF439FC2}"/>
              </a:ext>
            </a:extLst>
          </p:cNvPr>
          <p:cNvSpPr txBox="1">
            <a:spLocks/>
          </p:cNvSpPr>
          <p:nvPr userDrawn="1"/>
        </p:nvSpPr>
        <p:spPr>
          <a:xfrm>
            <a:off x="8721969" y="6406488"/>
            <a:ext cx="3423139" cy="445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章　先从看得到的入手，探究</a:t>
            </a:r>
            <a:r>
              <a:rPr lang="en-US" altLang="zh-CN" sz="3200" dirty="0"/>
              <a:t>Activity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EF5708-DF31-44B5-AD6C-6E417F2E66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89" y="2258551"/>
            <a:ext cx="2278884" cy="40846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Menu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03056" y="2185414"/>
            <a:ext cx="6426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Menu</a:t>
            </a:r>
            <a:r>
              <a:rPr lang="zh-CN" altLang="en-US" dirty="0"/>
              <a:t>提供了一种机制，可以让界面中的菜单项在默认情况下不显示。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只有当用户主动点击了菜单按钮时，才会弹出里面具体的内容，因此它不会占用任何</a:t>
            </a:r>
            <a:r>
              <a:rPr lang="en-US" altLang="zh-CN" dirty="0"/>
              <a:t>Activity</a:t>
            </a:r>
            <a:r>
              <a:rPr lang="zh-CN" altLang="en-US" dirty="0"/>
              <a:t>的空间。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0001EF7-5D01-40F3-966A-BC24BCEC8B8B}"/>
              </a:ext>
            </a:extLst>
          </p:cNvPr>
          <p:cNvSpPr/>
          <p:nvPr/>
        </p:nvSpPr>
        <p:spPr>
          <a:xfrm>
            <a:off x="803056" y="3769641"/>
            <a:ext cx="6708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onCreateOptionsMenu(Menu 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) 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 smtClean="0"/>
              <a:t>getMenuInflater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.</a:t>
            </a:r>
            <a:r>
              <a:rPr lang="zh-CN" altLang="en-US" dirty="0"/>
              <a:t>inflate(R.menu.main, menu)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33740" y="6091027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ActivityMenu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7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销毁一个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680225" y="2228671"/>
            <a:ext cx="105507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通常情况下只要按一下手机的</a:t>
            </a:r>
            <a:r>
              <a:rPr lang="en-US" altLang="zh-CN" dirty="0"/>
              <a:t>Back</a:t>
            </a:r>
            <a:r>
              <a:rPr lang="zh-CN" altLang="en-US" dirty="0"/>
              <a:t>键就可以销毁当前的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不过，如果你不想通过按键的方式，而是希望在程序中通过代码来销毁</a:t>
            </a:r>
            <a:r>
              <a:rPr lang="en-US" altLang="zh-CN" dirty="0"/>
              <a:t>Activity</a:t>
            </a:r>
            <a:r>
              <a:rPr lang="zh-CN" altLang="en-US" dirty="0"/>
              <a:t>，当然也可以。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Activity</a:t>
            </a:r>
            <a:r>
              <a:rPr lang="zh-CN" altLang="en-US" dirty="0"/>
              <a:t>类提供了一个</a:t>
            </a:r>
            <a:r>
              <a:rPr lang="en-US" altLang="zh-CN" dirty="0"/>
              <a:t>finish()</a:t>
            </a:r>
            <a:r>
              <a:rPr lang="zh-CN" altLang="en-US" dirty="0"/>
              <a:t>方法，只需要调用一下这个方法就可以销毁当前的</a:t>
            </a:r>
            <a:r>
              <a:rPr lang="en-US" altLang="zh-CN" dirty="0"/>
              <a:t>Activity</a:t>
            </a:r>
            <a:r>
              <a:rPr lang="zh-CN" altLang="en-US" dirty="0"/>
              <a:t>了。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0F7EFF9-6652-4D7F-B1F9-8F54B94CA9EF}"/>
              </a:ext>
            </a:extLst>
          </p:cNvPr>
          <p:cNvSpPr/>
          <p:nvPr/>
        </p:nvSpPr>
        <p:spPr>
          <a:xfrm>
            <a:off x="680225" y="41662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button1.setOnClickListener {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finish()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4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Intent</a:t>
            </a:r>
            <a:r>
              <a:rPr lang="zh-CN" altLang="en-US" sz="3200" dirty="0"/>
              <a:t>的用法</a:t>
            </a:r>
          </a:p>
        </p:txBody>
      </p:sp>
    </p:spTree>
    <p:extLst>
      <p:ext uri="{BB962C8B-B14F-4D97-AF65-F5344CB8AC3E}">
        <p14:creationId xmlns:p14="http://schemas.microsoft.com/office/powerpoint/2010/main" val="36892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10180A0-7352-46A2-9A36-1C3C14DB54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71" y="2115403"/>
            <a:ext cx="2360769" cy="41800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使用显式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707522" y="2306428"/>
            <a:ext cx="6426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Intent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程序中各组件之间进行交互的一种重要方式，它不仅可以指明当前组件想要执行的动作，还可以在不同组件之间传递数据。</a:t>
            </a:r>
          </a:p>
          <a:p>
            <a:endParaRPr lang="zh-CN" altLang="en-US" dirty="0"/>
          </a:p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  <a:r>
              <a:rPr lang="zh-CN" altLang="en-US" dirty="0"/>
              <a:t>可以用于明确指定启动某个</a:t>
            </a:r>
            <a:r>
              <a:rPr lang="en-US" altLang="zh-CN" dirty="0"/>
              <a:t>Activity</a:t>
            </a:r>
            <a:r>
              <a:rPr lang="zh-CN" altLang="en-US" dirty="0"/>
              <a:t>，如下所示：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Intent </a:t>
            </a:r>
            <a:r>
              <a:rPr lang="en-US" altLang="zh-CN" dirty="0" err="1" smtClean="0"/>
              <a:t>intent</a:t>
            </a:r>
            <a:r>
              <a:rPr lang="en-US" altLang="zh-CN" dirty="0" smtClean="0"/>
              <a:t> </a:t>
            </a:r>
            <a:r>
              <a:rPr lang="en-US" altLang="zh-CN" dirty="0"/>
              <a:t>= Intent(</a:t>
            </a:r>
            <a:r>
              <a:rPr lang="en-US" altLang="zh-CN" dirty="0" err="1"/>
              <a:t>FirstActivity.this</a:t>
            </a:r>
            <a:r>
              <a:rPr lang="en-US" altLang="zh-CN" dirty="0"/>
              <a:t>, </a:t>
            </a:r>
            <a:r>
              <a:rPr lang="en-US" altLang="zh-CN" dirty="0" err="1" smtClean="0"/>
              <a:t>SecondActivity.class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这段代码就表示，将会从</a:t>
            </a:r>
            <a:r>
              <a:rPr lang="en-US" altLang="zh-CN" dirty="0" err="1"/>
              <a:t>FirstActivity</a:t>
            </a:r>
            <a:r>
              <a:rPr lang="zh-CN" altLang="en-US" dirty="0"/>
              <a:t>跳转到</a:t>
            </a:r>
            <a:r>
              <a:rPr lang="en-US" altLang="zh-CN" dirty="0" err="1"/>
              <a:t>SecondActivity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33740" y="6091027"/>
            <a:ext cx="191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ActivityTest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1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F03CB8C-5FF5-4416-898C-FC66137437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18" y="2227531"/>
            <a:ext cx="2388065" cy="42454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使用隐式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38200" y="2408061"/>
            <a:ext cx="64266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  <a:r>
              <a:rPr lang="zh-CN" altLang="en-US" dirty="0"/>
              <a:t>并不明确指出想要启动哪一个</a:t>
            </a:r>
            <a:r>
              <a:rPr lang="en-US" altLang="zh-CN" dirty="0"/>
              <a:t>Activity</a:t>
            </a:r>
            <a:r>
              <a:rPr lang="zh-CN" altLang="en-US" dirty="0"/>
              <a:t>，而是指定了一系列更为</a:t>
            </a:r>
            <a:r>
              <a:rPr lang="zh-CN" altLang="en-US" b="1" dirty="0"/>
              <a:t>抽象的</a:t>
            </a:r>
            <a:r>
              <a:rPr lang="en-US" altLang="zh-CN" b="1" dirty="0"/>
              <a:t>action</a:t>
            </a:r>
            <a:r>
              <a:rPr lang="zh-CN" altLang="en-US" b="1" dirty="0"/>
              <a:t>和</a:t>
            </a:r>
            <a:r>
              <a:rPr lang="en-US" altLang="zh-CN" b="1" dirty="0"/>
              <a:t>category</a:t>
            </a:r>
            <a:r>
              <a:rPr lang="zh-CN" altLang="en-US" dirty="0"/>
              <a:t>等信息，然后交由系统去分析这个</a:t>
            </a:r>
            <a:r>
              <a:rPr lang="en-US" altLang="zh-CN" dirty="0"/>
              <a:t>Intent</a:t>
            </a:r>
            <a:r>
              <a:rPr lang="zh-CN" altLang="en-US" dirty="0"/>
              <a:t>，并帮我们找出合适的</a:t>
            </a:r>
            <a:r>
              <a:rPr lang="en-US" altLang="zh-CN" dirty="0"/>
              <a:t>Activity</a:t>
            </a:r>
            <a:r>
              <a:rPr lang="zh-CN" altLang="en-US" dirty="0"/>
              <a:t>去启动。</a:t>
            </a:r>
          </a:p>
          <a:p>
            <a:endParaRPr lang="zh-CN" altLang="en-US" dirty="0"/>
          </a:p>
          <a:p>
            <a:r>
              <a:rPr lang="zh-CN" altLang="en-US" dirty="0"/>
              <a:t>比如你的应用程序中需要展示一个网页，这时没有必要自己去实现一个浏览器，只需要调用系统的浏览器来打开这个网页就行了。</a:t>
            </a:r>
          </a:p>
          <a:p>
            <a:endParaRPr lang="zh-CN" altLang="en-US" dirty="0"/>
          </a:p>
          <a:p>
            <a:r>
              <a:rPr lang="en-US" altLang="zh-CN" dirty="0"/>
              <a:t>button1.setOnClickListener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Intent </a:t>
            </a:r>
            <a:r>
              <a:rPr lang="en-US" altLang="zh-CN" dirty="0" err="1" smtClean="0"/>
              <a:t>intent</a:t>
            </a:r>
            <a:r>
              <a:rPr lang="en-US" altLang="zh-CN" dirty="0" smtClean="0"/>
              <a:t> </a:t>
            </a:r>
            <a:r>
              <a:rPr lang="en-US" altLang="zh-CN" dirty="0"/>
              <a:t>= Intent(</a:t>
            </a:r>
            <a:r>
              <a:rPr lang="en-US" altLang="zh-CN" dirty="0" err="1"/>
              <a:t>Intent.ACTION_VIEW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intent.data</a:t>
            </a:r>
            <a:r>
              <a:rPr lang="en-US" altLang="zh-CN" dirty="0"/>
              <a:t> = </a:t>
            </a:r>
            <a:r>
              <a:rPr lang="en-US" altLang="zh-CN" dirty="0" err="1"/>
              <a:t>Uri.parse</a:t>
            </a:r>
            <a:r>
              <a:rPr lang="en-US" altLang="zh-CN" dirty="0"/>
              <a:t>("https://www.baidu.com")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33740" y="6091027"/>
            <a:ext cx="233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ImpliMoreIntent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使用隐式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384991" y="2201335"/>
            <a:ext cx="11605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Android</a:t>
            </a:r>
            <a:r>
              <a:rPr lang="zh-CN" altLang="en-US" sz="1600" dirty="0"/>
              <a:t>系统预定义了许多</a:t>
            </a:r>
            <a:r>
              <a:rPr lang="en-US" altLang="zh-CN" sz="1600" dirty="0"/>
              <a:t>action</a:t>
            </a:r>
            <a:r>
              <a:rPr lang="zh-CN" altLang="en-US" sz="1600" dirty="0"/>
              <a:t>，这些</a:t>
            </a:r>
            <a:r>
              <a:rPr lang="en-US" altLang="zh-CN" sz="1600" dirty="0"/>
              <a:t>action</a:t>
            </a:r>
            <a:r>
              <a:rPr lang="zh-CN" altLang="en-US" sz="1600" dirty="0"/>
              <a:t>代表了一些常见的操作</a:t>
            </a:r>
            <a:endParaRPr lang="en-US" altLang="zh-CN" sz="1600" dirty="0"/>
          </a:p>
          <a:p>
            <a:r>
              <a:rPr lang="en-US" altLang="zh-CN" sz="1600" dirty="0" err="1" smtClean="0"/>
              <a:t>Intent.ACTION_MAIN</a:t>
            </a:r>
            <a:r>
              <a:rPr lang="zh-CN" altLang="en-US" sz="1600" dirty="0"/>
              <a:t>标识</a:t>
            </a:r>
            <a:r>
              <a:rPr lang="en-US" altLang="zh-CN" sz="1600" dirty="0"/>
              <a:t>Activity</a:t>
            </a:r>
            <a:r>
              <a:rPr lang="zh-CN" altLang="en-US" sz="1600" dirty="0"/>
              <a:t>为一个程序的开始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Intent.ACTION_VIEW</a:t>
            </a:r>
            <a:r>
              <a:rPr lang="zh-CN" altLang="en-US" sz="1600" dirty="0"/>
              <a:t>显示用户的数据</a:t>
            </a:r>
            <a:endParaRPr lang="en-US" altLang="zh-CN" sz="1600" dirty="0"/>
          </a:p>
          <a:p>
            <a:r>
              <a:rPr lang="en-US" altLang="zh-CN" sz="1600" dirty="0" err="1" smtClean="0"/>
              <a:t>Intent.ACTION_DIAL</a:t>
            </a:r>
            <a:r>
              <a:rPr lang="zh-CN" altLang="en-US" sz="1600" dirty="0"/>
              <a:t>调用拨号面板</a:t>
            </a:r>
            <a:endParaRPr lang="en-US" altLang="zh-CN" sz="1600" dirty="0"/>
          </a:p>
          <a:p>
            <a:r>
              <a:rPr lang="en-US" altLang="zh-CN" sz="1600" dirty="0" err="1" smtClean="0"/>
              <a:t>Intent.ACTION_SENDTO</a:t>
            </a:r>
            <a:r>
              <a:rPr lang="zh-CN" altLang="en-US" sz="1600" dirty="0"/>
              <a:t>发送短信息</a:t>
            </a:r>
            <a:endParaRPr lang="en-US" altLang="zh-CN" sz="1600" dirty="0"/>
          </a:p>
          <a:p>
            <a:r>
              <a:rPr lang="en-US" altLang="zh-CN" sz="1600" dirty="0" err="1"/>
              <a:t>Intent.ACTION_SEND</a:t>
            </a:r>
            <a:endParaRPr lang="en-US" altLang="zh-CN" sz="1600" dirty="0"/>
          </a:p>
          <a:p>
            <a:r>
              <a:rPr lang="en-US" altLang="zh-CN" sz="1600" dirty="0" err="1" smtClean="0"/>
              <a:t>Intent.ACTION_WEB_SEARCH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&lt;intent-filter&gt;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&lt;data&gt;</a:t>
            </a:r>
            <a:r>
              <a:rPr lang="zh-CN" altLang="en-US" sz="1600" dirty="0" smtClean="0"/>
              <a:t>标签主要配置内容：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android:scheme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指定协议部分，如</a:t>
            </a:r>
            <a:r>
              <a:rPr lang="en-US" altLang="zh-CN" sz="1600" dirty="0" smtClean="0"/>
              <a:t>http</a:t>
            </a:r>
          </a:p>
          <a:p>
            <a:r>
              <a:rPr lang="en-US" altLang="zh-CN" sz="1600" dirty="0" err="1" smtClean="0"/>
              <a:t>android:host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指定数据的主机名部分，如</a:t>
            </a:r>
            <a:r>
              <a:rPr lang="en-US" altLang="zh-CN" sz="1600" dirty="0" smtClean="0">
                <a:hlinkClick r:id="rId3"/>
              </a:rPr>
              <a:t>www.baidu.com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android:port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指定数据的端口部分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android:path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指定主机名与端口之后的部分，网站域名之后内容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android:mimeType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指定可以处理的数据类型，可以使用通配符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android.intent.action.MAIN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Intent.ACTION_MAIN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指定应用入口的活动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android.intent.category.LAUNCHER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CATEGORY_LAUNCHER  </a:t>
            </a:r>
            <a:r>
              <a:rPr lang="zh-CN" altLang="en-US" sz="1600" dirty="0" smtClean="0"/>
              <a:t>活动被</a:t>
            </a:r>
            <a:r>
              <a:rPr lang="zh-CN" altLang="en-US" sz="1600" dirty="0"/>
              <a:t>列入系统的启动器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允许</a:t>
            </a:r>
            <a:r>
              <a:rPr lang="zh-CN" altLang="en-US" sz="1600" dirty="0"/>
              <a:t>用户启动它</a:t>
            </a:r>
            <a:r>
              <a:rPr lang="en-US" altLang="zh-CN" sz="1600" dirty="0"/>
              <a:t>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706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使用隐式</a:t>
            </a:r>
            <a:r>
              <a:rPr lang="en-US" altLang="zh-CN" sz="2400" dirty="0"/>
              <a:t>Intent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186217" y="2002560"/>
            <a:ext cx="9077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MainActivity.java</a:t>
            </a:r>
            <a:endParaRPr lang="en-US" altLang="zh-CN" dirty="0"/>
          </a:p>
          <a:p>
            <a:r>
              <a:rPr lang="en-US" altLang="zh-CN" dirty="0" smtClean="0"/>
              <a:t>Button </a:t>
            </a:r>
            <a:r>
              <a:rPr lang="en-US" altLang="zh-CN" dirty="0"/>
              <a:t>button1= (Button) </a:t>
            </a:r>
            <a:r>
              <a:rPr lang="en-US" altLang="zh-CN" dirty="0" err="1"/>
              <a:t>findViewById</a:t>
            </a:r>
            <a:r>
              <a:rPr lang="en-US" altLang="zh-CN" dirty="0"/>
              <a:t>(R.id.button_1);</a:t>
            </a:r>
          </a:p>
          <a:p>
            <a:r>
              <a:rPr lang="en-US" altLang="zh-CN" dirty="0"/>
              <a:t>        button1.setOnClickListener(new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       @Override</a:t>
            </a:r>
          </a:p>
          <a:p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v){</a:t>
            </a:r>
          </a:p>
          <a:p>
            <a:r>
              <a:rPr lang="en-US" altLang="zh-CN" dirty="0"/>
              <a:t>                Intent intent=new Intent("com.example.impliintent.ACTION_START1");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startActivity</a:t>
            </a:r>
            <a:r>
              <a:rPr lang="en-US" altLang="zh-CN" dirty="0"/>
              <a:t>(intent);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en-US" altLang="zh-CN" dirty="0"/>
              <a:t>AndroidManifest.xml</a:t>
            </a:r>
            <a:endParaRPr lang="en-US" altLang="zh-CN" dirty="0"/>
          </a:p>
          <a:p>
            <a:r>
              <a:rPr lang="en-US" altLang="zh-CN" dirty="0"/>
              <a:t>&lt;activity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SecondActivity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&lt;intent-filter&gt;</a:t>
            </a:r>
          </a:p>
          <a:p>
            <a:r>
              <a:rPr lang="en-US" altLang="zh-CN" dirty="0"/>
              <a:t>                &lt;action </a:t>
            </a:r>
            <a:r>
              <a:rPr lang="en-US" altLang="zh-CN" dirty="0" err="1"/>
              <a:t>android:name</a:t>
            </a:r>
            <a:r>
              <a:rPr lang="en-US" altLang="zh-CN" dirty="0"/>
              <a:t>="com.example.impliintent.ACTION_START1" /&gt;</a:t>
            </a:r>
          </a:p>
          <a:p>
            <a:r>
              <a:rPr lang="en-US" altLang="zh-CN" dirty="0"/>
              <a:t>                &lt;category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android.intent.category.DEFAULT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            &lt;/intent-filter&gt;</a:t>
            </a:r>
          </a:p>
          <a:p>
            <a:r>
              <a:rPr lang="en-US" altLang="zh-CN" dirty="0"/>
              <a:t>        &lt;/activity&gt;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193156" y="3107775"/>
            <a:ext cx="307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使用抽象的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信息启动隐式</a:t>
            </a:r>
            <a:r>
              <a:rPr lang="en-US" altLang="zh-CN" dirty="0" smtClean="0"/>
              <a:t>Intent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345555" y="5494491"/>
            <a:ext cx="307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ImpliIntent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57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Intent-</a:t>
            </a:r>
            <a:r>
              <a:rPr lang="zh-CN" altLang="en-US" sz="2400" dirty="0" smtClean="0"/>
              <a:t>向下传递数据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186217" y="2002560"/>
            <a:ext cx="90770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MainActivity.java</a:t>
            </a:r>
            <a:endParaRPr lang="en-US" altLang="zh-CN" dirty="0"/>
          </a:p>
          <a:p>
            <a:r>
              <a:rPr lang="en-US" altLang="zh-CN" dirty="0"/>
              <a:t>String data="Hello </a:t>
            </a:r>
            <a:r>
              <a:rPr lang="en-US" altLang="zh-CN" dirty="0" err="1"/>
              <a:t>SecondActivity</a:t>
            </a:r>
            <a:r>
              <a:rPr lang="en-US" altLang="zh-CN" dirty="0"/>
              <a:t>";</a:t>
            </a:r>
          </a:p>
          <a:p>
            <a:r>
              <a:rPr lang="en-US" altLang="zh-CN" dirty="0" smtClean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 new Intent(</a:t>
            </a:r>
            <a:r>
              <a:rPr lang="en-US" altLang="zh-CN" dirty="0" err="1"/>
              <a:t>MainActivity.this</a:t>
            </a:r>
            <a:r>
              <a:rPr lang="en-US" altLang="zh-CN" dirty="0"/>
              <a:t>, </a:t>
            </a:r>
            <a:r>
              <a:rPr lang="en-US" altLang="zh-CN" dirty="0" err="1"/>
              <a:t>SecondActivity.class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intent.putExtra</a:t>
            </a:r>
            <a:r>
              <a:rPr lang="en-US" altLang="zh-CN" dirty="0"/>
              <a:t>("</a:t>
            </a:r>
            <a:r>
              <a:rPr lang="en-US" altLang="zh-CN" dirty="0" err="1"/>
              <a:t>extra_data</a:t>
            </a:r>
            <a:r>
              <a:rPr lang="en-US" altLang="zh-CN" dirty="0"/>
              <a:t>", data);</a:t>
            </a:r>
          </a:p>
          <a:p>
            <a:r>
              <a:rPr lang="en-US" altLang="zh-CN" dirty="0" err="1" smtClean="0"/>
              <a:t>startActivity</a:t>
            </a:r>
            <a:r>
              <a:rPr lang="en-US" altLang="zh-CN" dirty="0" smtClean="0"/>
              <a:t>(intent);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SecondActivity.java</a:t>
            </a:r>
            <a:endParaRPr lang="en-US" altLang="zh-CN" dirty="0"/>
          </a:p>
          <a:p>
            <a:r>
              <a:rPr lang="en-US" altLang="zh-CN" dirty="0" smtClean="0"/>
              <a:t>Intent </a:t>
            </a:r>
            <a:r>
              <a:rPr lang="en-US" altLang="zh-CN" dirty="0" err="1"/>
              <a:t>intent</a:t>
            </a:r>
            <a:r>
              <a:rPr lang="en-US" altLang="zh-CN" dirty="0"/>
              <a:t> =</a:t>
            </a:r>
            <a:r>
              <a:rPr lang="en-US" altLang="zh-CN" dirty="0" err="1"/>
              <a:t>getIntent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/>
              <a:t>data=</a:t>
            </a:r>
            <a:r>
              <a:rPr lang="en-US" altLang="zh-CN" dirty="0" err="1"/>
              <a:t>intent.getStringExtra</a:t>
            </a:r>
            <a:r>
              <a:rPr lang="en-US" altLang="zh-CN" dirty="0"/>
              <a:t>("</a:t>
            </a:r>
            <a:r>
              <a:rPr lang="en-US" altLang="zh-CN" dirty="0" err="1"/>
              <a:t>extra_data</a:t>
            </a:r>
            <a:r>
              <a:rPr lang="en-US" altLang="zh-CN" dirty="0"/>
              <a:t>");</a:t>
            </a:r>
          </a:p>
          <a:p>
            <a:r>
              <a:rPr lang="en-US" altLang="zh-CN" dirty="0" err="1" smtClean="0"/>
              <a:t>Log.d</a:t>
            </a:r>
            <a:r>
              <a:rPr lang="en-US" altLang="zh-CN" dirty="0"/>
              <a:t>("</a:t>
            </a:r>
            <a:r>
              <a:rPr lang="en-US" altLang="zh-CN" dirty="0" err="1"/>
              <a:t>SecondActivity</a:t>
            </a:r>
            <a:r>
              <a:rPr lang="en-US" altLang="zh-CN" dirty="0"/>
              <a:t>",data);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193156" y="3107775"/>
            <a:ext cx="307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向下一个活动传递数据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345555" y="5494491"/>
            <a:ext cx="307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PassDataNextIntent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Intent-</a:t>
            </a:r>
            <a:r>
              <a:rPr lang="zh-CN" altLang="en-US" sz="2400" dirty="0" smtClean="0"/>
              <a:t>向下传递数据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7334415" y="4872965"/>
            <a:ext cx="307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向</a:t>
            </a:r>
            <a:r>
              <a:rPr lang="zh-CN" altLang="en-US" dirty="0"/>
              <a:t>上</a:t>
            </a:r>
            <a:r>
              <a:rPr lang="zh-CN" altLang="en-US" dirty="0" smtClean="0"/>
              <a:t>一个活动传递数据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345555" y="5494491"/>
            <a:ext cx="307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 smtClean="0"/>
              <a:t>PassDataFormerIntent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56" y="2294282"/>
            <a:ext cx="50768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26" y="2294282"/>
            <a:ext cx="4210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210070" y="1978707"/>
            <a:ext cx="442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MainActivity.java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5682353" y="1978707"/>
            <a:ext cx="2747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SecondActivity.java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2291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584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Activity</a:t>
            </a:r>
            <a:r>
              <a:rPr lang="zh-CN" altLang="en-US" sz="1800" dirty="0"/>
              <a:t>是最容易吸引用户的地方，它是一种可以包含用户界面的组件，主要用于和用户进行交互。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一个应用程序中可以包含零个或多个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，但不包含任何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的应用程序很少见，谁也不想让自己的应用永远无法被用户看到吧？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返回栈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84A795-FB1D-479E-A126-4BA53C71C1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7" y="2550695"/>
            <a:ext cx="4757283" cy="29841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754410B-93F9-154D-AB4C-6058D5498D2B}"/>
              </a:ext>
            </a:extLst>
          </p:cNvPr>
          <p:cNvSpPr txBox="1"/>
          <p:nvPr/>
        </p:nvSpPr>
        <p:spPr>
          <a:xfrm>
            <a:off x="838200" y="2535611"/>
            <a:ext cx="5401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是使用任务（</a:t>
            </a:r>
            <a:r>
              <a:rPr lang="en-US" altLang="zh-CN" dirty="0"/>
              <a:t>task</a:t>
            </a:r>
            <a:r>
              <a:rPr lang="zh-CN" altLang="en-US" dirty="0"/>
              <a:t>）来管理</a:t>
            </a:r>
            <a:r>
              <a:rPr lang="en-US" altLang="zh-CN" dirty="0"/>
              <a:t>Activity</a:t>
            </a:r>
            <a:r>
              <a:rPr lang="zh-CN" altLang="en-US" dirty="0"/>
              <a:t>的，一个任务就是一组存放在栈里的</a:t>
            </a:r>
            <a:r>
              <a:rPr lang="en-US" altLang="zh-CN" dirty="0"/>
              <a:t>Activity</a:t>
            </a:r>
            <a:r>
              <a:rPr lang="zh-CN" altLang="en-US" dirty="0"/>
              <a:t>的集合，这个栈也被称作返回栈（</a:t>
            </a:r>
            <a:r>
              <a:rPr lang="en-US" altLang="zh-CN" dirty="0"/>
              <a:t>back stack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栈是一种后进先出的数据结构，在默认情况下，每当我们启动了一个新的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，它就会在返回栈中入栈，并处于栈顶的位置。而每当我们按下</a:t>
            </a:r>
            <a:r>
              <a:rPr lang="en-US" altLang="zh-CN" dirty="0"/>
              <a:t>Back</a:t>
            </a:r>
            <a:r>
              <a:rPr lang="zh-CN" altLang="en-US" dirty="0"/>
              <a:t>键或调用</a:t>
            </a:r>
            <a:r>
              <a:rPr lang="en-US" altLang="zh-CN" dirty="0"/>
              <a:t>finish()</a:t>
            </a:r>
            <a:r>
              <a:rPr lang="zh-CN" altLang="en-US" dirty="0"/>
              <a:t>方法去销毁一个</a:t>
            </a:r>
            <a:r>
              <a:rPr lang="en-US" altLang="zh-CN" dirty="0"/>
              <a:t>Activity</a:t>
            </a:r>
            <a:r>
              <a:rPr lang="zh-CN" altLang="en-US" dirty="0"/>
              <a:t>时，处于栈顶的</a:t>
            </a:r>
            <a:r>
              <a:rPr lang="en-US" altLang="zh-CN" dirty="0"/>
              <a:t>Activity</a:t>
            </a:r>
            <a:r>
              <a:rPr lang="zh-CN" altLang="en-US" dirty="0"/>
              <a:t>就会出栈，前一个入栈的</a:t>
            </a:r>
            <a:r>
              <a:rPr lang="en-US" altLang="zh-CN" dirty="0"/>
              <a:t>Activity</a:t>
            </a:r>
            <a:r>
              <a:rPr lang="zh-CN" altLang="en-US" dirty="0"/>
              <a:t>就会重新处于栈顶的位置。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系统总是会显示处于栈顶的</a:t>
            </a:r>
            <a:r>
              <a:rPr lang="en-US" altLang="zh-CN" dirty="0"/>
              <a:t>Activity</a:t>
            </a:r>
            <a:r>
              <a:rPr lang="zh-CN" altLang="en-US" dirty="0"/>
              <a:t>给用户。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9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665023" y="2185032"/>
            <a:ext cx="108619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b="1" dirty="0"/>
              <a:t>第一次被创建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</a:t>
            </a:r>
            <a:r>
              <a:rPr lang="zh-CN" altLang="en-US" b="1" dirty="0"/>
              <a:t>不可见变为可见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onResume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b="1" dirty="0"/>
              <a:t>准备好和用户进行交互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onPause</a:t>
            </a:r>
            <a:r>
              <a:rPr lang="en-US" altLang="zh-CN" dirty="0"/>
              <a:t>() </a:t>
            </a:r>
            <a:r>
              <a:rPr lang="zh-CN" altLang="en-US" dirty="0"/>
              <a:t>这个方法在系统</a:t>
            </a:r>
            <a:r>
              <a:rPr lang="zh-CN" altLang="en-US" b="1" dirty="0"/>
              <a:t>准备去启动或者恢复另一个</a:t>
            </a:r>
            <a:r>
              <a:rPr lang="en-US" altLang="zh-CN" b="1" dirty="0"/>
              <a:t>Activity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onStop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b="1" dirty="0"/>
              <a:t>完全不可见</a:t>
            </a:r>
            <a:r>
              <a:rPr lang="zh-CN" altLang="en-US" dirty="0"/>
              <a:t>的时候调用。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onDestroy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b="1" dirty="0"/>
              <a:t>被销毁</a:t>
            </a:r>
            <a:r>
              <a:rPr lang="zh-CN" altLang="en-US" dirty="0"/>
              <a:t>之前调用。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onRestart</a:t>
            </a:r>
            <a:r>
              <a:rPr lang="en-US" altLang="zh-CN" dirty="0"/>
              <a:t>() </a:t>
            </a:r>
            <a:r>
              <a:rPr lang="zh-CN" altLang="en-US" dirty="0"/>
              <a:t>这个方法在</a:t>
            </a:r>
            <a:r>
              <a:rPr lang="en-US" altLang="zh-CN" dirty="0"/>
              <a:t>Activity</a:t>
            </a:r>
            <a:r>
              <a:rPr lang="zh-CN" altLang="en-US" dirty="0"/>
              <a:t>由</a:t>
            </a:r>
            <a:r>
              <a:rPr lang="zh-CN" altLang="en-US" b="1" dirty="0"/>
              <a:t>停止状态变为运行状态</a:t>
            </a:r>
            <a:r>
              <a:rPr lang="zh-CN" altLang="en-US" dirty="0"/>
              <a:t>之前调用，也就是</a:t>
            </a:r>
            <a:r>
              <a:rPr lang="en-US" altLang="zh-CN" dirty="0"/>
              <a:t>Activity</a:t>
            </a:r>
            <a:r>
              <a:rPr lang="zh-CN" altLang="en-US" dirty="0"/>
              <a:t>被重新启动了。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754410B-93F9-154D-AB4C-6058D5498D2B}"/>
              </a:ext>
            </a:extLst>
          </p:cNvPr>
          <p:cNvSpPr txBox="1"/>
          <p:nvPr/>
        </p:nvSpPr>
        <p:spPr>
          <a:xfrm>
            <a:off x="694328" y="6058039"/>
            <a:ext cx="111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onCreate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完整生存期；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可见生存期；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前台生存期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5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DD0CC0B-5CE1-4F40-B34E-37E4E335A5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14" y="201478"/>
            <a:ext cx="6563552" cy="62536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98512" y="5721695"/>
            <a:ext cx="273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ActivityLifeCycleTest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9694" y="1930595"/>
            <a:ext cx="37348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初始化</a:t>
            </a:r>
            <a:r>
              <a:rPr lang="en-US" altLang="zh-CN" sz="1600" dirty="0" err="1" smtClean="0"/>
              <a:t>MainActivity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onCreate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创建界面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onStart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不可见 变为 可见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onResume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可见 变为 能与用户交互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MainActivity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转到 </a:t>
            </a:r>
            <a:r>
              <a:rPr lang="en-US" altLang="zh-CN" sz="1600" dirty="0" err="1" smtClean="0"/>
              <a:t>NormalActivity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onPause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能与用户交互 到 可见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onStop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可见 变为 不可见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/>
              <a:t>NormalActivity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转到 </a:t>
            </a:r>
            <a:r>
              <a:rPr lang="en-US" altLang="zh-CN" sz="1600" dirty="0" err="1" smtClean="0"/>
              <a:t>MainActivity</a:t>
            </a:r>
            <a:r>
              <a:rPr lang="en-US" altLang="zh-CN" sz="1600" dirty="0" smtClean="0"/>
              <a:t> </a:t>
            </a:r>
            <a:endParaRPr lang="en-US" altLang="zh-CN" sz="1600" dirty="0"/>
          </a:p>
          <a:p>
            <a:r>
              <a:rPr lang="en-US" altLang="zh-CN" sz="1600" dirty="0" err="1" smtClean="0"/>
              <a:t>onRestart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活动被重新启动</a:t>
            </a:r>
            <a:endParaRPr lang="en-US" altLang="zh-CN" sz="1600" dirty="0"/>
          </a:p>
          <a:p>
            <a:r>
              <a:rPr lang="en-US" altLang="zh-CN" sz="1600" dirty="0" err="1"/>
              <a:t>onStart</a:t>
            </a:r>
            <a:r>
              <a:rPr lang="en-US" altLang="zh-CN" sz="1600" dirty="0"/>
              <a:t>() </a:t>
            </a:r>
            <a:r>
              <a:rPr lang="zh-CN" altLang="en-US" sz="1600" dirty="0"/>
              <a:t>由 不可见 变为 可见</a:t>
            </a:r>
            <a:endParaRPr lang="en-US" altLang="zh-CN" sz="1600" dirty="0"/>
          </a:p>
          <a:p>
            <a:r>
              <a:rPr lang="en-US" altLang="zh-CN" sz="1600" dirty="0" err="1"/>
              <a:t>onResume</a:t>
            </a:r>
            <a:r>
              <a:rPr lang="en-US" altLang="zh-CN" sz="1600" dirty="0"/>
              <a:t>() </a:t>
            </a:r>
            <a:r>
              <a:rPr lang="zh-CN" altLang="en-US" sz="1600" dirty="0"/>
              <a:t>由 可见 变为 能与用户交互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err="1"/>
              <a:t>MainActivity</a:t>
            </a:r>
            <a:r>
              <a:rPr lang="en-US" altLang="zh-CN" sz="1600" dirty="0"/>
              <a:t> </a:t>
            </a:r>
            <a:r>
              <a:rPr lang="zh-CN" altLang="en-US" sz="1600" dirty="0"/>
              <a:t>转到 </a:t>
            </a:r>
            <a:r>
              <a:rPr lang="en-US" altLang="zh-CN" sz="1600" dirty="0" err="1"/>
              <a:t>Dialog</a:t>
            </a:r>
            <a:r>
              <a:rPr lang="en-US" altLang="zh-CN" sz="1600" dirty="0" err="1" smtClean="0"/>
              <a:t>Activity</a:t>
            </a:r>
            <a:endParaRPr lang="en-US" altLang="zh-CN" sz="1600" dirty="0"/>
          </a:p>
          <a:p>
            <a:r>
              <a:rPr lang="en-US" altLang="zh-CN" sz="1600" dirty="0" err="1"/>
              <a:t>onPause</a:t>
            </a:r>
            <a:r>
              <a:rPr lang="en-US" altLang="zh-CN" sz="1600" dirty="0"/>
              <a:t>() </a:t>
            </a:r>
            <a:r>
              <a:rPr lang="zh-CN" altLang="en-US" sz="1600" dirty="0"/>
              <a:t>由 能与用户交互 到 </a:t>
            </a:r>
            <a:r>
              <a:rPr lang="zh-CN" altLang="en-US" sz="1600" dirty="0" smtClean="0"/>
              <a:t>可见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err="1" smtClean="0"/>
              <a:t>DialogActivity</a:t>
            </a:r>
            <a:r>
              <a:rPr lang="zh-CN" altLang="en-US" sz="1600" dirty="0"/>
              <a:t>转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MainActivity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err="1" smtClean="0"/>
              <a:t>onPause</a:t>
            </a:r>
            <a:r>
              <a:rPr lang="en-US" altLang="zh-CN" sz="1600" dirty="0"/>
              <a:t>() </a:t>
            </a:r>
            <a:r>
              <a:rPr lang="zh-CN" altLang="en-US" sz="1600" dirty="0"/>
              <a:t>由 </a:t>
            </a:r>
            <a:r>
              <a:rPr lang="zh-CN" altLang="en-US" sz="1600" dirty="0" smtClean="0"/>
              <a:t>可见 到 能</a:t>
            </a:r>
            <a:r>
              <a:rPr lang="zh-CN" altLang="en-US" sz="1600" dirty="0"/>
              <a:t>与用户交互 </a:t>
            </a:r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3737115" y="5581555"/>
            <a:ext cx="3734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MainActivity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回车键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onPause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能与用户交互 到 可见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onStop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由 可见 变为 不可见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onDestroy</a:t>
            </a:r>
            <a:r>
              <a:rPr lang="en-US" altLang="zh-CN" sz="1600" dirty="0" smtClean="0"/>
              <a:t>() </a:t>
            </a:r>
            <a:r>
              <a:rPr lang="zh-CN" altLang="en-US" sz="1600" dirty="0" smtClean="0"/>
              <a:t>活动被销毁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379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的启动模式</a:t>
            </a:r>
          </a:p>
        </p:txBody>
      </p:sp>
    </p:spTree>
    <p:extLst>
      <p:ext uri="{BB962C8B-B14F-4D97-AF65-F5344CB8AC3E}">
        <p14:creationId xmlns:p14="http://schemas.microsoft.com/office/powerpoint/2010/main" val="21577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——standard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486161" y="2613910"/>
            <a:ext cx="63522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standard</a:t>
            </a:r>
            <a:r>
              <a:rPr lang="zh-CN" altLang="en-US" dirty="0"/>
              <a:t>是</a:t>
            </a:r>
            <a:r>
              <a:rPr lang="en-US" altLang="zh-CN" dirty="0"/>
              <a:t>Activity</a:t>
            </a:r>
            <a:r>
              <a:rPr lang="zh-CN" altLang="en-US" dirty="0"/>
              <a:t>默认的启动模式，在不进行显式指定的情况下，所有</a:t>
            </a:r>
            <a:r>
              <a:rPr lang="en-US" altLang="zh-CN" dirty="0"/>
              <a:t>Activity</a:t>
            </a:r>
            <a:r>
              <a:rPr lang="zh-CN" altLang="en-US" dirty="0"/>
              <a:t>都会自动使用这种启动模式。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standard</a:t>
            </a:r>
            <a:r>
              <a:rPr lang="zh-CN" altLang="en-US" dirty="0"/>
              <a:t>模式下，每当启动一个新的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对于使用</a:t>
            </a:r>
            <a:r>
              <a:rPr lang="en-US" altLang="zh-CN" dirty="0"/>
              <a:t>standard</a:t>
            </a:r>
            <a:r>
              <a:rPr lang="zh-CN" altLang="en-US" dirty="0"/>
              <a:t>模式的</a:t>
            </a:r>
            <a:r>
              <a:rPr lang="en-US" altLang="zh-CN" dirty="0"/>
              <a:t>Activity</a:t>
            </a:r>
            <a:r>
              <a:rPr lang="zh-CN" altLang="en-US" dirty="0"/>
              <a:t>，系统不会在乎这个</a:t>
            </a:r>
            <a:r>
              <a:rPr lang="en-US" altLang="zh-CN" dirty="0"/>
              <a:t>Activity</a:t>
            </a:r>
            <a:r>
              <a:rPr lang="zh-CN" altLang="en-US" dirty="0"/>
              <a:t>是否已经在返回栈中存在，每次启动都会创建一个该</a:t>
            </a:r>
            <a:r>
              <a:rPr lang="en-US" altLang="zh-CN" dirty="0"/>
              <a:t>Activity</a:t>
            </a:r>
            <a:r>
              <a:rPr lang="zh-CN" altLang="en-US" dirty="0"/>
              <a:t>的新实例。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DFD4146-CED3-4F42-A945-41E859FD2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03" y="2527493"/>
            <a:ext cx="4789497" cy="27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singleTop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512572" y="2869611"/>
            <a:ext cx="5028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singleTop</a:t>
            </a:r>
            <a:r>
              <a:rPr lang="zh-CN" altLang="en-US" dirty="0"/>
              <a:t>，在启动</a:t>
            </a:r>
            <a:r>
              <a:rPr lang="en-US" altLang="zh-CN" dirty="0"/>
              <a:t>Activity</a:t>
            </a:r>
            <a:r>
              <a:rPr lang="zh-CN" altLang="en-US" dirty="0"/>
              <a:t>时如果发现返回栈的栈顶已经是该</a:t>
            </a:r>
            <a:r>
              <a:rPr lang="en-US" altLang="zh-CN" dirty="0"/>
              <a:t>Activity</a:t>
            </a:r>
            <a:r>
              <a:rPr lang="zh-CN" altLang="en-US" dirty="0"/>
              <a:t>，则认为可以直接使用它，不会再创建新的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048EFBE-973E-4E74-9340-4783CFCB7B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1902"/>
            <a:ext cx="5187910" cy="27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singleTask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838200" y="2620328"/>
            <a:ext cx="4724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singleTask</a:t>
            </a:r>
            <a:r>
              <a:rPr lang="zh-CN" altLang="en-US" dirty="0"/>
              <a:t>，每次启动该</a:t>
            </a:r>
            <a:r>
              <a:rPr lang="en-US" altLang="zh-CN" dirty="0"/>
              <a:t>Activity</a:t>
            </a:r>
            <a:r>
              <a:rPr lang="zh-CN" altLang="en-US" dirty="0"/>
              <a:t>时，系统首先会在返回栈中检查是否存在该</a:t>
            </a:r>
            <a:r>
              <a:rPr lang="en-US" altLang="zh-CN" dirty="0"/>
              <a:t>Activity</a:t>
            </a:r>
            <a:r>
              <a:rPr lang="zh-CN" altLang="en-US" dirty="0"/>
              <a:t>的实例，如果发现已经存在则直接使用该实例，并把在这个</a:t>
            </a:r>
            <a:r>
              <a:rPr lang="en-US" altLang="zh-CN" dirty="0"/>
              <a:t>Activity</a:t>
            </a:r>
            <a:r>
              <a:rPr lang="zh-CN" altLang="en-US" dirty="0"/>
              <a:t>之上的所有其他</a:t>
            </a:r>
            <a:r>
              <a:rPr lang="en-US" altLang="zh-CN" dirty="0"/>
              <a:t>Activity</a:t>
            </a:r>
            <a:r>
              <a:rPr lang="zh-CN" altLang="en-US" dirty="0"/>
              <a:t>统统出栈，如果没有发现就会创建一个新的</a:t>
            </a:r>
            <a:r>
              <a:rPr lang="en-US" altLang="zh-CN" dirty="0"/>
              <a:t>Activity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3935F1-DEA5-45AF-8008-2A80A097C1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05" y="1900392"/>
            <a:ext cx="4754883" cy="31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的启动模式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singleInstance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412607" y="2627108"/>
            <a:ext cx="6343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Activity</a:t>
            </a:r>
            <a:r>
              <a:rPr lang="zh-CN" altLang="en-US" dirty="0"/>
              <a:t>的启动模式指定为</a:t>
            </a:r>
            <a:r>
              <a:rPr lang="en-US" altLang="zh-CN" dirty="0" err="1"/>
              <a:t>singleInstance</a:t>
            </a:r>
            <a:r>
              <a:rPr lang="zh-CN" altLang="en-US" dirty="0"/>
              <a:t>，会启用一个新的返回栈来管理这个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假设我们的程序中有一个</a:t>
            </a:r>
            <a:r>
              <a:rPr lang="en-US" altLang="zh-CN" dirty="0"/>
              <a:t>Activity</a:t>
            </a:r>
            <a:r>
              <a:rPr lang="zh-CN" altLang="en-US" dirty="0"/>
              <a:t>是允许其他程序调用的，如果想实现其他程序和我们的程序可以共享这个</a:t>
            </a:r>
            <a:r>
              <a:rPr lang="en-US" altLang="zh-CN" dirty="0"/>
              <a:t>Activity</a:t>
            </a:r>
            <a:r>
              <a:rPr lang="zh-CN" altLang="en-US" dirty="0"/>
              <a:t>的实例，就可以使用</a:t>
            </a:r>
            <a:r>
              <a:rPr lang="en-US" altLang="zh-CN" dirty="0" err="1"/>
              <a:t>singleInstance</a:t>
            </a:r>
            <a:r>
              <a:rPr lang="zh-CN" altLang="en-US" dirty="0"/>
              <a:t>模式。</a:t>
            </a:r>
          </a:p>
          <a:p>
            <a:endParaRPr lang="zh-CN" altLang="en-US" dirty="0"/>
          </a:p>
          <a:p>
            <a:r>
              <a:rPr lang="zh-CN" altLang="en-US" dirty="0"/>
              <a:t>在这种模式下，会有一个单独的返回栈来管理这个</a:t>
            </a:r>
            <a:r>
              <a:rPr lang="en-US" altLang="zh-CN" dirty="0"/>
              <a:t>Activity</a:t>
            </a:r>
            <a:r>
              <a:rPr lang="zh-CN" altLang="en-US" dirty="0"/>
              <a:t>，不管是哪个应用程序来访问这个</a:t>
            </a:r>
            <a:r>
              <a:rPr lang="en-US" altLang="zh-CN" dirty="0"/>
              <a:t>Activity</a:t>
            </a:r>
            <a:r>
              <a:rPr lang="zh-CN" altLang="en-US" dirty="0"/>
              <a:t>，都共用的同一个返回栈，也就解决了共享</a:t>
            </a:r>
            <a:r>
              <a:rPr lang="en-US" altLang="zh-CN" dirty="0"/>
              <a:t>Activity</a:t>
            </a:r>
            <a:r>
              <a:rPr lang="zh-CN" altLang="en-US" dirty="0"/>
              <a:t>实例的问题。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CD23A8E-574D-412C-91E5-8CAD341E56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2847879"/>
            <a:ext cx="5117124" cy="24207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3740" y="6091027"/>
            <a:ext cx="1910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ActivityTest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9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补充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72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 err="1"/>
              <a:t>build.gradle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跑通现有代码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234461" y="1927585"/>
            <a:ext cx="71667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buildscript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  repositories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/>
              <a:t>    dependencies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</a:t>
            </a:r>
            <a:r>
              <a:rPr lang="en-US" altLang="zh-CN" sz="1600" b="1" dirty="0"/>
              <a:t>'com.android.tools.build:gradle:2.2.0'</a:t>
            </a:r>
            <a:br>
              <a:rPr lang="en-US" altLang="zh-CN" sz="1600" b="1" dirty="0"/>
            </a:br>
            <a:r>
              <a:rPr lang="en-US" altLang="zh-CN" sz="1600" b="1" dirty="0"/>
              <a:t/>
            </a:r>
            <a:br>
              <a:rPr lang="en-US" altLang="zh-CN" sz="1600" b="1" dirty="0"/>
            </a:br>
            <a:r>
              <a:rPr lang="en-US" altLang="zh-CN" sz="1600" b="1" dirty="0"/>
              <a:t>        </a:t>
            </a:r>
            <a:r>
              <a:rPr lang="en-US" altLang="zh-CN" sz="1600" i="1" dirty="0"/>
              <a:t>// NOTE: Do not place your application dependencies here; they belong</a:t>
            </a:r>
            <a:br>
              <a:rPr lang="en-US" altLang="zh-CN" sz="1600" i="1" dirty="0"/>
            </a:br>
            <a:r>
              <a:rPr lang="en-US" altLang="zh-CN" sz="1600" i="1" dirty="0"/>
              <a:t>        // in the individual module </a:t>
            </a:r>
            <a:r>
              <a:rPr lang="en-US" altLang="zh-CN" sz="1600" i="1" dirty="0" err="1"/>
              <a:t>build.gradle</a:t>
            </a:r>
            <a:r>
              <a:rPr lang="en-US" altLang="zh-CN" sz="1600" i="1" dirty="0"/>
              <a:t> files</a:t>
            </a:r>
            <a:br>
              <a:rPr lang="en-US" altLang="zh-CN" sz="1600" i="1" dirty="0"/>
            </a:br>
            <a:r>
              <a:rPr lang="en-US" altLang="zh-CN" sz="1600" i="1" dirty="0"/>
              <a:t>    </a:t>
            </a:r>
            <a:r>
              <a:rPr lang="en-US" altLang="zh-CN" sz="1600" dirty="0"/>
              <a:t>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/>
              <a:t>allprojects</a:t>
            </a:r>
            <a:r>
              <a:rPr lang="en-US" altLang="zh-CN" sz="1600" dirty="0"/>
              <a:t> {</a:t>
            </a:r>
            <a:br>
              <a:rPr lang="en-US" altLang="zh-CN" sz="1600" dirty="0"/>
            </a:br>
            <a:r>
              <a:rPr lang="en-US" altLang="zh-CN" sz="1600" dirty="0"/>
              <a:t>    repositories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r>
              <a:rPr lang="en-US" altLang="zh-CN" sz="1600" dirty="0"/>
              <a:t>    }</a:t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task clean(</a:t>
            </a:r>
            <a:r>
              <a:rPr lang="en-US" altLang="zh-CN" sz="1600" b="1" dirty="0"/>
              <a:t>type</a:t>
            </a:r>
            <a:r>
              <a:rPr lang="en-US" altLang="zh-CN" sz="1600" dirty="0"/>
              <a:t>: Delete) {</a:t>
            </a:r>
            <a:br>
              <a:rPr lang="en-US" altLang="zh-CN" sz="1600" dirty="0"/>
            </a:br>
            <a:r>
              <a:rPr lang="en-US" altLang="zh-CN" sz="1600" dirty="0"/>
              <a:t>    delete </a:t>
            </a:r>
            <a:r>
              <a:rPr lang="en-US" altLang="zh-CN" sz="1600" dirty="0" err="1"/>
              <a:t>rootProject.buildDir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6846277" y="2088163"/>
            <a:ext cx="4905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Repositories </a:t>
            </a:r>
            <a:r>
              <a:rPr lang="zh-CN" altLang="en-US" dirty="0" smtClean="0"/>
              <a:t>声明了</a:t>
            </a:r>
            <a:r>
              <a:rPr lang="en-US" altLang="zh-CN" dirty="0" err="1" smtClean="0"/>
              <a:t>jcenter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配置，即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项目代码托管到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代码托管仓库，方便在其它项目引用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上的开源代码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声明了 </a:t>
            </a:r>
            <a:r>
              <a:rPr lang="en-US" altLang="zh-CN" dirty="0" smtClean="0"/>
              <a:t>com.android.tools.build:gradle:2.2.0 </a:t>
            </a:r>
            <a:r>
              <a:rPr lang="zh-CN" altLang="en-US" dirty="0" smtClean="0"/>
              <a:t>插件，应用于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846277" y="6142517"/>
            <a:ext cx="247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ActivityListener</a:t>
            </a:r>
            <a:r>
              <a:rPr lang="en-US" altLang="zh-CN" dirty="0" smtClean="0"/>
              <a:t>] 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的基本用法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app/</a:t>
            </a:r>
            <a:r>
              <a:rPr lang="en-US" altLang="zh-CN" sz="2400" dirty="0" err="1"/>
              <a:t>build.gradle</a:t>
            </a:r>
            <a:r>
              <a:rPr lang="zh-CN" altLang="en-US" sz="2400" dirty="0" smtClean="0"/>
              <a:t>文件</a:t>
            </a:r>
            <a:r>
              <a:rPr lang="en-US" altLang="zh-CN" sz="2400" dirty="0"/>
              <a:t>-</a:t>
            </a:r>
            <a:r>
              <a:rPr lang="zh-CN" altLang="en-US" sz="2400" dirty="0"/>
              <a:t>跑通现有代码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221600" y="1793618"/>
            <a:ext cx="80575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apply </a:t>
            </a:r>
            <a:r>
              <a:rPr lang="en-US" altLang="zh-CN" sz="1100" b="1" dirty="0"/>
              <a:t>plugin</a:t>
            </a:r>
            <a:r>
              <a:rPr lang="en-US" altLang="zh-CN" sz="1100" dirty="0"/>
              <a:t>: </a:t>
            </a:r>
            <a:r>
              <a:rPr lang="en-US" altLang="zh-CN" sz="1100" b="1" dirty="0"/>
              <a:t>'</a:t>
            </a:r>
            <a:r>
              <a:rPr lang="en-US" altLang="zh-CN" sz="1100" b="1" dirty="0" err="1"/>
              <a:t>com.android.application</a:t>
            </a:r>
            <a:r>
              <a:rPr lang="en-US" altLang="zh-CN" sz="1100" b="1" dirty="0"/>
              <a:t>'</a:t>
            </a:r>
            <a:br>
              <a:rPr lang="en-US" altLang="zh-CN" sz="1100" b="1" dirty="0"/>
            </a:br>
            <a:r>
              <a:rPr lang="en-US" altLang="zh-CN" sz="1100" b="1" dirty="0"/>
              <a:t/>
            </a:r>
            <a:br>
              <a:rPr lang="en-US" altLang="zh-CN" sz="1100" b="1" dirty="0"/>
            </a:br>
            <a:r>
              <a:rPr lang="en-US" altLang="zh-CN" sz="1100" dirty="0"/>
              <a:t>android {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compileSdkVersion</a:t>
            </a:r>
            <a:r>
              <a:rPr lang="en-US" altLang="zh-CN" sz="1100" dirty="0"/>
              <a:t> 26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buildToolsVersion</a:t>
            </a:r>
            <a:r>
              <a:rPr lang="en-US" altLang="zh-CN" sz="1100" dirty="0"/>
              <a:t> </a:t>
            </a:r>
            <a:r>
              <a:rPr lang="en-US" altLang="zh-CN" sz="1100" b="1" dirty="0"/>
              <a:t>"30.0.1"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 err="1"/>
              <a:t>defaultConfig</a:t>
            </a:r>
            <a:r>
              <a:rPr lang="en-US" altLang="zh-CN" sz="1100" dirty="0"/>
              <a:t>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applicationId</a:t>
            </a:r>
            <a:r>
              <a:rPr lang="en-US" altLang="zh-CN" sz="1100" dirty="0"/>
              <a:t> </a:t>
            </a:r>
            <a:r>
              <a:rPr lang="en-US" altLang="zh-CN" sz="1100" b="1" dirty="0"/>
              <a:t>"</a:t>
            </a:r>
            <a:r>
              <a:rPr lang="en-US" altLang="zh-CN" sz="1100" b="1" dirty="0" err="1"/>
              <a:t>com.example.helloworldbaseactivity</a:t>
            </a:r>
            <a:r>
              <a:rPr lang="en-US" altLang="zh-CN" sz="1100" b="1" dirty="0"/>
              <a:t>"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 err="1"/>
              <a:t>minSdkVersion</a:t>
            </a:r>
            <a:r>
              <a:rPr lang="en-US" altLang="zh-CN" sz="1100" dirty="0"/>
              <a:t> 24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targetSdkVersion</a:t>
            </a:r>
            <a:r>
              <a:rPr lang="en-US" altLang="zh-CN" sz="1100" dirty="0"/>
              <a:t> 26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versionCode</a:t>
            </a:r>
            <a:r>
              <a:rPr lang="en-US" altLang="zh-CN" sz="1100" dirty="0"/>
              <a:t> 1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versionName</a:t>
            </a:r>
            <a:r>
              <a:rPr lang="en-US" altLang="zh-CN" sz="1100" dirty="0"/>
              <a:t> </a:t>
            </a:r>
            <a:r>
              <a:rPr lang="en-US" altLang="zh-CN" sz="1100" b="1" dirty="0"/>
              <a:t>"1.0"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 err="1"/>
              <a:t>testInstrumentationRunner</a:t>
            </a:r>
            <a:r>
              <a:rPr lang="en-US" altLang="zh-CN" sz="1100" dirty="0"/>
              <a:t> </a:t>
            </a:r>
            <a:r>
              <a:rPr lang="en-US" altLang="zh-CN" sz="1100" b="1" dirty="0"/>
              <a:t>"</a:t>
            </a:r>
            <a:r>
              <a:rPr lang="en-US" altLang="zh-CN" sz="1100" b="1" dirty="0" err="1"/>
              <a:t>android.support.test.runner.AndroidJUnitRunner</a:t>
            </a:r>
            <a:r>
              <a:rPr lang="en-US" altLang="zh-CN" sz="1100" b="1" dirty="0"/>
              <a:t>"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buildTypes</a:t>
            </a:r>
            <a:r>
              <a:rPr lang="en-US" altLang="zh-CN" sz="1100" dirty="0"/>
              <a:t> {</a:t>
            </a:r>
            <a:br>
              <a:rPr lang="en-US" altLang="zh-CN" sz="1100" dirty="0"/>
            </a:br>
            <a:r>
              <a:rPr lang="en-US" altLang="zh-CN" sz="1100" dirty="0"/>
              <a:t>        release {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dirty="0" err="1"/>
              <a:t>minifyEnabled</a:t>
            </a:r>
            <a:r>
              <a:rPr lang="en-US" altLang="zh-CN" sz="1100" dirty="0"/>
              <a:t> </a:t>
            </a:r>
            <a:r>
              <a:rPr lang="en-US" altLang="zh-CN" sz="1100" b="1" dirty="0"/>
              <a:t>false</a:t>
            </a:r>
            <a:br>
              <a:rPr lang="en-US" altLang="zh-CN" sz="1100" b="1" dirty="0"/>
            </a:br>
            <a:r>
              <a:rPr lang="en-US" altLang="zh-CN" sz="1100" b="1" dirty="0"/>
              <a:t>            </a:t>
            </a:r>
            <a:r>
              <a:rPr lang="en-US" altLang="zh-CN" sz="1100" dirty="0" err="1"/>
              <a:t>proguardFiles</a:t>
            </a:r>
            <a:r>
              <a:rPr lang="en-US" altLang="zh-CN" sz="1100" dirty="0"/>
              <a:t> </a:t>
            </a:r>
            <a:r>
              <a:rPr lang="en-US" altLang="zh-CN" sz="1100" dirty="0" err="1"/>
              <a:t>getDefaultProguardFile</a:t>
            </a:r>
            <a:r>
              <a:rPr lang="en-US" altLang="zh-CN" sz="1100" dirty="0"/>
              <a:t>(</a:t>
            </a:r>
            <a:r>
              <a:rPr lang="en-US" altLang="zh-CN" sz="1100" b="1" dirty="0"/>
              <a:t>'proguard-android.txt'</a:t>
            </a:r>
            <a:r>
              <a:rPr lang="en-US" altLang="zh-CN" sz="1100" dirty="0"/>
              <a:t>), </a:t>
            </a:r>
            <a:r>
              <a:rPr lang="en-US" altLang="zh-CN" sz="1100" b="1" dirty="0"/>
              <a:t>'proguard-rules.pro'</a:t>
            </a:r>
            <a:br>
              <a:rPr lang="en-US" altLang="zh-CN" sz="1100" b="1" dirty="0"/>
            </a:br>
            <a:r>
              <a:rPr lang="en-US" altLang="zh-CN" sz="1100" b="1" dirty="0"/>
              <a:t>        </a:t>
            </a: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/>
              <a:t>dependencies {</a:t>
            </a:r>
            <a:br>
              <a:rPr lang="en-US" altLang="zh-CN" sz="1100" dirty="0"/>
            </a:br>
            <a:r>
              <a:rPr lang="en-US" altLang="zh-CN" sz="1100" dirty="0"/>
              <a:t>    compile </a:t>
            </a:r>
            <a:r>
              <a:rPr lang="en-US" altLang="zh-CN" sz="1100" dirty="0" err="1"/>
              <a:t>fileTree</a:t>
            </a:r>
            <a:r>
              <a:rPr lang="en-US" altLang="zh-CN" sz="1100" dirty="0"/>
              <a:t>(</a:t>
            </a:r>
            <a:r>
              <a:rPr lang="en-US" altLang="zh-CN" sz="1100" b="1" dirty="0" err="1"/>
              <a:t>dir</a:t>
            </a:r>
            <a:r>
              <a:rPr lang="en-US" altLang="zh-CN" sz="1100" dirty="0"/>
              <a:t>: </a:t>
            </a:r>
            <a:r>
              <a:rPr lang="en-US" altLang="zh-CN" sz="1100" b="1" dirty="0"/>
              <a:t>'libs'</a:t>
            </a:r>
            <a:r>
              <a:rPr lang="en-US" altLang="zh-CN" sz="1100" dirty="0"/>
              <a:t>, </a:t>
            </a:r>
            <a:r>
              <a:rPr lang="en-US" altLang="zh-CN" sz="1100" b="1" dirty="0"/>
              <a:t>include</a:t>
            </a:r>
            <a:r>
              <a:rPr lang="en-US" altLang="zh-CN" sz="1100" dirty="0"/>
              <a:t>: [</a:t>
            </a:r>
            <a:r>
              <a:rPr lang="en-US" altLang="zh-CN" sz="1100" b="1" dirty="0"/>
              <a:t>'*.jar'</a:t>
            </a:r>
            <a:r>
              <a:rPr lang="en-US" altLang="zh-CN" sz="1100" dirty="0"/>
              <a:t>])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dirty="0" err="1"/>
              <a:t>androidTestCompile</a:t>
            </a:r>
            <a:r>
              <a:rPr lang="en-US" altLang="zh-CN" sz="1100" dirty="0"/>
              <a:t>(</a:t>
            </a:r>
            <a:r>
              <a:rPr lang="en-US" altLang="zh-CN" sz="1100" b="1" dirty="0"/>
              <a:t>'com.android.support.test.espresso:espresso-core:2.2.2'</a:t>
            </a:r>
            <a:r>
              <a:rPr lang="en-US" altLang="zh-CN" sz="1100" dirty="0"/>
              <a:t>, {</a:t>
            </a:r>
            <a:br>
              <a:rPr lang="en-US" altLang="zh-CN" sz="1100" dirty="0"/>
            </a:br>
            <a:r>
              <a:rPr lang="en-US" altLang="zh-CN" sz="1100" dirty="0"/>
              <a:t>        exclude </a:t>
            </a:r>
            <a:r>
              <a:rPr lang="en-US" altLang="zh-CN" sz="1100" b="1" dirty="0"/>
              <a:t>group</a:t>
            </a:r>
            <a:r>
              <a:rPr lang="en-US" altLang="zh-CN" sz="1100" dirty="0"/>
              <a:t>: </a:t>
            </a:r>
            <a:r>
              <a:rPr lang="en-US" altLang="zh-CN" sz="1100" b="1" dirty="0"/>
              <a:t>'</a:t>
            </a:r>
            <a:r>
              <a:rPr lang="en-US" altLang="zh-CN" sz="1100" b="1" dirty="0" err="1"/>
              <a:t>com.android.support</a:t>
            </a:r>
            <a:r>
              <a:rPr lang="en-US" altLang="zh-CN" sz="1100" b="1" dirty="0"/>
              <a:t>'</a:t>
            </a:r>
            <a:r>
              <a:rPr lang="en-US" altLang="zh-CN" sz="1100" dirty="0"/>
              <a:t>, </a:t>
            </a:r>
            <a:r>
              <a:rPr lang="en-US" altLang="zh-CN" sz="1100" b="1" dirty="0"/>
              <a:t>module</a:t>
            </a:r>
            <a:r>
              <a:rPr lang="en-US" altLang="zh-CN" sz="1100" dirty="0"/>
              <a:t>: </a:t>
            </a:r>
            <a:r>
              <a:rPr lang="en-US" altLang="zh-CN" sz="1100" b="1" dirty="0"/>
              <a:t>'support-annotations'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})</a:t>
            </a:r>
            <a:br>
              <a:rPr lang="en-US" altLang="zh-CN" sz="1100" dirty="0"/>
            </a:br>
            <a:r>
              <a:rPr lang="en-US" altLang="zh-CN" sz="1100" dirty="0"/>
              <a:t>    compile </a:t>
            </a:r>
            <a:r>
              <a:rPr lang="en-US" altLang="zh-CN" sz="1100" b="1" dirty="0"/>
              <a:t>'com.android.support:appcompat-v7:26.0.0-alpha1'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/>
              <a:t>compile </a:t>
            </a:r>
            <a:r>
              <a:rPr lang="en-US" altLang="zh-CN" sz="1100" b="1" dirty="0"/>
              <a:t>'com.android.support:design:26.0.0-alpha1'</a:t>
            </a:r>
            <a:br>
              <a:rPr lang="en-US" altLang="zh-CN" sz="1100" b="1" dirty="0"/>
            </a:br>
            <a:r>
              <a:rPr lang="en-US" altLang="zh-CN" sz="1100" b="1" dirty="0"/>
              <a:t>    </a:t>
            </a:r>
            <a:r>
              <a:rPr lang="en-US" altLang="zh-CN" sz="1100" dirty="0" err="1"/>
              <a:t>testCompile</a:t>
            </a:r>
            <a:r>
              <a:rPr lang="en-US" altLang="zh-CN" sz="1100" dirty="0"/>
              <a:t> </a:t>
            </a:r>
            <a:r>
              <a:rPr lang="en-US" altLang="zh-CN" sz="1100" b="1" dirty="0"/>
              <a:t>'junit:junit:4.12'</a:t>
            </a:r>
            <a:br>
              <a:rPr lang="en-US" altLang="zh-CN" sz="1100" b="1" dirty="0"/>
            </a:br>
            <a:r>
              <a:rPr lang="en-US" altLang="zh-CN" sz="1100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0FE1749-3C9E-47AD-8F89-EAA0DF9D320A}"/>
              </a:ext>
            </a:extLst>
          </p:cNvPr>
          <p:cNvSpPr/>
          <p:nvPr/>
        </p:nvSpPr>
        <p:spPr>
          <a:xfrm>
            <a:off x="5892800" y="2088163"/>
            <a:ext cx="5859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Com.android.application</a:t>
            </a:r>
            <a:r>
              <a:rPr lang="en-US" altLang="zh-CN" dirty="0" smtClean="0"/>
              <a:t>: </a:t>
            </a:r>
            <a:r>
              <a:rPr lang="zh-CN" altLang="en-US" dirty="0" smtClean="0"/>
              <a:t>应用程序模块，可以直接运行</a:t>
            </a:r>
            <a:endParaRPr lang="en-US" altLang="zh-CN" dirty="0" smtClean="0"/>
          </a:p>
          <a:p>
            <a:r>
              <a:rPr lang="en-US" altLang="zh-CN" dirty="0" err="1" smtClean="0"/>
              <a:t>Com.android.library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库模块依附于别的应用程序模块运行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一般三种依赖关系：本地依赖、库依赖与远程依赖</a:t>
            </a:r>
            <a:endParaRPr lang="en-US" altLang="zh-CN" dirty="0" smtClean="0"/>
          </a:p>
          <a:p>
            <a:r>
              <a:rPr lang="zh-CN" altLang="en-US" dirty="0" smtClean="0"/>
              <a:t>本地依赖：对本地的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包或目录添加依赖关系</a:t>
            </a:r>
            <a:endParaRPr lang="en-US" altLang="zh-CN" dirty="0" smtClean="0"/>
          </a:p>
          <a:p>
            <a:r>
              <a:rPr lang="en-US" altLang="zh-CN" dirty="0" smtClean="0"/>
              <a:t>Libs </a:t>
            </a:r>
            <a:r>
              <a:rPr lang="zh-CN" altLang="en-US" dirty="0" smtClean="0"/>
              <a:t>目录下的所有 </a:t>
            </a:r>
            <a:r>
              <a:rPr lang="en-US" altLang="zh-CN" dirty="0" smtClean="0"/>
              <a:t>.jar </a:t>
            </a:r>
            <a:r>
              <a:rPr lang="zh-CN" altLang="en-US" dirty="0" smtClean="0"/>
              <a:t>后缀文件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库依赖：对项目中的库模块添加依赖关系</a:t>
            </a:r>
            <a:endParaRPr lang="en-US" altLang="zh-CN" dirty="0" smtClean="0"/>
          </a:p>
          <a:p>
            <a:r>
              <a:rPr lang="zh-CN" altLang="en-US" dirty="0" smtClean="0"/>
              <a:t>类似于这样 </a:t>
            </a:r>
            <a:r>
              <a:rPr lang="en-US" altLang="zh-CN" dirty="0" smtClean="0"/>
              <a:t>compile project(‘:helper’)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远程依赖：对</a:t>
            </a:r>
            <a:r>
              <a:rPr lang="en-US" altLang="zh-CN" dirty="0" err="1" smtClean="0"/>
              <a:t>jcenter</a:t>
            </a:r>
            <a:r>
              <a:rPr lang="zh-CN" altLang="en-US" dirty="0" smtClean="0"/>
              <a:t>库上的开源项目添加依赖关系</a:t>
            </a:r>
            <a:endParaRPr lang="en-US" altLang="zh-CN" dirty="0" smtClean="0"/>
          </a:p>
          <a:p>
            <a:r>
              <a:rPr lang="en-US" altLang="zh-CN" dirty="0" err="1" smtClean="0"/>
              <a:t>Com.android.support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是域名部分</a:t>
            </a:r>
            <a:endParaRPr lang="en-US" altLang="zh-CN" dirty="0" smtClean="0"/>
          </a:p>
          <a:p>
            <a:r>
              <a:rPr lang="en-US" altLang="zh-CN" dirty="0" smtClean="0"/>
              <a:t>Appcompat-v7 </a:t>
            </a:r>
            <a:r>
              <a:rPr lang="zh-CN" altLang="en-US" dirty="0" smtClean="0"/>
              <a:t>是组名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5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49" y="2122551"/>
            <a:ext cx="540023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右键项目的任何包路径→</a:t>
            </a:r>
            <a:r>
              <a:rPr lang="en-US" altLang="zh-CN" sz="1800" dirty="0" err="1"/>
              <a:t>New→Activity→Empty</a:t>
            </a:r>
            <a:r>
              <a:rPr lang="en-US" altLang="zh-CN" sz="1800" dirty="0"/>
              <a:t> Activity</a:t>
            </a:r>
            <a:r>
              <a:rPr lang="zh-CN" altLang="en-US" sz="1800" dirty="0"/>
              <a:t>，会弹出一个创建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的对话框，如右图所示。</a:t>
            </a:r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Generate Layout File</a:t>
            </a:r>
            <a:r>
              <a:rPr lang="zh-CN" altLang="en-US" sz="1800" dirty="0"/>
              <a:t>表示会自动为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创建一个对应的布局文件。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Launcher Activity</a:t>
            </a:r>
            <a:r>
              <a:rPr lang="zh-CN" altLang="en-US" sz="1800" dirty="0"/>
              <a:t>表示会自动将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设置为当前项目的主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Backwards Compatibility</a:t>
            </a:r>
            <a:r>
              <a:rPr lang="zh-CN" altLang="en-US" sz="1800" dirty="0"/>
              <a:t>表示会为项目启用向下兼容旧版系统的模式。</a:t>
            </a:r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Finish”</a:t>
            </a:r>
            <a:r>
              <a:rPr lang="zh-CN" altLang="en-US" sz="1800" dirty="0"/>
              <a:t>完成创建。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5F7DE-F909-4790-85A2-9B29E7048C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65" y="2299232"/>
            <a:ext cx="4623435" cy="38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手动创建</a:t>
            </a:r>
            <a:r>
              <a:rPr lang="en-US" altLang="zh-CN" sz="2400" dirty="0"/>
              <a:t>Activity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84" y="2204438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项目中的任何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都应该重写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方法，而目前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中已经重写了这个方法，这是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自动帮我们完成的，代码如下所示：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</a:p>
          <a:p>
            <a:pPr marL="0" indent="0">
              <a:buNone/>
            </a:pPr>
            <a:r>
              <a:rPr lang="en-US" altLang="zh-CN" dirty="0"/>
              <a:t>    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8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446"/>
            <a:ext cx="10515600" cy="1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en-US" sz="1800" dirty="0"/>
              <a:t>程序的设计讲究逻辑和视图分离，最好每一个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都能对应一个布局。</a:t>
            </a:r>
          </a:p>
          <a:p>
            <a:pPr marL="0" indent="0">
              <a:buNone/>
            </a:pPr>
            <a:r>
              <a:rPr lang="zh-CN" altLang="en-US" sz="1800" dirty="0"/>
              <a:t>右击</a:t>
            </a:r>
            <a:r>
              <a:rPr lang="en-US" altLang="zh-CN" sz="1800" dirty="0"/>
              <a:t>app/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/main/res/</a:t>
            </a:r>
            <a:r>
              <a:rPr lang="en-US" altLang="zh-CN" sz="1800" dirty="0" err="1"/>
              <a:t>layout→New→Directory</a:t>
            </a:r>
            <a:r>
              <a:rPr lang="zh-CN" altLang="en-US" sz="1800" dirty="0"/>
              <a:t>，可以创建一个布局文件。布局文件中是使用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来进行界面编辑的，这里创建一个</a:t>
            </a:r>
            <a:r>
              <a:rPr lang="en-US" altLang="zh-CN" sz="1800" dirty="0"/>
              <a:t>first_layout.xml</a:t>
            </a:r>
            <a:r>
              <a:rPr lang="zh-CN" altLang="en-US" sz="1800" dirty="0"/>
              <a:t>文件，并编写如下代码：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BE87197-E469-4716-B4EB-E8349BAD1C10}"/>
              </a:ext>
            </a:extLst>
          </p:cNvPr>
          <p:cNvSpPr/>
          <p:nvPr/>
        </p:nvSpPr>
        <p:spPr>
          <a:xfrm>
            <a:off x="838200" y="3472341"/>
            <a:ext cx="109208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&lt;?xml version="1.0" encoding="utf-8"?&gt;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android:orientation</a:t>
            </a:r>
            <a:r>
              <a:rPr lang="en-US" altLang="zh-CN" sz="1600" dirty="0"/>
              <a:t>="vertical"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&lt;Button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android:text</a:t>
            </a:r>
            <a:r>
              <a:rPr lang="en-US" altLang="zh-CN" sz="1600" dirty="0"/>
              <a:t>="Button"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android:layout_width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match_parent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android:layout_height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wrap_content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android:id</a:t>
            </a:r>
            <a:r>
              <a:rPr lang="en-US" altLang="zh-CN" sz="1600" dirty="0"/>
              <a:t>="@+id/button" /&gt;</a:t>
            </a:r>
          </a:p>
          <a:p>
            <a:r>
              <a:rPr lang="en-US" altLang="zh-CN" sz="1600" dirty="0"/>
              <a:t>&lt;/</a:t>
            </a:r>
            <a:r>
              <a:rPr lang="en-US" altLang="zh-CN" sz="1600" dirty="0" err="1"/>
              <a:t>LinearLayout</a:t>
            </a:r>
            <a:r>
              <a:rPr lang="en-US" altLang="zh-CN" sz="1600" dirty="0"/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36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79" y="2259029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回到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，在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方法中加入如下代码即可给当前的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加载一个布局。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/>
              <a:t>setContentView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R.layout.first_layout</a:t>
            </a:r>
            <a:r>
              <a:rPr lang="en-US" altLang="zh-CN" sz="1800" b="1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7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AndroidManifest</a:t>
            </a:r>
            <a:r>
              <a:rPr lang="zh-CN" altLang="en-US" sz="2400" dirty="0"/>
              <a:t>文件中注册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2" y="2666619"/>
            <a:ext cx="4981414" cy="272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所有的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都要在</a:t>
            </a:r>
            <a:r>
              <a:rPr lang="en-US" altLang="zh-CN" sz="1800" dirty="0"/>
              <a:t>AndroidManifest.xml</a:t>
            </a:r>
            <a:r>
              <a:rPr lang="zh-CN" altLang="en-US" sz="1800" dirty="0"/>
              <a:t>中进行注册才能生效。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的注册声明要放在</a:t>
            </a:r>
            <a:r>
              <a:rPr lang="en-US" altLang="zh-CN" sz="1800" dirty="0"/>
              <a:t>&lt;application&gt;</a:t>
            </a:r>
            <a:r>
              <a:rPr lang="zh-CN" altLang="en-US" sz="1800" dirty="0"/>
              <a:t>标签内，并通过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标签来对</a:t>
            </a:r>
            <a:r>
              <a:rPr lang="en-US" altLang="zh-CN" sz="1800" dirty="0"/>
              <a:t>Activity</a:t>
            </a:r>
            <a:r>
              <a:rPr lang="zh-CN" altLang="en-US" sz="1800" dirty="0"/>
              <a:t>进行注册。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还可以通过在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标签的内部加入</a:t>
            </a:r>
            <a:r>
              <a:rPr lang="en-US" altLang="zh-CN" sz="1800" dirty="0"/>
              <a:t>&lt;intent-filter&gt;</a:t>
            </a:r>
            <a:r>
              <a:rPr lang="zh-CN" altLang="en-US" sz="1800" dirty="0"/>
              <a:t>标签来配置主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B4917D0-8F85-4778-8D7C-5F9FF1ED3571}"/>
              </a:ext>
            </a:extLst>
          </p:cNvPr>
          <p:cNvSpPr/>
          <p:nvPr/>
        </p:nvSpPr>
        <p:spPr>
          <a:xfrm>
            <a:off x="5512016" y="2010886"/>
            <a:ext cx="65234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&lt;manifest </a:t>
            </a:r>
            <a:r>
              <a:rPr lang="en-US" altLang="zh-CN" sz="1600" dirty="0" err="1"/>
              <a:t>xmlns:android</a:t>
            </a:r>
            <a:r>
              <a:rPr lang="en-US" altLang="zh-CN" sz="1600" dirty="0"/>
              <a:t>="http://schemas.android.com/</a:t>
            </a:r>
            <a:r>
              <a:rPr lang="en-US" altLang="zh-CN" sz="1600" dirty="0" err="1"/>
              <a:t>apk</a:t>
            </a:r>
            <a:r>
              <a:rPr lang="en-US" altLang="zh-CN" sz="1600" dirty="0"/>
              <a:t>/res/android"</a:t>
            </a:r>
          </a:p>
          <a:p>
            <a:r>
              <a:rPr lang="en-US" altLang="zh-CN" sz="1600" dirty="0"/>
              <a:t>    package="</a:t>
            </a:r>
            <a:r>
              <a:rPr lang="en-US" altLang="zh-CN" sz="1600" dirty="0" err="1"/>
              <a:t>com.example.activitytoast</a:t>
            </a:r>
            <a:r>
              <a:rPr lang="en-US" altLang="zh-CN" sz="1600" dirty="0"/>
              <a:t>"&gt;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&lt;application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android:allowBackup</a:t>
            </a:r>
            <a:r>
              <a:rPr lang="en-US" altLang="zh-CN" sz="1600" dirty="0"/>
              <a:t>="true"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android:icon</a:t>
            </a:r>
            <a:r>
              <a:rPr lang="en-US" altLang="zh-CN" sz="1600" dirty="0"/>
              <a:t>="@</a:t>
            </a:r>
            <a:r>
              <a:rPr lang="en-US" altLang="zh-CN" sz="1600" dirty="0" err="1"/>
              <a:t>mipmap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ic_launcher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android:label</a:t>
            </a:r>
            <a:r>
              <a:rPr lang="en-US" altLang="zh-CN" sz="1600" dirty="0"/>
              <a:t>="@string/</a:t>
            </a:r>
            <a:r>
              <a:rPr lang="en-US" altLang="zh-CN" sz="1600" dirty="0" err="1"/>
              <a:t>app_name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android:supportsRtl</a:t>
            </a:r>
            <a:r>
              <a:rPr lang="en-US" altLang="zh-CN" sz="1600" dirty="0"/>
              <a:t>="true"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android:theme</a:t>
            </a:r>
            <a:r>
              <a:rPr lang="en-US" altLang="zh-CN" sz="1600" dirty="0"/>
              <a:t>="@style/</a:t>
            </a:r>
            <a:r>
              <a:rPr lang="en-US" altLang="zh-CN" sz="1600" dirty="0" err="1"/>
              <a:t>AppTheme</a:t>
            </a:r>
            <a:r>
              <a:rPr lang="en-US" altLang="zh-CN" sz="1600" dirty="0"/>
              <a:t>"&gt;</a:t>
            </a:r>
          </a:p>
          <a:p>
            <a:r>
              <a:rPr lang="en-US" altLang="zh-CN" sz="1600" dirty="0"/>
              <a:t>        &lt;activity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=".</a:t>
            </a:r>
            <a:r>
              <a:rPr lang="en-US" altLang="zh-CN" sz="1600" dirty="0" err="1"/>
              <a:t>MainActivity</a:t>
            </a:r>
            <a:r>
              <a:rPr lang="en-US" altLang="zh-CN" sz="1600" dirty="0"/>
              <a:t>"&gt;</a:t>
            </a:r>
          </a:p>
          <a:p>
            <a:r>
              <a:rPr lang="en-US" altLang="zh-CN" sz="1600" dirty="0"/>
              <a:t>            &lt;intent-filter&gt;</a:t>
            </a:r>
          </a:p>
          <a:p>
            <a:r>
              <a:rPr lang="en-US" altLang="zh-CN" sz="1600" dirty="0"/>
              <a:t>                &lt;action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android.intent.action.MAIN</a:t>
            </a:r>
            <a:r>
              <a:rPr lang="en-US" altLang="zh-CN" sz="1600" dirty="0"/>
              <a:t>" /&gt;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            &lt;category </a:t>
            </a:r>
            <a:r>
              <a:rPr lang="en-US" altLang="zh-CN" sz="1600" dirty="0" err="1"/>
              <a:t>android:name</a:t>
            </a:r>
            <a:r>
              <a:rPr lang="en-US" altLang="zh-CN" sz="1600" dirty="0"/>
              <a:t>="</a:t>
            </a:r>
            <a:r>
              <a:rPr lang="en-US" altLang="zh-CN" sz="1600" dirty="0" err="1"/>
              <a:t>android.intent.category.LAUNCHER</a:t>
            </a:r>
            <a:r>
              <a:rPr lang="en-US" altLang="zh-CN" sz="1600" dirty="0"/>
              <a:t>" /&gt;</a:t>
            </a:r>
          </a:p>
          <a:p>
            <a:r>
              <a:rPr lang="en-US" altLang="zh-CN" sz="1600" dirty="0"/>
              <a:t>            &lt;/intent-filter&gt;</a:t>
            </a:r>
          </a:p>
          <a:p>
            <a:r>
              <a:rPr lang="en-US" altLang="zh-CN" sz="1600" dirty="0"/>
              <a:t>        &lt;/activity&gt;</a:t>
            </a:r>
          </a:p>
          <a:p>
            <a:r>
              <a:rPr lang="en-US" altLang="zh-CN" sz="1600" dirty="0"/>
              <a:t>    &lt;/application&gt;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&lt;/manifest&gt;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6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EE38CF9-0DA2-4F55-9D1C-FA4501DA96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22" y="2169994"/>
            <a:ext cx="2374417" cy="4002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Toast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C43B30-389C-4E50-8937-49293C364D5B}"/>
              </a:ext>
            </a:extLst>
          </p:cNvPr>
          <p:cNvSpPr/>
          <p:nvPr/>
        </p:nvSpPr>
        <p:spPr>
          <a:xfrm>
            <a:off x="728155" y="2169994"/>
            <a:ext cx="6426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Toast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系统提供的一种非常好的提醒方式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在程序中可以使用它将一些短小的信息通知给用户，这些信息会在一段时间后自动消失，并且不会占用任何屏幕空间。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CC6E6E-B8C3-4E3A-BABF-E4F69D12434B}"/>
              </a:ext>
            </a:extLst>
          </p:cNvPr>
          <p:cNvSpPr/>
          <p:nvPr/>
        </p:nvSpPr>
        <p:spPr>
          <a:xfrm>
            <a:off x="728155" y="3433332"/>
            <a:ext cx="7390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protected void </a:t>
            </a:r>
            <a:r>
              <a:rPr lang="en-US" altLang="zh-CN" sz="1400" dirty="0" err="1"/>
              <a:t>onCreate</a:t>
            </a:r>
            <a:r>
              <a:rPr lang="en-US" altLang="zh-CN" sz="1400" dirty="0"/>
              <a:t>(Bundle 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super.onCreate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savedInstanceState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setContentView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R.layout.first_layout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    Button </a:t>
            </a:r>
            <a:r>
              <a:rPr lang="en-US" altLang="zh-CN" sz="1400" dirty="0" err="1"/>
              <a:t>button</a:t>
            </a:r>
            <a:r>
              <a:rPr lang="en-US" altLang="zh-CN" sz="1400" dirty="0"/>
              <a:t> = (Button) </a:t>
            </a:r>
            <a:r>
              <a:rPr lang="en-US" altLang="zh-CN" sz="1400" dirty="0" err="1"/>
              <a:t>findViewById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R.id.button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button.setOnClickListener</a:t>
            </a:r>
            <a:r>
              <a:rPr lang="en-US" altLang="zh-CN" sz="1400" dirty="0"/>
              <a:t>(new </a:t>
            </a:r>
            <a:r>
              <a:rPr lang="en-US" altLang="zh-CN" sz="1400" dirty="0" err="1"/>
              <a:t>View.OnClickListener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    @Override</a:t>
            </a:r>
          </a:p>
          <a:p>
            <a:r>
              <a:rPr lang="en-US" altLang="zh-CN" sz="1400" dirty="0"/>
              <a:t>            public void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(View view) {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Toast.makeText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MainActivity.this</a:t>
            </a:r>
            <a:r>
              <a:rPr lang="en-US" altLang="zh-CN" sz="1400" dirty="0"/>
              <a:t>, "You clicked Button 1", </a:t>
            </a:r>
            <a:r>
              <a:rPr lang="en-US" altLang="zh-CN" sz="1400" dirty="0" err="1"/>
              <a:t>Toast.LENGTH_SHORT</a:t>
            </a:r>
            <a:r>
              <a:rPr lang="en-US" altLang="zh-CN" sz="1400" dirty="0"/>
              <a:t>).show();</a:t>
            </a:r>
          </a:p>
          <a:p>
            <a:r>
              <a:rPr lang="en-US" altLang="zh-CN" sz="1400" dirty="0"/>
              <a:t>            }</a:t>
            </a:r>
          </a:p>
          <a:p>
            <a:r>
              <a:rPr lang="en-US" altLang="zh-CN" sz="1400" dirty="0"/>
              <a:t>        });</a:t>
            </a:r>
          </a:p>
          <a:p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733740" y="6091027"/>
            <a:ext cx="197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 smtClean="0"/>
              <a:t>ActivityToast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2434</TotalTime>
  <Words>2421</Words>
  <Application>Microsoft Office PowerPoint</Application>
  <PresentationFormat>自定义</PresentationFormat>
  <Paragraphs>304</Paragraphs>
  <Slides>30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引用</vt:lpstr>
      <vt:lpstr>第3章　先从看得到的入手，探究Activity</vt:lpstr>
      <vt:lpstr>Activity是什么</vt:lpstr>
      <vt:lpstr>Activity的基本用法</vt:lpstr>
      <vt:lpstr>手动创建Activity</vt:lpstr>
      <vt:lpstr>手动创建Activity</vt:lpstr>
      <vt:lpstr>创建和加载布局</vt:lpstr>
      <vt:lpstr>创建和加载布局</vt:lpstr>
      <vt:lpstr>在AndroidManifest文件中注册</vt:lpstr>
      <vt:lpstr>在Activity中使用Toast</vt:lpstr>
      <vt:lpstr>在Activity中使用Menu</vt:lpstr>
      <vt:lpstr>销毁一个Activity</vt:lpstr>
      <vt:lpstr>Intent的用法</vt:lpstr>
      <vt:lpstr>使用显式Intent</vt:lpstr>
      <vt:lpstr>使用隐式Intent</vt:lpstr>
      <vt:lpstr>使用隐式Intent</vt:lpstr>
      <vt:lpstr>使用隐式Intent</vt:lpstr>
      <vt:lpstr>Intent-向下传递数据</vt:lpstr>
      <vt:lpstr>Intent-向下传递数据</vt:lpstr>
      <vt:lpstr>Activity的生命周期</vt:lpstr>
      <vt:lpstr>返回栈</vt:lpstr>
      <vt:lpstr>Activity的生命周期</vt:lpstr>
      <vt:lpstr>Activity的生命周期示意图</vt:lpstr>
      <vt:lpstr>Activity的启动模式</vt:lpstr>
      <vt:lpstr>Activity的启动模式——standard</vt:lpstr>
      <vt:lpstr>Activity的启动模式——singleTop</vt:lpstr>
      <vt:lpstr>Activity的启动模式——singleTask</vt:lpstr>
      <vt:lpstr>Activity的启动模式——singleInstance</vt:lpstr>
      <vt:lpstr>补充</vt:lpstr>
      <vt:lpstr>分析build.gradle文件-跑通现有代码</vt:lpstr>
      <vt:lpstr>分析app/build.gradle文件-跑通现有代码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YLMF</cp:lastModifiedBy>
  <cp:revision>283</cp:revision>
  <dcterms:created xsi:type="dcterms:W3CDTF">2019-11-27T23:48:03Z</dcterms:created>
  <dcterms:modified xsi:type="dcterms:W3CDTF">2020-09-28T09:44:04Z</dcterms:modified>
</cp:coreProperties>
</file>