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430" r:id="rId5"/>
    <p:sldId id="295" r:id="rId6"/>
    <p:sldId id="278" r:id="rId7"/>
    <p:sldId id="271" r:id="rId8"/>
    <p:sldId id="303" r:id="rId9"/>
    <p:sldId id="304" r:id="rId10"/>
    <p:sldId id="279" r:id="rId11"/>
    <p:sldId id="431" r:id="rId12"/>
    <p:sldId id="272" r:id="rId13"/>
    <p:sldId id="309" r:id="rId14"/>
    <p:sldId id="310" r:id="rId15"/>
    <p:sldId id="406" r:id="rId16"/>
    <p:sldId id="280" r:id="rId17"/>
    <p:sldId id="262" r:id="rId18"/>
    <p:sldId id="314" r:id="rId19"/>
    <p:sldId id="315" r:id="rId20"/>
    <p:sldId id="316" r:id="rId21"/>
    <p:sldId id="317" r:id="rId22"/>
    <p:sldId id="318" r:id="rId23"/>
    <p:sldId id="427" r:id="rId24"/>
    <p:sldId id="399" r:id="rId25"/>
    <p:sldId id="400" r:id="rId26"/>
    <p:sldId id="281" r:id="rId27"/>
    <p:sldId id="263" r:id="rId28"/>
    <p:sldId id="319" r:id="rId29"/>
    <p:sldId id="320" r:id="rId30"/>
    <p:sldId id="321" r:id="rId31"/>
    <p:sldId id="282" r:id="rId32"/>
    <p:sldId id="264" r:id="rId33"/>
    <p:sldId id="283" r:id="rId34"/>
    <p:sldId id="265" r:id="rId35"/>
    <p:sldId id="334" r:id="rId36"/>
    <p:sldId id="335" r:id="rId37"/>
    <p:sldId id="336" r:id="rId38"/>
    <p:sldId id="407" r:id="rId39"/>
    <p:sldId id="337" r:id="rId40"/>
    <p:sldId id="434" r:id="rId41"/>
    <p:sldId id="435" r:id="rId42"/>
    <p:sldId id="437" r:id="rId43"/>
    <p:sldId id="438" r:id="rId44"/>
    <p:sldId id="439" r:id="rId45"/>
    <p:sldId id="500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68" r:id="rId75"/>
    <p:sldId id="469" r:id="rId76"/>
    <p:sldId id="470" r:id="rId77"/>
    <p:sldId id="471" r:id="rId78"/>
    <p:sldId id="472" r:id="rId79"/>
    <p:sldId id="473" r:id="rId80"/>
    <p:sldId id="474" r:id="rId81"/>
    <p:sldId id="475" r:id="rId82"/>
    <p:sldId id="476" r:id="rId83"/>
    <p:sldId id="477" r:id="rId84"/>
    <p:sldId id="478" r:id="rId85"/>
    <p:sldId id="479" r:id="rId86"/>
    <p:sldId id="480" r:id="rId87"/>
    <p:sldId id="481" r:id="rId88"/>
    <p:sldId id="482" r:id="rId89"/>
    <p:sldId id="483" r:id="rId90"/>
    <p:sldId id="484" r:id="rId91"/>
    <p:sldId id="485" r:id="rId92"/>
    <p:sldId id="486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5" r:id="rId102"/>
    <p:sldId id="496" r:id="rId103"/>
    <p:sldId id="498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2020/9/19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InheritTest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5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关键字修饰的不需要创建对象去调用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直接根据类名就可以去访问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里面可以调用</a:t>
            </a:r>
            <a:r>
              <a:rPr lang="en-US" altLang="zh-CN" dirty="0" err="1" smtClean="0"/>
              <a:t>baie</a:t>
            </a:r>
            <a:r>
              <a:rPr lang="zh-CN" altLang="en-US" dirty="0" smtClean="0"/>
              <a:t>对象的方法。如 输出错误信息：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e.getMessage</a:t>
            </a:r>
            <a:r>
              <a:rPr lang="en-US" altLang="zh-CN" dirty="0" smtClean="0"/>
              <a:t>())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5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Chorus</a:t>
            </a:r>
            <a:r>
              <a:rPr lang="zh-CN" altLang="en-US" dirty="0" smtClean="0"/>
              <a:t>：合唱队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cone</a:t>
            </a:r>
            <a:r>
              <a:rPr lang="zh-CN" altLang="en-US" dirty="0" smtClean="0"/>
              <a:t>：圆锥体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2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friendly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中并没有显示的声明，成员变量和方法默认情况下就是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权限。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1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x:</a:t>
            </a:r>
            <a:r>
              <a:rPr lang="zh-CN" altLang="en-US" sz="1200" dirty="0" smtClean="0"/>
              <a:t>没有继承的变量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5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方法重载是一个类中定义了多个方法名相同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而他们的参数的数量不同或数量相同而类型和次序不同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则称为方法的重载</a:t>
            </a:r>
            <a:r>
              <a:rPr lang="en-US" altLang="zh-CN" dirty="0" smtClean="0"/>
              <a:t>(Overloading)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方法重写是在子类存在方法与父类的方法的名字相同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而且参数的个数与类型一样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返回值也一样的方法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就称为重写</a:t>
            </a:r>
            <a:r>
              <a:rPr lang="en-US" altLang="zh-CN" dirty="0" smtClean="0"/>
              <a:t>(Overriding).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3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父类的构造方法（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）不会被子类继承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6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Lader</a:t>
            </a:r>
            <a:r>
              <a:rPr lang="zh-CN" altLang="en-US" dirty="0" smtClean="0"/>
              <a:t>梯形图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Pillar:</a:t>
            </a:r>
            <a:r>
              <a:rPr lang="zh-CN" altLang="en-US" dirty="0" smtClean="0"/>
              <a:t>柱形物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0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0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前面第</a:t>
            </a:r>
            <a:r>
              <a:rPr lang="en-US" altLang="zh-CN" dirty="0" smtClean="0"/>
              <a:t>49</a:t>
            </a:r>
            <a:r>
              <a:rPr lang="zh-CN" altLang="en-US" dirty="0" smtClean="0"/>
              <a:t>页的例子是关于抽象类的应用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6D2-28B4-4B42-8813-A8E21CB10A02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84BF-4857-42F0-BFD1-5D72F72CA086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41F8-CE74-4156-9CB6-DD7BB40793AC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482-4AAF-4A67-B04F-F2149F93FBAE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E714-8C33-4066-A4E2-A75577E2A69A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450-A5D8-4947-8B8D-662D632BF72B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5C5F-5014-4D1F-B85F-69FD41C030A4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F543-300E-4123-8BF2-5E0FE9B209F0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FD6E-53CA-46E7-BBF0-A1BC1864843D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4A7D-0C0A-44AC-9649-4D2682526E34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CDA-5636-4B27-9AF7-3C0F4E345056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AECD-6FBF-4B07-A043-3757D179E6EC}" type="datetime1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解为成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24" y="116632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5.3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子类对象的构造过程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5496" y="2790011"/>
            <a:ext cx="6048672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"|5 6 3-|5  17 56|"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美丽的草原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我可爱的家乡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38383"/>
            <a:ext cx="4896544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x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makeChorus(E x</a:t>
            </a:r>
            <a:r>
              <a:rPr lang="es-E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042544" y="38383"/>
            <a:ext cx="144016" cy="108636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31956" y="3815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泛型接口</a:t>
            </a:r>
          </a:p>
        </p:txBody>
      </p:sp>
    </p:spTree>
    <p:extLst>
      <p:ext uri="{BB962C8B-B14F-4D97-AF65-F5344CB8AC3E}">
        <p14:creationId xmlns:p14="http://schemas.microsoft.com/office/powerpoint/2010/main" val="36685088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9184" y="2276872"/>
            <a:ext cx="9015412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4" y="4648230"/>
            <a:ext cx="2126332" cy="600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的数据结构，如</a:t>
            </a:r>
            <a:r>
              <a:rPr lang="zh-CN" altLang="en-US" sz="2000" dirty="0" smtClean="0"/>
              <a:t>链表（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）、</a:t>
            </a:r>
            <a:r>
              <a:rPr lang="zh-CN" altLang="en-US" sz="2000" dirty="0"/>
              <a:t>散</a:t>
            </a:r>
            <a:r>
              <a:rPr lang="zh-CN" altLang="en-US" sz="2000" dirty="0" smtClean="0"/>
              <a:t>列映射（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）等数据结构。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SDK1.5</a:t>
            </a:r>
            <a:r>
              <a:rPr lang="zh-CN" altLang="en-US" sz="2000" dirty="0"/>
              <a:t>是支持泛型的编译器，它将</a:t>
            </a:r>
            <a:r>
              <a:rPr lang="zh-CN" altLang="en-US" sz="2000" b="1" dirty="0">
                <a:solidFill>
                  <a:srgbClr val="FF0000"/>
                </a:solidFill>
              </a:rPr>
              <a:t>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提前到编译时执行</a:t>
            </a:r>
            <a:r>
              <a:rPr lang="zh-CN" altLang="en-US" sz="2000" dirty="0"/>
              <a:t>，使代码更安全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65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</a:t>
            </a:r>
            <a:r>
              <a:rPr lang="zh-CN" altLang="en-US" sz="2000" dirty="0" smtClean="0">
                <a:solidFill>
                  <a:srgbClr val="FF0000"/>
                </a:solidFill>
              </a:rPr>
              <a:t>继承性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</a:t>
            </a:r>
            <a:r>
              <a:rPr lang="zh-CN" altLang="en-US" sz="2000" dirty="0" smtClean="0">
                <a:solidFill>
                  <a:srgbClr val="FF0000"/>
                </a:solidFill>
              </a:rPr>
              <a:t>隐藏</a:t>
            </a:r>
            <a:r>
              <a:rPr lang="zh-CN" altLang="en-US" sz="2000" dirty="0" smtClean="0"/>
              <a:t>和方法</a:t>
            </a:r>
            <a:r>
              <a:rPr lang="zh-CN" altLang="en-US" sz="2000" dirty="0" smtClean="0">
                <a:solidFill>
                  <a:srgbClr val="FF0000"/>
                </a:solidFill>
              </a:rPr>
              <a:t>重写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</a:t>
            </a:r>
            <a:r>
              <a:rPr lang="zh-CN" altLang="en-US" sz="2000" dirty="0" smtClean="0">
                <a:solidFill>
                  <a:srgbClr val="FF0000"/>
                </a:solidFill>
              </a:rPr>
              <a:t>上转型对象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</a:t>
            </a:r>
            <a:r>
              <a:rPr lang="zh-CN" altLang="en-US" sz="2000" dirty="0" smtClean="0">
                <a:solidFill>
                  <a:srgbClr val="FF0000"/>
                </a:solidFill>
              </a:rPr>
              <a:t>多态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当</a:t>
            </a:r>
            <a:r>
              <a:rPr lang="zh-CN" altLang="en-US" sz="2000" dirty="0"/>
              <a:t>用子类的</a:t>
            </a:r>
            <a:r>
              <a:rPr lang="zh-CN" altLang="en-US" sz="2000" b="1" dirty="0"/>
              <a:t>构造方法</a:t>
            </a:r>
            <a:r>
              <a:rPr lang="zh-CN" altLang="en-US" sz="2000" dirty="0"/>
              <a:t>创建一个子类的对象时，</a:t>
            </a:r>
            <a:r>
              <a:rPr lang="zh-CN" altLang="en-US" sz="2000" b="1" dirty="0">
                <a:solidFill>
                  <a:srgbClr val="FF0000"/>
                </a:solidFill>
              </a:rPr>
              <a:t>子类的构造方法总是先调用父类的某个构造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果子类的构造方法没有指明使用父类的哪个构造方法，子类就调用父类的不带参数的构造方法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父类的构造方法（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constructor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）不会被子类继承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子类如何创建对象</a:t>
            </a:r>
            <a:r>
              <a:rPr lang="zh-CN" altLang="en-US" sz="2000" dirty="0"/>
              <a:t>？</a:t>
            </a:r>
          </a:p>
          <a:p>
            <a:pPr lvl="1"/>
            <a:r>
              <a:rPr lang="zh-CN" altLang="en-US" sz="2000" dirty="0" smtClean="0"/>
              <a:t>将</a:t>
            </a:r>
            <a:r>
              <a:rPr lang="zh-CN" altLang="en-US" sz="2000" dirty="0"/>
              <a:t>子类中声明的成员</a:t>
            </a:r>
            <a:r>
              <a:rPr lang="zh-CN" altLang="en-US" sz="2000" dirty="0" smtClean="0"/>
              <a:t>变量作为子</a:t>
            </a:r>
            <a:r>
              <a:rPr lang="zh-CN" altLang="en-US" sz="2000" dirty="0"/>
              <a:t>类对象的成员</a:t>
            </a:r>
            <a:r>
              <a:rPr lang="zh-CN" altLang="en-US" sz="2000" dirty="0" smtClean="0"/>
              <a:t>变量。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父</a:t>
            </a:r>
            <a:r>
              <a:rPr lang="zh-CN" altLang="en-US" sz="2000" dirty="0"/>
              <a:t>类的成员变量也都分配了内存空间，但</a:t>
            </a:r>
            <a:r>
              <a:rPr lang="zh-CN" altLang="en-US" sz="2000" b="1" dirty="0">
                <a:solidFill>
                  <a:srgbClr val="0000FF"/>
                </a:solidFill>
              </a:rPr>
              <a:t>只将其中一部分（继承的那部分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）作为</a:t>
            </a:r>
            <a:r>
              <a:rPr lang="zh-CN" altLang="en-US" sz="2000" b="1" dirty="0">
                <a:solidFill>
                  <a:srgbClr val="0000FF"/>
                </a:solidFill>
              </a:rPr>
              <a:t>子类对象的成员变量</a:t>
            </a:r>
            <a:r>
              <a:rPr lang="zh-CN" altLang="en-US" sz="2000" dirty="0"/>
              <a:t>。 </a:t>
            </a:r>
            <a:r>
              <a:rPr lang="zh-CN" altLang="en-US" sz="2000" dirty="0" smtClean="0"/>
              <a:t>父类的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成员变量尽管分配了内存空间， 但它不作为子类的成员变量，即</a:t>
            </a:r>
            <a:r>
              <a:rPr lang="zh-CN" altLang="en-US" sz="2000" dirty="0"/>
              <a:t>父类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成员变量不</a:t>
            </a:r>
            <a:r>
              <a:rPr lang="zh-CN" altLang="en-US" sz="2000" dirty="0"/>
              <a:t>归子类</a:t>
            </a:r>
            <a:r>
              <a:rPr lang="zh-CN" altLang="en-US" sz="2000" dirty="0" smtClean="0"/>
              <a:t>管理。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</a:t>
            </a:r>
            <a:r>
              <a:rPr lang="zh-CN" altLang="en-US" sz="2000" dirty="0"/>
              <a:t>的继承性与成员</a:t>
            </a:r>
            <a:r>
              <a:rPr lang="zh-CN" altLang="en-US" sz="2000" dirty="0" smtClean="0"/>
              <a:t>变量的继承性相同。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如果子</a:t>
            </a:r>
            <a:r>
              <a:rPr lang="zh-CN" altLang="en-US" sz="2000" dirty="0"/>
              <a:t>类和父类</a:t>
            </a:r>
            <a:r>
              <a:rPr lang="zh-CN" altLang="en-US" sz="2000" b="1" dirty="0">
                <a:solidFill>
                  <a:srgbClr val="FF0000"/>
                </a:solidFill>
              </a:rPr>
              <a:t>不在同一包中</a:t>
            </a:r>
            <a:r>
              <a:rPr lang="zh-CN" altLang="en-US" sz="2000" dirty="0"/>
              <a:t>，尽管父类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friendly</a:t>
            </a:r>
            <a:r>
              <a:rPr lang="zh-CN" altLang="en-US" sz="2000" dirty="0" smtClean="0"/>
              <a:t>成员变量分配了</a:t>
            </a:r>
            <a:r>
              <a:rPr lang="zh-CN" altLang="en-US" sz="2000" dirty="0"/>
              <a:t>内存空间</a:t>
            </a:r>
            <a:r>
              <a:rPr lang="zh-CN" altLang="en-US" sz="2000" dirty="0" smtClean="0"/>
              <a:t>，也</a:t>
            </a:r>
            <a:r>
              <a:rPr lang="zh-CN" altLang="en-US" sz="2000" dirty="0"/>
              <a:t>不作为子类的</a:t>
            </a:r>
            <a:r>
              <a:rPr lang="zh-CN" altLang="en-US" sz="2000" dirty="0" smtClean="0"/>
              <a:t>成员变量。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对象的内存示意图</a:t>
            </a:r>
            <a:endParaRPr lang="zh-CN" altLang="en-US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83568" y="2276872"/>
            <a:ext cx="5184576" cy="1368722"/>
            <a:chOff x="1908175" y="3925383"/>
            <a:chExt cx="4752973" cy="13687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4380466" y="3925383"/>
              <a:ext cx="2280682" cy="4249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未继承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08175" y="4450208"/>
              <a:ext cx="1304738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900">
                  <a:latin typeface="Times New Roman" panose="02020603050405020304" pitchFamily="18" charset="0"/>
                </a:rPr>
                <a:t>   </a:t>
              </a:r>
              <a:r>
                <a:rPr lang="zh-CN" altLang="en-US">
                  <a:latin typeface="Times New Roman" panose="02020603050405020304" pitchFamily="18" charset="0"/>
                </a:rPr>
                <a:t>引用</a:t>
              </a:r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908175" y="3933056"/>
              <a:ext cx="1079649" cy="424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/>
              <a:r>
                <a:rPr lang="zh-CN" altLang="en-US" dirty="0">
                  <a:latin typeface="Times New Roman" panose="02020603050405020304" pitchFamily="18" charset="0"/>
                </a:rPr>
                <a:t>子类对象</a:t>
              </a:r>
              <a:endParaRPr lang="zh-CN" altLang="en-US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387178" y="4450208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387178" y="4869160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声明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212913" y="4450208"/>
              <a:ext cx="1174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084168" y="2148495"/>
            <a:ext cx="290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子类中声明定义的方法</a:t>
            </a:r>
            <a:r>
              <a:rPr lang="zh-CN" altLang="en-US" b="1" dirty="0">
                <a:solidFill>
                  <a:srgbClr val="FF0000"/>
                </a:solidFill>
              </a:rPr>
              <a:t>不可以操作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27" name="矩形 26"/>
          <p:cNvSpPr/>
          <p:nvPr/>
        </p:nvSpPr>
        <p:spPr>
          <a:xfrm>
            <a:off x="6084168" y="2897483"/>
            <a:ext cx="257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子类中声明定义的方法</a:t>
            </a:r>
            <a:r>
              <a:rPr lang="zh-CN" altLang="en-US" b="1" dirty="0">
                <a:solidFill>
                  <a:srgbClr val="0000FF"/>
                </a:solidFill>
              </a:rPr>
              <a:t>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类创建对象时</a:t>
            </a:r>
            <a:r>
              <a:rPr lang="zh-CN" altLang="en-US" sz="2000" b="1" dirty="0">
                <a:solidFill>
                  <a:srgbClr val="FF0000"/>
                </a:solidFill>
              </a:rPr>
              <a:t>似乎浪费了一些内存</a:t>
            </a:r>
            <a:r>
              <a:rPr lang="zh-CN" altLang="en-US" sz="2000" dirty="0"/>
              <a:t>，因为当用子类创建对象时，父类的成员变量也都分配了内存空间，但只将其中一部分做为子类对象的成员</a:t>
            </a:r>
            <a:r>
              <a:rPr lang="zh-CN" altLang="en-US" sz="2000" dirty="0" smtClean="0"/>
              <a:t>变量。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实际情况</a:t>
            </a:r>
            <a:r>
              <a:rPr lang="zh-CN" altLang="en-US" sz="2000" dirty="0"/>
              <a:t>并非如此</a:t>
            </a:r>
            <a:r>
              <a:rPr lang="zh-CN" altLang="en-US" sz="2000" dirty="0" smtClean="0"/>
              <a:t>，子</a:t>
            </a:r>
            <a:r>
              <a:rPr lang="zh-CN" altLang="en-US" sz="2000" dirty="0"/>
              <a:t>类中</a:t>
            </a:r>
            <a:r>
              <a:rPr lang="zh-CN" altLang="en-US" sz="2000" b="1" dirty="0">
                <a:solidFill>
                  <a:srgbClr val="0000FF"/>
                </a:solidFill>
              </a:rPr>
              <a:t>还有一部分方法是从父类继承的</a:t>
            </a:r>
            <a:r>
              <a:rPr lang="zh-CN" altLang="en-US" sz="2000" dirty="0"/>
              <a:t>，这部分方法却可以操作这</a:t>
            </a:r>
            <a:r>
              <a:rPr lang="zh-CN" altLang="en-US" sz="2000" dirty="0" smtClean="0"/>
              <a:t>部分没有继承的变量。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265462"/>
            <a:ext cx="5040560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05916" y="2014969"/>
            <a:ext cx="3702188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7733" y="5719914"/>
            <a:ext cx="460053" cy="1007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5.4 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成员变量隐藏和方法重写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成员</a:t>
            </a:r>
            <a:r>
              <a:rPr lang="zh-CN" altLang="en-US" sz="2000" dirty="0"/>
              <a:t>变量的隐藏</a:t>
            </a:r>
          </a:p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类可以隐藏继承的成员变量，当在子类中定义和父类中</a:t>
            </a:r>
            <a:r>
              <a:rPr lang="zh-CN" altLang="en-US" sz="2000" b="1" u="sng" dirty="0">
                <a:solidFill>
                  <a:srgbClr val="FF0000"/>
                </a:solidFill>
              </a:rPr>
              <a:t>同名</a:t>
            </a:r>
            <a:r>
              <a:rPr lang="zh-CN" altLang="en-US" sz="2000" b="1" dirty="0">
                <a:solidFill>
                  <a:srgbClr val="FF0000"/>
                </a:solidFill>
              </a:rPr>
              <a:t>的成员变量时</a:t>
            </a:r>
            <a:r>
              <a:rPr lang="zh-CN" altLang="en-US" sz="2000" dirty="0"/>
              <a:t>，子类就隐藏了继承的成员</a:t>
            </a:r>
            <a:r>
              <a:rPr lang="zh-CN" altLang="en-US" sz="2000" dirty="0" smtClean="0"/>
              <a:t>变量。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496" y="4265462"/>
            <a:ext cx="482453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调用子类新增的方法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77924" y="1840756"/>
            <a:ext cx="5862428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s-ES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(int), y=%d\n"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=11.456789;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(double), y=%f\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6180485"/>
            <a:ext cx="2882516" cy="5939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30474" y="251727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4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重写</a:t>
            </a:r>
          </a:p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类也可以隐藏方法，</a:t>
            </a:r>
            <a:r>
              <a:rPr lang="zh-CN" altLang="en-US" sz="2000" b="1" dirty="0">
                <a:solidFill>
                  <a:srgbClr val="FF0000"/>
                </a:solidFill>
              </a:rPr>
              <a:t>子类通过方法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重写（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overriding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）来</a:t>
            </a:r>
            <a:r>
              <a:rPr lang="zh-CN" altLang="en-US" sz="2000" b="1" dirty="0">
                <a:solidFill>
                  <a:srgbClr val="FF0000"/>
                </a:solidFill>
              </a:rPr>
              <a:t>隐藏继承的方法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方法重写：</a:t>
            </a:r>
            <a:r>
              <a:rPr lang="zh-CN" altLang="en-US" sz="2000" dirty="0"/>
              <a:t>子类中定义一个方法，并且这个方法的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名字、返回类型、参数个数和类型</a:t>
            </a:r>
            <a:r>
              <a:rPr lang="zh-CN" altLang="en-US" sz="2000" dirty="0"/>
              <a:t>与从父类继承的方法完全相同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果子类想使用被隐藏的方法，必须使用关键字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，我们将在后面讲述</a:t>
            </a:r>
            <a:r>
              <a:rPr lang="en-US" altLang="zh-CN" sz="2000" dirty="0"/>
              <a:t>super</a:t>
            </a:r>
            <a:r>
              <a:rPr lang="zh-CN" altLang="en-US" sz="2000" dirty="0"/>
              <a:t>的用法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5.1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子类与父类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653136"/>
            <a:ext cx="4464496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7110" y="2262351"/>
            <a:ext cx="475252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z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=2*</a:t>
            </a:r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altLang="zh-CN" sz="1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"y=%d,z=%d"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4929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=8.0,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=0.888888;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"y=%f\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793" y="5877272"/>
            <a:ext cx="2026559" cy="8071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3528" y="3068960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763688" y="2104281"/>
            <a:ext cx="43204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5736" y="170080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子类隐藏了继承的成员变量</a:t>
            </a:r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0689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方法重写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4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果子类在准备隐藏继承的方法时，</a:t>
            </a:r>
            <a:r>
              <a:rPr lang="zh-CN" altLang="en-US" sz="2000" b="1" dirty="0">
                <a:solidFill>
                  <a:srgbClr val="0000FF"/>
                </a:solidFill>
              </a:rPr>
              <a:t>参数个数或参数类型与父类的方法</a:t>
            </a:r>
            <a:r>
              <a:rPr lang="zh-CN" altLang="en-US" sz="2000" b="1" u="sng" dirty="0">
                <a:solidFill>
                  <a:srgbClr val="0000FF"/>
                </a:solidFill>
              </a:rPr>
              <a:t>不尽</a:t>
            </a:r>
            <a:r>
              <a:rPr lang="zh-CN" altLang="en-US" sz="2000" b="1" dirty="0">
                <a:solidFill>
                  <a:srgbClr val="0000FF"/>
                </a:solidFill>
              </a:rPr>
              <a:t>相同</a:t>
            </a:r>
            <a:r>
              <a:rPr lang="zh-CN" altLang="en-US" sz="2000" dirty="0" smtClean="0"/>
              <a:t>，那实际上也没有隐藏</a:t>
            </a:r>
            <a:r>
              <a:rPr lang="zh-CN" altLang="en-US" sz="2000" dirty="0"/>
              <a:t>继承的方法，这时子类就出现两个方法具有相同的</a:t>
            </a:r>
            <a:r>
              <a:rPr lang="zh-CN" altLang="en-US" sz="2000" dirty="0" smtClean="0"/>
              <a:t>名字，即重载（</a:t>
            </a:r>
            <a:r>
              <a:rPr lang="en-US" altLang="zh-CN" sz="2000" b="1" dirty="0" smtClean="0"/>
              <a:t>overloading</a:t>
            </a:r>
            <a:r>
              <a:rPr lang="zh-CN" altLang="en-US" sz="2000" dirty="0" smtClean="0"/>
              <a:t>） 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80001" y="4653136"/>
            <a:ext cx="5040560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Example5_5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B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B();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(10,10));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zh-CN" sz="1400" b="1" i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)10,10));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765246"/>
            <a:ext cx="489654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202996" y="1196752"/>
            <a:ext cx="34838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7083" y="6152106"/>
            <a:ext cx="417045" cy="506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99792" y="2703587"/>
            <a:ext cx="50405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5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Overloading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重载</a:t>
            </a:r>
            <a:r>
              <a:rPr lang="en-US" altLang="zh-CN" sz="2000" dirty="0" smtClean="0"/>
              <a:t>) means to define 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multiple methods with the same name but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different signatures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Overriding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重写</a:t>
            </a:r>
            <a:r>
              <a:rPr lang="en-US" altLang="zh-CN" sz="2000" dirty="0" smtClean="0"/>
              <a:t>) means to </a:t>
            </a:r>
            <a:r>
              <a:rPr lang="en-US" altLang="zh-CN" sz="2000" dirty="0" smtClean="0">
                <a:solidFill>
                  <a:srgbClr val="0000FF"/>
                </a:solidFill>
              </a:rPr>
              <a:t>provide a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new</a:t>
            </a:r>
            <a:r>
              <a:rPr lang="en-US" altLang="zh-CN" sz="2000" dirty="0" smtClean="0">
                <a:solidFill>
                  <a:srgbClr val="0000FF"/>
                </a:solidFill>
              </a:rPr>
              <a:t> implementation </a:t>
            </a:r>
            <a:r>
              <a:rPr lang="en-US" altLang="zh-CN" sz="2000" dirty="0" smtClean="0"/>
              <a:t>for a method in the </a:t>
            </a:r>
            <a:r>
              <a:rPr lang="en-US" altLang="zh-CN" sz="2000" dirty="0" smtClean="0">
                <a:solidFill>
                  <a:srgbClr val="0000FF"/>
                </a:solidFill>
              </a:rPr>
              <a:t>subclass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643" y="3861048"/>
            <a:ext cx="32558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Overloading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overriding</a:t>
            </a:r>
            <a:r>
              <a:rPr lang="zh-CN" altLang="en-US" b="1" dirty="0" smtClean="0"/>
              <a:t>的区别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访问</a:t>
            </a:r>
            <a:r>
              <a:rPr lang="zh-CN" altLang="en-US" sz="2000" dirty="0"/>
              <a:t>修饰符</a:t>
            </a:r>
            <a:r>
              <a:rPr lang="en-US" altLang="zh-CN" sz="2000" dirty="0"/>
              <a:t>protected</a:t>
            </a:r>
            <a:r>
              <a:rPr lang="zh-CN" altLang="en-US" sz="2000" dirty="0"/>
              <a:t>的进一步说明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</a:t>
            </a:r>
            <a:r>
              <a:rPr lang="en-US" altLang="zh-CN" sz="2000" dirty="0"/>
              <a:t>A</a:t>
            </a:r>
            <a:r>
              <a:rPr lang="zh-CN" altLang="en-US" sz="2000" dirty="0"/>
              <a:t>中的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成员变量和方法可以被它的直接子类和间接子类继承，比如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的子类，</a:t>
            </a:r>
            <a:r>
              <a:rPr lang="en-US" altLang="zh-CN" sz="2000" dirty="0"/>
              <a:t>C</a:t>
            </a:r>
            <a:r>
              <a:rPr lang="zh-CN" altLang="en-US" sz="2000" dirty="0"/>
              <a:t>是</a:t>
            </a:r>
            <a:r>
              <a:rPr lang="en-US" altLang="zh-CN" sz="2000" dirty="0"/>
              <a:t>B</a:t>
            </a:r>
            <a:r>
              <a:rPr lang="zh-CN" altLang="en-US" sz="2000" dirty="0"/>
              <a:t>的子类 ，</a:t>
            </a:r>
            <a:r>
              <a:rPr lang="en-US" altLang="zh-CN" sz="2000" dirty="0"/>
              <a:t>D</a:t>
            </a:r>
            <a:r>
              <a:rPr lang="zh-CN" altLang="en-US" sz="2000" dirty="0"/>
              <a:t>又是</a:t>
            </a:r>
            <a:r>
              <a:rPr lang="en-US" altLang="zh-CN" sz="2000" dirty="0"/>
              <a:t>C</a:t>
            </a:r>
            <a:r>
              <a:rPr lang="zh-CN" altLang="en-US" sz="2000" dirty="0"/>
              <a:t>的子类，那么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类都继承了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protected</a:t>
            </a:r>
            <a:r>
              <a:rPr lang="zh-CN" altLang="en-US" sz="2000" dirty="0"/>
              <a:t>成员变量和方法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用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en-US" altLang="zh-CN" sz="2000" dirty="0"/>
              <a:t>D</a:t>
            </a:r>
            <a:r>
              <a:rPr lang="zh-CN" altLang="en-US" sz="2000" dirty="0"/>
              <a:t>本身中创建了一个对象，那么该对象总是可以通过“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/>
              <a:t>访问继承的或自己定义的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r>
              <a:rPr lang="zh-CN" altLang="en-US" sz="2000" dirty="0" smtClean="0"/>
              <a:t>但是</a:t>
            </a:r>
            <a:r>
              <a:rPr lang="zh-CN" altLang="en-US" sz="2000" dirty="0"/>
              <a:t>，如果</a:t>
            </a:r>
            <a:r>
              <a:rPr lang="zh-CN" altLang="en-US" sz="2000" b="1" dirty="0">
                <a:solidFill>
                  <a:srgbClr val="0000FF"/>
                </a:solidFill>
              </a:rPr>
              <a:t>在另外一个类中</a:t>
            </a:r>
            <a:r>
              <a:rPr lang="zh-CN" altLang="en-US" sz="2000" dirty="0"/>
              <a:t>，比如</a:t>
            </a:r>
            <a:r>
              <a:rPr lang="en-US" altLang="zh-CN" sz="2000" dirty="0"/>
              <a:t>E</a:t>
            </a:r>
            <a:r>
              <a:rPr lang="zh-CN" altLang="en-US" sz="2000" dirty="0"/>
              <a:t>类，用</a:t>
            </a:r>
            <a:r>
              <a:rPr lang="en-US" altLang="zh-CN" sz="2000" dirty="0"/>
              <a:t>D</a:t>
            </a:r>
            <a:r>
              <a:rPr lang="zh-CN" altLang="en-US" sz="2000" dirty="0"/>
              <a:t>类创建了一个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该对象通过“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/>
              <a:t>访问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成员变</a:t>
            </a:r>
            <a:r>
              <a:rPr lang="zh-CN" altLang="en-US" sz="2000" dirty="0"/>
              <a:t>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方法的权限</a:t>
            </a:r>
            <a:r>
              <a:rPr lang="zh-CN" altLang="en-US" sz="2000" dirty="0" smtClean="0"/>
              <a:t>如下：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 smtClean="0">
                <a:solidFill>
                  <a:srgbClr val="FF0000"/>
                </a:solidFill>
              </a:rPr>
              <a:t>子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成员变量和方法</a:t>
            </a:r>
            <a:r>
              <a:rPr lang="zh-CN" altLang="en-US" sz="2000" dirty="0"/>
              <a:t>，如果</a:t>
            </a:r>
            <a:r>
              <a:rPr lang="zh-CN" altLang="en-US" sz="2000" b="1" dirty="0">
                <a:solidFill>
                  <a:srgbClr val="FF0000"/>
                </a:solidFill>
              </a:rPr>
              <a:t>不是从父类继承</a:t>
            </a:r>
            <a:r>
              <a:rPr lang="zh-CN" altLang="en-US" sz="2000" dirty="0"/>
              <a:t>来的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zh-CN" altLang="en-US" sz="2000" dirty="0" smtClean="0"/>
              <a:t>访问</a:t>
            </a:r>
            <a:r>
              <a:rPr lang="zh-CN" altLang="en-US" sz="2000" dirty="0"/>
              <a:t>这些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成员变量和方法时，只要</a:t>
            </a:r>
            <a:r>
              <a:rPr lang="en-US" altLang="zh-CN" sz="2000" dirty="0"/>
              <a:t>E</a:t>
            </a:r>
            <a:r>
              <a:rPr lang="zh-CN" altLang="en-US" sz="2000" dirty="0"/>
              <a:t>类和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zh-CN" altLang="en-US" sz="2000" b="1" dirty="0">
                <a:solidFill>
                  <a:srgbClr val="FF0000"/>
                </a:solidFill>
              </a:rPr>
              <a:t>同一个包中</a:t>
            </a:r>
            <a:r>
              <a:rPr lang="zh-CN" altLang="en-US" sz="2000" dirty="0"/>
              <a:t>就可以了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 smtClean="0"/>
              <a:t>如果子</a:t>
            </a:r>
            <a:r>
              <a:rPr lang="zh-CN" altLang="en-US" sz="2000" dirty="0"/>
              <a:t>类</a:t>
            </a:r>
            <a:r>
              <a:rPr lang="en-US" altLang="zh-CN" sz="2000" dirty="0"/>
              <a:t>D</a:t>
            </a:r>
            <a:r>
              <a:rPr lang="zh-CN" altLang="en-US" sz="2000" dirty="0"/>
              <a:t>的对象的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方法是</a:t>
            </a:r>
            <a:r>
              <a:rPr lang="zh-CN" altLang="en-US" sz="2000" b="1" dirty="0">
                <a:solidFill>
                  <a:srgbClr val="FF0000"/>
                </a:solidFill>
              </a:rPr>
              <a:t>从父类继承的</a:t>
            </a:r>
            <a:r>
              <a:rPr lang="zh-CN" altLang="en-US" sz="2000" dirty="0"/>
              <a:t>，那么就要一直追溯到该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成员变量或方法的“祖先”类，即</a:t>
            </a:r>
            <a:r>
              <a:rPr lang="en-US" altLang="zh-CN" sz="2000" dirty="0"/>
              <a:t>A</a:t>
            </a:r>
            <a:r>
              <a:rPr lang="zh-CN" altLang="en-US" sz="2000" dirty="0"/>
              <a:t>类，</a:t>
            </a:r>
            <a:r>
              <a:rPr lang="zh-CN" altLang="en-US" sz="2000" b="1" dirty="0">
                <a:solidFill>
                  <a:srgbClr val="FF0000"/>
                </a:solidFill>
              </a:rPr>
              <a:t>如果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</a:rPr>
              <a:t>类和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类在同一个包中</a:t>
            </a:r>
            <a:r>
              <a:rPr lang="zh-CN" altLang="en-US" sz="2000" dirty="0" smtClean="0"/>
              <a:t>，对象</a:t>
            </a:r>
            <a:r>
              <a:rPr lang="zh-CN" altLang="en-US" sz="2000" dirty="0"/>
              <a:t>能访问继承的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成员变</a:t>
            </a:r>
            <a:r>
              <a:rPr lang="zh-CN" altLang="en-US" sz="2000" dirty="0"/>
              <a:t>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057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关键看是否在同一个包中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5.5 </a:t>
            </a:r>
            <a:r>
              <a:rPr lang="zh-CN" altLang="en-US" sz="2000" dirty="0" smtClean="0">
                <a:solidFill>
                  <a:srgbClr val="FF0000"/>
                </a:solidFill>
              </a:rPr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super</a:t>
            </a:r>
            <a:r>
              <a:rPr lang="zh-CN" altLang="en-US" sz="2000" dirty="0"/>
              <a:t>关键字有两种用法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</a:t>
            </a:r>
            <a:r>
              <a:rPr lang="zh-CN" altLang="en-US" sz="2000" dirty="0">
                <a:solidFill>
                  <a:srgbClr val="FF0000"/>
                </a:solidFill>
              </a:rPr>
              <a:t>构造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调用被子类隐藏的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调用父类的构造方法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子</a:t>
            </a:r>
            <a:r>
              <a:rPr lang="zh-CN" altLang="en-US" sz="2000" b="1" dirty="0">
                <a:solidFill>
                  <a:srgbClr val="0000FF"/>
                </a:solidFill>
              </a:rPr>
              <a:t>类不继承父类的构造方法</a:t>
            </a:r>
            <a:r>
              <a:rPr lang="zh-CN" altLang="en-US" sz="2000" dirty="0"/>
              <a:t>，因此，子类如果想使用父类的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，必须在子类的构造方法</a:t>
            </a:r>
            <a:r>
              <a:rPr lang="zh-CN" altLang="en-US" sz="2000" dirty="0" smtClean="0"/>
              <a:t>中使用关键字</a:t>
            </a:r>
            <a:r>
              <a:rPr lang="en-US" altLang="zh-CN" sz="2000" dirty="0" smtClean="0"/>
              <a:t>super</a:t>
            </a:r>
            <a:r>
              <a:rPr lang="zh-CN" altLang="en-US" sz="2000" dirty="0"/>
              <a:t>来表示，而且</a:t>
            </a:r>
            <a:r>
              <a:rPr lang="en-US" altLang="zh-CN" sz="2000" dirty="0"/>
              <a:t>super</a:t>
            </a:r>
            <a:r>
              <a:rPr lang="zh-CN" altLang="en-US" sz="2000" dirty="0"/>
              <a:t>必须是子类构造方法中的</a:t>
            </a:r>
            <a:r>
              <a:rPr lang="zh-CN" altLang="en-US" sz="2000" b="1" dirty="0"/>
              <a:t>第一条语句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496" y="4581128"/>
            <a:ext cx="4464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b1=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b1.f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b2=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b2.f();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56813"/>
            <a:ext cx="554461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可以省略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"x=%d,z=%d\n"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390124"/>
            <a:ext cx="2088232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5888" y="6237312"/>
            <a:ext cx="1593304" cy="5880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3848" y="147525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3848" y="2699395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0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操作被隐藏的成员变量和方法</a:t>
            </a:r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我们在子类中想使用被子类隐藏的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就可以使用关键字</a:t>
            </a:r>
            <a:r>
              <a:rPr lang="en-US" altLang="zh-CN" sz="2000" dirty="0"/>
              <a:t>super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章：类、对象</a:t>
            </a:r>
            <a:endParaRPr lang="en-US" altLang="zh-CN" sz="2000" dirty="0" smtClean="0"/>
          </a:p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章：类的继承、与继承</a:t>
            </a:r>
            <a:r>
              <a:rPr lang="zh-CN" altLang="en-US" sz="2000" dirty="0"/>
              <a:t>有关的</a:t>
            </a:r>
            <a:r>
              <a:rPr lang="zh-CN" altLang="en-US" sz="2000" dirty="0" smtClean="0"/>
              <a:t>多态性（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olymorphism</a:t>
            </a:r>
            <a:r>
              <a:rPr lang="zh-CN" altLang="en-US" sz="2000" dirty="0" smtClean="0"/>
              <a:t>）、接口（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nterface</a:t>
            </a:r>
            <a:r>
              <a:rPr lang="zh-CN" altLang="en-US" sz="2000" dirty="0" smtClean="0"/>
              <a:t>）、泛型（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enerics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95738" y="6057505"/>
            <a:ext cx="2249542" cy="324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1000"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096" y="4043164"/>
            <a:ext cx="5040560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692696"/>
            <a:ext cx="3240360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()/2;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0509" y="5703537"/>
            <a:ext cx="449323" cy="11008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03848" y="210428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23488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33188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84168" y="458112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第二个输出：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了，</a:t>
            </a:r>
            <a:r>
              <a:rPr lang="zh-CN" altLang="en-US" dirty="0"/>
              <a:t>被隐藏的</a:t>
            </a:r>
            <a:r>
              <a:rPr lang="en-US" altLang="zh-CN" dirty="0"/>
              <a:t>m</a:t>
            </a:r>
            <a:r>
              <a:rPr lang="zh-CN" altLang="en-US" dirty="0"/>
              <a:t>变量修改为</a:t>
            </a:r>
            <a:r>
              <a:rPr lang="en-US" altLang="zh-CN" dirty="0"/>
              <a:t>10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b="1" dirty="0" smtClean="0"/>
              <a:t>第三个输出：</a:t>
            </a:r>
            <a:r>
              <a:rPr lang="zh-CN" altLang="en-US" dirty="0"/>
              <a:t>被隐藏的</a:t>
            </a:r>
            <a:r>
              <a:rPr lang="en-US" altLang="zh-CN" dirty="0"/>
              <a:t>m</a:t>
            </a:r>
            <a:r>
              <a:rPr lang="zh-CN" altLang="en-US" dirty="0"/>
              <a:t>变量修改为</a:t>
            </a:r>
            <a:r>
              <a:rPr lang="en-US" altLang="zh-CN" dirty="0"/>
              <a:t>10</a:t>
            </a:r>
            <a:r>
              <a:rPr lang="zh-CN" altLang="en-US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93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5.6 final</a:t>
            </a:r>
            <a:r>
              <a:rPr lang="zh-CN" altLang="en-US" sz="2000" dirty="0" smtClean="0">
                <a:solidFill>
                  <a:srgbClr val="FF0000"/>
                </a:solidFill>
              </a:rPr>
              <a:t>类与</a:t>
            </a:r>
            <a:r>
              <a:rPr lang="en-US" altLang="zh-CN" sz="2000" dirty="0" smtClean="0">
                <a:solidFill>
                  <a:srgbClr val="FF0000"/>
                </a:solidFill>
              </a:rPr>
              <a:t>final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5.6 final</a:t>
            </a:r>
            <a:r>
              <a:rPr lang="zh-CN" altLang="en-US" sz="3200" dirty="0"/>
              <a:t>类与</a:t>
            </a:r>
            <a:r>
              <a:rPr lang="en-US" altLang="zh-CN" sz="3200" dirty="0"/>
              <a:t>final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final</a:t>
            </a:r>
            <a:r>
              <a:rPr lang="zh-CN" altLang="en-US" sz="2000" dirty="0"/>
              <a:t>类不能被继承，即不能有子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将</a:t>
            </a:r>
            <a:r>
              <a:rPr lang="zh-CN" altLang="en-US" sz="2000" dirty="0"/>
              <a:t>一个类声明为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类一般是由于安全性考虑。因为一旦一个方法被修饰为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，则这个方法不能被重</a:t>
            </a:r>
            <a:r>
              <a:rPr lang="zh-CN" altLang="en-US" sz="2000" dirty="0" smtClean="0"/>
              <a:t>写（</a:t>
            </a:r>
            <a:r>
              <a:rPr lang="en-US" altLang="zh-CN" sz="2000" dirty="0" smtClean="0"/>
              <a:t>overriding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即不允许子类通过</a:t>
            </a:r>
            <a:r>
              <a:rPr lang="zh-CN" altLang="en-US" sz="2000" dirty="0" smtClean="0"/>
              <a:t>重写来隐藏</a:t>
            </a:r>
            <a:r>
              <a:rPr lang="zh-CN" altLang="en-US" sz="2000" dirty="0"/>
              <a:t>继承的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1856479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final class A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5.7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对象的上转型对象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的上转型</a:t>
            </a:r>
          </a:p>
          <a:p>
            <a:r>
              <a:rPr lang="zh-CN" altLang="en-US" sz="2000" dirty="0" smtClean="0"/>
              <a:t>每个子类是其父类的特殊化；每个子类的实例也是父类的实例，但反过来不成立；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假设</a:t>
            </a:r>
            <a:r>
              <a:rPr lang="en-US" altLang="zh-CN" sz="2000" dirty="0" smtClean="0"/>
              <a:t>B</a:t>
            </a:r>
            <a:r>
              <a:rPr lang="zh-CN" altLang="en-US" sz="2000" dirty="0"/>
              <a:t>是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（父类）的</a:t>
            </a:r>
            <a:r>
              <a:rPr lang="zh-CN" altLang="en-US" sz="2000" dirty="0"/>
              <a:t>子类或间接子类</a:t>
            </a:r>
            <a:r>
              <a:rPr lang="zh-CN" altLang="en-US" sz="2000" dirty="0" smtClean="0"/>
              <a:t>，我们</a:t>
            </a:r>
            <a:r>
              <a:rPr lang="zh-CN" altLang="en-US" sz="2000" dirty="0"/>
              <a:t>用子类</a:t>
            </a:r>
            <a:r>
              <a:rPr lang="en-US" altLang="zh-CN" sz="2000" dirty="0"/>
              <a:t>B</a:t>
            </a:r>
            <a:r>
              <a:rPr lang="zh-CN" altLang="en-US" sz="2000" dirty="0"/>
              <a:t>创建一个对象</a:t>
            </a:r>
            <a:r>
              <a:rPr lang="zh-CN" altLang="en-US" sz="2000" dirty="0" smtClean="0"/>
              <a:t>，可以把</a:t>
            </a:r>
            <a:r>
              <a:rPr lang="zh-CN" altLang="en-US" sz="2000" dirty="0"/>
              <a:t>这个对象的引用放</a:t>
            </a:r>
            <a:r>
              <a:rPr lang="zh-CN" altLang="en-US" sz="2000" dirty="0" smtClean="0"/>
              <a:t>到类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声明</a:t>
            </a:r>
            <a:r>
              <a:rPr lang="zh-CN" altLang="en-US" sz="2000" dirty="0"/>
              <a:t>的对象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1" y="4077072"/>
            <a:ext cx="1800199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B </a:t>
            </a:r>
            <a:r>
              <a:rPr lang="en-US" altLang="zh-CN" dirty="0" err="1" smtClean="0"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b = new 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 = b;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0555" y="5723964"/>
            <a:ext cx="60170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declared 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class A;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0000FF"/>
                </a:solidFill>
              </a:rPr>
              <a:t>actual 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class B.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4208" y="4917476"/>
            <a:ext cx="60555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implicit </a:t>
            </a:r>
            <a:r>
              <a:rPr lang="en-US" altLang="zh-CN" dirty="0" smtClean="0">
                <a:solidFill>
                  <a:srgbClr val="0000FF"/>
                </a:solidFill>
              </a:rPr>
              <a:t>casting</a:t>
            </a:r>
            <a:r>
              <a:rPr lang="zh-CN" altLang="en-US" dirty="0" smtClean="0">
                <a:solidFill>
                  <a:srgbClr val="0000FF"/>
                </a:solidFill>
              </a:rPr>
              <a:t>（隐式转换），</a:t>
            </a:r>
            <a:r>
              <a:rPr lang="zh-CN" altLang="en-US" dirty="0" smtClean="0">
                <a:solidFill>
                  <a:srgbClr val="0000FF"/>
                </a:solidFill>
              </a:rPr>
              <a:t>又称</a:t>
            </a:r>
            <a:r>
              <a:rPr lang="en-US" altLang="zh-CN" dirty="0" err="1" smtClean="0">
                <a:solidFill>
                  <a:srgbClr val="0000FF"/>
                </a:solidFill>
              </a:rPr>
              <a:t>upcasting</a:t>
            </a:r>
            <a:r>
              <a:rPr lang="zh-CN" altLang="en-US" dirty="0">
                <a:solidFill>
                  <a:srgbClr val="0000FF"/>
                </a:solidFill>
              </a:rPr>
              <a:t>（向上转型）</a:t>
            </a:r>
            <a:r>
              <a:rPr lang="en-US" altLang="zh-CN" dirty="0" smtClean="0">
                <a:solidFill>
                  <a:srgbClr val="0000FF"/>
                </a:solidFill>
              </a:rPr>
              <a:t>.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注</a:t>
            </a:r>
            <a:r>
              <a:rPr lang="en-US" altLang="zh-CN" dirty="0" smtClean="0">
                <a:solidFill>
                  <a:srgbClr val="0000FF"/>
                </a:solidFill>
              </a:rPr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与之对应的是</a:t>
            </a:r>
            <a:r>
              <a:rPr lang="en-US" altLang="zh-CN" dirty="0" smtClean="0">
                <a:solidFill>
                  <a:srgbClr val="0000FF"/>
                </a:solidFill>
              </a:rPr>
              <a:t>explicit casting</a:t>
            </a:r>
            <a:r>
              <a:rPr lang="zh-CN" altLang="en-US" dirty="0" smtClean="0">
                <a:solidFill>
                  <a:srgbClr val="0000FF"/>
                </a:solidFill>
              </a:rPr>
              <a:t>（又称</a:t>
            </a:r>
            <a:r>
              <a:rPr lang="en-US" altLang="zh-CN" dirty="0" err="1" smtClean="0">
                <a:solidFill>
                  <a:srgbClr val="0000FF"/>
                </a:solidFill>
              </a:rPr>
              <a:t>downcasting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23728" y="5102142"/>
            <a:ext cx="702113" cy="0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3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是对象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，对象的上转型对象的实体是子类负责创建的，但上转型对象会失去原对象的一些属性和功能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新增的</a:t>
            </a:r>
            <a:r>
              <a:rPr lang="zh-CN" altLang="en-US" sz="2000" dirty="0"/>
              <a:t>成员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r>
              <a:rPr lang="zh-CN" altLang="en-US" sz="2000" dirty="0" smtClean="0"/>
              <a:t>新增的方法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继承或隐藏的成员变量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继承或重写的方法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/>
              <a:t>上转型对象</a:t>
            </a:r>
            <a:r>
              <a:rPr lang="zh-CN" altLang="en-US" sz="2000" dirty="0"/>
              <a:t>不能操作子类</a:t>
            </a:r>
            <a:r>
              <a:rPr lang="zh-CN" altLang="en-US" sz="2000" b="1" dirty="0"/>
              <a:t>新增</a:t>
            </a:r>
            <a:r>
              <a:rPr lang="zh-CN" altLang="en-US" sz="2000" dirty="0"/>
              <a:t>的成员变量和方法</a:t>
            </a:r>
          </a:p>
          <a:p>
            <a:pPr lvl="1"/>
            <a:r>
              <a:rPr lang="zh-CN" altLang="en-US" sz="2000" b="1" dirty="0"/>
              <a:t>上转型对象</a:t>
            </a:r>
            <a:r>
              <a:rPr lang="zh-CN" altLang="en-US" sz="2000" dirty="0"/>
              <a:t>可以操作</a:t>
            </a:r>
            <a:r>
              <a:rPr lang="zh-CN" altLang="en-US" sz="2000" b="1" dirty="0"/>
              <a:t>子类继承或隐藏</a:t>
            </a:r>
            <a:r>
              <a:rPr lang="zh-CN" altLang="en-US" sz="2000" dirty="0"/>
              <a:t>的成员变量，也可以使用子类继承或重写的方法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3635896" y="3407792"/>
            <a:ext cx="216024" cy="7200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23928" y="357301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4852204" y="2564904"/>
            <a:ext cx="223851" cy="1562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76055" y="314633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dirty="0" smtClean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5373216"/>
            <a:ext cx="504056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27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将对象的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再强制转换到一个子类对象，</a:t>
            </a:r>
            <a:r>
              <a:rPr lang="zh-CN" altLang="en-US" sz="2000" b="1" dirty="0">
                <a:solidFill>
                  <a:srgbClr val="FF0000"/>
                </a:solidFill>
              </a:rPr>
              <a:t>这时，该子类对象又具备了子类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所有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的属性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功能 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8056" y="3774526"/>
            <a:ext cx="5820230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"g():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75383" y="1123578"/>
            <a:ext cx="5915000" cy="338554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"f(): 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7664" y="46965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03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628" y="2118342"/>
            <a:ext cx="5040560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=0.618;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 b=(B)a;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=555;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6992" y="5334670"/>
            <a:ext cx="2343440" cy="7914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884368" y="5661248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2143" y="3520058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99792" y="47346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2143" y="521015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216" y="30689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类的上转型对象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0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不要</a:t>
            </a:r>
            <a:r>
              <a:rPr lang="zh-CN" altLang="en-US" sz="2000" dirty="0"/>
              <a:t>将父类创建的对象和子类对象的上转型对象混淆，对象的上转型对象的实体</a:t>
            </a:r>
            <a:r>
              <a:rPr lang="zh-CN" altLang="en-US" sz="2000" b="1" dirty="0">
                <a:solidFill>
                  <a:srgbClr val="FF0000"/>
                </a:solidFill>
              </a:rPr>
              <a:t>是由子类负责创建的，只不过失掉了一些属性和功能而已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关于对象的上转型的好处我们在后面将对比介绍。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继承（</a:t>
            </a:r>
            <a:r>
              <a:rPr lang="en-US" altLang="zh-CN" sz="2000" b="1" dirty="0" smtClean="0"/>
              <a:t>inheritance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一种由已有的类创建新类的机制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zh-CN" altLang="en-US" sz="2000" dirty="0"/>
              <a:t>继承，我们可以先创建一个共有属性的</a:t>
            </a:r>
            <a:r>
              <a:rPr lang="zh-CN" altLang="en-US" sz="2000" b="1" dirty="0">
                <a:solidFill>
                  <a:srgbClr val="FF0000"/>
                </a:solidFill>
              </a:rPr>
              <a:t>一般类</a:t>
            </a:r>
            <a:r>
              <a:rPr lang="zh-CN" altLang="en-US" sz="2000" dirty="0"/>
              <a:t>，根据该一般类再创建具有特殊属性的</a:t>
            </a:r>
            <a:r>
              <a:rPr lang="zh-CN" altLang="en-US" sz="2000" b="1" dirty="0">
                <a:solidFill>
                  <a:srgbClr val="0000FF"/>
                </a:solidFill>
              </a:rPr>
              <a:t>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新</a:t>
            </a:r>
            <a:r>
              <a:rPr lang="zh-CN" altLang="en-US" sz="2000" dirty="0"/>
              <a:t>类继承一般类</a:t>
            </a:r>
            <a:r>
              <a:rPr lang="zh-CN" altLang="en-US" sz="2000" dirty="0" smtClean="0"/>
              <a:t>的属性（状态）和功能（行为），</a:t>
            </a:r>
            <a:r>
              <a:rPr lang="zh-CN" altLang="en-US" sz="2000" dirty="0"/>
              <a:t>并根据需要增加它自己的新</a:t>
            </a:r>
            <a:r>
              <a:rPr lang="zh-CN" altLang="en-US" sz="2000" dirty="0" smtClean="0"/>
              <a:t>的属性（状态）和功能（行为）。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由</a:t>
            </a:r>
            <a:r>
              <a:rPr lang="zh-CN" altLang="en-US" sz="2000" dirty="0"/>
              <a:t>继承而得到的类称为</a:t>
            </a:r>
            <a:r>
              <a:rPr lang="zh-CN" altLang="en-US" sz="2000" b="1" dirty="0">
                <a:solidFill>
                  <a:srgbClr val="0000FF"/>
                </a:solidFill>
              </a:rPr>
              <a:t>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subclass, child class, or extended class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被继承的类称为</a:t>
            </a:r>
            <a:r>
              <a:rPr lang="zh-CN" altLang="en-US" sz="2000" b="1" dirty="0">
                <a:solidFill>
                  <a:srgbClr val="FF0000"/>
                </a:solidFill>
              </a:rPr>
              <a:t>父类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superclass, parent class, or base class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5.8 </a:t>
            </a:r>
            <a:r>
              <a:rPr lang="zh-CN" altLang="en-US" sz="2000" dirty="0" smtClean="0">
                <a:solidFill>
                  <a:srgbClr val="FF0000"/>
                </a:solidFill>
              </a:rPr>
              <a:t>继承与多态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继承有关的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多态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指父类的某个方法被其子类</a:t>
            </a:r>
            <a:r>
              <a:rPr lang="zh-CN" altLang="en-US" sz="2000" dirty="0" smtClean="0"/>
              <a:t>重写（</a:t>
            </a:r>
            <a:r>
              <a:rPr lang="en-US" altLang="zh-CN" sz="2000" dirty="0" smtClean="0"/>
              <a:t>overriding</a:t>
            </a:r>
            <a:r>
              <a:rPr lang="zh-CN" altLang="en-US" sz="2000" dirty="0" smtClean="0"/>
              <a:t>）时</a:t>
            </a:r>
            <a:r>
              <a:rPr lang="zh-CN" altLang="en-US" sz="2000" dirty="0"/>
              <a:t>，可以产生自己的功能</a:t>
            </a:r>
            <a:r>
              <a:rPr lang="zh-CN" altLang="en-US" sz="2000" dirty="0" smtClean="0"/>
              <a:t>行为。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r>
              <a:rPr lang="zh-CN" altLang="en-US" sz="2000" dirty="0"/>
              <a:t>，狗和猫都具有哺乳类的</a:t>
            </a:r>
            <a:r>
              <a:rPr lang="zh-CN" altLang="en-US" sz="2000" dirty="0" smtClean="0"/>
              <a:t>功能“叫声”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狗操作“叫声”时产生的声音是“汪汪</a:t>
            </a:r>
            <a:r>
              <a:rPr lang="en-US" altLang="zh-CN" sz="2000" dirty="0" smtClean="0"/>
              <a:t>…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而</a:t>
            </a:r>
            <a:r>
              <a:rPr lang="zh-CN" altLang="en-US" sz="2000" dirty="0"/>
              <a:t>猫操作“叫声”时产生的声音是</a:t>
            </a:r>
            <a:r>
              <a:rPr lang="zh-CN" altLang="en-US" sz="2000" dirty="0" smtClean="0"/>
              <a:t>“喵喵”；这</a:t>
            </a:r>
            <a:r>
              <a:rPr lang="zh-CN" altLang="en-US" sz="2000" dirty="0"/>
              <a:t>就是“叫声”的多态。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一个类有很多子类时，并且这些子类都重写（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）了父类中的某个方法。当我们把子类创建的对象的引用放到一个父类的对象中时，就得到了该对象的一个</a:t>
            </a:r>
            <a:r>
              <a:rPr lang="zh-CN" altLang="en-US" sz="2000" b="1" dirty="0">
                <a:solidFill>
                  <a:srgbClr val="FF0000"/>
                </a:solidFill>
              </a:rPr>
              <a:t>上转型对象</a:t>
            </a:r>
            <a:r>
              <a:rPr lang="zh-CN" altLang="en-US" sz="2000" dirty="0"/>
              <a:t>，那么</a:t>
            </a:r>
            <a:r>
              <a:rPr lang="zh-CN" altLang="en-US" sz="2000" b="1" dirty="0">
                <a:solidFill>
                  <a:srgbClr val="0000FF"/>
                </a:solidFill>
              </a:rPr>
              <a:t>这个上转型对象在调用这个方法时就可能具有多种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形态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/>
              <a:t>polymorphism</a:t>
            </a:r>
            <a:r>
              <a:rPr lang="en-US" altLang="zh-CN" sz="2000" dirty="0" smtClean="0"/>
              <a:t>, from a Geek word meaning ”many </a:t>
            </a:r>
            <a:r>
              <a:rPr lang="en-US" altLang="zh-CN" sz="2000" dirty="0"/>
              <a:t>forms”</a:t>
            </a:r>
            <a:r>
              <a:rPr lang="zh-CN" altLang="en-US" sz="2000" dirty="0" smtClean="0"/>
              <a:t>） 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6120" y="4043164"/>
            <a:ext cx="4345880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Animal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38772" y="1387140"/>
            <a:ext cx="411480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"Wang!..."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cry(){}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5088674" y="3140968"/>
            <a:ext cx="396044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miao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~~"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913234"/>
            <a:ext cx="1251218" cy="556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5.9 abstract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</a:t>
            </a:r>
            <a:r>
              <a:rPr lang="zh-CN" altLang="en-US" sz="2000" dirty="0"/>
              <a:t>关键字</a:t>
            </a:r>
            <a:r>
              <a:rPr lang="en-US" altLang="zh-CN" sz="2000" dirty="0"/>
              <a:t>abstract</a:t>
            </a:r>
            <a:r>
              <a:rPr lang="zh-CN" altLang="en-US" sz="2000" dirty="0" smtClean="0"/>
              <a:t>修饰的类</a:t>
            </a:r>
            <a:r>
              <a:rPr lang="zh-CN" altLang="en-US" sz="2000" dirty="0"/>
              <a:t>称为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类（抽象类）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2060848"/>
            <a:ext cx="2304256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abstract class A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...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abstract</a:t>
            </a:r>
            <a:r>
              <a:rPr lang="zh-CN" altLang="en-US" sz="2000" dirty="0" smtClean="0"/>
              <a:t>类中如果自己提供</a:t>
            </a:r>
            <a:r>
              <a:rPr lang="en-US" altLang="zh-CN" sz="2000" dirty="0" smtClean="0"/>
              <a:t>constructor</a:t>
            </a:r>
            <a:r>
              <a:rPr lang="zh-CN" altLang="en-US" sz="2000" dirty="0" smtClean="0"/>
              <a:t>（构造方法），则用</a:t>
            </a: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zh-CN" altLang="en-US" sz="2000" dirty="0" smtClean="0"/>
              <a:t>修饰为好，因为是 给子类用的。</a:t>
            </a:r>
            <a:endParaRPr lang="en-US" altLang="zh-CN" sz="2000" dirty="0" smtClean="0"/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类不能用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运算符创建对象</a:t>
            </a:r>
            <a:r>
              <a:rPr lang="zh-CN" altLang="en-US" sz="2000" dirty="0"/>
              <a:t>，必须产生其子类，由子类创建对象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abstract</a:t>
            </a:r>
            <a:r>
              <a:rPr lang="zh-CN" altLang="en-US" sz="2000" dirty="0"/>
              <a:t>类的类体中</a:t>
            </a:r>
            <a:r>
              <a:rPr lang="zh-CN" altLang="en-US" sz="2000" dirty="0">
                <a:solidFill>
                  <a:srgbClr val="FF0000"/>
                </a:solidFill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方法，只允许声明，而不允许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</a:t>
            </a:r>
            <a:r>
              <a:rPr lang="zh-CN" altLang="en-US" sz="2000" dirty="0" smtClean="0"/>
              <a:t>；而</a:t>
            </a:r>
            <a:r>
              <a:rPr lang="zh-CN" altLang="en-US" sz="2000" dirty="0"/>
              <a:t>该类</a:t>
            </a:r>
            <a:r>
              <a:rPr lang="zh-CN" altLang="en-US" sz="2000" dirty="0" smtClean="0"/>
              <a:t>的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非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子</a:t>
            </a:r>
            <a:r>
              <a:rPr lang="zh-CN" altLang="en-US" sz="2000" b="1" u="sng" dirty="0">
                <a:solidFill>
                  <a:srgbClr val="FF0000"/>
                </a:solidFill>
              </a:rPr>
              <a:t>类</a:t>
            </a:r>
            <a:r>
              <a:rPr lang="zh-CN" altLang="en-US" sz="2000" dirty="0">
                <a:solidFill>
                  <a:srgbClr val="FF0000"/>
                </a:solidFill>
              </a:rPr>
              <a:t>必须实现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，即重</a:t>
            </a:r>
            <a:r>
              <a:rPr lang="zh-CN" altLang="en-US" sz="2000" dirty="0" smtClean="0"/>
              <a:t>写（</a:t>
            </a:r>
            <a:r>
              <a:rPr lang="en-US" altLang="zh-CN" sz="2000" dirty="0" smtClean="0"/>
              <a:t>override</a:t>
            </a:r>
            <a:r>
              <a:rPr lang="zh-CN" altLang="en-US" sz="2000" dirty="0" smtClean="0"/>
              <a:t>）父</a:t>
            </a:r>
            <a:r>
              <a:rPr lang="zh-CN" altLang="en-US" sz="2000" dirty="0"/>
              <a:t>类的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类只关心子类</a:t>
            </a:r>
            <a:r>
              <a:rPr lang="zh-CN" altLang="en-US" sz="2000" dirty="0">
                <a:solidFill>
                  <a:srgbClr val="FF0000"/>
                </a:solidFill>
              </a:rPr>
              <a:t>是否具有某种功能</a:t>
            </a:r>
            <a:r>
              <a:rPr lang="zh-CN" altLang="en-US" sz="2000" dirty="0"/>
              <a:t>，不关心功能的具体实现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面向抽象的核心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思想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抽象</a:t>
            </a:r>
            <a:r>
              <a:rPr lang="zh-CN" altLang="en-US" sz="2000" dirty="0"/>
              <a:t>细节</a:t>
            </a:r>
          </a:p>
          <a:p>
            <a:pPr lvl="1"/>
            <a:r>
              <a:rPr lang="zh-CN" altLang="en-US" sz="2000" dirty="0"/>
              <a:t>面向抽象的第一步就是将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的细节</a:t>
            </a:r>
            <a:r>
              <a:rPr lang="zh-CN" altLang="en-US" sz="2000" dirty="0" smtClean="0"/>
              <a:t>分</a:t>
            </a:r>
            <a:r>
              <a:rPr lang="zh-CN" altLang="en-US" sz="2000" dirty="0"/>
              <a:t>割出来，将其作为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类中</a:t>
            </a:r>
            <a:r>
              <a:rPr lang="zh-CN" altLang="en-US" sz="2000" b="1" dirty="0">
                <a:solidFill>
                  <a:srgbClr val="0000FF"/>
                </a:solidFill>
              </a:rPr>
              <a:t>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，不让设计者去关心实现的细节，避免所设计的类依赖于这些</a:t>
            </a:r>
            <a:r>
              <a:rPr lang="zh-CN" altLang="en-US" sz="2000" dirty="0" smtClean="0"/>
              <a:t>细节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面向</a:t>
            </a:r>
            <a:r>
              <a:rPr lang="zh-CN" altLang="en-US" sz="2000" dirty="0"/>
              <a:t>抽象设计类</a:t>
            </a:r>
          </a:p>
          <a:p>
            <a:pPr lvl="1"/>
            <a:r>
              <a:rPr lang="zh-CN" altLang="en-US" sz="2000" dirty="0"/>
              <a:t>面向抽象编程的第二步</a:t>
            </a:r>
            <a:r>
              <a:rPr lang="zh-CN" altLang="en-US" sz="2000" dirty="0" smtClean="0"/>
              <a:t>就是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继承</a:t>
            </a:r>
            <a:r>
              <a:rPr lang="zh-CN" altLang="en-US" sz="2000" dirty="0" smtClean="0"/>
              <a:t>抽象类，进而设计</a:t>
            </a:r>
            <a:r>
              <a:rPr lang="zh-CN" altLang="en-US" sz="2000" dirty="0"/>
              <a:t>一个新</a:t>
            </a:r>
            <a:r>
              <a:rPr lang="zh-CN" altLang="en-US" sz="2000" dirty="0" smtClean="0"/>
              <a:t>类。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67944" y="2704728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9457"/>
            <a:ext cx="4345880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378388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6312" y="603104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31104" y="171056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1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09700" y="2060848"/>
            <a:ext cx="434588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父</a:t>
            </a:r>
            <a:r>
              <a:rPr lang="zh-CN" altLang="en-US" sz="2000" dirty="0"/>
              <a:t>类可以是自己编写的类也可以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J</a:t>
            </a:r>
            <a:r>
              <a:rPr lang="en-US" altLang="zh-CN" sz="2000" dirty="0" smtClean="0"/>
              <a:t>ava</a:t>
            </a:r>
            <a:r>
              <a:rPr lang="zh-CN" altLang="en-US" sz="2000" dirty="0"/>
              <a:t>类库中的类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zh-CN" altLang="en-US" sz="2000" dirty="0"/>
              <a:t>继承有利于实现代码的</a:t>
            </a:r>
            <a:r>
              <a:rPr lang="zh-CN" altLang="en-US" sz="2000" dirty="0">
                <a:solidFill>
                  <a:srgbClr val="FF0000"/>
                </a:solidFill>
              </a:rPr>
              <a:t>重复使用</a:t>
            </a:r>
            <a:r>
              <a:rPr lang="zh-CN" altLang="en-US" sz="2000" dirty="0"/>
              <a:t>，子类只需要添加新</a:t>
            </a:r>
            <a:r>
              <a:rPr lang="zh-CN" altLang="en-US" sz="2000" dirty="0" smtClean="0"/>
              <a:t>的属性、功能即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中每个类都继承于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java.lang.Object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class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如果某个类在继承时没有特殊说明，其父类为 </a:t>
            </a:r>
            <a:r>
              <a:rPr lang="en-US" altLang="zh-CN" sz="2000" dirty="0" smtClean="0"/>
              <a:t>Object.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不支持多重继承，即</a:t>
            </a:r>
            <a:r>
              <a:rPr lang="zh-CN" altLang="en-US" sz="2000" b="1" dirty="0">
                <a:solidFill>
                  <a:srgbClr val="FF0000"/>
                </a:solidFill>
              </a:rPr>
              <a:t>子类只能有一个父类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关键字</a:t>
            </a:r>
            <a:r>
              <a:rPr lang="en-US" altLang="zh-CN" sz="2000" b="1" dirty="0"/>
              <a:t>extends</a:t>
            </a:r>
            <a:r>
              <a:rPr lang="zh-CN" altLang="en-US" sz="2000" dirty="0"/>
              <a:t>来声明一个类是另外一个类的子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：</a:t>
            </a:r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3168352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</a:t>
            </a:r>
            <a:r>
              <a:rPr lang="zh-CN" altLang="en-US" sz="1600" b="1" dirty="0">
                <a:latin typeface="Consolas" panose="020B0609020204030204" pitchFamily="49" charset="0"/>
              </a:rPr>
              <a:t>子类名 </a:t>
            </a:r>
            <a:r>
              <a:rPr lang="en-US" altLang="zh-CN" sz="1600" b="1" dirty="0">
                <a:latin typeface="Consolas" panose="020B0609020204030204" pitchFamily="49" charset="0"/>
              </a:rPr>
              <a:t>extends </a:t>
            </a:r>
            <a:r>
              <a:rPr lang="zh-CN" altLang="en-US" sz="1600" b="1" dirty="0">
                <a:latin typeface="Consolas" panose="020B0609020204030204" pitchFamily="49" charset="0"/>
              </a:rPr>
              <a:t>父类名 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0908" y="1997348"/>
            <a:ext cx="7704856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geometry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geometry,1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geometry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(geometry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188640"/>
            <a:ext cx="230505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658962"/>
            <a:ext cx="2531019" cy="11858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2143" y="365454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143" y="51190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8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不支持多继承性，即一个类只</a:t>
            </a:r>
            <a:r>
              <a:rPr lang="zh-CN" altLang="en-US" sz="2000" dirty="0" smtClean="0"/>
              <a:t>能继承一</a:t>
            </a:r>
            <a:r>
              <a:rPr lang="zh-CN" altLang="en-US" sz="2000" dirty="0"/>
              <a:t>个父类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单</a:t>
            </a:r>
            <a:r>
              <a:rPr lang="zh-CN" altLang="en-US" sz="2000" dirty="0"/>
              <a:t>继</a:t>
            </a:r>
            <a:r>
              <a:rPr lang="zh-CN" altLang="en-US" sz="2000" dirty="0" smtClean="0"/>
              <a:t>承使</a:t>
            </a:r>
            <a:r>
              <a:rPr lang="zh-CN" altLang="en-US" sz="2000" dirty="0"/>
              <a:t>得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程序简单、易</a:t>
            </a:r>
            <a:r>
              <a:rPr lang="zh-CN" altLang="en-US" sz="2000" dirty="0"/>
              <a:t>于管</a:t>
            </a:r>
            <a:r>
              <a:rPr lang="zh-CN" altLang="en-US" sz="2000" dirty="0" smtClean="0"/>
              <a:t>理。</a:t>
            </a:r>
            <a:endParaRPr lang="en-US" altLang="zh-CN" sz="2000" dirty="0" smtClean="0"/>
          </a:p>
          <a:p>
            <a:r>
              <a:rPr lang="zh-CN" altLang="en-US" sz="2000" dirty="0" smtClean="0"/>
              <a:t>为了</a:t>
            </a:r>
            <a:r>
              <a:rPr lang="zh-CN" altLang="en-US" sz="2000" dirty="0"/>
              <a:t>克服单继承的缺点，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zh-CN" altLang="en-US" sz="2000" dirty="0"/>
              <a:t>多个接口。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关键字</a:t>
            </a:r>
            <a:r>
              <a:rPr lang="en-US" altLang="zh-CN" sz="2000" b="1" dirty="0"/>
              <a:t>interface</a:t>
            </a:r>
            <a:r>
              <a:rPr lang="zh-CN" altLang="en-US" sz="2000" dirty="0"/>
              <a:t>来定义一个接口。接口的定义和类的定义很相似，分为接口的声明和接口体。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的声明与使用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）接口</a:t>
            </a:r>
            <a:r>
              <a:rPr lang="zh-CN" altLang="en-US" sz="2000" dirty="0" smtClean="0"/>
              <a:t>声明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使用关键字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声明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4941168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interface </a:t>
            </a:r>
            <a:r>
              <a:rPr lang="zh-CN" altLang="en-US" dirty="0" smtClean="0">
                <a:latin typeface="Consolas" panose="020B0609020204030204" pitchFamily="49" charset="0"/>
              </a:rPr>
              <a:t>接口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名字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9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）接口体</a:t>
            </a:r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体</a:t>
            </a:r>
            <a:r>
              <a:rPr lang="zh-CN" altLang="en-US" sz="2000" dirty="0" smtClean="0"/>
              <a:t>中只能包含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方法定义</a:t>
            </a:r>
            <a:r>
              <a:rPr lang="zh-CN" altLang="en-US" sz="2000" dirty="0"/>
              <a:t>两部分。接口体中只进行方法的声明，</a:t>
            </a:r>
            <a:r>
              <a:rPr lang="zh-CN" altLang="en-US" sz="2000" b="1" dirty="0">
                <a:solidFill>
                  <a:srgbClr val="0000FF"/>
                </a:solidFill>
              </a:rPr>
              <a:t>不许提供方法的实现</a:t>
            </a:r>
            <a:r>
              <a:rPr lang="zh-CN" altLang="en-US" sz="2000" dirty="0"/>
              <a:t>，所以，方法的定义没有方法体，且</a:t>
            </a:r>
            <a:r>
              <a:rPr lang="zh-CN" altLang="en-US" sz="2000" b="1" dirty="0">
                <a:solidFill>
                  <a:srgbClr val="0000FF"/>
                </a:solidFill>
              </a:rPr>
              <a:t>用分号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“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”</a:t>
            </a:r>
            <a:r>
              <a:rPr lang="zh-CN" altLang="en-US" sz="2000" b="1" dirty="0">
                <a:solidFill>
                  <a:srgbClr val="0000FF"/>
                </a:solidFill>
              </a:rPr>
              <a:t>结尾 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）接口的使用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个类通过使用关键字</a:t>
            </a:r>
            <a:r>
              <a:rPr lang="en-US" altLang="zh-CN" sz="2000" b="1" dirty="0" smtClean="0"/>
              <a:t>implements</a:t>
            </a:r>
            <a:r>
              <a:rPr lang="zh-CN" altLang="en-US" sz="2000" dirty="0" smtClean="0"/>
              <a:t>声明实现</a:t>
            </a:r>
            <a:r>
              <a:rPr lang="zh-CN" altLang="en-US" sz="2000" dirty="0"/>
              <a:t>一个或多个接口。如果实现多个接口，用逗号隔开接口名，如：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489654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 implements </a:t>
            </a:r>
            <a:r>
              <a:rPr lang="en-US" altLang="zh-CN" dirty="0" smtClean="0">
                <a:latin typeface="Consolas" panose="020B0609020204030204" pitchFamily="49" charset="0"/>
              </a:rPr>
              <a:t>Printable, Addable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5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一个类实现某个接口，那么这个类</a:t>
            </a:r>
            <a:r>
              <a:rPr lang="zh-CN" altLang="en-US" sz="2000" b="1" dirty="0">
                <a:solidFill>
                  <a:srgbClr val="FF0000"/>
                </a:solidFill>
              </a:rPr>
              <a:t>必须实现该接口的所有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接口中的常量用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 static final</a:t>
            </a:r>
            <a:r>
              <a:rPr lang="zh-CN" altLang="en-US" sz="2000" dirty="0" smtClean="0"/>
              <a:t>来修饰，但可以省略</a:t>
            </a:r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 abstract</a:t>
            </a:r>
            <a:r>
              <a:rPr lang="zh-CN" altLang="en-US" sz="2000" dirty="0" smtClean="0"/>
              <a:t>来修饰，但可以省略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接口中的方法</a:t>
            </a:r>
            <a:r>
              <a:rPr lang="zh-CN" altLang="en-US" sz="2000" dirty="0"/>
              <a:t>时，一定要用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修饰，不可以省略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父类实现了某个接口，则其子类也就自然实现这个接口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接口</a:t>
            </a:r>
            <a:r>
              <a:rPr lang="zh-CN" altLang="en-US" sz="2000" b="1" dirty="0">
                <a:solidFill>
                  <a:srgbClr val="0000FF"/>
                </a:solidFill>
              </a:rPr>
              <a:t>也可以被继承</a:t>
            </a:r>
            <a:r>
              <a:rPr lang="zh-CN" altLang="en-US" sz="2000" dirty="0"/>
              <a:t>，即可以通过关键字</a:t>
            </a:r>
            <a:r>
              <a:rPr lang="en-US" altLang="zh-CN" sz="2000" dirty="0"/>
              <a:t>extends</a:t>
            </a:r>
            <a:r>
              <a:rPr lang="zh-CN" altLang="en-US" sz="2000" dirty="0"/>
              <a:t>声明一个接口是另一个接口的子接口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20940" y="44624"/>
            <a:ext cx="4562164" cy="156966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constant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public abstract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940601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07904" y="1708353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168527" y="2170956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73860" y="3150493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8127" y="4399012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602" y="5379084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72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43608" y="2132856"/>
            <a:ext cx="6624736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675" y="4100935"/>
            <a:ext cx="689794" cy="1078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3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与多态</a:t>
            </a:r>
          </a:p>
          <a:p>
            <a:r>
              <a:rPr lang="zh-CN" altLang="en-US" sz="2000" dirty="0" smtClean="0"/>
              <a:t>为什么</a:t>
            </a:r>
            <a:r>
              <a:rPr lang="zh-CN" altLang="en-US" sz="2000" dirty="0"/>
              <a:t>要用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</a:rPr>
              <a:t>假如</a:t>
            </a:r>
            <a:r>
              <a:rPr lang="zh-CN" altLang="en-US" sz="2000" dirty="0"/>
              <a:t>轿车、拖拉机、客车都是机动车的子类，其</a:t>
            </a:r>
            <a:r>
              <a:rPr lang="zh-CN" altLang="en-US" sz="2000" dirty="0" smtClean="0"/>
              <a:t>中，机</a:t>
            </a:r>
            <a:r>
              <a:rPr lang="zh-CN" altLang="en-US" sz="2000" dirty="0"/>
              <a:t>动车是一个</a:t>
            </a:r>
            <a:r>
              <a:rPr lang="zh-CN" altLang="en-US" sz="2000" b="1" dirty="0">
                <a:solidFill>
                  <a:srgbClr val="0000FF"/>
                </a:solidFill>
              </a:rPr>
              <a:t>抽象类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机动车中有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：“刹车”、“收取费用”、“调节温度”，那么所有的子类都要实现这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个方法，产生各自的</a:t>
            </a:r>
            <a:r>
              <a:rPr lang="zh-CN" altLang="en-US" sz="2000" dirty="0" smtClean="0"/>
              <a:t>收费等行为</a:t>
            </a:r>
            <a:r>
              <a:rPr lang="zh-CN" altLang="en-US" sz="2000" dirty="0"/>
              <a:t>。这显然不符合人们的思维方法，因为</a:t>
            </a:r>
            <a:r>
              <a:rPr lang="zh-CN" altLang="en-US" sz="2000" b="1" dirty="0">
                <a:solidFill>
                  <a:srgbClr val="FF0000"/>
                </a:solidFill>
              </a:rPr>
              <a:t>拖拉机可能不需要有“收取费用”或“调节温度”的功能</a:t>
            </a:r>
            <a:r>
              <a:rPr lang="zh-CN" altLang="en-US" sz="2000" dirty="0"/>
              <a:t>，合理的处理就是去掉机动车的“收取费用”和“调节温度”这两个方法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如果允许多继承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轿车类</a:t>
            </a:r>
            <a:r>
              <a:rPr lang="zh-CN" altLang="en-US" sz="2000" dirty="0"/>
              <a:t>想具有“调节温度”的功能，轿车类可以是机动车的子类，同时也是另外一个具有“调节温度”</a:t>
            </a:r>
            <a:r>
              <a:rPr lang="zh-CN" altLang="en-US" sz="2000" dirty="0" smtClean="0"/>
              <a:t>功能的类</a:t>
            </a:r>
            <a:r>
              <a:rPr lang="zh-CN" altLang="en-US" sz="2000" dirty="0"/>
              <a:t>的子类。多继承有可能</a:t>
            </a:r>
            <a:r>
              <a:rPr lang="zh-CN" altLang="en-US" sz="2000" dirty="0" smtClean="0"/>
              <a:t>增加子</a:t>
            </a:r>
            <a:r>
              <a:rPr lang="zh-CN" altLang="en-US" sz="2000" dirty="0"/>
              <a:t>类的负担，因为轿车可能</a:t>
            </a:r>
            <a:r>
              <a:rPr lang="zh-CN" altLang="en-US" sz="2000" b="1" dirty="0">
                <a:solidFill>
                  <a:srgbClr val="FF0000"/>
                </a:solidFill>
              </a:rPr>
              <a:t>从它的多个父类继承了一些并不需要的功能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Java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不支持多继承</a:t>
            </a:r>
            <a:r>
              <a:rPr lang="zh-CN" altLang="en-US" sz="2000" dirty="0" smtClean="0"/>
              <a:t>，即一个类只能有一个父类。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单继承使得程序更加容易维护和健壮</a:t>
            </a:r>
            <a:r>
              <a:rPr lang="zh-CN" altLang="en-US" sz="2000" dirty="0" smtClean="0"/>
              <a:t>，多继承使得编程更加灵活，但却增加了子类的负担，使用不当会引起混乱。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为了</a:t>
            </a:r>
            <a:r>
              <a:rPr lang="zh-CN" altLang="en-US" sz="2000" dirty="0"/>
              <a:t>使程序容易维护和健壮，</a:t>
            </a:r>
            <a:r>
              <a:rPr lang="zh-CN" altLang="en-US" sz="2000" b="1" dirty="0">
                <a:solidFill>
                  <a:srgbClr val="FF0000"/>
                </a:solidFill>
              </a:rPr>
              <a:t>且不失灵活性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dirty="0"/>
              <a:t>多个接口，接口可以增加很多类都需要实现的功能，</a:t>
            </a:r>
            <a:r>
              <a:rPr lang="zh-CN" altLang="en-US" sz="2000" b="1" dirty="0"/>
              <a:t>不同的类</a:t>
            </a:r>
            <a:r>
              <a:rPr lang="zh-CN" altLang="en-US" sz="2000" b="1" dirty="0" smtClean="0"/>
              <a:t>可以</a:t>
            </a:r>
            <a:r>
              <a:rPr lang="zh-CN" altLang="en-US" sz="2000" b="1" dirty="0"/>
              <a:t>实现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的接口，同一个类也可以实现多个接口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接口的思想在于它</a:t>
            </a:r>
            <a:r>
              <a:rPr lang="zh-CN" altLang="en-US" sz="2000" b="1" dirty="0"/>
              <a:t>可以增加很多类都需要实现的</a:t>
            </a:r>
            <a:r>
              <a:rPr lang="zh-CN" altLang="en-US" sz="2000" b="1" dirty="0" smtClean="0"/>
              <a:t>功能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6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5.2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子类的继承性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zh-CN" altLang="en-US" sz="2000" dirty="0"/>
              <a:t>讲述继承与多态时，我们通过子类对象的上转型体现了继承的多态性，即</a:t>
            </a:r>
            <a:r>
              <a:rPr lang="zh-CN" altLang="en-US" sz="2000" dirty="0">
                <a:solidFill>
                  <a:srgbClr val="FF0000"/>
                </a:solidFill>
              </a:rPr>
              <a:t>把子类创建的对象的引用放到一个父类的对象中</a:t>
            </a:r>
            <a:r>
              <a:rPr lang="zh-CN" altLang="en-US" sz="2000" dirty="0"/>
              <a:t>时，得到该对象的一个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，那么这个上转型对象在调用方法时就可能具有多种形态，不同对象的上转型对象调用同一方法可能产生不同的行为。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回调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000" dirty="0">
                <a:solidFill>
                  <a:srgbClr val="FF0000"/>
                </a:solidFill>
              </a:rPr>
              <a:t>回调是</a:t>
            </a:r>
            <a:r>
              <a:rPr lang="zh-CN" altLang="en-US" sz="2000" b="1" dirty="0">
                <a:solidFill>
                  <a:srgbClr val="FF0000"/>
                </a:solidFill>
              </a:rPr>
              <a:t>多态</a:t>
            </a:r>
            <a:r>
              <a:rPr lang="zh-CN" altLang="en-US" sz="2000" dirty="0">
                <a:solidFill>
                  <a:srgbClr val="FF0000"/>
                </a:solidFill>
              </a:rPr>
              <a:t>的另一种</a:t>
            </a:r>
            <a:r>
              <a:rPr lang="zh-CN" altLang="en-US" sz="2000" dirty="0" smtClean="0">
                <a:solidFill>
                  <a:srgbClr val="FF0000"/>
                </a:solidFill>
              </a:rPr>
              <a:t>体现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回</a:t>
            </a:r>
            <a:r>
              <a:rPr lang="zh-CN" altLang="en-US" sz="2000" dirty="0" smtClean="0"/>
              <a:t>调：把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某</a:t>
            </a:r>
            <a:r>
              <a:rPr lang="zh-CN" altLang="en-US" sz="2000" b="1" dirty="0">
                <a:solidFill>
                  <a:srgbClr val="0000FF"/>
                </a:solidFill>
              </a:rPr>
              <a:t>一接口的类</a:t>
            </a:r>
            <a:r>
              <a:rPr lang="zh-CN" altLang="en-US" sz="2000" dirty="0"/>
              <a:t>创建的对象的引用赋给该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声明的接口</a:t>
            </a:r>
            <a:r>
              <a:rPr lang="zh-CN" altLang="en-US" sz="2000" dirty="0" smtClean="0"/>
              <a:t>变量，</a:t>
            </a:r>
            <a:r>
              <a:rPr lang="zh-CN" altLang="en-US" sz="2000" dirty="0"/>
              <a:t>那么该接口变量就可以调用被类实现的接口中的方法，当接口变量调用被类实现的接口中的方法时，就是通知相应的对象调用接口的方法，这一过程称作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</a:t>
            </a:r>
            <a:r>
              <a:rPr lang="zh-CN" altLang="en-US" sz="2000" dirty="0">
                <a:solidFill>
                  <a:srgbClr val="FF0000"/>
                </a:solidFill>
              </a:rPr>
              <a:t>接口回调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r>
              <a:rPr lang="zh-CN" altLang="en-US" sz="2000" dirty="0"/>
              <a:t>不同的类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同</a:t>
            </a:r>
            <a:r>
              <a:rPr lang="zh-CN" altLang="en-US" sz="2000" dirty="0"/>
              <a:t>一接口时，可能具有不同的功能体现，即接口的方法体不必相同，因此，</a:t>
            </a:r>
            <a:r>
              <a:rPr lang="zh-CN" altLang="en-US" sz="2000" dirty="0">
                <a:solidFill>
                  <a:srgbClr val="FF0000"/>
                </a:solidFill>
              </a:rPr>
              <a:t>接口回调可能产生不同的行为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4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5948400" y="47526"/>
            <a:ext cx="3147404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919340" y="105273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012609"/>
            <a:ext cx="4799136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TV();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PC();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943" y="6093297"/>
            <a:ext cx="357145" cy="5442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839569" y="1001633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34236" y="2652955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793" y="5411316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793" y="5901655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0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做参数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一个方法的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是一个</a:t>
            </a:r>
            <a:r>
              <a:rPr lang="zh-CN" altLang="en-US" sz="2000" b="1" dirty="0">
                <a:solidFill>
                  <a:srgbClr val="0000FF"/>
                </a:solidFill>
              </a:rPr>
              <a:t>接口类型</a:t>
            </a:r>
            <a:r>
              <a:rPr lang="zh-CN" altLang="en-US" sz="2000" dirty="0" smtClean="0"/>
              <a:t>时（</a:t>
            </a:r>
            <a:r>
              <a:rPr lang="en-US" altLang="zh-CN" sz="2000" dirty="0" smtClean="0"/>
              <a:t>i.e., </a:t>
            </a:r>
            <a:r>
              <a:rPr lang="zh-CN" altLang="en-US" sz="2000" dirty="0" smtClean="0"/>
              <a:t>接口作为一个</a:t>
            </a:r>
            <a:r>
              <a:rPr lang="en-US" altLang="zh-CN" sz="2000" dirty="0" smtClean="0"/>
              <a:t>data type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如果一个类实现了该接口，那么，就可以把该类的实例的引用传值给该参数，参数可以回调类实现的</a:t>
            </a:r>
            <a:r>
              <a:rPr lang="zh-CN" altLang="en-US" sz="2000" dirty="0" smtClean="0"/>
              <a:t>接口中的方法。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2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299796" y="47526"/>
            <a:ext cx="1791952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355976" y="1052736"/>
            <a:ext cx="4739828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433044"/>
            <a:ext cx="4799136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B()); 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19340" y="436991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9339" y="6178004"/>
            <a:ext cx="1981345" cy="5465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092280" y="4433044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483768" y="5411316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83768" y="5661248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37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面向回</a:t>
            </a:r>
            <a:r>
              <a:rPr lang="zh-CN" altLang="en-US" sz="3200" dirty="0"/>
              <a:t>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面向接口也可以体现程序设计的“开</a:t>
            </a:r>
            <a:r>
              <a:rPr lang="en-US" altLang="zh-CN" sz="2000" dirty="0"/>
              <a:t>-</a:t>
            </a:r>
            <a:r>
              <a:rPr lang="zh-CN" altLang="en-US" sz="2000" dirty="0"/>
              <a:t>闭”原理（</a:t>
            </a:r>
            <a:r>
              <a:rPr lang="en-US" altLang="zh-CN" sz="2000" dirty="0"/>
              <a:t>Open-Closed Principle</a:t>
            </a:r>
            <a:r>
              <a:rPr lang="zh-CN" altLang="en-US" sz="2000" dirty="0"/>
              <a:t>），即对扩展开放，对修改关闭。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经常</a:t>
            </a:r>
            <a:r>
              <a:rPr lang="zh-CN" altLang="en-US" sz="2000" b="1" dirty="0">
                <a:solidFill>
                  <a:srgbClr val="0000FF"/>
                </a:solidFill>
              </a:rPr>
              <a:t>需要变化的细节</a:t>
            </a:r>
            <a:r>
              <a:rPr lang="zh-CN" altLang="en-US" sz="2000" dirty="0"/>
              <a:t>分割出来，作为</a:t>
            </a:r>
            <a:r>
              <a:rPr lang="zh-CN" altLang="en-US" sz="2000" b="1" dirty="0">
                <a:solidFill>
                  <a:srgbClr val="0000FF"/>
                </a:solidFill>
              </a:rPr>
              <a:t>接口中的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，然后面向接口来设计类。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820519" y="1916832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608" y="3749457"/>
            <a:ext cx="3923928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=a;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=b;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4049116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813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4345880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2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5508" y="1980332"/>
            <a:ext cx="6878860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Pillar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(geometry,1);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30012"/>
            <a:ext cx="2344221" cy="1070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2838" y="174551"/>
            <a:ext cx="2295525" cy="171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3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继承</a:t>
            </a:r>
            <a:r>
              <a:rPr lang="zh-CN" altLang="en-US" sz="2000" dirty="0"/>
              <a:t>的定义</a:t>
            </a:r>
          </a:p>
          <a:p>
            <a:r>
              <a:rPr lang="zh-CN" altLang="en-US" sz="2000" dirty="0" smtClean="0"/>
              <a:t>所谓</a:t>
            </a:r>
            <a:r>
              <a:rPr lang="zh-CN" altLang="en-US" sz="2000" dirty="0"/>
              <a:t>类继承就是子类继承父类的</a:t>
            </a:r>
            <a:r>
              <a:rPr lang="zh-CN" altLang="en-US" sz="2000" b="1" dirty="0"/>
              <a:t>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作为自己的成员变量和方法，</a:t>
            </a:r>
            <a:r>
              <a:rPr lang="zh-CN" altLang="en-US" sz="2000" dirty="0">
                <a:solidFill>
                  <a:srgbClr val="FF0000"/>
                </a:solidFill>
              </a:rPr>
              <a:t>就好象它们是在子类中直接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声明的一样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当然，子</a:t>
            </a:r>
            <a:r>
              <a:rPr lang="zh-CN" altLang="en-US" sz="2000" dirty="0"/>
              <a:t>类能否继承父类</a:t>
            </a:r>
            <a:r>
              <a:rPr lang="zh-CN" altLang="en-US" sz="2000" dirty="0" smtClean="0"/>
              <a:t>的成员变量</a:t>
            </a:r>
            <a:r>
              <a:rPr lang="zh-CN" altLang="en-US" sz="2000" dirty="0"/>
              <a:t>和方法还有一定的</a:t>
            </a:r>
            <a:r>
              <a:rPr lang="zh-CN" altLang="en-US" sz="2000" dirty="0">
                <a:solidFill>
                  <a:srgbClr val="FF0000"/>
                </a:solidFill>
              </a:rPr>
              <a:t>限制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子类</a:t>
            </a:r>
            <a:r>
              <a:rPr lang="zh-CN" altLang="en-US" sz="2000" dirty="0"/>
              <a:t>和父类在</a:t>
            </a:r>
            <a:r>
              <a:rPr lang="zh-CN" altLang="en-US" sz="2000" b="1" u="sng" dirty="0"/>
              <a:t>同一包中</a:t>
            </a:r>
            <a:r>
              <a:rPr lang="zh-CN" altLang="en-US" sz="2000" dirty="0"/>
              <a:t>的继承性</a:t>
            </a:r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果子类和父类在同</a:t>
            </a:r>
            <a:r>
              <a:rPr lang="zh-CN" altLang="en-US" sz="2000" dirty="0" smtClean="0"/>
              <a:t>一包</a:t>
            </a:r>
            <a:r>
              <a:rPr lang="zh-CN" altLang="en-US" sz="2000" dirty="0"/>
              <a:t>中，那么子类自然地继承</a:t>
            </a:r>
            <a:r>
              <a:rPr lang="zh-CN" altLang="en-US" sz="2000" dirty="0" smtClean="0"/>
              <a:t>了父</a:t>
            </a:r>
            <a:r>
              <a:rPr lang="zh-CN" altLang="en-US" sz="2000" dirty="0"/>
              <a:t>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的成员</a:t>
            </a:r>
            <a:r>
              <a:rPr lang="zh-CN" altLang="en-US" sz="2000" dirty="0" smtClean="0"/>
              <a:t>变量（即：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  <a:r>
              <a:rPr lang="zh-CN" altLang="en-US" sz="2000" dirty="0" smtClean="0"/>
              <a:t>）作为</a:t>
            </a:r>
            <a:r>
              <a:rPr lang="zh-CN" altLang="en-US" sz="2000" dirty="0"/>
              <a:t>自己的成员变量，并且也自然地继承了父类中不是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的方法（即：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）作为自己的方法。继承的成员</a:t>
            </a:r>
            <a:r>
              <a:rPr lang="zh-CN" altLang="en-US" sz="2000" dirty="0" smtClean="0"/>
              <a:t>变量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抽象类中可以</a:t>
            </a:r>
            <a:r>
              <a:rPr lang="zh-CN" altLang="en-US" sz="2000" dirty="0"/>
              <a:t>有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方法、非</a:t>
            </a:r>
            <a:r>
              <a:rPr lang="en-US" altLang="zh-CN" sz="2000" dirty="0"/>
              <a:t>abstract</a:t>
            </a:r>
            <a:r>
              <a:rPr lang="zh-CN" altLang="en-US" sz="2000" dirty="0" smtClean="0"/>
              <a:t>方法；</a:t>
            </a:r>
            <a:r>
              <a:rPr lang="zh-CN" altLang="en-US" sz="2000" dirty="0" smtClean="0">
                <a:solidFill>
                  <a:srgbClr val="FF0000"/>
                </a:solidFill>
              </a:rPr>
              <a:t>接口中只可以有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抽象类</a:t>
            </a:r>
            <a:r>
              <a:rPr lang="zh-CN" altLang="en-US" sz="2000" dirty="0" smtClean="0"/>
              <a:t>中可以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常量、变量；</a:t>
            </a:r>
            <a:r>
              <a:rPr lang="zh-CN" altLang="en-US" sz="20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000" dirty="0">
                <a:solidFill>
                  <a:srgbClr val="FF0000"/>
                </a:solidFill>
              </a:rPr>
              <a:t>中只可以有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常量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1729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interface</a:t>
            </a:r>
            <a:r>
              <a:rPr lang="zh-CN" altLang="en-US" b="1" dirty="0" smtClean="0">
                <a:solidFill>
                  <a:srgbClr val="0000FF"/>
                </a:solidFill>
              </a:rPr>
              <a:t>更</a:t>
            </a:r>
            <a:r>
              <a:rPr lang="zh-CN" altLang="en-US" b="1" dirty="0">
                <a:solidFill>
                  <a:srgbClr val="0000FF"/>
                </a:solidFill>
              </a:rPr>
              <a:t>纯粹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抽象类和接口：让设计忽略细节，将重心放在整个系统的设计上。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如果某个问题需要使用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继承</a:t>
            </a:r>
            <a:r>
              <a:rPr lang="zh-CN" altLang="en-US" sz="2000" dirty="0" smtClean="0"/>
              <a:t>才能更好的解决，如子类除了需要实现父类的抽象方法，还需要从父类继承一些变量或继承一些重要的非抽象方法，可以考虑用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抽象类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如果某个问题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不需要继承</a:t>
            </a:r>
            <a:r>
              <a:rPr lang="zh-CN" altLang="en-US" sz="2000" dirty="0" smtClean="0"/>
              <a:t>，只是需要给出某些重要的抽象方法的实现细节，就可以考虑使用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接口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899592" y="4643844"/>
            <a:ext cx="2276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关键看是否需要</a:t>
            </a:r>
            <a:r>
              <a:rPr lang="zh-CN" altLang="en-US" b="1" dirty="0" smtClean="0">
                <a:solidFill>
                  <a:srgbClr val="FF0000"/>
                </a:solidFill>
              </a:rPr>
              <a:t>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类</a:t>
            </a:r>
            <a:r>
              <a:rPr lang="zh-CN" altLang="en-US" sz="2000" dirty="0"/>
              <a:t>可以有</a:t>
            </a:r>
            <a:r>
              <a:rPr lang="zh-CN" altLang="en-US" sz="2000" dirty="0" smtClean="0"/>
              <a:t>两种重要成员</a:t>
            </a:r>
            <a:r>
              <a:rPr lang="zh-CN" altLang="en-US" sz="2000" dirty="0"/>
              <a:t>：成员变量和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还可以有一种成员：</a:t>
            </a:r>
            <a:r>
              <a:rPr lang="zh-CN" altLang="en-US" sz="2000" b="1" dirty="0">
                <a:solidFill>
                  <a:srgbClr val="FF0000"/>
                </a:solidFill>
              </a:rPr>
              <a:t>内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部类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支持在一个类中声明另一个类，这样的类称作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，而包含内部类的类成为内部类的</a:t>
            </a:r>
            <a:r>
              <a:rPr lang="zh-CN" altLang="en-US" sz="2000" b="1" dirty="0">
                <a:solidFill>
                  <a:srgbClr val="0000FF"/>
                </a:solidFill>
              </a:rPr>
              <a:t>外嵌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把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看作是自己的</a:t>
            </a:r>
            <a:r>
              <a:rPr lang="zh-CN" altLang="en-US" sz="2000" dirty="0" smtClean="0"/>
              <a:t>成员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</a:rPr>
              <a:t>嵌类</a:t>
            </a:r>
            <a:r>
              <a:rPr lang="zh-CN" altLang="en-US" sz="2000" dirty="0"/>
              <a:t>的成员变量在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中仍然有效，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方法可以</a:t>
            </a:r>
            <a:r>
              <a:rPr lang="zh-CN" altLang="en-US" sz="2000" dirty="0"/>
              <a:t>调用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内</a:t>
            </a:r>
            <a:r>
              <a:rPr lang="zh-CN" altLang="en-US" sz="2000" b="1" dirty="0">
                <a:solidFill>
                  <a:srgbClr val="FF0000"/>
                </a:solidFill>
              </a:rPr>
              <a:t>部类</a:t>
            </a:r>
            <a:r>
              <a:rPr lang="zh-CN" altLang="en-US" sz="2000" dirty="0"/>
              <a:t>的类体中不可以</a:t>
            </a:r>
            <a:r>
              <a:rPr lang="zh-CN" altLang="en-US" sz="2000" dirty="0" smtClean="0"/>
              <a:t>声明</a:t>
            </a:r>
            <a:r>
              <a:rPr lang="zh-CN" altLang="en-US" sz="2000" b="1" u="sng" dirty="0" smtClean="0"/>
              <a:t>静态变量（类变量）</a:t>
            </a:r>
            <a:r>
              <a:rPr lang="zh-CN" altLang="en-US" sz="2000" dirty="0" smtClean="0"/>
              <a:t>和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方法（类方法）</a:t>
            </a:r>
            <a:endParaRPr lang="en-US" altLang="zh-CN" sz="2000" b="1" u="sng" dirty="0" smtClean="0"/>
          </a:p>
          <a:p>
            <a:pPr lvl="1"/>
            <a:r>
              <a:rPr lang="zh-CN" altLang="en-US" sz="2000" dirty="0" smtClean="0"/>
              <a:t>如果这个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内部类</a:t>
            </a:r>
            <a:r>
              <a:rPr lang="zh-CN" altLang="en-US" sz="2000" dirty="0" smtClean="0"/>
              <a:t>被声明为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static</a:t>
            </a:r>
            <a:r>
              <a:rPr lang="zh-CN" altLang="en-US" sz="2000" dirty="0" smtClean="0"/>
              <a:t>，则可以有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变量</a:t>
            </a:r>
            <a:r>
              <a:rPr lang="zh-CN" altLang="en-US" sz="2000" dirty="0" smtClean="0"/>
              <a:t>和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方法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</a:rPr>
              <a:t>嵌类</a:t>
            </a:r>
            <a:r>
              <a:rPr lang="zh-CN" altLang="en-US" sz="2000" dirty="0"/>
              <a:t>可以用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声明对象，作为外嵌类的</a:t>
            </a:r>
            <a:r>
              <a:rPr lang="zh-CN" altLang="en-US" sz="2000" dirty="0" smtClean="0"/>
              <a:t>成员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185727"/>
            <a:ext cx="5472608" cy="655564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A2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外嵌类用内部类声明对象，作为外嵌类的成员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.speak();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inner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外嵌类的成员变量在内部类中仍然有效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f();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内部类中的方法可以调用外嵌类中的方法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788024" y="2896369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4392488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a.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.g();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164" y="2924944"/>
            <a:ext cx="359930" cy="11547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4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类有关的匿名类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使用类创建对象时，程序允许我们把类体与对象的创建组合在一起</a:t>
            </a:r>
            <a:r>
              <a:rPr lang="zh-CN" altLang="en-US" sz="2000" dirty="0" smtClean="0"/>
              <a:t>，此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被认为是该类的一个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匿名</a:t>
            </a:r>
            <a:r>
              <a:rPr lang="zh-CN" altLang="en-US" sz="2000" b="1" dirty="0">
                <a:solidFill>
                  <a:srgbClr val="FF0000"/>
                </a:solidFill>
              </a:rPr>
              <a:t>类就是一个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，由于无名可用，所以不可能用匿名类声明对象，但却可以直接用匿名类创建一个对象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9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匿名</a:t>
            </a:r>
            <a:r>
              <a:rPr lang="zh-CN" altLang="en-US" sz="2000" dirty="0"/>
              <a:t>类可以继承类的方法也可以重写类的方法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使用匿名类时，必然是在某个类中直接用匿名类创建对象，</a:t>
            </a:r>
            <a:r>
              <a:rPr lang="zh-CN" altLang="en-US" sz="2000" b="1" dirty="0">
                <a:solidFill>
                  <a:srgbClr val="FF0000"/>
                </a:solidFill>
              </a:rPr>
              <a:t>因此匿名类一定是内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部类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匿名</a:t>
            </a:r>
            <a:r>
              <a:rPr lang="zh-CN" altLang="en-US" sz="2000" dirty="0"/>
              <a:t>类可以访问外嵌类中的成员变量和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匿名</a:t>
            </a:r>
            <a:r>
              <a:rPr lang="zh-CN" altLang="en-US" sz="2000" dirty="0"/>
              <a:t>类不可以</a:t>
            </a:r>
            <a:r>
              <a:rPr lang="zh-CN" altLang="en-US" sz="2000" dirty="0" smtClean="0"/>
              <a:t>声明静态成员</a:t>
            </a:r>
            <a:r>
              <a:rPr lang="zh-CN" altLang="en-US" sz="2000" dirty="0"/>
              <a:t>变量</a:t>
            </a:r>
            <a:r>
              <a:rPr lang="zh-CN" altLang="en-US" sz="2000" dirty="0" smtClean="0"/>
              <a:t>和静态方法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匿名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0000FF"/>
                </a:solidFill>
              </a:rPr>
              <a:t>主要用途</a:t>
            </a:r>
            <a:r>
              <a:rPr lang="zh-CN" altLang="en-US" sz="2000" dirty="0"/>
              <a:t>就是</a:t>
            </a:r>
            <a:r>
              <a:rPr lang="zh-CN" altLang="en-US" sz="2000" b="1" dirty="0">
                <a:solidFill>
                  <a:srgbClr val="0000FF"/>
                </a:solidFill>
              </a:rPr>
              <a:t>向方法的参数传值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419872" y="4005064"/>
            <a:ext cx="2088232" cy="5760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3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977480" y="620688"/>
            <a:ext cx="5987008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look(Student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Teacher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zhang.look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这是匿名类中的方法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79912" y="4509120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4797152"/>
            <a:ext cx="25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u="sng" dirty="0">
                <a:solidFill>
                  <a:srgbClr val="FF0000"/>
                </a:solidFill>
              </a:rPr>
              <a:t>子类</a:t>
            </a:r>
            <a:r>
              <a:rPr lang="zh-CN" altLang="en-US" dirty="0">
                <a:solidFill>
                  <a:srgbClr val="FF0000"/>
                </a:solidFill>
              </a:rPr>
              <a:t>的类体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265462"/>
            <a:ext cx="7164288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Son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son.changeMoney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son.money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): %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d\n"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254235"/>
            <a:ext cx="4145006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Son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changeMoney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money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2996" y="0"/>
            <a:ext cx="3941004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=100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2388" y="6118696"/>
            <a:ext cx="1903910" cy="5589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接口有关的匿名类</a:t>
            </a:r>
          </a:p>
          <a:p>
            <a:r>
              <a:rPr lang="zh-CN" altLang="en-US" sz="2000" dirty="0" smtClean="0"/>
              <a:t>假设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是一个接口，那么，</a:t>
            </a:r>
            <a:r>
              <a:rPr lang="en-US" altLang="zh-CN" sz="2000" dirty="0"/>
              <a:t>Java</a:t>
            </a:r>
            <a:r>
              <a:rPr lang="zh-CN" altLang="en-US" sz="2000" dirty="0"/>
              <a:t>允许直接用</a:t>
            </a:r>
            <a:r>
              <a:rPr lang="zh-CN" altLang="en-US" sz="2000" dirty="0">
                <a:solidFill>
                  <a:srgbClr val="FF0000"/>
                </a:solidFill>
              </a:rPr>
              <a:t>接口名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一个类体</a:t>
            </a:r>
            <a:r>
              <a:rPr lang="zh-CN" altLang="en-US" sz="2000" dirty="0"/>
              <a:t>创建一个匿名对象，此类体被认为是实现了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接口的类去掉类声明后的类体，称作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如果某个方法的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是接口类型，那么我们可以使用接口名和类体组合创建一个匿名对象</a:t>
            </a:r>
            <a:r>
              <a:rPr lang="zh-CN" altLang="en-US" sz="2000" b="1" dirty="0">
                <a:solidFill>
                  <a:srgbClr val="0000FF"/>
                </a:solidFill>
              </a:rPr>
              <a:t>传递</a:t>
            </a:r>
            <a:r>
              <a:rPr lang="zh-CN" altLang="en-US" sz="2000" dirty="0"/>
              <a:t>给方法的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，类体必须要实现接口中的全部方法。</a:t>
            </a:r>
          </a:p>
          <a:p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27784" y="980728"/>
            <a:ext cx="6408712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Show(){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这是实现了接口的匿名类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347864" y="4687044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4987900"/>
            <a:ext cx="300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zh-CN" altLang="en-US" dirty="0" smtClean="0">
                <a:solidFill>
                  <a:srgbClr val="FF0000"/>
                </a:solidFill>
              </a:rPr>
              <a:t>实现接口</a:t>
            </a:r>
            <a:r>
              <a:rPr lang="en-US" altLang="zh-CN" dirty="0" smtClean="0">
                <a:solidFill>
                  <a:srgbClr val="FF0000"/>
                </a:solidFill>
              </a:rPr>
              <a:t>Show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的类体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66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所谓</a:t>
            </a:r>
            <a:r>
              <a:rPr lang="zh-CN" altLang="en-US" sz="2000" dirty="0"/>
              <a:t>异常就是程序运行时可能出现一些错误，比如试图打开一个根本不存在的文件等，异常处理将会改变程序的控制流程，</a:t>
            </a:r>
            <a:r>
              <a:rPr lang="zh-CN" altLang="en-US" sz="2000" b="1" dirty="0">
                <a:solidFill>
                  <a:srgbClr val="0000FF"/>
                </a:solidFill>
              </a:rPr>
              <a:t>让程序有机会对错误作出处理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程序运行出现异常时，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运行环境就用异常类</a:t>
            </a:r>
            <a:r>
              <a:rPr lang="en-US" altLang="zh-CN" sz="2000" b="1" dirty="0">
                <a:solidFill>
                  <a:srgbClr val="0000FF"/>
                </a:solidFill>
              </a:rPr>
              <a:t>Exception</a:t>
            </a:r>
            <a:r>
              <a:rPr lang="zh-CN" altLang="en-US" sz="2000" dirty="0"/>
              <a:t>的相应子类创建一个异常对象，并等待</a:t>
            </a:r>
            <a:r>
              <a:rPr lang="zh-CN" altLang="en-US" sz="2000" dirty="0" smtClean="0"/>
              <a:t>处理。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语句来处理异常，将可能出现的异常操作放在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语句的</a:t>
            </a:r>
            <a:r>
              <a:rPr lang="en-US" altLang="zh-CN" sz="2000" dirty="0"/>
              <a:t>try</a:t>
            </a:r>
            <a:r>
              <a:rPr lang="zh-CN" altLang="en-US" sz="2000" dirty="0"/>
              <a:t>部分，当</a:t>
            </a:r>
            <a:r>
              <a:rPr lang="en-US" altLang="zh-CN" sz="2000" dirty="0"/>
              <a:t>try</a:t>
            </a:r>
            <a:r>
              <a:rPr lang="zh-CN" altLang="en-US" sz="2000" dirty="0"/>
              <a:t>部分中的某个语句发生异常后，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部分将立刻结束执行，而转向执行相应的</a:t>
            </a:r>
            <a:r>
              <a:rPr lang="en-US" altLang="zh-CN" sz="2000" dirty="0"/>
              <a:t>catch</a:t>
            </a:r>
            <a:r>
              <a:rPr lang="zh-CN" altLang="en-US" sz="2000" dirty="0" smtClean="0"/>
              <a:t>部分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4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 smtClean="0"/>
              <a:t>所以，程序</a:t>
            </a:r>
            <a:r>
              <a:rPr lang="zh-CN" altLang="en-US" sz="2000" dirty="0"/>
              <a:t>可以将发生异常后的处理放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catch</a:t>
            </a:r>
            <a:r>
              <a:rPr lang="zh-CN" altLang="en-US" sz="2000" dirty="0"/>
              <a:t>部分。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1. try-catch</a:t>
            </a:r>
            <a:r>
              <a:rPr lang="zh-CN" altLang="en-US" sz="2000" dirty="0" smtClean="0"/>
              <a:t>语句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各个</a:t>
            </a:r>
            <a:r>
              <a:rPr lang="en-US" altLang="zh-CN" sz="2000" dirty="0"/>
              <a:t>catch</a:t>
            </a:r>
            <a:r>
              <a:rPr lang="zh-CN" altLang="en-US" sz="2000" dirty="0"/>
              <a:t>参数中的异常类都是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的某个子类，</a:t>
            </a:r>
            <a:r>
              <a:rPr lang="zh-CN" altLang="en-US" sz="2000" dirty="0" smtClean="0"/>
              <a:t>表明</a:t>
            </a:r>
            <a:r>
              <a:rPr lang="en-US" altLang="zh-CN" sz="2000" dirty="0" smtClean="0"/>
              <a:t>try</a:t>
            </a:r>
            <a:r>
              <a:rPr lang="zh-CN" altLang="en-US" sz="2000" dirty="0"/>
              <a:t>部分可能发生的异常，</a:t>
            </a:r>
            <a:r>
              <a:rPr lang="zh-CN" altLang="en-US" sz="2000" b="1" dirty="0">
                <a:solidFill>
                  <a:srgbClr val="FF0000"/>
                </a:solidFill>
              </a:rPr>
              <a:t>这些子类之间不能有父子关系</a:t>
            </a:r>
            <a:r>
              <a:rPr lang="zh-CN" altLang="en-US" sz="2000" dirty="0"/>
              <a:t>，否则保留一个含有父类参数的</a:t>
            </a:r>
            <a:r>
              <a:rPr lang="en-US" altLang="zh-CN" sz="2000" dirty="0"/>
              <a:t>catch</a:t>
            </a:r>
            <a:r>
              <a:rPr lang="zh-CN" altLang="en-US" sz="2000" dirty="0"/>
              <a:t>即可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2060848"/>
            <a:ext cx="3672408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try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zh-CN" altLang="en-US" sz="1600" dirty="0" smtClean="0">
                <a:latin typeface="Consolas" panose="020B0609020204030204" pitchFamily="49" charset="0"/>
              </a:rPr>
              <a:t>包含</a:t>
            </a:r>
            <a:r>
              <a:rPr lang="zh-CN" altLang="en-US" sz="1600" dirty="0">
                <a:latin typeface="Consolas" panose="020B0609020204030204" pitchFamily="49" charset="0"/>
              </a:rPr>
              <a:t>可能发生异常的语句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catch(ExceptionSubClass1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catch(ExceptionSubClass2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6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72208" y="1364570"/>
            <a:ext cx="7020272" cy="501675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n=0,m=0,t=0;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t=3;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"1s"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我没有机会输出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n=1;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de-DE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n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",m="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",t="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77272"/>
            <a:ext cx="1342888" cy="50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7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自定义</a:t>
            </a:r>
            <a:r>
              <a:rPr lang="zh-CN" altLang="en-US" sz="2000" dirty="0"/>
              <a:t>异常类</a:t>
            </a:r>
          </a:p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也</a:t>
            </a:r>
            <a:r>
              <a:rPr lang="zh-CN" altLang="en-US" sz="2000" dirty="0" smtClean="0"/>
              <a:t>可以继承</a:t>
            </a:r>
            <a:r>
              <a:rPr lang="en-US" altLang="zh-CN" sz="2000" dirty="0" smtClean="0"/>
              <a:t>Exception</a:t>
            </a:r>
            <a:r>
              <a:rPr lang="zh-CN" altLang="en-US" sz="2000" dirty="0" smtClean="0"/>
              <a:t>类，定义</a:t>
            </a:r>
            <a:r>
              <a:rPr lang="zh-CN" altLang="en-US" sz="2000" dirty="0"/>
              <a:t>自己的异常类，然后规定哪些方法产生这样的异常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在声明时可以使用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throw</a:t>
            </a:r>
            <a:r>
              <a:rPr lang="zh-CN" altLang="en-US" sz="2000" dirty="0" smtClean="0"/>
              <a:t>关键字</a:t>
            </a:r>
            <a:r>
              <a:rPr lang="zh-CN" altLang="en-US" sz="2000" dirty="0"/>
              <a:t>声明抛出所要产生的若干个异常，并在该方法的方法体中具体给出产生异常的操作，即</a:t>
            </a:r>
            <a:r>
              <a:rPr lang="zh-CN" altLang="en-US" sz="2000" b="1" dirty="0">
                <a:solidFill>
                  <a:srgbClr val="FF0000"/>
                </a:solidFill>
              </a:rPr>
              <a:t>用相应的异常类创建对象</a:t>
            </a:r>
            <a:r>
              <a:rPr lang="zh-CN" altLang="en-US" sz="2000" dirty="0"/>
              <a:t>，这将导致该方法结束执行并抛出所创建的异常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r>
              <a:rPr lang="zh-CN" altLang="en-US" sz="2000" dirty="0" smtClean="0"/>
              <a:t>程序</a:t>
            </a:r>
            <a:r>
              <a:rPr lang="zh-CN" altLang="en-US" sz="2000" dirty="0"/>
              <a:t>必须在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语句块中调用抛出异常的</a:t>
            </a:r>
            <a:r>
              <a:rPr lang="zh-CN" altLang="en-US" sz="2000" dirty="0" smtClean="0"/>
              <a:t>方法。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79712" y="1110230"/>
            <a:ext cx="6635080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n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": not a positive number"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抛出异常，结束</a:t>
            </a:r>
            <a:r>
              <a:rPr lang="zh-CN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执行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root of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number);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48694" y="5536282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05508" y="2060848"/>
            <a:ext cx="543870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(-8);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507" y="5949280"/>
            <a:ext cx="4142557" cy="493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子</a:t>
            </a:r>
            <a:r>
              <a:rPr lang="zh-CN" altLang="en-US" sz="2000" dirty="0"/>
              <a:t>类和父类</a:t>
            </a:r>
            <a:r>
              <a:rPr lang="zh-CN" altLang="en-US" sz="2000" b="1" u="sng" dirty="0"/>
              <a:t>不在同一包中</a:t>
            </a:r>
            <a:r>
              <a:rPr lang="zh-CN" altLang="en-US" sz="2000" dirty="0"/>
              <a:t>的继承性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果子类和父类不在同一个包中，那么子类</a:t>
            </a:r>
            <a:r>
              <a:rPr lang="zh-CN" altLang="en-US" sz="2000" b="1" dirty="0">
                <a:solidFill>
                  <a:srgbClr val="0000FF"/>
                </a:solidFill>
              </a:rPr>
              <a:t>只能继承</a:t>
            </a:r>
            <a:r>
              <a:rPr lang="zh-CN" altLang="en-US" sz="2000" dirty="0"/>
              <a:t>父类的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protected, public</a:t>
            </a:r>
            <a:r>
              <a:rPr lang="zh-CN" altLang="en-US" sz="2000" b="1" dirty="0">
                <a:solidFill>
                  <a:srgbClr val="0000FF"/>
                </a:solidFill>
              </a:rPr>
              <a:t>成员变量和方法</a:t>
            </a:r>
            <a:r>
              <a:rPr lang="zh-CN" altLang="en-US" sz="2000" dirty="0"/>
              <a:t>，继承的</a:t>
            </a:r>
            <a:r>
              <a:rPr lang="zh-CN" altLang="en-US" sz="2000" dirty="0" smtClean="0"/>
              <a:t>成员变量和方法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限保持不</a:t>
            </a:r>
            <a:r>
              <a:rPr lang="zh-CN" altLang="en-US" sz="2000" b="1" dirty="0">
                <a:solidFill>
                  <a:srgbClr val="FF0000"/>
                </a:solidFill>
              </a:rPr>
              <a:t>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果子类和父类不在同一个包里，子类</a:t>
            </a:r>
            <a:r>
              <a:rPr lang="zh-CN" altLang="en-US" sz="2000" b="1" dirty="0">
                <a:solidFill>
                  <a:srgbClr val="FF0000"/>
                </a:solidFill>
              </a:rPr>
              <a:t>不能继承</a:t>
            </a:r>
            <a:r>
              <a:rPr lang="zh-CN" altLang="en-US" sz="2000" dirty="0"/>
              <a:t>父类</a:t>
            </a:r>
            <a:r>
              <a:rPr lang="zh-CN" altLang="en-US" sz="2000" dirty="0" smtClean="0"/>
              <a:t>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成员变量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2073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关键看是否在同一个包中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泛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enerics</a:t>
            </a:r>
            <a:r>
              <a:rPr lang="zh-CN" altLang="en-US" sz="2000" dirty="0"/>
              <a:t>）是</a:t>
            </a:r>
            <a:r>
              <a:rPr lang="en-US" altLang="zh-CN" sz="2000" dirty="0"/>
              <a:t>Sun</a:t>
            </a:r>
            <a:r>
              <a:rPr lang="zh-CN" altLang="en-US" sz="2000" dirty="0"/>
              <a:t>公司在</a:t>
            </a:r>
            <a:r>
              <a:rPr lang="en-US" altLang="zh-CN" sz="2000" dirty="0"/>
              <a:t>SDK1.5</a:t>
            </a:r>
            <a:r>
              <a:rPr lang="zh-CN" altLang="en-US" sz="2000" dirty="0"/>
              <a:t>中推出的，其主要目的是可以建立具有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的集合框架，如链表、散列映射等</a:t>
            </a:r>
            <a:r>
              <a:rPr lang="zh-CN" altLang="en-US" sz="2000" dirty="0" smtClean="0"/>
              <a:t>数据结构。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泛</a:t>
            </a:r>
            <a:r>
              <a:rPr lang="zh-CN" altLang="en-US" sz="2000" dirty="0"/>
              <a:t>型类声明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class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声明一个类，为了和普通的类有所区别，这样声明的类称作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zh-CN" altLang="en-US" sz="2000" dirty="0"/>
              <a:t>，如：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是泛型类的名称，</a:t>
            </a:r>
            <a:r>
              <a:rPr lang="en-US" altLang="zh-CN" sz="2000" dirty="0"/>
              <a:t>E</a:t>
            </a:r>
            <a:r>
              <a:rPr lang="zh-CN" altLang="en-US" sz="2000" dirty="0"/>
              <a:t>是其中的泛型，也就是说我们并没有指定</a:t>
            </a:r>
            <a:r>
              <a:rPr lang="en-US" altLang="zh-CN" sz="2000" dirty="0"/>
              <a:t>E</a:t>
            </a:r>
            <a:r>
              <a:rPr lang="zh-CN" altLang="en-US" sz="2000" dirty="0"/>
              <a:t>是何种类型的数据，它</a:t>
            </a:r>
            <a:r>
              <a:rPr lang="zh-CN" altLang="en-US" sz="2000" b="1" dirty="0">
                <a:solidFill>
                  <a:srgbClr val="FF0000"/>
                </a:solidFill>
              </a:rPr>
              <a:t>可以是任何对象或接口</a:t>
            </a:r>
            <a:r>
              <a:rPr lang="zh-CN" altLang="en-US" sz="2000" dirty="0"/>
              <a:t>，但</a:t>
            </a:r>
            <a:r>
              <a:rPr lang="zh-CN" altLang="en-US" sz="2000" b="1" dirty="0">
                <a:solidFill>
                  <a:srgbClr val="0000FF"/>
                </a:solidFill>
              </a:rPr>
              <a:t>不能是基本类型数据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63888" y="3861048"/>
            <a:ext cx="1368151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A&lt;E&gt;;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泛</a:t>
            </a:r>
            <a:r>
              <a:rPr lang="zh-CN" altLang="en-US" sz="2000" dirty="0"/>
              <a:t>型类的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 smtClean="0"/>
              <a:t>和普通</a:t>
            </a:r>
            <a:r>
              <a:rPr lang="zh-CN" altLang="en-US" sz="2000" dirty="0"/>
              <a:t>类的类体完全类似，由成员变量和方法</a:t>
            </a:r>
            <a:r>
              <a:rPr lang="zh-CN" altLang="en-US" sz="2000" dirty="0" smtClean="0"/>
              <a:t>构成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9314" y="2132856"/>
            <a:ext cx="6110957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Chorus&lt;E,F&gt;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void </a:t>
            </a:r>
            <a:r>
              <a:rPr lang="en-US" altLang="zh-CN" dirty="0" err="1">
                <a:latin typeface="Consolas" panose="020B0609020204030204" pitchFamily="49" charset="0"/>
              </a:rPr>
              <a:t>makeChorus</a:t>
            </a:r>
            <a:r>
              <a:rPr lang="en-US" altLang="zh-CN" dirty="0">
                <a:latin typeface="Consolas" panose="020B0609020204030204" pitchFamily="49" charset="0"/>
              </a:rPr>
              <a:t>(E person</a:t>
            </a:r>
            <a:r>
              <a:rPr lang="en-US" altLang="zh-CN" dirty="0" smtClean="0">
                <a:latin typeface="Consolas" panose="020B0609020204030204" pitchFamily="49" charset="0"/>
              </a:rPr>
              <a:t>, F </a:t>
            </a:r>
            <a:r>
              <a:rPr lang="en-US" altLang="zh-CN" dirty="0">
                <a:latin typeface="Consolas" panose="020B0609020204030204" pitchFamily="49" charset="0"/>
              </a:rPr>
              <a:t>instrument)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person.toString</a:t>
            </a:r>
            <a:r>
              <a:rPr lang="en-US" altLang="zh-CN" dirty="0">
                <a:latin typeface="Consolas" panose="020B0609020204030204" pitchFamily="49" charset="0"/>
              </a:rPr>
              <a:t>();   </a:t>
            </a:r>
            <a:r>
              <a:rPr lang="en-US" altLang="zh-CN" dirty="0" smtClean="0">
                <a:latin typeface="Consolas" panose="020B0609020204030204" pitchFamily="49" charset="0"/>
              </a:rPr>
              <a:t>				</a:t>
            </a:r>
            <a:r>
              <a:rPr lang="en-US" altLang="zh-CN" dirty="0" err="1" smtClean="0">
                <a:latin typeface="Consolas" panose="020B0609020204030204" pitchFamily="49" charset="0"/>
              </a:rPr>
              <a:t>yueqi.toString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泛型类声明对象</a:t>
            </a:r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泛型类</a:t>
            </a:r>
            <a:r>
              <a:rPr lang="zh-CN" altLang="en-US" sz="2000" b="1" dirty="0">
                <a:solidFill>
                  <a:srgbClr val="FF0000"/>
                </a:solidFill>
              </a:rPr>
              <a:t>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明变量、创建对象</a:t>
            </a:r>
            <a:r>
              <a:rPr lang="zh-CN" altLang="en-US" sz="2000" dirty="0" smtClean="0"/>
              <a:t>时</a:t>
            </a:r>
            <a:r>
              <a:rPr lang="zh-CN" altLang="en-US" sz="2000" dirty="0"/>
              <a:t>，必须要指定类中使用的泛型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实际</a:t>
            </a:r>
            <a:r>
              <a:rPr lang="zh-CN" altLang="en-US" sz="2000" b="1" dirty="0">
                <a:solidFill>
                  <a:srgbClr val="0000FF"/>
                </a:solidFill>
              </a:rPr>
              <a:t>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2710661"/>
            <a:ext cx="424847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 </a:t>
            </a:r>
            <a:r>
              <a:rPr lang="en-US" altLang="zh-CN" dirty="0" smtClean="0"/>
              <a:t>model;</a:t>
            </a:r>
            <a:endParaRPr lang="en-US" altLang="zh-CN" dirty="0"/>
          </a:p>
          <a:p>
            <a:r>
              <a:rPr lang="en-US" altLang="zh-CN" dirty="0"/>
              <a:t>model  =  new 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771800" y="44624"/>
            <a:ext cx="568863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person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instrument)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instrument.toString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好一朵美丽的茉莉花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"|3 35 6116|5 56 5-|"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704" y="2060848"/>
            <a:ext cx="9036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Chorus&lt;Singer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8" y="4365104"/>
            <a:ext cx="2231269" cy="595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中的泛型类和</a:t>
            </a:r>
            <a:r>
              <a:rPr lang="en-US" altLang="zh-CN" sz="2000" b="1" dirty="0">
                <a:solidFill>
                  <a:srgbClr val="0000FF"/>
                </a:solidFill>
              </a:rPr>
              <a:t>C++</a:t>
            </a:r>
            <a:r>
              <a:rPr lang="zh-CN" altLang="en-US" sz="2000" b="1" dirty="0">
                <a:solidFill>
                  <a:srgbClr val="0000FF"/>
                </a:solidFill>
              </a:rPr>
              <a:t>的类模板</a:t>
            </a:r>
            <a:r>
              <a:rPr lang="zh-CN" altLang="en-US" sz="2000" dirty="0"/>
              <a:t>有很大的不同，在上述例子中，泛型类中的泛型数据</a:t>
            </a:r>
            <a:r>
              <a:rPr lang="en-US" altLang="zh-CN" sz="2000" dirty="0"/>
              <a:t>person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instrument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只能</a:t>
            </a:r>
            <a:r>
              <a:rPr lang="zh-CN" altLang="en-US" sz="2000" b="1" dirty="0">
                <a:solidFill>
                  <a:srgbClr val="FF0000"/>
                </a:solidFill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类中的方法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因此</a:t>
            </a:r>
            <a:r>
              <a:rPr lang="en-US" altLang="zh-CN" sz="2000" dirty="0" smtClean="0"/>
              <a:t>Singer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MusicalInstrument</a:t>
            </a:r>
            <a:r>
              <a:rPr lang="zh-CN" altLang="en-US" sz="2000" dirty="0" smtClean="0"/>
              <a:t>两个类都</a:t>
            </a:r>
            <a:r>
              <a:rPr lang="zh-CN" altLang="en-US" sz="2000" dirty="0"/>
              <a:t>重写了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下面我们再看一个例子，我们声明了一个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泛型类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Cone</a:t>
            </a:r>
            <a:r>
              <a:rPr lang="zh-CN" altLang="en-US" sz="2000" dirty="0" smtClean="0"/>
              <a:t>，一个</a:t>
            </a:r>
            <a:r>
              <a:rPr lang="en-US" altLang="zh-CN" sz="2000" dirty="0" smtClean="0"/>
              <a:t>Cone</a:t>
            </a:r>
            <a:r>
              <a:rPr lang="zh-CN" altLang="en-US" sz="2000" dirty="0" smtClean="0"/>
              <a:t>对象计算体积时，只关心它的底是否能计算面积，并不关心底的类型。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6984776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Cone&lt;E&gt;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Cone(E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b;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+ 1.0/3.0*area*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7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41416" y="0"/>
            <a:ext cx="4392488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r;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318570"/>
            <a:ext cx="392392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Rectangle(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80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756084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Cone&lt;Circle&gt; coneCircle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Cone&lt;Circle&gt;(circle);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coneCircle.computeVolume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Cone&lt;Rectangle&gt;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Cone&lt;Rectangle&gt;(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coneRectangle.computeVolume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5998592"/>
            <a:ext cx="2232249" cy="4069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22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泛</a:t>
            </a:r>
            <a:r>
              <a:rPr lang="zh-CN" altLang="en-US" sz="2000" dirty="0"/>
              <a:t>型接口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interface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声明一个接口，这样声名的接口称作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接口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interface  </a:t>
            </a:r>
            <a:r>
              <a:rPr lang="en-US" altLang="zh-CN" dirty="0" smtClean="0"/>
              <a:t>Computer&lt;E&gt;;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9006</Words>
  <Application>Microsoft Office PowerPoint</Application>
  <PresentationFormat>全屏显示(4:3)</PresentationFormat>
  <Paragraphs>1706</Paragraphs>
  <Slides>103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4" baseType="lpstr">
      <vt:lpstr>Office Theme</vt:lpstr>
      <vt:lpstr>JAVA 程序设计</vt:lpstr>
      <vt:lpstr>Outline</vt:lpstr>
      <vt:lpstr>5.1 子类与父类</vt:lpstr>
      <vt:lpstr>5.1 子类与父类</vt:lpstr>
      <vt:lpstr>5.1 子类与父类</vt:lpstr>
      <vt:lpstr>Outline</vt:lpstr>
      <vt:lpstr>5.2 子类的继承性</vt:lpstr>
      <vt:lpstr>5.2 子类的继承性</vt:lpstr>
      <vt:lpstr>5.2 子类的继承性</vt:lpstr>
      <vt:lpstr>Outline</vt:lpstr>
      <vt:lpstr>5.3 子类对象的构造过程</vt:lpstr>
      <vt:lpstr>5.3 子类对象的构造过程</vt:lpstr>
      <vt:lpstr>5.3 子类对象的构造过程</vt:lpstr>
      <vt:lpstr>5.3 子类对象的构造过程</vt:lpstr>
      <vt:lpstr>5.3 子类对象的构造过程</vt:lpstr>
      <vt:lpstr>Outline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Outline</vt:lpstr>
      <vt:lpstr>5.5 关键字super</vt:lpstr>
      <vt:lpstr>5.5 关键字super</vt:lpstr>
      <vt:lpstr>5.5 关键字super</vt:lpstr>
      <vt:lpstr>5.5 关键字super</vt:lpstr>
      <vt:lpstr>Outline</vt:lpstr>
      <vt:lpstr>5.6 final类与final方法</vt:lpstr>
      <vt:lpstr>Outline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Outline</vt:lpstr>
      <vt:lpstr>5.8 继承与多态</vt:lpstr>
      <vt:lpstr>5.8 继承与多态</vt:lpstr>
      <vt:lpstr>Outline</vt:lpstr>
      <vt:lpstr>5.9 abstract类</vt:lpstr>
      <vt:lpstr>5.9 abstract类</vt:lpstr>
      <vt:lpstr>Outline</vt:lpstr>
      <vt:lpstr>5.10 面向抽象</vt:lpstr>
      <vt:lpstr>5.10 面向抽象</vt:lpstr>
      <vt:lpstr>5.10 面向抽象</vt:lpstr>
      <vt:lpstr>5.10 面向抽象</vt:lpstr>
      <vt:lpstr>Outline</vt:lpstr>
      <vt:lpstr>5.11 接口</vt:lpstr>
      <vt:lpstr>5.11 接口</vt:lpstr>
      <vt:lpstr>5.11 接口</vt:lpstr>
      <vt:lpstr>5.11 接口</vt:lpstr>
      <vt:lpstr>5.11 接口</vt:lpstr>
      <vt:lpstr>5.11 接口</vt:lpstr>
      <vt:lpstr>5.11 接口</vt:lpstr>
      <vt:lpstr>Outline</vt:lpstr>
      <vt:lpstr>5.12 接口回调</vt:lpstr>
      <vt:lpstr>5.12 接口回调</vt:lpstr>
      <vt:lpstr>5.12 接口回调</vt:lpstr>
      <vt:lpstr>5.12 接口回调</vt:lpstr>
      <vt:lpstr>Outline</vt:lpstr>
      <vt:lpstr>5.12 面向回调</vt:lpstr>
      <vt:lpstr>5.12 面向接口</vt:lpstr>
      <vt:lpstr>5.12 面向接口</vt:lpstr>
      <vt:lpstr>5.12 面向接口</vt:lpstr>
      <vt:lpstr>Outline</vt:lpstr>
      <vt:lpstr>5.14 抽象类与接口的比较</vt:lpstr>
      <vt:lpstr>5.14 抽象类与接口的比较</vt:lpstr>
      <vt:lpstr>Outline</vt:lpstr>
      <vt:lpstr>5.15 内部类</vt:lpstr>
      <vt:lpstr>5.15 内部类</vt:lpstr>
      <vt:lpstr>5.15 内部类</vt:lpstr>
      <vt:lpstr>Outline</vt:lpstr>
      <vt:lpstr>5.16 匿名类</vt:lpstr>
      <vt:lpstr>5.16 匿名类</vt:lpstr>
      <vt:lpstr>5.16 匿名类</vt:lpstr>
      <vt:lpstr>5.16 匿名类</vt:lpstr>
      <vt:lpstr>5.16 匿名类</vt:lpstr>
      <vt:lpstr>Outline</vt:lpstr>
      <vt:lpstr>5.17 异常类</vt:lpstr>
      <vt:lpstr>5.17 异常类</vt:lpstr>
      <vt:lpstr>5.17 异常类</vt:lpstr>
      <vt:lpstr>5.17 异常类</vt:lpstr>
      <vt:lpstr>5.17 异常类</vt:lpstr>
      <vt:lpstr>5.17 异常类</vt:lpstr>
      <vt:lpstr>Outline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小节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YLMF</cp:lastModifiedBy>
  <cp:revision>1003</cp:revision>
  <dcterms:created xsi:type="dcterms:W3CDTF">2006-08-16T00:00:00Z</dcterms:created>
  <dcterms:modified xsi:type="dcterms:W3CDTF">2020-09-21T10:34:10Z</dcterms:modified>
</cp:coreProperties>
</file>