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07" r:id="rId76"/>
    <p:sldId id="330" r:id="rId77"/>
    <p:sldId id="408" r:id="rId78"/>
    <p:sldId id="331" r:id="rId79"/>
    <p:sldId id="332" r:id="rId80"/>
    <p:sldId id="333" r:id="rId81"/>
    <p:sldId id="334" r:id="rId82"/>
    <p:sldId id="335" r:id="rId83"/>
    <p:sldId id="411" r:id="rId84"/>
    <p:sldId id="409"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4" r:id="rId111"/>
    <p:sldId id="365" r:id="rId112"/>
    <p:sldId id="366" r:id="rId113"/>
    <p:sldId id="367" r:id="rId114"/>
    <p:sldId id="368" r:id="rId115"/>
    <p:sldId id="369" r:id="rId116"/>
    <p:sldId id="370" r:id="rId117"/>
    <p:sldId id="371" r:id="rId118"/>
    <p:sldId id="372" r:id="rId119"/>
    <p:sldId id="410" r:id="rId120"/>
    <p:sldId id="403" r:id="rId121"/>
    <p:sldId id="404" r:id="rId122"/>
    <p:sldId id="405" r:id="rId123"/>
    <p:sldId id="406" r:id="rId124"/>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FF"/>
    <a:srgbClr val="0066FF"/>
    <a:srgbClr val="D9FDA5"/>
    <a:srgbClr val="FFFFFF"/>
    <a:srgbClr val="D9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59" autoAdjust="0"/>
  </p:normalViewPr>
  <p:slideViewPr>
    <p:cSldViewPr snapToObjects="1">
      <p:cViewPr>
        <p:scale>
          <a:sx n="80" d="100"/>
          <a:sy n="80" d="100"/>
        </p:scale>
        <p:origin x="-2544" y="-816"/>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2015/1/20</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xmlns=""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headEnd/>
            <a:tailEnd/>
          </a:ln>
        </p:spPr>
        <p:txBody>
          <a:bodyPr/>
          <a:lstStyle/>
          <a:p>
            <a:pPr algn="ctr">
              <a:lnSpc>
                <a:spcPct val="80000"/>
              </a:lnSpc>
              <a:spcBef>
                <a:spcPct val="20000"/>
              </a:spcBef>
              <a:buSzPct val="100000"/>
            </a:pPr>
            <a:r>
              <a:rPr lang="zh-CN" altLang="en-US" sz="2400" b="1" dirty="0">
                <a:solidFill>
                  <a:schemeClr val="bg1"/>
                </a:solidFill>
                <a:latin typeface="Times-Roman" charset="0"/>
                <a:ea typeface="隶书" pitchFamily="49" charset="-122"/>
                <a:sym typeface="Times-Roman" charset="0"/>
              </a:rPr>
              <a:t>中国人民大学信息学院</a:t>
            </a: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spcBef>
                <a:spcPts val="600"/>
              </a:spcBef>
            </a:pPr>
            <a:r>
              <a:rPr lang="zh-CN" altLang="en-US" dirty="0" smtClean="0">
                <a:latin typeface="宋体" pitchFamily="2" charset="-122"/>
                <a:sym typeface="宋体" pitchFamily="2" charset="-122"/>
              </a:rPr>
              <a:t>参见爱课程网数据库系统概论</a:t>
            </a:r>
            <a:r>
              <a:rPr lang="en-US" altLang="zh-CN" dirty="0" smtClean="0">
                <a:sym typeface="宋体" pitchFamily="2" charset="-122"/>
              </a:rPr>
              <a:t>6.3</a:t>
            </a:r>
            <a:r>
              <a:rPr lang="zh-CN" altLang="en-US" dirty="0" smtClean="0"/>
              <a:t>节</a:t>
            </a:r>
            <a:r>
              <a:rPr lang="zh-CN" altLang="en-US" dirty="0" smtClean="0">
                <a:latin typeface="宋体" pitchFamily="2" charset="-122"/>
                <a:sym typeface="宋体" pitchFamily="2" charset="-122"/>
              </a:rPr>
              <a:t>动画</a:t>
            </a:r>
            <a:r>
              <a:rPr lang="en-US" altLang="zh-CN" dirty="0" smtClean="0">
                <a:latin typeface="宋体" pitchFamily="2" charset="-122"/>
                <a:sym typeface="宋体" pitchFamily="2" charset="-122"/>
              </a:rPr>
              <a:t>《</a:t>
            </a:r>
            <a:r>
              <a:rPr lang="zh-CN" altLang="en-US" dirty="0" smtClean="0">
                <a:latin typeface="宋体" pitchFamily="2" charset="-122"/>
                <a:sym typeface="宋体" pitchFamily="2" charset="-122"/>
              </a:rPr>
              <a:t>求闭包</a:t>
            </a:r>
            <a:r>
              <a:rPr lang="en-US" altLang="zh-CN" dirty="0" smtClean="0">
                <a:latin typeface="宋体" pitchFamily="2" charset="-122"/>
                <a:sym typeface="宋体" pitchFamily="2" charset="-122"/>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a:lnSpc>
                <a:spcPct val="150000"/>
              </a:lnSpc>
              <a:spcBef>
                <a:spcPct val="0"/>
              </a:spcBef>
            </a:pPr>
            <a:r>
              <a:rPr lang="zh-CN" altLang="en-US" sz="2400" dirty="0" smtClean="0">
                <a:sym typeface="宋体" pitchFamily="2" charset="-122"/>
              </a:rPr>
              <a:t>参见爱课程网数据库系统概论</a:t>
            </a:r>
            <a:r>
              <a:rPr lang="en-US" altLang="zh-CN" sz="2400" dirty="0" smtClean="0">
                <a:sym typeface="Calibri" pitchFamily="34" charset="0"/>
              </a:rPr>
              <a:t>6.2</a:t>
            </a:r>
            <a:r>
              <a:rPr lang="zh-CN" altLang="en-US" sz="2400" dirty="0" smtClean="0">
                <a:sym typeface="Calibri" pitchFamily="34" charset="0"/>
              </a:rPr>
              <a:t>节</a:t>
            </a:r>
            <a:r>
              <a:rPr lang="zh-CN" altLang="en-US" sz="2400" dirty="0" smtClean="0">
                <a:sym typeface="宋体" pitchFamily="2" charset="-122"/>
              </a:rPr>
              <a:t>动画</a:t>
            </a:r>
            <a:r>
              <a:rPr lang="en-US" altLang="zh-CN" sz="2400" dirty="0" smtClean="0">
                <a:sym typeface="宋体" pitchFamily="2" charset="-122"/>
              </a:rPr>
              <a:t>《</a:t>
            </a:r>
            <a:r>
              <a:rPr lang="zh-CN" altLang="en-US" sz="2400" dirty="0" smtClean="0">
                <a:sym typeface="宋体" pitchFamily="2" charset="-122"/>
              </a:rPr>
              <a:t>最小覆盖集难点解析</a:t>
            </a:r>
            <a:r>
              <a:rPr lang="en-US" altLang="zh-CN" sz="2400" dirty="0" smtClean="0">
                <a:sym typeface="宋体" pitchFamily="2" charset="-122"/>
              </a:rPr>
              <a:t>》</a:t>
            </a:r>
            <a:endParaRPr lang="zh-CN" altLang="en-US" sz="2400" dirty="0" smtClean="0">
              <a:sym typeface="宋体" pitchFamily="2" charset="-122"/>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一个</a:t>
            </a:r>
            <a:r>
              <a:rPr lang="zh-CN" altLang="en-US" dirty="0" smtClean="0">
                <a:sym typeface="宋体" pitchFamily="2" charset="-122"/>
              </a:rPr>
              <a:t>“</a:t>
            </a:r>
            <a:r>
              <a:rPr lang="zh-CN" altLang="en-US" dirty="0" smtClean="0">
                <a:sym typeface="Calibri" pitchFamily="34" charset="0"/>
              </a:rPr>
              <a:t>好</a:t>
            </a:r>
            <a:r>
              <a:rPr lang="zh-CN" altLang="en-US" dirty="0" smtClean="0">
                <a:sym typeface="宋体" pitchFamily="2" charset="-122"/>
              </a:rPr>
              <a:t>”</a:t>
            </a:r>
            <a:r>
              <a:rPr lang="zh-CN" altLang="en-US" dirty="0" smtClean="0">
                <a:sym typeface="Calibri" pitchFamily="34" charset="0"/>
              </a:rPr>
              <a:t>的模式应当不会发生插入异常、删除异常和更新异常，数据冗余应尽可能少。</a:t>
            </a:r>
            <a:endParaRPr 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mtClean="0">
                <a:sym typeface="Calibri" pitchFamily="34" charset="0"/>
              </a:rPr>
              <a:t>把这个单一的模式分成三个关系模式：</a:t>
            </a:r>
            <a:endParaRPr 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S(Sno,Sdept,Sno → Sdept);</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SC(Sno,Cno,Grade,(Sno,Cno) → Grade);</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DEPT(Sdept,Mname,Sdept → Mname);</a:t>
            </a:r>
            <a:endParaRPr lang="zh-CN" altLang="en-US" smtClean="0">
              <a:sym typeface="Calibri" pitchFamily="34" charset="0"/>
            </a:endParaRPr>
          </a:p>
          <a:p>
            <a:pPr marL="342900" indent="-342900" algn="l">
              <a:lnSpc>
                <a:spcPct val="150000"/>
              </a:lnSpc>
              <a:buFont typeface="Wingdings" pitchFamily="2" charset="2"/>
              <a:buChar char="v"/>
            </a:pPr>
            <a:r>
              <a:rPr lang="zh-CN" altLang="en-US" smtClean="0">
                <a:sym typeface="Calibri"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FF"/>
                </a:solidFill>
                <a:sym typeface="Calibri" pitchFamily="34" charset="0"/>
              </a:rPr>
              <a:t>X</a:t>
            </a:r>
            <a:r>
              <a:rPr lang="zh-CN" altLang="en-US" dirty="0" smtClean="0">
                <a:solidFill>
                  <a:srgbClr val="FF00FF"/>
                </a:solidFill>
                <a:sym typeface="Calibri" pitchFamily="34" charset="0"/>
              </a:rPr>
              <a:t>函数确定</a:t>
            </a:r>
            <a:r>
              <a:rPr lang="en-US" altLang="zh-CN" i="1" dirty="0" smtClean="0">
                <a:solidFill>
                  <a:srgbClr val="FF00FF"/>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FF"/>
                </a:solidFill>
                <a:sym typeface="Calibri" pitchFamily="34" charset="0"/>
              </a:rPr>
              <a:t>Y</a:t>
            </a:r>
            <a:r>
              <a:rPr lang="zh-CN" altLang="en-US" dirty="0" smtClean="0">
                <a:solidFill>
                  <a:srgbClr val="FF00FF"/>
                </a:solidFill>
                <a:sym typeface="Calibri" pitchFamily="34" charset="0"/>
              </a:rPr>
              <a:t>函数依赖于</a:t>
            </a:r>
            <a:r>
              <a:rPr lang="en-US" altLang="zh-CN" i="1" dirty="0" smtClean="0">
                <a:solidFill>
                  <a:srgbClr val="FF00FF"/>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itchFamily="34" charset="0"/>
              </a:rPr>
              <a:t>函数依赖是语义范畴的概念，只能根据数据的语义来确定一个函数依赖。</a:t>
            </a:r>
          </a:p>
          <a:p>
            <a:pPr lvl="1">
              <a:lnSpc>
                <a:spcPct val="120000"/>
              </a:lnSpc>
            </a:pPr>
            <a:r>
              <a:rPr lang="zh-CN" altLang="en-US" dirty="0" smtClean="0">
                <a:sym typeface="Calibri" pitchFamily="34" charset="0"/>
              </a:rPr>
              <a:t>例如“姓名→年龄”这个函数依赖只有在不允许有同名人的条件下成立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FF"/>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FF"/>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FF"/>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FF"/>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a:t>
            </a:r>
            <a:endParaRPr lang="en-US"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是一个关系内部属性与属性之间的一种约束关系</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通过属性间值的相等与否体现出来的数据间相互联系</a:t>
            </a:r>
            <a:endParaRPr lang="en-US" sz="26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是现实世界属性间相互联系的抽象</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是数据内在的性质</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xmlns="" val="2844611230"/>
              </p:ext>
            </p:extLst>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TotalTime>
  <Words>7737</Words>
  <Application>Microsoft Office PowerPoint</Application>
  <PresentationFormat>全屏显示(4:3)</PresentationFormat>
  <Paragraphs>1232</Paragraphs>
  <Slides>123</Slides>
  <Notes>0</Notes>
  <HiddenSlides>0</HiddenSlides>
  <MMClips>0</MMClips>
  <ScaleCrop>false</ScaleCrop>
  <HeadingPairs>
    <vt:vector size="4" baseType="variant">
      <vt:variant>
        <vt:lpstr>主题</vt:lpstr>
      </vt:variant>
      <vt:variant>
        <vt:i4>1</vt:i4>
      </vt:variant>
      <vt:variant>
        <vt:lpstr>幻灯片标题</vt:lpstr>
      </vt:variant>
      <vt:variant>
        <vt:i4>123</vt:i4>
      </vt:variant>
    </vt:vector>
  </HeadingPairs>
  <TitlesOfParts>
    <vt:vector size="124" baseType="lpstr">
      <vt:lpstr>数据库系统概论</vt:lpstr>
      <vt:lpstr>幻灯片 1</vt:lpstr>
      <vt:lpstr>幻灯片 2</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幻灯片 52</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幻灯片 103</vt:lpstr>
      <vt:lpstr>幻灯片 104</vt:lpstr>
      <vt:lpstr>幻灯片 105</vt:lpstr>
      <vt:lpstr>幻灯片 106</vt:lpstr>
      <vt:lpstr>幻灯片 107</vt:lpstr>
      <vt:lpstr>幻灯片 108</vt:lpstr>
      <vt:lpstr>幻灯片 109</vt:lpstr>
      <vt:lpstr>幻灯片 110</vt:lpstr>
      <vt:lpstr>幻灯片 111</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幻灯片 119</vt:lpstr>
      <vt:lpstr>第六章 关系数据理论</vt:lpstr>
      <vt:lpstr>6.5  小结</vt:lpstr>
      <vt:lpstr>小结（续）</vt:lpstr>
      <vt:lpstr>小结（续）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hp</cp:lastModifiedBy>
  <cp:revision>184</cp:revision>
  <dcterms:modified xsi:type="dcterms:W3CDTF">2015-01-20T01:12:48Z</dcterms:modified>
</cp:coreProperties>
</file>