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4" r:id="rId4"/>
    <p:sldId id="301" r:id="rId5"/>
    <p:sldId id="302" r:id="rId6"/>
    <p:sldId id="303" r:id="rId7"/>
    <p:sldId id="310" r:id="rId8"/>
    <p:sldId id="311" r:id="rId9"/>
    <p:sldId id="319" r:id="rId10"/>
    <p:sldId id="312" r:id="rId11"/>
    <p:sldId id="313" r:id="rId12"/>
    <p:sldId id="318" r:id="rId13"/>
    <p:sldId id="314" r:id="rId14"/>
    <p:sldId id="31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322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323" r:id="rId51"/>
    <p:sldId id="293" r:id="rId52"/>
    <p:sldId id="294" r:id="rId53"/>
    <p:sldId id="324" r:id="rId54"/>
    <p:sldId id="295" r:id="rId55"/>
    <p:sldId id="298" r:id="rId56"/>
    <p:sldId id="292" r:id="rId57"/>
    <p:sldId id="296" r:id="rId58"/>
    <p:sldId id="297" r:id="rId59"/>
    <p:sldId id="299" r:id="rId60"/>
    <p:sldId id="300" r:id="rId61"/>
    <p:sldId id="305" r:id="rId62"/>
    <p:sldId id="306" r:id="rId63"/>
    <p:sldId id="307" r:id="rId64"/>
    <p:sldId id="308" r:id="rId65"/>
    <p:sldId id="309" r:id="rId66"/>
    <p:sldId id="325" r:id="rId67"/>
    <p:sldId id="326" r:id="rId6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51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矩形 512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24" name="矩形 5123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组合 5124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矩形 5125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矩形 5126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矩形 5127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矩形 5128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矩形 5129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矩形 5130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矩形 5131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矩形 5132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矩形 5133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矩形 5134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日期占位符 513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7" name="页脚占位符 513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8" name="灯片编号占位符 513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9" name="标题 5138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40" name="副标题 5139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1pPr>
            <a:lvl2pPr marL="457200" lvl="1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3400"/>
            </a:lvl2pPr>
            <a:lvl3pPr marL="914400" lvl="2" indent="0" algn="ctr"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 sz="3400"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400"/>
            </a:lvl4pPr>
            <a:lvl5pPr marL="1828800" lvl="4" indent="0" algn="ctr">
              <a:buClr>
                <a:schemeClr val="bg2"/>
              </a:buClr>
              <a:buSzTx/>
              <a:buFont typeface="Wingdings" panose="05000000000000000000" pitchFamily="2" charset="2"/>
              <a:buNone/>
              <a:defRPr sz="34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脚占位符 409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灯片编号占位符 409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100" name="组合 4099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矩形 4100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2" name="矩形 410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3" name="矩形 4102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矩形 4103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矩形 4104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6" name="矩形 4105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7" name="矩形 410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08" name="矩形 4107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9" name="矩形 4108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10" name="标题 410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11" name="文本占位符 4110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12" name="日期占位符 411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Tx/>
            </a:pP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SQL 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75000"/>
            </a:pPr>
            <a:endParaRPr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DML modifying contents</a:t>
            </a:r>
            <a:endParaRPr lang="en-US" altLang="zh-CN"/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GB" dirty="0"/>
              <a:t>	</a:t>
            </a:r>
            <a:r>
              <a:rPr lang="en-GB" altLang="zh-CN" b="1"/>
              <a:t>INSERT	allows insertion of records into a table</a:t>
            </a:r>
            <a:endParaRPr lang="en-GB" altLang="zh-CN" b="1"/>
          </a:p>
          <a:p>
            <a:r>
              <a:rPr lang="en-GB" altLang="zh-CN" b="1"/>
              <a:t>	UPDATE	updates existing rows in a table</a:t>
            </a:r>
            <a:endParaRPr lang="en-GB" altLang="zh-CN" b="1"/>
          </a:p>
          <a:p>
            <a:r>
              <a:rPr lang="en-GB" altLang="zh-CN" b="1"/>
              <a:t>	DELETE	removes unwanted rows from a table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Insert </a:t>
            </a:r>
            <a:endParaRPr lang="en-US" altLang="zh-CN"/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GB" altLang="zh-CN" b="1"/>
              <a:t>INSERT INTO </a:t>
            </a:r>
            <a:r>
              <a:rPr lang="en-GB" altLang="zh-CN" b="1" err="1"/>
              <a:t>emp</a:t>
            </a:r>
            <a:r>
              <a:rPr lang="en-GB" altLang="zh-CN" b="1"/>
              <a:t> (</a:t>
            </a:r>
            <a:r>
              <a:rPr lang="en-GB" altLang="zh-CN" b="1" err="1"/>
              <a:t>empno</a:t>
            </a:r>
            <a:r>
              <a:rPr lang="en-GB" altLang="zh-CN" b="1"/>
              <a:t>, </a:t>
            </a:r>
            <a:r>
              <a:rPr lang="en-GB" altLang="zh-CN" b="1" err="1"/>
              <a:t>ename</a:t>
            </a:r>
            <a:r>
              <a:rPr lang="en-GB" altLang="zh-CN" b="1"/>
              <a:t>, job, mgr, </a:t>
            </a:r>
            <a:r>
              <a:rPr lang="en-GB" altLang="zh-CN" b="1" err="1"/>
              <a:t>hiredate</a:t>
            </a:r>
            <a:r>
              <a:rPr lang="en-GB" altLang="zh-CN" b="1"/>
              <a:t>, </a:t>
            </a:r>
            <a:r>
              <a:rPr lang="en-GB" altLang="zh-CN" b="1" err="1"/>
              <a:t>sal</a:t>
            </a:r>
            <a:r>
              <a:rPr lang="en-GB" altLang="zh-CN" b="1"/>
              <a:t>, </a:t>
            </a:r>
            <a:r>
              <a:rPr lang="en-GB" altLang="zh-CN" b="1" err="1"/>
              <a:t>comm</a:t>
            </a:r>
            <a:r>
              <a:rPr lang="en-GB" altLang="zh-CN" b="1"/>
              <a:t>, 	</a:t>
            </a:r>
            <a:r>
              <a:rPr lang="en-GB" altLang="zh-CN" b="1" err="1"/>
              <a:t>deptno</a:t>
            </a:r>
            <a:r>
              <a:rPr lang="en-GB" altLang="zh-CN" b="1"/>
              <a:t>)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VALUES(7500, 'CAMPBELL', 'ANALYST', 7566, '30-OCT-1992', 24500,0, 40);	</a:t>
            </a:r>
            <a:endParaRPr lang="en-US" altLang="zh-CN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67587" name="文本占位符 675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None/>
            </a:pPr>
            <a:r>
              <a:rPr lang="en-GB" altLang="zh-CN" b="1"/>
              <a:t>1)UPDATE </a:t>
            </a:r>
            <a:r>
              <a:rPr lang="en-GB" altLang="zh-CN" b="1" err="1"/>
              <a:t>emp</a:t>
            </a:r>
            <a:r>
              <a:rPr lang="en-GB" altLang="zh-CN" b="1"/>
              <a:t> SET </a:t>
            </a:r>
            <a:r>
              <a:rPr lang="en-GB" altLang="zh-CN" b="1" err="1"/>
              <a:t>comm</a:t>
            </a:r>
            <a:r>
              <a:rPr lang="en-GB" altLang="zh-CN" b="1"/>
              <a:t> = 0;</a:t>
            </a:r>
            <a:endParaRPr lang="en-GB" altLang="zh-CN" b="1"/>
          </a:p>
          <a:p>
            <a:pPr>
              <a:lnSpc>
                <a:spcPct val="90000"/>
              </a:lnSpc>
            </a:pPr>
            <a:r>
              <a:rPr lang="en-GB" altLang="zh-CN" b="1"/>
              <a:t>To give a 15% raise to all Analysts and Clerks in department 20 could use;</a:t>
            </a:r>
            <a:endParaRPr lang="en-GB" altLang="zh-CN" b="1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UPDATE </a:t>
            </a:r>
            <a:r>
              <a:rPr lang="en-GB" altLang="zh-CN" b="1" err="1"/>
              <a:t>emp</a:t>
            </a:r>
            <a:endParaRPr lang="en-GB" altLang="zh-CN" b="1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SET </a:t>
            </a:r>
            <a:r>
              <a:rPr lang="en-GB" altLang="zh-CN" b="1" err="1"/>
              <a:t>sal</a:t>
            </a:r>
            <a:r>
              <a:rPr lang="en-GB" altLang="zh-CN" b="1"/>
              <a:t> = </a:t>
            </a:r>
            <a:r>
              <a:rPr lang="en-GB" altLang="zh-CN" b="1" err="1"/>
              <a:t>sal</a:t>
            </a:r>
            <a:r>
              <a:rPr lang="en-GB" altLang="zh-CN" b="1"/>
              <a:t>* 1.15</a:t>
            </a:r>
            <a:endParaRPr lang="en-GB" altLang="zh-CN" b="1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WHERE (job = 'ANALYST' OR job = 'CLERK')AND </a:t>
            </a:r>
            <a:r>
              <a:rPr lang="en-GB" altLang="zh-CN" b="1" err="1"/>
              <a:t>deptno</a:t>
            </a:r>
            <a:r>
              <a:rPr lang="en-GB" altLang="zh-CN" b="1"/>
              <a:t> = 20;</a:t>
            </a:r>
            <a:endParaRPr lang="en-US" altLang="zh-CN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800"/>
              <a:t>i.e. To remove from EMP all sales staff who made less than  100 commission last month enter: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/>
              <a:t>		</a:t>
            </a:r>
            <a:r>
              <a:rPr lang="en-GB" altLang="zh-CN" sz="2800" b="1"/>
              <a:t>DELETE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	WHERE job = 'SALESMAN'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	AND </a:t>
            </a:r>
            <a:r>
              <a:rPr lang="en-GB" altLang="zh-CN" sz="2800" b="1" err="1"/>
              <a:t>comm</a:t>
            </a:r>
            <a:r>
              <a:rPr lang="en-GB" altLang="zh-CN" sz="2800" b="1"/>
              <a:t> &lt; 100;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/>
              <a:t>To delete everything in a table :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/>
              <a:t>		</a:t>
            </a:r>
            <a:r>
              <a:rPr lang="en-GB" altLang="zh-CN" sz="2800" b="1"/>
              <a:t>DELETE FROM &lt;</a:t>
            </a:r>
            <a:r>
              <a:rPr lang="en-GB" altLang="zh-CN" sz="2800" b="1" err="1"/>
              <a:t>tablename</a:t>
            </a:r>
            <a:r>
              <a:rPr lang="en-GB" altLang="zh-CN" sz="2800" b="1"/>
              <a:t>&gt;;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/>
              <a:t>Query:</a:t>
            </a:r>
            <a:br>
              <a:rPr lang="en-GB" altLang="zh-CN" sz="4000" b="1"/>
            </a:br>
            <a:r>
              <a:rPr lang="en-GB" altLang="zh-CN" sz="4000" b="1"/>
              <a:t>THE SELECT STATEMENT</a:t>
            </a:r>
            <a:r>
              <a:rPr lang="en-GB" altLang="zh-CN" sz="4000"/>
              <a:t> </a:t>
            </a:r>
            <a:endParaRPr lang="en-US" altLang="zh-CN" sz="40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/>
              <a:t>The </a:t>
            </a:r>
            <a:r>
              <a:rPr lang="en-GB" altLang="zh-CN" sz="2800" b="1"/>
              <a:t>SELECT </a:t>
            </a:r>
            <a:r>
              <a:rPr lang="en-GB" altLang="zh-CN" sz="2800"/>
              <a:t>statement is the workhorse of query processing the basic statement is:-</a:t>
            </a: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 b="1"/>
              <a:t>SELECT </a:t>
            </a:r>
            <a:r>
              <a:rPr lang="en-GB" altLang="zh-CN" sz="2800"/>
              <a:t>COLUMN(S) </a:t>
            </a:r>
            <a:r>
              <a:rPr lang="en-GB" altLang="zh-CN" sz="2800" b="1"/>
              <a:t>FROM </a:t>
            </a:r>
            <a:r>
              <a:rPr lang="en-GB" altLang="zh-CN" sz="2800"/>
              <a:t>TABLENAME;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This is the minimum amount of detail which must be entered for a </a:t>
            </a:r>
            <a:r>
              <a:rPr lang="en-GB" altLang="zh-CN" sz="2800" b="1"/>
              <a:t>SELECT </a:t>
            </a:r>
            <a:r>
              <a:rPr lang="en-GB" altLang="zh-CN" sz="2800"/>
              <a:t>statement to work. 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Try the following examples:-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SELECT * FROM </a:t>
            </a:r>
            <a:r>
              <a:rPr lang="en-GB" altLang="zh-CN" sz="2800" b="1" err="1"/>
              <a:t>emp</a:t>
            </a:r>
            <a:r>
              <a:rPr lang="en-GB" altLang="zh-CN" sz="2800" b="1"/>
              <a:t>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Provides a listing of all the data (all columns) in the EMP table.</a:t>
            </a:r>
            <a:endParaRPr lang="en-US" altLang="zh-CN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b="1"/>
              <a:t>SELECT DISTINCT job FROM </a:t>
            </a:r>
            <a:r>
              <a:rPr lang="en-GB" altLang="zh-CN" b="1" err="1"/>
              <a:t>emp</a:t>
            </a:r>
            <a:r>
              <a:rPr lang="en-GB" altLang="zh-CN" b="1"/>
              <a:t>;</a:t>
            </a:r>
            <a:r>
              <a:rPr lang="en-GB" altLang="zh-CN"/>
              <a:t>  (without duplicates)</a:t>
            </a:r>
            <a:endParaRPr lang="en-GB" altLang="zh-CN"/>
          </a:p>
          <a:p>
            <a:r>
              <a:rPr lang="en-GB" altLang="zh-CN"/>
              <a:t>	List all the jobs in the EMP table eliminating duplicates.</a:t>
            </a:r>
            <a:endParaRPr lang="en-GB" altLang="zh-CN"/>
          </a:p>
          <a:p>
            <a:r>
              <a:rPr lang="en-GB" altLang="zh-CN"/>
              <a:t>	</a:t>
            </a:r>
            <a:r>
              <a:rPr lang="en-GB" altLang="zh-CN" b="1"/>
              <a:t>SELECT job, </a:t>
            </a:r>
            <a:r>
              <a:rPr lang="en-GB" altLang="zh-CN" b="1" err="1"/>
              <a:t>deptno</a:t>
            </a:r>
            <a:r>
              <a:rPr lang="en-GB" altLang="zh-CN" b="1"/>
              <a:t> FROM </a:t>
            </a:r>
            <a:r>
              <a:rPr lang="en-GB" altLang="zh-CN" b="1" err="1"/>
              <a:t>emp</a:t>
            </a:r>
            <a:r>
              <a:rPr lang="en-GB" altLang="zh-CN" b="1"/>
              <a:t>;</a:t>
            </a:r>
            <a:r>
              <a:rPr lang="en-GB" altLang="zh-CN"/>
              <a:t>  (with duplicates)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THE WHERE CLAUSE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A </a:t>
            </a:r>
            <a:r>
              <a:rPr lang="en-GB" altLang="zh-CN" b="1"/>
              <a:t>WHERE</a:t>
            </a:r>
            <a:r>
              <a:rPr lang="en-GB" altLang="zh-CN"/>
              <a:t>   clause causes a 'search' to be made and only those rows that meet the search condition are retrieved. </a:t>
            </a:r>
            <a:endParaRPr lang="en-GB" altLang="zh-CN"/>
          </a:p>
          <a:p>
            <a:r>
              <a:rPr lang="en-GB" altLang="zh-CN" b="1"/>
              <a:t>SELECT * FROM </a:t>
            </a:r>
            <a:r>
              <a:rPr lang="en-GB" altLang="zh-CN" b="1" err="1"/>
              <a:t>emp</a:t>
            </a:r>
            <a:r>
              <a:rPr lang="en-GB" altLang="zh-CN" b="1"/>
              <a:t> </a:t>
            </a:r>
            <a:endParaRPr lang="en-GB" altLang="zh-CN" b="1"/>
          </a:p>
          <a:p>
            <a:r>
              <a:rPr lang="en-GB" altLang="zh-CN" b="1"/>
              <a:t>		WHERE </a:t>
            </a:r>
            <a:r>
              <a:rPr lang="en-GB" altLang="zh-CN" b="1" err="1"/>
              <a:t>ename</a:t>
            </a:r>
            <a:r>
              <a:rPr lang="en-GB" altLang="zh-CN" b="1"/>
              <a:t> = 'JONES';</a:t>
            </a:r>
            <a:endParaRPr lang="en-GB" altLang="zh-CN" b="1"/>
          </a:p>
          <a:p>
            <a:r>
              <a:rPr lang="en-GB" altLang="zh-CN" b="1"/>
              <a:t> (Again note that the data is case sensitive, this would not find Jones)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000"/>
              <a:t>&lt;&gt;	not equal to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r>
              <a:rPr lang="en-GB" altLang="zh-CN" sz="2000" b="1"/>
              <a:t>SELECT * FROM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WHERE </a:t>
            </a:r>
            <a:r>
              <a:rPr lang="en-GB" altLang="zh-CN" sz="2000" b="1" err="1"/>
              <a:t>ename</a:t>
            </a:r>
            <a:r>
              <a:rPr lang="en-GB" altLang="zh-CN" sz="2000" b="1"/>
              <a:t> != 'FORD';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&gt;	greater than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r>
              <a:rPr lang="en-GB" altLang="zh-CN" sz="2000" b="1"/>
              <a:t>SELECT * FROM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WHERE </a:t>
            </a:r>
            <a:r>
              <a:rPr lang="en-GB" altLang="zh-CN" sz="2000" b="1" err="1"/>
              <a:t>sal</a:t>
            </a:r>
            <a:r>
              <a:rPr lang="en-GB" altLang="zh-CN" sz="2000" b="1"/>
              <a:t> &gt; 15000; 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&gt;=	greater than or equal to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r>
              <a:rPr lang="en-GB" altLang="zh-CN" sz="2000" b="1"/>
              <a:t>SELECT * FROM 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WHERE </a:t>
            </a:r>
            <a:r>
              <a:rPr lang="en-GB" altLang="zh-CN" sz="2000" b="1" err="1"/>
              <a:t>sal</a:t>
            </a:r>
            <a:r>
              <a:rPr lang="en-GB" altLang="zh-CN" sz="2000" b="1"/>
              <a:t> &gt;= 12000;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&lt;	less than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r>
              <a:rPr lang="en-GB" altLang="zh-CN" sz="2000" b="1"/>
              <a:t>SELECT * FROM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WHERE </a:t>
            </a:r>
            <a:r>
              <a:rPr lang="en-GB" altLang="zh-CN" sz="2000" b="1" err="1"/>
              <a:t>sal</a:t>
            </a:r>
            <a:r>
              <a:rPr lang="en-GB" altLang="zh-CN" sz="2000" b="1"/>
              <a:t> &lt; 15000;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Between ,and</a:t>
            </a:r>
            <a:endParaRPr lang="en-US" altLang="zh-CN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BETWEEN low AND high 		</a:t>
            </a:r>
            <a:r>
              <a:rPr lang="en-GB" altLang="zh-CN" sz="2400"/>
              <a:t>(values are inclusive)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*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</a:t>
            </a:r>
            <a:r>
              <a:rPr lang="en-GB" altLang="zh-CN" sz="2400" b="1" err="1"/>
              <a:t>sal</a:t>
            </a:r>
            <a:r>
              <a:rPr lang="en-GB" altLang="zh-CN" sz="2400" b="1"/>
              <a:t> BETWEEN 10000 AND 15000;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IN (VALUE1, VALUE2, VALUE3......) 	</a:t>
            </a:r>
            <a:r>
              <a:rPr lang="en-GB" altLang="zh-CN" sz="2400"/>
              <a:t>character strings must be 								enclosed in quotes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*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job IN ('CLERK', 'ANALYST');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Like</a:t>
            </a:r>
            <a:endParaRPr lang="en-US" altLang="zh-CN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 b="1"/>
              <a:t>SELECT *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WHERE </a:t>
            </a:r>
            <a:r>
              <a:rPr lang="en-GB" altLang="zh-CN" sz="2800" b="1" err="1"/>
              <a:t>ename</a:t>
            </a:r>
            <a:r>
              <a:rPr lang="en-GB" altLang="zh-CN" sz="2800" b="1"/>
              <a:t> LIKE '%A%';	</a:t>
            </a: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/>
              <a:t>% is for any number of characters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                                                                                    Selects all employees with an ‘A’                                                                                    in their name.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 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</a:t>
            </a:r>
            <a:r>
              <a:rPr lang="en-GB" altLang="zh-CN" sz="2800" b="1"/>
              <a:t>IS NULL	</a:t>
            </a:r>
            <a:r>
              <a:rPr lang="en-GB" altLang="zh-CN" sz="2800"/>
              <a:t>IS may only be used with </a:t>
            </a:r>
            <a:r>
              <a:rPr lang="en-GB" altLang="zh-CN" sz="2800" err="1"/>
              <a:t>NULL's(this</a:t>
            </a:r>
            <a:r>
              <a:rPr lang="en-GB" altLang="zh-CN" sz="2800"/>
              <a:t> means the variable has no value)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 anchor="ctr"/>
          <a:p>
            <a:r>
              <a:rPr lang="en-US" altLang="zh-CN" sz="4000" b="1"/>
              <a:t>Some interesting facts about SQL:</a:t>
            </a:r>
            <a:endParaRPr lang="en-US" altLang="zh-CN" sz="4000" b="1"/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953000"/>
          </a:xfrm>
        </p:spPr>
        <p:txBody>
          <a:bodyPr/>
          <a:p>
            <a:pPr>
              <a:buNone/>
            </a:pPr>
            <a:r>
              <a:rPr lang="en-US" altLang="zh-CN" b="1"/>
              <a:t>Full name of SQL --- </a:t>
            </a:r>
            <a:r>
              <a:rPr lang="en-US" altLang="zh-CN" b="1">
                <a:solidFill>
                  <a:schemeClr val="accent1"/>
                </a:solidFill>
              </a:rPr>
              <a:t>S</a:t>
            </a:r>
            <a:r>
              <a:rPr lang="en-US" altLang="zh-CN" b="1"/>
              <a:t>tructural </a:t>
            </a:r>
            <a:r>
              <a:rPr lang="en-US" altLang="zh-CN" b="1">
                <a:solidFill>
                  <a:schemeClr val="accent1"/>
                </a:solidFill>
              </a:rPr>
              <a:t>Q</a:t>
            </a:r>
            <a:r>
              <a:rPr lang="en-US" altLang="zh-CN" b="1"/>
              <a:t>uery </a:t>
            </a:r>
            <a:r>
              <a:rPr lang="en-US" altLang="zh-CN" b="1">
                <a:solidFill>
                  <a:schemeClr val="accent1"/>
                </a:solidFill>
              </a:rPr>
              <a:t>L</a:t>
            </a:r>
            <a:r>
              <a:rPr lang="en-US" altLang="zh-CN" b="1"/>
              <a:t>anguage</a:t>
            </a:r>
            <a:endParaRPr lang="en-US" altLang="zh-CN" b="1"/>
          </a:p>
          <a:p>
            <a:r>
              <a:rPr lang="en-US" altLang="zh-CN" b="1"/>
              <a:t>Old name --- SEQUEL (</a:t>
            </a:r>
            <a:r>
              <a:rPr lang="en-US" altLang="zh-CN" b="1">
                <a:solidFill>
                  <a:schemeClr val="accent1"/>
                </a:solidFill>
              </a:rPr>
              <a:t>S</a:t>
            </a:r>
            <a:r>
              <a:rPr lang="en-US" altLang="zh-CN" b="1"/>
              <a:t>tructural </a:t>
            </a:r>
            <a:r>
              <a:rPr lang="en-US" altLang="zh-CN" b="1">
                <a:solidFill>
                  <a:schemeClr val="accent1"/>
                </a:solidFill>
              </a:rPr>
              <a:t>E</a:t>
            </a:r>
            <a:r>
              <a:rPr lang="en-US" altLang="zh-CN" b="1"/>
              <a:t>nglish </a:t>
            </a:r>
            <a:r>
              <a:rPr lang="en-US" altLang="zh-CN" b="1" err="1">
                <a:solidFill>
                  <a:schemeClr val="accent1"/>
                </a:solidFill>
              </a:rPr>
              <a:t>QUE</a:t>
            </a:r>
            <a:r>
              <a:rPr lang="en-US" altLang="zh-CN" b="1" err="1"/>
              <a:t>ry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/>
                </a:solidFill>
              </a:rPr>
              <a:t>L</a:t>
            </a:r>
            <a:r>
              <a:rPr lang="en-US" altLang="zh-CN" b="1"/>
              <a:t>anguage)</a:t>
            </a:r>
            <a:endParaRPr lang="en-US" altLang="zh-CN" b="1"/>
          </a:p>
          <a:p>
            <a:r>
              <a:rPr lang="en-US" altLang="zh-CN" b="1" err="1"/>
              <a:t>First developed at IBM's San Jose (now Almaden</a:t>
            </a:r>
            <a:r>
              <a:rPr lang="en-US" altLang="zh-CN" b="1"/>
              <a:t>) Research Lab. in 1974.</a:t>
            </a:r>
            <a:endParaRPr lang="en-US" altLang="zh-CN" b="1"/>
          </a:p>
          <a:p>
            <a:r>
              <a:rPr lang="en-US" altLang="zh-CN" b="1"/>
              <a:t>Over 100 SQL-based products in the market.</a:t>
            </a:r>
            <a:endParaRPr lang="en-US" altLang="zh-CN" b="1"/>
          </a:p>
          <a:p>
            <a:pPr>
              <a:buNone/>
            </a:pPr>
            <a:r>
              <a:rPr lang="en-US" altLang="zh-CN" b="1"/>
              <a:t>   E.g.: Oracle, Sybase, Ingres, Informix, DB2.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charRg st="4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charRg st="4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charRg st="10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charRg st="10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7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charRg st="17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charRg st="174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1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charRg st="21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charRg st="21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p>
            <a:pPr>
              <a:lnSpc>
                <a:spcPct val="80000"/>
              </a:lnSpc>
            </a:pP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, </a:t>
            </a:r>
            <a:r>
              <a:rPr lang="en-GB" altLang="zh-CN" sz="2400" b="1" err="1"/>
              <a:t>empno</a:t>
            </a:r>
            <a:r>
              <a:rPr lang="en-GB" altLang="zh-CN" sz="2400" b="1"/>
              <a:t>, </a:t>
            </a:r>
            <a:r>
              <a:rPr lang="en-GB" altLang="zh-CN" sz="2400" b="1" err="1"/>
              <a:t>deptno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WHERE job = 'CLERK';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List the names, numbers and departments of  all the Clerks.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, </a:t>
            </a:r>
            <a:r>
              <a:rPr lang="en-GB" altLang="zh-CN" sz="2400" b="1" err="1"/>
              <a:t>sal</a:t>
            </a:r>
            <a:r>
              <a:rPr lang="en-GB" altLang="zh-CN" sz="2400" b="1"/>
              <a:t>, </a:t>
            </a:r>
            <a:r>
              <a:rPr lang="en-GB" altLang="zh-CN" sz="2400" b="1" err="1"/>
              <a:t>comm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WHERE  </a:t>
            </a:r>
            <a:r>
              <a:rPr lang="en-GB" altLang="zh-CN" sz="2400" b="1" err="1"/>
              <a:t>comm</a:t>
            </a:r>
            <a:r>
              <a:rPr lang="en-GB" altLang="zh-CN" sz="2400" b="1"/>
              <a:t> &gt; </a:t>
            </a:r>
            <a:r>
              <a:rPr lang="en-GB" altLang="zh-CN" sz="2400" b="1" err="1"/>
              <a:t>sal</a:t>
            </a:r>
            <a:r>
              <a:rPr lang="en-GB" altLang="zh-CN" sz="2400" b="1"/>
              <a:t>;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Find the employees whose commission is greater than their salary.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, job, </a:t>
            </a:r>
            <a:r>
              <a:rPr lang="en-GB" altLang="zh-CN" sz="2400" b="1" err="1"/>
              <a:t>sal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WHERE </a:t>
            </a:r>
            <a:r>
              <a:rPr lang="en-GB" altLang="zh-CN" sz="2400" b="1" err="1"/>
              <a:t>sal</a:t>
            </a:r>
            <a:r>
              <a:rPr lang="en-GB" altLang="zh-CN" sz="2400" b="1"/>
              <a:t> BETWEEN 12000 AND 14000;</a:t>
            </a:r>
            <a:r>
              <a:rPr lang="en-GB" altLang="zh-CN" sz="2400"/>
              <a:t>Finds all employees who earn between 12,000 and 14,000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 job NOT IN ('CLERK', 'ANALYST', 'SALESMAN');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, </a:t>
            </a:r>
            <a:r>
              <a:rPr lang="en-GB" altLang="zh-CN" sz="2400" b="1" err="1"/>
              <a:t>deptno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</a:t>
            </a:r>
            <a:r>
              <a:rPr lang="en-GB" altLang="zh-CN" sz="2400" b="1" err="1"/>
              <a:t>ename</a:t>
            </a:r>
            <a:r>
              <a:rPr lang="en-GB" altLang="zh-CN" sz="2400" b="1"/>
              <a:t> = 'FORD';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</a:t>
            </a:r>
            <a:r>
              <a:rPr lang="en-GB" altLang="zh-CN" sz="2400"/>
              <a:t>Finds the departments that employees called Ford work in.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ename</a:t>
            </a:r>
            <a:r>
              <a:rPr lang="en-GB" altLang="zh-CN" sz="2400" b="1"/>
              <a:t>, </a:t>
            </a:r>
            <a:r>
              <a:rPr lang="en-GB" altLang="zh-CN" sz="2400" b="1" err="1"/>
              <a:t>deptno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</a:t>
            </a:r>
            <a:r>
              <a:rPr lang="en-GB" altLang="zh-CN" sz="2400" b="1" err="1"/>
              <a:t>ename</a:t>
            </a:r>
            <a:r>
              <a:rPr lang="en-GB" altLang="zh-CN" sz="2400" b="1"/>
              <a:t> LIKE '__A%';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</a:t>
            </a:r>
            <a:r>
              <a:rPr lang="en-GB" altLang="zh-CN" sz="2400"/>
              <a:t>Finds employee names that have an A as the 3rd letter i.e. Blake, Clark etc. 	(Note - there are 2 underscores before the A)</a:t>
            </a:r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And or not</a:t>
            </a:r>
            <a:endParaRPr lang="en-US" altLang="zh-CN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000" b="1"/>
              <a:t>SELECT * FROM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 		WHERE job = 'MANAGER'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OR job = 'CLERK'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AND </a:t>
            </a:r>
            <a:r>
              <a:rPr lang="en-GB" altLang="zh-CN" sz="2000" b="1" err="1"/>
              <a:t>deptno</a:t>
            </a:r>
            <a:r>
              <a:rPr lang="en-GB" altLang="zh-CN" sz="2000" b="1"/>
              <a:t> = 10;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 	Find everyone whose job title is manager, and all the clerks in department 10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</a:t>
            </a:r>
            <a:r>
              <a:rPr lang="en-GB" altLang="zh-CN" sz="2000" b="1"/>
              <a:t>SELECT * FROM </a:t>
            </a:r>
            <a:r>
              <a:rPr lang="en-GB" altLang="zh-CN" sz="2000" b="1" err="1"/>
              <a:t>emp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WHERE job = 'MANAGER'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OR( job = 'CLERK'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		AND </a:t>
            </a:r>
            <a:r>
              <a:rPr lang="en-GB" altLang="zh-CN" sz="2000" b="1" err="1"/>
              <a:t>deptno</a:t>
            </a:r>
            <a:r>
              <a:rPr lang="en-GB" altLang="zh-CN" sz="2000" b="1"/>
              <a:t> = 10);       </a:t>
            </a:r>
            <a:r>
              <a:rPr lang="en-GB" altLang="zh-CN" sz="2000"/>
              <a:t>(use of parentheses to clarify.)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/>
              <a:t>Any  group of search conditions can be negated by enclosing the statement in parentheses and preceding them with  NOT.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</a:t>
            </a:r>
            <a:r>
              <a:rPr lang="en-GB" altLang="zh-CN" sz="2800" b="1"/>
              <a:t>SELECT *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WHERE NOT (job = 'MANAGER'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OR job = 'CLERK')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AND </a:t>
            </a:r>
            <a:r>
              <a:rPr lang="en-GB" altLang="zh-CN" sz="2800" b="1" err="1"/>
              <a:t>deptno</a:t>
            </a:r>
            <a:r>
              <a:rPr lang="en-GB" altLang="zh-CN" sz="2800" b="1"/>
              <a:t> = 10;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Find anyone who is neither a manager nor a clerk but is in department 10.</a:t>
            </a:r>
            <a:endParaRPr lang="en-US" altLang="zh-CN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/>
              <a:t>THE ORDER BY CLAUSE</a:t>
            </a:r>
            <a:br>
              <a:rPr lang="en-US" altLang="zh-CN" sz="4000" b="1"/>
            </a:br>
            <a:endParaRPr lang="en-US" altLang="zh-CN" sz="4000" b="1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The use of ORDER BY causes data to be sorted (by default) as follows:-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NUMERICS		ascending order by value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DATES		chronological order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CHAR			alphabetically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The keyword DESC causes the sort to be reversed.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NULL values in a sorted column will always be sorted high, i.e. they will be first when values are sorted in descending order and last when sorted in ascending order.</a:t>
            </a:r>
            <a:r>
              <a:rPr lang="en-GB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b="1"/>
              <a:t>SELECT </a:t>
            </a:r>
            <a:r>
              <a:rPr lang="en-GB" altLang="zh-CN" b="1" err="1"/>
              <a:t>empno</a:t>
            </a:r>
            <a:r>
              <a:rPr lang="en-GB" altLang="zh-CN" b="1"/>
              <a:t>, </a:t>
            </a:r>
            <a:r>
              <a:rPr lang="en-GB" altLang="zh-CN" b="1" err="1"/>
              <a:t>ename</a:t>
            </a:r>
            <a:r>
              <a:rPr lang="en-GB" altLang="zh-CN" b="1"/>
              <a:t>, </a:t>
            </a:r>
            <a:r>
              <a:rPr lang="en-GB" altLang="zh-CN" b="1" err="1"/>
              <a:t>hiredate</a:t>
            </a:r>
            <a:r>
              <a:rPr lang="en-GB" altLang="zh-CN" b="1"/>
              <a:t> </a:t>
            </a:r>
            <a:endParaRPr lang="en-GB" altLang="zh-CN" b="1"/>
          </a:p>
          <a:p>
            <a:r>
              <a:rPr lang="en-GB" altLang="zh-CN" b="1"/>
              <a:t>FROM </a:t>
            </a:r>
            <a:r>
              <a:rPr lang="en-GB" altLang="zh-CN" b="1" err="1"/>
              <a:t>emp</a:t>
            </a:r>
            <a:endParaRPr lang="en-GB" altLang="zh-CN" b="1"/>
          </a:p>
          <a:p>
            <a:r>
              <a:rPr lang="en-GB" altLang="zh-CN" b="1"/>
              <a:t>ORDER BY </a:t>
            </a:r>
            <a:r>
              <a:rPr lang="en-GB" altLang="zh-CN" b="1" err="1"/>
              <a:t>hiredate</a:t>
            </a:r>
            <a:r>
              <a:rPr lang="en-GB" altLang="zh-CN" b="1"/>
              <a:t>;</a:t>
            </a:r>
            <a:endParaRPr lang="en-GB" altLang="zh-CN" b="1"/>
          </a:p>
          <a:p>
            <a:r>
              <a:rPr lang="en-GB" altLang="zh-CN" b="1"/>
              <a:t>	</a:t>
            </a:r>
            <a:r>
              <a:rPr lang="en-GB" altLang="zh-CN"/>
              <a:t>Shows details of employees with earliest </a:t>
            </a:r>
            <a:r>
              <a:rPr lang="en-GB" altLang="zh-CN" err="1"/>
              <a:t>hiredates</a:t>
            </a:r>
            <a:r>
              <a:rPr lang="en-GB" altLang="zh-CN"/>
              <a:t> first.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 b="1"/>
              <a:t>SELECT job, </a:t>
            </a:r>
            <a:r>
              <a:rPr lang="en-GB" altLang="zh-CN" sz="2800" b="1" err="1"/>
              <a:t>sal</a:t>
            </a:r>
            <a:r>
              <a:rPr lang="en-GB" altLang="zh-CN" sz="2800" b="1"/>
              <a:t>, </a:t>
            </a:r>
            <a:r>
              <a:rPr lang="en-GB" altLang="zh-CN" sz="2800" b="1" err="1"/>
              <a:t>ename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ORDER BY job, </a:t>
            </a:r>
            <a:r>
              <a:rPr lang="en-GB" altLang="zh-CN" sz="2800" b="1" err="1"/>
              <a:t>sal</a:t>
            </a:r>
            <a:r>
              <a:rPr lang="en-GB" altLang="zh-CN" sz="2800" b="1"/>
              <a:t> DESC;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To order all employees by job, and within job, put them in descending salary 	order;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</a:t>
            </a:r>
            <a:r>
              <a:rPr lang="en-GB" altLang="zh-CN" sz="2800" b="1"/>
              <a:t>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, job, </a:t>
            </a:r>
            <a:r>
              <a:rPr lang="en-GB" altLang="zh-CN" sz="2800" b="1" err="1"/>
              <a:t>sal</a:t>
            </a:r>
            <a:r>
              <a:rPr lang="en-GB" altLang="zh-CN" sz="2800" b="1"/>
              <a:t>, </a:t>
            </a:r>
            <a:r>
              <a:rPr lang="en-GB" altLang="zh-CN" sz="2800" b="1" err="1"/>
              <a:t>comm</a:t>
            </a:r>
            <a:r>
              <a:rPr lang="en-GB" altLang="zh-CN" sz="2800" b="1"/>
              <a:t>, </a:t>
            </a:r>
            <a:r>
              <a:rPr lang="en-GB" altLang="zh-CN" sz="2800" b="1" err="1"/>
              <a:t>deptno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ORDER BY 3;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/>
              <a:t>Lists employees in salary order (salary is the 3rd item in the SELECT  list) 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JOINING TABLES</a:t>
            </a:r>
            <a:endParaRPr lang="en-US" altLang="zh-CN" b="1"/>
          </a:p>
        </p:txBody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p>
            <a:r>
              <a:rPr lang="en-US" altLang="zh-CN"/>
              <a:t>What if we want to combine two tables for some information?</a:t>
            </a:r>
            <a:endParaRPr lang="en-US" altLang="zh-CN"/>
          </a:p>
          <a:p>
            <a:r>
              <a:rPr lang="en-GB" altLang="zh-CN" b="1"/>
              <a:t>EMP:{EMPNO, ENAME,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US" altLang="zh-CN" b="1"/>
              <a:t>  DEPTNO}</a:t>
            </a:r>
            <a:endParaRPr lang="en-US" altLang="zh-CN" b="1"/>
          </a:p>
          <a:p>
            <a:r>
              <a:rPr lang="en-GB" altLang="zh-CN" b="1"/>
              <a:t>DEPT:{DEPTNO</a:t>
            </a:r>
            <a:r>
              <a:rPr lang="en-US" altLang="zh-CN" b="1"/>
              <a:t> ,DNAME,LOC} EMP-</a:t>
            </a:r>
            <a:endParaRPr lang="en-US" altLang="zh-CN" b="1"/>
          </a:p>
          <a:p>
            <a:r>
              <a:rPr lang="en-US" altLang="zh-CN" b="1"/>
              <a:t>Into:</a:t>
            </a:r>
            <a:endParaRPr lang="en-US" altLang="zh-CN" b="1"/>
          </a:p>
          <a:p>
            <a:r>
              <a:rPr lang="en-GB" altLang="zh-CN" b="1"/>
              <a:t>EMP-DEPT:{EMPNO, ENAME,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GB" altLang="zh-CN" b="1"/>
              <a:t>DEPTNO</a:t>
            </a:r>
            <a:r>
              <a:rPr lang="en-US" altLang="zh-CN" b="1"/>
              <a:t> ,DNAME,LOC}</a:t>
            </a:r>
            <a:endParaRPr lang="en-US" altLang="zh-CN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JOINING TABLES</a:t>
            </a:r>
            <a:r>
              <a:rPr lang="en-GB" altLang="zh-CN"/>
              <a:t> in SQL</a:t>
            </a:r>
            <a:endParaRPr lang="en-US" altLang="zh-CN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 b="1"/>
              <a:t>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, loc 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FROM </a:t>
            </a:r>
            <a:r>
              <a:rPr lang="en-GB" altLang="zh-CN" sz="2800" b="1" err="1"/>
              <a:t>emp</a:t>
            </a:r>
            <a:r>
              <a:rPr lang="en-GB" altLang="zh-CN" sz="2800" b="1"/>
              <a:t>, dept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WHERE </a:t>
            </a:r>
            <a:r>
              <a:rPr lang="en-GB" altLang="zh-CN" sz="2800" b="1" err="1"/>
              <a:t>ename</a:t>
            </a:r>
            <a:r>
              <a:rPr lang="en-GB" altLang="zh-CN" sz="2800" b="1"/>
              <a:t> = 'ALLEN' 	(search condition)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AND </a:t>
            </a:r>
            <a:r>
              <a:rPr lang="en-GB" altLang="zh-CN" sz="2800" b="1" err="1"/>
              <a:t>emp.deptno</a:t>
            </a:r>
            <a:r>
              <a:rPr lang="en-GB" altLang="zh-CN" sz="2800" b="1"/>
              <a:t> = </a:t>
            </a:r>
            <a:r>
              <a:rPr lang="en-GB" altLang="zh-CN" sz="2800" b="1" err="1"/>
              <a:t>dept.deptno</a:t>
            </a:r>
            <a:r>
              <a:rPr lang="en-GB" altLang="zh-CN" sz="2800" b="1"/>
              <a:t>;     ((join condition)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 Find Allen's name and salary from the EMP table and location of Allen's 	department from the DEPT  table.</a:t>
            </a:r>
            <a:endParaRPr lang="en-US" altLang="zh-CN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Alias for a table</a:t>
            </a:r>
            <a:endParaRPr lang="en-US" altLang="zh-CN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p>
            <a:pPr>
              <a:lnSpc>
                <a:spcPct val="90000"/>
              </a:lnSpc>
            </a:pPr>
            <a:r>
              <a:rPr lang="en-GB" altLang="zh-CN" sz="2400"/>
              <a:t>Table names can be abbreviated in order to simplify what is typed in with the </a:t>
            </a:r>
            <a:r>
              <a:rPr lang="en-GB" altLang="zh-CN" sz="2400" err="1"/>
              <a:t>query.In</a:t>
            </a:r>
            <a:r>
              <a:rPr lang="en-GB" altLang="zh-CN" sz="2400"/>
              <a:t> this example E and D are abbreviated names for </a:t>
            </a:r>
            <a:r>
              <a:rPr lang="en-GB" altLang="zh-CN" sz="2400" err="1"/>
              <a:t>emp</a:t>
            </a:r>
            <a:r>
              <a:rPr lang="en-GB" altLang="zh-CN" sz="2400"/>
              <a:t> and dept.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List the department name and all employee data for employees that work in </a:t>
            </a:r>
            <a:r>
              <a:rPr lang="en-GB" altLang="zh-CN" sz="2400" err="1"/>
              <a:t>luton</a:t>
            </a:r>
            <a:r>
              <a:rPr lang="en-GB" altLang="zh-CN" sz="2400"/>
              <a:t>;</a:t>
            </a:r>
            <a:endParaRPr lang="en-GB" altLang="zh-CN" sz="2400"/>
          </a:p>
          <a:p>
            <a:pPr>
              <a:lnSpc>
                <a:spcPct val="90000"/>
              </a:lnSpc>
              <a:buNone/>
            </a:pPr>
            <a:r>
              <a:rPr lang="en-GB" altLang="zh-CN" sz="2400" b="1"/>
              <a:t>SELECT </a:t>
            </a:r>
            <a:r>
              <a:rPr lang="en-GB" altLang="zh-CN" sz="2400" b="1" err="1"/>
              <a:t>dname</a:t>
            </a:r>
            <a:r>
              <a:rPr lang="en-GB" altLang="zh-CN" sz="2400" b="1"/>
              <a:t>, E.*  </a:t>
            </a:r>
            <a:endParaRPr lang="en-GB" altLang="zh-CN" sz="2400" b="1"/>
          </a:p>
          <a:p>
            <a:pPr>
              <a:lnSpc>
                <a:spcPct val="90000"/>
              </a:lnSpc>
              <a:buNone/>
            </a:pPr>
            <a:r>
              <a:rPr lang="en-GB" altLang="zh-CN" sz="2400" b="1"/>
              <a:t>FROM </a:t>
            </a:r>
            <a:r>
              <a:rPr lang="en-GB" altLang="zh-CN" sz="2400" b="1" err="1"/>
              <a:t>emp</a:t>
            </a:r>
            <a:r>
              <a:rPr lang="en-GB" altLang="zh-CN" sz="2400" b="1"/>
              <a:t> E, dept D</a:t>
            </a:r>
            <a:endParaRPr lang="en-GB" altLang="zh-CN" sz="2400" b="1"/>
          </a:p>
          <a:p>
            <a:pPr>
              <a:lnSpc>
                <a:spcPct val="90000"/>
              </a:lnSpc>
              <a:buNone/>
            </a:pPr>
            <a:r>
              <a:rPr lang="en-GB" altLang="zh-CN" sz="2400" b="1"/>
              <a:t>WHERE </a:t>
            </a:r>
            <a:r>
              <a:rPr lang="en-GB" altLang="zh-CN" sz="2400" b="1" err="1"/>
              <a:t>E.deptno</a:t>
            </a:r>
            <a:r>
              <a:rPr lang="en-GB" altLang="zh-CN" sz="2400" b="1"/>
              <a:t> = </a:t>
            </a:r>
            <a:r>
              <a:rPr lang="en-GB" altLang="zh-CN" sz="2400" b="1" err="1"/>
              <a:t>D.deptno</a:t>
            </a:r>
            <a:r>
              <a:rPr lang="en-GB" altLang="zh-CN" sz="2400" b="1"/>
              <a:t> AND loc = 'LUTON'</a:t>
            </a:r>
            <a:endParaRPr lang="en-GB" altLang="zh-CN" sz="2400" b="1"/>
          </a:p>
          <a:p>
            <a:pPr>
              <a:lnSpc>
                <a:spcPct val="90000"/>
              </a:lnSpc>
              <a:buNone/>
            </a:pPr>
            <a:r>
              <a:rPr lang="en-GB" altLang="zh-CN" sz="2400" b="1"/>
              <a:t>ORDER BY </a:t>
            </a:r>
            <a:r>
              <a:rPr lang="en-GB" altLang="zh-CN" sz="2400" b="1" err="1"/>
              <a:t>E.deptno</a:t>
            </a:r>
            <a:r>
              <a:rPr lang="en-GB" altLang="zh-CN" sz="2400" b="1"/>
              <a:t>;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Note – if we didn’t have ORDER BY </a:t>
            </a:r>
            <a:r>
              <a:rPr lang="en-GB" altLang="zh-CN" sz="2400" b="1" err="1"/>
              <a:t>E.deptno</a:t>
            </a:r>
            <a:r>
              <a:rPr lang="en-GB" altLang="zh-CN" sz="2400" b="1"/>
              <a:t>, but had ORDER BY </a:t>
            </a:r>
            <a:r>
              <a:rPr lang="en-GB" altLang="zh-CN" sz="2400" b="1" err="1"/>
              <a:t>deptno</a:t>
            </a:r>
            <a:r>
              <a:rPr lang="en-GB" altLang="zh-CN" sz="2400" b="1"/>
              <a:t>--a syntax error!!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 anchor="ctr"/>
          <a:p>
            <a:r>
              <a:rPr lang="en-US" altLang="zh-CN" sz="4000" b="1"/>
              <a:t>Major Components of SQL (1)</a:t>
            </a:r>
            <a:endParaRPr lang="en-US" altLang="zh-CN"/>
          </a:p>
        </p:txBody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p>
            <a:r>
              <a:rPr lang="en-US" altLang="zh-CN" sz="3600" b="1"/>
              <a:t>DDL --- Data Definition Language used to define tables.</a:t>
            </a:r>
            <a:endParaRPr lang="en-US" altLang="zh-CN" sz="3600" b="1"/>
          </a:p>
          <a:p>
            <a:r>
              <a:rPr lang="en-US" altLang="zh-CN" sz="3600" b="1"/>
              <a:t>DML --- Data Manipulation Language (Interactive DML, ISQL) used to manipulate data directly.</a:t>
            </a:r>
            <a:endParaRPr lang="en-US" altLang="zh-CN" sz="3600" b="1"/>
          </a:p>
          <a:p>
            <a:r>
              <a:rPr lang="en-US" altLang="zh-CN" sz="3600" b="1"/>
              <a:t>Embedded DML (Embedded SQL) which supports the manipulation of data from a program in a high-level programming language.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Joining a Table to Itself</a:t>
            </a:r>
            <a:endParaRPr lang="en-US" altLang="zh-CN" b="1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  <a:buNone/>
            </a:pPr>
            <a:r>
              <a:rPr lang="en-GB" altLang="zh-CN" sz="2800" b="1"/>
              <a:t>We want to know the workers who earn more than their manager.</a:t>
            </a: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 b="1"/>
              <a:t>EMP:{EMPNO, ENAME,</a:t>
            </a:r>
            <a:r>
              <a:rPr lang="en-GB" altLang="zh-CN" sz="2800" b="1">
                <a:solidFill>
                  <a:srgbClr val="FF0000"/>
                </a:solidFill>
              </a:rPr>
              <a:t>MGR</a:t>
            </a:r>
            <a:r>
              <a:rPr lang="en-US" altLang="zh-CN" sz="2800" b="1">
                <a:latin typeface="Arial" panose="020B0604020202020204" pitchFamily="34" charset="0"/>
              </a:rPr>
              <a:t>…</a:t>
            </a:r>
            <a:r>
              <a:rPr lang="en-US" altLang="zh-CN" sz="2800" b="1"/>
              <a:t> ,SAL}</a:t>
            </a:r>
            <a:endParaRPr lang="en-US" altLang="zh-CN" sz="2800" b="1"/>
          </a:p>
          <a:p>
            <a:pPr>
              <a:lnSpc>
                <a:spcPct val="80000"/>
              </a:lnSpc>
              <a:buNone/>
            </a:pP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 b="1"/>
              <a:t>SELECT </a:t>
            </a:r>
            <a:r>
              <a:rPr lang="en-GB" altLang="zh-CN" sz="2800" b="1" err="1"/>
              <a:t>WORKER.ename</a:t>
            </a:r>
            <a:r>
              <a:rPr lang="en-GB" altLang="zh-CN" sz="2800" b="1"/>
              <a:t>, </a:t>
            </a:r>
            <a:r>
              <a:rPr lang="en-GB" altLang="zh-CN" sz="2800" b="1" err="1"/>
              <a:t>WORKER.sal</a:t>
            </a:r>
            <a:r>
              <a:rPr lang="en-GB" altLang="zh-CN" sz="2800" b="1"/>
              <a:t> </a:t>
            </a: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 b="1"/>
              <a:t>FROM </a:t>
            </a:r>
            <a:r>
              <a:rPr lang="en-GB" altLang="zh-CN" sz="2800" b="1" err="1"/>
              <a:t>emp</a:t>
            </a:r>
            <a:r>
              <a:rPr lang="en-GB" altLang="zh-CN" sz="2800" b="1"/>
              <a:t> WORKER, </a:t>
            </a:r>
            <a:r>
              <a:rPr lang="en-GB" altLang="zh-CN" sz="2800" b="1" err="1"/>
              <a:t>emp</a:t>
            </a:r>
            <a:r>
              <a:rPr lang="en-GB" altLang="zh-CN" sz="2800" b="1"/>
              <a:t> MANAGER</a:t>
            </a:r>
            <a:endParaRPr lang="en-GB" altLang="zh-CN" sz="2800" b="1"/>
          </a:p>
          <a:p>
            <a:pPr>
              <a:lnSpc>
                <a:spcPct val="80000"/>
              </a:lnSpc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WORKER.mgr</a:t>
            </a:r>
            <a:r>
              <a:rPr lang="en-GB" altLang="zh-CN" sz="2800" b="1"/>
              <a:t> = </a:t>
            </a:r>
            <a:r>
              <a:rPr lang="en-GB" altLang="zh-CN" sz="2800" b="1" err="1"/>
              <a:t>MANAGER.empno</a:t>
            </a:r>
            <a:r>
              <a:rPr lang="en-GB" altLang="zh-CN" sz="2800" b="1"/>
              <a:t> AND </a:t>
            </a:r>
            <a:r>
              <a:rPr lang="en-GB" altLang="zh-CN" sz="2800" b="1" err="1"/>
              <a:t>WORKER.sal</a:t>
            </a:r>
            <a:r>
              <a:rPr lang="en-GB" altLang="zh-CN" sz="2800" b="1"/>
              <a:t> &gt; </a:t>
            </a:r>
            <a:r>
              <a:rPr lang="en-GB" altLang="zh-CN" sz="2800" b="1" err="1"/>
              <a:t>MANAGER.sal</a:t>
            </a:r>
            <a:r>
              <a:rPr lang="en-GB" altLang="zh-CN" sz="2800" b="1"/>
              <a:t>;</a:t>
            </a:r>
            <a:endParaRPr lang="en-GB" altLang="zh-CN" sz="2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800"/>
              <a:t>Find all employees that earn more than Jones.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 b="1"/>
              <a:t>SELECT </a:t>
            </a:r>
            <a:r>
              <a:rPr lang="en-GB" altLang="zh-CN" sz="2800" b="1" err="1"/>
              <a:t>X.ename</a:t>
            </a:r>
            <a:r>
              <a:rPr lang="en-GB" altLang="zh-CN" sz="2800" b="1"/>
              <a:t>, </a:t>
            </a:r>
            <a:r>
              <a:rPr lang="en-GB" altLang="zh-CN" sz="2800" b="1" err="1"/>
              <a:t>X.sal</a:t>
            </a:r>
            <a:r>
              <a:rPr lang="en-GB" altLang="zh-CN" sz="2800" b="1"/>
              <a:t>, </a:t>
            </a:r>
            <a:r>
              <a:rPr lang="en-GB" altLang="zh-CN" sz="2800" b="1" err="1"/>
              <a:t>X.job</a:t>
            </a:r>
            <a:r>
              <a:rPr lang="en-GB" altLang="zh-CN" sz="2800" b="1"/>
              <a:t>, </a:t>
            </a:r>
            <a:r>
              <a:rPr lang="en-GB" altLang="zh-CN" sz="2800" b="1" err="1"/>
              <a:t>Y.job</a:t>
            </a:r>
            <a:r>
              <a:rPr lang="en-GB" altLang="zh-CN" sz="2800" b="1"/>
              <a:t>, </a:t>
            </a:r>
            <a:r>
              <a:rPr lang="en-GB" altLang="zh-CN" sz="2800" b="1" err="1"/>
              <a:t>Y.ename</a:t>
            </a:r>
            <a:r>
              <a:rPr lang="en-GB" altLang="zh-CN" sz="2800" b="1"/>
              <a:t>, </a:t>
            </a:r>
            <a:r>
              <a:rPr lang="en-GB" altLang="zh-CN" sz="2800" b="1" err="1"/>
              <a:t>Y.sal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	FROM </a:t>
            </a:r>
            <a:r>
              <a:rPr lang="en-GB" altLang="zh-CN" sz="2800" b="1" err="1"/>
              <a:t>emp</a:t>
            </a:r>
            <a:r>
              <a:rPr lang="en-GB" altLang="zh-CN" sz="2800" b="1"/>
              <a:t> X, </a:t>
            </a:r>
            <a:r>
              <a:rPr lang="en-GB" altLang="zh-CN" sz="2800" b="1" err="1"/>
              <a:t>emp</a:t>
            </a:r>
            <a:r>
              <a:rPr lang="en-GB" altLang="zh-CN" sz="2800" b="1"/>
              <a:t> Y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		WHERE </a:t>
            </a:r>
            <a:r>
              <a:rPr lang="en-GB" altLang="zh-CN" sz="2800" b="1" err="1"/>
              <a:t>X.sal</a:t>
            </a:r>
            <a:r>
              <a:rPr lang="en-GB" altLang="zh-CN" sz="2800" b="1"/>
              <a:t> &gt; </a:t>
            </a:r>
            <a:r>
              <a:rPr lang="en-GB" altLang="zh-CN" sz="2800" b="1" err="1"/>
              <a:t>Y.sal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		AND </a:t>
            </a:r>
            <a:r>
              <a:rPr lang="en-GB" altLang="zh-CN" sz="2800" b="1" err="1"/>
              <a:t>Y.ename</a:t>
            </a:r>
            <a:r>
              <a:rPr lang="en-GB" altLang="zh-CN" sz="2800" b="1"/>
              <a:t> = 'JONES';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US" altLang="zh-CN" sz="2800" b="1"/>
              <a:t>How to change it if I want to know who earn not less than john?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SQL FUNCTIONS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 b="1"/>
              <a:t>string functions</a:t>
            </a:r>
            <a:r>
              <a:rPr lang="en-GB" altLang="zh-CN" sz="2800"/>
              <a:t> for searching and manipulating strings.</a:t>
            </a:r>
            <a:endParaRPr lang="en-GB" altLang="zh-CN" sz="2800"/>
          </a:p>
          <a:p>
            <a:r>
              <a:rPr lang="en-GB" altLang="zh-CN" sz="2800" b="1"/>
              <a:t>arithmetic functions </a:t>
            </a:r>
            <a:r>
              <a:rPr lang="en-GB" altLang="zh-CN" sz="2800"/>
              <a:t>for performing calculations on numeric values</a:t>
            </a:r>
            <a:endParaRPr lang="en-GB" altLang="zh-CN" sz="2800"/>
          </a:p>
          <a:p>
            <a:r>
              <a:rPr lang="en-GB" altLang="zh-CN" sz="2800" b="1"/>
              <a:t>aggregate functions </a:t>
            </a:r>
            <a:r>
              <a:rPr lang="en-GB" altLang="zh-CN" sz="2800"/>
              <a:t>for calculations on groups of data.</a:t>
            </a:r>
            <a:endParaRPr lang="en-US" altLang="zh-CN" sz="2800"/>
          </a:p>
          <a:p>
            <a:r>
              <a:rPr lang="en-GB" altLang="zh-CN" sz="2800" b="1"/>
              <a:t>date functions </a:t>
            </a:r>
            <a:r>
              <a:rPr lang="en-GB" altLang="zh-CN" sz="2800"/>
              <a:t>for reformatting and performing data arithmetic</a:t>
            </a:r>
            <a:endParaRPr lang="en-GB" altLang="zh-CN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 u="sng"/>
              <a:t>Useful string functions</a:t>
            </a:r>
            <a:br>
              <a:rPr lang="en-GB" altLang="zh-CN" sz="4000" b="1" u="sng"/>
            </a:br>
            <a:endParaRPr lang="en-US" altLang="zh-CN" sz="4000" b="1" u="sng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b="1"/>
              <a:t>DUAL. This table is only recognised by Oracle as a dummy table, and will never appear as an actual structure.  It is necessary because SQL insists on a FROM clause.</a:t>
            </a:r>
            <a:r>
              <a:rPr lang="en-GB" altLang="zh-CN"/>
              <a:t> </a:t>
            </a:r>
            <a:endParaRPr lang="en-GB" altLang="zh-CN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SELECT LOWER ('MR. SAMUEL HILLHOUSE') 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		FROM DUAL;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gives </a:t>
            </a:r>
            <a:r>
              <a:rPr lang="en-GB" altLang="zh-CN" sz="2400" b="1" err="1"/>
              <a:t>mr</a:t>
            </a:r>
            <a:r>
              <a:rPr lang="en-GB" altLang="zh-CN" sz="2400" b="1"/>
              <a:t>. </a:t>
            </a:r>
            <a:r>
              <a:rPr lang="en-GB" altLang="zh-CN" sz="2400" b="1" err="1"/>
              <a:t>samuel</a:t>
            </a:r>
            <a:r>
              <a:rPr lang="en-GB" altLang="zh-CN" sz="2400" b="1"/>
              <a:t> </a:t>
            </a:r>
            <a:r>
              <a:rPr lang="en-GB" altLang="zh-CN" sz="2400" b="1" err="1"/>
              <a:t>hillhouse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 err="1"/>
              <a:t>INITCAP</a:t>
            </a:r>
            <a:r>
              <a:rPr lang="en-GB" altLang="zh-CN" sz="2400" err="1"/>
              <a:t>(string</a:t>
            </a:r>
            <a:r>
              <a:rPr lang="en-GB" altLang="zh-CN" sz="2400"/>
              <a:t>)						</a:t>
            </a:r>
            <a:r>
              <a:rPr lang="en-GB" altLang="zh-CN" sz="2400" b="1"/>
              <a:t>SELECT INITCAP ('MR. SAMUEL HILLHOUSE')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		 FROM DUAL;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	gives Mr Samuel </a:t>
            </a:r>
            <a:r>
              <a:rPr lang="en-GB" altLang="zh-CN" sz="2400" err="1"/>
              <a:t>Hillhouse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 err="1"/>
              <a:t>UPPER</a:t>
            </a:r>
            <a:r>
              <a:rPr lang="en-GB" altLang="zh-CN" sz="2400" err="1"/>
              <a:t>(string</a:t>
            </a:r>
            <a:r>
              <a:rPr lang="en-GB" altLang="zh-CN" sz="2400"/>
              <a:t>)						</a:t>
            </a:r>
            <a:r>
              <a:rPr lang="en-GB" altLang="zh-CN" sz="2400" b="1"/>
              <a:t>SELECT UPPER ('Mr . Rodgers') FROM DUAL;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 err="1"/>
              <a:t>SUBSTR(</a:t>
            </a:r>
            <a:r>
              <a:rPr lang="en-GB" altLang="zh-CN" sz="2400" err="1"/>
              <a:t>string,startposition,length</a:t>
            </a:r>
            <a:r>
              <a:rPr lang="en-GB" altLang="zh-CN" sz="2400"/>
              <a:t>)				</a:t>
            </a:r>
            <a:r>
              <a:rPr lang="en-GB" altLang="zh-CN" sz="2400" b="1"/>
              <a:t>SELECT SUBSTR('ABCDEF',2,3) FROM dual;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	gives BCD</a:t>
            </a:r>
            <a:endParaRPr lang="en-US" altLang="zh-CN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 u="sng"/>
              <a:t>ARITHMETIC FUNCTIONS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000" b="1" err="1"/>
              <a:t>ABS(numeric</a:t>
            </a:r>
            <a:r>
              <a:rPr lang="en-GB" altLang="zh-CN" sz="2000" b="1"/>
              <a:t>)</a:t>
            </a:r>
            <a:r>
              <a:rPr lang="en-GB" altLang="zh-CN" sz="2000"/>
              <a:t>	absolute value of the number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	</a:t>
            </a:r>
            <a:r>
              <a:rPr lang="en-GB" altLang="zh-CN" sz="2000" b="1"/>
              <a:t>SELECT ABS(-15) “Absolute” FROM DUAL;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/>
              <a:t>MOD(num1, num2)</a:t>
            </a:r>
            <a:r>
              <a:rPr lang="en-GB" altLang="zh-CN" sz="2000"/>
              <a:t>	returns the remainder when num1 is divided by num2  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		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	</a:t>
            </a:r>
            <a:r>
              <a:rPr lang="en-GB" altLang="zh-CN" sz="2000" b="1"/>
              <a:t>SELECT MOD (7,5) “modulo” FROM DUAL;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 err="1"/>
              <a:t>ROUND(numeric[,d</a:t>
            </a:r>
            <a:r>
              <a:rPr lang="en-GB" altLang="zh-CN" sz="2000" b="1"/>
              <a:t>])</a:t>
            </a:r>
            <a:r>
              <a:rPr lang="en-GB" altLang="zh-CN" sz="2000"/>
              <a:t>  rounds the number to d decimal places, the rounding can occur to either side of the decimal point.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	</a:t>
            </a:r>
            <a:r>
              <a:rPr lang="en-GB" altLang="zh-CN" sz="2000" b="1"/>
              <a:t>SELECT ROUND (15.193,1) “round” FROM DUAL;</a:t>
            </a:r>
            <a:endParaRPr lang="en-GB" altLang="zh-CN" sz="2000" b="1"/>
          </a:p>
          <a:p>
            <a:pPr>
              <a:lnSpc>
                <a:spcPct val="80000"/>
              </a:lnSpc>
            </a:pPr>
            <a:r>
              <a:rPr lang="en-GB" altLang="zh-CN" sz="2000" b="1" err="1"/>
              <a:t>TRUNC(numeric[,d</a:t>
            </a:r>
            <a:r>
              <a:rPr lang="en-GB" altLang="zh-CN" sz="2000" b="1"/>
              <a:t>]])</a:t>
            </a:r>
            <a:r>
              <a:rPr lang="en-GB" altLang="zh-CN" sz="2000"/>
              <a:t>  truncates to d decimal places,</a:t>
            </a:r>
            <a:endParaRPr lang="en-GB" altLang="zh-CN" sz="2000"/>
          </a:p>
          <a:p>
            <a:pPr>
              <a:lnSpc>
                <a:spcPct val="80000"/>
              </a:lnSpc>
            </a:pPr>
            <a:r>
              <a:rPr lang="en-GB" altLang="zh-CN" sz="2000"/>
              <a:t>		</a:t>
            </a:r>
            <a:r>
              <a:rPr lang="en-GB" altLang="zh-CN" sz="2000" b="1"/>
              <a:t>SELECT TRUNC(15.79,1) “truncate” FROM DUAL;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 b="1"/>
              <a:t>IT IS VERY IMPORTANT TO NOTE THAT IF ANY VARIABLE CONTAINS A NULL VALUE THEN ANY SQL STATEMENT INVOLVING ARITHMETIC WILL IGNORE IT</a:t>
            </a:r>
            <a:endParaRPr lang="en-GB" altLang="zh-CN" sz="2800" b="1"/>
          </a:p>
          <a:p>
            <a:r>
              <a:rPr lang="en-GB" altLang="zh-CN" sz="2800" b="1"/>
              <a:t>E.G.</a:t>
            </a:r>
            <a:endParaRPr lang="en-GB" altLang="zh-CN" sz="2800" b="1"/>
          </a:p>
          <a:p>
            <a:r>
              <a:rPr lang="en-GB" altLang="zh-CN" sz="2800" b="1"/>
              <a:t>SELECT ABS(SAL-COMM) FROM EMP;</a:t>
            </a:r>
            <a:endParaRPr lang="en-GB" altLang="zh-CN" sz="2800" b="1"/>
          </a:p>
          <a:p>
            <a:r>
              <a:rPr lang="en-GB" altLang="zh-CN" sz="2800" b="1"/>
              <a:t>will only produce results for employees who have a non-null commission (or salary)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/>
              <a:t>AGGREGATE OR GROUPING FUNCTIONS</a:t>
            </a:r>
            <a:endParaRPr lang="en-US" altLang="zh-CN" sz="4000" b="1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/>
              <a:t>e.g.  Find the total salary budget for each department, the average salary, the number of people in each department.</a:t>
            </a:r>
            <a:endParaRPr lang="en-GB" altLang="zh-CN" sz="2800"/>
          </a:p>
          <a:p>
            <a:pPr>
              <a:buNone/>
            </a:pPr>
            <a:r>
              <a:rPr lang="en-GB" altLang="zh-CN" sz="2800" b="1"/>
              <a:t>SELECT </a:t>
            </a:r>
            <a:r>
              <a:rPr lang="en-GB" altLang="zh-CN" sz="2800" b="1" err="1"/>
              <a:t>emp.deptno</a:t>
            </a:r>
            <a:r>
              <a:rPr lang="en-GB" altLang="zh-CN" sz="2800" b="1"/>
              <a:t>, </a:t>
            </a:r>
            <a:r>
              <a:rPr lang="en-GB" altLang="zh-CN" sz="2800" b="1" err="1"/>
              <a:t>dname</a:t>
            </a:r>
            <a:r>
              <a:rPr lang="en-GB" altLang="zh-CN" sz="2800" b="1"/>
              <a:t>, </a:t>
            </a:r>
            <a:r>
              <a:rPr lang="en-GB" altLang="zh-CN" sz="2800" b="1" err="1"/>
              <a:t>SUM(sal</a:t>
            </a:r>
            <a:r>
              <a:rPr lang="en-GB" altLang="zh-CN" sz="2800" b="1"/>
              <a:t>), </a:t>
            </a:r>
            <a:r>
              <a:rPr lang="en-GB" altLang="zh-CN" sz="2800" b="1" err="1"/>
              <a:t>AVG(sal</a:t>
            </a:r>
            <a:r>
              <a:rPr lang="en-GB" altLang="zh-CN" sz="2800" b="1"/>
              <a:t>), </a:t>
            </a:r>
            <a:r>
              <a:rPr lang="en-GB" altLang="zh-CN" sz="2800" b="1" err="1"/>
              <a:t>COUNT(empno</a:t>
            </a:r>
            <a:r>
              <a:rPr lang="en-GB" altLang="zh-CN" sz="2800" b="1"/>
              <a:t>)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FROM </a:t>
            </a:r>
            <a:r>
              <a:rPr lang="en-GB" altLang="zh-CN" sz="2800" b="1" err="1"/>
              <a:t>emp</a:t>
            </a:r>
            <a:r>
              <a:rPr lang="en-GB" altLang="zh-CN" sz="2800" b="1"/>
              <a:t>, dept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emp.deptno</a:t>
            </a:r>
            <a:r>
              <a:rPr lang="en-GB" altLang="zh-CN" sz="2800" b="1"/>
              <a:t> = </a:t>
            </a:r>
            <a:r>
              <a:rPr lang="en-GB" altLang="zh-CN" sz="2800" b="1" err="1"/>
              <a:t>dept.deptno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GROUP BY </a:t>
            </a:r>
            <a:r>
              <a:rPr lang="en-GB" altLang="zh-CN" sz="2800" b="1" err="1"/>
              <a:t>emp.deptno</a:t>
            </a:r>
            <a:r>
              <a:rPr lang="en-GB" altLang="zh-CN" sz="2800" b="1"/>
              <a:t>, </a:t>
            </a:r>
            <a:r>
              <a:rPr lang="en-GB" altLang="zh-CN" sz="2800" b="1" err="1"/>
              <a:t>dname</a:t>
            </a:r>
            <a:r>
              <a:rPr lang="en-GB" altLang="zh-CN" sz="2800" b="1"/>
              <a:t>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b="1"/>
              <a:t>SELECT COUNT(DISTINCT job) "Jobs" FROM </a:t>
            </a:r>
            <a:r>
              <a:rPr lang="en-GB" altLang="zh-CN" b="1" err="1"/>
              <a:t>emp</a:t>
            </a:r>
            <a:r>
              <a:rPr lang="en-GB" altLang="zh-CN"/>
              <a:t>; </a:t>
            </a:r>
            <a:endParaRPr lang="en-GB" altLang="zh-CN"/>
          </a:p>
          <a:p>
            <a:pPr>
              <a:lnSpc>
                <a:spcPct val="90000"/>
              </a:lnSpc>
            </a:pPr>
            <a:r>
              <a:rPr lang="en-GB" altLang="zh-CN"/>
              <a:t>e.g. Find the highest and lowest salary in department 10.</a:t>
            </a:r>
            <a:endParaRPr lang="en-GB" altLang="zh-CN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SELECT </a:t>
            </a:r>
            <a:r>
              <a:rPr lang="en-GB" altLang="zh-CN" b="1" err="1"/>
              <a:t>MAX(sal</a:t>
            </a:r>
            <a:r>
              <a:rPr lang="en-GB" altLang="zh-CN" b="1"/>
              <a:t>), </a:t>
            </a:r>
            <a:r>
              <a:rPr lang="en-GB" altLang="zh-CN" b="1" err="1"/>
              <a:t>MIN(sal</a:t>
            </a:r>
            <a:r>
              <a:rPr lang="en-GB" altLang="zh-CN" b="1"/>
              <a:t>)</a:t>
            </a:r>
            <a:endParaRPr lang="en-GB" altLang="zh-CN" b="1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FROM </a:t>
            </a:r>
            <a:r>
              <a:rPr lang="en-GB" altLang="zh-CN" b="1" err="1"/>
              <a:t>emp</a:t>
            </a:r>
            <a:endParaRPr lang="en-GB" altLang="zh-CN" b="1"/>
          </a:p>
          <a:p>
            <a:pPr>
              <a:lnSpc>
                <a:spcPct val="90000"/>
              </a:lnSpc>
              <a:buNone/>
            </a:pPr>
            <a:r>
              <a:rPr lang="en-GB" altLang="zh-CN" b="1"/>
              <a:t>WHERE </a:t>
            </a:r>
            <a:r>
              <a:rPr lang="en-GB" altLang="zh-CN" b="1" err="1"/>
              <a:t>deptno</a:t>
            </a:r>
            <a:r>
              <a:rPr lang="en-GB" altLang="zh-CN" b="1"/>
              <a:t> = 10;</a:t>
            </a:r>
            <a:endParaRPr lang="en-US" altLang="zh-CN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GB" altLang="zh-CN" sz="2800" b="1"/>
              <a:t>SELECT </a:t>
            </a:r>
            <a:r>
              <a:rPr lang="en-GB" altLang="zh-CN" sz="2800" b="1" err="1"/>
              <a:t>SUM(sal</a:t>
            </a:r>
            <a:r>
              <a:rPr lang="en-GB" altLang="zh-CN" sz="2800" b="1"/>
              <a:t> + </a:t>
            </a:r>
            <a:r>
              <a:rPr lang="en-GB" altLang="zh-CN" sz="2800" b="1" err="1"/>
              <a:t>comm</a:t>
            </a:r>
            <a:r>
              <a:rPr lang="en-GB" altLang="zh-CN" sz="2800" b="1"/>
              <a:t>)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job = 'SALESMAN';</a:t>
            </a:r>
            <a:endParaRPr lang="en-GB" altLang="zh-CN" sz="2800" b="1"/>
          </a:p>
          <a:p>
            <a:r>
              <a:rPr lang="en-GB" altLang="zh-CN" sz="2800" b="1"/>
              <a:t>NOTE - because </a:t>
            </a:r>
            <a:r>
              <a:rPr lang="en-GB" altLang="zh-CN" sz="2800" b="1" err="1"/>
              <a:t>Comm</a:t>
            </a:r>
            <a:r>
              <a:rPr lang="en-GB" altLang="zh-CN" sz="2800" b="1"/>
              <a:t> can contain a NULL value, be warned that if it does, SQL cannot evaluate it as an arithmetic expression and will ignore that record.  Thus the above will obtain a sum for all Salesmen because they all get commission.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 anchor="ctr"/>
          <a:p>
            <a:r>
              <a:rPr lang="en-US" altLang="zh-CN" sz="4000" b="1"/>
              <a:t>Major Components of SQL (1)</a:t>
            </a:r>
            <a:endParaRPr lang="en-US" altLang="zh-CN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p>
            <a:r>
              <a:rPr lang="en-US" altLang="zh-CN" sz="3600" b="1"/>
              <a:t>DDL --- Data Definition Language used to define tables.</a:t>
            </a:r>
            <a:endParaRPr lang="en-US" altLang="zh-CN" sz="3600" b="1"/>
          </a:p>
          <a:p>
            <a:r>
              <a:rPr lang="en-US" altLang="zh-CN" sz="3600" b="1"/>
              <a:t>DML --- Data Manipulation Language (Interactive DML, ISQL) used to manipulate data directly.</a:t>
            </a:r>
            <a:endParaRPr lang="en-US" altLang="zh-CN" sz="3600" b="1"/>
          </a:p>
          <a:p>
            <a:r>
              <a:rPr lang="en-US" altLang="zh-CN" sz="3600" b="1"/>
              <a:t>Embedded DML (Embedded SQL) which supports the manipulation of data from a program in a high-level programming language.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To list the average salary in each department.</a:t>
            </a:r>
            <a:endParaRPr lang="en-GB" altLang="zh-CN"/>
          </a:p>
          <a:p>
            <a:r>
              <a:rPr lang="en-GB" altLang="zh-CN" b="1"/>
              <a:t>SELECT DEPTNO, </a:t>
            </a:r>
            <a:r>
              <a:rPr lang="en-GB" altLang="zh-CN" b="1" err="1"/>
              <a:t>AVG(sal</a:t>
            </a:r>
            <a:r>
              <a:rPr lang="en-GB" altLang="zh-CN" b="1"/>
              <a:t>) FROM </a:t>
            </a:r>
            <a:r>
              <a:rPr lang="en-GB" altLang="zh-CN" b="1" err="1"/>
              <a:t>emp</a:t>
            </a:r>
            <a:endParaRPr lang="en-GB" altLang="zh-CN" b="1"/>
          </a:p>
          <a:p>
            <a:r>
              <a:rPr lang="en-GB" altLang="zh-CN" b="1"/>
              <a:t>		GROUP BY </a:t>
            </a:r>
            <a:r>
              <a:rPr lang="en-GB" altLang="zh-CN" b="1" err="1"/>
              <a:t>deptno</a:t>
            </a:r>
            <a:r>
              <a:rPr lang="en-GB" altLang="zh-CN" b="1"/>
              <a:t>;</a:t>
            </a:r>
            <a:r>
              <a:rPr lang="en-GB" altLang="zh-CN"/>
              <a:t> </a:t>
            </a:r>
            <a:endParaRPr lang="en-GB" altLang="zh-CN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 u="sng"/>
              <a:t>DATE FUNCTIONS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800" b="1" err="1"/>
              <a:t>TO_CHAR(date,format</a:t>
            </a:r>
            <a:r>
              <a:rPr lang="en-GB" altLang="zh-CN" sz="2800" b="1"/>
              <a:t>)  </a:t>
            </a:r>
            <a:r>
              <a:rPr lang="en-GB" altLang="zh-CN" sz="2800"/>
              <a:t>presents a date in the specified format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 b="1"/>
              <a:t>SELECT </a:t>
            </a:r>
            <a:r>
              <a:rPr lang="en-GB" altLang="zh-CN" sz="2800" b="1" err="1"/>
              <a:t>TO_CHAR(sysdate,'SYEAR</a:t>
            </a:r>
            <a:r>
              <a:rPr lang="en-GB" altLang="zh-CN" sz="2800" b="1"/>
              <a:t>') FROM dual;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 err="1"/>
              <a:t>ADD_MONTHS(date,numeric</a:t>
            </a:r>
            <a:r>
              <a:rPr lang="en-GB" altLang="zh-CN" sz="2800" b="1"/>
              <a:t>)	</a:t>
            </a:r>
            <a:r>
              <a:rPr lang="en-GB" altLang="zh-CN" sz="2800"/>
              <a:t>adds a number of months to a date (the specified number may be negative)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 b="1"/>
              <a:t>SELECT ADD_MONTHS(sysdate,6) FROM dual;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p>
            <a:pPr>
              <a:lnSpc>
                <a:spcPct val="80000"/>
              </a:lnSpc>
            </a:pPr>
            <a:r>
              <a:rPr lang="en-GB" altLang="zh-CN" sz="2400" b="1" err="1"/>
              <a:t>LAST_DAY(date</a:t>
            </a:r>
            <a:r>
              <a:rPr lang="en-GB" altLang="zh-CN" sz="2400" b="1"/>
              <a:t>) </a:t>
            </a:r>
            <a:r>
              <a:rPr lang="en-GB" altLang="zh-CN" sz="2400"/>
              <a:t>shows the effect of moving the date forward to the last day of its month </a:t>
            </a:r>
            <a:endParaRPr lang="en-GB" altLang="zh-CN" sz="2400"/>
          </a:p>
          <a:p>
            <a:pPr>
              <a:lnSpc>
                <a:spcPct val="80000"/>
              </a:lnSpc>
              <a:buNone/>
            </a:pPr>
            <a:r>
              <a:rPr lang="en-GB" altLang="zh-CN" sz="2400" b="1"/>
              <a:t>SELECT </a:t>
            </a:r>
            <a:r>
              <a:rPr lang="en-GB" altLang="zh-CN" sz="2400" b="1" err="1"/>
              <a:t>LAST_DAY(sysdate</a:t>
            </a:r>
            <a:r>
              <a:rPr lang="en-GB" altLang="zh-CN" sz="2400" b="1"/>
              <a:t>) FROM dual;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 err="1"/>
              <a:t>NEXT_DAY(date,day</a:t>
            </a:r>
            <a:r>
              <a:rPr lang="en-GB" altLang="zh-CN" sz="2400" b="1"/>
              <a:t>)	</a:t>
            </a:r>
            <a:r>
              <a:rPr lang="en-GB" altLang="zh-CN" sz="2400"/>
              <a:t>shows the effect of moving a date forward to a given day of the week</a:t>
            </a:r>
            <a:endParaRPr lang="en-GB" altLang="zh-CN" sz="2400"/>
          </a:p>
          <a:p>
            <a:pPr>
              <a:lnSpc>
                <a:spcPct val="80000"/>
              </a:lnSpc>
              <a:buNone/>
            </a:pPr>
            <a:r>
              <a:rPr lang="en-GB" altLang="zh-CN" sz="2400" b="1"/>
              <a:t>SELECT </a:t>
            </a:r>
            <a:r>
              <a:rPr lang="en-GB" altLang="zh-CN" sz="2400" b="1" err="1"/>
              <a:t>NEXT_DAY(sysdate</a:t>
            </a:r>
            <a:r>
              <a:rPr lang="en-GB" altLang="zh-CN" sz="2400" b="1"/>
              <a:t>, 'Wednesday') FROM dual;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 err="1"/>
              <a:t>ROUND(date[,precision</a:t>
            </a:r>
            <a:r>
              <a:rPr lang="en-GB" altLang="zh-CN" sz="2400" b="1"/>
              <a:t>])		</a:t>
            </a:r>
            <a:r>
              <a:rPr lang="en-GB" altLang="zh-CN" sz="2400"/>
              <a:t>rounds a date to a specified precision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ROUND(sysdate,'Month</a:t>
            </a:r>
            <a:r>
              <a:rPr lang="en-GB" altLang="zh-CN" sz="2400" b="1"/>
              <a:t>' ) FROM dual;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 err="1"/>
              <a:t>TRUNC(hiredate,'MONTH</a:t>
            </a:r>
            <a:r>
              <a:rPr lang="en-GB" altLang="zh-CN" sz="2400" b="1"/>
              <a:t>')</a:t>
            </a:r>
            <a:endParaRPr lang="en-GB" altLang="zh-CN" sz="2400" b="1"/>
          </a:p>
          <a:p>
            <a:pPr>
              <a:lnSpc>
                <a:spcPct val="80000"/>
              </a:lnSpc>
              <a:buNone/>
            </a:pPr>
            <a:r>
              <a:rPr lang="en-GB" altLang="zh-CN" sz="2400" b="1"/>
              <a:t>SELECT </a:t>
            </a:r>
            <a:r>
              <a:rPr lang="en-GB" altLang="zh-CN" sz="2400" b="1" err="1"/>
              <a:t>TRUNC(hiredate,'MONTH</a:t>
            </a:r>
            <a:r>
              <a:rPr lang="en-GB" altLang="zh-CN" sz="2400" b="1"/>
              <a:t>') FROM </a:t>
            </a:r>
            <a:r>
              <a:rPr lang="en-GB" altLang="zh-CN" sz="2400" b="1" err="1"/>
              <a:t>emp</a:t>
            </a:r>
            <a:r>
              <a:rPr lang="en-GB" altLang="zh-CN" sz="2400" b="1"/>
              <a:t>; (truncates to the first of the current month)</a:t>
            </a:r>
            <a:endParaRPr lang="en-GB" altLang="zh-CN" sz="24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THE GROUP BY CLAUSE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1	</a:t>
            </a:r>
            <a:r>
              <a:rPr lang="en-GB" altLang="zh-CN" sz="2400"/>
              <a:t>The </a:t>
            </a:r>
            <a:r>
              <a:rPr lang="en-GB" altLang="zh-CN" sz="2400" b="1"/>
              <a:t>SELECT</a:t>
            </a:r>
            <a:r>
              <a:rPr lang="en-GB" altLang="zh-CN" sz="2400"/>
              <a:t> list may contain only aggregate functions (</a:t>
            </a:r>
            <a:r>
              <a:rPr lang="en-GB" altLang="zh-CN" sz="2400" err="1"/>
              <a:t>e.g</a:t>
            </a:r>
            <a:r>
              <a:rPr lang="en-GB" altLang="zh-CN" sz="2400"/>
              <a:t> </a:t>
            </a:r>
            <a:r>
              <a:rPr lang="en-GB" altLang="zh-CN" sz="2400" err="1"/>
              <a:t>MAX(sal</a:t>
            </a:r>
            <a:r>
              <a:rPr lang="en-GB" altLang="zh-CN" sz="2400"/>
              <a:t>), </a:t>
            </a:r>
            <a:r>
              <a:rPr lang="en-GB" altLang="zh-CN" sz="2400" err="1"/>
              <a:t>COUNT(empno</a:t>
            </a:r>
            <a:r>
              <a:rPr lang="en-GB" altLang="zh-CN" sz="2400"/>
              <a:t>)) and items appearing in the group by clause.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2	The </a:t>
            </a:r>
            <a:r>
              <a:rPr lang="en-GB" altLang="zh-CN" sz="2400" b="1"/>
              <a:t>GROUP BY </a:t>
            </a:r>
            <a:r>
              <a:rPr lang="en-GB" altLang="zh-CN" sz="2400"/>
              <a:t>clause must be specified after any </a:t>
            </a:r>
            <a:r>
              <a:rPr lang="en-GB" altLang="zh-CN" sz="2400" b="1"/>
              <a:t>WHERE</a:t>
            </a:r>
            <a:r>
              <a:rPr lang="en-GB" altLang="zh-CN" sz="2400"/>
              <a:t> clause.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3	It is usual to </a:t>
            </a:r>
            <a:r>
              <a:rPr lang="en-GB" altLang="zh-CN" sz="2400" b="1"/>
              <a:t>SELECT</a:t>
            </a:r>
            <a:r>
              <a:rPr lang="en-GB" altLang="zh-CN" sz="2400"/>
              <a:t> columns which are specified in the  </a:t>
            </a:r>
            <a:r>
              <a:rPr lang="en-GB" altLang="zh-CN" sz="2400" b="1"/>
              <a:t>GROUP BY </a:t>
            </a:r>
            <a:r>
              <a:rPr lang="en-GB" altLang="zh-CN" sz="2400"/>
              <a:t> clause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4	The default 'group' is the whole set of records in the table. Thus any aggregate functions will apply to the whole table if no </a:t>
            </a:r>
            <a:r>
              <a:rPr lang="en-GB" altLang="zh-CN" sz="2400" b="1"/>
              <a:t>GROUP BY </a:t>
            </a:r>
            <a:r>
              <a:rPr lang="en-GB" altLang="zh-CN" sz="2400"/>
              <a:t> clause is specified</a:t>
            </a:r>
            <a:endParaRPr lang="en-US" altLang="zh-CN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0" y="1916113"/>
            <a:ext cx="9144000" cy="3886200"/>
          </a:xfrm>
        </p:spPr>
        <p:txBody>
          <a:bodyPr/>
          <a:p>
            <a:r>
              <a:rPr lang="en-GB" altLang="zh-CN"/>
              <a:t>To find the average annual salary of the non-managerial staff in each 	department.</a:t>
            </a:r>
            <a:endParaRPr lang="en-GB" altLang="zh-CN"/>
          </a:p>
          <a:p>
            <a:pPr>
              <a:buNone/>
            </a:pPr>
            <a:r>
              <a:rPr lang="en-GB" altLang="zh-CN" b="1"/>
              <a:t>SELECT </a:t>
            </a:r>
            <a:r>
              <a:rPr lang="en-GB" altLang="zh-CN" b="1" err="1"/>
              <a:t>deptno</a:t>
            </a:r>
            <a:r>
              <a:rPr lang="en-GB" altLang="zh-CN" b="1"/>
              <a:t>,  </a:t>
            </a:r>
            <a:r>
              <a:rPr lang="en-GB" altLang="zh-CN" b="1" err="1"/>
              <a:t>AVG(sal</a:t>
            </a:r>
            <a:r>
              <a:rPr lang="en-GB" altLang="zh-CN" b="1"/>
              <a:t>) FROM </a:t>
            </a:r>
            <a:r>
              <a:rPr lang="en-GB" altLang="zh-CN" b="1" err="1"/>
              <a:t>emp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WHERE job NOT IN ('MANAGER','PRESIDENT')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GROUP BY </a:t>
            </a:r>
            <a:r>
              <a:rPr lang="en-GB" altLang="zh-CN" b="1" err="1"/>
              <a:t>deptno</a:t>
            </a:r>
            <a:r>
              <a:rPr lang="en-GB" altLang="zh-CN" b="1"/>
              <a:t>;</a:t>
            </a:r>
            <a:endParaRPr lang="en-US" altLang="zh-CN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p>
            <a:pPr>
              <a:lnSpc>
                <a:spcPct val="80000"/>
              </a:lnSpc>
            </a:pPr>
            <a:r>
              <a:rPr lang="en-GB" altLang="zh-CN" sz="2800"/>
              <a:t>To count the employees and calculate the average annual salary for each job 	group in each department.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	</a:t>
            </a:r>
            <a:r>
              <a:rPr lang="en-GB" altLang="zh-CN" sz="2800" b="1"/>
              <a:t>SELECT </a:t>
            </a:r>
            <a:r>
              <a:rPr lang="en-GB" altLang="zh-CN" sz="2800" b="1" err="1"/>
              <a:t>deptno</a:t>
            </a:r>
            <a:r>
              <a:rPr lang="en-GB" altLang="zh-CN" sz="2800" b="1"/>
              <a:t>, job, COUNT(*),  </a:t>
            </a:r>
            <a:r>
              <a:rPr lang="en-GB" altLang="zh-CN" sz="2800" b="1" err="1"/>
              <a:t>AVG(sal</a:t>
            </a:r>
            <a:r>
              <a:rPr lang="en-GB" altLang="zh-CN" sz="2800" b="1"/>
              <a:t>)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GROUP BY </a:t>
            </a:r>
            <a:r>
              <a:rPr lang="en-GB" altLang="zh-CN" sz="2800" b="1" err="1"/>
              <a:t>deptno</a:t>
            </a:r>
            <a:r>
              <a:rPr lang="en-GB" altLang="zh-CN" sz="2800" b="1"/>
              <a:t>, job;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SELECT </a:t>
            </a:r>
            <a:r>
              <a:rPr lang="en-GB" altLang="zh-CN" sz="2800" b="1" err="1"/>
              <a:t>deptno,MAX(sal</a:t>
            </a:r>
            <a:r>
              <a:rPr lang="en-GB" altLang="zh-CN" sz="2800" b="1"/>
              <a:t>)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WHERE job != 'PRESIDENT'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	GROUP BY </a:t>
            </a:r>
            <a:r>
              <a:rPr lang="en-GB" altLang="zh-CN" sz="2800" b="1" err="1"/>
              <a:t>deptno</a:t>
            </a:r>
            <a:r>
              <a:rPr lang="en-GB" altLang="zh-CN" sz="2800" b="1"/>
              <a:t>;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This shows the departmental maximums involving all employees excluding the president.</a:t>
            </a:r>
            <a:endParaRPr lang="en-US" altLang="zh-CN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THE HAVING CLAUSE</a:t>
            </a:r>
            <a:endParaRPr lang="en-US" altLang="zh-CN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/>
              <a:t>A </a:t>
            </a:r>
            <a:r>
              <a:rPr lang="en-GB" altLang="zh-CN" sz="2800" b="1"/>
              <a:t>HAVING</a:t>
            </a:r>
            <a:r>
              <a:rPr lang="en-GB" altLang="zh-CN" sz="2800"/>
              <a:t> clause compares some property of the group with a constant value. If a group satisfies the condition in the </a:t>
            </a:r>
            <a:r>
              <a:rPr lang="en-GB" altLang="zh-CN" sz="2800" b="1"/>
              <a:t>HAVING</a:t>
            </a:r>
            <a:r>
              <a:rPr lang="en-GB" altLang="zh-CN" sz="2800"/>
              <a:t> clause it is included in the query result.</a:t>
            </a:r>
            <a:endParaRPr lang="en-GB" altLang="zh-CN" sz="2800"/>
          </a:p>
          <a:p>
            <a:pPr>
              <a:lnSpc>
                <a:spcPct val="80000"/>
              </a:lnSpc>
            </a:pPr>
            <a:r>
              <a:rPr lang="en-GB" altLang="zh-CN" sz="2800"/>
              <a:t>You want to list the average annual salary for all job groups with more than 	two employees.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SELECT job, COUNT(*),  </a:t>
            </a:r>
            <a:r>
              <a:rPr lang="en-GB" altLang="zh-CN" sz="2800" b="1" err="1"/>
              <a:t>AVG(sal</a:t>
            </a:r>
            <a:r>
              <a:rPr lang="en-GB" altLang="zh-CN" sz="2800" b="1"/>
              <a:t>)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GROUP BY job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HAVING COUNT(*) &gt; 2;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p>
            <a:pPr>
              <a:lnSpc>
                <a:spcPct val="90000"/>
              </a:lnSpc>
            </a:pPr>
            <a:r>
              <a:rPr lang="en-GB" altLang="zh-CN" sz="2400"/>
              <a:t>aggregate functions are not allowed in </a:t>
            </a:r>
            <a:r>
              <a:rPr lang="en-GB" altLang="zh-CN" sz="2400" b="1"/>
              <a:t>WHERE</a:t>
            </a:r>
            <a:r>
              <a:rPr lang="en-GB" altLang="zh-CN" sz="2400"/>
              <a:t> clauses, because </a:t>
            </a:r>
            <a:r>
              <a:rPr lang="en-GB" altLang="zh-CN" sz="2400" b="1"/>
              <a:t>WHERE </a:t>
            </a:r>
            <a:r>
              <a:rPr lang="en-GB" altLang="zh-CN" sz="2400"/>
              <a:t>applies only to individual records 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The </a:t>
            </a:r>
            <a:r>
              <a:rPr lang="en-GB" altLang="zh-CN" sz="2400" b="1"/>
              <a:t>HAVING </a:t>
            </a:r>
            <a:r>
              <a:rPr lang="en-GB" altLang="zh-CN" sz="2400"/>
              <a:t>clause is designed to work with grouped sets of records and hence can accommodate conditions based on aggregated values.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you do SQL proceeds in this order:-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1. It applies the </a:t>
            </a:r>
            <a:r>
              <a:rPr lang="en-GB" altLang="zh-CN" sz="2400" b="1"/>
              <a:t>WHERE </a:t>
            </a:r>
            <a:r>
              <a:rPr lang="en-GB" altLang="zh-CN" sz="2400"/>
              <a:t>clause to select rows.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2. It forms the groups and calculates group functions.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3. It applies the </a:t>
            </a:r>
            <a:r>
              <a:rPr lang="en-GB" altLang="zh-CN" sz="2400" b="1"/>
              <a:t>HAVING</a:t>
            </a:r>
            <a:r>
              <a:rPr lang="en-GB" altLang="zh-CN" sz="2400"/>
              <a:t> clause to select groups.</a:t>
            </a:r>
            <a:endParaRPr lang="en-US" altLang="zh-CN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To list all the departments with at least two clerks.</a:t>
            </a:r>
            <a:endParaRPr lang="en-GB" altLang="zh-CN"/>
          </a:p>
          <a:p>
            <a:r>
              <a:rPr lang="en-GB" altLang="zh-CN"/>
              <a:t>		</a:t>
            </a:r>
            <a:r>
              <a:rPr lang="en-GB" altLang="zh-CN" b="1"/>
              <a:t>SELECT </a:t>
            </a:r>
            <a:r>
              <a:rPr lang="en-GB" altLang="zh-CN" b="1" err="1"/>
              <a:t>deptno</a:t>
            </a:r>
            <a:r>
              <a:rPr lang="en-GB" altLang="zh-CN" b="1"/>
              <a:t> FROM </a:t>
            </a:r>
            <a:r>
              <a:rPr lang="en-GB" altLang="zh-CN" b="1" err="1"/>
              <a:t>emp</a:t>
            </a:r>
            <a:endParaRPr lang="en-GB" altLang="zh-CN" b="1"/>
          </a:p>
          <a:p>
            <a:r>
              <a:rPr lang="en-GB" altLang="zh-CN" b="1"/>
              <a:t>			WHERE job = 'CLERK'</a:t>
            </a:r>
            <a:endParaRPr lang="en-GB" altLang="zh-CN" b="1"/>
          </a:p>
          <a:p>
            <a:r>
              <a:rPr lang="en-GB" altLang="zh-CN" b="1"/>
              <a:t>			GROUP BY </a:t>
            </a:r>
            <a:r>
              <a:rPr lang="en-GB" altLang="zh-CN" b="1" err="1"/>
              <a:t>deptno</a:t>
            </a:r>
            <a:endParaRPr lang="en-GB" altLang="zh-CN" b="1"/>
          </a:p>
          <a:p>
            <a:r>
              <a:rPr lang="en-GB" altLang="zh-CN" b="1"/>
              <a:t>			HAVING COUNT(*) &gt;= 2;</a:t>
            </a:r>
            <a:endParaRPr lang="en-GB" altLang="zh-CN" b="1"/>
          </a:p>
          <a:p>
            <a:pPr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 little test</a:t>
            </a:r>
            <a:endParaRPr lang="en-US" altLang="zh-CN"/>
          </a:p>
        </p:txBody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/>
              <a:t>What does this SQL mean?</a:t>
            </a:r>
            <a:endParaRPr lang="en-GB" altLang="zh-CN" sz="2800"/>
          </a:p>
          <a:p>
            <a:r>
              <a:rPr lang="en-GB" altLang="zh-CN" sz="2800" b="1"/>
              <a:t>SELECT </a:t>
            </a:r>
            <a:r>
              <a:rPr lang="en-GB" altLang="zh-CN" sz="2800" b="1" err="1"/>
              <a:t>deptno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r>
              <a:rPr lang="en-GB" altLang="zh-CN" sz="2800" b="1"/>
              <a:t>WHERE job = 'CLERK’ OR job = ' Analyst’ </a:t>
            </a:r>
            <a:endParaRPr lang="en-GB" altLang="zh-CN" sz="2800" b="1"/>
          </a:p>
          <a:p>
            <a:r>
              <a:rPr lang="en-GB" altLang="zh-CN" sz="2800" b="1"/>
              <a:t>GROUP BY </a:t>
            </a:r>
            <a:r>
              <a:rPr lang="en-GB" altLang="zh-CN" sz="2800" b="1" err="1"/>
              <a:t>deptno</a:t>
            </a:r>
            <a:endParaRPr lang="en-GB" altLang="zh-CN" sz="2800" b="1"/>
          </a:p>
          <a:p>
            <a:r>
              <a:rPr lang="en-GB" altLang="zh-CN" sz="2800" b="1"/>
              <a:t>HAVING COUNT(*) &gt;= 2;</a:t>
            </a:r>
            <a:endParaRPr lang="en-GB" altLang="zh-CN" sz="2800" b="1"/>
          </a:p>
          <a:p>
            <a:pPr>
              <a:buNone/>
            </a:pPr>
            <a:r>
              <a:rPr lang="en-GB" altLang="zh-CN" sz="2800"/>
              <a:t>What if : change OR to AND? I want a dept with at least 2 clerk and 2 analyst?</a:t>
            </a:r>
            <a:endParaRPr lang="en-GB" altLang="zh-CN" sz="280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anchor="ctr"/>
          <a:p>
            <a:r>
              <a:rPr lang="en-US" altLang="zh-CN" sz="4000" b="1"/>
              <a:t>Major Components of SQL (2)</a:t>
            </a:r>
            <a:endParaRPr lang="en-US" altLang="zh-CN" sz="3600" b="1"/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8964613" cy="4800600"/>
          </a:xfrm>
        </p:spPr>
        <p:txBody>
          <a:bodyPr/>
          <a:p>
            <a:r>
              <a:rPr lang="en-US" altLang="zh-CN" sz="3600" b="1"/>
              <a:t>View Definition used to create different ways to look at a database. </a:t>
            </a:r>
            <a:endParaRPr lang="en-US" altLang="zh-CN" sz="3600" b="1"/>
          </a:p>
          <a:p>
            <a:r>
              <a:rPr lang="en-US" altLang="zh-CN" sz="3600" b="1"/>
              <a:t>Authorization (DCL).</a:t>
            </a:r>
            <a:endParaRPr lang="en-US" altLang="zh-CN" sz="3600" b="1"/>
          </a:p>
          <a:p>
            <a:r>
              <a:rPr lang="en-US" altLang="zh-CN" sz="3600" b="1"/>
              <a:t>Integrity Constraints which defines various constraints on the data.</a:t>
            </a:r>
            <a:endParaRPr lang="en-US" altLang="zh-CN" sz="3600" b="1"/>
          </a:p>
          <a:p>
            <a:r>
              <a:rPr lang="en-US" altLang="zh-CN" sz="3600" b="1"/>
              <a:t>Transaction Definition which defines which group of commands should be treated as an atomic command.</a:t>
            </a:r>
            <a:endParaRPr lang="en-US" altLang="zh-CN"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</p:spPr>
        <p:txBody>
          <a:bodyPr anchor="ctr"/>
          <a:p>
            <a:r>
              <a:rPr lang="en-GB" altLang="zh-CN" sz="4000" b="1"/>
              <a:t>SUBQUERIES AND NESTED SUBQUERIES</a:t>
            </a:r>
            <a:endParaRPr lang="en-US" altLang="zh-CN" sz="4000" b="1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A </a:t>
            </a:r>
            <a:r>
              <a:rPr lang="en-GB" altLang="zh-CN" b="1"/>
              <a:t>SELECT </a:t>
            </a:r>
            <a:r>
              <a:rPr lang="en-GB" altLang="zh-CN"/>
              <a:t>command may be incorporated into another </a:t>
            </a:r>
            <a:r>
              <a:rPr lang="en-GB" altLang="zh-CN" b="1"/>
              <a:t>SQL</a:t>
            </a:r>
            <a:r>
              <a:rPr lang="en-GB" altLang="zh-CN"/>
              <a:t> command such as </a:t>
            </a:r>
            <a:r>
              <a:rPr lang="en-GB" altLang="zh-CN" b="1"/>
              <a:t>SELECT</a:t>
            </a:r>
            <a:r>
              <a:rPr lang="en-GB" altLang="zh-CN"/>
              <a:t> or </a:t>
            </a:r>
            <a:r>
              <a:rPr lang="en-GB" altLang="zh-CN" b="1"/>
              <a:t>UPDATE.</a:t>
            </a:r>
            <a:r>
              <a:rPr lang="en-GB" altLang="zh-CN"/>
              <a:t> Such a </a:t>
            </a:r>
            <a:r>
              <a:rPr lang="en-GB" altLang="zh-CN" b="1"/>
              <a:t>SELECT</a:t>
            </a:r>
            <a:r>
              <a:rPr lang="en-GB" altLang="zh-CN"/>
              <a:t> command is called a </a:t>
            </a:r>
            <a:r>
              <a:rPr lang="en-GB" altLang="zh-CN" err="1"/>
              <a:t>subquery</a:t>
            </a:r>
            <a:r>
              <a:rPr lang="en-GB" altLang="zh-CN"/>
              <a:t>. </a:t>
            </a:r>
            <a:endParaRPr lang="en-GB" altLang="zh-CN"/>
          </a:p>
          <a:p>
            <a:r>
              <a:rPr lang="en-GB" altLang="zh-CN"/>
              <a:t>The </a:t>
            </a:r>
            <a:r>
              <a:rPr lang="en-GB" altLang="zh-CN" b="1"/>
              <a:t>WHERE</a:t>
            </a:r>
            <a:r>
              <a:rPr lang="en-GB" altLang="zh-CN"/>
              <a:t> clause of one query may contain another query (called a nested  </a:t>
            </a:r>
            <a:r>
              <a:rPr lang="en-GB" altLang="zh-CN" err="1"/>
              <a:t>subquery</a:t>
            </a:r>
            <a:r>
              <a:rPr lang="en-GB" altLang="zh-CN"/>
              <a:t>).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Two examples</a:t>
            </a:r>
            <a:endParaRPr lang="en-US" altLang="zh-CN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 b="1"/>
              <a:t>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job = (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SELECT job FROM 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ename</a:t>
            </a:r>
            <a:r>
              <a:rPr lang="en-GB" altLang="zh-CN" sz="2800" b="1"/>
              <a:t> = 'JONES')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AND </a:t>
            </a:r>
            <a:r>
              <a:rPr lang="en-GB" altLang="zh-CN" sz="2800" b="1" err="1"/>
              <a:t>ename</a:t>
            </a:r>
            <a:r>
              <a:rPr lang="en-GB" altLang="zh-CN" sz="2800" b="1"/>
              <a:t> != ‘JONES’;</a:t>
            </a:r>
            <a:endParaRPr lang="en-GB" altLang="zh-CN" sz="2800" b="1"/>
          </a:p>
          <a:p>
            <a:r>
              <a:rPr lang="en-GB" altLang="zh-CN" sz="2800" b="1"/>
              <a:t>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sal</a:t>
            </a:r>
            <a:r>
              <a:rPr lang="en-GB" altLang="zh-CN" sz="2800" b="1"/>
              <a:t> = (SELECT </a:t>
            </a:r>
            <a:r>
              <a:rPr lang="en-GB" altLang="zh-CN" sz="2800" b="1" err="1"/>
              <a:t>MAX(sal</a:t>
            </a:r>
            <a:r>
              <a:rPr lang="en-GB" altLang="zh-CN" sz="2800" b="1"/>
              <a:t>) FROM </a:t>
            </a:r>
            <a:r>
              <a:rPr lang="en-GB" altLang="zh-CN" sz="2800" b="1" err="1"/>
              <a:t>emp</a:t>
            </a:r>
            <a:r>
              <a:rPr lang="en-GB" altLang="zh-CN" sz="2800" b="1"/>
              <a:t>);</a:t>
            </a:r>
            <a:r>
              <a:rPr lang="en-GB" altLang="zh-CN" sz="2800"/>
              <a:t> </a:t>
            </a:r>
            <a:endParaRPr lang="en-US" altLang="zh-CN"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Nesting levels</a:t>
            </a:r>
            <a:endParaRPr lang="en-US" altLang="zh-CN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sz="2800"/>
              <a:t>SELECT  select-list</a:t>
            </a:r>
            <a:endParaRPr lang="en-GB" altLang="zh-CN" sz="2800"/>
          </a:p>
          <a:p>
            <a:r>
              <a:rPr lang="en-GB" altLang="zh-CN" sz="2800"/>
              <a:t>	FROM .........</a:t>
            </a:r>
            <a:endParaRPr lang="en-GB" altLang="zh-CN" sz="2800"/>
          </a:p>
          <a:p>
            <a:r>
              <a:rPr lang="en-GB" altLang="zh-CN" sz="2800"/>
              <a:t>	WHERE  (select-field1, select-field2,.........)</a:t>
            </a:r>
            <a:endParaRPr lang="en-GB" altLang="zh-CN" sz="2800"/>
          </a:p>
          <a:p>
            <a:r>
              <a:rPr lang="en-GB" altLang="zh-CN" sz="2800"/>
              <a:t>		comparison operator</a:t>
            </a:r>
            <a:endParaRPr lang="en-GB" altLang="zh-CN" sz="2800"/>
          </a:p>
          <a:p>
            <a:r>
              <a:rPr lang="en-GB" altLang="zh-CN" sz="2800"/>
              <a:t>			(SELECT  select-list2</a:t>
            </a:r>
            <a:endParaRPr lang="en-GB" altLang="zh-CN" sz="2800"/>
          </a:p>
          <a:p>
            <a:r>
              <a:rPr lang="en-GB" altLang="zh-CN" sz="2800"/>
              <a:t>				FROM........</a:t>
            </a:r>
            <a:endParaRPr lang="en-GB" altLang="zh-CN" sz="2800"/>
          </a:p>
          <a:p>
            <a:r>
              <a:rPr lang="en-GB" altLang="zh-CN" sz="2800"/>
              <a:t>				WHERE (..........))</a:t>
            </a:r>
            <a:endParaRPr lang="en-US" altLang="zh-CN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/>
              <a:t>comparison-operator:</a:t>
            </a:r>
            <a:endParaRPr lang="en-US" altLang="zh-CN"/>
          </a:p>
        </p:txBody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ALL  -- the comparison must be true for all returned values.</a:t>
            </a:r>
            <a:endParaRPr lang="en-GB" altLang="zh-CN"/>
          </a:p>
          <a:p>
            <a:r>
              <a:rPr lang="en-GB" altLang="zh-CN"/>
              <a:t>ANY -- The comparison need only be true for one returned value.</a:t>
            </a:r>
            <a:endParaRPr lang="en-GB" altLang="zh-CN"/>
          </a:p>
          <a:p>
            <a:r>
              <a:rPr lang="en-GB" altLang="zh-CN"/>
              <a:t>IN  may be used in place of  = ANY.</a:t>
            </a:r>
            <a:endParaRPr lang="en-GB" altLang="zh-CN"/>
          </a:p>
          <a:p>
            <a:r>
              <a:rPr lang="en-GB" altLang="zh-CN"/>
              <a:t>NOT IN  may be used in place of !=  ALL.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400"/>
              <a:t>Find the employees who earn more than ANY employee in department 30 (i.e. 	there is at least one employee in department 30 who earns less than them)</a:t>
            </a:r>
            <a:endParaRPr lang="en-GB" altLang="zh-CN" sz="2400"/>
          </a:p>
          <a:p>
            <a:pPr>
              <a:lnSpc>
                <a:spcPct val="9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SELECT </a:t>
            </a:r>
            <a:r>
              <a:rPr lang="en-GB" altLang="zh-CN" sz="2400" b="1" err="1"/>
              <a:t>sal</a:t>
            </a:r>
            <a:r>
              <a:rPr lang="en-GB" altLang="zh-CN" sz="2400" b="1"/>
              <a:t>, job, </a:t>
            </a:r>
            <a:r>
              <a:rPr lang="en-GB" altLang="zh-CN" sz="2400" b="1" err="1"/>
              <a:t>ename</a:t>
            </a:r>
            <a:r>
              <a:rPr lang="en-GB" altLang="zh-CN" sz="2400" b="1"/>
              <a:t>, </a:t>
            </a:r>
            <a:r>
              <a:rPr lang="en-GB" altLang="zh-CN" sz="2400" b="1" err="1"/>
              <a:t>deptno</a:t>
            </a:r>
            <a:r>
              <a:rPr lang="en-GB" altLang="zh-CN" sz="2400" b="1"/>
              <a:t> 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WHERE </a:t>
            </a:r>
            <a:r>
              <a:rPr lang="en-GB" altLang="zh-CN" sz="2400" b="1" err="1"/>
              <a:t>sal</a:t>
            </a:r>
            <a:r>
              <a:rPr lang="en-GB" altLang="zh-CN" sz="2400" b="1"/>
              <a:t> &gt; ANY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	( SELECT </a:t>
            </a:r>
            <a:r>
              <a:rPr lang="en-GB" altLang="zh-CN" sz="2400" b="1" err="1"/>
              <a:t>sal</a:t>
            </a:r>
            <a:r>
              <a:rPr lang="en-GB" altLang="zh-CN" sz="2400" b="1"/>
              <a:t> FROM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	         WHERE </a:t>
            </a:r>
            <a:r>
              <a:rPr lang="en-GB" altLang="zh-CN" sz="2400" b="1" err="1"/>
              <a:t>deptno</a:t>
            </a:r>
            <a:r>
              <a:rPr lang="en-GB" altLang="zh-CN" sz="2400" b="1"/>
              <a:t> = 30)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			ORDER BY </a:t>
            </a:r>
            <a:r>
              <a:rPr lang="en-GB" altLang="zh-CN" sz="2400" b="1" err="1"/>
              <a:t>sal</a:t>
            </a:r>
            <a:r>
              <a:rPr lang="en-GB" altLang="zh-CN" sz="2400" b="1"/>
              <a:t> DESC;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err="1"/>
              <a:t>Subquery</a:t>
            </a:r>
            <a:r>
              <a:rPr lang="en-US" altLang="zh-CN"/>
              <a:t> in Having clause</a:t>
            </a:r>
            <a:endParaRPr lang="en-US" altLang="zh-CN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p>
            <a:pPr>
              <a:buNone/>
            </a:pPr>
            <a:r>
              <a:rPr lang="en-GB" altLang="zh-CN"/>
              <a:t>To list job groups whose average salary exceeds that of all the managers</a:t>
            </a:r>
            <a:endParaRPr lang="en-GB" altLang="zh-CN"/>
          </a:p>
          <a:p>
            <a:pPr>
              <a:buNone/>
            </a:pPr>
            <a:r>
              <a:rPr lang="en-GB" altLang="zh-CN" b="1"/>
              <a:t>    </a:t>
            </a:r>
            <a:endParaRPr lang="en-US" altLang="zh-CN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/>
              <a:t>Finding the department which has the highest total salary </a:t>
            </a:r>
            <a:endParaRPr lang="en-US" altLang="zh-CN" sz="4000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1	Find the highest total salary paid by a department.</a:t>
            </a:r>
            <a:endParaRPr lang="en-GB" altLang="zh-CN"/>
          </a:p>
          <a:p>
            <a:r>
              <a:rPr lang="en-GB" altLang="zh-CN"/>
              <a:t>2	Find the department which has a salary bill which matches the value given in part 1.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b="1"/>
              <a:t>SELECT </a:t>
            </a:r>
            <a:r>
              <a:rPr lang="en-GB" altLang="zh-CN" b="1" err="1"/>
              <a:t>deptno</a:t>
            </a:r>
            <a:r>
              <a:rPr lang="en-GB" altLang="zh-CN" b="1"/>
              <a:t>, </a:t>
            </a:r>
            <a:r>
              <a:rPr lang="en-GB" altLang="zh-CN" b="1" err="1"/>
              <a:t>SUM(sal</a:t>
            </a:r>
            <a:r>
              <a:rPr lang="en-GB" altLang="zh-CN" b="1"/>
              <a:t>) FROM </a:t>
            </a:r>
            <a:r>
              <a:rPr lang="en-GB" altLang="zh-CN" b="1" err="1"/>
              <a:t>emp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GROUP BY  </a:t>
            </a:r>
            <a:r>
              <a:rPr lang="en-GB" altLang="zh-CN" b="1" err="1"/>
              <a:t>deptno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HAVING SUM (</a:t>
            </a:r>
            <a:r>
              <a:rPr lang="en-GB" altLang="zh-CN" b="1" err="1"/>
              <a:t>sal</a:t>
            </a:r>
            <a:r>
              <a:rPr lang="en-GB" altLang="zh-CN" b="1"/>
              <a:t>) = (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SELECT </a:t>
            </a:r>
            <a:r>
              <a:rPr lang="en-GB" altLang="zh-CN" b="1" err="1"/>
              <a:t>MAX(SUM(sal</a:t>
            </a:r>
            <a:r>
              <a:rPr lang="en-GB" altLang="zh-CN" b="1"/>
              <a:t>))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FROM </a:t>
            </a:r>
            <a:r>
              <a:rPr lang="en-GB" altLang="zh-CN" b="1" err="1"/>
              <a:t>emp</a:t>
            </a:r>
            <a:endParaRPr lang="en-GB" altLang="zh-CN" b="1"/>
          </a:p>
          <a:p>
            <a:pPr>
              <a:buNone/>
            </a:pPr>
            <a:r>
              <a:rPr lang="en-GB" altLang="zh-CN" b="1"/>
              <a:t>GROUP BY </a:t>
            </a:r>
            <a:r>
              <a:rPr lang="en-GB" altLang="zh-CN" b="1" err="1"/>
              <a:t>deptno</a:t>
            </a:r>
            <a:r>
              <a:rPr lang="en-GB" altLang="zh-CN" b="1"/>
              <a:t>);</a:t>
            </a:r>
            <a:endParaRPr lang="en-US" altLang="zh-CN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Multiple Conditions.</a:t>
            </a:r>
            <a:endParaRPr lang="en-US" altLang="zh-CN" b="1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395288" y="1916113"/>
            <a:ext cx="8229600" cy="4471987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GB" sz="2800" dirty="0"/>
              <a:t> </a:t>
            </a:r>
            <a:r>
              <a:rPr lang="en-GB" altLang="zh-CN" sz="2800"/>
              <a:t>multiple columns are being compared they must be enclosed in parentheses. The columns should be specified in the same order as their counterparts in the </a:t>
            </a:r>
            <a:r>
              <a:rPr lang="en-GB" altLang="zh-CN" sz="2800" err="1"/>
              <a:t>subquery</a:t>
            </a:r>
            <a:r>
              <a:rPr lang="en-GB" altLang="zh-CN" sz="2800"/>
              <a:t>.</a:t>
            </a:r>
            <a:endParaRPr lang="en-GB" altLang="zh-CN" sz="2800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, </a:t>
            </a:r>
            <a:r>
              <a:rPr lang="en-GB" altLang="zh-CN" sz="2800" b="1" err="1"/>
              <a:t>deptno</a:t>
            </a:r>
            <a:r>
              <a:rPr lang="en-GB" altLang="zh-CN" sz="2800" b="1"/>
              <a:t>, job 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FROM 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WHERE (</a:t>
            </a:r>
            <a:r>
              <a:rPr lang="en-GB" altLang="zh-CN" sz="2800" b="1" err="1"/>
              <a:t>deptno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) IN ( 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               SELECT </a:t>
            </a:r>
            <a:r>
              <a:rPr lang="en-GB" altLang="zh-CN" sz="2800" b="1" err="1"/>
              <a:t>deptno</a:t>
            </a:r>
            <a:r>
              <a:rPr lang="en-GB" altLang="zh-CN" sz="2800" b="1"/>
              <a:t>, </a:t>
            </a:r>
            <a:r>
              <a:rPr lang="en-GB" altLang="zh-CN" sz="2800" b="1" err="1"/>
              <a:t>MIN(sal</a:t>
            </a:r>
            <a:r>
              <a:rPr lang="en-GB" altLang="zh-CN" sz="2800" b="1"/>
              <a:t>) 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              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               GROUP BY </a:t>
            </a:r>
            <a:r>
              <a:rPr lang="en-GB" altLang="zh-CN" sz="2800" b="1" err="1"/>
              <a:t>deptno</a:t>
            </a:r>
            <a:r>
              <a:rPr lang="en-GB" altLang="zh-CN" sz="2800" b="1"/>
              <a:t>);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/>
              <a:t>Synchronising a repeating </a:t>
            </a:r>
            <a:r>
              <a:rPr lang="en-GB" altLang="zh-CN" sz="4000" b="1" err="1"/>
              <a:t>subquery</a:t>
            </a:r>
            <a:r>
              <a:rPr lang="en-GB" altLang="zh-CN" sz="4000" b="1"/>
              <a:t> with a main query</a:t>
            </a:r>
            <a:r>
              <a:rPr lang="en-GB" altLang="zh-CN" sz="4000"/>
              <a:t> </a:t>
            </a:r>
            <a:endParaRPr lang="en-US" altLang="zh-CN" sz="4000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p>
            <a:r>
              <a:rPr lang="en-GB" altLang="zh-CN" sz="2800"/>
              <a:t>Find the department number, name and salary of the employees who earn more than the average salary in their department.</a:t>
            </a:r>
            <a:endParaRPr lang="en-GB" altLang="zh-CN" sz="2800"/>
          </a:p>
          <a:p>
            <a:r>
              <a:rPr lang="en-GB" altLang="zh-CN" sz="2800"/>
              <a:t>	</a:t>
            </a:r>
            <a:r>
              <a:rPr lang="en-GB" altLang="zh-CN" sz="2800" b="1"/>
              <a:t>SELECT </a:t>
            </a:r>
            <a:r>
              <a:rPr lang="en-GB" altLang="zh-CN" sz="2800" b="1" err="1"/>
              <a:t>deptno</a:t>
            </a:r>
            <a:r>
              <a:rPr lang="en-GB" altLang="zh-CN" sz="2800" b="1"/>
              <a:t>,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r>
              <a:rPr lang="en-GB" altLang="zh-CN" sz="2800" b="1"/>
              <a:t> X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sal</a:t>
            </a:r>
            <a:r>
              <a:rPr lang="en-GB" altLang="zh-CN" sz="2800" b="1"/>
              <a:t> &gt;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(SELECT </a:t>
            </a:r>
            <a:r>
              <a:rPr lang="en-GB" altLang="zh-CN" sz="2800" b="1" err="1"/>
              <a:t>AVG(sal</a:t>
            </a:r>
            <a:r>
              <a:rPr lang="en-GB" altLang="zh-CN" sz="2800" b="1"/>
              <a:t>)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deptno</a:t>
            </a:r>
            <a:r>
              <a:rPr lang="en-GB" altLang="zh-CN" sz="2800" b="1"/>
              <a:t> = </a:t>
            </a:r>
            <a:r>
              <a:rPr lang="en-GB" altLang="zh-CN" sz="2800" b="1" err="1"/>
              <a:t>X.deptno</a:t>
            </a:r>
            <a:r>
              <a:rPr lang="en-GB" altLang="zh-CN" sz="2800" b="1"/>
              <a:t>)</a:t>
            </a:r>
            <a:endParaRPr lang="en-GB" altLang="zh-CN" sz="2800" b="1"/>
          </a:p>
          <a:p>
            <a:pPr>
              <a:buNone/>
            </a:pPr>
            <a:r>
              <a:rPr lang="en-GB" altLang="zh-CN" sz="2800" b="1"/>
              <a:t>ORDER BY </a:t>
            </a:r>
            <a:r>
              <a:rPr lang="en-GB" altLang="zh-CN" sz="2800" b="1" err="1"/>
              <a:t>deptno</a:t>
            </a:r>
            <a:r>
              <a:rPr lang="en-GB" altLang="zh-CN" sz="2800" b="1"/>
              <a:t>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63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sz="4000" b="1"/>
              <a:t>THE DATA DEFINITION LANGUAGE</a:t>
            </a:r>
            <a:r>
              <a:rPr lang="en-GB" altLang="zh-CN" sz="4000"/>
              <a:t> (DDL) in SQL</a:t>
            </a:r>
            <a:endParaRPr lang="en-US" altLang="zh-CN" sz="4000"/>
          </a:p>
        </p:txBody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GB" sz="2800" b="1" dirty="0"/>
              <a:t>	</a:t>
            </a:r>
            <a:r>
              <a:rPr lang="en-GB" altLang="zh-CN" sz="2800" b="1"/>
              <a:t>CREATE	</a:t>
            </a:r>
            <a:endParaRPr lang="en-GB" altLang="zh-CN" sz="2800" b="1"/>
          </a:p>
          <a:p>
            <a:pPr lvl="1">
              <a:lnSpc>
                <a:spcPct val="90000"/>
              </a:lnSpc>
            </a:pPr>
            <a:r>
              <a:rPr lang="en-GB" altLang="zh-CN" sz="2400" b="1"/>
              <a:t>used to create new objects (tables, views, etc.) in the database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ALTER	</a:t>
            </a:r>
            <a:endParaRPr lang="en-GB" altLang="zh-CN" sz="2800" b="1"/>
          </a:p>
          <a:p>
            <a:pPr lvl="1">
              <a:lnSpc>
                <a:spcPct val="90000"/>
              </a:lnSpc>
            </a:pPr>
            <a:r>
              <a:rPr lang="en-GB" altLang="zh-CN" sz="2400" b="1"/>
              <a:t>used to change the structure of an existing object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	DROP</a:t>
            </a:r>
            <a:endParaRPr lang="en-GB" altLang="zh-CN" sz="2800" b="1"/>
          </a:p>
          <a:p>
            <a:pPr lvl="1">
              <a:lnSpc>
                <a:spcPct val="90000"/>
              </a:lnSpc>
            </a:pPr>
            <a:r>
              <a:rPr lang="en-GB" altLang="zh-CN" sz="2400" b="1"/>
              <a:t>used to remove the object from the database, (all its data plus any reference to it in the data dictionary)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/>
              <a:t>VIEWS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400"/>
              <a:t>(i) they do not own any data of their own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(ii) they are automatically activated when the user references them in an SQL statement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(iii) they may be simple or arbitrarily complex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(iv) views are merely stored SQL statements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(v) may be treated as tables in SQL queries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(vi) can be used to implement row level security 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(vii) may be used to implement integrity (including referential ) checks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(viii) useful in providing a level of data independence for application programs</a:t>
            </a:r>
            <a:endParaRPr lang="en-GB" altLang="zh-CN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 b="1"/>
              <a:t>CREATE VIEW &lt;VIEWNAME&gt; [(col1, col2,...)]</a:t>
            </a:r>
            <a:endParaRPr lang="en-GB" altLang="zh-CN" b="1"/>
          </a:p>
          <a:p>
            <a:r>
              <a:rPr lang="en-GB" altLang="zh-CN" b="1"/>
              <a:t>AS SELECT &lt;some statement to present the required data&gt;</a:t>
            </a:r>
            <a:endParaRPr lang="en-GB" altLang="zh-CN" b="1"/>
          </a:p>
          <a:p>
            <a:r>
              <a:rPr lang="en-GB" altLang="zh-CN" b="1"/>
              <a:t>	[WITH CHECK OPTION];</a:t>
            </a:r>
            <a:endParaRPr lang="en-US" altLang="zh-CN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57347" name="文本占位符 573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800" b="1"/>
              <a:t>CREATE VIEW dept30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AS SELECT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, </a:t>
            </a:r>
            <a:r>
              <a:rPr lang="en-GB" altLang="zh-CN" sz="2800" b="1" err="1"/>
              <a:t>comm</a:t>
            </a:r>
            <a:r>
              <a:rPr lang="en-GB" altLang="zh-CN" sz="2800" b="1"/>
              <a:t> FROM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deptno</a:t>
            </a:r>
            <a:r>
              <a:rPr lang="en-GB" altLang="zh-CN" sz="2800" b="1"/>
              <a:t> = 30;</a:t>
            </a:r>
            <a:endParaRPr lang="en-GB" altLang="zh-CN" sz="2800" b="1"/>
          </a:p>
          <a:p>
            <a:pPr>
              <a:lnSpc>
                <a:spcPct val="90000"/>
              </a:lnSpc>
            </a:pPr>
            <a:r>
              <a:rPr lang="en-GB" altLang="zh-CN" sz="2800" b="1"/>
              <a:t>CREATE VIEW </a:t>
            </a:r>
            <a:r>
              <a:rPr lang="en-GB" altLang="zh-CN" sz="2800" b="1" err="1"/>
              <a:t>deptemp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AS SELECT </a:t>
            </a:r>
            <a:r>
              <a:rPr lang="en-GB" altLang="zh-CN" sz="2800" b="1" err="1"/>
              <a:t>empno</a:t>
            </a:r>
            <a:r>
              <a:rPr lang="en-GB" altLang="zh-CN" sz="2800" b="1"/>
              <a:t>, </a:t>
            </a:r>
            <a:r>
              <a:rPr lang="en-GB" altLang="zh-CN" sz="2800" b="1" err="1"/>
              <a:t>ename</a:t>
            </a:r>
            <a:r>
              <a:rPr lang="en-GB" altLang="zh-CN" sz="2800" b="1"/>
              <a:t>, </a:t>
            </a:r>
            <a:r>
              <a:rPr lang="en-GB" altLang="zh-CN" sz="2800" b="1" err="1"/>
              <a:t>hiredate</a:t>
            </a:r>
            <a:r>
              <a:rPr lang="en-GB" altLang="zh-CN" sz="2800" b="1"/>
              <a:t>, </a:t>
            </a:r>
            <a:r>
              <a:rPr lang="en-GB" altLang="zh-CN" sz="2800" b="1" err="1"/>
              <a:t>sal</a:t>
            </a:r>
            <a:r>
              <a:rPr lang="en-GB" altLang="zh-CN" sz="2800" b="1"/>
              <a:t>, </a:t>
            </a:r>
            <a:r>
              <a:rPr lang="en-GB" altLang="zh-CN" sz="2800" b="1" err="1"/>
              <a:t>comm</a:t>
            </a:r>
            <a:r>
              <a:rPr lang="en-GB" altLang="zh-CN" sz="2800" b="1"/>
              <a:t>, </a:t>
            </a:r>
            <a:r>
              <a:rPr lang="en-GB" altLang="zh-CN" sz="2800" b="1" err="1"/>
              <a:t>deptno</a:t>
            </a:r>
            <a:r>
              <a:rPr lang="en-GB" altLang="zh-CN" sz="2800" b="1"/>
              <a:t>, </a:t>
            </a:r>
            <a:r>
              <a:rPr lang="en-GB" altLang="zh-CN" sz="2800" b="1" err="1"/>
              <a:t>dname</a:t>
            </a:r>
            <a:r>
              <a:rPr lang="en-GB" altLang="zh-CN" sz="2800" b="1"/>
              <a:t>, loc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FROM  </a:t>
            </a:r>
            <a:r>
              <a:rPr lang="en-GB" altLang="zh-CN" sz="2800" b="1" err="1"/>
              <a:t>emp</a:t>
            </a:r>
            <a:r>
              <a:rPr lang="en-GB" altLang="zh-CN" sz="2800" b="1"/>
              <a:t>, dept</a:t>
            </a: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WHERE </a:t>
            </a:r>
            <a:r>
              <a:rPr lang="en-GB" altLang="zh-CN" sz="2800" b="1" err="1"/>
              <a:t>emp.deptno</a:t>
            </a:r>
            <a:r>
              <a:rPr lang="en-GB" altLang="zh-CN" sz="2800" b="1"/>
              <a:t> = </a:t>
            </a:r>
            <a:r>
              <a:rPr lang="en-GB" altLang="zh-CN" sz="2800" b="1" err="1"/>
              <a:t>dept.deptno</a:t>
            </a:r>
            <a:r>
              <a:rPr lang="en-GB" altLang="zh-CN" sz="2800" b="1"/>
              <a:t>;</a:t>
            </a:r>
            <a:endParaRPr lang="en-US" altLang="zh-CN" sz="2800" b="1"/>
          </a:p>
          <a:p>
            <a:pPr>
              <a:lnSpc>
                <a:spcPct val="90000"/>
              </a:lnSpc>
              <a:buNone/>
            </a:pPr>
            <a:endParaRPr lang="en-GB" altLang="zh-CN" sz="2800" b="1"/>
          </a:p>
          <a:p>
            <a:pPr>
              <a:lnSpc>
                <a:spcPct val="90000"/>
              </a:lnSpc>
              <a:buNone/>
            </a:pPr>
            <a:endParaRPr lang="en-US" altLang="zh-CN" sz="28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 err="1"/>
              <a:t>UPDATEing</a:t>
            </a:r>
            <a:r>
              <a:rPr lang="en-GB" altLang="zh-CN" b="1"/>
              <a:t> Views</a:t>
            </a:r>
            <a:endParaRPr lang="en-US" altLang="zh-CN" b="1"/>
          </a:p>
        </p:txBody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400" b="1"/>
              <a:t>1	Views containing </a:t>
            </a:r>
            <a:r>
              <a:rPr lang="en-GB" altLang="zh-CN" sz="2400" b="1" err="1"/>
              <a:t>GROUPed</a:t>
            </a:r>
            <a:r>
              <a:rPr lang="en-GB" altLang="zh-CN" sz="2400" b="1"/>
              <a:t> sets of data:</a:t>
            </a:r>
            <a:endParaRPr lang="en-GB" altLang="zh-CN" sz="2400" b="1"/>
          </a:p>
          <a:p>
            <a:pPr>
              <a:lnSpc>
                <a:spcPct val="80000"/>
              </a:lnSpc>
              <a:buNone/>
            </a:pPr>
            <a:r>
              <a:rPr lang="en-GB" altLang="zh-CN" sz="2400" b="1">
                <a:solidFill>
                  <a:srgbClr val="FF0000"/>
                </a:solidFill>
              </a:rPr>
              <a:t>no DML is allowed on any column in the view</a:t>
            </a:r>
            <a:endParaRPr lang="en-GB" altLang="zh-CN" sz="2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zh-CN" sz="2400" b="1"/>
              <a:t>2	Views based on the join of one or more tables (or views)</a:t>
            </a:r>
            <a:endParaRPr lang="en-GB" altLang="zh-CN" sz="2400" b="1"/>
          </a:p>
          <a:p>
            <a:pPr>
              <a:lnSpc>
                <a:spcPct val="80000"/>
              </a:lnSpc>
              <a:buNone/>
            </a:pPr>
            <a:r>
              <a:rPr lang="en-GB" altLang="zh-CN" sz="2400" b="1">
                <a:solidFill>
                  <a:srgbClr val="FF0000"/>
                </a:solidFill>
              </a:rPr>
              <a:t>no DML is allowed on any column in the view</a:t>
            </a:r>
            <a:endParaRPr lang="en-GB" altLang="zh-CN" sz="2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zh-CN" sz="2400" b="1"/>
              <a:t>3	Views containing virtual columns</a:t>
            </a:r>
            <a:endParaRPr lang="en-GB" altLang="zh-CN" sz="2400" b="1"/>
          </a:p>
          <a:p>
            <a:pPr>
              <a:lnSpc>
                <a:spcPct val="80000"/>
              </a:lnSpc>
              <a:buNone/>
            </a:pPr>
            <a:r>
              <a:rPr lang="en-GB" altLang="zh-CN" sz="2400" b="1">
                <a:solidFill>
                  <a:srgbClr val="FF0000"/>
                </a:solidFill>
              </a:rPr>
              <a:t>updates allowed on all but the virtual columns</a:t>
            </a:r>
            <a:endParaRPr lang="en-GB" altLang="zh-CN" sz="2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>
                <a:solidFill>
                  <a:srgbClr val="FF0000"/>
                </a:solidFill>
              </a:rPr>
              <a:t>delete operations are unrestricted</a:t>
            </a:r>
            <a:endParaRPr lang="en-GB" altLang="zh-CN" sz="2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>
                <a:solidFill>
                  <a:srgbClr val="FF0000"/>
                </a:solidFill>
              </a:rPr>
              <a:t>inserts are allowed if ALL not null columns are </a:t>
            </a:r>
            <a:r>
              <a:rPr lang="en-GB" altLang="zh-CN" sz="2400" b="1" err="1">
                <a:solidFill>
                  <a:srgbClr val="FF0000"/>
                </a:solidFill>
              </a:rPr>
              <a:t>pecified</a:t>
            </a:r>
            <a:r>
              <a:rPr lang="en-GB" altLang="zh-CN" sz="2400" b="1">
                <a:solidFill>
                  <a:srgbClr val="FF0000"/>
                </a:solidFill>
              </a:rPr>
              <a:t> and no attempt is made to insert a value in any of the virtual </a:t>
            </a:r>
            <a:r>
              <a:rPr lang="en-GB" altLang="zh-CN" sz="2400" b="1" err="1">
                <a:solidFill>
                  <a:srgbClr val="FF0000"/>
                </a:solidFill>
              </a:rPr>
              <a:t>column(s</a:t>
            </a:r>
            <a:r>
              <a:rPr lang="en-GB" altLang="zh-CN" sz="2400" b="1">
                <a:solidFill>
                  <a:srgbClr val="FF0000"/>
                </a:solidFill>
              </a:rPr>
              <a:t>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GB" altLang="zh-CN" sz="2800" b="1"/>
              <a:t>CREATE VIEW</a:t>
            </a:r>
            <a:r>
              <a:rPr lang="en-GB" altLang="zh-CN" sz="2800"/>
              <a:t> </a:t>
            </a:r>
            <a:r>
              <a:rPr lang="en-GB" altLang="zh-CN" sz="2800" err="1"/>
              <a:t>virtualcols</a:t>
            </a:r>
            <a:endParaRPr lang="en-GB" altLang="zh-CN" sz="2800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AS SELECT</a:t>
            </a:r>
            <a:r>
              <a:rPr lang="en-GB" altLang="zh-CN" sz="2800"/>
              <a:t> </a:t>
            </a:r>
            <a:r>
              <a:rPr lang="en-GB" altLang="zh-CN" sz="2800" err="1"/>
              <a:t>empno</a:t>
            </a:r>
            <a:r>
              <a:rPr lang="en-GB" altLang="zh-CN" sz="2800"/>
              <a:t>, </a:t>
            </a:r>
            <a:r>
              <a:rPr lang="en-GB" altLang="zh-CN" sz="2800" err="1"/>
              <a:t>ename</a:t>
            </a:r>
            <a:r>
              <a:rPr lang="en-GB" altLang="zh-CN" sz="2800"/>
              <a:t>, </a:t>
            </a:r>
            <a:r>
              <a:rPr lang="en-GB" altLang="zh-CN" sz="2800" err="1"/>
              <a:t>sal</a:t>
            </a:r>
            <a:r>
              <a:rPr lang="en-GB" altLang="zh-CN" sz="2800"/>
              <a:t>, </a:t>
            </a:r>
            <a:r>
              <a:rPr lang="en-GB" altLang="zh-CN" sz="2800" err="1"/>
              <a:t>comm</a:t>
            </a:r>
            <a:r>
              <a:rPr lang="en-GB" altLang="zh-CN" sz="2800"/>
              <a:t>, </a:t>
            </a:r>
            <a:endParaRPr lang="en-GB" altLang="zh-CN" sz="2800"/>
          </a:p>
          <a:p>
            <a:pPr>
              <a:lnSpc>
                <a:spcPct val="90000"/>
              </a:lnSpc>
              <a:buNone/>
            </a:pPr>
            <a:r>
              <a:rPr lang="en-GB" altLang="zh-CN" sz="2800" err="1"/>
              <a:t>sal</a:t>
            </a:r>
            <a:r>
              <a:rPr lang="en-GB" altLang="zh-CN" sz="2800"/>
              <a:t> + </a:t>
            </a:r>
            <a:r>
              <a:rPr lang="en-GB" altLang="zh-CN" sz="2800" err="1"/>
              <a:t>comm</a:t>
            </a:r>
            <a:r>
              <a:rPr lang="en-GB" altLang="zh-CN" sz="2800"/>
              <a:t> total</a:t>
            </a:r>
            <a:endParaRPr lang="en-GB" altLang="zh-CN" sz="2800"/>
          </a:p>
          <a:p>
            <a:pPr>
              <a:lnSpc>
                <a:spcPct val="90000"/>
              </a:lnSpc>
              <a:buNone/>
            </a:pPr>
            <a:r>
              <a:rPr lang="en-GB" altLang="zh-CN" sz="2800" b="1"/>
              <a:t>FROM</a:t>
            </a:r>
            <a:r>
              <a:rPr lang="en-GB" altLang="zh-CN" sz="2800"/>
              <a:t>  </a:t>
            </a:r>
            <a:r>
              <a:rPr lang="en-GB" altLang="zh-CN" sz="2800" err="1"/>
              <a:t>emp</a:t>
            </a:r>
            <a:r>
              <a:rPr lang="en-GB" altLang="zh-CN" sz="2800"/>
              <a:t>;</a:t>
            </a:r>
            <a:endParaRPr lang="en-GB" altLang="zh-CN" sz="2800"/>
          </a:p>
          <a:p>
            <a:pPr>
              <a:lnSpc>
                <a:spcPct val="90000"/>
              </a:lnSpc>
            </a:pPr>
            <a:r>
              <a:rPr lang="en-GB" altLang="zh-CN" sz="2800"/>
              <a:t>The following statements are </a:t>
            </a:r>
            <a:r>
              <a:rPr lang="en-GB" altLang="zh-CN" sz="2800" b="1">
                <a:solidFill>
                  <a:srgbClr val="FF0000"/>
                </a:solidFill>
              </a:rPr>
              <a:t>legal</a:t>
            </a:r>
            <a:endParaRPr lang="en-GB" altLang="zh-CN" sz="28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zh-CN" sz="2400" b="1"/>
              <a:t>UPDATE </a:t>
            </a:r>
            <a:r>
              <a:rPr lang="en-GB" altLang="zh-CN" sz="2400" b="1" err="1"/>
              <a:t>virtualcols</a:t>
            </a:r>
            <a:r>
              <a:rPr lang="en-GB" altLang="zh-CN" sz="2400" b="1"/>
              <a:t> SET </a:t>
            </a:r>
            <a:r>
              <a:rPr lang="en-GB" altLang="zh-CN" sz="2400" b="1" err="1"/>
              <a:t>sal</a:t>
            </a:r>
            <a:r>
              <a:rPr lang="en-GB" altLang="zh-CN" sz="2400" b="1"/>
              <a:t> =9999 WHERE </a:t>
            </a:r>
            <a:r>
              <a:rPr lang="en-GB" altLang="zh-CN" sz="2400" b="1" err="1"/>
              <a:t>empno</a:t>
            </a:r>
            <a:r>
              <a:rPr lang="en-GB" altLang="zh-CN" sz="2400" b="1"/>
              <a:t> = 7934;</a:t>
            </a:r>
            <a:endParaRPr lang="en-GB" altLang="zh-CN" sz="2400" b="1"/>
          </a:p>
          <a:p>
            <a:pPr lvl="1">
              <a:lnSpc>
                <a:spcPct val="90000"/>
              </a:lnSpc>
            </a:pPr>
            <a:r>
              <a:rPr lang="en-GB" altLang="zh-CN" sz="2400" b="1"/>
              <a:t>	INSERT INTO  </a:t>
            </a:r>
            <a:r>
              <a:rPr lang="en-GB" altLang="zh-CN" sz="2400" b="1" err="1"/>
              <a:t>virtualcols</a:t>
            </a:r>
            <a:r>
              <a:rPr lang="en-GB" altLang="zh-CN" sz="2400" b="1"/>
              <a:t> VALUES(7777,'COX',8888,1111);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 altLang="zh-CN"/>
              <a:t>The following statements are</a:t>
            </a:r>
            <a:r>
              <a:rPr lang="en-GB" altLang="zh-CN" b="1"/>
              <a:t> illegal</a:t>
            </a:r>
            <a:endParaRPr lang="en-GB" altLang="zh-CN" b="1"/>
          </a:p>
          <a:p>
            <a:pPr lvl="1"/>
            <a:r>
              <a:rPr lang="en-GB" altLang="zh-CN" b="1"/>
              <a:t>UPDATE </a:t>
            </a:r>
            <a:r>
              <a:rPr lang="en-GB" altLang="zh-CN" b="1" err="1"/>
              <a:t>virtualcols</a:t>
            </a:r>
            <a:r>
              <a:rPr lang="en-GB" altLang="zh-CN" b="1"/>
              <a:t> SET total = 9999 WHERE </a:t>
            </a:r>
            <a:r>
              <a:rPr lang="en-GB" altLang="zh-CN" b="1" err="1"/>
              <a:t>empno</a:t>
            </a:r>
            <a:r>
              <a:rPr lang="en-GB" altLang="zh-CN" b="1"/>
              <a:t> = 7934;</a:t>
            </a:r>
            <a:endParaRPr lang="en-GB" altLang="zh-CN" b="1"/>
          </a:p>
          <a:p>
            <a:pPr lvl="1" algn="just"/>
            <a:r>
              <a:rPr lang="en-GB" altLang="zh-CN" b="1"/>
              <a:t>	INSERT INTO </a:t>
            </a:r>
            <a:r>
              <a:rPr lang="en-GB" altLang="zh-CN" b="1" err="1"/>
              <a:t>virtualcols</a:t>
            </a:r>
            <a:r>
              <a:rPr lang="en-GB" altLang="zh-CN" b="1"/>
              <a:t> VALUES(7777,'COX',8888,1111,9999);</a:t>
            </a:r>
            <a:endParaRPr lang="en-US" altLang="zh-CN"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79876" name="文本占位符 7987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64515" name="文本占位符 645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800" b="1"/>
              <a:t>CREATE TABLE </a:t>
            </a:r>
            <a:r>
              <a:rPr lang="en-GB" altLang="zh-CN" sz="2800" b="1" err="1"/>
              <a:t>emp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(</a:t>
            </a:r>
            <a:r>
              <a:rPr lang="en-GB" altLang="zh-CN" sz="2800" b="1" err="1"/>
              <a:t>empno</a:t>
            </a:r>
            <a:r>
              <a:rPr lang="en-GB" altLang="zh-CN" sz="2800" b="1"/>
              <a:t>	NUMBER	PRIMARY KEY,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 b="1" err="1"/>
              <a:t>ename</a:t>
            </a:r>
            <a:r>
              <a:rPr lang="en-GB" altLang="zh-CN" sz="2800" b="1"/>
              <a:t>		CHAR(10) 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job		CHAR(9),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mgr		NUMBER (4),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 b="1" err="1"/>
              <a:t>hiredate</a:t>
            </a:r>
            <a:r>
              <a:rPr lang="en-GB" altLang="zh-CN" sz="2800" b="1"/>
              <a:t>	DATE 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 b="1" err="1"/>
              <a:t>sal</a:t>
            </a:r>
            <a:r>
              <a:rPr lang="en-GB" altLang="zh-CN" sz="2800" b="1"/>
              <a:t>		NUMBER(10,2),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 b="1" err="1"/>
              <a:t>comm</a:t>
            </a:r>
            <a:r>
              <a:rPr lang="en-GB" altLang="zh-CN" sz="2800" b="1"/>
              <a:t>		NUMBER(9,0) ,</a:t>
            </a:r>
            <a:endParaRPr lang="en-GB" altLang="zh-CN" sz="2800" b="1"/>
          </a:p>
          <a:p>
            <a:pPr>
              <a:lnSpc>
                <a:spcPct val="80000"/>
              </a:lnSpc>
            </a:pPr>
            <a:r>
              <a:rPr lang="en-GB" altLang="zh-CN" sz="2800" b="1"/>
              <a:t>	</a:t>
            </a:r>
            <a:r>
              <a:rPr lang="en-GB" altLang="zh-CN" sz="2800" b="1" err="1"/>
              <a:t>deptno</a:t>
            </a:r>
            <a:r>
              <a:rPr lang="en-GB" altLang="zh-CN" sz="2800" b="1"/>
              <a:t>  	NUMBER(4) NOT NULL);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Some constrains</a:t>
            </a:r>
            <a:endParaRPr lang="en-US" altLang="zh-CN"/>
          </a:p>
        </p:txBody>
      </p:sp>
      <p:sp>
        <p:nvSpPr>
          <p:cNvPr id="72707" name="文本占位符 72706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4537075"/>
          </a:xfrm>
        </p:spPr>
        <p:txBody>
          <a:bodyPr/>
          <a:p>
            <a:pPr>
              <a:lnSpc>
                <a:spcPct val="90000"/>
              </a:lnSpc>
            </a:pPr>
            <a:r>
              <a:rPr lang="en-GB" altLang="zh-CN" sz="2400" b="1"/>
              <a:t>CREATE TABLE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(</a:t>
            </a:r>
            <a:r>
              <a:rPr lang="en-GB" altLang="zh-CN" sz="2400" b="1" err="1"/>
              <a:t>empno</a:t>
            </a:r>
            <a:r>
              <a:rPr lang="en-GB" altLang="zh-CN" sz="2400" b="1"/>
              <a:t>	NUMBER	NOT NULL primary key,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 err="1"/>
              <a:t>ename</a:t>
            </a:r>
            <a:r>
              <a:rPr lang="en-GB" altLang="zh-CN" sz="2400" b="1"/>
              <a:t>          CHAR(10) NOT NULL CHECK (</a:t>
            </a:r>
            <a:r>
              <a:rPr lang="en-GB" altLang="zh-CN" sz="2400" b="1" err="1"/>
              <a:t>ename</a:t>
            </a:r>
            <a:r>
              <a:rPr lang="en-GB" altLang="zh-CN" sz="2400" b="1"/>
              <a:t> = UPPER (</a:t>
            </a:r>
            <a:r>
              <a:rPr lang="en-GB" altLang="zh-CN" sz="2400" b="1" err="1"/>
              <a:t>ename</a:t>
            </a:r>
            <a:r>
              <a:rPr lang="en-GB" altLang="zh-CN" sz="2400" b="1"/>
              <a:t>))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job		CHAR(9),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mgr	NUMBER REFERENCES </a:t>
            </a:r>
            <a:r>
              <a:rPr lang="en-GB" altLang="zh-CN" sz="2400" b="1" err="1"/>
              <a:t>emp(empno</a:t>
            </a:r>
            <a:r>
              <a:rPr lang="en-GB" altLang="zh-CN" sz="2400" b="1"/>
              <a:t>),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 err="1"/>
              <a:t>hiredate</a:t>
            </a:r>
            <a:r>
              <a:rPr lang="en-GB" altLang="zh-CN" sz="2400" b="1"/>
              <a:t>	DATE 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</a:t>
            </a:r>
            <a:r>
              <a:rPr lang="en-GB" altLang="zh-CN" sz="2400" b="1" err="1"/>
              <a:t>sal</a:t>
            </a:r>
            <a:r>
              <a:rPr lang="en-GB" altLang="zh-CN" sz="2400" b="1"/>
              <a:t>		NUMBER(10,2),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</a:t>
            </a:r>
            <a:r>
              <a:rPr lang="en-GB" altLang="zh-CN" sz="2400" b="1" err="1"/>
              <a:t>comm</a:t>
            </a:r>
            <a:r>
              <a:rPr lang="en-GB" altLang="zh-CN" sz="2400" b="1"/>
              <a:t>		NUMBER(9,0) DEFAULT NULL,</a:t>
            </a:r>
            <a:endParaRPr lang="en-GB" altLang="zh-CN" sz="2400" b="1"/>
          </a:p>
          <a:p>
            <a:pPr>
              <a:lnSpc>
                <a:spcPct val="90000"/>
              </a:lnSpc>
            </a:pPr>
            <a:r>
              <a:rPr lang="en-GB" altLang="zh-CN" sz="2400" b="1"/>
              <a:t>	</a:t>
            </a:r>
            <a:r>
              <a:rPr lang="en-GB" altLang="zh-CN" sz="2400" b="1" err="1"/>
              <a:t>deptno</a:t>
            </a:r>
            <a:r>
              <a:rPr lang="en-GB" altLang="zh-CN" sz="2400" b="1"/>
              <a:t>  	NUMBER(2) NOT NULL REFERENCES </a:t>
            </a:r>
            <a:r>
              <a:rPr lang="en-GB" altLang="zh-CN" sz="2400" b="1" err="1"/>
              <a:t>dept(deptno</a:t>
            </a:r>
            <a:r>
              <a:rPr lang="en-GB" altLang="zh-CN" sz="2400" b="1"/>
              <a:t>));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GB" altLang="zh-CN" b="1" err="1"/>
              <a:t>ALTERing</a:t>
            </a:r>
            <a:r>
              <a:rPr lang="en-GB" altLang="zh-CN" b="1"/>
              <a:t>  the table structure</a:t>
            </a:r>
            <a:r>
              <a:rPr lang="en-GB" altLang="zh-CN"/>
              <a:t> </a:t>
            </a:r>
            <a:endParaRPr lang="en-US" altLang="zh-CN"/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GB" altLang="zh-CN" sz="2400"/>
              <a:t>To add a new column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ALTER TABLE &lt;</a:t>
            </a:r>
            <a:r>
              <a:rPr lang="en-GB" altLang="zh-CN" sz="2400" b="1" err="1"/>
              <a:t>tablename</a:t>
            </a:r>
            <a:r>
              <a:rPr lang="en-GB" altLang="zh-CN" sz="2400" b="1"/>
              <a:t>&gt;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ADD (</a:t>
            </a:r>
            <a:r>
              <a:rPr lang="en-GB" altLang="zh-CN" sz="2400" b="1" err="1"/>
              <a:t>column_name</a:t>
            </a:r>
            <a:r>
              <a:rPr lang="en-GB" altLang="zh-CN" sz="2400" b="1"/>
              <a:t> </a:t>
            </a:r>
            <a:r>
              <a:rPr lang="en-GB" altLang="zh-CN" sz="2400" b="1" err="1"/>
              <a:t>datatype</a:t>
            </a:r>
            <a:r>
              <a:rPr lang="en-GB" altLang="zh-CN" sz="2400" b="1"/>
              <a:t>);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ALTER TABLE </a:t>
            </a:r>
            <a:r>
              <a:rPr lang="en-GB" altLang="zh-CN" sz="2400" b="1" err="1"/>
              <a:t>emp</a:t>
            </a:r>
            <a:r>
              <a:rPr lang="en-GB" altLang="zh-CN" sz="2400" b="1"/>
              <a:t> 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ADD (gender CHAR(1));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To change the definition of an existing column.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ALTER TABLE &lt;</a:t>
            </a:r>
            <a:r>
              <a:rPr lang="en-GB" altLang="zh-CN" sz="2400" b="1" err="1"/>
              <a:t>tablename</a:t>
            </a:r>
            <a:r>
              <a:rPr lang="en-GB" altLang="zh-CN" sz="2400" b="1"/>
              <a:t>&gt;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MODIFY (</a:t>
            </a:r>
            <a:r>
              <a:rPr lang="en-GB" altLang="zh-CN" sz="2400" b="1" err="1"/>
              <a:t>column_name</a:t>
            </a:r>
            <a:r>
              <a:rPr lang="en-GB" altLang="zh-CN" sz="2400" b="1"/>
              <a:t> </a:t>
            </a:r>
            <a:r>
              <a:rPr lang="en-GB" altLang="zh-CN" sz="2400" b="1" err="1"/>
              <a:t>datatype</a:t>
            </a:r>
            <a:r>
              <a:rPr lang="en-GB" altLang="zh-CN" sz="2400" b="1"/>
              <a:t>);</a:t>
            </a:r>
            <a:endParaRPr lang="en-GB" altLang="zh-CN" sz="2400"/>
          </a:p>
          <a:p>
            <a:pPr>
              <a:lnSpc>
                <a:spcPct val="80000"/>
              </a:lnSpc>
            </a:pPr>
            <a:r>
              <a:rPr lang="en-GB" altLang="zh-CN" sz="2400"/>
              <a:t>	</a:t>
            </a:r>
            <a:r>
              <a:rPr lang="en-GB" altLang="zh-CN" sz="2400" b="1"/>
              <a:t>ALTER TABLE </a:t>
            </a:r>
            <a:r>
              <a:rPr lang="en-GB" altLang="zh-CN" sz="2400" b="1" err="1"/>
              <a:t>emp</a:t>
            </a:r>
            <a:endParaRPr lang="en-GB" altLang="zh-CN" sz="2400" b="1"/>
          </a:p>
          <a:p>
            <a:pPr>
              <a:lnSpc>
                <a:spcPct val="80000"/>
              </a:lnSpc>
            </a:pPr>
            <a:r>
              <a:rPr lang="en-GB" altLang="zh-CN" sz="2400" b="1"/>
              <a:t>		 MODIFY (</a:t>
            </a:r>
            <a:r>
              <a:rPr lang="en-GB" altLang="zh-CN" sz="2400" b="1" err="1"/>
              <a:t>deptno</a:t>
            </a:r>
            <a:r>
              <a:rPr lang="en-GB" altLang="zh-CN" sz="2400" b="1"/>
              <a:t> NUMBER(6));</a:t>
            </a:r>
            <a:endParaRPr lang="en-US" altLang="zh-CN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16739</Words>
  <Application>WPS 演示</Application>
  <PresentationFormat>在屏幕上显示</PresentationFormat>
  <Paragraphs>505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Calibri</vt:lpstr>
      <vt:lpstr>Pixel</vt:lpstr>
      <vt:lpstr>SQL </vt:lpstr>
      <vt:lpstr>Some interesting facts about SQL:</vt:lpstr>
      <vt:lpstr>Major Components of SQL (1)</vt:lpstr>
      <vt:lpstr>Major Components of SQL (1)</vt:lpstr>
      <vt:lpstr>Major Components of SQL (2)</vt:lpstr>
      <vt:lpstr>THE DATA DEFINITION LANGUAGE (DDL) in SQL</vt:lpstr>
      <vt:lpstr>PowerPoint 演示文稿</vt:lpstr>
      <vt:lpstr>Some constrains</vt:lpstr>
      <vt:lpstr>ALTERing  the table structure </vt:lpstr>
      <vt:lpstr>DML modifying contents</vt:lpstr>
      <vt:lpstr>Insert </vt:lpstr>
      <vt:lpstr>PowerPoint 演示文稿</vt:lpstr>
      <vt:lpstr>PowerPoint 演示文稿</vt:lpstr>
      <vt:lpstr>Query: THE SELECT STATEMENT </vt:lpstr>
      <vt:lpstr>PowerPoint 演示文稿</vt:lpstr>
      <vt:lpstr>THE WHERE CLAUSE </vt:lpstr>
      <vt:lpstr>PowerPoint 演示文稿</vt:lpstr>
      <vt:lpstr>Between ,and</vt:lpstr>
      <vt:lpstr>Like</vt:lpstr>
      <vt:lpstr>PowerPoint 演示文稿</vt:lpstr>
      <vt:lpstr>PowerPoint 演示文稿</vt:lpstr>
      <vt:lpstr>And or not</vt:lpstr>
      <vt:lpstr>PowerPoint 演示文稿</vt:lpstr>
      <vt:lpstr>THE ORDER BY CLAUSE </vt:lpstr>
      <vt:lpstr>PowerPoint 演示文稿</vt:lpstr>
      <vt:lpstr>PowerPoint 演示文稿</vt:lpstr>
      <vt:lpstr>JOINING TABLES</vt:lpstr>
      <vt:lpstr>JOINING TABLES in SQL</vt:lpstr>
      <vt:lpstr>Alias for a table</vt:lpstr>
      <vt:lpstr>Joining a Table to Itself</vt:lpstr>
      <vt:lpstr>PowerPoint 演示文稿</vt:lpstr>
      <vt:lpstr>SQL FUNCTIONS </vt:lpstr>
      <vt:lpstr>Useful string functions </vt:lpstr>
      <vt:lpstr>PowerPoint 演示文稿</vt:lpstr>
      <vt:lpstr>ARITHMETIC FUNCTIONS </vt:lpstr>
      <vt:lpstr>PowerPoint 演示文稿</vt:lpstr>
      <vt:lpstr>AGGREGATE OR GROUPING FUNCTIONS</vt:lpstr>
      <vt:lpstr>PowerPoint 演示文稿</vt:lpstr>
      <vt:lpstr>PowerPoint 演示文稿</vt:lpstr>
      <vt:lpstr>PowerPoint 演示文稿</vt:lpstr>
      <vt:lpstr>DATE FUNCTIONS </vt:lpstr>
      <vt:lpstr>PowerPoint 演示文稿</vt:lpstr>
      <vt:lpstr>THE GROUP BY CLAUSE </vt:lpstr>
      <vt:lpstr>PowerPoint 演示文稿</vt:lpstr>
      <vt:lpstr>PowerPoint 演示文稿</vt:lpstr>
      <vt:lpstr>THE HAVING CLAUSE</vt:lpstr>
      <vt:lpstr>PowerPoint 演示文稿</vt:lpstr>
      <vt:lpstr>PowerPoint 演示文稿</vt:lpstr>
      <vt:lpstr>A little test</vt:lpstr>
      <vt:lpstr>SUBQUERIES AND NESTED SUBQUERIES</vt:lpstr>
      <vt:lpstr>Two examples</vt:lpstr>
      <vt:lpstr>Nesting levels</vt:lpstr>
      <vt:lpstr>comparison-operator:</vt:lpstr>
      <vt:lpstr>PowerPoint 演示文稿</vt:lpstr>
      <vt:lpstr>Subquery in Having clause</vt:lpstr>
      <vt:lpstr>Finding the department which has the highest total salary </vt:lpstr>
      <vt:lpstr>PowerPoint 演示文稿</vt:lpstr>
      <vt:lpstr>Multiple Conditions.</vt:lpstr>
      <vt:lpstr>Synchronising a repeating subquery with a main query </vt:lpstr>
      <vt:lpstr>VIEWS </vt:lpstr>
      <vt:lpstr>PowerPoint 演示文稿</vt:lpstr>
      <vt:lpstr>PowerPoint 演示文稿</vt:lpstr>
      <vt:lpstr>UPDATEing Views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MC SYSTEM</dc:creator>
  <cp:lastModifiedBy>patrick临风</cp:lastModifiedBy>
  <cp:revision>27</cp:revision>
  <dcterms:created xsi:type="dcterms:W3CDTF">2007-03-13T09:59:00Z</dcterms:created>
  <dcterms:modified xsi:type="dcterms:W3CDTF">2020-04-03T01:57:38Z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