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84"/>
  </p:notesMasterIdLst>
  <p:handoutMasterIdLst>
    <p:handoutMasterId r:id="rId85"/>
  </p:handoutMasterIdLst>
  <p:sldIdLst>
    <p:sldId id="421" r:id="rId2"/>
    <p:sldId id="497" r:id="rId3"/>
    <p:sldId id="742" r:id="rId4"/>
    <p:sldId id="600" r:id="rId5"/>
    <p:sldId id="604" r:id="rId6"/>
    <p:sldId id="605" r:id="rId7"/>
    <p:sldId id="710" r:id="rId8"/>
    <p:sldId id="678" r:id="rId9"/>
    <p:sldId id="743" r:id="rId10"/>
    <p:sldId id="622" r:id="rId11"/>
    <p:sldId id="623" r:id="rId12"/>
    <p:sldId id="624" r:id="rId13"/>
    <p:sldId id="625" r:id="rId14"/>
    <p:sldId id="629" r:id="rId15"/>
    <p:sldId id="630" r:id="rId16"/>
    <p:sldId id="631" r:id="rId17"/>
    <p:sldId id="658" r:id="rId18"/>
    <p:sldId id="659" r:id="rId19"/>
    <p:sldId id="660" r:id="rId20"/>
    <p:sldId id="680" r:id="rId21"/>
    <p:sldId id="661" r:id="rId22"/>
    <p:sldId id="681" r:id="rId23"/>
    <p:sldId id="662" r:id="rId24"/>
    <p:sldId id="663" r:id="rId25"/>
    <p:sldId id="664" r:id="rId26"/>
    <p:sldId id="682" r:id="rId27"/>
    <p:sldId id="683" r:id="rId28"/>
    <p:sldId id="684" r:id="rId29"/>
    <p:sldId id="685" r:id="rId30"/>
    <p:sldId id="688" r:id="rId31"/>
    <p:sldId id="687" r:id="rId32"/>
    <p:sldId id="689" r:id="rId33"/>
    <p:sldId id="690" r:id="rId34"/>
    <p:sldId id="691" r:id="rId35"/>
    <p:sldId id="692" r:id="rId36"/>
    <p:sldId id="693" r:id="rId37"/>
    <p:sldId id="694" r:id="rId38"/>
    <p:sldId id="695" r:id="rId39"/>
    <p:sldId id="696" r:id="rId40"/>
    <p:sldId id="697" r:id="rId41"/>
    <p:sldId id="698" r:id="rId42"/>
    <p:sldId id="699" r:id="rId43"/>
    <p:sldId id="700" r:id="rId44"/>
    <p:sldId id="701" r:id="rId45"/>
    <p:sldId id="702" r:id="rId46"/>
    <p:sldId id="703" r:id="rId47"/>
    <p:sldId id="704" r:id="rId48"/>
    <p:sldId id="705" r:id="rId49"/>
    <p:sldId id="712" r:id="rId50"/>
    <p:sldId id="713" r:id="rId51"/>
    <p:sldId id="714" r:id="rId52"/>
    <p:sldId id="715" r:id="rId53"/>
    <p:sldId id="716" r:id="rId54"/>
    <p:sldId id="717" r:id="rId55"/>
    <p:sldId id="718" r:id="rId56"/>
    <p:sldId id="719" r:id="rId57"/>
    <p:sldId id="720" r:id="rId58"/>
    <p:sldId id="721" r:id="rId59"/>
    <p:sldId id="722" r:id="rId60"/>
    <p:sldId id="723" r:id="rId61"/>
    <p:sldId id="724" r:id="rId62"/>
    <p:sldId id="725" r:id="rId63"/>
    <p:sldId id="726" r:id="rId64"/>
    <p:sldId id="727" r:id="rId65"/>
    <p:sldId id="634" r:id="rId66"/>
    <p:sldId id="728" r:id="rId67"/>
    <p:sldId id="729" r:id="rId68"/>
    <p:sldId id="730" r:id="rId69"/>
    <p:sldId id="731" r:id="rId70"/>
    <p:sldId id="732" r:id="rId71"/>
    <p:sldId id="635" r:id="rId72"/>
    <p:sldId id="637" r:id="rId73"/>
    <p:sldId id="733" r:id="rId74"/>
    <p:sldId id="734" r:id="rId75"/>
    <p:sldId id="735" r:id="rId76"/>
    <p:sldId id="736" r:id="rId77"/>
    <p:sldId id="737" r:id="rId78"/>
    <p:sldId id="738" r:id="rId79"/>
    <p:sldId id="739" r:id="rId80"/>
    <p:sldId id="740" r:id="rId81"/>
    <p:sldId id="741" r:id="rId82"/>
    <p:sldId id="422" r:id="rId83"/>
  </p:sldIdLst>
  <p:sldSz cx="9906000" cy="6858000" type="A4"/>
  <p:notesSz cx="7099300" cy="102346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charset="-122"/>
        <a:cs typeface="+mn-cs"/>
      </a:defRPr>
    </a:lvl5pPr>
    <a:lvl6pPr marL="2286000" algn="l" defTabSz="914400" rtl="0" eaLnBrk="1" latinLnBrk="0" hangingPunct="1">
      <a:defRPr kumimoji="1" sz="2400" kern="1200">
        <a:solidFill>
          <a:schemeClr val="tx1"/>
        </a:solidFill>
        <a:latin typeface="Tahoma" pitchFamily="34" charset="0"/>
        <a:ea typeface="宋体" charset="-122"/>
        <a:cs typeface="+mn-cs"/>
      </a:defRPr>
    </a:lvl6pPr>
    <a:lvl7pPr marL="2743200" algn="l" defTabSz="914400" rtl="0" eaLnBrk="1" latinLnBrk="0" hangingPunct="1">
      <a:defRPr kumimoji="1" sz="2400" kern="1200">
        <a:solidFill>
          <a:schemeClr val="tx1"/>
        </a:solidFill>
        <a:latin typeface="Tahoma" pitchFamily="34" charset="0"/>
        <a:ea typeface="宋体" charset="-122"/>
        <a:cs typeface="+mn-cs"/>
      </a:defRPr>
    </a:lvl7pPr>
    <a:lvl8pPr marL="3200400" algn="l" defTabSz="914400" rtl="0" eaLnBrk="1" latinLnBrk="0" hangingPunct="1">
      <a:defRPr kumimoji="1" sz="2400" kern="1200">
        <a:solidFill>
          <a:schemeClr val="tx1"/>
        </a:solidFill>
        <a:latin typeface="Tahoma" pitchFamily="34" charset="0"/>
        <a:ea typeface="宋体" charset="-122"/>
        <a:cs typeface="+mn-cs"/>
      </a:defRPr>
    </a:lvl8pPr>
    <a:lvl9pPr marL="3657600" algn="l" defTabSz="914400" rtl="0" eaLnBrk="1" latinLnBrk="0" hangingPunct="1">
      <a:defRPr kumimoji="1" sz="2400"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79">
          <p15:clr>
            <a:srgbClr val="A4A3A4"/>
          </p15:clr>
        </p15:guide>
        <p15:guide id="2" pos="2114">
          <p15:clr>
            <a:srgbClr val="A4A3A4"/>
          </p15:clr>
        </p15:guide>
        <p15:guide id="3" orient="horz" pos="3224">
          <p15:clr>
            <a:srgbClr val="A4A3A4"/>
          </p15:clr>
        </p15:guide>
        <p15:guide id="4"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1F1F96"/>
    <a:srgbClr val="008800"/>
    <a:srgbClr val="F9F9F9"/>
    <a:srgbClr val="AB75AB"/>
    <a:srgbClr val="0C5DAE"/>
    <a:srgbClr val="808000"/>
    <a:srgbClr val="319831"/>
    <a:srgbClr val="12AE85"/>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autoAdjust="0"/>
    <p:restoredTop sz="89927" autoAdjust="0"/>
  </p:normalViewPr>
  <p:slideViewPr>
    <p:cSldViewPr showGuides="1">
      <p:cViewPr varScale="1">
        <p:scale>
          <a:sx n="106" d="100"/>
          <a:sy n="106" d="100"/>
        </p:scale>
        <p:origin x="1768" y="17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518"/>
    </p:cViewPr>
  </p:sorterViewPr>
  <p:notesViewPr>
    <p:cSldViewPr showGuides="1">
      <p:cViewPr>
        <p:scale>
          <a:sx n="100" d="100"/>
          <a:sy n="100" d="100"/>
        </p:scale>
        <p:origin x="2892" y="-288"/>
      </p:cViewPr>
      <p:guideLst>
        <p:guide orient="horz" pos="3079"/>
        <p:guide pos="2114"/>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83815" y="319156"/>
            <a:ext cx="3075916" cy="511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t" anchorCtr="0" compatLnSpc="1">
            <a:prstTxWarp prst="textNoShape">
              <a:avLst/>
            </a:prstTxWarp>
          </a:bodyPr>
          <a:lstStyle>
            <a:lvl1pPr>
              <a:defRPr sz="1300">
                <a:latin typeface="Arial" charset="0"/>
                <a:ea typeface="宋体" pitchFamily="2" charset="-122"/>
              </a:defRPr>
            </a:lvl1pPr>
          </a:lstStyle>
          <a:p>
            <a:pPr>
              <a:defRPr/>
            </a:pPr>
            <a:r>
              <a:rPr lang="zh-CN" altLang="en-US"/>
              <a:t>网页设计与制作</a:t>
            </a:r>
          </a:p>
        </p:txBody>
      </p:sp>
      <p:sp>
        <p:nvSpPr>
          <p:cNvPr id="143363" name="Rectangle 3"/>
          <p:cNvSpPr>
            <a:spLocks noGrp="1" noChangeArrowheads="1"/>
          </p:cNvSpPr>
          <p:nvPr>
            <p:ph type="dt" sz="quarter" idx="1"/>
          </p:nvPr>
        </p:nvSpPr>
        <p:spPr bwMode="auto">
          <a:xfrm>
            <a:off x="3547971" y="319156"/>
            <a:ext cx="3075916" cy="511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143364" name="Rectangle 4"/>
          <p:cNvSpPr>
            <a:spLocks noGrp="1" noChangeArrowheads="1"/>
          </p:cNvSpPr>
          <p:nvPr>
            <p:ph type="ftr" sz="quarter" idx="2"/>
          </p:nvPr>
        </p:nvSpPr>
        <p:spPr bwMode="auto">
          <a:xfrm>
            <a:off x="483815" y="9494901"/>
            <a:ext cx="3075916" cy="511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43365" name="Rectangle 5"/>
          <p:cNvSpPr>
            <a:spLocks noGrp="1" noChangeArrowheads="1"/>
          </p:cNvSpPr>
          <p:nvPr>
            <p:ph type="sldNum" sz="quarter" idx="3"/>
          </p:nvPr>
        </p:nvSpPr>
        <p:spPr bwMode="auto">
          <a:xfrm>
            <a:off x="3547971" y="9494901"/>
            <a:ext cx="3075916" cy="511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b" anchorCtr="0" compatLnSpc="1">
            <a:prstTxWarp prst="textNoShape">
              <a:avLst/>
            </a:prstTxWarp>
          </a:bodyPr>
          <a:lstStyle>
            <a:lvl1pPr algn="r">
              <a:defRPr sz="1300">
                <a:latin typeface="Arial" charset="0"/>
                <a:ea typeface="宋体" pitchFamily="2" charset="-122"/>
              </a:defRPr>
            </a:lvl1pPr>
          </a:lstStyle>
          <a:p>
            <a:pPr>
              <a:defRPr/>
            </a:pPr>
            <a:fld id="{B49478BD-71BA-40BF-8456-11E36DC3B056}" type="slidenum">
              <a:rPr lang="zh-CN" altLang="en-US"/>
              <a:pPr>
                <a:defRPr/>
              </a:pPr>
              <a:t>‹#›</a:t>
            </a:fld>
            <a:endParaRPr lang="en-US" altLang="zh-CN"/>
          </a:p>
        </p:txBody>
      </p:sp>
    </p:spTree>
    <p:extLst>
      <p:ext uri="{BB962C8B-B14F-4D97-AF65-F5344CB8AC3E}">
        <p14:creationId xmlns:p14="http://schemas.microsoft.com/office/powerpoint/2010/main" val="67430124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75916" cy="511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t" anchorCtr="0" compatLnSpc="1">
            <a:prstTxWarp prst="textNoShape">
              <a:avLst/>
            </a:prstTxWarp>
          </a:bodyPr>
          <a:lstStyle>
            <a:lvl1pPr>
              <a:defRPr sz="1300">
                <a:ea typeface="宋体" pitchFamily="2" charset="-122"/>
              </a:defRPr>
            </a:lvl1pPr>
          </a:lstStyle>
          <a:p>
            <a:pPr>
              <a:defRPr/>
            </a:pPr>
            <a:r>
              <a:rPr lang="zh-CN" altLang="en-US"/>
              <a:t>网页设计与制作</a:t>
            </a:r>
          </a:p>
        </p:txBody>
      </p:sp>
      <p:sp>
        <p:nvSpPr>
          <p:cNvPr id="98307" name="Rectangle 3"/>
          <p:cNvSpPr>
            <a:spLocks noGrp="1" noChangeArrowheads="1"/>
          </p:cNvSpPr>
          <p:nvPr>
            <p:ph type="dt" idx="1"/>
          </p:nvPr>
        </p:nvSpPr>
        <p:spPr bwMode="auto">
          <a:xfrm>
            <a:off x="4023385" y="0"/>
            <a:ext cx="3075915" cy="511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777875" y="768350"/>
            <a:ext cx="5543550" cy="3838575"/>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98309" name="Rectangle 5"/>
          <p:cNvSpPr>
            <a:spLocks noGrp="1" noChangeArrowheads="1"/>
          </p:cNvSpPr>
          <p:nvPr>
            <p:ph type="body" sz="quarter" idx="3"/>
          </p:nvPr>
        </p:nvSpPr>
        <p:spPr bwMode="auto">
          <a:xfrm>
            <a:off x="945790" y="4860486"/>
            <a:ext cx="5207721" cy="46061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p:cNvSpPr>
            <a:spLocks noGrp="1" noChangeArrowheads="1"/>
          </p:cNvSpPr>
          <p:nvPr>
            <p:ph type="ftr" sz="quarter" idx="4"/>
          </p:nvPr>
        </p:nvSpPr>
        <p:spPr bwMode="auto">
          <a:xfrm>
            <a:off x="0" y="9722633"/>
            <a:ext cx="3075916" cy="511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b" anchorCtr="0" compatLnSpc="1">
            <a:prstTxWarp prst="textNoShape">
              <a:avLst/>
            </a:prstTxWarp>
          </a:bodyPr>
          <a:lstStyle>
            <a:lvl1pPr>
              <a:defRPr sz="1300">
                <a:ea typeface="宋体" pitchFamily="2" charset="-122"/>
              </a:defRPr>
            </a:lvl1pPr>
          </a:lstStyle>
          <a:p>
            <a:pPr>
              <a:defRPr/>
            </a:pPr>
            <a:endParaRPr lang="en-US" altLang="zh-CN"/>
          </a:p>
        </p:txBody>
      </p:sp>
      <p:sp>
        <p:nvSpPr>
          <p:cNvPr id="98311" name="Rectangle 7"/>
          <p:cNvSpPr>
            <a:spLocks noGrp="1" noChangeArrowheads="1"/>
          </p:cNvSpPr>
          <p:nvPr>
            <p:ph type="sldNum" sz="quarter" idx="5"/>
          </p:nvPr>
        </p:nvSpPr>
        <p:spPr bwMode="auto">
          <a:xfrm>
            <a:off x="4023385" y="9722633"/>
            <a:ext cx="3075915" cy="5119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158" tIns="48079" rIns="96158" bIns="48079" numCol="1" anchor="b" anchorCtr="0" compatLnSpc="1">
            <a:prstTxWarp prst="textNoShape">
              <a:avLst/>
            </a:prstTxWarp>
          </a:bodyPr>
          <a:lstStyle>
            <a:lvl1pPr algn="r">
              <a:defRPr sz="1300">
                <a:ea typeface="宋体" pitchFamily="2" charset="-122"/>
              </a:defRPr>
            </a:lvl1pPr>
          </a:lstStyle>
          <a:p>
            <a:pPr>
              <a:defRPr/>
            </a:pPr>
            <a:fld id="{EFF7FBC9-844A-4D76-9CEB-8A73C659335E}" type="slidenum">
              <a:rPr lang="zh-CN" altLang="en-US"/>
              <a:pPr>
                <a:defRPr/>
              </a:pPr>
              <a:t>‹#›</a:t>
            </a:fld>
            <a:endParaRPr lang="en-US" altLang="zh-CN"/>
          </a:p>
        </p:txBody>
      </p:sp>
    </p:spTree>
    <p:extLst>
      <p:ext uri="{BB962C8B-B14F-4D97-AF65-F5344CB8AC3E}">
        <p14:creationId xmlns:p14="http://schemas.microsoft.com/office/powerpoint/2010/main" val="194022079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777875" y="768350"/>
            <a:ext cx="5543550" cy="3838575"/>
          </a:xfrm>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solidFill>
                  <a:prstClr val="black"/>
                </a:solidFill>
              </a:rPr>
              <a:pPr/>
              <a:t>1</a:t>
            </a:fld>
            <a:endParaRPr lang="en-US" dirty="0">
              <a:solidFill>
                <a:prstClr val="black"/>
              </a:solidFill>
            </a:endParaRPr>
          </a:p>
        </p:txBody>
      </p:sp>
      <p:sp>
        <p:nvSpPr>
          <p:cNvPr id="2" name="页脚占位符 1"/>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316921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a:t>网页设计与制作</a:t>
            </a:r>
          </a:p>
        </p:txBody>
      </p:sp>
      <p:sp>
        <p:nvSpPr>
          <p:cNvPr id="5" name="日期占位符 4"/>
          <p:cNvSpPr>
            <a:spLocks noGrp="1"/>
          </p:cNvSpPr>
          <p:nvPr>
            <p:ph type="dt" idx="11"/>
          </p:nvPr>
        </p:nvSpPr>
        <p:spPr/>
        <p:txBody>
          <a:bodyPr/>
          <a:lstStyle/>
          <a:p>
            <a:pPr>
              <a:defRPr/>
            </a:pP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EFF7FBC9-844A-4D76-9CEB-8A73C659335E}" type="slidenum">
              <a:rPr lang="zh-CN" altLang="en-US" smtClean="0"/>
              <a:pPr>
                <a:defRPr/>
              </a:pPr>
              <a:t>4</a:t>
            </a:fld>
            <a:endParaRPr lang="en-US" altLang="zh-CN"/>
          </a:p>
        </p:txBody>
      </p:sp>
    </p:spTree>
    <p:extLst>
      <p:ext uri="{BB962C8B-B14F-4D97-AF65-F5344CB8AC3E}">
        <p14:creationId xmlns:p14="http://schemas.microsoft.com/office/powerpoint/2010/main" val="102702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a:t>网页设计与制作</a:t>
            </a:r>
          </a:p>
        </p:txBody>
      </p:sp>
      <p:sp>
        <p:nvSpPr>
          <p:cNvPr id="5" name="日期占位符 4"/>
          <p:cNvSpPr>
            <a:spLocks noGrp="1"/>
          </p:cNvSpPr>
          <p:nvPr>
            <p:ph type="dt" idx="11"/>
          </p:nvPr>
        </p:nvSpPr>
        <p:spPr/>
        <p:txBody>
          <a:bodyPr/>
          <a:lstStyle/>
          <a:p>
            <a:pPr>
              <a:defRPr/>
            </a:pP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EFF7FBC9-844A-4D76-9CEB-8A73C659335E}" type="slidenum">
              <a:rPr lang="zh-CN" altLang="en-US" smtClean="0"/>
              <a:pPr>
                <a:defRPr/>
              </a:pPr>
              <a:t>5</a:t>
            </a:fld>
            <a:endParaRPr lang="en-US" altLang="zh-CN"/>
          </a:p>
        </p:txBody>
      </p:sp>
    </p:spTree>
    <p:extLst>
      <p:ext uri="{BB962C8B-B14F-4D97-AF65-F5344CB8AC3E}">
        <p14:creationId xmlns:p14="http://schemas.microsoft.com/office/powerpoint/2010/main" val="102702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a:t>网页设计与制作</a:t>
            </a:r>
          </a:p>
        </p:txBody>
      </p:sp>
      <p:sp>
        <p:nvSpPr>
          <p:cNvPr id="5" name="日期占位符 4"/>
          <p:cNvSpPr>
            <a:spLocks noGrp="1"/>
          </p:cNvSpPr>
          <p:nvPr>
            <p:ph type="dt" idx="11"/>
          </p:nvPr>
        </p:nvSpPr>
        <p:spPr/>
        <p:txBody>
          <a:bodyPr/>
          <a:lstStyle/>
          <a:p>
            <a:pPr>
              <a:defRPr/>
            </a:pP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EFF7FBC9-844A-4D76-9CEB-8A73C659335E}" type="slidenum">
              <a:rPr lang="zh-CN" altLang="en-US" smtClean="0"/>
              <a:pPr>
                <a:defRPr/>
              </a:pPr>
              <a:t>6</a:t>
            </a:fld>
            <a:endParaRPr lang="en-US" altLang="zh-CN"/>
          </a:p>
        </p:txBody>
      </p:sp>
    </p:spTree>
    <p:extLst>
      <p:ext uri="{BB962C8B-B14F-4D97-AF65-F5344CB8AC3E}">
        <p14:creationId xmlns:p14="http://schemas.microsoft.com/office/powerpoint/2010/main" val="102702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a:t>网页设计与制作</a:t>
            </a:r>
          </a:p>
        </p:txBody>
      </p:sp>
      <p:sp>
        <p:nvSpPr>
          <p:cNvPr id="5" name="日期占位符 4"/>
          <p:cNvSpPr>
            <a:spLocks noGrp="1"/>
          </p:cNvSpPr>
          <p:nvPr>
            <p:ph type="dt" idx="11"/>
          </p:nvPr>
        </p:nvSpPr>
        <p:spPr/>
        <p:txBody>
          <a:bodyPr/>
          <a:lstStyle/>
          <a:p>
            <a:pPr>
              <a:defRPr/>
            </a:pP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EFF7FBC9-844A-4D76-9CEB-8A73C659335E}" type="slidenum">
              <a:rPr lang="zh-CN" altLang="en-US" smtClean="0"/>
              <a:pPr>
                <a:defRPr/>
              </a:pPr>
              <a:t>7</a:t>
            </a:fld>
            <a:endParaRPr lang="en-US" altLang="zh-CN"/>
          </a:p>
        </p:txBody>
      </p:sp>
    </p:spTree>
    <p:extLst>
      <p:ext uri="{BB962C8B-B14F-4D97-AF65-F5344CB8AC3E}">
        <p14:creationId xmlns:p14="http://schemas.microsoft.com/office/powerpoint/2010/main" val="358899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708013"/>
            <a:ext cx="84201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742950" y="3886200"/>
            <a:ext cx="8317283"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50902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957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37848" y="228601"/>
            <a:ext cx="2368153"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29948" y="228601"/>
            <a:ext cx="6942800"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69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29949" y="228600"/>
            <a:ext cx="9476052"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91357" y="1362075"/>
            <a:ext cx="419457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5051029" y="1362076"/>
            <a:ext cx="4194571"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5051029" y="3924301"/>
            <a:ext cx="4194571"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014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949" y="228600"/>
            <a:ext cx="9476052" cy="762000"/>
          </a:xfrm>
        </p:spPr>
        <p:txBody>
          <a:bodyPr/>
          <a:lstStyle>
            <a:lvl1pPr>
              <a:defRPr>
                <a:latin typeface="+mn-ea"/>
                <a:ea typeface="+mn-ea"/>
              </a:defRPr>
            </a:lvl1pPr>
          </a:lstStyle>
          <a:p>
            <a:r>
              <a:rPr lang="en-US" dirty="0"/>
              <a:t>Click to edit Master title style</a:t>
            </a:r>
          </a:p>
        </p:txBody>
      </p:sp>
      <p:sp>
        <p:nvSpPr>
          <p:cNvPr id="3" name="Text Placeholder 2"/>
          <p:cNvSpPr>
            <a:spLocks noGrp="1"/>
          </p:cNvSpPr>
          <p:nvPr>
            <p:ph type="body" sz="half" idx="1"/>
          </p:nvPr>
        </p:nvSpPr>
        <p:spPr>
          <a:xfrm>
            <a:off x="691357" y="1362075"/>
            <a:ext cx="4194572" cy="497205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51029" y="1362075"/>
            <a:ext cx="4194571" cy="497205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497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6770" y="435678"/>
            <a:ext cx="8224767" cy="762000"/>
          </a:xfrm>
        </p:spPr>
        <p:txBody>
          <a:bodyPr/>
          <a:lstStyle>
            <a:lvl1pPr>
              <a:defRPr baseline="0">
                <a:latin typeface="+mj-ea"/>
                <a:ea typeface="+mj-ea"/>
              </a:defRPr>
            </a:lvl1pPr>
          </a:lstStyle>
          <a:p>
            <a:r>
              <a:rPr lang="en-US" dirty="0"/>
              <a:t>Click to edit Master title style</a:t>
            </a:r>
          </a:p>
        </p:txBody>
      </p:sp>
      <p:sp>
        <p:nvSpPr>
          <p:cNvPr id="3" name="Content Placeholder 2"/>
          <p:cNvSpPr>
            <a:spLocks noGrp="1"/>
          </p:cNvSpPr>
          <p:nvPr>
            <p:ph idx="1"/>
          </p:nvPr>
        </p:nvSpPr>
        <p:spPr/>
        <p:txBody>
          <a:bodyPr/>
          <a:lstStyle>
            <a:lvl1pPr>
              <a:defRPr baseline="0">
                <a:latin typeface="+mn-ea"/>
                <a:ea typeface="+mn-ea"/>
              </a:defRPr>
            </a:lvl1pPr>
            <a:lvl2pPr>
              <a:defRPr baseline="0">
                <a:latin typeface="+mn-ea"/>
                <a:ea typeface="+mn-ea"/>
              </a:defRPr>
            </a:lvl2pPr>
            <a:lvl3pPr>
              <a:defRPr baseline="0">
                <a:latin typeface="+mn-ea"/>
                <a:ea typeface="+mn-ea"/>
              </a:defRPr>
            </a:lvl3pPr>
            <a:lvl4pPr>
              <a:defRPr baseline="0">
                <a:latin typeface="+mn-ea"/>
                <a:ea typeface="+mn-ea"/>
              </a:defRPr>
            </a:lvl4pPr>
            <a:lvl5pPr>
              <a:defRPr baseline="0">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12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atin typeface="+mn-ea"/>
                <a:ea typeface="+mn-ea"/>
              </a:defRPr>
            </a:lvl1pPr>
          </a:lstStyle>
          <a:p>
            <a:r>
              <a:rPr lang="en-US" dirty="0"/>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atin typeface="+mj-ea"/>
                <a:ea typeface="+mj-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99223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91357" y="1362075"/>
            <a:ext cx="419457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51029" y="1362075"/>
            <a:ext cx="4194571"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079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828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7576" y="445070"/>
            <a:ext cx="8224044" cy="762000"/>
          </a:xfrm>
        </p:spPr>
        <p:txBody>
          <a:bodyPr/>
          <a:lstStyle>
            <a:lvl1pPr>
              <a:defRPr>
                <a:latin typeface="+mj-ea"/>
                <a:ea typeface="+mj-ea"/>
              </a:defRPr>
            </a:lvl1pPr>
          </a:lstStyle>
          <a:p>
            <a:r>
              <a:rPr lang="en-US" dirty="0"/>
              <a:t>Click to edit Master title style</a:t>
            </a:r>
          </a:p>
        </p:txBody>
      </p:sp>
    </p:spTree>
    <p:extLst>
      <p:ext uri="{BB962C8B-B14F-4D97-AF65-F5344CB8AC3E}">
        <p14:creationId xmlns:p14="http://schemas.microsoft.com/office/powerpoint/2010/main" val="427970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58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51305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05041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05265" y="371182"/>
            <a:ext cx="8224044"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429948" y="1362075"/>
            <a:ext cx="8554244"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组合 1"/>
          <p:cNvGrpSpPr/>
          <p:nvPr userDrawn="1"/>
        </p:nvGrpSpPr>
        <p:grpSpPr>
          <a:xfrm>
            <a:off x="0" y="-26988"/>
            <a:ext cx="9974793" cy="276999"/>
            <a:chOff x="0" y="-26988"/>
            <a:chExt cx="9207501" cy="276999"/>
          </a:xfrm>
        </p:grpSpPr>
        <p:sp>
          <p:nvSpPr>
            <p:cNvPr id="1032" name="Rectangle 8"/>
            <p:cNvSpPr>
              <a:spLocks noChangeArrowheads="1"/>
            </p:cNvSpPr>
            <p:nvPr/>
          </p:nvSpPr>
          <p:spPr bwMode="auto">
            <a:xfrm>
              <a:off x="0" y="2252"/>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kumimoji="0" lang="en-US">
                <a:solidFill>
                  <a:srgbClr val="000000"/>
                </a:solidFill>
                <a:latin typeface="Times New Roman" pitchFamily="18" charset="0"/>
                <a:ea typeface="+mn-ea"/>
              </a:endParaRPr>
            </a:p>
          </p:txBody>
        </p:sp>
        <p:sp>
          <p:nvSpPr>
            <p:cNvPr id="7" name="Text Box 5"/>
            <p:cNvSpPr txBox="1">
              <a:spLocks noChangeArrowheads="1"/>
            </p:cNvSpPr>
            <p:nvPr/>
          </p:nvSpPr>
          <p:spPr bwMode="auto">
            <a:xfrm>
              <a:off x="7010400" y="-26988"/>
              <a:ext cx="2197101" cy="276999"/>
            </a:xfrm>
            <a:prstGeom prst="rect">
              <a:avLst/>
            </a:prstGeom>
            <a:noFill/>
            <a:ln w="25400">
              <a:noFill/>
              <a:miter lim="800000"/>
              <a:headEnd/>
              <a:tailEnd/>
            </a:ln>
            <a:effectLst/>
          </p:spPr>
          <p:txBody>
            <a:bodyPr wrap="square">
              <a:spAutoFit/>
            </a:bodyPr>
            <a:lstStyle/>
            <a:p>
              <a:pPr eaLnBrk="0" hangingPunct="0">
                <a:defRPr/>
              </a:pPr>
              <a:r>
                <a:rPr kumimoji="0" lang="zh-CN" altLang="en-US" sz="1200" b="1" dirty="0">
                  <a:solidFill>
                    <a:srgbClr val="FFFFFF"/>
                  </a:solidFill>
                  <a:latin typeface="微软雅黑" pitchFamily="34" charset="-122"/>
                  <a:ea typeface="微软雅黑" pitchFamily="34" charset="-122"/>
                </a:rPr>
                <a:t>深圳大学 计算机与软件学院</a:t>
              </a:r>
              <a:endParaRPr kumimoji="0" lang="en-US" sz="1200" b="1" dirty="0">
                <a:solidFill>
                  <a:srgbClr val="FFFFFF"/>
                </a:solidFill>
                <a:latin typeface="微软雅黑" pitchFamily="34" charset="-122"/>
                <a:ea typeface="微软雅黑" pitchFamily="34" charset="-122"/>
              </a:endParaRPr>
            </a:p>
          </p:txBody>
        </p:sp>
      </p:grpSp>
      <p:sp>
        <p:nvSpPr>
          <p:cNvPr id="6" name="Rectangle 5"/>
          <p:cNvSpPr/>
          <p:nvPr userDrawn="1"/>
        </p:nvSpPr>
        <p:spPr>
          <a:xfrm>
            <a:off x="9566747" y="6611780"/>
            <a:ext cx="312906" cy="246221"/>
          </a:xfrm>
          <a:prstGeom prst="rect">
            <a:avLst/>
          </a:prstGeom>
        </p:spPr>
        <p:txBody>
          <a:bodyPr wrap="none">
            <a:spAutoFit/>
          </a:bodyPr>
          <a:lstStyle/>
          <a:p>
            <a:pPr eaLnBrk="0" hangingPunct="0"/>
            <a:fld id="{F5551B27-49BC-4291-80C6-707CDCF1D651}" type="slidenum">
              <a:rPr kumimoji="0" lang="en-US" sz="1000" b="1">
                <a:solidFill>
                  <a:srgbClr val="000000"/>
                </a:solidFill>
                <a:latin typeface="Arial Narrow" pitchFamily="-96" charset="0"/>
                <a:ea typeface="ＭＳ Ｐゴシック" pitchFamily="-96" charset="-128"/>
                <a:cs typeface="ＭＳ Ｐゴシック" pitchFamily="-96" charset="-128"/>
              </a:rPr>
              <a:pPr eaLnBrk="0" hangingPunct="0"/>
              <a:t>‹#›</a:t>
            </a:fld>
            <a:endParaRPr kumimoji="0" lang="en-US" sz="1000" b="1" dirty="0">
              <a:solidFill>
                <a:srgbClr val="000000"/>
              </a:solidFill>
              <a:latin typeface="Arial Narrow" pitchFamily="34" charset="0"/>
              <a:ea typeface="+mn-ea"/>
            </a:endParaRPr>
          </a:p>
        </p:txBody>
      </p:sp>
    </p:spTree>
    <p:extLst>
      <p:ext uri="{BB962C8B-B14F-4D97-AF65-F5344CB8AC3E}">
        <p14:creationId xmlns:p14="http://schemas.microsoft.com/office/powerpoint/2010/main" val="379681607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txStyles>
    <p:titleStyle>
      <a:lvl1pPr marL="119063" indent="-119063" algn="l" rtl="0" eaLnBrk="1" fontAlgn="base" hangingPunct="1">
        <a:spcBef>
          <a:spcPct val="0"/>
        </a:spcBef>
        <a:spcAft>
          <a:spcPct val="0"/>
        </a:spcAft>
        <a:defRPr sz="3600" b="1" baseline="0">
          <a:solidFill>
            <a:schemeClr val="tx1"/>
          </a:solidFill>
          <a:latin typeface="+mj-ea"/>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baseline="0">
          <a:solidFill>
            <a:schemeClr val="tx1"/>
          </a:solidFill>
          <a:latin typeface="+mn-ea"/>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baseline="0">
          <a:solidFill>
            <a:schemeClr val="tx1"/>
          </a:solidFill>
          <a:latin typeface="+mn-ea"/>
        </a:defRPr>
      </a:lvl2pPr>
      <a:lvl3pPr marL="1143000" indent="-228600" algn="l" rtl="0" eaLnBrk="1" fontAlgn="base" hangingPunct="1">
        <a:spcBef>
          <a:spcPct val="20000"/>
        </a:spcBef>
        <a:spcAft>
          <a:spcPct val="0"/>
        </a:spcAft>
        <a:buSzPct val="80000"/>
        <a:buFont typeface="Wingdings" pitchFamily="2" charset="2"/>
        <a:buChar char="§"/>
        <a:defRPr sz="2000" baseline="0">
          <a:solidFill>
            <a:schemeClr val="tx1"/>
          </a:solidFill>
          <a:latin typeface="+mn-ea"/>
        </a:defRPr>
      </a:lvl3pPr>
      <a:lvl4pPr marL="1600200" indent="-228600" algn="l" rtl="0" eaLnBrk="1" fontAlgn="base" hangingPunct="1">
        <a:spcBef>
          <a:spcPct val="20000"/>
        </a:spcBef>
        <a:spcAft>
          <a:spcPct val="0"/>
        </a:spcAft>
        <a:buChar char="–"/>
        <a:defRPr sz="2000" baseline="0">
          <a:solidFill>
            <a:schemeClr val="tx1"/>
          </a:solidFill>
          <a:latin typeface="+mn-ea"/>
        </a:defRPr>
      </a:lvl4pPr>
      <a:lvl5pPr marL="2057400" indent="-228600" algn="l" rtl="0" eaLnBrk="1" fontAlgn="base" hangingPunct="1">
        <a:spcBef>
          <a:spcPct val="20000"/>
        </a:spcBef>
        <a:spcAft>
          <a:spcPct val="0"/>
        </a:spcAft>
        <a:buChar char="»"/>
        <a:defRPr sz="2000" baseline="0">
          <a:solidFill>
            <a:schemeClr val="tx1"/>
          </a:solidFill>
          <a:latin typeface="+mn-ea"/>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learning.szu.edu.cn/webapps/portal/frameset.jsp?tab_tab_group_id=_2_1&amp;url=/webapps/blackboard/execute/launcher?type=Course&amp;id=_14926_1&amp;ur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742950" y="1708153"/>
            <a:ext cx="8420100" cy="1470025"/>
          </a:xfrm>
        </p:spPr>
        <p:txBody>
          <a:bodyPr/>
          <a:lstStyle/>
          <a:p>
            <a:br>
              <a:rPr lang="en-US" altLang="zh-CN" dirty="0">
                <a:hlinkClick r:id="rId3"/>
              </a:rPr>
            </a:br>
            <a:r>
              <a:rPr lang="en-US" altLang="zh-CN" dirty="0"/>
              <a:t>Bootstrap </a:t>
            </a:r>
            <a:r>
              <a:rPr lang="zh-CN" altLang="en-US" dirty="0"/>
              <a:t>教程</a:t>
            </a:r>
          </a:p>
        </p:txBody>
      </p:sp>
      <p:sp>
        <p:nvSpPr>
          <p:cNvPr id="9219" name="Subtitle 2"/>
          <p:cNvSpPr>
            <a:spLocks noGrp="1"/>
          </p:cNvSpPr>
          <p:nvPr>
            <p:ph type="subTitle" idx="1"/>
          </p:nvPr>
        </p:nvSpPr>
        <p:spPr>
          <a:xfrm>
            <a:off x="764722" y="3886200"/>
            <a:ext cx="8318633" cy="1752600"/>
          </a:xfrm>
        </p:spPr>
        <p:txBody>
          <a:bodyPr/>
          <a:lstStyle/>
          <a:p>
            <a:endParaRPr lang="en-US" altLang="zh-CN" dirty="0"/>
          </a:p>
          <a:p>
            <a:r>
              <a:rPr lang="zh-CN" altLang="en-US" sz="2800" dirty="0"/>
              <a:t>李俊杰  博士</a:t>
            </a:r>
            <a:endParaRPr lang="en-US" sz="2800" dirty="0"/>
          </a:p>
          <a:p>
            <a:endParaRPr lang="en-US" altLang="zh-CN" sz="2800" dirty="0"/>
          </a:p>
          <a:p>
            <a:r>
              <a:rPr lang="zh-CN" altLang="en-US" sz="2800" dirty="0"/>
              <a:t>深圳大学 计算机与软件学院</a:t>
            </a:r>
            <a:endParaRPr lang="en-US" altLang="zh-CN" sz="2800" dirty="0"/>
          </a:p>
          <a:p>
            <a:endParaRPr lang="en-US" dirty="0"/>
          </a:p>
        </p:txBody>
      </p:sp>
    </p:spTree>
    <p:extLst>
      <p:ext uri="{BB962C8B-B14F-4D97-AF65-F5344CB8AC3E}">
        <p14:creationId xmlns:p14="http://schemas.microsoft.com/office/powerpoint/2010/main" val="13851456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buNone/>
            </a:pPr>
            <a:r>
              <a:rPr lang="en-US" altLang="zh-CN" sz="2800" dirty="0"/>
              <a:t>2.1 </a:t>
            </a:r>
            <a:r>
              <a:rPr lang="zh-CN" altLang="en-US" sz="2800" dirty="0"/>
              <a:t>概览</a:t>
            </a:r>
            <a:endParaRPr lang="en-US" altLang="zh-CN" sz="2800" dirty="0"/>
          </a:p>
        </p:txBody>
      </p:sp>
      <p:sp>
        <p:nvSpPr>
          <p:cNvPr id="3" name="内容占位符 2"/>
          <p:cNvSpPr>
            <a:spLocks noGrp="1"/>
          </p:cNvSpPr>
          <p:nvPr>
            <p:ph idx="1"/>
          </p:nvPr>
        </p:nvSpPr>
        <p:spPr/>
        <p:txBody>
          <a:bodyPr/>
          <a:lstStyle/>
          <a:p>
            <a:r>
              <a:rPr lang="en-US" altLang="zh-CN" dirty="0"/>
              <a:t>HTML 5 </a:t>
            </a:r>
            <a:r>
              <a:rPr lang="zh-CN" altLang="en-US" dirty="0"/>
              <a:t>文档类型（</a:t>
            </a:r>
            <a:r>
              <a:rPr lang="en-US" altLang="zh-CN" dirty="0" err="1"/>
              <a:t>Doctype</a:t>
            </a:r>
            <a:r>
              <a:rPr lang="zh-CN" altLang="en-US" dirty="0"/>
              <a:t>）</a:t>
            </a:r>
          </a:p>
          <a:p>
            <a:pPr marL="269875" indent="0">
              <a:buSzPct val="80000"/>
              <a:buNone/>
            </a:pPr>
            <a:r>
              <a:rPr lang="en-US" altLang="zh-CN" sz="2000" b="0" dirty="0"/>
              <a:t>       HTML5 </a:t>
            </a:r>
            <a:r>
              <a:rPr lang="zh-CN" altLang="en-US" sz="2000" b="0" dirty="0"/>
              <a:t>文档类型，在你项目中的每个页面都要参照下面的格式进行设置。</a:t>
            </a:r>
          </a:p>
          <a:p>
            <a:pPr marL="612775" indent="-160338">
              <a:buSzPct val="80000"/>
              <a:buFont typeface="Wingdings" panose="05000000000000000000" pitchFamily="2" charset="2"/>
              <a:buChar char="u"/>
            </a:pPr>
            <a:r>
              <a:rPr lang="zh-CN" altLang="en-US" sz="2000" dirty="0"/>
              <a:t> 语法</a:t>
            </a:r>
            <a:endParaRPr lang="en-US" altLang="zh-CN" sz="2000" dirty="0"/>
          </a:p>
          <a:p>
            <a:pPr marL="452437" indent="0">
              <a:buSzPct val="80000"/>
              <a:buNone/>
            </a:pPr>
            <a:r>
              <a:rPr lang="en-US" altLang="zh-CN" sz="2000" dirty="0"/>
              <a:t>	</a:t>
            </a:r>
            <a:r>
              <a:rPr lang="en-US" altLang="zh-CN" sz="2000" dirty="0">
                <a:solidFill>
                  <a:srgbClr val="0C5DAE"/>
                </a:solidFill>
              </a:rPr>
              <a:t>&lt;!DOCTYPE html&gt; &lt;html </a:t>
            </a:r>
            <a:r>
              <a:rPr lang="en-US" altLang="zh-CN" sz="2000" dirty="0" err="1">
                <a:solidFill>
                  <a:srgbClr val="0C5DAE"/>
                </a:solidFill>
              </a:rPr>
              <a:t>lang</a:t>
            </a:r>
            <a:r>
              <a:rPr lang="en-US" altLang="zh-CN" sz="2000" dirty="0">
                <a:solidFill>
                  <a:srgbClr val="0C5DAE"/>
                </a:solidFill>
              </a:rPr>
              <a:t>="</a:t>
            </a:r>
            <a:r>
              <a:rPr lang="en-US" altLang="zh-CN" sz="2000" dirty="0" err="1">
                <a:solidFill>
                  <a:srgbClr val="0C5DAE"/>
                </a:solidFill>
              </a:rPr>
              <a:t>zh</a:t>
            </a:r>
            <a:r>
              <a:rPr lang="en-US" altLang="zh-CN" sz="2000" dirty="0">
                <a:solidFill>
                  <a:srgbClr val="0C5DAE"/>
                </a:solidFill>
              </a:rPr>
              <a:t>-CN"&gt; ... &lt;/html&gt; </a:t>
            </a:r>
          </a:p>
          <a:p>
            <a:pPr marL="795337">
              <a:buSzPct val="80000"/>
              <a:buFont typeface="Wingdings" panose="05000000000000000000" pitchFamily="2" charset="2"/>
              <a:buChar char="Ø"/>
            </a:pPr>
            <a:r>
              <a:rPr lang="zh-CN" altLang="en-US" sz="2000" dirty="0"/>
              <a:t>注意</a:t>
            </a:r>
            <a:endParaRPr lang="en-US" altLang="zh-CN" sz="2000" dirty="0"/>
          </a:p>
          <a:p>
            <a:pPr marL="450850" indent="0">
              <a:buSzPct val="80000"/>
              <a:buNone/>
            </a:pPr>
            <a:r>
              <a:rPr lang="en-US" altLang="zh-CN" sz="2000" dirty="0"/>
              <a:t>	</a:t>
            </a:r>
            <a:r>
              <a:rPr lang="zh-CN" altLang="en-US" sz="2000" b="0" dirty="0"/>
              <a:t>如果在 </a:t>
            </a:r>
            <a:r>
              <a:rPr lang="en-US" altLang="zh-CN" sz="2000" b="0" dirty="0"/>
              <a:t>Bootstrap </a:t>
            </a:r>
            <a:r>
              <a:rPr lang="zh-CN" altLang="en-US" sz="2000" b="0" dirty="0"/>
              <a:t>创建的网页开头不使用 </a:t>
            </a:r>
            <a:r>
              <a:rPr lang="en-US" altLang="zh-CN" sz="2000" b="0" dirty="0"/>
              <a:t>HTML5 </a:t>
            </a:r>
            <a:r>
              <a:rPr lang="zh-CN" altLang="en-US" sz="2000" b="0" dirty="0"/>
              <a:t>的文档类型（</a:t>
            </a:r>
            <a:r>
              <a:rPr lang="en-US" altLang="zh-CN" sz="2000" b="0" dirty="0" err="1"/>
              <a:t>Doctype</a:t>
            </a:r>
            <a:r>
              <a:rPr lang="zh-CN" altLang="en-US" sz="2000" b="0" dirty="0"/>
              <a:t>），可能会面临一些浏览器显示不一致的问题，甚至可能面临一些特定情境下的不一致，以致于代码不能通过 </a:t>
            </a:r>
            <a:r>
              <a:rPr lang="en-US" altLang="zh-CN" sz="2000" b="0" dirty="0"/>
              <a:t>W3C </a:t>
            </a:r>
            <a:r>
              <a:rPr lang="zh-CN" altLang="en-US" sz="2000" b="0" dirty="0"/>
              <a:t>标准的验证。</a:t>
            </a:r>
            <a:endParaRPr lang="en-US" altLang="zh-CN" sz="2000" dirty="0"/>
          </a:p>
          <a:p>
            <a:pPr marL="452437" indent="0">
              <a:buSzPct val="80000"/>
              <a:buNone/>
            </a:pPr>
            <a:endParaRPr lang="en-US" altLang="zh-CN" sz="2000" dirty="0"/>
          </a:p>
        </p:txBody>
      </p:sp>
    </p:spTree>
    <p:extLst>
      <p:ext uri="{BB962C8B-B14F-4D97-AF65-F5344CB8AC3E}">
        <p14:creationId xmlns:p14="http://schemas.microsoft.com/office/powerpoint/2010/main" val="160795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2.1 </a:t>
            </a:r>
            <a:r>
              <a:rPr lang="zh-CN" altLang="en-US" sz="2800" dirty="0"/>
              <a:t>概览</a:t>
            </a:r>
          </a:p>
        </p:txBody>
      </p:sp>
      <p:sp>
        <p:nvSpPr>
          <p:cNvPr id="3" name="内容占位符 2"/>
          <p:cNvSpPr>
            <a:spLocks noGrp="1"/>
          </p:cNvSpPr>
          <p:nvPr>
            <p:ph idx="1"/>
          </p:nvPr>
        </p:nvSpPr>
        <p:spPr/>
        <p:txBody>
          <a:bodyPr/>
          <a:lstStyle/>
          <a:p>
            <a:pPr marL="539750" indent="-269875">
              <a:buSzPct val="80000"/>
              <a:buFont typeface="Wingdings" panose="05000000000000000000" pitchFamily="2" charset="2"/>
              <a:buChar char="n"/>
            </a:pPr>
            <a:r>
              <a:rPr lang="zh-CN" altLang="en-US" dirty="0"/>
              <a:t>移动设备优先</a:t>
            </a:r>
            <a:endParaRPr lang="en-US" altLang="zh-CN" dirty="0"/>
          </a:p>
          <a:p>
            <a:pPr marL="269875" indent="0">
              <a:buSzPct val="80000"/>
              <a:buNone/>
              <a:tabLst>
                <a:tab pos="722313" algn="l"/>
              </a:tabLst>
            </a:pPr>
            <a:r>
              <a:rPr lang="en-US" altLang="zh-CN" sz="2000" b="0" dirty="0"/>
              <a:t>	</a:t>
            </a:r>
            <a:r>
              <a:rPr lang="zh-CN" altLang="en-US" sz="2000" b="0" dirty="0"/>
              <a:t>移动设备优先是 </a:t>
            </a:r>
            <a:r>
              <a:rPr lang="en-US" altLang="zh-CN" sz="2000" b="0" dirty="0"/>
              <a:t>Bootstrap 3</a:t>
            </a:r>
            <a:r>
              <a:rPr lang="zh-CN" altLang="en-US" sz="2000" b="0" dirty="0"/>
              <a:t>最显著的变化。</a:t>
            </a:r>
            <a:endParaRPr lang="en-US" altLang="zh-CN" sz="2000" b="0" dirty="0"/>
          </a:p>
          <a:p>
            <a:pPr marL="269875" indent="0">
              <a:buSzPct val="80000"/>
              <a:buNone/>
              <a:tabLst>
                <a:tab pos="722313" algn="l"/>
              </a:tabLst>
            </a:pPr>
            <a:r>
              <a:rPr lang="en-US" altLang="zh-CN" sz="2000" b="0" dirty="0"/>
              <a:t>	</a:t>
            </a:r>
            <a:r>
              <a:rPr lang="zh-CN" altLang="en-US" sz="2000" b="0" dirty="0"/>
              <a:t>在之前的 </a:t>
            </a:r>
            <a:r>
              <a:rPr lang="en-US" altLang="zh-CN" sz="2000" b="0" dirty="0"/>
              <a:t>Bootstrap </a:t>
            </a:r>
            <a:r>
              <a:rPr lang="zh-CN" altLang="en-US" sz="2000" b="0" dirty="0"/>
              <a:t>版本中（直到 </a:t>
            </a:r>
            <a:r>
              <a:rPr lang="en-US" altLang="zh-CN" sz="2000" b="0" dirty="0"/>
              <a:t>2.x</a:t>
            </a:r>
            <a:r>
              <a:rPr lang="zh-CN" altLang="en-US" sz="2000" b="0" dirty="0"/>
              <a:t>），要手动引用另一个 </a:t>
            </a:r>
            <a:r>
              <a:rPr lang="en-US" altLang="zh-CN" sz="2000" b="0" dirty="0"/>
              <a:t>CSS</a:t>
            </a:r>
            <a:r>
              <a:rPr lang="zh-CN" altLang="en-US" sz="2000" b="0" dirty="0"/>
              <a:t>，才能让整个项目友好的支持移动设备。现在，</a:t>
            </a:r>
            <a:r>
              <a:rPr lang="en-US" altLang="zh-CN" sz="2000" b="0" dirty="0"/>
              <a:t>Bootstrap 3 </a:t>
            </a:r>
            <a:r>
              <a:rPr lang="zh-CN" altLang="en-US" sz="2000" b="0" dirty="0"/>
              <a:t>默认的 </a:t>
            </a:r>
            <a:r>
              <a:rPr lang="en-US" altLang="zh-CN" sz="2000" b="0" dirty="0"/>
              <a:t>CSS </a:t>
            </a:r>
            <a:r>
              <a:rPr lang="zh-CN" altLang="en-US" sz="2000" b="0" dirty="0"/>
              <a:t>本身就对移动设备友好支持。</a:t>
            </a:r>
            <a:endParaRPr lang="en-US" altLang="zh-CN" sz="2000" b="0" dirty="0"/>
          </a:p>
          <a:p>
            <a:pPr marL="269875" indent="0">
              <a:buSzPct val="80000"/>
              <a:buNone/>
              <a:tabLst>
                <a:tab pos="722313" algn="l"/>
              </a:tabLst>
            </a:pPr>
            <a:r>
              <a:rPr lang="en-US" altLang="zh-CN" sz="2000" b="0" dirty="0"/>
              <a:t>	</a:t>
            </a:r>
            <a:r>
              <a:rPr lang="zh-CN" altLang="en-US" sz="2000" b="0" dirty="0"/>
              <a:t>为了确保适当的绘制和触屏缩放，需要在</a:t>
            </a:r>
            <a:r>
              <a:rPr lang="en-US" altLang="zh-CN" sz="2000" b="0" dirty="0"/>
              <a:t>&lt;head&gt;</a:t>
            </a:r>
            <a:r>
              <a:rPr lang="zh-CN" altLang="en-US" sz="2000" b="0" dirty="0"/>
              <a:t>之中添加 </a:t>
            </a:r>
            <a:r>
              <a:rPr lang="en-US" altLang="zh-CN" sz="2000" b="0" dirty="0"/>
              <a:t>viewport meta </a:t>
            </a:r>
            <a:r>
              <a:rPr lang="zh-CN" altLang="en-US" sz="2000" b="0" dirty="0"/>
              <a:t>标签。</a:t>
            </a:r>
            <a:r>
              <a:rPr lang="en-US" altLang="zh-CN" sz="2000" b="0" dirty="0"/>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88"/>
              </a:solidFill>
              <a:latin typeface="Courier New" panose="02070309020205020404" pitchFamily="49" charset="0"/>
              <a:ea typeface="宋体" charset="-122"/>
              <a:cs typeface="Courier New" panose="02070309020205020404" pitchFamily="49" charset="0"/>
            </a:endParaRPr>
          </a:p>
          <a:p>
            <a:pPr marL="452437" indent="0">
              <a:buSzPct val="80000"/>
              <a:buNone/>
            </a:pPr>
            <a:r>
              <a:rPr lang="en-US" altLang="zh-CN" sz="1800" b="0" kern="1200" dirty="0">
                <a:solidFill>
                  <a:srgbClr val="000088"/>
                </a:solidFill>
                <a:latin typeface="Courier New" panose="02070309020205020404" pitchFamily="49" charset="0"/>
                <a:ea typeface="宋体" charset="-122"/>
                <a:cs typeface="Courier New" panose="02070309020205020404" pitchFamily="49" charset="0"/>
              </a:rPr>
              <a:t>	</a:t>
            </a:r>
            <a:r>
              <a:rPr lang="zh-CN" altLang="zh-CN" sz="1800" b="0" kern="1200" dirty="0">
                <a:solidFill>
                  <a:srgbClr val="000088"/>
                </a:solidFill>
                <a:latin typeface="Courier New" panose="02070309020205020404" pitchFamily="49" charset="0"/>
                <a:ea typeface="宋体" charset="-122"/>
                <a:cs typeface="Courier New" panose="02070309020205020404" pitchFamily="49" charset="0"/>
              </a:rPr>
              <a:t>&lt;meta</a:t>
            </a:r>
            <a:r>
              <a:rPr lang="zh-CN" altLang="zh-CN" sz="18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800" b="0" kern="1200" dirty="0">
                <a:solidFill>
                  <a:srgbClr val="660066"/>
                </a:solidFill>
                <a:latin typeface="Courier New" panose="02070309020205020404" pitchFamily="49" charset="0"/>
                <a:ea typeface="宋体" charset="-122"/>
                <a:cs typeface="Courier New" panose="02070309020205020404" pitchFamily="49" charset="0"/>
              </a:rPr>
              <a:t>name</a:t>
            </a:r>
            <a:r>
              <a:rPr lang="zh-CN" altLang="zh-CN" sz="18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800" b="0" kern="1200" dirty="0">
                <a:solidFill>
                  <a:srgbClr val="008800"/>
                </a:solidFill>
                <a:latin typeface="Courier New" panose="02070309020205020404" pitchFamily="49" charset="0"/>
                <a:ea typeface="宋体" charset="-122"/>
                <a:cs typeface="Courier New" panose="02070309020205020404" pitchFamily="49" charset="0"/>
              </a:rPr>
              <a:t>"viewport"</a:t>
            </a:r>
            <a:r>
              <a:rPr lang="zh-CN" altLang="zh-CN" sz="18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800" b="0" kern="1200" dirty="0">
                <a:solidFill>
                  <a:srgbClr val="660066"/>
                </a:solidFill>
                <a:latin typeface="Courier New" panose="02070309020205020404" pitchFamily="49" charset="0"/>
                <a:ea typeface="宋体" charset="-122"/>
                <a:cs typeface="Courier New" panose="02070309020205020404" pitchFamily="49" charset="0"/>
              </a:rPr>
              <a:t>content</a:t>
            </a:r>
            <a:r>
              <a:rPr lang="zh-CN" altLang="zh-CN" sz="18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800" b="0" kern="1200" dirty="0">
                <a:solidFill>
                  <a:srgbClr val="008800"/>
                </a:solidFill>
                <a:latin typeface="Courier New" panose="02070309020205020404" pitchFamily="49" charset="0"/>
                <a:ea typeface="宋体" charset="-122"/>
                <a:cs typeface="Courier New" panose="02070309020205020404" pitchFamily="49" charset="0"/>
              </a:rPr>
              <a:t>"width=device-width, </a:t>
            </a:r>
            <a:r>
              <a:rPr lang="en-US" altLang="zh-CN" sz="1800" b="0" kern="1200" dirty="0">
                <a:solidFill>
                  <a:srgbClr val="008800"/>
                </a:solidFill>
                <a:latin typeface="Courier New" panose="02070309020205020404" pitchFamily="49" charset="0"/>
                <a:ea typeface="宋体" charset="-122"/>
                <a:cs typeface="Courier New" panose="02070309020205020404" pitchFamily="49" charset="0"/>
              </a:rPr>
              <a:t>	</a:t>
            </a:r>
            <a:r>
              <a:rPr lang="zh-CN" altLang="zh-CN" sz="1800" b="0" kern="1200" dirty="0">
                <a:solidFill>
                  <a:srgbClr val="008800"/>
                </a:solidFill>
                <a:latin typeface="Courier New" panose="02070309020205020404" pitchFamily="49" charset="0"/>
                <a:ea typeface="宋体" charset="-122"/>
                <a:cs typeface="Courier New" panose="02070309020205020404" pitchFamily="49" charset="0"/>
              </a:rPr>
              <a:t>initial-scale=1.0"</a:t>
            </a:r>
            <a:r>
              <a:rPr lang="zh-CN" altLang="zh-CN" sz="1800" b="0" kern="1200" dirty="0">
                <a:solidFill>
                  <a:srgbClr val="000088"/>
                </a:solidFill>
                <a:latin typeface="Courier New" panose="02070309020205020404" pitchFamily="49" charset="0"/>
                <a:ea typeface="宋体" charset="-122"/>
                <a:cs typeface="Courier New" panose="02070309020205020404" pitchFamily="49" charset="0"/>
              </a:rPr>
              <a:t>&gt;</a:t>
            </a:r>
            <a:endParaRPr lang="en-US" altLang="zh-CN" sz="1800" b="0" kern="1200" dirty="0">
              <a:solidFill>
                <a:srgbClr val="000088"/>
              </a:solidFill>
              <a:latin typeface="Courier New" panose="02070309020205020404" pitchFamily="49" charset="0"/>
              <a:ea typeface="宋体" charset="-122"/>
              <a:cs typeface="Courier New" panose="02070309020205020404" pitchFamily="49" charset="0"/>
            </a:endParaRPr>
          </a:p>
          <a:p>
            <a:pPr marL="452437" indent="0">
              <a:buSzPct val="80000"/>
              <a:buNone/>
            </a:pPr>
            <a:r>
              <a:rPr lang="en-US" altLang="zh-CN" sz="1800" b="0" kern="1200" dirty="0">
                <a:solidFill>
                  <a:srgbClr val="000088"/>
                </a:solidFill>
                <a:latin typeface="Courier New" panose="02070309020205020404" pitchFamily="49" charset="0"/>
                <a:ea typeface="宋体" charset="-122"/>
                <a:cs typeface="Courier New" panose="02070309020205020404" pitchFamily="49" charset="0"/>
              </a:rPr>
              <a:t>	</a:t>
            </a:r>
            <a:r>
              <a:rPr lang="zh-CN" altLang="en-US" sz="2000" b="0" dirty="0"/>
              <a:t>通过为视口（</a:t>
            </a:r>
            <a:r>
              <a:rPr lang="en-US" altLang="zh-CN" sz="2000" b="0" dirty="0"/>
              <a:t>viewport</a:t>
            </a:r>
            <a:r>
              <a:rPr lang="zh-CN" altLang="en-US" sz="2000" b="0" dirty="0"/>
              <a:t>）设置 </a:t>
            </a:r>
            <a:r>
              <a:rPr lang="en-US" altLang="zh-CN" sz="2000" b="0" dirty="0"/>
              <a:t>meta </a:t>
            </a:r>
            <a:r>
              <a:rPr lang="zh-CN" altLang="en-US" sz="2000" b="0" dirty="0"/>
              <a:t>属性为 </a:t>
            </a:r>
            <a:r>
              <a:rPr lang="en-US" altLang="zh-CN" sz="2000" b="0" dirty="0"/>
              <a:t>user-scalable=no </a:t>
            </a:r>
            <a:r>
              <a:rPr lang="zh-CN" altLang="en-US" sz="2000" b="0" dirty="0"/>
              <a:t>可以禁用其缩放（</a:t>
            </a:r>
            <a:r>
              <a:rPr lang="en-US" altLang="zh-CN" sz="2000" b="0" dirty="0"/>
              <a:t>zooming</a:t>
            </a:r>
            <a:r>
              <a:rPr lang="zh-CN" altLang="en-US" sz="2000" b="0" dirty="0"/>
              <a:t>）功能 。</a:t>
            </a:r>
            <a:endParaRPr lang="en-US" altLang="zh-CN" sz="2000" b="0" dirty="0"/>
          </a:p>
          <a:p>
            <a:pPr marL="452437" lvl="0" indent="0">
              <a:buSzPct val="80000"/>
              <a:buNone/>
            </a:pPr>
            <a:r>
              <a:rPr lang="zh-CN" altLang="zh-CN" sz="1800" b="0" kern="1200" dirty="0">
                <a:solidFill>
                  <a:srgbClr val="000088"/>
                </a:solidFill>
                <a:latin typeface="Courier New" panose="02070309020205020404" pitchFamily="49" charset="0"/>
                <a:ea typeface="宋体" charset="-122"/>
                <a:cs typeface="Courier New" panose="02070309020205020404" pitchFamily="49" charset="0"/>
              </a:rPr>
              <a:t>&lt;meta</a:t>
            </a:r>
            <a:r>
              <a:rPr lang="zh-CN" altLang="zh-CN" sz="18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800" b="0" kern="1200" dirty="0">
                <a:solidFill>
                  <a:srgbClr val="660066"/>
                </a:solidFill>
                <a:latin typeface="Courier New" panose="02070309020205020404" pitchFamily="49" charset="0"/>
                <a:ea typeface="宋体" charset="-122"/>
                <a:cs typeface="Courier New" panose="02070309020205020404" pitchFamily="49" charset="0"/>
              </a:rPr>
              <a:t>name</a:t>
            </a:r>
            <a:r>
              <a:rPr lang="zh-CN" altLang="zh-CN" sz="18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800" b="0" kern="1200" dirty="0">
                <a:solidFill>
                  <a:srgbClr val="008800"/>
                </a:solidFill>
                <a:latin typeface="Courier New" panose="02070309020205020404" pitchFamily="49" charset="0"/>
                <a:ea typeface="宋体" charset="-122"/>
                <a:cs typeface="Courier New" panose="02070309020205020404" pitchFamily="49" charset="0"/>
              </a:rPr>
              <a:t>"viewport"</a:t>
            </a:r>
            <a:r>
              <a:rPr lang="zh-CN" altLang="zh-CN" sz="18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800" b="0" kern="1200" dirty="0">
                <a:solidFill>
                  <a:srgbClr val="660066"/>
                </a:solidFill>
                <a:latin typeface="Courier New" panose="02070309020205020404" pitchFamily="49" charset="0"/>
                <a:ea typeface="宋体" charset="-122"/>
                <a:cs typeface="Courier New" panose="02070309020205020404" pitchFamily="49" charset="0"/>
              </a:rPr>
              <a:t>content</a:t>
            </a:r>
            <a:r>
              <a:rPr lang="zh-CN" altLang="zh-CN" sz="18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800" b="0" kern="1200" dirty="0">
                <a:solidFill>
                  <a:srgbClr val="008800"/>
                </a:solidFill>
                <a:latin typeface="Courier New" panose="02070309020205020404" pitchFamily="49" charset="0"/>
                <a:ea typeface="宋体" charset="-122"/>
                <a:cs typeface="Courier New" panose="02070309020205020404" pitchFamily="49" charset="0"/>
              </a:rPr>
              <a:t>"width=device-width, </a:t>
            </a:r>
            <a:r>
              <a:rPr lang="en-US" altLang="zh-CN" sz="1800" b="0" kern="1200" dirty="0">
                <a:solidFill>
                  <a:srgbClr val="008800"/>
                </a:solidFill>
                <a:latin typeface="Courier New" panose="02070309020205020404" pitchFamily="49" charset="0"/>
                <a:ea typeface="宋体" charset="-122"/>
                <a:cs typeface="Courier New" panose="02070309020205020404" pitchFamily="49" charset="0"/>
              </a:rPr>
              <a:t>	</a:t>
            </a:r>
            <a:r>
              <a:rPr lang="zh-CN" altLang="zh-CN" sz="1800" b="0" kern="1200" dirty="0">
                <a:solidFill>
                  <a:srgbClr val="008800"/>
                </a:solidFill>
                <a:latin typeface="Courier New" panose="02070309020205020404" pitchFamily="49" charset="0"/>
                <a:ea typeface="宋体" charset="-122"/>
                <a:cs typeface="Courier New" panose="02070309020205020404" pitchFamily="49" charset="0"/>
              </a:rPr>
              <a:t>initial-scale=1.0</a:t>
            </a:r>
            <a:r>
              <a:rPr lang="en-US" altLang="zh-CN" sz="1800" b="0" kern="1200" dirty="0">
                <a:solidFill>
                  <a:srgbClr val="008800"/>
                </a:solidFill>
                <a:latin typeface="Courier New" panose="02070309020205020404" pitchFamily="49" charset="0"/>
                <a:ea typeface="宋体" charset="-122"/>
                <a:cs typeface="Courier New" panose="02070309020205020404" pitchFamily="49" charset="0"/>
              </a:rPr>
              <a:t>, maximum-scale=1, user-scalable=no</a:t>
            </a:r>
            <a:r>
              <a:rPr lang="zh-CN" altLang="zh-CN" sz="1800" b="0" kern="1200" dirty="0">
                <a:solidFill>
                  <a:srgbClr val="008800"/>
                </a:solidFill>
                <a:latin typeface="Courier New" panose="02070309020205020404" pitchFamily="49" charset="0"/>
                <a:ea typeface="宋体" charset="-122"/>
                <a:cs typeface="Courier New" panose="02070309020205020404" pitchFamily="49" charset="0"/>
              </a:rPr>
              <a:t>"</a:t>
            </a:r>
            <a:r>
              <a:rPr lang="zh-CN" altLang="zh-CN" sz="1800" b="0" kern="1200" dirty="0">
                <a:solidFill>
                  <a:srgbClr val="000088"/>
                </a:solidFill>
                <a:latin typeface="Courier New" panose="02070309020205020404" pitchFamily="49" charset="0"/>
                <a:ea typeface="宋体" charset="-122"/>
                <a:cs typeface="Courier New" panose="02070309020205020404" pitchFamily="49" charset="0"/>
              </a:rPr>
              <a:t>&gt;</a:t>
            </a:r>
            <a:endParaRPr lang="en-US" altLang="zh-CN" sz="1800" b="0" kern="1200" dirty="0">
              <a:solidFill>
                <a:srgbClr val="000088"/>
              </a:solidFill>
              <a:latin typeface="Courier New" panose="02070309020205020404" pitchFamily="49" charset="0"/>
              <a:ea typeface="宋体" charset="-122"/>
              <a:cs typeface="Courier New" panose="02070309020205020404" pitchFamily="49" charset="0"/>
            </a:endParaRPr>
          </a:p>
          <a:p>
            <a:pPr marL="452437" indent="0">
              <a:buSzPct val="80000"/>
              <a:buNone/>
            </a:pPr>
            <a:endParaRPr lang="zh-CN" altLang="en-US" sz="2000" b="0" dirty="0"/>
          </a:p>
        </p:txBody>
      </p:sp>
    </p:spTree>
    <p:extLst>
      <p:ext uri="{BB962C8B-B14F-4D97-AF65-F5344CB8AC3E}">
        <p14:creationId xmlns:p14="http://schemas.microsoft.com/office/powerpoint/2010/main" val="1607950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buNone/>
            </a:pPr>
            <a:r>
              <a:rPr lang="en-US" altLang="zh-CN" sz="2800" dirty="0"/>
              <a:t>2.1 </a:t>
            </a:r>
            <a:r>
              <a:rPr lang="zh-CN" altLang="en-US" sz="2800" dirty="0"/>
              <a:t>概览</a:t>
            </a:r>
            <a:endParaRPr lang="en-US" altLang="zh-CN" sz="2800" dirty="0"/>
          </a:p>
        </p:txBody>
      </p:sp>
      <p:sp>
        <p:nvSpPr>
          <p:cNvPr id="3" name="内容占位符 2"/>
          <p:cNvSpPr>
            <a:spLocks noGrp="1"/>
          </p:cNvSpPr>
          <p:nvPr>
            <p:ph idx="1"/>
          </p:nvPr>
        </p:nvSpPr>
        <p:spPr/>
        <p:txBody>
          <a:bodyPr/>
          <a:lstStyle/>
          <a:p>
            <a:pPr marL="539750" indent="-269875">
              <a:tabLst>
                <a:tab pos="452438" algn="l"/>
              </a:tabLst>
            </a:pPr>
            <a:r>
              <a:rPr lang="zh-CN" altLang="en-US" dirty="0"/>
              <a:t>布局容器</a:t>
            </a:r>
            <a:endParaRPr lang="en-US" altLang="zh-CN" dirty="0"/>
          </a:p>
          <a:p>
            <a:pPr marL="269875" indent="0">
              <a:buNone/>
              <a:tabLst>
                <a:tab pos="452438" algn="l"/>
              </a:tabLst>
            </a:pPr>
            <a:r>
              <a:rPr lang="en-US" altLang="zh-CN" dirty="0"/>
              <a:t>	    </a:t>
            </a:r>
            <a:r>
              <a:rPr lang="en-US" altLang="zh-CN" sz="2000" b="0" dirty="0"/>
              <a:t>.container </a:t>
            </a:r>
            <a:r>
              <a:rPr lang="zh-CN" altLang="en-US" sz="2000" b="0" dirty="0"/>
              <a:t>类用于固定宽度并支持响应式布局的容器。</a:t>
            </a:r>
          </a:p>
          <a:p>
            <a:pPr marL="0" lvl="0" indent="0" eaLnBrk="0" hangingPunct="0">
              <a:spcBef>
                <a:spcPct val="0"/>
              </a:spcBef>
              <a:buClrTx/>
              <a:buSzTx/>
              <a:buNone/>
            </a:pPr>
            <a:r>
              <a:rPr lang="en-US" altLang="zh-CN" sz="1800" b="0" kern="1200" dirty="0">
                <a:solidFill>
                  <a:srgbClr val="000088"/>
                </a:solidFill>
                <a:cs typeface="Courier New" panose="02070309020205020404" pitchFamily="49" charset="0"/>
              </a:rPr>
              <a:t>            </a:t>
            </a:r>
            <a:r>
              <a:rPr lang="zh-CN" altLang="zh-CN" sz="1800" b="0" kern="1200" dirty="0">
                <a:solidFill>
                  <a:srgbClr val="000088"/>
                </a:solidFill>
                <a:cs typeface="Courier New" panose="02070309020205020404" pitchFamily="49" charset="0"/>
              </a:rPr>
              <a:t>&lt;</a:t>
            </a:r>
            <a:r>
              <a:rPr lang="en-US" altLang="zh-CN" sz="1800" b="0" kern="1200" dirty="0">
                <a:solidFill>
                  <a:srgbClr val="1F1F96"/>
                </a:solidFill>
                <a:cs typeface="Courier New" panose="02070309020205020404" pitchFamily="49" charset="0"/>
              </a:rPr>
              <a:t>div</a:t>
            </a:r>
            <a:r>
              <a:rPr lang="en-US" altLang="zh-CN" sz="1800" b="0" kern="1200" dirty="0">
                <a:solidFill>
                  <a:srgbClr val="008800"/>
                </a:solidFill>
                <a:cs typeface="Courier New" panose="02070309020205020404" pitchFamily="49" charset="0"/>
              </a:rPr>
              <a:t> </a:t>
            </a:r>
            <a:r>
              <a:rPr lang="en-US" altLang="zh-CN" sz="1800" b="0" kern="1200" dirty="0">
                <a:solidFill>
                  <a:srgbClr val="AB75AB"/>
                </a:solidFill>
                <a:cs typeface="Courier New" panose="02070309020205020404" pitchFamily="49" charset="0"/>
              </a:rPr>
              <a:t>class</a:t>
            </a:r>
            <a:r>
              <a:rPr lang="en-US" altLang="zh-CN" sz="1800" b="0" kern="1200" dirty="0">
                <a:solidFill>
                  <a:srgbClr val="008800"/>
                </a:solidFill>
                <a:cs typeface="Courier New" panose="02070309020205020404" pitchFamily="49" charset="0"/>
              </a:rPr>
              <a:t>="container"&gt; ... </a:t>
            </a:r>
            <a:r>
              <a:rPr lang="en-US" altLang="zh-CN" sz="1800" b="0" kern="1200" dirty="0">
                <a:solidFill>
                  <a:srgbClr val="1F1F96"/>
                </a:solidFill>
                <a:cs typeface="Courier New" panose="02070309020205020404" pitchFamily="49" charset="0"/>
              </a:rPr>
              <a:t>&lt;/div</a:t>
            </a:r>
            <a:r>
              <a:rPr lang="zh-CN" altLang="zh-CN" sz="1800" b="0" kern="1200" dirty="0">
                <a:solidFill>
                  <a:srgbClr val="000088"/>
                </a:solidFill>
                <a:cs typeface="Courier New" panose="02070309020205020404" pitchFamily="49" charset="0"/>
              </a:rPr>
              <a:t>&gt;</a:t>
            </a:r>
            <a:r>
              <a:rPr lang="zh-CN" altLang="zh-CN" sz="1800" b="0" kern="1200" dirty="0">
                <a:solidFill>
                  <a:srgbClr val="000000"/>
                </a:solidFill>
              </a:rPr>
              <a:t> </a:t>
            </a:r>
            <a:endParaRPr lang="en-US" altLang="zh-CN" sz="1800" b="0" kern="1200" dirty="0">
              <a:solidFill>
                <a:srgbClr val="000000"/>
              </a:solidFill>
            </a:endParaRPr>
          </a:p>
          <a:p>
            <a:pPr marL="0" lvl="0" indent="0" defTabSz="808038" eaLnBrk="0" hangingPunct="0">
              <a:spcBef>
                <a:spcPct val="0"/>
              </a:spcBef>
              <a:buClrTx/>
              <a:buSzTx/>
              <a:buNone/>
            </a:pPr>
            <a:r>
              <a:rPr lang="en-US" altLang="zh-CN" sz="2000" b="0" kern="1200" dirty="0">
                <a:solidFill>
                  <a:srgbClr val="990000"/>
                </a:solidFill>
              </a:rPr>
              <a:t>	  </a:t>
            </a:r>
            <a:r>
              <a:rPr lang="en-US" altLang="zh-CN" sz="2000" b="0" dirty="0"/>
              <a:t>.container-fluid </a:t>
            </a:r>
            <a:r>
              <a:rPr lang="zh-CN" altLang="en-US" sz="2000" b="0" dirty="0"/>
              <a:t>类用于 </a:t>
            </a:r>
            <a:r>
              <a:rPr lang="en-US" altLang="zh-CN" sz="2000" b="0" dirty="0"/>
              <a:t>100% </a:t>
            </a:r>
            <a:r>
              <a:rPr lang="zh-CN" altLang="en-US" sz="2000" b="0" dirty="0"/>
              <a:t>宽度，占据全部视口（</a:t>
            </a:r>
            <a:r>
              <a:rPr lang="en-US" altLang="zh-CN" sz="2000" b="0" dirty="0"/>
              <a:t>viewport</a:t>
            </a:r>
            <a:r>
              <a:rPr lang="zh-CN" altLang="en-US" sz="2000" b="0" dirty="0"/>
              <a:t>）的容器。 </a:t>
            </a:r>
            <a:endParaRPr lang="en-US" altLang="zh-CN" sz="2000" b="0" dirty="0"/>
          </a:p>
          <a:p>
            <a:pPr marL="0" lvl="0" indent="0" defTabSz="808038" eaLnBrk="0" hangingPunct="0">
              <a:spcBef>
                <a:spcPct val="0"/>
              </a:spcBef>
              <a:buClrTx/>
              <a:buSzTx/>
              <a:buNone/>
            </a:pPr>
            <a:r>
              <a:rPr lang="en-US" altLang="zh-CN" sz="2000" b="0" dirty="0">
                <a:solidFill>
                  <a:srgbClr val="1F1F96"/>
                </a:solidFill>
              </a:rPr>
              <a:t>	&lt;div </a:t>
            </a:r>
            <a:r>
              <a:rPr lang="en-US" altLang="zh-CN" sz="2000" b="0" dirty="0">
                <a:solidFill>
                  <a:srgbClr val="AB75AB"/>
                </a:solidFill>
              </a:rPr>
              <a:t>class</a:t>
            </a:r>
            <a:r>
              <a:rPr lang="en-US" altLang="zh-CN" sz="2000" b="0" dirty="0">
                <a:solidFill>
                  <a:srgbClr val="008800"/>
                </a:solidFill>
              </a:rPr>
              <a:t>="container-fluid"</a:t>
            </a:r>
            <a:r>
              <a:rPr lang="en-US" altLang="zh-CN" sz="2000" b="0" dirty="0">
                <a:solidFill>
                  <a:srgbClr val="1F1F96"/>
                </a:solidFill>
              </a:rPr>
              <a:t>&gt;</a:t>
            </a:r>
            <a:r>
              <a:rPr lang="en-US" altLang="zh-CN" sz="2000" b="0" dirty="0"/>
              <a:t> ... </a:t>
            </a:r>
            <a:r>
              <a:rPr lang="en-US" altLang="zh-CN" sz="2000" b="0" dirty="0">
                <a:solidFill>
                  <a:srgbClr val="1F1F96"/>
                </a:solidFill>
              </a:rPr>
              <a:t>&lt;/div&gt; </a:t>
            </a:r>
          </a:p>
          <a:p>
            <a:pPr marL="0" lvl="0" indent="0" defTabSz="808038" eaLnBrk="0" hangingPunct="0">
              <a:spcBef>
                <a:spcPct val="0"/>
              </a:spcBef>
              <a:buClrTx/>
              <a:buSzTx/>
              <a:buNone/>
            </a:pPr>
            <a:endParaRPr lang="zh-CN" altLang="en-US" sz="2000" b="0" dirty="0"/>
          </a:p>
        </p:txBody>
      </p:sp>
    </p:spTree>
    <p:extLst>
      <p:ext uri="{BB962C8B-B14F-4D97-AF65-F5344CB8AC3E}">
        <p14:creationId xmlns:p14="http://schemas.microsoft.com/office/powerpoint/2010/main" val="82094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2.1 </a:t>
            </a:r>
            <a:r>
              <a:rPr lang="zh-CN" altLang="en-US" sz="2800" dirty="0"/>
              <a:t>概览</a:t>
            </a:r>
          </a:p>
        </p:txBody>
      </p:sp>
      <p:sp>
        <p:nvSpPr>
          <p:cNvPr id="3" name="内容占位符 2"/>
          <p:cNvSpPr>
            <a:spLocks noGrp="1"/>
          </p:cNvSpPr>
          <p:nvPr>
            <p:ph idx="1"/>
          </p:nvPr>
        </p:nvSpPr>
        <p:spPr>
          <a:xfrm>
            <a:off x="429948" y="1362074"/>
            <a:ext cx="8554244" cy="5163269"/>
          </a:xfrm>
        </p:spPr>
        <p:txBody>
          <a:bodyPr/>
          <a:lstStyle/>
          <a:p>
            <a:pPr marL="539750" indent="-269875">
              <a:tabLst>
                <a:tab pos="452438" algn="l"/>
              </a:tabLst>
            </a:pPr>
            <a:r>
              <a:rPr lang="en-US" altLang="zh-CN" dirty="0"/>
              <a:t>Bootstrap </a:t>
            </a:r>
            <a:r>
              <a:rPr lang="zh-CN" altLang="en-US" dirty="0"/>
              <a:t>浏览器</a:t>
            </a:r>
            <a:r>
              <a:rPr lang="en-US" altLang="zh-CN" dirty="0"/>
              <a:t>/</a:t>
            </a:r>
            <a:r>
              <a:rPr lang="zh-CN" altLang="en-US" dirty="0"/>
              <a:t>设备支持</a:t>
            </a:r>
            <a:endParaRPr lang="en-US" altLang="zh-CN" dirty="0"/>
          </a:p>
          <a:p>
            <a:pPr marL="269875" indent="0">
              <a:buNone/>
              <a:tabLst>
                <a:tab pos="452438" algn="l"/>
              </a:tabLst>
            </a:pPr>
            <a:r>
              <a:rPr lang="zh-CN" altLang="en-US" sz="2000" b="0" dirty="0"/>
              <a:t>       </a:t>
            </a:r>
            <a:r>
              <a:rPr lang="en-US" altLang="zh-CN" sz="2000" b="0" dirty="0"/>
              <a:t>Bootstrap</a:t>
            </a:r>
            <a:r>
              <a:rPr lang="zh-CN" altLang="en-US" sz="2000" b="0" dirty="0"/>
              <a:t>可以在最新的桌面系统和移动端浏览器中很好的工作。对旧的浏览器可能无法很好的支持。</a:t>
            </a:r>
            <a:endParaRPr lang="en-US" altLang="zh-CN" sz="2000" b="0" dirty="0"/>
          </a:p>
          <a:p>
            <a:pPr marL="808038" indent="-538163">
              <a:buNone/>
              <a:tabLst>
                <a:tab pos="269875" algn="l"/>
                <a:tab pos="452438" algn="l"/>
              </a:tabLst>
            </a:pPr>
            <a:r>
              <a:rPr lang="en-US" altLang="zh-CN" sz="2000" b="0" dirty="0"/>
              <a:t>	    </a:t>
            </a:r>
            <a:r>
              <a:rPr lang="zh-CN" altLang="en-US" sz="2000" b="0" dirty="0"/>
              <a:t>下表为 </a:t>
            </a:r>
            <a:r>
              <a:rPr lang="en-US" altLang="zh-CN" sz="2000" b="0" dirty="0"/>
              <a:t>Bootstrap </a:t>
            </a:r>
            <a:r>
              <a:rPr lang="zh-CN" altLang="en-US" sz="2000" b="0" dirty="0"/>
              <a:t>支持最新版本的浏览器和平台：</a:t>
            </a:r>
            <a:endParaRPr lang="en-US" altLang="zh-CN" sz="2000" b="0" dirty="0"/>
          </a:p>
          <a:p>
            <a:pPr marL="808038" indent="-538163">
              <a:buNone/>
              <a:tabLst>
                <a:tab pos="269875" algn="l"/>
                <a:tab pos="452438" algn="l"/>
              </a:tabLst>
            </a:pPr>
            <a:endParaRPr lang="en-US" altLang="zh-CN" sz="2000" b="0" dirty="0"/>
          </a:p>
          <a:p>
            <a:pPr marL="808038" indent="-538163">
              <a:buNone/>
              <a:tabLst>
                <a:tab pos="269875" algn="l"/>
                <a:tab pos="452438" algn="l"/>
              </a:tabLst>
            </a:pPr>
            <a:endParaRPr lang="en-US" altLang="zh-CN" sz="2000" b="0" dirty="0"/>
          </a:p>
          <a:p>
            <a:pPr marL="808038" indent="-538163">
              <a:buNone/>
              <a:tabLst>
                <a:tab pos="269875" algn="l"/>
                <a:tab pos="452438" algn="l"/>
              </a:tabLst>
            </a:pPr>
            <a:endParaRPr lang="en-US" altLang="zh-CN" sz="2000" b="0" dirty="0"/>
          </a:p>
          <a:p>
            <a:pPr marL="808038" indent="-538163">
              <a:buNone/>
              <a:tabLst>
                <a:tab pos="269875" algn="l"/>
                <a:tab pos="452438" algn="l"/>
              </a:tabLst>
            </a:pPr>
            <a:endParaRPr lang="en-US" altLang="zh-CN" sz="2000" b="0" dirty="0"/>
          </a:p>
          <a:p>
            <a:pPr marL="808038" indent="-538163">
              <a:buNone/>
              <a:tabLst>
                <a:tab pos="269875" algn="l"/>
                <a:tab pos="452438" algn="l"/>
              </a:tabLst>
            </a:pPr>
            <a:endParaRPr lang="en-US" altLang="zh-CN" sz="2000" b="0" dirty="0"/>
          </a:p>
          <a:p>
            <a:pPr marL="808038" indent="-538163">
              <a:buNone/>
              <a:tabLst>
                <a:tab pos="269875" algn="l"/>
                <a:tab pos="452438" algn="l"/>
              </a:tabLst>
            </a:pPr>
            <a:endParaRPr lang="en-US" altLang="zh-CN" sz="2000" b="0" dirty="0"/>
          </a:p>
          <a:p>
            <a:pPr marL="808038" indent="-538163">
              <a:buNone/>
              <a:tabLst>
                <a:tab pos="269875" algn="l"/>
                <a:tab pos="452438" algn="l"/>
              </a:tabLst>
            </a:pPr>
            <a:r>
              <a:rPr lang="en-US" altLang="zh-CN" sz="2000" b="0" dirty="0"/>
              <a:t>		* Bootstrap </a:t>
            </a:r>
            <a:r>
              <a:rPr lang="zh-CN" altLang="en-US" sz="2000" b="0" dirty="0"/>
              <a:t>支持 </a:t>
            </a:r>
            <a:r>
              <a:rPr lang="en-US" altLang="zh-CN" sz="2000" b="0" dirty="0"/>
              <a:t>Internet Explorer 8 </a:t>
            </a:r>
            <a:r>
              <a:rPr lang="zh-CN" altLang="en-US" sz="2000" b="0" dirty="0"/>
              <a:t>及更高版本的 </a:t>
            </a:r>
            <a:r>
              <a:rPr lang="en-US" altLang="zh-CN" sz="2000" b="0" dirty="0"/>
              <a:t>IE </a:t>
            </a:r>
            <a:r>
              <a:rPr lang="zh-CN" altLang="en-US" sz="2000" b="0" dirty="0"/>
              <a:t>浏览器。</a:t>
            </a:r>
            <a:endParaRPr lang="en-US" altLang="zh-CN" sz="2000" b="0" dirty="0"/>
          </a:p>
          <a:p>
            <a:pPr marL="808038" indent="-538163">
              <a:buNone/>
              <a:tabLst>
                <a:tab pos="269875" algn="l"/>
                <a:tab pos="452438" algn="l"/>
              </a:tabLst>
            </a:pPr>
            <a:endParaRPr lang="zh-CN" altLang="en-US" sz="2000" b="0" dirty="0"/>
          </a:p>
          <a:p>
            <a:pPr marL="722313" indent="-269875">
              <a:buFont typeface="Wingdings" panose="05000000000000000000" pitchFamily="2" charset="2"/>
              <a:buChar char="u"/>
              <a:tabLst>
                <a:tab pos="452438" algn="l"/>
              </a:tabLst>
            </a:pPr>
            <a:endParaRPr lang="en-US" altLang="zh-CN" sz="2000" dirty="0"/>
          </a:p>
          <a:p>
            <a:pPr marL="452438" indent="0">
              <a:buNone/>
              <a:tabLst>
                <a:tab pos="452438" algn="l"/>
              </a:tabLst>
            </a:pPr>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92" y="2924944"/>
            <a:ext cx="7019925" cy="1924050"/>
          </a:xfrm>
          <a:prstGeom prst="rect">
            <a:avLst/>
          </a:prstGeom>
        </p:spPr>
      </p:pic>
    </p:spTree>
    <p:extLst>
      <p:ext uri="{BB962C8B-B14F-4D97-AF65-F5344CB8AC3E}">
        <p14:creationId xmlns:p14="http://schemas.microsoft.com/office/powerpoint/2010/main" val="82094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2.2 Bootstrap </a:t>
            </a:r>
            <a:r>
              <a:rPr lang="zh-CN" altLang="en-US" sz="2800" dirty="0"/>
              <a:t>栅格系统</a:t>
            </a:r>
          </a:p>
        </p:txBody>
      </p:sp>
      <p:sp>
        <p:nvSpPr>
          <p:cNvPr id="3" name="内容占位符 2"/>
          <p:cNvSpPr>
            <a:spLocks noGrp="1"/>
          </p:cNvSpPr>
          <p:nvPr>
            <p:ph idx="1"/>
          </p:nvPr>
        </p:nvSpPr>
        <p:spPr>
          <a:xfrm>
            <a:off x="429948" y="1362074"/>
            <a:ext cx="8554244" cy="5379293"/>
          </a:xfrm>
        </p:spPr>
        <p:txBody>
          <a:bodyPr/>
          <a:lstStyle/>
          <a:p>
            <a:pPr marL="539750" indent="-269875"/>
            <a:r>
              <a:rPr lang="en-US" altLang="zh-CN" dirty="0"/>
              <a:t>Bootstrap</a:t>
            </a:r>
            <a:r>
              <a:rPr lang="zh-CN" altLang="en-US" dirty="0"/>
              <a:t>栅格系统的工作原理</a:t>
            </a:r>
            <a:endParaRPr lang="en-US" altLang="zh-CN" dirty="0"/>
          </a:p>
          <a:p>
            <a:pPr marL="269875" indent="0">
              <a:buNone/>
            </a:pPr>
            <a:r>
              <a:rPr lang="zh-CN" altLang="en-US" sz="2000" b="0" dirty="0"/>
              <a:t>       </a:t>
            </a:r>
            <a:r>
              <a:rPr lang="zh-CN" altLang="en-US" sz="1800" b="0" dirty="0"/>
              <a:t>网格系统通过一系列包含内容的行和列来创建页面布局。</a:t>
            </a:r>
            <a:endParaRPr lang="en-US" altLang="zh-CN" sz="1800" b="0" dirty="0"/>
          </a:p>
          <a:p>
            <a:pPr marL="539750" indent="-184150">
              <a:buFont typeface="Wingdings" panose="05000000000000000000" pitchFamily="2" charset="2"/>
              <a:buChar char="l"/>
            </a:pPr>
            <a:r>
              <a:rPr lang="zh-CN" altLang="en-US" sz="1800" b="0" dirty="0"/>
              <a:t>行必须放置在</a:t>
            </a:r>
            <a:r>
              <a:rPr lang="en-US" altLang="zh-CN" sz="1800" i="1" dirty="0"/>
              <a:t>.container</a:t>
            </a:r>
            <a:r>
              <a:rPr lang="zh-CN" altLang="en-US" sz="1800" b="0" i="1" dirty="0"/>
              <a:t> </a:t>
            </a:r>
            <a:r>
              <a:rPr lang="en-US" altLang="zh-CN" sz="1800" b="0" i="1" dirty="0"/>
              <a:t>class</a:t>
            </a:r>
            <a:r>
              <a:rPr lang="zh-CN" altLang="en-US" sz="1800" b="0" dirty="0"/>
              <a:t>内，以便获得适当的对齐（</a:t>
            </a:r>
            <a:r>
              <a:rPr lang="en-US" altLang="zh-CN" sz="1800" b="0" dirty="0"/>
              <a:t>alignment</a:t>
            </a:r>
            <a:r>
              <a:rPr lang="zh-CN" altLang="en-US" sz="1800" b="0" dirty="0"/>
              <a:t>）和内边距（</a:t>
            </a:r>
            <a:r>
              <a:rPr lang="en-US" altLang="zh-CN" sz="1800" b="0" dirty="0"/>
              <a:t>padding</a:t>
            </a:r>
            <a:r>
              <a:rPr lang="zh-CN" altLang="en-US" sz="1800" b="0" dirty="0"/>
              <a:t>）。</a:t>
            </a:r>
          </a:p>
          <a:p>
            <a:pPr marL="539750" indent="-184150">
              <a:buFont typeface="Wingdings" panose="05000000000000000000" pitchFamily="2" charset="2"/>
              <a:buChar char="l"/>
            </a:pPr>
            <a:r>
              <a:rPr lang="zh-CN" altLang="en-US" sz="1800" b="0" dirty="0"/>
              <a:t>通过“行（</a:t>
            </a:r>
            <a:r>
              <a:rPr lang="en-US" altLang="zh-CN" sz="1800" b="0" dirty="0"/>
              <a:t>row</a:t>
            </a:r>
            <a:r>
              <a:rPr lang="zh-CN" altLang="en-US" sz="1800" b="0" dirty="0"/>
              <a:t>）”在水平方向创建一组“列（</a:t>
            </a:r>
            <a:r>
              <a:rPr lang="en-US" altLang="zh-CN" sz="1800" b="0" dirty="0"/>
              <a:t>column</a:t>
            </a:r>
            <a:r>
              <a:rPr lang="zh-CN" altLang="en-US" sz="1800" b="0" dirty="0"/>
              <a:t>）”。 </a:t>
            </a:r>
          </a:p>
          <a:p>
            <a:pPr marL="539750" indent="-184150">
              <a:buFont typeface="Wingdings" panose="05000000000000000000" pitchFamily="2" charset="2"/>
              <a:buChar char="l"/>
            </a:pPr>
            <a:r>
              <a:rPr lang="zh-CN" altLang="en-US" sz="1800" b="0" dirty="0"/>
              <a:t>你的内容应当放置于“列（</a:t>
            </a:r>
            <a:r>
              <a:rPr lang="en-US" altLang="zh-CN" sz="1800" b="0" dirty="0"/>
              <a:t>column</a:t>
            </a:r>
            <a:r>
              <a:rPr lang="zh-CN" altLang="en-US" sz="1800" b="0" dirty="0"/>
              <a:t>）”内，并且，只有“列（</a:t>
            </a:r>
            <a:r>
              <a:rPr lang="en-US" altLang="zh-CN" sz="1800" b="0" dirty="0"/>
              <a:t>column</a:t>
            </a:r>
            <a:r>
              <a:rPr lang="zh-CN" altLang="en-US" sz="1800" b="0" dirty="0"/>
              <a:t>）”可以作为行（</a:t>
            </a:r>
            <a:r>
              <a:rPr lang="en-US" altLang="zh-CN" sz="1800" b="0" dirty="0"/>
              <a:t>row</a:t>
            </a:r>
            <a:r>
              <a:rPr lang="zh-CN" altLang="en-US" sz="1800" b="0" dirty="0"/>
              <a:t>）”的直接子元素。 </a:t>
            </a:r>
          </a:p>
          <a:p>
            <a:pPr marL="539750" indent="-184150">
              <a:buFont typeface="Wingdings" panose="05000000000000000000" pitchFamily="2" charset="2"/>
              <a:buChar char="l"/>
            </a:pPr>
            <a:r>
              <a:rPr lang="zh-CN" altLang="en-US" sz="1800" b="0" dirty="0"/>
              <a:t>类似 </a:t>
            </a:r>
            <a:r>
              <a:rPr lang="en-US" altLang="zh-CN" sz="1800" b="0" dirty="0"/>
              <a:t>.row </a:t>
            </a:r>
            <a:r>
              <a:rPr lang="zh-CN" altLang="en-US" sz="1800" b="0" dirty="0"/>
              <a:t>和 </a:t>
            </a:r>
            <a:r>
              <a:rPr lang="en-US" altLang="zh-CN" sz="1800" b="0" dirty="0"/>
              <a:t>.col-xs-4 </a:t>
            </a:r>
            <a:r>
              <a:rPr lang="zh-CN" altLang="en-US" sz="1800" b="0" dirty="0"/>
              <a:t>这种预定义的类，可以用来快速创建栅格布局。</a:t>
            </a:r>
            <a:r>
              <a:rPr lang="en-US" altLang="zh-CN" sz="1800" b="0" dirty="0"/>
              <a:t>Bootstrap </a:t>
            </a:r>
            <a:r>
              <a:rPr lang="zh-CN" altLang="en-US" sz="1800" b="0" dirty="0"/>
              <a:t>源码中定义的 </a:t>
            </a:r>
            <a:r>
              <a:rPr lang="en-US" altLang="zh-CN" sz="1800" b="0" dirty="0" err="1"/>
              <a:t>mixin</a:t>
            </a:r>
            <a:r>
              <a:rPr lang="en-US" altLang="zh-CN" sz="1800" b="0" dirty="0"/>
              <a:t> </a:t>
            </a:r>
            <a:r>
              <a:rPr lang="zh-CN" altLang="en-US" sz="1800" b="0" dirty="0"/>
              <a:t>也可以用来创建语义化的布局。</a:t>
            </a:r>
          </a:p>
          <a:p>
            <a:pPr marL="539750" indent="-184150">
              <a:buFont typeface="Wingdings" panose="05000000000000000000" pitchFamily="2" charset="2"/>
              <a:buChar char="l"/>
            </a:pPr>
            <a:r>
              <a:rPr lang="zh-CN" altLang="en-US" sz="1800" b="0" dirty="0"/>
              <a:t>通过为“列（</a:t>
            </a:r>
            <a:r>
              <a:rPr lang="en-US" altLang="zh-CN" sz="1800" b="0" dirty="0"/>
              <a:t>column</a:t>
            </a:r>
            <a:r>
              <a:rPr lang="zh-CN" altLang="en-US" sz="1800" b="0" dirty="0"/>
              <a:t>）”设置 </a:t>
            </a:r>
            <a:r>
              <a:rPr lang="en-US" altLang="zh-CN" sz="1800" b="0" dirty="0"/>
              <a:t>padding </a:t>
            </a:r>
            <a:r>
              <a:rPr lang="zh-CN" altLang="en-US" sz="1800" b="0" dirty="0"/>
              <a:t>属性，从而创建列与列之间的间隔。通过为 </a:t>
            </a:r>
            <a:r>
              <a:rPr lang="en-US" altLang="zh-CN" sz="1800" b="0" dirty="0"/>
              <a:t>.row </a:t>
            </a:r>
            <a:r>
              <a:rPr lang="zh-CN" altLang="en-US" sz="1800" b="0" dirty="0"/>
              <a:t>元素设置负值 </a:t>
            </a:r>
            <a:r>
              <a:rPr lang="en-US" altLang="zh-CN" sz="1800" b="0" dirty="0"/>
              <a:t>margin </a:t>
            </a:r>
            <a:r>
              <a:rPr lang="zh-CN" altLang="en-US" sz="1800" b="0" dirty="0"/>
              <a:t>从而抵消掉为 </a:t>
            </a:r>
            <a:r>
              <a:rPr lang="en-US" altLang="zh-CN" sz="1800" b="0" dirty="0"/>
              <a:t>.container </a:t>
            </a:r>
            <a:r>
              <a:rPr lang="zh-CN" altLang="en-US" sz="1800" b="0" dirty="0"/>
              <a:t>元素设置的 </a:t>
            </a:r>
            <a:r>
              <a:rPr lang="en-US" altLang="zh-CN" sz="1800" b="0" dirty="0"/>
              <a:t>padding</a:t>
            </a:r>
            <a:r>
              <a:rPr lang="zh-CN" altLang="en-US" sz="1800" b="0" dirty="0"/>
              <a:t>，也就间接为“行（</a:t>
            </a:r>
            <a:r>
              <a:rPr lang="en-US" altLang="zh-CN" sz="1800" b="0" dirty="0"/>
              <a:t>row</a:t>
            </a:r>
            <a:r>
              <a:rPr lang="zh-CN" altLang="en-US" sz="1800" b="0" dirty="0"/>
              <a:t>）”所包含的“列（</a:t>
            </a:r>
            <a:r>
              <a:rPr lang="en-US" altLang="zh-CN" sz="1800" b="0" dirty="0"/>
              <a:t>column</a:t>
            </a:r>
            <a:r>
              <a:rPr lang="zh-CN" altLang="en-US" sz="1800" b="0" dirty="0"/>
              <a:t>）”抵消掉了</a:t>
            </a:r>
            <a:r>
              <a:rPr lang="en-US" altLang="zh-CN" sz="1800" b="0" dirty="0"/>
              <a:t>padding</a:t>
            </a:r>
            <a:r>
              <a:rPr lang="zh-CN" altLang="en-US" sz="1800" b="0" dirty="0"/>
              <a:t>。</a:t>
            </a:r>
          </a:p>
          <a:p>
            <a:pPr marL="539750" indent="-184150">
              <a:buFont typeface="Wingdings" panose="05000000000000000000" pitchFamily="2" charset="2"/>
              <a:buChar char="l"/>
            </a:pPr>
            <a:r>
              <a:rPr lang="zh-CN" altLang="en-US" sz="1800" b="0" dirty="0"/>
              <a:t>如果一“行（</a:t>
            </a:r>
            <a:r>
              <a:rPr lang="en-US" altLang="zh-CN" sz="1800" b="0" dirty="0"/>
              <a:t>row</a:t>
            </a:r>
            <a:r>
              <a:rPr lang="zh-CN" altLang="en-US" sz="1800" b="0" dirty="0"/>
              <a:t>）”中包含了的“列（</a:t>
            </a:r>
            <a:r>
              <a:rPr lang="en-US" altLang="zh-CN" sz="1800" b="0" dirty="0"/>
              <a:t>column</a:t>
            </a:r>
            <a:r>
              <a:rPr lang="zh-CN" altLang="en-US" sz="1800" b="0" dirty="0"/>
              <a:t>）”大于 </a:t>
            </a:r>
            <a:r>
              <a:rPr lang="en-US" altLang="zh-CN" sz="1800" b="0" dirty="0"/>
              <a:t>12</a:t>
            </a:r>
            <a:r>
              <a:rPr lang="zh-CN" altLang="en-US" sz="1800" b="0" dirty="0"/>
              <a:t>，多余“</a:t>
            </a:r>
            <a:endParaRPr lang="en-US" altLang="zh-CN" sz="1800" b="0" dirty="0"/>
          </a:p>
          <a:p>
            <a:pPr marL="355600" indent="0">
              <a:buNone/>
            </a:pPr>
            <a:r>
              <a:rPr lang="zh-CN" altLang="en-US" sz="1800" b="0" dirty="0"/>
              <a:t>  列（</a:t>
            </a:r>
            <a:r>
              <a:rPr lang="en-US" altLang="zh-CN" sz="1800" b="0" dirty="0"/>
              <a:t>column</a:t>
            </a:r>
            <a:r>
              <a:rPr lang="zh-CN" altLang="en-US" sz="1800" b="0" dirty="0"/>
              <a:t>）”所在的元素将被作为一个整体另起一行排列。</a:t>
            </a:r>
          </a:p>
        </p:txBody>
      </p:sp>
    </p:spTree>
    <p:extLst>
      <p:ext uri="{BB962C8B-B14F-4D97-AF65-F5344CB8AC3E}">
        <p14:creationId xmlns:p14="http://schemas.microsoft.com/office/powerpoint/2010/main" val="396921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2.2 Bootstrap </a:t>
            </a:r>
            <a:r>
              <a:rPr lang="zh-CN" altLang="en-US" sz="2800" dirty="0"/>
              <a:t>栅格系统</a:t>
            </a:r>
          </a:p>
        </p:txBody>
      </p:sp>
      <p:sp>
        <p:nvSpPr>
          <p:cNvPr id="3" name="内容占位符 2"/>
          <p:cNvSpPr>
            <a:spLocks noGrp="1"/>
          </p:cNvSpPr>
          <p:nvPr>
            <p:ph idx="1"/>
          </p:nvPr>
        </p:nvSpPr>
        <p:spPr>
          <a:xfrm>
            <a:off x="429948" y="1362074"/>
            <a:ext cx="8554244" cy="5235277"/>
          </a:xfrm>
        </p:spPr>
        <p:txBody>
          <a:bodyPr/>
          <a:lstStyle/>
          <a:p>
            <a:pPr marL="539750" indent="-269875"/>
            <a:r>
              <a:rPr lang="zh-CN" altLang="en-US" dirty="0"/>
              <a:t>媒体查询</a:t>
            </a:r>
            <a:endParaRPr lang="en-US" altLang="zh-CN" dirty="0"/>
          </a:p>
          <a:p>
            <a:pPr marL="269875" indent="0">
              <a:buNone/>
            </a:pPr>
            <a:r>
              <a:rPr lang="en-US" altLang="zh-CN" dirty="0"/>
              <a:t>      </a:t>
            </a:r>
            <a:r>
              <a:rPr lang="zh-CN" altLang="en-US" sz="2000" b="0" dirty="0"/>
              <a:t>媒体查询是非常别致的</a:t>
            </a:r>
            <a:r>
              <a:rPr lang="en-US" altLang="zh-CN" sz="2000" b="0" dirty="0"/>
              <a:t>"</a:t>
            </a:r>
            <a:r>
              <a:rPr lang="zh-CN" altLang="en-US" sz="2000" b="0" dirty="0"/>
              <a:t>有条件的 </a:t>
            </a:r>
            <a:r>
              <a:rPr lang="en-US" altLang="zh-CN" sz="2000" b="0" dirty="0"/>
              <a:t>CSS </a:t>
            </a:r>
            <a:r>
              <a:rPr lang="zh-CN" altLang="en-US" sz="2000" b="0" dirty="0"/>
              <a:t>规则</a:t>
            </a:r>
            <a:r>
              <a:rPr lang="en-US" altLang="zh-CN" sz="2000" b="0" dirty="0"/>
              <a:t>"</a:t>
            </a:r>
            <a:r>
              <a:rPr lang="zh-CN" altLang="en-US" sz="2000" b="0" dirty="0"/>
              <a:t>。它只适用于一些基于某些规定条件的 </a:t>
            </a:r>
            <a:r>
              <a:rPr lang="en-US" altLang="zh-CN" sz="2000" b="0" dirty="0"/>
              <a:t>CSS</a:t>
            </a:r>
            <a:r>
              <a:rPr lang="zh-CN" altLang="en-US" sz="2000" b="0" dirty="0"/>
              <a:t>。如果满足那些条件，则应用相应的样式。</a:t>
            </a:r>
          </a:p>
          <a:p>
            <a:pPr marL="269875" indent="0">
              <a:buNone/>
            </a:pPr>
            <a:r>
              <a:rPr lang="en-US" altLang="zh-CN" sz="2000" b="0" dirty="0"/>
              <a:t>       Bootstrap </a:t>
            </a:r>
            <a:r>
              <a:rPr lang="zh-CN" altLang="en-US" sz="2000" b="0" dirty="0"/>
              <a:t>中的媒体查询允许您基于视口大小移动、显示并隐藏内容。下面的媒体查询在 </a:t>
            </a:r>
            <a:r>
              <a:rPr lang="en-US" altLang="zh-CN" sz="2000" b="0" dirty="0"/>
              <a:t>LESS </a:t>
            </a:r>
            <a:r>
              <a:rPr lang="zh-CN" altLang="en-US" sz="2000" b="0" dirty="0"/>
              <a:t>文件中使用，用来创建 </a:t>
            </a:r>
            <a:r>
              <a:rPr lang="en-US" altLang="zh-CN" sz="2000" b="0" dirty="0"/>
              <a:t>Bootstrap </a:t>
            </a:r>
            <a:r>
              <a:rPr lang="zh-CN" altLang="en-US" sz="2000" b="0" dirty="0"/>
              <a:t>网格系统中的关键的分界点阈值。</a:t>
            </a:r>
            <a:endParaRPr lang="en-US" altLang="zh-CN" sz="2000" b="0" dirty="0"/>
          </a:p>
          <a:p>
            <a:pPr marL="722313" indent="-269875">
              <a:buFont typeface="Wingdings" panose="05000000000000000000" pitchFamily="2" charset="2"/>
              <a:buChar char="u"/>
            </a:pPr>
            <a:r>
              <a:rPr lang="zh-CN" altLang="en-US" sz="2000" dirty="0"/>
              <a:t>语法</a:t>
            </a:r>
            <a:endParaRPr lang="en-US" altLang="zh-CN" sz="2000" dirty="0"/>
          </a:p>
          <a:p>
            <a:pPr marL="0" lvl="0" indent="0" eaLnBrk="0" hangingPunct="0">
              <a:spcBef>
                <a:spcPct val="0"/>
              </a:spcBef>
              <a:buClrTx/>
              <a:buSzTx/>
              <a:buNone/>
            </a:pPr>
            <a:r>
              <a:rPr lang="en-US" altLang="zh-CN" sz="1600" b="0" kern="1200" dirty="0">
                <a:solidFill>
                  <a:srgbClr val="88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880000"/>
                </a:solidFill>
                <a:latin typeface="Courier New" panose="02070309020205020404" pitchFamily="49" charset="0"/>
                <a:ea typeface="宋体" charset="-122"/>
                <a:cs typeface="Courier New" panose="02070309020205020404" pitchFamily="49" charset="0"/>
              </a:rPr>
              <a:t>/* 超小设备（手机，小于 768px） */</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880000"/>
                </a:solidFill>
                <a:latin typeface="Courier New" panose="02070309020205020404" pitchFamily="49" charset="0"/>
                <a:ea typeface="宋体" charset="-122"/>
                <a:cs typeface="Courier New" panose="02070309020205020404" pitchFamily="49" charset="0"/>
              </a:rPr>
              <a:t>/* Bootstrap 中默认情况下没有媒体查询 */</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880000"/>
                </a:solidFill>
                <a:latin typeface="Courier New" panose="02070309020205020404" pitchFamily="49" charset="0"/>
                <a:ea typeface="宋体" charset="-122"/>
                <a:cs typeface="Courier New" panose="02070309020205020404" pitchFamily="49" charset="0"/>
              </a:rPr>
              <a:t>/* 小型设备（平板电脑，768px 起） */</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6666"/>
                </a:solidFill>
                <a:latin typeface="Courier New" panose="02070309020205020404" pitchFamily="49" charset="0"/>
                <a:ea typeface="宋体" charset="-122"/>
                <a:cs typeface="Courier New" panose="02070309020205020404" pitchFamily="49" charset="0"/>
              </a:rPr>
              <a:t>@media</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min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width</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6666"/>
                </a:solidFill>
                <a:latin typeface="Courier New" panose="02070309020205020404" pitchFamily="49" charset="0"/>
                <a:ea typeface="宋体" charset="-122"/>
                <a:cs typeface="Courier New" panose="02070309020205020404" pitchFamily="49" charset="0"/>
              </a:rPr>
              <a:t>@screen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sm</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min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880000"/>
                </a:solidFill>
                <a:latin typeface="Courier New" panose="02070309020205020404" pitchFamily="49" charset="0"/>
                <a:ea typeface="宋体" charset="-122"/>
                <a:cs typeface="Courier New" panose="02070309020205020404" pitchFamily="49" charset="0"/>
              </a:rPr>
              <a:t>/* 中型设备（台式电脑，992px 起） */</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6666"/>
                </a:solidFill>
                <a:latin typeface="Courier New" panose="02070309020205020404" pitchFamily="49" charset="0"/>
                <a:ea typeface="宋体" charset="-122"/>
                <a:cs typeface="Courier New" panose="02070309020205020404" pitchFamily="49" charset="0"/>
              </a:rPr>
              <a:t>@media</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min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width</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6666"/>
                </a:solidFill>
                <a:latin typeface="Courier New" panose="02070309020205020404" pitchFamily="49" charset="0"/>
                <a:ea typeface="宋体" charset="-122"/>
                <a:cs typeface="Courier New" panose="02070309020205020404" pitchFamily="49" charset="0"/>
              </a:rPr>
              <a:t>@screen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md</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min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880000"/>
                </a:solidFill>
                <a:latin typeface="Courier New" panose="02070309020205020404" pitchFamily="49" charset="0"/>
                <a:ea typeface="宋体" charset="-122"/>
                <a:cs typeface="Courier New" panose="02070309020205020404" pitchFamily="49" charset="0"/>
              </a:rPr>
              <a:t>/* 大型设备（大台式电脑，1200px 起） */</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6666"/>
                </a:solidFill>
                <a:latin typeface="Courier New" panose="02070309020205020404" pitchFamily="49" charset="0"/>
                <a:ea typeface="宋体" charset="-122"/>
                <a:cs typeface="Courier New" panose="02070309020205020404" pitchFamily="49" charset="0"/>
              </a:rPr>
              <a:t>@media</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min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width</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6666"/>
                </a:solidFill>
                <a:latin typeface="Courier New" panose="02070309020205020404" pitchFamily="49" charset="0"/>
                <a:ea typeface="宋体" charset="-122"/>
                <a:cs typeface="Courier New" panose="02070309020205020404" pitchFamily="49" charset="0"/>
              </a:rPr>
              <a:t>@screen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lg</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min</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Tahoma" pitchFamily="34" charset="0"/>
                <a:ea typeface="宋体" charset="-122"/>
              </a:rPr>
              <a:t> </a:t>
            </a:r>
            <a:endParaRPr lang="en-US" altLang="zh-CN" sz="1600" b="0" kern="1200" dirty="0">
              <a:solidFill>
                <a:srgbClr val="000000"/>
              </a:solidFill>
              <a:latin typeface="Tahoma" pitchFamily="34" charset="0"/>
              <a:ea typeface="宋体" charset="-122"/>
            </a:endParaRPr>
          </a:p>
          <a:p>
            <a:pPr marL="0" lvl="0" indent="0" eaLnBrk="0" hangingPunct="0">
              <a:spcBef>
                <a:spcPct val="0"/>
              </a:spcBef>
              <a:buClrTx/>
              <a:buSzTx/>
              <a:buNone/>
            </a:pPr>
            <a:r>
              <a:rPr lang="en-US" altLang="zh-CN" sz="1600" b="0" kern="1200" dirty="0">
                <a:solidFill>
                  <a:srgbClr val="000000"/>
                </a:solidFill>
                <a:latin typeface="Tahoma" pitchFamily="34" charset="0"/>
                <a:ea typeface="宋体" charset="-122"/>
              </a:rPr>
              <a:t>	</a:t>
            </a:r>
            <a:r>
              <a:rPr lang="zh-CN" altLang="zh-CN" sz="1600" b="0" kern="1200" dirty="0">
                <a:solidFill>
                  <a:srgbClr val="880000"/>
                </a:solidFill>
                <a:latin typeface="Courier New" panose="02070309020205020404" pitchFamily="49" charset="0"/>
                <a:ea typeface="宋体" charset="-122"/>
                <a:cs typeface="Courier New" panose="02070309020205020404" pitchFamily="49" charset="0"/>
              </a:rPr>
              <a:t> /*</a:t>
            </a:r>
            <a:r>
              <a:rPr lang="zh-CN" altLang="en-US" sz="1600" b="0" kern="1200" dirty="0">
                <a:solidFill>
                  <a:srgbClr val="880000"/>
                </a:solidFill>
                <a:latin typeface="Courier New" panose="02070309020205020404" pitchFamily="49" charset="0"/>
                <a:ea typeface="宋体" charset="-122"/>
                <a:cs typeface="Courier New" panose="02070309020205020404" pitchFamily="49" charset="0"/>
              </a:rPr>
              <a:t>将 </a:t>
            </a:r>
            <a:r>
              <a:rPr lang="en-US" altLang="zh-CN" sz="1600" b="0" kern="1200" dirty="0">
                <a:solidFill>
                  <a:srgbClr val="880000"/>
                </a:solidFill>
                <a:latin typeface="Courier New" panose="02070309020205020404" pitchFamily="49" charset="0"/>
                <a:ea typeface="宋体" charset="-122"/>
                <a:cs typeface="Courier New" panose="02070309020205020404" pitchFamily="49" charset="0"/>
              </a:rPr>
              <a:t>CSS </a:t>
            </a:r>
            <a:r>
              <a:rPr lang="zh-CN" altLang="en-US" sz="1600" b="0" kern="1200" dirty="0">
                <a:solidFill>
                  <a:srgbClr val="880000"/>
                </a:solidFill>
                <a:latin typeface="Courier New" panose="02070309020205020404" pitchFamily="49" charset="0"/>
                <a:ea typeface="宋体" charset="-122"/>
                <a:cs typeface="Courier New" panose="02070309020205020404" pitchFamily="49" charset="0"/>
              </a:rPr>
              <a:t>的影响限制在更小范围的屏幕大小之内</a:t>
            </a:r>
            <a:r>
              <a:rPr lang="zh-CN" altLang="zh-CN" sz="1600" b="0" kern="1200" dirty="0">
                <a:solidFill>
                  <a:srgbClr val="8800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dirty="0">
                <a:solidFill>
                  <a:srgbClr val="006666"/>
                </a:solidFill>
                <a:latin typeface="Courier New" panose="02070309020205020404" pitchFamily="49" charset="0"/>
                <a:cs typeface="Courier New" panose="02070309020205020404" pitchFamily="49" charset="0"/>
              </a:rPr>
              <a:t>	</a:t>
            </a:r>
            <a:r>
              <a:rPr lang="zh-CN" altLang="zh-CN" sz="1600" b="0" dirty="0">
                <a:solidFill>
                  <a:srgbClr val="006666"/>
                </a:solidFill>
                <a:latin typeface="Courier New" panose="02070309020205020404" pitchFamily="49" charset="0"/>
                <a:cs typeface="Courier New" panose="02070309020205020404" pitchFamily="49" charset="0"/>
              </a:rPr>
              <a:t>@media</a:t>
            </a:r>
            <a:r>
              <a:rPr lang="zh-CN" altLang="zh-CN" sz="1600" b="0" dirty="0">
                <a:solidFill>
                  <a:srgbClr val="000000"/>
                </a:solidFill>
                <a:latin typeface="Courier New" panose="02070309020205020404" pitchFamily="49" charset="0"/>
                <a:cs typeface="Courier New" panose="02070309020205020404" pitchFamily="49" charset="0"/>
              </a:rPr>
              <a:t> </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1600" b="0" dirty="0">
                <a:solidFill>
                  <a:srgbClr val="000000"/>
                </a:solidFill>
                <a:latin typeface="Courier New" panose="02070309020205020404" pitchFamily="49" charset="0"/>
                <a:cs typeface="Courier New" panose="02070309020205020404" pitchFamily="49" charset="0"/>
              </a:rPr>
              <a:t>max</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1600" b="0" dirty="0">
                <a:solidFill>
                  <a:srgbClr val="000000"/>
                </a:solidFill>
                <a:latin typeface="Courier New" panose="02070309020205020404" pitchFamily="49" charset="0"/>
                <a:cs typeface="Courier New" panose="02070309020205020404" pitchFamily="49" charset="0"/>
              </a:rPr>
              <a:t>width</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1600" b="0" dirty="0">
                <a:solidFill>
                  <a:srgbClr val="000000"/>
                </a:solidFill>
                <a:latin typeface="Courier New" panose="02070309020205020404" pitchFamily="49" charset="0"/>
                <a:cs typeface="Courier New" panose="02070309020205020404" pitchFamily="49" charset="0"/>
              </a:rPr>
              <a:t> </a:t>
            </a:r>
            <a:r>
              <a:rPr lang="zh-CN" altLang="zh-CN" sz="1600" b="0" dirty="0">
                <a:solidFill>
                  <a:srgbClr val="006666"/>
                </a:solidFill>
                <a:latin typeface="Courier New" panose="02070309020205020404" pitchFamily="49" charset="0"/>
                <a:cs typeface="Courier New" panose="02070309020205020404" pitchFamily="49" charset="0"/>
              </a:rPr>
              <a:t>@screen</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1600" b="0" dirty="0">
                <a:solidFill>
                  <a:srgbClr val="000000"/>
                </a:solidFill>
                <a:latin typeface="Courier New" panose="02070309020205020404" pitchFamily="49" charset="0"/>
                <a:cs typeface="Courier New" panose="02070309020205020404" pitchFamily="49" charset="0"/>
              </a:rPr>
              <a:t>xs</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1600" b="0" dirty="0">
                <a:solidFill>
                  <a:srgbClr val="000000"/>
                </a:solidFill>
                <a:latin typeface="Courier New" panose="02070309020205020404" pitchFamily="49" charset="0"/>
                <a:cs typeface="Courier New" panose="02070309020205020404" pitchFamily="49" charset="0"/>
              </a:rPr>
              <a:t>max</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1600" b="0" dirty="0">
                <a:solidFill>
                  <a:srgbClr val="000000"/>
                </a:solidFill>
                <a:latin typeface="Courier New" panose="02070309020205020404" pitchFamily="49" charset="0"/>
                <a:cs typeface="Courier New" panose="02070309020205020404" pitchFamily="49" charset="0"/>
              </a:rPr>
              <a:t> </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1600" b="0" dirty="0">
                <a:solidFill>
                  <a:srgbClr val="000000"/>
                </a:solidFill>
                <a:latin typeface="Courier New" panose="02070309020205020404" pitchFamily="49" charset="0"/>
                <a:cs typeface="Courier New" panose="02070309020205020404" pitchFamily="49" charset="0"/>
              </a:rPr>
              <a:t> </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1600" b="0" dirty="0">
                <a:solidFill>
                  <a:srgbClr val="000000"/>
                </a:solidFill>
                <a:latin typeface="Courier New" panose="02070309020205020404" pitchFamily="49" charset="0"/>
                <a:cs typeface="Courier New" panose="02070309020205020404" pitchFamily="49" charset="0"/>
              </a:rPr>
              <a:t> </a:t>
            </a:r>
            <a:r>
              <a:rPr lang="zh-CN" altLang="zh-CN" sz="1600" b="0" dirty="0">
                <a:solidFill>
                  <a:srgbClr val="666600"/>
                </a:solidFill>
                <a:latin typeface="Courier New" panose="02070309020205020404" pitchFamily="49" charset="0"/>
                <a:cs typeface="Courier New" panose="02070309020205020404" pitchFamily="49" charset="0"/>
              </a:rPr>
              <a:t>}</a:t>
            </a:r>
            <a:r>
              <a:rPr lang="zh-CN" altLang="zh-CN" sz="800" b="0" dirty="0"/>
              <a:t> </a:t>
            </a:r>
            <a:endParaRPr lang="en-US" altLang="zh-CN" sz="800" b="0" dirty="0"/>
          </a:p>
          <a:p>
            <a:pPr marL="0" lvl="0" indent="0" eaLnBrk="0" hangingPunct="0">
              <a:spcBef>
                <a:spcPct val="0"/>
              </a:spcBef>
              <a:buClrTx/>
              <a:buSzTx/>
              <a:buNone/>
            </a:pPr>
            <a:r>
              <a:rPr lang="en-US" altLang="zh-CN" sz="2000" b="0" dirty="0"/>
              <a:t>           </a:t>
            </a:r>
            <a:r>
              <a:rPr lang="zh-CN" altLang="en-US" sz="2000" b="0" dirty="0"/>
              <a:t>媒体查询有两个部分，先是一个设备规范，然后是一个大小规则。</a:t>
            </a:r>
            <a:endParaRPr lang="zh-CN" altLang="zh-CN" sz="2000" b="0" dirty="0"/>
          </a:p>
          <a:p>
            <a:pPr marL="452438" indent="0">
              <a:buNone/>
            </a:pPr>
            <a:endParaRPr lang="en-US" altLang="zh-CN" sz="2000" dirty="0"/>
          </a:p>
        </p:txBody>
      </p:sp>
    </p:spTree>
    <p:extLst>
      <p:ext uri="{BB962C8B-B14F-4D97-AF65-F5344CB8AC3E}">
        <p14:creationId xmlns:p14="http://schemas.microsoft.com/office/powerpoint/2010/main" val="396921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2.2 Bootstrap </a:t>
            </a:r>
            <a:r>
              <a:rPr lang="zh-CN" altLang="en-US" sz="2800" dirty="0"/>
              <a:t>栅格系统</a:t>
            </a:r>
          </a:p>
        </p:txBody>
      </p:sp>
      <p:sp>
        <p:nvSpPr>
          <p:cNvPr id="3" name="内容占位符 2"/>
          <p:cNvSpPr>
            <a:spLocks noGrp="1"/>
          </p:cNvSpPr>
          <p:nvPr>
            <p:ph idx="1"/>
          </p:nvPr>
        </p:nvSpPr>
        <p:spPr>
          <a:xfrm>
            <a:off x="386770" y="1052736"/>
            <a:ext cx="8597422" cy="5472609"/>
          </a:xfrm>
        </p:spPr>
        <p:txBody>
          <a:bodyPr/>
          <a:lstStyle/>
          <a:p>
            <a:pPr marL="269875" indent="0">
              <a:buNone/>
            </a:pPr>
            <a:endParaRPr lang="en-US" altLang="zh-CN" sz="2000" dirty="0"/>
          </a:p>
          <a:p>
            <a:pPr marL="269875" indent="0">
              <a:buNone/>
            </a:pPr>
            <a:endParaRPr lang="en-US" altLang="zh-CN" sz="2000" dirty="0"/>
          </a:p>
          <a:p>
            <a:pPr marL="269875" indent="0">
              <a:buNone/>
            </a:pPr>
            <a:endParaRPr lang="en-US" altLang="zh-CN" sz="2000" dirty="0"/>
          </a:p>
          <a:p>
            <a:pPr marL="269875" indent="0">
              <a:buNone/>
            </a:pPr>
            <a:endParaRPr lang="en-US" altLang="zh-CN" sz="2000" dirty="0"/>
          </a:p>
          <a:p>
            <a:pPr marL="269875" indent="0">
              <a:buNone/>
            </a:pPr>
            <a:endParaRPr lang="en-US" altLang="zh-CN" sz="2000" dirty="0"/>
          </a:p>
          <a:p>
            <a:pPr marL="269875" indent="0">
              <a:buNone/>
            </a:pPr>
            <a:endParaRPr lang="en-US" altLang="zh-CN" sz="2000" dirty="0"/>
          </a:p>
          <a:p>
            <a:pPr marL="269875" indent="0">
              <a:buNone/>
            </a:pPr>
            <a:endParaRPr lang="en-US" altLang="zh-CN" sz="2000" dirty="0"/>
          </a:p>
          <a:p>
            <a:pPr marL="269875" indent="0">
              <a:buNone/>
            </a:pPr>
            <a:endParaRPr lang="en-US" altLang="zh-CN" sz="2000" dirty="0"/>
          </a:p>
          <a:p>
            <a:pPr marL="269875" indent="0">
              <a:buNone/>
            </a:pPr>
            <a:endParaRPr lang="en-US" altLang="zh-CN" sz="2000" dirty="0"/>
          </a:p>
          <a:p>
            <a:pPr marL="269875" indent="0">
              <a:buNone/>
            </a:pPr>
            <a:endParaRPr lang="en-US" altLang="zh-CN" sz="2000" dirty="0"/>
          </a:p>
          <a:p>
            <a:pPr marL="269875" indent="0">
              <a:buNone/>
            </a:pPr>
            <a:endParaRPr lang="en-US" altLang="zh-CN" sz="1800" b="0" dirty="0"/>
          </a:p>
          <a:p>
            <a:pPr marL="269875" indent="0">
              <a:buNone/>
            </a:pPr>
            <a:endParaRPr lang="en-US" altLang="zh-CN" sz="1800" b="0" dirty="0"/>
          </a:p>
          <a:p>
            <a:pPr marL="269875" indent="0">
              <a:buNone/>
            </a:pPr>
            <a:r>
              <a:rPr lang="zh-CN" altLang="en-US" sz="1800" b="0" dirty="0"/>
              <a:t>       栅格</a:t>
            </a:r>
            <a:r>
              <a:rPr lang="en-US" altLang="zh-CN" sz="1800" b="0" dirty="0"/>
              <a:t>class</a:t>
            </a:r>
            <a:r>
              <a:rPr lang="zh-CN" altLang="en-US" sz="1800" b="0" dirty="0"/>
              <a:t>在屏幕宽度大于或等于阈值的设备上起作用，并且将针对小屏幕设备所设置的</a:t>
            </a:r>
            <a:r>
              <a:rPr lang="en-US" altLang="zh-CN" sz="1800" b="0" dirty="0"/>
              <a:t>class</a:t>
            </a:r>
            <a:r>
              <a:rPr lang="zh-CN" altLang="en-US" sz="1800" b="0" dirty="0"/>
              <a:t>覆盖掉。因此，对任何一个元素应用任何</a:t>
            </a:r>
            <a:r>
              <a:rPr lang="en-US" altLang="zh-CN" sz="1800" b="0" dirty="0"/>
              <a:t>.col-md- class </a:t>
            </a:r>
            <a:r>
              <a:rPr lang="zh-CN" altLang="en-US" sz="1800" b="0" dirty="0"/>
              <a:t>将不仅作用于中等尺寸的屏幕，还将作用于大屏幕设备（如果没有设置</a:t>
            </a:r>
            <a:r>
              <a:rPr lang="en-US" altLang="zh-CN" sz="1800" b="0" dirty="0"/>
              <a:t>.col-</a:t>
            </a:r>
            <a:r>
              <a:rPr lang="en-US" altLang="zh-CN" sz="1800" b="0" dirty="0" err="1"/>
              <a:t>lg</a:t>
            </a:r>
            <a:r>
              <a:rPr lang="en-US" altLang="zh-CN" sz="1800" b="0" dirty="0"/>
              <a:t>- class</a:t>
            </a:r>
            <a:r>
              <a:rPr lang="zh-CN" altLang="en-US" sz="1800" b="0" dirty="0"/>
              <a:t>的话）。</a:t>
            </a:r>
          </a:p>
          <a:p>
            <a:pPr marL="269875" indent="0">
              <a:buNone/>
            </a:pPr>
            <a:endParaRPr lang="en-US" altLang="zh-CN" sz="20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1268760"/>
            <a:ext cx="8134350" cy="4019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6921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2.2 Bootstrap </a:t>
            </a:r>
            <a:r>
              <a:rPr lang="zh-CN" altLang="en-US" sz="2800" dirty="0"/>
              <a:t>栅格系统</a:t>
            </a:r>
          </a:p>
        </p:txBody>
      </p:sp>
      <p:sp>
        <p:nvSpPr>
          <p:cNvPr id="3" name="内容占位符 2"/>
          <p:cNvSpPr>
            <a:spLocks noGrp="1"/>
          </p:cNvSpPr>
          <p:nvPr>
            <p:ph idx="1"/>
          </p:nvPr>
        </p:nvSpPr>
        <p:spPr/>
        <p:txBody>
          <a:bodyPr/>
          <a:lstStyle/>
          <a:p>
            <a:pPr marL="539750" indent="-269875"/>
            <a:r>
              <a:rPr lang="zh-CN" altLang="en-US" dirty="0"/>
              <a:t>基本的网格结构</a:t>
            </a:r>
          </a:p>
          <a:p>
            <a:pPr marL="269875" indent="0">
              <a:buNone/>
            </a:pPr>
            <a:r>
              <a:rPr lang="en-US" altLang="zh-CN" sz="2000" b="0" dirty="0"/>
              <a:t>    </a:t>
            </a:r>
            <a:r>
              <a:rPr lang="zh-CN" altLang="en-US" sz="2000" b="0" dirty="0"/>
              <a:t>下面是 </a:t>
            </a:r>
            <a:r>
              <a:rPr lang="en-US" altLang="zh-CN" sz="2000" b="0" dirty="0"/>
              <a:t>Bootstrap </a:t>
            </a:r>
            <a:r>
              <a:rPr lang="zh-CN" altLang="en-US" sz="2000" b="0" dirty="0"/>
              <a:t>网格的基本结构：</a:t>
            </a:r>
            <a:endParaRPr lang="en-US" altLang="zh-CN" sz="2000" b="0" dirty="0"/>
          </a:p>
          <a:p>
            <a:pPr marL="0" lvl="0" indent="0" eaLnBrk="0" hangingPunct="0">
              <a:spcBef>
                <a:spcPct val="0"/>
              </a:spcBef>
              <a:buClrTx/>
              <a:buSzTx/>
              <a:buNone/>
            </a:pPr>
            <a:r>
              <a:rPr lang="en-US" altLang="zh-CN" sz="1600" b="0" kern="1200" dirty="0">
                <a:solidFill>
                  <a:srgbClr val="000088"/>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0066"/>
                </a:solidFill>
                <a:latin typeface="Courier New" panose="02070309020205020404" pitchFamily="49" charset="0"/>
                <a:ea typeface="宋体" charset="-122"/>
                <a:cs typeface="Courier New" panose="02070309020205020404" pitchFamily="49" charset="0"/>
              </a:rPr>
              <a:t>class</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8800"/>
                </a:solidFill>
                <a:latin typeface="Courier New" panose="02070309020205020404" pitchFamily="49" charset="0"/>
                <a:ea typeface="宋体" charset="-122"/>
                <a:cs typeface="Courier New" panose="02070309020205020404" pitchFamily="49" charset="0"/>
              </a:rPr>
              <a:t>"container"</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0066"/>
                </a:solidFill>
                <a:latin typeface="Courier New" panose="02070309020205020404" pitchFamily="49" charset="0"/>
                <a:ea typeface="宋体" charset="-122"/>
                <a:cs typeface="Courier New" panose="02070309020205020404" pitchFamily="49" charset="0"/>
              </a:rPr>
              <a:t>class</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8800"/>
                </a:solidFill>
                <a:latin typeface="Courier New" panose="02070309020205020404" pitchFamily="49" charset="0"/>
                <a:ea typeface="宋体" charset="-122"/>
                <a:cs typeface="Courier New" panose="02070309020205020404" pitchFamily="49" charset="0"/>
              </a:rPr>
              <a:t>"row"</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0066"/>
                </a:solidFill>
                <a:latin typeface="Courier New" panose="02070309020205020404" pitchFamily="49" charset="0"/>
                <a:ea typeface="宋体" charset="-122"/>
                <a:cs typeface="Courier New" panose="02070309020205020404" pitchFamily="49" charset="0"/>
              </a:rPr>
              <a:t>class</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8800"/>
                </a:solidFill>
                <a:latin typeface="Courier New" panose="02070309020205020404" pitchFamily="49" charset="0"/>
                <a:ea typeface="宋体" charset="-122"/>
                <a:cs typeface="Courier New" panose="02070309020205020404" pitchFamily="49" charset="0"/>
              </a:rPr>
              <a:t>"col-*-*"</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&gt;&lt;/div&gt;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0066"/>
                </a:solidFill>
                <a:latin typeface="Courier New" panose="02070309020205020404" pitchFamily="49" charset="0"/>
                <a:ea typeface="宋体" charset="-122"/>
                <a:cs typeface="Courier New" panose="02070309020205020404" pitchFamily="49" charset="0"/>
              </a:rPr>
              <a:t>class</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8800"/>
                </a:solidFill>
                <a:latin typeface="Courier New" panose="02070309020205020404" pitchFamily="49" charset="0"/>
                <a:ea typeface="宋体" charset="-122"/>
                <a:cs typeface="Courier New" panose="02070309020205020404" pitchFamily="49" charset="0"/>
              </a:rPr>
              <a:t>"col-*-*"</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&gt;&lt;/div&gt;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0066"/>
                </a:solidFill>
                <a:latin typeface="Courier New" panose="02070309020205020404" pitchFamily="49" charset="0"/>
                <a:ea typeface="宋体" charset="-122"/>
                <a:cs typeface="Courier New" panose="02070309020205020404" pitchFamily="49" charset="0"/>
              </a:rPr>
              <a:t>class</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8800"/>
                </a:solidFill>
                <a:latin typeface="Courier New" panose="02070309020205020404" pitchFamily="49" charset="0"/>
                <a:ea typeface="宋体" charset="-122"/>
                <a:cs typeface="Courier New" panose="02070309020205020404" pitchFamily="49" charset="0"/>
              </a:rPr>
              <a:t>"row"</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endParaRPr lang="en-US" altLang="zh-CN" sz="1600" b="0" kern="1200" dirty="0">
              <a:solidFill>
                <a:srgbClr val="000000"/>
              </a:solidFill>
              <a:latin typeface="Courier New" panose="02070309020205020404" pitchFamily="49" charset="0"/>
              <a:ea typeface="宋体" charset="-122"/>
              <a:cs typeface="Courier New" panose="02070309020205020404" pitchFamily="49" charset="0"/>
            </a:endParaRPr>
          </a:p>
          <a:p>
            <a:pPr marL="0" lvl="0" indent="0" eaLnBrk="0" hangingPunct="0">
              <a:spcBef>
                <a:spcPct val="0"/>
              </a:spcBef>
              <a:buClrTx/>
              <a:buSzTx/>
              <a:buNone/>
            </a:pPr>
            <a:r>
              <a:rPr lang="en-US"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&lt;div</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 </a:t>
            </a:r>
            <a:r>
              <a:rPr lang="zh-CN" altLang="zh-CN" sz="1600" b="0" kern="1200" dirty="0">
                <a:solidFill>
                  <a:srgbClr val="660066"/>
                </a:solidFill>
                <a:latin typeface="Courier New" panose="02070309020205020404" pitchFamily="49" charset="0"/>
                <a:ea typeface="宋体" charset="-122"/>
                <a:cs typeface="Courier New" panose="02070309020205020404" pitchFamily="49" charset="0"/>
              </a:rPr>
              <a:t>class</a:t>
            </a:r>
            <a:r>
              <a:rPr lang="zh-CN" altLang="zh-CN" sz="1600" b="0" kern="1200" dirty="0">
                <a:solidFill>
                  <a:srgbClr val="6666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8800"/>
                </a:solidFill>
                <a:latin typeface="Courier New" panose="02070309020205020404" pitchFamily="49" charset="0"/>
                <a:ea typeface="宋体" charset="-122"/>
                <a:cs typeface="Courier New" panose="02070309020205020404" pitchFamily="49" charset="0"/>
              </a:rPr>
              <a:t>"container"</a:t>
            </a:r>
            <a:r>
              <a:rPr lang="zh-CN" altLang="zh-CN" sz="1600" b="0" kern="1200" dirty="0">
                <a:solidFill>
                  <a:srgbClr val="000088"/>
                </a:solidFill>
                <a:latin typeface="Courier New" panose="02070309020205020404" pitchFamily="49" charset="0"/>
                <a:ea typeface="宋体" charset="-122"/>
                <a:cs typeface="Courier New" panose="02070309020205020404" pitchFamily="49" charset="0"/>
              </a:rPr>
              <a:t>&gt;</a:t>
            </a:r>
            <a:r>
              <a:rPr lang="zh-CN" altLang="zh-CN" sz="1600" b="0" kern="1200" dirty="0">
                <a:solidFill>
                  <a:srgbClr val="000000"/>
                </a:solidFill>
                <a:latin typeface="Courier New" panose="02070309020205020404" pitchFamily="49" charset="0"/>
                <a:ea typeface="宋体" charset="-122"/>
                <a:cs typeface="Courier New" panose="02070309020205020404" pitchFamily="49" charset="0"/>
              </a:rPr>
              <a:t>....</a:t>
            </a:r>
            <a:r>
              <a:rPr lang="zh-CN" altLang="zh-CN" sz="1600" b="0" kern="1200" dirty="0">
                <a:solidFill>
                  <a:srgbClr val="000000"/>
                </a:solidFill>
                <a:latin typeface="Tahoma" pitchFamily="34" charset="0"/>
                <a:ea typeface="宋体" charset="-122"/>
              </a:rPr>
              <a:t> </a:t>
            </a:r>
            <a:endParaRPr lang="en-US" altLang="zh-CN" sz="2000" b="0" dirty="0"/>
          </a:p>
          <a:p>
            <a:pPr marL="539750" indent="-269875">
              <a:buSzPct val="80000"/>
              <a:buFont typeface="Wingdings" panose="05000000000000000000" pitchFamily="2" charset="2"/>
              <a:buChar char="n"/>
              <a:tabLst>
                <a:tab pos="722313" algn="l"/>
              </a:tabLst>
            </a:pPr>
            <a:r>
              <a:rPr lang="zh-CN" altLang="en-US" dirty="0"/>
              <a:t>偏移列</a:t>
            </a:r>
            <a:endParaRPr lang="en-US" altLang="zh-CN" dirty="0"/>
          </a:p>
          <a:p>
            <a:pPr marL="269875" indent="0">
              <a:buSzPct val="80000"/>
              <a:buNone/>
              <a:tabLst>
                <a:tab pos="722313" algn="l"/>
              </a:tabLst>
            </a:pPr>
            <a:r>
              <a:rPr lang="zh-CN" altLang="en-US" sz="2000" b="0" dirty="0"/>
              <a:t>       偏移是一个用于更专业布局的有用功能。可用来给列腾出更多的空间。例如，</a:t>
            </a:r>
            <a:r>
              <a:rPr lang="en-US" altLang="zh-CN" sz="2000" dirty="0"/>
              <a:t>.col-</a:t>
            </a:r>
            <a:r>
              <a:rPr lang="en-US" altLang="zh-CN" sz="2000" dirty="0" err="1"/>
              <a:t>xs</a:t>
            </a:r>
            <a:r>
              <a:rPr lang="en-US" altLang="zh-CN" sz="2000" dirty="0"/>
              <a:t>-*</a:t>
            </a:r>
            <a:r>
              <a:rPr lang="zh-CN" altLang="en-US" sz="2000" b="0" dirty="0"/>
              <a:t> 类不支持偏移，但是它们可以简单地通过使用一个空的单元格来实现该效果。</a:t>
            </a:r>
            <a:endParaRPr lang="en-US" altLang="zh-CN" sz="2000" b="0" dirty="0"/>
          </a:p>
          <a:p>
            <a:pPr marL="269875" indent="0">
              <a:buSzPct val="80000"/>
              <a:buNone/>
              <a:tabLst>
                <a:tab pos="722313" algn="l"/>
              </a:tabLst>
            </a:pPr>
            <a:r>
              <a:rPr lang="zh-CN" altLang="en-US" sz="2000" b="0" dirty="0"/>
              <a:t>       为在大屏幕显示器上使用偏移，要用 </a:t>
            </a:r>
            <a:r>
              <a:rPr lang="en-US" altLang="zh-CN" sz="2000" dirty="0"/>
              <a:t>.col-md-offset-*</a:t>
            </a:r>
            <a:r>
              <a:rPr lang="zh-CN" altLang="en-US" sz="2000" b="0" dirty="0"/>
              <a:t> 类。这些类会把一个列的左外边距（</a:t>
            </a:r>
            <a:r>
              <a:rPr lang="en-US" altLang="zh-CN" sz="2000" b="0" dirty="0"/>
              <a:t>margin</a:t>
            </a:r>
            <a:r>
              <a:rPr lang="zh-CN" altLang="en-US" sz="2000" b="0" dirty="0"/>
              <a:t>）增加 </a:t>
            </a:r>
            <a:r>
              <a:rPr lang="zh-CN" altLang="en-US" sz="2000" dirty="0"/>
              <a:t>*</a:t>
            </a:r>
            <a:r>
              <a:rPr lang="zh-CN" altLang="en-US" sz="2000" b="0" dirty="0"/>
              <a:t> 列，其中 </a:t>
            </a:r>
            <a:r>
              <a:rPr lang="zh-CN" altLang="en-US" sz="2000" dirty="0"/>
              <a:t>*</a:t>
            </a:r>
            <a:r>
              <a:rPr lang="zh-CN" altLang="en-US" sz="2000" b="0" dirty="0"/>
              <a:t> 范围是从 </a:t>
            </a:r>
            <a:r>
              <a:rPr lang="en-US" altLang="zh-CN" sz="2000" dirty="0"/>
              <a:t>1</a:t>
            </a:r>
            <a:r>
              <a:rPr lang="zh-CN" altLang="en-US" sz="2000" b="0" dirty="0"/>
              <a:t> 到 </a:t>
            </a:r>
            <a:r>
              <a:rPr lang="en-US" altLang="zh-CN" sz="2000" dirty="0"/>
              <a:t>11</a:t>
            </a:r>
            <a:r>
              <a:rPr lang="zh-CN" altLang="en-US" sz="2000" b="0" dirty="0"/>
              <a:t>。</a:t>
            </a:r>
            <a:endParaRPr lang="zh-CN" altLang="en-US" sz="2000" dirty="0"/>
          </a:p>
        </p:txBody>
      </p:sp>
    </p:spTree>
    <p:extLst>
      <p:ext uri="{BB962C8B-B14F-4D97-AF65-F5344CB8AC3E}">
        <p14:creationId xmlns:p14="http://schemas.microsoft.com/office/powerpoint/2010/main" val="1753678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2.2 Bootstrap </a:t>
            </a:r>
            <a:r>
              <a:rPr lang="zh-CN" altLang="en-US" sz="2800" dirty="0"/>
              <a:t>栅格系统</a:t>
            </a:r>
          </a:p>
        </p:txBody>
      </p:sp>
      <p:sp>
        <p:nvSpPr>
          <p:cNvPr id="3" name="内容占位符 2"/>
          <p:cNvSpPr>
            <a:spLocks noGrp="1"/>
          </p:cNvSpPr>
          <p:nvPr>
            <p:ph idx="1"/>
          </p:nvPr>
        </p:nvSpPr>
        <p:spPr>
          <a:xfrm>
            <a:off x="429948" y="1362074"/>
            <a:ext cx="8554244" cy="5235277"/>
          </a:xfrm>
        </p:spPr>
        <p:txBody>
          <a:bodyPr/>
          <a:lstStyle/>
          <a:p>
            <a:pPr marL="87313" indent="0">
              <a:buSzPct val="70000"/>
              <a:buNone/>
            </a:pPr>
            <a:r>
              <a:rPr lang="zh-CN" altLang="en-US" sz="2000" b="0" dirty="0"/>
              <a:t>使用 </a:t>
            </a:r>
            <a:r>
              <a:rPr lang="en-US" altLang="zh-CN" sz="2000" dirty="0"/>
              <a:t>.col-md-offset-3</a:t>
            </a:r>
            <a:r>
              <a:rPr lang="en-US" altLang="zh-CN" sz="2000" b="0" dirty="0"/>
              <a:t> class </a:t>
            </a:r>
            <a:r>
              <a:rPr lang="zh-CN" altLang="en-US" sz="2000" b="0" dirty="0"/>
              <a:t>来居中</a:t>
            </a:r>
            <a:r>
              <a:rPr lang="en-US" altLang="zh-CN" sz="2000" b="0" dirty="0"/>
              <a:t>&lt;div class="col-md-6"&gt;..&lt;/div&gt; </a:t>
            </a:r>
            <a:r>
              <a:rPr lang="zh-CN" altLang="en-US" sz="2000" b="0" dirty="0"/>
              <a:t>。</a:t>
            </a:r>
            <a:endParaRPr lang="en-US" altLang="zh-CN" sz="2000" dirty="0"/>
          </a:p>
          <a:p>
            <a:pPr marL="722313" indent="-269875">
              <a:buSzPct val="70000"/>
              <a:buFont typeface="Wingdings" panose="05000000000000000000" pitchFamily="2" charset="2"/>
              <a:buChar char="u"/>
            </a:pPr>
            <a:r>
              <a:rPr lang="zh-CN" altLang="en-US" sz="2000" dirty="0"/>
              <a:t>实例</a:t>
            </a:r>
            <a:endParaRPr lang="en-US" altLang="zh-CN" sz="2000" dirty="0"/>
          </a:p>
          <a:p>
            <a:pPr marL="452438" indent="0">
              <a:buSzPct val="7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div</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container</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h1</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Hello, world!</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h1</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div</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row</a:t>
            </a:r>
            <a:r>
              <a:rPr lang="en-US" altLang="zh-CN" sz="1600" b="0" dirty="0">
                <a:solidFill>
                  <a:srgbClr val="8B0000"/>
                </a:solidFill>
                <a:latin typeface="Courier New" panose="02070309020205020404" pitchFamily="49" charset="0"/>
              </a:rPr>
              <a: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div</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col-xs-6 col-md-offset-3</a:t>
            </a:r>
            <a:r>
              <a:rPr lang="en-US" altLang="zh-CN" sz="1600" b="0" dirty="0">
                <a:solidFill>
                  <a:srgbClr val="8B0000"/>
                </a:solidFill>
                <a:latin typeface="Courier New" panose="02070309020205020404" pitchFamily="49" charset="0"/>
              </a:rPr>
              <a:t>"</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style</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background-color: #dedef8;</a:t>
            </a:r>
          </a:p>
          <a:p>
            <a:pPr marL="452438" indent="0">
              <a:buSzPct val="70000"/>
              <a:buNone/>
            </a:pPr>
            <a:r>
              <a:rPr lang="en-US" altLang="zh-CN" sz="1600" b="0" dirty="0">
                <a:solidFill>
                  <a:srgbClr val="AA1111"/>
                </a:solidFill>
                <a:latin typeface="Courier New" panose="02070309020205020404" pitchFamily="49" charset="0"/>
              </a:rPr>
              <a:t>		box-shadow: inset 1px -1px </a:t>
            </a:r>
            <a:r>
              <a:rPr lang="en-US" altLang="zh-CN" sz="1600" b="0" dirty="0" err="1">
                <a:solidFill>
                  <a:srgbClr val="AA1111"/>
                </a:solidFill>
                <a:latin typeface="Courier New" panose="02070309020205020404" pitchFamily="49" charset="0"/>
              </a:rPr>
              <a:t>1px</a:t>
            </a:r>
            <a:r>
              <a:rPr lang="en-US" altLang="zh-CN" sz="1600" b="0" dirty="0">
                <a:solidFill>
                  <a:srgbClr val="AA1111"/>
                </a:solidFill>
                <a:latin typeface="Courier New" panose="02070309020205020404" pitchFamily="49" charset="0"/>
              </a:rPr>
              <a:t> #444, </a:t>
            </a:r>
          </a:p>
          <a:p>
            <a:pPr marL="452438" indent="0">
              <a:buSzPct val="70000"/>
              <a:buNone/>
            </a:pPr>
            <a:r>
              <a:rPr lang="en-US" altLang="zh-CN" sz="1600" b="0" dirty="0">
                <a:solidFill>
                  <a:srgbClr val="AA1111"/>
                </a:solidFill>
                <a:latin typeface="Courier New" panose="02070309020205020404" pitchFamily="49" charset="0"/>
              </a:rPr>
              <a:t>		inset -1px </a:t>
            </a:r>
            <a:r>
              <a:rPr lang="en-US" altLang="zh-CN" sz="1600" b="0" dirty="0" err="1">
                <a:solidFill>
                  <a:srgbClr val="AA1111"/>
                </a:solidFill>
                <a:latin typeface="Courier New" panose="02070309020205020404" pitchFamily="49" charset="0"/>
              </a:rPr>
              <a:t>1px</a:t>
            </a:r>
            <a:r>
              <a:rPr lang="en-US" altLang="zh-CN" sz="1600" b="0" dirty="0">
                <a:solidFill>
                  <a:srgbClr val="AA1111"/>
                </a:solidFill>
                <a:latin typeface="Courier New" panose="02070309020205020404" pitchFamily="49" charset="0"/>
              </a:rPr>
              <a:t> </a:t>
            </a:r>
            <a:r>
              <a:rPr lang="en-US" altLang="zh-CN" sz="1600" b="0" dirty="0" err="1">
                <a:solidFill>
                  <a:srgbClr val="AA1111"/>
                </a:solidFill>
                <a:latin typeface="Courier New" panose="02070309020205020404" pitchFamily="49" charset="0"/>
              </a:rPr>
              <a:t>1px</a:t>
            </a:r>
            <a:r>
              <a:rPr lang="en-US" altLang="zh-CN" sz="1600" b="0" dirty="0">
                <a:solidFill>
                  <a:srgbClr val="AA1111"/>
                </a:solidFill>
                <a:latin typeface="Courier New" panose="02070309020205020404" pitchFamily="49" charset="0"/>
              </a:rPr>
              <a:t> #444;</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Lorem ipsum dolor sit </a:t>
            </a:r>
            <a:r>
              <a:rPr lang="en-US" altLang="zh-CN" sz="1600" b="0" dirty="0" err="1">
                <a:solidFill>
                  <a:srgbClr val="808080"/>
                </a:solidFill>
                <a:latin typeface="Courier New" panose="02070309020205020404" pitchFamily="49" charset="0"/>
              </a:rPr>
              <a:t>amet</a:t>
            </a:r>
            <a:r>
              <a:rPr lang="en-US" altLang="zh-CN" sz="1600" b="0" dirty="0">
                <a:solidFill>
                  <a:srgbClr val="808080"/>
                </a:solidFill>
                <a:latin typeface="Courier New" panose="02070309020205020404" pitchFamily="49" charset="0"/>
              </a:rPr>
              <a:t>, </a:t>
            </a:r>
            <a:r>
              <a:rPr lang="en-US" altLang="zh-CN" sz="1600" b="0" dirty="0" err="1">
                <a:solidFill>
                  <a:srgbClr val="808080"/>
                </a:solidFill>
                <a:latin typeface="Courier New" panose="02070309020205020404" pitchFamily="49" charset="0"/>
              </a:rPr>
              <a:t>consectetur</a:t>
            </a:r>
            <a:r>
              <a:rPr lang="en-US" altLang="zh-CN" sz="1600" b="0" dirty="0">
                <a:solidFill>
                  <a:srgbClr val="808080"/>
                </a:solidFill>
                <a:latin typeface="Courier New" panose="02070309020205020404" pitchFamily="49" charset="0"/>
              </a:rPr>
              <a:t> 				</a:t>
            </a:r>
            <a:r>
              <a:rPr lang="en-US" altLang="zh-CN" sz="1600" b="0" dirty="0" err="1">
                <a:solidFill>
                  <a:srgbClr val="808080"/>
                </a:solidFill>
                <a:latin typeface="Courier New" panose="02070309020205020404" pitchFamily="49" charset="0"/>
              </a:rPr>
              <a:t>adipisicing</a:t>
            </a:r>
            <a:r>
              <a:rPr lang="en-US" altLang="zh-CN" sz="1600" b="0" dirty="0">
                <a:solidFill>
                  <a:srgbClr val="808080"/>
                </a:solidFill>
                <a:latin typeface="Courier New" panose="02070309020205020404" pitchFamily="49" charset="0"/>
              </a:rPr>
              <a:t> </a:t>
            </a:r>
            <a:r>
              <a:rPr lang="en-US" altLang="zh-CN" sz="1600" b="0" dirty="0" err="1">
                <a:solidFill>
                  <a:srgbClr val="808080"/>
                </a:solidFill>
                <a:latin typeface="Courier New" panose="02070309020205020404" pitchFamily="49" charset="0"/>
              </a:rPr>
              <a:t>elit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div</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div</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div</a:t>
            </a:r>
            <a:r>
              <a:rPr lang="en-US" altLang="zh-CN" sz="1600" b="0" dirty="0">
                <a:solidFill>
                  <a:srgbClr val="808000"/>
                </a:solidFill>
                <a:latin typeface="Courier New" panose="02070309020205020404" pitchFamily="49" charset="0"/>
              </a:rPr>
              <a:t>&gt;</a:t>
            </a:r>
          </a:p>
          <a:p>
            <a:pPr marL="452438" indent="0">
              <a:buSzPct val="70000"/>
              <a:buNone/>
            </a:pPr>
            <a:endParaRPr lang="en-US" altLang="zh-CN" sz="2000" b="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640" y="5589240"/>
            <a:ext cx="7048500" cy="901824"/>
          </a:xfrm>
          <a:prstGeom prst="rect">
            <a:avLst/>
          </a:prstGeom>
        </p:spPr>
      </p:pic>
    </p:spTree>
    <p:extLst>
      <p:ext uri="{BB962C8B-B14F-4D97-AF65-F5344CB8AC3E}">
        <p14:creationId xmlns:p14="http://schemas.microsoft.com/office/powerpoint/2010/main" val="175367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2.2 Bootstrap </a:t>
            </a:r>
            <a:r>
              <a:rPr lang="zh-CN" altLang="en-US" sz="2800" dirty="0"/>
              <a:t>栅格系统</a:t>
            </a:r>
          </a:p>
        </p:txBody>
      </p:sp>
      <p:sp>
        <p:nvSpPr>
          <p:cNvPr id="3" name="内容占位符 2"/>
          <p:cNvSpPr>
            <a:spLocks noGrp="1"/>
          </p:cNvSpPr>
          <p:nvPr>
            <p:ph idx="1"/>
          </p:nvPr>
        </p:nvSpPr>
        <p:spPr>
          <a:xfrm>
            <a:off x="429948" y="1362074"/>
            <a:ext cx="8554244" cy="5235277"/>
          </a:xfrm>
        </p:spPr>
        <p:txBody>
          <a:bodyPr/>
          <a:lstStyle/>
          <a:p>
            <a:pPr marL="539750" indent="-269875"/>
            <a:r>
              <a:rPr lang="zh-CN" altLang="en-US" dirty="0"/>
              <a:t>嵌套列</a:t>
            </a:r>
          </a:p>
          <a:p>
            <a:pPr marL="269875" indent="0">
              <a:buNone/>
            </a:pPr>
            <a:r>
              <a:rPr lang="zh-CN" altLang="en-US" sz="2000" b="0" dirty="0"/>
              <a:t>       为了在内容中嵌套默认的网格，要添加一个新的 </a:t>
            </a:r>
            <a:r>
              <a:rPr lang="en-US" altLang="zh-CN" sz="2000" dirty="0"/>
              <a:t>.row</a:t>
            </a:r>
            <a:r>
              <a:rPr lang="zh-CN" altLang="en-US" sz="2000" b="0" dirty="0"/>
              <a:t>，并在一个已有的 </a:t>
            </a:r>
            <a:r>
              <a:rPr lang="en-US" altLang="zh-CN" sz="2000" dirty="0"/>
              <a:t>.col-md-*</a:t>
            </a:r>
            <a:r>
              <a:rPr lang="zh-CN" altLang="en-US" sz="2000" b="0" dirty="0"/>
              <a:t> 列内添加一组 </a:t>
            </a:r>
            <a:r>
              <a:rPr lang="en-US" altLang="zh-CN" sz="2000" dirty="0"/>
              <a:t>.col-md-*</a:t>
            </a:r>
            <a:r>
              <a:rPr lang="zh-CN" altLang="en-US" sz="2000" b="0" dirty="0"/>
              <a:t> 列。被嵌套的行应包含一组列，这组列个数不能超过</a:t>
            </a:r>
            <a:r>
              <a:rPr lang="en-US" altLang="zh-CN" sz="2000" b="0" dirty="0"/>
              <a:t>12</a:t>
            </a:r>
            <a:r>
              <a:rPr lang="zh-CN" altLang="en-US" sz="2000" b="0" dirty="0"/>
              <a:t>（其实，没有要求你必须占满</a:t>
            </a:r>
            <a:r>
              <a:rPr lang="en-US" altLang="zh-CN" sz="2000" b="0" dirty="0"/>
              <a:t>12</a:t>
            </a:r>
            <a:r>
              <a:rPr lang="zh-CN" altLang="en-US" sz="2000" b="0" dirty="0"/>
              <a:t>列）。</a:t>
            </a:r>
            <a:endParaRPr lang="en-US" altLang="zh-CN" sz="2000" dirty="0"/>
          </a:p>
          <a:p>
            <a:pPr marL="269875" indent="0">
              <a:buNone/>
            </a:pPr>
            <a:r>
              <a:rPr lang="zh-CN" altLang="en-US" sz="2000" b="0" dirty="0"/>
              <a:t>       可以达到如下效果：布局有两个列，第二列被分为两行四个盒子。</a:t>
            </a:r>
            <a:endParaRPr lang="en-US" altLang="zh-CN" sz="2000" b="0" dirty="0"/>
          </a:p>
          <a:p>
            <a:pPr marL="269875" indent="0">
              <a:buNone/>
            </a:pPr>
            <a:endParaRPr lang="en-US" altLang="zh-CN" sz="2000" b="0" dirty="0"/>
          </a:p>
          <a:p>
            <a:pPr marL="269875" indent="0">
              <a:buNone/>
            </a:pPr>
            <a:endParaRPr lang="en-US" altLang="zh-CN" sz="2000" b="0" dirty="0"/>
          </a:p>
          <a:p>
            <a:pPr marL="269875" indent="0">
              <a:buNone/>
            </a:pPr>
            <a:endParaRPr lang="en-US" altLang="zh-CN" sz="2000" b="0" dirty="0"/>
          </a:p>
          <a:p>
            <a:pPr marL="269875" indent="0">
              <a:buNone/>
            </a:pPr>
            <a:endParaRPr lang="en-US" altLang="zh-CN" sz="2000" b="0" dirty="0"/>
          </a:p>
          <a:p>
            <a:pPr marL="269875" indent="0">
              <a:buNone/>
            </a:pPr>
            <a:endParaRPr lang="en-US" altLang="zh-CN" sz="2000" b="0" dirty="0"/>
          </a:p>
          <a:p>
            <a:pPr marL="269875" indent="0">
              <a:buNone/>
            </a:pPr>
            <a:endParaRPr lang="en-US" altLang="zh-CN" sz="2000" b="0" dirty="0"/>
          </a:p>
          <a:p>
            <a:pPr marL="269875" indent="0">
              <a:buNone/>
            </a:pPr>
            <a:endParaRPr lang="en-US" altLang="zh-CN" sz="2000" b="0" dirty="0"/>
          </a:p>
          <a:p>
            <a:pPr marL="269875" indent="0">
              <a:buNone/>
            </a:pPr>
            <a:endParaRPr lang="en-US" altLang="zh-CN" sz="2000" b="0" dirty="0"/>
          </a:p>
          <a:p>
            <a:pPr marL="795338">
              <a:buFont typeface="Wingdings" panose="05000000000000000000" pitchFamily="2" charset="2"/>
              <a:buChar char="Ø"/>
            </a:pPr>
            <a:r>
              <a:rPr lang="zh-CN" altLang="en-US" sz="2000" dirty="0"/>
              <a:t>代码如下：</a:t>
            </a:r>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582" y="3284984"/>
            <a:ext cx="7038975" cy="2520280"/>
          </a:xfrm>
          <a:prstGeom prst="rect">
            <a:avLst/>
          </a:prstGeom>
        </p:spPr>
      </p:pic>
    </p:spTree>
    <p:extLst>
      <p:ext uri="{BB962C8B-B14F-4D97-AF65-F5344CB8AC3E}">
        <p14:creationId xmlns:p14="http://schemas.microsoft.com/office/powerpoint/2010/main" val="175367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大纲</a:t>
            </a:r>
          </a:p>
        </p:txBody>
      </p:sp>
      <p:sp>
        <p:nvSpPr>
          <p:cNvPr id="3" name="内容占位符 2"/>
          <p:cNvSpPr>
            <a:spLocks noGrp="1"/>
          </p:cNvSpPr>
          <p:nvPr>
            <p:ph idx="1"/>
          </p:nvPr>
        </p:nvSpPr>
        <p:spPr/>
        <p:txBody>
          <a:bodyPr/>
          <a:lstStyle/>
          <a:p>
            <a:r>
              <a:rPr lang="en-US" altLang="zh-CN" dirty="0">
                <a:solidFill>
                  <a:srgbClr val="990000"/>
                </a:solidFill>
              </a:rPr>
              <a:t>Bootstrap</a:t>
            </a:r>
            <a:r>
              <a:rPr lang="zh-CN" altLang="en-US" dirty="0">
                <a:solidFill>
                  <a:srgbClr val="990000"/>
                </a:solidFill>
              </a:rPr>
              <a:t>介绍</a:t>
            </a:r>
            <a:endParaRPr lang="en-US" altLang="zh-CN" dirty="0">
              <a:solidFill>
                <a:srgbClr val="990000"/>
              </a:solidFill>
            </a:endParaRPr>
          </a:p>
          <a:p>
            <a:r>
              <a:rPr lang="zh-CN" altLang="en-US" dirty="0"/>
              <a:t>全局样式</a:t>
            </a:r>
            <a:endParaRPr lang="en-US" altLang="zh-CN" dirty="0"/>
          </a:p>
          <a:p>
            <a:r>
              <a:rPr lang="zh-CN" altLang="en-US" dirty="0"/>
              <a:t>按钮</a:t>
            </a:r>
          </a:p>
          <a:p>
            <a:r>
              <a:rPr lang="zh-CN" altLang="en-US" dirty="0"/>
              <a:t>辅助类</a:t>
            </a:r>
          </a:p>
          <a:p>
            <a:pPr marL="0" indent="0">
              <a:buNone/>
            </a:pPr>
            <a:endParaRPr lang="en-US" altLang="zh-CN" dirty="0"/>
          </a:p>
        </p:txBody>
      </p:sp>
    </p:spTree>
    <p:extLst>
      <p:ext uri="{BB962C8B-B14F-4D97-AF65-F5344CB8AC3E}">
        <p14:creationId xmlns:p14="http://schemas.microsoft.com/office/powerpoint/2010/main" val="2117447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71" y="396464"/>
            <a:ext cx="5629439" cy="6272896"/>
          </a:xfrm>
        </p:spPr>
      </p:pic>
    </p:spTree>
    <p:extLst>
      <p:ext uri="{BB962C8B-B14F-4D97-AF65-F5344CB8AC3E}">
        <p14:creationId xmlns:p14="http://schemas.microsoft.com/office/powerpoint/2010/main" val="156633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2.2 Bootstrap </a:t>
            </a:r>
            <a:r>
              <a:rPr lang="zh-CN" altLang="en-US" sz="2800" dirty="0"/>
              <a:t>栅格系统</a:t>
            </a:r>
          </a:p>
        </p:txBody>
      </p:sp>
      <p:sp>
        <p:nvSpPr>
          <p:cNvPr id="3" name="内容占位符 2"/>
          <p:cNvSpPr>
            <a:spLocks noGrp="1"/>
          </p:cNvSpPr>
          <p:nvPr>
            <p:ph idx="1"/>
          </p:nvPr>
        </p:nvSpPr>
        <p:spPr>
          <a:xfrm>
            <a:off x="429948" y="1362074"/>
            <a:ext cx="8554244" cy="5235277"/>
          </a:xfrm>
        </p:spPr>
        <p:txBody>
          <a:bodyPr/>
          <a:lstStyle/>
          <a:p>
            <a:pPr marL="539750" indent="-269875"/>
            <a:r>
              <a:rPr lang="zh-CN" altLang="en-US" dirty="0"/>
              <a:t>列排序</a:t>
            </a:r>
            <a:endParaRPr lang="en-US" altLang="zh-CN" dirty="0"/>
          </a:p>
          <a:p>
            <a:pPr marL="269875" indent="0">
              <a:buNone/>
            </a:pPr>
            <a:r>
              <a:rPr lang="en-US" altLang="zh-CN" sz="2000" b="0" dirty="0"/>
              <a:t>       Bootstrap </a:t>
            </a:r>
            <a:r>
              <a:rPr lang="zh-CN" altLang="en-US" sz="2000" b="0" dirty="0"/>
              <a:t>网格系统另一个完美的特性，就是可以很容易地以一种顺序编写列，然后以另一种顺序显示列。</a:t>
            </a:r>
          </a:p>
          <a:p>
            <a:pPr marL="269875" indent="0">
              <a:buNone/>
            </a:pPr>
            <a:r>
              <a:rPr lang="zh-CN" altLang="en-US" sz="2000" b="0" dirty="0"/>
              <a:t>       可以很轻易地改变带有 </a:t>
            </a:r>
            <a:r>
              <a:rPr lang="en-US" altLang="zh-CN" sz="2000" b="0" dirty="0"/>
              <a:t>.col-md-push-* </a:t>
            </a:r>
            <a:r>
              <a:rPr lang="zh-CN" altLang="en-US" sz="2000" b="0" dirty="0"/>
              <a:t>和 </a:t>
            </a:r>
            <a:r>
              <a:rPr lang="en-US" altLang="zh-CN" sz="2000" b="0" dirty="0"/>
              <a:t>.col-md-pull-* </a:t>
            </a:r>
            <a:r>
              <a:rPr lang="zh-CN" altLang="en-US" sz="2000" b="0" dirty="0"/>
              <a:t>类的内置网格列的顺序，其中 * 范围是从 </a:t>
            </a:r>
            <a:r>
              <a:rPr lang="en-US" altLang="zh-CN" sz="2000" b="0" dirty="0"/>
              <a:t>1 </a:t>
            </a:r>
            <a:r>
              <a:rPr lang="zh-CN" altLang="en-US" sz="2000" b="0" dirty="0"/>
              <a:t>到 </a:t>
            </a:r>
            <a:r>
              <a:rPr lang="en-US" altLang="zh-CN" sz="2000" b="0" dirty="0"/>
              <a:t>11</a:t>
            </a:r>
            <a:r>
              <a:rPr lang="zh-CN" altLang="en-US" sz="2000" b="0" dirty="0"/>
              <a:t>。</a:t>
            </a:r>
          </a:p>
          <a:p>
            <a:pPr marL="269875" indent="0">
              <a:buNone/>
            </a:pPr>
            <a:r>
              <a:rPr lang="zh-CN" altLang="en-US" sz="2000" b="0" dirty="0"/>
              <a:t>       在下面的实例中，有两列布局，左列很窄，作为侧边栏。使用 </a:t>
            </a:r>
            <a:r>
              <a:rPr lang="en-US" altLang="zh-CN" sz="2000" b="0" dirty="0"/>
              <a:t>.col-md-push-* </a:t>
            </a:r>
            <a:r>
              <a:rPr lang="zh-CN" altLang="en-US" sz="2000" b="0" dirty="0"/>
              <a:t>和 </a:t>
            </a:r>
            <a:r>
              <a:rPr lang="en-US" altLang="zh-CN" sz="2000" b="0" dirty="0"/>
              <a:t>.col-md-pull-* </a:t>
            </a:r>
            <a:r>
              <a:rPr lang="zh-CN" altLang="en-US" sz="2000" b="0" dirty="0"/>
              <a:t>类来互换这两列的顺序。</a:t>
            </a:r>
            <a:endParaRPr lang="en-US" altLang="zh-CN" sz="2000" b="0" dirty="0"/>
          </a:p>
          <a:p>
            <a:pPr marL="722313" indent="-269875">
              <a:buSzPct val="70000"/>
              <a:buFont typeface="Wingdings" panose="05000000000000000000" pitchFamily="2" charset="2"/>
              <a:buChar char="u"/>
            </a:pPr>
            <a:r>
              <a:rPr lang="zh-CN" altLang="en-US" sz="2000" dirty="0"/>
              <a:t>实例</a:t>
            </a:r>
            <a:endParaRPr lang="en-US" altLang="zh-CN" sz="2000" dirty="0"/>
          </a:p>
          <a:p>
            <a:pPr marL="722313" indent="-269875">
              <a:buSzPct val="70000"/>
              <a:buFont typeface="Wingdings" panose="05000000000000000000" pitchFamily="2" charset="2"/>
              <a:buChar char="u"/>
            </a:pPr>
            <a:endParaRPr lang="en-US" altLang="zh-CN" sz="2000" dirty="0"/>
          </a:p>
          <a:p>
            <a:pPr marL="722313" indent="-269875">
              <a:buSzPct val="70000"/>
              <a:buFont typeface="Wingdings" panose="05000000000000000000" pitchFamily="2" charset="2"/>
              <a:buChar char="u"/>
            </a:pPr>
            <a:endParaRPr lang="en-US" altLang="zh-CN" sz="2000" dirty="0"/>
          </a:p>
          <a:p>
            <a:pPr marL="722313" indent="-269875">
              <a:buSzPct val="70000"/>
              <a:buFont typeface="Wingdings" panose="05000000000000000000" pitchFamily="2" charset="2"/>
              <a:buChar char="u"/>
            </a:pPr>
            <a:endParaRPr lang="en-US" altLang="zh-CN" sz="2000" dirty="0"/>
          </a:p>
          <a:p>
            <a:pPr marL="722313" indent="-269875">
              <a:buSzPct val="70000"/>
              <a:buFont typeface="Wingdings" panose="05000000000000000000" pitchFamily="2" charset="2"/>
              <a:buChar char="u"/>
            </a:pPr>
            <a:endParaRPr lang="en-US" altLang="zh-CN" sz="2000" dirty="0"/>
          </a:p>
          <a:p>
            <a:pPr marL="452438" indent="0">
              <a:buSzPct val="70000"/>
              <a:buNone/>
            </a:pPr>
            <a:r>
              <a:rPr lang="zh-CN" altLang="en-US" sz="2000" b="0" dirty="0"/>
              <a:t>       </a:t>
            </a:r>
            <a:endParaRPr lang="zh-CN" altLang="en-US" dirty="0"/>
          </a:p>
          <a:p>
            <a:pPr marL="539750" indent="-269875"/>
            <a:endParaRPr lang="zh-CN" altLang="en-US" dirty="0"/>
          </a:p>
          <a:p>
            <a:pPr marL="539750" indent="-269875"/>
            <a:endParaRPr lang="en-US" altLang="zh-CN" b="0" dirty="0"/>
          </a:p>
          <a:p>
            <a:pPr marL="539750" indent="-269875"/>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40" y="4293096"/>
            <a:ext cx="6905625" cy="1512168"/>
          </a:xfrm>
          <a:prstGeom prst="rect">
            <a:avLst/>
          </a:prstGeom>
        </p:spPr>
      </p:pic>
    </p:spTree>
    <p:extLst>
      <p:ext uri="{BB962C8B-B14F-4D97-AF65-F5344CB8AC3E}">
        <p14:creationId xmlns:p14="http://schemas.microsoft.com/office/powerpoint/2010/main" val="1753678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600" y="548680"/>
            <a:ext cx="7114008" cy="5760640"/>
          </a:xfrm>
        </p:spPr>
      </p:pic>
    </p:spTree>
    <p:extLst>
      <p:ext uri="{BB962C8B-B14F-4D97-AF65-F5344CB8AC3E}">
        <p14:creationId xmlns:p14="http://schemas.microsoft.com/office/powerpoint/2010/main" val="285701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2.3 Bootstrap </a:t>
            </a:r>
            <a:r>
              <a:rPr lang="zh-CN" altLang="en-US" sz="2800" dirty="0"/>
              <a:t>排版</a:t>
            </a:r>
          </a:p>
        </p:txBody>
      </p:sp>
      <p:sp>
        <p:nvSpPr>
          <p:cNvPr id="3" name="内容占位符 2"/>
          <p:cNvSpPr>
            <a:spLocks noGrp="1"/>
          </p:cNvSpPr>
          <p:nvPr>
            <p:ph idx="1"/>
          </p:nvPr>
        </p:nvSpPr>
        <p:spPr>
          <a:xfrm>
            <a:off x="488504" y="1197678"/>
            <a:ext cx="8554244" cy="5495926"/>
          </a:xfrm>
        </p:spPr>
        <p:txBody>
          <a:bodyPr/>
          <a:lstStyle/>
          <a:p>
            <a:pPr marL="269875" indent="0">
              <a:buNone/>
            </a:pPr>
            <a:r>
              <a:rPr lang="en-US" altLang="zh-CN" sz="2000" b="0" dirty="0"/>
              <a:t>       Bootstrap </a:t>
            </a:r>
            <a:r>
              <a:rPr lang="zh-CN" altLang="en-US" sz="2000" b="0" dirty="0"/>
              <a:t>使用 </a:t>
            </a:r>
            <a:r>
              <a:rPr lang="en-US" altLang="zh-CN" sz="2000" b="0" dirty="0"/>
              <a:t>Helvetica </a:t>
            </a:r>
            <a:r>
              <a:rPr lang="en-US" altLang="zh-CN" sz="2000" b="0" dirty="0" err="1"/>
              <a:t>Neue</a:t>
            </a:r>
            <a:r>
              <a:rPr lang="zh-CN" altLang="en-US" sz="2000" b="0" dirty="0"/>
              <a:t>、 </a:t>
            </a:r>
            <a:r>
              <a:rPr lang="en-US" altLang="zh-CN" sz="2000" b="0" dirty="0"/>
              <a:t>Helvetica</a:t>
            </a:r>
            <a:r>
              <a:rPr lang="zh-CN" altLang="en-US" sz="2000" b="0" dirty="0"/>
              <a:t>、 </a:t>
            </a:r>
            <a:r>
              <a:rPr lang="en-US" altLang="zh-CN" sz="2000" b="0" dirty="0"/>
              <a:t>Arial </a:t>
            </a:r>
            <a:r>
              <a:rPr lang="zh-CN" altLang="en-US" sz="2000" b="0" dirty="0"/>
              <a:t>和 </a:t>
            </a:r>
            <a:r>
              <a:rPr lang="en-US" altLang="zh-CN" sz="2000" b="0" dirty="0"/>
              <a:t>sans-serif </a:t>
            </a:r>
            <a:r>
              <a:rPr lang="zh-CN" altLang="en-US" sz="2000" b="0" dirty="0"/>
              <a:t>作为其默认的字体栈。</a:t>
            </a:r>
          </a:p>
          <a:p>
            <a:pPr marL="269875" indent="0">
              <a:buNone/>
            </a:pPr>
            <a:r>
              <a:rPr lang="zh-CN" altLang="en-US" sz="2000" b="0" dirty="0"/>
              <a:t>       使用 </a:t>
            </a:r>
            <a:r>
              <a:rPr lang="en-US" altLang="zh-CN" sz="2000" b="0" dirty="0"/>
              <a:t>Bootstrap </a:t>
            </a:r>
            <a:r>
              <a:rPr lang="zh-CN" altLang="en-US" sz="2000" b="0" dirty="0"/>
              <a:t>的排版特性，可以创建标题、段落、列表及其他内联元素。</a:t>
            </a:r>
            <a:endParaRPr lang="en-US" altLang="zh-CN" sz="2000" b="0" dirty="0"/>
          </a:p>
          <a:p>
            <a:pPr marL="539750" indent="-269875"/>
            <a:r>
              <a:rPr lang="zh-CN" altLang="en-US" dirty="0"/>
              <a:t>标题</a:t>
            </a:r>
            <a:endParaRPr lang="en-US" altLang="zh-CN" dirty="0"/>
          </a:p>
          <a:p>
            <a:pPr marL="269875" indent="0">
              <a:buNone/>
            </a:pPr>
            <a:r>
              <a:rPr lang="en-US" altLang="zh-CN" sz="2000" b="0" dirty="0"/>
              <a:t>       Bootstrap </a:t>
            </a:r>
            <a:r>
              <a:rPr lang="zh-CN" altLang="en-US" sz="2000" b="0" dirty="0"/>
              <a:t>中定义了所有 </a:t>
            </a:r>
            <a:r>
              <a:rPr lang="en-US" altLang="zh-CN" sz="2000" b="0" dirty="0"/>
              <a:t>HTML </a:t>
            </a:r>
            <a:r>
              <a:rPr lang="zh-CN" altLang="en-US" sz="2000" b="0" dirty="0"/>
              <a:t>标题（</a:t>
            </a:r>
            <a:r>
              <a:rPr lang="en-US" altLang="zh-CN" sz="2000" b="0" dirty="0"/>
              <a:t>h1 </a:t>
            </a:r>
            <a:r>
              <a:rPr lang="zh-CN" altLang="en-US" sz="2000" b="0" dirty="0"/>
              <a:t>到 </a:t>
            </a:r>
            <a:r>
              <a:rPr lang="en-US" altLang="zh-CN" sz="2000" b="0" dirty="0"/>
              <a:t>h6</a:t>
            </a:r>
            <a:r>
              <a:rPr lang="zh-CN" altLang="en-US" sz="2000" b="0" dirty="0"/>
              <a:t>）的样式。</a:t>
            </a:r>
            <a:r>
              <a:rPr lang="en-US" altLang="zh-CN" sz="2000" b="0" dirty="0"/>
              <a:t>       </a:t>
            </a:r>
            <a:r>
              <a:rPr lang="zh-CN" altLang="en-US" sz="2000" b="0" dirty="0"/>
              <a:t>。</a:t>
            </a:r>
            <a:endParaRPr lang="en-US" altLang="zh-CN" sz="2000" b="0" dirty="0"/>
          </a:p>
          <a:p>
            <a:pPr marL="722313" indent="-269875">
              <a:buSzPct val="70000"/>
              <a:buFont typeface="Wingdings" panose="05000000000000000000" pitchFamily="2" charset="2"/>
              <a:buChar char="u"/>
            </a:pPr>
            <a:r>
              <a:rPr lang="zh-CN" altLang="en-US" sz="2000" dirty="0"/>
              <a:t>实例</a:t>
            </a:r>
            <a:endParaRPr lang="en-US" altLang="zh-CN" sz="2000" dirty="0"/>
          </a:p>
          <a:p>
            <a:pPr marL="452438" indent="0">
              <a:buSzPct val="70000"/>
              <a:buNone/>
            </a:pPr>
            <a:r>
              <a:rPr lang="en-US" altLang="zh-CN" sz="2000" b="0" dirty="0"/>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h1</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1 h1</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h1</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h2</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2 h2</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h2</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h3</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3 h3</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h3</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h4</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4 h4</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h4</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h5</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5 h5</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h5</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h6</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6 h6</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h6</a:t>
            </a:r>
            <a:r>
              <a:rPr lang="en-US" altLang="zh-CN" sz="1600" b="0" dirty="0">
                <a:solidFill>
                  <a:srgbClr val="808000"/>
                </a:solidFill>
                <a:latin typeface="Courier New" panose="02070309020205020404" pitchFamily="49" charset="0"/>
              </a:rPr>
              <a:t>&gt;</a:t>
            </a:r>
          </a:p>
          <a:p>
            <a:pPr marL="539750" lvl="0" indent="-269875"/>
            <a:r>
              <a:rPr lang="zh-CN" altLang="en-US" dirty="0">
                <a:solidFill>
                  <a:srgbClr val="000000"/>
                </a:solidFill>
              </a:rPr>
              <a:t>内联子标题</a:t>
            </a:r>
            <a:endParaRPr lang="en-US" altLang="zh-CN" dirty="0">
              <a:solidFill>
                <a:srgbClr val="000000"/>
              </a:solidFill>
            </a:endParaRPr>
          </a:p>
          <a:p>
            <a:pPr marL="269875" lvl="0" indent="0">
              <a:buNone/>
            </a:pPr>
            <a:r>
              <a:rPr lang="zh-CN" altLang="en-US" sz="2000" b="0" dirty="0">
                <a:solidFill>
                  <a:srgbClr val="000000"/>
                </a:solidFill>
              </a:rPr>
              <a:t>       如果需要向任何标题添加一个内联子标题，只要简单地在元素两旁添加</a:t>
            </a:r>
            <a:r>
              <a:rPr lang="en-US" altLang="zh-CN" sz="2000" b="0" dirty="0">
                <a:solidFill>
                  <a:srgbClr val="000000"/>
                </a:solidFill>
              </a:rPr>
              <a:t>&lt;small&gt;</a:t>
            </a:r>
            <a:r>
              <a:rPr lang="zh-CN" altLang="en-US" sz="2000" b="0" dirty="0">
                <a:solidFill>
                  <a:srgbClr val="000000"/>
                </a:solidFill>
              </a:rPr>
              <a:t>，或者添加 </a:t>
            </a:r>
            <a:r>
              <a:rPr lang="en-US" altLang="zh-CN" sz="2000" b="0" dirty="0">
                <a:solidFill>
                  <a:srgbClr val="000000"/>
                </a:solidFill>
              </a:rPr>
              <a:t>.small class</a:t>
            </a:r>
            <a:r>
              <a:rPr lang="zh-CN" altLang="en-US" sz="2000" b="0" dirty="0">
                <a:solidFill>
                  <a:srgbClr val="000000"/>
                </a:solidFill>
              </a:rPr>
              <a:t>，就能得到一个字号更小颜色更浅的文本。</a:t>
            </a:r>
            <a:endParaRPr lang="en-US" altLang="zh-CN" dirty="0">
              <a:solidFill>
                <a:srgbClr val="000000"/>
              </a:solidFill>
            </a:endParaRPr>
          </a:p>
          <a:p>
            <a:pPr marL="452438" indent="0">
              <a:buSzPct val="70000"/>
              <a:buNone/>
            </a:pPr>
            <a:endParaRPr lang="zh-CN" altLang="en-US" sz="1600" dirty="0"/>
          </a:p>
        </p:txBody>
      </p:sp>
    </p:spTree>
    <p:extLst>
      <p:ext uri="{BB962C8B-B14F-4D97-AF65-F5344CB8AC3E}">
        <p14:creationId xmlns:p14="http://schemas.microsoft.com/office/powerpoint/2010/main" val="1915729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2.3 Bootstrap </a:t>
            </a:r>
            <a:r>
              <a:rPr lang="zh-CN" altLang="en-US" sz="2800" dirty="0"/>
              <a:t>排版</a:t>
            </a:r>
          </a:p>
        </p:txBody>
      </p:sp>
      <p:sp>
        <p:nvSpPr>
          <p:cNvPr id="3" name="内容占位符 2"/>
          <p:cNvSpPr>
            <a:spLocks noGrp="1"/>
          </p:cNvSpPr>
          <p:nvPr>
            <p:ph idx="1"/>
          </p:nvPr>
        </p:nvSpPr>
        <p:spPr>
          <a:xfrm>
            <a:off x="429948" y="1362075"/>
            <a:ext cx="8554244" cy="5091262"/>
          </a:xfrm>
        </p:spPr>
        <p:txBody>
          <a:bodyPr/>
          <a:lstStyle/>
          <a:p>
            <a:pPr marL="722313" indent="-269875">
              <a:buSzPct val="70000"/>
              <a:buFont typeface="Wingdings" panose="05000000000000000000" pitchFamily="2" charset="2"/>
              <a:buChar char="u"/>
            </a:pPr>
            <a:r>
              <a:rPr lang="zh-CN" altLang="en-US" sz="2000" dirty="0"/>
              <a:t>实例</a:t>
            </a:r>
            <a:endParaRPr lang="en-US" altLang="zh-CN" sz="2000" dirty="0"/>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h1</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1 h1.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我是副标题</a:t>
            </a:r>
            <a:r>
              <a:rPr lang="en-US" altLang="zh-CN" sz="1600" b="0" dirty="0">
                <a:solidFill>
                  <a:srgbClr val="808080"/>
                </a:solidFill>
                <a:latin typeface="Courier New" panose="02070309020205020404" pitchFamily="49" charset="0"/>
              </a:rPr>
              <a:t>1 h1</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&gt;&lt;/</a:t>
            </a:r>
            <a:r>
              <a:rPr lang="en-US" altLang="zh-CN" sz="1600" b="0" dirty="0">
                <a:solidFill>
                  <a:srgbClr val="008000"/>
                </a:solidFill>
                <a:latin typeface="Courier New" panose="02070309020205020404" pitchFamily="49" charset="0"/>
              </a:rPr>
              <a:t>h1</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h2</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2 h2.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我是副标题</a:t>
            </a:r>
            <a:r>
              <a:rPr lang="en-US" altLang="zh-CN" sz="1600" b="0" dirty="0">
                <a:solidFill>
                  <a:srgbClr val="808080"/>
                </a:solidFill>
                <a:latin typeface="Courier New" panose="02070309020205020404" pitchFamily="49" charset="0"/>
              </a:rPr>
              <a:t>2 h2</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&gt;&lt;/</a:t>
            </a:r>
            <a:r>
              <a:rPr lang="en-US" altLang="zh-CN" sz="1600" b="0" dirty="0">
                <a:solidFill>
                  <a:srgbClr val="008000"/>
                </a:solidFill>
                <a:latin typeface="Courier New" panose="02070309020205020404" pitchFamily="49" charset="0"/>
              </a:rPr>
              <a:t>h2</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h3</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3 h3.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我是副标题</a:t>
            </a:r>
            <a:r>
              <a:rPr lang="en-US" altLang="zh-CN" sz="1600" b="0" dirty="0">
                <a:solidFill>
                  <a:srgbClr val="808080"/>
                </a:solidFill>
                <a:latin typeface="Courier New" panose="02070309020205020404" pitchFamily="49" charset="0"/>
              </a:rPr>
              <a:t>3 h3</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&gt;&lt;/</a:t>
            </a:r>
            <a:r>
              <a:rPr lang="en-US" altLang="zh-CN" sz="1600" b="0" dirty="0">
                <a:solidFill>
                  <a:srgbClr val="008000"/>
                </a:solidFill>
                <a:latin typeface="Courier New" panose="02070309020205020404" pitchFamily="49" charset="0"/>
              </a:rPr>
              <a:t>h3</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h4</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4 h4.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我是副标题</a:t>
            </a:r>
            <a:r>
              <a:rPr lang="en-US" altLang="zh-CN" sz="1600" b="0" dirty="0">
                <a:solidFill>
                  <a:srgbClr val="808080"/>
                </a:solidFill>
                <a:latin typeface="Courier New" panose="02070309020205020404" pitchFamily="49" charset="0"/>
              </a:rPr>
              <a:t>4 h4</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&gt;&lt;/</a:t>
            </a:r>
            <a:r>
              <a:rPr lang="en-US" altLang="zh-CN" sz="1600" b="0" dirty="0">
                <a:solidFill>
                  <a:srgbClr val="008000"/>
                </a:solidFill>
                <a:latin typeface="Courier New" panose="02070309020205020404" pitchFamily="49" charset="0"/>
              </a:rPr>
              <a:t>h4</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h5</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5 h5.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我是副标题</a:t>
            </a:r>
            <a:r>
              <a:rPr lang="en-US" altLang="zh-CN" sz="1600" b="0" dirty="0">
                <a:solidFill>
                  <a:srgbClr val="808080"/>
                </a:solidFill>
                <a:latin typeface="Courier New" panose="02070309020205020404" pitchFamily="49" charset="0"/>
              </a:rPr>
              <a:t>5 h5</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&gt;&lt;/</a:t>
            </a:r>
            <a:r>
              <a:rPr lang="en-US" altLang="zh-CN" sz="1600" b="0" dirty="0">
                <a:solidFill>
                  <a:srgbClr val="008000"/>
                </a:solidFill>
                <a:latin typeface="Courier New" panose="02070309020205020404" pitchFamily="49" charset="0"/>
              </a:rPr>
              <a:t>h5</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h6</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我是标题</a:t>
            </a:r>
            <a:r>
              <a:rPr lang="en-US" altLang="zh-CN" sz="1600" b="0" dirty="0">
                <a:solidFill>
                  <a:srgbClr val="808080"/>
                </a:solidFill>
                <a:latin typeface="Courier New" panose="02070309020205020404" pitchFamily="49" charset="0"/>
              </a:rPr>
              <a:t>6 h6.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我是副标题</a:t>
            </a:r>
            <a:r>
              <a:rPr lang="en-US" altLang="zh-CN" sz="1600" b="0" dirty="0">
                <a:solidFill>
                  <a:srgbClr val="808080"/>
                </a:solidFill>
                <a:latin typeface="Courier New" panose="02070309020205020404" pitchFamily="49" charset="0"/>
              </a:rPr>
              <a:t>6 h6</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&gt;&lt;/</a:t>
            </a:r>
            <a:r>
              <a:rPr lang="en-US" altLang="zh-CN" sz="1600" b="0" dirty="0">
                <a:solidFill>
                  <a:srgbClr val="008000"/>
                </a:solidFill>
                <a:latin typeface="Courier New" panose="02070309020205020404" pitchFamily="49" charset="0"/>
              </a:rPr>
              <a:t>h6</a:t>
            </a:r>
            <a:r>
              <a:rPr lang="en-US" altLang="zh-CN" sz="1600" b="0" dirty="0">
                <a:solidFill>
                  <a:srgbClr val="808000"/>
                </a:solidFill>
                <a:latin typeface="Courier New" panose="02070309020205020404" pitchFamily="49" charset="0"/>
              </a:rPr>
              <a:t>&gt;</a:t>
            </a:r>
            <a:r>
              <a:rPr lang="zh-CN" altLang="en-US" sz="1600" b="0" dirty="0"/>
              <a:t> </a:t>
            </a:r>
            <a:endParaRPr lang="en-US" altLang="zh-CN" sz="1600" b="0" dirty="0"/>
          </a:p>
          <a:p>
            <a:pPr marL="722313" lvl="0" indent="-269875">
              <a:buSzPct val="70000"/>
              <a:buFont typeface="Wingdings" panose="05000000000000000000" pitchFamily="2" charset="2"/>
              <a:buChar char="u"/>
            </a:pPr>
            <a:r>
              <a:rPr lang="zh-CN" altLang="en-US" sz="2000" dirty="0">
                <a:solidFill>
                  <a:srgbClr val="000000"/>
                </a:solidFill>
              </a:rPr>
              <a:t>结果</a:t>
            </a:r>
            <a:endParaRPr lang="en-US" altLang="zh-CN" sz="2000" dirty="0">
              <a:solidFill>
                <a:srgbClr val="000000"/>
              </a:solidFill>
            </a:endParaRPr>
          </a:p>
          <a:p>
            <a:pPr marL="452438" indent="0">
              <a:buSzPct val="70000"/>
              <a:buNone/>
            </a:pPr>
            <a:endParaRPr lang="zh-CN" altLang="en-US" sz="1600" b="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648" y="3907706"/>
            <a:ext cx="5488472" cy="2257598"/>
          </a:xfrm>
          <a:prstGeom prst="rect">
            <a:avLst/>
          </a:prstGeom>
        </p:spPr>
      </p:pic>
    </p:spTree>
    <p:extLst>
      <p:ext uri="{BB962C8B-B14F-4D97-AF65-F5344CB8AC3E}">
        <p14:creationId xmlns:p14="http://schemas.microsoft.com/office/powerpoint/2010/main" val="3075720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2.3 Bootstrap </a:t>
            </a:r>
            <a:r>
              <a:rPr lang="zh-CN" altLang="en-US" sz="2800" dirty="0"/>
              <a:t>排版</a:t>
            </a:r>
          </a:p>
        </p:txBody>
      </p:sp>
      <p:sp>
        <p:nvSpPr>
          <p:cNvPr id="3" name="内容占位符 2"/>
          <p:cNvSpPr>
            <a:spLocks noGrp="1"/>
          </p:cNvSpPr>
          <p:nvPr>
            <p:ph idx="1"/>
          </p:nvPr>
        </p:nvSpPr>
        <p:spPr>
          <a:xfrm>
            <a:off x="488504" y="1167027"/>
            <a:ext cx="8856984" cy="5574341"/>
          </a:xfrm>
        </p:spPr>
        <p:txBody>
          <a:bodyPr/>
          <a:lstStyle/>
          <a:p>
            <a:pPr marL="539750" indent="-269875"/>
            <a:r>
              <a:rPr lang="zh-CN" altLang="en-US" dirty="0"/>
              <a:t>引导主体副本</a:t>
            </a:r>
          </a:p>
          <a:p>
            <a:pPr marL="269875" indent="0">
              <a:buNone/>
            </a:pPr>
            <a:r>
              <a:rPr lang="zh-CN" altLang="en-US" sz="2000" b="0" dirty="0"/>
              <a:t>       为给段落添加强调文本，可以添加 </a:t>
            </a:r>
            <a:r>
              <a:rPr lang="en-US" altLang="zh-CN" sz="2000" b="0" dirty="0"/>
              <a:t>class="lead"</a:t>
            </a:r>
            <a:r>
              <a:rPr lang="zh-CN" altLang="en-US" sz="2000" b="0" dirty="0"/>
              <a:t>，将得到更大更粗、行高更高的文本，如下面实例所示：</a:t>
            </a:r>
            <a:endParaRPr lang="en-US" altLang="zh-CN" sz="2000" b="0" dirty="0"/>
          </a:p>
          <a:p>
            <a:pPr marL="722313" indent="-269875">
              <a:buSzPct val="70000"/>
              <a:buFont typeface="Wingdings" panose="05000000000000000000" pitchFamily="2" charset="2"/>
              <a:buChar char="u"/>
            </a:pPr>
            <a:r>
              <a:rPr lang="zh-CN" altLang="en-US" sz="2000" dirty="0"/>
              <a:t>实例</a:t>
            </a:r>
            <a:endParaRPr lang="en-US" altLang="zh-CN" sz="2000" dirty="0"/>
          </a:p>
          <a:p>
            <a:pPr marL="452438" indent="0">
              <a:buSzPct val="70000"/>
              <a:buNone/>
            </a:pPr>
            <a:r>
              <a:rPr lang="zh-CN" altLang="en-US" sz="2000" b="0" dirty="0"/>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h2</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引导主体副本</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h2</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 </a:t>
            </a:r>
            <a:endParaRPr lang="en-US" altLang="zh-CN" sz="1600" b="0" dirty="0">
              <a:solidFill>
                <a:srgbClr val="808080"/>
              </a:solidFill>
              <a:latin typeface="Courier New" panose="02070309020205020404" pitchFamily="49" charset="0"/>
            </a:endParaRPr>
          </a:p>
          <a:p>
            <a:pPr marL="452438"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zh-CN" altLang="en-US"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lead</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这是一个演示引导主体副本用法的实例。这是一个演示引导主体副本用法的实例。这是一个演示引导主体副本用法的实例。这是一个演示引导主体副本用法的实例。这是一个演示引导主体副本用法的实例。这是一个演示引导主体副本用法的实例。这是一个演示引导主体副本用法的实例。这是一个演示引导主体副本用法的实例。</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p>
          <a:p>
            <a:pPr marL="722313" lvl="0" indent="-269875">
              <a:buSzPct val="70000"/>
              <a:buFont typeface="Wingdings" panose="05000000000000000000" pitchFamily="2" charset="2"/>
              <a:buChar char="u"/>
            </a:pPr>
            <a:r>
              <a:rPr lang="zh-CN" altLang="en-US" sz="2000" dirty="0">
                <a:solidFill>
                  <a:srgbClr val="000000"/>
                </a:solidFill>
              </a:rPr>
              <a:t>结果</a:t>
            </a:r>
            <a:endParaRPr lang="en-US" altLang="zh-CN" sz="2000" dirty="0">
              <a:solidFill>
                <a:srgbClr val="000000"/>
              </a:solidFill>
            </a:endParaRPr>
          </a:p>
          <a:p>
            <a:pPr marL="452438" indent="0">
              <a:buSzPct val="70000"/>
              <a:buNone/>
            </a:pPr>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998" y="4581128"/>
            <a:ext cx="8278213" cy="1584176"/>
          </a:xfrm>
          <a:prstGeom prst="rect">
            <a:avLst/>
          </a:prstGeom>
        </p:spPr>
      </p:pic>
    </p:spTree>
    <p:extLst>
      <p:ext uri="{BB962C8B-B14F-4D97-AF65-F5344CB8AC3E}">
        <p14:creationId xmlns:p14="http://schemas.microsoft.com/office/powerpoint/2010/main" val="17458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2.3 Bootstrap </a:t>
            </a:r>
            <a:r>
              <a:rPr lang="zh-CN" altLang="en-US" sz="2800" dirty="0"/>
              <a:t>排版</a:t>
            </a:r>
          </a:p>
        </p:txBody>
      </p:sp>
      <p:sp>
        <p:nvSpPr>
          <p:cNvPr id="3" name="内容占位符 2"/>
          <p:cNvSpPr>
            <a:spLocks noGrp="1"/>
          </p:cNvSpPr>
          <p:nvPr>
            <p:ph idx="1"/>
          </p:nvPr>
        </p:nvSpPr>
        <p:spPr>
          <a:xfrm>
            <a:off x="488504" y="1167027"/>
            <a:ext cx="8856984" cy="5574341"/>
          </a:xfrm>
        </p:spPr>
        <p:txBody>
          <a:bodyPr/>
          <a:lstStyle/>
          <a:p>
            <a:pPr marL="539750" indent="-269875"/>
            <a:r>
              <a:rPr lang="zh-CN" altLang="en-US" dirty="0"/>
              <a:t>强调</a:t>
            </a:r>
          </a:p>
          <a:p>
            <a:pPr marL="269875" indent="0">
              <a:buNone/>
            </a:pPr>
            <a:r>
              <a:rPr lang="en-US" altLang="zh-CN" sz="2000" b="0" dirty="0"/>
              <a:t>         HTML </a:t>
            </a:r>
            <a:r>
              <a:rPr lang="zh-CN" altLang="en-US" sz="2000" b="0" dirty="0"/>
              <a:t>的默认强调标签 </a:t>
            </a:r>
            <a:r>
              <a:rPr lang="en-US" altLang="zh-CN" sz="2000" b="0" dirty="0"/>
              <a:t>&lt;small&gt;</a:t>
            </a:r>
            <a:r>
              <a:rPr lang="zh-CN" altLang="en-US" sz="2000" b="0" dirty="0"/>
              <a:t>（设置文本为父文本大小的 </a:t>
            </a:r>
            <a:r>
              <a:rPr lang="en-US" altLang="zh-CN" sz="2000" b="0" dirty="0"/>
              <a:t>85%</a:t>
            </a:r>
            <a:r>
              <a:rPr lang="zh-CN" altLang="en-US" sz="2000" b="0" dirty="0"/>
              <a:t>）、</a:t>
            </a:r>
            <a:r>
              <a:rPr lang="en-US" altLang="zh-CN" sz="2000" b="0" dirty="0"/>
              <a:t>&lt;strong&gt;</a:t>
            </a:r>
            <a:r>
              <a:rPr lang="zh-CN" altLang="en-US" sz="2000" b="0" dirty="0"/>
              <a:t>（设置文本为更粗的文本）、</a:t>
            </a:r>
            <a:r>
              <a:rPr lang="en-US" altLang="zh-CN" sz="2000" b="0" dirty="0"/>
              <a:t>&lt;</a:t>
            </a:r>
            <a:r>
              <a:rPr lang="en-US" altLang="zh-CN" sz="2000" b="0" dirty="0" err="1"/>
              <a:t>em</a:t>
            </a:r>
            <a:r>
              <a:rPr lang="en-US" altLang="zh-CN" sz="2000" b="0" dirty="0"/>
              <a:t>&gt;</a:t>
            </a:r>
            <a:r>
              <a:rPr lang="zh-CN" altLang="en-US" sz="2000" b="0" dirty="0"/>
              <a:t>（设置文本为斜体）。</a:t>
            </a:r>
            <a:endParaRPr lang="en-US" altLang="zh-CN" sz="2000" b="0" dirty="0"/>
          </a:p>
          <a:p>
            <a:pPr marL="269875" indent="0">
              <a:buNone/>
            </a:pPr>
            <a:r>
              <a:rPr lang="en-US" altLang="zh-CN" sz="2000" b="0" dirty="0"/>
              <a:t>         Bootstrap </a:t>
            </a:r>
            <a:r>
              <a:rPr lang="zh-CN" altLang="en-US" sz="2000" b="0" dirty="0"/>
              <a:t>提供了一些用于强调文本的类，如下面实例所示：</a:t>
            </a:r>
            <a:endParaRPr lang="en-US" altLang="zh-CN" sz="2000" b="0" dirty="0"/>
          </a:p>
          <a:p>
            <a:pPr marL="722313" indent="-269875">
              <a:buSzPct val="70000"/>
              <a:buFont typeface="Wingdings" panose="05000000000000000000" pitchFamily="2" charset="2"/>
              <a:buChar char="u"/>
            </a:pPr>
            <a:r>
              <a:rPr lang="zh-CN" altLang="en-US" sz="2000" dirty="0"/>
              <a:t>实例</a:t>
            </a:r>
            <a:endParaRPr lang="en-US" altLang="zh-CN" sz="2000" dirty="0"/>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本行内容是在标签内</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small</a:t>
            </a:r>
            <a:r>
              <a:rPr lang="en-US" altLang="zh-CN" sz="1600" b="0" dirty="0">
                <a:solidFill>
                  <a:srgbClr val="808000"/>
                </a:solidFill>
                <a:latin typeface="Courier New" panose="02070309020205020404" pitchFamily="49" charset="0"/>
              </a:rPr>
              <a:t>&gt;&lt;</a:t>
            </a:r>
            <a:r>
              <a:rPr lang="en-US" altLang="zh-CN" sz="1600" b="0" dirty="0" err="1">
                <a:solidFill>
                  <a:srgbClr val="008000"/>
                </a:solidFill>
                <a:latin typeface="Courier New" panose="02070309020205020404" pitchFamily="49" charset="0"/>
              </a:rPr>
              <a:t>br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strong</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本行内容是在标签内</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strong</a:t>
            </a:r>
            <a:r>
              <a:rPr lang="en-US" altLang="zh-CN" sz="1600" b="0" dirty="0">
                <a:solidFill>
                  <a:srgbClr val="808000"/>
                </a:solidFill>
                <a:latin typeface="Courier New" panose="02070309020205020404" pitchFamily="49" charset="0"/>
              </a:rPr>
              <a:t>&gt;&lt;</a:t>
            </a:r>
            <a:r>
              <a:rPr lang="en-US" altLang="zh-CN" sz="1600" b="0" dirty="0" err="1">
                <a:solidFill>
                  <a:srgbClr val="008000"/>
                </a:solidFill>
                <a:latin typeface="Courier New" panose="02070309020205020404" pitchFamily="49" charset="0"/>
              </a:rPr>
              <a:t>br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em</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本行内容是在标签内，并呈现为斜体</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em</a:t>
            </a:r>
            <a:r>
              <a:rPr lang="en-US" altLang="zh-CN" sz="1600" b="0" dirty="0">
                <a:solidFill>
                  <a:srgbClr val="808000"/>
                </a:solidFill>
                <a:latin typeface="Courier New" panose="02070309020205020404" pitchFamily="49" charset="0"/>
              </a:rPr>
              <a:t>&gt;&lt;</a:t>
            </a:r>
            <a:r>
              <a:rPr lang="en-US" altLang="zh-CN" sz="1600" b="0" dirty="0" err="1">
                <a:solidFill>
                  <a:srgbClr val="008000"/>
                </a:solidFill>
                <a:latin typeface="Courier New" panose="02070309020205020404" pitchFamily="49" charset="0"/>
              </a:rPr>
              <a:t>br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text-left</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向左对齐文本</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text-center</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居中对齐文本</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text-right</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向右对齐文本</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text-muted</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本行内容是减弱的</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text-primary</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本行内容带有一个 </a:t>
            </a:r>
            <a:r>
              <a:rPr lang="en-US" altLang="zh-CN" sz="1600" b="0" dirty="0">
                <a:solidFill>
                  <a:srgbClr val="808080"/>
                </a:solidFill>
                <a:latin typeface="Courier New" panose="02070309020205020404" pitchFamily="49" charset="0"/>
              </a:rPr>
              <a:t>primary class</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p>
          <a:p>
            <a:pPr marL="452438" lvl="0" indent="0">
              <a:buSzPct val="70000"/>
              <a:buNone/>
            </a:pP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text-success</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本行内容带有一个 </a:t>
            </a:r>
            <a:r>
              <a:rPr lang="en-US" altLang="zh-CN" sz="1600" b="0" dirty="0">
                <a:solidFill>
                  <a:srgbClr val="808080"/>
                </a:solidFill>
                <a:latin typeface="Courier New" panose="02070309020205020404" pitchFamily="49" charset="0"/>
              </a:rPr>
              <a:t>success class</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text-info</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本行内容带有一个 </a:t>
            </a:r>
            <a:r>
              <a:rPr lang="en-US" altLang="zh-CN" sz="1600" b="0" dirty="0">
                <a:solidFill>
                  <a:srgbClr val="808080"/>
                </a:solidFill>
                <a:latin typeface="Courier New" panose="02070309020205020404" pitchFamily="49" charset="0"/>
              </a:rPr>
              <a:t>info class</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text-warning</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本行内容带有一个 </a:t>
            </a:r>
            <a:r>
              <a:rPr lang="en-US" altLang="zh-CN" sz="1600" b="0" dirty="0">
                <a:solidFill>
                  <a:srgbClr val="808080"/>
                </a:solidFill>
                <a:latin typeface="Courier New" panose="02070309020205020404" pitchFamily="49" charset="0"/>
              </a:rPr>
              <a:t>warning class</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70000"/>
              <a:buNone/>
            </a:pPr>
            <a:r>
              <a:rPr lang="en-US" altLang="zh-CN" sz="1600" b="0" dirty="0">
                <a:solidFill>
                  <a:srgbClr val="808000"/>
                </a:solidFill>
                <a:latin typeface="Courier New" panose="02070309020205020404" pitchFamily="49" charset="0"/>
              </a:rPr>
              <a:t>	&lt;</a:t>
            </a:r>
            <a:r>
              <a:rPr lang="en-US" altLang="zh-CN" sz="1600" b="0" dirty="0">
                <a:solidFill>
                  <a:srgbClr val="008000"/>
                </a:solidFill>
                <a:latin typeface="Courier New" panose="02070309020205020404" pitchFamily="49" charset="0"/>
              </a:rPr>
              <a:t>p</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text-danger</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本行内容带有一个 </a:t>
            </a:r>
            <a:r>
              <a:rPr lang="en-US" altLang="zh-CN" sz="1600" b="0" dirty="0">
                <a:solidFill>
                  <a:srgbClr val="808080"/>
                </a:solidFill>
                <a:latin typeface="Courier New" panose="02070309020205020404" pitchFamily="49" charset="0"/>
              </a:rPr>
              <a:t>danger class</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p</a:t>
            </a:r>
            <a:r>
              <a:rPr lang="en-US" altLang="zh-CN" sz="1600" b="0" dirty="0">
                <a:solidFill>
                  <a:srgbClr val="808000"/>
                </a:solidFill>
                <a:latin typeface="Courier New" panose="02070309020205020404" pitchFamily="49" charset="0"/>
              </a:rPr>
              <a:t>&gt;</a:t>
            </a:r>
          </a:p>
          <a:p>
            <a:pPr marL="452438" indent="0">
              <a:buSzPct val="70000"/>
              <a:buNone/>
            </a:pPr>
            <a:endParaRPr lang="en-US" altLang="zh-CN" sz="1600" b="0" dirty="0">
              <a:solidFill>
                <a:srgbClr val="808080"/>
              </a:solidFill>
              <a:latin typeface="Courier New" panose="02070309020205020404" pitchFamily="49" charset="0"/>
            </a:endParaRPr>
          </a:p>
        </p:txBody>
      </p:sp>
    </p:spTree>
    <p:extLst>
      <p:ext uri="{BB962C8B-B14F-4D97-AF65-F5344CB8AC3E}">
        <p14:creationId xmlns:p14="http://schemas.microsoft.com/office/powerpoint/2010/main" val="2836250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2.3 Bootstrap </a:t>
            </a:r>
            <a:r>
              <a:rPr lang="zh-CN" altLang="en-US" sz="2800" dirty="0"/>
              <a:t>排版</a:t>
            </a:r>
          </a:p>
        </p:txBody>
      </p:sp>
      <p:sp>
        <p:nvSpPr>
          <p:cNvPr id="3" name="内容占位符 2"/>
          <p:cNvSpPr>
            <a:spLocks noGrp="1"/>
          </p:cNvSpPr>
          <p:nvPr>
            <p:ph idx="1"/>
          </p:nvPr>
        </p:nvSpPr>
        <p:spPr>
          <a:xfrm>
            <a:off x="488504" y="1167027"/>
            <a:ext cx="8856984" cy="5574341"/>
          </a:xfrm>
        </p:spPr>
        <p:txBody>
          <a:bodyPr/>
          <a:lstStyle/>
          <a:p>
            <a:pPr marL="722313" lvl="0" indent="-269875">
              <a:buSzPct val="70000"/>
              <a:buFont typeface="Wingdings" panose="05000000000000000000" pitchFamily="2" charset="2"/>
              <a:buChar char="u"/>
            </a:pPr>
            <a:r>
              <a:rPr lang="zh-CN" altLang="en-US" sz="2000" dirty="0">
                <a:solidFill>
                  <a:srgbClr val="000000"/>
                </a:solidFill>
              </a:rPr>
              <a:t>结果</a:t>
            </a:r>
            <a:endParaRPr lang="en-US" altLang="zh-CN" sz="2000" dirty="0">
              <a:solidFill>
                <a:srgbClr val="000000"/>
              </a:solidFill>
            </a:endParaRPr>
          </a:p>
          <a:p>
            <a:pPr marL="452438" indent="0">
              <a:buSzPct val="70000"/>
              <a:buNone/>
            </a:pPr>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584" y="1772816"/>
            <a:ext cx="7275462" cy="3888432"/>
          </a:xfrm>
          <a:prstGeom prst="rect">
            <a:avLst/>
          </a:prstGeom>
        </p:spPr>
      </p:pic>
    </p:spTree>
    <p:extLst>
      <p:ext uri="{BB962C8B-B14F-4D97-AF65-F5344CB8AC3E}">
        <p14:creationId xmlns:p14="http://schemas.microsoft.com/office/powerpoint/2010/main" val="2836250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2.3 Bootstrap </a:t>
            </a:r>
            <a:r>
              <a:rPr lang="zh-CN" altLang="en-US" sz="2800" dirty="0"/>
              <a:t>排版</a:t>
            </a:r>
          </a:p>
        </p:txBody>
      </p:sp>
      <p:sp>
        <p:nvSpPr>
          <p:cNvPr id="3" name="内容占位符 2"/>
          <p:cNvSpPr>
            <a:spLocks noGrp="1"/>
          </p:cNvSpPr>
          <p:nvPr>
            <p:ph idx="1"/>
          </p:nvPr>
        </p:nvSpPr>
        <p:spPr>
          <a:xfrm>
            <a:off x="488504" y="1167027"/>
            <a:ext cx="8856984" cy="5574341"/>
          </a:xfrm>
        </p:spPr>
        <p:txBody>
          <a:bodyPr/>
          <a:lstStyle/>
          <a:p>
            <a:pPr marL="539750" indent="-269875"/>
            <a:r>
              <a:rPr lang="zh-CN" altLang="en-US" dirty="0"/>
              <a:t>缩写</a:t>
            </a:r>
          </a:p>
          <a:p>
            <a:pPr marL="269875" indent="0">
              <a:buNone/>
            </a:pPr>
            <a:r>
              <a:rPr lang="zh-CN" altLang="en-US" sz="2000" b="0" dirty="0"/>
              <a:t>       </a:t>
            </a:r>
            <a:r>
              <a:rPr lang="en-US" altLang="zh-CN" sz="2000" b="0" dirty="0"/>
              <a:t>HTML </a:t>
            </a:r>
            <a:r>
              <a:rPr lang="zh-CN" altLang="en-US" sz="2000" b="0" dirty="0"/>
              <a:t>元素提供用于缩写的标记，如</a:t>
            </a:r>
            <a:r>
              <a:rPr lang="en-US" altLang="zh-CN" sz="2000" b="0" dirty="0"/>
              <a:t>WWW</a:t>
            </a:r>
            <a:r>
              <a:rPr lang="zh-CN" altLang="en-US" sz="2000" b="0" dirty="0"/>
              <a:t>或</a:t>
            </a:r>
            <a:r>
              <a:rPr lang="en-US" altLang="zh-CN" sz="2000" b="0" dirty="0"/>
              <a:t>HTTP</a:t>
            </a:r>
            <a:r>
              <a:rPr lang="zh-CN" altLang="en-US" sz="2000" b="0" dirty="0"/>
              <a:t>。</a:t>
            </a:r>
            <a:r>
              <a:rPr lang="en-US" altLang="zh-CN" sz="2000" b="0" dirty="0"/>
              <a:t>Bootstrap </a:t>
            </a:r>
            <a:r>
              <a:rPr lang="zh-CN" altLang="en-US" sz="2000" b="0" dirty="0"/>
              <a:t>定义 </a:t>
            </a:r>
            <a:r>
              <a:rPr lang="en-US" altLang="zh-CN" sz="2000" b="0" dirty="0"/>
              <a:t>&lt;</a:t>
            </a:r>
            <a:r>
              <a:rPr lang="en-US" altLang="zh-CN" sz="2000" b="0" dirty="0" err="1"/>
              <a:t>abbr</a:t>
            </a:r>
            <a:r>
              <a:rPr lang="en-US" altLang="zh-CN" sz="2000" b="0" dirty="0"/>
              <a:t>&gt; </a:t>
            </a:r>
            <a:r>
              <a:rPr lang="zh-CN" altLang="en-US" sz="2000" b="0" dirty="0"/>
              <a:t>元素的样式为显示在文本底部的一条虚线边框，当鼠标悬停在上面时会显示完整的文本（只要为 </a:t>
            </a:r>
            <a:r>
              <a:rPr lang="en-US" altLang="zh-CN" sz="2000" b="0" dirty="0"/>
              <a:t>&lt;</a:t>
            </a:r>
            <a:r>
              <a:rPr lang="en-US" altLang="zh-CN" sz="2000" b="0" dirty="0" err="1"/>
              <a:t>abbr</a:t>
            </a:r>
            <a:r>
              <a:rPr lang="en-US" altLang="zh-CN" sz="2000" b="0" dirty="0"/>
              <a:t>&gt; title </a:t>
            </a:r>
            <a:r>
              <a:rPr lang="zh-CN" altLang="en-US" sz="2000" b="0" dirty="0"/>
              <a:t>属性添加了文本）。为了得到一个更小字体的文本，添加 </a:t>
            </a:r>
            <a:r>
              <a:rPr lang="en-US" altLang="zh-CN" sz="2000" b="0" dirty="0"/>
              <a:t>.initialism </a:t>
            </a:r>
            <a:r>
              <a:rPr lang="zh-CN" altLang="en-US" sz="2000" b="0" dirty="0"/>
              <a:t>到 </a:t>
            </a:r>
            <a:r>
              <a:rPr lang="en-US" altLang="zh-CN" sz="2000" b="0" dirty="0"/>
              <a:t>&lt;</a:t>
            </a:r>
            <a:r>
              <a:rPr lang="en-US" altLang="zh-CN" sz="2000" b="0" dirty="0" err="1"/>
              <a:t>abbr</a:t>
            </a:r>
            <a:r>
              <a:rPr lang="en-US" altLang="zh-CN" sz="2000" b="0" dirty="0"/>
              <a:t>&gt;</a:t>
            </a:r>
            <a:r>
              <a:rPr lang="zh-CN" altLang="en-US" sz="2000" b="0" dirty="0"/>
              <a:t>。</a:t>
            </a:r>
            <a:endParaRPr lang="en-US" altLang="zh-CN" sz="2000" b="0" dirty="0"/>
          </a:p>
          <a:p>
            <a:pPr marL="722313" indent="-269875">
              <a:buSzPct val="70000"/>
              <a:buFont typeface="Wingdings" panose="05000000000000000000" pitchFamily="2" charset="2"/>
              <a:buChar char="u"/>
            </a:pPr>
            <a:r>
              <a:rPr lang="zh-CN" altLang="en-US" sz="2000" dirty="0"/>
              <a:t>实例</a:t>
            </a:r>
            <a:endParaRPr lang="en-US" altLang="zh-CN" sz="2000" dirty="0"/>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abbr</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title</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World Wide Web</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WWW</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abbr</a:t>
            </a:r>
            <a:r>
              <a:rPr lang="en-US" altLang="zh-CN" sz="1600" b="0" dirty="0">
                <a:solidFill>
                  <a:srgbClr val="808000"/>
                </a:solidFill>
                <a:latin typeface="Courier New" panose="02070309020205020404" pitchFamily="49" charset="0"/>
              </a:rPr>
              <a:t>&gt;&lt;</a:t>
            </a:r>
            <a:r>
              <a:rPr lang="en-US" altLang="zh-CN" sz="1600" b="0" dirty="0" err="1">
                <a:solidFill>
                  <a:srgbClr val="008000"/>
                </a:solidFill>
                <a:latin typeface="Courier New" panose="02070309020205020404" pitchFamily="49" charset="0"/>
              </a:rPr>
              <a:t>br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indent="0">
              <a:buSzPct val="7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abbr</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title</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Real Simple Syndication</a:t>
            </a:r>
            <a:r>
              <a:rPr lang="en-US" altLang="zh-CN" sz="1600" b="0" dirty="0">
                <a:solidFill>
                  <a:srgbClr val="8B0000"/>
                </a:solidFill>
                <a:latin typeface="Courier New" panose="02070309020205020404" pitchFamily="49" charset="0"/>
              </a:rPr>
              <a:t>"</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initialism</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RSS</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abbr</a:t>
            </a:r>
            <a:r>
              <a:rPr lang="en-US" altLang="zh-CN" sz="1600" b="0" dirty="0">
                <a:solidFill>
                  <a:srgbClr val="808000"/>
                </a:solidFill>
                <a:latin typeface="Courier New" panose="02070309020205020404" pitchFamily="49" charset="0"/>
              </a:rPr>
              <a:t>&gt;</a:t>
            </a:r>
          </a:p>
          <a:p>
            <a:pPr marL="722313" lvl="0" indent="-269875">
              <a:buSzPct val="70000"/>
              <a:buFont typeface="Wingdings" panose="05000000000000000000" pitchFamily="2" charset="2"/>
              <a:buChar char="u"/>
            </a:pPr>
            <a:endParaRPr lang="en-US" altLang="zh-CN" sz="2000" dirty="0">
              <a:solidFill>
                <a:srgbClr val="000000"/>
              </a:solidFill>
            </a:endParaRPr>
          </a:p>
          <a:p>
            <a:pPr marL="722313" lvl="0" indent="-269875">
              <a:buSzPct val="70000"/>
              <a:buFont typeface="Wingdings" panose="05000000000000000000" pitchFamily="2" charset="2"/>
              <a:buChar char="u"/>
            </a:pPr>
            <a:r>
              <a:rPr lang="zh-CN" altLang="en-US" sz="2000" dirty="0">
                <a:solidFill>
                  <a:srgbClr val="000000"/>
                </a:solidFill>
              </a:rPr>
              <a:t>结果</a:t>
            </a:r>
            <a:endParaRPr lang="en-US" altLang="zh-CN" sz="2000" dirty="0">
              <a:solidFill>
                <a:srgbClr val="000000"/>
              </a:solidFill>
            </a:endParaRPr>
          </a:p>
          <a:p>
            <a:pPr marL="452438" indent="0">
              <a:buSzPct val="70000"/>
              <a:buNone/>
            </a:pPr>
            <a:endParaRPr lang="zh-CN" altLang="en-US"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624" y="5085184"/>
            <a:ext cx="4104456" cy="384161"/>
          </a:xfrm>
          <a:prstGeom prst="rect">
            <a:avLst/>
          </a:prstGeom>
        </p:spPr>
      </p:pic>
    </p:spTree>
    <p:extLst>
      <p:ext uri="{BB962C8B-B14F-4D97-AF65-F5344CB8AC3E}">
        <p14:creationId xmlns:p14="http://schemas.microsoft.com/office/powerpoint/2010/main" val="3214089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2.3 Bootstrap </a:t>
            </a:r>
            <a:r>
              <a:rPr lang="zh-CN" altLang="en-US" sz="2800" dirty="0"/>
              <a:t>排版</a:t>
            </a:r>
          </a:p>
        </p:txBody>
      </p:sp>
      <p:sp>
        <p:nvSpPr>
          <p:cNvPr id="3" name="内容占位符 2"/>
          <p:cNvSpPr>
            <a:spLocks noGrp="1"/>
          </p:cNvSpPr>
          <p:nvPr>
            <p:ph idx="1"/>
          </p:nvPr>
        </p:nvSpPr>
        <p:spPr>
          <a:xfrm>
            <a:off x="488504" y="1167027"/>
            <a:ext cx="8856984" cy="5574341"/>
          </a:xfrm>
        </p:spPr>
        <p:txBody>
          <a:bodyPr/>
          <a:lstStyle/>
          <a:p>
            <a:pPr marL="539750" indent="-269875"/>
            <a:r>
              <a:rPr lang="zh-CN" altLang="en-US" dirty="0"/>
              <a:t>列表</a:t>
            </a:r>
          </a:p>
          <a:p>
            <a:pPr marL="269875" indent="0">
              <a:buNone/>
            </a:pPr>
            <a:r>
              <a:rPr lang="zh-CN" altLang="en-US" sz="2000" b="0" dirty="0"/>
              <a:t>       </a:t>
            </a:r>
            <a:r>
              <a:rPr lang="en-US" altLang="zh-CN" sz="2000" b="0" dirty="0"/>
              <a:t>Bootstrap </a:t>
            </a:r>
            <a:r>
              <a:rPr lang="zh-CN" altLang="en-US" sz="2000" b="0" dirty="0"/>
              <a:t>支持有序列表、无序列表和定义列表。</a:t>
            </a:r>
            <a:endParaRPr lang="en-US" altLang="zh-CN" sz="2000" b="0" dirty="0"/>
          </a:p>
          <a:p>
            <a:pPr marL="895350" indent="-87313">
              <a:buFont typeface="Wingdings" panose="05000000000000000000" pitchFamily="2" charset="2"/>
              <a:buChar char="l"/>
            </a:pPr>
            <a:r>
              <a:rPr lang="en-US" altLang="zh-CN" sz="2000" b="0" dirty="0"/>
              <a:t> </a:t>
            </a:r>
            <a:r>
              <a:rPr lang="zh-CN" altLang="en-US" sz="2000" b="0" dirty="0"/>
              <a:t>有序列表：有序列表是指以数字或其他有序字符开头的列表。</a:t>
            </a:r>
          </a:p>
          <a:p>
            <a:pPr marL="981075" indent="-173038">
              <a:buFont typeface="Wingdings" panose="05000000000000000000" pitchFamily="2" charset="2"/>
              <a:buChar char="l"/>
            </a:pPr>
            <a:r>
              <a:rPr lang="zh-CN" altLang="en-US" sz="2000" b="0" dirty="0"/>
              <a:t>无序列表：无序列表是指没有特定顺序的列表，是以传统风格的着重号开头的列表。如果不想显示这些着重号，可以使用 </a:t>
            </a:r>
            <a:r>
              <a:rPr lang="en-US" altLang="zh-CN" sz="2000" b="0" dirty="0"/>
              <a:t>class .list-</a:t>
            </a:r>
            <a:r>
              <a:rPr lang="en-US" altLang="zh-CN" sz="2000" b="0" dirty="0" err="1"/>
              <a:t>unstyled</a:t>
            </a:r>
            <a:r>
              <a:rPr lang="en-US" altLang="zh-CN" sz="2000" b="0" dirty="0"/>
              <a:t> </a:t>
            </a:r>
            <a:r>
              <a:rPr lang="zh-CN" altLang="en-US" sz="2000" b="0" dirty="0"/>
              <a:t>来移除样式。也可以通过使用 </a:t>
            </a:r>
            <a:r>
              <a:rPr lang="en-US" altLang="zh-CN" sz="2000" b="0" dirty="0"/>
              <a:t>class .list-inline </a:t>
            </a:r>
            <a:r>
              <a:rPr lang="zh-CN" altLang="en-US" sz="2000" b="0" dirty="0"/>
              <a:t>把所有的列表项放在同一行中。</a:t>
            </a:r>
          </a:p>
          <a:p>
            <a:pPr marL="981075" indent="-173038">
              <a:buFont typeface="Wingdings" panose="05000000000000000000" pitchFamily="2" charset="2"/>
              <a:buChar char="l"/>
            </a:pPr>
            <a:r>
              <a:rPr lang="zh-CN" altLang="en-US" sz="2000" b="0" dirty="0"/>
              <a:t>定义列表：在这种类型的列表中，每个列表项可以包含 </a:t>
            </a:r>
            <a:r>
              <a:rPr lang="en-US" altLang="zh-CN" sz="2000" b="0" dirty="0"/>
              <a:t>&lt;</a:t>
            </a:r>
            <a:r>
              <a:rPr lang="en-US" altLang="zh-CN" sz="2000" b="0" dirty="0" err="1"/>
              <a:t>dt</a:t>
            </a:r>
            <a:r>
              <a:rPr lang="en-US" altLang="zh-CN" sz="2000" b="0" dirty="0"/>
              <a:t>&gt; </a:t>
            </a:r>
            <a:r>
              <a:rPr lang="zh-CN" altLang="en-US" sz="2000" b="0" dirty="0"/>
              <a:t>和 </a:t>
            </a:r>
            <a:r>
              <a:rPr lang="en-US" altLang="zh-CN" sz="2000" b="0" dirty="0"/>
              <a:t>&lt;</a:t>
            </a:r>
            <a:r>
              <a:rPr lang="en-US" altLang="zh-CN" sz="2000" b="0" dirty="0" err="1"/>
              <a:t>dd</a:t>
            </a:r>
            <a:r>
              <a:rPr lang="en-US" altLang="zh-CN" sz="2000" b="0" dirty="0"/>
              <a:t>&gt; </a:t>
            </a:r>
            <a:r>
              <a:rPr lang="zh-CN" altLang="en-US" sz="2000" b="0" dirty="0"/>
              <a:t>元素。</a:t>
            </a:r>
            <a:r>
              <a:rPr lang="en-US" altLang="zh-CN" sz="2000" b="0" dirty="0"/>
              <a:t>&lt;</a:t>
            </a:r>
            <a:r>
              <a:rPr lang="en-US" altLang="zh-CN" sz="2000" b="0" dirty="0" err="1"/>
              <a:t>dt</a:t>
            </a:r>
            <a:r>
              <a:rPr lang="en-US" altLang="zh-CN" sz="2000" b="0" dirty="0"/>
              <a:t>&gt; </a:t>
            </a:r>
            <a:r>
              <a:rPr lang="zh-CN" altLang="en-US" sz="2000" b="0" dirty="0"/>
              <a:t>代表 定义术语，就像字典，这是被定义的属于（或短语）。接着，</a:t>
            </a:r>
            <a:r>
              <a:rPr lang="en-US" altLang="zh-CN" sz="2000" b="0" dirty="0"/>
              <a:t>&lt;</a:t>
            </a:r>
            <a:r>
              <a:rPr lang="en-US" altLang="zh-CN" sz="2000" b="0" dirty="0" err="1"/>
              <a:t>dd</a:t>
            </a:r>
            <a:r>
              <a:rPr lang="en-US" altLang="zh-CN" sz="2000" b="0" dirty="0"/>
              <a:t>&gt; </a:t>
            </a:r>
            <a:r>
              <a:rPr lang="zh-CN" altLang="en-US" sz="2000" b="0" dirty="0"/>
              <a:t>是 </a:t>
            </a:r>
            <a:r>
              <a:rPr lang="en-US" altLang="zh-CN" sz="2000" b="0" dirty="0"/>
              <a:t>&lt;</a:t>
            </a:r>
            <a:r>
              <a:rPr lang="en-US" altLang="zh-CN" sz="2000" b="0" dirty="0" err="1"/>
              <a:t>dt</a:t>
            </a:r>
            <a:r>
              <a:rPr lang="en-US" altLang="zh-CN" sz="2000" b="0" dirty="0"/>
              <a:t>&gt; </a:t>
            </a:r>
            <a:r>
              <a:rPr lang="zh-CN" altLang="en-US" sz="2000" b="0" dirty="0"/>
              <a:t>的描述。可以使用 </a:t>
            </a:r>
            <a:r>
              <a:rPr lang="en-US" altLang="zh-CN" sz="2000" b="0" dirty="0"/>
              <a:t>class dl-horizontal </a:t>
            </a:r>
            <a:r>
              <a:rPr lang="zh-CN" altLang="en-US" sz="2000" b="0" dirty="0"/>
              <a:t>把 </a:t>
            </a:r>
            <a:r>
              <a:rPr lang="en-US" altLang="zh-CN" sz="2000" b="0" dirty="0"/>
              <a:t>&lt;dl&gt; </a:t>
            </a:r>
            <a:r>
              <a:rPr lang="zh-CN" altLang="en-US" sz="2000" b="0" dirty="0"/>
              <a:t>行中的属于与描述并排显示。</a:t>
            </a:r>
            <a:endParaRPr lang="en-US" altLang="zh-CN" sz="2000" b="0" dirty="0"/>
          </a:p>
          <a:p>
            <a:pPr marL="808037" indent="0">
              <a:buNone/>
            </a:pPr>
            <a:r>
              <a:rPr lang="zh-CN" altLang="en-US" sz="2000" b="0" dirty="0"/>
              <a:t>下面的实例演示了这些类型的列表：</a:t>
            </a:r>
            <a:endParaRPr lang="en-US" altLang="zh-CN" sz="2000" b="0" dirty="0"/>
          </a:p>
          <a:p>
            <a:pPr marL="722313" lvl="0" indent="-269875">
              <a:buSzPct val="70000"/>
              <a:buFont typeface="Wingdings" panose="05000000000000000000" pitchFamily="2" charset="2"/>
              <a:buChar char="u"/>
            </a:pPr>
            <a:endParaRPr lang="en-US" altLang="zh-CN" sz="2000" dirty="0">
              <a:solidFill>
                <a:srgbClr val="000000"/>
              </a:solidFill>
            </a:endParaRPr>
          </a:p>
          <a:p>
            <a:pPr marL="722313" lvl="0" indent="-269875">
              <a:buSzPct val="70000"/>
              <a:buFont typeface="Wingdings" panose="05000000000000000000" pitchFamily="2" charset="2"/>
              <a:buChar char="u"/>
            </a:pPr>
            <a:r>
              <a:rPr lang="zh-CN" altLang="en-US" sz="2000" dirty="0">
                <a:solidFill>
                  <a:srgbClr val="000000"/>
                </a:solidFill>
              </a:rPr>
              <a:t>实例</a:t>
            </a:r>
            <a:endParaRPr lang="en-US" altLang="zh-CN" sz="2000" dirty="0">
              <a:solidFill>
                <a:srgbClr val="000000"/>
              </a:solidFill>
            </a:endParaRPr>
          </a:p>
          <a:p>
            <a:pPr marL="452438" indent="0">
              <a:buSzPct val="70000"/>
              <a:buNone/>
            </a:pPr>
            <a:endParaRPr lang="en-US" altLang="zh-CN" sz="2000" dirty="0"/>
          </a:p>
          <a:p>
            <a:pPr marL="722313" indent="-269875">
              <a:buSzPct val="70000"/>
              <a:buFont typeface="Wingdings" panose="05000000000000000000" pitchFamily="2" charset="2"/>
              <a:buChar char="u"/>
            </a:pPr>
            <a:endParaRPr lang="en-US" altLang="zh-CN" sz="2000" dirty="0"/>
          </a:p>
          <a:p>
            <a:pPr marL="722313" indent="-269875">
              <a:buSzPct val="70000"/>
              <a:buFont typeface="Wingdings" panose="05000000000000000000" pitchFamily="2" charset="2"/>
              <a:buChar char="u"/>
            </a:pPr>
            <a:endParaRPr lang="en-US" altLang="zh-CN" sz="2000" dirty="0"/>
          </a:p>
        </p:txBody>
      </p:sp>
    </p:spTree>
    <p:extLst>
      <p:ext uri="{BB962C8B-B14F-4D97-AF65-F5344CB8AC3E}">
        <p14:creationId xmlns:p14="http://schemas.microsoft.com/office/powerpoint/2010/main" val="418782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Bootstrap</a:t>
            </a:r>
            <a:r>
              <a:rPr lang="zh-CN" altLang="en-US" dirty="0"/>
              <a:t>介绍</a:t>
            </a:r>
          </a:p>
        </p:txBody>
      </p:sp>
      <p:sp>
        <p:nvSpPr>
          <p:cNvPr id="3" name="内容占位符 2"/>
          <p:cNvSpPr>
            <a:spLocks noGrp="1"/>
          </p:cNvSpPr>
          <p:nvPr>
            <p:ph idx="1"/>
          </p:nvPr>
        </p:nvSpPr>
        <p:spPr/>
        <p:txBody>
          <a:bodyPr/>
          <a:lstStyle/>
          <a:p>
            <a:pPr marL="539750" indent="-269875">
              <a:buSzPct val="80000"/>
              <a:buFont typeface="Wingdings" panose="05000000000000000000" pitchFamily="2" charset="2"/>
              <a:buChar char="n"/>
            </a:pPr>
            <a:r>
              <a:rPr lang="en-US" altLang="zh-CN" dirty="0"/>
              <a:t>Bootstrap</a:t>
            </a:r>
            <a:r>
              <a:rPr lang="zh-CN" altLang="en-US" dirty="0"/>
              <a:t>简介</a:t>
            </a:r>
            <a:endParaRPr lang="en-US" altLang="zh-CN" dirty="0"/>
          </a:p>
          <a:p>
            <a:pPr marL="539750" indent="-269875">
              <a:buSzPct val="80000"/>
              <a:buFont typeface="Wingdings" panose="05000000000000000000" pitchFamily="2" charset="2"/>
              <a:buChar char="n"/>
            </a:pPr>
            <a:r>
              <a:rPr lang="en-US" altLang="zh-CN" dirty="0"/>
              <a:t>Bootstrap</a:t>
            </a:r>
            <a:r>
              <a:rPr lang="zh-CN" altLang="en-US" dirty="0"/>
              <a:t>环境安装</a:t>
            </a:r>
          </a:p>
          <a:p>
            <a:pPr marL="539750" indent="-269875">
              <a:buSzPct val="80000"/>
              <a:buFont typeface="Wingdings" panose="05000000000000000000" pitchFamily="2" charset="2"/>
              <a:buChar char="n"/>
            </a:pPr>
            <a:endParaRPr lang="en-US" altLang="zh-CN" dirty="0"/>
          </a:p>
        </p:txBody>
      </p:sp>
    </p:spTree>
    <p:extLst>
      <p:ext uri="{BB962C8B-B14F-4D97-AF65-F5344CB8AC3E}">
        <p14:creationId xmlns:p14="http://schemas.microsoft.com/office/powerpoint/2010/main" val="3499950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8575" y="333374"/>
            <a:ext cx="4404705" cy="6441287"/>
          </a:xfrm>
        </p:spPr>
      </p:pic>
    </p:spTree>
    <p:extLst>
      <p:ext uri="{BB962C8B-B14F-4D97-AF65-F5344CB8AC3E}">
        <p14:creationId xmlns:p14="http://schemas.microsoft.com/office/powerpoint/2010/main" val="302375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2.3 Bootstrap </a:t>
            </a:r>
            <a:r>
              <a:rPr lang="zh-CN" altLang="en-US" sz="2800" dirty="0"/>
              <a:t>排版</a:t>
            </a:r>
          </a:p>
        </p:txBody>
      </p:sp>
      <p:sp>
        <p:nvSpPr>
          <p:cNvPr id="3" name="内容占位符 2"/>
          <p:cNvSpPr>
            <a:spLocks noGrp="1"/>
          </p:cNvSpPr>
          <p:nvPr>
            <p:ph idx="1"/>
          </p:nvPr>
        </p:nvSpPr>
        <p:spPr>
          <a:xfrm>
            <a:off x="488504" y="1167027"/>
            <a:ext cx="8856984" cy="5690973"/>
          </a:xfrm>
        </p:spPr>
        <p:txBody>
          <a:bodyPr/>
          <a:lstStyle/>
          <a:p>
            <a:pPr marL="722313" lvl="0" indent="-269875">
              <a:buSzPct val="70000"/>
              <a:buFont typeface="Wingdings" panose="05000000000000000000" pitchFamily="2" charset="2"/>
              <a:buChar char="u"/>
            </a:pPr>
            <a:r>
              <a:rPr lang="zh-CN" altLang="en-US" sz="2000" dirty="0">
                <a:solidFill>
                  <a:srgbClr val="000000"/>
                </a:solidFill>
              </a:rPr>
              <a:t>结果</a:t>
            </a:r>
            <a:endParaRPr lang="en-US" altLang="zh-CN" sz="2000" dirty="0">
              <a:solidFill>
                <a:srgbClr val="000000"/>
              </a:solidFill>
            </a:endParaRPr>
          </a:p>
          <a:p>
            <a:pPr marL="452438" indent="0">
              <a:buSzPct val="70000"/>
              <a:buNone/>
            </a:pPr>
            <a:endParaRPr lang="zh-CN" altLang="en-US"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80" y="1556792"/>
            <a:ext cx="6408713" cy="5301208"/>
          </a:xfrm>
          <a:prstGeom prst="rect">
            <a:avLst/>
          </a:prstGeom>
        </p:spPr>
      </p:pic>
    </p:spTree>
    <p:extLst>
      <p:ext uri="{BB962C8B-B14F-4D97-AF65-F5344CB8AC3E}">
        <p14:creationId xmlns:p14="http://schemas.microsoft.com/office/powerpoint/2010/main" val="4187827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8504" y="260648"/>
            <a:ext cx="8856984" cy="6480721"/>
          </a:xfrm>
        </p:spPr>
        <p:txBody>
          <a:bodyPr/>
          <a:lstStyle/>
          <a:p>
            <a:pPr marL="539750" indent="-269875"/>
            <a:r>
              <a:rPr lang="zh-CN" altLang="en-US" dirty="0"/>
              <a:t>更多排版类</a:t>
            </a:r>
          </a:p>
          <a:p>
            <a:pPr marL="269875" indent="0">
              <a:buNone/>
            </a:pPr>
            <a:r>
              <a:rPr lang="zh-CN" altLang="en-US" sz="2000" b="0" dirty="0"/>
              <a:t>       </a:t>
            </a:r>
            <a:endParaRPr lang="en-US" altLang="zh-CN" sz="2000" dirty="0"/>
          </a:p>
          <a:p>
            <a:pPr marL="722313" indent="-269875">
              <a:buSzPct val="70000"/>
              <a:buFont typeface="Wingdings" panose="05000000000000000000" pitchFamily="2" charset="2"/>
              <a:buChar char="u"/>
            </a:pPr>
            <a:endParaRPr lang="en-US" altLang="zh-CN" sz="2000" dirty="0"/>
          </a:p>
          <a:p>
            <a:pPr marL="722313" indent="-269875">
              <a:buSzPct val="70000"/>
              <a:buFont typeface="Wingdings" panose="05000000000000000000" pitchFamily="2" charset="2"/>
              <a:buChar char="u"/>
            </a:pPr>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728" y="683053"/>
            <a:ext cx="5616624" cy="6058316"/>
          </a:xfrm>
          <a:prstGeom prst="rect">
            <a:avLst/>
          </a:prstGeom>
        </p:spPr>
      </p:pic>
    </p:spTree>
    <p:extLst>
      <p:ext uri="{BB962C8B-B14F-4D97-AF65-F5344CB8AC3E}">
        <p14:creationId xmlns:p14="http://schemas.microsoft.com/office/powerpoint/2010/main" val="361691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2.4 Bootstrap </a:t>
            </a:r>
            <a:r>
              <a:rPr lang="zh-CN" altLang="en-US" sz="2800" dirty="0"/>
              <a:t>代码</a:t>
            </a:r>
          </a:p>
        </p:txBody>
      </p:sp>
      <p:sp>
        <p:nvSpPr>
          <p:cNvPr id="3" name="内容占位符 2"/>
          <p:cNvSpPr>
            <a:spLocks noGrp="1"/>
          </p:cNvSpPr>
          <p:nvPr>
            <p:ph idx="1"/>
          </p:nvPr>
        </p:nvSpPr>
        <p:spPr>
          <a:xfrm>
            <a:off x="488504" y="1167027"/>
            <a:ext cx="8856984" cy="5574341"/>
          </a:xfrm>
        </p:spPr>
        <p:txBody>
          <a:bodyPr/>
          <a:lstStyle/>
          <a:p>
            <a:pPr marL="269875" indent="0">
              <a:buNone/>
            </a:pPr>
            <a:r>
              <a:rPr lang="zh-CN" altLang="en-US" sz="2000" b="0" dirty="0"/>
              <a:t>   列表</a:t>
            </a:r>
            <a:r>
              <a:rPr lang="en-US" altLang="zh-CN" sz="2000" b="0" dirty="0"/>
              <a:t>Bootstrap </a:t>
            </a:r>
            <a:r>
              <a:rPr lang="zh-CN" altLang="en-US" sz="2000" b="0" dirty="0"/>
              <a:t>允许以下两种方式显示代码：</a:t>
            </a:r>
          </a:p>
          <a:p>
            <a:pPr marL="612775" indent="-160338">
              <a:buFont typeface="Wingdings" panose="05000000000000000000" pitchFamily="2" charset="2"/>
              <a:buChar char="l"/>
            </a:pPr>
            <a:r>
              <a:rPr lang="zh-CN" altLang="en-US" sz="2000" b="0" dirty="0"/>
              <a:t>第一种是 </a:t>
            </a:r>
            <a:r>
              <a:rPr lang="en-US" altLang="zh-CN" sz="2000" b="0" dirty="0"/>
              <a:t>&lt;code&gt; </a:t>
            </a:r>
            <a:r>
              <a:rPr lang="zh-CN" altLang="en-US" sz="2000" b="0" dirty="0"/>
              <a:t>标签。如果想要内联显示代码，那么应该使用 </a:t>
            </a:r>
            <a:r>
              <a:rPr lang="en-US" altLang="zh-CN" sz="2000" b="0" dirty="0"/>
              <a:t>&lt;code&gt; </a:t>
            </a:r>
            <a:r>
              <a:rPr lang="zh-CN" altLang="en-US" sz="2000" b="0" dirty="0"/>
              <a:t>标签。</a:t>
            </a:r>
          </a:p>
          <a:p>
            <a:pPr marL="612775" indent="-160338">
              <a:buFont typeface="Wingdings" panose="05000000000000000000" pitchFamily="2" charset="2"/>
              <a:buChar char="l"/>
            </a:pPr>
            <a:r>
              <a:rPr lang="zh-CN" altLang="en-US" sz="2000" b="0" dirty="0"/>
              <a:t>第二种是 </a:t>
            </a:r>
            <a:r>
              <a:rPr lang="en-US" altLang="zh-CN" sz="2000" b="0" dirty="0"/>
              <a:t>&lt;pre&gt; </a:t>
            </a:r>
            <a:r>
              <a:rPr lang="zh-CN" altLang="en-US" sz="2000" b="0" dirty="0"/>
              <a:t>标签。如果代码需要被显示为一个独立的块元素或者代码有多行，那么应该使用 </a:t>
            </a:r>
            <a:r>
              <a:rPr lang="en-US" altLang="zh-CN" sz="2000" b="0" dirty="0"/>
              <a:t>&lt;pre&gt; </a:t>
            </a:r>
            <a:r>
              <a:rPr lang="zh-CN" altLang="en-US" sz="2000" b="0" dirty="0"/>
              <a:t>标签。</a:t>
            </a:r>
          </a:p>
          <a:p>
            <a:pPr marL="795338" lvl="0">
              <a:buSzPct val="70000"/>
              <a:buFont typeface="Wingdings" panose="05000000000000000000" pitchFamily="2" charset="2"/>
              <a:buChar char="Ø"/>
            </a:pPr>
            <a:r>
              <a:rPr lang="zh-CN" altLang="en-US" sz="2000" dirty="0">
                <a:solidFill>
                  <a:srgbClr val="000000"/>
                </a:solidFill>
              </a:rPr>
              <a:t>注意：</a:t>
            </a:r>
            <a:r>
              <a:rPr lang="zh-CN" altLang="en-US" sz="2000" b="0" dirty="0"/>
              <a:t>请确保在使用 </a:t>
            </a:r>
            <a:r>
              <a:rPr lang="en-US" altLang="zh-CN" sz="2000" b="0" dirty="0"/>
              <a:t>&lt;pre&gt; </a:t>
            </a:r>
            <a:r>
              <a:rPr lang="zh-CN" altLang="en-US" sz="2000" b="0" dirty="0"/>
              <a:t>和 </a:t>
            </a:r>
            <a:r>
              <a:rPr lang="en-US" altLang="zh-CN" sz="2000" b="0" dirty="0"/>
              <a:t>&lt;code&gt; </a:t>
            </a:r>
            <a:r>
              <a:rPr lang="zh-CN" altLang="en-US" sz="2000" b="0" dirty="0"/>
              <a:t>标签时，开始和结束标签使用了 </a:t>
            </a:r>
            <a:r>
              <a:rPr lang="en-US" altLang="zh-CN" sz="2000" b="0" dirty="0" err="1"/>
              <a:t>unicode</a:t>
            </a:r>
            <a:r>
              <a:rPr lang="en-US" altLang="zh-CN" sz="2000" b="0" dirty="0"/>
              <a:t> </a:t>
            </a:r>
            <a:r>
              <a:rPr lang="zh-CN" altLang="en-US" sz="2000" b="0" dirty="0"/>
              <a:t>变体：</a:t>
            </a:r>
            <a:r>
              <a:rPr lang="zh-CN" altLang="en-US" sz="2000" dirty="0"/>
              <a:t> </a:t>
            </a:r>
            <a:r>
              <a:rPr lang="en-US" altLang="zh-CN" sz="2000" dirty="0"/>
              <a:t>&amp;</a:t>
            </a:r>
            <a:r>
              <a:rPr lang="en-US" altLang="zh-CN" sz="2000" dirty="0" err="1"/>
              <a:t>lt</a:t>
            </a:r>
            <a:r>
              <a:rPr lang="en-US" altLang="zh-CN" sz="2000" dirty="0"/>
              <a:t>;</a:t>
            </a:r>
            <a:r>
              <a:rPr lang="zh-CN" altLang="en-US" sz="2000" b="0" dirty="0"/>
              <a:t> 和 </a:t>
            </a:r>
            <a:r>
              <a:rPr lang="en-US" altLang="zh-CN" sz="2000" dirty="0"/>
              <a:t>&amp;</a:t>
            </a:r>
            <a:r>
              <a:rPr lang="en-US" altLang="zh-CN" sz="2000" dirty="0" err="1"/>
              <a:t>gt</a:t>
            </a:r>
            <a:r>
              <a:rPr lang="en-US" altLang="zh-CN" sz="2000" dirty="0"/>
              <a:t>;</a:t>
            </a:r>
            <a:r>
              <a:rPr lang="zh-CN" altLang="en-US" sz="2000" b="0" dirty="0"/>
              <a:t>。</a:t>
            </a:r>
            <a:endParaRPr lang="en-US" altLang="zh-CN" sz="2000" dirty="0">
              <a:solidFill>
                <a:srgbClr val="000000"/>
              </a:solidFill>
            </a:endParaRPr>
          </a:p>
          <a:p>
            <a:pPr marL="722313" lvl="0" indent="-269875">
              <a:buSzPct val="70000"/>
              <a:buFont typeface="Wingdings" panose="05000000000000000000" pitchFamily="2" charset="2"/>
              <a:buChar char="u"/>
            </a:pPr>
            <a:r>
              <a:rPr lang="zh-CN" altLang="en-US" sz="2000" dirty="0">
                <a:solidFill>
                  <a:srgbClr val="000000"/>
                </a:solidFill>
              </a:rPr>
              <a:t>实例</a:t>
            </a:r>
            <a:endParaRPr lang="en-US" altLang="zh-CN" sz="2000" dirty="0">
              <a:solidFill>
                <a:srgbClr val="000000"/>
              </a:solidFill>
            </a:endParaRPr>
          </a:p>
          <a:p>
            <a:pPr marL="452438" lvl="0" indent="0">
              <a:buSzPct val="70000"/>
              <a:buNone/>
            </a:pPr>
            <a:r>
              <a:rPr lang="en-US" altLang="zh-CN" sz="1800" b="0" dirty="0">
                <a:solidFill>
                  <a:srgbClr val="808000"/>
                </a:solidFill>
                <a:latin typeface="Courier New" panose="02070309020205020404" pitchFamily="49" charset="0"/>
              </a:rPr>
              <a:t>&lt;</a:t>
            </a:r>
            <a:r>
              <a:rPr lang="en-US" altLang="zh-CN" sz="1800" b="0" dirty="0">
                <a:solidFill>
                  <a:srgbClr val="008000"/>
                </a:solidFill>
                <a:latin typeface="Courier New" panose="02070309020205020404" pitchFamily="49" charset="0"/>
              </a:rPr>
              <a:t>p</a:t>
            </a:r>
            <a:r>
              <a:rPr lang="en-US" altLang="zh-CN" sz="1800" b="0" dirty="0">
                <a:solidFill>
                  <a:srgbClr val="808000"/>
                </a:solidFill>
                <a:latin typeface="Courier New" panose="02070309020205020404" pitchFamily="49" charset="0"/>
              </a:rPr>
              <a:t>&gt;&lt;</a:t>
            </a:r>
            <a:r>
              <a:rPr lang="en-US" altLang="zh-CN" sz="1800" b="0" dirty="0">
                <a:solidFill>
                  <a:srgbClr val="008000"/>
                </a:solidFill>
                <a:latin typeface="Courier New" panose="02070309020205020404" pitchFamily="49" charset="0"/>
              </a:rPr>
              <a:t>code</a:t>
            </a:r>
            <a:r>
              <a:rPr lang="en-US" altLang="zh-CN" sz="1800" b="0" dirty="0">
                <a:solidFill>
                  <a:srgbClr val="808000"/>
                </a:solidFill>
                <a:latin typeface="Courier New" panose="02070309020205020404" pitchFamily="49" charset="0"/>
              </a:rPr>
              <a:t>&gt;</a:t>
            </a:r>
            <a:r>
              <a:rPr lang="en-US" altLang="zh-CN" sz="1800" b="0" dirty="0">
                <a:solidFill>
                  <a:srgbClr val="000080"/>
                </a:solidFill>
                <a:latin typeface="Courier New" panose="02070309020205020404" pitchFamily="49" charset="0"/>
              </a:rPr>
              <a:t>&amp;</a:t>
            </a:r>
            <a:r>
              <a:rPr lang="en-US" altLang="zh-CN" sz="1800" b="0" dirty="0" err="1">
                <a:solidFill>
                  <a:srgbClr val="000080"/>
                </a:solidFill>
                <a:latin typeface="Courier New" panose="02070309020205020404" pitchFamily="49" charset="0"/>
              </a:rPr>
              <a:t>lt;</a:t>
            </a:r>
            <a:r>
              <a:rPr lang="en-US" altLang="zh-CN" sz="1800" b="0" dirty="0" err="1">
                <a:solidFill>
                  <a:srgbClr val="808080"/>
                </a:solidFill>
                <a:latin typeface="Courier New" panose="02070309020205020404" pitchFamily="49" charset="0"/>
              </a:rPr>
              <a:t>header</a:t>
            </a:r>
            <a:r>
              <a:rPr lang="en-US" altLang="zh-CN" sz="1800" b="0" dirty="0" err="1">
                <a:solidFill>
                  <a:srgbClr val="000080"/>
                </a:solidFill>
                <a:latin typeface="Courier New" panose="02070309020205020404" pitchFamily="49" charset="0"/>
              </a:rPr>
              <a:t>&amp;gt</a:t>
            </a:r>
            <a:r>
              <a:rPr lang="en-US" altLang="zh-CN" sz="1800" b="0" dirty="0">
                <a:solidFill>
                  <a:srgbClr val="000080"/>
                </a:solidFill>
                <a:latin typeface="Courier New" panose="02070309020205020404" pitchFamily="49" charset="0"/>
              </a:rPr>
              <a:t>;</a:t>
            </a:r>
            <a:r>
              <a:rPr lang="en-US" altLang="zh-CN" sz="1800" b="0" dirty="0">
                <a:solidFill>
                  <a:srgbClr val="808000"/>
                </a:solidFill>
                <a:latin typeface="Courier New" panose="02070309020205020404" pitchFamily="49" charset="0"/>
              </a:rPr>
              <a:t>&lt;/</a:t>
            </a:r>
            <a:r>
              <a:rPr lang="en-US" altLang="zh-CN" sz="1800" b="0" dirty="0">
                <a:solidFill>
                  <a:srgbClr val="008000"/>
                </a:solidFill>
                <a:latin typeface="Courier New" panose="02070309020205020404" pitchFamily="49" charset="0"/>
              </a:rPr>
              <a:t>code</a:t>
            </a:r>
            <a:r>
              <a:rPr lang="en-US" altLang="zh-CN" sz="1800" b="0" dirty="0">
                <a:solidFill>
                  <a:srgbClr val="808000"/>
                </a:solidFill>
                <a:latin typeface="Courier New" panose="02070309020205020404" pitchFamily="49" charset="0"/>
              </a:rPr>
              <a:t>&gt;</a:t>
            </a:r>
            <a:r>
              <a:rPr lang="en-US" altLang="zh-CN" sz="1800" b="0" dirty="0">
                <a:solidFill>
                  <a:srgbClr val="808080"/>
                </a:solidFill>
                <a:latin typeface="Courier New" panose="02070309020205020404" pitchFamily="49" charset="0"/>
              </a:rPr>
              <a:t> </a:t>
            </a:r>
            <a:r>
              <a:rPr lang="zh-CN" altLang="en-US" sz="1800" b="0" dirty="0">
                <a:solidFill>
                  <a:srgbClr val="808080"/>
                </a:solidFill>
                <a:latin typeface="Courier New" panose="02070309020205020404" pitchFamily="49" charset="0"/>
              </a:rPr>
              <a:t>作为内联元素被包围。</a:t>
            </a:r>
            <a:r>
              <a:rPr lang="en-US" altLang="zh-CN" sz="1800" b="0" dirty="0">
                <a:solidFill>
                  <a:srgbClr val="808000"/>
                </a:solidFill>
                <a:latin typeface="Courier New" panose="02070309020205020404" pitchFamily="49" charset="0"/>
              </a:rPr>
              <a:t>&lt;/</a:t>
            </a:r>
            <a:r>
              <a:rPr lang="en-US" altLang="zh-CN" sz="1800" b="0" dirty="0">
                <a:solidFill>
                  <a:srgbClr val="008000"/>
                </a:solidFill>
                <a:latin typeface="Courier New" panose="02070309020205020404" pitchFamily="49" charset="0"/>
              </a:rPr>
              <a:t>p</a:t>
            </a:r>
            <a:r>
              <a:rPr lang="en-US" altLang="zh-CN" sz="1800" b="0" dirty="0">
                <a:solidFill>
                  <a:srgbClr val="808000"/>
                </a:solidFill>
                <a:latin typeface="Courier New" panose="02070309020205020404" pitchFamily="49" charset="0"/>
              </a:rPr>
              <a:t>&gt;</a:t>
            </a:r>
            <a:r>
              <a:rPr lang="en-US" altLang="zh-CN" sz="1800" b="0" dirty="0">
                <a:solidFill>
                  <a:srgbClr val="808080"/>
                </a:solidFill>
                <a:latin typeface="Courier New" panose="02070309020205020404" pitchFamily="49" charset="0"/>
              </a:rPr>
              <a:t> </a:t>
            </a:r>
          </a:p>
          <a:p>
            <a:pPr marL="452438" lvl="0" indent="0">
              <a:buSzPct val="70000"/>
              <a:buNone/>
            </a:pPr>
            <a:r>
              <a:rPr lang="en-US" altLang="zh-CN" sz="1800" b="0" dirty="0">
                <a:solidFill>
                  <a:srgbClr val="808000"/>
                </a:solidFill>
                <a:latin typeface="Courier New" panose="02070309020205020404" pitchFamily="49" charset="0"/>
              </a:rPr>
              <a:t>&lt;</a:t>
            </a:r>
            <a:r>
              <a:rPr lang="en-US" altLang="zh-CN" sz="1800" b="0" dirty="0">
                <a:solidFill>
                  <a:srgbClr val="008000"/>
                </a:solidFill>
                <a:latin typeface="Courier New" panose="02070309020205020404" pitchFamily="49" charset="0"/>
              </a:rPr>
              <a:t>p</a:t>
            </a:r>
            <a:r>
              <a:rPr lang="en-US" altLang="zh-CN" sz="1800" b="0" dirty="0">
                <a:solidFill>
                  <a:srgbClr val="808000"/>
                </a:solidFill>
                <a:latin typeface="Courier New" panose="02070309020205020404" pitchFamily="49" charset="0"/>
              </a:rPr>
              <a:t>&gt;</a:t>
            </a:r>
            <a:r>
              <a:rPr lang="zh-CN" altLang="en-US" sz="1800" b="0" dirty="0">
                <a:solidFill>
                  <a:srgbClr val="808080"/>
                </a:solidFill>
                <a:latin typeface="Courier New" panose="02070309020205020404" pitchFamily="49" charset="0"/>
              </a:rPr>
              <a:t>如果需要把代码显示为一个独立的块元素，请使用 </a:t>
            </a:r>
            <a:r>
              <a:rPr lang="en-US" altLang="zh-CN" sz="1800" b="0" dirty="0">
                <a:solidFill>
                  <a:srgbClr val="000080"/>
                </a:solidFill>
                <a:latin typeface="Courier New" panose="02070309020205020404" pitchFamily="49" charset="0"/>
              </a:rPr>
              <a:t>&amp;</a:t>
            </a:r>
            <a:r>
              <a:rPr lang="en-US" altLang="zh-CN" sz="1800" b="0" dirty="0" err="1">
                <a:solidFill>
                  <a:srgbClr val="000080"/>
                </a:solidFill>
                <a:latin typeface="Courier New" panose="02070309020205020404" pitchFamily="49" charset="0"/>
              </a:rPr>
              <a:t>lt;</a:t>
            </a:r>
            <a:r>
              <a:rPr lang="en-US" altLang="zh-CN" sz="1800" b="0" dirty="0" err="1">
                <a:solidFill>
                  <a:srgbClr val="808080"/>
                </a:solidFill>
                <a:latin typeface="Courier New" panose="02070309020205020404" pitchFamily="49" charset="0"/>
              </a:rPr>
              <a:t>pre</a:t>
            </a:r>
            <a:r>
              <a:rPr lang="en-US" altLang="zh-CN" sz="1800" b="0" dirty="0" err="1">
                <a:solidFill>
                  <a:srgbClr val="000080"/>
                </a:solidFill>
                <a:latin typeface="Courier New" panose="02070309020205020404" pitchFamily="49" charset="0"/>
              </a:rPr>
              <a:t>&amp;gt</a:t>
            </a:r>
            <a:r>
              <a:rPr lang="en-US" altLang="zh-CN" sz="1800" b="0" dirty="0">
                <a:solidFill>
                  <a:srgbClr val="000080"/>
                </a:solidFill>
                <a:latin typeface="Courier New" panose="02070309020205020404" pitchFamily="49" charset="0"/>
              </a:rPr>
              <a:t>;</a:t>
            </a:r>
            <a:r>
              <a:rPr lang="en-US" altLang="zh-CN" sz="1800" b="0" dirty="0">
                <a:solidFill>
                  <a:srgbClr val="808080"/>
                </a:solidFill>
                <a:latin typeface="Courier New" panose="02070309020205020404" pitchFamily="49" charset="0"/>
              </a:rPr>
              <a:t> </a:t>
            </a:r>
            <a:r>
              <a:rPr lang="zh-CN" altLang="en-US" sz="1800" b="0" dirty="0">
                <a:solidFill>
                  <a:srgbClr val="808080"/>
                </a:solidFill>
                <a:latin typeface="Courier New" panose="02070309020205020404" pitchFamily="49" charset="0"/>
              </a:rPr>
              <a:t>标签：</a:t>
            </a:r>
            <a:r>
              <a:rPr lang="en-US" altLang="zh-CN" sz="1800" b="0" dirty="0">
                <a:solidFill>
                  <a:srgbClr val="808000"/>
                </a:solidFill>
                <a:latin typeface="Courier New" panose="02070309020205020404" pitchFamily="49" charset="0"/>
              </a:rPr>
              <a:t>&lt;/</a:t>
            </a:r>
            <a:r>
              <a:rPr lang="en-US" altLang="zh-CN" sz="1800" b="0" dirty="0">
                <a:solidFill>
                  <a:srgbClr val="008000"/>
                </a:solidFill>
                <a:latin typeface="Courier New" panose="02070309020205020404" pitchFamily="49" charset="0"/>
              </a:rPr>
              <a:t>p</a:t>
            </a:r>
            <a:r>
              <a:rPr lang="en-US" altLang="zh-CN" sz="1800" b="0" dirty="0">
                <a:solidFill>
                  <a:srgbClr val="808000"/>
                </a:solidFill>
                <a:latin typeface="Courier New" panose="02070309020205020404" pitchFamily="49" charset="0"/>
              </a:rPr>
              <a:t>&gt;</a:t>
            </a:r>
            <a:r>
              <a:rPr lang="en-US" altLang="zh-CN" sz="1800" b="0" dirty="0">
                <a:solidFill>
                  <a:srgbClr val="808080"/>
                </a:solidFill>
                <a:latin typeface="Courier New" panose="02070309020205020404" pitchFamily="49" charset="0"/>
              </a:rPr>
              <a:t> </a:t>
            </a:r>
          </a:p>
          <a:p>
            <a:pPr marL="452438" lvl="0" indent="0">
              <a:buSzPct val="70000"/>
              <a:buNone/>
            </a:pPr>
            <a:r>
              <a:rPr lang="en-US" altLang="zh-CN" sz="1800" b="0" dirty="0">
                <a:solidFill>
                  <a:srgbClr val="808000"/>
                </a:solidFill>
                <a:latin typeface="Courier New" panose="02070309020205020404" pitchFamily="49" charset="0"/>
              </a:rPr>
              <a:t>&lt;</a:t>
            </a:r>
            <a:r>
              <a:rPr lang="en-US" altLang="zh-CN" sz="1800" b="0" dirty="0">
                <a:solidFill>
                  <a:srgbClr val="008000"/>
                </a:solidFill>
                <a:latin typeface="Courier New" panose="02070309020205020404" pitchFamily="49" charset="0"/>
              </a:rPr>
              <a:t>pre</a:t>
            </a:r>
            <a:r>
              <a:rPr lang="en-US" altLang="zh-CN" sz="1800" b="0" dirty="0">
                <a:solidFill>
                  <a:srgbClr val="808000"/>
                </a:solidFill>
                <a:latin typeface="Courier New" panose="02070309020205020404" pitchFamily="49" charset="0"/>
              </a:rPr>
              <a:t>&gt;</a:t>
            </a:r>
            <a:r>
              <a:rPr lang="en-US" altLang="zh-CN" sz="1800" b="0" dirty="0">
                <a:solidFill>
                  <a:srgbClr val="808080"/>
                </a:solidFill>
                <a:latin typeface="Courier New" panose="02070309020205020404" pitchFamily="49" charset="0"/>
              </a:rPr>
              <a:t> </a:t>
            </a:r>
          </a:p>
          <a:p>
            <a:pPr marL="452438" lvl="0" indent="0">
              <a:buSzPct val="70000"/>
              <a:buNone/>
            </a:pPr>
            <a:r>
              <a:rPr lang="en-US" altLang="zh-CN" sz="1800" b="0" dirty="0">
                <a:solidFill>
                  <a:srgbClr val="000080"/>
                </a:solidFill>
                <a:latin typeface="Courier New" panose="02070309020205020404" pitchFamily="49" charset="0"/>
              </a:rPr>
              <a:t>	&amp;</a:t>
            </a:r>
            <a:r>
              <a:rPr lang="en-US" altLang="zh-CN" sz="1800" b="0" dirty="0" err="1">
                <a:solidFill>
                  <a:srgbClr val="000080"/>
                </a:solidFill>
                <a:latin typeface="Courier New" panose="02070309020205020404" pitchFamily="49" charset="0"/>
              </a:rPr>
              <a:t>lt;</a:t>
            </a:r>
            <a:r>
              <a:rPr lang="en-US" altLang="zh-CN" sz="1800" b="0" dirty="0" err="1">
                <a:solidFill>
                  <a:srgbClr val="808080"/>
                </a:solidFill>
                <a:latin typeface="Courier New" panose="02070309020205020404" pitchFamily="49" charset="0"/>
              </a:rPr>
              <a:t>article</a:t>
            </a:r>
            <a:r>
              <a:rPr lang="en-US" altLang="zh-CN" sz="1800" b="0" dirty="0" err="1">
                <a:solidFill>
                  <a:srgbClr val="000080"/>
                </a:solidFill>
                <a:latin typeface="Courier New" panose="02070309020205020404" pitchFamily="49" charset="0"/>
              </a:rPr>
              <a:t>&amp;gt</a:t>
            </a:r>
            <a:r>
              <a:rPr lang="en-US" altLang="zh-CN" sz="1800" b="0" dirty="0">
                <a:solidFill>
                  <a:srgbClr val="000080"/>
                </a:solidFill>
                <a:latin typeface="Courier New" panose="02070309020205020404" pitchFamily="49" charset="0"/>
              </a:rPr>
              <a:t>;</a:t>
            </a:r>
            <a:r>
              <a:rPr lang="en-US" altLang="zh-CN" sz="1800" b="0" dirty="0">
                <a:solidFill>
                  <a:srgbClr val="808080"/>
                </a:solidFill>
                <a:latin typeface="Courier New" panose="02070309020205020404" pitchFamily="49" charset="0"/>
              </a:rPr>
              <a:t> </a:t>
            </a:r>
          </a:p>
          <a:p>
            <a:pPr marL="452438" lvl="0" indent="0">
              <a:buSzPct val="70000"/>
              <a:buNone/>
            </a:pPr>
            <a:r>
              <a:rPr lang="en-US" altLang="zh-CN" sz="1800" b="0" dirty="0">
                <a:solidFill>
                  <a:srgbClr val="000080"/>
                </a:solidFill>
                <a:latin typeface="Courier New" panose="02070309020205020404" pitchFamily="49" charset="0"/>
              </a:rPr>
              <a:t>	&amp;lt;</a:t>
            </a:r>
            <a:r>
              <a:rPr lang="en-US" altLang="zh-CN" sz="1800" b="0" dirty="0">
                <a:solidFill>
                  <a:srgbClr val="808080"/>
                </a:solidFill>
                <a:latin typeface="Courier New" panose="02070309020205020404" pitchFamily="49" charset="0"/>
              </a:rPr>
              <a:t>h1</a:t>
            </a:r>
            <a:r>
              <a:rPr lang="en-US" altLang="zh-CN" sz="1800" b="0" dirty="0">
                <a:solidFill>
                  <a:srgbClr val="000080"/>
                </a:solidFill>
                <a:latin typeface="Courier New" panose="02070309020205020404" pitchFamily="49" charset="0"/>
              </a:rPr>
              <a:t>&amp;gt;</a:t>
            </a:r>
            <a:r>
              <a:rPr lang="en-US" altLang="zh-CN" sz="1800" b="0" dirty="0">
                <a:solidFill>
                  <a:srgbClr val="808080"/>
                </a:solidFill>
                <a:latin typeface="Courier New" panose="02070309020205020404" pitchFamily="49" charset="0"/>
              </a:rPr>
              <a:t>Article </a:t>
            </a:r>
            <a:r>
              <a:rPr lang="en-US" altLang="zh-CN" sz="1800" b="0" dirty="0" err="1">
                <a:solidFill>
                  <a:srgbClr val="808080"/>
                </a:solidFill>
                <a:latin typeface="Courier New" panose="02070309020205020404" pitchFamily="49" charset="0"/>
              </a:rPr>
              <a:t>Heading</a:t>
            </a:r>
            <a:r>
              <a:rPr lang="en-US" altLang="zh-CN" sz="1800" b="0" dirty="0" err="1">
                <a:solidFill>
                  <a:srgbClr val="000080"/>
                </a:solidFill>
                <a:latin typeface="Courier New" panose="02070309020205020404" pitchFamily="49" charset="0"/>
              </a:rPr>
              <a:t>&amp;lt</a:t>
            </a:r>
            <a:r>
              <a:rPr lang="en-US" altLang="zh-CN" sz="1800" b="0" dirty="0">
                <a:solidFill>
                  <a:srgbClr val="000080"/>
                </a:solidFill>
                <a:latin typeface="Courier New" panose="02070309020205020404" pitchFamily="49" charset="0"/>
              </a:rPr>
              <a:t>;</a:t>
            </a:r>
            <a:r>
              <a:rPr lang="en-US" altLang="zh-CN" sz="1800" b="0" dirty="0">
                <a:solidFill>
                  <a:srgbClr val="808080"/>
                </a:solidFill>
                <a:latin typeface="Courier New" panose="02070309020205020404" pitchFamily="49" charset="0"/>
              </a:rPr>
              <a:t>/h1</a:t>
            </a:r>
            <a:r>
              <a:rPr lang="en-US" altLang="zh-CN" sz="1800" b="0" dirty="0">
                <a:solidFill>
                  <a:srgbClr val="000080"/>
                </a:solidFill>
                <a:latin typeface="Courier New" panose="02070309020205020404" pitchFamily="49" charset="0"/>
              </a:rPr>
              <a:t>&amp;gt;</a:t>
            </a:r>
            <a:r>
              <a:rPr lang="en-US" altLang="zh-CN" sz="1800" b="0" dirty="0">
                <a:solidFill>
                  <a:srgbClr val="808080"/>
                </a:solidFill>
                <a:latin typeface="Courier New" panose="02070309020205020404" pitchFamily="49" charset="0"/>
              </a:rPr>
              <a:t> </a:t>
            </a:r>
          </a:p>
          <a:p>
            <a:pPr marL="452438" lvl="0" indent="0">
              <a:buSzPct val="70000"/>
              <a:buNone/>
            </a:pPr>
            <a:r>
              <a:rPr lang="en-US" altLang="zh-CN" sz="1800" b="0" dirty="0">
                <a:solidFill>
                  <a:srgbClr val="000080"/>
                </a:solidFill>
                <a:latin typeface="Courier New" panose="02070309020205020404" pitchFamily="49" charset="0"/>
              </a:rPr>
              <a:t>	&amp;</a:t>
            </a:r>
            <a:r>
              <a:rPr lang="en-US" altLang="zh-CN" sz="1800" b="0" dirty="0" err="1">
                <a:solidFill>
                  <a:srgbClr val="000080"/>
                </a:solidFill>
                <a:latin typeface="Courier New" panose="02070309020205020404" pitchFamily="49" charset="0"/>
              </a:rPr>
              <a:t>lt</a:t>
            </a:r>
            <a:r>
              <a:rPr lang="en-US" altLang="zh-CN" sz="1800" b="0" dirty="0">
                <a:solidFill>
                  <a:srgbClr val="000080"/>
                </a:solidFill>
                <a:latin typeface="Courier New" panose="02070309020205020404" pitchFamily="49" charset="0"/>
              </a:rPr>
              <a:t>;</a:t>
            </a:r>
            <a:r>
              <a:rPr lang="en-US" altLang="zh-CN" sz="1800" b="0" dirty="0">
                <a:solidFill>
                  <a:srgbClr val="808080"/>
                </a:solidFill>
                <a:latin typeface="Courier New" panose="02070309020205020404" pitchFamily="49" charset="0"/>
              </a:rPr>
              <a:t>/</a:t>
            </a:r>
            <a:r>
              <a:rPr lang="en-US" altLang="zh-CN" sz="1800" b="0" dirty="0" err="1">
                <a:solidFill>
                  <a:srgbClr val="808080"/>
                </a:solidFill>
                <a:latin typeface="Courier New" panose="02070309020205020404" pitchFamily="49" charset="0"/>
              </a:rPr>
              <a:t>article</a:t>
            </a:r>
            <a:r>
              <a:rPr lang="en-US" altLang="zh-CN" sz="1800" b="0" dirty="0" err="1">
                <a:solidFill>
                  <a:srgbClr val="000080"/>
                </a:solidFill>
                <a:latin typeface="Courier New" panose="02070309020205020404" pitchFamily="49" charset="0"/>
              </a:rPr>
              <a:t>&amp;gt</a:t>
            </a:r>
            <a:r>
              <a:rPr lang="en-US" altLang="zh-CN" sz="1800" b="0" dirty="0">
                <a:solidFill>
                  <a:srgbClr val="000080"/>
                </a:solidFill>
                <a:latin typeface="Courier New" panose="02070309020205020404" pitchFamily="49" charset="0"/>
              </a:rPr>
              <a:t>;</a:t>
            </a:r>
            <a:r>
              <a:rPr lang="en-US" altLang="zh-CN" sz="1800" b="0" dirty="0">
                <a:solidFill>
                  <a:srgbClr val="808080"/>
                </a:solidFill>
                <a:latin typeface="Courier New" panose="02070309020205020404" pitchFamily="49" charset="0"/>
              </a:rPr>
              <a:t> </a:t>
            </a:r>
          </a:p>
          <a:p>
            <a:pPr marL="452438" lvl="0" indent="0">
              <a:buSzPct val="70000"/>
              <a:buNone/>
            </a:pPr>
            <a:r>
              <a:rPr lang="en-US" altLang="zh-CN" sz="1800" b="0" dirty="0">
                <a:solidFill>
                  <a:srgbClr val="808000"/>
                </a:solidFill>
                <a:latin typeface="Courier New" panose="02070309020205020404" pitchFamily="49" charset="0"/>
              </a:rPr>
              <a:t>&lt;/</a:t>
            </a:r>
            <a:r>
              <a:rPr lang="en-US" altLang="zh-CN" sz="1800" b="0" dirty="0">
                <a:solidFill>
                  <a:srgbClr val="008000"/>
                </a:solidFill>
                <a:latin typeface="Courier New" panose="02070309020205020404" pitchFamily="49" charset="0"/>
              </a:rPr>
              <a:t>pre</a:t>
            </a:r>
            <a:r>
              <a:rPr lang="en-US" altLang="zh-CN" sz="1800" b="0" dirty="0">
                <a:solidFill>
                  <a:srgbClr val="808000"/>
                </a:solidFill>
                <a:latin typeface="Courier New" panose="02070309020205020404" pitchFamily="49" charset="0"/>
              </a:rPr>
              <a:t>&gt;</a:t>
            </a:r>
            <a:endParaRPr lang="en-US" altLang="zh-CN" sz="1800" dirty="0">
              <a:solidFill>
                <a:srgbClr val="000000"/>
              </a:solidFill>
            </a:endParaRPr>
          </a:p>
          <a:p>
            <a:pPr marL="722313" lvl="0" indent="-269875">
              <a:buSzPct val="70000"/>
              <a:buFont typeface="Wingdings" panose="05000000000000000000" pitchFamily="2" charset="2"/>
              <a:buChar char="u"/>
            </a:pPr>
            <a:endParaRPr lang="en-US" altLang="zh-CN" sz="2000" dirty="0">
              <a:solidFill>
                <a:srgbClr val="000000"/>
              </a:solidFill>
            </a:endParaRPr>
          </a:p>
          <a:p>
            <a:pPr marL="722313" lvl="0" indent="-269875">
              <a:buSzPct val="70000"/>
              <a:buFont typeface="Wingdings" panose="05000000000000000000" pitchFamily="2" charset="2"/>
              <a:buChar char="u"/>
            </a:pPr>
            <a:endParaRPr lang="en-US" altLang="zh-CN" sz="2000" dirty="0">
              <a:solidFill>
                <a:srgbClr val="000000"/>
              </a:solidFill>
            </a:endParaRPr>
          </a:p>
          <a:p>
            <a:pPr marL="722313" lvl="0" indent="-269875">
              <a:buSzPct val="70000"/>
              <a:buFont typeface="Wingdings" panose="05000000000000000000" pitchFamily="2" charset="2"/>
              <a:buChar char="u"/>
            </a:pPr>
            <a:endParaRPr lang="en-US" altLang="zh-CN" sz="2000" dirty="0">
              <a:solidFill>
                <a:srgbClr val="000000"/>
              </a:solidFill>
            </a:endParaRPr>
          </a:p>
          <a:p>
            <a:pPr marL="722313" lvl="0" indent="-269875">
              <a:buSzPct val="70000"/>
              <a:buFont typeface="Wingdings" panose="05000000000000000000" pitchFamily="2" charset="2"/>
              <a:buChar char="u"/>
            </a:pPr>
            <a:endParaRPr lang="en-US" altLang="zh-CN" sz="2000" dirty="0">
              <a:solidFill>
                <a:srgbClr val="000000"/>
              </a:solidFill>
            </a:endParaRPr>
          </a:p>
          <a:p>
            <a:pPr marL="722313" lvl="0" indent="-269875">
              <a:buSzPct val="70000"/>
              <a:buFont typeface="Wingdings" panose="05000000000000000000" pitchFamily="2" charset="2"/>
              <a:buChar char="u"/>
            </a:pPr>
            <a:endParaRPr lang="en-US" altLang="zh-CN" sz="2000" dirty="0">
              <a:solidFill>
                <a:srgbClr val="000000"/>
              </a:solidFill>
            </a:endParaRPr>
          </a:p>
        </p:txBody>
      </p:sp>
    </p:spTree>
    <p:extLst>
      <p:ext uri="{BB962C8B-B14F-4D97-AF65-F5344CB8AC3E}">
        <p14:creationId xmlns:p14="http://schemas.microsoft.com/office/powerpoint/2010/main" val="710806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2.4 Bootstrap </a:t>
            </a:r>
            <a:r>
              <a:rPr lang="zh-CN" altLang="en-US" sz="2800" dirty="0"/>
              <a:t>代码</a:t>
            </a:r>
          </a:p>
        </p:txBody>
      </p:sp>
      <p:sp>
        <p:nvSpPr>
          <p:cNvPr id="3" name="内容占位符 2"/>
          <p:cNvSpPr>
            <a:spLocks noGrp="1"/>
          </p:cNvSpPr>
          <p:nvPr>
            <p:ph idx="1"/>
          </p:nvPr>
        </p:nvSpPr>
        <p:spPr>
          <a:xfrm>
            <a:off x="488504" y="1167027"/>
            <a:ext cx="8856984" cy="5574341"/>
          </a:xfrm>
        </p:spPr>
        <p:txBody>
          <a:bodyPr/>
          <a:lstStyle/>
          <a:p>
            <a:pPr marL="722313" lvl="0" indent="-269875">
              <a:buSzPct val="70000"/>
              <a:buFont typeface="Wingdings" panose="05000000000000000000" pitchFamily="2" charset="2"/>
              <a:buChar char="u"/>
            </a:pPr>
            <a:r>
              <a:rPr lang="zh-CN" altLang="en-US" sz="2000" dirty="0">
                <a:solidFill>
                  <a:srgbClr val="000000"/>
                </a:solidFill>
              </a:rPr>
              <a:t>结果</a:t>
            </a:r>
            <a:endParaRPr lang="en-US" altLang="zh-CN" sz="2000" dirty="0">
              <a:solidFill>
                <a:srgbClr val="000000"/>
              </a:solidFill>
            </a:endParaRPr>
          </a:p>
          <a:p>
            <a:pPr marL="452438" indent="0">
              <a:buSzPct val="70000"/>
              <a:buNone/>
            </a:pPr>
            <a:endParaRPr lang="en-US" altLang="zh-CN" sz="2000" dirty="0"/>
          </a:p>
          <a:p>
            <a:pPr marL="722313" indent="-269875">
              <a:buSzPct val="70000"/>
              <a:buFont typeface="Wingdings" panose="05000000000000000000" pitchFamily="2" charset="2"/>
              <a:buChar char="u"/>
            </a:pPr>
            <a:endParaRPr lang="en-US" altLang="zh-CN" sz="2000" dirty="0"/>
          </a:p>
          <a:p>
            <a:pPr marL="722313" indent="-269875">
              <a:buSzPct val="70000"/>
              <a:buFont typeface="Wingdings" panose="05000000000000000000" pitchFamily="2" charset="2"/>
              <a:buChar char="u"/>
            </a:pPr>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91" y="1628800"/>
            <a:ext cx="7877178" cy="1656184"/>
          </a:xfrm>
          <a:prstGeom prst="rect">
            <a:avLst/>
          </a:prstGeom>
        </p:spPr>
      </p:pic>
    </p:spTree>
    <p:extLst>
      <p:ext uri="{BB962C8B-B14F-4D97-AF65-F5344CB8AC3E}">
        <p14:creationId xmlns:p14="http://schemas.microsoft.com/office/powerpoint/2010/main" val="71080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574341"/>
          </a:xfrm>
        </p:spPr>
        <p:txBody>
          <a:bodyPr/>
          <a:lstStyle/>
          <a:p>
            <a:pPr marL="452438" lvl="0" indent="0">
              <a:buSzPct val="70000"/>
              <a:buNone/>
            </a:pPr>
            <a:r>
              <a:rPr lang="en-US" altLang="zh-CN" sz="2000" b="0" dirty="0">
                <a:solidFill>
                  <a:srgbClr val="000000"/>
                </a:solidFill>
              </a:rPr>
              <a:t>      Bootstrap </a:t>
            </a:r>
            <a:r>
              <a:rPr lang="zh-CN" altLang="en-US" sz="2000" b="0" dirty="0">
                <a:solidFill>
                  <a:srgbClr val="000000"/>
                </a:solidFill>
              </a:rPr>
              <a:t>提供了一个清晰的创建表格的布局。下表列出了 </a:t>
            </a:r>
            <a:r>
              <a:rPr lang="en-US" altLang="zh-CN" sz="2000" b="0" dirty="0">
                <a:solidFill>
                  <a:srgbClr val="000000"/>
                </a:solidFill>
              </a:rPr>
              <a:t>Bootstrap </a:t>
            </a:r>
            <a:r>
              <a:rPr lang="zh-CN" altLang="en-US" sz="2000" b="0" dirty="0">
                <a:solidFill>
                  <a:srgbClr val="000000"/>
                </a:solidFill>
              </a:rPr>
              <a:t>支持的一些表格元素：</a:t>
            </a:r>
            <a:endParaRPr lang="en-US" altLang="zh-CN" sz="2000" b="0" dirty="0">
              <a:solidFill>
                <a:srgbClr val="000000"/>
              </a:solidFill>
            </a:endParaRPr>
          </a:p>
          <a:p>
            <a:pPr marL="452438" indent="0">
              <a:buSzPct val="70000"/>
              <a:buNone/>
            </a:pPr>
            <a:endParaRPr lang="en-US" altLang="zh-CN" sz="2000" dirty="0"/>
          </a:p>
          <a:p>
            <a:pPr marL="722313" indent="-269875">
              <a:buSzPct val="70000"/>
              <a:buFont typeface="Wingdings" panose="05000000000000000000" pitchFamily="2" charset="2"/>
              <a:buChar char="u"/>
            </a:pPr>
            <a:endParaRPr lang="en-US" altLang="zh-CN" sz="2000" dirty="0"/>
          </a:p>
          <a:p>
            <a:pPr marL="722313" indent="-269875">
              <a:buSzPct val="70000"/>
              <a:buFont typeface="Wingdings" panose="05000000000000000000" pitchFamily="2" charset="2"/>
              <a:buChar char="u"/>
            </a:pPr>
            <a:endParaRPr lang="en-US" altLang="zh-CN"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746" y="1988840"/>
            <a:ext cx="7048500" cy="3019425"/>
          </a:xfrm>
          <a:prstGeom prst="rect">
            <a:avLst/>
          </a:prstGeom>
        </p:spPr>
      </p:pic>
    </p:spTree>
    <p:extLst>
      <p:ext uri="{BB962C8B-B14F-4D97-AF65-F5344CB8AC3E}">
        <p14:creationId xmlns:p14="http://schemas.microsoft.com/office/powerpoint/2010/main" val="2490454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574341"/>
          </a:xfrm>
        </p:spPr>
        <p:txBody>
          <a:bodyPr/>
          <a:lstStyle/>
          <a:p>
            <a:pPr marL="722313" indent="-269875">
              <a:buSzPct val="80000"/>
              <a:buFont typeface="Wingdings" panose="05000000000000000000" pitchFamily="2" charset="2"/>
              <a:buChar char="n"/>
            </a:pPr>
            <a:r>
              <a:rPr lang="zh-CN" altLang="en-US" dirty="0"/>
              <a:t>表格类</a:t>
            </a:r>
            <a:endParaRPr lang="en-US" altLang="zh-CN" dirty="0"/>
          </a:p>
          <a:p>
            <a:pPr marL="452438" indent="0">
              <a:buSzPct val="80000"/>
              <a:buNone/>
            </a:pPr>
            <a:r>
              <a:rPr lang="zh-CN" altLang="en-US" sz="2000" b="0" dirty="0"/>
              <a:t>    下表样式可用于表格中：</a:t>
            </a:r>
            <a:endParaRPr lang="en-US" altLang="zh-CN" sz="2000" b="0" dirty="0"/>
          </a:p>
          <a:p>
            <a:pPr marL="452438" indent="0">
              <a:buSzPct val="80000"/>
              <a:buNone/>
            </a:pPr>
            <a:endParaRPr lang="zh-CN" altLang="en-US" sz="2000" dirty="0"/>
          </a:p>
          <a:p>
            <a:pPr marL="795338" lvl="0">
              <a:buSzPct val="70000"/>
              <a:buFont typeface="Wingdings" panose="05000000000000000000" pitchFamily="2" charset="2"/>
              <a:buChar char="n"/>
            </a:pPr>
            <a:endParaRPr lang="en-US" altLang="zh-CN" sz="2000" dirty="0"/>
          </a:p>
          <a:p>
            <a:pPr marL="722313" indent="-269875">
              <a:buSzPct val="70000"/>
              <a:buFont typeface="Wingdings" panose="05000000000000000000" pitchFamily="2" charset="2"/>
              <a:buChar char="u"/>
            </a:pPr>
            <a:endParaRPr lang="en-US" altLang="zh-CN" sz="2000" dirty="0"/>
          </a:p>
          <a:p>
            <a:pPr marL="722313" indent="-269875">
              <a:buSzPct val="70000"/>
              <a:buFont typeface="Wingdings" panose="05000000000000000000" pitchFamily="2" charset="2"/>
              <a:buChar char="u"/>
            </a:pPr>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584" y="2060848"/>
            <a:ext cx="7705091" cy="3600400"/>
          </a:xfrm>
          <a:prstGeom prst="rect">
            <a:avLst/>
          </a:prstGeom>
        </p:spPr>
      </p:pic>
    </p:spTree>
    <p:extLst>
      <p:ext uri="{BB962C8B-B14F-4D97-AF65-F5344CB8AC3E}">
        <p14:creationId xmlns:p14="http://schemas.microsoft.com/office/powerpoint/2010/main" val="2942697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574341"/>
          </a:xfrm>
        </p:spPr>
        <p:txBody>
          <a:bodyPr/>
          <a:lstStyle/>
          <a:p>
            <a:pPr marL="722313" indent="-269875">
              <a:buSzPct val="80000"/>
              <a:buFont typeface="Wingdings" panose="05000000000000000000" pitchFamily="2" charset="2"/>
              <a:buChar char="n"/>
            </a:pPr>
            <a:r>
              <a:rPr lang="en-US" altLang="zh-CN" dirty="0"/>
              <a:t>&lt;</a:t>
            </a:r>
            <a:r>
              <a:rPr lang="en-US" altLang="zh-CN" dirty="0" err="1"/>
              <a:t>tr</a:t>
            </a:r>
            <a:r>
              <a:rPr lang="en-US" altLang="zh-CN" dirty="0"/>
              <a:t>&gt;, &lt;</a:t>
            </a:r>
            <a:r>
              <a:rPr lang="en-US" altLang="zh-CN" dirty="0" err="1"/>
              <a:t>th</a:t>
            </a:r>
            <a:r>
              <a:rPr lang="en-US" altLang="zh-CN" dirty="0"/>
              <a:t>&gt; </a:t>
            </a:r>
            <a:r>
              <a:rPr lang="zh-CN" altLang="en-US" dirty="0"/>
              <a:t>和 </a:t>
            </a:r>
            <a:r>
              <a:rPr lang="en-US" altLang="zh-CN" dirty="0"/>
              <a:t>&lt;td&gt; </a:t>
            </a:r>
            <a:r>
              <a:rPr lang="zh-CN" altLang="en-US" dirty="0"/>
              <a:t>类</a:t>
            </a:r>
            <a:endParaRPr lang="en-US" altLang="zh-CN" dirty="0"/>
          </a:p>
          <a:p>
            <a:pPr marL="452438" indent="0">
              <a:buSzPct val="80000"/>
              <a:buNone/>
            </a:pPr>
            <a:r>
              <a:rPr lang="zh-CN" altLang="en-US" sz="2000" b="0" dirty="0"/>
              <a:t>    下表的类可用于表格的行或者单元格：</a:t>
            </a:r>
            <a:endParaRPr lang="zh-CN" altLang="en-US" sz="2000" dirty="0"/>
          </a:p>
          <a:p>
            <a:pPr marL="795338" lvl="0">
              <a:buSzPct val="70000"/>
              <a:buFont typeface="Wingdings" panose="05000000000000000000" pitchFamily="2" charset="2"/>
              <a:buChar char="n"/>
            </a:pPr>
            <a:endParaRPr lang="en-US" altLang="zh-CN" sz="2000" dirty="0"/>
          </a:p>
          <a:p>
            <a:pPr marL="722313" indent="-269875">
              <a:buSzPct val="70000"/>
              <a:buFont typeface="Wingdings" panose="05000000000000000000" pitchFamily="2" charset="2"/>
              <a:buChar char="u"/>
            </a:pPr>
            <a:endParaRPr lang="en-US" altLang="zh-CN" sz="2000" dirty="0"/>
          </a:p>
          <a:p>
            <a:pPr marL="452438" indent="0">
              <a:buSzPct val="70000"/>
              <a:buNone/>
            </a:pPr>
            <a:endParaRPr lang="en-US" altLang="zh-CN" sz="2000" dirty="0"/>
          </a:p>
          <a:p>
            <a:pPr marL="452438" indent="0">
              <a:buSzPct val="70000"/>
              <a:buNone/>
            </a:pPr>
            <a:endParaRPr lang="en-US" altLang="zh-CN" sz="2000" dirty="0"/>
          </a:p>
          <a:p>
            <a:pPr marL="452438" indent="0">
              <a:buSzPct val="70000"/>
              <a:buNone/>
            </a:pPr>
            <a:endParaRPr lang="en-US" altLang="zh-CN" sz="2000" dirty="0"/>
          </a:p>
          <a:p>
            <a:pPr marL="452438" indent="0">
              <a:buSzPct val="70000"/>
              <a:buNone/>
            </a:pPr>
            <a:endParaRPr lang="en-US" altLang="zh-CN" sz="2000" dirty="0"/>
          </a:p>
          <a:p>
            <a:pPr marL="452438" indent="0">
              <a:buSzPct val="70000"/>
              <a:buNone/>
            </a:pPr>
            <a:endParaRPr lang="en-US" altLang="zh-CN" sz="2000" dirty="0"/>
          </a:p>
          <a:p>
            <a:pPr marL="722313" indent="-269875">
              <a:buSzPct val="80000"/>
              <a:buFont typeface="Wingdings" panose="05000000000000000000" pitchFamily="2" charset="2"/>
              <a:buChar char="n"/>
            </a:pPr>
            <a:endParaRPr lang="en-US" altLang="zh-CN" dirty="0"/>
          </a:p>
          <a:p>
            <a:pPr marL="722313" indent="-269875">
              <a:buSzPct val="80000"/>
              <a:buFont typeface="Wingdings" panose="05000000000000000000" pitchFamily="2" charset="2"/>
              <a:buChar char="n"/>
            </a:pPr>
            <a:r>
              <a:rPr lang="zh-CN" altLang="en-US" dirty="0"/>
              <a:t>基本的表格</a:t>
            </a:r>
            <a:endParaRPr lang="en-US" altLang="zh-CN" dirty="0"/>
          </a:p>
          <a:p>
            <a:pPr marL="452438" indent="0">
              <a:buSzPct val="80000"/>
              <a:buNone/>
            </a:pPr>
            <a:r>
              <a:rPr lang="zh-CN" altLang="en-US" sz="2000" b="0" dirty="0"/>
              <a:t>       如果想要一个只带有内边距（</a:t>
            </a:r>
            <a:r>
              <a:rPr lang="en-US" altLang="zh-CN" sz="2000" b="0" dirty="0"/>
              <a:t>padding</a:t>
            </a:r>
            <a:r>
              <a:rPr lang="zh-CN" altLang="en-US" sz="2000" b="0" dirty="0"/>
              <a:t>）和水平分割的基本表，添加 </a:t>
            </a:r>
            <a:r>
              <a:rPr lang="en-US" altLang="zh-CN" sz="2000" b="0" dirty="0"/>
              <a:t>class .table</a:t>
            </a:r>
            <a:r>
              <a:rPr lang="zh-CN" altLang="en-US" sz="2000" b="0" dirty="0"/>
              <a:t>，如下面实例所示：</a:t>
            </a:r>
            <a:endParaRPr lang="en-US" altLang="zh-CN" sz="2000" b="0" dirty="0"/>
          </a:p>
          <a:p>
            <a:pPr marL="795338" indent="-169863">
              <a:buSzPct val="80000"/>
              <a:buFont typeface="Wingdings" panose="05000000000000000000" pitchFamily="2" charset="2"/>
              <a:buChar char="u"/>
            </a:pPr>
            <a:r>
              <a:rPr lang="zh-CN" altLang="en-US" sz="2000" dirty="0"/>
              <a:t>实例</a:t>
            </a:r>
          </a:p>
          <a:p>
            <a:pPr marL="722313" lvl="0" indent="-269875">
              <a:buSzPct val="80000"/>
              <a:buFont typeface="Wingdings" panose="05000000000000000000" pitchFamily="2" charset="2"/>
              <a:buChar char="n"/>
            </a:pPr>
            <a:endParaRPr lang="en-US" altLang="zh-CN" sz="2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592" y="2060848"/>
            <a:ext cx="7276172" cy="2664296"/>
          </a:xfrm>
          <a:prstGeom prst="rect">
            <a:avLst/>
          </a:prstGeom>
        </p:spPr>
      </p:pic>
    </p:spTree>
    <p:extLst>
      <p:ext uri="{BB962C8B-B14F-4D97-AF65-F5344CB8AC3E}">
        <p14:creationId xmlns:p14="http://schemas.microsoft.com/office/powerpoint/2010/main" val="295820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574341"/>
          </a:xfrm>
        </p:spPr>
        <p:txBody>
          <a:bodyPr/>
          <a:lstStyle/>
          <a:p>
            <a:pPr marL="452438" indent="0">
              <a:buSzPct val="80000"/>
              <a:buNone/>
            </a:pPr>
            <a:endParaRPr lang="en-US" altLang="zh-CN" sz="2000" dirty="0"/>
          </a:p>
          <a:p>
            <a:pPr marL="795338" indent="-169863">
              <a:buSzPct val="80000"/>
              <a:buFont typeface="Wingdings" panose="05000000000000000000" pitchFamily="2" charset="2"/>
              <a:buChar char="u"/>
            </a:pPr>
            <a:endParaRPr lang="en-US" altLang="zh-CN" sz="2000" dirty="0"/>
          </a:p>
          <a:p>
            <a:pPr marL="795338" indent="-169863">
              <a:buSzPct val="80000"/>
              <a:buFont typeface="Wingdings" panose="05000000000000000000" pitchFamily="2" charset="2"/>
              <a:buChar char="u"/>
            </a:pPr>
            <a:endParaRPr lang="en-US" altLang="zh-CN" sz="2000" dirty="0"/>
          </a:p>
          <a:p>
            <a:pPr marL="795338" indent="-169863">
              <a:buSzPct val="80000"/>
              <a:buFont typeface="Wingdings" panose="05000000000000000000" pitchFamily="2" charset="2"/>
              <a:buChar char="u"/>
            </a:pPr>
            <a:endParaRPr lang="en-US" altLang="zh-CN" sz="2000" dirty="0"/>
          </a:p>
          <a:p>
            <a:pPr marL="795338" indent="-169863">
              <a:buSzPct val="80000"/>
              <a:buFont typeface="Wingdings" panose="05000000000000000000" pitchFamily="2" charset="2"/>
              <a:buChar char="u"/>
            </a:pPr>
            <a:endParaRPr lang="en-US" altLang="zh-CN" sz="2000" dirty="0"/>
          </a:p>
          <a:p>
            <a:pPr marL="795338" indent="-169863">
              <a:buSzPct val="80000"/>
              <a:buFont typeface="Wingdings" panose="05000000000000000000" pitchFamily="2" charset="2"/>
              <a:buChar char="u"/>
            </a:pPr>
            <a:endParaRPr lang="en-US" altLang="zh-CN" sz="2000" dirty="0"/>
          </a:p>
          <a:p>
            <a:pPr marL="795338" indent="-169863">
              <a:buSzPct val="80000"/>
              <a:buFont typeface="Wingdings" panose="05000000000000000000" pitchFamily="2" charset="2"/>
              <a:buChar char="u"/>
            </a:pPr>
            <a:endParaRPr lang="en-US" altLang="zh-CN" sz="2000" dirty="0"/>
          </a:p>
          <a:p>
            <a:pPr marL="795338" indent="-169863">
              <a:buSzPct val="80000"/>
              <a:buFont typeface="Wingdings" panose="05000000000000000000" pitchFamily="2" charset="2"/>
              <a:buChar char="u"/>
            </a:pPr>
            <a:endParaRPr lang="en-US" altLang="zh-CN" sz="2000" dirty="0"/>
          </a:p>
          <a:p>
            <a:pPr marL="625475" indent="0">
              <a:buSzPct val="80000"/>
              <a:buNone/>
            </a:pPr>
            <a:endParaRPr lang="en-US" altLang="zh-CN" sz="2000" dirty="0"/>
          </a:p>
          <a:p>
            <a:pPr marL="795338" indent="-169863">
              <a:buSzPct val="80000"/>
              <a:buFont typeface="Wingdings" panose="05000000000000000000" pitchFamily="2" charset="2"/>
              <a:buChar char="u"/>
            </a:pPr>
            <a:r>
              <a:rPr lang="zh-CN" altLang="en-US" sz="2000" dirty="0"/>
              <a:t>结果</a:t>
            </a:r>
          </a:p>
          <a:p>
            <a:pPr marL="452438" lvl="0" indent="0">
              <a:buSzPct val="80000"/>
              <a:buNone/>
            </a:pPr>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716" y="1076320"/>
            <a:ext cx="5256584" cy="334259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592" y="4869160"/>
            <a:ext cx="7734300" cy="1704975"/>
          </a:xfrm>
          <a:prstGeom prst="rect">
            <a:avLst/>
          </a:prstGeom>
        </p:spPr>
      </p:pic>
    </p:spTree>
    <p:extLst>
      <p:ext uri="{BB962C8B-B14F-4D97-AF65-F5344CB8AC3E}">
        <p14:creationId xmlns:p14="http://schemas.microsoft.com/office/powerpoint/2010/main" val="843815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574341"/>
          </a:xfrm>
        </p:spPr>
        <p:txBody>
          <a:bodyPr/>
          <a:lstStyle/>
          <a:p>
            <a:pPr marL="722313" indent="-269875">
              <a:buSzPct val="80000"/>
              <a:buFont typeface="Wingdings" panose="05000000000000000000" pitchFamily="2" charset="2"/>
              <a:buChar char="n"/>
            </a:pPr>
            <a:r>
              <a:rPr lang="zh-CN" altLang="en-US" dirty="0"/>
              <a:t>可选的表格类</a:t>
            </a:r>
            <a:endParaRPr lang="en-US" altLang="zh-CN" dirty="0"/>
          </a:p>
          <a:p>
            <a:pPr marL="452438" indent="0">
              <a:buSzPct val="80000"/>
              <a:buNone/>
            </a:pPr>
            <a:r>
              <a:rPr lang="zh-CN" altLang="en-US" sz="2000" b="0" dirty="0"/>
              <a:t>       除了基本的表格标记和 </a:t>
            </a:r>
            <a:r>
              <a:rPr lang="en-US" altLang="zh-CN" sz="2000" b="0" dirty="0"/>
              <a:t>.table class</a:t>
            </a:r>
            <a:r>
              <a:rPr lang="zh-CN" altLang="en-US" sz="2000" b="0" dirty="0"/>
              <a:t>，还有一些可以用来为标记定义样式的类。</a:t>
            </a:r>
            <a:endParaRPr lang="en-US" altLang="zh-CN" sz="2000" b="0" dirty="0"/>
          </a:p>
          <a:p>
            <a:pPr marL="895350" indent="-269875">
              <a:buSzPct val="80000"/>
              <a:buFont typeface="Wingdings" panose="05000000000000000000" pitchFamily="2" charset="2"/>
              <a:buChar char="p"/>
            </a:pPr>
            <a:r>
              <a:rPr lang="zh-CN" altLang="en-US" sz="2000" dirty="0"/>
              <a:t>条纹表格</a:t>
            </a:r>
            <a:endParaRPr lang="en-US" altLang="zh-CN" sz="2000" dirty="0"/>
          </a:p>
          <a:p>
            <a:pPr marL="625475" indent="0">
              <a:buSzPct val="80000"/>
              <a:buNone/>
            </a:pPr>
            <a:r>
              <a:rPr lang="zh-CN" altLang="en-US" sz="2000" b="0" dirty="0"/>
              <a:t>      通过添加 </a:t>
            </a:r>
            <a:r>
              <a:rPr lang="en-US" altLang="zh-CN" sz="2000" b="0" dirty="0"/>
              <a:t>.table-striped class</a:t>
            </a:r>
            <a:r>
              <a:rPr lang="zh-CN" altLang="en-US" sz="2000" b="0" dirty="0"/>
              <a:t>，可在 </a:t>
            </a:r>
            <a:r>
              <a:rPr lang="en-US" altLang="zh-CN" sz="2000" b="0" dirty="0"/>
              <a:t>&lt;</a:t>
            </a:r>
            <a:r>
              <a:rPr lang="en-US" altLang="zh-CN" sz="2000" b="0" dirty="0" err="1"/>
              <a:t>tbody</a:t>
            </a:r>
            <a:r>
              <a:rPr lang="en-US" altLang="zh-CN" sz="2000" b="0" dirty="0"/>
              <a:t>&gt; </a:t>
            </a:r>
            <a:r>
              <a:rPr lang="zh-CN" altLang="en-US" sz="2000" b="0" dirty="0"/>
              <a:t>内的行上看到条纹。</a:t>
            </a:r>
            <a:endParaRPr lang="en-US" altLang="zh-CN" sz="2000" b="0" dirty="0"/>
          </a:p>
          <a:p>
            <a:pPr marL="795338" indent="-169863">
              <a:buSzPct val="80000"/>
              <a:buFont typeface="Wingdings" panose="05000000000000000000" pitchFamily="2" charset="2"/>
              <a:buChar char="u"/>
            </a:pPr>
            <a:r>
              <a:rPr lang="zh-CN" altLang="en-US" sz="2000" dirty="0"/>
              <a:t>实例</a:t>
            </a:r>
            <a:endParaRPr lang="en-US" altLang="zh-CN" sz="2000" dirty="0"/>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table</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table table-striped</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caption</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条纹表格布局</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caption</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thead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名称</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城市</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邮编</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thead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tbody</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err="1">
                <a:solidFill>
                  <a:srgbClr val="808080"/>
                </a:solidFill>
                <a:latin typeface="Courier New" panose="02070309020205020404" pitchFamily="49" charset="0"/>
              </a:rPr>
              <a:t>Tanmay</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Bangalore</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560001</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err="1">
                <a:solidFill>
                  <a:srgbClr val="808080"/>
                </a:solidFill>
                <a:latin typeface="Courier New" panose="02070309020205020404" pitchFamily="49" charset="0"/>
              </a:rPr>
              <a:t>Sachin</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Mumbai</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400003</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Uma</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Pune</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411027</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tbody</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table</a:t>
            </a:r>
            <a:r>
              <a:rPr lang="en-US" altLang="zh-CN" sz="1600" b="0" dirty="0">
                <a:solidFill>
                  <a:srgbClr val="808000"/>
                </a:solidFill>
                <a:latin typeface="Courier New" panose="02070309020205020404" pitchFamily="49" charset="0"/>
              </a:rPr>
              <a:t>&gt;</a:t>
            </a:r>
            <a:endParaRPr lang="en-US" altLang="zh-CN" sz="1600" dirty="0"/>
          </a:p>
          <a:p>
            <a:pPr marL="795338" indent="-169863">
              <a:buSzPct val="80000"/>
              <a:buFont typeface="Wingdings" panose="05000000000000000000" pitchFamily="2" charset="2"/>
              <a:buChar char="u"/>
            </a:pPr>
            <a:endParaRPr lang="en-US" altLang="zh-CN" sz="2000" dirty="0"/>
          </a:p>
          <a:p>
            <a:pPr marL="795338" indent="-169863">
              <a:buSzPct val="80000"/>
              <a:buFont typeface="Wingdings" panose="05000000000000000000" pitchFamily="2" charset="2"/>
              <a:buChar char="u"/>
            </a:pPr>
            <a:endParaRPr lang="en-US" altLang="zh-CN" sz="2000" dirty="0"/>
          </a:p>
        </p:txBody>
      </p:sp>
    </p:spTree>
    <p:extLst>
      <p:ext uri="{BB962C8B-B14F-4D97-AF65-F5344CB8AC3E}">
        <p14:creationId xmlns:p14="http://schemas.microsoft.com/office/powerpoint/2010/main" val="224113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1.1 Bootstrap</a:t>
            </a:r>
            <a:r>
              <a:rPr lang="zh-CN" altLang="en-US" sz="2800" dirty="0"/>
              <a:t>简介</a:t>
            </a:r>
          </a:p>
        </p:txBody>
      </p:sp>
      <p:sp>
        <p:nvSpPr>
          <p:cNvPr id="3" name="内容占位符 2"/>
          <p:cNvSpPr>
            <a:spLocks noGrp="1"/>
          </p:cNvSpPr>
          <p:nvPr>
            <p:ph idx="1"/>
          </p:nvPr>
        </p:nvSpPr>
        <p:spPr>
          <a:xfrm>
            <a:off x="387445" y="1340768"/>
            <a:ext cx="8554244" cy="4972050"/>
          </a:xfrm>
        </p:spPr>
        <p:txBody>
          <a:bodyPr/>
          <a:lstStyle/>
          <a:p>
            <a:pPr indent="-257175">
              <a:buSzPct val="70000"/>
            </a:pPr>
            <a:r>
              <a:rPr lang="en-US" altLang="zh-CN" sz="2000" b="0" dirty="0"/>
              <a:t>Bootstrap </a:t>
            </a:r>
            <a:r>
              <a:rPr lang="zh-CN" altLang="en-US" sz="2000" b="0" dirty="0"/>
              <a:t>是最受欢迎的 </a:t>
            </a:r>
            <a:r>
              <a:rPr lang="en-US" altLang="zh-CN" sz="2000" b="0" dirty="0"/>
              <a:t>HTML</a:t>
            </a:r>
            <a:r>
              <a:rPr lang="zh-CN" altLang="en-US" sz="2000" b="0" dirty="0"/>
              <a:t>、</a:t>
            </a:r>
            <a:r>
              <a:rPr lang="en-US" altLang="zh-CN" sz="2000" b="0" dirty="0"/>
              <a:t>CSS </a:t>
            </a:r>
            <a:r>
              <a:rPr lang="zh-CN" altLang="en-US" sz="2000" b="0" dirty="0"/>
              <a:t>和 </a:t>
            </a:r>
            <a:r>
              <a:rPr lang="en-US" altLang="zh-CN" sz="2000" b="0" dirty="0"/>
              <a:t>JS </a:t>
            </a:r>
            <a:r>
              <a:rPr lang="zh-CN" altLang="en-US" sz="2000" b="0" dirty="0"/>
              <a:t>框架，用于开发响应式布局、移动设备优先的 </a:t>
            </a:r>
            <a:r>
              <a:rPr lang="en-US" altLang="zh-CN" sz="2000" b="0" dirty="0"/>
              <a:t>WEB </a:t>
            </a:r>
            <a:r>
              <a:rPr lang="zh-CN" altLang="en-US" sz="2000" b="0" dirty="0"/>
              <a:t>项目。</a:t>
            </a:r>
            <a:endParaRPr lang="en-US" altLang="zh-CN" sz="2000" dirty="0"/>
          </a:p>
          <a:p>
            <a:pPr indent="-161925">
              <a:buSzPct val="80000"/>
              <a:buFont typeface="Wingdings" panose="05000000000000000000" pitchFamily="2" charset="2"/>
              <a:buChar char="n"/>
            </a:pPr>
            <a:r>
              <a:rPr lang="en-US" altLang="zh-CN" sz="2000" b="0" dirty="0"/>
              <a:t> Bootstrap</a:t>
            </a:r>
            <a:r>
              <a:rPr lang="zh-CN" altLang="en-US" sz="2000" b="0" dirty="0"/>
              <a:t>是</a:t>
            </a:r>
            <a:r>
              <a:rPr lang="en-US" altLang="zh-CN" sz="2000" b="0" dirty="0"/>
              <a:t>Twitter</a:t>
            </a:r>
            <a:r>
              <a:rPr lang="zh-CN" altLang="en-US" sz="2000" b="0" dirty="0"/>
              <a:t>推出的一个开源的用于前端开发的工具包。它由</a:t>
            </a:r>
            <a:r>
              <a:rPr lang="en-US" altLang="zh-CN" sz="2000" b="0" dirty="0"/>
              <a:t>Twitter</a:t>
            </a:r>
            <a:r>
              <a:rPr lang="zh-CN" altLang="en-US" sz="2000" b="0" dirty="0"/>
              <a:t>的设计师</a:t>
            </a:r>
            <a:r>
              <a:rPr lang="en-US" altLang="zh-CN" sz="2000" b="0" dirty="0"/>
              <a:t>Mark Otto</a:t>
            </a:r>
            <a:r>
              <a:rPr lang="zh-CN" altLang="en-US" sz="2000" b="0" dirty="0"/>
              <a:t>和</a:t>
            </a:r>
            <a:r>
              <a:rPr lang="en-US" altLang="zh-CN" sz="2000" b="0" dirty="0"/>
              <a:t>Jacob Thornton</a:t>
            </a:r>
            <a:r>
              <a:rPr lang="zh-CN" altLang="en-US" sz="2000" b="0" dirty="0"/>
              <a:t>合作开发，是一个</a:t>
            </a:r>
            <a:r>
              <a:rPr lang="en-US" altLang="zh-CN" sz="2000" b="0" dirty="0"/>
              <a:t>CSS/HTML</a:t>
            </a:r>
            <a:r>
              <a:rPr lang="zh-CN" altLang="en-US" sz="2000" b="0" dirty="0"/>
              <a:t>框架。</a:t>
            </a:r>
            <a:r>
              <a:rPr lang="en-US" altLang="zh-CN" sz="2000" b="0" dirty="0"/>
              <a:t>Bootstrap</a:t>
            </a:r>
            <a:r>
              <a:rPr lang="zh-CN" altLang="en-US" sz="2000" b="0" dirty="0"/>
              <a:t>提供了优雅的</a:t>
            </a:r>
            <a:r>
              <a:rPr lang="en-US" altLang="zh-CN" sz="2000" b="0" dirty="0"/>
              <a:t>HTML</a:t>
            </a:r>
            <a:r>
              <a:rPr lang="zh-CN" altLang="en-US" sz="2000" b="0" dirty="0"/>
              <a:t>和</a:t>
            </a:r>
            <a:r>
              <a:rPr lang="en-US" altLang="zh-CN" sz="2000" b="0" dirty="0"/>
              <a:t>CSS</a:t>
            </a:r>
            <a:r>
              <a:rPr lang="zh-CN" altLang="en-US" sz="2000" b="0" dirty="0"/>
              <a:t>规范，它即是由动态</a:t>
            </a:r>
            <a:r>
              <a:rPr lang="en-US" altLang="zh-CN" sz="2000" b="0" dirty="0"/>
              <a:t>CSS</a:t>
            </a:r>
            <a:r>
              <a:rPr lang="zh-CN" altLang="en-US" sz="2000" b="0" dirty="0"/>
              <a:t>语言</a:t>
            </a:r>
            <a:r>
              <a:rPr lang="en-US" altLang="zh-CN" sz="2000" b="0" dirty="0"/>
              <a:t>Less</a:t>
            </a:r>
            <a:r>
              <a:rPr lang="zh-CN" altLang="en-US" sz="2000" b="0" dirty="0"/>
              <a:t>写成。</a:t>
            </a:r>
            <a:r>
              <a:rPr lang="en-US" altLang="zh-CN" sz="2000" b="0" dirty="0"/>
              <a:t>Bootstrap</a:t>
            </a:r>
            <a:r>
              <a:rPr lang="zh-CN" altLang="en-US" sz="2000" b="0" dirty="0"/>
              <a:t>一经推出后颇受欢迎，一直是</a:t>
            </a:r>
            <a:r>
              <a:rPr lang="en-US" altLang="zh-CN" sz="2000" b="0" dirty="0"/>
              <a:t>GitHub</a:t>
            </a:r>
            <a:r>
              <a:rPr lang="zh-CN" altLang="en-US" sz="2000" b="0" dirty="0"/>
              <a:t>上的热门开源项目，包括</a:t>
            </a:r>
            <a:r>
              <a:rPr lang="en-US" altLang="zh-CN" sz="2000" b="0" dirty="0"/>
              <a:t>NASA</a:t>
            </a:r>
            <a:r>
              <a:rPr lang="zh-CN" altLang="en-US" sz="2000" b="0" dirty="0"/>
              <a:t>的</a:t>
            </a:r>
            <a:r>
              <a:rPr lang="en-US" altLang="zh-CN" sz="2000" b="0" dirty="0"/>
              <a:t>MSNBC</a:t>
            </a:r>
            <a:r>
              <a:rPr lang="zh-CN" altLang="en-US" sz="2000" b="0" dirty="0"/>
              <a:t>（微软全国广播公司）的</a:t>
            </a:r>
            <a:r>
              <a:rPr lang="en-US" altLang="zh-CN" sz="2000" b="0" dirty="0"/>
              <a:t>Breaking News</a:t>
            </a:r>
            <a:r>
              <a:rPr lang="zh-CN" altLang="en-US" sz="2000" b="0" dirty="0"/>
              <a:t>都使用了该项目。</a:t>
            </a:r>
          </a:p>
          <a:p>
            <a:pPr indent="-161925"/>
            <a:r>
              <a:rPr lang="zh-CN" altLang="en-US" sz="2000" b="0" dirty="0"/>
              <a:t> </a:t>
            </a:r>
            <a:r>
              <a:rPr lang="zh-CN" altLang="en-US" sz="2000" dirty="0"/>
              <a:t>特点</a:t>
            </a:r>
            <a:endParaRPr lang="en-US" altLang="zh-CN" sz="2000" dirty="0"/>
          </a:p>
          <a:p>
            <a:pPr marL="361950" indent="-361950">
              <a:buNone/>
            </a:pPr>
            <a:r>
              <a:rPr lang="en-US" altLang="zh-CN" sz="2000" b="0" dirty="0"/>
              <a:t>     Bootstrap</a:t>
            </a:r>
            <a:r>
              <a:rPr lang="zh-CN" altLang="en-US" sz="2000" b="0" dirty="0"/>
              <a:t>是基于</a:t>
            </a:r>
            <a:r>
              <a:rPr lang="en-US" altLang="zh-CN" sz="2000" b="0" dirty="0"/>
              <a:t>jQuery</a:t>
            </a:r>
            <a:r>
              <a:rPr lang="zh-CN" altLang="en-US" sz="2000" b="0" dirty="0"/>
              <a:t>框架开发的，它在</a:t>
            </a:r>
            <a:r>
              <a:rPr lang="en-US" altLang="zh-CN" sz="2000" b="0" dirty="0"/>
              <a:t>jQuery</a:t>
            </a:r>
            <a:r>
              <a:rPr lang="zh-CN" altLang="en-US" sz="2000" b="0" dirty="0"/>
              <a:t>框架的基础上进行了更为个性化和人性化的完善，形成一套自己独有的网站风格，并兼容大部分</a:t>
            </a:r>
            <a:r>
              <a:rPr lang="en-US" altLang="zh-CN" sz="2000" b="0" dirty="0"/>
              <a:t>jQuery</a:t>
            </a:r>
            <a:r>
              <a:rPr lang="zh-CN" altLang="en-US" sz="2000" b="0" dirty="0"/>
              <a:t>插件。</a:t>
            </a:r>
          </a:p>
          <a:p>
            <a:pPr marL="361950" indent="0">
              <a:buNone/>
            </a:pPr>
            <a:r>
              <a:rPr lang="zh-CN" altLang="en-US" sz="2000" b="0" dirty="0"/>
              <a:t>所有 </a:t>
            </a:r>
            <a:r>
              <a:rPr lang="en-US" altLang="zh-CN" sz="2000" b="0" dirty="0"/>
              <a:t>JavaScript </a:t>
            </a:r>
            <a:r>
              <a:rPr lang="zh-CN" altLang="en-US" sz="2000" b="0" dirty="0"/>
              <a:t>插件都依赖 </a:t>
            </a:r>
            <a:r>
              <a:rPr lang="en-US" altLang="zh-CN" sz="2000" b="0" dirty="0"/>
              <a:t>jQuery</a:t>
            </a:r>
            <a:r>
              <a:rPr lang="zh-CN" altLang="en-US" sz="2000" b="0" dirty="0"/>
              <a:t>，因此</a:t>
            </a:r>
            <a:r>
              <a:rPr lang="en-US" altLang="zh-CN" sz="2000" b="0" dirty="0"/>
              <a:t>jQuery</a:t>
            </a:r>
            <a:r>
              <a:rPr lang="zh-CN" altLang="en-US" sz="2000" b="0" dirty="0"/>
              <a:t>必须在</a:t>
            </a:r>
            <a:r>
              <a:rPr lang="en-US" altLang="zh-CN" sz="2000" b="0" dirty="0"/>
              <a:t>Bootstrap</a:t>
            </a:r>
            <a:r>
              <a:rPr lang="zh-CN" altLang="en-US" sz="2000" b="0" dirty="0"/>
              <a:t>之前引入， </a:t>
            </a:r>
            <a:r>
              <a:rPr lang="en-US" altLang="zh-CN" sz="2000" b="0" dirty="0"/>
              <a:t>“</a:t>
            </a:r>
            <a:r>
              <a:rPr lang="en-US" altLang="zh-CN" sz="2000" b="0" dirty="0" err="1"/>
              <a:t>jquery</a:t>
            </a:r>
            <a:r>
              <a:rPr lang="en-US" altLang="zh-CN" sz="2000" b="0" dirty="0"/>
              <a:t>”</a:t>
            </a:r>
            <a:r>
              <a:rPr lang="zh-CN" altLang="en-US" sz="2000" b="0" dirty="0"/>
              <a:t>版本必须 </a:t>
            </a:r>
            <a:r>
              <a:rPr lang="en-US" altLang="zh-CN" sz="2000" b="0" dirty="0"/>
              <a:t>“&gt;= 1.9.0”</a:t>
            </a:r>
            <a:r>
              <a:rPr lang="zh-CN" altLang="en-US" sz="2000" b="0" dirty="0"/>
              <a:t>。</a:t>
            </a:r>
            <a:endParaRPr lang="en-US" altLang="zh-CN" sz="2000" b="0" dirty="0"/>
          </a:p>
          <a:p>
            <a:pPr marL="0" indent="0">
              <a:buNone/>
            </a:pPr>
            <a:endParaRPr lang="zh-CN" altLang="en-US" b="0" dirty="0"/>
          </a:p>
        </p:txBody>
      </p:sp>
    </p:spTree>
    <p:extLst>
      <p:ext uri="{BB962C8B-B14F-4D97-AF65-F5344CB8AC3E}">
        <p14:creationId xmlns:p14="http://schemas.microsoft.com/office/powerpoint/2010/main" val="975652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574341"/>
          </a:xfrm>
        </p:spPr>
        <p:txBody>
          <a:bodyPr/>
          <a:lstStyle/>
          <a:p>
            <a:pPr marL="895350" indent="-269875">
              <a:buSzPct val="80000"/>
              <a:buFont typeface="Wingdings" panose="05000000000000000000" pitchFamily="2" charset="2"/>
              <a:buChar char="u"/>
            </a:pPr>
            <a:r>
              <a:rPr lang="zh-CN" altLang="en-US" sz="2000" dirty="0"/>
              <a:t>结果</a:t>
            </a: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895350" indent="-269875">
              <a:buSzPct val="80000"/>
              <a:buFont typeface="Wingdings" panose="05000000000000000000" pitchFamily="2" charset="2"/>
              <a:buChar char="p"/>
            </a:pPr>
            <a:r>
              <a:rPr lang="zh-CN" altLang="en-US" sz="2000" dirty="0"/>
              <a:t>带边框的表格</a:t>
            </a:r>
            <a:endParaRPr lang="en-US" altLang="zh-CN" sz="2000" dirty="0"/>
          </a:p>
          <a:p>
            <a:pPr marL="625475" indent="0">
              <a:buSzPct val="80000"/>
              <a:buNone/>
            </a:pPr>
            <a:r>
              <a:rPr lang="zh-CN" altLang="en-US" sz="2000" b="0" dirty="0"/>
              <a:t>      通过添加 </a:t>
            </a:r>
            <a:r>
              <a:rPr lang="en-US" altLang="zh-CN" sz="2000" b="0" dirty="0"/>
              <a:t>.table-bordered class</a:t>
            </a:r>
            <a:r>
              <a:rPr lang="zh-CN" altLang="en-US" sz="2000" b="0" dirty="0"/>
              <a:t>，可看到每个元素周围都有边框，且占整个表格是圆角的。</a:t>
            </a:r>
            <a:endParaRPr lang="en-US" altLang="zh-CN" sz="2000" b="0" dirty="0"/>
          </a:p>
          <a:p>
            <a:pPr marL="895350" indent="-269875">
              <a:buSzPct val="80000"/>
              <a:buFont typeface="Wingdings" panose="05000000000000000000" pitchFamily="2" charset="2"/>
              <a:buChar char="u"/>
            </a:pPr>
            <a:r>
              <a:rPr lang="zh-CN" altLang="en-US" sz="2000" dirty="0"/>
              <a:t>实例</a:t>
            </a:r>
          </a:p>
          <a:p>
            <a:pPr marL="452438" lvl="0" indent="0">
              <a:buSzPct val="80000"/>
              <a:buNone/>
            </a:pPr>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600" y="1628800"/>
            <a:ext cx="5991225" cy="1943100"/>
          </a:xfrm>
          <a:prstGeom prst="rect">
            <a:avLst/>
          </a:prstGeom>
        </p:spPr>
      </p:pic>
      <p:pic>
        <p:nvPicPr>
          <p:cNvPr id="5" name="图片 4"/>
          <p:cNvPicPr>
            <a:picLocks noChangeAspect="1"/>
          </p:cNvPicPr>
          <p:nvPr/>
        </p:nvPicPr>
        <p:blipFill>
          <a:blip r:embed="rId3"/>
          <a:stretch>
            <a:fillRect/>
          </a:stretch>
        </p:blipFill>
        <p:spPr>
          <a:xfrm>
            <a:off x="1508806" y="5157192"/>
            <a:ext cx="5980694" cy="1368152"/>
          </a:xfrm>
          <a:prstGeom prst="rect">
            <a:avLst/>
          </a:prstGeom>
        </p:spPr>
      </p:pic>
    </p:spTree>
    <p:extLst>
      <p:ext uri="{BB962C8B-B14F-4D97-AF65-F5344CB8AC3E}">
        <p14:creationId xmlns:p14="http://schemas.microsoft.com/office/powerpoint/2010/main" val="2241138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412776"/>
            <a:ext cx="8856984" cy="5112568"/>
          </a:xfrm>
        </p:spPr>
        <p:txBody>
          <a:bodyPr/>
          <a:lstStyle/>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table</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table table-bordered</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caption</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边框表格布局</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caption</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thead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名称</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城市</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邮编</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thead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tbody</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err="1">
                <a:solidFill>
                  <a:srgbClr val="808080"/>
                </a:solidFill>
                <a:latin typeface="Courier New" panose="02070309020205020404" pitchFamily="49" charset="0"/>
              </a:rPr>
              <a:t>Tanmay</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Bangalore</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560001</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err="1">
                <a:solidFill>
                  <a:srgbClr val="808080"/>
                </a:solidFill>
                <a:latin typeface="Courier New" panose="02070309020205020404" pitchFamily="49" charset="0"/>
              </a:rPr>
              <a:t>Sachin</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Mumbai</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400003</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Uma</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Pune</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411027</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tbody</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625475"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table</a:t>
            </a:r>
            <a:r>
              <a:rPr lang="en-US" altLang="zh-CN" sz="1600" b="0" dirty="0">
                <a:solidFill>
                  <a:srgbClr val="808000"/>
                </a:solidFill>
                <a:latin typeface="Courier New" panose="02070309020205020404" pitchFamily="49" charset="0"/>
              </a:rPr>
              <a:t>&gt;</a:t>
            </a: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895350" indent="-269875">
              <a:buSzPct val="80000"/>
              <a:buFont typeface="Wingdings" panose="05000000000000000000" pitchFamily="2" charset="2"/>
              <a:buChar char="p"/>
            </a:pPr>
            <a:endParaRPr lang="en-US" altLang="zh-CN" sz="2000" dirty="0"/>
          </a:p>
          <a:p>
            <a:pPr marL="452438" lvl="0" indent="0">
              <a:buSzPct val="80000"/>
              <a:buNone/>
            </a:pPr>
            <a:endParaRPr lang="en-US" altLang="zh-CN" sz="2000" dirty="0"/>
          </a:p>
        </p:txBody>
      </p:sp>
    </p:spTree>
    <p:extLst>
      <p:ext uri="{BB962C8B-B14F-4D97-AF65-F5344CB8AC3E}">
        <p14:creationId xmlns:p14="http://schemas.microsoft.com/office/powerpoint/2010/main" val="183374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070285"/>
          </a:xfrm>
        </p:spPr>
        <p:txBody>
          <a:bodyPr/>
          <a:lstStyle/>
          <a:p>
            <a:pPr marL="895350" indent="-269875">
              <a:buSzPct val="80000"/>
              <a:buFont typeface="Wingdings" panose="05000000000000000000" pitchFamily="2" charset="2"/>
              <a:buChar char="p"/>
            </a:pPr>
            <a:r>
              <a:rPr lang="zh-CN" altLang="en-US" sz="2000" dirty="0"/>
              <a:t>鼠标悬停</a:t>
            </a:r>
            <a:endParaRPr lang="en-US" altLang="zh-CN" sz="2000" dirty="0"/>
          </a:p>
          <a:p>
            <a:pPr marL="625475" indent="0">
              <a:buSzPct val="80000"/>
              <a:buNone/>
            </a:pPr>
            <a:r>
              <a:rPr lang="zh-CN" altLang="en-US" sz="2000" b="0" dirty="0"/>
              <a:t>通过添加 </a:t>
            </a:r>
            <a:r>
              <a:rPr lang="en-US" altLang="zh-CN" sz="2000" b="0" dirty="0"/>
              <a:t>.table-hover class</a:t>
            </a:r>
            <a:r>
              <a:rPr lang="zh-CN" altLang="en-US" sz="2000" b="0" dirty="0"/>
              <a:t>，当指针悬停在行上时会出现浅灰色背景。</a:t>
            </a:r>
            <a:endParaRPr lang="en-US" altLang="zh-CN" sz="2000" b="0" dirty="0"/>
          </a:p>
          <a:p>
            <a:pPr marL="895350" indent="-269875">
              <a:buSzPct val="80000"/>
              <a:buFont typeface="Wingdings" panose="05000000000000000000" pitchFamily="2" charset="2"/>
              <a:buChar char="u"/>
            </a:pPr>
            <a:r>
              <a:rPr lang="zh-CN" altLang="en-US" sz="2000" dirty="0"/>
              <a:t>实例</a:t>
            </a:r>
          </a:p>
          <a:p>
            <a:pPr marL="452438" lvl="0"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table</a:t>
            </a:r>
            <a:r>
              <a:rPr lang="en-US" altLang="zh-CN" sz="1600" b="0" dirty="0">
                <a:solidFill>
                  <a:srgbClr val="808080"/>
                </a:solidFill>
                <a:latin typeface="Courier New" panose="02070309020205020404" pitchFamily="49" charset="0"/>
              </a:rPr>
              <a:t> </a:t>
            </a:r>
            <a:r>
              <a:rPr lang="en-US" altLang="zh-CN" sz="1600" b="0" dirty="0">
                <a:solidFill>
                  <a:srgbClr val="00008B"/>
                </a:solidFill>
                <a:latin typeface="Courier New" panose="02070309020205020404" pitchFamily="49" charset="0"/>
              </a:rPr>
              <a:t>class</a:t>
            </a:r>
            <a:r>
              <a:rPr lang="en-US" altLang="zh-CN" sz="1600" b="0" dirty="0">
                <a:solidFill>
                  <a:srgbClr val="808080"/>
                </a:solidFill>
                <a:latin typeface="Courier New" panose="02070309020205020404" pitchFamily="49" charset="0"/>
              </a:rPr>
              <a:t>=</a:t>
            </a:r>
            <a:r>
              <a:rPr lang="en-US" altLang="zh-CN" sz="1600" b="0" dirty="0">
                <a:solidFill>
                  <a:srgbClr val="8B0000"/>
                </a:solidFill>
                <a:latin typeface="Courier New" panose="02070309020205020404" pitchFamily="49" charset="0"/>
              </a:rPr>
              <a:t>"</a:t>
            </a:r>
            <a:r>
              <a:rPr lang="en-US" altLang="zh-CN" sz="1600" b="0" dirty="0">
                <a:solidFill>
                  <a:srgbClr val="AA1111"/>
                </a:solidFill>
                <a:latin typeface="Courier New" panose="02070309020205020404" pitchFamily="49" charset="0"/>
              </a:rPr>
              <a:t>table table-hover</a:t>
            </a:r>
            <a:r>
              <a:rPr lang="en-US" altLang="zh-CN" sz="1600" b="0" dirty="0">
                <a:solidFill>
                  <a:srgbClr val="8B0000"/>
                </a:solidFill>
                <a:latin typeface="Courier New" panose="02070309020205020404" pitchFamily="49" charset="0"/>
              </a:rPr>
              <a:t>"</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caption</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悬停表格布局</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caption</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thead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名称</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城市</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zh-CN" altLang="en-US" sz="1600" b="0" dirty="0">
                <a:solidFill>
                  <a:srgbClr val="808080"/>
                </a:solidFill>
                <a:latin typeface="Courier New" panose="02070309020205020404" pitchFamily="49" charset="0"/>
              </a:rPr>
              <a:t>邮编</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thead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tbody</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err="1">
                <a:solidFill>
                  <a:srgbClr val="808080"/>
                </a:solidFill>
                <a:latin typeface="Courier New" panose="02070309020205020404" pitchFamily="49" charset="0"/>
              </a:rPr>
              <a:t>Tanmay</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Bangalore</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560001</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err="1">
                <a:solidFill>
                  <a:srgbClr val="808080"/>
                </a:solidFill>
                <a:latin typeface="Courier New" panose="02070309020205020404" pitchFamily="49" charset="0"/>
              </a:rPr>
              <a:t>Sachin</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Mumbai</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400003</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	&lt;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Uma</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Pune</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411027</a:t>
            </a: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td</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tr</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&lt;/</a:t>
            </a:r>
            <a:r>
              <a:rPr lang="en-US" altLang="zh-CN" sz="1600" b="0" dirty="0" err="1">
                <a:solidFill>
                  <a:srgbClr val="008000"/>
                </a:solidFill>
                <a:latin typeface="Courier New" panose="02070309020205020404" pitchFamily="49" charset="0"/>
              </a:rPr>
              <a:t>tbody</a:t>
            </a:r>
            <a:r>
              <a:rPr lang="en-US" altLang="zh-CN" sz="1600" b="0" dirty="0">
                <a:solidFill>
                  <a:srgbClr val="808000"/>
                </a:solidFill>
                <a:latin typeface="Courier New" panose="02070309020205020404" pitchFamily="49" charset="0"/>
              </a:rPr>
              <a:t>&gt;</a:t>
            </a:r>
            <a:r>
              <a:rPr lang="en-US" altLang="zh-CN" sz="1600" b="0" dirty="0">
                <a:solidFill>
                  <a:srgbClr val="808080"/>
                </a:solidFill>
                <a:latin typeface="Courier New" panose="02070309020205020404" pitchFamily="49" charset="0"/>
              </a:rPr>
              <a:t> </a:t>
            </a:r>
          </a:p>
          <a:p>
            <a:pPr marL="452438" lvl="0" indent="0">
              <a:buSzPct val="80000"/>
              <a:buNone/>
            </a:pPr>
            <a:r>
              <a:rPr lang="en-US" altLang="zh-CN" sz="1600" b="0" dirty="0">
                <a:solidFill>
                  <a:srgbClr val="808000"/>
                </a:solidFill>
                <a:latin typeface="Courier New" panose="02070309020205020404" pitchFamily="49" charset="0"/>
              </a:rPr>
              <a:t>&lt;/</a:t>
            </a:r>
            <a:r>
              <a:rPr lang="en-US" altLang="zh-CN" sz="1600" b="0" dirty="0">
                <a:solidFill>
                  <a:srgbClr val="008000"/>
                </a:solidFill>
                <a:latin typeface="Courier New" panose="02070309020205020404" pitchFamily="49" charset="0"/>
              </a:rPr>
              <a:t>table</a:t>
            </a:r>
            <a:r>
              <a:rPr lang="en-US" altLang="zh-CN" sz="1600" b="0" dirty="0">
                <a:solidFill>
                  <a:srgbClr val="808000"/>
                </a:solidFill>
                <a:latin typeface="Courier New" panose="02070309020205020404" pitchFamily="49" charset="0"/>
              </a:rPr>
              <a:t>&gt;</a:t>
            </a:r>
          </a:p>
          <a:p>
            <a:pPr marL="895350" lvl="0" indent="-269875">
              <a:buSzPct val="80000"/>
              <a:buFont typeface="Wingdings" panose="05000000000000000000" pitchFamily="2" charset="2"/>
              <a:buChar char="u"/>
            </a:pPr>
            <a:r>
              <a:rPr lang="zh-CN" altLang="en-US" sz="2000" dirty="0">
                <a:solidFill>
                  <a:srgbClr val="000000"/>
                </a:solidFill>
              </a:rPr>
              <a:t>结果</a:t>
            </a:r>
          </a:p>
          <a:p>
            <a:pPr marL="452438" lvl="0" indent="0">
              <a:buSzPct val="80000"/>
              <a:buNone/>
            </a:pPr>
            <a:endParaRPr lang="en-US" altLang="zh-CN" sz="1600" dirty="0"/>
          </a:p>
        </p:txBody>
      </p:sp>
    </p:spTree>
    <p:extLst>
      <p:ext uri="{BB962C8B-B14F-4D97-AF65-F5344CB8AC3E}">
        <p14:creationId xmlns:p14="http://schemas.microsoft.com/office/powerpoint/2010/main" val="1478279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286309"/>
          </a:xfrm>
        </p:spPr>
        <p:txBody>
          <a:bodyPr/>
          <a:lstStyle/>
          <a:p>
            <a:pPr marL="895350" indent="-269875">
              <a:buSzPct val="80000"/>
              <a:buFont typeface="Wingdings" panose="05000000000000000000" pitchFamily="2" charset="2"/>
              <a:buChar char="p"/>
            </a:pPr>
            <a:endParaRPr lang="en-US" altLang="zh-CN" sz="2000" dirty="0"/>
          </a:p>
          <a:p>
            <a:pPr marL="895350" indent="-269875">
              <a:buSzPct val="80000"/>
              <a:buFont typeface="Wingdings" panose="05000000000000000000" pitchFamily="2" charset="2"/>
              <a:buChar char="p"/>
            </a:pPr>
            <a:endParaRPr lang="en-US" altLang="zh-CN" sz="2000" dirty="0"/>
          </a:p>
          <a:p>
            <a:pPr marL="895350" indent="-269875">
              <a:buSzPct val="80000"/>
              <a:buFont typeface="Wingdings" panose="05000000000000000000" pitchFamily="2" charset="2"/>
              <a:buChar char="p"/>
            </a:pPr>
            <a:endParaRPr lang="en-US" altLang="zh-CN" sz="2000" dirty="0"/>
          </a:p>
          <a:p>
            <a:pPr marL="895350" indent="-269875">
              <a:buSzPct val="80000"/>
              <a:buFont typeface="Wingdings" panose="05000000000000000000" pitchFamily="2" charset="2"/>
              <a:buChar char="p"/>
            </a:pPr>
            <a:endParaRPr lang="en-US" altLang="zh-CN" sz="2000" dirty="0"/>
          </a:p>
          <a:p>
            <a:pPr marL="625475" indent="0">
              <a:buSzPct val="80000"/>
              <a:buNone/>
            </a:pPr>
            <a:endParaRPr lang="en-US" altLang="zh-CN" sz="2000" dirty="0"/>
          </a:p>
          <a:p>
            <a:pPr marL="625475" indent="0">
              <a:buSzPct val="80000"/>
              <a:buNone/>
            </a:pPr>
            <a:endParaRPr lang="en-US" altLang="zh-CN" sz="2000" dirty="0"/>
          </a:p>
          <a:p>
            <a:pPr marL="895350" indent="-269875">
              <a:buSzPct val="80000"/>
              <a:buFont typeface="Wingdings" panose="05000000000000000000" pitchFamily="2" charset="2"/>
              <a:buChar char="p"/>
            </a:pPr>
            <a:r>
              <a:rPr lang="zh-CN" altLang="en-US" sz="2000" dirty="0"/>
              <a:t>紧缩表格</a:t>
            </a:r>
            <a:endParaRPr lang="en-US" altLang="zh-CN" sz="2000" dirty="0"/>
          </a:p>
          <a:p>
            <a:pPr marL="625475" indent="0">
              <a:buSzPct val="80000"/>
              <a:buNone/>
            </a:pPr>
            <a:r>
              <a:rPr lang="zh-CN" altLang="en-US" sz="2000" b="0" dirty="0"/>
              <a:t>通过添加 </a:t>
            </a:r>
            <a:r>
              <a:rPr lang="en-US" altLang="zh-CN" sz="2000" b="0" dirty="0"/>
              <a:t>.table-condensed class</a:t>
            </a:r>
            <a:r>
              <a:rPr lang="zh-CN" altLang="en-US" sz="2000" b="0" dirty="0"/>
              <a:t>，行内边距（</a:t>
            </a:r>
            <a:r>
              <a:rPr lang="en-US" altLang="zh-CN" sz="2000" b="0" dirty="0"/>
              <a:t>padding</a:t>
            </a:r>
            <a:r>
              <a:rPr lang="zh-CN" altLang="en-US" sz="2000" b="0" dirty="0"/>
              <a:t>）被切为两半，以便让表看起来更紧凑。</a:t>
            </a:r>
            <a:endParaRPr lang="en-US" altLang="zh-CN" sz="2000" b="0" dirty="0"/>
          </a:p>
          <a:p>
            <a:pPr marL="895350" lvl="0" indent="-269875">
              <a:buSzPct val="80000"/>
              <a:buFont typeface="Wingdings" panose="05000000000000000000" pitchFamily="2" charset="2"/>
              <a:buChar char="u"/>
            </a:pPr>
            <a:r>
              <a:rPr lang="zh-CN" altLang="en-US" sz="2000" dirty="0">
                <a:solidFill>
                  <a:srgbClr val="000000"/>
                </a:solidFill>
              </a:rPr>
              <a:t>实例</a:t>
            </a:r>
            <a:endParaRPr lang="en-US" altLang="zh-CN" sz="2000" dirty="0">
              <a:solidFill>
                <a:srgbClr val="000000"/>
              </a:solidFill>
            </a:endParaRPr>
          </a:p>
          <a:p>
            <a:pPr marL="625475" lvl="0" indent="0">
              <a:buSzPct val="80000"/>
              <a:buNone/>
            </a:pPr>
            <a:endParaRPr lang="zh-CN" altLang="en-US" sz="2000" dirty="0">
              <a:solidFill>
                <a:srgbClr val="000000"/>
              </a:solidFill>
            </a:endParaRPr>
          </a:p>
          <a:p>
            <a:pPr marL="452438" lvl="0" indent="0">
              <a:buSzPct val="80000"/>
              <a:buNone/>
            </a:pPr>
            <a:endParaRPr lang="en-US" altLang="zh-CN" sz="16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1197678"/>
            <a:ext cx="6257925" cy="20288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600" y="4797152"/>
            <a:ext cx="6610350" cy="1800225"/>
          </a:xfrm>
          <a:prstGeom prst="rect">
            <a:avLst/>
          </a:prstGeom>
        </p:spPr>
      </p:pic>
    </p:spTree>
    <p:extLst>
      <p:ext uri="{BB962C8B-B14F-4D97-AF65-F5344CB8AC3E}">
        <p14:creationId xmlns:p14="http://schemas.microsoft.com/office/powerpoint/2010/main" val="371671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070285"/>
          </a:xfrm>
        </p:spPr>
        <p:txBody>
          <a:bodyPr/>
          <a:lstStyle/>
          <a:p>
            <a:pPr marL="452438" lvl="0" indent="0">
              <a:buSzPct val="80000"/>
              <a:buNone/>
            </a:pPr>
            <a:endParaRPr lang="en-US" altLang="zh-CN" sz="1600" dirty="0"/>
          </a:p>
          <a:p>
            <a:pPr marL="452438" lvl="0" indent="0">
              <a:buSzPct val="80000"/>
              <a:buNone/>
            </a:pPr>
            <a:endParaRPr lang="en-US" altLang="zh-CN"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688" y="1351749"/>
            <a:ext cx="6880654" cy="4700237"/>
          </a:xfrm>
          <a:prstGeom prst="rect">
            <a:avLst/>
          </a:prstGeom>
        </p:spPr>
      </p:pic>
    </p:spTree>
    <p:extLst>
      <p:ext uri="{BB962C8B-B14F-4D97-AF65-F5344CB8AC3E}">
        <p14:creationId xmlns:p14="http://schemas.microsoft.com/office/powerpoint/2010/main" val="3393817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314222"/>
          </a:xfrm>
        </p:spPr>
        <p:txBody>
          <a:bodyPr/>
          <a:lstStyle/>
          <a:p>
            <a:pPr marL="968375">
              <a:buSzPct val="80000"/>
              <a:buFont typeface="Wingdings" panose="05000000000000000000" pitchFamily="2" charset="2"/>
              <a:buChar char="n"/>
            </a:pPr>
            <a:r>
              <a:rPr lang="zh-CN" altLang="en-US" dirty="0"/>
              <a:t>上下文类</a:t>
            </a:r>
            <a:endParaRPr lang="en-US" altLang="zh-CN" dirty="0"/>
          </a:p>
          <a:p>
            <a:pPr marL="625475" lvl="0" indent="0">
              <a:buSzPct val="80000"/>
              <a:buNone/>
            </a:pPr>
            <a:r>
              <a:rPr lang="zh-CN" altLang="en-US" sz="2000" b="0" dirty="0">
                <a:solidFill>
                  <a:srgbClr val="000000"/>
                </a:solidFill>
              </a:rPr>
              <a:t>    下表中所列出的上下文类允许您改变表格行或单个单元格的背景颜色。</a:t>
            </a:r>
          </a:p>
          <a:p>
            <a:pPr marL="452438" lvl="0" indent="0">
              <a:buSzPct val="80000"/>
              <a:buNone/>
            </a:pPr>
            <a:endParaRPr lang="en-US" altLang="zh-CN" sz="1600" dirty="0"/>
          </a:p>
          <a:p>
            <a:pPr marL="452438" lvl="0" indent="0">
              <a:buSzPct val="80000"/>
              <a:buNone/>
            </a:pPr>
            <a:endParaRPr lang="en-US" altLang="zh-CN" sz="1600" dirty="0"/>
          </a:p>
          <a:p>
            <a:pPr marL="452438" lvl="0" indent="0">
              <a:buSzPct val="80000"/>
              <a:buNone/>
            </a:pPr>
            <a:endParaRPr lang="en-US" altLang="zh-CN" sz="1600" dirty="0"/>
          </a:p>
          <a:p>
            <a:pPr marL="452438" lvl="0" indent="0">
              <a:buSzPct val="80000"/>
              <a:buNone/>
            </a:pPr>
            <a:endParaRPr lang="en-US" altLang="zh-CN" sz="1600" dirty="0"/>
          </a:p>
          <a:p>
            <a:pPr marL="452438" lvl="0" indent="0">
              <a:buSzPct val="80000"/>
              <a:buNone/>
            </a:pPr>
            <a:endParaRPr lang="en-US" altLang="zh-CN" sz="1600" dirty="0"/>
          </a:p>
          <a:p>
            <a:pPr marL="452438" lvl="0" indent="0">
              <a:buSzPct val="80000"/>
              <a:buNone/>
            </a:pPr>
            <a:endParaRPr lang="en-US" altLang="zh-CN" sz="1600" dirty="0"/>
          </a:p>
          <a:p>
            <a:pPr marL="452438" lvl="0" indent="0">
              <a:buSzPct val="80000"/>
              <a:buNone/>
            </a:pPr>
            <a:endParaRPr lang="en-US" altLang="zh-CN" sz="1600" dirty="0"/>
          </a:p>
          <a:p>
            <a:pPr marL="452438" lvl="0" indent="0">
              <a:buSzPct val="80000"/>
              <a:buNone/>
            </a:pPr>
            <a:r>
              <a:rPr lang="en-US" altLang="zh-CN" sz="2000" b="0" dirty="0"/>
              <a:t>	</a:t>
            </a:r>
            <a:r>
              <a:rPr lang="zh-CN" altLang="en-US" sz="2000" b="0" dirty="0"/>
              <a:t>这些类可被应用到 </a:t>
            </a:r>
            <a:r>
              <a:rPr lang="en-US" altLang="zh-CN" sz="2000" b="0" dirty="0"/>
              <a:t>&lt;</a:t>
            </a:r>
            <a:r>
              <a:rPr lang="en-US" altLang="zh-CN" sz="2000" b="0" dirty="0" err="1"/>
              <a:t>tr</a:t>
            </a:r>
            <a:r>
              <a:rPr lang="en-US" altLang="zh-CN" sz="2000" b="0" dirty="0"/>
              <a:t>&gt;</a:t>
            </a:r>
            <a:r>
              <a:rPr lang="zh-CN" altLang="en-US" sz="2000" b="0" dirty="0"/>
              <a:t>、</a:t>
            </a:r>
            <a:r>
              <a:rPr lang="en-US" altLang="zh-CN" sz="2000" b="0" dirty="0"/>
              <a:t>&lt;td&gt; </a:t>
            </a:r>
            <a:r>
              <a:rPr lang="zh-CN" altLang="en-US" sz="2000" b="0" dirty="0"/>
              <a:t>或 </a:t>
            </a:r>
            <a:r>
              <a:rPr lang="en-US" altLang="zh-CN" sz="2000" b="0" dirty="0"/>
              <a:t>&lt;</a:t>
            </a:r>
            <a:r>
              <a:rPr lang="en-US" altLang="zh-CN" sz="2000" b="0" dirty="0" err="1"/>
              <a:t>th</a:t>
            </a:r>
            <a:r>
              <a:rPr lang="en-US" altLang="zh-CN" sz="2000" b="0" dirty="0"/>
              <a:t>&gt;</a:t>
            </a:r>
            <a:r>
              <a:rPr lang="zh-CN" altLang="en-US" sz="2000" b="0" dirty="0"/>
              <a:t>。</a:t>
            </a:r>
            <a:endParaRPr lang="en-US" altLang="zh-CN" sz="2000" b="0" dirty="0"/>
          </a:p>
          <a:p>
            <a:pPr marL="981075" lvl="0" indent="-258763">
              <a:buSzPct val="80000"/>
              <a:buFont typeface="Wingdings" panose="05000000000000000000" pitchFamily="2" charset="2"/>
              <a:buChar char="u"/>
            </a:pPr>
            <a:r>
              <a:rPr lang="zh-CN" altLang="en-US" sz="2000" dirty="0"/>
              <a:t>实例</a:t>
            </a:r>
            <a:endParaRPr lang="en-US" altLang="zh-CN" sz="2000" dirty="0"/>
          </a:p>
          <a:p>
            <a:pPr marL="981075" lvl="0" indent="-258763">
              <a:buSzPct val="80000"/>
              <a:buFont typeface="Wingdings" panose="05000000000000000000" pitchFamily="2" charset="2"/>
              <a:buChar char="u"/>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616" y="1988840"/>
            <a:ext cx="7580575" cy="1944216"/>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612" y="4761202"/>
            <a:ext cx="7019925" cy="1720047"/>
          </a:xfrm>
          <a:prstGeom prst="rect">
            <a:avLst/>
          </a:prstGeom>
        </p:spPr>
      </p:pic>
    </p:spTree>
    <p:extLst>
      <p:ext uri="{BB962C8B-B14F-4D97-AF65-F5344CB8AC3E}">
        <p14:creationId xmlns:p14="http://schemas.microsoft.com/office/powerpoint/2010/main" val="3779581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314222"/>
          </a:xfrm>
        </p:spPr>
        <p:txBody>
          <a:bodyPr/>
          <a:lstStyle/>
          <a:p>
            <a:pPr marL="722312" lvl="0" indent="0">
              <a:buSzPct val="80000"/>
              <a:buNone/>
            </a:pPr>
            <a:endParaRPr lang="en-US" altLang="zh-CN" sz="2000" b="0" dirty="0"/>
          </a:p>
          <a:p>
            <a:pPr marL="722312" lvl="0" indent="0">
              <a:buSzPct val="80000"/>
              <a:buNone/>
            </a:pPr>
            <a:endParaRPr lang="en-US" altLang="zh-CN" sz="2000" b="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696" y="1266675"/>
            <a:ext cx="5743575" cy="5114925"/>
          </a:xfrm>
          <a:prstGeom prst="rect">
            <a:avLst/>
          </a:prstGeom>
        </p:spPr>
      </p:pic>
    </p:spTree>
    <p:extLst>
      <p:ext uri="{BB962C8B-B14F-4D97-AF65-F5344CB8AC3E}">
        <p14:creationId xmlns:p14="http://schemas.microsoft.com/office/powerpoint/2010/main" val="377958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314222"/>
          </a:xfrm>
        </p:spPr>
        <p:txBody>
          <a:bodyPr/>
          <a:lstStyle/>
          <a:p>
            <a:pPr marL="968375">
              <a:buSzPct val="80000"/>
              <a:buFont typeface="Wingdings" panose="05000000000000000000" pitchFamily="2" charset="2"/>
              <a:buChar char="n"/>
            </a:pPr>
            <a:r>
              <a:rPr lang="zh-CN" altLang="en-US" dirty="0"/>
              <a:t>响应式表格</a:t>
            </a:r>
            <a:endParaRPr lang="en-US" altLang="zh-CN" dirty="0"/>
          </a:p>
          <a:p>
            <a:pPr marL="625475" lvl="0" indent="0">
              <a:buSzPct val="80000"/>
              <a:buNone/>
            </a:pPr>
            <a:r>
              <a:rPr lang="zh-CN" altLang="en-US" sz="2000" b="0" dirty="0">
                <a:solidFill>
                  <a:srgbClr val="000000"/>
                </a:solidFill>
              </a:rPr>
              <a:t>       将任何 </a:t>
            </a:r>
            <a:r>
              <a:rPr lang="en-US" altLang="zh-CN" sz="2000" b="0" dirty="0">
                <a:solidFill>
                  <a:srgbClr val="000000"/>
                </a:solidFill>
              </a:rPr>
              <a:t>.table </a:t>
            </a:r>
            <a:r>
              <a:rPr lang="zh-CN" altLang="en-US" sz="2000" b="0" dirty="0">
                <a:solidFill>
                  <a:srgbClr val="000000"/>
                </a:solidFill>
              </a:rPr>
              <a:t>元素包裹在 </a:t>
            </a:r>
            <a:r>
              <a:rPr lang="en-US" altLang="zh-CN" sz="2000" b="0" dirty="0">
                <a:solidFill>
                  <a:srgbClr val="000000"/>
                </a:solidFill>
              </a:rPr>
              <a:t>.table-responsive </a:t>
            </a:r>
            <a:r>
              <a:rPr lang="zh-CN" altLang="en-US" sz="2000" b="0" dirty="0">
                <a:solidFill>
                  <a:srgbClr val="000000"/>
                </a:solidFill>
              </a:rPr>
              <a:t>元素内，即可创建响应式表格，其会在小屏幕设备上（小于</a:t>
            </a:r>
            <a:r>
              <a:rPr lang="en-US" altLang="zh-CN" sz="2000" b="0" dirty="0">
                <a:solidFill>
                  <a:srgbClr val="000000"/>
                </a:solidFill>
              </a:rPr>
              <a:t>768px</a:t>
            </a:r>
            <a:r>
              <a:rPr lang="zh-CN" altLang="en-US" sz="2000" b="0" dirty="0">
                <a:solidFill>
                  <a:srgbClr val="000000"/>
                </a:solidFill>
              </a:rPr>
              <a:t>）水平滚动。当屏幕大于 </a:t>
            </a:r>
            <a:r>
              <a:rPr lang="en-US" altLang="zh-CN" sz="2000" b="0" dirty="0">
                <a:solidFill>
                  <a:srgbClr val="000000"/>
                </a:solidFill>
              </a:rPr>
              <a:t>768px </a:t>
            </a:r>
            <a:r>
              <a:rPr lang="zh-CN" altLang="en-US" sz="2000" b="0" dirty="0">
                <a:solidFill>
                  <a:srgbClr val="000000"/>
                </a:solidFill>
              </a:rPr>
              <a:t>宽度时，水平滚动条消失。</a:t>
            </a:r>
          </a:p>
          <a:p>
            <a:pPr marL="981075" lvl="0" indent="-258763">
              <a:buSzPct val="80000"/>
              <a:buFont typeface="Wingdings" panose="05000000000000000000" pitchFamily="2" charset="2"/>
              <a:buChar char="u"/>
            </a:pPr>
            <a:r>
              <a:rPr lang="zh-CN" altLang="en-US" sz="2000" dirty="0"/>
              <a:t>实例</a:t>
            </a:r>
            <a:endParaRPr lang="en-US" altLang="zh-CN" sz="2000" dirty="0"/>
          </a:p>
          <a:p>
            <a:pPr marL="981075" lvl="0" indent="-258763">
              <a:buSzPct val="80000"/>
              <a:buFont typeface="Wingdings" panose="05000000000000000000" pitchFamily="2" charset="2"/>
              <a:buChar char="u"/>
            </a:pPr>
            <a:endParaRPr lang="en-US" altLang="zh-CN" sz="2000" b="0" dirty="0"/>
          </a:p>
          <a:p>
            <a:pPr marL="981075" lvl="0" indent="-258763">
              <a:buSzPct val="80000"/>
              <a:buFont typeface="Wingdings" panose="05000000000000000000" pitchFamily="2" charset="2"/>
              <a:buChar char="u"/>
            </a:pPr>
            <a:endParaRPr lang="en-US" altLang="zh-CN" sz="2000" b="0" dirty="0"/>
          </a:p>
          <a:p>
            <a:pPr marL="981075" lvl="0" indent="-258763">
              <a:buSzPct val="80000"/>
              <a:buFont typeface="Wingdings" panose="05000000000000000000" pitchFamily="2" charset="2"/>
              <a:buChar char="u"/>
            </a:pPr>
            <a:endParaRPr lang="en-US" altLang="zh-CN" sz="2000" b="0" dirty="0"/>
          </a:p>
          <a:p>
            <a:pPr marL="981075" lvl="0" indent="-258763">
              <a:buSzPct val="80000"/>
              <a:buFont typeface="Wingdings" panose="05000000000000000000" pitchFamily="2" charset="2"/>
              <a:buChar char="u"/>
            </a:pPr>
            <a:endParaRPr lang="en-US" altLang="zh-CN" sz="2000" b="0" dirty="0"/>
          </a:p>
          <a:p>
            <a:pPr marL="981075" lvl="0" indent="-258763">
              <a:buSzPct val="80000"/>
              <a:buFont typeface="Wingdings" panose="05000000000000000000" pitchFamily="2" charset="2"/>
              <a:buChar char="u"/>
            </a:pPr>
            <a:endParaRPr lang="en-US" altLang="zh-CN" sz="2000" b="0" dirty="0"/>
          </a:p>
          <a:p>
            <a:pPr marL="981075" lvl="0" indent="-258763">
              <a:buSzPct val="80000"/>
              <a:buFont typeface="Wingdings" panose="05000000000000000000" pitchFamily="2" charset="2"/>
              <a:buChar char="u"/>
            </a:pPr>
            <a:endParaRPr lang="en-US" altLang="zh-CN" sz="2000" b="0" dirty="0"/>
          </a:p>
          <a:p>
            <a:pPr marL="722312" lvl="0" indent="0">
              <a:buSzPct val="80000"/>
              <a:buNone/>
            </a:pPr>
            <a:endParaRPr lang="en-US" altLang="zh-CN" sz="2000" b="0" dirty="0"/>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846" y="3068960"/>
            <a:ext cx="6972300" cy="2514600"/>
          </a:xfrm>
          <a:prstGeom prst="rect">
            <a:avLst/>
          </a:prstGeom>
        </p:spPr>
      </p:pic>
    </p:spTree>
    <p:extLst>
      <p:ext uri="{BB962C8B-B14F-4D97-AF65-F5344CB8AC3E}">
        <p14:creationId xmlns:p14="http://schemas.microsoft.com/office/powerpoint/2010/main" val="3065589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2.5 Bootstrap </a:t>
            </a:r>
            <a:r>
              <a:rPr lang="zh-CN" altLang="en-US" sz="2800" dirty="0"/>
              <a:t>表格</a:t>
            </a:r>
          </a:p>
        </p:txBody>
      </p:sp>
      <p:sp>
        <p:nvSpPr>
          <p:cNvPr id="3" name="内容占位符 2"/>
          <p:cNvSpPr>
            <a:spLocks noGrp="1"/>
          </p:cNvSpPr>
          <p:nvPr>
            <p:ph idx="1"/>
          </p:nvPr>
        </p:nvSpPr>
        <p:spPr>
          <a:xfrm>
            <a:off x="488504" y="1167027"/>
            <a:ext cx="8856984" cy="5314222"/>
          </a:xfrm>
        </p:spPr>
        <p:txBody>
          <a:bodyPr/>
          <a:lstStyle/>
          <a:p>
            <a:pPr marL="722312" lvl="0" indent="0">
              <a:buSzPct val="80000"/>
              <a:buNone/>
            </a:pPr>
            <a:endParaRPr lang="en-US" altLang="zh-CN" sz="2000" b="0" dirty="0"/>
          </a:p>
          <a:p>
            <a:pPr marL="722312" lvl="0" indent="0">
              <a:buSzPct val="80000"/>
              <a:buNone/>
            </a:pPr>
            <a:endParaRPr lang="en-US" altLang="zh-CN" sz="2000" b="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421" y="1167027"/>
            <a:ext cx="6915150" cy="5534025"/>
          </a:xfrm>
          <a:prstGeom prst="rect">
            <a:avLst/>
          </a:prstGeom>
        </p:spPr>
      </p:pic>
    </p:spTree>
    <p:extLst>
      <p:ext uri="{BB962C8B-B14F-4D97-AF65-F5344CB8AC3E}">
        <p14:creationId xmlns:p14="http://schemas.microsoft.com/office/powerpoint/2010/main" val="3116095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20610"/>
            <a:ext cx="8856984" cy="5760640"/>
          </a:xfrm>
        </p:spPr>
        <p:txBody>
          <a:bodyPr/>
          <a:lstStyle/>
          <a:p>
            <a:pPr marL="714375" indent="-266700">
              <a:buSzPct val="80000"/>
              <a:buFont typeface="Wingdings" panose="05000000000000000000" pitchFamily="2" charset="2"/>
              <a:buChar char="n"/>
            </a:pPr>
            <a:r>
              <a:rPr lang="zh-CN" altLang="en-US" dirty="0"/>
              <a:t>基本实例</a:t>
            </a:r>
            <a:endParaRPr lang="en-US" altLang="zh-CN" dirty="0"/>
          </a:p>
          <a:p>
            <a:pPr marL="447675" indent="0">
              <a:buSzPct val="80000"/>
              <a:buNone/>
            </a:pPr>
            <a:r>
              <a:rPr lang="zh-CN" altLang="en-US" sz="1800" b="0" dirty="0"/>
              <a:t>单独的表单控件会被自动赋予一些全局样式。所有设置了 </a:t>
            </a:r>
            <a:r>
              <a:rPr lang="en-US" altLang="zh-CN" sz="1800" b="0" dirty="0"/>
              <a:t>.form-control </a:t>
            </a:r>
            <a:r>
              <a:rPr lang="zh-CN" altLang="en-US" sz="1800" b="0" dirty="0"/>
              <a:t>类的 </a:t>
            </a:r>
            <a:r>
              <a:rPr lang="en-US" altLang="zh-CN" sz="1800" b="0" dirty="0"/>
              <a:t>&lt;input&gt;</a:t>
            </a:r>
            <a:r>
              <a:rPr lang="zh-CN" altLang="en-US" sz="1800" b="0" dirty="0"/>
              <a:t>、</a:t>
            </a:r>
            <a:r>
              <a:rPr lang="en-US" altLang="zh-CN" sz="1800" b="0" dirty="0"/>
              <a:t>&lt;</a:t>
            </a:r>
            <a:r>
              <a:rPr lang="en-US" altLang="zh-CN" sz="1800" b="0" dirty="0" err="1"/>
              <a:t>textarea</a:t>
            </a:r>
            <a:r>
              <a:rPr lang="en-US" altLang="zh-CN" sz="1800" b="0" dirty="0"/>
              <a:t>&gt; </a:t>
            </a:r>
            <a:r>
              <a:rPr lang="zh-CN" altLang="en-US" sz="1800" b="0" dirty="0"/>
              <a:t>和 </a:t>
            </a:r>
            <a:r>
              <a:rPr lang="en-US" altLang="zh-CN" sz="1800" b="0" dirty="0"/>
              <a:t>&lt;select&gt; </a:t>
            </a:r>
            <a:r>
              <a:rPr lang="zh-CN" altLang="en-US" sz="1800" b="0" dirty="0"/>
              <a:t>元素都将被默认设置宽度属性为 </a:t>
            </a:r>
            <a:r>
              <a:rPr lang="en-US" altLang="zh-CN" sz="1800" b="0" dirty="0"/>
              <a:t>width: 100%;</a:t>
            </a:r>
            <a:r>
              <a:rPr lang="zh-CN" altLang="en-US" sz="1800" b="0" dirty="0"/>
              <a:t>。 将 </a:t>
            </a:r>
            <a:r>
              <a:rPr lang="en-US" altLang="zh-CN" sz="1800" b="0" dirty="0"/>
              <a:t>label </a:t>
            </a:r>
            <a:r>
              <a:rPr lang="zh-CN" altLang="en-US" sz="1800" b="0" dirty="0"/>
              <a:t>元素和前面提到的控件包裹在 </a:t>
            </a:r>
            <a:r>
              <a:rPr lang="en-US" altLang="zh-CN" sz="1800" b="0" dirty="0"/>
              <a:t>.form-group </a:t>
            </a:r>
            <a:r>
              <a:rPr lang="zh-CN" altLang="en-US" sz="1800" b="0" dirty="0"/>
              <a:t>中可以获得最好的排列。</a:t>
            </a:r>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4" name="Picture 5" descr="1"/>
          <p:cNvPicPr>
            <a:picLocks noChangeAspect="1" noChangeArrowheads="1"/>
          </p:cNvPicPr>
          <p:nvPr/>
        </p:nvPicPr>
        <p:blipFill>
          <a:blip r:embed="rId2"/>
          <a:srcRect/>
          <a:stretch>
            <a:fillRect/>
          </a:stretch>
        </p:blipFill>
        <p:spPr bwMode="auto">
          <a:xfrm>
            <a:off x="1513782" y="2307068"/>
            <a:ext cx="6806427" cy="4362292"/>
          </a:xfrm>
          <a:prstGeom prst="rect">
            <a:avLst/>
          </a:prstGeom>
          <a:noFill/>
        </p:spPr>
      </p:pic>
    </p:spTree>
    <p:extLst>
      <p:ext uri="{BB962C8B-B14F-4D97-AF65-F5344CB8AC3E}">
        <p14:creationId xmlns:p14="http://schemas.microsoft.com/office/powerpoint/2010/main" val="267936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buNone/>
            </a:pPr>
            <a:r>
              <a:rPr lang="en-US" altLang="zh-CN" dirty="0"/>
              <a:t>1 Bootstrap</a:t>
            </a:r>
            <a:r>
              <a:rPr lang="zh-CN" altLang="en-US" dirty="0"/>
              <a:t>简介</a:t>
            </a:r>
            <a:endParaRPr lang="en-US" altLang="zh-CN" dirty="0"/>
          </a:p>
        </p:txBody>
      </p:sp>
      <p:sp>
        <p:nvSpPr>
          <p:cNvPr id="3" name="内容占位符 2"/>
          <p:cNvSpPr>
            <a:spLocks noGrp="1"/>
          </p:cNvSpPr>
          <p:nvPr>
            <p:ph idx="1"/>
          </p:nvPr>
        </p:nvSpPr>
        <p:spPr/>
        <p:txBody>
          <a:bodyPr/>
          <a:lstStyle/>
          <a:p>
            <a:pPr lvl="1">
              <a:buSzPct val="80000"/>
              <a:buFont typeface="Wingdings" panose="05000000000000000000" pitchFamily="2" charset="2"/>
              <a:buChar char="n"/>
            </a:pPr>
            <a:r>
              <a:rPr lang="zh-CN" altLang="en-US" sz="2400" b="1" dirty="0"/>
              <a:t>优势</a:t>
            </a:r>
            <a:endParaRPr lang="en-US" altLang="zh-CN" sz="2400" b="1" dirty="0"/>
          </a:p>
          <a:p>
            <a:pPr lvl="1">
              <a:buFont typeface="Arial" panose="020B0604020202020204" pitchFamily="34" charset="0"/>
              <a:buChar char="•"/>
            </a:pPr>
            <a:r>
              <a:rPr lang="zh-CN" altLang="en-US" dirty="0"/>
              <a:t>支持响应式开发 </a:t>
            </a:r>
            <a:endParaRPr lang="en-US" altLang="zh-CN" dirty="0"/>
          </a:p>
          <a:p>
            <a:pPr lvl="1">
              <a:buFont typeface="Arial" panose="020B0604020202020204" pitchFamily="34" charset="0"/>
              <a:buChar char="•"/>
            </a:pPr>
            <a:r>
              <a:rPr lang="zh-CN" altLang="en-US" dirty="0"/>
              <a:t>丰富的组件</a:t>
            </a:r>
            <a:endParaRPr lang="en-US" altLang="zh-CN" dirty="0"/>
          </a:p>
          <a:p>
            <a:pPr lvl="1">
              <a:buFont typeface="Arial" panose="020B0604020202020204" pitchFamily="34" charset="0"/>
              <a:buChar char="•"/>
            </a:pPr>
            <a:r>
              <a:rPr lang="zh-CN" altLang="en-US" dirty="0"/>
              <a:t>高大上：界面美观大方上档次</a:t>
            </a:r>
          </a:p>
          <a:p>
            <a:pPr lvl="1">
              <a:buFont typeface="Arial" panose="020B0604020202020204" pitchFamily="34" charset="0"/>
              <a:buChar char="•"/>
            </a:pPr>
            <a:r>
              <a:rPr lang="zh-CN" altLang="en-US" dirty="0"/>
              <a:t>已应用于电视互动管理后台</a:t>
            </a:r>
          </a:p>
          <a:p>
            <a:pPr lvl="1">
              <a:buFont typeface="Arial" panose="020B0604020202020204" pitchFamily="34" charset="0"/>
              <a:buChar char="•"/>
            </a:pPr>
            <a:r>
              <a:rPr lang="zh-CN" altLang="en-US" dirty="0"/>
              <a:t>未来向所有平台、项目中推广 </a:t>
            </a:r>
          </a:p>
          <a:p>
            <a:pPr marL="0" indent="0">
              <a:buNone/>
            </a:pPr>
            <a:endParaRPr lang="en-US" altLang="zh-CN" sz="2000" b="0" dirty="0"/>
          </a:p>
        </p:txBody>
      </p:sp>
    </p:spTree>
    <p:extLst>
      <p:ext uri="{BB962C8B-B14F-4D97-AF65-F5344CB8AC3E}">
        <p14:creationId xmlns:p14="http://schemas.microsoft.com/office/powerpoint/2010/main" val="9756522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20610"/>
            <a:ext cx="8856984" cy="5760640"/>
          </a:xfrm>
        </p:spPr>
        <p:txBody>
          <a:bodyPr/>
          <a:lstStyle/>
          <a:p>
            <a:pPr marL="714375" indent="-266700">
              <a:buSzPct val="80000"/>
              <a:buFont typeface="Wingdings" panose="05000000000000000000" pitchFamily="2" charset="2"/>
              <a:buChar char="n"/>
            </a:pPr>
            <a:r>
              <a:rPr lang="zh-CN" altLang="en-US" dirty="0"/>
              <a:t>内联表单</a:t>
            </a:r>
            <a:endParaRPr lang="en-US" altLang="zh-CN" dirty="0"/>
          </a:p>
          <a:p>
            <a:pPr marL="714375" lvl="0" indent="0">
              <a:buSzPct val="80000"/>
              <a:buFont typeface="Wingdings" panose="05000000000000000000" pitchFamily="2" charset="2"/>
              <a:buChar char="l"/>
            </a:pPr>
            <a:r>
              <a:rPr lang="zh-CN" altLang="en-US" sz="2000" b="0" dirty="0"/>
              <a:t>  为 </a:t>
            </a:r>
            <a:r>
              <a:rPr lang="en-US" altLang="zh-CN" sz="2000" b="0" dirty="0"/>
              <a:t>&lt;form&gt; </a:t>
            </a:r>
            <a:r>
              <a:rPr lang="zh-CN" altLang="en-US" sz="2000" b="0" dirty="0"/>
              <a:t>元素添加 </a:t>
            </a:r>
            <a:r>
              <a:rPr lang="en-US" altLang="zh-CN" sz="2000" b="0" dirty="0"/>
              <a:t>.form-inline </a:t>
            </a:r>
            <a:r>
              <a:rPr lang="zh-CN" altLang="en-US" sz="2000" b="0" dirty="0"/>
              <a:t>类可使其内容左对齐并且表现为 </a:t>
            </a:r>
            <a:r>
              <a:rPr lang="en-US" altLang="zh-CN" sz="2000" b="0" dirty="0"/>
              <a:t>inline-block </a:t>
            </a:r>
            <a:r>
              <a:rPr lang="zh-CN" altLang="en-US" sz="2000" b="0" dirty="0"/>
              <a:t>级别的控件。只适用于视口（</a:t>
            </a:r>
            <a:r>
              <a:rPr lang="en-US" altLang="zh-CN" sz="2000" b="0" dirty="0"/>
              <a:t>viewport</a:t>
            </a:r>
            <a:r>
              <a:rPr lang="zh-CN" altLang="en-US" sz="2000" b="0" dirty="0"/>
              <a:t>）至少在 </a:t>
            </a:r>
            <a:r>
              <a:rPr lang="en-US" altLang="zh-CN" sz="2000" b="0" dirty="0"/>
              <a:t>768px </a:t>
            </a:r>
            <a:r>
              <a:rPr lang="zh-CN" altLang="en-US" sz="2000" b="0" dirty="0"/>
              <a:t>宽度时（视口宽度再小的话就会使表单折叠）。</a:t>
            </a:r>
          </a:p>
          <a:p>
            <a:pPr marL="1065212" lvl="0">
              <a:buSzPct val="80000"/>
              <a:buFont typeface="Wingdings" panose="05000000000000000000" pitchFamily="2" charset="2"/>
              <a:buChar char="l"/>
            </a:pPr>
            <a:r>
              <a:rPr lang="zh-CN" altLang="en-US" sz="2000" b="0" dirty="0"/>
              <a:t>需要手动设置宽度</a:t>
            </a:r>
          </a:p>
          <a:p>
            <a:pPr marL="722312" lvl="0" indent="0">
              <a:buSzPct val="80000"/>
              <a:buNone/>
            </a:pPr>
            <a:r>
              <a:rPr lang="zh-CN" altLang="en-US" sz="2000" b="0" dirty="0"/>
              <a:t>       在 </a:t>
            </a:r>
            <a:r>
              <a:rPr lang="en-US" altLang="zh-CN" sz="2000" b="0" dirty="0"/>
              <a:t>Bootstrap </a:t>
            </a:r>
            <a:r>
              <a:rPr lang="zh-CN" altLang="en-US" sz="2000" b="0" dirty="0"/>
              <a:t>中，输入框和单选</a:t>
            </a:r>
            <a:r>
              <a:rPr lang="en-US" altLang="zh-CN" sz="2000" b="0" dirty="0"/>
              <a:t>/</a:t>
            </a:r>
            <a:r>
              <a:rPr lang="zh-CN" altLang="en-US" sz="2000" b="0" dirty="0"/>
              <a:t>多选框控件默认被设置为 </a:t>
            </a:r>
            <a:r>
              <a:rPr lang="en-US" altLang="zh-CN" sz="2000" b="0" dirty="0"/>
              <a:t>width: 100%; </a:t>
            </a:r>
            <a:r>
              <a:rPr lang="zh-CN" altLang="en-US" sz="2000" b="0" dirty="0"/>
              <a:t>宽度。在内联表单，我们将这些元素的宽度设置为 </a:t>
            </a:r>
            <a:r>
              <a:rPr lang="en-US" altLang="zh-CN" sz="2000" b="0" dirty="0"/>
              <a:t>width: auto;</a:t>
            </a:r>
            <a:r>
              <a:rPr lang="zh-CN" altLang="en-US" sz="2000" b="0" dirty="0"/>
              <a:t>，因此，多个控件可以排列在同一行。根据你的布局需求，可能需要一些额外的定制化组件。</a:t>
            </a:r>
          </a:p>
          <a:p>
            <a:pPr marL="1065212" lvl="0">
              <a:buSzPct val="80000"/>
              <a:buFont typeface="Wingdings" panose="05000000000000000000" pitchFamily="2" charset="2"/>
              <a:buChar char="l"/>
            </a:pPr>
            <a:r>
              <a:rPr lang="zh-CN" altLang="en-US" sz="2000" b="0" dirty="0"/>
              <a:t>一定要添加 </a:t>
            </a:r>
            <a:r>
              <a:rPr lang="en-US" altLang="zh-CN" sz="2000" b="0" dirty="0"/>
              <a:t>label </a:t>
            </a:r>
            <a:r>
              <a:rPr lang="zh-CN" altLang="en-US" sz="2000" b="0" dirty="0"/>
              <a:t>标签</a:t>
            </a:r>
          </a:p>
          <a:p>
            <a:pPr marL="722312" lvl="0" indent="0">
              <a:buSzPct val="80000"/>
              <a:buNone/>
            </a:pPr>
            <a:r>
              <a:rPr lang="zh-CN" altLang="en-US" sz="2000" b="0" dirty="0"/>
              <a:t>       如果你没有为每个输入控件设置 </a:t>
            </a:r>
            <a:r>
              <a:rPr lang="en-US" altLang="zh-CN" sz="2000" b="0" dirty="0"/>
              <a:t>label </a:t>
            </a:r>
            <a:r>
              <a:rPr lang="zh-CN" altLang="en-US" sz="2000" b="0" dirty="0"/>
              <a:t>标签，屏幕阅读器将无法正确识别。对于这些内联表单，你可以通过为 </a:t>
            </a:r>
            <a:r>
              <a:rPr lang="en-US" altLang="zh-CN" sz="2000" b="0" dirty="0"/>
              <a:t>label </a:t>
            </a:r>
            <a:r>
              <a:rPr lang="zh-CN" altLang="en-US" sz="2000" b="0" dirty="0"/>
              <a:t>设置 </a:t>
            </a:r>
            <a:r>
              <a:rPr lang="en-US" altLang="zh-CN" sz="2000" b="0" dirty="0"/>
              <a:t>.</a:t>
            </a:r>
            <a:r>
              <a:rPr lang="en-US" altLang="zh-CN" sz="2000" b="0" dirty="0" err="1"/>
              <a:t>sr</a:t>
            </a:r>
            <a:r>
              <a:rPr lang="en-US" altLang="zh-CN" sz="2000" b="0" dirty="0"/>
              <a:t>-only </a:t>
            </a:r>
            <a:r>
              <a:rPr lang="zh-CN" altLang="en-US" sz="2000" b="0" dirty="0"/>
              <a:t>类将其隐藏。</a:t>
            </a:r>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spTree>
    <p:extLst>
      <p:ext uri="{BB962C8B-B14F-4D97-AF65-F5344CB8AC3E}">
        <p14:creationId xmlns:p14="http://schemas.microsoft.com/office/powerpoint/2010/main" val="3812987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20610"/>
            <a:ext cx="8856984" cy="5760640"/>
          </a:xfrm>
        </p:spPr>
        <p:txBody>
          <a:bodyPr/>
          <a:lstStyle/>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4" name="Picture 6" descr="1"/>
          <p:cNvPicPr>
            <a:picLocks noChangeAspect="1" noChangeArrowheads="1"/>
          </p:cNvPicPr>
          <p:nvPr/>
        </p:nvPicPr>
        <p:blipFill>
          <a:blip r:embed="rId2"/>
          <a:srcRect/>
          <a:stretch>
            <a:fillRect/>
          </a:stretch>
        </p:blipFill>
        <p:spPr bwMode="auto">
          <a:xfrm>
            <a:off x="970344" y="1052736"/>
            <a:ext cx="8354953" cy="5328592"/>
          </a:xfrm>
          <a:prstGeom prst="rect">
            <a:avLst/>
          </a:prstGeom>
          <a:noFill/>
        </p:spPr>
      </p:pic>
    </p:spTree>
    <p:extLst>
      <p:ext uri="{BB962C8B-B14F-4D97-AF65-F5344CB8AC3E}">
        <p14:creationId xmlns:p14="http://schemas.microsoft.com/office/powerpoint/2010/main" val="4275324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20610"/>
            <a:ext cx="8856984" cy="5760640"/>
          </a:xfrm>
        </p:spPr>
        <p:txBody>
          <a:bodyPr/>
          <a:lstStyle/>
          <a:p>
            <a:pPr marL="714375" indent="-266700">
              <a:buSzPct val="80000"/>
              <a:buFont typeface="Wingdings" panose="05000000000000000000" pitchFamily="2" charset="2"/>
              <a:buChar char="n"/>
            </a:pPr>
            <a:r>
              <a:rPr lang="zh-CN" altLang="en-US" dirty="0"/>
              <a:t>水平排列的表单</a:t>
            </a:r>
            <a:endParaRPr lang="en-US" altLang="zh-CN" dirty="0"/>
          </a:p>
          <a:p>
            <a:pPr marL="722312" lvl="0" indent="0">
              <a:buSzPct val="80000"/>
              <a:buNone/>
            </a:pPr>
            <a:r>
              <a:rPr lang="zh-CN" altLang="en-US" sz="1800" b="0" dirty="0"/>
              <a:t>       通过为表单添加 </a:t>
            </a:r>
            <a:r>
              <a:rPr lang="en-US" altLang="zh-CN" sz="1800" b="0" dirty="0"/>
              <a:t>.form-horizontal </a:t>
            </a:r>
            <a:r>
              <a:rPr lang="zh-CN" altLang="en-US" sz="1800" b="0" dirty="0"/>
              <a:t>类，并联合使用 </a:t>
            </a:r>
            <a:r>
              <a:rPr lang="en-US" altLang="zh-CN" sz="1800" b="0" dirty="0"/>
              <a:t>Bootstrap </a:t>
            </a:r>
            <a:r>
              <a:rPr lang="zh-CN" altLang="en-US" sz="1800" b="0" dirty="0"/>
              <a:t>预置的栅格类，可以将 </a:t>
            </a:r>
            <a:r>
              <a:rPr lang="en-US" altLang="zh-CN" sz="1800" b="0" dirty="0"/>
              <a:t>label </a:t>
            </a:r>
            <a:r>
              <a:rPr lang="zh-CN" altLang="en-US" sz="1800" b="0" dirty="0"/>
              <a:t>标签和控件组水平并排布局。这样做将改变 </a:t>
            </a:r>
            <a:r>
              <a:rPr lang="en-US" altLang="zh-CN" sz="1800" b="0" dirty="0"/>
              <a:t>.form-group </a:t>
            </a:r>
            <a:r>
              <a:rPr lang="zh-CN" altLang="en-US" sz="1800" b="0" dirty="0"/>
              <a:t>的行为，使其表现为栅格系统中的行（</a:t>
            </a:r>
            <a:r>
              <a:rPr lang="en-US" altLang="zh-CN" sz="1800" b="0" dirty="0"/>
              <a:t>row</a:t>
            </a:r>
            <a:r>
              <a:rPr lang="zh-CN" altLang="en-US" sz="1800" b="0" dirty="0"/>
              <a:t>），因此就无需再额外添加 </a:t>
            </a:r>
            <a:r>
              <a:rPr lang="en-US" altLang="zh-CN" sz="1800" b="0" dirty="0"/>
              <a:t>.row </a:t>
            </a:r>
            <a:r>
              <a:rPr lang="zh-CN" altLang="en-US" sz="1800" b="0" dirty="0"/>
              <a:t>了。 </a:t>
            </a:r>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4" name="Picture 6" descr="1"/>
          <p:cNvPicPr>
            <a:picLocks noChangeAspect="1" noChangeArrowheads="1"/>
          </p:cNvPicPr>
          <p:nvPr/>
        </p:nvPicPr>
        <p:blipFill>
          <a:blip r:embed="rId2"/>
          <a:srcRect/>
          <a:stretch>
            <a:fillRect/>
          </a:stretch>
        </p:blipFill>
        <p:spPr bwMode="auto">
          <a:xfrm>
            <a:off x="1928664" y="2060848"/>
            <a:ext cx="6336704" cy="4608512"/>
          </a:xfrm>
          <a:prstGeom prst="rect">
            <a:avLst/>
          </a:prstGeom>
          <a:noFill/>
        </p:spPr>
      </p:pic>
    </p:spTree>
    <p:extLst>
      <p:ext uri="{BB962C8B-B14F-4D97-AF65-F5344CB8AC3E}">
        <p14:creationId xmlns:p14="http://schemas.microsoft.com/office/powerpoint/2010/main" val="248814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556" y="476672"/>
            <a:ext cx="8224767" cy="720080"/>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1268760"/>
            <a:ext cx="8856984" cy="5212490"/>
          </a:xfrm>
        </p:spPr>
        <p:txBody>
          <a:bodyPr/>
          <a:lstStyle/>
          <a:p>
            <a:pPr marL="714375" indent="-266700">
              <a:buSzPct val="80000"/>
              <a:buFont typeface="Wingdings" panose="05000000000000000000" pitchFamily="2" charset="2"/>
              <a:buChar char="n"/>
            </a:pPr>
            <a:r>
              <a:rPr lang="zh-CN" altLang="en-US" dirty="0"/>
              <a:t>被支持的控件</a:t>
            </a:r>
            <a:endParaRPr lang="en-US" altLang="zh-CN" dirty="0"/>
          </a:p>
          <a:p>
            <a:pPr marL="1008062" lvl="0" indent="-285750">
              <a:buSzPct val="80000"/>
              <a:buFont typeface="Wingdings" panose="05000000000000000000" pitchFamily="2" charset="2"/>
              <a:buChar char="l"/>
            </a:pPr>
            <a:r>
              <a:rPr lang="zh-CN" altLang="en-US" sz="1800" b="0" dirty="0"/>
              <a:t>输入框：包括大部分表单控件、文本输入域控件，还支持所有 </a:t>
            </a:r>
            <a:r>
              <a:rPr lang="en-US" altLang="zh-CN" sz="1800" b="0" dirty="0"/>
              <a:t>HTML5 </a:t>
            </a:r>
            <a:r>
              <a:rPr lang="zh-CN" altLang="en-US" sz="1800" b="0" dirty="0"/>
              <a:t>类型的输入控件： </a:t>
            </a:r>
            <a:r>
              <a:rPr lang="en-US" altLang="zh-CN" sz="1800" b="0" dirty="0"/>
              <a:t>text</a:t>
            </a:r>
            <a:r>
              <a:rPr lang="zh-CN" altLang="en-US" sz="1800" b="0" dirty="0"/>
              <a:t>、</a:t>
            </a:r>
            <a:r>
              <a:rPr lang="en-US" altLang="zh-CN" sz="1800" b="0" dirty="0"/>
              <a:t>password</a:t>
            </a:r>
            <a:r>
              <a:rPr lang="zh-CN" altLang="en-US" sz="1800" b="0" dirty="0"/>
              <a:t>、</a:t>
            </a:r>
            <a:r>
              <a:rPr lang="en-US" altLang="zh-CN" sz="1800" b="0" dirty="0" err="1"/>
              <a:t>datetime</a:t>
            </a:r>
            <a:r>
              <a:rPr lang="zh-CN" altLang="en-US" sz="1800" b="0" dirty="0"/>
              <a:t>、</a:t>
            </a:r>
            <a:r>
              <a:rPr lang="en-US" altLang="zh-CN" sz="1800" b="0" dirty="0" err="1"/>
              <a:t>datetime</a:t>
            </a:r>
            <a:r>
              <a:rPr lang="en-US" altLang="zh-CN" sz="1800" b="0" dirty="0"/>
              <a:t>-local</a:t>
            </a:r>
            <a:r>
              <a:rPr lang="zh-CN" altLang="en-US" sz="1800" b="0" dirty="0"/>
              <a:t>、</a:t>
            </a:r>
            <a:r>
              <a:rPr lang="en-US" altLang="zh-CN" sz="1800" b="0" dirty="0"/>
              <a:t>date</a:t>
            </a:r>
            <a:r>
              <a:rPr lang="zh-CN" altLang="en-US" sz="1800" b="0" dirty="0"/>
              <a:t>、</a:t>
            </a:r>
            <a:r>
              <a:rPr lang="en-US" altLang="zh-CN" sz="1800" b="0" dirty="0"/>
              <a:t>month</a:t>
            </a:r>
            <a:r>
              <a:rPr lang="zh-CN" altLang="en-US" sz="1800" b="0" dirty="0"/>
              <a:t>、</a:t>
            </a:r>
            <a:r>
              <a:rPr lang="en-US" altLang="zh-CN" sz="1800" b="0" dirty="0"/>
              <a:t>time</a:t>
            </a:r>
            <a:r>
              <a:rPr lang="zh-CN" altLang="en-US" sz="1800" b="0" dirty="0"/>
              <a:t>、</a:t>
            </a:r>
            <a:r>
              <a:rPr lang="en-US" altLang="zh-CN" sz="1800" b="0" dirty="0"/>
              <a:t>week</a:t>
            </a:r>
            <a:r>
              <a:rPr lang="zh-CN" altLang="en-US" sz="1800" b="0" dirty="0"/>
              <a:t>、</a:t>
            </a:r>
            <a:r>
              <a:rPr lang="en-US" altLang="zh-CN" sz="1800" b="0" dirty="0"/>
              <a:t>number</a:t>
            </a:r>
            <a:r>
              <a:rPr lang="zh-CN" altLang="en-US" sz="1800" b="0" dirty="0"/>
              <a:t>、</a:t>
            </a:r>
            <a:r>
              <a:rPr lang="en-US" altLang="zh-CN" sz="1800" b="0" dirty="0"/>
              <a:t>email</a:t>
            </a:r>
            <a:r>
              <a:rPr lang="zh-CN" altLang="en-US" sz="1800" b="0" dirty="0"/>
              <a:t>、</a:t>
            </a:r>
            <a:r>
              <a:rPr lang="en-US" altLang="zh-CN" sz="1800" b="0" dirty="0" err="1"/>
              <a:t>url</a:t>
            </a:r>
            <a:r>
              <a:rPr lang="zh-CN" altLang="en-US" sz="1800" b="0" dirty="0"/>
              <a:t>、</a:t>
            </a:r>
            <a:r>
              <a:rPr lang="en-US" altLang="zh-CN" sz="1800" b="0" dirty="0"/>
              <a:t>search</a:t>
            </a:r>
            <a:r>
              <a:rPr lang="zh-CN" altLang="en-US" sz="1800" b="0" dirty="0"/>
              <a:t>、</a:t>
            </a:r>
            <a:r>
              <a:rPr lang="en-US" altLang="zh-CN" sz="1800" b="0" dirty="0" err="1"/>
              <a:t>tel</a:t>
            </a:r>
            <a:r>
              <a:rPr lang="en-US" altLang="zh-CN" sz="1800" b="0" dirty="0"/>
              <a:t> </a:t>
            </a:r>
            <a:r>
              <a:rPr lang="zh-CN" altLang="en-US" sz="1800" b="0" dirty="0"/>
              <a:t>和 </a:t>
            </a:r>
            <a:r>
              <a:rPr lang="en-US" altLang="zh-CN" sz="1800" b="0" dirty="0"/>
              <a:t>color</a:t>
            </a:r>
            <a:r>
              <a:rPr lang="zh-CN" altLang="en-US" sz="1800" b="0" dirty="0"/>
              <a:t>。只有正确设置了 </a:t>
            </a:r>
            <a:r>
              <a:rPr lang="en-US" altLang="zh-CN" sz="1800" b="0" dirty="0"/>
              <a:t>type </a:t>
            </a:r>
            <a:r>
              <a:rPr lang="zh-CN" altLang="en-US" sz="1800" b="0" dirty="0"/>
              <a:t>属性的输入控件才能被赋予正确的样式。 </a:t>
            </a:r>
          </a:p>
          <a:p>
            <a:pPr marL="1008062" lvl="0" indent="-285750">
              <a:buSzPct val="80000"/>
              <a:buFont typeface="Wingdings" panose="05000000000000000000" pitchFamily="2" charset="2"/>
              <a:buChar char="l"/>
            </a:pPr>
            <a:r>
              <a:rPr lang="zh-CN" altLang="en-US" sz="1800" b="0" dirty="0"/>
              <a:t>文本域：支持多行文本的表单控件。可根据需要改变 </a:t>
            </a:r>
            <a:r>
              <a:rPr lang="en-US" altLang="zh-CN" sz="1800" b="0" dirty="0"/>
              <a:t>rows </a:t>
            </a:r>
            <a:r>
              <a:rPr lang="zh-CN" altLang="en-US" sz="1800" b="0" dirty="0"/>
              <a:t>属性。 </a:t>
            </a:r>
            <a:r>
              <a:rPr lang="en-US" altLang="zh-CN" sz="1800" b="0" dirty="0">
                <a:solidFill>
                  <a:srgbClr val="008800"/>
                </a:solidFill>
              </a:rPr>
              <a:t>&lt;</a:t>
            </a:r>
            <a:r>
              <a:rPr lang="en-US" altLang="zh-CN" sz="1800" b="0" dirty="0" err="1">
                <a:solidFill>
                  <a:srgbClr val="008800"/>
                </a:solidFill>
              </a:rPr>
              <a:t>textarea</a:t>
            </a:r>
            <a:r>
              <a:rPr lang="en-US" altLang="zh-CN" sz="1800" b="0" dirty="0">
                <a:solidFill>
                  <a:srgbClr val="008800"/>
                </a:solidFill>
              </a:rPr>
              <a:t> </a:t>
            </a:r>
            <a:r>
              <a:rPr lang="en-US" altLang="zh-CN" sz="1800" b="0" dirty="0">
                <a:solidFill>
                  <a:srgbClr val="1F1F96"/>
                </a:solidFill>
              </a:rPr>
              <a:t>class=</a:t>
            </a:r>
            <a:r>
              <a:rPr lang="en-US" altLang="zh-CN" sz="1800" b="0" dirty="0">
                <a:solidFill>
                  <a:srgbClr val="990000"/>
                </a:solidFill>
              </a:rPr>
              <a:t>"form-control" </a:t>
            </a:r>
            <a:r>
              <a:rPr lang="en-US" altLang="zh-CN" sz="1800" b="0" dirty="0">
                <a:solidFill>
                  <a:srgbClr val="1F1F96"/>
                </a:solidFill>
              </a:rPr>
              <a:t>rows=</a:t>
            </a:r>
            <a:r>
              <a:rPr lang="en-US" altLang="zh-CN" sz="1800" b="0" dirty="0">
                <a:solidFill>
                  <a:srgbClr val="990000"/>
                </a:solidFill>
              </a:rPr>
              <a:t>"3"</a:t>
            </a:r>
            <a:r>
              <a:rPr lang="en-US" altLang="zh-CN" sz="1800" b="0" dirty="0">
                <a:solidFill>
                  <a:srgbClr val="008800"/>
                </a:solidFill>
              </a:rPr>
              <a:t>&gt;&lt;/</a:t>
            </a:r>
            <a:r>
              <a:rPr lang="en-US" altLang="zh-CN" sz="1800" b="0" dirty="0" err="1">
                <a:solidFill>
                  <a:srgbClr val="008800"/>
                </a:solidFill>
              </a:rPr>
              <a:t>textarea</a:t>
            </a:r>
            <a:r>
              <a:rPr lang="en-US" altLang="zh-CN" sz="1800" b="0" dirty="0">
                <a:solidFill>
                  <a:srgbClr val="008800"/>
                </a:solidFill>
              </a:rPr>
              <a:t>&gt; </a:t>
            </a:r>
          </a:p>
          <a:p>
            <a:pPr marL="1008062" lvl="0" indent="-285750">
              <a:buSzPct val="80000"/>
              <a:buFont typeface="Wingdings" panose="05000000000000000000" pitchFamily="2" charset="2"/>
              <a:buChar char="l"/>
            </a:pPr>
            <a:r>
              <a:rPr lang="zh-CN" altLang="en-US" sz="1800" b="0" dirty="0"/>
              <a:t>多选和单选框：多选框（</a:t>
            </a:r>
            <a:r>
              <a:rPr lang="en-US" altLang="zh-CN" sz="1800" b="0" dirty="0"/>
              <a:t>checkbox</a:t>
            </a:r>
            <a:r>
              <a:rPr lang="zh-CN" altLang="en-US" sz="1800" b="0" dirty="0"/>
              <a:t>）用于选择列表中的一个或多个选项，而单选框（</a:t>
            </a:r>
            <a:r>
              <a:rPr lang="en-US" altLang="zh-CN" sz="1800" b="0" dirty="0"/>
              <a:t>radio</a:t>
            </a:r>
            <a:r>
              <a:rPr lang="zh-CN" altLang="en-US" sz="1800" b="0" dirty="0"/>
              <a:t>）用于从多个选项中只选择一个。</a:t>
            </a:r>
          </a:p>
          <a:p>
            <a:pPr marL="722312" lvl="0" indent="0">
              <a:buSzPct val="80000"/>
              <a:buNone/>
            </a:pPr>
            <a:r>
              <a:rPr lang="zh-CN" altLang="en-US" sz="1800" b="0" dirty="0"/>
              <a:t>	 设置了 </a:t>
            </a:r>
            <a:r>
              <a:rPr lang="en-US" altLang="zh-CN" sz="1800" b="0" dirty="0"/>
              <a:t>disabled </a:t>
            </a:r>
            <a:r>
              <a:rPr lang="zh-CN" altLang="en-US" sz="1800" b="0" dirty="0"/>
              <a:t>属性的单选或多选框都能被赋予合适的样式。对于和多选或   </a:t>
            </a:r>
            <a:r>
              <a:rPr lang="en-US" altLang="zh-CN" sz="1800" b="0" dirty="0"/>
              <a:t>	 </a:t>
            </a:r>
            <a:r>
              <a:rPr lang="zh-CN" altLang="en-US" sz="1800" b="0" dirty="0"/>
              <a:t>单选框联合使用的 </a:t>
            </a:r>
            <a:r>
              <a:rPr lang="en-US" altLang="zh-CN" sz="1800" b="0" dirty="0"/>
              <a:t>&lt;label&gt; </a:t>
            </a:r>
            <a:r>
              <a:rPr lang="zh-CN" altLang="en-US" sz="1800" b="0" dirty="0"/>
              <a:t>标签，如果也希望将悬停于上方的鼠标设置为”</a:t>
            </a:r>
            <a:r>
              <a:rPr lang="en-US" altLang="zh-CN" sz="1800" b="0" dirty="0"/>
              <a:t>	 </a:t>
            </a:r>
            <a:r>
              <a:rPr lang="zh-CN" altLang="en-US" sz="1800" b="0" dirty="0"/>
              <a:t>禁止点击”的样式，请将 </a:t>
            </a:r>
            <a:r>
              <a:rPr lang="en-US" altLang="zh-CN" sz="1800" b="0" dirty="0"/>
              <a:t>.disabled </a:t>
            </a:r>
            <a:r>
              <a:rPr lang="zh-CN" altLang="en-US" sz="1800" b="0" dirty="0"/>
              <a:t>类赋予 </a:t>
            </a:r>
            <a:r>
              <a:rPr lang="en-US" altLang="zh-CN" sz="1800" b="0" dirty="0"/>
              <a:t>.radio</a:t>
            </a:r>
            <a:r>
              <a:rPr lang="zh-CN" altLang="en-US" sz="1800" b="0" dirty="0"/>
              <a:t>、</a:t>
            </a:r>
            <a:r>
              <a:rPr lang="en-US" altLang="zh-CN" sz="1800" b="0" dirty="0"/>
              <a:t>.radio-  	 	 	 inline</a:t>
            </a:r>
            <a:r>
              <a:rPr lang="zh-CN" altLang="en-US" sz="1800" b="0" dirty="0"/>
              <a:t>、</a:t>
            </a:r>
            <a:r>
              <a:rPr lang="en-US" altLang="zh-CN" sz="1800" b="0" dirty="0"/>
              <a:t>.checkbox</a:t>
            </a:r>
            <a:r>
              <a:rPr lang="zh-CN" altLang="en-US" sz="1800" b="0" dirty="0"/>
              <a:t>、</a:t>
            </a:r>
            <a:r>
              <a:rPr lang="en-US" altLang="zh-CN" sz="1800" b="0" dirty="0"/>
              <a:t>.checkbox-inline </a:t>
            </a:r>
            <a:r>
              <a:rPr lang="zh-CN" altLang="en-US" sz="1800" b="0" dirty="0"/>
              <a:t>或 </a:t>
            </a:r>
            <a:r>
              <a:rPr lang="en-US" altLang="zh-CN" sz="1800" b="0" dirty="0"/>
              <a:t>&lt;</a:t>
            </a:r>
            <a:r>
              <a:rPr lang="en-US" altLang="zh-CN" sz="1800" b="0" dirty="0" err="1"/>
              <a:t>fieldset</a:t>
            </a:r>
            <a:r>
              <a:rPr lang="en-US" altLang="zh-CN" sz="1800" b="0" dirty="0"/>
              <a:t>&gt;</a:t>
            </a:r>
            <a:r>
              <a:rPr lang="zh-CN" altLang="en-US" sz="1800" b="0" dirty="0"/>
              <a:t>。默认外观（堆叠在</a:t>
            </a:r>
            <a:r>
              <a:rPr lang="en-US" altLang="zh-CN" sz="1800" b="0" dirty="0"/>
              <a:t>	 </a:t>
            </a:r>
            <a:r>
              <a:rPr lang="zh-CN" altLang="en-US" sz="1800" b="0" dirty="0"/>
              <a:t>一起）</a:t>
            </a:r>
          </a:p>
          <a:p>
            <a:pPr marL="1008062" lvl="0" indent="-285750">
              <a:buSzPct val="80000"/>
              <a:buFont typeface="Wingdings" panose="05000000000000000000" pitchFamily="2" charset="2"/>
              <a:buChar char="l"/>
            </a:pPr>
            <a:r>
              <a:rPr lang="zh-CN" altLang="en-US" sz="1800" b="0" dirty="0"/>
              <a:t>内联单选和多选框：通过将 </a:t>
            </a:r>
            <a:r>
              <a:rPr lang="en-US" altLang="zh-CN" sz="1800" b="0" dirty="0"/>
              <a:t>.checkbox-inline </a:t>
            </a:r>
            <a:r>
              <a:rPr lang="zh-CN" altLang="en-US" sz="1800" b="0" dirty="0"/>
              <a:t>或 </a:t>
            </a:r>
            <a:r>
              <a:rPr lang="en-US" altLang="zh-CN" sz="1800" b="0" dirty="0"/>
              <a:t>.radio-inline </a:t>
            </a:r>
            <a:r>
              <a:rPr lang="zh-CN" altLang="en-US" sz="1800" b="0" dirty="0"/>
              <a:t>类应用到一系列的多选框（</a:t>
            </a:r>
            <a:r>
              <a:rPr lang="en-US" altLang="zh-CN" sz="1800" b="0" dirty="0"/>
              <a:t>checkbox</a:t>
            </a:r>
            <a:r>
              <a:rPr lang="zh-CN" altLang="en-US" sz="1800" b="0" dirty="0"/>
              <a:t>）或单选框（</a:t>
            </a:r>
            <a:r>
              <a:rPr lang="en-US" altLang="zh-CN" sz="1800" b="0" dirty="0"/>
              <a:t>radio</a:t>
            </a:r>
            <a:r>
              <a:rPr lang="zh-CN" altLang="en-US" sz="1800" b="0" dirty="0"/>
              <a:t>）控件上，可以使这些控件排列在一行。 </a:t>
            </a:r>
          </a:p>
          <a:p>
            <a:pPr marL="722312" lvl="0" indent="0">
              <a:buSzPct val="80000"/>
              <a:buNone/>
            </a:pPr>
            <a:endParaRPr lang="en-US" altLang="zh-CN" sz="1800" b="0" dirty="0"/>
          </a:p>
          <a:p>
            <a:pPr marL="1008062" lvl="0" indent="-285750">
              <a:buSzPct val="80000"/>
              <a:buFont typeface="Wingdings" panose="05000000000000000000" pitchFamily="2" charset="2"/>
              <a:buChar char="l"/>
            </a:pPr>
            <a:endParaRPr lang="en-US" altLang="zh-CN" sz="1800" b="0" dirty="0"/>
          </a:p>
          <a:p>
            <a:pPr marL="1008062" lvl="0" indent="-285750">
              <a:buSzPct val="80000"/>
              <a:buFont typeface="Wingdings" panose="05000000000000000000" pitchFamily="2" charset="2"/>
              <a:buChar char="l"/>
            </a:pPr>
            <a:endParaRPr lang="en-US" altLang="zh-CN" sz="1800" b="0" dirty="0"/>
          </a:p>
          <a:p>
            <a:pPr marL="1008062" lvl="0" indent="-285750">
              <a:buSzPct val="80000"/>
              <a:buFont typeface="Wingdings" panose="05000000000000000000" pitchFamily="2" charset="2"/>
              <a:buChar char="l"/>
            </a:pPr>
            <a:endParaRPr lang="en-US" altLang="zh-CN" sz="1800" b="0" dirty="0"/>
          </a:p>
          <a:p>
            <a:pPr marL="1008062" lvl="0" indent="-285750">
              <a:buSzPct val="80000"/>
              <a:buFont typeface="Wingdings" panose="05000000000000000000" pitchFamily="2" charset="2"/>
              <a:buChar char="l"/>
            </a:pPr>
            <a:endParaRPr lang="en-US" altLang="zh-CN" sz="1800" b="0" dirty="0"/>
          </a:p>
          <a:p>
            <a:pPr marL="1008062" lvl="0" indent="-285750">
              <a:buSzPct val="80000"/>
              <a:buFont typeface="Wingdings" panose="05000000000000000000" pitchFamily="2" charset="2"/>
              <a:buChar char="l"/>
            </a:pPr>
            <a:endParaRPr lang="en-US" altLang="zh-CN" sz="1800" b="0" dirty="0"/>
          </a:p>
        </p:txBody>
      </p:sp>
    </p:spTree>
    <p:extLst>
      <p:ext uri="{BB962C8B-B14F-4D97-AF65-F5344CB8AC3E}">
        <p14:creationId xmlns:p14="http://schemas.microsoft.com/office/powerpoint/2010/main" val="1002140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20610"/>
            <a:ext cx="8856984" cy="5760640"/>
          </a:xfrm>
        </p:spPr>
        <p:txBody>
          <a:bodyPr/>
          <a:lstStyle/>
          <a:p>
            <a:pPr marL="1008062" lvl="0" indent="-285750">
              <a:buSzPct val="80000"/>
              <a:buFont typeface="Wingdings" panose="05000000000000000000" pitchFamily="2" charset="2"/>
              <a:buChar char="l"/>
            </a:pPr>
            <a:r>
              <a:rPr lang="zh-CN" altLang="en-US" sz="1800" b="0" dirty="0"/>
              <a:t>下拉菜单：使用默认选项或添加 </a:t>
            </a:r>
            <a:r>
              <a:rPr lang="en-US" altLang="zh-CN" sz="1800" b="0" dirty="0"/>
              <a:t>multiple </a:t>
            </a:r>
            <a:r>
              <a:rPr lang="zh-CN" altLang="en-US" sz="1800" b="0" dirty="0"/>
              <a:t>属性可以同时显示多个选项</a:t>
            </a:r>
            <a:endParaRPr lang="en-US" altLang="zh-CN" sz="2000" b="0" dirty="0"/>
          </a:p>
          <a:p>
            <a:pPr marL="1065212" lvl="0">
              <a:buSzPct val="80000"/>
              <a:buFont typeface="Wingdings" panose="05000000000000000000" pitchFamily="2" charset="2"/>
              <a:buChar char="Ø"/>
            </a:pPr>
            <a:r>
              <a:rPr lang="zh-CN" altLang="en-US" sz="2000" b="0" dirty="0"/>
              <a:t>单选，多选框</a:t>
            </a:r>
            <a:endParaRPr lang="en-US" altLang="zh-CN" sz="2000" b="0" dirty="0"/>
          </a:p>
        </p:txBody>
      </p:sp>
      <p:pic>
        <p:nvPicPr>
          <p:cNvPr id="4" name="Picture 5" descr="1"/>
          <p:cNvPicPr>
            <a:picLocks noChangeAspect="1" noChangeArrowheads="1"/>
          </p:cNvPicPr>
          <p:nvPr/>
        </p:nvPicPr>
        <p:blipFill>
          <a:blip r:embed="rId2"/>
          <a:srcRect/>
          <a:stretch>
            <a:fillRect/>
          </a:stretch>
        </p:blipFill>
        <p:spPr bwMode="auto">
          <a:xfrm>
            <a:off x="1568624" y="1484784"/>
            <a:ext cx="6859131" cy="4680520"/>
          </a:xfrm>
          <a:prstGeom prst="rect">
            <a:avLst/>
          </a:prstGeom>
          <a:noFill/>
        </p:spPr>
      </p:pic>
    </p:spTree>
    <p:extLst>
      <p:ext uri="{BB962C8B-B14F-4D97-AF65-F5344CB8AC3E}">
        <p14:creationId xmlns:p14="http://schemas.microsoft.com/office/powerpoint/2010/main" val="1002140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556" y="404664"/>
            <a:ext cx="8224767" cy="648072"/>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1196752"/>
            <a:ext cx="8856984" cy="5284498"/>
          </a:xfrm>
        </p:spPr>
        <p:txBody>
          <a:bodyPr/>
          <a:lstStyle/>
          <a:p>
            <a:pPr marL="1065212" lvl="0">
              <a:buSzPct val="80000"/>
              <a:buFont typeface="Wingdings" panose="05000000000000000000" pitchFamily="2" charset="2"/>
              <a:buChar char="Ø"/>
            </a:pPr>
            <a:r>
              <a:rPr lang="zh-CN" altLang="en-US" sz="2000" b="0" dirty="0"/>
              <a:t>内联单选，多选框</a:t>
            </a:r>
            <a:endParaRPr lang="en-US" altLang="zh-CN" sz="2000" b="0" dirty="0"/>
          </a:p>
          <a:p>
            <a:pPr marL="722312" lvl="0" indent="0">
              <a:buSzPct val="80000"/>
              <a:buNone/>
            </a:pPr>
            <a:endParaRPr lang="en-US" altLang="zh-CN" sz="2000" b="0" dirty="0"/>
          </a:p>
        </p:txBody>
      </p:sp>
      <p:pic>
        <p:nvPicPr>
          <p:cNvPr id="5" name="Picture 6" descr="1"/>
          <p:cNvPicPr>
            <a:picLocks noChangeAspect="1" noChangeArrowheads="1"/>
          </p:cNvPicPr>
          <p:nvPr/>
        </p:nvPicPr>
        <p:blipFill>
          <a:blip r:embed="rId2"/>
          <a:srcRect/>
          <a:stretch>
            <a:fillRect/>
          </a:stretch>
        </p:blipFill>
        <p:spPr bwMode="auto">
          <a:xfrm>
            <a:off x="1352600" y="1772816"/>
            <a:ext cx="7466884" cy="4320480"/>
          </a:xfrm>
          <a:prstGeom prst="rect">
            <a:avLst/>
          </a:prstGeom>
          <a:noFill/>
        </p:spPr>
      </p:pic>
    </p:spTree>
    <p:extLst>
      <p:ext uri="{BB962C8B-B14F-4D97-AF65-F5344CB8AC3E}">
        <p14:creationId xmlns:p14="http://schemas.microsoft.com/office/powerpoint/2010/main" val="145186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20610"/>
            <a:ext cx="8856984" cy="5760640"/>
          </a:xfrm>
        </p:spPr>
        <p:txBody>
          <a:bodyPr/>
          <a:lstStyle/>
          <a:p>
            <a:pPr marL="714375" indent="-266700">
              <a:buSzPct val="80000"/>
              <a:buFont typeface="Wingdings" panose="05000000000000000000" pitchFamily="2" charset="2"/>
              <a:buChar char="n"/>
            </a:pPr>
            <a:r>
              <a:rPr lang="zh-CN" altLang="en-US" dirty="0"/>
              <a:t>静态控件</a:t>
            </a:r>
            <a:endParaRPr lang="en-US" altLang="zh-CN" dirty="0"/>
          </a:p>
          <a:p>
            <a:pPr marL="722312" lvl="0" indent="0">
              <a:buSzPct val="80000"/>
              <a:buNone/>
            </a:pPr>
            <a:r>
              <a:rPr lang="zh-CN" altLang="en-US" sz="1800" b="0" dirty="0"/>
              <a:t>       如果需要在表单中将一行纯文本和 </a:t>
            </a:r>
            <a:r>
              <a:rPr lang="en-US" altLang="zh-CN" sz="1800" b="0" dirty="0"/>
              <a:t>label </a:t>
            </a:r>
            <a:r>
              <a:rPr lang="zh-CN" altLang="en-US" sz="1800" b="0" dirty="0"/>
              <a:t>元素放置于同一行，为 </a:t>
            </a:r>
            <a:r>
              <a:rPr lang="en-US" altLang="zh-CN" sz="1800" b="0" dirty="0"/>
              <a:t>&lt;p&gt; </a:t>
            </a:r>
            <a:r>
              <a:rPr lang="zh-CN" altLang="en-US" sz="1800" b="0" dirty="0"/>
              <a:t>元素添加 </a:t>
            </a:r>
            <a:r>
              <a:rPr lang="en-US" altLang="zh-CN" sz="1800" b="0" dirty="0"/>
              <a:t>.form-control-static </a:t>
            </a:r>
            <a:r>
              <a:rPr lang="zh-CN" altLang="en-US" sz="1800" b="0" dirty="0"/>
              <a:t>类即可。 </a:t>
            </a:r>
          </a:p>
          <a:p>
            <a:pPr marL="722312" lvl="0" indent="0">
              <a:buSzPct val="80000"/>
              <a:buNone/>
            </a:pPr>
            <a:r>
              <a:rPr lang="zh-CN" altLang="en-US" sz="1800" b="0" dirty="0"/>
              <a:t> </a:t>
            </a:r>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5" name="Picture 6" descr="1"/>
          <p:cNvPicPr>
            <a:picLocks noChangeAspect="1" noChangeArrowheads="1"/>
          </p:cNvPicPr>
          <p:nvPr/>
        </p:nvPicPr>
        <p:blipFill>
          <a:blip r:embed="rId2"/>
          <a:srcRect/>
          <a:stretch>
            <a:fillRect/>
          </a:stretch>
        </p:blipFill>
        <p:spPr bwMode="auto">
          <a:xfrm>
            <a:off x="1424608" y="1772816"/>
            <a:ext cx="7706782" cy="4608512"/>
          </a:xfrm>
          <a:prstGeom prst="rect">
            <a:avLst/>
          </a:prstGeom>
          <a:noFill/>
        </p:spPr>
      </p:pic>
    </p:spTree>
    <p:extLst>
      <p:ext uri="{BB962C8B-B14F-4D97-AF65-F5344CB8AC3E}">
        <p14:creationId xmlns:p14="http://schemas.microsoft.com/office/powerpoint/2010/main" val="513978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836712"/>
            <a:ext cx="8856984" cy="5760640"/>
          </a:xfrm>
        </p:spPr>
        <p:txBody>
          <a:bodyPr/>
          <a:lstStyle/>
          <a:p>
            <a:pPr marL="714375" indent="-266700">
              <a:buSzPct val="80000"/>
              <a:buFont typeface="Wingdings" panose="05000000000000000000" pitchFamily="2" charset="2"/>
              <a:buChar char="n"/>
            </a:pPr>
            <a:r>
              <a:rPr lang="zh-CN" altLang="en-US" dirty="0"/>
              <a:t>各种状态</a:t>
            </a:r>
            <a:endParaRPr lang="en-US" altLang="zh-CN" dirty="0"/>
          </a:p>
          <a:p>
            <a:pPr marL="722312" lvl="0" indent="0">
              <a:buSzPct val="80000"/>
              <a:buNone/>
            </a:pPr>
            <a:r>
              <a:rPr lang="zh-CN" altLang="en-US" sz="1800" b="0" dirty="0"/>
              <a:t>       如果需要在表单中将一行纯文本和 </a:t>
            </a:r>
            <a:r>
              <a:rPr lang="en-US" altLang="zh-CN" sz="1800" b="0" dirty="0"/>
              <a:t>label </a:t>
            </a:r>
            <a:r>
              <a:rPr lang="zh-CN" altLang="en-US" sz="1800" b="0" dirty="0"/>
              <a:t>元素放置于同一行，为 </a:t>
            </a:r>
            <a:r>
              <a:rPr lang="en-US" altLang="zh-CN" sz="1800" b="0" dirty="0"/>
              <a:t>&lt;p&gt; </a:t>
            </a:r>
            <a:r>
              <a:rPr lang="zh-CN" altLang="en-US" sz="1800" b="0" dirty="0"/>
              <a:t>元素添加 </a:t>
            </a:r>
            <a:r>
              <a:rPr lang="en-US" altLang="zh-CN" sz="1800" b="0" dirty="0"/>
              <a:t>.form-control-static </a:t>
            </a:r>
            <a:r>
              <a:rPr lang="zh-CN" altLang="en-US" sz="1800" b="0" dirty="0"/>
              <a:t>类即可。 </a:t>
            </a:r>
          </a:p>
          <a:p>
            <a:pPr marL="1008062" lvl="0" indent="-285750">
              <a:buSzPct val="80000"/>
              <a:buFont typeface="Wingdings" panose="05000000000000000000" pitchFamily="2" charset="2"/>
              <a:buChar char="l"/>
            </a:pPr>
            <a:r>
              <a:rPr lang="zh-CN" altLang="en-US" sz="1800" b="0" dirty="0"/>
              <a:t>输入框焦点 ：我们将某些表单控件的默认 </a:t>
            </a:r>
            <a:r>
              <a:rPr lang="en-US" altLang="zh-CN" sz="1800" b="0" dirty="0"/>
              <a:t>outline </a:t>
            </a:r>
            <a:r>
              <a:rPr lang="zh-CN" altLang="en-US" sz="1800" b="0" dirty="0"/>
              <a:t>样式移除，然后对 </a:t>
            </a:r>
            <a:r>
              <a:rPr lang="en-US" altLang="zh-CN" sz="1800" b="0" dirty="0"/>
              <a:t>:focus </a:t>
            </a:r>
            <a:r>
              <a:rPr lang="zh-CN" altLang="en-US" sz="1800" b="0" dirty="0"/>
              <a:t>状态赋予 </a:t>
            </a:r>
            <a:r>
              <a:rPr lang="en-US" altLang="zh-CN" sz="1800" b="0" dirty="0"/>
              <a:t>box-shadow </a:t>
            </a:r>
            <a:r>
              <a:rPr lang="zh-CN" altLang="en-US" sz="1800" b="0" dirty="0"/>
              <a:t>属性。（</a:t>
            </a:r>
            <a:r>
              <a:rPr lang="en-US" altLang="zh-CN" sz="1800" b="0" dirty="0"/>
              <a:t>bootstrap</a:t>
            </a:r>
            <a:r>
              <a:rPr lang="zh-CN" altLang="en-US" sz="1800" b="0" dirty="0"/>
              <a:t>已做）</a:t>
            </a:r>
          </a:p>
          <a:p>
            <a:pPr marL="1008062" lvl="0" indent="-285750">
              <a:buSzPct val="80000"/>
              <a:buFont typeface="Wingdings" panose="05000000000000000000" pitchFamily="2" charset="2"/>
              <a:buChar char="l"/>
            </a:pPr>
            <a:r>
              <a:rPr lang="zh-CN" altLang="en-US" sz="1800" b="0" dirty="0"/>
              <a:t> 被禁用的输入框 ：为输入框设置 </a:t>
            </a:r>
            <a:r>
              <a:rPr lang="en-US" altLang="zh-CN" sz="1800" b="0" dirty="0"/>
              <a:t>disabled </a:t>
            </a:r>
            <a:r>
              <a:rPr lang="zh-CN" altLang="en-US" sz="1800" b="0" dirty="0"/>
              <a:t>属性可以防止用户输入，并能对外观做一些修改，使其更直观</a:t>
            </a:r>
          </a:p>
          <a:p>
            <a:pPr marL="722312" lvl="0" indent="0">
              <a:buSzPct val="80000"/>
              <a:buNone/>
            </a:pPr>
            <a:r>
              <a:rPr lang="zh-CN" altLang="en-US" sz="1800" b="0" dirty="0"/>
              <a:t>	</a:t>
            </a:r>
            <a:r>
              <a:rPr lang="en-US" altLang="zh-CN" sz="1800" b="0" dirty="0">
                <a:solidFill>
                  <a:srgbClr val="008800"/>
                </a:solidFill>
              </a:rPr>
              <a:t>&lt;input </a:t>
            </a:r>
            <a:r>
              <a:rPr lang="en-US" altLang="zh-CN" sz="1800" b="0" dirty="0">
                <a:solidFill>
                  <a:srgbClr val="1F1F96"/>
                </a:solidFill>
              </a:rPr>
              <a:t>type=</a:t>
            </a:r>
            <a:r>
              <a:rPr lang="en-US" altLang="zh-CN" sz="1800" b="0" dirty="0">
                <a:solidFill>
                  <a:srgbClr val="990000"/>
                </a:solidFill>
              </a:rPr>
              <a:t>"text"</a:t>
            </a:r>
            <a:r>
              <a:rPr lang="en-US" altLang="zh-CN" sz="1800" b="0" dirty="0"/>
              <a:t> </a:t>
            </a:r>
            <a:r>
              <a:rPr lang="en-US" altLang="zh-CN" sz="1800" b="0" dirty="0">
                <a:solidFill>
                  <a:srgbClr val="1F1F96"/>
                </a:solidFill>
              </a:rPr>
              <a:t>disabled=</a:t>
            </a:r>
            <a:r>
              <a:rPr lang="en-US" altLang="zh-CN" sz="1800" b="0" dirty="0">
                <a:solidFill>
                  <a:srgbClr val="990000"/>
                </a:solidFill>
              </a:rPr>
              <a:t>""</a:t>
            </a:r>
            <a:r>
              <a:rPr lang="en-US" altLang="zh-CN" sz="1800" b="0" dirty="0"/>
              <a:t> </a:t>
            </a:r>
            <a:r>
              <a:rPr lang="en-US" altLang="zh-CN" sz="1800" b="0" dirty="0">
                <a:solidFill>
                  <a:srgbClr val="1F1F96"/>
                </a:solidFill>
              </a:rPr>
              <a:t>placeholder=</a:t>
            </a:r>
            <a:r>
              <a:rPr lang="en-US" altLang="zh-CN" sz="1800" b="0" dirty="0">
                <a:solidFill>
                  <a:srgbClr val="990000"/>
                </a:solidFill>
              </a:rPr>
              <a:t>"Disabled input here…" </a:t>
            </a:r>
            <a:r>
              <a:rPr lang="en-US" altLang="zh-CN" sz="1800" b="0" dirty="0">
                <a:solidFill>
                  <a:srgbClr val="1F1F96"/>
                </a:solidFill>
              </a:rPr>
              <a:t>id=</a:t>
            </a:r>
            <a:r>
              <a:rPr lang="en-US" altLang="zh-CN" sz="1800" b="0" dirty="0">
                <a:solidFill>
                  <a:srgbClr val="990000"/>
                </a:solidFill>
              </a:rPr>
              <a:t>"</a:t>
            </a:r>
            <a:r>
              <a:rPr lang="en-US" altLang="zh-CN" sz="1800" b="0" dirty="0" err="1">
                <a:solidFill>
                  <a:srgbClr val="990000"/>
                </a:solidFill>
              </a:rPr>
              <a:t>disabledInput</a:t>
            </a:r>
            <a:r>
              <a:rPr lang="en-US" altLang="zh-CN" sz="1800" b="0" dirty="0">
                <a:solidFill>
                  <a:srgbClr val="990000"/>
                </a:solidFill>
              </a:rPr>
              <a:t>"</a:t>
            </a:r>
            <a:r>
              <a:rPr lang="en-US" altLang="zh-CN" sz="1800" b="0" dirty="0"/>
              <a:t> </a:t>
            </a:r>
            <a:r>
              <a:rPr lang="en-US" altLang="zh-CN" sz="1800" b="0" dirty="0">
                <a:solidFill>
                  <a:srgbClr val="1F1F96"/>
                </a:solidFill>
              </a:rPr>
              <a:t>class=</a:t>
            </a:r>
            <a:r>
              <a:rPr lang="en-US" altLang="zh-CN" sz="1800" b="0" dirty="0">
                <a:solidFill>
                  <a:srgbClr val="990000"/>
                </a:solidFill>
              </a:rPr>
              <a:t>"form-control"</a:t>
            </a:r>
            <a:r>
              <a:rPr lang="en-US" altLang="zh-CN" sz="1800" b="0" dirty="0">
                <a:solidFill>
                  <a:srgbClr val="008800"/>
                </a:solidFill>
              </a:rPr>
              <a:t>&gt;</a:t>
            </a:r>
          </a:p>
          <a:p>
            <a:pPr marL="1008062" lvl="0" indent="-285750">
              <a:buSzPct val="80000"/>
              <a:buFont typeface="Wingdings" panose="05000000000000000000" pitchFamily="2" charset="2"/>
              <a:buChar char="l"/>
            </a:pPr>
            <a:r>
              <a:rPr lang="en-US" altLang="zh-CN" sz="1800" b="0" dirty="0"/>
              <a:t> </a:t>
            </a:r>
            <a:r>
              <a:rPr lang="zh-CN" altLang="en-US" sz="1800" b="0" dirty="0"/>
              <a:t>被禁用的</a:t>
            </a:r>
            <a:r>
              <a:rPr lang="en-US" altLang="zh-CN" sz="1800" b="0" dirty="0" err="1"/>
              <a:t>fieldset</a:t>
            </a:r>
            <a:r>
              <a:rPr lang="zh-CN" altLang="en-US" sz="1800" b="0" dirty="0"/>
              <a:t>：为</a:t>
            </a:r>
            <a:r>
              <a:rPr lang="en-US" altLang="zh-CN" sz="1800" b="0" dirty="0"/>
              <a:t>&lt;</a:t>
            </a:r>
            <a:r>
              <a:rPr lang="en-US" altLang="zh-CN" sz="1800" b="0" dirty="0" err="1"/>
              <a:t>fieldset</a:t>
            </a:r>
            <a:r>
              <a:rPr lang="en-US" altLang="zh-CN" sz="1800" b="0" dirty="0"/>
              <a:t>&gt; </a:t>
            </a:r>
            <a:r>
              <a:rPr lang="zh-CN" altLang="en-US" sz="1800" b="0" dirty="0"/>
              <a:t>设置 </a:t>
            </a:r>
            <a:r>
              <a:rPr lang="en-US" altLang="zh-CN" sz="1800" b="0" dirty="0"/>
              <a:t>disabled </a:t>
            </a:r>
            <a:r>
              <a:rPr lang="zh-CN" altLang="en-US" sz="1800" b="0" dirty="0"/>
              <a:t>属性</a:t>
            </a:r>
            <a:r>
              <a:rPr lang="en-US" altLang="zh-CN" sz="1800" b="0" dirty="0"/>
              <a:t>,</a:t>
            </a:r>
            <a:r>
              <a:rPr lang="zh-CN" altLang="en-US" sz="1800" b="0" dirty="0"/>
              <a:t>可以禁用 </a:t>
            </a:r>
            <a:r>
              <a:rPr lang="en-US" altLang="zh-CN" sz="1800" b="0" dirty="0"/>
              <a:t>&lt;</a:t>
            </a:r>
            <a:r>
              <a:rPr lang="en-US" altLang="zh-CN" sz="1800" b="0" dirty="0" err="1"/>
              <a:t>fieldset</a:t>
            </a:r>
            <a:r>
              <a:rPr lang="en-US" altLang="zh-CN" sz="1800" b="0" dirty="0"/>
              <a:t>&gt; </a:t>
            </a:r>
            <a:r>
              <a:rPr lang="zh-CN" altLang="en-US" sz="1800" b="0" dirty="0"/>
              <a:t>中包含的所有控件。 </a:t>
            </a:r>
            <a:r>
              <a:rPr lang="en-US" altLang="zh-CN" sz="1800" b="0" dirty="0"/>
              <a:t>&lt;a&gt;</a:t>
            </a:r>
            <a:r>
              <a:rPr lang="zh-CN" altLang="en-US" sz="1800" b="0" dirty="0"/>
              <a:t>标签不受影响  </a:t>
            </a:r>
            <a:r>
              <a:rPr lang="en-US" altLang="zh-CN" sz="1800" b="0" dirty="0"/>
              <a:t>IE9 </a:t>
            </a:r>
            <a:r>
              <a:rPr lang="zh-CN" altLang="en-US" sz="1800" b="0" dirty="0"/>
              <a:t>和以下浏览器不支持，最好还是考虑</a:t>
            </a:r>
            <a:r>
              <a:rPr lang="en-US" altLang="zh-CN" sz="1800" b="0" dirty="0"/>
              <a:t>JS</a:t>
            </a:r>
            <a:r>
              <a:rPr lang="zh-CN" altLang="en-US" sz="1800" b="0" dirty="0"/>
              <a:t>实现</a:t>
            </a:r>
          </a:p>
          <a:p>
            <a:pPr marL="1008062" lvl="0" indent="-285750">
              <a:buSzPct val="80000"/>
              <a:buFont typeface="Wingdings" panose="05000000000000000000" pitchFamily="2" charset="2"/>
              <a:buChar char="l"/>
            </a:pPr>
            <a:r>
              <a:rPr lang="zh-CN" altLang="en-US" sz="1800" b="0" dirty="0"/>
              <a:t> 只读输入 ：</a:t>
            </a:r>
            <a:r>
              <a:rPr lang="en-US" altLang="zh-CN" sz="1800" b="0" dirty="0">
                <a:solidFill>
                  <a:srgbClr val="008800"/>
                </a:solidFill>
              </a:rPr>
              <a:t>&lt;input </a:t>
            </a:r>
            <a:r>
              <a:rPr lang="en-US" altLang="zh-CN" sz="1800" b="0" dirty="0">
                <a:solidFill>
                  <a:srgbClr val="1F1F96"/>
                </a:solidFill>
              </a:rPr>
              <a:t>type=</a:t>
            </a:r>
            <a:r>
              <a:rPr lang="en-US" altLang="zh-CN" sz="1800" b="0" dirty="0">
                <a:solidFill>
                  <a:srgbClr val="990000"/>
                </a:solidFill>
              </a:rPr>
              <a:t>"text"</a:t>
            </a:r>
            <a:r>
              <a:rPr lang="en-US" altLang="zh-CN" sz="1800" b="0" dirty="0"/>
              <a:t> </a:t>
            </a:r>
            <a:r>
              <a:rPr lang="en-US" altLang="zh-CN" sz="1800" b="0" dirty="0" err="1">
                <a:solidFill>
                  <a:srgbClr val="1F1F96"/>
                </a:solidFill>
              </a:rPr>
              <a:t>readonly</a:t>
            </a:r>
            <a:r>
              <a:rPr lang="en-US" altLang="zh-CN" sz="1800" b="0" dirty="0">
                <a:solidFill>
                  <a:srgbClr val="1F1F96"/>
                </a:solidFill>
              </a:rPr>
              <a:t>=</a:t>
            </a:r>
            <a:r>
              <a:rPr lang="en-US" altLang="zh-CN" sz="1800" b="0" dirty="0">
                <a:solidFill>
                  <a:srgbClr val="990000"/>
                </a:solidFill>
              </a:rPr>
              <a:t>""</a:t>
            </a:r>
            <a:r>
              <a:rPr lang="en-US" altLang="zh-CN" sz="1800" b="0" dirty="0">
                <a:solidFill>
                  <a:srgbClr val="1F1F96"/>
                </a:solidFill>
              </a:rPr>
              <a:t> placeholder=</a:t>
            </a:r>
            <a:r>
              <a:rPr lang="en-US" altLang="zh-CN" sz="1800" b="0" dirty="0">
                <a:solidFill>
                  <a:srgbClr val="990000"/>
                </a:solidFill>
              </a:rPr>
              <a:t>"</a:t>
            </a:r>
            <a:r>
              <a:rPr lang="en-US" altLang="zh-CN" sz="1800" b="0" dirty="0" err="1">
                <a:solidFill>
                  <a:srgbClr val="990000"/>
                </a:solidFill>
              </a:rPr>
              <a:t>Readonly</a:t>
            </a:r>
            <a:r>
              <a:rPr lang="en-US" altLang="zh-CN" sz="1800" b="0" dirty="0"/>
              <a:t> </a:t>
            </a:r>
            <a:r>
              <a:rPr lang="en-US" altLang="zh-CN" sz="1800" b="0" dirty="0">
                <a:solidFill>
                  <a:srgbClr val="990000"/>
                </a:solidFill>
              </a:rPr>
              <a:t>input here…" </a:t>
            </a:r>
            <a:r>
              <a:rPr lang="en-US" altLang="zh-CN" sz="1800" b="0" dirty="0">
                <a:solidFill>
                  <a:srgbClr val="1F1F96"/>
                </a:solidFill>
              </a:rPr>
              <a:t>class=</a:t>
            </a:r>
            <a:r>
              <a:rPr lang="en-US" altLang="zh-CN" sz="1800" b="0" dirty="0">
                <a:solidFill>
                  <a:srgbClr val="990000"/>
                </a:solidFill>
              </a:rPr>
              <a:t>"form-control"</a:t>
            </a:r>
            <a:r>
              <a:rPr lang="en-US" altLang="zh-CN" sz="1800" b="0" dirty="0">
                <a:solidFill>
                  <a:srgbClr val="008800"/>
                </a:solidFill>
              </a:rPr>
              <a:t>&gt;</a:t>
            </a:r>
          </a:p>
          <a:p>
            <a:pPr marL="1008062" lvl="0" indent="-285750">
              <a:buSzPct val="80000"/>
              <a:buFont typeface="Wingdings" panose="05000000000000000000" pitchFamily="2" charset="2"/>
              <a:buChar char="l"/>
            </a:pPr>
            <a:r>
              <a:rPr lang="en-US" altLang="zh-CN" sz="1800" b="0" dirty="0"/>
              <a:t> </a:t>
            </a:r>
            <a:r>
              <a:rPr lang="zh-CN" altLang="en-US" sz="1800" b="0" dirty="0"/>
              <a:t>校验状态：</a:t>
            </a:r>
            <a:r>
              <a:rPr lang="en-US" altLang="zh-CN" sz="1800" b="0" dirty="0"/>
              <a:t>Bootstrap </a:t>
            </a:r>
            <a:r>
              <a:rPr lang="zh-CN" altLang="en-US" sz="1800" b="0" dirty="0"/>
              <a:t>对表单控件的校验状态，如 </a:t>
            </a:r>
            <a:r>
              <a:rPr lang="en-US" altLang="zh-CN" sz="1800" b="0" dirty="0"/>
              <a:t>error</a:t>
            </a:r>
            <a:r>
              <a:rPr lang="zh-CN" altLang="en-US" sz="1800" b="0" dirty="0"/>
              <a:t>、</a:t>
            </a:r>
            <a:r>
              <a:rPr lang="en-US" altLang="zh-CN" sz="1800" b="0" dirty="0"/>
              <a:t>warning </a:t>
            </a:r>
            <a:r>
              <a:rPr lang="zh-CN" altLang="en-US" sz="1800" b="0" dirty="0"/>
              <a:t>和 </a:t>
            </a:r>
            <a:r>
              <a:rPr lang="en-US" altLang="zh-CN" sz="1800" b="0" dirty="0"/>
              <a:t>success </a:t>
            </a:r>
            <a:r>
              <a:rPr lang="zh-CN" altLang="en-US" sz="1800" b="0" dirty="0"/>
              <a:t>状态，都定义了样式。使用时，添加 </a:t>
            </a:r>
            <a:r>
              <a:rPr lang="en-US" altLang="zh-CN" sz="1800" b="0" dirty="0"/>
              <a:t>.has-warning</a:t>
            </a:r>
            <a:r>
              <a:rPr lang="zh-CN" altLang="en-US" sz="1800" b="0" dirty="0"/>
              <a:t>、</a:t>
            </a:r>
            <a:r>
              <a:rPr lang="en-US" altLang="zh-CN" sz="1800" b="0" dirty="0"/>
              <a:t>.has-error </a:t>
            </a:r>
            <a:r>
              <a:rPr lang="zh-CN" altLang="en-US" sz="1800" b="0" dirty="0"/>
              <a:t>或 </a:t>
            </a:r>
            <a:r>
              <a:rPr lang="en-US" altLang="zh-CN" sz="1800" b="0" dirty="0"/>
              <a:t>.has-success </a:t>
            </a:r>
            <a:r>
              <a:rPr lang="zh-CN" altLang="en-US" sz="1800" b="0" dirty="0"/>
              <a:t>类到这些控件的父元素即可。任何包含在此元素之内的 </a:t>
            </a:r>
            <a:r>
              <a:rPr lang="en-US" altLang="zh-CN" sz="1800" b="0" dirty="0"/>
              <a:t>.control-label</a:t>
            </a:r>
            <a:r>
              <a:rPr lang="zh-CN" altLang="en-US" sz="1800" b="0" dirty="0"/>
              <a:t>、</a:t>
            </a:r>
            <a:r>
              <a:rPr lang="en-US" altLang="zh-CN" sz="1800" b="0" dirty="0"/>
              <a:t>.form-control </a:t>
            </a:r>
            <a:r>
              <a:rPr lang="zh-CN" altLang="en-US" sz="1800" b="0" dirty="0"/>
              <a:t>和 </a:t>
            </a:r>
            <a:r>
              <a:rPr lang="en-US" altLang="zh-CN" sz="1800" b="0" dirty="0"/>
              <a:t>.help-block </a:t>
            </a:r>
            <a:r>
              <a:rPr lang="zh-CN" altLang="en-US" sz="1800" b="0" dirty="0"/>
              <a:t>元素都将接受这些校验状态的样式。</a:t>
            </a:r>
          </a:p>
          <a:p>
            <a:pPr marL="1008062" lvl="0" indent="-285750">
              <a:buSzPct val="80000"/>
              <a:buFont typeface="Wingdings" panose="05000000000000000000" pitchFamily="2" charset="2"/>
              <a:buChar char="l"/>
            </a:pPr>
            <a:endParaRPr lang="en-US" altLang="zh-CN" sz="1800" b="0" dirty="0"/>
          </a:p>
          <a:p>
            <a:pPr marL="1008062" lvl="0" indent="-285750">
              <a:buSzPct val="80000"/>
              <a:buFont typeface="Wingdings" panose="05000000000000000000" pitchFamily="2" charset="2"/>
              <a:buChar char="l"/>
            </a:pPr>
            <a:endParaRPr lang="en-US" altLang="zh-CN" sz="1800" b="0" dirty="0"/>
          </a:p>
          <a:p>
            <a:pPr marL="1008062" lvl="0" indent="-285750">
              <a:buSzPct val="80000"/>
              <a:buFont typeface="Wingdings" panose="05000000000000000000" pitchFamily="2" charset="2"/>
              <a:buChar char="l"/>
            </a:pPr>
            <a:endParaRPr lang="en-US" altLang="zh-CN" sz="1800" b="0" dirty="0"/>
          </a:p>
        </p:txBody>
      </p:sp>
    </p:spTree>
    <p:extLst>
      <p:ext uri="{BB962C8B-B14F-4D97-AF65-F5344CB8AC3E}">
        <p14:creationId xmlns:p14="http://schemas.microsoft.com/office/powerpoint/2010/main" val="833196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20610"/>
            <a:ext cx="8856984" cy="5760640"/>
          </a:xfrm>
        </p:spPr>
        <p:txBody>
          <a:bodyPr/>
          <a:lstStyle/>
          <a:p>
            <a:pPr marL="1008062" lvl="0" indent="-285750">
              <a:buSzPct val="80000"/>
              <a:buFont typeface="Wingdings" panose="05000000000000000000" pitchFamily="2" charset="2"/>
              <a:buChar char="l"/>
            </a:pPr>
            <a:r>
              <a:rPr lang="zh-CN" altLang="en-US" sz="1800" b="0" dirty="0"/>
              <a:t>添加额外的图标：你还可以针对校验状态为输入框添加额外的图标。只需设置相应的 </a:t>
            </a:r>
            <a:r>
              <a:rPr lang="en-US" altLang="zh-CN" sz="1800" b="0" dirty="0"/>
              <a:t>.has-feedback </a:t>
            </a:r>
            <a:r>
              <a:rPr lang="zh-CN" altLang="en-US" sz="1800" b="0" dirty="0"/>
              <a:t>类并添加正确的图标即可。 </a:t>
            </a:r>
          </a:p>
          <a:p>
            <a:pPr marL="1008062" lvl="0" indent="-285750">
              <a:buSzPct val="80000"/>
              <a:buFont typeface="Wingdings" panose="05000000000000000000" pitchFamily="2" charset="2"/>
              <a:buChar char="Ø"/>
            </a:pPr>
            <a:r>
              <a:rPr lang="zh-CN" altLang="en-US" sz="2000" b="0" dirty="0"/>
              <a:t>校验状态</a:t>
            </a:r>
            <a:endParaRPr lang="en-US" altLang="zh-CN" sz="2000" b="0" dirty="0"/>
          </a:p>
          <a:p>
            <a:pPr marL="722312" lvl="0" indent="0">
              <a:buSzPct val="80000"/>
              <a:buNone/>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p:txBody>
      </p:sp>
      <p:pic>
        <p:nvPicPr>
          <p:cNvPr id="4" name="Picture 7" descr="1"/>
          <p:cNvPicPr>
            <a:picLocks noChangeAspect="1" noChangeArrowheads="1"/>
          </p:cNvPicPr>
          <p:nvPr/>
        </p:nvPicPr>
        <p:blipFill>
          <a:blip r:embed="rId2"/>
          <a:srcRect/>
          <a:stretch>
            <a:fillRect/>
          </a:stretch>
        </p:blipFill>
        <p:spPr bwMode="auto">
          <a:xfrm>
            <a:off x="1568623" y="1772816"/>
            <a:ext cx="6689803" cy="4392488"/>
          </a:xfrm>
          <a:prstGeom prst="rect">
            <a:avLst/>
          </a:prstGeom>
          <a:noFill/>
        </p:spPr>
      </p:pic>
    </p:spTree>
    <p:extLst>
      <p:ext uri="{BB962C8B-B14F-4D97-AF65-F5344CB8AC3E}">
        <p14:creationId xmlns:p14="http://schemas.microsoft.com/office/powerpoint/2010/main" val="833196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20610"/>
            <a:ext cx="8856984" cy="5760640"/>
          </a:xfrm>
        </p:spPr>
        <p:txBody>
          <a:bodyPr/>
          <a:lstStyle/>
          <a:p>
            <a:pPr marL="1008062" lvl="0" indent="-285750">
              <a:buSzPct val="80000"/>
              <a:buFont typeface="Wingdings" panose="05000000000000000000" pitchFamily="2" charset="2"/>
              <a:buChar char="Ø"/>
            </a:pPr>
            <a:r>
              <a:rPr lang="zh-CN" altLang="en-US" sz="2000" b="0" dirty="0"/>
              <a:t>自定义图标</a:t>
            </a:r>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4" name="Picture 8" descr="1"/>
          <p:cNvPicPr>
            <a:picLocks noChangeAspect="1" noChangeArrowheads="1"/>
          </p:cNvPicPr>
          <p:nvPr/>
        </p:nvPicPr>
        <p:blipFill>
          <a:blip r:embed="rId2"/>
          <a:srcRect/>
          <a:stretch>
            <a:fillRect/>
          </a:stretch>
        </p:blipFill>
        <p:spPr bwMode="auto">
          <a:xfrm>
            <a:off x="1352600" y="1340768"/>
            <a:ext cx="7649037" cy="4320480"/>
          </a:xfrm>
          <a:prstGeom prst="rect">
            <a:avLst/>
          </a:prstGeom>
          <a:noFill/>
        </p:spPr>
      </p:pic>
    </p:spTree>
    <p:extLst>
      <p:ext uri="{BB962C8B-B14F-4D97-AF65-F5344CB8AC3E}">
        <p14:creationId xmlns:p14="http://schemas.microsoft.com/office/powerpoint/2010/main" val="83319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buNone/>
            </a:pPr>
            <a:r>
              <a:rPr lang="en-US" altLang="zh-CN" sz="2800" dirty="0"/>
              <a:t>1.2 Bootstrap</a:t>
            </a:r>
            <a:r>
              <a:rPr lang="zh-CN" altLang="en-US" sz="2800" dirty="0"/>
              <a:t>环境安装</a:t>
            </a:r>
            <a:endParaRPr lang="en-US" altLang="zh-CN" sz="2800" dirty="0"/>
          </a:p>
        </p:txBody>
      </p:sp>
      <p:sp>
        <p:nvSpPr>
          <p:cNvPr id="3" name="内容占位符 2"/>
          <p:cNvSpPr>
            <a:spLocks noGrp="1"/>
          </p:cNvSpPr>
          <p:nvPr>
            <p:ph idx="1"/>
          </p:nvPr>
        </p:nvSpPr>
        <p:spPr/>
        <p:txBody>
          <a:bodyPr/>
          <a:lstStyle/>
          <a:p>
            <a:pPr marL="542925" indent="-276225">
              <a:buSzPct val="80000"/>
              <a:buFont typeface="Wingdings" panose="05000000000000000000" pitchFamily="2" charset="2"/>
              <a:buChar char="n"/>
            </a:pPr>
            <a:r>
              <a:rPr lang="zh-CN" altLang="en-US" dirty="0"/>
              <a:t>下载 </a:t>
            </a:r>
            <a:r>
              <a:rPr lang="en-US" altLang="zh-CN" dirty="0"/>
              <a:t>Bootstrap</a:t>
            </a:r>
            <a:r>
              <a:rPr lang="zh-CN" altLang="en-US" sz="2000" dirty="0"/>
              <a:t>  </a:t>
            </a:r>
            <a:endParaRPr lang="en-US" altLang="zh-CN" sz="2000" dirty="0"/>
          </a:p>
          <a:p>
            <a:pPr marL="269875" indent="0">
              <a:buSzPct val="85000"/>
              <a:buNone/>
            </a:pPr>
            <a:r>
              <a:rPr lang="en-US" altLang="zh-CN" sz="2000" b="0" dirty="0"/>
              <a:t>	</a:t>
            </a:r>
            <a:r>
              <a:rPr lang="zh-CN" altLang="en-US" sz="2000" b="0" dirty="0"/>
              <a:t>生产环境：</a:t>
            </a:r>
            <a:r>
              <a:rPr lang="en-US" altLang="zh-CN" sz="2000" b="0" dirty="0"/>
              <a:t>http://d.bootcss.com/bootstrap-3.2.0-dist.zip</a:t>
            </a:r>
          </a:p>
          <a:p>
            <a:pPr marL="269875" indent="0">
              <a:buSzPct val="85000"/>
              <a:buNone/>
            </a:pPr>
            <a:r>
              <a:rPr lang="en-US" altLang="zh-CN" sz="2000" b="0" dirty="0"/>
              <a:t>	</a:t>
            </a:r>
            <a:r>
              <a:rPr lang="zh-CN" altLang="en-US" sz="2000" b="0" dirty="0"/>
              <a:t>源码：</a:t>
            </a:r>
            <a:r>
              <a:rPr lang="en-US" altLang="zh-CN" sz="2000" b="0" dirty="0"/>
              <a:t>http://d.bootcss.com/bootstrap-3.2.0.zip</a:t>
            </a:r>
          </a:p>
          <a:p>
            <a:pPr marL="542925" indent="-276225">
              <a:buSzPct val="85000"/>
              <a:buFont typeface="Wingdings" panose="05000000000000000000" pitchFamily="2" charset="2"/>
              <a:buChar char="n"/>
            </a:pPr>
            <a:r>
              <a:rPr lang="zh-CN" altLang="en-US" dirty="0"/>
              <a:t>目录结构</a:t>
            </a:r>
            <a:endParaRPr lang="en-US" altLang="zh-CN" dirty="0"/>
          </a:p>
          <a:p>
            <a:pPr marL="269875" indent="0">
              <a:buSzPct val="85000"/>
              <a:buNone/>
            </a:pPr>
            <a:r>
              <a:rPr lang="en-US" altLang="zh-CN" sz="2000" b="0" dirty="0"/>
              <a:t>	less/</a:t>
            </a:r>
            <a:r>
              <a:rPr lang="zh-CN" altLang="en-US" sz="2000" b="0" dirty="0"/>
              <a:t>、</a:t>
            </a:r>
            <a:r>
              <a:rPr lang="en-US" altLang="zh-CN" sz="2000" b="0" dirty="0" err="1"/>
              <a:t>js</a:t>
            </a:r>
            <a:r>
              <a:rPr lang="en-US" altLang="zh-CN" sz="2000" b="0" dirty="0"/>
              <a:t>/ </a:t>
            </a:r>
            <a:r>
              <a:rPr lang="zh-CN" altLang="en-US" sz="2000" b="0" dirty="0"/>
              <a:t>和 </a:t>
            </a:r>
            <a:r>
              <a:rPr lang="en-US" altLang="zh-CN" sz="2000" b="0" dirty="0"/>
              <a:t>fonts/ </a:t>
            </a:r>
            <a:r>
              <a:rPr lang="zh-CN" altLang="en-US" sz="2000" b="0" dirty="0"/>
              <a:t>目录分别包含了 </a:t>
            </a:r>
            <a:r>
              <a:rPr lang="en-US" altLang="zh-CN" sz="2000" b="0" dirty="0"/>
              <a:t>CSS</a:t>
            </a:r>
            <a:r>
              <a:rPr lang="zh-CN" altLang="en-US" sz="2000" b="0" dirty="0"/>
              <a:t>、</a:t>
            </a:r>
            <a:r>
              <a:rPr lang="en-US" altLang="zh-CN" sz="2000" b="0" dirty="0"/>
              <a:t>JS </a:t>
            </a:r>
            <a:r>
              <a:rPr lang="zh-CN" altLang="en-US" sz="2000" b="0" dirty="0"/>
              <a:t>和字体图标的源码。</a:t>
            </a:r>
            <a:r>
              <a:rPr lang="en-US" altLang="zh-CN" sz="2000" b="0" dirty="0" err="1"/>
              <a:t>dist</a:t>
            </a:r>
            <a:r>
              <a:rPr lang="en-US" altLang="zh-CN" sz="2000" b="0" dirty="0"/>
              <a:t>/ </a:t>
            </a:r>
            <a:r>
              <a:rPr lang="zh-CN" altLang="en-US" sz="2000" b="0" dirty="0"/>
              <a:t>目录包含了上面所说的预编译 </a:t>
            </a:r>
            <a:r>
              <a:rPr lang="en-US" altLang="zh-CN" sz="2000" b="0" dirty="0"/>
              <a:t>Bootstrap </a:t>
            </a:r>
            <a:r>
              <a:rPr lang="zh-CN" altLang="en-US" sz="2000" b="0" dirty="0"/>
              <a:t>包内的所有文件。</a:t>
            </a:r>
            <a:r>
              <a:rPr lang="en-US" altLang="zh-CN" sz="2000" b="0" dirty="0"/>
              <a:t>docs/ </a:t>
            </a:r>
            <a:r>
              <a:rPr lang="zh-CN" altLang="en-US" sz="2000" b="0" dirty="0"/>
              <a:t>包含了所有文档的源码文件，</a:t>
            </a:r>
            <a:r>
              <a:rPr lang="en-US" altLang="zh-CN" sz="2000" b="0" dirty="0"/>
              <a:t>examples/ </a:t>
            </a:r>
            <a:r>
              <a:rPr lang="zh-CN" altLang="en-US" sz="2000" b="0" dirty="0"/>
              <a:t>目录是 </a:t>
            </a:r>
            <a:r>
              <a:rPr lang="en-US" altLang="zh-CN" sz="2000" b="0" dirty="0"/>
              <a:t>Bootstrap </a:t>
            </a:r>
            <a:r>
              <a:rPr lang="zh-CN" altLang="en-US" sz="2000" b="0" dirty="0"/>
              <a:t>官方提供的实例工程。除了这些，其他文件还包含 </a:t>
            </a:r>
            <a:r>
              <a:rPr lang="en-US" altLang="zh-CN" sz="2000" b="0" dirty="0"/>
              <a:t>Bootstrap </a:t>
            </a:r>
            <a:r>
              <a:rPr lang="zh-CN" altLang="en-US" sz="2000" b="0" dirty="0"/>
              <a:t>安装包的定义文件、许可证文件和编译脚本等。</a:t>
            </a:r>
            <a:endParaRPr lang="en-US" altLang="zh-CN" sz="2000" b="0" dirty="0"/>
          </a:p>
          <a:p>
            <a:pPr marL="269875" indent="0">
              <a:buSzPct val="85000"/>
              <a:buNone/>
            </a:pPr>
            <a:endParaRPr lang="en-US" altLang="zh-CN" dirty="0"/>
          </a:p>
          <a:p>
            <a:pPr marL="269875" indent="0">
              <a:buSzPct val="85000"/>
              <a:buNone/>
            </a:pPr>
            <a:endParaRPr lang="en-US" altLang="zh-CN" b="0" dirty="0"/>
          </a:p>
        </p:txBody>
      </p:sp>
    </p:spTree>
    <p:extLst>
      <p:ext uri="{BB962C8B-B14F-4D97-AF65-F5344CB8AC3E}">
        <p14:creationId xmlns:p14="http://schemas.microsoft.com/office/powerpoint/2010/main" val="975652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69" y="260648"/>
            <a:ext cx="8224767" cy="459961"/>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764704"/>
            <a:ext cx="8856984" cy="5976664"/>
          </a:xfrm>
        </p:spPr>
        <p:txBody>
          <a:bodyPr/>
          <a:lstStyle/>
          <a:p>
            <a:pPr marL="714375" lvl="0" indent="-266700">
              <a:buSzPct val="80000"/>
              <a:buFont typeface="Wingdings" panose="05000000000000000000" pitchFamily="2" charset="2"/>
              <a:buChar char="n"/>
            </a:pPr>
            <a:r>
              <a:rPr lang="zh-CN" altLang="en-US" dirty="0"/>
              <a:t>控件尺寸</a:t>
            </a:r>
            <a:endParaRPr lang="en-US" altLang="zh-CN" dirty="0"/>
          </a:p>
          <a:p>
            <a:pPr marL="1008062" lvl="0" indent="-285750">
              <a:buSzPct val="80000"/>
              <a:buFont typeface="Wingdings" panose="05000000000000000000" pitchFamily="2" charset="2"/>
              <a:buChar char="Ø"/>
            </a:pPr>
            <a:r>
              <a:rPr lang="zh-CN" altLang="en-US" sz="2000" b="0" dirty="0"/>
              <a:t>高度尺寸</a:t>
            </a:r>
            <a:endParaRPr lang="en-US" altLang="zh-CN" sz="2000" b="0" dirty="0"/>
          </a:p>
          <a:p>
            <a:pPr marL="722312" lvl="0" indent="0">
              <a:buSzPct val="80000"/>
              <a:buNone/>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722312" lvl="0" indent="0">
              <a:buSzPct val="80000"/>
              <a:buNone/>
            </a:pPr>
            <a:endParaRPr lang="en-US" altLang="zh-CN" sz="2000" b="0" dirty="0"/>
          </a:p>
          <a:p>
            <a:pPr marL="1008062" lvl="0" indent="-285750">
              <a:buSzPct val="80000"/>
              <a:buFont typeface="Wingdings" panose="05000000000000000000" pitchFamily="2" charset="2"/>
              <a:buChar char="Ø"/>
            </a:pPr>
            <a:r>
              <a:rPr lang="zh-CN" altLang="en-US" sz="2000" b="0" dirty="0"/>
              <a:t>水平排列的表单组的尺寸</a:t>
            </a:r>
          </a:p>
          <a:p>
            <a:pPr marL="722312" lvl="0" indent="0">
              <a:buSzPct val="80000"/>
              <a:buNone/>
            </a:pPr>
            <a:r>
              <a:rPr lang="zh-CN" altLang="en-US" sz="1800" b="0" dirty="0"/>
              <a:t>       通过添加 </a:t>
            </a:r>
            <a:r>
              <a:rPr lang="en-US" altLang="zh-CN" sz="1800" b="0" dirty="0"/>
              <a:t>.form-group-</a:t>
            </a:r>
            <a:r>
              <a:rPr lang="en-US" altLang="zh-CN" sz="1800" b="0" dirty="0" err="1"/>
              <a:t>lg</a:t>
            </a:r>
            <a:r>
              <a:rPr lang="en-US" altLang="zh-CN" sz="1800" b="0" dirty="0"/>
              <a:t> </a:t>
            </a:r>
            <a:r>
              <a:rPr lang="zh-CN" altLang="en-US" sz="1800" b="0" dirty="0"/>
              <a:t>或 </a:t>
            </a:r>
            <a:r>
              <a:rPr lang="en-US" altLang="zh-CN" sz="1800" b="0" dirty="0"/>
              <a:t>.form-group-</a:t>
            </a:r>
            <a:r>
              <a:rPr lang="en-US" altLang="zh-CN" sz="1800" b="0" dirty="0" err="1"/>
              <a:t>sm</a:t>
            </a:r>
            <a:r>
              <a:rPr lang="en-US" altLang="zh-CN" sz="1800" b="0" dirty="0"/>
              <a:t> </a:t>
            </a:r>
            <a:r>
              <a:rPr lang="zh-CN" altLang="en-US" sz="1800" b="0" dirty="0"/>
              <a:t>类，为 </a:t>
            </a:r>
            <a:r>
              <a:rPr lang="en-US" altLang="zh-CN" sz="1800" b="0" dirty="0"/>
              <a:t>.form-horizontal </a:t>
            </a:r>
            <a:r>
              <a:rPr lang="zh-CN" altLang="en-US" sz="1800" b="0" dirty="0"/>
              <a:t>包裹的 </a:t>
            </a:r>
            <a:r>
              <a:rPr lang="en-US" altLang="zh-CN" sz="1800" b="0" dirty="0"/>
              <a:t>label </a:t>
            </a:r>
            <a:r>
              <a:rPr lang="zh-CN" altLang="en-US" sz="1800" b="0" dirty="0"/>
              <a:t>元素和表单控件快速设置尺寸。 </a:t>
            </a:r>
          </a:p>
          <a:p>
            <a:pPr marL="722312" lvl="0" indent="0">
              <a:buSzPct val="80000"/>
              <a:buNone/>
            </a:pPr>
            <a:endParaRPr lang="zh-CN" altLang="en-US" sz="2000" b="0" dirty="0"/>
          </a:p>
          <a:p>
            <a:pPr marL="1008062" lvl="0" indent="-285750">
              <a:buSzPct val="80000"/>
              <a:buFont typeface="Wingdings" panose="05000000000000000000" pitchFamily="2" charset="2"/>
              <a:buChar char="Ø"/>
            </a:pPr>
            <a:endParaRPr lang="zh-CN" altLang="en-US" sz="2000" b="0" dirty="0"/>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5" name="Picture 6" descr="1"/>
          <p:cNvPicPr>
            <a:picLocks noChangeAspect="1" noChangeArrowheads="1"/>
          </p:cNvPicPr>
          <p:nvPr/>
        </p:nvPicPr>
        <p:blipFill>
          <a:blip r:embed="rId2"/>
          <a:srcRect/>
          <a:stretch>
            <a:fillRect/>
          </a:stretch>
        </p:blipFill>
        <p:spPr bwMode="auto">
          <a:xfrm>
            <a:off x="1530875" y="1556792"/>
            <a:ext cx="6417055" cy="1368152"/>
          </a:xfrm>
          <a:prstGeom prst="rect">
            <a:avLst/>
          </a:prstGeom>
          <a:noFill/>
        </p:spPr>
      </p:pic>
      <p:pic>
        <p:nvPicPr>
          <p:cNvPr id="6" name="Picture 11" descr="1"/>
          <p:cNvPicPr>
            <a:picLocks noChangeAspect="1" noChangeArrowheads="1"/>
          </p:cNvPicPr>
          <p:nvPr/>
        </p:nvPicPr>
        <p:blipFill>
          <a:blip r:embed="rId3"/>
          <a:srcRect/>
          <a:stretch>
            <a:fillRect/>
          </a:stretch>
        </p:blipFill>
        <p:spPr bwMode="auto">
          <a:xfrm>
            <a:off x="1530875" y="4077072"/>
            <a:ext cx="6391925" cy="2520280"/>
          </a:xfrm>
          <a:prstGeom prst="rect">
            <a:avLst/>
          </a:prstGeom>
          <a:noFill/>
        </p:spPr>
      </p:pic>
    </p:spTree>
    <p:extLst>
      <p:ext uri="{BB962C8B-B14F-4D97-AF65-F5344CB8AC3E}">
        <p14:creationId xmlns:p14="http://schemas.microsoft.com/office/powerpoint/2010/main" val="2194630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8504" y="404664"/>
            <a:ext cx="8224767" cy="576064"/>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1124744"/>
            <a:ext cx="8856984" cy="5356506"/>
          </a:xfrm>
        </p:spPr>
        <p:txBody>
          <a:bodyPr/>
          <a:lstStyle/>
          <a:p>
            <a:pPr marL="1008062" lvl="0" indent="-285750">
              <a:buSzPct val="80000"/>
              <a:buFont typeface="Wingdings" panose="05000000000000000000" pitchFamily="2" charset="2"/>
              <a:buChar char="Ø"/>
            </a:pPr>
            <a:r>
              <a:rPr lang="zh-CN" altLang="en-US" sz="2000" b="0" dirty="0"/>
              <a:t>调整列尺寸</a:t>
            </a:r>
          </a:p>
          <a:p>
            <a:pPr marL="722312" lvl="0" indent="0">
              <a:buSzPct val="80000"/>
              <a:buNone/>
            </a:pPr>
            <a:r>
              <a:rPr lang="zh-CN" altLang="en-US" sz="1800" b="0" dirty="0"/>
              <a:t>       用栅格系统中的列（</a:t>
            </a:r>
            <a:r>
              <a:rPr lang="en-US" altLang="zh-CN" sz="1800" b="0" dirty="0"/>
              <a:t>column</a:t>
            </a:r>
            <a:r>
              <a:rPr lang="zh-CN" altLang="en-US" sz="1800" b="0" dirty="0"/>
              <a:t>）包裹输入框或其任何父元素，都可很容易的为其设置宽度</a:t>
            </a:r>
            <a:r>
              <a:rPr lang="zh-CN" altLang="en-US" sz="2000" b="0" dirty="0"/>
              <a:t>。 </a:t>
            </a:r>
          </a:p>
          <a:p>
            <a:pPr marL="722312" lvl="0" indent="0">
              <a:buSzPct val="80000"/>
              <a:buNone/>
            </a:pPr>
            <a:endParaRPr lang="en-US" altLang="zh-CN" sz="2000" b="0" dirty="0"/>
          </a:p>
          <a:p>
            <a:pPr marL="722312" lvl="0" indent="0">
              <a:buSzPct val="80000"/>
              <a:buNone/>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1008062" lvl="0" indent="-285750">
              <a:buSzPct val="80000"/>
              <a:buFont typeface="Wingdings" panose="05000000000000000000" pitchFamily="2" charset="2"/>
              <a:buChar char="Ø"/>
            </a:pPr>
            <a:endParaRPr lang="en-US" altLang="zh-CN" sz="2000" b="0" dirty="0"/>
          </a:p>
          <a:p>
            <a:pPr marL="722312" lvl="0" indent="0">
              <a:buSzPct val="80000"/>
              <a:buNone/>
            </a:pPr>
            <a:endParaRPr lang="en-US" altLang="zh-CN" sz="2000" b="0" dirty="0"/>
          </a:p>
          <a:p>
            <a:pPr marL="722312" lvl="0" indent="0">
              <a:buSzPct val="80000"/>
              <a:buNone/>
            </a:pPr>
            <a:endParaRPr lang="zh-CN" altLang="en-US" sz="2000" b="0" dirty="0"/>
          </a:p>
          <a:p>
            <a:pPr marL="1008062" lvl="0" indent="-285750">
              <a:buSzPct val="80000"/>
              <a:buFont typeface="Wingdings" panose="05000000000000000000" pitchFamily="2" charset="2"/>
              <a:buChar char="Ø"/>
            </a:pPr>
            <a:endParaRPr lang="zh-CN" altLang="en-US" sz="2000" b="0" dirty="0"/>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7" name="Picture 13" descr="1"/>
          <p:cNvPicPr>
            <a:picLocks noChangeAspect="1" noChangeArrowheads="1"/>
          </p:cNvPicPr>
          <p:nvPr/>
        </p:nvPicPr>
        <p:blipFill>
          <a:blip r:embed="rId2"/>
          <a:srcRect/>
          <a:stretch>
            <a:fillRect/>
          </a:stretch>
        </p:blipFill>
        <p:spPr bwMode="auto">
          <a:xfrm>
            <a:off x="1856656" y="2276872"/>
            <a:ext cx="6334214" cy="3168352"/>
          </a:xfrm>
          <a:prstGeom prst="rect">
            <a:avLst/>
          </a:prstGeom>
          <a:noFill/>
        </p:spPr>
      </p:pic>
    </p:spTree>
    <p:extLst>
      <p:ext uri="{BB962C8B-B14F-4D97-AF65-F5344CB8AC3E}">
        <p14:creationId xmlns:p14="http://schemas.microsoft.com/office/powerpoint/2010/main" val="2006208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6496" y="476672"/>
            <a:ext cx="8224767" cy="576064"/>
          </a:xfrm>
        </p:spPr>
        <p:txBody>
          <a:bodyPr/>
          <a:lstStyle/>
          <a:p>
            <a:r>
              <a:rPr lang="en-US" altLang="zh-CN" sz="2800" dirty="0"/>
              <a:t>2.6 Bootstrap </a:t>
            </a:r>
            <a:r>
              <a:rPr lang="zh-CN" altLang="en-US" sz="2800" dirty="0"/>
              <a:t>表单</a:t>
            </a:r>
          </a:p>
        </p:txBody>
      </p:sp>
      <p:sp>
        <p:nvSpPr>
          <p:cNvPr id="3" name="内容占位符 2"/>
          <p:cNvSpPr>
            <a:spLocks noGrp="1"/>
          </p:cNvSpPr>
          <p:nvPr>
            <p:ph idx="1"/>
          </p:nvPr>
        </p:nvSpPr>
        <p:spPr>
          <a:xfrm>
            <a:off x="488504" y="1268760"/>
            <a:ext cx="8856984" cy="5472608"/>
          </a:xfrm>
        </p:spPr>
        <p:txBody>
          <a:bodyPr/>
          <a:lstStyle/>
          <a:p>
            <a:pPr marL="714375" lvl="0" indent="-266700">
              <a:buSzPct val="80000"/>
              <a:buFont typeface="Wingdings" panose="05000000000000000000" pitchFamily="2" charset="2"/>
              <a:buChar char="n"/>
            </a:pPr>
            <a:r>
              <a:rPr lang="zh-CN" altLang="en-US" dirty="0"/>
              <a:t>辅助文本</a:t>
            </a:r>
            <a:endParaRPr lang="en-US" altLang="zh-CN" dirty="0"/>
          </a:p>
          <a:p>
            <a:pPr marL="722312" lvl="0" indent="0">
              <a:buSzPct val="80000"/>
              <a:buNone/>
            </a:pPr>
            <a:r>
              <a:rPr lang="zh-CN" altLang="en-US" sz="2000" b="0" dirty="0"/>
              <a:t>针对表单控件的“块（</a:t>
            </a:r>
            <a:r>
              <a:rPr lang="en-US" altLang="zh-CN" sz="2000" b="0" dirty="0"/>
              <a:t>block</a:t>
            </a:r>
            <a:r>
              <a:rPr lang="zh-CN" altLang="en-US" sz="2000" b="0" dirty="0"/>
              <a:t>）”级辅助文本。 </a:t>
            </a:r>
          </a:p>
          <a:p>
            <a:pPr marL="722312" lvl="0" indent="0">
              <a:buSzPct val="80000"/>
              <a:buNone/>
            </a:pPr>
            <a:endParaRPr lang="zh-CN" altLang="en-US" sz="2000" b="0" dirty="0"/>
          </a:p>
          <a:p>
            <a:pPr marL="1008062" lvl="0" indent="-285750">
              <a:buSzPct val="80000"/>
              <a:buFont typeface="Wingdings" panose="05000000000000000000" pitchFamily="2" charset="2"/>
              <a:buChar char="Ø"/>
            </a:pPr>
            <a:endParaRPr lang="zh-CN" altLang="en-US" sz="2000" b="0" dirty="0"/>
          </a:p>
          <a:p>
            <a:pPr marL="722312" lvl="0" indent="0">
              <a:buSzPct val="80000"/>
              <a:buNone/>
            </a:pPr>
            <a:endParaRPr lang="en-US" altLang="zh-CN" sz="2000" b="0" dirty="0"/>
          </a:p>
          <a:p>
            <a:pPr marL="981075" lvl="0" indent="-258763">
              <a:buSzPct val="80000"/>
              <a:buFont typeface="Wingdings" panose="05000000000000000000" pitchFamily="2" charset="2"/>
              <a:buChar char="u"/>
            </a:pPr>
            <a:endParaRPr lang="en-US" altLang="zh-CN" sz="2000" b="0" dirty="0"/>
          </a:p>
        </p:txBody>
      </p:sp>
      <p:pic>
        <p:nvPicPr>
          <p:cNvPr id="7" name="Picture 10" descr="1"/>
          <p:cNvPicPr>
            <a:picLocks noChangeAspect="1" noChangeArrowheads="1"/>
          </p:cNvPicPr>
          <p:nvPr/>
        </p:nvPicPr>
        <p:blipFill>
          <a:blip r:embed="rId2"/>
          <a:srcRect/>
          <a:stretch>
            <a:fillRect/>
          </a:stretch>
        </p:blipFill>
        <p:spPr bwMode="auto">
          <a:xfrm>
            <a:off x="1208584" y="2420888"/>
            <a:ext cx="7723187" cy="2520280"/>
          </a:xfrm>
          <a:prstGeom prst="rect">
            <a:avLst/>
          </a:prstGeom>
          <a:noFill/>
        </p:spPr>
      </p:pic>
    </p:spTree>
    <p:extLst>
      <p:ext uri="{BB962C8B-B14F-4D97-AF65-F5344CB8AC3E}">
        <p14:creationId xmlns:p14="http://schemas.microsoft.com/office/powerpoint/2010/main" val="3129018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大纲</a:t>
            </a:r>
          </a:p>
        </p:txBody>
      </p:sp>
      <p:sp>
        <p:nvSpPr>
          <p:cNvPr id="3" name="内容占位符 2"/>
          <p:cNvSpPr>
            <a:spLocks noGrp="1"/>
          </p:cNvSpPr>
          <p:nvPr>
            <p:ph idx="1"/>
          </p:nvPr>
        </p:nvSpPr>
        <p:spPr/>
        <p:txBody>
          <a:bodyPr/>
          <a:lstStyle/>
          <a:p>
            <a:r>
              <a:rPr lang="en-US" altLang="zh-CN" dirty="0"/>
              <a:t>Bootstrap</a:t>
            </a:r>
            <a:r>
              <a:rPr lang="zh-CN" altLang="en-US" dirty="0"/>
              <a:t>简介</a:t>
            </a:r>
            <a:endParaRPr lang="en-US" altLang="zh-CN" dirty="0"/>
          </a:p>
          <a:p>
            <a:r>
              <a:rPr lang="zh-CN" altLang="en-US" dirty="0"/>
              <a:t>全局样式</a:t>
            </a:r>
            <a:endParaRPr lang="en-US" altLang="zh-CN" dirty="0"/>
          </a:p>
          <a:p>
            <a:r>
              <a:rPr lang="zh-CN" altLang="en-US" dirty="0">
                <a:solidFill>
                  <a:srgbClr val="990000"/>
                </a:solidFill>
              </a:rPr>
              <a:t>按钮</a:t>
            </a:r>
          </a:p>
          <a:p>
            <a:r>
              <a:rPr lang="zh-CN" altLang="en-US" dirty="0"/>
              <a:t>辅助类</a:t>
            </a:r>
          </a:p>
          <a:p>
            <a:pPr marL="0" indent="0">
              <a:buNone/>
            </a:pPr>
            <a:endParaRPr lang="en-US" altLang="zh-CN" dirty="0"/>
          </a:p>
        </p:txBody>
      </p:sp>
    </p:spTree>
    <p:extLst>
      <p:ext uri="{BB962C8B-B14F-4D97-AF65-F5344CB8AC3E}">
        <p14:creationId xmlns:p14="http://schemas.microsoft.com/office/powerpoint/2010/main" val="31705231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按钮</a:t>
            </a:r>
          </a:p>
        </p:txBody>
      </p:sp>
      <p:sp>
        <p:nvSpPr>
          <p:cNvPr id="3" name="内容占位符 2"/>
          <p:cNvSpPr>
            <a:spLocks noGrp="1"/>
          </p:cNvSpPr>
          <p:nvPr>
            <p:ph idx="1"/>
          </p:nvPr>
        </p:nvSpPr>
        <p:spPr/>
        <p:txBody>
          <a:bodyPr/>
          <a:lstStyle/>
          <a:p>
            <a:pPr marL="539750" indent="-269875">
              <a:buSzPct val="80000"/>
              <a:buFont typeface="Wingdings" panose="05000000000000000000" pitchFamily="2" charset="2"/>
              <a:buChar char="n"/>
            </a:pPr>
            <a:r>
              <a:rPr lang="zh-CN" altLang="en-US" dirty="0"/>
              <a:t>预定义样式</a:t>
            </a:r>
            <a:endParaRPr lang="en-US" altLang="zh-CN" dirty="0"/>
          </a:p>
          <a:p>
            <a:pPr marL="539750" indent="-269875">
              <a:buSzPct val="80000"/>
              <a:buFont typeface="Wingdings" panose="05000000000000000000" pitchFamily="2" charset="2"/>
              <a:buChar char="n"/>
            </a:pPr>
            <a:r>
              <a:rPr lang="zh-CN" altLang="en-US" dirty="0"/>
              <a:t>尺寸</a:t>
            </a:r>
            <a:endParaRPr lang="en-US" altLang="zh-CN" dirty="0"/>
          </a:p>
          <a:p>
            <a:pPr marL="539750" indent="-269875">
              <a:buSzPct val="80000"/>
              <a:buFont typeface="Wingdings" panose="05000000000000000000" pitchFamily="2" charset="2"/>
              <a:buChar char="n"/>
            </a:pPr>
            <a:r>
              <a:rPr lang="zh-CN" altLang="en-US" dirty="0"/>
              <a:t>激活状态</a:t>
            </a:r>
            <a:endParaRPr lang="en-US" altLang="zh-CN" dirty="0"/>
          </a:p>
          <a:p>
            <a:pPr marL="539750" indent="-269875">
              <a:buSzPct val="80000"/>
              <a:buFont typeface="Wingdings" panose="05000000000000000000" pitchFamily="2" charset="2"/>
              <a:buChar char="n"/>
            </a:pPr>
            <a:r>
              <a:rPr lang="zh-CN" altLang="en-US" dirty="0"/>
              <a:t>禁用状态</a:t>
            </a:r>
            <a:endParaRPr lang="en-US" altLang="zh-CN" dirty="0"/>
          </a:p>
          <a:p>
            <a:pPr marL="539750" indent="-269875">
              <a:buSzPct val="80000"/>
              <a:buFont typeface="Wingdings" panose="05000000000000000000" pitchFamily="2" charset="2"/>
              <a:buChar char="n"/>
            </a:pPr>
            <a:r>
              <a:rPr lang="zh-CN" altLang="en-US" dirty="0"/>
              <a:t>按钮类</a:t>
            </a:r>
            <a:endParaRPr lang="en-US" altLang="zh-CN" dirty="0"/>
          </a:p>
        </p:txBody>
      </p:sp>
    </p:spTree>
    <p:extLst>
      <p:ext uri="{BB962C8B-B14F-4D97-AF65-F5344CB8AC3E}">
        <p14:creationId xmlns:p14="http://schemas.microsoft.com/office/powerpoint/2010/main" val="1409197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3.1 </a:t>
            </a:r>
            <a:r>
              <a:rPr lang="zh-CN" altLang="en-US" sz="2800" dirty="0">
                <a:latin typeface="Verdana" pitchFamily="34" charset="0"/>
              </a:rPr>
              <a:t>按钮</a:t>
            </a:r>
            <a:r>
              <a:rPr lang="en-US" altLang="zh-CN" sz="2800" dirty="0">
                <a:latin typeface="Verdana" pitchFamily="34" charset="0"/>
              </a:rPr>
              <a:t>-</a:t>
            </a:r>
            <a:r>
              <a:rPr lang="zh-CN" altLang="en-US" sz="2800" dirty="0">
                <a:latin typeface="Verdana" pitchFamily="34" charset="0"/>
              </a:rPr>
              <a:t>预定义样式</a:t>
            </a:r>
            <a:endParaRPr lang="zh-CN" altLang="en-US" sz="2800" dirty="0"/>
          </a:p>
        </p:txBody>
      </p:sp>
      <p:sp>
        <p:nvSpPr>
          <p:cNvPr id="3" name="内容占位符 2"/>
          <p:cNvSpPr>
            <a:spLocks noGrp="1"/>
          </p:cNvSpPr>
          <p:nvPr>
            <p:ph idx="1"/>
          </p:nvPr>
        </p:nvSpPr>
        <p:spPr/>
        <p:txBody>
          <a:bodyPr/>
          <a:lstStyle/>
          <a:p>
            <a:pPr marL="452438" indent="0">
              <a:buSzPct val="70000"/>
              <a:buNone/>
            </a:pPr>
            <a:r>
              <a:rPr lang="zh-CN" altLang="en-US" sz="2000" b="0" dirty="0">
                <a:latin typeface="Courier New" panose="02070309020205020404" pitchFamily="49" charset="0"/>
              </a:rPr>
              <a:t>使用下面列出的类可以快速创建一个带有预定义样式的按钮。</a:t>
            </a:r>
          </a:p>
          <a:p>
            <a:pPr marL="452438" indent="0">
              <a:buSzPct val="70000"/>
              <a:buNone/>
            </a:pPr>
            <a:endParaRPr lang="en-US" altLang="zh-CN" sz="2000" b="0" dirty="0">
              <a:solidFill>
                <a:srgbClr val="808080"/>
              </a:solidFill>
              <a:latin typeface="Courier New" panose="02070309020205020404" pitchFamily="49" charset="0"/>
            </a:endParaRPr>
          </a:p>
        </p:txBody>
      </p:sp>
      <p:pic>
        <p:nvPicPr>
          <p:cNvPr id="4" name="Picture 10" descr="1"/>
          <p:cNvPicPr>
            <a:picLocks noChangeAspect="1" noChangeArrowheads="1"/>
          </p:cNvPicPr>
          <p:nvPr/>
        </p:nvPicPr>
        <p:blipFill>
          <a:blip r:embed="rId2"/>
          <a:srcRect/>
          <a:stretch>
            <a:fillRect/>
          </a:stretch>
        </p:blipFill>
        <p:spPr bwMode="auto">
          <a:xfrm>
            <a:off x="995501" y="1772816"/>
            <a:ext cx="7582500" cy="4464496"/>
          </a:xfrm>
          <a:prstGeom prst="rect">
            <a:avLst/>
          </a:prstGeom>
          <a:noFill/>
        </p:spPr>
      </p:pic>
    </p:spTree>
    <p:extLst>
      <p:ext uri="{BB962C8B-B14F-4D97-AF65-F5344CB8AC3E}">
        <p14:creationId xmlns:p14="http://schemas.microsoft.com/office/powerpoint/2010/main" val="26092467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3.2 </a:t>
            </a:r>
            <a:r>
              <a:rPr lang="zh-CN" altLang="en-US" sz="2800" dirty="0"/>
              <a:t>按钮</a:t>
            </a:r>
            <a:r>
              <a:rPr lang="en-US" altLang="zh-CN" sz="2800" dirty="0"/>
              <a:t>-</a:t>
            </a:r>
            <a:r>
              <a:rPr lang="zh-CN" altLang="en-US" sz="2800" dirty="0"/>
              <a:t>尺寸</a:t>
            </a:r>
          </a:p>
        </p:txBody>
      </p:sp>
      <p:sp>
        <p:nvSpPr>
          <p:cNvPr id="3" name="内容占位符 2"/>
          <p:cNvSpPr>
            <a:spLocks noGrp="1"/>
          </p:cNvSpPr>
          <p:nvPr>
            <p:ph idx="1"/>
          </p:nvPr>
        </p:nvSpPr>
        <p:spPr/>
        <p:txBody>
          <a:bodyPr/>
          <a:lstStyle/>
          <a:p>
            <a:pPr marL="452438" indent="0">
              <a:buSzPct val="70000"/>
              <a:buNone/>
            </a:pPr>
            <a:r>
              <a:rPr lang="zh-CN" altLang="en-US" sz="1800" b="0" dirty="0"/>
              <a:t>       需要让按钮具有不同尺寸吗？使用 </a:t>
            </a:r>
            <a:r>
              <a:rPr lang="en-US" altLang="zh-CN" sz="1800" b="0" dirty="0"/>
              <a:t>.</a:t>
            </a:r>
            <a:r>
              <a:rPr lang="en-US" altLang="zh-CN" sz="1800" b="0" dirty="0" err="1"/>
              <a:t>btn-lg</a:t>
            </a:r>
            <a:r>
              <a:rPr lang="zh-CN" altLang="en-US" sz="1800" b="0" dirty="0"/>
              <a:t>、</a:t>
            </a:r>
            <a:r>
              <a:rPr lang="en-US" altLang="zh-CN" sz="1800" b="0" dirty="0"/>
              <a:t>.</a:t>
            </a:r>
            <a:r>
              <a:rPr lang="en-US" altLang="zh-CN" sz="1800" b="0" dirty="0" err="1"/>
              <a:t>btn-sm</a:t>
            </a:r>
            <a:r>
              <a:rPr lang="en-US" altLang="zh-CN" sz="1800" b="0" dirty="0"/>
              <a:t> </a:t>
            </a:r>
            <a:r>
              <a:rPr lang="zh-CN" altLang="en-US" sz="1800" b="0" dirty="0"/>
              <a:t>或 </a:t>
            </a:r>
            <a:r>
              <a:rPr lang="en-US" altLang="zh-CN" sz="1800" b="0" dirty="0"/>
              <a:t>.</a:t>
            </a:r>
            <a:r>
              <a:rPr lang="en-US" altLang="zh-CN" sz="1800" b="0" dirty="0" err="1"/>
              <a:t>btn-xs</a:t>
            </a:r>
            <a:r>
              <a:rPr lang="en-US" altLang="zh-CN" sz="1800" b="0" dirty="0"/>
              <a:t> </a:t>
            </a:r>
            <a:r>
              <a:rPr lang="zh-CN" altLang="en-US" sz="1800" b="0" dirty="0"/>
              <a:t>可以获得不同尺寸的按钮。 </a:t>
            </a:r>
          </a:p>
          <a:p>
            <a:pPr marL="452438" indent="0">
              <a:buSzPct val="70000"/>
              <a:buNone/>
            </a:pPr>
            <a:endParaRPr lang="zh-CN" altLang="en-US" sz="2000" b="0" dirty="0">
              <a:latin typeface="Courier New" panose="02070309020205020404" pitchFamily="49" charset="0"/>
            </a:endParaRPr>
          </a:p>
          <a:p>
            <a:pPr marL="452438" indent="0">
              <a:buSzPct val="70000"/>
              <a:buNone/>
            </a:pPr>
            <a:endParaRPr lang="en-US" altLang="zh-CN" sz="2000" b="0" dirty="0">
              <a:solidFill>
                <a:srgbClr val="808080"/>
              </a:solidFill>
              <a:latin typeface="Courier New" panose="02070309020205020404" pitchFamily="49" charset="0"/>
            </a:endParaRPr>
          </a:p>
        </p:txBody>
      </p:sp>
      <p:pic>
        <p:nvPicPr>
          <p:cNvPr id="5" name="Picture 6" descr="1"/>
          <p:cNvPicPr>
            <a:picLocks noChangeAspect="1" noChangeArrowheads="1"/>
          </p:cNvPicPr>
          <p:nvPr/>
        </p:nvPicPr>
        <p:blipFill>
          <a:blip r:embed="rId2"/>
          <a:srcRect/>
          <a:stretch>
            <a:fillRect/>
          </a:stretch>
        </p:blipFill>
        <p:spPr bwMode="auto">
          <a:xfrm>
            <a:off x="1510821" y="2132856"/>
            <a:ext cx="5976664" cy="3903931"/>
          </a:xfrm>
          <a:prstGeom prst="rect">
            <a:avLst/>
          </a:prstGeom>
          <a:noFill/>
        </p:spPr>
      </p:pic>
    </p:spTree>
    <p:extLst>
      <p:ext uri="{BB962C8B-B14F-4D97-AF65-F5344CB8AC3E}">
        <p14:creationId xmlns:p14="http://schemas.microsoft.com/office/powerpoint/2010/main" val="4186134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3.2 </a:t>
            </a:r>
            <a:r>
              <a:rPr lang="zh-CN" altLang="en-US" sz="2800" dirty="0"/>
              <a:t>按钮</a:t>
            </a:r>
            <a:r>
              <a:rPr lang="en-US" altLang="zh-CN" sz="2800" dirty="0"/>
              <a:t>-</a:t>
            </a:r>
            <a:r>
              <a:rPr lang="zh-CN" altLang="en-US" sz="2800" dirty="0"/>
              <a:t>尺寸</a:t>
            </a:r>
          </a:p>
        </p:txBody>
      </p:sp>
      <p:sp>
        <p:nvSpPr>
          <p:cNvPr id="3" name="内容占位符 2"/>
          <p:cNvSpPr>
            <a:spLocks noGrp="1"/>
          </p:cNvSpPr>
          <p:nvPr>
            <p:ph idx="1"/>
          </p:nvPr>
        </p:nvSpPr>
        <p:spPr/>
        <p:txBody>
          <a:bodyPr/>
          <a:lstStyle/>
          <a:p>
            <a:pPr marL="452438" indent="0">
              <a:buSzPct val="70000"/>
              <a:buNone/>
            </a:pPr>
            <a:endParaRPr lang="zh-CN" altLang="en-US" sz="2000" b="0" dirty="0">
              <a:latin typeface="Courier New" panose="02070309020205020404" pitchFamily="49" charset="0"/>
            </a:endParaRPr>
          </a:p>
          <a:p>
            <a:pPr marL="452438" indent="0">
              <a:buSzPct val="70000"/>
              <a:buNone/>
            </a:pPr>
            <a:endParaRPr lang="en-US" altLang="zh-CN" sz="2000" b="0" dirty="0">
              <a:solidFill>
                <a:srgbClr val="808080"/>
              </a:solidFill>
              <a:latin typeface="Courier New" panose="02070309020205020404" pitchFamily="49" charset="0"/>
            </a:endParaRPr>
          </a:p>
        </p:txBody>
      </p:sp>
      <p:pic>
        <p:nvPicPr>
          <p:cNvPr id="6" name="Picture 7" descr="1"/>
          <p:cNvPicPr>
            <a:picLocks noChangeAspect="1" noChangeArrowheads="1"/>
          </p:cNvPicPr>
          <p:nvPr/>
        </p:nvPicPr>
        <p:blipFill>
          <a:blip r:embed="rId2"/>
          <a:srcRect/>
          <a:stretch>
            <a:fillRect/>
          </a:stretch>
        </p:blipFill>
        <p:spPr bwMode="auto">
          <a:xfrm>
            <a:off x="1568624" y="1484784"/>
            <a:ext cx="6624736" cy="4588102"/>
          </a:xfrm>
          <a:prstGeom prst="rect">
            <a:avLst/>
          </a:prstGeom>
          <a:noFill/>
        </p:spPr>
      </p:pic>
    </p:spTree>
    <p:extLst>
      <p:ext uri="{BB962C8B-B14F-4D97-AF65-F5344CB8AC3E}">
        <p14:creationId xmlns:p14="http://schemas.microsoft.com/office/powerpoint/2010/main" val="639695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70" y="435678"/>
            <a:ext cx="8224767" cy="617058"/>
          </a:xfrm>
        </p:spPr>
        <p:txBody>
          <a:bodyPr/>
          <a:lstStyle/>
          <a:p>
            <a:r>
              <a:rPr lang="en-US" altLang="zh-CN" sz="2800" dirty="0"/>
              <a:t>3.3 </a:t>
            </a:r>
            <a:r>
              <a:rPr lang="zh-CN" altLang="en-US" sz="2800" dirty="0"/>
              <a:t>按钮</a:t>
            </a:r>
            <a:r>
              <a:rPr lang="en-US" altLang="zh-CN" sz="2800" dirty="0"/>
              <a:t>-</a:t>
            </a:r>
            <a:r>
              <a:rPr lang="zh-CN" altLang="en-US" sz="2800" dirty="0"/>
              <a:t>激活状态</a:t>
            </a:r>
          </a:p>
        </p:txBody>
      </p:sp>
      <p:sp>
        <p:nvSpPr>
          <p:cNvPr id="3" name="内容占位符 2"/>
          <p:cNvSpPr>
            <a:spLocks noGrp="1"/>
          </p:cNvSpPr>
          <p:nvPr>
            <p:ph idx="1"/>
          </p:nvPr>
        </p:nvSpPr>
        <p:spPr>
          <a:xfrm>
            <a:off x="429948" y="1052736"/>
            <a:ext cx="8554244" cy="5281389"/>
          </a:xfrm>
        </p:spPr>
        <p:txBody>
          <a:bodyPr/>
          <a:lstStyle/>
          <a:p>
            <a:pPr marL="452438" indent="0">
              <a:buSzPct val="70000"/>
              <a:buNone/>
            </a:pPr>
            <a:r>
              <a:rPr lang="zh-CN" altLang="en-US" sz="1800" b="0" dirty="0"/>
              <a:t>       当按钮处于激活状态时，其表现为被按压下去（底色更深、边框夜色更深、向内投射阴影）。对于 </a:t>
            </a:r>
            <a:r>
              <a:rPr lang="en-US" altLang="zh-CN" sz="1800" b="0" dirty="0"/>
              <a:t>&lt;button&gt; </a:t>
            </a:r>
            <a:r>
              <a:rPr lang="zh-CN" altLang="en-US" sz="1800" b="0" dirty="0"/>
              <a:t>元素，是通过 </a:t>
            </a:r>
            <a:r>
              <a:rPr lang="en-US" altLang="zh-CN" sz="1800" b="0" dirty="0"/>
              <a:t>:active </a:t>
            </a:r>
            <a:r>
              <a:rPr lang="zh-CN" altLang="en-US" sz="1800" b="0" dirty="0"/>
              <a:t>状态实现的。对于 </a:t>
            </a:r>
            <a:r>
              <a:rPr lang="en-US" altLang="zh-CN" sz="1800" b="0" dirty="0"/>
              <a:t>&lt;a&gt; </a:t>
            </a:r>
            <a:r>
              <a:rPr lang="zh-CN" altLang="en-US" sz="1800" b="0" dirty="0"/>
              <a:t>元素，是通过 </a:t>
            </a:r>
            <a:r>
              <a:rPr lang="en-US" altLang="zh-CN" sz="1800" b="0" dirty="0"/>
              <a:t>.active </a:t>
            </a:r>
            <a:r>
              <a:rPr lang="zh-CN" altLang="en-US" sz="1800" b="0" dirty="0"/>
              <a:t>类实现的。然而，你还可以将 </a:t>
            </a:r>
            <a:r>
              <a:rPr lang="en-US" altLang="zh-CN" sz="1800" b="0" dirty="0"/>
              <a:t>.active </a:t>
            </a:r>
            <a:r>
              <a:rPr lang="zh-CN" altLang="en-US" sz="1800" b="0" dirty="0"/>
              <a:t>应用到 </a:t>
            </a:r>
            <a:r>
              <a:rPr lang="en-US" altLang="zh-CN" sz="1800" b="0" dirty="0"/>
              <a:t>&lt;button&gt; </a:t>
            </a:r>
            <a:r>
              <a:rPr lang="zh-CN" altLang="en-US" sz="1800" b="0" dirty="0"/>
              <a:t>上，并通过编程的方式使其处于激活状态。 </a:t>
            </a:r>
          </a:p>
          <a:p>
            <a:pPr marL="452438" indent="0">
              <a:buSzPct val="70000"/>
              <a:buNone/>
            </a:pPr>
            <a:endParaRPr lang="zh-CN" altLang="en-US" sz="1800" b="0" dirty="0"/>
          </a:p>
          <a:p>
            <a:pPr marL="452438" indent="0">
              <a:buSzPct val="70000"/>
              <a:buNone/>
            </a:pPr>
            <a:endParaRPr lang="zh-CN" altLang="en-US" sz="2000" b="0" dirty="0">
              <a:latin typeface="Courier New" panose="02070309020205020404" pitchFamily="49" charset="0"/>
            </a:endParaRPr>
          </a:p>
          <a:p>
            <a:pPr marL="452438" indent="0">
              <a:buSzPct val="70000"/>
              <a:buNone/>
            </a:pPr>
            <a:endParaRPr lang="en-US" altLang="zh-CN" sz="2000" b="0" dirty="0">
              <a:solidFill>
                <a:srgbClr val="808080"/>
              </a:solidFill>
              <a:latin typeface="Courier New" panose="02070309020205020404" pitchFamily="49" charset="0"/>
            </a:endParaRPr>
          </a:p>
        </p:txBody>
      </p:sp>
      <p:pic>
        <p:nvPicPr>
          <p:cNvPr id="6" name="Picture 7" descr="1"/>
          <p:cNvPicPr>
            <a:picLocks noChangeAspect="1" noChangeArrowheads="1"/>
          </p:cNvPicPr>
          <p:nvPr/>
        </p:nvPicPr>
        <p:blipFill>
          <a:blip r:embed="rId2"/>
          <a:srcRect/>
          <a:stretch>
            <a:fillRect/>
          </a:stretch>
        </p:blipFill>
        <p:spPr bwMode="auto">
          <a:xfrm>
            <a:off x="1352600" y="2268144"/>
            <a:ext cx="6785502" cy="4257200"/>
          </a:xfrm>
          <a:prstGeom prst="rect">
            <a:avLst/>
          </a:prstGeom>
          <a:noFill/>
        </p:spPr>
      </p:pic>
    </p:spTree>
    <p:extLst>
      <p:ext uri="{BB962C8B-B14F-4D97-AF65-F5344CB8AC3E}">
        <p14:creationId xmlns:p14="http://schemas.microsoft.com/office/powerpoint/2010/main" val="17793791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770" y="435678"/>
            <a:ext cx="8224767" cy="689066"/>
          </a:xfrm>
        </p:spPr>
        <p:txBody>
          <a:bodyPr/>
          <a:lstStyle/>
          <a:p>
            <a:r>
              <a:rPr lang="en-US" altLang="zh-CN" sz="2800" dirty="0"/>
              <a:t>3.5 </a:t>
            </a:r>
            <a:r>
              <a:rPr lang="zh-CN" altLang="en-US" sz="2800" dirty="0"/>
              <a:t>按钮</a:t>
            </a:r>
            <a:r>
              <a:rPr lang="en-US" altLang="zh-CN" sz="2800" dirty="0"/>
              <a:t>-</a:t>
            </a:r>
            <a:r>
              <a:rPr lang="zh-CN" altLang="en-US" sz="2800" dirty="0"/>
              <a:t>按钮类</a:t>
            </a:r>
          </a:p>
        </p:txBody>
      </p:sp>
      <p:sp>
        <p:nvSpPr>
          <p:cNvPr id="3" name="内容占位符 2"/>
          <p:cNvSpPr>
            <a:spLocks noGrp="1"/>
          </p:cNvSpPr>
          <p:nvPr>
            <p:ph idx="1"/>
          </p:nvPr>
        </p:nvSpPr>
        <p:spPr>
          <a:xfrm>
            <a:off x="429948" y="1268760"/>
            <a:ext cx="8554244" cy="5065365"/>
          </a:xfrm>
        </p:spPr>
        <p:txBody>
          <a:bodyPr/>
          <a:lstStyle/>
          <a:p>
            <a:pPr marL="452438" indent="0">
              <a:buSzPct val="70000"/>
              <a:buNone/>
            </a:pPr>
            <a:r>
              <a:rPr lang="zh-CN" altLang="en-US" sz="1800" b="0" dirty="0"/>
              <a:t>为 </a:t>
            </a:r>
            <a:r>
              <a:rPr lang="en-US" altLang="zh-CN" sz="1800" b="0" dirty="0"/>
              <a:t>&lt;a&gt;</a:t>
            </a:r>
            <a:r>
              <a:rPr lang="zh-CN" altLang="en-US" sz="1800" b="0" dirty="0"/>
              <a:t>、</a:t>
            </a:r>
            <a:r>
              <a:rPr lang="en-US" altLang="zh-CN" sz="1800" b="0" dirty="0"/>
              <a:t>&lt;button&gt; </a:t>
            </a:r>
            <a:r>
              <a:rPr lang="zh-CN" altLang="en-US" sz="1800" b="0" dirty="0"/>
              <a:t>或 </a:t>
            </a:r>
            <a:r>
              <a:rPr lang="en-US" altLang="zh-CN" sz="1800" b="0" dirty="0"/>
              <a:t>&lt;input&gt; </a:t>
            </a:r>
            <a:r>
              <a:rPr lang="zh-CN" altLang="en-US" sz="1800" b="0" dirty="0"/>
              <a:t>元素应用按钮类。 </a:t>
            </a:r>
          </a:p>
          <a:p>
            <a:pPr marL="452438" indent="0">
              <a:buSzPct val="70000"/>
              <a:buNone/>
            </a:pPr>
            <a:endParaRPr lang="zh-CN" altLang="en-US" sz="1800" b="0" dirty="0"/>
          </a:p>
          <a:p>
            <a:pPr marL="452438" indent="0">
              <a:buSzPct val="70000"/>
              <a:buNone/>
            </a:pPr>
            <a:endParaRPr lang="zh-CN" altLang="en-US" sz="1800" b="0" dirty="0"/>
          </a:p>
          <a:p>
            <a:pPr marL="452438" indent="0">
              <a:buSzPct val="70000"/>
              <a:buNone/>
            </a:pPr>
            <a:endParaRPr lang="zh-CN" altLang="en-US" sz="2000" b="0" dirty="0">
              <a:latin typeface="Courier New" panose="02070309020205020404" pitchFamily="49" charset="0"/>
            </a:endParaRPr>
          </a:p>
          <a:p>
            <a:pPr marL="452438" indent="0">
              <a:buSzPct val="70000"/>
              <a:buNone/>
            </a:pPr>
            <a:endParaRPr lang="en-US" altLang="zh-CN" sz="2000" b="0" dirty="0">
              <a:solidFill>
                <a:srgbClr val="808080"/>
              </a:solidFill>
              <a:latin typeface="Courier New" panose="02070309020205020404" pitchFamily="49" charset="0"/>
            </a:endParaRPr>
          </a:p>
        </p:txBody>
      </p:sp>
      <p:pic>
        <p:nvPicPr>
          <p:cNvPr id="7" name="Picture 6" descr="1"/>
          <p:cNvPicPr>
            <a:picLocks noChangeAspect="1" noChangeArrowheads="1"/>
          </p:cNvPicPr>
          <p:nvPr/>
        </p:nvPicPr>
        <p:blipFill>
          <a:blip r:embed="rId2"/>
          <a:srcRect/>
          <a:stretch>
            <a:fillRect/>
          </a:stretch>
        </p:blipFill>
        <p:spPr bwMode="auto">
          <a:xfrm>
            <a:off x="992560" y="1844824"/>
            <a:ext cx="7885465" cy="3960440"/>
          </a:xfrm>
          <a:prstGeom prst="rect">
            <a:avLst/>
          </a:prstGeom>
          <a:noFill/>
        </p:spPr>
      </p:pic>
    </p:spTree>
    <p:extLst>
      <p:ext uri="{BB962C8B-B14F-4D97-AF65-F5344CB8AC3E}">
        <p14:creationId xmlns:p14="http://schemas.microsoft.com/office/powerpoint/2010/main" val="232238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 Bootstrap</a:t>
            </a:r>
            <a:r>
              <a:rPr lang="zh-CN" altLang="en-US" sz="2800" dirty="0"/>
              <a:t>环境安装</a:t>
            </a:r>
          </a:p>
        </p:txBody>
      </p:sp>
      <p:sp>
        <p:nvSpPr>
          <p:cNvPr id="3" name="内容占位符 2"/>
          <p:cNvSpPr>
            <a:spLocks noGrp="1"/>
          </p:cNvSpPr>
          <p:nvPr>
            <p:ph idx="1"/>
          </p:nvPr>
        </p:nvSpPr>
        <p:spPr/>
        <p:txBody>
          <a:bodyPr/>
          <a:lstStyle/>
          <a:p>
            <a:pPr marL="447675" indent="-266700">
              <a:buFont typeface="Wingdings" panose="05000000000000000000" pitchFamily="2" charset="2"/>
              <a:buChar char="n"/>
            </a:pPr>
            <a:r>
              <a:rPr lang="zh-CN" altLang="en-US" sz="2800" dirty="0"/>
              <a:t>安装</a:t>
            </a:r>
            <a:endParaRPr lang="en-US" altLang="zh-CN" sz="2800" dirty="0"/>
          </a:p>
          <a:p>
            <a:pPr marL="0" indent="0">
              <a:buNone/>
            </a:pPr>
            <a:r>
              <a:rPr lang="en-US" altLang="zh-CN" sz="1800" b="0" dirty="0"/>
              <a:t>   &lt;!-- </a:t>
            </a:r>
            <a:r>
              <a:rPr lang="zh-CN" altLang="en-US" sz="1800" b="0" dirty="0"/>
              <a:t>新 </a:t>
            </a:r>
            <a:r>
              <a:rPr lang="en-US" altLang="zh-CN" sz="1800" b="0" dirty="0"/>
              <a:t>Bootstrap </a:t>
            </a:r>
            <a:r>
              <a:rPr lang="zh-CN" altLang="en-US" sz="1800" b="0" dirty="0"/>
              <a:t>核心 </a:t>
            </a:r>
            <a:r>
              <a:rPr lang="en-US" altLang="zh-CN" sz="1800" b="0" dirty="0"/>
              <a:t>CSS </a:t>
            </a:r>
            <a:r>
              <a:rPr lang="zh-CN" altLang="en-US" sz="1800" b="0" dirty="0"/>
              <a:t>文件 </a:t>
            </a:r>
            <a:r>
              <a:rPr lang="en-US" altLang="zh-CN" sz="1800" b="0" dirty="0"/>
              <a:t>--&gt;</a:t>
            </a:r>
          </a:p>
          <a:p>
            <a:pPr marL="269875" indent="0">
              <a:buSzPct val="85000"/>
              <a:buNone/>
            </a:pPr>
            <a:r>
              <a:rPr lang="en-US" altLang="zh-CN" sz="1800" b="0" dirty="0"/>
              <a:t>      &lt;link </a:t>
            </a:r>
            <a:r>
              <a:rPr lang="en-US" altLang="zh-CN" sz="1800" b="0" dirty="0" err="1"/>
              <a:t>rel</a:t>
            </a:r>
            <a:r>
              <a:rPr lang="en-US" altLang="zh-CN" sz="1800" b="0" dirty="0"/>
              <a:t>="stylesheet" </a:t>
            </a:r>
            <a:r>
              <a:rPr lang="en-US" altLang="zh-CN" sz="1800" b="0" dirty="0" err="1"/>
              <a:t>href</a:t>
            </a:r>
            <a:r>
              <a:rPr lang="en-US" altLang="zh-CN" sz="1800" b="0" dirty="0"/>
              <a:t>="http://cdn.bootcss.com/bootstrap/3.2.0/</a:t>
            </a:r>
            <a:r>
              <a:rPr lang="en-US" altLang="zh-CN" sz="1800" b="0" dirty="0" err="1"/>
              <a:t>css</a:t>
            </a:r>
            <a:r>
              <a:rPr lang="en-US" altLang="zh-CN" sz="1800" b="0" dirty="0"/>
              <a:t>/bootstrap.min.css"&gt;</a:t>
            </a:r>
          </a:p>
          <a:p>
            <a:pPr marL="269875" indent="0">
              <a:buSzPct val="85000"/>
              <a:buNone/>
            </a:pPr>
            <a:r>
              <a:rPr lang="en-US" altLang="zh-CN" sz="1800" b="0" dirty="0"/>
              <a:t>      &lt;!-- </a:t>
            </a:r>
            <a:r>
              <a:rPr lang="zh-CN" altLang="en-US" sz="1800" b="0" dirty="0"/>
              <a:t>可选的</a:t>
            </a:r>
            <a:r>
              <a:rPr lang="en-US" altLang="zh-CN" sz="1800" b="0" dirty="0"/>
              <a:t>Bootstrap</a:t>
            </a:r>
            <a:r>
              <a:rPr lang="zh-CN" altLang="en-US" sz="1800" b="0" dirty="0"/>
              <a:t>主题文件（一般不用引入） </a:t>
            </a:r>
            <a:r>
              <a:rPr lang="en-US" altLang="zh-CN" sz="1800" b="0" dirty="0"/>
              <a:t>--&gt;</a:t>
            </a:r>
          </a:p>
          <a:p>
            <a:pPr marL="269875" indent="0">
              <a:buSzPct val="85000"/>
              <a:buNone/>
            </a:pPr>
            <a:r>
              <a:rPr lang="en-US" altLang="zh-CN" sz="1800" b="0" dirty="0"/>
              <a:t>      &lt;link </a:t>
            </a:r>
            <a:r>
              <a:rPr lang="en-US" altLang="zh-CN" sz="1800" b="0" dirty="0" err="1"/>
              <a:t>rel</a:t>
            </a:r>
            <a:r>
              <a:rPr lang="en-US" altLang="zh-CN" sz="1800" b="0" dirty="0"/>
              <a:t>="stylesheet" </a:t>
            </a:r>
            <a:r>
              <a:rPr lang="en-US" altLang="zh-CN" sz="1800" b="0" dirty="0" err="1"/>
              <a:t>href</a:t>
            </a:r>
            <a:r>
              <a:rPr lang="en-US" altLang="zh-CN" sz="1800" b="0" dirty="0"/>
              <a:t>="http://cdn.bootcss.com/bootstrap/3.2.0/</a:t>
            </a:r>
            <a:r>
              <a:rPr lang="en-US" altLang="zh-CN" sz="1800" b="0" dirty="0" err="1"/>
              <a:t>css</a:t>
            </a:r>
            <a:r>
              <a:rPr lang="en-US" altLang="zh-CN" sz="1800" b="0" dirty="0"/>
              <a:t>/bootstrap-   theme.min.css"&gt;</a:t>
            </a:r>
          </a:p>
          <a:p>
            <a:pPr marL="269875" indent="0">
              <a:buSzPct val="85000"/>
              <a:buNone/>
            </a:pPr>
            <a:r>
              <a:rPr lang="en-US" altLang="zh-CN" sz="1800" b="0" dirty="0"/>
              <a:t>       &lt;!-- jQuery</a:t>
            </a:r>
            <a:r>
              <a:rPr lang="zh-CN" altLang="en-US" sz="1800" b="0" dirty="0"/>
              <a:t>文件。务必在</a:t>
            </a:r>
            <a:r>
              <a:rPr lang="en-US" altLang="zh-CN" sz="1800" b="0" dirty="0"/>
              <a:t>bootstrap.min.js </a:t>
            </a:r>
            <a:r>
              <a:rPr lang="zh-CN" altLang="en-US" sz="1800" b="0" dirty="0"/>
              <a:t>之前引入 </a:t>
            </a:r>
            <a:r>
              <a:rPr lang="en-US" altLang="zh-CN" sz="1800" b="0" dirty="0"/>
              <a:t>--&gt;</a:t>
            </a:r>
          </a:p>
          <a:p>
            <a:pPr marL="269875" indent="0">
              <a:buSzPct val="85000"/>
              <a:buNone/>
            </a:pPr>
            <a:r>
              <a:rPr lang="en-US" altLang="zh-CN" sz="1800" b="0" dirty="0"/>
              <a:t>       &lt;script </a:t>
            </a:r>
            <a:r>
              <a:rPr lang="en-US" altLang="zh-CN" sz="1800" b="0" dirty="0" err="1"/>
              <a:t>src</a:t>
            </a:r>
            <a:r>
              <a:rPr lang="en-US" altLang="zh-CN" sz="1800" b="0" dirty="0"/>
              <a:t>="http://cdn.bootcss.com/</a:t>
            </a:r>
            <a:r>
              <a:rPr lang="en-US" altLang="zh-CN" sz="1800" b="0" dirty="0" err="1"/>
              <a:t>jquery</a:t>
            </a:r>
            <a:r>
              <a:rPr lang="en-US" altLang="zh-CN" sz="1800" b="0" dirty="0"/>
              <a:t>/1.11.1/jquery.min.js"&gt;&lt;/script&gt;</a:t>
            </a:r>
          </a:p>
          <a:p>
            <a:pPr marL="269875" indent="0">
              <a:buSzPct val="85000"/>
              <a:buNone/>
            </a:pPr>
            <a:r>
              <a:rPr lang="en-US" altLang="zh-CN" sz="1800" b="0" dirty="0"/>
              <a:t>       &lt;!-- </a:t>
            </a:r>
            <a:r>
              <a:rPr lang="zh-CN" altLang="en-US" sz="1800" b="0" dirty="0"/>
              <a:t>最新的 </a:t>
            </a:r>
            <a:r>
              <a:rPr lang="en-US" altLang="zh-CN" sz="1800" b="0" dirty="0"/>
              <a:t>Bootstrap </a:t>
            </a:r>
            <a:r>
              <a:rPr lang="zh-CN" altLang="en-US" sz="1800" b="0" dirty="0"/>
              <a:t>核心 </a:t>
            </a:r>
            <a:r>
              <a:rPr lang="en-US" altLang="zh-CN" sz="1800" b="0" dirty="0"/>
              <a:t>JavaScript </a:t>
            </a:r>
            <a:r>
              <a:rPr lang="zh-CN" altLang="en-US" sz="1800" b="0" dirty="0"/>
              <a:t>文件 </a:t>
            </a:r>
            <a:r>
              <a:rPr lang="en-US" altLang="zh-CN" sz="1800" b="0" dirty="0"/>
              <a:t>--&gt;</a:t>
            </a:r>
          </a:p>
          <a:p>
            <a:pPr marL="269875" indent="0">
              <a:buSzPct val="85000"/>
              <a:buNone/>
            </a:pPr>
            <a:r>
              <a:rPr lang="en-US" altLang="zh-CN" sz="1800" b="0" dirty="0"/>
              <a:t>       &lt;script </a:t>
            </a:r>
            <a:r>
              <a:rPr lang="en-US" altLang="zh-CN" sz="1800" b="0" dirty="0" err="1"/>
              <a:t>src</a:t>
            </a:r>
            <a:r>
              <a:rPr lang="en-US" altLang="zh-CN" sz="1800" b="0" dirty="0"/>
              <a:t>="http://cdn.bootcss.com/bootstrap/3.2.0/</a:t>
            </a:r>
            <a:r>
              <a:rPr lang="en-US" altLang="zh-CN" sz="1800" b="0" dirty="0" err="1"/>
              <a:t>js</a:t>
            </a:r>
            <a:r>
              <a:rPr lang="en-US" altLang="zh-CN" sz="1800" b="0" dirty="0"/>
              <a:t>/bootstrap.min.js"&gt;&lt;/script&gt;</a:t>
            </a:r>
          </a:p>
          <a:p>
            <a:pPr marL="269875" indent="0">
              <a:buSzPct val="85000"/>
              <a:buNone/>
            </a:pPr>
            <a:endParaRPr lang="en-US" altLang="zh-CN" b="0" dirty="0"/>
          </a:p>
        </p:txBody>
      </p:sp>
    </p:spTree>
    <p:extLst>
      <p:ext uri="{BB962C8B-B14F-4D97-AF65-F5344CB8AC3E}">
        <p14:creationId xmlns:p14="http://schemas.microsoft.com/office/powerpoint/2010/main" val="518492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大纲</a:t>
            </a:r>
          </a:p>
        </p:txBody>
      </p:sp>
      <p:sp>
        <p:nvSpPr>
          <p:cNvPr id="3" name="内容占位符 2"/>
          <p:cNvSpPr>
            <a:spLocks noGrp="1"/>
          </p:cNvSpPr>
          <p:nvPr>
            <p:ph idx="1"/>
          </p:nvPr>
        </p:nvSpPr>
        <p:spPr/>
        <p:txBody>
          <a:bodyPr/>
          <a:lstStyle/>
          <a:p>
            <a:r>
              <a:rPr lang="en-US" altLang="zh-CN" dirty="0"/>
              <a:t>Bootstrap</a:t>
            </a:r>
            <a:r>
              <a:rPr lang="zh-CN" altLang="en-US" dirty="0"/>
              <a:t>简介</a:t>
            </a:r>
            <a:endParaRPr lang="en-US" altLang="zh-CN" dirty="0"/>
          </a:p>
          <a:p>
            <a:r>
              <a:rPr lang="zh-CN" altLang="en-US" dirty="0"/>
              <a:t>全局样式</a:t>
            </a:r>
            <a:endParaRPr lang="en-US" altLang="zh-CN" dirty="0"/>
          </a:p>
          <a:p>
            <a:r>
              <a:rPr lang="zh-CN" altLang="en-US" dirty="0"/>
              <a:t>按钮</a:t>
            </a:r>
          </a:p>
          <a:p>
            <a:r>
              <a:rPr lang="zh-CN" altLang="en-US" dirty="0">
                <a:solidFill>
                  <a:srgbClr val="990000"/>
                </a:solidFill>
              </a:rPr>
              <a:t>辅助类</a:t>
            </a:r>
            <a:endParaRPr lang="en-US" altLang="zh-CN" dirty="0">
              <a:solidFill>
                <a:srgbClr val="990000"/>
              </a:solidFill>
            </a:endParaRPr>
          </a:p>
        </p:txBody>
      </p:sp>
    </p:spTree>
    <p:extLst>
      <p:ext uri="{BB962C8B-B14F-4D97-AF65-F5344CB8AC3E}">
        <p14:creationId xmlns:p14="http://schemas.microsoft.com/office/powerpoint/2010/main" val="7926567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辅助类</a:t>
            </a:r>
          </a:p>
        </p:txBody>
      </p:sp>
      <p:sp>
        <p:nvSpPr>
          <p:cNvPr id="3" name="内容占位符 2"/>
          <p:cNvSpPr>
            <a:spLocks noGrp="1"/>
          </p:cNvSpPr>
          <p:nvPr>
            <p:ph idx="1"/>
          </p:nvPr>
        </p:nvSpPr>
        <p:spPr/>
        <p:txBody>
          <a:bodyPr/>
          <a:lstStyle/>
          <a:p>
            <a:pPr marL="539750" indent="-269875">
              <a:buSzPct val="80000"/>
              <a:buFont typeface="Wingdings" panose="05000000000000000000" pitchFamily="2" charset="2"/>
              <a:buChar char="n"/>
            </a:pPr>
            <a:r>
              <a:rPr lang="zh-CN" altLang="en-US" dirty="0"/>
              <a:t>文本颜色</a:t>
            </a:r>
            <a:endParaRPr lang="en-US" altLang="zh-CN" dirty="0"/>
          </a:p>
          <a:p>
            <a:pPr marL="539750" indent="-269875">
              <a:buSzPct val="80000"/>
              <a:buFont typeface="Wingdings" panose="05000000000000000000" pitchFamily="2" charset="2"/>
              <a:buChar char="n"/>
            </a:pPr>
            <a:r>
              <a:rPr lang="zh-CN" altLang="en-US" dirty="0"/>
              <a:t>文本背景</a:t>
            </a:r>
            <a:endParaRPr lang="en-US" altLang="zh-CN" dirty="0"/>
          </a:p>
          <a:p>
            <a:pPr marL="539750" indent="-269875">
              <a:buSzPct val="80000"/>
              <a:buFont typeface="Wingdings" panose="05000000000000000000" pitchFamily="2" charset="2"/>
              <a:buChar char="n"/>
            </a:pPr>
            <a:r>
              <a:rPr lang="zh-CN" altLang="en-US" dirty="0"/>
              <a:t>关闭按钮</a:t>
            </a:r>
            <a:endParaRPr lang="en-US" altLang="zh-CN" dirty="0"/>
          </a:p>
          <a:p>
            <a:pPr marL="539750" indent="-269875">
              <a:buSzPct val="80000"/>
              <a:buFont typeface="Wingdings" panose="05000000000000000000" pitchFamily="2" charset="2"/>
              <a:buChar char="n"/>
            </a:pPr>
            <a:r>
              <a:rPr lang="zh-CN" altLang="en-US" dirty="0"/>
              <a:t>三角符号</a:t>
            </a:r>
            <a:endParaRPr lang="en-US" altLang="zh-CN" dirty="0"/>
          </a:p>
          <a:p>
            <a:pPr marL="539750" indent="-269875">
              <a:buSzPct val="80000"/>
              <a:buFont typeface="Wingdings" panose="05000000000000000000" pitchFamily="2" charset="2"/>
              <a:buChar char="n"/>
            </a:pPr>
            <a:r>
              <a:rPr lang="zh-CN" altLang="en-US" dirty="0"/>
              <a:t>快速浮动</a:t>
            </a:r>
            <a:endParaRPr lang="en-US" altLang="zh-CN" dirty="0"/>
          </a:p>
          <a:p>
            <a:pPr marL="539750" indent="-269875">
              <a:buSzPct val="80000"/>
              <a:buFont typeface="Wingdings" panose="05000000000000000000" pitchFamily="2" charset="2"/>
              <a:buChar char="n"/>
            </a:pPr>
            <a:r>
              <a:rPr lang="zh-CN" altLang="en-US" dirty="0"/>
              <a:t>居中的内容块</a:t>
            </a:r>
            <a:endParaRPr lang="en-US" altLang="zh-CN" dirty="0"/>
          </a:p>
          <a:p>
            <a:pPr marL="539750" indent="-269875">
              <a:buSzPct val="80000"/>
              <a:buFont typeface="Wingdings" panose="05000000000000000000" pitchFamily="2" charset="2"/>
              <a:buChar char="n"/>
            </a:pPr>
            <a:r>
              <a:rPr lang="zh-CN" altLang="en-US" dirty="0"/>
              <a:t>清除浮动</a:t>
            </a:r>
            <a:endParaRPr lang="en-US" altLang="zh-CN" dirty="0"/>
          </a:p>
          <a:p>
            <a:pPr marL="539750" indent="-269875">
              <a:buSzPct val="80000"/>
              <a:buFont typeface="Wingdings" panose="05000000000000000000" pitchFamily="2" charset="2"/>
              <a:buChar char="n"/>
            </a:pPr>
            <a:r>
              <a:rPr lang="zh-CN" altLang="en-US" dirty="0"/>
              <a:t>显示隐藏内容</a:t>
            </a:r>
            <a:endParaRPr lang="en-US" altLang="zh-CN" dirty="0"/>
          </a:p>
          <a:p>
            <a:pPr marL="539750" indent="-269875">
              <a:buSzPct val="80000"/>
              <a:buFont typeface="Wingdings" panose="05000000000000000000" pitchFamily="2" charset="2"/>
              <a:buChar char="n"/>
            </a:pPr>
            <a:r>
              <a:rPr lang="zh-CN" altLang="en-US" dirty="0"/>
              <a:t>阅读器</a:t>
            </a:r>
            <a:endParaRPr lang="en-US" altLang="zh-CN" dirty="0"/>
          </a:p>
          <a:p>
            <a:pPr marL="539750" indent="-269875">
              <a:buSzPct val="80000"/>
              <a:buFont typeface="Wingdings" panose="05000000000000000000" pitchFamily="2" charset="2"/>
              <a:buChar char="n"/>
            </a:pPr>
            <a:r>
              <a:rPr lang="zh-CN" altLang="en-US" dirty="0"/>
              <a:t>图片替换</a:t>
            </a:r>
            <a:endParaRPr lang="en-US" altLang="zh-CN" dirty="0"/>
          </a:p>
          <a:p>
            <a:pPr marL="0" indent="0">
              <a:buSzPct val="80000"/>
              <a:buNone/>
            </a:pPr>
            <a:endParaRPr lang="en-US" altLang="zh-CN" sz="2800" dirty="0"/>
          </a:p>
          <a:p>
            <a:pPr marL="0" indent="0">
              <a:buSzPct val="80000"/>
              <a:buNone/>
            </a:pPr>
            <a:endParaRPr lang="zh-CN" altLang="en-US" sz="2800" dirty="0"/>
          </a:p>
          <a:p>
            <a:pPr marL="452438" indent="0">
              <a:buSzPct val="80000"/>
              <a:buNone/>
            </a:pPr>
            <a:endParaRPr lang="zh-CN" altLang="en-US" sz="2800" dirty="0"/>
          </a:p>
          <a:p>
            <a:pPr marL="0" indent="0">
              <a:buNone/>
            </a:pPr>
            <a:endParaRPr lang="zh-CN" altLang="en-US" dirty="0"/>
          </a:p>
        </p:txBody>
      </p:sp>
    </p:spTree>
    <p:extLst>
      <p:ext uri="{BB962C8B-B14F-4D97-AF65-F5344CB8AC3E}">
        <p14:creationId xmlns:p14="http://schemas.microsoft.com/office/powerpoint/2010/main" val="26092467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4.1 </a:t>
            </a:r>
            <a:r>
              <a:rPr lang="zh-CN" altLang="en-US" sz="2800" dirty="0">
                <a:latin typeface="Verdana" pitchFamily="34" charset="0"/>
              </a:rPr>
              <a:t>文本颜色</a:t>
            </a:r>
            <a:endParaRPr lang="zh-CN" altLang="en-US" sz="2800" dirty="0"/>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4" name="Picture 5" descr="1"/>
          <p:cNvPicPr>
            <a:picLocks noChangeAspect="1" noChangeArrowheads="1"/>
          </p:cNvPicPr>
          <p:nvPr/>
        </p:nvPicPr>
        <p:blipFill>
          <a:blip r:embed="rId2"/>
          <a:srcRect/>
          <a:stretch>
            <a:fillRect/>
          </a:stretch>
        </p:blipFill>
        <p:spPr bwMode="auto">
          <a:xfrm>
            <a:off x="776536" y="1556792"/>
            <a:ext cx="8439954" cy="3888432"/>
          </a:xfrm>
          <a:prstGeom prst="rect">
            <a:avLst/>
          </a:prstGeom>
          <a:noFill/>
        </p:spPr>
      </p:pic>
    </p:spTree>
    <p:extLst>
      <p:ext uri="{BB962C8B-B14F-4D97-AF65-F5344CB8AC3E}">
        <p14:creationId xmlns:p14="http://schemas.microsoft.com/office/powerpoint/2010/main" val="29511075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4.2 </a:t>
            </a:r>
            <a:r>
              <a:rPr lang="zh-CN" altLang="en-US" sz="2800" dirty="0"/>
              <a:t>文本背景</a:t>
            </a:r>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5" name="Picture 5" descr="1"/>
          <p:cNvPicPr>
            <a:picLocks noChangeAspect="1" noChangeArrowheads="1"/>
          </p:cNvPicPr>
          <p:nvPr/>
        </p:nvPicPr>
        <p:blipFill>
          <a:blip r:embed="rId2"/>
          <a:srcRect/>
          <a:stretch>
            <a:fillRect/>
          </a:stretch>
        </p:blipFill>
        <p:spPr bwMode="auto">
          <a:xfrm>
            <a:off x="950251" y="1484784"/>
            <a:ext cx="7969148" cy="4320480"/>
          </a:xfrm>
          <a:prstGeom prst="rect">
            <a:avLst/>
          </a:prstGeom>
          <a:noFill/>
        </p:spPr>
      </p:pic>
    </p:spTree>
    <p:extLst>
      <p:ext uri="{BB962C8B-B14F-4D97-AF65-F5344CB8AC3E}">
        <p14:creationId xmlns:p14="http://schemas.microsoft.com/office/powerpoint/2010/main" val="39658016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4.3 </a:t>
            </a:r>
            <a:r>
              <a:rPr lang="zh-CN" altLang="en-US" sz="2800" dirty="0"/>
              <a:t>关闭按钮</a:t>
            </a:r>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6" name="Picture 5" descr="1"/>
          <p:cNvPicPr>
            <a:picLocks noChangeAspect="1" noChangeArrowheads="1"/>
          </p:cNvPicPr>
          <p:nvPr/>
        </p:nvPicPr>
        <p:blipFill>
          <a:blip r:embed="rId2"/>
          <a:srcRect/>
          <a:stretch>
            <a:fillRect/>
          </a:stretch>
        </p:blipFill>
        <p:spPr bwMode="auto">
          <a:xfrm>
            <a:off x="776536" y="1628800"/>
            <a:ext cx="8778720" cy="2376264"/>
          </a:xfrm>
          <a:prstGeom prst="rect">
            <a:avLst/>
          </a:prstGeom>
          <a:noFill/>
        </p:spPr>
      </p:pic>
    </p:spTree>
    <p:extLst>
      <p:ext uri="{BB962C8B-B14F-4D97-AF65-F5344CB8AC3E}">
        <p14:creationId xmlns:p14="http://schemas.microsoft.com/office/powerpoint/2010/main" val="13867151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4.4 </a:t>
            </a:r>
            <a:r>
              <a:rPr lang="zh-CN" altLang="en-US" sz="2800" dirty="0"/>
              <a:t>三角符号</a:t>
            </a:r>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5" name="Picture 5" descr="1"/>
          <p:cNvPicPr>
            <a:picLocks noChangeAspect="1" noChangeArrowheads="1"/>
          </p:cNvPicPr>
          <p:nvPr/>
        </p:nvPicPr>
        <p:blipFill>
          <a:blip r:embed="rId2"/>
          <a:srcRect/>
          <a:stretch>
            <a:fillRect/>
          </a:stretch>
        </p:blipFill>
        <p:spPr bwMode="auto">
          <a:xfrm>
            <a:off x="920552" y="1687860"/>
            <a:ext cx="8498998" cy="2160240"/>
          </a:xfrm>
          <a:prstGeom prst="rect">
            <a:avLst/>
          </a:prstGeom>
          <a:noFill/>
        </p:spPr>
      </p:pic>
    </p:spTree>
    <p:extLst>
      <p:ext uri="{BB962C8B-B14F-4D97-AF65-F5344CB8AC3E}">
        <p14:creationId xmlns:p14="http://schemas.microsoft.com/office/powerpoint/2010/main" val="6270304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4.5 </a:t>
            </a:r>
            <a:r>
              <a:rPr lang="zh-CN" altLang="en-US" sz="2800" dirty="0"/>
              <a:t>快速浮动</a:t>
            </a:r>
          </a:p>
        </p:txBody>
      </p:sp>
      <p:sp>
        <p:nvSpPr>
          <p:cNvPr id="3" name="内容占位符 2"/>
          <p:cNvSpPr>
            <a:spLocks noGrp="1"/>
          </p:cNvSpPr>
          <p:nvPr>
            <p:ph idx="1"/>
          </p:nvPr>
        </p:nvSpPr>
        <p:spPr/>
        <p:txBody>
          <a:bodyPr/>
          <a:lstStyle/>
          <a:p>
            <a:pPr marL="452438" lvl="0" indent="0">
              <a:buSzPct val="80000"/>
              <a:buNone/>
            </a:pPr>
            <a:r>
              <a:rPr lang="en-US" altLang="zh-CN" sz="1800" b="0" dirty="0">
                <a:latin typeface="Courier New" panose="02070309020205020404" pitchFamily="49" charset="0"/>
              </a:rPr>
              <a:t>To align components in </a:t>
            </a:r>
            <a:r>
              <a:rPr lang="en-US" altLang="zh-CN" sz="1800" b="0" dirty="0" err="1">
                <a:latin typeface="Courier New" panose="02070309020205020404" pitchFamily="49" charset="0"/>
              </a:rPr>
              <a:t>navbars</a:t>
            </a:r>
            <a:r>
              <a:rPr lang="en-US" altLang="zh-CN" sz="1800" b="0" dirty="0">
                <a:latin typeface="Courier New" panose="02070309020205020404" pitchFamily="49" charset="0"/>
              </a:rPr>
              <a:t> with utility classes, use .</a:t>
            </a:r>
            <a:r>
              <a:rPr lang="en-US" altLang="zh-CN" sz="1800" b="0" dirty="0" err="1">
                <a:latin typeface="Courier New" panose="02070309020205020404" pitchFamily="49" charset="0"/>
              </a:rPr>
              <a:t>navbar</a:t>
            </a:r>
            <a:r>
              <a:rPr lang="en-US" altLang="zh-CN" sz="1800" b="0" dirty="0">
                <a:latin typeface="Courier New" panose="02070309020205020404" pitchFamily="49" charset="0"/>
              </a:rPr>
              <a:t>-left or .</a:t>
            </a:r>
            <a:r>
              <a:rPr lang="en-US" altLang="zh-CN" sz="1800" b="0" dirty="0" err="1">
                <a:latin typeface="Courier New" panose="02070309020205020404" pitchFamily="49" charset="0"/>
              </a:rPr>
              <a:t>navbar</a:t>
            </a:r>
            <a:r>
              <a:rPr lang="en-US" altLang="zh-CN" sz="1800" b="0" dirty="0">
                <a:latin typeface="Courier New" panose="02070309020205020404" pitchFamily="49" charset="0"/>
              </a:rPr>
              <a:t>-right instead. See the </a:t>
            </a:r>
            <a:r>
              <a:rPr lang="en-US" altLang="zh-CN" sz="1800" b="0" dirty="0" err="1">
                <a:latin typeface="Courier New" panose="02070309020205020404" pitchFamily="49" charset="0"/>
              </a:rPr>
              <a:t>navbar</a:t>
            </a:r>
            <a:r>
              <a:rPr lang="en-US" altLang="zh-CN" sz="1800" b="0" dirty="0">
                <a:latin typeface="Courier New" panose="02070309020205020404" pitchFamily="49" charset="0"/>
              </a:rPr>
              <a:t> docs for details. </a:t>
            </a:r>
          </a:p>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6" name="Picture 5" descr="1"/>
          <p:cNvPicPr>
            <a:picLocks noChangeAspect="1" noChangeArrowheads="1"/>
          </p:cNvPicPr>
          <p:nvPr/>
        </p:nvPicPr>
        <p:blipFill>
          <a:blip r:embed="rId2"/>
          <a:srcRect/>
          <a:stretch>
            <a:fillRect/>
          </a:stretch>
        </p:blipFill>
        <p:spPr bwMode="auto">
          <a:xfrm>
            <a:off x="1033595" y="2348880"/>
            <a:ext cx="7864268" cy="4149642"/>
          </a:xfrm>
          <a:prstGeom prst="rect">
            <a:avLst/>
          </a:prstGeom>
          <a:noFill/>
        </p:spPr>
      </p:pic>
    </p:spTree>
    <p:extLst>
      <p:ext uri="{BB962C8B-B14F-4D97-AF65-F5344CB8AC3E}">
        <p14:creationId xmlns:p14="http://schemas.microsoft.com/office/powerpoint/2010/main" val="2290933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4.6 </a:t>
            </a:r>
            <a:r>
              <a:rPr lang="zh-CN" altLang="en-US" sz="2800" dirty="0"/>
              <a:t>居中的内容块</a:t>
            </a:r>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4" name="图片 3"/>
          <p:cNvPicPr>
            <a:picLocks noChangeAspect="1"/>
          </p:cNvPicPr>
          <p:nvPr/>
        </p:nvPicPr>
        <p:blipFill>
          <a:blip r:embed="rId2"/>
          <a:stretch>
            <a:fillRect/>
          </a:stretch>
        </p:blipFill>
        <p:spPr>
          <a:xfrm>
            <a:off x="992560" y="1484784"/>
            <a:ext cx="8241547" cy="3816424"/>
          </a:xfrm>
          <a:prstGeom prst="rect">
            <a:avLst/>
          </a:prstGeom>
        </p:spPr>
      </p:pic>
    </p:spTree>
    <p:extLst>
      <p:ext uri="{BB962C8B-B14F-4D97-AF65-F5344CB8AC3E}">
        <p14:creationId xmlns:p14="http://schemas.microsoft.com/office/powerpoint/2010/main" val="37919792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4.7</a:t>
            </a:r>
            <a:r>
              <a:rPr lang="zh-CN" altLang="en-US" sz="2800" dirty="0"/>
              <a:t> 清除浮动</a:t>
            </a:r>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5" name="Picture 5" descr="1"/>
          <p:cNvPicPr>
            <a:picLocks noChangeAspect="1" noChangeArrowheads="1"/>
          </p:cNvPicPr>
          <p:nvPr/>
        </p:nvPicPr>
        <p:blipFill>
          <a:blip r:embed="rId2"/>
          <a:srcRect/>
          <a:stretch>
            <a:fillRect/>
          </a:stretch>
        </p:blipFill>
        <p:spPr bwMode="auto">
          <a:xfrm>
            <a:off x="873257" y="1484784"/>
            <a:ext cx="8172464" cy="4392488"/>
          </a:xfrm>
          <a:prstGeom prst="rect">
            <a:avLst/>
          </a:prstGeom>
          <a:noFill/>
        </p:spPr>
      </p:pic>
    </p:spTree>
    <p:extLst>
      <p:ext uri="{BB962C8B-B14F-4D97-AF65-F5344CB8AC3E}">
        <p14:creationId xmlns:p14="http://schemas.microsoft.com/office/powerpoint/2010/main" val="55178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4.8 </a:t>
            </a:r>
            <a:r>
              <a:rPr lang="zh-CN" altLang="en-US" sz="2800" dirty="0"/>
              <a:t>显示隐藏</a:t>
            </a:r>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6" name="Picture 5" descr="1"/>
          <p:cNvPicPr>
            <a:picLocks noChangeAspect="1" noChangeArrowheads="1"/>
          </p:cNvPicPr>
          <p:nvPr/>
        </p:nvPicPr>
        <p:blipFill>
          <a:blip r:embed="rId2"/>
          <a:srcRect/>
          <a:stretch>
            <a:fillRect/>
          </a:stretch>
        </p:blipFill>
        <p:spPr bwMode="auto">
          <a:xfrm>
            <a:off x="1712640" y="1230751"/>
            <a:ext cx="6476226" cy="5234698"/>
          </a:xfrm>
          <a:prstGeom prst="rect">
            <a:avLst/>
          </a:prstGeom>
          <a:noFill/>
        </p:spPr>
      </p:pic>
    </p:spTree>
    <p:extLst>
      <p:ext uri="{BB962C8B-B14F-4D97-AF65-F5344CB8AC3E}">
        <p14:creationId xmlns:p14="http://schemas.microsoft.com/office/powerpoint/2010/main" val="338556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大纲</a:t>
            </a:r>
          </a:p>
        </p:txBody>
      </p:sp>
      <p:sp>
        <p:nvSpPr>
          <p:cNvPr id="3" name="内容占位符 2"/>
          <p:cNvSpPr>
            <a:spLocks noGrp="1"/>
          </p:cNvSpPr>
          <p:nvPr>
            <p:ph idx="1"/>
          </p:nvPr>
        </p:nvSpPr>
        <p:spPr/>
        <p:txBody>
          <a:bodyPr/>
          <a:lstStyle/>
          <a:p>
            <a:r>
              <a:rPr lang="en-US" altLang="zh-CN" dirty="0"/>
              <a:t>Bootstrap</a:t>
            </a:r>
            <a:r>
              <a:rPr lang="zh-CN" altLang="en-US" dirty="0"/>
              <a:t>简介</a:t>
            </a:r>
            <a:endParaRPr lang="en-US" altLang="zh-CN" dirty="0"/>
          </a:p>
          <a:p>
            <a:r>
              <a:rPr lang="zh-CN" altLang="en-US" dirty="0">
                <a:solidFill>
                  <a:srgbClr val="990000"/>
                </a:solidFill>
              </a:rPr>
              <a:t>全局样式</a:t>
            </a:r>
            <a:endParaRPr lang="en-US" altLang="zh-CN" dirty="0">
              <a:solidFill>
                <a:srgbClr val="990000"/>
              </a:solidFill>
            </a:endParaRPr>
          </a:p>
          <a:p>
            <a:r>
              <a:rPr lang="zh-CN" altLang="en-US" dirty="0"/>
              <a:t>按钮</a:t>
            </a:r>
          </a:p>
          <a:p>
            <a:r>
              <a:rPr lang="zh-CN" altLang="en-US" dirty="0"/>
              <a:t>辅助类</a:t>
            </a:r>
          </a:p>
          <a:p>
            <a:pPr marL="0" indent="0">
              <a:buNone/>
            </a:pPr>
            <a:endParaRPr lang="en-US" altLang="zh-CN" dirty="0"/>
          </a:p>
        </p:txBody>
      </p:sp>
    </p:spTree>
    <p:extLst>
      <p:ext uri="{BB962C8B-B14F-4D97-AF65-F5344CB8AC3E}">
        <p14:creationId xmlns:p14="http://schemas.microsoft.com/office/powerpoint/2010/main" val="28968207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4.9 </a:t>
            </a:r>
            <a:r>
              <a:rPr lang="zh-CN" altLang="en-US" sz="2800" dirty="0"/>
              <a:t>屏幕阅读器</a:t>
            </a:r>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5" name="Picture 4" descr="1"/>
          <p:cNvPicPr>
            <a:picLocks noChangeAspect="1" noChangeArrowheads="1"/>
          </p:cNvPicPr>
          <p:nvPr/>
        </p:nvPicPr>
        <p:blipFill>
          <a:blip r:embed="rId2"/>
          <a:srcRect/>
          <a:stretch>
            <a:fillRect/>
          </a:stretch>
        </p:blipFill>
        <p:spPr bwMode="auto">
          <a:xfrm>
            <a:off x="1784648" y="1362075"/>
            <a:ext cx="6336704" cy="5121923"/>
          </a:xfrm>
          <a:prstGeom prst="rect">
            <a:avLst/>
          </a:prstGeom>
          <a:noFill/>
        </p:spPr>
      </p:pic>
    </p:spTree>
    <p:extLst>
      <p:ext uri="{BB962C8B-B14F-4D97-AF65-F5344CB8AC3E}">
        <p14:creationId xmlns:p14="http://schemas.microsoft.com/office/powerpoint/2010/main" val="21927676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4.10 </a:t>
            </a:r>
            <a:r>
              <a:rPr lang="zh-CN" altLang="en-US" sz="2800" dirty="0"/>
              <a:t>图片替换</a:t>
            </a:r>
          </a:p>
        </p:txBody>
      </p:sp>
      <p:sp>
        <p:nvSpPr>
          <p:cNvPr id="3" name="内容占位符 2"/>
          <p:cNvSpPr>
            <a:spLocks noGrp="1"/>
          </p:cNvSpPr>
          <p:nvPr>
            <p:ph idx="1"/>
          </p:nvPr>
        </p:nvSpPr>
        <p:spPr/>
        <p:txBody>
          <a:bodyPr/>
          <a:lstStyle/>
          <a:p>
            <a:pPr marL="452438" lvl="0" indent="0">
              <a:buSzPct val="80000"/>
              <a:buNone/>
            </a:pPr>
            <a:r>
              <a:rPr lang="en-US" altLang="zh-CN" sz="2000" b="0" dirty="0">
                <a:solidFill>
                  <a:srgbClr val="808080"/>
                </a:solidFill>
                <a:latin typeface="Courier New" panose="02070309020205020404" pitchFamily="49" charset="0"/>
              </a:rPr>
              <a:t>	</a:t>
            </a:r>
            <a:endParaRPr lang="en-US" altLang="zh-CN" sz="2000" b="0" dirty="0"/>
          </a:p>
        </p:txBody>
      </p:sp>
      <p:pic>
        <p:nvPicPr>
          <p:cNvPr id="6" name="Picture 5" descr="1"/>
          <p:cNvPicPr>
            <a:picLocks noChangeAspect="1" noChangeArrowheads="1"/>
          </p:cNvPicPr>
          <p:nvPr/>
        </p:nvPicPr>
        <p:blipFill>
          <a:blip r:embed="rId2"/>
          <a:srcRect/>
          <a:stretch>
            <a:fillRect/>
          </a:stretch>
        </p:blipFill>
        <p:spPr bwMode="auto">
          <a:xfrm>
            <a:off x="1255697" y="2132856"/>
            <a:ext cx="7704137" cy="2387600"/>
          </a:xfrm>
          <a:prstGeom prst="rect">
            <a:avLst/>
          </a:prstGeom>
          <a:noFill/>
        </p:spPr>
      </p:pic>
    </p:spTree>
    <p:extLst>
      <p:ext uri="{BB962C8B-B14F-4D97-AF65-F5344CB8AC3E}">
        <p14:creationId xmlns:p14="http://schemas.microsoft.com/office/powerpoint/2010/main" val="4802707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p:txBody>
          <a:bodyPr/>
          <a:lstStyle/>
          <a:p>
            <a:r>
              <a:rPr lang="en-US" altLang="zh-CN" sz="8800" dirty="0"/>
              <a:t>Q &amp; A</a:t>
            </a:r>
            <a:endParaRPr lang="zh-CN" altLang="en-US" sz="8800" dirty="0"/>
          </a:p>
        </p:txBody>
      </p:sp>
    </p:spTree>
    <p:extLst>
      <p:ext uri="{BB962C8B-B14F-4D97-AF65-F5344CB8AC3E}">
        <p14:creationId xmlns:p14="http://schemas.microsoft.com/office/powerpoint/2010/main" val="23938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全局样式</a:t>
            </a:r>
          </a:p>
        </p:txBody>
      </p:sp>
      <p:sp>
        <p:nvSpPr>
          <p:cNvPr id="3" name="内容占位符 2"/>
          <p:cNvSpPr>
            <a:spLocks noGrp="1"/>
          </p:cNvSpPr>
          <p:nvPr>
            <p:ph idx="1"/>
          </p:nvPr>
        </p:nvSpPr>
        <p:spPr/>
        <p:txBody>
          <a:bodyPr/>
          <a:lstStyle/>
          <a:p>
            <a:pPr marL="539750" indent="-269875">
              <a:buSzPct val="80000"/>
              <a:buFont typeface="Wingdings" panose="05000000000000000000" pitchFamily="2" charset="2"/>
              <a:buChar char="n"/>
            </a:pPr>
            <a:r>
              <a:rPr lang="zh-CN" altLang="en-US" dirty="0"/>
              <a:t>概览</a:t>
            </a:r>
            <a:endParaRPr lang="en-US" altLang="zh-CN" dirty="0"/>
          </a:p>
          <a:p>
            <a:pPr marL="539750" indent="-269875">
              <a:buSzPct val="80000"/>
              <a:buFont typeface="Wingdings" panose="05000000000000000000" pitchFamily="2" charset="2"/>
              <a:buChar char="n"/>
            </a:pPr>
            <a:r>
              <a:rPr lang="en-US" altLang="zh-CN" dirty="0"/>
              <a:t>Bootstrap </a:t>
            </a:r>
            <a:r>
              <a:rPr lang="zh-CN" altLang="en-US" dirty="0"/>
              <a:t>栅格系统</a:t>
            </a:r>
            <a:endParaRPr lang="en-US" altLang="zh-CN" dirty="0"/>
          </a:p>
          <a:p>
            <a:pPr marL="539750" indent="-269875">
              <a:buSzPct val="80000"/>
              <a:buFont typeface="Wingdings" panose="05000000000000000000" pitchFamily="2" charset="2"/>
              <a:buChar char="n"/>
            </a:pPr>
            <a:r>
              <a:rPr lang="en-US" altLang="zh-CN" dirty="0"/>
              <a:t>Bootstrap </a:t>
            </a:r>
            <a:r>
              <a:rPr lang="zh-CN" altLang="en-US" dirty="0"/>
              <a:t>排版</a:t>
            </a:r>
            <a:endParaRPr lang="en-US" altLang="zh-CN" dirty="0"/>
          </a:p>
          <a:p>
            <a:pPr marL="539750" indent="-269875">
              <a:buSzPct val="80000"/>
              <a:buFont typeface="Wingdings" panose="05000000000000000000" pitchFamily="2" charset="2"/>
              <a:buChar char="n"/>
            </a:pPr>
            <a:r>
              <a:rPr lang="en-US" altLang="zh-CN" dirty="0"/>
              <a:t>Bootstrap </a:t>
            </a:r>
            <a:r>
              <a:rPr lang="zh-CN" altLang="en-US" dirty="0"/>
              <a:t>代码</a:t>
            </a:r>
            <a:endParaRPr lang="en-US" altLang="zh-CN" dirty="0"/>
          </a:p>
          <a:p>
            <a:pPr marL="539750" indent="-269875">
              <a:buSzPct val="80000"/>
              <a:buFont typeface="Wingdings" panose="05000000000000000000" pitchFamily="2" charset="2"/>
              <a:buChar char="n"/>
            </a:pPr>
            <a:r>
              <a:rPr lang="en-US" altLang="zh-CN" dirty="0"/>
              <a:t>Bootstrap </a:t>
            </a:r>
            <a:r>
              <a:rPr lang="zh-CN" altLang="en-US" dirty="0"/>
              <a:t>表格</a:t>
            </a:r>
            <a:endParaRPr lang="en-US" altLang="zh-CN" dirty="0"/>
          </a:p>
          <a:p>
            <a:pPr marL="539750" indent="-269875">
              <a:buSzPct val="80000"/>
              <a:buFont typeface="Wingdings" panose="05000000000000000000" pitchFamily="2" charset="2"/>
              <a:buChar char="n"/>
            </a:pPr>
            <a:r>
              <a:rPr lang="en-US" altLang="zh-CN" dirty="0"/>
              <a:t>Bootstrap </a:t>
            </a:r>
            <a:r>
              <a:rPr lang="zh-CN" altLang="en-US" dirty="0"/>
              <a:t>表单</a:t>
            </a:r>
            <a:endParaRPr lang="en-US" altLang="zh-CN" dirty="0"/>
          </a:p>
        </p:txBody>
      </p:sp>
    </p:spTree>
    <p:extLst>
      <p:ext uri="{BB962C8B-B14F-4D97-AF65-F5344CB8AC3E}">
        <p14:creationId xmlns:p14="http://schemas.microsoft.com/office/powerpoint/2010/main" val="1397191967"/>
      </p:ext>
    </p:extLst>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25400">
          <a:solidFill>
            <a:schemeClr val="tx1"/>
          </a:solidFill>
          <a:round/>
          <a:headEnd/>
          <a:tailEnd/>
        </a:ln>
        <a:effectLst/>
      </a:spPr>
      <a:bodyPr wrap="none" anchor="ctr">
        <a:spAutoFit/>
      </a:bodyPr>
      <a:lstStyle>
        <a:defPPr>
          <a:defRPr/>
        </a:defPPr>
      </a:lstStyle>
    </a:spDef>
    <a:lnDef>
      <a:spPr bwMode="auto">
        <a:noFill/>
        <a:ln w="12700">
          <a:solidFill>
            <a:srgbClr val="000000"/>
          </a:solidFill>
          <a:miter lim="800000"/>
          <a:headEnd type="none" w="med" len="med"/>
          <a:tailEnd type="triangl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16677</TotalTime>
  <Words>2868</Words>
  <Application>Microsoft Macintosh PowerPoint</Application>
  <PresentationFormat>A4 Paper (210x297 mm)</PresentationFormat>
  <Paragraphs>555</Paragraphs>
  <Slides>82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82</vt:i4>
      </vt:variant>
    </vt:vector>
  </HeadingPairs>
  <TitlesOfParts>
    <vt:vector size="93" baseType="lpstr">
      <vt:lpstr>微软雅黑</vt:lpstr>
      <vt:lpstr>Arial</vt:lpstr>
      <vt:lpstr>Arial Narrow</vt:lpstr>
      <vt:lpstr>Calibri</vt:lpstr>
      <vt:lpstr>Courier New</vt:lpstr>
      <vt:lpstr>Tahoma</vt:lpstr>
      <vt:lpstr>Times New Roman</vt:lpstr>
      <vt:lpstr>Verdana</vt:lpstr>
      <vt:lpstr>Wingdings</vt:lpstr>
      <vt:lpstr>Wingdings 2</vt:lpstr>
      <vt:lpstr>template2007</vt:lpstr>
      <vt:lpstr> Bootstrap 教程</vt:lpstr>
      <vt:lpstr>大纲</vt:lpstr>
      <vt:lpstr>1 Bootstrap介绍</vt:lpstr>
      <vt:lpstr>1.1 Bootstrap简介</vt:lpstr>
      <vt:lpstr>1 Bootstrap简介</vt:lpstr>
      <vt:lpstr>1.2 Bootstrap环境安装</vt:lpstr>
      <vt:lpstr>1.2 Bootstrap环境安装</vt:lpstr>
      <vt:lpstr>大纲</vt:lpstr>
      <vt:lpstr>2 全局样式</vt:lpstr>
      <vt:lpstr>2.1 概览</vt:lpstr>
      <vt:lpstr>2.1 概览</vt:lpstr>
      <vt:lpstr>2.1 概览</vt:lpstr>
      <vt:lpstr>2.1 概览</vt:lpstr>
      <vt:lpstr>2.2 Bootstrap 栅格系统</vt:lpstr>
      <vt:lpstr>2.2 Bootstrap 栅格系统</vt:lpstr>
      <vt:lpstr>2.2 Bootstrap 栅格系统</vt:lpstr>
      <vt:lpstr>2.2 Bootstrap 栅格系统</vt:lpstr>
      <vt:lpstr>2.2 Bootstrap 栅格系统</vt:lpstr>
      <vt:lpstr>2.2 Bootstrap 栅格系统</vt:lpstr>
      <vt:lpstr>PowerPoint Presentation</vt:lpstr>
      <vt:lpstr>2.2 Bootstrap 栅格系统</vt:lpstr>
      <vt:lpstr>PowerPoint Presentation</vt:lpstr>
      <vt:lpstr>2.3 Bootstrap 排版</vt:lpstr>
      <vt:lpstr>2.3 Bootstrap 排版</vt:lpstr>
      <vt:lpstr>2.3 Bootstrap 排版</vt:lpstr>
      <vt:lpstr>2.3 Bootstrap 排版</vt:lpstr>
      <vt:lpstr>2.3 Bootstrap 排版</vt:lpstr>
      <vt:lpstr>2.3 Bootstrap 排版</vt:lpstr>
      <vt:lpstr>2.3 Bootstrap 排版</vt:lpstr>
      <vt:lpstr>PowerPoint Presentation</vt:lpstr>
      <vt:lpstr>2.3 Bootstrap 排版</vt:lpstr>
      <vt:lpstr>PowerPoint Presentation</vt:lpstr>
      <vt:lpstr>2.4 Bootstrap 代码</vt:lpstr>
      <vt:lpstr>2.4 Bootstrap 代码</vt:lpstr>
      <vt:lpstr>2.5 Bootstrap 表格</vt:lpstr>
      <vt:lpstr>2.5 Bootstrap 表格</vt:lpstr>
      <vt:lpstr>2.5 Bootstrap 表格</vt:lpstr>
      <vt:lpstr>2.5 Bootstrap 表格</vt:lpstr>
      <vt:lpstr>2.5 Bootstrap 表格</vt:lpstr>
      <vt:lpstr>2.5 Bootstrap 表格</vt:lpstr>
      <vt:lpstr>2.5 Bootstrap 表格</vt:lpstr>
      <vt:lpstr>2.5 Bootstrap 表格</vt:lpstr>
      <vt:lpstr>2.5 Bootstrap 表格</vt:lpstr>
      <vt:lpstr>2.5 Bootstrap 表格</vt:lpstr>
      <vt:lpstr>2.5 Bootstrap 表格</vt:lpstr>
      <vt:lpstr>2.5 Bootstrap 表格</vt:lpstr>
      <vt:lpstr>2.5 Bootstrap 表格</vt:lpstr>
      <vt:lpstr>2.5 Bootstrap 表格</vt:lpstr>
      <vt:lpstr>2.6 Bootstrap 表单</vt:lpstr>
      <vt:lpstr>2.6 Bootstrap 表单</vt:lpstr>
      <vt:lpstr>2.6 Bootstrap 表单</vt:lpstr>
      <vt:lpstr>2.6 Bootstrap 表单</vt:lpstr>
      <vt:lpstr>2.6 Bootstrap 表单</vt:lpstr>
      <vt:lpstr>2.6 Bootstrap 表单</vt:lpstr>
      <vt:lpstr>2.6 Bootstrap 表单</vt:lpstr>
      <vt:lpstr>2.6 Bootstrap 表单</vt:lpstr>
      <vt:lpstr>2.6 Bootstrap 表单</vt:lpstr>
      <vt:lpstr>2.6 Bootstrap 表单</vt:lpstr>
      <vt:lpstr>2.6 Bootstrap 表单</vt:lpstr>
      <vt:lpstr>2.6 Bootstrap 表单</vt:lpstr>
      <vt:lpstr>2.6 Bootstrap 表单</vt:lpstr>
      <vt:lpstr>2.6 Bootstrap 表单</vt:lpstr>
      <vt:lpstr>大纲</vt:lpstr>
      <vt:lpstr>3 按钮</vt:lpstr>
      <vt:lpstr>3.1 按钮-预定义样式</vt:lpstr>
      <vt:lpstr>3.2 按钮-尺寸</vt:lpstr>
      <vt:lpstr>3.2 按钮-尺寸</vt:lpstr>
      <vt:lpstr>3.3 按钮-激活状态</vt:lpstr>
      <vt:lpstr>3.5 按钮-按钮类</vt:lpstr>
      <vt:lpstr>大纲</vt:lpstr>
      <vt:lpstr>4 辅助类</vt:lpstr>
      <vt:lpstr>4.1 文本颜色</vt:lpstr>
      <vt:lpstr>4.2 文本背景</vt:lpstr>
      <vt:lpstr>4.3 关闭按钮</vt:lpstr>
      <vt:lpstr>4.4 三角符号</vt:lpstr>
      <vt:lpstr>4.5 快速浮动</vt:lpstr>
      <vt:lpstr>4.6 居中的内容块</vt:lpstr>
      <vt:lpstr>4.7 清除浮动</vt:lpstr>
      <vt:lpstr>4.8 显示隐藏</vt:lpstr>
      <vt:lpstr>4.9 屏幕阅读器</vt:lpstr>
      <vt:lpstr>4.10 图片替换</vt:lpstr>
      <vt:lpstr>PowerPoint Presentation</vt:lpstr>
    </vt:vector>
  </TitlesOfParts>
  <Company>深圳大学信息工程学院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subject>课程介绍</dc:subject>
  <dc:creator>李俊杰</dc:creator>
  <cp:lastModifiedBy>Microsoft Office User</cp:lastModifiedBy>
  <cp:revision>910</cp:revision>
  <cp:lastPrinted>2014-03-03T02:26:31Z</cp:lastPrinted>
  <dcterms:created xsi:type="dcterms:W3CDTF">2003-05-17T02:00:08Z</dcterms:created>
  <dcterms:modified xsi:type="dcterms:W3CDTF">2019-06-26T10:46:15Z</dcterms:modified>
</cp:coreProperties>
</file>