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4"/>
  </p:notesMasterIdLst>
  <p:sldIdLst>
    <p:sldId id="492" r:id="rId2"/>
    <p:sldId id="493" r:id="rId3"/>
    <p:sldId id="494" r:id="rId4"/>
    <p:sldId id="495" r:id="rId5"/>
    <p:sldId id="496" r:id="rId6"/>
    <p:sldId id="497" r:id="rId7"/>
    <p:sldId id="499" r:id="rId8"/>
    <p:sldId id="500" r:id="rId9"/>
    <p:sldId id="498" r:id="rId10"/>
    <p:sldId id="501" r:id="rId11"/>
    <p:sldId id="502" r:id="rId12"/>
    <p:sldId id="503" r:id="rId13"/>
  </p:sldIdLst>
  <p:sldSz cx="9144000" cy="6858000" type="screen4x3"/>
  <p:notesSz cx="6858000" cy="9144000"/>
  <p:defaultTextStyle>
    <a:defPPr>
      <a:defRPr lang="zh-CN"/>
    </a:defPPr>
    <a:lvl1pPr algn="l" rtl="0" fontAlgn="base">
      <a:spcBef>
        <a:spcPct val="0"/>
      </a:spcBef>
      <a:spcAft>
        <a:spcPct val="0"/>
      </a:spcAft>
      <a:defRPr kern="1200" baseline="-250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baseline="-250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baseline="-250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baseline="-250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baseline="-25000">
        <a:solidFill>
          <a:schemeClr val="tx1"/>
        </a:solidFill>
        <a:latin typeface="Arial" pitchFamily="34" charset="0"/>
        <a:ea typeface="宋体" pitchFamily="2" charset="-122"/>
        <a:cs typeface="+mn-cs"/>
      </a:defRPr>
    </a:lvl5pPr>
    <a:lvl6pPr marL="2286000" algn="l" defTabSz="914400" rtl="0" eaLnBrk="1" latinLnBrk="0" hangingPunct="1">
      <a:defRPr kern="1200" baseline="-25000">
        <a:solidFill>
          <a:schemeClr val="tx1"/>
        </a:solidFill>
        <a:latin typeface="Arial" pitchFamily="34" charset="0"/>
        <a:ea typeface="宋体" pitchFamily="2" charset="-122"/>
        <a:cs typeface="+mn-cs"/>
      </a:defRPr>
    </a:lvl6pPr>
    <a:lvl7pPr marL="2743200" algn="l" defTabSz="914400" rtl="0" eaLnBrk="1" latinLnBrk="0" hangingPunct="1">
      <a:defRPr kern="1200" baseline="-25000">
        <a:solidFill>
          <a:schemeClr val="tx1"/>
        </a:solidFill>
        <a:latin typeface="Arial" pitchFamily="34" charset="0"/>
        <a:ea typeface="宋体" pitchFamily="2" charset="-122"/>
        <a:cs typeface="+mn-cs"/>
      </a:defRPr>
    </a:lvl7pPr>
    <a:lvl8pPr marL="3200400" algn="l" defTabSz="914400" rtl="0" eaLnBrk="1" latinLnBrk="0" hangingPunct="1">
      <a:defRPr kern="1200" baseline="-25000">
        <a:solidFill>
          <a:schemeClr val="tx1"/>
        </a:solidFill>
        <a:latin typeface="Arial" pitchFamily="34" charset="0"/>
        <a:ea typeface="宋体" pitchFamily="2" charset="-122"/>
        <a:cs typeface="+mn-cs"/>
      </a:defRPr>
    </a:lvl8pPr>
    <a:lvl9pPr marL="3657600" algn="l" defTabSz="914400" rtl="0" eaLnBrk="1" latinLnBrk="0" hangingPunct="1">
      <a:defRPr kern="1200" baseline="-250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66FF"/>
    <a:srgbClr val="33CC33"/>
    <a:srgbClr val="00FFFF"/>
    <a:srgbClr val="FF99FF"/>
    <a:srgbClr val="003399"/>
    <a:srgbClr val="66FF33"/>
    <a:srgbClr val="FFFF00"/>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p:cViewPr>
        <p:scale>
          <a:sx n="77" d="100"/>
          <a:sy n="77" d="100"/>
        </p:scale>
        <p:origin x="-1998" y="-79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fld id="{250697F6-173F-4907-8E1F-6A4A7DCD3E53}" type="datetimeFigureOut">
              <a:rPr lang="zh-CN" altLang="en-US"/>
              <a:pPr>
                <a:defRPr/>
              </a:pPr>
              <a:t>2015/4/2</a:t>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027A0B3A-CBE6-4851-A53D-4B4CBF114D67}" type="slidenum">
              <a:rPr lang="zh-CN" altLang="en-US"/>
              <a:pPr>
                <a:defRPr/>
              </a:pPr>
              <a:t>‹#›</a:t>
            </a:fld>
            <a:endParaRPr lang="en-US" altLang="zh-CN"/>
          </a:p>
        </p:txBody>
      </p:sp>
    </p:spTree>
    <p:extLst>
      <p:ext uri="{BB962C8B-B14F-4D97-AF65-F5344CB8AC3E}">
        <p14:creationId xmlns="" xmlns:p14="http://schemas.microsoft.com/office/powerpoint/2010/main" val="240634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1501A26F-E9E9-42C6-9C8E-36205DDA9A33}" type="datetime1">
              <a:rPr lang="zh-CN" altLang="en-US" smtClean="0"/>
              <a:pPr>
                <a:defRPr/>
              </a:pPr>
              <a:t>2015/4/2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B8931191-54D3-47FC-8940-F63228B1FA89}" type="datetime1">
              <a:rPr lang="zh-CN" altLang="en-US" smtClean="0"/>
              <a:pPr>
                <a:defRPr/>
              </a:pPr>
              <a:t>2015/4/2</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95EBC060-C77D-4BC4-8D0C-107EFB448A79}" type="datetime1">
              <a:rPr lang="zh-CN" altLang="en-US" smtClean="0"/>
              <a:pPr>
                <a:defRPr/>
              </a:pPr>
              <a:t>2015/4/2</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fld id="{DEEE2FF0-5169-45E6-A93D-D1F642771312}" type="datetime1">
              <a:rPr lang="zh-CN" altLang="en-US" smtClean="0"/>
              <a:pPr>
                <a:defRPr/>
              </a:pPr>
              <a:t>2015/4/2</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fld id="{939043CD-98A1-4109-9E08-03CB892C1BFE}" type="datetime1">
              <a:rPr lang="zh-CN" altLang="en-US" smtClean="0"/>
              <a:pPr>
                <a:defRPr/>
              </a:pPr>
              <a:t>2015/4/2</a:t>
            </a:fld>
            <a:endParaRPr lang="en-US"/>
          </a:p>
        </p:txBody>
      </p:sp>
      <p:sp>
        <p:nvSpPr>
          <p:cNvPr id="5" name="Footer Placeholder 4"/>
          <p:cNvSpPr>
            <a:spLocks noGrp="1"/>
          </p:cNvSpPr>
          <p:nvPr>
            <p:ph type="ftr" sz="quarter" idx="11"/>
          </p:nvPr>
        </p:nvSpPr>
        <p:spPr/>
        <p:txBody>
          <a:bodyPr/>
          <a:lstStyle>
            <a:extLst/>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fld id="{7B5138F1-6AB5-427F-885D-A4F14B8010D7}" type="datetime1">
              <a:rPr lang="zh-CN" altLang="en-US" smtClean="0"/>
              <a:pPr>
                <a:defRPr/>
              </a:pPr>
              <a:t>2015/4/2</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fld id="{276AC82F-B171-4D22-8428-FEE00C5995A2}" type="datetime1">
              <a:rPr lang="zh-CN" altLang="en-US" smtClean="0"/>
              <a:pPr>
                <a:defRPr/>
              </a:pPr>
              <a:t>2015/4/2</a:t>
            </a:fld>
            <a:endParaRPr lang="en-US"/>
          </a:p>
        </p:txBody>
      </p:sp>
      <p:sp>
        <p:nvSpPr>
          <p:cNvPr id="8" name="Footer Placeholder 7"/>
          <p:cNvSpPr>
            <a:spLocks noGrp="1"/>
          </p:cNvSpPr>
          <p:nvPr>
            <p:ph type="ftr" sz="quarter" idx="11"/>
          </p:nvPr>
        </p:nvSpPr>
        <p:spPr/>
        <p:txBody>
          <a:bodyPr/>
          <a:lstStyle>
            <a:extLst/>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F26F37BA-D1C0-4DB6-9E6F-9E5B46421548}" type="datetime1">
              <a:rPr lang="zh-CN" altLang="en-US" smtClean="0"/>
              <a:pPr>
                <a:defRPr/>
              </a:pPr>
              <a:t>2015/4/2</a:t>
            </a:fld>
            <a:endParaRPr lang="en-US"/>
          </a:p>
        </p:txBody>
      </p:sp>
      <p:sp>
        <p:nvSpPr>
          <p:cNvPr id="4" name="Footer Placeholder 3"/>
          <p:cNvSpPr>
            <a:spLocks noGrp="1"/>
          </p:cNvSpPr>
          <p:nvPr>
            <p:ph type="ftr" sz="quarter" idx="11"/>
          </p:nvPr>
        </p:nvSpPr>
        <p:spPr/>
        <p:txBody>
          <a:bodyPr/>
          <a:lstStyle>
            <a:extLst/>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A0EE5B48-4CB1-4DBD-AD80-F180514AA93D}" type="datetime1">
              <a:rPr lang="zh-CN" altLang="en-US" smtClean="0"/>
              <a:pPr>
                <a:defRPr/>
              </a:pPr>
              <a:t>2015/4/2</a:t>
            </a:fld>
            <a:endParaRPr lang="en-US"/>
          </a:p>
        </p:txBody>
      </p:sp>
      <p:sp>
        <p:nvSpPr>
          <p:cNvPr id="3" name="Footer Placeholder 2"/>
          <p:cNvSpPr>
            <a:spLocks noGrp="1"/>
          </p:cNvSpPr>
          <p:nvPr>
            <p:ph type="ftr" sz="quarter" idx="11"/>
          </p:nvPr>
        </p:nvSpPr>
        <p:spPr/>
        <p:txBody>
          <a:bodyPr/>
          <a:lstStyle>
            <a:extLst/>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E49F76EA-3656-402B-AFFC-D88CAED976E4}" type="datetime1">
              <a:rPr lang="zh-CN" altLang="en-US" smtClean="0"/>
              <a:pPr>
                <a:defRPr/>
              </a:pPr>
              <a:t>2015/4/2</a:t>
            </a:fld>
            <a:endParaRPr lang="en-US"/>
          </a:p>
        </p:txBody>
      </p:sp>
      <p:sp>
        <p:nvSpPr>
          <p:cNvPr id="6" name="Footer Placeholder 5"/>
          <p:cNvSpPr>
            <a:spLocks noGrp="1"/>
          </p:cNvSpPr>
          <p:nvPr>
            <p:ph type="ftr" sz="quarter" idx="11"/>
          </p:nvPr>
        </p:nvSpPr>
        <p:spPr/>
        <p:txBody>
          <a:bodyPr/>
          <a:lstStyle>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extLst/>
          </a:lstStyle>
          <a:p>
            <a:pPr>
              <a:defRPr/>
            </a:pPr>
            <a:fld id="{7C93F2F6-B200-4836-9340-136DE7987878}"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C230EBF4-244A-4141-BA3F-BC7388FDD6CD}" type="datetime1">
              <a:rPr lang="zh-CN" altLang="en-US" smtClean="0"/>
              <a:pPr>
                <a:defRPr/>
              </a:pPr>
              <a:t>2015/4/2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C93F2F6-B200-4836-9340-136DE7987878}"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9A57F911-7B1D-4109-89E2-FD9880E73F71}" type="datetime1">
              <a:rPr lang="zh-CN" altLang="en-US" smtClean="0"/>
              <a:pPr>
                <a:defRPr/>
              </a:pPr>
              <a:t>2015/4/2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C93F2F6-B200-4836-9340-136DE7987878}"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 试验一 </a:t>
            </a:r>
            <a:r>
              <a:rPr lang="en-US" altLang="zh-CN" dirty="0" smtClean="0"/>
              <a:t>LC-3</a:t>
            </a:r>
            <a:r>
              <a:rPr lang="zh-CN" altLang="en-US" dirty="0" smtClean="0"/>
              <a:t>仿真器安装和使用</a:t>
            </a:r>
            <a:endParaRPr lang="en-US" altLang="zh-CN" dirty="0" smtClean="0"/>
          </a:p>
          <a:p>
            <a:endParaRPr lang="en-US" altLang="zh-CN" dirty="0" smtClean="0"/>
          </a:p>
          <a:p>
            <a:r>
              <a:rPr lang="zh-CN" altLang="en-US" dirty="0" smtClean="0"/>
              <a:t>深圳大学计算机与软件学院  蔡晔</a:t>
            </a:r>
            <a:endParaRPr lang="zh-CN" altLang="en-US" dirty="0"/>
          </a:p>
        </p:txBody>
      </p:sp>
    </p:spTree>
    <p:extLst>
      <p:ext uri="{BB962C8B-B14F-4D97-AF65-F5344CB8AC3E}">
        <p14:creationId xmlns="" xmlns:p14="http://schemas.microsoft.com/office/powerpoint/2010/main" val="4286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2674640" cy="4539960"/>
          </a:xfrm>
        </p:spPr>
        <p:txBody>
          <a:bodyPr/>
          <a:lstStyle/>
          <a:p>
            <a:r>
              <a:rPr lang="zh-CN" altLang="en-US" dirty="0" smtClean="0"/>
              <a:t>三个区域</a:t>
            </a:r>
            <a:endParaRPr lang="en-US" altLang="zh-CN" dirty="0" smtClean="0"/>
          </a:p>
          <a:p>
            <a:pPr>
              <a:buNone/>
            </a:pPr>
            <a:r>
              <a:rPr lang="en-US" altLang="zh-CN" dirty="0" smtClean="0"/>
              <a:t>A :</a:t>
            </a:r>
            <a:r>
              <a:rPr lang="zh-CN" altLang="en-US" dirty="0" smtClean="0"/>
              <a:t>寄存器</a:t>
            </a:r>
            <a:endParaRPr lang="en-US" altLang="zh-CN" dirty="0" smtClean="0"/>
          </a:p>
          <a:p>
            <a:pPr>
              <a:buNone/>
            </a:pPr>
            <a:r>
              <a:rPr lang="en-US" altLang="zh-CN" dirty="0" smtClean="0"/>
              <a:t>B : </a:t>
            </a:r>
            <a:r>
              <a:rPr lang="zh-CN" altLang="en-US" dirty="0" smtClean="0"/>
              <a:t>机器状态</a:t>
            </a:r>
            <a:endParaRPr lang="en-US" altLang="zh-CN" dirty="0" smtClean="0"/>
          </a:p>
          <a:p>
            <a:pPr>
              <a:buNone/>
            </a:pPr>
            <a:r>
              <a:rPr lang="en-US" altLang="zh-CN" dirty="0" smtClean="0"/>
              <a:t>C: Memory.</a:t>
            </a:r>
          </a:p>
          <a:p>
            <a:pPr>
              <a:buNone/>
            </a:pPr>
            <a:r>
              <a:rPr lang="en-US" altLang="zh-CN" dirty="0" smtClean="0"/>
              <a:t>  </a:t>
            </a:r>
            <a:r>
              <a:rPr lang="zh-CN" altLang="en-US" dirty="0" smtClean="0"/>
              <a:t>程序代码的其实地址一般为</a:t>
            </a:r>
            <a:r>
              <a:rPr lang="en-US" altLang="zh-CN" dirty="0" smtClean="0"/>
              <a:t>0X3000</a:t>
            </a:r>
            <a:endParaRPr lang="zh-CN" altLang="en-US" dirty="0"/>
          </a:p>
        </p:txBody>
      </p:sp>
      <p:sp>
        <p:nvSpPr>
          <p:cNvPr id="3" name="标题 2"/>
          <p:cNvSpPr>
            <a:spLocks noGrp="1"/>
          </p:cNvSpPr>
          <p:nvPr>
            <p:ph type="title"/>
          </p:nvPr>
        </p:nvSpPr>
        <p:spPr/>
        <p:txBody>
          <a:bodyPr/>
          <a:lstStyle/>
          <a:p>
            <a:r>
              <a:rPr lang="en-US" altLang="zh-CN" dirty="0" smtClean="0"/>
              <a:t>LC-3 Simulator</a:t>
            </a:r>
            <a:r>
              <a:rPr lang="zh-CN" altLang="en-US" dirty="0" smtClean="0"/>
              <a:t>：代码执行</a:t>
            </a:r>
            <a:endParaRPr lang="zh-CN" altLang="en-US" dirty="0"/>
          </a:p>
        </p:txBody>
      </p:sp>
      <p:pic>
        <p:nvPicPr>
          <p:cNvPr id="354307" name="Picture 3"/>
          <p:cNvPicPr>
            <a:picLocks noChangeAspect="1" noChangeArrowheads="1"/>
          </p:cNvPicPr>
          <p:nvPr/>
        </p:nvPicPr>
        <p:blipFill>
          <a:blip r:embed="rId2" cstate="print"/>
          <a:srcRect/>
          <a:stretch>
            <a:fillRect/>
          </a:stretch>
        </p:blipFill>
        <p:spPr bwMode="auto">
          <a:xfrm>
            <a:off x="3347864" y="1412776"/>
            <a:ext cx="5705148" cy="48965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演示</a:t>
            </a:r>
            <a:r>
              <a:rPr lang="en-US" altLang="zh-CN" dirty="0" smtClean="0"/>
              <a:t>ex3.obj</a:t>
            </a:r>
            <a:r>
              <a:rPr lang="zh-CN" altLang="en-US" dirty="0" smtClean="0"/>
              <a:t>的运行</a:t>
            </a:r>
            <a:endParaRPr lang="en-US" altLang="zh-CN" dirty="0" smtClean="0"/>
          </a:p>
          <a:p>
            <a:r>
              <a:rPr lang="zh-CN" altLang="en-US" dirty="0" smtClean="0"/>
              <a:t>调试方法：单步执行，观察寄存器值的变化</a:t>
            </a:r>
            <a:endParaRPr lang="en-US" altLang="zh-CN" dirty="0" smtClean="0"/>
          </a:p>
          <a:p>
            <a:pPr>
              <a:buNone/>
            </a:pPr>
            <a:r>
              <a:rPr lang="zh-CN" altLang="en-US" dirty="0" smtClean="0"/>
              <a:t>  </a:t>
            </a:r>
            <a:r>
              <a:rPr lang="en-US" altLang="zh-CN" dirty="0" smtClean="0"/>
              <a:t>Step over /step into /step out</a:t>
            </a:r>
          </a:p>
          <a:p>
            <a:pPr>
              <a:buNone/>
            </a:pPr>
            <a:endParaRPr lang="en-US" altLang="zh-CN" dirty="0" smtClean="0"/>
          </a:p>
          <a:p>
            <a:pPr>
              <a:buNone/>
            </a:pPr>
            <a:r>
              <a:rPr lang="zh-CN" altLang="en-US" dirty="0" smtClean="0"/>
              <a:t>试验内容：</a:t>
            </a:r>
            <a:endParaRPr lang="en-US" altLang="zh-CN" dirty="0" smtClean="0"/>
          </a:p>
          <a:p>
            <a:pPr>
              <a:buNone/>
            </a:pPr>
            <a:r>
              <a:rPr lang="zh-CN" altLang="en-US" dirty="0" smtClean="0"/>
              <a:t>      </a:t>
            </a:r>
            <a:r>
              <a:rPr lang="en-US" altLang="zh-CN" dirty="0" smtClean="0"/>
              <a:t>LC3winguide: </a:t>
            </a:r>
          </a:p>
          <a:p>
            <a:pPr>
              <a:buNone/>
            </a:pPr>
            <a:r>
              <a:rPr lang="zh-CN" altLang="en-US" dirty="0" smtClean="0"/>
              <a:t>              通过</a:t>
            </a:r>
            <a:r>
              <a:rPr lang="en-US" altLang="zh-CN" dirty="0" smtClean="0"/>
              <a:t>chapter1-3</a:t>
            </a:r>
            <a:r>
              <a:rPr lang="zh-CN" altLang="en-US" dirty="0" smtClean="0"/>
              <a:t>学习和掌握仿真器的使用。</a:t>
            </a:r>
            <a:endParaRPr lang="en-US" altLang="zh-CN" dirty="0" smtClean="0"/>
          </a:p>
          <a:p>
            <a:pPr>
              <a:buNone/>
            </a:pPr>
            <a:r>
              <a:rPr lang="en-US" altLang="zh-CN" dirty="0" smtClean="0"/>
              <a:t>              </a:t>
            </a:r>
            <a:r>
              <a:rPr lang="zh-CN" altLang="en-US" dirty="0" smtClean="0"/>
              <a:t> 完成</a:t>
            </a:r>
            <a:r>
              <a:rPr lang="en-US" altLang="zh-CN" dirty="0" smtClean="0"/>
              <a:t>chapter4:  P15 example1</a:t>
            </a:r>
          </a:p>
          <a:p>
            <a:pPr>
              <a:buNone/>
            </a:pPr>
            <a:r>
              <a:rPr lang="en-US" altLang="zh-CN" dirty="0" smtClean="0"/>
              <a:t>                                 </a:t>
            </a:r>
            <a:r>
              <a:rPr lang="en-US" altLang="zh-CN" dirty="0" smtClean="0"/>
              <a:t>     P20 </a:t>
            </a:r>
            <a:r>
              <a:rPr lang="en-US" altLang="zh-CN" dirty="0" smtClean="0"/>
              <a:t>example2</a:t>
            </a:r>
          </a:p>
          <a:p>
            <a:pPr>
              <a:buNone/>
            </a:pPr>
            <a:r>
              <a:rPr lang="en-US" altLang="zh-CN" dirty="0" smtClean="0"/>
              <a:t>     </a:t>
            </a:r>
            <a:endParaRPr lang="zh-CN" altLang="en-US" dirty="0"/>
          </a:p>
        </p:txBody>
      </p:sp>
      <p:sp>
        <p:nvSpPr>
          <p:cNvPr id="3" name="标题 2"/>
          <p:cNvSpPr>
            <a:spLocks noGrp="1"/>
          </p:cNvSpPr>
          <p:nvPr>
            <p:ph type="title"/>
          </p:nvPr>
        </p:nvSpPr>
        <p:spPr/>
        <p:txBody>
          <a:bodyPr/>
          <a:lstStyle/>
          <a:p>
            <a:r>
              <a:rPr lang="zh-CN" altLang="en-US" dirty="0" smtClean="0"/>
              <a:t>操作示范：运行</a:t>
            </a:r>
            <a:r>
              <a:rPr lang="en-US" altLang="zh-CN" dirty="0" smtClean="0"/>
              <a:t>ex3.obj</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谢谢！</a:t>
            </a:r>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buNone/>
            </a:pPr>
            <a:r>
              <a:rPr lang="zh-CN" altLang="en-US" dirty="0" smtClean="0"/>
              <a:t>        </a:t>
            </a:r>
            <a:r>
              <a:rPr lang="en-US" altLang="zh-CN" dirty="0" smtClean="0"/>
              <a:t> </a:t>
            </a:r>
            <a:r>
              <a:rPr lang="zh-CN" altLang="zh-CN" dirty="0" smtClean="0"/>
              <a:t>利用提供的安装软件包和软件使用说明文档，完成以下试验内容：</a:t>
            </a:r>
          </a:p>
          <a:p>
            <a:pPr>
              <a:buNone/>
            </a:pPr>
            <a:r>
              <a:rPr lang="zh-CN" altLang="zh-CN" dirty="0" smtClean="0"/>
              <a:t>（</a:t>
            </a:r>
            <a:r>
              <a:rPr lang="en-US" altLang="zh-CN" dirty="0" smtClean="0"/>
              <a:t>1</a:t>
            </a:r>
            <a:r>
              <a:rPr lang="zh-CN" altLang="zh-CN" dirty="0" smtClean="0"/>
              <a:t>）安装</a:t>
            </a:r>
            <a:r>
              <a:rPr lang="en-US" altLang="zh-CN" dirty="0" smtClean="0"/>
              <a:t>LC-3</a:t>
            </a:r>
            <a:r>
              <a:rPr lang="zh-CN" altLang="zh-CN" dirty="0" smtClean="0"/>
              <a:t>仿真器</a:t>
            </a:r>
          </a:p>
          <a:p>
            <a:pPr>
              <a:buNone/>
            </a:pPr>
            <a:r>
              <a:rPr lang="zh-CN" altLang="zh-CN" dirty="0" smtClean="0"/>
              <a:t>（</a:t>
            </a:r>
            <a:r>
              <a:rPr lang="en-US" altLang="zh-CN" dirty="0" smtClean="0"/>
              <a:t>2</a:t>
            </a:r>
            <a:r>
              <a:rPr lang="zh-CN" altLang="zh-CN" dirty="0" smtClean="0"/>
              <a:t>）利用</a:t>
            </a:r>
            <a:r>
              <a:rPr lang="en-US" altLang="zh-CN" dirty="0" smtClean="0"/>
              <a:t>LC3EDIT</a:t>
            </a:r>
            <a:r>
              <a:rPr lang="zh-CN" altLang="zh-CN" dirty="0" smtClean="0"/>
              <a:t>输入机器代码程序（</a:t>
            </a:r>
            <a:r>
              <a:rPr lang="en-US" altLang="zh-CN" dirty="0" smtClean="0"/>
              <a:t>0/1</a:t>
            </a:r>
            <a:r>
              <a:rPr lang="zh-CN" altLang="zh-CN" dirty="0" smtClean="0"/>
              <a:t>模式）并创建创建可执行目标程序。</a:t>
            </a:r>
          </a:p>
          <a:p>
            <a:pPr>
              <a:buNone/>
            </a:pPr>
            <a:r>
              <a:rPr lang="zh-CN" altLang="zh-CN" dirty="0" smtClean="0"/>
              <a:t>（</a:t>
            </a:r>
            <a:r>
              <a:rPr lang="en-US" altLang="zh-CN" dirty="0" smtClean="0"/>
              <a:t>3</a:t>
            </a:r>
            <a:r>
              <a:rPr lang="zh-CN" altLang="zh-CN" dirty="0" smtClean="0"/>
              <a:t>）利用</a:t>
            </a:r>
            <a:r>
              <a:rPr lang="en-US" altLang="zh-CN" dirty="0" smtClean="0"/>
              <a:t>LC3EDIT</a:t>
            </a:r>
            <a:r>
              <a:rPr lang="zh-CN" altLang="zh-CN" dirty="0" smtClean="0"/>
              <a:t>输入机器代码程序（</a:t>
            </a:r>
            <a:r>
              <a:rPr lang="en-US" altLang="zh-CN" dirty="0" smtClean="0"/>
              <a:t>hex</a:t>
            </a:r>
            <a:r>
              <a:rPr lang="zh-CN" altLang="zh-CN" dirty="0" smtClean="0"/>
              <a:t>模式）并创建创建可执行目标程序。</a:t>
            </a:r>
          </a:p>
          <a:p>
            <a:pPr>
              <a:buNone/>
            </a:pPr>
            <a:r>
              <a:rPr lang="zh-CN" altLang="zh-CN" dirty="0" smtClean="0"/>
              <a:t>（</a:t>
            </a:r>
            <a:r>
              <a:rPr lang="en-US" altLang="zh-CN" dirty="0" smtClean="0"/>
              <a:t>4</a:t>
            </a:r>
            <a:r>
              <a:rPr lang="zh-CN" altLang="zh-CN" dirty="0" smtClean="0"/>
              <a:t>）利用</a:t>
            </a:r>
            <a:r>
              <a:rPr lang="en-US" altLang="zh-CN" dirty="0" smtClean="0"/>
              <a:t>LC3EDIT</a:t>
            </a:r>
            <a:r>
              <a:rPr lang="zh-CN" altLang="zh-CN" dirty="0" smtClean="0"/>
              <a:t>输入汇编代码程序并创建创建可执行目标程序。</a:t>
            </a:r>
          </a:p>
          <a:p>
            <a:pPr>
              <a:buNone/>
            </a:pPr>
            <a:r>
              <a:rPr lang="zh-CN" altLang="zh-CN" dirty="0" smtClean="0"/>
              <a:t>（</a:t>
            </a:r>
            <a:r>
              <a:rPr lang="en-US" altLang="zh-CN" dirty="0" smtClean="0"/>
              <a:t>5</a:t>
            </a:r>
            <a:r>
              <a:rPr lang="zh-CN" altLang="zh-CN" dirty="0" smtClean="0"/>
              <a:t>）利用</a:t>
            </a:r>
            <a:r>
              <a:rPr lang="en-US" altLang="zh-CN" b="1" dirty="0" smtClean="0"/>
              <a:t>LC-3 Simulator</a:t>
            </a:r>
            <a:r>
              <a:rPr lang="zh-CN" altLang="zh-CN" dirty="0" smtClean="0"/>
              <a:t>仿真器运用对应目标程序。</a:t>
            </a:r>
          </a:p>
          <a:p>
            <a:pPr>
              <a:buNone/>
            </a:pPr>
            <a:r>
              <a:rPr lang="zh-CN" altLang="zh-CN" dirty="0" smtClean="0"/>
              <a:t>（</a:t>
            </a:r>
            <a:r>
              <a:rPr lang="en-US" altLang="zh-CN" dirty="0" smtClean="0"/>
              <a:t>6</a:t>
            </a:r>
            <a:r>
              <a:rPr lang="zh-CN" altLang="zh-CN" dirty="0" smtClean="0"/>
              <a:t>）学习和掌握断点，单步执行等调试方法和手段。</a:t>
            </a:r>
            <a:endParaRPr lang="zh-CN" altLang="en-US" dirty="0"/>
          </a:p>
        </p:txBody>
      </p:sp>
      <p:sp>
        <p:nvSpPr>
          <p:cNvPr id="3" name="标题 2"/>
          <p:cNvSpPr>
            <a:spLocks noGrp="1"/>
          </p:cNvSpPr>
          <p:nvPr>
            <p:ph type="title"/>
          </p:nvPr>
        </p:nvSpPr>
        <p:spPr/>
        <p:txBody>
          <a:bodyPr/>
          <a:lstStyle/>
          <a:p>
            <a:r>
              <a:rPr lang="zh-CN" altLang="en-US" dirty="0" smtClean="0"/>
              <a:t>试验要求</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LC-3 </a:t>
            </a:r>
            <a:r>
              <a:rPr lang="zh-CN" altLang="en-US" dirty="0" smtClean="0"/>
              <a:t>仿真软件包括两个部分</a:t>
            </a:r>
            <a:r>
              <a:rPr lang="en-US" altLang="zh-CN" dirty="0" smtClean="0"/>
              <a:t>:</a:t>
            </a:r>
          </a:p>
          <a:p>
            <a:pPr>
              <a:buNone/>
            </a:pPr>
            <a:r>
              <a:rPr lang="en-US" altLang="zh-CN" dirty="0" smtClean="0"/>
              <a:t> </a:t>
            </a:r>
            <a:r>
              <a:rPr lang="zh-CN" altLang="en-US" dirty="0" smtClean="0"/>
              <a:t>  </a:t>
            </a:r>
            <a:r>
              <a:rPr lang="en-US" altLang="zh-CN" dirty="0" smtClean="0"/>
              <a:t>LC-3 Editor :</a:t>
            </a:r>
            <a:r>
              <a:rPr lang="zh-CN" altLang="en-US" dirty="0" smtClean="0"/>
              <a:t>代码编辑和编译，支持二进制机器码程序、</a:t>
            </a:r>
            <a:r>
              <a:rPr lang="en-US" altLang="zh-CN" dirty="0" smtClean="0"/>
              <a:t>16</a:t>
            </a:r>
            <a:r>
              <a:rPr lang="zh-CN" altLang="en-US" dirty="0" smtClean="0"/>
              <a:t>进制机器码程序以及汇编语言作为程序输入并编译成可执行的目标文件代码（</a:t>
            </a:r>
            <a:r>
              <a:rPr lang="en-US" altLang="zh-CN" dirty="0" smtClean="0"/>
              <a:t>.</a:t>
            </a:r>
            <a:r>
              <a:rPr lang="en-US" altLang="zh-CN" dirty="0" err="1" smtClean="0"/>
              <a:t>obj</a:t>
            </a:r>
            <a:r>
              <a:rPr lang="zh-CN" altLang="en-US" dirty="0" smtClean="0"/>
              <a:t>）。</a:t>
            </a:r>
            <a:endParaRPr lang="en-US" altLang="zh-CN" dirty="0" smtClean="0"/>
          </a:p>
          <a:p>
            <a:pPr>
              <a:buNone/>
            </a:pPr>
            <a:r>
              <a:rPr lang="zh-CN" altLang="en-US" dirty="0" smtClean="0"/>
              <a:t>  </a:t>
            </a:r>
            <a:endParaRPr lang="en-US" altLang="zh-CN" dirty="0" smtClean="0"/>
          </a:p>
          <a:p>
            <a:pPr>
              <a:buNone/>
            </a:pPr>
            <a:r>
              <a:rPr lang="zh-CN" altLang="en-US" dirty="0" smtClean="0"/>
              <a:t>   </a:t>
            </a:r>
            <a:r>
              <a:rPr lang="en-US" altLang="zh-CN" dirty="0" smtClean="0"/>
              <a:t>LC-3 Simulator </a:t>
            </a:r>
            <a:r>
              <a:rPr lang="zh-CN" altLang="en-US" dirty="0" smtClean="0"/>
              <a:t>：程序运行的仿真环境。可仿真执行目标文件代码，支持断点、单步执行等调试手段</a:t>
            </a:r>
            <a:endParaRPr lang="zh-CN" altLang="en-US" dirty="0"/>
          </a:p>
        </p:txBody>
      </p:sp>
      <p:sp>
        <p:nvSpPr>
          <p:cNvPr id="3" name="标题 2"/>
          <p:cNvSpPr>
            <a:spLocks noGrp="1"/>
          </p:cNvSpPr>
          <p:nvPr>
            <p:ph type="title"/>
          </p:nvPr>
        </p:nvSpPr>
        <p:spPr/>
        <p:txBody>
          <a:bodyPr/>
          <a:lstStyle/>
          <a:p>
            <a:r>
              <a:rPr lang="en-US" altLang="zh-CN" dirty="0" smtClean="0"/>
              <a:t>LC-3 </a:t>
            </a:r>
            <a:r>
              <a:rPr lang="zh-CN" altLang="en-US" dirty="0" smtClean="0"/>
              <a:t>仿真软件介绍</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LC-3 </a:t>
            </a:r>
            <a:r>
              <a:rPr lang="zh-CN" altLang="en-US" dirty="0" smtClean="0"/>
              <a:t>仿真软件安装</a:t>
            </a:r>
            <a:endParaRPr lang="zh-CN" altLang="en-US" dirty="0"/>
          </a:p>
        </p:txBody>
      </p:sp>
      <p:sp>
        <p:nvSpPr>
          <p:cNvPr id="5" name="内容占位符 4"/>
          <p:cNvSpPr>
            <a:spLocks noGrp="1"/>
          </p:cNvSpPr>
          <p:nvPr>
            <p:ph idx="1"/>
          </p:nvPr>
        </p:nvSpPr>
        <p:spPr>
          <a:xfrm>
            <a:off x="457200" y="1481329"/>
            <a:ext cx="7931224" cy="939560"/>
          </a:xfrm>
        </p:spPr>
        <p:txBody>
          <a:bodyPr>
            <a:normAutofit fontScale="92500"/>
          </a:bodyPr>
          <a:lstStyle/>
          <a:p>
            <a:r>
              <a:rPr lang="zh-CN" altLang="en-US" dirty="0" smtClean="0"/>
              <a:t>运行</a:t>
            </a:r>
            <a:r>
              <a:rPr lang="en-US" altLang="zh-CN" dirty="0" smtClean="0"/>
              <a:t>”</a:t>
            </a:r>
            <a:r>
              <a:rPr lang="zh-CN" altLang="en-US" dirty="0" smtClean="0"/>
              <a:t>仿真器</a:t>
            </a:r>
            <a:r>
              <a:rPr lang="en-US" altLang="zh-CN" dirty="0" smtClean="0"/>
              <a:t>” </a:t>
            </a:r>
            <a:r>
              <a:rPr lang="zh-CN" altLang="en-US" dirty="0" smtClean="0"/>
              <a:t>目录下的</a:t>
            </a:r>
            <a:r>
              <a:rPr lang="en-US" altLang="zh-CN" dirty="0" smtClean="0"/>
              <a:t>LC301.exe</a:t>
            </a:r>
            <a:r>
              <a:rPr lang="zh-CN" altLang="en-US" dirty="0" smtClean="0"/>
              <a:t>文件，其实质是个</a:t>
            </a:r>
            <a:r>
              <a:rPr lang="en-US" altLang="zh-CN" dirty="0" err="1" smtClean="0"/>
              <a:t>winzip</a:t>
            </a:r>
            <a:r>
              <a:rPr lang="zh-CN" altLang="en-US" dirty="0" smtClean="0"/>
              <a:t>压缩包，选择目录，点击“</a:t>
            </a:r>
            <a:r>
              <a:rPr lang="en-US" altLang="zh-CN" dirty="0" smtClean="0"/>
              <a:t>Unzip</a:t>
            </a:r>
            <a:r>
              <a:rPr lang="zh-CN" altLang="en-US" dirty="0" smtClean="0"/>
              <a:t>”即可。</a:t>
            </a:r>
            <a:endParaRPr lang="en-US" altLang="zh-CN" dirty="0" smtClean="0"/>
          </a:p>
          <a:p>
            <a:endParaRPr lang="en-US" altLang="zh-CN" dirty="0" smtClean="0"/>
          </a:p>
          <a:p>
            <a:endParaRPr lang="zh-CN" altLang="en-US" dirty="0"/>
          </a:p>
        </p:txBody>
      </p:sp>
      <p:pic>
        <p:nvPicPr>
          <p:cNvPr id="348165" name="Picture 5"/>
          <p:cNvPicPr>
            <a:picLocks noChangeAspect="1" noChangeArrowheads="1"/>
          </p:cNvPicPr>
          <p:nvPr/>
        </p:nvPicPr>
        <p:blipFill>
          <a:blip r:embed="rId2" cstate="print"/>
          <a:srcRect/>
          <a:stretch>
            <a:fillRect/>
          </a:stretch>
        </p:blipFill>
        <p:spPr bwMode="auto">
          <a:xfrm>
            <a:off x="1619672" y="2780928"/>
            <a:ext cx="5832648" cy="36837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6347048" cy="795544"/>
          </a:xfrm>
        </p:spPr>
        <p:txBody>
          <a:bodyPr/>
          <a:lstStyle/>
          <a:p>
            <a:r>
              <a:rPr lang="zh-CN" altLang="en-US" dirty="0" smtClean="0"/>
              <a:t> 运行安装目录下的</a:t>
            </a:r>
            <a:r>
              <a:rPr lang="en-US" altLang="zh-CN" dirty="0" smtClean="0"/>
              <a:t>LC3edit.exe</a:t>
            </a:r>
            <a:r>
              <a:rPr lang="zh-CN" altLang="en-US" dirty="0" smtClean="0"/>
              <a:t>文件</a:t>
            </a:r>
            <a:endParaRPr lang="zh-CN" altLang="en-US" dirty="0"/>
          </a:p>
        </p:txBody>
      </p:sp>
      <p:sp>
        <p:nvSpPr>
          <p:cNvPr id="3" name="标题 2"/>
          <p:cNvSpPr>
            <a:spLocks noGrp="1"/>
          </p:cNvSpPr>
          <p:nvPr>
            <p:ph type="title"/>
          </p:nvPr>
        </p:nvSpPr>
        <p:spPr/>
        <p:txBody>
          <a:bodyPr/>
          <a:lstStyle/>
          <a:p>
            <a:r>
              <a:rPr lang="zh-CN" altLang="en-US" dirty="0" smtClean="0"/>
              <a:t> </a:t>
            </a:r>
            <a:r>
              <a:rPr lang="en-US" altLang="zh-CN" dirty="0" smtClean="0"/>
              <a:t>LC-3 Editor </a:t>
            </a:r>
            <a:r>
              <a:rPr lang="zh-CN" altLang="en-US" dirty="0" smtClean="0"/>
              <a:t>使用</a:t>
            </a:r>
            <a:endParaRPr lang="zh-CN" altLang="en-US" dirty="0"/>
          </a:p>
        </p:txBody>
      </p:sp>
      <p:pic>
        <p:nvPicPr>
          <p:cNvPr id="349187" name="Picture 3"/>
          <p:cNvPicPr>
            <a:picLocks noChangeAspect="1" noChangeArrowheads="1"/>
          </p:cNvPicPr>
          <p:nvPr/>
        </p:nvPicPr>
        <p:blipFill>
          <a:blip r:embed="rId2" cstate="print"/>
          <a:srcRect/>
          <a:stretch>
            <a:fillRect/>
          </a:stretch>
        </p:blipFill>
        <p:spPr bwMode="auto">
          <a:xfrm>
            <a:off x="1331640" y="2060848"/>
            <a:ext cx="6264696" cy="4559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92500" lnSpcReduction="20000"/>
          </a:bodyPr>
          <a:lstStyle/>
          <a:p>
            <a:r>
              <a:rPr lang="zh-CN" altLang="en-US" dirty="0" smtClean="0"/>
              <a:t>二进制机器码的输入和编译</a:t>
            </a:r>
            <a:endParaRPr lang="en-US" altLang="zh-CN" dirty="0" smtClean="0"/>
          </a:p>
          <a:p>
            <a:pPr>
              <a:buNone/>
            </a:pPr>
            <a:r>
              <a:rPr lang="en-US" altLang="zh-CN" dirty="0" smtClean="0"/>
              <a:t>1</a:t>
            </a:r>
            <a:r>
              <a:rPr lang="zh-CN" altLang="en-US" dirty="0" smtClean="0"/>
              <a:t> 在代码输入区，输入右侧代码。选择</a:t>
            </a:r>
            <a:r>
              <a:rPr lang="en-US" altLang="zh-CN" dirty="0" smtClean="0"/>
              <a:t>File-&gt;Save</a:t>
            </a:r>
            <a:r>
              <a:rPr lang="zh-CN" altLang="en-US" dirty="0" smtClean="0"/>
              <a:t>，命名</a:t>
            </a:r>
            <a:r>
              <a:rPr lang="en-US" altLang="zh-CN" dirty="0" smtClean="0"/>
              <a:t>EX1.bin</a:t>
            </a:r>
            <a:r>
              <a:rPr lang="zh-CN" altLang="en-US" dirty="0" smtClean="0"/>
              <a:t>文件。（二进制机器代码程序的后缀必需为</a:t>
            </a:r>
            <a:r>
              <a:rPr lang="en-US" altLang="zh-CN" dirty="0" smtClean="0"/>
              <a:t>.bin</a:t>
            </a:r>
            <a:r>
              <a:rPr lang="zh-CN" altLang="en-US" dirty="0" smtClean="0"/>
              <a:t>）</a:t>
            </a:r>
            <a:endParaRPr lang="en-US" altLang="zh-CN" dirty="0" smtClean="0"/>
          </a:p>
          <a:p>
            <a:pPr>
              <a:buNone/>
            </a:pPr>
            <a:r>
              <a:rPr lang="en-US" altLang="zh-CN" dirty="0" smtClean="0"/>
              <a:t>2</a:t>
            </a:r>
            <a:r>
              <a:rPr lang="zh-CN" altLang="en-US" dirty="0" smtClean="0"/>
              <a:t> 编译，选择</a:t>
            </a:r>
            <a:r>
              <a:rPr lang="en-US" altLang="zh-CN" dirty="0" smtClean="0"/>
              <a:t>Translate-&gt;Convert Base 2</a:t>
            </a:r>
            <a:r>
              <a:rPr lang="zh-CN" altLang="en-US" dirty="0" smtClean="0"/>
              <a:t>。信息区域提示</a:t>
            </a:r>
            <a:r>
              <a:rPr lang="en-US" altLang="zh-CN" dirty="0" smtClean="0"/>
              <a:t>Convert Complete-0 error(s).</a:t>
            </a:r>
            <a:r>
              <a:rPr lang="zh-CN" altLang="en-US" dirty="0" smtClean="0"/>
              <a:t>的成功信息</a:t>
            </a:r>
            <a:endParaRPr lang="en-US" altLang="zh-CN" dirty="0" smtClean="0"/>
          </a:p>
          <a:p>
            <a:pPr>
              <a:buNone/>
            </a:pPr>
            <a:r>
              <a:rPr lang="en-US" altLang="zh-CN" dirty="0" smtClean="0"/>
              <a:t>3</a:t>
            </a:r>
            <a:r>
              <a:rPr lang="zh-CN" altLang="en-US" dirty="0" smtClean="0"/>
              <a:t> 在</a:t>
            </a:r>
            <a:r>
              <a:rPr lang="en-US" altLang="zh-CN" dirty="0" smtClean="0"/>
              <a:t>EX1.bin</a:t>
            </a:r>
            <a:r>
              <a:rPr lang="zh-CN" altLang="en-US" dirty="0" smtClean="0"/>
              <a:t>对应的文件夹中会产生</a:t>
            </a:r>
            <a:r>
              <a:rPr lang="en-US" altLang="zh-CN" dirty="0" smtClean="0"/>
              <a:t>EX1.obj</a:t>
            </a:r>
            <a:r>
              <a:rPr lang="zh-CN" altLang="en-US" dirty="0" smtClean="0"/>
              <a:t>文件，可在</a:t>
            </a:r>
            <a:r>
              <a:rPr lang="en-US" altLang="zh-CN" dirty="0" smtClean="0"/>
              <a:t>LC-3 Simulator </a:t>
            </a:r>
            <a:r>
              <a:rPr lang="zh-CN" altLang="en-US" dirty="0" smtClean="0"/>
              <a:t>中执行。</a:t>
            </a:r>
            <a:endParaRPr lang="en-US" altLang="zh-CN" dirty="0" smtClean="0"/>
          </a:p>
          <a:p>
            <a:pPr>
              <a:buNone/>
            </a:pPr>
            <a:r>
              <a:rPr lang="en-US" altLang="zh-CN" dirty="0" smtClean="0"/>
              <a:t>   </a:t>
            </a:r>
          </a:p>
          <a:p>
            <a:endParaRPr lang="en-US" altLang="zh-CN" dirty="0" smtClean="0"/>
          </a:p>
        </p:txBody>
      </p:sp>
      <p:sp>
        <p:nvSpPr>
          <p:cNvPr id="3" name="标题 2"/>
          <p:cNvSpPr>
            <a:spLocks noGrp="1"/>
          </p:cNvSpPr>
          <p:nvPr>
            <p:ph type="title"/>
          </p:nvPr>
        </p:nvSpPr>
        <p:spPr/>
        <p:txBody>
          <a:bodyPr/>
          <a:lstStyle/>
          <a:p>
            <a:r>
              <a:rPr lang="zh-CN" altLang="en-US" dirty="0" smtClean="0"/>
              <a:t> </a:t>
            </a:r>
            <a:r>
              <a:rPr lang="en-US" altLang="zh-CN" dirty="0" smtClean="0"/>
              <a:t>LC-3 Editor </a:t>
            </a:r>
            <a:r>
              <a:rPr lang="zh-CN" altLang="en-US" dirty="0" smtClean="0"/>
              <a:t>使用</a:t>
            </a:r>
            <a:r>
              <a:rPr lang="en-US" altLang="zh-CN" dirty="0" smtClean="0"/>
              <a:t>-</a:t>
            </a:r>
            <a:r>
              <a:rPr lang="zh-CN" altLang="en-US" dirty="0" smtClean="0"/>
              <a:t>二进制机器码</a:t>
            </a:r>
            <a:endParaRPr lang="zh-CN" altLang="en-US" dirty="0"/>
          </a:p>
        </p:txBody>
      </p:sp>
      <p:sp>
        <p:nvSpPr>
          <p:cNvPr id="4" name="内容占位符 1"/>
          <p:cNvSpPr txBox="1">
            <a:spLocks/>
          </p:cNvSpPr>
          <p:nvPr/>
        </p:nvSpPr>
        <p:spPr>
          <a:xfrm>
            <a:off x="5076056" y="1340768"/>
            <a:ext cx="3528392" cy="2088232"/>
          </a:xfrm>
          <a:prstGeom prst="rect">
            <a:avLst/>
          </a:prstGeom>
        </p:spPr>
        <p:txBody>
          <a:bodyPr vert="horz">
            <a:normAutofit fontScale="400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0011000000000000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0101001001100000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0101100100100000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0001100100101010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1110010011111100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0110011010000000</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0001010010100001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0001001001000011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0001100100111111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0000001111111011</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altLang="zh-CN" sz="2700" b="0" i="0" u="none" strike="noStrike" kern="1200" cap="none" spc="0" normalizeH="0" baseline="0" noProof="0" dirty="0" smtClean="0">
                <a:ln>
                  <a:noFill/>
                </a:ln>
                <a:solidFill>
                  <a:schemeClr val="tx1"/>
                </a:solidFill>
                <a:effectLst/>
                <a:uLnTx/>
                <a:uFillTx/>
                <a:latin typeface="+mn-lt"/>
                <a:ea typeface="+mn-ea"/>
                <a:cs typeface="+mn-cs"/>
              </a:rPr>
              <a:t>1111000000100101</a:t>
            </a:r>
            <a:endParaRPr kumimoji="0" lang="zh-CN" altLang="en-US" sz="2700" b="0" i="0" u="none" strike="noStrike" kern="1200" cap="none" spc="0" normalizeH="0" baseline="0" noProof="0" dirty="0">
              <a:ln>
                <a:noFill/>
              </a:ln>
              <a:solidFill>
                <a:schemeClr val="tx1"/>
              </a:solidFill>
              <a:effectLst/>
              <a:uLnTx/>
              <a:uFillTx/>
              <a:latin typeface="+mn-lt"/>
              <a:ea typeface="+mn-ea"/>
              <a:cs typeface="+mn-cs"/>
            </a:endParaRPr>
          </a:p>
        </p:txBody>
      </p:sp>
      <p:pic>
        <p:nvPicPr>
          <p:cNvPr id="350210" name="Picture 2"/>
          <p:cNvPicPr>
            <a:picLocks noChangeAspect="1" noChangeArrowheads="1"/>
          </p:cNvPicPr>
          <p:nvPr/>
        </p:nvPicPr>
        <p:blipFill>
          <a:blip r:embed="rId2" cstate="print"/>
          <a:srcRect/>
          <a:stretch>
            <a:fillRect/>
          </a:stretch>
        </p:blipFill>
        <p:spPr bwMode="auto">
          <a:xfrm>
            <a:off x="4932040" y="3573016"/>
            <a:ext cx="3917456" cy="3284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85000" lnSpcReduction="10000"/>
          </a:bodyPr>
          <a:lstStyle/>
          <a:p>
            <a:r>
              <a:rPr lang="en-US" altLang="zh-CN" dirty="0" smtClean="0"/>
              <a:t>16</a:t>
            </a:r>
            <a:r>
              <a:rPr lang="zh-CN" altLang="en-US" dirty="0" smtClean="0"/>
              <a:t>进制机器码的输入和编译</a:t>
            </a:r>
            <a:endParaRPr lang="en-US" altLang="zh-CN" dirty="0" smtClean="0"/>
          </a:p>
          <a:p>
            <a:pPr>
              <a:buNone/>
            </a:pPr>
            <a:r>
              <a:rPr lang="en-US" altLang="zh-CN" dirty="0" smtClean="0"/>
              <a:t>1</a:t>
            </a:r>
            <a:r>
              <a:rPr lang="zh-CN" altLang="en-US" dirty="0" smtClean="0"/>
              <a:t> 新建文件，</a:t>
            </a:r>
            <a:r>
              <a:rPr lang="en-US" altLang="zh-CN" dirty="0" smtClean="0"/>
              <a:t>File-&gt;new</a:t>
            </a:r>
          </a:p>
          <a:p>
            <a:pPr>
              <a:buNone/>
            </a:pPr>
            <a:r>
              <a:rPr lang="en-US" altLang="zh-CN" dirty="0" smtClean="0"/>
              <a:t>2</a:t>
            </a:r>
            <a:r>
              <a:rPr lang="zh-CN" altLang="en-US" dirty="0" smtClean="0"/>
              <a:t>在代码输入区，输入右侧代码。选择</a:t>
            </a:r>
            <a:r>
              <a:rPr lang="en-US" altLang="zh-CN" dirty="0" smtClean="0"/>
              <a:t>File-&gt;Save</a:t>
            </a:r>
            <a:r>
              <a:rPr lang="zh-CN" altLang="en-US" dirty="0" smtClean="0"/>
              <a:t>，命名</a:t>
            </a:r>
            <a:r>
              <a:rPr lang="en-US" altLang="zh-CN" dirty="0" smtClean="0"/>
              <a:t>EX2.hex</a:t>
            </a:r>
            <a:r>
              <a:rPr lang="zh-CN" altLang="en-US" dirty="0" smtClean="0"/>
              <a:t>文件。（二进制机器代码程序的后缀必需为</a:t>
            </a:r>
            <a:r>
              <a:rPr lang="en-US" altLang="zh-CN" dirty="0" smtClean="0"/>
              <a:t>.hex</a:t>
            </a:r>
            <a:r>
              <a:rPr lang="zh-CN" altLang="en-US" dirty="0" smtClean="0"/>
              <a:t>）</a:t>
            </a:r>
            <a:endParaRPr lang="en-US" altLang="zh-CN" dirty="0" smtClean="0"/>
          </a:p>
          <a:p>
            <a:pPr>
              <a:buNone/>
            </a:pPr>
            <a:r>
              <a:rPr lang="en-US" altLang="zh-CN" dirty="0" smtClean="0"/>
              <a:t>3</a:t>
            </a:r>
            <a:r>
              <a:rPr lang="zh-CN" altLang="en-US" dirty="0" smtClean="0"/>
              <a:t> 编译，选择</a:t>
            </a:r>
            <a:r>
              <a:rPr lang="en-US" altLang="zh-CN" dirty="0" smtClean="0"/>
              <a:t>Translate-&gt;Convert Base 16</a:t>
            </a:r>
            <a:r>
              <a:rPr lang="zh-CN" altLang="en-US" dirty="0" smtClean="0"/>
              <a:t>。信息区域提示</a:t>
            </a:r>
            <a:r>
              <a:rPr lang="en-US" altLang="zh-CN" dirty="0" smtClean="0"/>
              <a:t>Convert Complete-0 error(s).</a:t>
            </a:r>
            <a:r>
              <a:rPr lang="zh-CN" altLang="en-US" dirty="0" smtClean="0"/>
              <a:t>的成功信息</a:t>
            </a:r>
            <a:endParaRPr lang="en-US" altLang="zh-CN" dirty="0" smtClean="0"/>
          </a:p>
          <a:p>
            <a:pPr>
              <a:buNone/>
            </a:pPr>
            <a:r>
              <a:rPr lang="en-US" altLang="zh-CN" dirty="0" smtClean="0"/>
              <a:t>4</a:t>
            </a:r>
            <a:r>
              <a:rPr lang="zh-CN" altLang="en-US" dirty="0" smtClean="0"/>
              <a:t> 在</a:t>
            </a:r>
            <a:r>
              <a:rPr lang="en-US" altLang="zh-CN" dirty="0" smtClean="0"/>
              <a:t>EX2.hex</a:t>
            </a:r>
            <a:r>
              <a:rPr lang="zh-CN" altLang="en-US" dirty="0" smtClean="0"/>
              <a:t>对应的文件夹中会产生</a:t>
            </a:r>
            <a:r>
              <a:rPr lang="en-US" altLang="zh-CN" dirty="0" smtClean="0"/>
              <a:t>EX2.obj</a:t>
            </a:r>
            <a:r>
              <a:rPr lang="zh-CN" altLang="en-US" dirty="0" smtClean="0"/>
              <a:t>文件，可在</a:t>
            </a:r>
            <a:r>
              <a:rPr lang="en-US" altLang="zh-CN" dirty="0" smtClean="0"/>
              <a:t>LC-3 Simulator </a:t>
            </a:r>
            <a:r>
              <a:rPr lang="zh-CN" altLang="en-US" dirty="0" smtClean="0"/>
              <a:t>中执行。</a:t>
            </a:r>
            <a:endParaRPr lang="en-US" altLang="zh-CN" dirty="0" smtClean="0"/>
          </a:p>
          <a:p>
            <a:pPr>
              <a:buNone/>
            </a:pPr>
            <a:r>
              <a:rPr lang="en-US" altLang="zh-CN" dirty="0" smtClean="0"/>
              <a:t>   </a:t>
            </a:r>
          </a:p>
          <a:p>
            <a:endParaRPr lang="en-US" altLang="zh-CN" dirty="0" smtClean="0"/>
          </a:p>
        </p:txBody>
      </p:sp>
      <p:sp>
        <p:nvSpPr>
          <p:cNvPr id="3" name="标题 2"/>
          <p:cNvSpPr>
            <a:spLocks noGrp="1"/>
          </p:cNvSpPr>
          <p:nvPr>
            <p:ph type="title"/>
          </p:nvPr>
        </p:nvSpPr>
        <p:spPr/>
        <p:txBody>
          <a:bodyPr/>
          <a:lstStyle/>
          <a:p>
            <a:r>
              <a:rPr lang="zh-CN" altLang="en-US" dirty="0" smtClean="0"/>
              <a:t> </a:t>
            </a:r>
            <a:r>
              <a:rPr lang="en-US" altLang="zh-CN" dirty="0" smtClean="0"/>
              <a:t>LC-3 Editor </a:t>
            </a:r>
            <a:r>
              <a:rPr lang="zh-CN" altLang="en-US" dirty="0" smtClean="0"/>
              <a:t>使用</a:t>
            </a:r>
            <a:r>
              <a:rPr lang="en-US" altLang="zh-CN" dirty="0" smtClean="0"/>
              <a:t>-16</a:t>
            </a:r>
            <a:r>
              <a:rPr lang="zh-CN" altLang="en-US" dirty="0" smtClean="0"/>
              <a:t>进制机器码</a:t>
            </a:r>
            <a:endParaRPr lang="zh-CN" altLang="en-US" dirty="0"/>
          </a:p>
        </p:txBody>
      </p:sp>
      <p:sp>
        <p:nvSpPr>
          <p:cNvPr id="4" name="内容占位符 1"/>
          <p:cNvSpPr txBox="1">
            <a:spLocks/>
          </p:cNvSpPr>
          <p:nvPr/>
        </p:nvSpPr>
        <p:spPr>
          <a:xfrm>
            <a:off x="5940152" y="1268760"/>
            <a:ext cx="1080120" cy="2232248"/>
          </a:xfrm>
          <a:prstGeom prst="rect">
            <a:avLst/>
          </a:prstGeom>
        </p:spPr>
        <p:txBody>
          <a:bodyPr vert="horz">
            <a:noAutofit/>
          </a:bodyPr>
          <a:lstStyle/>
          <a:p>
            <a:r>
              <a:rPr lang="en-US" altLang="zh-CN" sz="1400" baseline="0" dirty="0" smtClean="0"/>
              <a:t>3000</a:t>
            </a:r>
          </a:p>
          <a:p>
            <a:r>
              <a:rPr lang="en-US" altLang="zh-CN" sz="1400" baseline="0" dirty="0" smtClean="0"/>
              <a:t>5260</a:t>
            </a:r>
          </a:p>
          <a:p>
            <a:r>
              <a:rPr lang="en-US" altLang="zh-CN" sz="1400" baseline="0" dirty="0" smtClean="0"/>
              <a:t>5920</a:t>
            </a:r>
          </a:p>
          <a:p>
            <a:r>
              <a:rPr lang="en-US" altLang="zh-CN" sz="1400" baseline="0" dirty="0" smtClean="0"/>
              <a:t>192A</a:t>
            </a:r>
          </a:p>
          <a:p>
            <a:r>
              <a:rPr lang="en-US" altLang="zh-CN" sz="1400" baseline="0" dirty="0" smtClean="0"/>
              <a:t>E4FC</a:t>
            </a:r>
          </a:p>
          <a:p>
            <a:r>
              <a:rPr lang="en-US" altLang="zh-CN" sz="1400" baseline="0" dirty="0" smtClean="0"/>
              <a:t>6680</a:t>
            </a:r>
          </a:p>
          <a:p>
            <a:r>
              <a:rPr lang="en-US" altLang="zh-CN" sz="1400" baseline="0" dirty="0" smtClean="0"/>
              <a:t>14A1</a:t>
            </a:r>
          </a:p>
          <a:p>
            <a:r>
              <a:rPr lang="en-US" altLang="zh-CN" sz="1400" baseline="0" dirty="0" smtClean="0"/>
              <a:t>1243</a:t>
            </a:r>
          </a:p>
          <a:p>
            <a:r>
              <a:rPr lang="en-US" altLang="zh-CN" sz="1400" baseline="0" dirty="0" smtClean="0"/>
              <a:t>193F</a:t>
            </a:r>
          </a:p>
          <a:p>
            <a:r>
              <a:rPr lang="en-US" altLang="zh-CN" sz="1400" baseline="0" dirty="0" smtClean="0"/>
              <a:t>03FB</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351234" name="Picture 2"/>
          <p:cNvPicPr>
            <a:picLocks noChangeAspect="1" noChangeArrowheads="1"/>
          </p:cNvPicPr>
          <p:nvPr/>
        </p:nvPicPr>
        <p:blipFill>
          <a:blip r:embed="rId2" cstate="print"/>
          <a:srcRect/>
          <a:stretch>
            <a:fillRect/>
          </a:stretch>
        </p:blipFill>
        <p:spPr bwMode="auto">
          <a:xfrm>
            <a:off x="4860032" y="3588535"/>
            <a:ext cx="3898949" cy="32694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412776"/>
            <a:ext cx="4330824" cy="5188032"/>
          </a:xfrm>
        </p:spPr>
        <p:txBody>
          <a:bodyPr>
            <a:normAutofit fontScale="85000" lnSpcReduction="10000"/>
          </a:bodyPr>
          <a:lstStyle/>
          <a:p>
            <a:r>
              <a:rPr lang="zh-CN" altLang="en-US" dirty="0" smtClean="0"/>
              <a:t>汇编语言程序的输入和编译</a:t>
            </a:r>
            <a:endParaRPr lang="en-US" altLang="zh-CN" dirty="0" smtClean="0"/>
          </a:p>
          <a:p>
            <a:pPr>
              <a:buNone/>
            </a:pPr>
            <a:r>
              <a:rPr lang="en-US" altLang="zh-CN" dirty="0" smtClean="0"/>
              <a:t>1</a:t>
            </a:r>
            <a:r>
              <a:rPr lang="zh-CN" altLang="en-US" dirty="0" smtClean="0"/>
              <a:t> 新建文件，</a:t>
            </a:r>
            <a:r>
              <a:rPr lang="en-US" altLang="zh-CN" dirty="0" smtClean="0"/>
              <a:t>File-&gt;new</a:t>
            </a:r>
          </a:p>
          <a:p>
            <a:pPr>
              <a:buNone/>
            </a:pPr>
            <a:r>
              <a:rPr lang="en-US" altLang="zh-CN" dirty="0" smtClean="0"/>
              <a:t>2</a:t>
            </a:r>
            <a:r>
              <a:rPr lang="zh-CN" altLang="en-US" dirty="0" smtClean="0"/>
              <a:t>在代码输入区，输入右侧代码。选择</a:t>
            </a:r>
            <a:r>
              <a:rPr lang="en-US" altLang="zh-CN" dirty="0" smtClean="0"/>
              <a:t>File-&gt;Save</a:t>
            </a:r>
            <a:r>
              <a:rPr lang="zh-CN" altLang="en-US" dirty="0" smtClean="0"/>
              <a:t>，命名</a:t>
            </a:r>
            <a:r>
              <a:rPr lang="en-US" altLang="zh-CN" dirty="0" smtClean="0"/>
              <a:t>EX3.ASM</a:t>
            </a:r>
            <a:r>
              <a:rPr lang="zh-CN" altLang="en-US" dirty="0" smtClean="0"/>
              <a:t>文件。（二进制机器代码程序的后缀必需为</a:t>
            </a:r>
            <a:r>
              <a:rPr lang="en-US" altLang="zh-CN" dirty="0" smtClean="0"/>
              <a:t>.</a:t>
            </a:r>
            <a:r>
              <a:rPr lang="en-US" altLang="zh-CN" dirty="0" err="1" smtClean="0"/>
              <a:t>asm</a:t>
            </a:r>
            <a:r>
              <a:rPr lang="zh-CN" altLang="en-US" dirty="0" smtClean="0"/>
              <a:t>）</a:t>
            </a:r>
            <a:endParaRPr lang="en-US" altLang="zh-CN" dirty="0" smtClean="0"/>
          </a:p>
          <a:p>
            <a:pPr>
              <a:buNone/>
            </a:pPr>
            <a:r>
              <a:rPr lang="en-US" altLang="zh-CN" dirty="0" smtClean="0"/>
              <a:t>3</a:t>
            </a:r>
            <a:r>
              <a:rPr lang="zh-CN" altLang="en-US" dirty="0" smtClean="0"/>
              <a:t> 编译，选择</a:t>
            </a:r>
            <a:r>
              <a:rPr lang="en-US" altLang="zh-CN" dirty="0" smtClean="0"/>
              <a:t>Translate-&gt;Convert assemble</a:t>
            </a:r>
            <a:r>
              <a:rPr lang="zh-CN" altLang="en-US" dirty="0" smtClean="0"/>
              <a:t>。观察信息区域提示的成功信息。如果出错，请检查代码</a:t>
            </a:r>
            <a:endParaRPr lang="en-US" altLang="zh-CN" dirty="0" smtClean="0"/>
          </a:p>
          <a:p>
            <a:pPr>
              <a:buNone/>
            </a:pPr>
            <a:r>
              <a:rPr lang="en-US" altLang="zh-CN" dirty="0" smtClean="0"/>
              <a:t>4</a:t>
            </a:r>
            <a:r>
              <a:rPr lang="zh-CN" altLang="en-US" dirty="0" smtClean="0"/>
              <a:t> 在</a:t>
            </a:r>
            <a:r>
              <a:rPr lang="en-US" altLang="zh-CN" dirty="0" smtClean="0"/>
              <a:t>EX3.asm</a:t>
            </a:r>
            <a:r>
              <a:rPr lang="zh-CN" altLang="en-US" dirty="0" smtClean="0"/>
              <a:t>对应的文件夹中会产生</a:t>
            </a:r>
            <a:r>
              <a:rPr lang="en-US" altLang="zh-CN" dirty="0" smtClean="0"/>
              <a:t>EX3.obj</a:t>
            </a:r>
            <a:r>
              <a:rPr lang="zh-CN" altLang="en-US" dirty="0" smtClean="0"/>
              <a:t>文件，可在</a:t>
            </a:r>
            <a:r>
              <a:rPr lang="en-US" altLang="zh-CN" dirty="0" smtClean="0"/>
              <a:t>LC-3 Simulator </a:t>
            </a:r>
            <a:r>
              <a:rPr lang="zh-CN" altLang="en-US" dirty="0" smtClean="0"/>
              <a:t>中执行。</a:t>
            </a:r>
            <a:endParaRPr lang="en-US" altLang="zh-CN" dirty="0" smtClean="0"/>
          </a:p>
          <a:p>
            <a:pPr>
              <a:buNone/>
            </a:pPr>
            <a:r>
              <a:rPr lang="en-US" altLang="zh-CN" dirty="0" smtClean="0"/>
              <a:t>   </a:t>
            </a:r>
          </a:p>
          <a:p>
            <a:endParaRPr lang="en-US" altLang="zh-CN" dirty="0" smtClean="0"/>
          </a:p>
        </p:txBody>
      </p:sp>
      <p:sp>
        <p:nvSpPr>
          <p:cNvPr id="3" name="标题 2"/>
          <p:cNvSpPr>
            <a:spLocks noGrp="1"/>
          </p:cNvSpPr>
          <p:nvPr>
            <p:ph type="title"/>
          </p:nvPr>
        </p:nvSpPr>
        <p:spPr/>
        <p:txBody>
          <a:bodyPr>
            <a:normAutofit/>
          </a:bodyPr>
          <a:lstStyle/>
          <a:p>
            <a:r>
              <a:rPr lang="zh-CN" altLang="en-US" dirty="0" smtClean="0"/>
              <a:t> </a:t>
            </a:r>
            <a:r>
              <a:rPr lang="en-US" altLang="zh-CN" dirty="0" smtClean="0"/>
              <a:t>LC-3 Editor </a:t>
            </a:r>
            <a:r>
              <a:rPr lang="zh-CN" altLang="en-US" dirty="0" smtClean="0"/>
              <a:t>使用</a:t>
            </a:r>
            <a:r>
              <a:rPr lang="en-US" altLang="zh-CN" dirty="0" smtClean="0"/>
              <a:t>-</a:t>
            </a:r>
            <a:r>
              <a:rPr lang="zh-CN" altLang="en-US" dirty="0" smtClean="0"/>
              <a:t>汇编语言程序</a:t>
            </a:r>
            <a:endParaRPr lang="zh-CN" altLang="en-US" dirty="0"/>
          </a:p>
        </p:txBody>
      </p:sp>
      <p:sp>
        <p:nvSpPr>
          <p:cNvPr id="4" name="内容占位符 1"/>
          <p:cNvSpPr txBox="1">
            <a:spLocks/>
          </p:cNvSpPr>
          <p:nvPr/>
        </p:nvSpPr>
        <p:spPr>
          <a:xfrm>
            <a:off x="4860032" y="1268760"/>
            <a:ext cx="3960440" cy="2664296"/>
          </a:xfrm>
          <a:prstGeom prst="rect">
            <a:avLst/>
          </a:prstGeom>
        </p:spPr>
        <p:txBody>
          <a:bodyPr vert="horz">
            <a:noAutofit/>
          </a:bodyPr>
          <a:lstStyle/>
          <a:p>
            <a:r>
              <a:rPr lang="en-US" altLang="zh-CN" sz="1400" b="1" baseline="0" dirty="0" smtClean="0"/>
              <a:t>.ORIG x3000</a:t>
            </a:r>
          </a:p>
          <a:p>
            <a:r>
              <a:rPr lang="en-US" altLang="zh-CN" sz="1400" b="1" baseline="0" dirty="0" smtClean="0"/>
              <a:t>AND R1,R1,x0</a:t>
            </a:r>
          </a:p>
          <a:p>
            <a:r>
              <a:rPr lang="en-US" altLang="zh-CN" sz="1400" b="1" baseline="0" dirty="0" smtClean="0"/>
              <a:t>AND R4,R4,x0</a:t>
            </a:r>
          </a:p>
          <a:p>
            <a:r>
              <a:rPr lang="en-US" altLang="zh-CN" sz="1400" b="1" baseline="0" dirty="0" smtClean="0"/>
              <a:t>ADD R4,R4,xA</a:t>
            </a:r>
          </a:p>
          <a:p>
            <a:r>
              <a:rPr lang="en-US" altLang="zh-CN" sz="1400" b="1" baseline="0" dirty="0" smtClean="0"/>
              <a:t>LEA</a:t>
            </a:r>
          </a:p>
          <a:p>
            <a:r>
              <a:rPr lang="en-US" altLang="zh-CN" sz="1400" b="1" baseline="0" dirty="0" smtClean="0"/>
              <a:t>LOOP LDR</a:t>
            </a:r>
          </a:p>
          <a:p>
            <a:r>
              <a:rPr lang="en-US" altLang="zh-CN" sz="1400" b="1" baseline="0" dirty="0" smtClean="0"/>
              <a:t>ADD R2,R2,x1</a:t>
            </a:r>
          </a:p>
          <a:p>
            <a:r>
              <a:rPr lang="en-US" altLang="zh-CN" sz="1400" b="1" baseline="0" dirty="0" smtClean="0"/>
              <a:t>ADD R1,R1,R3</a:t>
            </a:r>
          </a:p>
          <a:p>
            <a:r>
              <a:rPr lang="en-US" altLang="zh-CN" sz="1400" b="1" baseline="0" dirty="0" smtClean="0"/>
              <a:t>ADD R4,R4,x-1 </a:t>
            </a:r>
          </a:p>
          <a:p>
            <a:r>
              <a:rPr lang="en-US" altLang="zh-CN" sz="1400" b="1" baseline="0" dirty="0" err="1" smtClean="0"/>
              <a:t>BRp</a:t>
            </a:r>
            <a:r>
              <a:rPr lang="en-US" altLang="zh-CN" sz="1400" b="1" baseline="0" dirty="0" smtClean="0"/>
              <a:t> LOOP</a:t>
            </a:r>
          </a:p>
          <a:p>
            <a:r>
              <a:rPr lang="en-US" altLang="zh-CN" sz="1400" b="1" baseline="0" dirty="0" smtClean="0"/>
              <a:t>HALT</a:t>
            </a:r>
          </a:p>
          <a:p>
            <a:r>
              <a:rPr lang="en-US" altLang="zh-CN" sz="1400" b="1" baseline="0" dirty="0" smtClean="0"/>
              <a:t>.END</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pic>
        <p:nvPicPr>
          <p:cNvPr id="352258" name="Picture 2"/>
          <p:cNvPicPr>
            <a:picLocks noChangeAspect="1" noChangeArrowheads="1"/>
          </p:cNvPicPr>
          <p:nvPr/>
        </p:nvPicPr>
        <p:blipFill>
          <a:blip r:embed="rId2" cstate="print"/>
          <a:srcRect/>
          <a:stretch>
            <a:fillRect/>
          </a:stretch>
        </p:blipFill>
        <p:spPr bwMode="auto">
          <a:xfrm>
            <a:off x="4788024" y="3501008"/>
            <a:ext cx="3835429" cy="321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268760"/>
            <a:ext cx="8229600" cy="867552"/>
          </a:xfrm>
        </p:spPr>
        <p:txBody>
          <a:bodyPr>
            <a:normAutofit fontScale="92500"/>
          </a:bodyPr>
          <a:lstStyle/>
          <a:p>
            <a:r>
              <a:rPr lang="zh-CN" altLang="en-US" dirty="0" smtClean="0"/>
              <a:t> 运行安装目录下的</a:t>
            </a:r>
            <a:r>
              <a:rPr lang="en-US" altLang="zh-CN" dirty="0" smtClean="0"/>
              <a:t>Simulate.exe</a:t>
            </a:r>
            <a:r>
              <a:rPr lang="zh-CN" altLang="en-US" dirty="0" smtClean="0"/>
              <a:t>文件，出现主窗口和</a:t>
            </a:r>
            <a:r>
              <a:rPr lang="en-US" altLang="zh-CN" dirty="0" smtClean="0"/>
              <a:t>console </a:t>
            </a:r>
            <a:r>
              <a:rPr lang="zh-CN" altLang="en-US" dirty="0" smtClean="0"/>
              <a:t>窗口（</a:t>
            </a:r>
            <a:r>
              <a:rPr lang="en-US" altLang="zh-CN" dirty="0" smtClean="0"/>
              <a:t> console </a:t>
            </a:r>
            <a:r>
              <a:rPr lang="zh-CN" altLang="en-US" dirty="0" smtClean="0"/>
              <a:t>用于模拟输入和输出设备）</a:t>
            </a:r>
          </a:p>
          <a:p>
            <a:endParaRPr lang="zh-CN" altLang="en-US" dirty="0"/>
          </a:p>
        </p:txBody>
      </p:sp>
      <p:sp>
        <p:nvSpPr>
          <p:cNvPr id="3" name="标题 2"/>
          <p:cNvSpPr>
            <a:spLocks noGrp="1"/>
          </p:cNvSpPr>
          <p:nvPr>
            <p:ph type="title"/>
          </p:nvPr>
        </p:nvSpPr>
        <p:spPr/>
        <p:txBody>
          <a:bodyPr/>
          <a:lstStyle/>
          <a:p>
            <a:r>
              <a:rPr lang="en-US" altLang="zh-CN" dirty="0" smtClean="0"/>
              <a:t>LC-3 Simulator</a:t>
            </a:r>
            <a:r>
              <a:rPr lang="zh-CN" altLang="en-US" dirty="0" smtClean="0"/>
              <a:t>：代码执行</a:t>
            </a:r>
            <a:endParaRPr lang="zh-CN" altLang="en-US" dirty="0"/>
          </a:p>
        </p:txBody>
      </p:sp>
      <p:pic>
        <p:nvPicPr>
          <p:cNvPr id="353282" name="Picture 2"/>
          <p:cNvPicPr>
            <a:picLocks noChangeAspect="1" noChangeArrowheads="1"/>
          </p:cNvPicPr>
          <p:nvPr/>
        </p:nvPicPr>
        <p:blipFill>
          <a:blip r:embed="rId2" cstate="print"/>
          <a:srcRect/>
          <a:stretch>
            <a:fillRect/>
          </a:stretch>
        </p:blipFill>
        <p:spPr bwMode="auto">
          <a:xfrm>
            <a:off x="179512" y="2204864"/>
            <a:ext cx="5077555" cy="4392488"/>
          </a:xfrm>
          <a:prstGeom prst="rect">
            <a:avLst/>
          </a:prstGeom>
          <a:noFill/>
          <a:ln w="9525">
            <a:noFill/>
            <a:miter lim="800000"/>
            <a:headEnd/>
            <a:tailEnd/>
          </a:ln>
        </p:spPr>
      </p:pic>
      <p:pic>
        <p:nvPicPr>
          <p:cNvPr id="353283" name="Picture 3"/>
          <p:cNvPicPr>
            <a:picLocks noChangeAspect="1" noChangeArrowheads="1"/>
          </p:cNvPicPr>
          <p:nvPr/>
        </p:nvPicPr>
        <p:blipFill>
          <a:blip r:embed="rId3" cstate="print"/>
          <a:srcRect/>
          <a:stretch>
            <a:fillRect/>
          </a:stretch>
        </p:blipFill>
        <p:spPr bwMode="auto">
          <a:xfrm>
            <a:off x="5436096" y="2780928"/>
            <a:ext cx="3528392" cy="2445541"/>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1269</TotalTime>
  <Pages>0</Pages>
  <Words>668</Words>
  <Characters>0</Characters>
  <Application>Microsoft Office PowerPoint</Application>
  <DocSecurity>0</DocSecurity>
  <PresentationFormat>全屏显示(4:3)</PresentationFormat>
  <Lines>0</Lines>
  <Paragraphs>94</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Concourse</vt:lpstr>
      <vt:lpstr>计算机系统 I </vt:lpstr>
      <vt:lpstr>试验要求</vt:lpstr>
      <vt:lpstr>LC-3 仿真软件介绍</vt:lpstr>
      <vt:lpstr>LC-3 仿真软件安装</vt:lpstr>
      <vt:lpstr> LC-3 Editor 使用</vt:lpstr>
      <vt:lpstr> LC-3 Editor 使用-二进制机器码</vt:lpstr>
      <vt:lpstr> LC-3 Editor 使用-16进制机器码</vt:lpstr>
      <vt:lpstr> LC-3 Editor 使用-汇编语言程序</vt:lpstr>
      <vt:lpstr>LC-3 Simulator：代码执行</vt:lpstr>
      <vt:lpstr>LC-3 Simulator：代码执行</vt:lpstr>
      <vt:lpstr>操作示范：运行ex3.obj</vt:lpstr>
      <vt:lpstr>幻灯片 12</vt:lpstr>
    </vt:vector>
  </TitlesOfParts>
  <Company>USTC</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蔡晔</cp:lastModifiedBy>
  <cp:revision>400</cp:revision>
  <cp:lastPrinted>1601-01-01T00:00:00Z</cp:lastPrinted>
  <dcterms:created xsi:type="dcterms:W3CDTF">2012-09-03T16:09:03Z</dcterms:created>
  <dcterms:modified xsi:type="dcterms:W3CDTF">2015-04-02T00:59:23Z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2052-8.1.0.2998</vt:lpwstr>
  </property>
</Properties>
</file>