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283" r:id="rId2"/>
    <p:sldId id="284" r:id="rId3"/>
    <p:sldId id="31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18" r:id="rId14"/>
    <p:sldId id="319" r:id="rId15"/>
    <p:sldId id="320" r:id="rId16"/>
    <p:sldId id="321" r:id="rId17"/>
    <p:sldId id="295" r:id="rId18"/>
    <p:sldId id="296" r:id="rId19"/>
    <p:sldId id="297" r:id="rId20"/>
    <p:sldId id="298" r:id="rId21"/>
    <p:sldId id="299" r:id="rId22"/>
    <p:sldId id="322" r:id="rId23"/>
    <p:sldId id="300" r:id="rId24"/>
    <p:sldId id="301" r:id="rId25"/>
    <p:sldId id="302" r:id="rId26"/>
    <p:sldId id="303" r:id="rId27"/>
    <p:sldId id="304" r:id="rId28"/>
    <p:sldId id="306" r:id="rId29"/>
    <p:sldId id="307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7" r:id="rId3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4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64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00"/>
    <a:srgbClr val="FF7C80"/>
    <a:srgbClr val="336699"/>
    <a:srgbClr val="6699FF"/>
    <a:srgbClr val="DDDDDD"/>
    <a:srgbClr val="EAEAEA"/>
    <a:srgbClr val="4D4D4D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1944" y="-162"/>
      </p:cViewPr>
      <p:guideLst>
        <p:guide orient="horz" pos="62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66" y="-114"/>
      </p:cViewPr>
      <p:guideLst>
        <p:guide orient="horz" pos="3264"/>
        <p:guide pos="23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0B32796-37A9-4C61-9EC0-F2512F2A8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634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5" rIns="96509" bIns="48255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E20BE8F-F7AD-46E3-8701-C6EE28910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21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0BE8F-F7AD-46E3-8701-C6EE28910B7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1"/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1200">
              <a:ea typeface="宋体" panose="02010600030101010101" pitchFamily="2" charset="-122"/>
            </a:endParaRPr>
          </a:p>
        </p:txBody>
      </p:sp>
      <p:pic>
        <p:nvPicPr>
          <p:cNvPr id="4" name="Picture 2052" descr="C:\Documents and Settings\Greg Byrd\My Documents\ece206\mh-slides\ti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43897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F889E2DE-4D82-4765-B919-F25320E29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5436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C32E6FFF-FFC4-4715-80B7-E8BA31BE7D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46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60F366B0-5600-4D64-B6E6-773F7C7C9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12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04F39342-E577-4778-9D63-0997B9F16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916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68C508C1-1A27-4E1E-8AAB-8DDBD8645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413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C329C26B-209A-4A92-8382-5659F1680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13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074F7F91-75C2-485A-AD1F-4E2E32DA60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8193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C161E00F-4A67-42AE-8827-A059C4424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32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A321FE6F-0186-4DED-B394-74836CA26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89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853F2823-278E-49E9-A1D1-CE787F1E0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004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5236" name="Rectangle 20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6-</a:t>
            </a:r>
            <a:fld id="{D3AA7048-BCBB-41D1-A911-CF8E9C9A1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</a:defRPr>
      </a:lvl3pPr>
      <a:lvl4pPr marL="1366838" indent="-176213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17160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5pPr>
      <a:lvl6pPr marL="21732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6pPr>
      <a:lvl7pPr marL="26304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7pPr>
      <a:lvl8pPr marL="30876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8pPr>
      <a:lvl9pPr marL="35448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Chapter 6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编程</a:t>
            </a:r>
            <a:r>
              <a:rPr lang="zh-CN" altLang="en-US" smtClean="0">
                <a:ea typeface="宋体" panose="02010600030101010101" pitchFamily="2" charset="-122"/>
              </a:rPr>
              <a:t>和调试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C380911C-1CD9-4B1B-A703-F9465486B9E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基本执行结构的实现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我们怎么利用 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的控制指令来实现三种基本的执行结构？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顺序执行结构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指令默认顺序执行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当前指令执行完后自动执行下一条指令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因此对于顺序执行结构来说不需要特殊的指令支持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条件和循环执行结构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利用代码将检测的条件转换为</a:t>
            </a:r>
            <a:r>
              <a:rPr lang="en-US" altLang="zh-CN" dirty="0" smtClean="0">
                <a:ea typeface="宋体" panose="02010600030101010101" pitchFamily="2" charset="-122"/>
              </a:rPr>
              <a:t>N,Z,P</a:t>
            </a:r>
            <a:r>
              <a:rPr lang="zh-CN" altLang="en-US" dirty="0" smtClean="0">
                <a:ea typeface="宋体" panose="02010600030101010101" pitchFamily="2" charset="-122"/>
              </a:rPr>
              <a:t>的条件码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Example: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条件</a:t>
            </a:r>
            <a:r>
              <a:rPr lang="en-US" altLang="zh-CN" dirty="0" smtClean="0">
                <a:ea typeface="宋体" panose="02010600030101010101" pitchFamily="2" charset="-122"/>
              </a:rPr>
              <a:t>: “Is R0 = R1?”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代码</a:t>
            </a:r>
            <a:r>
              <a:rPr lang="en-US" altLang="zh-CN" dirty="0" smtClean="0">
                <a:ea typeface="宋体" panose="02010600030101010101" pitchFamily="2" charset="-122"/>
              </a:rPr>
              <a:t>:   </a:t>
            </a:r>
            <a:r>
              <a:rPr lang="zh-CN" altLang="en-US" dirty="0" smtClean="0">
                <a:ea typeface="宋体" panose="02010600030101010101" pitchFamily="2" charset="-122"/>
              </a:rPr>
              <a:t>先</a:t>
            </a:r>
            <a:r>
              <a:rPr lang="en-US" altLang="zh-CN" dirty="0" smtClean="0">
                <a:ea typeface="宋体" panose="02010600030101010101" pitchFamily="2" charset="-122"/>
              </a:rPr>
              <a:t>R1  </a:t>
            </a:r>
            <a:r>
              <a:rPr lang="zh-CN" altLang="en-US" dirty="0" smtClean="0">
                <a:ea typeface="宋体" panose="02010600030101010101" pitchFamily="2" charset="-122"/>
              </a:rPr>
              <a:t>减 </a:t>
            </a:r>
            <a:r>
              <a:rPr lang="en-US" altLang="zh-CN" dirty="0" smtClean="0">
                <a:ea typeface="宋体" panose="02010600030101010101" pitchFamily="2" charset="-122"/>
              </a:rPr>
              <a:t>R0; </a:t>
            </a:r>
            <a:r>
              <a:rPr lang="zh-CN" altLang="en-US" dirty="0" smtClean="0">
                <a:ea typeface="宋体" panose="02010600030101010101" pitchFamily="2" charset="-122"/>
              </a:rPr>
              <a:t>如果相等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条件码</a:t>
            </a:r>
            <a:r>
              <a:rPr lang="en-US" altLang="zh-CN" dirty="0" smtClean="0">
                <a:ea typeface="宋体" panose="02010600030101010101" pitchFamily="2" charset="-122"/>
              </a:rPr>
              <a:t>Z </a:t>
            </a:r>
            <a:r>
              <a:rPr lang="zh-CN" altLang="en-US" dirty="0" smtClean="0">
                <a:ea typeface="宋体" panose="02010600030101010101" pitchFamily="2" charset="-122"/>
              </a:rPr>
              <a:t>将会设置为‘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’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然后利用</a:t>
            </a:r>
            <a:r>
              <a:rPr lang="en-US" altLang="zh-CN" dirty="0" smtClean="0">
                <a:ea typeface="宋体" panose="02010600030101010101" pitchFamily="2" charset="-122"/>
              </a:rPr>
              <a:t>BR</a:t>
            </a:r>
            <a:r>
              <a:rPr lang="zh-CN" altLang="en-US" dirty="0" smtClean="0">
                <a:ea typeface="宋体" panose="02010600030101010101" pitchFamily="2" charset="-122"/>
              </a:rPr>
              <a:t>指令判断相应的条件码跳转到对应子任务的入口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86344694-4D82-4A7A-A976-903D29ED526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条件执行结构的代码实现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81000" y="1524000"/>
          <a:ext cx="7315200" cy="4160838"/>
        </p:xfrm>
        <a:graphic>
          <a:graphicData uri="http://schemas.openxmlformats.org/presentationml/2006/ole">
            <p:oleObj spid="_x0000_s15374" name="Visio" r:id="rId3" imgW="6267225" imgH="3565040" progId="Visio.Drawing.11">
              <p:embed/>
            </p:oleObj>
          </a:graphicData>
        </a:graphic>
      </p:graphicFrame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571875" y="11842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设置要测试的条件码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N/Z/P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394325" y="19335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43775" y="928670"/>
            <a:ext cx="1633538" cy="80011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C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偏移地址</a:t>
            </a:r>
            <a: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/>
            </a:r>
            <a:b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442200" y="16938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442200" y="45910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D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相对偏移地址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7442200" y="36449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571875" y="41306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绝对跳转到子任务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546725" y="3644900"/>
            <a:ext cx="1101725" cy="766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4282" y="5572140"/>
            <a:ext cx="4982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假设所有子任务的偏移都在</a:t>
            </a:r>
            <a:r>
              <a:rPr lang="en-US" altLang="zh-CN" sz="1600" i="1" dirty="0" smtClean="0">
                <a:ea typeface="宋体" panose="02010600030101010101" pitchFamily="2" charset="-122"/>
              </a:rPr>
              <a:t>PC</a:t>
            </a:r>
            <a:r>
              <a:rPr lang="zh-CN" altLang="en-US" sz="1600" i="1" dirty="0" smtClean="0">
                <a:ea typeface="宋体" panose="02010600030101010101" pitchFamily="2" charset="-122"/>
              </a:rPr>
              <a:t>相对寻址的地址范围内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5720" y="5929330"/>
            <a:ext cx="5569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假设判断条件为</a:t>
            </a:r>
            <a:r>
              <a:rPr lang="en-US" altLang="zh-CN" sz="1600" i="1" dirty="0" smtClean="0">
                <a:ea typeface="宋体" panose="02010600030101010101" pitchFamily="2" charset="-122"/>
              </a:rPr>
              <a:t>R0=R1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则跳转到子任务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dirty="0" smtClean="0">
                <a:ea typeface="宋体" panose="02010600030101010101" pitchFamily="2" charset="-122"/>
              </a:rPr>
              <a:t>，否则执行子任务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1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5720" y="6357958"/>
            <a:ext cx="47852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A=x3000  C=x3020 D=x3040  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写出相应的代码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C1AE5EB7-DD33-47B5-99C4-2D89841E20F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循环执行结构的代码实现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487363" y="1422400"/>
          <a:ext cx="7158037" cy="4375150"/>
        </p:xfrm>
        <a:graphic>
          <a:graphicData uri="http://schemas.openxmlformats.org/presentationml/2006/ole">
            <p:oleObj spid="_x0000_s16398" name="Visio" r:id="rId3" imgW="6115031" imgH="3736413" progId="Visio.Drawing.11">
              <p:embed/>
            </p:oleObj>
          </a:graphicData>
        </a:graphic>
      </p:graphicFrame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549650" y="15144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设置要测试的条件码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N/Z/P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372100" y="22637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7321550" y="132080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C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相对偏移地址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7419975" y="20240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7419975" y="49212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A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相对偏移地址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 flipV="1">
            <a:off x="7419975" y="39751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3549650" y="44608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绝对跳转到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5497513" y="4027488"/>
            <a:ext cx="1089025" cy="7270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85720" y="5643578"/>
            <a:ext cx="4982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假设所有子任务的偏移都在</a:t>
            </a:r>
            <a:r>
              <a:rPr lang="en-US" altLang="zh-CN" sz="1600" i="1" dirty="0" smtClean="0">
                <a:ea typeface="宋体" panose="02010600030101010101" pitchFamily="2" charset="-122"/>
              </a:rPr>
              <a:t>PC</a:t>
            </a:r>
            <a:r>
              <a:rPr lang="zh-CN" altLang="en-US" sz="1600" i="1" dirty="0" smtClean="0">
                <a:ea typeface="宋体" panose="02010600030101010101" pitchFamily="2" charset="-122"/>
              </a:rPr>
              <a:t>相对寻址的地址范围内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5720" y="6000768"/>
            <a:ext cx="5945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假设判断条件为</a:t>
            </a:r>
            <a:r>
              <a:rPr lang="en-US" altLang="zh-CN" sz="1600" i="1" dirty="0" smtClean="0">
                <a:ea typeface="宋体" panose="02010600030101010101" pitchFamily="2" charset="-122"/>
              </a:rPr>
              <a:t>R0=30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则跳转到子任务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dirty="0" smtClean="0">
                <a:ea typeface="宋体" panose="02010600030101010101" pitchFamily="2" charset="-122"/>
              </a:rPr>
              <a:t>，否则一直执行子任务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1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5720" y="6357958"/>
            <a:ext cx="3902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A=x3000  C=x3040  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写出相应的代码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IF-THEN-ELSE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if (count &lt; 0)</a:t>
            </a:r>
          </a:p>
          <a:p>
            <a:r>
              <a:rPr lang="en-US" altLang="zh-CN" b="1" dirty="0" smtClean="0"/>
              <a:t>count = count + 1;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  LD R0, count   //LDI</a:t>
            </a:r>
          </a:p>
          <a:p>
            <a:r>
              <a:rPr lang="en-US" altLang="zh-CN" b="1" dirty="0" smtClean="0"/>
              <a:t>          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r>
              <a:rPr lang="en-US" altLang="zh-CN" b="1" dirty="0" smtClean="0"/>
              <a:t>          ADD R0, R0, #1</a:t>
            </a:r>
          </a:p>
          <a:p>
            <a:r>
              <a:rPr lang="en-US" altLang="zh-CN" b="1" dirty="0" err="1" smtClean="0"/>
              <a:t>Endif</a:t>
            </a:r>
            <a:r>
              <a:rPr lang="en-US" altLang="zh-CN" b="1" dirty="0" smtClean="0"/>
              <a:t>:</a:t>
            </a:r>
          </a:p>
          <a:p>
            <a:r>
              <a:rPr lang="en-US" altLang="zh-CN" b="1" dirty="0" smtClean="0"/>
              <a:t>          ST R0,count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WHILE-DO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while (count &gt; 0)</a:t>
            </a:r>
          </a:p>
          <a:p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a = a + count;</a:t>
            </a:r>
          </a:p>
          <a:p>
            <a:r>
              <a:rPr lang="en-US" altLang="zh-CN" b="1" dirty="0" smtClean="0"/>
              <a:t>count--;</a:t>
            </a:r>
          </a:p>
          <a:p>
            <a:r>
              <a:rPr lang="en-US" altLang="zh-CN" b="1" dirty="0" smtClean="0"/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   LD R1, a </a:t>
            </a:r>
            <a:r>
              <a:rPr lang="en-US" altLang="zh-CN" sz="1200" b="1" dirty="0" smtClean="0"/>
              <a:t>//</a:t>
            </a:r>
            <a:r>
              <a:rPr lang="zh-CN" altLang="en-US" sz="1200" b="1" dirty="0" smtClean="0"/>
              <a:t>假定</a:t>
            </a:r>
            <a:r>
              <a:rPr lang="en-US" altLang="zh-CN" sz="1200" b="1" dirty="0" smtClean="0"/>
              <a:t>PC</a:t>
            </a:r>
            <a:r>
              <a:rPr lang="zh-CN" altLang="en-US" sz="1200" b="1" dirty="0" smtClean="0"/>
              <a:t>相对寻址可访问</a:t>
            </a:r>
            <a:endParaRPr lang="en-US" altLang="zh-CN" sz="1200" b="1" dirty="0" smtClean="0"/>
          </a:p>
          <a:p>
            <a:r>
              <a:rPr lang="en-US" altLang="zh-CN" b="1" dirty="0" smtClean="0"/>
              <a:t>           LD R0, count</a:t>
            </a:r>
          </a:p>
          <a:p>
            <a:r>
              <a:rPr lang="en-US" altLang="zh-CN" b="1" dirty="0" smtClean="0"/>
              <a:t>while: 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endwhile</a:t>
            </a:r>
            <a:endParaRPr lang="en-US" altLang="zh-CN" b="1" dirty="0" smtClean="0"/>
          </a:p>
          <a:p>
            <a:r>
              <a:rPr lang="en-US" altLang="zh-CN" b="1" dirty="0" smtClean="0"/>
              <a:t>           ADD R1, R1, R0</a:t>
            </a:r>
          </a:p>
          <a:p>
            <a:r>
              <a:rPr lang="en-US" altLang="zh-CN" b="1" dirty="0" smtClean="0"/>
              <a:t>           ADD R0, R0, #-1</a:t>
            </a:r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while</a:t>
            </a:r>
          </a:p>
          <a:p>
            <a:r>
              <a:rPr lang="en-US" altLang="zh-CN" b="1" dirty="0" err="1" smtClean="0"/>
              <a:t>Endwhile</a:t>
            </a:r>
            <a:r>
              <a:rPr lang="en-US" altLang="zh-CN" b="1" dirty="0" smtClean="0"/>
              <a:t>: </a:t>
            </a:r>
          </a:p>
          <a:p>
            <a:r>
              <a:rPr lang="en-US" altLang="zh-CN" b="1" dirty="0" smtClean="0"/>
              <a:t>          ST R1, a</a:t>
            </a:r>
          </a:p>
          <a:p>
            <a:r>
              <a:rPr lang="en-US" altLang="zh-CN" b="1" dirty="0" smtClean="0"/>
              <a:t>          ST R0, count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do</a:t>
            </a:r>
          </a:p>
          <a:p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if (a &lt; b)</a:t>
            </a:r>
          </a:p>
          <a:p>
            <a:r>
              <a:rPr lang="en-US" altLang="zh-CN" b="1" dirty="0" smtClean="0"/>
              <a:t>a++;</a:t>
            </a:r>
          </a:p>
          <a:p>
            <a:r>
              <a:rPr lang="en-US" altLang="zh-CN" b="1" dirty="0" smtClean="0"/>
              <a:t>if (a &gt; b)</a:t>
            </a:r>
          </a:p>
          <a:p>
            <a:r>
              <a:rPr lang="en-US" altLang="zh-CN" b="1" dirty="0" smtClean="0"/>
              <a:t>a--;</a:t>
            </a:r>
          </a:p>
          <a:p>
            <a:r>
              <a:rPr lang="en-US" altLang="zh-CN" b="1" dirty="0" smtClean="0"/>
              <a:t>} while (a != b)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    LD R0, a</a:t>
            </a:r>
          </a:p>
          <a:p>
            <a:r>
              <a:rPr lang="en-US" altLang="zh-CN" b="1" dirty="0" smtClean="0"/>
              <a:t>            LD R1, b</a:t>
            </a:r>
          </a:p>
          <a:p>
            <a:r>
              <a:rPr lang="en-US" altLang="zh-CN" b="1" dirty="0" smtClean="0"/>
              <a:t>            &lt;R2=a-b&gt;</a:t>
            </a:r>
          </a:p>
          <a:p>
            <a:r>
              <a:rPr lang="en-US" altLang="zh-CN" b="1" dirty="0" smtClean="0"/>
              <a:t>repeat: 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secondif</a:t>
            </a:r>
            <a:endParaRPr lang="en-US" altLang="zh-CN" b="1" dirty="0" smtClean="0"/>
          </a:p>
          <a:p>
            <a:r>
              <a:rPr lang="en-US" altLang="zh-CN" b="1" dirty="0" smtClean="0"/>
              <a:t>            ADD R0, R0, #1</a:t>
            </a:r>
          </a:p>
          <a:p>
            <a:r>
              <a:rPr lang="en-US" altLang="zh-CN" b="1" dirty="0" smtClean="0"/>
              <a:t>            &lt;R2=a-b&gt;</a:t>
            </a:r>
          </a:p>
          <a:p>
            <a:r>
              <a:rPr lang="en-US" altLang="zh-CN" b="1" dirty="0" err="1" smtClean="0"/>
              <a:t>secondif</a:t>
            </a:r>
            <a:r>
              <a:rPr lang="en-US" altLang="zh-CN" b="1" dirty="0" smtClean="0"/>
              <a:t>: </a:t>
            </a:r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until</a:t>
            </a:r>
          </a:p>
          <a:p>
            <a:r>
              <a:rPr lang="en-US" altLang="zh-CN" b="1" dirty="0" smtClean="0"/>
              <a:t>           ADD R0, R0, #-1</a:t>
            </a:r>
          </a:p>
          <a:p>
            <a:r>
              <a:rPr lang="en-US" altLang="zh-CN" b="1" dirty="0" smtClean="0"/>
              <a:t>until:  </a:t>
            </a:r>
          </a:p>
          <a:p>
            <a:r>
              <a:rPr lang="en-US" altLang="zh-CN" b="1" dirty="0" smtClean="0"/>
              <a:t>          &lt;R2=a-b&gt;</a:t>
            </a:r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BRnp</a:t>
            </a:r>
            <a:r>
              <a:rPr lang="en-US" altLang="zh-CN" b="1" dirty="0" smtClean="0"/>
              <a:t> repeat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nn-NO" altLang="zh-CN" b="1" dirty="0" smtClean="0"/>
              <a:t>for (i = 3; i &lt;= 8; i++)</a:t>
            </a:r>
          </a:p>
          <a:p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a = a +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LD R0, a</a:t>
            </a:r>
          </a:p>
          <a:p>
            <a:r>
              <a:rPr lang="en-US" altLang="zh-CN" b="1" dirty="0" smtClean="0"/>
              <a:t>        AND R1, R1, #0</a:t>
            </a:r>
          </a:p>
          <a:p>
            <a:r>
              <a:rPr lang="en-US" altLang="zh-CN" b="1" dirty="0" smtClean="0"/>
              <a:t>        ADD R1, R1, #3</a:t>
            </a:r>
          </a:p>
          <a:p>
            <a:r>
              <a:rPr lang="pt-BR" altLang="zh-CN" b="1" dirty="0" smtClean="0"/>
              <a:t>for:  ADD R2, R1, #-8</a:t>
            </a:r>
          </a:p>
          <a:p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BRp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endfor</a:t>
            </a:r>
            <a:endParaRPr lang="en-US" altLang="zh-CN" b="1" dirty="0" smtClean="0"/>
          </a:p>
          <a:p>
            <a:r>
              <a:rPr lang="en-US" altLang="zh-CN" b="1" dirty="0" smtClean="0"/>
              <a:t>        ADD R0, R0, R1</a:t>
            </a:r>
          </a:p>
          <a:p>
            <a:r>
              <a:rPr lang="en-US" altLang="zh-CN" b="1" dirty="0" smtClean="0"/>
              <a:t>        ADD R1, R1, #1</a:t>
            </a:r>
          </a:p>
          <a:p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for</a:t>
            </a:r>
          </a:p>
          <a:p>
            <a:r>
              <a:rPr lang="en-US" altLang="zh-CN" b="1" dirty="0" err="1" smtClean="0"/>
              <a:t>endfor</a:t>
            </a:r>
            <a:r>
              <a:rPr lang="en-US" altLang="zh-CN" b="1" dirty="0" smtClean="0"/>
              <a:t>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D1A14A63-C4E3-4A45-9F36-AFD511FD0A2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逐步细化解决实例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字符统计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838200" y="2057400"/>
          <a:ext cx="2778125" cy="3121025"/>
        </p:xfrm>
        <a:graphic>
          <a:graphicData uri="http://schemas.openxmlformats.org/presentationml/2006/ole">
            <p:oleObj spid="_x0000_s17417" name="Visio" r:id="rId3" imgW="2777818" imgH="3120660" progId="Visio.Drawing.11">
              <p:embed/>
            </p:oleObj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5029200" y="990600"/>
          <a:ext cx="2774950" cy="5551488"/>
        </p:xfrm>
        <a:graphic>
          <a:graphicData uri="http://schemas.openxmlformats.org/presentationml/2006/ole">
            <p:oleObj spid="_x0000_s17418" name="Visio" r:id="rId4" imgW="3187177" imgH="6378365" progId="Visio.Drawing.11">
              <p:embed/>
            </p:oleObj>
          </a:graphicData>
        </a:graphic>
      </p:graphicFrame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3733800" y="1600200"/>
            <a:ext cx="1371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733800" y="4343400"/>
            <a:ext cx="16002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85720" y="6072206"/>
            <a:ext cx="5371983" cy="338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第一次细化</a:t>
            </a:r>
            <a:r>
              <a:rPr lang="en-US" altLang="zh-CN" sz="160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zh-CN" altLang="en-US" sz="160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将一个大的问题分解为三个顺序执行的子任务</a:t>
            </a:r>
            <a:endParaRPr lang="en-US" altLang="zh-CN" sz="1600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94076CCB-4E4F-481D-AD86-3638324A671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子任务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细化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381000" y="2667000"/>
          <a:ext cx="3187700" cy="1851025"/>
        </p:xfrm>
        <a:graphic>
          <a:graphicData uri="http://schemas.openxmlformats.org/presentationml/2006/ole">
            <p:oleObj spid="_x0000_s18441" name="Visio" r:id="rId3" imgW="3187177" imgH="1850502" progId="Visio.Drawing.11">
              <p:embed/>
            </p:oleObj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4572000" y="1447800"/>
          <a:ext cx="4124325" cy="4029075"/>
        </p:xfrm>
        <a:graphic>
          <a:graphicData uri="http://schemas.openxmlformats.org/presentationml/2006/ole">
            <p:oleObj spid="_x0000_s18442" name="Visio" r:id="rId4" imgW="4101693" imgH="3863726" progId="Visio.Drawing.11">
              <p:embed/>
            </p:oleObj>
          </a:graphicData>
        </a:graphic>
      </p:graphicFrame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581400" y="1785926"/>
            <a:ext cx="1204914" cy="118587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581400" y="41910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81000" y="5867400"/>
            <a:ext cx="3177473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将子任务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细化为循环结构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358319A6-A2E6-463D-8955-2C5A7437327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子任务</a:t>
            </a:r>
            <a:r>
              <a:rPr lang="en-US" altLang="zh-CN" dirty="0" smtClean="0">
                <a:ea typeface="宋体" panose="02010600030101010101" pitchFamily="2" charset="-122"/>
              </a:rPr>
              <a:t>B1</a:t>
            </a:r>
            <a:r>
              <a:rPr lang="zh-CN" altLang="en-US" dirty="0" smtClean="0">
                <a:ea typeface="宋体" panose="02010600030101010101" pitchFamily="2" charset="-122"/>
              </a:rPr>
              <a:t>细化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1000" y="5867400"/>
            <a:ext cx="5814412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将子任务</a:t>
            </a:r>
            <a:r>
              <a:rPr lang="en-US" altLang="zh-CN" dirty="0" smtClean="0">
                <a:ea typeface="宋体" panose="02010600030101010101" pitchFamily="2" charset="-122"/>
              </a:rPr>
              <a:t>B1</a:t>
            </a:r>
            <a:r>
              <a:rPr lang="zh-CN" altLang="en-US" dirty="0" smtClean="0">
                <a:ea typeface="宋体" panose="02010600030101010101" pitchFamily="2" charset="-122"/>
              </a:rPr>
              <a:t>细化为两个顺序执行的子任务</a:t>
            </a:r>
            <a:r>
              <a:rPr lang="en-US" altLang="zh-CN" dirty="0" smtClean="0">
                <a:ea typeface="宋体" panose="02010600030101010101" pitchFamily="2" charset="-122"/>
              </a:rPr>
              <a:t>B2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B3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352800" y="3505200"/>
            <a:ext cx="1295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352800" y="4648200"/>
            <a:ext cx="1295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4" name="Object 13"/>
          <p:cNvGraphicFramePr>
            <a:graphicFrameLocks noChangeAspect="1"/>
          </p:cNvGraphicFramePr>
          <p:nvPr/>
        </p:nvGraphicFramePr>
        <p:xfrm>
          <a:off x="4191000" y="1600200"/>
          <a:ext cx="4460875" cy="3935413"/>
        </p:xfrm>
        <a:graphic>
          <a:graphicData uri="http://schemas.openxmlformats.org/presentationml/2006/ole">
            <p:oleObj spid="_x0000_s19467" name="Visio" r:id="rId3" imgW="4330840" imgH="3818374" progId="Visio.Drawing.11">
              <p:embed/>
            </p:oleObj>
          </a:graphicData>
        </a:graphic>
      </p:graphicFrame>
      <p:sp>
        <p:nvSpPr>
          <p:cNvPr id="19465" name="Line 14"/>
          <p:cNvSpPr>
            <a:spLocks noChangeShapeType="1"/>
          </p:cNvSpPr>
          <p:nvPr/>
        </p:nvSpPr>
        <p:spPr bwMode="auto">
          <a:xfrm>
            <a:off x="6477000" y="30480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85720" y="1214422"/>
          <a:ext cx="4124325" cy="4029075"/>
        </p:xfrm>
        <a:graphic>
          <a:graphicData uri="http://schemas.openxmlformats.org/presentationml/2006/ole">
            <p:oleObj spid="_x0000_s19468" name="Visio" r:id="rId4" imgW="4101693" imgH="386372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797634F0-B735-44A4-9445-B4969E38599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编程方法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通过编程方式让计算机为我们解决问题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问题求解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问题描述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将问题描述转化为算法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算法特性：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）有限性   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）确定性  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）可计算性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</a:t>
            </a:r>
            <a:r>
              <a:rPr lang="zh-CN" altLang="en-US" dirty="0" smtClean="0">
                <a:ea typeface="宋体" panose="02010600030101010101" pitchFamily="2" charset="-122"/>
              </a:rPr>
              <a:t>算法用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的机器代码实现。（或借助高级语言和编译器）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程序调试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程序不工作？怎样消除程序的错误（</a:t>
            </a:r>
            <a:r>
              <a:rPr lang="en-US" altLang="zh-CN" dirty="0" smtClean="0">
                <a:ea typeface="宋体" panose="02010600030101010101" pitchFamily="2" charset="-122"/>
              </a:rPr>
              <a:t>bug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通过观察程序运行过程中寄存器和相关内存的变化情况。设置断点等。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90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i="1" dirty="0">
                <a:ea typeface="宋体" panose="02010600030101010101" pitchFamily="2" charset="-122"/>
              </a:rPr>
              <a:t>Time spent on the first can reduce time spent on the second!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985213CB-21EE-435B-9671-7B225A48064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细化</a:t>
            </a:r>
            <a:r>
              <a:rPr lang="en-US" altLang="zh-CN" dirty="0" smtClean="0">
                <a:ea typeface="宋体" panose="02010600030101010101" pitchFamily="2" charset="-122"/>
              </a:rPr>
              <a:t> B2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B3 </a:t>
            </a:r>
            <a:r>
              <a:rPr lang="zh-CN" altLang="en-US" dirty="0" smtClean="0">
                <a:ea typeface="宋体" panose="02010600030101010101" pitchFamily="2" charset="-122"/>
              </a:rPr>
              <a:t>：用机器码实现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4835525" y="609600"/>
          <a:ext cx="4308475" cy="5629275"/>
        </p:xfrm>
        <a:graphic>
          <a:graphicData uri="http://schemas.openxmlformats.org/presentationml/2006/ole">
            <p:oleObj spid="_x0000_s20493" name="Visio" r:id="rId3" imgW="4330840" imgH="5657222" progId="Visio.Drawing.11">
              <p:embed/>
            </p:oleObj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90513" y="2151063"/>
          <a:ext cx="3825875" cy="3375025"/>
        </p:xfrm>
        <a:graphic>
          <a:graphicData uri="http://schemas.openxmlformats.org/presentationml/2006/ole">
            <p:oleObj spid="_x0000_s20494" name="Visio" r:id="rId4" imgW="4330840" imgH="3818374" progId="Visio.Drawing.11">
              <p:embed/>
            </p:oleObj>
          </a:graphicData>
        </a:graphic>
      </p:graphicFrame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233613" y="337026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505200" y="2362200"/>
            <a:ext cx="198120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429000" y="4191000"/>
            <a:ext cx="20574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505200" y="4495800"/>
            <a:ext cx="1981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3505200" y="4724400"/>
            <a:ext cx="1981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81000" y="5867400"/>
            <a:ext cx="3672800" cy="7078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条件结构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B2) </a:t>
            </a:r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和顺序结构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(B3).</a:t>
            </a:r>
          </a:p>
          <a:p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使用机器码实现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7010400" y="198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6-</a:t>
            </a:r>
            <a:fld id="{309C9BDC-AAF4-462C-B038-AEE8774709E3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最后一步</a:t>
            </a:r>
            <a:r>
              <a:rPr lang="en-US" altLang="zh-CN" dirty="0" smtClean="0">
                <a:ea typeface="宋体" panose="02010600030101010101" pitchFamily="2" charset="-122"/>
              </a:rPr>
              <a:t>: LC-3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为程序添加注释是一个良好的习惯。注释以‘；’开头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04800" y="2133600"/>
          <a:ext cx="3316288" cy="4333875"/>
        </p:xfrm>
        <a:graphic>
          <a:graphicData uri="http://schemas.openxmlformats.org/presentationml/2006/ole">
            <p:oleObj spid="_x0000_s21520" name="Visio" r:id="rId3" imgW="4330840" imgH="5657222" progId="Visio.Drawing.11">
              <p:embed/>
            </p:oleObj>
          </a:graphicData>
        </a:graphic>
      </p:graphicFrame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9812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62400" y="2514600"/>
            <a:ext cx="4960938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Look at each char in file.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0001100001111100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is R1 = EOT?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0000010xxxxxxxxx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if so, exit loop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Check for match with R0.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1001001001111111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-char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0001001001100001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0001001000000001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R0 –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0000101xxxxxxxxx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no match, skip </a:t>
            </a:r>
            <a:r>
              <a:rPr lang="en-US" altLang="zh-CN" sz="160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0001010010100001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R2 = R2 + 1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and get next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0001011011100001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R3 = R3 + 1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0110001011000000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M[R3]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2895600"/>
            <a:ext cx="13716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38400" y="3810000"/>
            <a:ext cx="1447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057400" y="4419600"/>
            <a:ext cx="1828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3124200" y="5105400"/>
            <a:ext cx="8382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124200" y="5410200"/>
            <a:ext cx="762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715000" y="5715000"/>
            <a:ext cx="2286000" cy="990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Pcoffset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现在还不知道，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等完成所有代码后确定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5791200" y="4495800"/>
            <a:ext cx="4572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638800" y="3276600"/>
            <a:ext cx="9144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533400"/>
          </a:xfrm>
        </p:spPr>
        <p:txBody>
          <a:bodyPr/>
          <a:lstStyle/>
          <a:p>
            <a:r>
              <a:rPr lang="zh-CN" altLang="en-US" dirty="0" smtClean="0"/>
              <a:t>简单游戏的任务分解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60F366B0-5600-4D64-B6E6-773F7C7C9D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44034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712968" cy="600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217E1EEB-2925-4442-AEAB-1C401232FD7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写好了程序，却发现执行结果和预期的不一样？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怎么办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?</a:t>
            </a: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当你在城市里迷路了你会怎么做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 smtClean="0">
                <a:ea typeface="宋体" panose="02010600030101010101" pitchFamily="2" charset="-122"/>
              </a:rPr>
              <a:t>到处乱窜，希望能找到目的地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>
              <a:buClr>
                <a:srgbClr val="009900"/>
              </a:buClr>
              <a:buSzPct val="130000"/>
              <a:buFont typeface="Wingdings 2" panose="05020102010507070707" pitchFamily="18" charset="2"/>
              <a:buChar char="P"/>
            </a:pPr>
            <a:r>
              <a:rPr lang="zh-CN" altLang="en-US" dirty="0" smtClean="0">
                <a:ea typeface="宋体" panose="02010600030101010101" pitchFamily="2" charset="-122"/>
              </a:rPr>
              <a:t>回到一个认识的地方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r>
              <a:rPr lang="zh-CN" altLang="en-US" dirty="0" smtClean="0">
                <a:ea typeface="宋体" panose="02010600030101010101" pitchFamily="2" charset="-122"/>
              </a:rPr>
              <a:t>然后查看地图？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9900"/>
              </a:buClr>
              <a:buSzPct val="130000"/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9900"/>
              </a:buClr>
              <a:buSzPct val="130000"/>
              <a:buFont typeface="Wingdings 2" panose="05020102010507070707" pitchFamily="18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在程序调试过程中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追踪程序的执行和迷路时查看地图一样重要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lvl="1" indent="0">
              <a:buClr>
                <a:srgbClr val="009900"/>
              </a:buClr>
              <a:buSzPct val="130000"/>
              <a:buNone/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回到一个确认正确的启示点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跟踪每条指令的执行顺序是否正确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观察指令执行后对应的执行结果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并和期望的结果相比较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EC0EF9A-A64C-4E06-929A-D8B1010489B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调试的基本操作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任何一个调试环境都应提供以下的调试手段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能显示当前寄存器或内存单元中的值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能改变当前寄存器或内存单元中的值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按顺序单步执行程序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需要时停止程序执行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不同级别的编程语言提供不同的调试工具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313" lvl="1" indent="-381000"/>
            <a:r>
              <a:rPr lang="zh-CN" altLang="en-US" dirty="0" smtClean="0">
                <a:ea typeface="宋体" panose="02010600030101010101" pitchFamily="2" charset="-122"/>
              </a:rPr>
              <a:t>高级语言</a:t>
            </a:r>
            <a:r>
              <a:rPr lang="en-US" altLang="zh-CN" dirty="0" smtClean="0">
                <a:ea typeface="宋体" panose="02010600030101010101" pitchFamily="2" charset="-122"/>
              </a:rPr>
              <a:t>(C, Java, ...)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通常具备源代码级的调试工具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313" lvl="1" indent="-381000"/>
            <a:r>
              <a:rPr lang="zh-CN" altLang="en-US" dirty="0" smtClean="0">
                <a:ea typeface="宋体" panose="02010600030101010101" pitchFamily="2" charset="-122"/>
              </a:rPr>
              <a:t>机器语言的调试工具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181100" lvl="2" indent="-381000"/>
            <a:r>
              <a:rPr lang="zh-CN" altLang="en-US" dirty="0" smtClean="0">
                <a:ea typeface="宋体" panose="02010600030101010101" pitchFamily="2" charset="-122"/>
              </a:rPr>
              <a:t>软件仿真器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181100" lvl="2" indent="-381000"/>
            <a:r>
              <a:rPr lang="zh-CN" altLang="en-US" dirty="0" smtClean="0">
                <a:ea typeface="宋体" panose="02010600030101010101" pitchFamily="2" charset="-122"/>
              </a:rPr>
              <a:t>操作系统</a:t>
            </a:r>
            <a:r>
              <a:rPr lang="en-US" altLang="zh-CN" dirty="0" smtClean="0">
                <a:ea typeface="宋体" panose="02010600030101010101" pitchFamily="2" charset="-122"/>
              </a:rPr>
              <a:t> “</a:t>
            </a:r>
            <a:r>
              <a:rPr lang="zh-CN" altLang="en-US" dirty="0" smtClean="0">
                <a:ea typeface="宋体" panose="02010600030101010101" pitchFamily="2" charset="-122"/>
              </a:rPr>
              <a:t>监控</a:t>
            </a:r>
            <a:r>
              <a:rPr lang="en-US" altLang="zh-CN" dirty="0" smtClean="0">
                <a:ea typeface="宋体" panose="02010600030101010101" pitchFamily="2" charset="-122"/>
              </a:rPr>
              <a:t>” </a:t>
            </a:r>
            <a:r>
              <a:rPr lang="zh-CN" altLang="en-US" dirty="0" smtClean="0">
                <a:ea typeface="宋体" panose="02010600030101010101" pitchFamily="2" charset="-122"/>
              </a:rPr>
              <a:t>工具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181100" lvl="2" indent="-381000"/>
            <a:r>
              <a:rPr lang="zh-CN" altLang="en-US" dirty="0" smtClean="0">
                <a:ea typeface="宋体" panose="02010600030101010101" pitchFamily="2" charset="-122"/>
              </a:rPr>
              <a:t>硬件在线仿真器</a:t>
            </a:r>
            <a:r>
              <a:rPr lang="en-US" altLang="zh-CN" dirty="0" smtClean="0">
                <a:ea typeface="宋体" panose="02010600030101010101" pitchFamily="2" charset="-122"/>
              </a:rPr>
              <a:t> (ICE)</a:t>
            </a:r>
          </a:p>
          <a:p>
            <a:pPr marL="1533525" lvl="3" indent="-342900"/>
            <a:r>
              <a:rPr lang="zh-CN" altLang="en-US" dirty="0" smtClean="0">
                <a:ea typeface="宋体" panose="02010600030101010101" pitchFamily="2" charset="-122"/>
              </a:rPr>
              <a:t>通过额外的硬件来提供机器语言级的控制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67AF57AB-256E-4F04-B6CD-16AC0319CE3E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24579" name="Picture 15" descr="C:\common\PattPatel slides\e2\ch06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05000"/>
            <a:ext cx="6715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仿真器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79182" y="3657600"/>
            <a:ext cx="14670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设置、显示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寄存器或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内存的值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828800" y="297180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430887" y="1524000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控制指令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algn="r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执行顺序</a:t>
            </a:r>
            <a:endParaRPr lang="en-US" altLang="zh-CN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667000" y="2390775"/>
            <a:ext cx="1371600" cy="6096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600200" y="2057400"/>
            <a:ext cx="10668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3962400" y="2381250"/>
            <a:ext cx="1219200" cy="609600"/>
          </a:xfrm>
          <a:prstGeom prst="ellips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5188740" y="990600"/>
            <a:ext cx="12811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停止执行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,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设置断点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H="1">
            <a:off x="4876800" y="1676400"/>
            <a:ext cx="381000" cy="6858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B263F57-19DC-4720-9983-4B716F7DA57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常见的错误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语法错误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输入错误造成的非法操作。（</a:t>
            </a:r>
            <a:r>
              <a:rPr lang="en-US" altLang="zh-CN" dirty="0" err="1" smtClean="0">
                <a:ea typeface="宋体" panose="02010600030101010101" pitchFamily="2" charset="-122"/>
              </a:rPr>
              <a:t>scanf</a:t>
            </a:r>
            <a:r>
              <a:rPr lang="en-US" altLang="zh-CN" dirty="0" smtClean="0">
                <a:ea typeface="宋体" panose="02010600030101010101" pitchFamily="2" charset="-122"/>
              </a:rPr>
              <a:t> -&gt; </a:t>
            </a:r>
            <a:r>
              <a:rPr lang="en-US" altLang="zh-CN" dirty="0" err="1" smtClean="0">
                <a:ea typeface="宋体" panose="02010600030101010101" pitchFamily="2" charset="-122"/>
              </a:rPr>
              <a:t>scvnf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，错误的函数）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在机器语言级别程序设计时很少发生</a:t>
            </a:r>
            <a:r>
              <a:rPr lang="en-US" altLang="zh-CN" dirty="0" smtClean="0">
                <a:ea typeface="宋体" panose="02010600030101010101" pitchFamily="2" charset="-122"/>
              </a:rPr>
              <a:t>. (</a:t>
            </a:r>
            <a:r>
              <a:rPr lang="zh-CN" altLang="en-US" dirty="0" smtClean="0">
                <a:ea typeface="宋体" panose="02010600030101010101" pitchFamily="2" charset="-122"/>
              </a:rPr>
              <a:t>操作码 </a:t>
            </a:r>
            <a:r>
              <a:rPr lang="en-US" altLang="zh-CN" dirty="0" smtClean="0">
                <a:ea typeface="宋体" panose="02010600030101010101" pitchFamily="2" charset="-122"/>
              </a:rPr>
              <a:t>0010 </a:t>
            </a:r>
            <a:r>
              <a:rPr lang="zh-CN" altLang="en-US" dirty="0" smtClean="0">
                <a:ea typeface="宋体" panose="02010600030101010101" pitchFamily="2" charset="-122"/>
              </a:rPr>
              <a:t>误写成</a:t>
            </a:r>
            <a:r>
              <a:rPr lang="en-US" altLang="zh-CN" dirty="0" smtClean="0">
                <a:ea typeface="宋体" panose="02010600030101010101" pitchFamily="2" charset="-122"/>
              </a:rPr>
              <a:t>0011</a:t>
            </a:r>
            <a:r>
              <a:rPr lang="zh-CN" altLang="en-US" dirty="0" smtClean="0">
                <a:ea typeface="宋体" panose="02010600030101010101" pitchFamily="2" charset="-122"/>
              </a:rPr>
              <a:t>，但是合法的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高级语言写源代码时容易发生。此时通常编译不通过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此类错误按编译器提示比较容易修正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逻辑错误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程序没有语法错误，能编译执行，但得不到正确的结果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需要利用调试器跟踪程序的执行，确认究竟在哪里出现问题。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比较难修正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数据错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输入为某些特定数据组合时运行不正常，程序设计人员考虑的不是很周全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用大量不同的数据集进行程序测试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比较难修正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7AF9AA19-DAAB-41C7-B07D-A3E4E400D2F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跟踪程序的执行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每次执行一部分程序，观察每次执行后寄存器或内存值是否正确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CE0000"/>
                </a:solidFill>
                <a:ea typeface="宋体" panose="02010600030101010101" pitchFamily="2" charset="-122"/>
              </a:rPr>
              <a:t>单步</a:t>
            </a:r>
            <a:endParaRPr lang="en-US" altLang="zh-CN" sz="20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每次执行一条指令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冗长乏味的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zh-CN" altLang="en-US" sz="1800" dirty="0" smtClean="0">
                <a:ea typeface="宋体" panose="02010600030101010101" pitchFamily="2" charset="-122"/>
              </a:rPr>
              <a:t>但是非常有效的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CE0000"/>
                </a:solidFill>
                <a:ea typeface="宋体" panose="02010600030101010101" pitchFamily="2" charset="-122"/>
              </a:rPr>
              <a:t>断点</a:t>
            </a:r>
            <a:endParaRPr lang="en-US" altLang="zh-CN" sz="20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执行到特定指令时终止程序执行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对具体某个怀疑的点进行测试和观察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 smtClean="0">
                <a:ea typeface="宋体" panose="02010600030101010101" pitchFamily="2" charset="-122"/>
              </a:rPr>
              <a:t>定位速度比较快，当你的怀疑是正确的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CE0000"/>
                </a:solidFill>
                <a:ea typeface="宋体" panose="02010600030101010101" pitchFamily="2" charset="-122"/>
              </a:rPr>
              <a:t>监视点</a:t>
            </a:r>
            <a:endParaRPr lang="en-US" altLang="zh-CN" sz="20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检测寄存器或内存值发生变化或达到某个特定值时停止程序执行。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在你不知道什么时候或什么地点值会发生变化时特别有用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6295A531-C733-4E8E-B0FB-571EF670850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1: </a:t>
            </a:r>
            <a:r>
              <a:rPr lang="zh-CN" altLang="en-US" dirty="0" smtClean="0">
                <a:ea typeface="宋体" panose="02010600030101010101" pitchFamily="2" charset="-122"/>
              </a:rPr>
              <a:t>乘法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90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将存放在</a:t>
            </a:r>
            <a:r>
              <a:rPr lang="en-US" altLang="zh-CN" dirty="0" smtClean="0">
                <a:ea typeface="宋体" panose="02010600030101010101" pitchFamily="2" charset="-122"/>
              </a:rPr>
              <a:t>R4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中的两个正整数相乘，结果存放在</a:t>
            </a:r>
            <a:r>
              <a:rPr lang="en-US" altLang="zh-CN" dirty="0" smtClean="0">
                <a:ea typeface="宋体" panose="02010600030101010101" pitchFamily="2" charset="-122"/>
              </a:rPr>
              <a:t>R2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2100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0101010010100000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0001101101111111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0000011111111101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  <p:grpSp>
        <p:nvGrpSpPr>
          <p:cNvPr id="27654" name="Group 19"/>
          <p:cNvGrpSpPr>
            <a:grpSpLocks/>
          </p:cNvGrpSpPr>
          <p:nvPr/>
        </p:nvGrpSpPr>
        <p:grpSpPr bwMode="auto">
          <a:xfrm>
            <a:off x="1143000" y="2286000"/>
            <a:ext cx="1981200" cy="3962400"/>
            <a:chOff x="720" y="1440"/>
            <a:chExt cx="1248" cy="2496"/>
          </a:xfrm>
        </p:grpSpPr>
        <p:sp>
          <p:nvSpPr>
            <p:cNvPr id="27656" name="AutoShape 4"/>
            <p:cNvSpPr>
              <a:spLocks noChangeArrowheads="1"/>
            </p:cNvSpPr>
            <p:nvPr/>
          </p:nvSpPr>
          <p:spPr bwMode="auto">
            <a:xfrm>
              <a:off x="816" y="144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clear R2</a:t>
              </a: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816" y="192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add R4 to R2</a:t>
              </a: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816" y="2352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decrement R5</a:t>
              </a: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960" y="2832"/>
              <a:ext cx="864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R5 </a:t>
              </a:r>
              <a:r>
                <a:rPr lang="en-US" altLang="zh-CN" dirty="0" smtClean="0">
                  <a:ea typeface="宋体" panose="02010600030101010101" pitchFamily="2" charset="-122"/>
                </a:rPr>
                <a:t>= </a:t>
              </a:r>
              <a:r>
                <a:rPr lang="en-US" altLang="zh-CN" dirty="0">
                  <a:ea typeface="宋体" panose="02010600030101010101" pitchFamily="2" charset="-122"/>
                </a:rPr>
                <a:t>0?</a:t>
              </a:r>
            </a:p>
          </p:txBody>
        </p:sp>
        <p:sp>
          <p:nvSpPr>
            <p:cNvPr id="27660" name="AutoShape 9"/>
            <p:cNvSpPr>
              <a:spLocks noChangeArrowheads="1"/>
            </p:cNvSpPr>
            <p:nvPr/>
          </p:nvSpPr>
          <p:spPr bwMode="auto">
            <a:xfrm>
              <a:off x="936" y="3648"/>
              <a:ext cx="912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HALT</a:t>
              </a:r>
            </a:p>
          </p:txBody>
        </p:sp>
        <p:cxnSp>
          <p:nvCxnSpPr>
            <p:cNvPr id="27661" name="AutoShape 10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>
              <a:off x="1392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2" name="AutoShape 11"/>
            <p:cNvCxnSpPr>
              <a:cxnSpLocks noChangeShapeType="1"/>
              <a:stCxn id="27657" idx="2"/>
              <a:endCxn id="2765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3" name="AutoShape 12"/>
            <p:cNvCxnSpPr>
              <a:cxnSpLocks noChangeShapeType="1"/>
              <a:stCxn id="27658" idx="2"/>
              <a:endCxn id="27659" idx="0"/>
            </p:cNvCxnSpPr>
            <p:nvPr/>
          </p:nvCxnSpPr>
          <p:spPr bwMode="auto">
            <a:xfrm>
              <a:off x="1392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4" name="AutoShape 13"/>
            <p:cNvCxnSpPr>
              <a:cxnSpLocks noChangeShapeType="1"/>
              <a:stCxn id="27659" idx="2"/>
              <a:endCxn id="27660" idx="0"/>
            </p:cNvCxnSpPr>
            <p:nvPr/>
          </p:nvCxnSpPr>
          <p:spPr bwMode="auto">
            <a:xfrm>
              <a:off x="1392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5" name="AutoShape 14"/>
            <p:cNvCxnSpPr>
              <a:cxnSpLocks noChangeShapeType="1"/>
              <a:stCxn id="27659" idx="1"/>
              <a:endCxn id="27657" idx="1"/>
            </p:cNvCxnSpPr>
            <p:nvPr/>
          </p:nvCxnSpPr>
          <p:spPr bwMode="auto">
            <a:xfrm rot="10800000">
              <a:off x="816" y="2040"/>
              <a:ext cx="144" cy="1080"/>
            </a:xfrm>
            <a:prstGeom prst="bentConnector3">
              <a:avLst>
                <a:gd name="adj1" fmla="val 297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720" y="292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1392" y="3408"/>
              <a:ext cx="3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Yes</a:t>
              </a:r>
            </a:p>
          </p:txBody>
        </p:sp>
      </p:grpSp>
      <p:sp>
        <p:nvSpPr>
          <p:cNvPr id="27655" name="Text Box 20"/>
          <p:cNvSpPr txBox="1">
            <a:spLocks noChangeArrowheads="1"/>
          </p:cNvSpPr>
          <p:nvPr/>
        </p:nvSpPr>
        <p:spPr bwMode="auto">
          <a:xfrm>
            <a:off x="4124325" y="5029200"/>
            <a:ext cx="352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Set R4 = 10, R5 =3.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Run program.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Result: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R2 =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40</a:t>
            </a:r>
            <a:r>
              <a:rPr lang="en-US" altLang="zh-CN" sz="2400" b="1">
                <a:ea typeface="宋体" panose="02010600030101010101" pitchFamily="2" charset="-122"/>
              </a:rPr>
              <a:t>, not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30.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E74AFAC3-F3B3-411A-9FF2-9D33FB8F27C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乘法程序的调试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37710" name="Group 494"/>
          <p:cNvGraphicFramePr>
            <a:graphicFrameLocks noGrp="1"/>
          </p:cNvGraphicFramePr>
          <p:nvPr/>
        </p:nvGraphicFramePr>
        <p:xfrm>
          <a:off x="1981200" y="1447800"/>
          <a:ext cx="2667000" cy="4907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Text Box 373"/>
          <p:cNvSpPr txBox="1">
            <a:spLocks noChangeArrowheads="1"/>
          </p:cNvSpPr>
          <p:nvPr/>
        </p:nvSpPr>
        <p:spPr bwMode="auto">
          <a:xfrm>
            <a:off x="0" y="1905000"/>
            <a:ext cx="18335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solidFill>
                  <a:srgbClr val="009900"/>
                </a:solidFill>
                <a:ea typeface="宋体" panose="02010600030101010101" pitchFamily="2" charset="-122"/>
              </a:rPr>
              <a:t>PC and registers</a:t>
            </a:r>
          </a:p>
          <a:p>
            <a:pPr algn="r"/>
            <a:r>
              <a:rPr lang="en-US" altLang="zh-CN" sz="1600">
                <a:solidFill>
                  <a:srgbClr val="009900"/>
                </a:solidFill>
                <a:ea typeface="宋体" panose="02010600030101010101" pitchFamily="2" charset="-122"/>
              </a:rPr>
              <a:t>at the </a:t>
            </a:r>
            <a:r>
              <a:rPr lang="en-US" altLang="zh-CN" sz="1600" u="sng">
                <a:solidFill>
                  <a:srgbClr val="009900"/>
                </a:solidFill>
                <a:ea typeface="宋体" panose="02010600030101010101" pitchFamily="2" charset="-122"/>
              </a:rPr>
              <a:t>beginning</a:t>
            </a:r>
          </a:p>
          <a:p>
            <a:pPr algn="r"/>
            <a:r>
              <a:rPr lang="en-US" altLang="zh-CN" sz="1600">
                <a:solidFill>
                  <a:srgbClr val="009900"/>
                </a:solidFill>
                <a:ea typeface="宋体" panose="02010600030101010101" pitchFamily="2" charset="-122"/>
              </a:rPr>
              <a:t>of each instruction</a:t>
            </a:r>
          </a:p>
        </p:txBody>
      </p:sp>
      <p:graphicFrame>
        <p:nvGraphicFramePr>
          <p:cNvPr id="137709" name="Group 493"/>
          <p:cNvGraphicFramePr>
            <a:graphicFrameLocks noGrp="1"/>
          </p:cNvGraphicFramePr>
          <p:nvPr/>
        </p:nvGraphicFramePr>
        <p:xfrm>
          <a:off x="5257800" y="23622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01" name="Text Box 485"/>
          <p:cNvSpPr txBox="1">
            <a:spLocks noChangeArrowheads="1"/>
          </p:cNvSpPr>
          <p:nvPr/>
        </p:nvSpPr>
        <p:spPr bwMode="auto">
          <a:xfrm>
            <a:off x="5165725" y="115411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单步调试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28802" name="Text Box 486"/>
          <p:cNvSpPr txBox="1">
            <a:spLocks noChangeArrowheads="1"/>
          </p:cNvSpPr>
          <p:nvPr/>
        </p:nvSpPr>
        <p:spPr bwMode="auto">
          <a:xfrm>
            <a:off x="5486400" y="1600200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分支断点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x3203)</a:t>
            </a:r>
          </a:p>
        </p:txBody>
      </p:sp>
      <p:sp>
        <p:nvSpPr>
          <p:cNvPr id="28803" name="Line 487"/>
          <p:cNvSpPr>
            <a:spLocks noChangeShapeType="1"/>
          </p:cNvSpPr>
          <p:nvPr/>
        </p:nvSpPr>
        <p:spPr bwMode="auto">
          <a:xfrm flipH="1">
            <a:off x="4724400" y="1447800"/>
            <a:ext cx="533400" cy="3810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4" name="Line 488"/>
          <p:cNvSpPr>
            <a:spLocks noChangeShapeType="1"/>
          </p:cNvSpPr>
          <p:nvPr/>
        </p:nvSpPr>
        <p:spPr bwMode="auto">
          <a:xfrm flipH="1">
            <a:off x="5638800" y="1905000"/>
            <a:ext cx="152400" cy="4572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5" name="Text Box 489"/>
          <p:cNvSpPr txBox="1">
            <a:spLocks noChangeArrowheads="1"/>
          </p:cNvSpPr>
          <p:nvPr/>
        </p:nvSpPr>
        <p:spPr bwMode="auto">
          <a:xfrm>
            <a:off x="5220072" y="5517232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循环执行次数超过了预期。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x3203</a:t>
            </a:r>
            <a:r>
              <a:rPr lang="zh-CN" altLang="en-US" dirty="0" smtClean="0">
                <a:ea typeface="宋体" panose="02010600030101010101" pitchFamily="2" charset="-122"/>
              </a:rPr>
              <a:t>处的条件语句设置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的判断条件有错误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806" name="Text Box 495"/>
          <p:cNvSpPr txBox="1">
            <a:spLocks noChangeArrowheads="1"/>
          </p:cNvSpPr>
          <p:nvPr/>
        </p:nvSpPr>
        <p:spPr bwMode="auto">
          <a:xfrm>
            <a:off x="5257800" y="4495800"/>
            <a:ext cx="204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应该在这里停止循环</a:t>
            </a:r>
            <a:endParaRPr lang="en-US" altLang="zh-CN" sz="16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807" name="Line 496"/>
          <p:cNvSpPr>
            <a:spLocks noChangeShapeType="1"/>
          </p:cNvSpPr>
          <p:nvPr/>
        </p:nvSpPr>
        <p:spPr bwMode="auto">
          <a:xfrm flipH="1">
            <a:off x="4648200" y="46482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8" name="Line 497"/>
          <p:cNvSpPr>
            <a:spLocks noChangeShapeType="1"/>
          </p:cNvSpPr>
          <p:nvPr/>
        </p:nvSpPr>
        <p:spPr bwMode="auto">
          <a:xfrm flipV="1">
            <a:off x="5943600" y="3581400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C7ED142E-F451-4FA5-B82E-02FA79453B3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问题描述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      问题的描述一般采用自然语言</a:t>
            </a:r>
            <a:r>
              <a:rPr lang="en-US" altLang="zh-CN" dirty="0" smtClean="0">
                <a:ea typeface="宋体" pitchFamily="2" charset="-122"/>
              </a:rPr>
              <a:t>,</a:t>
            </a:r>
            <a:r>
              <a:rPr lang="zh-CN" altLang="en-US" dirty="0" smtClean="0">
                <a:ea typeface="宋体" pitchFamily="2" charset="-122"/>
              </a:rPr>
              <a:t>但有时候可能在某些地方表述的不是很明确甚至可能不完整。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marL="0" lvl="1" indent="0"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 smtClean="0">
                <a:ea typeface="宋体" pitchFamily="2" charset="-122"/>
              </a:rPr>
              <a:t>        具体到“字符统计的问题”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“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计算一个文件中某个特定字符的出现次数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 , 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该字符由键盘输入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; 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结果在显示器上回显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”</a:t>
            </a:r>
          </a:p>
          <a:p>
            <a:pPr marL="0" lvl="1" indent="0">
              <a:buFontTx/>
              <a:buNone/>
              <a:defRPr/>
            </a:pPr>
            <a:endParaRPr lang="en-US" altLang="zh-CN" dirty="0" smtClean="0">
              <a:solidFill>
                <a:srgbClr val="0099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“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文件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”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存放在哪里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?  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文件的长度是多少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, 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或则我怎么能知道什么时候到达文件的尾部？</a:t>
            </a:r>
            <a:endParaRPr lang="en-US" altLang="zh-CN" dirty="0" smtClean="0">
              <a:solidFill>
                <a:srgbClr val="0099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统计结果的输出形式是什么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?  </a:t>
            </a: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是十进制吗</a:t>
            </a: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?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当字符是字母时，统计要区分大小写吗？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怎么解决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宋体" pitchFamily="2" charset="-122"/>
              </a:rPr>
              <a:t>询问提出问题的人</a:t>
            </a: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, </a:t>
            </a:r>
            <a:r>
              <a:rPr lang="zh-CN" altLang="en-US" dirty="0" smtClean="0">
                <a:solidFill>
                  <a:schemeClr val="accent2"/>
                </a:solidFill>
                <a:ea typeface="宋体" pitchFamily="2" charset="-122"/>
              </a:rPr>
              <a:t>或者</a:t>
            </a:r>
            <a:endParaRPr lang="en-US" altLang="zh-CN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宋体" pitchFamily="2" charset="-122"/>
              </a:rPr>
              <a:t>作个决定然后记录下来</a:t>
            </a: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0818C31D-36F7-45E1-9636-D586E616ECA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2 : </a:t>
            </a:r>
            <a:r>
              <a:rPr lang="zh-CN" altLang="en-US" dirty="0" smtClean="0">
                <a:ea typeface="宋体" panose="02010600030101010101" pitchFamily="2" charset="-122"/>
              </a:rPr>
              <a:t>一列数的求和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将存放在起始内存单元为</a:t>
            </a:r>
            <a:r>
              <a:rPr lang="en-US" altLang="zh-CN" dirty="0" smtClean="0">
                <a:ea typeface="宋体" panose="02010600030101010101" pitchFamily="2" charset="-122"/>
              </a:rPr>
              <a:t>X3100</a:t>
            </a:r>
            <a:r>
              <a:rPr lang="zh-CN" altLang="en-US" dirty="0" smtClean="0">
                <a:ea typeface="宋体" panose="02010600030101010101" pitchFamily="2" charset="-122"/>
              </a:rPr>
              <a:t>的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个数求和，结果存放在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</a:p>
        </p:txBody>
      </p:sp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1524000" y="50292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R4 = 0?</a:t>
            </a: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1485900" y="63246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29703" name="AutoShape 12"/>
          <p:cNvCxnSpPr>
            <a:cxnSpLocks noChangeShapeType="1"/>
            <a:endCxn id="29701" idx="0"/>
          </p:cNvCxnSpPr>
          <p:nvPr/>
        </p:nvCxnSpPr>
        <p:spPr bwMode="auto">
          <a:xfrm>
            <a:off x="2209800" y="4648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13"/>
          <p:cNvCxnSpPr>
            <a:cxnSpLocks noChangeShapeType="1"/>
            <a:stCxn id="29701" idx="2"/>
            <a:endCxn id="29702" idx="0"/>
          </p:cNvCxnSpPr>
          <p:nvPr/>
        </p:nvCxnSpPr>
        <p:spPr bwMode="auto">
          <a:xfrm>
            <a:off x="2209800" y="5943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5" name="Text Box 15"/>
          <p:cNvSpPr txBox="1">
            <a:spLocks noChangeArrowheads="1"/>
          </p:cNvSpPr>
          <p:nvPr/>
        </p:nvSpPr>
        <p:spPr bwMode="auto">
          <a:xfrm>
            <a:off x="1066800" y="5181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2286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9707" name="Rectangle 17"/>
          <p:cNvSpPr>
            <a:spLocks noChangeArrowheads="1"/>
          </p:cNvSpPr>
          <p:nvPr/>
        </p:nvSpPr>
        <p:spPr bwMode="auto">
          <a:xfrm>
            <a:off x="1257300" y="24384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R1 = 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10</a:t>
            </a:r>
          </a:p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 = x3100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1257300" y="3505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R1 + M[R2]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R2 + 1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257300" y="43434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R4 - 1</a:t>
            </a:r>
          </a:p>
        </p:txBody>
      </p:sp>
      <p:cxnSp>
        <p:nvCxnSpPr>
          <p:cNvPr id="29710" name="AutoShape 21"/>
          <p:cNvCxnSpPr>
            <a:cxnSpLocks noChangeShapeType="1"/>
            <a:stCxn id="29701" idx="1"/>
            <a:endCxn id="29708" idx="1"/>
          </p:cNvCxnSpPr>
          <p:nvPr/>
        </p:nvCxnSpPr>
        <p:spPr bwMode="auto">
          <a:xfrm rot="10800000">
            <a:off x="1257300" y="3771900"/>
            <a:ext cx="266700" cy="1714500"/>
          </a:xfrm>
          <a:prstGeom prst="bentConnector3">
            <a:avLst>
              <a:gd name="adj1" fmla="val 28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1" name="AutoShape 22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22098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23"/>
          <p:cNvCxnSpPr>
            <a:cxnSpLocks noChangeShapeType="1"/>
            <a:stCxn id="29708" idx="2"/>
            <a:endCxn id="29709" idx="0"/>
          </p:cNvCxnSpPr>
          <p:nvPr/>
        </p:nvCxnSpPr>
        <p:spPr bwMode="auto">
          <a:xfrm>
            <a:off x="2209800" y="4038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Text Box 24"/>
          <p:cNvSpPr txBox="1">
            <a:spLocks noChangeArrowheads="1"/>
          </p:cNvSpPr>
          <p:nvPr/>
        </p:nvSpPr>
        <p:spPr bwMode="auto">
          <a:xfrm>
            <a:off x="4191000" y="2438400"/>
            <a:ext cx="42100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0101100100100000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0001100100101010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0010010011111100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0110011010000000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0001010010100001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0001001001000011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6538257E-3E1C-4804-AC85-D186E27406E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开始运行和调试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存放的数据如下表，得到结果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R1 = x0024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正确结果应该为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x8135</a:t>
            </a:r>
            <a:r>
              <a:rPr lang="en-US" altLang="zh-CN" dirty="0" smtClean="0">
                <a:ea typeface="宋体" panose="02010600030101010101" pitchFamily="2" charset="-122"/>
              </a:rPr>
              <a:t>.  </a:t>
            </a:r>
            <a:r>
              <a:rPr lang="zh-CN" altLang="en-US" dirty="0" smtClean="0">
                <a:ea typeface="宋体" panose="02010600030101010101" pitchFamily="2" charset="-122"/>
              </a:rPr>
              <a:t>出什么问题了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140442" name="Group 154"/>
          <p:cNvGraphicFramePr>
            <a:graphicFrameLocks noGrp="1"/>
          </p:cNvGraphicFramePr>
          <p:nvPr/>
        </p:nvGraphicFramePr>
        <p:xfrm>
          <a:off x="609600" y="2133600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x2819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96" name="Group 208"/>
          <p:cNvGraphicFramePr>
            <a:graphicFrameLocks noGrp="1"/>
          </p:cNvGraphicFramePr>
          <p:nvPr/>
        </p:nvGraphicFramePr>
        <p:xfrm>
          <a:off x="4038600" y="26670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  <a:gridCol w="7429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0" name="Text Box 209"/>
          <p:cNvSpPr txBox="1">
            <a:spLocks noChangeArrowheads="1"/>
          </p:cNvSpPr>
          <p:nvPr/>
        </p:nvSpPr>
        <p:spPr bwMode="auto">
          <a:xfrm>
            <a:off x="3946525" y="214471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开始单步调试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30801" name="Text Box 210"/>
          <p:cNvSpPr txBox="1">
            <a:spLocks noChangeArrowheads="1"/>
          </p:cNvSpPr>
          <p:nvPr/>
        </p:nvSpPr>
        <p:spPr bwMode="auto">
          <a:xfrm>
            <a:off x="5410200" y="480060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应该是</a:t>
            </a:r>
            <a:r>
              <a:rPr lang="en-US" altLang="zh-CN" sz="1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x3100</a:t>
            </a: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30802" name="Line 211"/>
          <p:cNvSpPr>
            <a:spLocks noChangeShapeType="1"/>
          </p:cNvSpPr>
          <p:nvPr/>
        </p:nvSpPr>
        <p:spPr bwMode="auto">
          <a:xfrm flipV="1">
            <a:off x="57150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Text Box 212"/>
          <p:cNvSpPr txBox="1">
            <a:spLocks noChangeArrowheads="1"/>
          </p:cNvSpPr>
          <p:nvPr/>
        </p:nvSpPr>
        <p:spPr bwMode="auto">
          <a:xfrm>
            <a:off x="3505200" y="5562600"/>
            <a:ext cx="4270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实际得到的是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M[x3100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], 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而不是地址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怎么修改？（操作码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LD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LEA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1C75B5B6-D89F-4C02-B092-BB82566FF8B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3:</a:t>
            </a:r>
            <a:r>
              <a:rPr lang="zh-CN" altLang="en-US" dirty="0" smtClean="0">
                <a:ea typeface="宋体" panose="02010600030101010101" pitchFamily="2" charset="-122"/>
              </a:rPr>
              <a:t>查看内存区域是否包含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以</a:t>
            </a:r>
            <a:r>
              <a:rPr lang="en-US" altLang="zh-CN" dirty="0" smtClean="0">
                <a:ea typeface="宋体" panose="02010600030101010101" pitchFamily="2" charset="-122"/>
              </a:rPr>
              <a:t>x3100</a:t>
            </a:r>
            <a:r>
              <a:rPr lang="zh-CN" altLang="en-US" dirty="0" smtClean="0">
                <a:ea typeface="宋体" panose="02010600030101010101" pitchFamily="2" charset="-122"/>
              </a:rPr>
              <a:t>为起始内存单元连续存放十个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整数，如果其中包含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则设置</a:t>
            </a:r>
            <a:r>
              <a:rPr lang="en-US" altLang="zh-CN" dirty="0" smtClean="0">
                <a:ea typeface="宋体" panose="02010600030101010101" pitchFamily="2" charset="-122"/>
              </a:rPr>
              <a:t>R0=1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否则设置</a:t>
            </a:r>
            <a:r>
              <a:rPr lang="en-US" altLang="zh-CN" dirty="0" smtClean="0">
                <a:ea typeface="宋体" panose="02010600030101010101" pitchFamily="2" charset="-122"/>
              </a:rPr>
              <a:t> R0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ea typeface="宋体" panose="02010600030101010101" pitchFamily="2" charset="-122"/>
              </a:rPr>
              <a:t> 0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2990850" y="38100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R2 = 5?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2952750" y="61722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733800" y="46482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4343400" y="3962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438400" y="2819400"/>
            <a:ext cx="24765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R0 = 1, R1 = -5, R3 = 10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x3100, R2 = M[R4]</a:t>
            </a: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2724150" y="499110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+ 1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R3 = R3-1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M[R4]</a:t>
            </a: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5638800" y="1371600"/>
            <a:ext cx="3197225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0001000000100001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0001001001111011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0101011011100000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0001011011101010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0010100000001001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0000010000000101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x300A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x300B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0001011011111111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x3010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sp>
        <p:nvSpPr>
          <p:cNvPr id="31756" name="AutoShape 17"/>
          <p:cNvSpPr>
            <a:spLocks noChangeArrowheads="1"/>
          </p:cNvSpPr>
          <p:nvPr/>
        </p:nvSpPr>
        <p:spPr bwMode="auto">
          <a:xfrm>
            <a:off x="952500" y="49530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R3 = 0?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914400" y="62103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R0 = 0</a:t>
            </a:r>
          </a:p>
        </p:txBody>
      </p:sp>
      <p:cxnSp>
        <p:nvCxnSpPr>
          <p:cNvPr id="31758" name="AutoShape 19"/>
          <p:cNvCxnSpPr>
            <a:cxnSpLocks noChangeShapeType="1"/>
            <a:stCxn id="31753" idx="2"/>
            <a:endCxn id="31749" idx="0"/>
          </p:cNvCxnSpPr>
          <p:nvPr/>
        </p:nvCxnSpPr>
        <p:spPr bwMode="auto">
          <a:xfrm>
            <a:off x="3676650" y="3581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9" name="AutoShape 21"/>
          <p:cNvCxnSpPr>
            <a:cxnSpLocks noChangeShapeType="1"/>
            <a:stCxn id="31749" idx="2"/>
            <a:endCxn id="31754" idx="0"/>
          </p:cNvCxnSpPr>
          <p:nvPr/>
        </p:nvCxnSpPr>
        <p:spPr bwMode="auto">
          <a:xfrm>
            <a:off x="3676650" y="47244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0" name="AutoShape 22"/>
          <p:cNvCxnSpPr>
            <a:cxnSpLocks noChangeShapeType="1"/>
            <a:stCxn id="31754" idx="1"/>
            <a:endCxn id="31756" idx="3"/>
          </p:cNvCxnSpPr>
          <p:nvPr/>
        </p:nvCxnSpPr>
        <p:spPr bwMode="auto">
          <a:xfrm flipH="1">
            <a:off x="2324100" y="5410200"/>
            <a:ext cx="400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1" name="AutoShape 23"/>
          <p:cNvCxnSpPr>
            <a:cxnSpLocks noChangeShapeType="1"/>
            <a:stCxn id="31756" idx="1"/>
            <a:endCxn id="31749" idx="1"/>
          </p:cNvCxnSpPr>
          <p:nvPr/>
        </p:nvCxnSpPr>
        <p:spPr bwMode="auto">
          <a:xfrm rot="10800000" flipH="1">
            <a:off x="952500" y="4267200"/>
            <a:ext cx="2038350" cy="1143000"/>
          </a:xfrm>
          <a:prstGeom prst="bentConnector3">
            <a:avLst>
              <a:gd name="adj1" fmla="val -112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2" name="AutoShape 24"/>
          <p:cNvCxnSpPr>
            <a:cxnSpLocks noChangeShapeType="1"/>
            <a:stCxn id="31756" idx="2"/>
            <a:endCxn id="31757" idx="0"/>
          </p:cNvCxnSpPr>
          <p:nvPr/>
        </p:nvCxnSpPr>
        <p:spPr bwMode="auto">
          <a:xfrm>
            <a:off x="1638300" y="5867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3" name="AutoShape 25"/>
          <p:cNvCxnSpPr>
            <a:cxnSpLocks noChangeShapeType="1"/>
            <a:stCxn id="31757" idx="3"/>
            <a:endCxn id="31750" idx="1"/>
          </p:cNvCxnSpPr>
          <p:nvPr/>
        </p:nvCxnSpPr>
        <p:spPr bwMode="auto">
          <a:xfrm>
            <a:off x="2362200" y="6400800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4" name="AutoShape 26"/>
          <p:cNvCxnSpPr>
            <a:cxnSpLocks noChangeShapeType="1"/>
            <a:stCxn id="31749" idx="3"/>
            <a:endCxn id="31750" idx="3"/>
          </p:cNvCxnSpPr>
          <p:nvPr/>
        </p:nvCxnSpPr>
        <p:spPr bwMode="auto">
          <a:xfrm>
            <a:off x="4362450" y="4267200"/>
            <a:ext cx="38100" cy="2133600"/>
          </a:xfrm>
          <a:prstGeom prst="bentConnector3">
            <a:avLst>
              <a:gd name="adj1" fmla="val 14208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5" name="Text Box 27"/>
          <p:cNvSpPr txBox="1">
            <a:spLocks noChangeArrowheads="1"/>
          </p:cNvSpPr>
          <p:nvPr/>
        </p:nvSpPr>
        <p:spPr bwMode="auto">
          <a:xfrm>
            <a:off x="1600200" y="57912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1766" name="Text Box 28"/>
          <p:cNvSpPr txBox="1">
            <a:spLocks noChangeArrowheads="1"/>
          </p:cNvSpPr>
          <p:nvPr/>
        </p:nvSpPr>
        <p:spPr bwMode="auto">
          <a:xfrm>
            <a:off x="533400" y="54102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525CDB7F-D412-458A-AA9E-9963353AD72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开始运行和调试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数据如下表，</a:t>
            </a:r>
            <a:r>
              <a:rPr lang="en-US" altLang="zh-CN" dirty="0" smtClean="0">
                <a:ea typeface="宋体" panose="02010600030101010101" pitchFamily="2" charset="-122"/>
              </a:rPr>
              <a:t> x3108</a:t>
            </a:r>
            <a:r>
              <a:rPr lang="zh-CN" altLang="en-US" dirty="0" smtClean="0">
                <a:ea typeface="宋体" panose="02010600030101010101" pitchFamily="2" charset="-122"/>
              </a:rPr>
              <a:t>内存单元存放数据‘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’，但结果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R0 = 0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而不是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R0 = 1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出什么问题了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609600" y="2133600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3505200" y="1981200"/>
            <a:ext cx="51010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是不是没有把所有数据都检查到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x300D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处设置个断点，观察条件语句是否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正确地跳转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2463" name="Group 127"/>
          <p:cNvGraphicFramePr>
            <a:graphicFrameLocks noGrp="1"/>
          </p:cNvGraphicFramePr>
          <p:nvPr/>
        </p:nvGraphicFramePr>
        <p:xfrm>
          <a:off x="3581400" y="3124200"/>
          <a:ext cx="3371850" cy="1554390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  <a:gridCol w="704850"/>
              </a:tblGrid>
              <a:tr h="335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0" name="Text Box 128"/>
          <p:cNvSpPr txBox="1">
            <a:spLocks noChangeArrowheads="1"/>
          </p:cNvSpPr>
          <p:nvPr/>
        </p:nvSpPr>
        <p:spPr bwMode="auto">
          <a:xfrm>
            <a:off x="7239000" y="4343400"/>
            <a:ext cx="1752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Didn’t branch</a:t>
            </a:r>
            <a:b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back, even</a:t>
            </a:r>
            <a:b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though R3 &gt; 0?</a:t>
            </a:r>
          </a:p>
        </p:txBody>
      </p:sp>
      <p:sp>
        <p:nvSpPr>
          <p:cNvPr id="32851" name="Line 129"/>
          <p:cNvSpPr>
            <a:spLocks noChangeShapeType="1"/>
          </p:cNvSpPr>
          <p:nvPr/>
        </p:nvSpPr>
        <p:spPr bwMode="auto">
          <a:xfrm flipH="1">
            <a:off x="6934200" y="44958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2" name="Text Box 130"/>
          <p:cNvSpPr txBox="1">
            <a:spLocks noChangeArrowheads="1"/>
          </p:cNvSpPr>
          <p:nvPr/>
        </p:nvSpPr>
        <p:spPr bwMode="auto">
          <a:xfrm>
            <a:off x="3276600" y="5181600"/>
            <a:ext cx="5572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Branch uses condition code set by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loading R2 with M[R4], not by decrementing R3.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Swap x300B and x300C, or remove x300C and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branch back to x3007.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7A5D711-2B94-4180-9579-D778CE014B2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 4: </a:t>
            </a:r>
            <a:r>
              <a:rPr lang="zh-CN" altLang="en-US" dirty="0" smtClean="0">
                <a:ea typeface="宋体" panose="02010600030101010101" pitchFamily="2" charset="-122"/>
              </a:rPr>
              <a:t>查找字中的第一个‘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’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内存单元</a:t>
            </a:r>
            <a:r>
              <a:rPr lang="en-US" altLang="zh-CN" dirty="0" smtClean="0">
                <a:ea typeface="宋体" panose="02010600030101010101" pitchFamily="2" charset="-122"/>
              </a:rPr>
              <a:t>x3009</a:t>
            </a:r>
            <a:r>
              <a:rPr lang="zh-CN" altLang="en-US" dirty="0" smtClean="0">
                <a:ea typeface="宋体" panose="02010600030101010101" pitchFamily="2" charset="-122"/>
              </a:rPr>
              <a:t>存放一个字</a:t>
            </a:r>
            <a:r>
              <a:rPr lang="en-US" altLang="zh-CN" dirty="0" smtClean="0">
                <a:ea typeface="宋体" panose="02010600030101010101" pitchFamily="2" charset="-122"/>
              </a:rPr>
              <a:t>.  </a:t>
            </a:r>
            <a:r>
              <a:rPr lang="zh-CN" altLang="en-US" dirty="0" smtClean="0">
                <a:ea typeface="宋体" panose="02010600030101010101" pitchFamily="2" charset="-122"/>
              </a:rPr>
              <a:t>程序返回该数据中第一个‘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’的位置在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  <a:r>
              <a:rPr lang="zh-CN" altLang="en-US" dirty="0" smtClean="0">
                <a:ea typeface="宋体" panose="02010600030101010101" pitchFamily="2" charset="-122"/>
              </a:rPr>
              <a:t>中（</a:t>
            </a:r>
            <a:r>
              <a:rPr lang="en-US" altLang="zh-CN" dirty="0" smtClean="0">
                <a:ea typeface="宋体" panose="02010600030101010101" pitchFamily="2" charset="-122"/>
              </a:rPr>
              <a:t>0~15</a:t>
            </a:r>
            <a:r>
              <a:rPr lang="zh-CN" altLang="en-US" dirty="0" smtClean="0">
                <a:ea typeface="宋体" panose="02010600030101010101" pitchFamily="2" charset="-122"/>
              </a:rPr>
              <a:t>），如果没有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，则</a:t>
            </a:r>
            <a:r>
              <a:rPr lang="en-US" altLang="zh-CN" dirty="0" smtClean="0">
                <a:ea typeface="宋体" panose="02010600030101010101" pitchFamily="2" charset="-122"/>
              </a:rPr>
              <a:t>R1=-1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914400" y="27432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15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data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43000" y="34290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R2[15] = 1?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914400" y="44958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decrement R1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shift R2 left one bit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219200" y="6324600"/>
            <a:ext cx="13716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33801" name="AutoShape 8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19050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2" name="AutoShape 1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1905000" y="4267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343400" y="2895600"/>
            <a:ext cx="3895725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0001001001101111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1010010000000110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0000100000000001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0000111111111100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1143000" y="51816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R2[15] = 1?</a:t>
            </a:r>
          </a:p>
        </p:txBody>
      </p:sp>
      <p:cxnSp>
        <p:nvCxnSpPr>
          <p:cNvPr id="33805" name="AutoShape 14"/>
          <p:cNvCxnSpPr>
            <a:cxnSpLocks noChangeShapeType="1"/>
            <a:stCxn id="33798" idx="3"/>
            <a:endCxn id="33800" idx="3"/>
          </p:cNvCxnSpPr>
          <p:nvPr/>
        </p:nvCxnSpPr>
        <p:spPr bwMode="auto">
          <a:xfrm flipH="1">
            <a:off x="2590800" y="3848100"/>
            <a:ext cx="76200" cy="2667000"/>
          </a:xfrm>
          <a:prstGeom prst="bentConnector3">
            <a:avLst>
              <a:gd name="adj1" fmla="val -5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6" name="AutoShape 15"/>
          <p:cNvCxnSpPr>
            <a:cxnSpLocks noChangeShapeType="1"/>
            <a:stCxn id="33799" idx="2"/>
            <a:endCxn id="33804" idx="0"/>
          </p:cNvCxnSpPr>
          <p:nvPr/>
        </p:nvCxnSpPr>
        <p:spPr bwMode="auto">
          <a:xfrm>
            <a:off x="1905000" y="5029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7" name="AutoShape 16"/>
          <p:cNvCxnSpPr>
            <a:cxnSpLocks noChangeShapeType="1"/>
            <a:stCxn id="33804" idx="2"/>
            <a:endCxn id="33800" idx="0"/>
          </p:cNvCxnSpPr>
          <p:nvPr/>
        </p:nvCxnSpPr>
        <p:spPr bwMode="auto">
          <a:xfrm>
            <a:off x="1905000" y="601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8" name="AutoShape 17"/>
          <p:cNvCxnSpPr>
            <a:cxnSpLocks noChangeShapeType="1"/>
            <a:stCxn id="33804" idx="1"/>
            <a:endCxn id="33799" idx="1"/>
          </p:cNvCxnSpPr>
          <p:nvPr/>
        </p:nvCxnSpPr>
        <p:spPr bwMode="auto">
          <a:xfrm rot="10800000">
            <a:off x="914400" y="4762500"/>
            <a:ext cx="228600" cy="838200"/>
          </a:xfrm>
          <a:prstGeom prst="bentConnector3">
            <a:avLst>
              <a:gd name="adj1" fmla="val 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743200" y="3581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1905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5800" y="5562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475A9E7D-02B5-4A1B-B3D8-45BA892F37D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开始运行和调试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程序大多情况都运行正常，但当检查的数据为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ea typeface="宋体" panose="02010600030101010101" pitchFamily="2" charset="-122"/>
              </a:rPr>
              <a:t>……</a:t>
            </a:r>
          </a:p>
        </p:txBody>
      </p:sp>
      <p:graphicFrame>
        <p:nvGraphicFramePr>
          <p:cNvPr id="144453" name="Group 69"/>
          <p:cNvGraphicFramePr>
            <a:graphicFrameLocks noGrp="1"/>
          </p:cNvGraphicFramePr>
          <p:nvPr/>
        </p:nvGraphicFramePr>
        <p:xfrm>
          <a:off x="396875" y="2655888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304800" y="2133600"/>
            <a:ext cx="5157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在跳回的分支语句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(x3007)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处设置断点并观察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2133600" y="2667000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8" name="Text Box 111"/>
          <p:cNvSpPr txBox="1">
            <a:spLocks noChangeArrowheads="1"/>
          </p:cNvSpPr>
          <p:nvPr/>
        </p:nvSpPr>
        <p:spPr bwMode="auto">
          <a:xfrm>
            <a:off x="3946525" y="3287713"/>
            <a:ext cx="42783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If no ones, then branch to HALT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never occurs!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This is called an “infinite loop.”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Must change algorithm to either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(a) check for special case (R2=0), or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(b) exit loop if R1 &lt;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18FC1227-6865-480A-A18C-58F6BFADB1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调试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总结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跟踪程序看具体发生了什么事情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.</a:t>
            </a: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断点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单步执行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跟踪程序时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要去观察程序运行时真实发生的情况，而不是你想象的要发生什么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个数求和的程序中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很容易就可能忽视实际装入的地址是</a:t>
            </a:r>
            <a:r>
              <a:rPr lang="en-US" altLang="zh-CN" dirty="0" smtClean="0">
                <a:ea typeface="宋体" panose="02010600030101010101" pitchFamily="2" charset="-122"/>
              </a:rPr>
              <a:t>x3107 </a:t>
            </a:r>
            <a:r>
              <a:rPr lang="zh-CN" altLang="en-US" dirty="0" smtClean="0">
                <a:ea typeface="宋体" panose="02010600030101010101" pitchFamily="2" charset="-122"/>
              </a:rPr>
              <a:t>而不是</a:t>
            </a:r>
            <a:r>
              <a:rPr lang="en-US" altLang="zh-CN" dirty="0" smtClean="0">
                <a:ea typeface="宋体" panose="02010600030101010101" pitchFamily="2" charset="-122"/>
              </a:rPr>
              <a:t> x3100.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尽量用所有可能的输入数据去测试程序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.</a:t>
            </a: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 Examples 3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4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程序的输入数据可能有很多种组合形式或形态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确定测试到所有极端的情况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zh-CN" altLang="en-US" dirty="0" smtClean="0">
                <a:ea typeface="宋体" panose="02010600030101010101" pitchFamily="2" charset="-122"/>
              </a:rPr>
              <a:t>都为</a:t>
            </a:r>
            <a:r>
              <a:rPr lang="en-US" altLang="zh-CN" dirty="0" smtClean="0">
                <a:ea typeface="宋体" panose="02010600030101010101" pitchFamily="2" charset="-122"/>
              </a:rPr>
              <a:t>1, </a:t>
            </a:r>
            <a:r>
              <a:rPr lang="zh-CN" altLang="en-US" dirty="0" smtClean="0">
                <a:ea typeface="宋体" panose="02010600030101010101" pitchFamily="2" charset="-122"/>
              </a:rPr>
              <a:t>都为</a:t>
            </a:r>
            <a:r>
              <a:rPr lang="en-US" altLang="zh-CN" dirty="0" smtClean="0">
                <a:ea typeface="宋体" panose="02010600030101010101" pitchFamily="2" charset="-122"/>
              </a:rPr>
              <a:t>0, ...).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􀂄 </a:t>
            </a:r>
            <a:r>
              <a:rPr lang="en-US" altLang="zh-CN" dirty="0" smtClean="0"/>
              <a:t>Ex 6.4, 6.5, 6.7, 6.8</a:t>
            </a:r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6.11 </a:t>
            </a:r>
            <a:r>
              <a:rPr lang="zh-CN" altLang="en-US" dirty="0" smtClean="0"/>
              <a:t>写代码并在仿真器中仿真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6.12 </a:t>
            </a:r>
            <a:r>
              <a:rPr lang="zh-CN" altLang="en-US" dirty="0" smtClean="0"/>
              <a:t>写代码并在仿真器中仿真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6.14, 6.15, 6.16, 6.17, 6.19</a:t>
            </a:r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60F366B0-5600-4D64-B6E6-773F7C7C9D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843FC0A2-D835-4788-A8F1-E244EF0172B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方法：系统分解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系统分解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利用计算机编程求解复杂问题的一个重要方法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原则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ea typeface="宋体" panose="02010600030101010101" pitchFamily="2" charset="-122"/>
              </a:rPr>
              <a:t> 将一个复杂的任务分解成若干个子任务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  <a:r>
              <a:rPr lang="zh-CN" altLang="en-US" dirty="0" smtClean="0">
                <a:ea typeface="宋体" panose="02010600030101010101" pitchFamily="2" charset="-122"/>
              </a:rPr>
              <a:t>再将每个子任务进一步分解成更小的任务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  <a:r>
              <a:rPr lang="zh-CN" altLang="en-US" dirty="0" smtClean="0">
                <a:ea typeface="宋体" panose="02010600030101010101" pitchFamily="2" charset="-122"/>
              </a:rPr>
              <a:t>如此反复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直到任务小到方便编程实现（机器指令）。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子任务的实现结构：三种特定的程序结构，顺序、条件和循环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40245D28-D8E3-4F52-BBA6-A7CC4A55261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三种基本的程序构建结构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1258888" y="1484313"/>
          <a:ext cx="7221537" cy="4983162"/>
        </p:xfrm>
        <a:graphic>
          <a:graphicData uri="http://schemas.openxmlformats.org/presentationml/2006/ole">
            <p:oleObj spid="_x0000_s9222" name="Visio" r:id="rId3" imgW="7601894" imgH="524606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8B004A7F-2BEC-40D4-B03D-FA8952E9644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686800" cy="533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顺序执行结构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先完成子任务</a:t>
            </a:r>
            <a:r>
              <a:rPr lang="en-US" altLang="zh-CN" dirty="0" smtClean="0">
                <a:ea typeface="宋体" panose="02010600030101010101" pitchFamily="2" charset="-122"/>
              </a:rPr>
              <a:t>1,</a:t>
            </a:r>
            <a:r>
              <a:rPr lang="zh-CN" altLang="en-US" dirty="0" smtClean="0">
                <a:ea typeface="宋体" panose="02010600030101010101" pitchFamily="2" charset="-122"/>
              </a:rPr>
              <a:t>再完成子任务</a:t>
            </a:r>
            <a:r>
              <a:rPr lang="en-US" altLang="zh-CN" dirty="0" smtClean="0">
                <a:ea typeface="宋体" panose="02010600030101010101" pitchFamily="2" charset="-122"/>
              </a:rPr>
              <a:t>2, </a:t>
            </a:r>
            <a:r>
              <a:rPr lang="zh-CN" altLang="en-US" dirty="0" smtClean="0">
                <a:ea typeface="宋体" panose="02010600030101010101" pitchFamily="2" charset="-122"/>
              </a:rPr>
              <a:t>以此类推。。。。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447800" y="1905000"/>
          <a:ext cx="6248400" cy="4648200"/>
        </p:xfrm>
        <a:graphic>
          <a:graphicData uri="http://schemas.openxmlformats.org/presentationml/2006/ole">
            <p:oleObj spid="_x0000_s10246" name="Visio" r:id="rId3" imgW="5406679" imgH="402212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2F418489-448D-4A15-8C5D-DEE7C49CC95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条件执行结构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如果条件成立则执行子任务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，否则执行子任务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66700" y="2209800"/>
          <a:ext cx="8610600" cy="3717925"/>
        </p:xfrm>
        <a:graphic>
          <a:graphicData uri="http://schemas.openxmlformats.org/presentationml/2006/ole">
            <p:oleObj spid="_x0000_s11270" name="Visio" r:id="rId3" imgW="6327401" imgH="27325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4C6F72E1-8762-4EC2-8F96-B882BA44F89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反复执行一个子任务，直到某个满足特定条件成立才退出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338138" y="2286000"/>
          <a:ext cx="8805862" cy="3660775"/>
        </p:xfrm>
        <a:graphic>
          <a:graphicData uri="http://schemas.openxmlformats.org/presentationml/2006/ole">
            <p:oleObj spid="_x0000_s12294" name="Visio" r:id="rId3" imgW="6572154" imgH="27325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BD84EBC-6E93-48CC-A360-262E90A76A3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解决问题的技巧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学会把实际问题转换为用一个个子任务逐步解决的过程。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类似字谜游戏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系统的初始状态是什么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期望的结束状态是什么？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怎么从一个状态转移到令一个状态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自然语言和三种基本结构的对应关系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先做</a:t>
            </a:r>
            <a:r>
              <a:rPr lang="en-US" altLang="zh-CN" dirty="0" smtClean="0">
                <a:ea typeface="宋体" panose="02010600030101010101" pitchFamily="2" charset="-122"/>
              </a:rPr>
              <a:t> A </a:t>
            </a:r>
            <a:r>
              <a:rPr lang="zh-CN" altLang="en-US" dirty="0" smtClean="0">
                <a:ea typeface="宋体" panose="02010600030101010101" pitchFamily="2" charset="-122"/>
              </a:rPr>
              <a:t>然后做</a:t>
            </a:r>
            <a:r>
              <a:rPr lang="en-US" altLang="zh-CN" dirty="0" smtClean="0">
                <a:ea typeface="宋体" panose="02010600030101010101" pitchFamily="2" charset="-122"/>
              </a:rPr>
              <a:t> B”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dirty="0" smtClean="0">
                <a:ea typeface="宋体" panose="02010600030101010101" pitchFamily="2" charset="-122"/>
              </a:rPr>
              <a:t>顺序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如果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G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成立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则做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H” </a:t>
            </a:r>
            <a:r>
              <a:rPr lang="zh-CN" altLang="en-US" dirty="0" smtClean="0">
                <a:ea typeface="宋体" panose="02010600030101010101" pitchFamily="2" charset="-122"/>
              </a:rPr>
              <a:t>条件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对每一个存在的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X,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做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Y” </a:t>
            </a:r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做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Z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直到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W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成立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” </a:t>
            </a:r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Settings\Greg Byrd\My Documents\ece206\mh-slides\template\PattPatel.pot</Template>
  <TotalTime>5612</TotalTime>
  <Words>2291</Words>
  <Application>Microsoft Office PowerPoint</Application>
  <PresentationFormat>全屏显示(4:3)</PresentationFormat>
  <Paragraphs>636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PattPatel</vt:lpstr>
      <vt:lpstr>Visio</vt:lpstr>
      <vt:lpstr>Chapter 6 编程和调试</vt:lpstr>
      <vt:lpstr>编程方法</vt:lpstr>
      <vt:lpstr>问题描述</vt:lpstr>
      <vt:lpstr>方法：系统分解</vt:lpstr>
      <vt:lpstr>三种基本的程序构建结构</vt:lpstr>
      <vt:lpstr>顺序执行结构</vt:lpstr>
      <vt:lpstr>条件执行结构</vt:lpstr>
      <vt:lpstr>循环</vt:lpstr>
      <vt:lpstr>解决问题的技巧</vt:lpstr>
      <vt:lpstr>LC-3 基本执行结构的实现</vt:lpstr>
      <vt:lpstr>条件执行结构的代码实现</vt:lpstr>
      <vt:lpstr>循环执行结构的代码实现</vt:lpstr>
      <vt:lpstr>IF-THEN-ELSE</vt:lpstr>
      <vt:lpstr>WHILE-DO</vt:lpstr>
      <vt:lpstr>DO-WHILE</vt:lpstr>
      <vt:lpstr>FOR</vt:lpstr>
      <vt:lpstr>逐步细化解决实例: 字符统计</vt:lpstr>
      <vt:lpstr> 子任务B细化</vt:lpstr>
      <vt:lpstr> 子任务B1细化</vt:lpstr>
      <vt:lpstr>细化 B2 和 B3 ：用机器码实现</vt:lpstr>
      <vt:lpstr>最后一步: LC-3 指令</vt:lpstr>
      <vt:lpstr>简单游戏的任务分解</vt:lpstr>
      <vt:lpstr>调试</vt:lpstr>
      <vt:lpstr>调试的基本操作</vt:lpstr>
      <vt:lpstr>LC-3 仿真器</vt:lpstr>
      <vt:lpstr>常见的错误</vt:lpstr>
      <vt:lpstr>跟踪程序的执行</vt:lpstr>
      <vt:lpstr>例1: 乘法</vt:lpstr>
      <vt:lpstr>乘法程序的调试</vt:lpstr>
      <vt:lpstr>例2 : 一列数的求和</vt:lpstr>
      <vt:lpstr>开始运行和调试</vt:lpstr>
      <vt:lpstr>例3:查看内存区域是否包含5</vt:lpstr>
      <vt:lpstr>开始运行和调试</vt:lpstr>
      <vt:lpstr>Example 4: 查找字中的第一个‘1’</vt:lpstr>
      <vt:lpstr>开始运行和调试</vt:lpstr>
      <vt:lpstr>调试: 总结</vt:lpstr>
      <vt:lpstr>作业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LC-2 Instruction Set Architecture</dc:title>
  <dc:creator>Greg Byrd</dc:creator>
  <cp:lastModifiedBy>蔡晔</cp:lastModifiedBy>
  <cp:revision>115</cp:revision>
  <cp:lastPrinted>1999-01-05T13:39:18Z</cp:lastPrinted>
  <dcterms:created xsi:type="dcterms:W3CDTF">2000-06-21T18:44:43Z</dcterms:created>
  <dcterms:modified xsi:type="dcterms:W3CDTF">2016-05-17T02:27:44Z</dcterms:modified>
</cp:coreProperties>
</file>