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492" r:id="rId3"/>
    <p:sldId id="590" r:id="rId4"/>
    <p:sldId id="494" r:id="rId5"/>
    <p:sldId id="591" r:id="rId7"/>
    <p:sldId id="592" r:id="rId8"/>
    <p:sldId id="614" r:id="rId9"/>
    <p:sldId id="593" r:id="rId10"/>
    <p:sldId id="594" r:id="rId11"/>
    <p:sldId id="595" r:id="rId12"/>
    <p:sldId id="596" r:id="rId13"/>
    <p:sldId id="597" r:id="rId14"/>
    <p:sldId id="598" r:id="rId15"/>
    <p:sldId id="623" r:id="rId16"/>
    <p:sldId id="619" r:id="rId17"/>
    <p:sldId id="620" r:id="rId18"/>
    <p:sldId id="618" r:id="rId19"/>
    <p:sldId id="615" r:id="rId20"/>
    <p:sldId id="665" r:id="rId21"/>
    <p:sldId id="616" r:id="rId22"/>
    <p:sldId id="617" r:id="rId23"/>
    <p:sldId id="599" r:id="rId24"/>
    <p:sldId id="603" r:id="rId25"/>
    <p:sldId id="637" r:id="rId26"/>
    <p:sldId id="638" r:id="rId27"/>
    <p:sldId id="639" r:id="rId28"/>
    <p:sldId id="604" r:id="rId29"/>
    <p:sldId id="605" r:id="rId30"/>
    <p:sldId id="606" r:id="rId31"/>
    <p:sldId id="607" r:id="rId32"/>
    <p:sldId id="608" r:id="rId33"/>
    <p:sldId id="636" r:id="rId34"/>
    <p:sldId id="609" r:id="rId35"/>
    <p:sldId id="610" r:id="rId36"/>
    <p:sldId id="611" r:id="rId37"/>
    <p:sldId id="612" r:id="rId38"/>
    <p:sldId id="613" r:id="rId39"/>
    <p:sldId id="622" r:id="rId40"/>
    <p:sldId id="624" r:id="rId41"/>
    <p:sldId id="625" r:id="rId42"/>
    <p:sldId id="626" r:id="rId43"/>
    <p:sldId id="627" r:id="rId44"/>
    <p:sldId id="628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589" r:id="rId5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260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31DE9D-FD6D-4D7C-B9DB-D3CDC84FBB9E}" type="slidenum">
              <a:rPr lang="en-US" altLang="zh-CN"/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01A26F-E9E9-42C6-9C8E-36205DDA9A33}" type="datetime1">
              <a:rPr lang="zh-CN" alt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789D0-95B6-418C-861A-93BBDB19BB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30EBF4-244A-4141-BA3F-BC7388FDD6CD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  <a:p>
            <a:pPr lvl="1" eaLnBrk="1" latinLnBrk="0" hangingPunct="1"/>
            <a:r>
              <a:rPr kumimoji="0" lang="en-US" altLang="zh-CN" smtClean="0"/>
              <a:t>Second level</a:t>
            </a:r>
            <a:endParaRPr kumimoji="0" lang="en-US" altLang="zh-CN" smtClean="0"/>
          </a:p>
          <a:p>
            <a:pPr lvl="2" eaLnBrk="1" latinLnBrk="0" hangingPunct="1"/>
            <a:r>
              <a:rPr kumimoji="0" lang="en-US" altLang="zh-CN" smtClean="0"/>
              <a:t>Third level</a:t>
            </a:r>
            <a:endParaRPr kumimoji="0" lang="en-US" altLang="zh-CN" smtClean="0"/>
          </a:p>
          <a:p>
            <a:pPr lvl="3" eaLnBrk="1" latinLnBrk="0" hangingPunct="1"/>
            <a:r>
              <a:rPr kumimoji="0" lang="en-US" altLang="zh-CN" smtClean="0"/>
              <a:t>Fourth level</a:t>
            </a:r>
            <a:endParaRPr kumimoji="0" lang="en-US" altLang="zh-CN" smtClean="0"/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57F911-7B1D-4109-89E2-FD9880E73F71}" type="datetime1">
              <a:rPr lang="zh-CN" alt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第四章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E7D579D-E67C-4C58-8D4A-57D0CCE6C47C}" type="slidenum">
              <a:rPr lang="en-US" altLang="zh-CN"/>
            </a:fld>
            <a:endParaRPr lang="en-US" altLang="zh-CN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运算单元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(Functional Units)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ALU = Arithmetic and Logic Unit,</a:t>
            </a:r>
            <a:r>
              <a:rPr lang="zh-CN" altLang="en-US" dirty="0" smtClean="0">
                <a:ea typeface="宋体" panose="02010600030101010101" pitchFamily="2" charset="-122"/>
              </a:rPr>
              <a:t>算术逻辑运算单元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对操作数进行算术和逻辑运算。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常规：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and,or,not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或者特殊的</a:t>
            </a:r>
            <a:r>
              <a:rPr lang="en-US" altLang="zh-CN" dirty="0" err="1" smtClean="0">
                <a:ea typeface="宋体" panose="02010600030101010101" pitchFamily="2" charset="-122"/>
              </a:rPr>
              <a:t>multiply,Division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square root, …)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performs only ADD, AND, 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用于存放操作数、运算中间结果的小容量的临时存储单元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ea typeface="宋体" panose="02010600030101010101" pitchFamily="2" charset="-122"/>
              </a:rPr>
              <a:t>(R0, …, R7)</a:t>
            </a:r>
            <a:r>
              <a:rPr lang="zh-CN" altLang="en-US" dirty="0" smtClean="0">
                <a:ea typeface="宋体" panose="02010600030101010101" pitchFamily="2" charset="-122"/>
              </a:rPr>
              <a:t>的寄存器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字长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运算器支持的操作数的最大宽度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zh-CN" altLang="en-US" dirty="0" smtClean="0">
                <a:ea typeface="宋体" panose="02010600030101010101" pitchFamily="2" charset="-122"/>
              </a:rPr>
              <a:t>寄存器的宽度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08104" y="1844824"/>
          <a:ext cx="34734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104" y="1844824"/>
                        <a:ext cx="3473450" cy="1589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DF3EB70-50F4-4B40-B208-75CC67DCE6D8}" type="slidenum">
              <a:rPr lang="en-US" altLang="zh-CN"/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输入和输出设备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58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输入设备：提供数据给内存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输出设备：负责从内存转换数据给用户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每个输入输出设备具有自己的访问接口，一般是一组专用寄存器。类似内存接口的</a:t>
            </a:r>
            <a:r>
              <a:rPr lang="en-US" altLang="zh-CN" dirty="0" smtClean="0">
                <a:ea typeface="宋体" panose="02010600030101010101" pitchFamily="2" charset="-122"/>
              </a:rPr>
              <a:t>MDR/MAR</a:t>
            </a:r>
            <a:r>
              <a:rPr lang="zh-CN" altLang="en-US" dirty="0" smtClean="0">
                <a:ea typeface="宋体" panose="02010600030101010101" pitchFamily="2" charset="-122"/>
              </a:rPr>
              <a:t>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支持键盘输入：</a:t>
            </a:r>
            <a:r>
              <a:rPr lang="en-US" altLang="zh-CN" dirty="0" smtClean="0">
                <a:ea typeface="宋体" panose="02010600030101010101" pitchFamily="2" charset="-122"/>
              </a:rPr>
              <a:t>keyboard (input)</a:t>
            </a:r>
            <a:r>
              <a:rPr lang="zh-CN" altLang="en-US" dirty="0" smtClean="0">
                <a:ea typeface="宋体" panose="02010600030101010101" pitchFamily="2" charset="-122"/>
              </a:rPr>
              <a:t>和显示输出：</a:t>
            </a:r>
            <a:r>
              <a:rPr lang="en-US" altLang="zh-CN" dirty="0" smtClean="0">
                <a:ea typeface="宋体" panose="02010600030101010101" pitchFamily="2" charset="-122"/>
              </a:rPr>
              <a:t> monitor (output)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keyboard: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</a:t>
            </a:r>
            <a:r>
              <a:rPr lang="en-US" altLang="zh-CN" dirty="0" smtClean="0">
                <a:ea typeface="宋体" panose="02010600030101010101" pitchFamily="2" charset="-122"/>
              </a:rPr>
              <a:t>data register (KBDR) / status register (KBSR)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monitor:</a:t>
            </a:r>
            <a:r>
              <a:rPr lang="zh-CN" altLang="en-US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两个寄存器   </a:t>
            </a:r>
            <a:r>
              <a:rPr lang="en-US" altLang="zh-CN" dirty="0" smtClean="0">
                <a:ea typeface="宋体" panose="02010600030101010101" pitchFamily="2" charset="-122"/>
              </a:rPr>
              <a:t>data register (DDR) /status register (DSR)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设备可同时支持输出和输入功能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disk, network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控制设备访问的程序通常称为设备驱动程序（</a:t>
            </a:r>
            <a:r>
              <a:rPr lang="en-US" altLang="zh-CN" i="1" dirty="0" smtClean="0">
                <a:ea typeface="宋体" panose="02010600030101010101" pitchFamily="2" charset="-122"/>
              </a:rPr>
              <a:t>driver</a:t>
            </a:r>
            <a:r>
              <a:rPr lang="zh-CN" altLang="en-US" i="1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588224" y="692696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88224" y="692696"/>
                        <a:ext cx="1287463" cy="1516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856537" y="692696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orelDRAW" r:id="rId3" imgW="9525" imgH="9525" progId="">
                  <p:embed/>
                </p:oleObj>
              </mc:Choice>
              <mc:Fallback>
                <p:oleObj name="CorelDRAW" r:id="rId3" imgW="9525" imgH="9525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6537" y="692696"/>
                        <a:ext cx="1287463" cy="1516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314407A-3D1B-4C0B-8B3C-EF0EF539D5A5}" type="slidenum">
              <a:rPr lang="en-US" altLang="zh-CN"/>
            </a:fld>
            <a:endParaRPr lang="en-US" altLang="zh-CN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协同其他所有单元之间的工作。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两个重要的寄存器：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指令寄存器：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Register</a:t>
            </a:r>
            <a:r>
              <a:rPr lang="en-US" altLang="zh-CN" dirty="0" smtClean="0">
                <a:ea typeface="宋体" panose="02010600030101010101" pitchFamily="2" charset="-122"/>
              </a:rPr>
              <a:t> (IR) </a:t>
            </a:r>
            <a:r>
              <a:rPr lang="zh-CN" altLang="en-US" dirty="0" smtClean="0">
                <a:ea typeface="宋体" panose="02010600030101010101" pitchFamily="2" charset="-122"/>
              </a:rPr>
              <a:t>存放当前执行指令的内容。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程序寄存器：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en-US" altLang="zh-CN" dirty="0" smtClean="0">
                <a:ea typeface="宋体" panose="02010600030101010101" pitchFamily="2" charset="-122"/>
              </a:rPr>
              <a:t> (PC) </a:t>
            </a:r>
            <a:r>
              <a:rPr lang="zh-CN" altLang="en-US" dirty="0" smtClean="0">
                <a:ea typeface="宋体" panose="02010600030101010101" pitchFamily="2" charset="-122"/>
              </a:rPr>
              <a:t>存放下一条要执行指令的地址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自加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   当指令顺序执行时，由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PC+1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产生下一条指令的地址；</a:t>
            </a:r>
            <a:endParaRPr lang="zh-CN" altLang="en-US" sz="1800" b="1" dirty="0" smtClean="0">
              <a:solidFill>
                <a:schemeClr val="tx2"/>
              </a:solidFill>
            </a:endParaRPr>
          </a:p>
          <a:p>
            <a:pPr marL="713105" lvl="1" indent="-259080"/>
            <a:r>
              <a:rPr lang="zh-CN" altLang="en-US" sz="1800" b="1" dirty="0" smtClean="0">
                <a:solidFill>
                  <a:schemeClr val="tx2"/>
                </a:solidFill>
              </a:rPr>
              <a:t>可改写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: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转移地址</a:t>
            </a:r>
            <a:r>
              <a:rPr lang="zh-CN" altLang="en-US" sz="18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PC</a:t>
            </a:r>
            <a:r>
              <a:rPr lang="zh-CN" altLang="en-US" sz="1800" b="1" dirty="0" smtClean="0">
                <a:solidFill>
                  <a:schemeClr val="tx2"/>
                </a:solidFill>
              </a:rPr>
              <a:t>作为下一条指令的地址。</a:t>
            </a:r>
            <a:endParaRPr lang="zh-CN" altLang="en-US" sz="1800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chemeClr val="tx2"/>
                </a:solidFill>
              </a:rPr>
              <a:t>控制器的功能就是控制指令的执行过程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 </a:t>
            </a:r>
            <a:endParaRPr lang="zh-CN" altLang="en-US" sz="2800" b="1" dirty="0" smtClean="0">
              <a:solidFill>
                <a:srgbClr val="FF6600"/>
              </a:solidFill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91680" y="1772816"/>
          <a:ext cx="46894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80" y="1772816"/>
                        <a:ext cx="4689475" cy="1192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附录：</a:t>
            </a:r>
            <a:r>
              <a:rPr lang="en-US" altLang="zh-CN" dirty="0" smtClean="0"/>
              <a:t>P370)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6943371" y="785664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8459" y="404664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运算器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96336" y="4437112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7380312" y="4797152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64088" y="6309320"/>
            <a:ext cx="1114408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输入设备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508104" y="6021288"/>
            <a:ext cx="360040" cy="288032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7738" y="5517232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存储器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59632" y="5661248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536" y="270892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控制器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1287430" y="2852936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PC,IR</a:t>
            </a:r>
            <a:r>
              <a:rPr lang="zh-CN" altLang="en-US" dirty="0" smtClean="0"/>
              <a:t>寄存器和控制逻辑有限状态机</a:t>
            </a:r>
            <a:r>
              <a:rPr lang="en-US" altLang="zh-CN" dirty="0" smtClean="0"/>
              <a:t>FSM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3608" y="0"/>
            <a:ext cx="6423049" cy="638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诺伊曼模型的核心思想：程序和数据都是以</a:t>
            </a:r>
            <a:r>
              <a:rPr lang="en-US" altLang="zh-CN" dirty="0" smtClean="0"/>
              <a:t>bit</a:t>
            </a:r>
            <a:r>
              <a:rPr lang="zh-CN" altLang="en-US" dirty="0" smtClean="0"/>
              <a:t>流的方式存放在计算机内存中，程序在控制单元的控制下，依次完成指令的读取和执行。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236C6CF9-5F52-4B9D-9FE1-5F31841018B7}" type="slidenum">
              <a:rPr lang="en-US" altLang="zh-CN"/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05800" cy="55446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指令是由硬件电路直接完成的计算机执行的最小单位。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指令由两部分组成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操作码 </a:t>
            </a:r>
            <a:r>
              <a:rPr lang="en-US" altLang="zh-CN" sz="2000" i="1" u="sng" dirty="0" err="1" smtClean="0">
                <a:ea typeface="宋体" panose="02010600030101010101" pitchFamily="2" charset="-122"/>
              </a:rPr>
              <a:t>opcode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   指示指令具体做什么操作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操作数 </a:t>
            </a:r>
            <a:r>
              <a:rPr lang="en-US" altLang="zh-CN" sz="2000" i="1" u="sng" dirty="0" smtClean="0">
                <a:ea typeface="宋体" panose="02010600030101010101" pitchFamily="2" charset="-122"/>
              </a:rPr>
              <a:t>operands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指令实质是一串二进制代码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指令的助记形式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ADD R1,R2,R3     ADD R1,R2,1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panose="02010600030101010101" pitchFamily="2" charset="-122"/>
              </a:rPr>
              <a:t>16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或者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32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位（指令字长）</a:t>
            </a:r>
            <a:r>
              <a:rPr lang="en-US" altLang="zh-CN" sz="2000" b="0" dirty="0" smtClean="0">
                <a:ea typeface="宋体" panose="02010600030101010101" pitchFamily="2" charset="-122"/>
              </a:rPr>
              <a:t>.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控制单元负责具体解释每条指令并</a:t>
            </a:r>
            <a:r>
              <a:rPr lang="zh-CN" altLang="en-US" sz="2000" dirty="0" smtClean="0">
                <a:ea typeface="宋体" panose="02010600030101010101" pitchFamily="2" charset="-122"/>
              </a:rPr>
              <a:t>产生控制信号协调其它部件来完成指令执行。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指令的执行具有原子性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Set Architecture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(ISA)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冯</a:t>
            </a:r>
            <a:r>
              <a:rPr lang="en-US" altLang="zh-CN" dirty="0" smtClean="0">
                <a:sym typeface="+mn-ea"/>
              </a:rPr>
              <a:t>.</a:t>
            </a:r>
            <a:r>
              <a:rPr lang="zh-CN" altLang="en-US" dirty="0" smtClean="0">
                <a:sym typeface="+mn-ea"/>
              </a:rPr>
              <a:t>诺伊曼模型：五大部件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逻辑电路的设计方法</a:t>
            </a:r>
            <a:endParaRPr lang="zh-CN" altLang="en-US" dirty="0" smtClean="0">
              <a:sym typeface="+mn-ea"/>
            </a:endParaRPr>
          </a:p>
          <a:p>
            <a:r>
              <a:rPr lang="zh-CN" altLang="en-US"/>
              <a:t>指令以及指令的执行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内容回顾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2DFE0D7-64A6-4962-84B2-F59DF65C0620}" type="slidenum">
              <a:rPr lang="en-US" altLang="zh-CN"/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sz="2800" dirty="0" smtClean="0">
                <a:ea typeface="宋体" panose="02010600030101010101" pitchFamily="2" charset="-122"/>
              </a:rPr>
              <a:t>指令字长 ：</a:t>
            </a:r>
            <a:r>
              <a:rPr lang="en-US" altLang="zh-CN" sz="2800" dirty="0" smtClean="0">
                <a:ea typeface="宋体" panose="02010600030101010101" pitchFamily="2" charset="-122"/>
              </a:rPr>
              <a:t>16bit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高四位</a:t>
            </a:r>
            <a:r>
              <a:rPr lang="en-US" altLang="zh-CN" dirty="0" smtClean="0">
                <a:ea typeface="宋体" panose="02010600030101010101" pitchFamily="2" charset="-122"/>
              </a:rPr>
              <a:t>bits [15:12]</a:t>
            </a:r>
            <a:r>
              <a:rPr lang="zh-CN" altLang="en-US" dirty="0" smtClean="0">
                <a:ea typeface="宋体" panose="02010600030101010101" pitchFamily="2" charset="-122"/>
              </a:rPr>
              <a:t>编码指令的操作码，最多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条指令。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运算单元具有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位的寄存器</a:t>
            </a:r>
            <a:r>
              <a:rPr lang="en-US" altLang="zh-CN" dirty="0" smtClean="0">
                <a:ea typeface="宋体" panose="02010600030101010101" pitchFamily="2" charset="-122"/>
              </a:rPr>
              <a:t> (R0-R7) </a:t>
            </a:r>
            <a:r>
              <a:rPr lang="zh-CN" altLang="en-US" dirty="0" smtClean="0">
                <a:ea typeface="宋体" panose="02010600030101010101" pitchFamily="2" charset="-122"/>
              </a:rPr>
              <a:t>用来暂存操作数和计算中间结果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可用三位二进制数编码每个寄存器。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指令编码：目的操作数和源操作数都在寄存器中。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899592" y="5877272"/>
            <a:ext cx="636587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contents of R2 to the contents of R6,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and store the result in R6.”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BE2E75-62AC-43E4-86B3-43049D5CB37D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043608" y="1052736"/>
            <a:ext cx="216597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87624" y="1628800"/>
            <a:ext cx="18950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539552" y="2348880"/>
            <a:ext cx="31531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068388" y="3213100"/>
            <a:ext cx="178125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828800" y="4559300"/>
            <a:ext cx="6735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1506538" y="5435600"/>
            <a:ext cx="11917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1115616" y="6165304"/>
            <a:ext cx="18710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923928" y="1124744"/>
            <a:ext cx="31099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ea typeface="宋体" panose="02010600030101010101" pitchFamily="2" charset="-122"/>
              </a:rPr>
              <a:t>compute the </a:t>
            </a:r>
            <a:r>
              <a:rPr lang="en-US" altLang="zh-CN" sz="1800" dirty="0" err="1">
                <a:ea typeface="宋体" panose="02010600030101010101" pitchFamily="2" charset="-122"/>
              </a:rPr>
              <a:t>fibonacci</a:t>
            </a:r>
            <a:r>
              <a:rPr lang="en-US" altLang="zh-CN" sz="1800" dirty="0">
                <a:ea typeface="宋体" panose="02010600030101010101" pitchFamily="2" charset="-122"/>
              </a:rPr>
              <a:t> sequence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898900" y="1612900"/>
            <a:ext cx="3476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++) {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 = a[i-1]+a[i-2];}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995936" y="2132856"/>
            <a:ext cx="23796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add  r2, r2, r1;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4002088" y="2895600"/>
            <a:ext cx="2465387" cy="1320800"/>
            <a:chOff x="3168" y="1770"/>
            <a:chExt cx="1680" cy="966"/>
          </a:xfrm>
        </p:grpSpPr>
        <p:sp>
          <p:nvSpPr>
            <p:cNvPr id="10319" name="Freeform 14"/>
            <p:cNvSpPr/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192 h 577"/>
                <a:gd name="T4" fmla="*/ 96 w 193"/>
                <a:gd name="T5" fmla="*/ 288 h 577"/>
                <a:gd name="T6" fmla="*/ 0 w 193"/>
                <a:gd name="T7" fmla="*/ 384 h 577"/>
                <a:gd name="T8" fmla="*/ 0 w 193"/>
                <a:gd name="T9" fmla="*/ 576 h 577"/>
                <a:gd name="T10" fmla="*/ 192 w 193"/>
                <a:gd name="T11" fmla="*/ 384 h 577"/>
                <a:gd name="T12" fmla="*/ 192 w 193"/>
                <a:gd name="T13" fmla="*/ 192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10328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/>
              <a:p>
                <a:pPr algn="ctr" eaLnBrk="0" hangingPunct="0"/>
                <a:endParaRPr lang="zh-CN" altLang="zh-CN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9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ea typeface="宋体" panose="02010600030101010101" pitchFamily="2" charset="-122"/>
                  </a:rPr>
                  <a:t>registers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2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3378200" y="4300538"/>
            <a:ext cx="1731963" cy="1308100"/>
            <a:chOff x="1292" y="3005"/>
            <a:chExt cx="1873" cy="1339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10315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6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10310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1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1030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07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A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2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B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3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4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/>
          <p:nvPr/>
        </p:nvGrpSpPr>
        <p:grpSpPr bwMode="auto">
          <a:xfrm>
            <a:off x="4644008" y="5085184"/>
            <a:ext cx="2855913" cy="1573213"/>
            <a:chOff x="2690" y="1148"/>
            <a:chExt cx="2306" cy="1131"/>
          </a:xfrm>
        </p:grpSpPr>
        <p:grpSp>
          <p:nvGrpSpPr>
            <p:cNvPr id="9" name="Group 58"/>
            <p:cNvGrpSpPr/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10" name="Group 59"/>
              <p:cNvGrpSpPr/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10282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1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0"/>
            <p:cNvGrpSpPr/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10271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7"/>
            <p:cNvGrpSpPr/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10266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258" name="Text Box 88"/>
          <p:cNvSpPr txBox="1">
            <a:spLocks noChangeArrowheads="1"/>
          </p:cNvSpPr>
          <p:nvPr/>
        </p:nvSpPr>
        <p:spPr bwMode="auto">
          <a:xfrm>
            <a:off x="395536" y="188640"/>
            <a:ext cx="7632848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计算机系统的抽象层次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8A3CC8F-CA89-4D10-957E-6C99AE38E209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LDR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002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从内存读数据到寄存器中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指令中访问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位地址的方法：使用基址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偏移的模式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位基地址预先存放在指定的基址寄存器中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</a:t>
            </a:r>
            <a:r>
              <a:rPr lang="en-US" altLang="zh-CN" dirty="0" smtClean="0">
                <a:ea typeface="宋体" panose="02010600030101010101" pitchFamily="2" charset="-122"/>
              </a:rPr>
              <a:t>—---</a:t>
            </a:r>
            <a:r>
              <a:rPr lang="zh-CN" altLang="en-US" dirty="0" smtClean="0">
                <a:ea typeface="宋体" panose="02010600030101010101" pitchFamily="2" charset="-122"/>
              </a:rPr>
              <a:t>得到访问的内存地址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：从计算得到的内存地址读取内容到目标地址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14400" y="5029200"/>
            <a:ext cx="6586538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“Add the value 6 to the contents of R3 to form a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memory address.  Load the contents of that </a:t>
            </a:r>
            <a:endParaRPr lang="en-US" altLang="zh-CN" i="1" dirty="0">
              <a:ea typeface="宋体" panose="02010600030101010101" pitchFamily="2" charset="-122"/>
            </a:endParaRPr>
          </a:p>
          <a:p>
            <a:pPr algn="l"/>
            <a:r>
              <a:rPr lang="en-US" altLang="zh-CN" i="1" dirty="0">
                <a:ea typeface="宋体" panose="02010600030101010101" pitchFamily="2" charset="-122"/>
              </a:rPr>
              <a:t>memory location to R2.”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971800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56A1287F-0FE8-4E11-AACF-78997D30EBCA}" type="slidenum">
              <a:rPr lang="en-US" altLang="zh-CN"/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指令周期的六个步骤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3C44FA2-09DE-419A-B0E9-57E5E4987BAB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从内存中取下一条指令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地址存放在</a:t>
            </a:r>
            <a:r>
              <a:rPr lang="en-US" altLang="zh-CN" sz="3200" dirty="0" smtClean="0">
                <a:ea typeface="宋体" panose="02010600030101010101" pitchFamily="2" charset="-122"/>
              </a:rPr>
              <a:t> PC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) </a:t>
            </a:r>
            <a:r>
              <a:rPr lang="zh-CN" altLang="en-US" sz="3200" dirty="0" smtClean="0">
                <a:ea typeface="宋体" panose="02010600030101010101" pitchFamily="2" charset="-122"/>
              </a:rPr>
              <a:t>到指令寄存器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 (IR)</a:t>
            </a:r>
            <a:r>
              <a:rPr lang="zh-CN" altLang="en-US" sz="3200" dirty="0" smtClean="0"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把</a:t>
            </a:r>
            <a:r>
              <a:rPr lang="en-US" altLang="zh-CN" sz="3200" dirty="0" smtClean="0">
                <a:ea typeface="宋体" panose="02010600030101010101" pitchFamily="2" charset="-122"/>
              </a:rPr>
              <a:t>PC</a:t>
            </a:r>
            <a:r>
              <a:rPr lang="zh-CN" altLang="en-US" sz="3200" dirty="0" smtClean="0">
                <a:ea typeface="宋体" panose="02010600030101010101" pitchFamily="2" charset="-122"/>
              </a:rPr>
              <a:t>中存放的内容拷贝到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ea typeface="宋体" panose="02010600030101010101" pitchFamily="2" charset="-122"/>
              </a:rPr>
              <a:t>内存的</a:t>
            </a:r>
            <a:r>
              <a:rPr lang="en-US" altLang="zh-CN" sz="3200" dirty="0" smtClean="0">
                <a:ea typeface="宋体" panose="02010600030101010101" pitchFamily="2" charset="-122"/>
              </a:rPr>
              <a:t>MAR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给内存发读信号。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拷贝</a:t>
            </a:r>
            <a:r>
              <a:rPr lang="en-US" altLang="zh-CN" sz="3200" dirty="0" smtClean="0">
                <a:ea typeface="宋体" panose="02010600030101010101" pitchFamily="2" charset="-122"/>
              </a:rPr>
              <a:t>MDR</a:t>
            </a:r>
            <a:r>
              <a:rPr lang="zh-CN" altLang="en-US" sz="3200" dirty="0" smtClean="0">
                <a:ea typeface="宋体" panose="02010600030101010101" pitchFamily="2" charset="-122"/>
              </a:rPr>
              <a:t>的内容到</a:t>
            </a:r>
            <a:r>
              <a:rPr lang="en-US" altLang="zh-CN" sz="3200" dirty="0" smtClean="0">
                <a:ea typeface="宋体" panose="02010600030101010101" pitchFamily="2" charset="-122"/>
              </a:rPr>
              <a:t>IR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PC=PC+1,PC</a:t>
            </a:r>
            <a:r>
              <a:rPr lang="zh-CN" altLang="en-US" sz="3200" dirty="0" smtClean="0">
                <a:ea typeface="宋体" panose="02010600030101010101" pitchFamily="2" charset="-122"/>
              </a:rPr>
              <a:t>指向下一条待执行的指令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59DC12C-C1BC-44E6-BA39-CC03C3E0D8C2}" type="slidenum">
              <a:rPr lang="en-US" altLang="zh-CN"/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DECODE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首先从指令中识别操作码（</a:t>
            </a:r>
            <a:r>
              <a:rPr lang="en-US" altLang="zh-CN" dirty="0" err="1" smtClean="0">
                <a:ea typeface="宋体" panose="02010600030101010101" pitchFamily="2" charset="-122"/>
              </a:rPr>
              <a:t>opcode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：指令的高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位总是操作码。利用一个</a:t>
            </a:r>
            <a:r>
              <a:rPr lang="en-US" altLang="zh-CN" dirty="0" smtClean="0">
                <a:ea typeface="宋体" panose="02010600030101010101" pitchFamily="2" charset="-122"/>
              </a:rPr>
              <a:t> 4-to-16 </a:t>
            </a:r>
            <a:r>
              <a:rPr lang="zh-CN" altLang="en-US" dirty="0" smtClean="0">
                <a:ea typeface="宋体" panose="02010600030101010101" pitchFamily="2" charset="-122"/>
              </a:rPr>
              <a:t>译码器对操作码译码，有效对应的控制线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根据操作码，确定对应的操作数。操作码不同，需要的操作数和定义不同。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LDR, </a:t>
            </a:r>
            <a:r>
              <a:rPr lang="zh-CN" altLang="en-US" dirty="0" smtClean="0">
                <a:ea typeface="宋体" panose="02010600030101010101" pitchFamily="2" charset="-122"/>
              </a:rPr>
              <a:t>最后六位是地址偏移 （</a:t>
            </a:r>
            <a:r>
              <a:rPr lang="en-US" altLang="zh-CN" dirty="0" smtClean="0">
                <a:ea typeface="宋体" panose="02010600030101010101" pitchFamily="2" charset="-122"/>
              </a:rPr>
              <a:t>offset)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ADD, </a:t>
            </a:r>
            <a:r>
              <a:rPr lang="zh-CN" altLang="en-US" dirty="0" smtClean="0">
                <a:ea typeface="宋体" panose="02010600030101010101" pitchFamily="2" charset="-122"/>
              </a:rPr>
              <a:t>最后三位定义了参与运算的第二个源操作数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EDA8EBE4-CD10-444E-A27A-4117B8BBC1B6}" type="slidenum">
              <a:rPr lang="en-US" altLang="zh-CN"/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EVALUATE ADDRESS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在指令中通常无法直接给出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间接寻址：基址存放在寄存器中，通过基址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r>
              <a:rPr lang="en-US" altLang="zh-CN" dirty="0" smtClean="0">
                <a:ea typeface="宋体" panose="02010600030101010101" pitchFamily="2" charset="-122"/>
              </a:rPr>
              <a:t>(as in 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相对寻址：在指令地址的基础上加偏移。通过</a:t>
            </a:r>
            <a:r>
              <a:rPr lang="en-US" altLang="zh-CN" dirty="0" smtClean="0">
                <a:ea typeface="宋体" panose="02010600030101010101" pitchFamily="2" charset="-122"/>
              </a:rPr>
              <a:t>PC+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立即地址：偏移</a:t>
            </a:r>
            <a:r>
              <a:rPr lang="en-US" altLang="zh-CN" dirty="0" smtClean="0">
                <a:ea typeface="宋体" panose="02010600030101010101" pitchFamily="2" charset="-122"/>
              </a:rPr>
              <a:t>+0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EA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39F49383-2CDC-4F0E-A396-B0D5923D1B2B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 OPERANDS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数据存放地点：寄存器，内存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根据寄存器地址或计算得到的内存地址读取操作数。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data from memory (LDR)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data from register file (ADD)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OP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13A6370-2CD7-49D8-9EBB-BFDC1A743C62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基于得到的操作数完成操作码制定的操作。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把操作数送到</a:t>
            </a:r>
            <a:r>
              <a:rPr lang="en-US" altLang="zh-CN" dirty="0" smtClean="0">
                <a:ea typeface="宋体" panose="02010600030101010101" pitchFamily="2" charset="-122"/>
              </a:rPr>
              <a:t> ALU</a:t>
            </a:r>
            <a:r>
              <a:rPr lang="zh-CN" altLang="en-US" dirty="0" smtClean="0">
                <a:ea typeface="宋体" panose="02010600030101010101" pitchFamily="2" charset="-122"/>
              </a:rPr>
              <a:t>，发加操作信号（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什么也不做：数据转移类指令</a:t>
            </a:r>
            <a:r>
              <a:rPr lang="en-US" altLang="zh-CN" dirty="0" smtClean="0">
                <a:ea typeface="宋体" panose="02010600030101010101" pitchFamily="2" charset="-122"/>
              </a:rPr>
              <a:t>(e.g., for loads and stores)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EX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4B5FCE74-2606-4F0B-89C2-1337A09D7ACE}" type="slidenum">
              <a:rPr lang="en-US" altLang="zh-CN"/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计算机系统微结构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38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计算机执行任务应该分成几个部件，每个部件如何协调工作。每个部件如何采用逻辑电路设计。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抽象层次：电路级</a:t>
            </a:r>
            <a:r>
              <a:rPr lang="en-US" altLang="zh-CN" dirty="0" smtClean="0">
                <a:ea typeface="宋体" panose="02010600030101010101" pitchFamily="2" charset="-122"/>
              </a:rPr>
              <a:t>--》</a:t>
            </a:r>
            <a:r>
              <a:rPr lang="zh-CN" altLang="en-US" dirty="0" smtClean="0">
                <a:ea typeface="宋体" panose="02010600030101010101" pitchFamily="2" charset="-122"/>
              </a:rPr>
              <a:t>部件级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诺伊曼最早将二进制引入计算机应用，并定义了计算机的五大组成部件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诺伊曼模型：计算机处理和程序执行的基础模型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诺依曼机的特征</a:t>
            </a:r>
            <a:endParaRPr lang="zh-CN" altLang="en-US" dirty="0" smtClean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⑴计算机应由运算器、控制器、存储器、输入设备和输出设备五大部件组成；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⑵计算机中采用二进制来表示指令和数据；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⑶采用存储程序方式，计算机能自动逐条取出指令并执行程序。</a:t>
            </a:r>
            <a:endParaRPr lang="en-US" altLang="zh-CN" dirty="0" smtClean="0"/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0C6CABEB-63A5-4A4A-BAFD-B903ED0200A6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STORE RESULT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把运算结果存放到目标地点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类指令的执行结果是存放在存储器中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写地址到</a:t>
            </a:r>
            <a:r>
              <a:rPr lang="en-US" altLang="zh-CN" dirty="0" smtClean="0">
                <a:ea typeface="宋体" panose="02010600030101010101" pitchFamily="2" charset="-122"/>
              </a:rPr>
              <a:t> MAR</a:t>
            </a:r>
            <a:r>
              <a:rPr lang="zh-CN" altLang="en-US" dirty="0" smtClean="0">
                <a:ea typeface="宋体" panose="02010600030101010101" pitchFamily="2" charset="-122"/>
              </a:rPr>
              <a:t>寄存器中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要写的数据送到</a:t>
            </a:r>
            <a:r>
              <a:rPr lang="en-US" altLang="zh-CN" dirty="0" smtClean="0">
                <a:ea typeface="宋体" panose="02010600030101010101" pitchFamily="2" charset="-122"/>
              </a:rPr>
              <a:t> MDR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发写信号给内存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60648"/>
            <a:ext cx="61817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CA6DF7A-09E7-4EA5-8624-12918BB04862}" type="slidenum">
              <a:rPr lang="en-US" altLang="zh-CN"/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改变指令执行顺序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534400" cy="4835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指令的顺序执行：在</a:t>
            </a:r>
            <a:r>
              <a:rPr lang="en-US" altLang="zh-CN" dirty="0" smtClean="0">
                <a:ea typeface="宋体" panose="02010600030101010101" pitchFamily="2" charset="-122"/>
              </a:rPr>
              <a:t>FETCH </a:t>
            </a:r>
            <a:r>
              <a:rPr lang="zh-CN" altLang="en-US" dirty="0" smtClean="0">
                <a:ea typeface="宋体" panose="02010600030101010101" pitchFamily="2" charset="-122"/>
              </a:rPr>
              <a:t>阶段的最后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PC=PC+1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控制指令：可以改写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寄存器的内容。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无条件跳转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值到目标地址。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条件跳转：分支指令等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值取决于跳转条件是否成立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FE09D84-EA6F-48E2-8D47-4B9C3C3410F9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 LC-3 JMP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</a:t>
            </a:r>
            <a:r>
              <a:rPr lang="en-US" altLang="zh-CN" dirty="0" smtClean="0">
                <a:ea typeface="宋体" panose="02010600030101010101" pitchFamily="2" charset="-122"/>
              </a:rPr>
              <a:t> PC </a:t>
            </a:r>
            <a:r>
              <a:rPr lang="zh-CN" altLang="en-US" dirty="0" smtClean="0">
                <a:ea typeface="宋体" panose="02010600030101010101" pitchFamily="2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99592" y="5373216"/>
            <a:ext cx="53006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i="1" dirty="0">
                <a:ea typeface="宋体" panose="02010600030101010101" pitchFamily="2" charset="-122"/>
              </a:rPr>
              <a:t>“Load the contents of R3 into the PC.”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9AF0CDA8-D7C8-4B08-8144-096977308704}" type="slidenum">
              <a:rPr lang="en-US" altLang="zh-CN"/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指令和数据一样，要按固定的格式进行二进制编码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三种类型的指令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计算型指令</a:t>
            </a:r>
            <a:r>
              <a:rPr lang="en-US" altLang="zh-CN" dirty="0" smtClean="0">
                <a:ea typeface="宋体" panose="02010600030101010101" pitchFamily="2" charset="-122"/>
              </a:rPr>
              <a:t>(ADD, AND, …)</a:t>
            </a:r>
            <a:r>
              <a:rPr lang="zh-CN" altLang="en-US" dirty="0" smtClean="0">
                <a:ea typeface="宋体" panose="02010600030101010101" pitchFamily="2" charset="-122"/>
              </a:rPr>
              <a:t> ，操作数一般都在寄存器中。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数据移动指令</a:t>
            </a:r>
            <a:r>
              <a:rPr lang="en-US" altLang="zh-CN" dirty="0" smtClean="0">
                <a:ea typeface="宋体" panose="02010600030101010101" pitchFamily="2" charset="-122"/>
              </a:rPr>
              <a:t>(LD, ST, …)</a:t>
            </a:r>
            <a:r>
              <a:rPr lang="zh-CN" altLang="en-US" dirty="0" smtClean="0">
                <a:ea typeface="宋体" panose="02010600030101010101" pitchFamily="2" charset="-122"/>
              </a:rPr>
              <a:t>，负责从寄存器和内存之间的数据转移。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r>
              <a:rPr lang="en-US" altLang="zh-CN" dirty="0" smtClean="0">
                <a:ea typeface="宋体" panose="02010600030101010101" pitchFamily="2" charset="-122"/>
              </a:rPr>
              <a:t>(JMP, </a:t>
            </a:r>
            <a:r>
              <a:rPr lang="en-US" altLang="zh-CN" dirty="0" err="1" smtClean="0">
                <a:ea typeface="宋体" panose="02010600030101010101" pitchFamily="2" charset="-122"/>
              </a:rPr>
              <a:t>BRnz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  <a:r>
              <a:rPr lang="zh-CN" altLang="en-US" dirty="0" smtClean="0">
                <a:ea typeface="宋体" panose="02010600030101010101" pitchFamily="2" charset="-122"/>
              </a:rPr>
              <a:t> ，根据条件改变指令执行顺序。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指令执行的六个基本步骤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D  EA  OP  EX  S</a:t>
            </a:r>
            <a:endParaRPr lang="en-US" altLang="zh-CN" sz="3200" b="0" dirty="0" smtClean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8191A7CF-2158-4254-8824-D3C77D6D9E2F}" type="slidenum">
              <a:rPr lang="en-US" altLang="zh-CN"/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控制单元的控制状态机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控制单元是一个时序电路状态机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以下是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状态机的示意图。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276600" y="5943600"/>
            <a:ext cx="4589463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anose="02010600030101010101" pitchFamily="2" charset="-122"/>
              </a:rPr>
              <a:t>A more complete state diagram is in Appendix C.</a:t>
            </a:r>
            <a:endParaRPr lang="en-US" altLang="zh-CN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It will be more understandable after Chapter 5.</a:t>
            </a:r>
            <a:endParaRPr lang="en-US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771AB-0D03-47D6-B27E-B6E618951E19}" type="slidenum">
              <a:rPr lang="en-US" altLang="zh-CN"/>
            </a:fld>
            <a:endParaRPr lang="en-US" altLang="zh-CN"/>
          </a:p>
        </p:txBody>
      </p:sp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停机操作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 smtClean="0">
                <a:ea typeface="宋体" panose="02010600030101010101" pitchFamily="2" charset="-122"/>
              </a:rPr>
              <a:t>不是执行程序的指令，就是执行操作系统的指令。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sz="2700" dirty="0" smtClean="0">
              <a:ea typeface="宋体" panose="02010600030101010101" pitchFamily="2" charset="-122"/>
            </a:endParaRPr>
          </a:p>
          <a:p>
            <a:pPr marL="365760" lvl="1" indent="-255905">
              <a:spcBef>
                <a:spcPts val="400"/>
              </a:spcBef>
              <a:buSzPct val="68000"/>
              <a:buFont typeface="Wingdings 3" panose="05040102010807070707"/>
              <a:buChar char=""/>
            </a:pPr>
            <a:r>
              <a:rPr lang="zh-CN" altLang="en-US" sz="2700" dirty="0" smtClean="0">
                <a:ea typeface="宋体" panose="02010600030101010101" pitchFamily="2" charset="-122"/>
              </a:rPr>
              <a:t>系统停机的方法：停止时钟（</a:t>
            </a:r>
            <a:r>
              <a:rPr lang="en-US" altLang="zh-CN" sz="2700" dirty="0" smtClean="0">
                <a:ea typeface="宋体" panose="02010600030101010101" pitchFamily="2" charset="-122"/>
              </a:rPr>
              <a:t>S=1,R=0</a:t>
            </a:r>
            <a:r>
              <a:rPr lang="zh-CN" altLang="en-US" sz="2700" dirty="0" smtClean="0">
                <a:ea typeface="宋体" panose="02010600030101010101" pitchFamily="2" charset="-122"/>
              </a:rPr>
              <a:t>）。控制单元状态机是在时钟变化控制下进行状态切换，时钟停止，状态机停止工作，终止的指令的执行。</a:t>
            </a:r>
            <a:endParaRPr lang="en-US" altLang="zh-CN" sz="2700" dirty="0" smtClean="0">
              <a:ea typeface="宋体" panose="02010600030101010101" pitchFamily="2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3808" y="4365104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ADD23-71AF-4B9F-A8B1-B0CE22650095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</a:t>
            </a:r>
            <a:r>
              <a:rPr lang="en-US" altLang="zh-CN" smtClean="0">
                <a:cs typeface="Times New Roman" panose="02020603050405020304" pitchFamily="18" charset="0"/>
              </a:rPr>
              <a:t>×4) + (5×7)?</a:t>
            </a:r>
            <a:endParaRPr lang="en-US" altLang="zh-CN" smtClean="0">
              <a:cs typeface="Times New Roman" panose="02020603050405020304" pitchFamily="18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3 </a:t>
            </a:r>
            <a:r>
              <a:rPr lang="en-US" altLang="zh-CN" sz="2400" smtClean="0">
                <a:cs typeface="Times New Roman" panose="02020603050405020304" pitchFamily="18" charset="0"/>
              </a:rPr>
              <a:t>×4 =12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5 ×7=35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12+35 = 47</a:t>
            </a:r>
            <a:endParaRPr lang="en-US" altLang="zh-CN" sz="2400" smtClean="0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1900238"/>
          <a:ext cx="5105400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" imgW="3790950" imgH="2533650" progId="PBrush">
                  <p:embed/>
                </p:oleObj>
              </mc:Choice>
              <mc:Fallback>
                <p:oleObj name="位图图像" r:id="rId1" imgW="3790950" imgH="2533650" progId="PBrush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1900238"/>
                        <a:ext cx="5105400" cy="3411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45A8A-FD1C-4A66-8B24-FC4931843D3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8435" name="Picture 2" descr="sdram_dimm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92775" y="2286000"/>
            <a:ext cx="175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580112" y="1412776"/>
            <a:ext cx="1905000" cy="411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457200" indent="-457200">
              <a:spcBef>
                <a:spcPct val="20000"/>
              </a:spcBef>
              <a:buFontTx/>
              <a:buAutoNum type="arabicPlain" startAt="3"/>
            </a:pPr>
            <a:r>
              <a:rPr lang="en-US" altLang="zh-CN" sz="1400" b="0" dirty="0"/>
              <a:t> 4     5     7</a:t>
            </a: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3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4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5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7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两数相加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endParaRPr lang="zh-CN" altLang="en-US" sz="2000" b="0" dirty="0"/>
          </a:p>
        </p:txBody>
      </p:sp>
      <p:pic>
        <p:nvPicPr>
          <p:cNvPr id="18437" name="Picture 4" descr="cpu_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838" y="2876550"/>
            <a:ext cx="15954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1082675" y="2514600"/>
            <a:ext cx="26670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378075" y="4343400"/>
            <a:ext cx="76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 = 12</a:t>
            </a:r>
            <a:endParaRPr lang="en-US" altLang="zh-CN" b="0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两数相加</a:t>
            </a:r>
            <a:endParaRPr lang="zh-CN" altLang="en-US" b="0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419225" y="3116263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endParaRPr lang="zh-CN" altLang="en-US" b="0"/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739900" y="4343400"/>
            <a:ext cx="60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2058988" y="4343400"/>
            <a:ext cx="533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539875" y="4343400"/>
            <a:ext cx="457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1419225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868144" y="1772816"/>
            <a:ext cx="371896" cy="52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12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13874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2073275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1716088" y="43434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2454275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35</a:t>
            </a:r>
            <a:endParaRPr lang="en-US" altLang="zh-CN" b="0"/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4114800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372200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35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1463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12</a:t>
            </a:r>
            <a:endParaRPr lang="en-US" altLang="zh-CN" b="0"/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2225675" y="4411663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35</a:t>
            </a:r>
            <a:endParaRPr lang="en-US" altLang="zh-CN" b="0"/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1844675" y="4419600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+</a:t>
            </a:r>
            <a:endParaRPr lang="en-US" altLang="zh-CN" b="0"/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2711450" y="4411663"/>
            <a:ext cx="70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47</a:t>
            </a:r>
            <a:endParaRPr lang="en-US" altLang="zh-CN" b="0"/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6948264" y="1819672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FF0000"/>
                </a:solidFill>
              </a:rPr>
              <a:t>47</a:t>
            </a:r>
            <a:endParaRPr lang="en-US" altLang="zh-CN" sz="1400" b="0" dirty="0">
              <a:solidFill>
                <a:srgbClr val="FF0000"/>
              </a:solidFill>
            </a:endParaRP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920875" y="1346200"/>
            <a:ext cx="1143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0" dirty="0"/>
              <a:t>CPU</a:t>
            </a:r>
            <a:endParaRPr lang="en-US" altLang="zh-CN" sz="3200" b="0" dirty="0"/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5932488" y="777875"/>
            <a:ext cx="1219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/>
              <a:t>内 存</a:t>
            </a:r>
            <a:endParaRPr lang="zh-CN" altLang="en-US" sz="3200" b="0" dirty="0"/>
          </a:p>
        </p:txBody>
      </p:sp>
      <p:pic>
        <p:nvPicPr>
          <p:cNvPr id="279589" name="Picture 3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26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0" name="Picture 3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257871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1" name="Picture 39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28247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2" name="Picture 40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069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3" name="Picture 41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3321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4" name="Picture 42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356772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5" name="Picture 4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83125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6" name="Picture 4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40916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7" name="Picture 4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43376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8" name="Picture 4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459007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9" name="Picture 4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4858363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600" name="Picture 4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512030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198438" y="5873750"/>
            <a:ext cx="5045075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冯诺亿曼结构：数据和程序都在存储器中，</a:t>
            </a:r>
            <a:r>
              <a:rPr lang="en-US" altLang="zh-CN" sz="2000">
                <a:solidFill>
                  <a:srgbClr val="FF0000"/>
                </a:solidFill>
                <a:ea typeface="方正舒体" pitchFamily="2" charset="-122"/>
              </a:rPr>
              <a:t>CPU</a:t>
            </a:r>
            <a:r>
              <a:rPr lang="zh-CN" altLang="en-US" sz="2000">
                <a:solidFill>
                  <a:srgbClr val="FF0000"/>
                </a:solidFill>
                <a:ea typeface="方正舒体" pitchFamily="2" charset="-122"/>
              </a:rPr>
              <a:t>从内存中取指令和数据进行运算并把结果也放到内存中</a:t>
            </a:r>
            <a:endParaRPr lang="zh-CN" altLang="en-US" sz="2000">
              <a:solidFill>
                <a:srgbClr val="FF0000"/>
              </a:solidFill>
              <a:ea typeface="方正舒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animBg="1" autoUpdateAnimBg="0"/>
      <p:bldP spid="279557" grpId="0" animBg="1" autoUpdateAnimBg="0"/>
      <p:bldP spid="279558" grpId="0" autoUpdateAnimBg="0"/>
      <p:bldP spid="279559" grpId="0" animBg="1" autoUpdateAnimBg="0"/>
      <p:bldP spid="279560" grpId="0" animBg="1" autoUpdateAnimBg="0"/>
      <p:bldP spid="279561" grpId="0" animBg="1" autoUpdateAnimBg="0"/>
      <p:bldP spid="279562" grpId="0" animBg="1" autoUpdateAnimBg="0"/>
      <p:bldP spid="279563" grpId="0" animBg="1" autoUpdateAnimBg="0"/>
      <p:bldP spid="279564" grpId="0" animBg="1" autoUpdateAnimBg="0"/>
      <p:bldP spid="279565" grpId="0" animBg="1" autoUpdateAnimBg="0"/>
      <p:bldP spid="279566" grpId="0" animBg="1" autoUpdateAnimBg="0"/>
      <p:bldP spid="279567" grpId="0" animBg="1" autoUpdateAnimBg="0"/>
      <p:bldP spid="279568" grpId="0" animBg="1" autoUpdateAnimBg="0"/>
      <p:bldP spid="279569" grpId="0" animBg="1" autoUpdateAnimBg="0"/>
      <p:bldP spid="279570" grpId="0" animBg="1" autoUpdateAnimBg="0"/>
      <p:bldP spid="279571" grpId="0" autoUpdateAnimBg="0"/>
      <p:bldP spid="279572" grpId="0" autoUpdateAnimBg="0"/>
      <p:bldP spid="279573" grpId="0" autoUpdateAnimBg="0"/>
      <p:bldP spid="279574" grpId="0" animBg="1" autoUpdateAnimBg="0"/>
      <p:bldP spid="279575" grpId="0" autoUpdateAnimBg="0"/>
      <p:bldP spid="279576" grpId="0" autoUpdateAnimBg="0"/>
      <p:bldP spid="279577" grpId="0" autoUpdateAnimBg="0"/>
      <p:bldP spid="279578" grpId="0" autoUpdateAnimBg="0"/>
      <p:bldP spid="279579" grpId="0" autoUpdateAnimBg="0"/>
      <p:bldP spid="279580" grpId="0" animBg="1" autoUpdateAnimBg="0"/>
      <p:bldP spid="279581" grpId="0" autoUpdateAnimBg="0"/>
      <p:bldP spid="279582" grpId="0" autoUpdateAnimBg="0"/>
      <p:bldP spid="279583" grpId="0" autoUpdateAnimBg="0"/>
      <p:bldP spid="279584" grpId="0" autoUpdateAnimBg="0"/>
      <p:bldP spid="279585" grpId="0" autoUpdateAnimBg="0"/>
      <p:bldP spid="279586" grpId="0" autoUpdateAnimBg="0"/>
      <p:bldP spid="27960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􀂄 </a:t>
            </a:r>
            <a:r>
              <a:rPr lang="en-US" altLang="zh-CN" dirty="0" smtClean="0"/>
              <a:t>Ex 4.5 (B3</a:t>
            </a:r>
            <a:r>
              <a:rPr lang="zh-CN" altLang="en-US" dirty="0" smtClean="0"/>
              <a:t>不做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4.7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运算中间结果</a:t>
            </a:r>
            <a:r>
              <a:rPr lang="en-US" altLang="zh-CN" dirty="0" smtClean="0"/>
              <a:t>(12,35)</a:t>
            </a:r>
            <a:r>
              <a:rPr lang="zh-CN" altLang="en-US" dirty="0" smtClean="0"/>
              <a:t>能不能在运算器里面存储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运算器能不能做成支持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个操作数同时运算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内存掉电数据就丢失了？内存的运算数据怎么来的？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4C7A179-7026-4BD9-BA95-0068CDEB5B57}" type="slidenum">
              <a:rPr lang="en-US" altLang="zh-CN"/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诺伊曼模型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A5582EE8-63EC-4402-A2EC-7EA636E0E170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i="1" dirty="0" smtClean="0">
                <a:ea typeface="宋体" panose="02010600030101010101" pitchFamily="2" charset="-122"/>
              </a:rPr>
              <a:t>基于门电路和锁存器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x </a:t>
            </a:r>
            <a:r>
              <a:rPr lang="en-US" altLang="zh-CN" i="1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的位存储阵列。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</a:t>
            </a:r>
            <a:r>
              <a:rPr lang="zh-CN" altLang="en-US" i="1" dirty="0" smtClean="0">
                <a:ea typeface="宋体" panose="02010600030101010101" pitchFamily="2" charset="-122"/>
              </a:rPr>
              <a:t>寻址空间：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i="1" baseline="30000" dirty="0" smtClean="0">
                <a:ea typeface="宋体" panose="02010600030101010101" pitchFamily="2" charset="-122"/>
              </a:rPr>
              <a:t> </a:t>
            </a:r>
            <a:r>
              <a:rPr lang="zh-CN" altLang="en-US" i="1" dirty="0" smtClean="0">
                <a:ea typeface="宋体" panose="02010600030101010101" pitchFamily="2" charset="-122"/>
              </a:rPr>
              <a:t> ，寻址能力：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mbit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 1GB</a:t>
            </a:r>
            <a:r>
              <a:rPr lang="zh-CN" altLang="en-US" i="1" dirty="0" smtClean="0">
                <a:ea typeface="宋体" panose="02010600030101010101" pitchFamily="2" charset="-122"/>
              </a:rPr>
              <a:t>内存 ： 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30 </a:t>
            </a:r>
            <a:r>
              <a:rPr lang="en-US" altLang="zh-CN" i="1" dirty="0" smtClean="0">
                <a:ea typeface="宋体" panose="02010600030101010101" pitchFamily="2" charset="-122"/>
              </a:rPr>
              <a:t>x8bit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内存地址：访问需要的数据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每个内存单元有唯一的地址（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个）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每个单元存储</a:t>
            </a:r>
            <a:r>
              <a:rPr lang="en-US" altLang="zh-CN" dirty="0" smtClean="0">
                <a:ea typeface="宋体" panose="02010600030101010101" pitchFamily="2" charset="-122"/>
              </a:rPr>
              <a:t>m </a:t>
            </a:r>
            <a:r>
              <a:rPr lang="zh-CN" altLang="en-US" dirty="0" smtClean="0">
                <a:ea typeface="宋体" panose="02010600030101010101" pitchFamily="2" charset="-122"/>
              </a:rPr>
              <a:t>位个数据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内存的基本操作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LOAD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a value from a memory location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STORE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write a value to a memory location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0000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0001</a:t>
            </a:r>
            <a:endParaRPr lang="en-US" altLang="zh-CN" sz="2600" b="1" dirty="0" smtClean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00101101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10100010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7E4168C8-3AF3-49C9-9948-7012CD03D643}" type="slidenum">
              <a:rPr lang="en-US" altLang="zh-CN"/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内存访问接口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435280" cy="537667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运算部件通过两个专用寄存器来访问（读写）内存的数据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dirty="0" smtClean="0">
                <a:ea typeface="宋体" panose="02010600030101010101" pitchFamily="2" charset="-122"/>
              </a:rPr>
              <a:t>: Memory Address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内存数据寄存器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MDR</a:t>
            </a:r>
            <a:r>
              <a:rPr lang="en-US" altLang="zh-CN" dirty="0" smtClean="0">
                <a:ea typeface="宋体" panose="02010600030101010101" pitchFamily="2" charset="-122"/>
              </a:rPr>
              <a:t>: Memory Data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读内存某个单元（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LOAD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）写内存单元地址</a:t>
            </a:r>
            <a:r>
              <a:rPr lang="en-US" altLang="zh-CN" dirty="0" smtClean="0">
                <a:ea typeface="宋体" panose="02010600030101010101" pitchFamily="2" charset="-122"/>
              </a:rPr>
              <a:t>(A)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“read”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 内存将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中地址对应的数据送到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中准备好。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）运算器从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中读取数据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STORE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）将数据</a:t>
            </a:r>
            <a:r>
              <a:rPr lang="en-US" altLang="zh-CN" dirty="0" smtClean="0">
                <a:ea typeface="宋体" panose="02010600030101010101" pitchFamily="2" charset="-122"/>
              </a:rPr>
              <a:t> (X) </a:t>
            </a:r>
            <a:r>
              <a:rPr lang="zh-CN" altLang="en-US" dirty="0" smtClean="0">
                <a:ea typeface="宋体" panose="02010600030101010101" pitchFamily="2" charset="-122"/>
              </a:rPr>
              <a:t>写入</a:t>
            </a:r>
            <a:r>
              <a:rPr lang="en-US" altLang="zh-CN" dirty="0" smtClean="0">
                <a:ea typeface="宋体" panose="02010600030101010101" pitchFamily="2" charset="-122"/>
              </a:rPr>
              <a:t> MDR.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）将地址</a:t>
            </a:r>
            <a:r>
              <a:rPr lang="en-US" altLang="zh-CN" dirty="0" smtClean="0">
                <a:ea typeface="宋体" panose="02010600030101010101" pitchFamily="2" charset="-122"/>
              </a:rPr>
              <a:t> (A) </a:t>
            </a:r>
            <a:r>
              <a:rPr lang="zh-CN" altLang="en-US" dirty="0" smtClean="0">
                <a:ea typeface="宋体" panose="02010600030101010101" pitchFamily="2" charset="-122"/>
              </a:rPr>
              <a:t>写入 </a:t>
            </a:r>
            <a:r>
              <a:rPr lang="en-US" altLang="zh-CN" dirty="0" smtClean="0">
                <a:ea typeface="宋体" panose="02010600030101010101" pitchFamily="2" charset="-122"/>
              </a:rPr>
              <a:t>MAR.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“write”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Advantages?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868063" y="1844625"/>
          <a:ext cx="2664460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8063" y="1844625"/>
                        <a:ext cx="2664460" cy="10871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5010</Words>
  <Application>WPS 演示</Application>
  <PresentationFormat>全屏显示(4:3)</PresentationFormat>
  <Paragraphs>571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4" baseType="lpstr">
      <vt:lpstr>Arial</vt:lpstr>
      <vt:lpstr>宋体</vt:lpstr>
      <vt:lpstr>Wingdings</vt:lpstr>
      <vt:lpstr>Wingdings 3</vt:lpstr>
      <vt:lpstr>Verdana</vt:lpstr>
      <vt:lpstr>Wingdings 2</vt:lpstr>
      <vt:lpstr>Calibri</vt:lpstr>
      <vt:lpstr>Times New Roman</vt:lpstr>
      <vt:lpstr>Courier</vt:lpstr>
      <vt:lpstr>Times</vt:lpstr>
      <vt:lpstr>楷体_GB2312</vt:lpstr>
      <vt:lpstr>方正舒体</vt:lpstr>
      <vt:lpstr>Franklin Gothic Book</vt:lpstr>
      <vt:lpstr>CourierPS</vt:lpstr>
      <vt:lpstr>Lucida Sans Unicode</vt:lpstr>
      <vt:lpstr>黑体</vt:lpstr>
      <vt:lpstr>微软雅黑</vt:lpstr>
      <vt:lpstr>Arial Unicode MS</vt:lpstr>
      <vt:lpstr>Symbol</vt:lpstr>
      <vt:lpstr>Courier New</vt:lpstr>
      <vt:lpstr>新宋体</vt:lpstr>
      <vt:lpstr>Segoe Print</vt:lpstr>
      <vt:lpstr>Concourse</vt:lpstr>
      <vt:lpstr>PBrush</vt:lpstr>
      <vt:lpstr>计算机系统 I </vt:lpstr>
      <vt:lpstr>PowerPoint 演示文稿</vt:lpstr>
      <vt:lpstr>计算机系统微结构</vt:lpstr>
      <vt:lpstr>(3×4) + (5×7)?</vt:lpstr>
      <vt:lpstr>PowerPoint 演示文稿</vt:lpstr>
      <vt:lpstr>思考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LC-3体系结构(附录：P370)</vt:lpstr>
      <vt:lpstr>LC-3的5大部件</vt:lpstr>
      <vt:lpstr>PowerPoint 演示文稿</vt:lpstr>
      <vt:lpstr>指令处理</vt:lpstr>
      <vt:lpstr>指令：</vt:lpstr>
      <vt:lpstr>PowerPoint 演示文稿</vt:lpstr>
      <vt:lpstr>指令编码 例: LC-3的ADD指令</vt:lpstr>
      <vt:lpstr>指令编码 例: LC-3的LDR指令</vt:lpstr>
      <vt:lpstr>指令周期的六个步骤</vt:lpstr>
      <vt:lpstr>指令周期: FETCH</vt:lpstr>
      <vt:lpstr>PowerPoint 演示文稿</vt:lpstr>
      <vt:lpstr>PowerPoint 演示文稿</vt:lpstr>
      <vt:lpstr>PowerPoint 演示文稿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PowerPoint 演示文稿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LDR指令执行过程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xuj</cp:lastModifiedBy>
  <cp:revision>513</cp:revision>
  <cp:lastPrinted>2113-01-01T00:00:00Z</cp:lastPrinted>
  <dcterms:created xsi:type="dcterms:W3CDTF">2012-09-03T16:09:00Z</dcterms:created>
  <dcterms:modified xsi:type="dcterms:W3CDTF">2020-04-21T05:56:49Z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2052-10.8.0.6370</vt:lpwstr>
  </property>
</Properties>
</file>