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6" r:id="rId4"/>
    <p:sldId id="265" r:id="rId5"/>
    <p:sldId id="264" r:id="rId6"/>
    <p:sldId id="267" r:id="rId7"/>
    <p:sldId id="268" r:id="rId8"/>
    <p:sldId id="25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0AD37-C02B-4B7C-9DEE-2183DA719EC8}" type="datetimeFigureOut">
              <a:rPr lang="zh-CN" altLang="en-US" smtClean="0"/>
              <a:t>2024/12/9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A8FB5-C0A5-442A-9B09-1669E49B6485}" type="slidenum">
              <a:rPr lang="zh-CN" altLang="en-US" smtClean="0"/>
              <a:t>‹#›</a:t>
            </a:fld>
            <a:endParaRPr lang="zh-CN" altLang="en-US"/>
          </a:p>
        </p:txBody>
      </p:sp>
    </p:spTree>
    <p:extLst>
      <p:ext uri="{BB962C8B-B14F-4D97-AF65-F5344CB8AC3E}">
        <p14:creationId xmlns:p14="http://schemas.microsoft.com/office/powerpoint/2010/main" val="2244149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FC1A8FB5-C0A5-442A-9B09-1669E49B6485}" type="slidenum">
              <a:rPr lang="zh-CN" altLang="en-US" smtClean="0"/>
              <a:t>2</a:t>
            </a:fld>
            <a:endParaRPr lang="zh-CN" altLang="en-US"/>
          </a:p>
        </p:txBody>
      </p:sp>
    </p:spTree>
    <p:extLst>
      <p:ext uri="{BB962C8B-B14F-4D97-AF65-F5344CB8AC3E}">
        <p14:creationId xmlns:p14="http://schemas.microsoft.com/office/powerpoint/2010/main" val="275702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4591-13EA-7667-0199-5976C3C72AB3}"/>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8985020-3EB9-9C8C-F80B-7D511AA36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44EE116-94F5-55BC-3BB0-BE6440ED2DD6}"/>
              </a:ext>
            </a:extLst>
          </p:cNvPr>
          <p:cNvSpPr>
            <a:spLocks noGrp="1"/>
          </p:cNvSpPr>
          <p:nvPr>
            <p:ph type="dt" sz="half" idx="10"/>
          </p:nvPr>
        </p:nvSpPr>
        <p:spPr/>
        <p:txBody>
          <a:bodyPr/>
          <a:lstStyle/>
          <a:p>
            <a:fld id="{978A2CB2-CF20-45AE-AF43-5466C2D5F1D2}" type="datetimeFigureOut">
              <a:rPr lang="zh-CN" altLang="en-US" smtClean="0"/>
              <a:t>2024/12/9</a:t>
            </a:fld>
            <a:endParaRPr lang="zh-CN" altLang="en-US"/>
          </a:p>
        </p:txBody>
      </p:sp>
      <p:sp>
        <p:nvSpPr>
          <p:cNvPr id="5" name="Footer Placeholder 4">
            <a:extLst>
              <a:ext uri="{FF2B5EF4-FFF2-40B4-BE49-F238E27FC236}">
                <a16:creationId xmlns:a16="http://schemas.microsoft.com/office/drawing/2014/main" id="{53941DB2-8C3A-91C4-1685-B3C4BAD1AB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BD10B23-64B8-1FA8-1A69-8805FD22F5DE}"/>
              </a:ext>
            </a:extLst>
          </p:cNvPr>
          <p:cNvSpPr>
            <a:spLocks noGrp="1"/>
          </p:cNvSpPr>
          <p:nvPr>
            <p:ph type="sldNum" sz="quarter" idx="12"/>
          </p:nvPr>
        </p:nvSpPr>
        <p:spPr/>
        <p:txBody>
          <a:bodyPr/>
          <a:lstStyle/>
          <a:p>
            <a:fld id="{E11BB72B-995C-4FA8-A801-821851C0ABF1}" type="slidenum">
              <a:rPr lang="zh-CN" altLang="en-US" smtClean="0"/>
              <a:t>‹#›</a:t>
            </a:fld>
            <a:endParaRPr lang="zh-CN" altLang="en-US"/>
          </a:p>
        </p:txBody>
      </p:sp>
    </p:spTree>
    <p:extLst>
      <p:ext uri="{BB962C8B-B14F-4D97-AF65-F5344CB8AC3E}">
        <p14:creationId xmlns:p14="http://schemas.microsoft.com/office/powerpoint/2010/main" val="985425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7764-6DCB-E555-5DF7-0E9E8D5843B0}"/>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184303D-5C5E-F397-AAA4-B2C6B349EB0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2CD932E-2A6A-6874-785F-29F4B4C7B434}"/>
              </a:ext>
            </a:extLst>
          </p:cNvPr>
          <p:cNvSpPr>
            <a:spLocks noGrp="1"/>
          </p:cNvSpPr>
          <p:nvPr>
            <p:ph type="dt" sz="half" idx="10"/>
          </p:nvPr>
        </p:nvSpPr>
        <p:spPr/>
        <p:txBody>
          <a:bodyPr/>
          <a:lstStyle/>
          <a:p>
            <a:fld id="{978A2CB2-CF20-45AE-AF43-5466C2D5F1D2}" type="datetimeFigureOut">
              <a:rPr lang="zh-CN" altLang="en-US" smtClean="0"/>
              <a:t>2024/12/9</a:t>
            </a:fld>
            <a:endParaRPr lang="zh-CN" altLang="en-US"/>
          </a:p>
        </p:txBody>
      </p:sp>
      <p:sp>
        <p:nvSpPr>
          <p:cNvPr id="5" name="Footer Placeholder 4">
            <a:extLst>
              <a:ext uri="{FF2B5EF4-FFF2-40B4-BE49-F238E27FC236}">
                <a16:creationId xmlns:a16="http://schemas.microsoft.com/office/drawing/2014/main" id="{29CC1BD1-4DEE-FD12-17B1-64F27242C54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89437D4-E9CE-F72C-18B7-9CFA2B02F217}"/>
              </a:ext>
            </a:extLst>
          </p:cNvPr>
          <p:cNvSpPr>
            <a:spLocks noGrp="1"/>
          </p:cNvSpPr>
          <p:nvPr>
            <p:ph type="sldNum" sz="quarter" idx="12"/>
          </p:nvPr>
        </p:nvSpPr>
        <p:spPr/>
        <p:txBody>
          <a:bodyPr/>
          <a:lstStyle/>
          <a:p>
            <a:fld id="{E11BB72B-995C-4FA8-A801-821851C0ABF1}" type="slidenum">
              <a:rPr lang="zh-CN" altLang="en-US" smtClean="0"/>
              <a:t>‹#›</a:t>
            </a:fld>
            <a:endParaRPr lang="zh-CN" altLang="en-US"/>
          </a:p>
        </p:txBody>
      </p:sp>
    </p:spTree>
    <p:extLst>
      <p:ext uri="{BB962C8B-B14F-4D97-AF65-F5344CB8AC3E}">
        <p14:creationId xmlns:p14="http://schemas.microsoft.com/office/powerpoint/2010/main" val="109205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D1CDE4-C90A-29AD-BD5F-D6E1AE030DE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E12ED2A-1E86-57BA-1B53-4DD27D9E6787}"/>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3744E0A-4FD7-8F7D-4024-6BB1FD814C82}"/>
              </a:ext>
            </a:extLst>
          </p:cNvPr>
          <p:cNvSpPr>
            <a:spLocks noGrp="1"/>
          </p:cNvSpPr>
          <p:nvPr>
            <p:ph type="dt" sz="half" idx="10"/>
          </p:nvPr>
        </p:nvSpPr>
        <p:spPr/>
        <p:txBody>
          <a:bodyPr/>
          <a:lstStyle/>
          <a:p>
            <a:fld id="{978A2CB2-CF20-45AE-AF43-5466C2D5F1D2}" type="datetimeFigureOut">
              <a:rPr lang="zh-CN" altLang="en-US" smtClean="0"/>
              <a:t>2024/12/9</a:t>
            </a:fld>
            <a:endParaRPr lang="zh-CN" altLang="en-US"/>
          </a:p>
        </p:txBody>
      </p:sp>
      <p:sp>
        <p:nvSpPr>
          <p:cNvPr id="5" name="Footer Placeholder 4">
            <a:extLst>
              <a:ext uri="{FF2B5EF4-FFF2-40B4-BE49-F238E27FC236}">
                <a16:creationId xmlns:a16="http://schemas.microsoft.com/office/drawing/2014/main" id="{C21F6C39-2114-2211-6B90-DCD23230C55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BD31471-96E5-006C-5B40-11D36005AB7A}"/>
              </a:ext>
            </a:extLst>
          </p:cNvPr>
          <p:cNvSpPr>
            <a:spLocks noGrp="1"/>
          </p:cNvSpPr>
          <p:nvPr>
            <p:ph type="sldNum" sz="quarter" idx="12"/>
          </p:nvPr>
        </p:nvSpPr>
        <p:spPr/>
        <p:txBody>
          <a:bodyPr/>
          <a:lstStyle/>
          <a:p>
            <a:fld id="{E11BB72B-995C-4FA8-A801-821851C0ABF1}" type="slidenum">
              <a:rPr lang="zh-CN" altLang="en-US" smtClean="0"/>
              <a:t>‹#›</a:t>
            </a:fld>
            <a:endParaRPr lang="zh-CN" altLang="en-US"/>
          </a:p>
        </p:txBody>
      </p:sp>
    </p:spTree>
    <p:extLst>
      <p:ext uri="{BB962C8B-B14F-4D97-AF65-F5344CB8AC3E}">
        <p14:creationId xmlns:p14="http://schemas.microsoft.com/office/powerpoint/2010/main" val="109115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8285-2E56-57F6-49EB-B6DDFBB060C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6F2F8D2-2A8A-FA7C-19EC-E7F4B8C6C69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873920-C404-6F61-5682-8DF700D3DBC2}"/>
              </a:ext>
            </a:extLst>
          </p:cNvPr>
          <p:cNvSpPr>
            <a:spLocks noGrp="1"/>
          </p:cNvSpPr>
          <p:nvPr>
            <p:ph type="dt" sz="half" idx="10"/>
          </p:nvPr>
        </p:nvSpPr>
        <p:spPr/>
        <p:txBody>
          <a:bodyPr/>
          <a:lstStyle/>
          <a:p>
            <a:fld id="{978A2CB2-CF20-45AE-AF43-5466C2D5F1D2}" type="datetimeFigureOut">
              <a:rPr lang="zh-CN" altLang="en-US" smtClean="0"/>
              <a:t>2024/12/9</a:t>
            </a:fld>
            <a:endParaRPr lang="zh-CN" altLang="en-US"/>
          </a:p>
        </p:txBody>
      </p:sp>
      <p:sp>
        <p:nvSpPr>
          <p:cNvPr id="5" name="Footer Placeholder 4">
            <a:extLst>
              <a:ext uri="{FF2B5EF4-FFF2-40B4-BE49-F238E27FC236}">
                <a16:creationId xmlns:a16="http://schemas.microsoft.com/office/drawing/2014/main" id="{1958BC38-F806-7D9C-5910-447D7D93953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B65F29B-35D1-E7D2-83B4-DFA916E55D16}"/>
              </a:ext>
            </a:extLst>
          </p:cNvPr>
          <p:cNvSpPr>
            <a:spLocks noGrp="1"/>
          </p:cNvSpPr>
          <p:nvPr>
            <p:ph type="sldNum" sz="quarter" idx="12"/>
          </p:nvPr>
        </p:nvSpPr>
        <p:spPr/>
        <p:txBody>
          <a:bodyPr/>
          <a:lstStyle/>
          <a:p>
            <a:fld id="{E11BB72B-995C-4FA8-A801-821851C0ABF1}" type="slidenum">
              <a:rPr lang="zh-CN" altLang="en-US" smtClean="0"/>
              <a:t>‹#›</a:t>
            </a:fld>
            <a:endParaRPr lang="zh-CN" altLang="en-US"/>
          </a:p>
        </p:txBody>
      </p:sp>
    </p:spTree>
    <p:extLst>
      <p:ext uri="{BB962C8B-B14F-4D97-AF65-F5344CB8AC3E}">
        <p14:creationId xmlns:p14="http://schemas.microsoft.com/office/powerpoint/2010/main" val="356459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E483-EB36-72B4-B520-20D3A4170B78}"/>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DA854FB-B8F5-E9A0-D242-D8B96F9CC9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B9E7DCD9-07A9-B7C7-A716-6952DBCD14B3}"/>
              </a:ext>
            </a:extLst>
          </p:cNvPr>
          <p:cNvSpPr>
            <a:spLocks noGrp="1"/>
          </p:cNvSpPr>
          <p:nvPr>
            <p:ph type="dt" sz="half" idx="10"/>
          </p:nvPr>
        </p:nvSpPr>
        <p:spPr/>
        <p:txBody>
          <a:bodyPr/>
          <a:lstStyle/>
          <a:p>
            <a:fld id="{978A2CB2-CF20-45AE-AF43-5466C2D5F1D2}" type="datetimeFigureOut">
              <a:rPr lang="zh-CN" altLang="en-US" smtClean="0"/>
              <a:t>2024/12/9</a:t>
            </a:fld>
            <a:endParaRPr lang="zh-CN" altLang="en-US"/>
          </a:p>
        </p:txBody>
      </p:sp>
      <p:sp>
        <p:nvSpPr>
          <p:cNvPr id="5" name="Footer Placeholder 4">
            <a:extLst>
              <a:ext uri="{FF2B5EF4-FFF2-40B4-BE49-F238E27FC236}">
                <a16:creationId xmlns:a16="http://schemas.microsoft.com/office/drawing/2014/main" id="{CD21B499-E9CB-FD9A-6281-EA7504C2019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4C3B2B1-9CF6-85ED-7FEE-C3EBA9D16468}"/>
              </a:ext>
            </a:extLst>
          </p:cNvPr>
          <p:cNvSpPr>
            <a:spLocks noGrp="1"/>
          </p:cNvSpPr>
          <p:nvPr>
            <p:ph type="sldNum" sz="quarter" idx="12"/>
          </p:nvPr>
        </p:nvSpPr>
        <p:spPr/>
        <p:txBody>
          <a:bodyPr/>
          <a:lstStyle/>
          <a:p>
            <a:fld id="{E11BB72B-995C-4FA8-A801-821851C0ABF1}" type="slidenum">
              <a:rPr lang="zh-CN" altLang="en-US" smtClean="0"/>
              <a:t>‹#›</a:t>
            </a:fld>
            <a:endParaRPr lang="zh-CN" altLang="en-US"/>
          </a:p>
        </p:txBody>
      </p:sp>
    </p:spTree>
    <p:extLst>
      <p:ext uri="{BB962C8B-B14F-4D97-AF65-F5344CB8AC3E}">
        <p14:creationId xmlns:p14="http://schemas.microsoft.com/office/powerpoint/2010/main" val="287065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2739-6CA0-76E6-2A12-676751040A5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EC0B3EB-AFE9-A023-2EF7-46FB257808F0}"/>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9F377C83-C163-181D-1811-67834551BD7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191F7231-D645-8C3C-4149-107226E94FE0}"/>
              </a:ext>
            </a:extLst>
          </p:cNvPr>
          <p:cNvSpPr>
            <a:spLocks noGrp="1"/>
          </p:cNvSpPr>
          <p:nvPr>
            <p:ph type="dt" sz="half" idx="10"/>
          </p:nvPr>
        </p:nvSpPr>
        <p:spPr/>
        <p:txBody>
          <a:bodyPr/>
          <a:lstStyle/>
          <a:p>
            <a:fld id="{978A2CB2-CF20-45AE-AF43-5466C2D5F1D2}" type="datetimeFigureOut">
              <a:rPr lang="zh-CN" altLang="en-US" smtClean="0"/>
              <a:t>2024/12/9</a:t>
            </a:fld>
            <a:endParaRPr lang="zh-CN" altLang="en-US"/>
          </a:p>
        </p:txBody>
      </p:sp>
      <p:sp>
        <p:nvSpPr>
          <p:cNvPr id="6" name="Footer Placeholder 5">
            <a:extLst>
              <a:ext uri="{FF2B5EF4-FFF2-40B4-BE49-F238E27FC236}">
                <a16:creationId xmlns:a16="http://schemas.microsoft.com/office/drawing/2014/main" id="{62863C43-F60D-178F-2C78-872C49574D6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0198BA9-09E5-57AE-DF54-15223B2EEFB7}"/>
              </a:ext>
            </a:extLst>
          </p:cNvPr>
          <p:cNvSpPr>
            <a:spLocks noGrp="1"/>
          </p:cNvSpPr>
          <p:nvPr>
            <p:ph type="sldNum" sz="quarter" idx="12"/>
          </p:nvPr>
        </p:nvSpPr>
        <p:spPr/>
        <p:txBody>
          <a:bodyPr/>
          <a:lstStyle/>
          <a:p>
            <a:fld id="{E11BB72B-995C-4FA8-A801-821851C0ABF1}" type="slidenum">
              <a:rPr lang="zh-CN" altLang="en-US" smtClean="0"/>
              <a:t>‹#›</a:t>
            </a:fld>
            <a:endParaRPr lang="zh-CN" altLang="en-US"/>
          </a:p>
        </p:txBody>
      </p:sp>
    </p:spTree>
    <p:extLst>
      <p:ext uri="{BB962C8B-B14F-4D97-AF65-F5344CB8AC3E}">
        <p14:creationId xmlns:p14="http://schemas.microsoft.com/office/powerpoint/2010/main" val="50848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5282-8C81-3E68-A912-AA0ADD677CE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492FC55-0B26-9845-4825-E3012E35D3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0E8B2C4-7D50-FB2F-FFF2-B43E75FD7E3A}"/>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A23D964-AB40-01EF-8951-A223E88F96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4FC00654-CEF6-DAA6-9BD3-CFF7412B8C95}"/>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5FDB9C21-32C9-2C8D-0942-CB67A58F37C6}"/>
              </a:ext>
            </a:extLst>
          </p:cNvPr>
          <p:cNvSpPr>
            <a:spLocks noGrp="1"/>
          </p:cNvSpPr>
          <p:nvPr>
            <p:ph type="dt" sz="half" idx="10"/>
          </p:nvPr>
        </p:nvSpPr>
        <p:spPr/>
        <p:txBody>
          <a:bodyPr/>
          <a:lstStyle/>
          <a:p>
            <a:fld id="{978A2CB2-CF20-45AE-AF43-5466C2D5F1D2}" type="datetimeFigureOut">
              <a:rPr lang="zh-CN" altLang="en-US" smtClean="0"/>
              <a:t>2024/12/9</a:t>
            </a:fld>
            <a:endParaRPr lang="zh-CN" altLang="en-US"/>
          </a:p>
        </p:txBody>
      </p:sp>
      <p:sp>
        <p:nvSpPr>
          <p:cNvPr id="8" name="Footer Placeholder 7">
            <a:extLst>
              <a:ext uri="{FF2B5EF4-FFF2-40B4-BE49-F238E27FC236}">
                <a16:creationId xmlns:a16="http://schemas.microsoft.com/office/drawing/2014/main" id="{AD5FEFF1-6875-387A-EE5D-980B47D5B963}"/>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D5E70D8-9FA6-14D5-C136-5CF3ACF0ADA0}"/>
              </a:ext>
            </a:extLst>
          </p:cNvPr>
          <p:cNvSpPr>
            <a:spLocks noGrp="1"/>
          </p:cNvSpPr>
          <p:nvPr>
            <p:ph type="sldNum" sz="quarter" idx="12"/>
          </p:nvPr>
        </p:nvSpPr>
        <p:spPr/>
        <p:txBody>
          <a:bodyPr/>
          <a:lstStyle/>
          <a:p>
            <a:fld id="{E11BB72B-995C-4FA8-A801-821851C0ABF1}" type="slidenum">
              <a:rPr lang="zh-CN" altLang="en-US" smtClean="0"/>
              <a:t>‹#›</a:t>
            </a:fld>
            <a:endParaRPr lang="zh-CN" altLang="en-US"/>
          </a:p>
        </p:txBody>
      </p:sp>
    </p:spTree>
    <p:extLst>
      <p:ext uri="{BB962C8B-B14F-4D97-AF65-F5344CB8AC3E}">
        <p14:creationId xmlns:p14="http://schemas.microsoft.com/office/powerpoint/2010/main" val="133187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F414-CBC9-5DD4-A087-52AF7006A515}"/>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B082B70-955E-F7C1-790F-4834827D7365}"/>
              </a:ext>
            </a:extLst>
          </p:cNvPr>
          <p:cNvSpPr>
            <a:spLocks noGrp="1"/>
          </p:cNvSpPr>
          <p:nvPr>
            <p:ph type="dt" sz="half" idx="10"/>
          </p:nvPr>
        </p:nvSpPr>
        <p:spPr/>
        <p:txBody>
          <a:bodyPr/>
          <a:lstStyle/>
          <a:p>
            <a:fld id="{978A2CB2-CF20-45AE-AF43-5466C2D5F1D2}" type="datetimeFigureOut">
              <a:rPr lang="zh-CN" altLang="en-US" smtClean="0"/>
              <a:t>2024/12/9</a:t>
            </a:fld>
            <a:endParaRPr lang="zh-CN" altLang="en-US"/>
          </a:p>
        </p:txBody>
      </p:sp>
      <p:sp>
        <p:nvSpPr>
          <p:cNvPr id="4" name="Footer Placeholder 3">
            <a:extLst>
              <a:ext uri="{FF2B5EF4-FFF2-40B4-BE49-F238E27FC236}">
                <a16:creationId xmlns:a16="http://schemas.microsoft.com/office/drawing/2014/main" id="{65FE8B4F-9B84-BD61-C0DF-F257BAD6411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7AFA3EE-425C-C58F-5AED-88FF7D26AC94}"/>
              </a:ext>
            </a:extLst>
          </p:cNvPr>
          <p:cNvSpPr>
            <a:spLocks noGrp="1"/>
          </p:cNvSpPr>
          <p:nvPr>
            <p:ph type="sldNum" sz="quarter" idx="12"/>
          </p:nvPr>
        </p:nvSpPr>
        <p:spPr/>
        <p:txBody>
          <a:bodyPr/>
          <a:lstStyle/>
          <a:p>
            <a:fld id="{E11BB72B-995C-4FA8-A801-821851C0ABF1}" type="slidenum">
              <a:rPr lang="zh-CN" altLang="en-US" smtClean="0"/>
              <a:t>‹#›</a:t>
            </a:fld>
            <a:endParaRPr lang="zh-CN" altLang="en-US"/>
          </a:p>
        </p:txBody>
      </p:sp>
    </p:spTree>
    <p:extLst>
      <p:ext uri="{BB962C8B-B14F-4D97-AF65-F5344CB8AC3E}">
        <p14:creationId xmlns:p14="http://schemas.microsoft.com/office/powerpoint/2010/main" val="368884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281389-1A7D-440A-54D2-B244199350A7}"/>
              </a:ext>
            </a:extLst>
          </p:cNvPr>
          <p:cNvSpPr>
            <a:spLocks noGrp="1"/>
          </p:cNvSpPr>
          <p:nvPr>
            <p:ph type="dt" sz="half" idx="10"/>
          </p:nvPr>
        </p:nvSpPr>
        <p:spPr/>
        <p:txBody>
          <a:bodyPr/>
          <a:lstStyle/>
          <a:p>
            <a:fld id="{978A2CB2-CF20-45AE-AF43-5466C2D5F1D2}" type="datetimeFigureOut">
              <a:rPr lang="zh-CN" altLang="en-US" smtClean="0"/>
              <a:t>2024/12/9</a:t>
            </a:fld>
            <a:endParaRPr lang="zh-CN" altLang="en-US"/>
          </a:p>
        </p:txBody>
      </p:sp>
      <p:sp>
        <p:nvSpPr>
          <p:cNvPr id="3" name="Footer Placeholder 2">
            <a:extLst>
              <a:ext uri="{FF2B5EF4-FFF2-40B4-BE49-F238E27FC236}">
                <a16:creationId xmlns:a16="http://schemas.microsoft.com/office/drawing/2014/main" id="{F9EECAA3-90B0-E5AB-83E5-59EF7BC7D165}"/>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6713C15-57FB-1693-9E89-F53E232269D8}"/>
              </a:ext>
            </a:extLst>
          </p:cNvPr>
          <p:cNvSpPr>
            <a:spLocks noGrp="1"/>
          </p:cNvSpPr>
          <p:nvPr>
            <p:ph type="sldNum" sz="quarter" idx="12"/>
          </p:nvPr>
        </p:nvSpPr>
        <p:spPr/>
        <p:txBody>
          <a:bodyPr/>
          <a:lstStyle/>
          <a:p>
            <a:fld id="{E11BB72B-995C-4FA8-A801-821851C0ABF1}" type="slidenum">
              <a:rPr lang="zh-CN" altLang="en-US" smtClean="0"/>
              <a:t>‹#›</a:t>
            </a:fld>
            <a:endParaRPr lang="zh-CN" altLang="en-US"/>
          </a:p>
        </p:txBody>
      </p:sp>
    </p:spTree>
    <p:extLst>
      <p:ext uri="{BB962C8B-B14F-4D97-AF65-F5344CB8AC3E}">
        <p14:creationId xmlns:p14="http://schemas.microsoft.com/office/powerpoint/2010/main" val="244182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341E-A343-E511-9D00-DB7DBDF61480}"/>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01D2374-212D-2399-D753-10A6A77409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DDD24D6D-829D-B6C0-7AB0-CBE3EFDD36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E98BCFD-60A7-259F-9B30-1352C8370D5F}"/>
              </a:ext>
            </a:extLst>
          </p:cNvPr>
          <p:cNvSpPr>
            <a:spLocks noGrp="1"/>
          </p:cNvSpPr>
          <p:nvPr>
            <p:ph type="dt" sz="half" idx="10"/>
          </p:nvPr>
        </p:nvSpPr>
        <p:spPr/>
        <p:txBody>
          <a:bodyPr/>
          <a:lstStyle/>
          <a:p>
            <a:fld id="{978A2CB2-CF20-45AE-AF43-5466C2D5F1D2}" type="datetimeFigureOut">
              <a:rPr lang="zh-CN" altLang="en-US" smtClean="0"/>
              <a:t>2024/12/9</a:t>
            </a:fld>
            <a:endParaRPr lang="zh-CN" altLang="en-US"/>
          </a:p>
        </p:txBody>
      </p:sp>
      <p:sp>
        <p:nvSpPr>
          <p:cNvPr id="6" name="Footer Placeholder 5">
            <a:extLst>
              <a:ext uri="{FF2B5EF4-FFF2-40B4-BE49-F238E27FC236}">
                <a16:creationId xmlns:a16="http://schemas.microsoft.com/office/drawing/2014/main" id="{ED45F439-8A6A-88EC-90A2-A83A9D82366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FB9CE03-F18E-1B5B-9E56-8BB4934E076B}"/>
              </a:ext>
            </a:extLst>
          </p:cNvPr>
          <p:cNvSpPr>
            <a:spLocks noGrp="1"/>
          </p:cNvSpPr>
          <p:nvPr>
            <p:ph type="sldNum" sz="quarter" idx="12"/>
          </p:nvPr>
        </p:nvSpPr>
        <p:spPr/>
        <p:txBody>
          <a:bodyPr/>
          <a:lstStyle/>
          <a:p>
            <a:fld id="{E11BB72B-995C-4FA8-A801-821851C0ABF1}" type="slidenum">
              <a:rPr lang="zh-CN" altLang="en-US" smtClean="0"/>
              <a:t>‹#›</a:t>
            </a:fld>
            <a:endParaRPr lang="zh-CN" altLang="en-US"/>
          </a:p>
        </p:txBody>
      </p:sp>
    </p:spTree>
    <p:extLst>
      <p:ext uri="{BB962C8B-B14F-4D97-AF65-F5344CB8AC3E}">
        <p14:creationId xmlns:p14="http://schemas.microsoft.com/office/powerpoint/2010/main" val="35476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A187-2C0D-BF84-45B9-81A87535349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2F8AD81D-8E0B-0C8E-E862-49DA817E42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C3E62F39-33CB-56D3-8D18-3E35278F3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02AF49F-400E-0D0B-D9F4-89339A0AF9A7}"/>
              </a:ext>
            </a:extLst>
          </p:cNvPr>
          <p:cNvSpPr>
            <a:spLocks noGrp="1"/>
          </p:cNvSpPr>
          <p:nvPr>
            <p:ph type="dt" sz="half" idx="10"/>
          </p:nvPr>
        </p:nvSpPr>
        <p:spPr/>
        <p:txBody>
          <a:bodyPr/>
          <a:lstStyle/>
          <a:p>
            <a:fld id="{978A2CB2-CF20-45AE-AF43-5466C2D5F1D2}" type="datetimeFigureOut">
              <a:rPr lang="zh-CN" altLang="en-US" smtClean="0"/>
              <a:t>2024/12/9</a:t>
            </a:fld>
            <a:endParaRPr lang="zh-CN" altLang="en-US"/>
          </a:p>
        </p:txBody>
      </p:sp>
      <p:sp>
        <p:nvSpPr>
          <p:cNvPr id="6" name="Footer Placeholder 5">
            <a:extLst>
              <a:ext uri="{FF2B5EF4-FFF2-40B4-BE49-F238E27FC236}">
                <a16:creationId xmlns:a16="http://schemas.microsoft.com/office/drawing/2014/main" id="{5B78EDDA-4E95-91B8-5B84-B2607F4D2CC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D8776A0-EAAD-4A81-7221-A476E5C490DE}"/>
              </a:ext>
            </a:extLst>
          </p:cNvPr>
          <p:cNvSpPr>
            <a:spLocks noGrp="1"/>
          </p:cNvSpPr>
          <p:nvPr>
            <p:ph type="sldNum" sz="quarter" idx="12"/>
          </p:nvPr>
        </p:nvSpPr>
        <p:spPr/>
        <p:txBody>
          <a:bodyPr/>
          <a:lstStyle/>
          <a:p>
            <a:fld id="{E11BB72B-995C-4FA8-A801-821851C0ABF1}" type="slidenum">
              <a:rPr lang="zh-CN" altLang="en-US" smtClean="0"/>
              <a:t>‹#›</a:t>
            </a:fld>
            <a:endParaRPr lang="zh-CN" altLang="en-US"/>
          </a:p>
        </p:txBody>
      </p:sp>
    </p:spTree>
    <p:extLst>
      <p:ext uri="{BB962C8B-B14F-4D97-AF65-F5344CB8AC3E}">
        <p14:creationId xmlns:p14="http://schemas.microsoft.com/office/powerpoint/2010/main" val="181372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C03AAD-17FF-34C3-5F63-07128A2189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50A8D2F-4A4E-E1BB-9103-E50B649B29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F9B198A-F4C1-5F7D-81D3-247DDB352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A2CB2-CF20-45AE-AF43-5466C2D5F1D2}" type="datetimeFigureOut">
              <a:rPr lang="zh-CN" altLang="en-US" smtClean="0"/>
              <a:t>2024/12/9</a:t>
            </a:fld>
            <a:endParaRPr lang="zh-CN" altLang="en-US"/>
          </a:p>
        </p:txBody>
      </p:sp>
      <p:sp>
        <p:nvSpPr>
          <p:cNvPr id="5" name="Footer Placeholder 4">
            <a:extLst>
              <a:ext uri="{FF2B5EF4-FFF2-40B4-BE49-F238E27FC236}">
                <a16:creationId xmlns:a16="http://schemas.microsoft.com/office/drawing/2014/main" id="{77E54D20-5072-F671-47BB-93DD5D4A1B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F4AD899D-FA5A-FE41-6177-27FBE046A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BB72B-995C-4FA8-A801-821851C0ABF1}" type="slidenum">
              <a:rPr lang="zh-CN" altLang="en-US" smtClean="0"/>
              <a:t>‹#›</a:t>
            </a:fld>
            <a:endParaRPr lang="zh-CN" altLang="en-US"/>
          </a:p>
        </p:txBody>
      </p:sp>
    </p:spTree>
    <p:extLst>
      <p:ext uri="{BB962C8B-B14F-4D97-AF65-F5344CB8AC3E}">
        <p14:creationId xmlns:p14="http://schemas.microsoft.com/office/powerpoint/2010/main" val="4045197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vecteezy.com/video/11031555-cool-and-modern-thanks-for-watching-text-animation-please-like-share-and-subscribe" TargetMode="External"/><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1A2D-8107-C17A-48A1-FB910D37D58F}"/>
              </a:ext>
            </a:extLst>
          </p:cNvPr>
          <p:cNvSpPr>
            <a:spLocks noGrp="1"/>
          </p:cNvSpPr>
          <p:nvPr>
            <p:ph type="ctrTitle"/>
          </p:nvPr>
        </p:nvSpPr>
        <p:spPr/>
        <p:txBody>
          <a:bodyPr>
            <a:normAutofit/>
          </a:bodyPr>
          <a:lstStyle/>
          <a:p>
            <a:r>
              <a:rPr lang="en-US" altLang="zh-CN" sz="4800" dirty="0"/>
              <a:t>Data Analysis for Transportation</a:t>
            </a:r>
            <a:endParaRPr lang="zh-CN" altLang="en-US" sz="4800" dirty="0"/>
          </a:p>
        </p:txBody>
      </p:sp>
      <p:sp>
        <p:nvSpPr>
          <p:cNvPr id="3" name="Subtitle 2">
            <a:extLst>
              <a:ext uri="{FF2B5EF4-FFF2-40B4-BE49-F238E27FC236}">
                <a16:creationId xmlns:a16="http://schemas.microsoft.com/office/drawing/2014/main" id="{ABC193E2-670A-8355-24B8-2523F1227041}"/>
              </a:ext>
            </a:extLst>
          </p:cNvPr>
          <p:cNvSpPr>
            <a:spLocks noGrp="1"/>
          </p:cNvSpPr>
          <p:nvPr>
            <p:ph type="subTitle" idx="1"/>
          </p:nvPr>
        </p:nvSpPr>
        <p:spPr/>
        <p:txBody>
          <a:bodyPr/>
          <a:lstStyle/>
          <a:p>
            <a:r>
              <a:rPr lang="en-US" altLang="zh-CN" dirty="0"/>
              <a:t>PeMS04 Data set</a:t>
            </a:r>
            <a:endParaRPr lang="zh-CN" altLang="en-US" dirty="0"/>
          </a:p>
        </p:txBody>
      </p:sp>
    </p:spTree>
    <p:extLst>
      <p:ext uri="{BB962C8B-B14F-4D97-AF65-F5344CB8AC3E}">
        <p14:creationId xmlns:p14="http://schemas.microsoft.com/office/powerpoint/2010/main" val="1112304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B01F9-C585-C85C-AD68-304BCCC2E9A9}"/>
              </a:ext>
            </a:extLst>
          </p:cNvPr>
          <p:cNvSpPr>
            <a:spLocks noGrp="1"/>
          </p:cNvSpPr>
          <p:nvPr>
            <p:ph type="title"/>
          </p:nvPr>
        </p:nvSpPr>
        <p:spPr>
          <a:xfrm>
            <a:off x="838200" y="365126"/>
            <a:ext cx="5257800" cy="675238"/>
          </a:xfrm>
        </p:spPr>
        <p:txBody>
          <a:bodyPr>
            <a:normAutofit/>
          </a:bodyPr>
          <a:lstStyle/>
          <a:p>
            <a:r>
              <a:rPr lang="en-US" altLang="zh-CN" sz="3200" b="1" dirty="0"/>
              <a:t>1. Instruction of Data set</a:t>
            </a:r>
            <a:endParaRPr lang="zh-CN" altLang="en-US" sz="3200" b="1" dirty="0"/>
          </a:p>
        </p:txBody>
      </p:sp>
      <p:sp>
        <p:nvSpPr>
          <p:cNvPr id="3" name="Content Placeholder 2">
            <a:extLst>
              <a:ext uri="{FF2B5EF4-FFF2-40B4-BE49-F238E27FC236}">
                <a16:creationId xmlns:a16="http://schemas.microsoft.com/office/drawing/2014/main" id="{D955C138-B339-A68A-7B99-3EFB58C76A6C}"/>
              </a:ext>
            </a:extLst>
          </p:cNvPr>
          <p:cNvSpPr>
            <a:spLocks noGrp="1"/>
          </p:cNvSpPr>
          <p:nvPr>
            <p:ph idx="1"/>
          </p:nvPr>
        </p:nvSpPr>
        <p:spPr>
          <a:xfrm>
            <a:off x="408992" y="1040364"/>
            <a:ext cx="5624805" cy="4623318"/>
          </a:xfrm>
        </p:spPr>
        <p:txBody>
          <a:bodyPr>
            <a:normAutofit/>
          </a:bodyPr>
          <a:lstStyle/>
          <a:p>
            <a:r>
              <a:rPr lang="en-US" altLang="zh-CN" sz="1400" b="1" dirty="0"/>
              <a:t>PeMS04 (Caltrans Performance Measurement System 04) is a transportation dataset commonly used in traffic flow prediction and analysis research</a:t>
            </a:r>
          </a:p>
          <a:p>
            <a:r>
              <a:rPr lang="en-US" altLang="zh-CN" sz="1400" dirty="0"/>
              <a:t>It is a 16992 * 307 * 3 three dimensions tensor</a:t>
            </a:r>
          </a:p>
          <a:p>
            <a:r>
              <a:rPr lang="en-US" altLang="zh-CN" sz="1400" dirty="0"/>
              <a:t>16992: Steps of time (5min = 1/12 </a:t>
            </a:r>
            <a:r>
              <a:rPr lang="en-US" altLang="zh-CN" sz="1400" dirty="0" err="1"/>
              <a:t>hr</a:t>
            </a:r>
            <a:r>
              <a:rPr lang="en-US" altLang="zh-CN" sz="1400" dirty="0"/>
              <a:t>, 16992 = 59 days * 24hrs * 12)</a:t>
            </a:r>
          </a:p>
          <a:p>
            <a:r>
              <a:rPr lang="en-US" altLang="zh-CN" sz="1400" dirty="0"/>
              <a:t>307: Number of sensors</a:t>
            </a:r>
          </a:p>
          <a:p>
            <a:r>
              <a:rPr lang="en-US" altLang="zh-CN" sz="1400" dirty="0"/>
              <a:t>3: Three dimensions feature of each sensor</a:t>
            </a:r>
          </a:p>
          <a:p>
            <a:endParaRPr lang="en-US" altLang="zh-CN" sz="1400" dirty="0"/>
          </a:p>
          <a:p>
            <a:endParaRPr lang="en-US" altLang="zh-CN" sz="1400" dirty="0"/>
          </a:p>
          <a:p>
            <a:endParaRPr lang="en-US" altLang="zh-CN" sz="1400" dirty="0"/>
          </a:p>
          <a:p>
            <a:r>
              <a:rPr lang="en-US" altLang="zh-CN" sz="1400" dirty="0"/>
              <a:t>For 3 features of each Sensor refer to the document of PeMS04 is</a:t>
            </a:r>
          </a:p>
          <a:p>
            <a:r>
              <a:rPr lang="en-US" altLang="zh-CN" sz="1400" dirty="0"/>
              <a:t># Volume/Flow: The number of vehicles passing the sensor at a certain point in time.</a:t>
            </a:r>
          </a:p>
          <a:p>
            <a:r>
              <a:rPr lang="en-US" altLang="zh-CN" sz="1400" dirty="0"/>
              <a:t># Occupancy: The fraction of time the sensor is occupied by a vehicle (usually a 0-1 value).</a:t>
            </a:r>
          </a:p>
          <a:p>
            <a:r>
              <a:rPr lang="en-US" altLang="zh-CN" sz="1400" dirty="0"/>
              <a:t># Speed: The average speed of the vehicle (in km/h or mph)</a:t>
            </a:r>
          </a:p>
        </p:txBody>
      </p:sp>
      <p:pic>
        <p:nvPicPr>
          <p:cNvPr id="8" name="Picture 7">
            <a:extLst>
              <a:ext uri="{FF2B5EF4-FFF2-40B4-BE49-F238E27FC236}">
                <a16:creationId xmlns:a16="http://schemas.microsoft.com/office/drawing/2014/main" id="{D59851A3-7790-D857-F7DA-D1E737930371}"/>
              </a:ext>
            </a:extLst>
          </p:cNvPr>
          <p:cNvPicPr>
            <a:picLocks noChangeAspect="1"/>
          </p:cNvPicPr>
          <p:nvPr/>
        </p:nvPicPr>
        <p:blipFill>
          <a:blip r:embed="rId3"/>
          <a:stretch>
            <a:fillRect/>
          </a:stretch>
        </p:blipFill>
        <p:spPr>
          <a:xfrm>
            <a:off x="6268617" y="4352729"/>
            <a:ext cx="5700364" cy="2402633"/>
          </a:xfrm>
          <a:prstGeom prst="rect">
            <a:avLst/>
          </a:prstGeom>
        </p:spPr>
      </p:pic>
      <p:pic>
        <p:nvPicPr>
          <p:cNvPr id="12" name="Picture 11">
            <a:extLst>
              <a:ext uri="{FF2B5EF4-FFF2-40B4-BE49-F238E27FC236}">
                <a16:creationId xmlns:a16="http://schemas.microsoft.com/office/drawing/2014/main" id="{B614124F-C126-EECA-EB6E-966A50DED465}"/>
              </a:ext>
            </a:extLst>
          </p:cNvPr>
          <p:cNvPicPr>
            <a:picLocks noChangeAspect="1"/>
          </p:cNvPicPr>
          <p:nvPr/>
        </p:nvPicPr>
        <p:blipFill>
          <a:blip r:embed="rId4"/>
          <a:stretch>
            <a:fillRect/>
          </a:stretch>
        </p:blipFill>
        <p:spPr>
          <a:xfrm>
            <a:off x="7425612" y="739099"/>
            <a:ext cx="2990863" cy="1338452"/>
          </a:xfrm>
          <a:prstGeom prst="rect">
            <a:avLst/>
          </a:prstGeom>
        </p:spPr>
      </p:pic>
      <p:pic>
        <p:nvPicPr>
          <p:cNvPr id="16" name="Picture 15">
            <a:extLst>
              <a:ext uri="{FF2B5EF4-FFF2-40B4-BE49-F238E27FC236}">
                <a16:creationId xmlns:a16="http://schemas.microsoft.com/office/drawing/2014/main" id="{B58D682E-7FCE-17D5-2E34-6A3C149FAE19}"/>
              </a:ext>
            </a:extLst>
          </p:cNvPr>
          <p:cNvPicPr>
            <a:picLocks noChangeAspect="1"/>
          </p:cNvPicPr>
          <p:nvPr/>
        </p:nvPicPr>
        <p:blipFill>
          <a:blip r:embed="rId5"/>
          <a:stretch>
            <a:fillRect/>
          </a:stretch>
        </p:blipFill>
        <p:spPr>
          <a:xfrm>
            <a:off x="7425612" y="2389858"/>
            <a:ext cx="3191169" cy="1338452"/>
          </a:xfrm>
          <a:prstGeom prst="rect">
            <a:avLst/>
          </a:prstGeom>
        </p:spPr>
      </p:pic>
      <p:sp>
        <p:nvSpPr>
          <p:cNvPr id="17" name="Title 1">
            <a:extLst>
              <a:ext uri="{FF2B5EF4-FFF2-40B4-BE49-F238E27FC236}">
                <a16:creationId xmlns:a16="http://schemas.microsoft.com/office/drawing/2014/main" id="{8C254974-1F0C-4CBB-FD0C-BF923BA624C1}"/>
              </a:ext>
            </a:extLst>
          </p:cNvPr>
          <p:cNvSpPr txBox="1">
            <a:spLocks/>
          </p:cNvSpPr>
          <p:nvPr/>
        </p:nvSpPr>
        <p:spPr>
          <a:xfrm>
            <a:off x="6096000" y="139968"/>
            <a:ext cx="3371460" cy="395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400" b="1" dirty="0"/>
              <a:t>Example of Sensor’s Data</a:t>
            </a:r>
            <a:endParaRPr lang="zh-CN" altLang="en-US" sz="1400" b="1" dirty="0"/>
          </a:p>
        </p:txBody>
      </p:sp>
      <p:sp>
        <p:nvSpPr>
          <p:cNvPr id="18" name="Title 1">
            <a:extLst>
              <a:ext uri="{FF2B5EF4-FFF2-40B4-BE49-F238E27FC236}">
                <a16:creationId xmlns:a16="http://schemas.microsoft.com/office/drawing/2014/main" id="{9303EB58-C327-70E1-FA81-064A977485DC}"/>
              </a:ext>
            </a:extLst>
          </p:cNvPr>
          <p:cNvSpPr txBox="1">
            <a:spLocks/>
          </p:cNvSpPr>
          <p:nvPr/>
        </p:nvSpPr>
        <p:spPr>
          <a:xfrm>
            <a:off x="6158204" y="3865713"/>
            <a:ext cx="3371460" cy="395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400" b="1" dirty="0"/>
              <a:t>Combined Sensor’s Data with timestamps</a:t>
            </a:r>
            <a:endParaRPr lang="zh-CN" altLang="en-US" sz="1400" b="1" dirty="0"/>
          </a:p>
        </p:txBody>
      </p:sp>
    </p:spTree>
    <p:extLst>
      <p:ext uri="{BB962C8B-B14F-4D97-AF65-F5344CB8AC3E}">
        <p14:creationId xmlns:p14="http://schemas.microsoft.com/office/powerpoint/2010/main" val="124196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295E-DA48-49F0-2446-876762C7EB87}"/>
              </a:ext>
            </a:extLst>
          </p:cNvPr>
          <p:cNvSpPr>
            <a:spLocks noGrp="1"/>
          </p:cNvSpPr>
          <p:nvPr>
            <p:ph type="title"/>
          </p:nvPr>
        </p:nvSpPr>
        <p:spPr>
          <a:xfrm>
            <a:off x="838200" y="365126"/>
            <a:ext cx="5124061" cy="759214"/>
          </a:xfrm>
        </p:spPr>
        <p:txBody>
          <a:bodyPr>
            <a:noAutofit/>
          </a:bodyPr>
          <a:lstStyle/>
          <a:p>
            <a:r>
              <a:rPr lang="en-US" altLang="zh-CN" sz="3200" b="1" dirty="0"/>
              <a:t>2. Occupancy Data overview</a:t>
            </a:r>
            <a:endParaRPr lang="zh-CN" altLang="en-US" sz="3200" b="1" dirty="0"/>
          </a:p>
        </p:txBody>
      </p:sp>
      <p:sp>
        <p:nvSpPr>
          <p:cNvPr id="3" name="Content Placeholder 2">
            <a:extLst>
              <a:ext uri="{FF2B5EF4-FFF2-40B4-BE49-F238E27FC236}">
                <a16:creationId xmlns:a16="http://schemas.microsoft.com/office/drawing/2014/main" id="{28A19E50-F38B-2DFA-93D1-64CA9B0A0AAC}"/>
              </a:ext>
            </a:extLst>
          </p:cNvPr>
          <p:cNvSpPr>
            <a:spLocks noGrp="1"/>
          </p:cNvSpPr>
          <p:nvPr>
            <p:ph idx="1"/>
          </p:nvPr>
        </p:nvSpPr>
        <p:spPr>
          <a:xfrm>
            <a:off x="709423" y="1760896"/>
            <a:ext cx="4932783" cy="386571"/>
          </a:xfrm>
        </p:spPr>
        <p:txBody>
          <a:bodyPr>
            <a:normAutofit fontScale="70000" lnSpcReduction="20000"/>
          </a:bodyPr>
          <a:lstStyle/>
          <a:p>
            <a:r>
              <a:rPr lang="en-US" altLang="zh-CN" sz="2000" dirty="0"/>
              <a:t>All Sensors observed occupancy trends by Hour of Day</a:t>
            </a:r>
            <a:endParaRPr lang="zh-CN" altLang="en-US" sz="2000" dirty="0"/>
          </a:p>
        </p:txBody>
      </p:sp>
      <p:pic>
        <p:nvPicPr>
          <p:cNvPr id="4" name="Picture 2" descr="Output image">
            <a:extLst>
              <a:ext uri="{FF2B5EF4-FFF2-40B4-BE49-F238E27FC236}">
                <a16:creationId xmlns:a16="http://schemas.microsoft.com/office/drawing/2014/main" id="{788911C6-29BD-DF54-81BA-F09AE78A1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94" y="2292080"/>
            <a:ext cx="5257800" cy="34916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FCB0583-4175-DE9F-C3BB-361E326C6603}"/>
              </a:ext>
            </a:extLst>
          </p:cNvPr>
          <p:cNvPicPr>
            <a:picLocks noChangeAspect="1"/>
          </p:cNvPicPr>
          <p:nvPr/>
        </p:nvPicPr>
        <p:blipFill>
          <a:blip r:embed="rId3"/>
          <a:stretch>
            <a:fillRect/>
          </a:stretch>
        </p:blipFill>
        <p:spPr>
          <a:xfrm>
            <a:off x="6868936" y="3686502"/>
            <a:ext cx="4938607" cy="2469304"/>
          </a:xfrm>
          <a:prstGeom prst="rect">
            <a:avLst/>
          </a:prstGeom>
        </p:spPr>
      </p:pic>
      <p:sp>
        <p:nvSpPr>
          <p:cNvPr id="9" name="Content Placeholder 2">
            <a:extLst>
              <a:ext uri="{FF2B5EF4-FFF2-40B4-BE49-F238E27FC236}">
                <a16:creationId xmlns:a16="http://schemas.microsoft.com/office/drawing/2014/main" id="{6ADF5142-F782-9405-3454-76725DC144F4}"/>
              </a:ext>
            </a:extLst>
          </p:cNvPr>
          <p:cNvSpPr txBox="1">
            <a:spLocks/>
          </p:cNvSpPr>
          <p:nvPr/>
        </p:nvSpPr>
        <p:spPr>
          <a:xfrm>
            <a:off x="6826603" y="430507"/>
            <a:ext cx="5023275" cy="2821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First 5 sensors observed occupancy trends by all time period</a:t>
            </a:r>
            <a:endParaRPr lang="zh-CN" altLang="en-US" sz="1200" dirty="0"/>
          </a:p>
        </p:txBody>
      </p:sp>
      <p:sp>
        <p:nvSpPr>
          <p:cNvPr id="11" name="Content Placeholder 2">
            <a:extLst>
              <a:ext uri="{FF2B5EF4-FFF2-40B4-BE49-F238E27FC236}">
                <a16:creationId xmlns:a16="http://schemas.microsoft.com/office/drawing/2014/main" id="{3E540BB0-B87C-3519-F428-F4FEA88E24E8}"/>
              </a:ext>
            </a:extLst>
          </p:cNvPr>
          <p:cNvSpPr txBox="1">
            <a:spLocks/>
          </p:cNvSpPr>
          <p:nvPr/>
        </p:nvSpPr>
        <p:spPr>
          <a:xfrm>
            <a:off x="6826603" y="3408784"/>
            <a:ext cx="5023275" cy="2821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Sensor 1 observed occupancy trends by Hour of Day</a:t>
            </a:r>
            <a:endParaRPr lang="zh-CN" altLang="en-US" sz="1200" dirty="0"/>
          </a:p>
        </p:txBody>
      </p:sp>
      <p:pic>
        <p:nvPicPr>
          <p:cNvPr id="13" name="Picture 12">
            <a:extLst>
              <a:ext uri="{FF2B5EF4-FFF2-40B4-BE49-F238E27FC236}">
                <a16:creationId xmlns:a16="http://schemas.microsoft.com/office/drawing/2014/main" id="{B6517D3F-0C8B-9989-90BD-CA1E9063BE50}"/>
              </a:ext>
            </a:extLst>
          </p:cNvPr>
          <p:cNvPicPr>
            <a:picLocks noChangeAspect="1"/>
          </p:cNvPicPr>
          <p:nvPr/>
        </p:nvPicPr>
        <p:blipFill>
          <a:blip r:embed="rId4"/>
          <a:stretch>
            <a:fillRect/>
          </a:stretch>
        </p:blipFill>
        <p:spPr>
          <a:xfrm>
            <a:off x="6868510" y="738506"/>
            <a:ext cx="4939033" cy="2469517"/>
          </a:xfrm>
          <a:prstGeom prst="rect">
            <a:avLst/>
          </a:prstGeom>
        </p:spPr>
      </p:pic>
    </p:spTree>
    <p:extLst>
      <p:ext uri="{BB962C8B-B14F-4D97-AF65-F5344CB8AC3E}">
        <p14:creationId xmlns:p14="http://schemas.microsoft.com/office/powerpoint/2010/main" val="115745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5B0CB-D663-7E31-0E76-C8D775332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C138C3-C845-35A0-8B27-5724567DB5F5}"/>
              </a:ext>
            </a:extLst>
          </p:cNvPr>
          <p:cNvSpPr>
            <a:spLocks noGrp="1"/>
          </p:cNvSpPr>
          <p:nvPr>
            <p:ph type="title"/>
          </p:nvPr>
        </p:nvSpPr>
        <p:spPr/>
        <p:txBody>
          <a:bodyPr>
            <a:normAutofit/>
          </a:bodyPr>
          <a:lstStyle/>
          <a:p>
            <a:r>
              <a:rPr lang="en-US" altLang="zh-CN" sz="3200" b="1" dirty="0"/>
              <a:t>3. Data pre-processing</a:t>
            </a:r>
            <a:endParaRPr lang="zh-CN" altLang="en-US" sz="3200" b="1" dirty="0"/>
          </a:p>
        </p:txBody>
      </p:sp>
      <p:sp>
        <p:nvSpPr>
          <p:cNvPr id="3" name="Content Placeholder 2">
            <a:extLst>
              <a:ext uri="{FF2B5EF4-FFF2-40B4-BE49-F238E27FC236}">
                <a16:creationId xmlns:a16="http://schemas.microsoft.com/office/drawing/2014/main" id="{1E8F09BB-2DB7-8295-86F9-B721847CC272}"/>
              </a:ext>
            </a:extLst>
          </p:cNvPr>
          <p:cNvSpPr>
            <a:spLocks noGrp="1"/>
          </p:cNvSpPr>
          <p:nvPr>
            <p:ph idx="1"/>
          </p:nvPr>
        </p:nvSpPr>
        <p:spPr>
          <a:xfrm>
            <a:off x="838198" y="1435254"/>
            <a:ext cx="4265646" cy="1248812"/>
          </a:xfrm>
        </p:spPr>
        <p:txBody>
          <a:bodyPr>
            <a:noAutofit/>
          </a:bodyPr>
          <a:lstStyle/>
          <a:p>
            <a:pPr marL="0" indent="0">
              <a:buNone/>
            </a:pPr>
            <a:r>
              <a:rPr lang="en-US" altLang="zh-CN" sz="1600" dirty="0"/>
              <a:t>Integration</a:t>
            </a:r>
          </a:p>
          <a:p>
            <a:r>
              <a:rPr lang="en-US" altLang="zh-CN" sz="1600" dirty="0"/>
              <a:t>Integrate Data and Transform dimensions fit to the table that can be used for the training</a:t>
            </a:r>
            <a:endParaRPr lang="zh-CN" altLang="en-US" sz="1600" dirty="0"/>
          </a:p>
        </p:txBody>
      </p:sp>
      <p:pic>
        <p:nvPicPr>
          <p:cNvPr id="5" name="Picture 4">
            <a:extLst>
              <a:ext uri="{FF2B5EF4-FFF2-40B4-BE49-F238E27FC236}">
                <a16:creationId xmlns:a16="http://schemas.microsoft.com/office/drawing/2014/main" id="{A3E13721-0FA9-7C7B-0981-92B6011529C3}"/>
              </a:ext>
            </a:extLst>
          </p:cNvPr>
          <p:cNvPicPr>
            <a:picLocks noChangeAspect="1"/>
          </p:cNvPicPr>
          <p:nvPr/>
        </p:nvPicPr>
        <p:blipFill>
          <a:blip r:embed="rId2"/>
          <a:stretch>
            <a:fillRect/>
          </a:stretch>
        </p:blipFill>
        <p:spPr>
          <a:xfrm>
            <a:off x="6759248" y="1100909"/>
            <a:ext cx="4063483" cy="1704958"/>
          </a:xfrm>
          <a:prstGeom prst="rect">
            <a:avLst/>
          </a:prstGeom>
        </p:spPr>
      </p:pic>
      <p:sp>
        <p:nvSpPr>
          <p:cNvPr id="8" name="Content Placeholder 2">
            <a:extLst>
              <a:ext uri="{FF2B5EF4-FFF2-40B4-BE49-F238E27FC236}">
                <a16:creationId xmlns:a16="http://schemas.microsoft.com/office/drawing/2014/main" id="{4B1035C3-083A-C178-D53B-88005113FE75}"/>
              </a:ext>
            </a:extLst>
          </p:cNvPr>
          <p:cNvSpPr txBox="1">
            <a:spLocks/>
          </p:cNvSpPr>
          <p:nvPr/>
        </p:nvSpPr>
        <p:spPr>
          <a:xfrm>
            <a:off x="838199" y="3189701"/>
            <a:ext cx="3822441" cy="618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2" name="Content Placeholder 2">
            <a:extLst>
              <a:ext uri="{FF2B5EF4-FFF2-40B4-BE49-F238E27FC236}">
                <a16:creationId xmlns:a16="http://schemas.microsoft.com/office/drawing/2014/main" id="{02A583C3-0626-B3C4-14A2-0099ADCE7EBB}"/>
              </a:ext>
            </a:extLst>
          </p:cNvPr>
          <p:cNvSpPr txBox="1">
            <a:spLocks/>
          </p:cNvSpPr>
          <p:nvPr/>
        </p:nvSpPr>
        <p:spPr>
          <a:xfrm>
            <a:off x="838198" y="3067895"/>
            <a:ext cx="4662198" cy="1481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dirty="0"/>
              <a:t>Added Time Index</a:t>
            </a:r>
          </a:p>
          <a:p>
            <a:r>
              <a:rPr lang="en-US" altLang="zh-CN" sz="1600" dirty="0"/>
              <a:t>Setting the timestamps for each record, transfer the ‘</a:t>
            </a:r>
            <a:r>
              <a:rPr lang="en-US" altLang="zh-CN" sz="1600" dirty="0" err="1"/>
              <a:t>hrs</a:t>
            </a:r>
            <a:r>
              <a:rPr lang="en-US" altLang="zh-CN" sz="1600" dirty="0"/>
              <a:t>’, ‘min’ features to Pandas time index in order to more convenient to for analysis and modeling.</a:t>
            </a:r>
            <a:endParaRPr lang="zh-CN" altLang="en-US" sz="1600" dirty="0"/>
          </a:p>
        </p:txBody>
      </p:sp>
      <p:sp>
        <p:nvSpPr>
          <p:cNvPr id="13" name="Content Placeholder 2">
            <a:extLst>
              <a:ext uri="{FF2B5EF4-FFF2-40B4-BE49-F238E27FC236}">
                <a16:creationId xmlns:a16="http://schemas.microsoft.com/office/drawing/2014/main" id="{28D359AF-1587-2B73-1CB9-97E61F180F82}"/>
              </a:ext>
            </a:extLst>
          </p:cNvPr>
          <p:cNvSpPr txBox="1">
            <a:spLocks/>
          </p:cNvSpPr>
          <p:nvPr/>
        </p:nvSpPr>
        <p:spPr>
          <a:xfrm>
            <a:off x="838198" y="4911398"/>
            <a:ext cx="4662198" cy="1481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dirty="0"/>
              <a:t>Normalization:</a:t>
            </a:r>
          </a:p>
          <a:p>
            <a:r>
              <a:rPr lang="en-US" altLang="zh-CN" sz="1600" dirty="0"/>
              <a:t>Based on the data observed, normalized all sensors data. </a:t>
            </a:r>
            <a:endParaRPr lang="zh-CN" altLang="en-US" sz="1600" dirty="0"/>
          </a:p>
        </p:txBody>
      </p:sp>
      <p:pic>
        <p:nvPicPr>
          <p:cNvPr id="15" name="Picture 14">
            <a:extLst>
              <a:ext uri="{FF2B5EF4-FFF2-40B4-BE49-F238E27FC236}">
                <a16:creationId xmlns:a16="http://schemas.microsoft.com/office/drawing/2014/main" id="{C4DBC11C-39E3-CC8D-3613-58E963BF6424}"/>
              </a:ext>
            </a:extLst>
          </p:cNvPr>
          <p:cNvPicPr>
            <a:picLocks noChangeAspect="1"/>
          </p:cNvPicPr>
          <p:nvPr/>
        </p:nvPicPr>
        <p:blipFill>
          <a:blip r:embed="rId3"/>
          <a:stretch>
            <a:fillRect/>
          </a:stretch>
        </p:blipFill>
        <p:spPr>
          <a:xfrm>
            <a:off x="6759248" y="2968018"/>
            <a:ext cx="4063483" cy="1681353"/>
          </a:xfrm>
          <a:prstGeom prst="rect">
            <a:avLst/>
          </a:prstGeom>
        </p:spPr>
      </p:pic>
      <p:pic>
        <p:nvPicPr>
          <p:cNvPr id="16" name="Picture 15">
            <a:extLst>
              <a:ext uri="{FF2B5EF4-FFF2-40B4-BE49-F238E27FC236}">
                <a16:creationId xmlns:a16="http://schemas.microsoft.com/office/drawing/2014/main" id="{35D27570-2E83-D8B4-7964-6E6AE3C6C769}"/>
              </a:ext>
            </a:extLst>
          </p:cNvPr>
          <p:cNvPicPr>
            <a:picLocks noChangeAspect="1"/>
          </p:cNvPicPr>
          <p:nvPr/>
        </p:nvPicPr>
        <p:blipFill>
          <a:blip r:embed="rId3"/>
          <a:stretch>
            <a:fillRect/>
          </a:stretch>
        </p:blipFill>
        <p:spPr>
          <a:xfrm>
            <a:off x="6759248" y="4811522"/>
            <a:ext cx="4063483" cy="1681353"/>
          </a:xfrm>
          <a:prstGeom prst="rect">
            <a:avLst/>
          </a:prstGeom>
        </p:spPr>
      </p:pic>
    </p:spTree>
    <p:extLst>
      <p:ext uri="{BB962C8B-B14F-4D97-AF65-F5344CB8AC3E}">
        <p14:creationId xmlns:p14="http://schemas.microsoft.com/office/powerpoint/2010/main" val="59125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22B17-BF9C-2263-4224-689E0F67E6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9FC55-DF31-79CA-9E74-8B6271182AD3}"/>
              </a:ext>
            </a:extLst>
          </p:cNvPr>
          <p:cNvSpPr>
            <a:spLocks noGrp="1"/>
          </p:cNvSpPr>
          <p:nvPr>
            <p:ph type="title"/>
          </p:nvPr>
        </p:nvSpPr>
        <p:spPr/>
        <p:txBody>
          <a:bodyPr>
            <a:normAutofit/>
          </a:bodyPr>
          <a:lstStyle/>
          <a:p>
            <a:r>
              <a:rPr lang="en-US" altLang="zh-CN" sz="2400" b="1" dirty="0"/>
              <a:t>4. Model Selection</a:t>
            </a:r>
            <a:endParaRPr lang="zh-CN" altLang="en-US" sz="2400" b="1" dirty="0"/>
          </a:p>
        </p:txBody>
      </p:sp>
      <p:sp>
        <p:nvSpPr>
          <p:cNvPr id="3" name="Content Placeholder 2">
            <a:extLst>
              <a:ext uri="{FF2B5EF4-FFF2-40B4-BE49-F238E27FC236}">
                <a16:creationId xmlns:a16="http://schemas.microsoft.com/office/drawing/2014/main" id="{47D92E32-4454-2163-FD4D-F4E73D26979A}"/>
              </a:ext>
            </a:extLst>
          </p:cNvPr>
          <p:cNvSpPr>
            <a:spLocks noGrp="1"/>
          </p:cNvSpPr>
          <p:nvPr>
            <p:ph idx="1"/>
          </p:nvPr>
        </p:nvSpPr>
        <p:spPr>
          <a:xfrm>
            <a:off x="838200" y="1825625"/>
            <a:ext cx="4783494" cy="1747999"/>
          </a:xfrm>
        </p:spPr>
        <p:txBody>
          <a:bodyPr>
            <a:normAutofit/>
          </a:bodyPr>
          <a:lstStyle/>
          <a:p>
            <a:pPr marL="0" indent="0">
              <a:buNone/>
            </a:pPr>
            <a:r>
              <a:rPr lang="en-US" altLang="zh-CN" sz="1600" dirty="0"/>
              <a:t>LSTM</a:t>
            </a:r>
          </a:p>
          <a:p>
            <a:pPr marL="0" indent="0">
              <a:buNone/>
            </a:pPr>
            <a:r>
              <a:rPr lang="en-US" altLang="zh-CN" sz="1600" dirty="0"/>
              <a:t>The main reason that why choose LSTM are :</a:t>
            </a:r>
          </a:p>
          <a:p>
            <a:r>
              <a:rPr lang="en-US" altLang="zh-CN" sz="1600" dirty="0"/>
              <a:t>Can capture long-term dependencies in time series.</a:t>
            </a:r>
          </a:p>
          <a:p>
            <a:r>
              <a:rPr lang="en-US" altLang="zh-CN" sz="1600" dirty="0"/>
              <a:t>Suitable for multivariate time series.</a:t>
            </a:r>
          </a:p>
          <a:p>
            <a:endParaRPr lang="en-US" altLang="zh-CN" sz="1600" dirty="0"/>
          </a:p>
        </p:txBody>
      </p:sp>
      <p:pic>
        <p:nvPicPr>
          <p:cNvPr id="5" name="Picture 4">
            <a:extLst>
              <a:ext uri="{FF2B5EF4-FFF2-40B4-BE49-F238E27FC236}">
                <a16:creationId xmlns:a16="http://schemas.microsoft.com/office/drawing/2014/main" id="{E0912700-42B9-D019-3AD5-65A8D278C6BF}"/>
              </a:ext>
            </a:extLst>
          </p:cNvPr>
          <p:cNvPicPr>
            <a:picLocks noChangeAspect="1"/>
          </p:cNvPicPr>
          <p:nvPr/>
        </p:nvPicPr>
        <p:blipFill>
          <a:blip r:embed="rId2"/>
          <a:stretch>
            <a:fillRect/>
          </a:stretch>
        </p:blipFill>
        <p:spPr>
          <a:xfrm>
            <a:off x="6276392" y="1350537"/>
            <a:ext cx="5538751" cy="3722371"/>
          </a:xfrm>
          <a:prstGeom prst="rect">
            <a:avLst/>
          </a:prstGeom>
        </p:spPr>
      </p:pic>
      <p:sp>
        <p:nvSpPr>
          <p:cNvPr id="6" name="TextBox 5">
            <a:extLst>
              <a:ext uri="{FF2B5EF4-FFF2-40B4-BE49-F238E27FC236}">
                <a16:creationId xmlns:a16="http://schemas.microsoft.com/office/drawing/2014/main" id="{E6F5F032-427C-4B43-BBD4-9F60635FB5B6}"/>
              </a:ext>
            </a:extLst>
          </p:cNvPr>
          <p:cNvSpPr txBox="1"/>
          <p:nvPr/>
        </p:nvSpPr>
        <p:spPr>
          <a:xfrm>
            <a:off x="838200" y="3907025"/>
            <a:ext cx="5483290" cy="2108269"/>
          </a:xfrm>
          <a:prstGeom prst="rect">
            <a:avLst/>
          </a:prstGeom>
          <a:noFill/>
        </p:spPr>
        <p:txBody>
          <a:bodyPr wrap="square">
            <a:spAutoFit/>
          </a:bodyPr>
          <a:lstStyle/>
          <a:p>
            <a:r>
              <a:rPr lang="en-US" altLang="zh-CN" sz="1600" dirty="0"/>
              <a:t>Business Insight</a:t>
            </a:r>
          </a:p>
          <a:p>
            <a:endParaRPr lang="en-US" altLang="zh-CN" sz="1600" dirty="0"/>
          </a:p>
          <a:p>
            <a:pPr algn="l">
              <a:buFont typeface="Arial" panose="020B0604020202020204" pitchFamily="34" charset="0"/>
              <a:buChar char="•"/>
            </a:pPr>
            <a:r>
              <a:rPr lang="en-US" altLang="zh-CN" sz="1100" b="0" i="0" dirty="0">
                <a:solidFill>
                  <a:srgbClr val="0D0D0D"/>
                </a:solidFill>
                <a:effectLst/>
                <a:latin typeface="Segoe UI Variable Text" pitchFamily="2" charset="0"/>
              </a:rPr>
              <a:t> LSTM </a:t>
            </a:r>
            <a:r>
              <a:rPr lang="en-US" altLang="zh-CN" sz="1100" dirty="0">
                <a:solidFill>
                  <a:srgbClr val="0D0D0D"/>
                </a:solidFill>
                <a:latin typeface="Segoe UI Variable Text" pitchFamily="2" charset="0"/>
              </a:rPr>
              <a:t>with the higher accuracy, it can optimize the traffic flow based on the history data and provide more reasonable scheduling optimization.</a:t>
            </a:r>
          </a:p>
          <a:p>
            <a:pPr algn="l"/>
            <a:endParaRPr lang="en-US" altLang="zh-CN" sz="1100" dirty="0">
              <a:solidFill>
                <a:srgbClr val="0D0D0D"/>
              </a:solidFill>
              <a:latin typeface="Segoe UI Variable Text" pitchFamily="2" charset="0"/>
            </a:endParaRPr>
          </a:p>
          <a:p>
            <a:pPr algn="l">
              <a:buFont typeface="Arial" panose="020B0604020202020204" pitchFamily="34" charset="0"/>
              <a:buChar char="•"/>
            </a:pPr>
            <a:r>
              <a:rPr lang="en-US" altLang="zh-CN" sz="1100" dirty="0">
                <a:solidFill>
                  <a:srgbClr val="0D0D0D"/>
                </a:solidFill>
                <a:latin typeface="Segoe UI Variable Text" pitchFamily="2" charset="0"/>
              </a:rPr>
              <a:t> LSTM is good at capture the short time period features, that means by making contingency predictions for unexpected incidents, such as forecasting potential congestion, it is possible to reduce additional costs incurred from being caught unprepared.</a:t>
            </a:r>
          </a:p>
          <a:p>
            <a:pPr algn="l">
              <a:buFont typeface="Arial" panose="020B0604020202020204" pitchFamily="34" charset="0"/>
              <a:buChar char="•"/>
            </a:pPr>
            <a:endParaRPr lang="en-US" altLang="zh-CN" sz="1100" dirty="0">
              <a:solidFill>
                <a:srgbClr val="0D0D0D"/>
              </a:solidFill>
              <a:latin typeface="Segoe UI Variable Text" pitchFamily="2" charset="0"/>
            </a:endParaRPr>
          </a:p>
          <a:p>
            <a:pPr algn="l">
              <a:buFont typeface="Arial" panose="020B0604020202020204" pitchFamily="34" charset="0"/>
              <a:buChar char="•"/>
            </a:pPr>
            <a:endParaRPr lang="en-US" altLang="zh-CN" sz="1100" b="0" i="0" dirty="0">
              <a:solidFill>
                <a:srgbClr val="0D0D0D"/>
              </a:solidFill>
              <a:effectLst/>
              <a:latin typeface="Segoe UI Variable Text" pitchFamily="2" charset="0"/>
            </a:endParaRPr>
          </a:p>
        </p:txBody>
      </p:sp>
    </p:spTree>
    <p:extLst>
      <p:ext uri="{BB962C8B-B14F-4D97-AF65-F5344CB8AC3E}">
        <p14:creationId xmlns:p14="http://schemas.microsoft.com/office/powerpoint/2010/main" val="7496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5234B-18EF-519A-DC4E-6BC454DC16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FB75CF-6A25-E8CE-2ABE-63CD57E82127}"/>
              </a:ext>
            </a:extLst>
          </p:cNvPr>
          <p:cNvSpPr>
            <a:spLocks noGrp="1"/>
          </p:cNvSpPr>
          <p:nvPr>
            <p:ph type="title"/>
          </p:nvPr>
        </p:nvSpPr>
        <p:spPr/>
        <p:txBody>
          <a:bodyPr>
            <a:normAutofit/>
          </a:bodyPr>
          <a:lstStyle/>
          <a:p>
            <a:r>
              <a:rPr lang="en-US" altLang="zh-CN" sz="2400" b="1" dirty="0"/>
              <a:t>5. Training Process Observation</a:t>
            </a:r>
            <a:endParaRPr lang="zh-CN" altLang="en-US" sz="2400" b="1" dirty="0"/>
          </a:p>
        </p:txBody>
      </p:sp>
      <p:sp>
        <p:nvSpPr>
          <p:cNvPr id="3" name="Content Placeholder 2">
            <a:extLst>
              <a:ext uri="{FF2B5EF4-FFF2-40B4-BE49-F238E27FC236}">
                <a16:creationId xmlns:a16="http://schemas.microsoft.com/office/drawing/2014/main" id="{D819B2D8-0D81-B9BD-C326-0018A91E7E1E}"/>
              </a:ext>
            </a:extLst>
          </p:cNvPr>
          <p:cNvSpPr>
            <a:spLocks noGrp="1"/>
          </p:cNvSpPr>
          <p:nvPr>
            <p:ph idx="1"/>
          </p:nvPr>
        </p:nvSpPr>
        <p:spPr>
          <a:xfrm>
            <a:off x="894183" y="1349764"/>
            <a:ext cx="7848602" cy="1141509"/>
          </a:xfrm>
        </p:spPr>
        <p:txBody>
          <a:bodyPr>
            <a:noAutofit/>
          </a:bodyPr>
          <a:lstStyle/>
          <a:p>
            <a:r>
              <a:rPr lang="en-US" altLang="zh-CN" sz="1600" dirty="0"/>
              <a:t>Set 50 epoch for training</a:t>
            </a:r>
          </a:p>
          <a:p>
            <a:r>
              <a:rPr lang="en-US" altLang="zh-CN" sz="1600" dirty="0"/>
              <a:t>Set last 3 days time steps as input data</a:t>
            </a:r>
          </a:p>
          <a:p>
            <a:r>
              <a:rPr lang="en-US" altLang="zh-CN" sz="1600" dirty="0"/>
              <a:t>Using MSE and RMSE to evaluate final results</a:t>
            </a:r>
          </a:p>
          <a:p>
            <a:endParaRPr lang="en-US" altLang="zh-CN" sz="1600" dirty="0"/>
          </a:p>
          <a:p>
            <a:endParaRPr lang="en-US" altLang="zh-CN" sz="1600" dirty="0"/>
          </a:p>
        </p:txBody>
      </p:sp>
      <p:pic>
        <p:nvPicPr>
          <p:cNvPr id="6" name="Picture 5">
            <a:extLst>
              <a:ext uri="{FF2B5EF4-FFF2-40B4-BE49-F238E27FC236}">
                <a16:creationId xmlns:a16="http://schemas.microsoft.com/office/drawing/2014/main" id="{2C5E2E6A-9A9A-22C9-006A-BAD967C08FAE}"/>
              </a:ext>
            </a:extLst>
          </p:cNvPr>
          <p:cNvPicPr>
            <a:picLocks noChangeAspect="1"/>
          </p:cNvPicPr>
          <p:nvPr/>
        </p:nvPicPr>
        <p:blipFill>
          <a:blip r:embed="rId2"/>
          <a:stretch>
            <a:fillRect/>
          </a:stretch>
        </p:blipFill>
        <p:spPr>
          <a:xfrm>
            <a:off x="5931603" y="1744273"/>
            <a:ext cx="5314563" cy="3188737"/>
          </a:xfrm>
          <a:prstGeom prst="rect">
            <a:avLst/>
          </a:prstGeom>
        </p:spPr>
      </p:pic>
      <p:pic>
        <p:nvPicPr>
          <p:cNvPr id="8" name="Picture 7">
            <a:extLst>
              <a:ext uri="{FF2B5EF4-FFF2-40B4-BE49-F238E27FC236}">
                <a16:creationId xmlns:a16="http://schemas.microsoft.com/office/drawing/2014/main" id="{FDA3D15C-0215-3FAB-7510-50698F51117F}"/>
              </a:ext>
            </a:extLst>
          </p:cNvPr>
          <p:cNvPicPr>
            <a:picLocks noChangeAspect="1"/>
          </p:cNvPicPr>
          <p:nvPr/>
        </p:nvPicPr>
        <p:blipFill>
          <a:blip r:embed="rId3"/>
          <a:stretch>
            <a:fillRect/>
          </a:stretch>
        </p:blipFill>
        <p:spPr>
          <a:xfrm>
            <a:off x="2181799" y="2607904"/>
            <a:ext cx="1785212" cy="3774233"/>
          </a:xfrm>
          <a:prstGeom prst="rect">
            <a:avLst/>
          </a:prstGeom>
        </p:spPr>
      </p:pic>
    </p:spTree>
    <p:extLst>
      <p:ext uri="{BB962C8B-B14F-4D97-AF65-F5344CB8AC3E}">
        <p14:creationId xmlns:p14="http://schemas.microsoft.com/office/powerpoint/2010/main" val="250513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E9A2A-4228-72B5-B748-280D205C4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ACEDAB-8252-0E76-1A20-D56E942AC864}"/>
              </a:ext>
            </a:extLst>
          </p:cNvPr>
          <p:cNvSpPr>
            <a:spLocks noGrp="1"/>
          </p:cNvSpPr>
          <p:nvPr>
            <p:ph type="title"/>
          </p:nvPr>
        </p:nvSpPr>
        <p:spPr/>
        <p:txBody>
          <a:bodyPr>
            <a:normAutofit/>
          </a:bodyPr>
          <a:lstStyle/>
          <a:p>
            <a:r>
              <a:rPr lang="en-US" altLang="zh-CN" sz="2400" b="1" dirty="0"/>
              <a:t>6. Evaluation and Final Result Visualization</a:t>
            </a:r>
            <a:endParaRPr lang="zh-CN" altLang="en-US" sz="2400" b="1" dirty="0"/>
          </a:p>
        </p:txBody>
      </p:sp>
      <p:sp>
        <p:nvSpPr>
          <p:cNvPr id="3" name="Content Placeholder 2">
            <a:extLst>
              <a:ext uri="{FF2B5EF4-FFF2-40B4-BE49-F238E27FC236}">
                <a16:creationId xmlns:a16="http://schemas.microsoft.com/office/drawing/2014/main" id="{DFEB77C5-3E0F-3E1A-E988-1302B204AAFF}"/>
              </a:ext>
            </a:extLst>
          </p:cNvPr>
          <p:cNvSpPr>
            <a:spLocks noGrp="1"/>
          </p:cNvSpPr>
          <p:nvPr>
            <p:ph idx="1"/>
          </p:nvPr>
        </p:nvSpPr>
        <p:spPr>
          <a:xfrm>
            <a:off x="894183" y="1349764"/>
            <a:ext cx="7848602" cy="1141509"/>
          </a:xfrm>
        </p:spPr>
        <p:txBody>
          <a:bodyPr>
            <a:noAutofit/>
          </a:bodyPr>
          <a:lstStyle/>
          <a:p>
            <a:r>
              <a:rPr lang="en-US" altLang="zh-CN" sz="1600" dirty="0"/>
              <a:t>For each sensor, generate the predict results compare with the true results.</a:t>
            </a:r>
          </a:p>
          <a:p>
            <a:endParaRPr lang="en-US" altLang="zh-CN" sz="1600" dirty="0"/>
          </a:p>
        </p:txBody>
      </p:sp>
      <p:pic>
        <p:nvPicPr>
          <p:cNvPr id="5" name="Picture 4">
            <a:extLst>
              <a:ext uri="{FF2B5EF4-FFF2-40B4-BE49-F238E27FC236}">
                <a16:creationId xmlns:a16="http://schemas.microsoft.com/office/drawing/2014/main" id="{16D95929-26B5-E8D2-6CEE-80F3E4E67B20}"/>
              </a:ext>
            </a:extLst>
          </p:cNvPr>
          <p:cNvPicPr>
            <a:picLocks noChangeAspect="1"/>
          </p:cNvPicPr>
          <p:nvPr/>
        </p:nvPicPr>
        <p:blipFill>
          <a:blip r:embed="rId2"/>
          <a:stretch>
            <a:fillRect/>
          </a:stretch>
        </p:blipFill>
        <p:spPr>
          <a:xfrm>
            <a:off x="192056" y="1858832"/>
            <a:ext cx="4117911" cy="2058956"/>
          </a:xfrm>
          <a:prstGeom prst="rect">
            <a:avLst/>
          </a:prstGeom>
        </p:spPr>
      </p:pic>
      <p:pic>
        <p:nvPicPr>
          <p:cNvPr id="8" name="Picture 7">
            <a:extLst>
              <a:ext uri="{FF2B5EF4-FFF2-40B4-BE49-F238E27FC236}">
                <a16:creationId xmlns:a16="http://schemas.microsoft.com/office/drawing/2014/main" id="{7C43E2E8-2D0F-737D-8031-FC90BA93C543}"/>
              </a:ext>
            </a:extLst>
          </p:cNvPr>
          <p:cNvPicPr>
            <a:picLocks noChangeAspect="1"/>
          </p:cNvPicPr>
          <p:nvPr/>
        </p:nvPicPr>
        <p:blipFill>
          <a:blip r:embed="rId3"/>
          <a:stretch>
            <a:fillRect/>
          </a:stretch>
        </p:blipFill>
        <p:spPr>
          <a:xfrm>
            <a:off x="3981062" y="1837888"/>
            <a:ext cx="4155231" cy="2077616"/>
          </a:xfrm>
          <a:prstGeom prst="rect">
            <a:avLst/>
          </a:prstGeom>
        </p:spPr>
      </p:pic>
      <p:pic>
        <p:nvPicPr>
          <p:cNvPr id="10" name="Picture 9">
            <a:extLst>
              <a:ext uri="{FF2B5EF4-FFF2-40B4-BE49-F238E27FC236}">
                <a16:creationId xmlns:a16="http://schemas.microsoft.com/office/drawing/2014/main" id="{F156A1F6-6EDC-E3A2-B3B1-7B321A5E8B41}"/>
              </a:ext>
            </a:extLst>
          </p:cNvPr>
          <p:cNvPicPr>
            <a:picLocks noChangeAspect="1"/>
          </p:cNvPicPr>
          <p:nvPr/>
        </p:nvPicPr>
        <p:blipFill>
          <a:blip r:embed="rId4"/>
          <a:stretch>
            <a:fillRect/>
          </a:stretch>
        </p:blipFill>
        <p:spPr>
          <a:xfrm>
            <a:off x="7844712" y="1858832"/>
            <a:ext cx="4155231" cy="2077616"/>
          </a:xfrm>
          <a:prstGeom prst="rect">
            <a:avLst/>
          </a:prstGeom>
        </p:spPr>
      </p:pic>
      <p:pic>
        <p:nvPicPr>
          <p:cNvPr id="12" name="Picture 11">
            <a:extLst>
              <a:ext uri="{FF2B5EF4-FFF2-40B4-BE49-F238E27FC236}">
                <a16:creationId xmlns:a16="http://schemas.microsoft.com/office/drawing/2014/main" id="{4FC1C479-5A1F-F65C-AC3A-2EDF255EAFF1}"/>
              </a:ext>
            </a:extLst>
          </p:cNvPr>
          <p:cNvPicPr>
            <a:picLocks noChangeAspect="1"/>
          </p:cNvPicPr>
          <p:nvPr/>
        </p:nvPicPr>
        <p:blipFill>
          <a:blip r:embed="rId5"/>
          <a:stretch>
            <a:fillRect/>
          </a:stretch>
        </p:blipFill>
        <p:spPr>
          <a:xfrm>
            <a:off x="1892558" y="3957392"/>
            <a:ext cx="4203442" cy="2101721"/>
          </a:xfrm>
          <a:prstGeom prst="rect">
            <a:avLst/>
          </a:prstGeom>
        </p:spPr>
      </p:pic>
      <p:pic>
        <p:nvPicPr>
          <p:cNvPr id="14" name="Picture 13">
            <a:extLst>
              <a:ext uri="{FF2B5EF4-FFF2-40B4-BE49-F238E27FC236}">
                <a16:creationId xmlns:a16="http://schemas.microsoft.com/office/drawing/2014/main" id="{5497EEFF-8F2D-D38C-13D2-82EF3531E6E2}"/>
              </a:ext>
            </a:extLst>
          </p:cNvPr>
          <p:cNvPicPr>
            <a:picLocks noChangeAspect="1"/>
          </p:cNvPicPr>
          <p:nvPr/>
        </p:nvPicPr>
        <p:blipFill>
          <a:blip r:embed="rId6"/>
          <a:stretch>
            <a:fillRect/>
          </a:stretch>
        </p:blipFill>
        <p:spPr>
          <a:xfrm>
            <a:off x="6096000" y="3936448"/>
            <a:ext cx="4299856" cy="2149929"/>
          </a:xfrm>
          <a:prstGeom prst="rect">
            <a:avLst/>
          </a:prstGeom>
        </p:spPr>
      </p:pic>
    </p:spTree>
    <p:extLst>
      <p:ext uri="{BB962C8B-B14F-4D97-AF65-F5344CB8AC3E}">
        <p14:creationId xmlns:p14="http://schemas.microsoft.com/office/powerpoint/2010/main" val="190046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D01A63-03EA-8CA2-F1B7-94D993BFF1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011635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1054</TotalTime>
  <Words>402</Words>
  <Application>Microsoft Office PowerPoint</Application>
  <PresentationFormat>Widescreen</PresentationFormat>
  <Paragraphs>45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等线</vt:lpstr>
      <vt:lpstr>等线 Light</vt:lpstr>
      <vt:lpstr>Arial</vt:lpstr>
      <vt:lpstr>Segoe UI Variable Text</vt:lpstr>
      <vt:lpstr>Office Theme</vt:lpstr>
      <vt:lpstr>Data Analysis for Transportation</vt:lpstr>
      <vt:lpstr>1. Instruction of Data set</vt:lpstr>
      <vt:lpstr>2. Occupancy Data overview</vt:lpstr>
      <vt:lpstr>3. Data pre-processing</vt:lpstr>
      <vt:lpstr>4. Model Selection</vt:lpstr>
      <vt:lpstr>5. Training Process Observation</vt:lpstr>
      <vt:lpstr>6. Evaluation and Final Result Visualization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xianming tang</dc:creator>
  <cp:lastModifiedBy>xianming tang</cp:lastModifiedBy>
  <cp:revision>7</cp:revision>
  <dcterms:created xsi:type="dcterms:W3CDTF">2024-12-07T21:06:26Z</dcterms:created>
  <dcterms:modified xsi:type="dcterms:W3CDTF">2024-12-10T05:29:02Z</dcterms:modified>
</cp:coreProperties>
</file>