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6" r:id="rId4"/>
    <p:sldId id="265" r:id="rId5"/>
    <p:sldId id="264" r:id="rId6"/>
    <p:sldId id="267" r:id="rId7"/>
    <p:sldId id="268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0AD37-C02B-4B7C-9DEE-2183DA719EC8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A8FB5-C0A5-442A-9B09-1669E49B6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14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A8FB5-C0A5-442A-9B09-1669E49B64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02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4591-13EA-7667-0199-5976C3C72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85020-3EB9-9C8C-F80B-7D511AA36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E116-94F5-55BC-3BB0-BE6440ED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CB2-CF20-45AE-AF43-5466C2D5F1D2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41DB2-8C3A-91C4-1685-B3C4BAD1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10B23-64B8-1FA8-1A69-8805FD22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2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7764-6DCB-E555-5DF7-0E9E8D58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4303D-5C5E-F397-AAA4-B2C6B349E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D932E-2A6A-6874-785F-29F4B4C7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CB2-CF20-45AE-AF43-5466C2D5F1D2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C1BD1-4DEE-FD12-17B1-64F27242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437D4-E9CE-F72C-18B7-9CFA2B02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05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1CDE4-C90A-29AD-BD5F-D6E1AE030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2ED2A-1E86-57BA-1B53-4DD27D9E6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44E0A-4FD7-8F7D-4024-6BB1FD81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CB2-CF20-45AE-AF43-5466C2D5F1D2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F6C39-2114-2211-6B90-DCD23230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1471-96E5-006C-5B40-11D36005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15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8285-2E56-57F6-49EB-B6DDFBB0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2F8D2-2A8A-FA7C-19EC-E7F4B8C6C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73920-C404-6F61-5682-8DF700D3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CB2-CF20-45AE-AF43-5466C2D5F1D2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8BC38-F806-7D9C-5910-447D7D93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F29B-35D1-E7D2-83B4-DFA916E5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59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E483-EB36-72B4-B520-20D3A4170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854FB-B8F5-E9A0-D242-D8B96F9C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7DCD9-07A9-B7C7-A716-6952DBCD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CB2-CF20-45AE-AF43-5466C2D5F1D2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1B499-E9CB-FD9A-6281-EA7504C2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3B2B1-9CF6-85ED-7FEE-C3EBA9D1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65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2739-6CA0-76E6-2A12-67675104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B3EB-AFE9-A023-2EF7-46FB25780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77C83-C163-181D-1811-67834551B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F7231-D645-8C3C-4149-107226E9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CB2-CF20-45AE-AF43-5466C2D5F1D2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63C43-F60D-178F-2C78-872C4957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98BA9-09E5-57AE-DF54-15223B2E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48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5282-8C81-3E68-A912-AA0ADD677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2FC55-0B26-9845-4825-E3012E35D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8B2C4-7D50-FB2F-FFF2-B43E75FD7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3D964-AB40-01EF-8951-A223E88F9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00654-CEF6-DAA6-9BD3-CFF7412B8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B9C21-32C9-2C8D-0942-CB67A58F3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CB2-CF20-45AE-AF43-5466C2D5F1D2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FEFF1-6875-387A-EE5D-980B47D5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E70D8-9FA6-14D5-C136-5CF3ACF0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87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F414-CBC9-5DD4-A087-52AF7006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82B70-955E-F7C1-790F-4834827D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CB2-CF20-45AE-AF43-5466C2D5F1D2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E8B4F-9B84-BD61-C0DF-F257BAD6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FA3EE-425C-C58F-5AED-88FF7D26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84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81389-1A7D-440A-54D2-B2441993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CB2-CF20-45AE-AF43-5466C2D5F1D2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ECAA3-90B0-E5AB-83E5-59EF7BC7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13C15-57FB-1693-9E89-F53E2322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2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341E-A343-E511-9D00-DB7DBDF61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2374-212D-2399-D753-10A6A7740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24D6D-829D-B6C0-7AB0-CBE3EFDD3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8BCFD-60A7-259F-9B30-1352C837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CB2-CF20-45AE-AF43-5466C2D5F1D2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5F439-8A6A-88EC-90A2-A83A9D82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9CE03-F18E-1B5B-9E56-8BB4934E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A187-2C0D-BF84-45B9-81A87535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AD81D-8E0B-0C8E-E862-49DA817E4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62F39-33CB-56D3-8D18-3E35278F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AF49F-400E-0D0B-D9F4-89339A0A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CB2-CF20-45AE-AF43-5466C2D5F1D2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8EDDA-4E95-91B8-5B84-B2607F4D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776A0-EAAD-4A81-7221-A476E5C4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72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03AAD-17FF-34C3-5F63-07128A21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A8D2F-4A4E-E1BB-9103-E50B649B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B198A-F4C1-5F7D-81D3-247DDB352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A2CB2-CF20-45AE-AF43-5466C2D5F1D2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54D20-5072-F671-47BB-93DD5D4A1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D899D-FA5A-FE41-6177-27FBE046A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19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1A2D-8107-C17A-48A1-FB910D37D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Data Analysis for Transportation</a:t>
            </a:r>
            <a:endParaRPr lang="zh-CN" alt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193E2-670A-8355-24B8-2523F1227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PeMS04 Data 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30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01F9-C585-C85C-AD68-304BCCC2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675238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1. Instruction of Data set</a:t>
            </a:r>
            <a:endParaRPr lang="zh-CN" alt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C138-B339-A68A-7B99-3EFB58C76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92" y="1040364"/>
            <a:ext cx="5624805" cy="4623318"/>
          </a:xfrm>
        </p:spPr>
        <p:txBody>
          <a:bodyPr>
            <a:normAutofit/>
          </a:bodyPr>
          <a:lstStyle/>
          <a:p>
            <a:r>
              <a:rPr lang="en-US" altLang="zh-CN" sz="1400" b="1" dirty="0"/>
              <a:t>PeMS04 (Caltrans Performance Measurement System 04) is a transportation dataset commonly used in traffic flow prediction and analysis research</a:t>
            </a:r>
          </a:p>
          <a:p>
            <a:r>
              <a:rPr lang="en-US" altLang="zh-CN" sz="1400" dirty="0"/>
              <a:t>It is a 16992 * 307 * 3 three dimensions tensor</a:t>
            </a:r>
          </a:p>
          <a:p>
            <a:r>
              <a:rPr lang="en-US" altLang="zh-CN" sz="1400" dirty="0"/>
              <a:t>16992: Steps of time (5min = 1/12 </a:t>
            </a:r>
            <a:r>
              <a:rPr lang="en-US" altLang="zh-CN" sz="1400" dirty="0" err="1"/>
              <a:t>hr</a:t>
            </a:r>
            <a:r>
              <a:rPr lang="en-US" altLang="zh-CN" sz="1400" dirty="0"/>
              <a:t>, 16992 = 59 days * 24hrs * 12)</a:t>
            </a:r>
          </a:p>
          <a:p>
            <a:r>
              <a:rPr lang="en-US" altLang="zh-CN" sz="1400" dirty="0"/>
              <a:t>307: Number of sensors</a:t>
            </a:r>
          </a:p>
          <a:p>
            <a:r>
              <a:rPr lang="en-US" altLang="zh-CN" sz="1400" dirty="0"/>
              <a:t>3: Three dimensions feature of each sensor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For 3 features of each Sensor refer to the document of PeMS04 is</a:t>
            </a:r>
          </a:p>
          <a:p>
            <a:r>
              <a:rPr lang="en-US" altLang="zh-CN" sz="1400" dirty="0"/>
              <a:t># Volume/Flow: The number of vehicles passing the sensor at a certain point in time.</a:t>
            </a:r>
          </a:p>
          <a:p>
            <a:r>
              <a:rPr lang="en-US" altLang="zh-CN" sz="1400" dirty="0"/>
              <a:t># Occupancy: The fraction of time the sensor is occupied by a vehicle (usually a 0-1 value).</a:t>
            </a:r>
          </a:p>
          <a:p>
            <a:r>
              <a:rPr lang="en-US" altLang="zh-CN" sz="1400" dirty="0"/>
              <a:t># Speed: The average speed of the vehicle (in km/h or mph)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9851A3-7790-D857-F7DA-D1E737930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617" y="4352729"/>
            <a:ext cx="5700364" cy="2402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14124F-C126-EECA-EB6E-966A50DED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612" y="739099"/>
            <a:ext cx="2990863" cy="13384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8D682E-7FCE-17D5-2E34-6A3C149FA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5612" y="2389858"/>
            <a:ext cx="3191169" cy="133845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C254974-1F0C-4CBB-FD0C-BF923BA624C1}"/>
              </a:ext>
            </a:extLst>
          </p:cNvPr>
          <p:cNvSpPr txBox="1">
            <a:spLocks/>
          </p:cNvSpPr>
          <p:nvPr/>
        </p:nvSpPr>
        <p:spPr>
          <a:xfrm>
            <a:off x="6096000" y="139968"/>
            <a:ext cx="3371460" cy="395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b="1" dirty="0"/>
              <a:t>Example of Sensor’s Data</a:t>
            </a:r>
            <a:endParaRPr lang="zh-CN" altLang="en-US" sz="1400" b="1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303EB58-C327-70E1-FA81-064A977485DC}"/>
              </a:ext>
            </a:extLst>
          </p:cNvPr>
          <p:cNvSpPr txBox="1">
            <a:spLocks/>
          </p:cNvSpPr>
          <p:nvPr/>
        </p:nvSpPr>
        <p:spPr>
          <a:xfrm>
            <a:off x="6158204" y="3865713"/>
            <a:ext cx="3371460" cy="395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b="1" dirty="0"/>
              <a:t>Combined Sensor’s Data with timestamps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196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295E-DA48-49F0-2446-876762C7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24061" cy="759214"/>
          </a:xfrm>
        </p:spPr>
        <p:txBody>
          <a:bodyPr>
            <a:noAutofit/>
          </a:bodyPr>
          <a:lstStyle/>
          <a:p>
            <a:r>
              <a:rPr lang="en-US" altLang="zh-CN" sz="3200" b="1" dirty="0"/>
              <a:t>2. Occupancy Data overview</a:t>
            </a:r>
            <a:endParaRPr lang="zh-CN" alt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19E50-F38B-2DFA-93D1-64CA9B0A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23" y="1760896"/>
            <a:ext cx="4932783" cy="38657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000" dirty="0"/>
              <a:t>All Sensors observed occupancy trends by Hour of Day</a:t>
            </a:r>
            <a:endParaRPr lang="zh-CN" altLang="en-US" sz="2000" dirty="0"/>
          </a:p>
        </p:txBody>
      </p:sp>
      <p:pic>
        <p:nvPicPr>
          <p:cNvPr id="4" name="Picture 2" descr="Output image">
            <a:extLst>
              <a:ext uri="{FF2B5EF4-FFF2-40B4-BE49-F238E27FC236}">
                <a16:creationId xmlns:a16="http://schemas.microsoft.com/office/drawing/2014/main" id="{788911C6-29BD-DF54-81BA-F09AE78A1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94" y="2292080"/>
            <a:ext cx="5257800" cy="349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CB0583-4175-DE9F-C3BB-361E326C6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936" y="3686502"/>
            <a:ext cx="4938607" cy="246930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DF5142-F782-9405-3454-76725DC144F4}"/>
              </a:ext>
            </a:extLst>
          </p:cNvPr>
          <p:cNvSpPr txBox="1">
            <a:spLocks/>
          </p:cNvSpPr>
          <p:nvPr/>
        </p:nvSpPr>
        <p:spPr>
          <a:xfrm>
            <a:off x="6826603" y="430507"/>
            <a:ext cx="5023275" cy="2821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First 5 sensors observed occupancy trends by all time period</a:t>
            </a:r>
            <a:endParaRPr lang="zh-CN" altLang="en-US" sz="1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E540BB0-B87C-3519-F428-F4FEA88E24E8}"/>
              </a:ext>
            </a:extLst>
          </p:cNvPr>
          <p:cNvSpPr txBox="1">
            <a:spLocks/>
          </p:cNvSpPr>
          <p:nvPr/>
        </p:nvSpPr>
        <p:spPr>
          <a:xfrm>
            <a:off x="6826603" y="3408784"/>
            <a:ext cx="5023275" cy="2821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Sensor 1 observed occupancy trends by Hour of Day</a:t>
            </a:r>
            <a:endParaRPr lang="zh-CN" alt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517D3F-0C8B-9989-90BD-CA1E9063B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510" y="738506"/>
            <a:ext cx="4939033" cy="246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5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B0CB-D663-7E31-0E76-C8D775332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38C3-C845-35A0-8B27-5724567D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3. Data pre-processing</a:t>
            </a:r>
            <a:endParaRPr lang="zh-CN" alt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09BB-2DB7-8295-86F9-B721847CC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35254"/>
            <a:ext cx="4265646" cy="12488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/>
              <a:t>Integration</a:t>
            </a:r>
          </a:p>
          <a:p>
            <a:r>
              <a:rPr lang="en-US" altLang="zh-CN" sz="1600" dirty="0"/>
              <a:t>Integrate Data and Transform dimensions fit to the table that can be used for the training</a:t>
            </a:r>
            <a:endParaRPr lang="zh-CN" alt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13721-0FA9-7C7B-0981-92B601152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248" y="1100909"/>
            <a:ext cx="4063483" cy="170495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1035C3-083A-C178-D53B-88005113FE75}"/>
              </a:ext>
            </a:extLst>
          </p:cNvPr>
          <p:cNvSpPr txBox="1">
            <a:spLocks/>
          </p:cNvSpPr>
          <p:nvPr/>
        </p:nvSpPr>
        <p:spPr>
          <a:xfrm>
            <a:off x="838199" y="3189701"/>
            <a:ext cx="3822441" cy="61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2A583C3-0626-B3C4-14A2-0099ADCE7EBB}"/>
              </a:ext>
            </a:extLst>
          </p:cNvPr>
          <p:cNvSpPr txBox="1">
            <a:spLocks/>
          </p:cNvSpPr>
          <p:nvPr/>
        </p:nvSpPr>
        <p:spPr>
          <a:xfrm>
            <a:off x="838198" y="3067895"/>
            <a:ext cx="4662198" cy="14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/>
              <a:t>Added Time Index</a:t>
            </a:r>
          </a:p>
          <a:p>
            <a:r>
              <a:rPr lang="en-US" altLang="zh-CN" sz="1600" dirty="0"/>
              <a:t>Setting the timestamps for each record, transfer the ‘</a:t>
            </a:r>
            <a:r>
              <a:rPr lang="en-US" altLang="zh-CN" sz="1600" dirty="0" err="1"/>
              <a:t>hrs</a:t>
            </a:r>
            <a:r>
              <a:rPr lang="en-US" altLang="zh-CN" sz="1600" dirty="0"/>
              <a:t>’, ‘min’ features to pandas time index in order to more convenient to for analysis and modeling.</a:t>
            </a:r>
            <a:endParaRPr lang="zh-CN" altLang="en-US" sz="1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D359AF-1587-2B73-1CB9-97E61F180F82}"/>
              </a:ext>
            </a:extLst>
          </p:cNvPr>
          <p:cNvSpPr txBox="1">
            <a:spLocks/>
          </p:cNvSpPr>
          <p:nvPr/>
        </p:nvSpPr>
        <p:spPr>
          <a:xfrm>
            <a:off x="838198" y="4911398"/>
            <a:ext cx="4662198" cy="14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/>
              <a:t>Normalization:</a:t>
            </a:r>
          </a:p>
          <a:p>
            <a:r>
              <a:rPr lang="en-US" altLang="zh-CN" sz="1600" dirty="0"/>
              <a:t>Based on the data observed, normalized all sensors data. </a:t>
            </a:r>
            <a:endParaRPr lang="zh-CN" altLang="en-US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4DBC11C-39E3-CC8D-3613-58E963BF6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248" y="2968018"/>
            <a:ext cx="4063483" cy="16813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D27570-2E83-D8B4-7964-6E6AE3C6C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248" y="4811522"/>
            <a:ext cx="4063483" cy="168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5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22B17-BF9C-2263-4224-689E0F67E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FC55-DF31-79CA-9E74-8B627118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4. Model Selection</a:t>
            </a:r>
            <a:endParaRPr lang="zh-CN" alt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92E32-4454-2163-FD4D-F4E73D26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3494" cy="30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/>
              <a:t>LSTM</a:t>
            </a:r>
          </a:p>
          <a:p>
            <a:pPr marL="0" indent="0">
              <a:buNone/>
            </a:pPr>
            <a:r>
              <a:rPr lang="en-US" altLang="zh-CN" sz="1600" dirty="0"/>
              <a:t>The main reason that why choose LSTM are :</a:t>
            </a:r>
          </a:p>
          <a:p>
            <a:r>
              <a:rPr lang="en-US" altLang="zh-CN" sz="1600" dirty="0"/>
              <a:t>Can capture long-term dependencies in time series.</a:t>
            </a:r>
          </a:p>
          <a:p>
            <a:r>
              <a:rPr lang="en-US" altLang="zh-CN" sz="1600" dirty="0"/>
              <a:t>Suitable for multivariate time series.</a:t>
            </a:r>
          </a:p>
          <a:p>
            <a:endParaRPr lang="en-US" altLang="zh-C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12700-42B9-D019-3AD5-65A8D278C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592" y="1217645"/>
            <a:ext cx="6462817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5234B-18EF-519A-DC4E-6BC454DC1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75CF-6A25-E8CE-2ABE-63CD57E8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5. Training Process Observation</a:t>
            </a:r>
            <a:endParaRPr lang="zh-CN" alt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B2D8-0D81-B9BD-C326-0018A91E7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183" y="1349764"/>
            <a:ext cx="7848602" cy="1141509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Set 50 epoch for training</a:t>
            </a:r>
          </a:p>
          <a:p>
            <a:r>
              <a:rPr lang="en-US" altLang="zh-CN" sz="1600" dirty="0"/>
              <a:t>Set last 3 days time steps as input data</a:t>
            </a:r>
          </a:p>
          <a:p>
            <a:r>
              <a:rPr lang="en-US" altLang="zh-CN" sz="1600" dirty="0"/>
              <a:t>Using MSE and RMSE to evaluate final results</a:t>
            </a:r>
          </a:p>
          <a:p>
            <a:endParaRPr lang="en-US" altLang="zh-CN" sz="1600" dirty="0"/>
          </a:p>
          <a:p>
            <a:endParaRPr lang="en-US" altLang="zh-C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E2E6A-9A9A-22C9-006A-BAD967C08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603" y="1744273"/>
            <a:ext cx="5314563" cy="3188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A3D15C-0215-3FAB-7510-50698F511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799" y="2607904"/>
            <a:ext cx="1785212" cy="377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3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E9A2A-4228-72B5-B748-280D205C4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EDAB-8252-0E76-1A20-D56E942A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6. Evaluation and Final Result Visualization</a:t>
            </a:r>
            <a:endParaRPr lang="zh-CN" alt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77C5-3E0F-3E1A-E988-1302B204A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183" y="1349764"/>
            <a:ext cx="7848602" cy="1141509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For each sensor, generate the predict results compare with the true results.</a:t>
            </a:r>
          </a:p>
          <a:p>
            <a:endParaRPr lang="en-US" altLang="zh-C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95929-26B5-E8D2-6CEE-80F3E4E67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56" y="1858832"/>
            <a:ext cx="4117911" cy="2058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43E2E8-2D0F-737D-8031-FC90BA93C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062" y="1837888"/>
            <a:ext cx="4155231" cy="20776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56A1F6-6EDC-E3A2-B3B1-7B321A5E8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712" y="1858832"/>
            <a:ext cx="4155231" cy="20776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C1C479-5A1F-F65C-AC3A-2EDF255EA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558" y="3957392"/>
            <a:ext cx="4203442" cy="21017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97EEFF-8F2D-D38C-13D2-82EF3531E6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936448"/>
            <a:ext cx="4299856" cy="214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6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C8D1-0AC3-C587-2BDF-983C157F9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 for Watching!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6CB1-171C-CD5B-37CC-B69BB8CF5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63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338</Words>
  <Application>Microsoft Office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DengXian</vt:lpstr>
      <vt:lpstr>DengXian Light</vt:lpstr>
      <vt:lpstr>Arial</vt:lpstr>
      <vt:lpstr>Office Theme</vt:lpstr>
      <vt:lpstr>Data Analysis for Transportation</vt:lpstr>
      <vt:lpstr>1. Instruction of Data set</vt:lpstr>
      <vt:lpstr>2. Occupancy Data overview</vt:lpstr>
      <vt:lpstr>3. Data pre-processing</vt:lpstr>
      <vt:lpstr>4. Model Selection</vt:lpstr>
      <vt:lpstr>5. Training Process Observation</vt:lpstr>
      <vt:lpstr>6. Evaluation and Final Result Visualization</vt:lpstr>
      <vt:lpstr>Thanks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xianming tang</dc:creator>
  <cp:lastModifiedBy>xianming tang</cp:lastModifiedBy>
  <cp:revision>3</cp:revision>
  <dcterms:created xsi:type="dcterms:W3CDTF">2024-12-07T21:06:26Z</dcterms:created>
  <dcterms:modified xsi:type="dcterms:W3CDTF">2024-12-09T03:18:40Z</dcterms:modified>
</cp:coreProperties>
</file>