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 Commercial Banks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Empirical</a:t>
            </a:r>
            <a:r>
              <a:rPr lang="de-DE" dirty="0" smtClean="0"/>
              <a:t> 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1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Autocorrelations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cyclical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observation can be found for the correlation between category 1 and category 2 (lag 1) one period later. The correlation did rise from </a:t>
            </a:r>
            <a:r>
              <a:rPr lang="en-US" dirty="0" smtClean="0"/>
              <a:t>0.41 </a:t>
            </a:r>
            <a:r>
              <a:rPr lang="en-US" dirty="0"/>
              <a:t>to 0.43 with an one quarter lag. </a:t>
            </a:r>
          </a:p>
          <a:p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banks (cat 2) react slightly delayed to the decisions of the top 10 banks.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5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Balance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Interestingly, all other categories beside the top 10 banks, show an increasing trend for share of loans. But the top 10 banks share of loans fell over our time-frame. 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10 are the only ones engaging in proper trading with a share of trading assets starting to rise significant in year 1994.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liabilities, deposits are a main source of funding for all categories.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share of deposits varies between the categories. </a:t>
            </a:r>
            <a:endParaRPr lang="en-US" dirty="0" smtClean="0"/>
          </a:p>
          <a:p>
            <a:pPr lvl="1"/>
            <a:r>
              <a:rPr lang="en-US" dirty="0" smtClean="0"/>
              <a:t>Larger </a:t>
            </a:r>
            <a:r>
              <a:rPr lang="en-US" dirty="0"/>
              <a:t>banks tend to have a lower deposit share than medium and small banks. The share for the top 10 is between </a:t>
            </a:r>
            <a:r>
              <a:rPr lang="en-US" dirty="0" smtClean="0"/>
              <a:t>~</a:t>
            </a:r>
            <a:r>
              <a:rPr lang="en-US" dirty="0" smtClean="0"/>
              <a:t>60%-80% </a:t>
            </a:r>
            <a:r>
              <a:rPr lang="en-US" dirty="0"/>
              <a:t>and for the top 11-100 at </a:t>
            </a:r>
            <a:r>
              <a:rPr lang="en-US" dirty="0" smtClean="0"/>
              <a:t>~</a:t>
            </a:r>
            <a:r>
              <a:rPr lang="en-US" dirty="0" smtClean="0"/>
              <a:t>60% </a:t>
            </a:r>
            <a:r>
              <a:rPr lang="en-US" dirty="0"/>
              <a:t>most of the time.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for medium banks the share is consistently at </a:t>
            </a:r>
            <a:r>
              <a:rPr lang="en-US" dirty="0" smtClean="0"/>
              <a:t>80\% </a:t>
            </a:r>
            <a:r>
              <a:rPr lang="en-US" dirty="0"/>
              <a:t>and for small banks almost </a:t>
            </a:r>
            <a:r>
              <a:rPr lang="en-US" dirty="0" smtClean="0"/>
              <a:t>~</a:t>
            </a:r>
            <a:r>
              <a:rPr lang="en-US" dirty="0"/>
              <a:t>90</a:t>
            </a:r>
            <a:r>
              <a:rPr lang="en-US" dirty="0" smtClean="0"/>
              <a:t>\%. </a:t>
            </a:r>
            <a:r>
              <a:rPr lang="en-US" dirty="0"/>
              <a:t>Hence, other forms of finance are relatively low for smaller banks. </a:t>
            </a:r>
            <a:endParaRPr lang="en-US" dirty="0" smtClean="0"/>
          </a:p>
          <a:p>
            <a:pPr lvl="1"/>
            <a:r>
              <a:rPr lang="en-US" dirty="0" smtClean="0"/>
              <a:t>Pattern: The </a:t>
            </a:r>
            <a:r>
              <a:rPr lang="en-US" dirty="0"/>
              <a:t>larger the bank is, the more alternative ways of financing beside deposits are facilitated.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1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handle </a:t>
            </a:r>
            <a:r>
              <a:rPr lang="de-DE" dirty="0" err="1" smtClean="0"/>
              <a:t>Leverage</a:t>
            </a:r>
            <a:r>
              <a:rPr lang="de-DE" dirty="0" smtClean="0"/>
              <a:t> </a:t>
            </a:r>
            <a:r>
              <a:rPr lang="de-DE" dirty="0" err="1" smtClean="0"/>
              <a:t>outlier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Autocorrelations</a:t>
            </a:r>
            <a:r>
              <a:rPr lang="de-DE" dirty="0" smtClean="0"/>
              <a:t>: </a:t>
            </a: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1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&amp;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Dataset </a:t>
            </a:r>
            <a:r>
              <a:rPr lang="de-DE" dirty="0" err="1" smtClean="0"/>
              <a:t>from</a:t>
            </a:r>
            <a:r>
              <a:rPr lang="de-DE" dirty="0" smtClean="0"/>
              <a:t> Schneider </a:t>
            </a:r>
            <a:r>
              <a:rPr lang="de-DE" dirty="0" err="1" smtClean="0"/>
              <a:t>from</a:t>
            </a:r>
            <a:r>
              <a:rPr lang="de-DE" dirty="0" smtClean="0"/>
              <a:t> 1976-2013…</a:t>
            </a:r>
          </a:p>
          <a:p>
            <a:r>
              <a:rPr lang="de-DE" dirty="0" err="1" smtClean="0"/>
              <a:t>Downloaded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2014-2019, but </a:t>
            </a:r>
            <a:r>
              <a:rPr lang="de-DE" dirty="0" err="1" smtClean="0"/>
              <a:t>did</a:t>
            </a:r>
            <a:r>
              <a:rPr lang="de-DE" dirty="0" smtClean="0"/>
              <a:t> not manage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form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r>
              <a:rPr lang="de-DE" dirty="0" smtClean="0"/>
              <a:t>NBER </a:t>
            </a:r>
            <a:r>
              <a:rPr lang="de-DE" dirty="0" err="1" smtClean="0"/>
              <a:t>crisis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considered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in </a:t>
            </a:r>
            <a:r>
              <a:rPr lang="de-DE" dirty="0" err="1" smtClean="0"/>
              <a:t>graphs</a:t>
            </a:r>
            <a:endParaRPr lang="de-DE" dirty="0" smtClean="0"/>
          </a:p>
          <a:p>
            <a:r>
              <a:rPr lang="de-DE" dirty="0" smtClean="0"/>
              <a:t>Other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mentioned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considered</a:t>
            </a:r>
            <a:r>
              <a:rPr lang="de-DE" dirty="0" smtClean="0"/>
              <a:t> in </a:t>
            </a:r>
            <a:r>
              <a:rPr lang="de-DE" dirty="0" err="1" smtClean="0"/>
              <a:t>analysis</a:t>
            </a:r>
            <a:endParaRPr lang="de-DE" dirty="0" smtClean="0"/>
          </a:p>
          <a:p>
            <a:r>
              <a:rPr lang="de-DE" dirty="0" smtClean="0"/>
              <a:t>HP-Filter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1600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detrending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De-</a:t>
            </a:r>
            <a:r>
              <a:rPr lang="de-DE" dirty="0" err="1" smtClean="0"/>
              <a:t>seasonalizing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0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Generell </a:t>
            </a:r>
            <a:r>
              <a:rPr lang="de-DE" dirty="0" err="1"/>
              <a:t>S</a:t>
            </a:r>
            <a:r>
              <a:rPr lang="de-DE" dirty="0" err="1" smtClean="0"/>
              <a:t>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commercial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</a:p>
          <a:p>
            <a:pPr lvl="2"/>
            <a:r>
              <a:rPr lang="de-DE" dirty="0" smtClean="0"/>
              <a:t>See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2.3.1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evolve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on an </a:t>
            </a:r>
            <a:r>
              <a:rPr lang="de-DE" dirty="0" err="1" smtClean="0"/>
              <a:t>aggregate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Total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cyclical</a:t>
            </a:r>
            <a:r>
              <a:rPr lang="de-DE" dirty="0" smtClean="0"/>
              <a:t>, total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endParaRPr lang="de-DE" dirty="0" smtClean="0"/>
          </a:p>
          <a:p>
            <a:pPr lvl="1"/>
            <a:r>
              <a:rPr lang="de-DE" dirty="0" err="1" smtClean="0"/>
              <a:t>Cyclical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ach</a:t>
            </a:r>
            <a:r>
              <a:rPr lang="de-DE" dirty="0" smtClean="0"/>
              <a:t> individual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: See </a:t>
            </a:r>
            <a:r>
              <a:rPr lang="de-DE" dirty="0" err="1" smtClean="0"/>
              <a:t>Figure</a:t>
            </a:r>
            <a:r>
              <a:rPr lang="de-DE" dirty="0" smtClean="0"/>
              <a:t> 2</a:t>
            </a:r>
          </a:p>
          <a:p>
            <a:r>
              <a:rPr lang="de-DE" dirty="0" err="1" smtClean="0"/>
              <a:t>Cyclical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r>
              <a:rPr lang="de-DE" dirty="0" smtClean="0"/>
              <a:t> in 2008 </a:t>
            </a:r>
            <a:r>
              <a:rPr lang="de-DE" dirty="0" err="1" smtClean="0"/>
              <a:t>crisis</a:t>
            </a:r>
            <a:r>
              <a:rPr lang="de-DE" dirty="0" smtClean="0"/>
              <a:t>: Spike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went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normal – </a:t>
            </a:r>
            <a:r>
              <a:rPr lang="de-DE" dirty="0" err="1" smtClean="0"/>
              <a:t>overheating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36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Are there relationships between different balance sheet positions on an aggregate level? =&gt; Correlation between Cyclical?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Inverse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loans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securities</a:t>
            </a:r>
            <a:r>
              <a:rPr lang="de-DE" dirty="0" smtClean="0"/>
              <a:t>: r = -0.73</a:t>
            </a:r>
          </a:p>
          <a:p>
            <a:pPr lvl="2"/>
            <a:r>
              <a:rPr lang="en-US" dirty="0" smtClean="0"/>
              <a:t>Why? Substantial </a:t>
            </a:r>
            <a:r>
              <a:rPr lang="en-US" dirty="0"/>
              <a:t>part of securities being </a:t>
            </a:r>
            <a:r>
              <a:rPr lang="en-US" u="sng" dirty="0" err="1"/>
              <a:t>mortage</a:t>
            </a:r>
            <a:r>
              <a:rPr lang="en-US" dirty="0"/>
              <a:t> backed </a:t>
            </a:r>
            <a:r>
              <a:rPr lang="en-US" dirty="0" smtClean="0"/>
              <a:t>securities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positive relationship between </a:t>
            </a:r>
            <a:r>
              <a:rPr lang="en-US" u="sng" dirty="0" err="1"/>
              <a:t>fedfundsrepoassets</a:t>
            </a:r>
            <a:r>
              <a:rPr lang="en-US" dirty="0"/>
              <a:t> and trading assets. </a:t>
            </a:r>
          </a:p>
          <a:p>
            <a:pPr lvl="2"/>
            <a:r>
              <a:rPr lang="en-US" dirty="0" smtClean="0"/>
              <a:t>Why? Maybe banks </a:t>
            </a:r>
            <a:r>
              <a:rPr lang="en-US" dirty="0"/>
              <a:t>lending out excess federal funds or purchasing repurchase agreements are in such a healthy position to be able to increase trading assets as well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Negative relationship between deposits and foreign deposits (deposits in foreign subsidiaries) of r = -0.34. Why? Not sure</a:t>
            </a:r>
          </a:p>
          <a:p>
            <a:pPr lvl="1"/>
            <a:r>
              <a:rPr lang="en-US" dirty="0" smtClean="0"/>
              <a:t>Also strong relationship between loans and foreign deposits r = 0.59. Why?</a:t>
            </a:r>
          </a:p>
          <a:p>
            <a:pPr lvl="1"/>
            <a:r>
              <a:rPr lang="en-US" dirty="0" smtClean="0"/>
              <a:t>r = 0.37 between equity and trading assets. </a:t>
            </a:r>
          </a:p>
          <a:p>
            <a:pPr lvl="2"/>
            <a:r>
              <a:rPr lang="en-US" dirty="0" smtClean="0"/>
              <a:t>=&gt; Increases in equity leads to increased trading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: </a:t>
            </a:r>
            <a:r>
              <a:rPr lang="en-US" dirty="0" smtClean="0"/>
              <a:t>Canonical </a:t>
            </a:r>
            <a:r>
              <a:rPr lang="en-US" dirty="0" smtClean="0"/>
              <a:t>correlation analysis</a:t>
            </a:r>
            <a:r>
              <a:rPr lang="en-US" u="sng" dirty="0" smtClean="0"/>
              <a:t>, Modigliani-Miller-Theorem</a:t>
            </a:r>
            <a:r>
              <a:rPr lang="en-US" dirty="0" smtClean="0"/>
              <a:t>, Correlation not equals Causation.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7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8458" y="652388"/>
            <a:ext cx="9404723" cy="1400530"/>
          </a:xfrm>
        </p:spPr>
        <p:txBody>
          <a:bodyPr/>
          <a:lstStyle/>
          <a:p>
            <a:r>
              <a:rPr lang="de-DE" dirty="0" smtClean="0"/>
              <a:t>Shares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4712" y="1764160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Asset </a:t>
            </a:r>
            <a:r>
              <a:rPr lang="de-DE" dirty="0" err="1" smtClean="0"/>
              <a:t>side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Loans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50-60%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, </a:t>
            </a:r>
            <a:r>
              <a:rPr lang="de-DE" dirty="0" err="1" smtClean="0"/>
              <a:t>loans</a:t>
            </a:r>
            <a:r>
              <a:rPr lang="de-DE" dirty="0" smtClean="0"/>
              <a:t> fall, </a:t>
            </a:r>
            <a:r>
              <a:rPr lang="de-DE" dirty="0" err="1" smtClean="0"/>
              <a:t>securities</a:t>
            </a:r>
            <a:r>
              <a:rPr lang="de-DE" dirty="0" smtClean="0"/>
              <a:t> on </a:t>
            </a:r>
            <a:r>
              <a:rPr lang="de-DE" dirty="0" err="1" smtClean="0"/>
              <a:t>rise</a:t>
            </a:r>
            <a:endParaRPr lang="de-DE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ash </a:t>
            </a:r>
            <a:r>
              <a:rPr lang="en-US" dirty="0"/>
              <a:t>share is also interesting. Cash continuously fell from a share of just below </a:t>
            </a:r>
            <a:r>
              <a:rPr lang="en-US" dirty="0" smtClean="0"/>
              <a:t>20% to </a:t>
            </a:r>
            <a:r>
              <a:rPr lang="en-US" dirty="0"/>
              <a:t>a share of below </a:t>
            </a:r>
            <a:r>
              <a:rPr lang="en-US" dirty="0" smtClean="0"/>
              <a:t>~5%. </a:t>
            </a:r>
            <a:r>
              <a:rPr lang="en-US" dirty="0"/>
              <a:t>Here the crisis 2008 also marked a turning point with share rising back to above </a:t>
            </a:r>
            <a:r>
              <a:rPr lang="en-US" dirty="0" smtClean="0"/>
              <a:t>10% </a:t>
            </a:r>
            <a:r>
              <a:rPr lang="en-US" dirty="0"/>
              <a:t>again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liabilities side: </a:t>
            </a:r>
          </a:p>
          <a:p>
            <a:pPr lvl="1"/>
            <a:r>
              <a:rPr lang="en-US" dirty="0" smtClean="0"/>
              <a:t>Deposits main source of funding, 1976: 70% ; 2008: 50%; 2013: 65%</a:t>
            </a:r>
          </a:p>
          <a:p>
            <a:pPr lvl="1"/>
            <a:r>
              <a:rPr lang="en-US" dirty="0" smtClean="0"/>
              <a:t>Alternative ways of financing evolved until 2008</a:t>
            </a:r>
          </a:p>
          <a:p>
            <a:pPr lvl="2"/>
            <a:r>
              <a:rPr lang="en-US" dirty="0" smtClean="0"/>
              <a:t>Peak of “Other borrowed money” in 2008 – Federal Home Loan Advances (Subsidies for </a:t>
            </a:r>
            <a:r>
              <a:rPr lang="en-US" dirty="0" err="1" smtClean="0"/>
              <a:t>suprime</a:t>
            </a:r>
            <a:r>
              <a:rPr lang="en-US" dirty="0" smtClean="0"/>
              <a:t> mortgages)</a:t>
            </a:r>
          </a:p>
          <a:p>
            <a:pPr lvl="1"/>
            <a:r>
              <a:rPr lang="en-US" dirty="0" smtClean="0"/>
              <a:t>General increase of equity from 5% to 10%</a:t>
            </a:r>
          </a:p>
          <a:p>
            <a:pPr lvl="1"/>
            <a:endParaRPr lang="en-US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52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smtClean="0"/>
              <a:t>Big </a:t>
            </a:r>
            <a:r>
              <a:rPr lang="de-DE" dirty="0" err="1" smtClean="0"/>
              <a:t>to</a:t>
            </a:r>
            <a:r>
              <a:rPr lang="de-DE" dirty="0" smtClean="0"/>
              <a:t> Fail – Change in </a:t>
            </a:r>
            <a:r>
              <a:rPr lang="de-DE" dirty="0" err="1" smtClean="0"/>
              <a:t>bank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14419 </a:t>
            </a:r>
            <a:r>
              <a:rPr lang="de-DE" dirty="0" err="1" smtClean="0"/>
              <a:t>banks</a:t>
            </a:r>
            <a:r>
              <a:rPr lang="de-DE" dirty="0" smtClean="0"/>
              <a:t> in 1976 </a:t>
            </a:r>
            <a:r>
              <a:rPr lang="de-DE" dirty="0" err="1" smtClean="0"/>
              <a:t>to</a:t>
            </a:r>
            <a:r>
              <a:rPr lang="de-DE" dirty="0" smtClean="0"/>
              <a:t> 6035 in 2013</a:t>
            </a:r>
          </a:p>
          <a:p>
            <a:r>
              <a:rPr lang="en-US" dirty="0"/>
              <a:t>In 1976, the top </a:t>
            </a:r>
            <a:r>
              <a:rPr lang="en-US" dirty="0" smtClean="0"/>
              <a:t>0.1% </a:t>
            </a:r>
            <a:r>
              <a:rPr lang="en-US" dirty="0"/>
              <a:t>a total of 14 banks held </a:t>
            </a:r>
            <a:r>
              <a:rPr lang="en-US" dirty="0" smtClean="0"/>
              <a:t>~32.4% </a:t>
            </a:r>
            <a:r>
              <a:rPr lang="en-US" dirty="0"/>
              <a:t>of all assets. In comparison, in 2013 the top </a:t>
            </a:r>
            <a:r>
              <a:rPr lang="en-US" dirty="0" smtClean="0"/>
              <a:t>0.1% </a:t>
            </a:r>
            <a:r>
              <a:rPr lang="en-US" dirty="0"/>
              <a:t>a total of 6 banks held </a:t>
            </a:r>
            <a:r>
              <a:rPr lang="en-US" dirty="0" smtClean="0"/>
              <a:t>50% of </a:t>
            </a:r>
            <a:r>
              <a:rPr lang="en-US" dirty="0"/>
              <a:t>all </a:t>
            </a:r>
            <a:r>
              <a:rPr lang="en-US" dirty="0" smtClean="0"/>
              <a:t>assets. Top 10 hold 60% assets.</a:t>
            </a:r>
          </a:p>
          <a:p>
            <a:pPr lvl="1"/>
            <a:r>
              <a:rPr lang="en-US" dirty="0" smtClean="0"/>
              <a:t>Why? Geographical deregulation or moral hazard?</a:t>
            </a:r>
          </a:p>
          <a:p>
            <a:r>
              <a:rPr lang="en-US" dirty="0" smtClean="0"/>
              <a:t>Gini </a:t>
            </a:r>
            <a:r>
              <a:rPr lang="en-US" dirty="0"/>
              <a:t>coefficient graph: Crisis tend to reduce the inequality and act as redistribution.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3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Banks </a:t>
            </a:r>
            <a:r>
              <a:rPr lang="de-DE" dirty="0" err="1" smtClean="0"/>
              <a:t>categorized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842097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Ranking </a:t>
            </a:r>
            <a:r>
              <a:rPr lang="de-DE" dirty="0" err="1" smtClean="0"/>
              <a:t>following</a:t>
            </a:r>
            <a:r>
              <a:rPr lang="de-DE" dirty="0" smtClean="0"/>
              <a:t> Federal Reserve Bulletin:</a:t>
            </a:r>
          </a:p>
          <a:p>
            <a:pPr lvl="1"/>
            <a:r>
              <a:rPr lang="de-DE" dirty="0" smtClean="0"/>
              <a:t>10 </a:t>
            </a:r>
            <a:r>
              <a:rPr lang="de-DE" dirty="0" err="1" smtClean="0"/>
              <a:t>largest</a:t>
            </a:r>
            <a:r>
              <a:rPr lang="de-DE" dirty="0" smtClean="0"/>
              <a:t> </a:t>
            </a:r>
            <a:r>
              <a:rPr lang="de-DE" dirty="0" err="1" smtClean="0"/>
              <a:t>banks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Top 11-100</a:t>
            </a:r>
          </a:p>
          <a:p>
            <a:pPr lvl="1"/>
            <a:r>
              <a:rPr lang="de-DE" dirty="0" smtClean="0"/>
              <a:t>Top 101-1000</a:t>
            </a:r>
          </a:p>
          <a:p>
            <a:pPr lvl="1"/>
            <a:r>
              <a:rPr lang="de-DE" dirty="0" smtClean="0"/>
              <a:t>Top 1001-Rest</a:t>
            </a:r>
          </a:p>
          <a:p>
            <a:pPr lvl="1"/>
            <a:r>
              <a:rPr lang="de-DE" dirty="0" smtClean="0"/>
              <a:t>Side </a:t>
            </a:r>
            <a:r>
              <a:rPr lang="de-DE" dirty="0" err="1" smtClean="0"/>
              <a:t>note</a:t>
            </a:r>
            <a:r>
              <a:rPr lang="de-DE" dirty="0" smtClean="0"/>
              <a:t>: A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bachelor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. </a:t>
            </a:r>
            <a:endParaRPr lang="de-DE" dirty="0"/>
          </a:p>
          <a:p>
            <a:r>
              <a:rPr lang="de-DE" dirty="0" err="1" smtClean="0"/>
              <a:t>Figure</a:t>
            </a:r>
            <a:r>
              <a:rPr lang="de-DE" dirty="0" smtClean="0"/>
              <a:t> 18,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Heterogenity</a:t>
            </a:r>
            <a:r>
              <a:rPr lang="de-DE" dirty="0" smtClean="0"/>
              <a:t> </a:t>
            </a:r>
            <a:r>
              <a:rPr lang="de-DE" dirty="0" err="1" smtClean="0"/>
              <a:t>rose</a:t>
            </a:r>
            <a:r>
              <a:rPr lang="de-DE" dirty="0" smtClean="0"/>
              <a:t> in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top 10 </a:t>
            </a:r>
            <a:r>
              <a:rPr lang="de-DE" dirty="0" err="1" smtClean="0"/>
              <a:t>banks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, Asset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r>
              <a:rPr lang="de-DE" dirty="0" smtClean="0"/>
              <a:t> (IQR) </a:t>
            </a:r>
            <a:r>
              <a:rPr lang="de-DE" dirty="0" err="1" smtClean="0"/>
              <a:t>stayed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smtClean="0"/>
              <a:t>Not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outliers</a:t>
            </a:r>
            <a:r>
              <a:rPr lang="de-DE" dirty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2715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Asset </a:t>
            </a:r>
            <a:r>
              <a:rPr lang="de-DE" dirty="0" err="1" smtClean="0"/>
              <a:t>growth</a:t>
            </a:r>
            <a:r>
              <a:rPr lang="de-DE" dirty="0" smtClean="0"/>
              <a:t> rate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: </a:t>
            </a:r>
            <a:r>
              <a:rPr lang="de-DE" dirty="0" err="1" smtClean="0"/>
              <a:t>Figure</a:t>
            </a:r>
            <a:r>
              <a:rPr lang="de-DE" dirty="0" smtClean="0"/>
              <a:t> 19</a:t>
            </a:r>
          </a:p>
          <a:p>
            <a:pPr lvl="1"/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r>
              <a:rPr lang="de-DE" dirty="0" smtClean="0"/>
              <a:t> </a:t>
            </a:r>
            <a:r>
              <a:rPr lang="de-DE" dirty="0" err="1" smtClean="0"/>
              <a:t>evolved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time.</a:t>
            </a:r>
          </a:p>
          <a:p>
            <a:pPr lvl="2"/>
            <a:r>
              <a:rPr lang="de-DE" dirty="0" smtClean="0"/>
              <a:t>All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r>
              <a:rPr lang="de-DE" dirty="0" smtClean="0"/>
              <a:t> rate</a:t>
            </a:r>
          </a:p>
          <a:p>
            <a:pPr lvl="2"/>
            <a:r>
              <a:rPr lang="de-DE" dirty="0" smtClean="0"/>
              <a:t>Medium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banks</a:t>
            </a:r>
            <a:r>
              <a:rPr lang="de-DE" dirty="0" smtClean="0"/>
              <a:t> do not </a:t>
            </a:r>
            <a:r>
              <a:rPr lang="de-DE" dirty="0" err="1" smtClean="0"/>
              <a:t>benefit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strong </a:t>
            </a:r>
            <a:r>
              <a:rPr lang="de-DE" dirty="0" err="1" smtClean="0"/>
              <a:t>growth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1990 </a:t>
            </a:r>
            <a:r>
              <a:rPr lang="de-DE" dirty="0" err="1" smtClean="0"/>
              <a:t>onwards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Large </a:t>
            </a:r>
            <a:r>
              <a:rPr lang="de-DE" dirty="0" err="1" smtClean="0"/>
              <a:t>banks</a:t>
            </a:r>
            <a:r>
              <a:rPr lang="de-DE" dirty="0" smtClean="0"/>
              <a:t>, </a:t>
            </a:r>
            <a:r>
              <a:rPr lang="de-DE" dirty="0" err="1" smtClean="0"/>
              <a:t>category</a:t>
            </a:r>
            <a:r>
              <a:rPr lang="de-DE" dirty="0" smtClean="0"/>
              <a:t> 2, </a:t>
            </a:r>
            <a:r>
              <a:rPr lang="de-DE" dirty="0" err="1" smtClean="0"/>
              <a:t>stopped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r>
              <a:rPr lang="de-DE" dirty="0" smtClean="0"/>
              <a:t> in </a:t>
            </a:r>
            <a:r>
              <a:rPr lang="de-DE" dirty="0" err="1" smtClean="0"/>
              <a:t>year</a:t>
            </a:r>
            <a:r>
              <a:rPr lang="de-DE" dirty="0" smtClean="0"/>
              <a:t> 2000</a:t>
            </a:r>
          </a:p>
          <a:p>
            <a:pPr lvl="2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 10 </a:t>
            </a:r>
            <a:r>
              <a:rPr lang="de-DE" dirty="0" err="1" smtClean="0"/>
              <a:t>banks</a:t>
            </a:r>
            <a:r>
              <a:rPr lang="de-DE" dirty="0" smtClean="0"/>
              <a:t> </a:t>
            </a:r>
            <a:r>
              <a:rPr lang="de-DE" dirty="0" err="1" smtClean="0"/>
              <a:t>kept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strongly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2008</a:t>
            </a:r>
            <a:r>
              <a:rPr lang="de-DE" dirty="0"/>
              <a:t> </a:t>
            </a:r>
            <a:r>
              <a:rPr lang="de-DE" dirty="0" smtClean="0"/>
              <a:t>=&gt; Drive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crisis</a:t>
            </a:r>
            <a:r>
              <a:rPr lang="de-DE" dirty="0" smtClean="0"/>
              <a:t> 2008?</a:t>
            </a:r>
          </a:p>
        </p:txBody>
      </p:sp>
    </p:spTree>
    <p:extLst>
      <p:ext uri="{BB962C8B-B14F-4D97-AF65-F5344CB8AC3E}">
        <p14:creationId xmlns:p14="http://schemas.microsoft.com/office/powerpoint/2010/main" val="41218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More </a:t>
            </a:r>
            <a:r>
              <a:rPr lang="de-DE" dirty="0" err="1" smtClean="0"/>
              <a:t>comparisons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cyclical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Positive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 just </a:t>
            </a:r>
            <a:r>
              <a:rPr lang="de-DE" dirty="0" err="1" smtClean="0"/>
              <a:t>below</a:t>
            </a:r>
            <a:r>
              <a:rPr lang="de-DE" dirty="0" smtClean="0"/>
              <a:t>, but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beyond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  <a:p>
            <a:pPr lvl="1"/>
            <a:r>
              <a:rPr lang="en-US" dirty="0" smtClean="0"/>
              <a:t>Category 1 </a:t>
            </a:r>
            <a:r>
              <a:rPr lang="en-US" dirty="0"/>
              <a:t>(Top 10 banks) has a negative correlation with category </a:t>
            </a:r>
            <a:r>
              <a:rPr lang="en-US" dirty="0" smtClean="0"/>
              <a:t>3 </a:t>
            </a:r>
            <a:r>
              <a:rPr lang="en-US" dirty="0"/>
              <a:t>(Top </a:t>
            </a:r>
            <a:r>
              <a:rPr lang="en-US" dirty="0" smtClean="0"/>
              <a:t>101-1000) </a:t>
            </a:r>
            <a:r>
              <a:rPr lang="en-US" dirty="0"/>
              <a:t>of </a:t>
            </a:r>
            <a:r>
              <a:rPr lang="en-US" dirty="0" smtClean="0"/>
              <a:t>r = -0.27 and no </a:t>
            </a:r>
            <a:r>
              <a:rPr lang="en-US" dirty="0"/>
              <a:t>correlation with category </a:t>
            </a:r>
            <a:r>
              <a:rPr lang="en-US" dirty="0" smtClean="0"/>
              <a:t>4 </a:t>
            </a:r>
            <a:r>
              <a:rPr lang="en-US" dirty="0"/>
              <a:t>(Top 1000-rest).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a negative correlation of </a:t>
            </a:r>
            <a:r>
              <a:rPr lang="en-US" dirty="0" smtClean="0"/>
              <a:t>-0.27 is </a:t>
            </a:r>
            <a:r>
              <a:rPr lang="en-US" dirty="0"/>
              <a:t>not strong, it highlights the clear differences in business cycle timings. While the top 10 banks might go through a period of decreasing assets, the Top </a:t>
            </a:r>
            <a:r>
              <a:rPr lang="en-US" dirty="0" smtClean="0"/>
              <a:t>101-1000 </a:t>
            </a:r>
            <a:r>
              <a:rPr lang="en-US" dirty="0"/>
              <a:t>might go through a period of increasing assets. An example of that can be seen in </a:t>
            </a:r>
            <a:r>
              <a:rPr lang="en-US" dirty="0" smtClean="0"/>
              <a:t>Figure 20 in </a:t>
            </a:r>
            <a:r>
              <a:rPr lang="en-US" dirty="0"/>
              <a:t>year 1996.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94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1003</Words>
  <Application>Microsoft Office PowerPoint</Application>
  <PresentationFormat>Breitbild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US Commercial Banks</vt:lpstr>
      <vt:lpstr>Data &amp; Method</vt:lpstr>
      <vt:lpstr>Generell Section</vt:lpstr>
      <vt:lpstr>Are there relationships between different balance sheet positions on an aggregate level? =&gt; Correlation between Cyclical? </vt:lpstr>
      <vt:lpstr>Shares of balance sheet positions</vt:lpstr>
      <vt:lpstr>Too Big to Fail – Change in bank sizes</vt:lpstr>
      <vt:lpstr>Banks categorized by asset size</vt:lpstr>
      <vt:lpstr>Comparing categories:</vt:lpstr>
      <vt:lpstr>More comparisons between categories</vt:lpstr>
      <vt:lpstr>Autocorrelations for cyclical assets by categories.</vt:lpstr>
      <vt:lpstr>Balance sheet positions shares by category</vt:lpstr>
      <vt:lpstr>Questions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Commercial Banks</dc:title>
  <dc:creator>AlexanderSchlechter</dc:creator>
  <cp:lastModifiedBy>AlexanderSchlechter</cp:lastModifiedBy>
  <cp:revision>31</cp:revision>
  <dcterms:created xsi:type="dcterms:W3CDTF">2020-04-09T13:12:23Z</dcterms:created>
  <dcterms:modified xsi:type="dcterms:W3CDTF">2020-04-10T15:18:25Z</dcterms:modified>
</cp:coreProperties>
</file>