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57" r:id="rId5"/>
    <p:sldId id="258" r:id="rId6"/>
    <p:sldId id="259" r:id="rId7"/>
    <p:sldId id="269" r:id="rId8"/>
    <p:sldId id="270" r:id="rId9"/>
    <p:sldId id="260" r:id="rId10"/>
    <p:sldId id="306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01" r:id="rId23"/>
    <p:sldId id="302" r:id="rId24"/>
    <p:sldId id="303" r:id="rId25"/>
    <p:sldId id="304" r:id="rId26"/>
    <p:sldId id="280" r:id="rId27"/>
    <p:sldId id="281" r:id="rId28"/>
    <p:sldId id="292" r:id="rId29"/>
    <p:sldId id="293" r:id="rId30"/>
    <p:sldId id="305" r:id="rId31"/>
    <p:sldId id="294" r:id="rId32"/>
    <p:sldId id="295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6" r:id="rId43"/>
    <p:sldId id="297" r:id="rId44"/>
    <p:sldId id="298" r:id="rId45"/>
    <p:sldId id="299" r:id="rId46"/>
    <p:sldId id="300" r:id="rId47"/>
    <p:sldId id="291" r:id="rId48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Medium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Medium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Medium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Medium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CC"/>
    <a:srgbClr val="FF00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2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9CF40EC-31B2-400B-93D7-4CEBBF9AA0E4}" type="datetimeFigureOut">
              <a:rPr lang="bg-BG"/>
              <a:pPr>
                <a:defRPr/>
              </a:pPr>
              <a:t>4.9.2016 г.</a:t>
            </a:fld>
            <a:endParaRPr lang="bg-BG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2C5D9C4-8483-4B0D-99BE-399E5643ED4D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487E-48E0-4F4D-9135-7707DBEFCD72}" type="datetimeFigureOut">
              <a:rPr lang="bg-BG"/>
              <a:pPr>
                <a:defRPr/>
              </a:pPr>
              <a:t>4.9.2016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03C4D-8637-4566-987E-A1F145362FC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1D6C4-4A5E-440D-B6C5-BE14E7263321}" type="datetimeFigureOut">
              <a:rPr lang="bg-BG"/>
              <a:pPr>
                <a:defRPr/>
              </a:pPr>
              <a:t>4.9.2016 г.</a:t>
            </a:fld>
            <a:endParaRPr lang="bg-B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57A31C5-3E4C-4467-955B-8A7506DEC1E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>
          <a:xfrm>
            <a:off x="371475" y="6356350"/>
            <a:ext cx="2133600" cy="27463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863AD5-A5CA-49F0-A844-1D32AB185DB0}" type="datetimeFigureOut">
              <a:rPr lang="bg-BG"/>
              <a:pPr>
                <a:defRPr/>
              </a:pPr>
              <a:t>4.9.2016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>
          <a:xfrm>
            <a:off x="8234363" y="6354763"/>
            <a:ext cx="582612" cy="2746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5B46BB-B6C3-46CF-A512-83C952D8330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0A1CA-F6C5-4AA2-9B56-51BD666B1D1C}" type="datetimeFigureOut">
              <a:rPr lang="bg-BG"/>
              <a:pPr>
                <a:defRPr/>
              </a:pPr>
              <a:t>4.9.2016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7E9E-68C2-4EB2-B196-8C90CCDCACC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E680F9F-0FC8-4D35-8CD9-2EF2E1A4FD34}" type="datetimeFigureOut">
              <a:rPr lang="bg-BG"/>
              <a:pPr>
                <a:defRPr/>
              </a:pPr>
              <a:t>4.9.2016 г.</a:t>
            </a:fld>
            <a:endParaRPr lang="bg-BG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5A0C49-E575-4019-A707-CBAE7E80958A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5E37F-9C3E-4FC4-B060-042676D3A51A}" type="datetimeFigureOut">
              <a:rPr lang="bg-BG"/>
              <a:pPr>
                <a:defRPr/>
              </a:pPr>
              <a:t>4.9.2016 г.</a:t>
            </a:fld>
            <a:endParaRPr lang="bg-B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B73B4-F57B-4558-BB5F-B92669A37367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AECBD-224C-4396-B2E6-FEDD6C176166}" type="datetimeFigureOut">
              <a:rPr lang="bg-BG"/>
              <a:pPr>
                <a:defRPr/>
              </a:pPr>
              <a:t>4.9.2016 г.</a:t>
            </a:fld>
            <a:endParaRPr lang="bg-B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7419B-0F30-4460-98D2-79F63C34D3DC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54FE0-C68D-42ED-A833-065B5AA3B5E0}" type="datetimeFigureOut">
              <a:rPr lang="bg-BG"/>
              <a:pPr>
                <a:defRPr/>
              </a:pPr>
              <a:t>4.9.2016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CCBFD-76DF-419B-8203-F0DBD85B18AF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50E51-782E-42D7-9F29-432C5D9694B0}" type="datetimeFigureOut">
              <a:rPr lang="bg-BG"/>
              <a:pPr>
                <a:defRPr/>
              </a:pPr>
              <a:t>4.9.2016 г.</a:t>
            </a:fld>
            <a:endParaRPr lang="bg-BG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B4C34-1469-4E81-9D0E-4DC8551F03E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7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1C77C-004E-4F60-93E2-A4F8BA1EE9DA}" type="datetimeFigureOut">
              <a:rPr lang="bg-BG"/>
              <a:pPr>
                <a:defRPr/>
              </a:pPr>
              <a:t>4.9.2016 г.</a:t>
            </a:fld>
            <a:endParaRPr lang="bg-B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C8841E-00D7-48D1-B985-FBC2DAB4358C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8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bg-BG" noProof="0" smtClean="0"/>
              <a:t>Щракнете върху иконата, за да добавите картина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A5882-836C-4AA6-B025-602F1D1B3336}" type="datetimeFigureOut">
              <a:rPr lang="bg-BG"/>
              <a:pPr>
                <a:defRPr/>
              </a:pPr>
              <a:t>4.9.2016 г.</a:t>
            </a:fld>
            <a:endParaRPr lang="bg-BG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D7A9C-509E-45C6-BE43-F7A4EBF983D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9F16DBE-F7CC-43BF-BE63-AC74BBC2E85A}" type="datetimeFigureOut">
              <a:rPr lang="bg-BG"/>
              <a:pPr>
                <a:defRPr/>
              </a:pPr>
              <a:t>4.9.2016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E690F45-A777-49EA-9358-AB65DCBA3C79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6" r:id="rId2"/>
    <p:sldLayoutId id="2147483753" r:id="rId3"/>
    <p:sldLayoutId id="2147483747" r:id="rId4"/>
    <p:sldLayoutId id="2147483748" r:id="rId5"/>
    <p:sldLayoutId id="2147483749" r:id="rId6"/>
    <p:sldLayoutId id="2147483754" r:id="rId7"/>
    <p:sldLayoutId id="2147483755" r:id="rId8"/>
    <p:sldLayoutId id="2147483756" r:id="rId9"/>
    <p:sldLayoutId id="2147483750" r:id="rId10"/>
    <p:sldLayoutId id="2147483757" r:id="rId11"/>
    <p:sldLayoutId id="21474837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9pPr>
    </p:titleStyle>
    <p:bodyStyle>
      <a:lvl1pPr marL="2730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"/>
        <a:defRPr sz="2000" kern="1200" spc="150">
          <a:solidFill>
            <a:schemeClr val="tx2"/>
          </a:solidFill>
          <a:latin typeface="+mn-lt"/>
          <a:ea typeface="+mn-ea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ern="1200" spc="1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ct val="0"/>
        </a:spcAft>
        <a:buClr>
          <a:srgbClr val="928B70"/>
        </a:buClr>
        <a:buFont typeface="Wingdings" pitchFamily="2" charset="2"/>
        <a:buChar char="§"/>
        <a:defRPr sz="1600" kern="1200" spc="100">
          <a:solidFill>
            <a:schemeClr val="tx2"/>
          </a:solidFill>
          <a:latin typeface="+mn-lt"/>
          <a:ea typeface="+mn-ea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ct val="0"/>
        </a:spcAft>
        <a:buClr>
          <a:srgbClr val="87706B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ct val="20000"/>
        </a:spcBef>
        <a:spcAft>
          <a:spcPct val="0"/>
        </a:spcAft>
        <a:buClr>
          <a:srgbClr val="6F777D"/>
        </a:buClr>
        <a:buFont typeface="Wingdings" pitchFamily="2" charset="2"/>
        <a:buChar char="§"/>
        <a:defRPr sz="1300" kern="1200" spc="10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bg-BG" dirty="0" smtClean="0">
                <a:solidFill>
                  <a:srgbClr val="FF0000"/>
                </a:solidFill>
              </a:rPr>
              <a:t>Указателят</a:t>
            </a:r>
            <a:r>
              <a:rPr lang="bg-BG" i="1" dirty="0" smtClean="0"/>
              <a:t> </a:t>
            </a:r>
            <a:r>
              <a:rPr lang="bg-BG" dirty="0" smtClean="0"/>
              <a:t>е променлива, която помни </a:t>
            </a:r>
            <a:r>
              <a:rPr lang="bg-BG" dirty="0"/>
              <a:t>адрес от паметта на </a:t>
            </a:r>
            <a:r>
              <a:rPr lang="bg-BG" dirty="0" smtClean="0"/>
              <a:t>компютъра</a:t>
            </a:r>
          </a:p>
          <a:p>
            <a:pPr marL="45720" indent="0"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bg-BG" sz="2400" b="1" dirty="0" smtClean="0"/>
              <a:t>или</a:t>
            </a:r>
          </a:p>
          <a:p>
            <a:pPr marL="45720" indent="0"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bg-BG" dirty="0" smtClean="0">
                <a:solidFill>
                  <a:srgbClr val="FF0000"/>
                </a:solidFill>
              </a:rPr>
              <a:t>Указателят</a:t>
            </a:r>
            <a:r>
              <a:rPr lang="bg-BG" dirty="0" smtClean="0"/>
              <a:t> </a:t>
            </a:r>
            <a:r>
              <a:rPr lang="bg-BG" dirty="0"/>
              <a:t>е променлива, която съдържа адреса на друга </a:t>
            </a:r>
            <a:r>
              <a:rPr lang="bg-BG" dirty="0" smtClean="0"/>
              <a:t>променлива.</a:t>
            </a:r>
          </a:p>
          <a:p>
            <a:pPr marL="45720" indent="0"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bg-BG" dirty="0"/>
              <a:t>Както всички променливи, така </a:t>
            </a:r>
            <a:r>
              <a:rPr lang="bg-BG" i="1" dirty="0">
                <a:solidFill>
                  <a:srgbClr val="FF0000"/>
                </a:solidFill>
              </a:rPr>
              <a:t>променливите-указатели</a:t>
            </a:r>
            <a:r>
              <a:rPr lang="bg-BG" i="1" dirty="0"/>
              <a:t> </a:t>
            </a:r>
            <a:r>
              <a:rPr lang="bg-BG" dirty="0"/>
              <a:t>(или </a:t>
            </a:r>
            <a:r>
              <a:rPr lang="bg-BG" i="1" dirty="0">
                <a:solidFill>
                  <a:srgbClr val="FF0000"/>
                </a:solidFill>
              </a:rPr>
              <a:t>променливите от тип указател</a:t>
            </a:r>
            <a:r>
              <a:rPr lang="bg-BG" i="1" dirty="0"/>
              <a:t>) </a:t>
            </a:r>
            <a:r>
              <a:rPr lang="bg-BG" dirty="0"/>
              <a:t>трябва да се обявят. Форматът е:</a:t>
            </a: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bg-BG" i="1" cap="small" dirty="0">
                <a:solidFill>
                  <a:srgbClr val="0070C0"/>
                </a:solidFill>
              </a:rPr>
              <a:t>тип  </a:t>
            </a:r>
            <a:r>
              <a:rPr lang="bg-BG" i="1" dirty="0">
                <a:solidFill>
                  <a:srgbClr val="0070C0"/>
                </a:solidFill>
              </a:rPr>
              <a:t>* </a:t>
            </a:r>
            <a:r>
              <a:rPr lang="bg-BG" i="1" dirty="0" err="1">
                <a:solidFill>
                  <a:srgbClr val="0070C0"/>
                </a:solidFill>
              </a:rPr>
              <a:t>име_на</a:t>
            </a:r>
            <a:r>
              <a:rPr lang="ru-RU" i="1" dirty="0">
                <a:solidFill>
                  <a:srgbClr val="0070C0"/>
                </a:solidFill>
              </a:rPr>
              <a:t>_</a:t>
            </a:r>
            <a:r>
              <a:rPr lang="bg-BG" i="1" dirty="0">
                <a:solidFill>
                  <a:srgbClr val="0070C0"/>
                </a:solidFill>
              </a:rPr>
              <a:t>променлива</a:t>
            </a:r>
            <a:r>
              <a:rPr lang="bg-BG" i="1" dirty="0" smtClean="0">
                <a:solidFill>
                  <a:srgbClr val="0070C0"/>
                </a:solidFill>
              </a:rPr>
              <a:t>;</a:t>
            </a: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bg-BG" i="1" dirty="0" smtClean="0">
                <a:solidFill>
                  <a:schemeClr val="tx1"/>
                </a:solidFill>
              </a:rPr>
              <a:t>Пример:</a:t>
            </a: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i="1" dirty="0" err="1" smtClean="0">
                <a:solidFill>
                  <a:srgbClr val="0070C0"/>
                </a:solidFill>
              </a:rPr>
              <a:t>int</a:t>
            </a:r>
            <a:r>
              <a:rPr lang="en-US" i="1" dirty="0" smtClean="0">
                <a:solidFill>
                  <a:srgbClr val="0070C0"/>
                </a:solidFill>
              </a:rPr>
              <a:t> *p;		</a:t>
            </a:r>
            <a:r>
              <a:rPr lang="bg-BG" sz="1400" dirty="0" smtClean="0">
                <a:solidFill>
                  <a:srgbClr val="FF0000"/>
                </a:solidFill>
              </a:rPr>
              <a:t>Променливата </a:t>
            </a:r>
            <a:r>
              <a:rPr lang="en-US" sz="1400" dirty="0">
                <a:solidFill>
                  <a:srgbClr val="FF0000"/>
                </a:solidFill>
              </a:rPr>
              <a:t>p</a:t>
            </a:r>
            <a:r>
              <a:rPr lang="bg-BG" sz="1400" dirty="0">
                <a:solidFill>
                  <a:srgbClr val="FF0000"/>
                </a:solidFill>
              </a:rPr>
              <a:t> ще сочи към адрес на променлива от тип 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float *q;	</a:t>
            </a:r>
            <a:r>
              <a:rPr lang="bg-BG" sz="1400" dirty="0" smtClean="0">
                <a:solidFill>
                  <a:srgbClr val="FF0000"/>
                </a:solidFill>
              </a:rPr>
              <a:t>Променливата </a:t>
            </a:r>
            <a:r>
              <a:rPr lang="en-US" sz="1400" dirty="0" smtClean="0">
                <a:solidFill>
                  <a:srgbClr val="FF0000"/>
                </a:solidFill>
              </a:rPr>
              <a:t>q</a:t>
            </a:r>
            <a:r>
              <a:rPr lang="bg-BG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smtClean="0">
                <a:solidFill>
                  <a:srgbClr val="FF0000"/>
                </a:solidFill>
              </a:rPr>
              <a:t>– </a:t>
            </a:r>
            <a:r>
              <a:rPr lang="bg-BG" sz="1400" dirty="0">
                <a:solidFill>
                  <a:srgbClr val="FF0000"/>
                </a:solidFill>
              </a:rPr>
              <a:t>към адрес на променлива от тип </a:t>
            </a:r>
            <a:r>
              <a:rPr lang="en-US" sz="1400" b="1" dirty="0">
                <a:solidFill>
                  <a:srgbClr val="FF0000"/>
                </a:solidFill>
              </a:rPr>
              <a:t>double</a:t>
            </a:r>
            <a:endParaRPr lang="bg-BG" sz="1400" b="1" dirty="0">
              <a:solidFill>
                <a:srgbClr val="FF0000"/>
              </a:solidFill>
            </a:endParaRP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bg-BG" sz="1400" dirty="0">
              <a:solidFill>
                <a:srgbClr val="FF0000"/>
              </a:solidFill>
            </a:endParaRP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381000" y="498323"/>
            <a:ext cx="8381260" cy="769441"/>
          </a:xfrm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n-lt"/>
                <a:ea typeface="+mn-ea"/>
                <a:cs typeface="+mn-cs"/>
              </a:rPr>
              <a:t>УКАЗАТЕЛИ</a:t>
            </a:r>
          </a:p>
        </p:txBody>
      </p:sp>
      <p:cxnSp>
        <p:nvCxnSpPr>
          <p:cNvPr id="4" name="Съединител &quot;права стрелка&quot; 3"/>
          <p:cNvCxnSpPr/>
          <p:nvPr/>
        </p:nvCxnSpPr>
        <p:spPr>
          <a:xfrm flipH="1">
            <a:off x="1547664" y="5445224"/>
            <a:ext cx="647700" cy="0"/>
          </a:xfrm>
          <a:prstGeom prst="straightConnector1">
            <a:avLst/>
          </a:prstGeom>
          <a:ln w="381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Съединител &quot;права стрелка&quot; 4"/>
          <p:cNvCxnSpPr/>
          <p:nvPr/>
        </p:nvCxnSpPr>
        <p:spPr>
          <a:xfrm flipH="1">
            <a:off x="1547664" y="5805264"/>
            <a:ext cx="647700" cy="0"/>
          </a:xfrm>
          <a:prstGeom prst="straightConnector1">
            <a:avLst/>
          </a:prstGeom>
          <a:ln w="381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4294967295"/>
          </p:nvPr>
        </p:nvSpPr>
        <p:spPr>
          <a:xfrm>
            <a:off x="381000" y="1719263"/>
            <a:ext cx="8407400" cy="414337"/>
          </a:xfrm>
        </p:spPr>
        <p:txBody>
          <a:bodyPr/>
          <a:lstStyle/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bg-BG" dirty="0" smtClean="0"/>
              <a:t>Новият елемент се добавя винаги като листо!</a:t>
            </a: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Добавяне на елемент в дърво</a:t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68612" name="Групиране 3"/>
          <p:cNvGrpSpPr>
            <a:grpSpLocks/>
          </p:cNvGrpSpPr>
          <p:nvPr/>
        </p:nvGrpSpPr>
        <p:grpSpPr bwMode="auto">
          <a:xfrm>
            <a:off x="2446338" y="3022600"/>
            <a:ext cx="3824287" cy="1944688"/>
            <a:chOff x="2402760" y="3573016"/>
            <a:chExt cx="3825424" cy="1943966"/>
          </a:xfrm>
        </p:grpSpPr>
        <p:sp>
          <p:nvSpPr>
            <p:cNvPr id="5" name="Овал 4"/>
            <p:cNvSpPr/>
            <p:nvPr/>
          </p:nvSpPr>
          <p:spPr>
            <a:xfrm>
              <a:off x="4028843" y="3573016"/>
              <a:ext cx="659008" cy="59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003013" y="4268083"/>
              <a:ext cx="659008" cy="5697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10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2402760" y="4963150"/>
              <a:ext cx="600253" cy="553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8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3679489" y="4963150"/>
              <a:ext cx="678064" cy="53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9" name="Право съединение 8"/>
            <p:cNvCxnSpPr>
              <a:stCxn id="5" idx="3"/>
              <a:endCxn id="6" idx="7"/>
            </p:cNvCxnSpPr>
            <p:nvPr/>
          </p:nvCxnSpPr>
          <p:spPr>
            <a:xfrm flipH="1">
              <a:off x="3565155" y="4080827"/>
              <a:ext cx="560554" cy="271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аво съединение 9"/>
            <p:cNvCxnSpPr>
              <a:stCxn id="5" idx="5"/>
              <a:endCxn id="13" idx="1"/>
            </p:cNvCxnSpPr>
            <p:nvPr/>
          </p:nvCxnSpPr>
          <p:spPr>
            <a:xfrm>
              <a:off x="4590985" y="4080827"/>
              <a:ext cx="403345" cy="349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аво съединение 10"/>
            <p:cNvCxnSpPr>
              <a:stCxn id="6" idx="3"/>
              <a:endCxn id="7" idx="7"/>
            </p:cNvCxnSpPr>
            <p:nvPr/>
          </p:nvCxnSpPr>
          <p:spPr>
            <a:xfrm flipH="1">
              <a:off x="2915674" y="4755265"/>
              <a:ext cx="184205" cy="288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аво съединение 11"/>
            <p:cNvCxnSpPr>
              <a:stCxn id="6" idx="5"/>
              <a:endCxn id="8" idx="1"/>
            </p:cNvCxnSpPr>
            <p:nvPr/>
          </p:nvCxnSpPr>
          <p:spPr>
            <a:xfrm>
              <a:off x="3565155" y="4755265"/>
              <a:ext cx="212788" cy="285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4895876" y="4352190"/>
              <a:ext cx="674888" cy="5347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5559648" y="4963150"/>
              <a:ext cx="668536" cy="553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15" name="Право съединение 14"/>
            <p:cNvCxnSpPr>
              <a:stCxn id="13" idx="5"/>
              <a:endCxn id="14" idx="1"/>
            </p:cNvCxnSpPr>
            <p:nvPr/>
          </p:nvCxnSpPr>
          <p:spPr>
            <a:xfrm>
              <a:off x="5472309" y="4809220"/>
              <a:ext cx="185793" cy="234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Овал 37"/>
          <p:cNvSpPr/>
          <p:nvPr/>
        </p:nvSpPr>
        <p:spPr>
          <a:xfrm>
            <a:off x="6183313" y="2184400"/>
            <a:ext cx="658812" cy="59531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8.60315E-7 L -0.31458 0.075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430213" y="1862138"/>
            <a:ext cx="8407400" cy="414337"/>
          </a:xfrm>
        </p:spPr>
        <p:txBody>
          <a:bodyPr/>
          <a:lstStyle/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bg-BG" dirty="0" smtClean="0"/>
              <a:t>Новият елемент се добавя винаги като листо!</a:t>
            </a: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Добавяне на елемент в дърво</a:t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7412" name="Групиране 3"/>
          <p:cNvGrpSpPr>
            <a:grpSpLocks/>
          </p:cNvGrpSpPr>
          <p:nvPr/>
        </p:nvGrpSpPr>
        <p:grpSpPr bwMode="auto">
          <a:xfrm>
            <a:off x="2446338" y="3022600"/>
            <a:ext cx="3824287" cy="1944688"/>
            <a:chOff x="2402760" y="3573016"/>
            <a:chExt cx="3825424" cy="1943966"/>
          </a:xfrm>
        </p:grpSpPr>
        <p:sp>
          <p:nvSpPr>
            <p:cNvPr id="5" name="Овал 4"/>
            <p:cNvSpPr/>
            <p:nvPr/>
          </p:nvSpPr>
          <p:spPr>
            <a:xfrm>
              <a:off x="4028843" y="3573016"/>
              <a:ext cx="659008" cy="59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003013" y="4268083"/>
              <a:ext cx="659008" cy="5697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10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2402760" y="4963150"/>
              <a:ext cx="600253" cy="553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8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3679489" y="4963150"/>
              <a:ext cx="678064" cy="53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9" name="Право съединение 8"/>
            <p:cNvCxnSpPr>
              <a:stCxn id="5" idx="3"/>
              <a:endCxn id="6" idx="7"/>
            </p:cNvCxnSpPr>
            <p:nvPr/>
          </p:nvCxnSpPr>
          <p:spPr>
            <a:xfrm flipH="1">
              <a:off x="3565155" y="4080827"/>
              <a:ext cx="560554" cy="271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аво съединение 9"/>
            <p:cNvCxnSpPr>
              <a:stCxn id="5" idx="5"/>
              <a:endCxn id="13" idx="1"/>
            </p:cNvCxnSpPr>
            <p:nvPr/>
          </p:nvCxnSpPr>
          <p:spPr>
            <a:xfrm>
              <a:off x="4590985" y="4080827"/>
              <a:ext cx="403345" cy="349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аво съединение 10"/>
            <p:cNvCxnSpPr>
              <a:stCxn id="6" idx="3"/>
              <a:endCxn id="7" idx="7"/>
            </p:cNvCxnSpPr>
            <p:nvPr/>
          </p:nvCxnSpPr>
          <p:spPr>
            <a:xfrm flipH="1">
              <a:off x="2915674" y="4755265"/>
              <a:ext cx="184205" cy="288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аво съединение 11"/>
            <p:cNvCxnSpPr>
              <a:stCxn id="6" idx="5"/>
              <a:endCxn id="8" idx="1"/>
            </p:cNvCxnSpPr>
            <p:nvPr/>
          </p:nvCxnSpPr>
          <p:spPr>
            <a:xfrm>
              <a:off x="3565155" y="4755265"/>
              <a:ext cx="212788" cy="285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4895876" y="4352190"/>
              <a:ext cx="674888" cy="5347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5559648" y="4963150"/>
              <a:ext cx="668536" cy="553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15" name="Право съединение 14"/>
            <p:cNvCxnSpPr>
              <a:stCxn id="13" idx="5"/>
              <a:endCxn id="14" idx="1"/>
            </p:cNvCxnSpPr>
            <p:nvPr/>
          </p:nvCxnSpPr>
          <p:spPr>
            <a:xfrm>
              <a:off x="5472309" y="4809220"/>
              <a:ext cx="185793" cy="234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Овал 37"/>
          <p:cNvSpPr/>
          <p:nvPr/>
        </p:nvSpPr>
        <p:spPr>
          <a:xfrm>
            <a:off x="3079750" y="2697163"/>
            <a:ext cx="658813" cy="5937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18</a:t>
            </a:r>
          </a:p>
        </p:txBody>
      </p:sp>
      <p:sp>
        <p:nvSpPr>
          <p:cNvPr id="17414" name="Текстово поле 3"/>
          <p:cNvSpPr txBox="1">
            <a:spLocks noChangeArrowheads="1"/>
          </p:cNvSpPr>
          <p:nvPr/>
        </p:nvSpPr>
        <p:spPr bwMode="auto">
          <a:xfrm rot="878205">
            <a:off x="3714750" y="2825750"/>
            <a:ext cx="420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/>
              <a:t>&lt;</a:t>
            </a:r>
            <a:endParaRPr lang="bg-BG" sz="3200" b="1"/>
          </a:p>
        </p:txBody>
      </p:sp>
      <p:sp>
        <p:nvSpPr>
          <p:cNvPr id="17415" name="Текстово поле 15"/>
          <p:cNvSpPr txBox="1">
            <a:spLocks noChangeArrowheads="1"/>
          </p:cNvSpPr>
          <p:nvPr/>
        </p:nvSpPr>
        <p:spPr bwMode="auto">
          <a:xfrm>
            <a:off x="395288" y="2697163"/>
            <a:ext cx="22320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18&lt;20 =&gt;</a:t>
            </a:r>
          </a:p>
          <a:p>
            <a:r>
              <a:rPr lang="bg-BG"/>
              <a:t>сравняваме с </a:t>
            </a:r>
          </a:p>
          <a:p>
            <a:r>
              <a:rPr lang="bg-BG"/>
              <a:t>КОРЕНА на лявото</a:t>
            </a:r>
          </a:p>
          <a:p>
            <a:r>
              <a:rPr lang="bg-BG"/>
              <a:t>поддърво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430213" y="1862138"/>
            <a:ext cx="8407400" cy="414337"/>
          </a:xfrm>
        </p:spPr>
        <p:txBody>
          <a:bodyPr/>
          <a:lstStyle/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bg-BG" dirty="0" smtClean="0"/>
              <a:t>Новият елемент се добавя винаги като листо!</a:t>
            </a: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Добавяне на елемент в дърво</a:t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8436" name="Групиране 3"/>
          <p:cNvGrpSpPr>
            <a:grpSpLocks/>
          </p:cNvGrpSpPr>
          <p:nvPr/>
        </p:nvGrpSpPr>
        <p:grpSpPr bwMode="auto">
          <a:xfrm>
            <a:off x="2446338" y="3022600"/>
            <a:ext cx="3824287" cy="1944688"/>
            <a:chOff x="2402760" y="3573016"/>
            <a:chExt cx="3825424" cy="1943966"/>
          </a:xfrm>
        </p:grpSpPr>
        <p:sp>
          <p:nvSpPr>
            <p:cNvPr id="5" name="Овал 4"/>
            <p:cNvSpPr/>
            <p:nvPr/>
          </p:nvSpPr>
          <p:spPr>
            <a:xfrm>
              <a:off x="4028843" y="3573016"/>
              <a:ext cx="659008" cy="59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003013" y="4268083"/>
              <a:ext cx="659008" cy="5697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10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2402760" y="4963150"/>
              <a:ext cx="600253" cy="553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8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3679489" y="4963150"/>
              <a:ext cx="678064" cy="53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9" name="Право съединение 8"/>
            <p:cNvCxnSpPr>
              <a:stCxn id="5" idx="3"/>
              <a:endCxn id="6" idx="7"/>
            </p:cNvCxnSpPr>
            <p:nvPr/>
          </p:nvCxnSpPr>
          <p:spPr>
            <a:xfrm flipH="1">
              <a:off x="3565155" y="4080827"/>
              <a:ext cx="560554" cy="271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аво съединение 9"/>
            <p:cNvCxnSpPr>
              <a:stCxn id="5" idx="5"/>
              <a:endCxn id="13" idx="1"/>
            </p:cNvCxnSpPr>
            <p:nvPr/>
          </p:nvCxnSpPr>
          <p:spPr>
            <a:xfrm>
              <a:off x="4590985" y="4080827"/>
              <a:ext cx="403345" cy="349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аво съединение 10"/>
            <p:cNvCxnSpPr>
              <a:stCxn id="6" idx="3"/>
              <a:endCxn id="7" idx="7"/>
            </p:cNvCxnSpPr>
            <p:nvPr/>
          </p:nvCxnSpPr>
          <p:spPr>
            <a:xfrm flipH="1">
              <a:off x="2915674" y="4755265"/>
              <a:ext cx="184205" cy="288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аво съединение 11"/>
            <p:cNvCxnSpPr>
              <a:stCxn id="6" idx="5"/>
              <a:endCxn id="8" idx="1"/>
            </p:cNvCxnSpPr>
            <p:nvPr/>
          </p:nvCxnSpPr>
          <p:spPr>
            <a:xfrm>
              <a:off x="3565155" y="4755265"/>
              <a:ext cx="212788" cy="285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4895876" y="4352190"/>
              <a:ext cx="674888" cy="5347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5559648" y="4963150"/>
              <a:ext cx="668536" cy="553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15" name="Право съединение 14"/>
            <p:cNvCxnSpPr>
              <a:stCxn id="13" idx="5"/>
              <a:endCxn id="14" idx="1"/>
            </p:cNvCxnSpPr>
            <p:nvPr/>
          </p:nvCxnSpPr>
          <p:spPr>
            <a:xfrm>
              <a:off x="5472309" y="4809220"/>
              <a:ext cx="185793" cy="234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Овал 37"/>
          <p:cNvSpPr/>
          <p:nvPr/>
        </p:nvSpPr>
        <p:spPr>
          <a:xfrm>
            <a:off x="4071938" y="3735388"/>
            <a:ext cx="658812" cy="5937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18</a:t>
            </a:r>
          </a:p>
        </p:txBody>
      </p:sp>
      <p:sp>
        <p:nvSpPr>
          <p:cNvPr id="18438" name="Текстово поле 3"/>
          <p:cNvSpPr txBox="1">
            <a:spLocks noChangeArrowheads="1"/>
          </p:cNvSpPr>
          <p:nvPr/>
        </p:nvSpPr>
        <p:spPr bwMode="auto">
          <a:xfrm rot="878205">
            <a:off x="3667125" y="3690938"/>
            <a:ext cx="4206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/>
              <a:t>&lt;</a:t>
            </a:r>
            <a:endParaRPr lang="bg-BG" sz="3200" b="1"/>
          </a:p>
        </p:txBody>
      </p:sp>
      <p:sp>
        <p:nvSpPr>
          <p:cNvPr id="18439" name="Текстово поле 17"/>
          <p:cNvSpPr txBox="1">
            <a:spLocks noChangeArrowheads="1"/>
          </p:cNvSpPr>
          <p:nvPr/>
        </p:nvSpPr>
        <p:spPr bwMode="auto">
          <a:xfrm>
            <a:off x="395288" y="2697163"/>
            <a:ext cx="22320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  <a:r>
              <a:rPr lang="bg-BG"/>
              <a:t>0</a:t>
            </a:r>
            <a:r>
              <a:rPr lang="en-US"/>
              <a:t>&lt;</a:t>
            </a:r>
            <a:r>
              <a:rPr lang="bg-BG"/>
              <a:t>18</a:t>
            </a:r>
            <a:r>
              <a:rPr lang="en-US"/>
              <a:t> =&gt;</a:t>
            </a:r>
          </a:p>
          <a:p>
            <a:r>
              <a:rPr lang="bg-BG"/>
              <a:t>сравняваме с </a:t>
            </a:r>
          </a:p>
          <a:p>
            <a:r>
              <a:rPr lang="bg-BG"/>
              <a:t>КОРЕНА на дясното</a:t>
            </a:r>
          </a:p>
          <a:p>
            <a:r>
              <a:rPr lang="bg-BG"/>
              <a:t>поддърво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430213" y="1862138"/>
            <a:ext cx="8407400" cy="414337"/>
          </a:xfrm>
        </p:spPr>
        <p:txBody>
          <a:bodyPr/>
          <a:lstStyle/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bg-BG" dirty="0" smtClean="0"/>
              <a:t>Новият елемент се добавя винаги като листо!</a:t>
            </a: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Добавяне на елемент в дърво</a:t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9460" name="Групиране 3"/>
          <p:cNvGrpSpPr>
            <a:grpSpLocks/>
          </p:cNvGrpSpPr>
          <p:nvPr/>
        </p:nvGrpSpPr>
        <p:grpSpPr bwMode="auto">
          <a:xfrm>
            <a:off x="2446338" y="3022600"/>
            <a:ext cx="3824287" cy="1944688"/>
            <a:chOff x="2402760" y="3573016"/>
            <a:chExt cx="3825424" cy="1943966"/>
          </a:xfrm>
        </p:grpSpPr>
        <p:sp>
          <p:nvSpPr>
            <p:cNvPr id="5" name="Овал 4"/>
            <p:cNvSpPr/>
            <p:nvPr/>
          </p:nvSpPr>
          <p:spPr>
            <a:xfrm>
              <a:off x="4028843" y="3573016"/>
              <a:ext cx="659008" cy="59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003013" y="4268083"/>
              <a:ext cx="659008" cy="5697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10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2402760" y="4963150"/>
              <a:ext cx="600253" cy="553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8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3679489" y="4963150"/>
              <a:ext cx="678064" cy="53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9" name="Право съединение 8"/>
            <p:cNvCxnSpPr>
              <a:stCxn id="5" idx="3"/>
              <a:endCxn id="6" idx="7"/>
            </p:cNvCxnSpPr>
            <p:nvPr/>
          </p:nvCxnSpPr>
          <p:spPr>
            <a:xfrm flipH="1">
              <a:off x="3565155" y="4080827"/>
              <a:ext cx="560554" cy="271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аво съединение 9"/>
            <p:cNvCxnSpPr>
              <a:stCxn id="5" idx="5"/>
              <a:endCxn id="13" idx="1"/>
            </p:cNvCxnSpPr>
            <p:nvPr/>
          </p:nvCxnSpPr>
          <p:spPr>
            <a:xfrm>
              <a:off x="4590985" y="4080827"/>
              <a:ext cx="403345" cy="349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аво съединение 10"/>
            <p:cNvCxnSpPr>
              <a:stCxn id="6" idx="3"/>
              <a:endCxn id="7" idx="7"/>
            </p:cNvCxnSpPr>
            <p:nvPr/>
          </p:nvCxnSpPr>
          <p:spPr>
            <a:xfrm flipH="1">
              <a:off x="2915674" y="4755265"/>
              <a:ext cx="184205" cy="288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аво съединение 11"/>
            <p:cNvCxnSpPr>
              <a:stCxn id="6" idx="5"/>
              <a:endCxn id="8" idx="1"/>
            </p:cNvCxnSpPr>
            <p:nvPr/>
          </p:nvCxnSpPr>
          <p:spPr>
            <a:xfrm>
              <a:off x="3565155" y="4755265"/>
              <a:ext cx="212788" cy="285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4895876" y="4352190"/>
              <a:ext cx="674888" cy="5347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5559648" y="4963150"/>
              <a:ext cx="668536" cy="553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15" name="Право съединение 14"/>
            <p:cNvCxnSpPr>
              <a:stCxn id="13" idx="5"/>
              <a:endCxn id="14" idx="1"/>
            </p:cNvCxnSpPr>
            <p:nvPr/>
          </p:nvCxnSpPr>
          <p:spPr>
            <a:xfrm>
              <a:off x="5472309" y="4809220"/>
              <a:ext cx="185793" cy="234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Овал 37"/>
          <p:cNvSpPr/>
          <p:nvPr/>
        </p:nvSpPr>
        <p:spPr>
          <a:xfrm>
            <a:off x="4738688" y="4648200"/>
            <a:ext cx="658812" cy="5937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18</a:t>
            </a:r>
          </a:p>
        </p:txBody>
      </p:sp>
      <p:sp>
        <p:nvSpPr>
          <p:cNvPr id="19462" name="Текстово поле 3"/>
          <p:cNvSpPr txBox="1">
            <a:spLocks noChangeArrowheads="1"/>
          </p:cNvSpPr>
          <p:nvPr/>
        </p:nvSpPr>
        <p:spPr bwMode="auto">
          <a:xfrm rot="878205">
            <a:off x="4383088" y="4545013"/>
            <a:ext cx="420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/>
              <a:t>&lt;</a:t>
            </a:r>
            <a:endParaRPr lang="bg-BG" sz="3200" b="1"/>
          </a:p>
        </p:txBody>
      </p:sp>
      <p:sp>
        <p:nvSpPr>
          <p:cNvPr id="19463" name="Текстово поле 17"/>
          <p:cNvSpPr txBox="1">
            <a:spLocks noChangeArrowheads="1"/>
          </p:cNvSpPr>
          <p:nvPr/>
        </p:nvSpPr>
        <p:spPr bwMode="auto">
          <a:xfrm>
            <a:off x="395288" y="2697163"/>
            <a:ext cx="22320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  <a:r>
              <a:rPr lang="bg-BG"/>
              <a:t>5</a:t>
            </a:r>
            <a:r>
              <a:rPr lang="en-US"/>
              <a:t>&lt;</a:t>
            </a:r>
            <a:r>
              <a:rPr lang="bg-BG"/>
              <a:t>18</a:t>
            </a:r>
            <a:r>
              <a:rPr lang="en-US"/>
              <a:t> =&gt;</a:t>
            </a:r>
          </a:p>
          <a:p>
            <a:r>
              <a:rPr lang="bg-BG"/>
              <a:t>сравняваме с </a:t>
            </a:r>
          </a:p>
          <a:p>
            <a:r>
              <a:rPr lang="bg-BG"/>
              <a:t>КОРЕНА на дясното</a:t>
            </a:r>
          </a:p>
          <a:p>
            <a:r>
              <a:rPr lang="bg-BG"/>
              <a:t>поддърво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430213" y="1862138"/>
            <a:ext cx="8407400" cy="414337"/>
          </a:xfrm>
        </p:spPr>
        <p:txBody>
          <a:bodyPr/>
          <a:lstStyle/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bg-BG" dirty="0" smtClean="0"/>
              <a:t>Новият елемент се добавя винаги като листо!</a:t>
            </a: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Добавяне на елемент в дърво</a:t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0484" name="Групиране 3"/>
          <p:cNvGrpSpPr>
            <a:grpSpLocks/>
          </p:cNvGrpSpPr>
          <p:nvPr/>
        </p:nvGrpSpPr>
        <p:grpSpPr bwMode="auto">
          <a:xfrm>
            <a:off x="2446338" y="3022600"/>
            <a:ext cx="3824287" cy="1944688"/>
            <a:chOff x="2402760" y="3573016"/>
            <a:chExt cx="3825424" cy="1943966"/>
          </a:xfrm>
        </p:grpSpPr>
        <p:sp>
          <p:nvSpPr>
            <p:cNvPr id="5" name="Овал 4"/>
            <p:cNvSpPr/>
            <p:nvPr/>
          </p:nvSpPr>
          <p:spPr>
            <a:xfrm>
              <a:off x="4028843" y="3573016"/>
              <a:ext cx="659008" cy="59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003013" y="4268083"/>
              <a:ext cx="659008" cy="5697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10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2402760" y="4963150"/>
              <a:ext cx="600253" cy="553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8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3679489" y="4963150"/>
              <a:ext cx="678064" cy="53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9" name="Право съединение 8"/>
            <p:cNvCxnSpPr>
              <a:stCxn id="5" idx="3"/>
              <a:endCxn id="6" idx="7"/>
            </p:cNvCxnSpPr>
            <p:nvPr/>
          </p:nvCxnSpPr>
          <p:spPr>
            <a:xfrm flipH="1">
              <a:off x="3565155" y="4080827"/>
              <a:ext cx="560554" cy="271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аво съединение 9"/>
            <p:cNvCxnSpPr>
              <a:stCxn id="5" idx="5"/>
              <a:endCxn id="13" idx="1"/>
            </p:cNvCxnSpPr>
            <p:nvPr/>
          </p:nvCxnSpPr>
          <p:spPr>
            <a:xfrm>
              <a:off x="4590985" y="4080827"/>
              <a:ext cx="403345" cy="349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аво съединение 10"/>
            <p:cNvCxnSpPr>
              <a:stCxn id="6" idx="3"/>
              <a:endCxn id="7" idx="7"/>
            </p:cNvCxnSpPr>
            <p:nvPr/>
          </p:nvCxnSpPr>
          <p:spPr>
            <a:xfrm flipH="1">
              <a:off x="2915674" y="4755265"/>
              <a:ext cx="184205" cy="288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аво съединение 11"/>
            <p:cNvCxnSpPr>
              <a:stCxn id="6" idx="5"/>
              <a:endCxn id="8" idx="1"/>
            </p:cNvCxnSpPr>
            <p:nvPr/>
          </p:nvCxnSpPr>
          <p:spPr>
            <a:xfrm>
              <a:off x="3565155" y="4755265"/>
              <a:ext cx="212788" cy="285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4895876" y="4352190"/>
              <a:ext cx="674888" cy="5347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5559648" y="4963150"/>
              <a:ext cx="668536" cy="553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15" name="Право съединение 14"/>
            <p:cNvCxnSpPr>
              <a:stCxn id="13" idx="5"/>
              <a:endCxn id="14" idx="1"/>
            </p:cNvCxnSpPr>
            <p:nvPr/>
          </p:nvCxnSpPr>
          <p:spPr>
            <a:xfrm>
              <a:off x="5472309" y="4809220"/>
              <a:ext cx="185793" cy="234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Овал 37"/>
          <p:cNvSpPr/>
          <p:nvPr/>
        </p:nvSpPr>
        <p:spPr>
          <a:xfrm>
            <a:off x="4327525" y="5159375"/>
            <a:ext cx="658813" cy="5937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18</a:t>
            </a:r>
          </a:p>
        </p:txBody>
      </p:sp>
      <p:cxnSp>
        <p:nvCxnSpPr>
          <p:cNvPr id="18" name="Право съединение 17"/>
          <p:cNvCxnSpPr/>
          <p:nvPr/>
        </p:nvCxnSpPr>
        <p:spPr bwMode="auto">
          <a:xfrm>
            <a:off x="4168775" y="4945063"/>
            <a:ext cx="265113" cy="28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Текстово поле 26"/>
          <p:cNvSpPr txBox="1"/>
          <p:nvPr/>
        </p:nvSpPr>
        <p:spPr>
          <a:xfrm>
            <a:off x="395288" y="2697163"/>
            <a:ext cx="32131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bg-BG" dirty="0"/>
              <a:t>НЯМА дясно поддърво</a:t>
            </a:r>
          </a:p>
          <a:p>
            <a:pPr marL="285750" indent="-285750">
              <a:buFont typeface="Symbol"/>
              <a:buChar char="Þ"/>
              <a:defRPr/>
            </a:pPr>
            <a:r>
              <a:rPr lang="bg-BG" dirty="0"/>
              <a:t>добавяме 18 </a:t>
            </a:r>
          </a:p>
          <a:p>
            <a:pPr>
              <a:defRPr/>
            </a:pPr>
            <a:r>
              <a:rPr lang="bg-BG" dirty="0"/>
              <a:t>като десен наследник на 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Добавяне на елемент в дърво</a:t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507" name="Текстово поле 26"/>
          <p:cNvSpPr txBox="1">
            <a:spLocks noChangeArrowheads="1"/>
          </p:cNvSpPr>
          <p:nvPr/>
        </p:nvSpPr>
        <p:spPr bwMode="auto">
          <a:xfrm>
            <a:off x="395288" y="1916113"/>
            <a:ext cx="321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Отворете файла </a:t>
            </a:r>
            <a:r>
              <a:rPr lang="en-US"/>
              <a:t>drv_1</a:t>
            </a:r>
            <a:r>
              <a:rPr lang="bg-BG"/>
              <a:t>.</a:t>
            </a:r>
            <a:r>
              <a:rPr lang="en-US"/>
              <a:t>cpp.</a:t>
            </a:r>
            <a:endParaRPr lang="bg-BG"/>
          </a:p>
        </p:txBody>
      </p:sp>
      <p:sp>
        <p:nvSpPr>
          <p:cNvPr id="21508" name="Текстово поле 15"/>
          <p:cNvSpPr txBox="1">
            <a:spLocks noChangeArrowheads="1"/>
          </p:cNvSpPr>
          <p:nvPr/>
        </p:nvSpPr>
        <p:spPr bwMode="auto">
          <a:xfrm>
            <a:off x="539750" y="2781300"/>
            <a:ext cx="2663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Допишете процедурата</a:t>
            </a:r>
          </a:p>
          <a:p>
            <a:r>
              <a:rPr lang="en-US"/>
              <a:t>Dobawi (int k) {</a:t>
            </a:r>
          </a:p>
          <a:p>
            <a:endParaRPr lang="en-US"/>
          </a:p>
          <a:p>
            <a:r>
              <a:rPr lang="en-US"/>
              <a:t>}</a:t>
            </a:r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Обхождане на дърво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531" name="Текстово поле 26"/>
          <p:cNvSpPr txBox="1">
            <a:spLocks noChangeArrowheads="1"/>
          </p:cNvSpPr>
          <p:nvPr/>
        </p:nvSpPr>
        <p:spPr bwMode="auto">
          <a:xfrm>
            <a:off x="395288" y="1916113"/>
            <a:ext cx="4248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Във файла </a:t>
            </a:r>
            <a:r>
              <a:rPr lang="en-US"/>
              <a:t>drv_1</a:t>
            </a:r>
            <a:r>
              <a:rPr lang="bg-BG"/>
              <a:t>.</a:t>
            </a:r>
            <a:r>
              <a:rPr lang="en-US"/>
              <a:t>cpp</a:t>
            </a:r>
            <a:r>
              <a:rPr lang="bg-BG"/>
              <a:t> се използва процедурата </a:t>
            </a:r>
            <a:r>
              <a:rPr lang="en-US">
                <a:solidFill>
                  <a:srgbClr val="0070C0"/>
                </a:solidFill>
              </a:rPr>
              <a:t>preorder</a:t>
            </a:r>
            <a:r>
              <a:rPr lang="bg-BG">
                <a:solidFill>
                  <a:srgbClr val="FF0000"/>
                </a:solidFill>
              </a:rPr>
              <a:t>, </a:t>
            </a:r>
            <a:r>
              <a:rPr lang="bg-BG"/>
              <a:t>която реализира </a:t>
            </a:r>
            <a:r>
              <a:rPr lang="bg-BG">
                <a:solidFill>
                  <a:srgbClr val="FF0000"/>
                </a:solidFill>
              </a:rPr>
              <a:t>обхождане на дървото в дълбочина</a:t>
            </a:r>
            <a:r>
              <a:rPr lang="en-US"/>
              <a:t>.</a:t>
            </a:r>
          </a:p>
        </p:txBody>
      </p:sp>
      <p:sp>
        <p:nvSpPr>
          <p:cNvPr id="22532" name="Текстово поле 15"/>
          <p:cNvSpPr txBox="1">
            <a:spLocks noChangeArrowheads="1"/>
          </p:cNvSpPr>
          <p:nvPr/>
        </p:nvSpPr>
        <p:spPr bwMode="auto">
          <a:xfrm>
            <a:off x="5508625" y="1700213"/>
            <a:ext cx="3024188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void preorder(link t) {</a:t>
            </a:r>
          </a:p>
          <a:p>
            <a:r>
              <a:rPr lang="bg-BG">
                <a:solidFill>
                  <a:srgbClr val="0070C0"/>
                </a:solidFill>
              </a:rPr>
              <a:t>   </a:t>
            </a:r>
            <a:r>
              <a:rPr lang="en-US">
                <a:solidFill>
                  <a:srgbClr val="0070C0"/>
                </a:solidFill>
              </a:rPr>
              <a:t>if (t) {</a:t>
            </a:r>
          </a:p>
          <a:p>
            <a:r>
              <a:rPr lang="bg-BG">
                <a:solidFill>
                  <a:srgbClr val="0070C0"/>
                </a:solidFill>
              </a:rPr>
              <a:t>      </a:t>
            </a:r>
            <a:r>
              <a:rPr lang="en-US" b="1">
                <a:solidFill>
                  <a:srgbClr val="002060"/>
                </a:solidFill>
              </a:rPr>
              <a:t>cout&lt;&lt;t-&gt;key&lt;&lt;</a:t>
            </a:r>
            <a:r>
              <a:rPr lang="bg-BG" b="1">
                <a:solidFill>
                  <a:srgbClr val="002060"/>
                </a:solidFill>
                <a:latin typeface="Arial" charset="0"/>
              </a:rPr>
              <a:t>“ “</a:t>
            </a:r>
            <a:r>
              <a:rPr lang="en-US" b="1">
                <a:solidFill>
                  <a:srgbClr val="002060"/>
                </a:solidFill>
              </a:rPr>
              <a:t>;</a:t>
            </a:r>
          </a:p>
          <a:p>
            <a:r>
              <a:rPr lang="bg-BG">
                <a:solidFill>
                  <a:srgbClr val="0070C0"/>
                </a:solidFill>
              </a:rPr>
              <a:t>      </a:t>
            </a:r>
            <a:r>
              <a:rPr lang="en-US">
                <a:solidFill>
                  <a:srgbClr val="0070C0"/>
                </a:solidFill>
              </a:rPr>
              <a:t>preorder(t-&gt;l);</a:t>
            </a:r>
          </a:p>
          <a:p>
            <a:r>
              <a:rPr lang="en-US">
                <a:solidFill>
                  <a:srgbClr val="0070C0"/>
                </a:solidFill>
              </a:rPr>
              <a:t>      preorder(t-&gt;r);</a:t>
            </a:r>
          </a:p>
          <a:p>
            <a:r>
              <a:rPr lang="bg-BG">
                <a:solidFill>
                  <a:srgbClr val="0070C0"/>
                </a:solidFill>
              </a:rPr>
              <a:t>   </a:t>
            </a:r>
            <a:r>
              <a:rPr lang="en-US">
                <a:solidFill>
                  <a:srgbClr val="0070C0"/>
                </a:solidFill>
              </a:rPr>
              <a:t>}</a:t>
            </a:r>
          </a:p>
          <a:p>
            <a:r>
              <a:rPr lang="en-US">
                <a:solidFill>
                  <a:srgbClr val="0070C0"/>
                </a:solidFill>
              </a:rPr>
              <a:t>}</a:t>
            </a:r>
            <a:endParaRPr lang="bg-BG">
              <a:solidFill>
                <a:srgbClr val="0070C0"/>
              </a:solidFill>
            </a:endParaRP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79388" y="3732213"/>
            <a:ext cx="8785225" cy="369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bg-BG" dirty="0"/>
              <a:t>Останалите два начина за обхождане в дълбочина са</a:t>
            </a:r>
          </a:p>
        </p:txBody>
      </p:sp>
      <p:sp>
        <p:nvSpPr>
          <p:cNvPr id="6" name="Текстово поле 5"/>
          <p:cNvSpPr txBox="1">
            <a:spLocks noChangeArrowheads="1"/>
          </p:cNvSpPr>
          <p:nvPr/>
        </p:nvSpPr>
        <p:spPr bwMode="auto">
          <a:xfrm>
            <a:off x="539750" y="4138613"/>
            <a:ext cx="3024188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void </a:t>
            </a:r>
            <a:r>
              <a:rPr lang="en-US">
                <a:solidFill>
                  <a:srgbClr val="FF0000"/>
                </a:solidFill>
              </a:rPr>
              <a:t>inorder</a:t>
            </a:r>
            <a:r>
              <a:rPr lang="en-US">
                <a:solidFill>
                  <a:srgbClr val="0070C0"/>
                </a:solidFill>
              </a:rPr>
              <a:t>(link t) {</a:t>
            </a:r>
          </a:p>
          <a:p>
            <a:r>
              <a:rPr lang="bg-BG">
                <a:solidFill>
                  <a:srgbClr val="0070C0"/>
                </a:solidFill>
              </a:rPr>
              <a:t>   </a:t>
            </a:r>
            <a:r>
              <a:rPr lang="en-US">
                <a:solidFill>
                  <a:srgbClr val="0070C0"/>
                </a:solidFill>
              </a:rPr>
              <a:t>if (t) {</a:t>
            </a:r>
          </a:p>
          <a:p>
            <a:r>
              <a:rPr lang="en-US">
                <a:solidFill>
                  <a:srgbClr val="0070C0"/>
                </a:solidFill>
              </a:rPr>
              <a:t>      preorder(t-&gt;l);</a:t>
            </a:r>
          </a:p>
          <a:p>
            <a:r>
              <a:rPr lang="en-US">
                <a:solidFill>
                  <a:srgbClr val="0070C0"/>
                </a:solidFill>
              </a:rPr>
              <a:t>     </a:t>
            </a:r>
            <a:r>
              <a:rPr lang="bg-BG">
                <a:solidFill>
                  <a:srgbClr val="0070C0"/>
                </a:solidFill>
              </a:rPr>
              <a:t> </a:t>
            </a:r>
            <a:r>
              <a:rPr lang="en-US" b="1">
                <a:solidFill>
                  <a:srgbClr val="002060"/>
                </a:solidFill>
              </a:rPr>
              <a:t>cout&lt;&lt;t-&gt;key&lt;&lt;</a:t>
            </a:r>
            <a:r>
              <a:rPr lang="bg-BG" b="1">
                <a:solidFill>
                  <a:srgbClr val="002060"/>
                </a:solidFill>
                <a:latin typeface="Arial" charset="0"/>
              </a:rPr>
              <a:t>“ “</a:t>
            </a:r>
            <a:r>
              <a:rPr lang="en-US">
                <a:solidFill>
                  <a:srgbClr val="0070C0"/>
                </a:solidFill>
              </a:rPr>
              <a:t>;</a:t>
            </a:r>
          </a:p>
          <a:p>
            <a:r>
              <a:rPr lang="en-US">
                <a:solidFill>
                  <a:srgbClr val="0070C0"/>
                </a:solidFill>
              </a:rPr>
              <a:t>      preorder(t-&gt;r);</a:t>
            </a:r>
          </a:p>
          <a:p>
            <a:r>
              <a:rPr lang="bg-BG">
                <a:solidFill>
                  <a:srgbClr val="0070C0"/>
                </a:solidFill>
              </a:rPr>
              <a:t>   </a:t>
            </a:r>
            <a:r>
              <a:rPr lang="en-US">
                <a:solidFill>
                  <a:srgbClr val="0070C0"/>
                </a:solidFill>
              </a:rPr>
              <a:t>}</a:t>
            </a:r>
          </a:p>
          <a:p>
            <a:r>
              <a:rPr lang="en-US">
                <a:solidFill>
                  <a:srgbClr val="0070C0"/>
                </a:solidFill>
              </a:rPr>
              <a:t>}</a:t>
            </a:r>
            <a:endParaRPr lang="bg-BG">
              <a:solidFill>
                <a:srgbClr val="0070C0"/>
              </a:solidFill>
            </a:endParaRPr>
          </a:p>
        </p:txBody>
      </p:sp>
      <p:sp>
        <p:nvSpPr>
          <p:cNvPr id="7" name="Текстово поле 6"/>
          <p:cNvSpPr txBox="1">
            <a:spLocks noChangeArrowheads="1"/>
          </p:cNvSpPr>
          <p:nvPr/>
        </p:nvSpPr>
        <p:spPr bwMode="auto">
          <a:xfrm>
            <a:off x="5076825" y="4144963"/>
            <a:ext cx="302418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void </a:t>
            </a:r>
            <a:r>
              <a:rPr lang="en-US">
                <a:solidFill>
                  <a:srgbClr val="FF0000"/>
                </a:solidFill>
              </a:rPr>
              <a:t>postorder</a:t>
            </a:r>
            <a:r>
              <a:rPr lang="en-US">
                <a:solidFill>
                  <a:srgbClr val="0070C0"/>
                </a:solidFill>
              </a:rPr>
              <a:t>(link t) {</a:t>
            </a:r>
          </a:p>
          <a:p>
            <a:r>
              <a:rPr lang="bg-BG">
                <a:solidFill>
                  <a:srgbClr val="0070C0"/>
                </a:solidFill>
              </a:rPr>
              <a:t>   </a:t>
            </a:r>
            <a:r>
              <a:rPr lang="en-US">
                <a:solidFill>
                  <a:srgbClr val="0070C0"/>
                </a:solidFill>
              </a:rPr>
              <a:t>if (t) {</a:t>
            </a:r>
          </a:p>
          <a:p>
            <a:r>
              <a:rPr lang="en-US">
                <a:solidFill>
                  <a:srgbClr val="0070C0"/>
                </a:solidFill>
              </a:rPr>
              <a:t>      preorder(t-&gt;l);</a:t>
            </a:r>
          </a:p>
          <a:p>
            <a:r>
              <a:rPr lang="en-US">
                <a:solidFill>
                  <a:srgbClr val="0070C0"/>
                </a:solidFill>
              </a:rPr>
              <a:t>      preorder(t-&gt;r);</a:t>
            </a:r>
          </a:p>
          <a:p>
            <a:r>
              <a:rPr lang="en-US">
                <a:solidFill>
                  <a:srgbClr val="0070C0"/>
                </a:solidFill>
              </a:rPr>
              <a:t>    </a:t>
            </a:r>
            <a:r>
              <a:rPr lang="bg-BG">
                <a:solidFill>
                  <a:srgbClr val="0070C0"/>
                </a:solidFill>
              </a:rPr>
              <a:t> </a:t>
            </a:r>
            <a:r>
              <a:rPr lang="en-US" b="1">
                <a:solidFill>
                  <a:srgbClr val="002060"/>
                </a:solidFill>
              </a:rPr>
              <a:t>cout&lt;&lt;t-&gt;key&lt;&lt;</a:t>
            </a:r>
            <a:r>
              <a:rPr lang="bg-BG" b="1">
                <a:solidFill>
                  <a:srgbClr val="002060"/>
                </a:solidFill>
                <a:latin typeface="Arial" charset="0"/>
              </a:rPr>
              <a:t>“ “</a:t>
            </a:r>
            <a:r>
              <a:rPr lang="en-US" b="1">
                <a:solidFill>
                  <a:srgbClr val="002060"/>
                </a:solidFill>
              </a:rPr>
              <a:t>;</a:t>
            </a:r>
            <a:r>
              <a:rPr lang="bg-BG" b="1">
                <a:solidFill>
                  <a:srgbClr val="002060"/>
                </a:solidFill>
              </a:rPr>
              <a:t>   </a:t>
            </a:r>
            <a:r>
              <a:rPr lang="en-US">
                <a:solidFill>
                  <a:srgbClr val="0070C0"/>
                </a:solidFill>
              </a:rPr>
              <a:t>}</a:t>
            </a:r>
          </a:p>
          <a:p>
            <a:r>
              <a:rPr lang="en-US">
                <a:solidFill>
                  <a:srgbClr val="0070C0"/>
                </a:solidFill>
              </a:rPr>
              <a:t>}</a:t>
            </a:r>
            <a:endParaRPr lang="bg-BG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Търсене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55" name="Текстово поле 4"/>
          <p:cNvSpPr txBox="1">
            <a:spLocks noChangeArrowheads="1"/>
          </p:cNvSpPr>
          <p:nvPr/>
        </p:nvSpPr>
        <p:spPr bwMode="auto">
          <a:xfrm>
            <a:off x="395288" y="1916113"/>
            <a:ext cx="846931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Напишете процедурите </a:t>
            </a:r>
            <a:r>
              <a:rPr lang="en-US">
                <a:solidFill>
                  <a:srgbClr val="0070C0"/>
                </a:solidFill>
              </a:rPr>
              <a:t>inorder </a:t>
            </a:r>
            <a:r>
              <a:rPr lang="bg-BG"/>
              <a:t>и </a:t>
            </a:r>
            <a:r>
              <a:rPr lang="en-US">
                <a:solidFill>
                  <a:srgbClr val="0070C0"/>
                </a:solidFill>
              </a:rPr>
              <a:t>postorder </a:t>
            </a:r>
            <a:r>
              <a:rPr lang="bg-BG"/>
              <a:t>и ги извикайте от главната програма</a:t>
            </a:r>
            <a:r>
              <a:rPr lang="en-US"/>
              <a:t>.</a:t>
            </a:r>
            <a:endParaRPr lang="bg-BG"/>
          </a:p>
          <a:p>
            <a:endParaRPr lang="bg-BG"/>
          </a:p>
          <a:p>
            <a:r>
              <a:rPr lang="bg-BG"/>
              <a:t>Разгледайте реда, по който се изкарват елементите при всяка от тях.</a:t>
            </a:r>
          </a:p>
          <a:p>
            <a:endParaRPr lang="bg-BG"/>
          </a:p>
          <a:p>
            <a:r>
              <a:rPr lang="bg-BG"/>
              <a:t>Опитайте се да дефинирате обхождането за всяка от</a:t>
            </a:r>
            <a:r>
              <a:rPr lang="bg-BG" b="1">
                <a:latin typeface="Arial" charset="0"/>
              </a:rPr>
              <a:t> </a:t>
            </a:r>
            <a:r>
              <a:rPr lang="bg-BG"/>
              <a:t>трите процедури.</a:t>
            </a:r>
          </a:p>
        </p:txBody>
      </p:sp>
      <p:sp>
        <p:nvSpPr>
          <p:cNvPr id="23556" name="Текстово поле 5"/>
          <p:cNvSpPr txBox="1">
            <a:spLocks noChangeArrowheads="1"/>
          </p:cNvSpPr>
          <p:nvPr/>
        </p:nvSpPr>
        <p:spPr bwMode="auto">
          <a:xfrm>
            <a:off x="366713" y="4437063"/>
            <a:ext cx="849788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Използвайки някой от трите начина за обхождане в дълбочина, напишете функция </a:t>
            </a:r>
          </a:p>
          <a:p>
            <a:r>
              <a:rPr lang="en-US">
                <a:solidFill>
                  <a:srgbClr val="FF0000"/>
                </a:solidFill>
              </a:rPr>
              <a:t>bool</a:t>
            </a:r>
            <a:r>
              <a:rPr lang="bg-BG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Tyrsi (int k)</a:t>
            </a:r>
          </a:p>
          <a:p>
            <a:r>
              <a:rPr lang="bg-BG"/>
              <a:t>която да връща </a:t>
            </a:r>
            <a:r>
              <a:rPr lang="en-US">
                <a:solidFill>
                  <a:srgbClr val="0070C0"/>
                </a:solidFill>
              </a:rPr>
              <a:t>true</a:t>
            </a:r>
            <a:r>
              <a:rPr lang="bg-BG"/>
              <a:t>, ако елемент</a:t>
            </a:r>
            <a:r>
              <a:rPr lang="en-US"/>
              <a:t> </a:t>
            </a:r>
            <a:r>
              <a:rPr lang="bg-BG"/>
              <a:t>с ключ </a:t>
            </a:r>
            <a:r>
              <a:rPr lang="en-US"/>
              <a:t>k</a:t>
            </a:r>
            <a:r>
              <a:rPr lang="bg-BG"/>
              <a:t> съществува в дървото и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false</a:t>
            </a:r>
            <a:r>
              <a:rPr lang="bg-BG">
                <a:solidFill>
                  <a:srgbClr val="0070C0"/>
                </a:solidFill>
              </a:rPr>
              <a:t> </a:t>
            </a:r>
            <a:r>
              <a:rPr lang="bg-BG"/>
              <a:t>– в противен случай.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579" name="Текстово поле 45"/>
          <p:cNvSpPr txBox="1">
            <a:spLocks noChangeArrowheads="1"/>
          </p:cNvSpPr>
          <p:nvPr/>
        </p:nvSpPr>
        <p:spPr bwMode="auto">
          <a:xfrm>
            <a:off x="468313" y="1916113"/>
            <a:ext cx="8135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/>
              <a:t>Добавете в програмата липсващите</a:t>
            </a:r>
            <a:r>
              <a:rPr lang="bg-BG" dirty="0">
                <a:latin typeface="Arial" charset="0"/>
              </a:rPr>
              <a:t> </a:t>
            </a:r>
            <a:r>
              <a:rPr lang="bg-BG" dirty="0"/>
              <a:t>елементи 6, 9,</a:t>
            </a:r>
            <a:r>
              <a:rPr lang="en-US" dirty="0"/>
              <a:t> </a:t>
            </a:r>
            <a:r>
              <a:rPr lang="bg-BG" dirty="0"/>
              <a:t>4,</a:t>
            </a:r>
            <a:r>
              <a:rPr lang="en-US" dirty="0"/>
              <a:t> </a:t>
            </a:r>
            <a:r>
              <a:rPr lang="bg-BG" dirty="0"/>
              <a:t>7, </a:t>
            </a:r>
            <a:r>
              <a:rPr lang="bg-BG" dirty="0" smtClean="0"/>
              <a:t>1</a:t>
            </a:r>
            <a:r>
              <a:rPr lang="en-US" dirty="0" smtClean="0"/>
              <a:t>3</a:t>
            </a:r>
            <a:r>
              <a:rPr lang="bg-BG" dirty="0" smtClean="0"/>
              <a:t>, 1</a:t>
            </a:r>
            <a:r>
              <a:rPr lang="en-US" dirty="0" smtClean="0"/>
              <a:t>1</a:t>
            </a:r>
            <a:r>
              <a:rPr lang="bg-BG" dirty="0" smtClean="0"/>
              <a:t>, </a:t>
            </a:r>
            <a:r>
              <a:rPr lang="bg-BG" dirty="0"/>
              <a:t>19 и 25</a:t>
            </a:r>
            <a:r>
              <a:rPr lang="bg-BG" dirty="0">
                <a:latin typeface="Arial" charset="0"/>
              </a:rPr>
              <a:t> </a:t>
            </a:r>
            <a:r>
              <a:rPr lang="bg-BG" dirty="0">
                <a:solidFill>
                  <a:srgbClr val="FF0000"/>
                </a:solidFill>
              </a:rPr>
              <a:t>в този ред</a:t>
            </a:r>
            <a:r>
              <a:rPr lang="bg-BG" dirty="0"/>
              <a:t>.</a:t>
            </a:r>
          </a:p>
        </p:txBody>
      </p:sp>
      <p:grpSp>
        <p:nvGrpSpPr>
          <p:cNvPr id="24580" name="Групиране 107"/>
          <p:cNvGrpSpPr>
            <a:grpSpLocks/>
          </p:cNvGrpSpPr>
          <p:nvPr/>
        </p:nvGrpSpPr>
        <p:grpSpPr bwMode="auto">
          <a:xfrm>
            <a:off x="149225" y="2319338"/>
            <a:ext cx="8447088" cy="4043362"/>
            <a:chOff x="149872" y="2319239"/>
            <a:chExt cx="8446105" cy="4043201"/>
          </a:xfrm>
        </p:grpSpPr>
        <p:sp>
          <p:nvSpPr>
            <p:cNvPr id="8" name="Овал 7"/>
            <p:cNvSpPr/>
            <p:nvPr/>
          </p:nvSpPr>
          <p:spPr bwMode="auto">
            <a:xfrm>
              <a:off x="4678483" y="2319239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9" name="Овал 8"/>
            <p:cNvSpPr/>
            <p:nvPr/>
          </p:nvSpPr>
          <p:spPr bwMode="auto">
            <a:xfrm>
              <a:off x="2610211" y="3127244"/>
              <a:ext cx="649212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 bwMode="auto">
            <a:xfrm>
              <a:off x="1602266" y="3928900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8</a:t>
              </a:r>
            </a:p>
          </p:txBody>
        </p:sp>
        <p:sp>
          <p:nvSpPr>
            <p:cNvPr id="11" name="Овал 10"/>
            <p:cNvSpPr/>
            <p:nvPr/>
          </p:nvSpPr>
          <p:spPr bwMode="auto">
            <a:xfrm>
              <a:off x="4427687" y="3928900"/>
              <a:ext cx="649211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12" name="Право съединение 11"/>
            <p:cNvCxnSpPr>
              <a:stCxn id="8" idx="3"/>
              <a:endCxn id="9" idx="7"/>
            </p:cNvCxnSpPr>
            <p:nvPr/>
          </p:nvCxnSpPr>
          <p:spPr bwMode="auto">
            <a:xfrm flipH="1">
              <a:off x="3164184" y="2871667"/>
              <a:ext cx="1607950" cy="350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аво съединение 12"/>
            <p:cNvCxnSpPr>
              <a:stCxn id="8" idx="5"/>
              <a:endCxn id="16" idx="1"/>
            </p:cNvCxnSpPr>
            <p:nvPr/>
          </p:nvCxnSpPr>
          <p:spPr bwMode="auto">
            <a:xfrm>
              <a:off x="5230869" y="2871667"/>
              <a:ext cx="2063510" cy="350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аво съединение 13"/>
            <p:cNvCxnSpPr>
              <a:stCxn id="9" idx="3"/>
            </p:cNvCxnSpPr>
            <p:nvPr/>
          </p:nvCxnSpPr>
          <p:spPr bwMode="auto">
            <a:xfrm flipH="1">
              <a:off x="2156238" y="3681260"/>
              <a:ext cx="549211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аво съединение 14"/>
            <p:cNvCxnSpPr>
              <a:stCxn id="9" idx="5"/>
              <a:endCxn id="11" idx="1"/>
            </p:cNvCxnSpPr>
            <p:nvPr/>
          </p:nvCxnSpPr>
          <p:spPr bwMode="auto">
            <a:xfrm>
              <a:off x="3164184" y="3681260"/>
              <a:ext cx="1358742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 bwMode="auto">
            <a:xfrm>
              <a:off x="7199140" y="3127244"/>
              <a:ext cx="649211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17" name="Овал 16"/>
            <p:cNvSpPr/>
            <p:nvPr/>
          </p:nvSpPr>
          <p:spPr bwMode="auto">
            <a:xfrm>
              <a:off x="7948352" y="4081294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18" name="Право съединение 17"/>
            <p:cNvCxnSpPr>
              <a:stCxn id="16" idx="5"/>
              <a:endCxn id="17" idx="1"/>
            </p:cNvCxnSpPr>
            <p:nvPr/>
          </p:nvCxnSpPr>
          <p:spPr bwMode="auto">
            <a:xfrm>
              <a:off x="7753112" y="3681260"/>
              <a:ext cx="290479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аво съединение 19"/>
            <p:cNvCxnSpPr>
              <a:stCxn id="11" idx="5"/>
              <a:endCxn id="21" idx="1"/>
            </p:cNvCxnSpPr>
            <p:nvPr/>
          </p:nvCxnSpPr>
          <p:spPr bwMode="auto">
            <a:xfrm>
              <a:off x="4981660" y="4481328"/>
              <a:ext cx="188891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 bwMode="auto">
            <a:xfrm>
              <a:off x="5076899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22" name="Овал 21"/>
            <p:cNvSpPr/>
            <p:nvPr/>
          </p:nvSpPr>
          <p:spPr bwMode="auto">
            <a:xfrm>
              <a:off x="870513" y="4770241"/>
              <a:ext cx="649212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sp>
          <p:nvSpPr>
            <p:cNvPr id="23" name="Овал 22"/>
            <p:cNvSpPr/>
            <p:nvPr/>
          </p:nvSpPr>
          <p:spPr bwMode="auto">
            <a:xfrm>
              <a:off x="2257827" y="478611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9</a:t>
              </a:r>
            </a:p>
          </p:txBody>
        </p:sp>
        <p:cxnSp>
          <p:nvCxnSpPr>
            <p:cNvPr id="24" name="Право съединение 23"/>
            <p:cNvCxnSpPr>
              <a:endCxn id="22" idx="7"/>
            </p:cNvCxnSpPr>
            <p:nvPr/>
          </p:nvCxnSpPr>
          <p:spPr bwMode="auto">
            <a:xfrm flipH="1">
              <a:off x="1424487" y="4481328"/>
              <a:ext cx="27301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аво съединение 24"/>
            <p:cNvCxnSpPr>
              <a:endCxn id="23" idx="1"/>
            </p:cNvCxnSpPr>
            <p:nvPr/>
          </p:nvCxnSpPr>
          <p:spPr bwMode="auto">
            <a:xfrm>
              <a:off x="2156238" y="4481328"/>
              <a:ext cx="196827" cy="40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Овал 29"/>
            <p:cNvSpPr/>
            <p:nvPr/>
          </p:nvSpPr>
          <p:spPr bwMode="auto">
            <a:xfrm>
              <a:off x="6481673" y="4081294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31" name="Право съединение 30"/>
            <p:cNvCxnSpPr>
              <a:stCxn id="16" idx="3"/>
              <a:endCxn id="30" idx="7"/>
            </p:cNvCxnSpPr>
            <p:nvPr/>
          </p:nvCxnSpPr>
          <p:spPr bwMode="auto">
            <a:xfrm flipH="1">
              <a:off x="7035646" y="3681260"/>
              <a:ext cx="258733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Овал 70"/>
            <p:cNvSpPr/>
            <p:nvPr/>
          </p:nvSpPr>
          <p:spPr bwMode="auto">
            <a:xfrm>
              <a:off x="149872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sp>
          <p:nvSpPr>
            <p:cNvPr id="72" name="Овал 71"/>
            <p:cNvSpPr/>
            <p:nvPr/>
          </p:nvSpPr>
          <p:spPr bwMode="auto">
            <a:xfrm>
              <a:off x="1560996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7</a:t>
              </a:r>
            </a:p>
          </p:txBody>
        </p:sp>
        <p:cxnSp>
          <p:nvCxnSpPr>
            <p:cNvPr id="73" name="Право съединение 72"/>
            <p:cNvCxnSpPr>
              <a:stCxn id="22" idx="3"/>
              <a:endCxn id="71" idx="7"/>
            </p:cNvCxnSpPr>
            <p:nvPr/>
          </p:nvCxnSpPr>
          <p:spPr bwMode="auto">
            <a:xfrm flipH="1">
              <a:off x="702258" y="5324256"/>
              <a:ext cx="263494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аво съединение 73"/>
            <p:cNvCxnSpPr>
              <a:stCxn id="22" idx="5"/>
              <a:endCxn id="72" idx="1"/>
            </p:cNvCxnSpPr>
            <p:nvPr/>
          </p:nvCxnSpPr>
          <p:spPr bwMode="auto">
            <a:xfrm>
              <a:off x="1424487" y="5324256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Овал 76"/>
            <p:cNvSpPr/>
            <p:nvPr/>
          </p:nvSpPr>
          <p:spPr bwMode="auto">
            <a:xfrm>
              <a:off x="3756252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78" name="Право съединение 77"/>
            <p:cNvCxnSpPr>
              <a:stCxn id="11" idx="3"/>
              <a:endCxn id="77" idx="7"/>
            </p:cNvCxnSpPr>
            <p:nvPr/>
          </p:nvCxnSpPr>
          <p:spPr bwMode="auto">
            <a:xfrm flipH="1">
              <a:off x="4308638" y="4481328"/>
              <a:ext cx="21428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Овал 98"/>
            <p:cNvSpPr/>
            <p:nvPr/>
          </p:nvSpPr>
          <p:spPr bwMode="auto">
            <a:xfrm>
              <a:off x="3065771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cxnSp>
          <p:nvCxnSpPr>
            <p:cNvPr id="100" name="Право съединение 99"/>
            <p:cNvCxnSpPr>
              <a:stCxn id="77" idx="3"/>
              <a:endCxn id="99" idx="7"/>
            </p:cNvCxnSpPr>
            <p:nvPr/>
          </p:nvCxnSpPr>
          <p:spPr bwMode="auto">
            <a:xfrm flipH="1">
              <a:off x="3619743" y="5324256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Овал 104"/>
            <p:cNvSpPr/>
            <p:nvPr/>
          </p:nvSpPr>
          <p:spPr bwMode="auto">
            <a:xfrm>
              <a:off x="5724523" y="56607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19</a:t>
              </a:r>
            </a:p>
          </p:txBody>
        </p:sp>
        <p:cxnSp>
          <p:nvCxnSpPr>
            <p:cNvPr id="106" name="Право съединение 105"/>
            <p:cNvCxnSpPr>
              <a:stCxn id="21" idx="5"/>
              <a:endCxn id="105" idx="1"/>
            </p:cNvCxnSpPr>
            <p:nvPr/>
          </p:nvCxnSpPr>
          <p:spPr bwMode="auto">
            <a:xfrm>
              <a:off x="5629284" y="5324256"/>
              <a:ext cx="190478" cy="43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603" name="Текстово поле 45"/>
          <p:cNvSpPr txBox="1">
            <a:spLocks noChangeArrowheads="1"/>
          </p:cNvSpPr>
          <p:nvPr/>
        </p:nvSpPr>
        <p:spPr bwMode="auto">
          <a:xfrm>
            <a:off x="468313" y="1916113"/>
            <a:ext cx="8135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Когато елементът е </a:t>
            </a:r>
            <a:r>
              <a:rPr lang="bg-BG">
                <a:solidFill>
                  <a:srgbClr val="FF0000"/>
                </a:solidFill>
              </a:rPr>
              <a:t>листо</a:t>
            </a:r>
            <a:r>
              <a:rPr lang="bg-BG"/>
              <a:t> – то се изтрива директно !</a:t>
            </a:r>
          </a:p>
        </p:txBody>
      </p:sp>
      <p:grpSp>
        <p:nvGrpSpPr>
          <p:cNvPr id="25604" name="Групиране 31"/>
          <p:cNvGrpSpPr>
            <a:grpSpLocks/>
          </p:cNvGrpSpPr>
          <p:nvPr/>
        </p:nvGrpSpPr>
        <p:grpSpPr bwMode="auto">
          <a:xfrm>
            <a:off x="149225" y="2319338"/>
            <a:ext cx="8447088" cy="4043362"/>
            <a:chOff x="149872" y="2319239"/>
            <a:chExt cx="8446105" cy="4043201"/>
          </a:xfrm>
        </p:grpSpPr>
        <p:sp>
          <p:nvSpPr>
            <p:cNvPr id="33" name="Овал 32"/>
            <p:cNvSpPr/>
            <p:nvPr/>
          </p:nvSpPr>
          <p:spPr bwMode="auto">
            <a:xfrm>
              <a:off x="4678483" y="2319239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2610211" y="3127244"/>
              <a:ext cx="649212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10</a:t>
              </a:r>
            </a:p>
          </p:txBody>
        </p:sp>
        <p:sp>
          <p:nvSpPr>
            <p:cNvPr id="35" name="Овал 34"/>
            <p:cNvSpPr/>
            <p:nvPr/>
          </p:nvSpPr>
          <p:spPr bwMode="auto">
            <a:xfrm>
              <a:off x="1602266" y="3928900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8</a:t>
              </a: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4427687" y="3928900"/>
              <a:ext cx="649211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37" name="Право съединение 36"/>
            <p:cNvCxnSpPr>
              <a:stCxn id="33" idx="3"/>
              <a:endCxn id="34" idx="7"/>
            </p:cNvCxnSpPr>
            <p:nvPr/>
          </p:nvCxnSpPr>
          <p:spPr bwMode="auto">
            <a:xfrm flipH="1">
              <a:off x="3164184" y="2871667"/>
              <a:ext cx="1607950" cy="350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5"/>
              <a:endCxn id="41" idx="1"/>
            </p:cNvCxnSpPr>
            <p:nvPr/>
          </p:nvCxnSpPr>
          <p:spPr bwMode="auto">
            <a:xfrm>
              <a:off x="5230869" y="2871667"/>
              <a:ext cx="2063510" cy="350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4" idx="3"/>
            </p:cNvCxnSpPr>
            <p:nvPr/>
          </p:nvCxnSpPr>
          <p:spPr bwMode="auto">
            <a:xfrm flipH="1">
              <a:off x="2156238" y="3681260"/>
              <a:ext cx="549211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аво съединение 39"/>
            <p:cNvCxnSpPr>
              <a:stCxn id="34" idx="5"/>
              <a:endCxn id="36" idx="1"/>
            </p:cNvCxnSpPr>
            <p:nvPr/>
          </p:nvCxnSpPr>
          <p:spPr bwMode="auto">
            <a:xfrm>
              <a:off x="3164184" y="3681260"/>
              <a:ext cx="1358742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 bwMode="auto">
            <a:xfrm>
              <a:off x="7199140" y="3127244"/>
              <a:ext cx="649211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42" name="Овал 41"/>
            <p:cNvSpPr/>
            <p:nvPr/>
          </p:nvSpPr>
          <p:spPr bwMode="auto">
            <a:xfrm>
              <a:off x="7948352" y="4081294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43" name="Право съединение 42"/>
            <p:cNvCxnSpPr>
              <a:stCxn id="41" idx="5"/>
              <a:endCxn id="42" idx="1"/>
            </p:cNvCxnSpPr>
            <p:nvPr/>
          </p:nvCxnSpPr>
          <p:spPr bwMode="auto">
            <a:xfrm>
              <a:off x="7753112" y="3681260"/>
              <a:ext cx="290479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аво съединение 43"/>
            <p:cNvCxnSpPr>
              <a:stCxn id="36" idx="5"/>
              <a:endCxn id="45" idx="1"/>
            </p:cNvCxnSpPr>
            <p:nvPr/>
          </p:nvCxnSpPr>
          <p:spPr bwMode="auto">
            <a:xfrm>
              <a:off x="4981660" y="4481328"/>
              <a:ext cx="188891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 bwMode="auto">
            <a:xfrm>
              <a:off x="5076899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870513" y="4770241"/>
              <a:ext cx="649212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sp>
          <p:nvSpPr>
            <p:cNvPr id="48" name="Овал 47"/>
            <p:cNvSpPr/>
            <p:nvPr/>
          </p:nvSpPr>
          <p:spPr bwMode="auto">
            <a:xfrm>
              <a:off x="2257827" y="478611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9</a:t>
              </a:r>
            </a:p>
          </p:txBody>
        </p:sp>
        <p:cxnSp>
          <p:nvCxnSpPr>
            <p:cNvPr id="49" name="Право съединение 48"/>
            <p:cNvCxnSpPr>
              <a:endCxn id="47" idx="7"/>
            </p:cNvCxnSpPr>
            <p:nvPr/>
          </p:nvCxnSpPr>
          <p:spPr bwMode="auto">
            <a:xfrm flipH="1">
              <a:off x="1424487" y="4481328"/>
              <a:ext cx="27301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аво съединение 49"/>
            <p:cNvCxnSpPr>
              <a:endCxn id="48" idx="1"/>
            </p:cNvCxnSpPr>
            <p:nvPr/>
          </p:nvCxnSpPr>
          <p:spPr bwMode="auto">
            <a:xfrm>
              <a:off x="2156238" y="4481328"/>
              <a:ext cx="196827" cy="40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 bwMode="auto">
            <a:xfrm>
              <a:off x="6481673" y="4081294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52" name="Право съединение 51"/>
            <p:cNvCxnSpPr>
              <a:stCxn id="41" idx="3"/>
              <a:endCxn id="51" idx="7"/>
            </p:cNvCxnSpPr>
            <p:nvPr/>
          </p:nvCxnSpPr>
          <p:spPr bwMode="auto">
            <a:xfrm flipH="1">
              <a:off x="7035646" y="3681260"/>
              <a:ext cx="258733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 bwMode="auto">
            <a:xfrm>
              <a:off x="149872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sp>
          <p:nvSpPr>
            <p:cNvPr id="54" name="Овал 53"/>
            <p:cNvSpPr/>
            <p:nvPr/>
          </p:nvSpPr>
          <p:spPr bwMode="auto">
            <a:xfrm>
              <a:off x="1560996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7</a:t>
              </a:r>
            </a:p>
          </p:txBody>
        </p:sp>
        <p:cxnSp>
          <p:nvCxnSpPr>
            <p:cNvPr id="55" name="Право съединение 54"/>
            <p:cNvCxnSpPr>
              <a:stCxn id="47" idx="3"/>
              <a:endCxn id="53" idx="7"/>
            </p:cNvCxnSpPr>
            <p:nvPr/>
          </p:nvCxnSpPr>
          <p:spPr bwMode="auto">
            <a:xfrm flipH="1">
              <a:off x="702258" y="5324256"/>
              <a:ext cx="263494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аво съединение 55"/>
            <p:cNvCxnSpPr>
              <a:stCxn id="47" idx="5"/>
              <a:endCxn id="54" idx="1"/>
            </p:cNvCxnSpPr>
            <p:nvPr/>
          </p:nvCxnSpPr>
          <p:spPr bwMode="auto">
            <a:xfrm>
              <a:off x="1424487" y="5324256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 bwMode="auto">
            <a:xfrm>
              <a:off x="3756252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58" name="Право съединение 57"/>
            <p:cNvCxnSpPr>
              <a:stCxn id="36" idx="3"/>
              <a:endCxn id="57" idx="7"/>
            </p:cNvCxnSpPr>
            <p:nvPr/>
          </p:nvCxnSpPr>
          <p:spPr bwMode="auto">
            <a:xfrm flipH="1">
              <a:off x="4308638" y="4481328"/>
              <a:ext cx="21428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Овал 58"/>
            <p:cNvSpPr/>
            <p:nvPr/>
          </p:nvSpPr>
          <p:spPr bwMode="auto">
            <a:xfrm>
              <a:off x="3065771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cxnSp>
          <p:nvCxnSpPr>
            <p:cNvPr id="60" name="Право съединение 59"/>
            <p:cNvCxnSpPr>
              <a:stCxn id="57" idx="3"/>
              <a:endCxn id="59" idx="7"/>
            </p:cNvCxnSpPr>
            <p:nvPr/>
          </p:nvCxnSpPr>
          <p:spPr bwMode="auto">
            <a:xfrm flipH="1">
              <a:off x="3619743" y="5324256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 bwMode="auto">
            <a:xfrm>
              <a:off x="5724523" y="56607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19</a:t>
              </a:r>
            </a:p>
          </p:txBody>
        </p:sp>
        <p:cxnSp>
          <p:nvCxnSpPr>
            <p:cNvPr id="62" name="Право съединение 61"/>
            <p:cNvCxnSpPr>
              <a:stCxn id="45" idx="5"/>
              <a:endCxn id="61" idx="1"/>
            </p:cNvCxnSpPr>
            <p:nvPr/>
          </p:nvCxnSpPr>
          <p:spPr bwMode="auto">
            <a:xfrm>
              <a:off x="5629284" y="5324256"/>
              <a:ext cx="190478" cy="43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>
          <a:xfrm>
            <a:off x="381000" y="498323"/>
            <a:ext cx="8381260" cy="769441"/>
          </a:xfrm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n-lt"/>
                <a:ea typeface="+mn-ea"/>
                <a:cs typeface="+mn-cs"/>
              </a:rPr>
              <a:t>УКАЗАТЕЛИ</a:t>
            </a:r>
          </a:p>
        </p:txBody>
      </p:sp>
      <p:sp>
        <p:nvSpPr>
          <p:cNvPr id="9219" name="Текстово поле 4"/>
          <p:cNvSpPr txBox="1">
            <a:spLocks noChangeArrowheads="1"/>
          </p:cNvSpPr>
          <p:nvPr/>
        </p:nvSpPr>
        <p:spPr bwMode="auto">
          <a:xfrm>
            <a:off x="468313" y="1525588"/>
            <a:ext cx="81359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Използват се двата оператора </a:t>
            </a:r>
            <a:r>
              <a:rPr lang="bg-BG" sz="2400">
                <a:solidFill>
                  <a:srgbClr val="FF0000"/>
                </a:solidFill>
              </a:rPr>
              <a:t>*</a:t>
            </a:r>
            <a:r>
              <a:rPr lang="bg-BG"/>
              <a:t> и </a:t>
            </a:r>
            <a:r>
              <a:rPr lang="bg-BG" sz="2400">
                <a:solidFill>
                  <a:srgbClr val="FF0000"/>
                </a:solidFill>
              </a:rPr>
              <a:t>&amp;</a:t>
            </a:r>
            <a:r>
              <a:rPr lang="bg-BG"/>
              <a:t>. </a:t>
            </a:r>
          </a:p>
          <a:p>
            <a:r>
              <a:rPr lang="bg-BG" sz="2400">
                <a:solidFill>
                  <a:srgbClr val="FF0000"/>
                </a:solidFill>
              </a:rPr>
              <a:t>&amp;</a:t>
            </a:r>
            <a:r>
              <a:rPr lang="bg-BG"/>
              <a:t> </a:t>
            </a:r>
            <a:r>
              <a:rPr lang="en-US"/>
              <a:t>- </a:t>
            </a:r>
            <a:r>
              <a:rPr lang="bg-BG"/>
              <a:t>връща адреса от паметта. </a:t>
            </a:r>
          </a:p>
          <a:p>
            <a:pPr algn="just"/>
            <a:r>
              <a:rPr lang="bg-BG" sz="2400">
                <a:solidFill>
                  <a:srgbClr val="FF0000"/>
                </a:solidFill>
              </a:rPr>
              <a:t>* </a:t>
            </a:r>
            <a:r>
              <a:rPr lang="bg-BG" sz="2400"/>
              <a:t>-</a:t>
            </a:r>
            <a:r>
              <a:rPr lang="bg-BG" sz="2400">
                <a:solidFill>
                  <a:srgbClr val="FF0000"/>
                </a:solidFill>
              </a:rPr>
              <a:t> </a:t>
            </a:r>
            <a:r>
              <a:rPr lang="bg-BG"/>
              <a:t>връща стойността на променливата, която е разположена на адреса.</a:t>
            </a:r>
          </a:p>
        </p:txBody>
      </p:sp>
      <p:sp>
        <p:nvSpPr>
          <p:cNvPr id="6" name="Текстово поле 5"/>
          <p:cNvSpPr txBox="1">
            <a:spLocks noChangeArrowheads="1"/>
          </p:cNvSpPr>
          <p:nvPr/>
        </p:nvSpPr>
        <p:spPr bwMode="auto">
          <a:xfrm>
            <a:off x="611188" y="2854325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int a,b;</a:t>
            </a:r>
            <a:endParaRPr lang="bg-BG">
              <a:solidFill>
                <a:srgbClr val="0070C0"/>
              </a:solidFill>
            </a:endParaRPr>
          </a:p>
        </p:txBody>
      </p:sp>
      <p:cxnSp>
        <p:nvCxnSpPr>
          <p:cNvPr id="10" name="Съединител &quot;права стрелка&quot; 9"/>
          <p:cNvCxnSpPr/>
          <p:nvPr/>
        </p:nvCxnSpPr>
        <p:spPr>
          <a:xfrm>
            <a:off x="1547813" y="3067050"/>
            <a:ext cx="936625" cy="0"/>
          </a:xfrm>
          <a:prstGeom prst="straightConnector1">
            <a:avLst/>
          </a:prstGeom>
          <a:ln w="28575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/>
          <p:cNvSpPr txBox="1">
            <a:spLocks noChangeArrowheads="1"/>
          </p:cNvSpPr>
          <p:nvPr/>
        </p:nvSpPr>
        <p:spPr bwMode="auto">
          <a:xfrm>
            <a:off x="2700338" y="2606675"/>
            <a:ext cx="4679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sz="1400">
                <a:solidFill>
                  <a:srgbClr val="FF0000"/>
                </a:solidFill>
              </a:rPr>
              <a:t>В паметта се заделят два адреса за променливите </a:t>
            </a:r>
            <a:r>
              <a:rPr lang="en-US" sz="1400">
                <a:solidFill>
                  <a:srgbClr val="FF0000"/>
                </a:solidFill>
              </a:rPr>
              <a:t>a </a:t>
            </a:r>
            <a:r>
              <a:rPr lang="bg-BG" sz="1400">
                <a:solidFill>
                  <a:srgbClr val="FF0000"/>
                </a:solidFill>
              </a:rPr>
              <a:t>и </a:t>
            </a:r>
            <a:r>
              <a:rPr lang="en-US" sz="1400">
                <a:solidFill>
                  <a:srgbClr val="FF0000"/>
                </a:solidFill>
              </a:rPr>
              <a:t>b.</a:t>
            </a:r>
            <a:endParaRPr lang="bg-BG" sz="1400">
              <a:solidFill>
                <a:srgbClr val="FF0000"/>
              </a:solidFill>
            </a:endParaRPr>
          </a:p>
        </p:txBody>
      </p:sp>
      <p:sp>
        <p:nvSpPr>
          <p:cNvPr id="12" name="Текстово поле 11"/>
          <p:cNvSpPr txBox="1">
            <a:spLocks noChangeArrowheads="1"/>
          </p:cNvSpPr>
          <p:nvPr/>
        </p:nvSpPr>
        <p:spPr bwMode="auto">
          <a:xfrm>
            <a:off x="3656013" y="2862263"/>
            <a:ext cx="104298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0x22fee4</a:t>
            </a:r>
            <a:endParaRPr lang="bg-BG" sz="1400">
              <a:solidFill>
                <a:srgbClr val="FF0000"/>
              </a:solidFill>
            </a:endParaRPr>
          </a:p>
        </p:txBody>
      </p:sp>
      <p:sp>
        <p:nvSpPr>
          <p:cNvPr id="13" name="Текстово поле 12"/>
          <p:cNvSpPr txBox="1">
            <a:spLocks noChangeArrowheads="1"/>
          </p:cNvSpPr>
          <p:nvPr/>
        </p:nvSpPr>
        <p:spPr bwMode="auto">
          <a:xfrm>
            <a:off x="5024438" y="2860675"/>
            <a:ext cx="10429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0x22fee8</a:t>
            </a:r>
            <a:endParaRPr lang="bg-BG" sz="1400">
              <a:solidFill>
                <a:srgbClr val="FF0000"/>
              </a:solidFill>
            </a:endParaRPr>
          </a:p>
        </p:txBody>
      </p:sp>
      <p:sp>
        <p:nvSpPr>
          <p:cNvPr id="14" name="Текстово поле 13"/>
          <p:cNvSpPr txBox="1">
            <a:spLocks noChangeArrowheads="1"/>
          </p:cNvSpPr>
          <p:nvPr/>
        </p:nvSpPr>
        <p:spPr bwMode="auto">
          <a:xfrm>
            <a:off x="3709988" y="3157538"/>
            <a:ext cx="863600" cy="369887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/>
              <a:t>XXX</a:t>
            </a:r>
            <a:endParaRPr lang="bg-BG"/>
          </a:p>
        </p:txBody>
      </p:sp>
      <p:sp>
        <p:nvSpPr>
          <p:cNvPr id="15" name="Текстово поле 14"/>
          <p:cNvSpPr txBox="1">
            <a:spLocks noChangeArrowheads="1"/>
          </p:cNvSpPr>
          <p:nvPr/>
        </p:nvSpPr>
        <p:spPr bwMode="auto">
          <a:xfrm>
            <a:off x="5035550" y="3152775"/>
            <a:ext cx="865188" cy="36988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/>
              <a:t>XXX</a:t>
            </a:r>
            <a:endParaRPr lang="bg-BG"/>
          </a:p>
        </p:txBody>
      </p:sp>
      <p:sp>
        <p:nvSpPr>
          <p:cNvPr id="17" name="Текстово поле 16"/>
          <p:cNvSpPr txBox="1">
            <a:spLocks noChangeArrowheads="1"/>
          </p:cNvSpPr>
          <p:nvPr/>
        </p:nvSpPr>
        <p:spPr bwMode="auto">
          <a:xfrm>
            <a:off x="611188" y="3929063"/>
            <a:ext cx="936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a=3;</a:t>
            </a:r>
            <a:endParaRPr lang="bg-BG">
              <a:solidFill>
                <a:srgbClr val="0070C0"/>
              </a:solidFill>
            </a:endParaRP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1547813" y="4095750"/>
            <a:ext cx="936625" cy="0"/>
          </a:xfrm>
          <a:prstGeom prst="straightConnector1">
            <a:avLst/>
          </a:prstGeom>
          <a:ln w="28575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/>
          <p:cNvSpPr txBox="1">
            <a:spLocks noChangeArrowheads="1"/>
          </p:cNvSpPr>
          <p:nvPr/>
        </p:nvSpPr>
        <p:spPr bwMode="auto">
          <a:xfrm>
            <a:off x="3644900" y="3587750"/>
            <a:ext cx="10429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0x22fee4</a:t>
            </a:r>
            <a:endParaRPr lang="bg-BG" sz="1400">
              <a:solidFill>
                <a:srgbClr val="FF0000"/>
              </a:solidFill>
            </a:endParaRPr>
          </a:p>
        </p:txBody>
      </p:sp>
      <p:sp>
        <p:nvSpPr>
          <p:cNvPr id="22" name="Текстово поле 21"/>
          <p:cNvSpPr txBox="1">
            <a:spLocks noChangeArrowheads="1"/>
          </p:cNvSpPr>
          <p:nvPr/>
        </p:nvSpPr>
        <p:spPr bwMode="auto">
          <a:xfrm>
            <a:off x="5011738" y="3586163"/>
            <a:ext cx="1044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0x22fee8</a:t>
            </a:r>
            <a:endParaRPr lang="bg-BG" sz="1400">
              <a:solidFill>
                <a:srgbClr val="FF0000"/>
              </a:solidFill>
            </a:endParaRPr>
          </a:p>
        </p:txBody>
      </p:sp>
      <p:sp>
        <p:nvSpPr>
          <p:cNvPr id="23" name="Текстово поле 22"/>
          <p:cNvSpPr txBox="1">
            <a:spLocks noChangeArrowheads="1"/>
          </p:cNvSpPr>
          <p:nvPr/>
        </p:nvSpPr>
        <p:spPr bwMode="auto">
          <a:xfrm>
            <a:off x="3698875" y="3883025"/>
            <a:ext cx="863600" cy="36988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3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24" name="Текстово поле 23"/>
          <p:cNvSpPr txBox="1">
            <a:spLocks noChangeArrowheads="1"/>
          </p:cNvSpPr>
          <p:nvPr/>
        </p:nvSpPr>
        <p:spPr bwMode="auto">
          <a:xfrm>
            <a:off x="5008563" y="3878263"/>
            <a:ext cx="865187" cy="369887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bg-BG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6" name="Право съединение 25"/>
          <p:cNvCxnSpPr/>
          <p:nvPr/>
        </p:nvCxnSpPr>
        <p:spPr>
          <a:xfrm>
            <a:off x="395288" y="3586163"/>
            <a:ext cx="8064500" cy="0"/>
          </a:xfrm>
          <a:prstGeom prst="line">
            <a:avLst/>
          </a:prstGeom>
          <a:ln w="381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Текстово поле 26"/>
          <p:cNvSpPr txBox="1">
            <a:spLocks noChangeArrowheads="1"/>
          </p:cNvSpPr>
          <p:nvPr/>
        </p:nvSpPr>
        <p:spPr bwMode="auto">
          <a:xfrm>
            <a:off x="614363" y="4325938"/>
            <a:ext cx="935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b=5;</a:t>
            </a:r>
            <a:endParaRPr lang="bg-BG">
              <a:solidFill>
                <a:srgbClr val="0070C0"/>
              </a:solidFill>
            </a:endParaRPr>
          </a:p>
        </p:txBody>
      </p:sp>
      <p:sp>
        <p:nvSpPr>
          <p:cNvPr id="34" name="Текстово поле 33"/>
          <p:cNvSpPr txBox="1">
            <a:spLocks noChangeArrowheads="1"/>
          </p:cNvSpPr>
          <p:nvPr/>
        </p:nvSpPr>
        <p:spPr bwMode="auto">
          <a:xfrm>
            <a:off x="615950" y="5011738"/>
            <a:ext cx="936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int  *p;</a:t>
            </a:r>
            <a:endParaRPr lang="bg-BG">
              <a:solidFill>
                <a:srgbClr val="0070C0"/>
              </a:solidFill>
            </a:endParaRPr>
          </a:p>
        </p:txBody>
      </p:sp>
      <p:cxnSp>
        <p:nvCxnSpPr>
          <p:cNvPr id="35" name="Съединител &quot;права стрелка&quot; 34"/>
          <p:cNvCxnSpPr/>
          <p:nvPr/>
        </p:nvCxnSpPr>
        <p:spPr>
          <a:xfrm>
            <a:off x="1552575" y="5178425"/>
            <a:ext cx="935038" cy="0"/>
          </a:xfrm>
          <a:prstGeom prst="straightConnector1">
            <a:avLst/>
          </a:prstGeom>
          <a:ln w="28575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Текстово поле 35"/>
          <p:cNvSpPr txBox="1">
            <a:spLocks noChangeArrowheads="1"/>
          </p:cNvSpPr>
          <p:nvPr/>
        </p:nvSpPr>
        <p:spPr bwMode="auto">
          <a:xfrm>
            <a:off x="3689350" y="4670425"/>
            <a:ext cx="1044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0x22fee12</a:t>
            </a:r>
            <a:endParaRPr lang="bg-BG" sz="1400">
              <a:solidFill>
                <a:srgbClr val="FF0000"/>
              </a:solidFill>
            </a:endParaRPr>
          </a:p>
        </p:txBody>
      </p:sp>
      <p:sp>
        <p:nvSpPr>
          <p:cNvPr id="38" name="Текстово поле 37"/>
          <p:cNvSpPr txBox="1">
            <a:spLocks noChangeArrowheads="1"/>
          </p:cNvSpPr>
          <p:nvPr/>
        </p:nvSpPr>
        <p:spPr bwMode="auto">
          <a:xfrm>
            <a:off x="3716338" y="4965700"/>
            <a:ext cx="865187" cy="36988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/>
              <a:t>XXX</a:t>
            </a:r>
            <a:endParaRPr lang="bg-BG"/>
          </a:p>
        </p:txBody>
      </p:sp>
      <p:cxnSp>
        <p:nvCxnSpPr>
          <p:cNvPr id="40" name="Право съединение 39"/>
          <p:cNvCxnSpPr/>
          <p:nvPr/>
        </p:nvCxnSpPr>
        <p:spPr>
          <a:xfrm>
            <a:off x="358775" y="4668838"/>
            <a:ext cx="8064500" cy="0"/>
          </a:xfrm>
          <a:prstGeom prst="line">
            <a:avLst/>
          </a:prstGeom>
          <a:ln w="381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ово поле 40"/>
          <p:cNvSpPr txBox="1">
            <a:spLocks noChangeArrowheads="1"/>
          </p:cNvSpPr>
          <p:nvPr/>
        </p:nvSpPr>
        <p:spPr bwMode="auto">
          <a:xfrm>
            <a:off x="4916488" y="4692650"/>
            <a:ext cx="30241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 </a:t>
            </a:r>
            <a:r>
              <a:rPr lang="bg-BG" sz="1400">
                <a:solidFill>
                  <a:srgbClr val="FF0000"/>
                </a:solidFill>
              </a:rPr>
              <a:t>сочи към случаен адрес</a:t>
            </a:r>
          </a:p>
        </p:txBody>
      </p:sp>
      <p:sp>
        <p:nvSpPr>
          <p:cNvPr id="42" name="Текстово поле 41"/>
          <p:cNvSpPr txBox="1">
            <a:spLocks noChangeArrowheads="1"/>
          </p:cNvSpPr>
          <p:nvPr/>
        </p:nvSpPr>
        <p:spPr bwMode="auto">
          <a:xfrm>
            <a:off x="619125" y="5654675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p=</a:t>
            </a:r>
            <a:r>
              <a:rPr lang="bg-BG">
                <a:solidFill>
                  <a:srgbClr val="0070C0"/>
                </a:solidFill>
              </a:rPr>
              <a:t>&amp;</a:t>
            </a:r>
            <a:r>
              <a:rPr lang="en-US">
                <a:solidFill>
                  <a:srgbClr val="0070C0"/>
                </a:solidFill>
              </a:rPr>
              <a:t>a;</a:t>
            </a:r>
            <a:endParaRPr lang="bg-BG">
              <a:solidFill>
                <a:srgbClr val="0070C0"/>
              </a:solidFill>
            </a:endParaRPr>
          </a:p>
        </p:txBody>
      </p:sp>
      <p:cxnSp>
        <p:nvCxnSpPr>
          <p:cNvPr id="43" name="Съединител &quot;права стрелка&quot; 42"/>
          <p:cNvCxnSpPr/>
          <p:nvPr/>
        </p:nvCxnSpPr>
        <p:spPr>
          <a:xfrm>
            <a:off x="1554163" y="5822950"/>
            <a:ext cx="936625" cy="0"/>
          </a:xfrm>
          <a:prstGeom prst="straightConnector1">
            <a:avLst/>
          </a:prstGeom>
          <a:ln w="28575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аво съединение 43"/>
          <p:cNvCxnSpPr/>
          <p:nvPr/>
        </p:nvCxnSpPr>
        <p:spPr>
          <a:xfrm>
            <a:off x="361950" y="5407025"/>
            <a:ext cx="8064500" cy="0"/>
          </a:xfrm>
          <a:prstGeom prst="line">
            <a:avLst/>
          </a:prstGeom>
          <a:ln w="381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Текстово поле 44"/>
          <p:cNvSpPr txBox="1">
            <a:spLocks noChangeArrowheads="1"/>
          </p:cNvSpPr>
          <p:nvPr/>
        </p:nvSpPr>
        <p:spPr bwMode="auto">
          <a:xfrm>
            <a:off x="4656138" y="5700713"/>
            <a:ext cx="38687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sz="1400"/>
              <a:t>Резултат:     </a:t>
            </a:r>
            <a:r>
              <a:rPr lang="en-US" sz="1400">
                <a:solidFill>
                  <a:srgbClr val="FF0000"/>
                </a:solidFill>
              </a:rPr>
              <a:t>p</a:t>
            </a:r>
            <a:r>
              <a:rPr lang="bg-BG" sz="1400">
                <a:solidFill>
                  <a:srgbClr val="FF0000"/>
                </a:solidFill>
              </a:rPr>
              <a:t> сочи към адреса на </a:t>
            </a:r>
            <a:r>
              <a:rPr lang="bg-BG" sz="1400" b="1">
                <a:solidFill>
                  <a:srgbClr val="FF0000"/>
                </a:solidFill>
              </a:rPr>
              <a:t>а</a:t>
            </a:r>
            <a:r>
              <a:rPr lang="bg-BG" sz="1400">
                <a:solidFill>
                  <a:srgbClr val="FF0000"/>
                </a:solidFill>
              </a:rPr>
              <a:t>: </a:t>
            </a:r>
            <a:r>
              <a:rPr lang="en-US" sz="1400" b="1">
                <a:solidFill>
                  <a:srgbClr val="FF0000"/>
                </a:solidFill>
              </a:rPr>
              <a:t>0x22fee8</a:t>
            </a:r>
            <a:endParaRPr lang="bg-BG" sz="1400" b="1">
              <a:solidFill>
                <a:srgbClr val="FF0000"/>
              </a:solidFill>
            </a:endParaRPr>
          </a:p>
        </p:txBody>
      </p:sp>
      <p:sp>
        <p:nvSpPr>
          <p:cNvPr id="56" name="Огъната нагоре стрелка 55"/>
          <p:cNvSpPr/>
          <p:nvPr/>
        </p:nvSpPr>
        <p:spPr>
          <a:xfrm>
            <a:off x="1547813" y="4325938"/>
            <a:ext cx="3997325" cy="214312"/>
          </a:xfrm>
          <a:prstGeom prst="bentUpArrow">
            <a:avLst/>
          </a:prstGeom>
          <a:ln w="127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bg-BG"/>
          </a:p>
        </p:txBody>
      </p:sp>
      <p:sp>
        <p:nvSpPr>
          <p:cNvPr id="57" name="Текстово поле 56"/>
          <p:cNvSpPr txBox="1">
            <a:spLocks noChangeArrowheads="1"/>
          </p:cNvSpPr>
          <p:nvPr/>
        </p:nvSpPr>
        <p:spPr bwMode="auto">
          <a:xfrm>
            <a:off x="606425" y="6257925"/>
            <a:ext cx="1228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cout&lt;&lt;*p;</a:t>
            </a:r>
            <a:endParaRPr lang="bg-BG">
              <a:solidFill>
                <a:srgbClr val="0070C0"/>
              </a:solidFill>
            </a:endParaRPr>
          </a:p>
        </p:txBody>
      </p:sp>
      <p:cxnSp>
        <p:nvCxnSpPr>
          <p:cNvPr id="58" name="Съединител &quot;права стрелка&quot; 57"/>
          <p:cNvCxnSpPr/>
          <p:nvPr/>
        </p:nvCxnSpPr>
        <p:spPr>
          <a:xfrm>
            <a:off x="2005013" y="6426200"/>
            <a:ext cx="936625" cy="0"/>
          </a:xfrm>
          <a:prstGeom prst="straightConnector1">
            <a:avLst/>
          </a:prstGeom>
          <a:ln w="28575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/>
          <p:nvPr/>
        </p:nvCxnSpPr>
        <p:spPr>
          <a:xfrm>
            <a:off x="349250" y="6229350"/>
            <a:ext cx="8066088" cy="0"/>
          </a:xfrm>
          <a:prstGeom prst="line">
            <a:avLst/>
          </a:prstGeom>
          <a:ln w="381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Текстово поле 59"/>
          <p:cNvSpPr txBox="1">
            <a:spLocks noChangeArrowheads="1"/>
          </p:cNvSpPr>
          <p:nvPr/>
        </p:nvSpPr>
        <p:spPr bwMode="auto">
          <a:xfrm>
            <a:off x="3736975" y="6275388"/>
            <a:ext cx="38671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sz="1400"/>
              <a:t>Резултат:     </a:t>
            </a:r>
            <a:r>
              <a:rPr lang="bg-BG" sz="1400">
                <a:solidFill>
                  <a:srgbClr val="FF0000"/>
                </a:solidFill>
              </a:rPr>
              <a:t>на екрана се отпечатва </a:t>
            </a:r>
            <a:r>
              <a:rPr lang="bg-BG" sz="1400" b="1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61" name="Текстово поле 60"/>
          <p:cNvSpPr txBox="1">
            <a:spLocks noChangeArrowheads="1"/>
          </p:cNvSpPr>
          <p:nvPr/>
        </p:nvSpPr>
        <p:spPr bwMode="auto">
          <a:xfrm>
            <a:off x="3683000" y="5411788"/>
            <a:ext cx="1044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0x22fee4</a:t>
            </a:r>
            <a:endParaRPr lang="bg-BG" sz="1400">
              <a:solidFill>
                <a:srgbClr val="FF0000"/>
              </a:solidFill>
            </a:endParaRPr>
          </a:p>
        </p:txBody>
      </p:sp>
      <p:sp>
        <p:nvSpPr>
          <p:cNvPr id="62" name="Текстово поле 61"/>
          <p:cNvSpPr txBox="1">
            <a:spLocks noChangeArrowheads="1"/>
          </p:cNvSpPr>
          <p:nvPr/>
        </p:nvSpPr>
        <p:spPr bwMode="auto">
          <a:xfrm>
            <a:off x="3724275" y="5694363"/>
            <a:ext cx="863600" cy="369887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3</a:t>
            </a:r>
            <a:endParaRPr lang="bg-BG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 animBg="1"/>
      <p:bldP spid="15" grpId="0" animBg="1"/>
      <p:bldP spid="17" grpId="0"/>
      <p:bldP spid="21" grpId="0"/>
      <p:bldP spid="22" grpId="0"/>
      <p:bldP spid="23" grpId="0" animBg="1"/>
      <p:bldP spid="24" grpId="0" animBg="1"/>
      <p:bldP spid="27" grpId="0"/>
      <p:bldP spid="34" grpId="0"/>
      <p:bldP spid="36" grpId="0"/>
      <p:bldP spid="38" grpId="0" animBg="1"/>
      <p:bldP spid="41" grpId="0"/>
      <p:bldP spid="42" grpId="0"/>
      <p:bldP spid="45" grpId="0"/>
      <p:bldP spid="57" grpId="0"/>
      <p:bldP spid="60" grpId="0"/>
      <p:bldP spid="61" grpId="0"/>
      <p:bldP spid="6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627" name="Текстово поле 45"/>
          <p:cNvSpPr txBox="1">
            <a:spLocks noChangeArrowheads="1"/>
          </p:cNvSpPr>
          <p:nvPr/>
        </p:nvSpPr>
        <p:spPr bwMode="auto">
          <a:xfrm>
            <a:off x="468313" y="1916113"/>
            <a:ext cx="8135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Когато елементът е </a:t>
            </a:r>
            <a:r>
              <a:rPr lang="bg-BG">
                <a:solidFill>
                  <a:srgbClr val="FF0000"/>
                </a:solidFill>
              </a:rPr>
              <a:t>листо</a:t>
            </a:r>
            <a:r>
              <a:rPr lang="bg-BG"/>
              <a:t> – то се изтрива директно !</a:t>
            </a:r>
          </a:p>
        </p:txBody>
      </p:sp>
      <p:grpSp>
        <p:nvGrpSpPr>
          <p:cNvPr id="26628" name="Групиране 31"/>
          <p:cNvGrpSpPr>
            <a:grpSpLocks/>
          </p:cNvGrpSpPr>
          <p:nvPr/>
        </p:nvGrpSpPr>
        <p:grpSpPr bwMode="auto">
          <a:xfrm>
            <a:off x="149225" y="2319338"/>
            <a:ext cx="8447088" cy="4043362"/>
            <a:chOff x="149872" y="2319239"/>
            <a:chExt cx="8446105" cy="4043201"/>
          </a:xfrm>
        </p:grpSpPr>
        <p:sp>
          <p:nvSpPr>
            <p:cNvPr id="33" name="Овал 32"/>
            <p:cNvSpPr/>
            <p:nvPr/>
          </p:nvSpPr>
          <p:spPr bwMode="auto">
            <a:xfrm>
              <a:off x="4678483" y="2319239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2610211" y="3127244"/>
              <a:ext cx="649212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10</a:t>
              </a:r>
            </a:p>
          </p:txBody>
        </p:sp>
        <p:sp>
          <p:nvSpPr>
            <p:cNvPr id="35" name="Овал 34"/>
            <p:cNvSpPr/>
            <p:nvPr/>
          </p:nvSpPr>
          <p:spPr bwMode="auto">
            <a:xfrm>
              <a:off x="1602266" y="3928900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8</a:t>
              </a: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4427687" y="3928900"/>
              <a:ext cx="649211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37" name="Право съединение 36"/>
            <p:cNvCxnSpPr>
              <a:stCxn id="33" idx="3"/>
              <a:endCxn id="34" idx="7"/>
            </p:cNvCxnSpPr>
            <p:nvPr/>
          </p:nvCxnSpPr>
          <p:spPr bwMode="auto">
            <a:xfrm flipH="1">
              <a:off x="3164184" y="2871667"/>
              <a:ext cx="1607950" cy="350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5"/>
              <a:endCxn id="41" idx="1"/>
            </p:cNvCxnSpPr>
            <p:nvPr/>
          </p:nvCxnSpPr>
          <p:spPr bwMode="auto">
            <a:xfrm>
              <a:off x="5230869" y="2871667"/>
              <a:ext cx="2063510" cy="350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4" idx="3"/>
            </p:cNvCxnSpPr>
            <p:nvPr/>
          </p:nvCxnSpPr>
          <p:spPr bwMode="auto">
            <a:xfrm flipH="1">
              <a:off x="2156238" y="3681260"/>
              <a:ext cx="549211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аво съединение 39"/>
            <p:cNvCxnSpPr>
              <a:stCxn id="34" idx="5"/>
              <a:endCxn id="36" idx="1"/>
            </p:cNvCxnSpPr>
            <p:nvPr/>
          </p:nvCxnSpPr>
          <p:spPr bwMode="auto">
            <a:xfrm>
              <a:off x="3164184" y="3681260"/>
              <a:ext cx="1358742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 bwMode="auto">
            <a:xfrm>
              <a:off x="7199140" y="3127244"/>
              <a:ext cx="649211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42" name="Овал 41"/>
            <p:cNvSpPr/>
            <p:nvPr/>
          </p:nvSpPr>
          <p:spPr bwMode="auto">
            <a:xfrm>
              <a:off x="7948352" y="4081294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43" name="Право съединение 42"/>
            <p:cNvCxnSpPr>
              <a:stCxn id="41" idx="5"/>
              <a:endCxn id="42" idx="1"/>
            </p:cNvCxnSpPr>
            <p:nvPr/>
          </p:nvCxnSpPr>
          <p:spPr bwMode="auto">
            <a:xfrm>
              <a:off x="7753112" y="3681260"/>
              <a:ext cx="290479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аво съединение 43"/>
            <p:cNvCxnSpPr>
              <a:stCxn id="36" idx="5"/>
              <a:endCxn id="45" idx="1"/>
            </p:cNvCxnSpPr>
            <p:nvPr/>
          </p:nvCxnSpPr>
          <p:spPr bwMode="auto">
            <a:xfrm>
              <a:off x="4981660" y="4481328"/>
              <a:ext cx="188891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 bwMode="auto">
            <a:xfrm>
              <a:off x="5076899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870513" y="4770241"/>
              <a:ext cx="649212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sp>
          <p:nvSpPr>
            <p:cNvPr id="48" name="Овал 47"/>
            <p:cNvSpPr/>
            <p:nvPr/>
          </p:nvSpPr>
          <p:spPr bwMode="auto">
            <a:xfrm>
              <a:off x="2257827" y="4786116"/>
              <a:ext cx="647625" cy="64767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9</a:t>
              </a:r>
            </a:p>
          </p:txBody>
        </p:sp>
        <p:cxnSp>
          <p:nvCxnSpPr>
            <p:cNvPr id="49" name="Право съединение 48"/>
            <p:cNvCxnSpPr>
              <a:endCxn id="47" idx="7"/>
            </p:cNvCxnSpPr>
            <p:nvPr/>
          </p:nvCxnSpPr>
          <p:spPr bwMode="auto">
            <a:xfrm flipH="1">
              <a:off x="1424487" y="4481328"/>
              <a:ext cx="27301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аво съединение 49"/>
            <p:cNvCxnSpPr>
              <a:endCxn id="48" idx="1"/>
            </p:cNvCxnSpPr>
            <p:nvPr/>
          </p:nvCxnSpPr>
          <p:spPr bwMode="auto">
            <a:xfrm>
              <a:off x="2156238" y="4481328"/>
              <a:ext cx="196827" cy="40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 bwMode="auto">
            <a:xfrm>
              <a:off x="6481673" y="4081294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52" name="Право съединение 51"/>
            <p:cNvCxnSpPr>
              <a:stCxn id="41" idx="3"/>
              <a:endCxn id="51" idx="7"/>
            </p:cNvCxnSpPr>
            <p:nvPr/>
          </p:nvCxnSpPr>
          <p:spPr bwMode="auto">
            <a:xfrm flipH="1">
              <a:off x="7035646" y="3681260"/>
              <a:ext cx="258733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 bwMode="auto">
            <a:xfrm>
              <a:off x="149872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sp>
          <p:nvSpPr>
            <p:cNvPr id="54" name="Овал 53"/>
            <p:cNvSpPr/>
            <p:nvPr/>
          </p:nvSpPr>
          <p:spPr bwMode="auto">
            <a:xfrm>
              <a:off x="1560996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7</a:t>
              </a:r>
            </a:p>
          </p:txBody>
        </p:sp>
        <p:cxnSp>
          <p:nvCxnSpPr>
            <p:cNvPr id="55" name="Право съединение 54"/>
            <p:cNvCxnSpPr>
              <a:stCxn id="47" idx="3"/>
              <a:endCxn id="53" idx="7"/>
            </p:cNvCxnSpPr>
            <p:nvPr/>
          </p:nvCxnSpPr>
          <p:spPr bwMode="auto">
            <a:xfrm flipH="1">
              <a:off x="702258" y="5324256"/>
              <a:ext cx="263494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аво съединение 55"/>
            <p:cNvCxnSpPr>
              <a:stCxn id="47" idx="5"/>
              <a:endCxn id="54" idx="1"/>
            </p:cNvCxnSpPr>
            <p:nvPr/>
          </p:nvCxnSpPr>
          <p:spPr bwMode="auto">
            <a:xfrm>
              <a:off x="1424487" y="5324256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 bwMode="auto">
            <a:xfrm>
              <a:off x="3756252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58" name="Право съединение 57"/>
            <p:cNvCxnSpPr>
              <a:stCxn id="36" idx="3"/>
              <a:endCxn id="57" idx="7"/>
            </p:cNvCxnSpPr>
            <p:nvPr/>
          </p:nvCxnSpPr>
          <p:spPr bwMode="auto">
            <a:xfrm flipH="1">
              <a:off x="4308638" y="4481328"/>
              <a:ext cx="21428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Овал 58"/>
            <p:cNvSpPr/>
            <p:nvPr/>
          </p:nvSpPr>
          <p:spPr bwMode="auto">
            <a:xfrm>
              <a:off x="3065771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cxnSp>
          <p:nvCxnSpPr>
            <p:cNvPr id="60" name="Право съединение 59"/>
            <p:cNvCxnSpPr>
              <a:stCxn id="57" idx="3"/>
              <a:endCxn id="59" idx="7"/>
            </p:cNvCxnSpPr>
            <p:nvPr/>
          </p:nvCxnSpPr>
          <p:spPr bwMode="auto">
            <a:xfrm flipH="1">
              <a:off x="3619743" y="5324256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 bwMode="auto">
            <a:xfrm>
              <a:off x="5724523" y="56607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19</a:t>
              </a:r>
            </a:p>
          </p:txBody>
        </p:sp>
        <p:cxnSp>
          <p:nvCxnSpPr>
            <p:cNvPr id="62" name="Право съединение 61"/>
            <p:cNvCxnSpPr>
              <a:stCxn id="45" idx="5"/>
              <a:endCxn id="61" idx="1"/>
            </p:cNvCxnSpPr>
            <p:nvPr/>
          </p:nvCxnSpPr>
          <p:spPr bwMode="auto">
            <a:xfrm>
              <a:off x="5629284" y="5324256"/>
              <a:ext cx="190478" cy="43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651" name="Текстово поле 45"/>
          <p:cNvSpPr txBox="1">
            <a:spLocks noChangeArrowheads="1"/>
          </p:cNvSpPr>
          <p:nvPr/>
        </p:nvSpPr>
        <p:spPr bwMode="auto">
          <a:xfrm>
            <a:off x="468313" y="1916113"/>
            <a:ext cx="8135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Когато елементът е </a:t>
            </a:r>
            <a:r>
              <a:rPr lang="bg-BG">
                <a:solidFill>
                  <a:srgbClr val="FF0000"/>
                </a:solidFill>
              </a:rPr>
              <a:t>листо</a:t>
            </a:r>
            <a:r>
              <a:rPr lang="bg-BG"/>
              <a:t> – то се изтрива директно !</a:t>
            </a:r>
          </a:p>
        </p:txBody>
      </p:sp>
      <p:grpSp>
        <p:nvGrpSpPr>
          <p:cNvPr id="27652" name="Групиране 31"/>
          <p:cNvGrpSpPr>
            <a:grpSpLocks/>
          </p:cNvGrpSpPr>
          <p:nvPr/>
        </p:nvGrpSpPr>
        <p:grpSpPr bwMode="auto">
          <a:xfrm>
            <a:off x="149225" y="2319338"/>
            <a:ext cx="8447088" cy="4043362"/>
            <a:chOff x="149872" y="2319239"/>
            <a:chExt cx="8446105" cy="4043201"/>
          </a:xfrm>
        </p:grpSpPr>
        <p:sp>
          <p:nvSpPr>
            <p:cNvPr id="33" name="Овал 32"/>
            <p:cNvSpPr/>
            <p:nvPr/>
          </p:nvSpPr>
          <p:spPr bwMode="auto">
            <a:xfrm>
              <a:off x="4678483" y="2319239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2610211" y="3127244"/>
              <a:ext cx="649212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10</a:t>
              </a:r>
            </a:p>
          </p:txBody>
        </p:sp>
        <p:sp>
          <p:nvSpPr>
            <p:cNvPr id="35" name="Овал 34"/>
            <p:cNvSpPr/>
            <p:nvPr/>
          </p:nvSpPr>
          <p:spPr bwMode="auto">
            <a:xfrm>
              <a:off x="1602266" y="3928900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8</a:t>
              </a: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4427687" y="3928900"/>
              <a:ext cx="649211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37" name="Право съединение 36"/>
            <p:cNvCxnSpPr>
              <a:stCxn id="33" idx="3"/>
              <a:endCxn id="34" idx="7"/>
            </p:cNvCxnSpPr>
            <p:nvPr/>
          </p:nvCxnSpPr>
          <p:spPr bwMode="auto">
            <a:xfrm flipH="1">
              <a:off x="3164184" y="2871667"/>
              <a:ext cx="1607950" cy="350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5"/>
              <a:endCxn id="41" idx="1"/>
            </p:cNvCxnSpPr>
            <p:nvPr/>
          </p:nvCxnSpPr>
          <p:spPr bwMode="auto">
            <a:xfrm>
              <a:off x="5230869" y="2871667"/>
              <a:ext cx="2063510" cy="350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4" idx="3"/>
            </p:cNvCxnSpPr>
            <p:nvPr/>
          </p:nvCxnSpPr>
          <p:spPr bwMode="auto">
            <a:xfrm flipH="1">
              <a:off x="2156238" y="3681260"/>
              <a:ext cx="549211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аво съединение 39"/>
            <p:cNvCxnSpPr>
              <a:stCxn id="34" idx="5"/>
              <a:endCxn id="36" idx="1"/>
            </p:cNvCxnSpPr>
            <p:nvPr/>
          </p:nvCxnSpPr>
          <p:spPr bwMode="auto">
            <a:xfrm>
              <a:off x="3164184" y="3681260"/>
              <a:ext cx="1358742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 bwMode="auto">
            <a:xfrm>
              <a:off x="7199140" y="3127244"/>
              <a:ext cx="649211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42" name="Овал 41"/>
            <p:cNvSpPr/>
            <p:nvPr/>
          </p:nvSpPr>
          <p:spPr bwMode="auto">
            <a:xfrm>
              <a:off x="7948352" y="4081294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43" name="Право съединение 42"/>
            <p:cNvCxnSpPr>
              <a:stCxn id="41" idx="5"/>
              <a:endCxn id="42" idx="1"/>
            </p:cNvCxnSpPr>
            <p:nvPr/>
          </p:nvCxnSpPr>
          <p:spPr bwMode="auto">
            <a:xfrm>
              <a:off x="7753112" y="3681260"/>
              <a:ext cx="290479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аво съединение 43"/>
            <p:cNvCxnSpPr>
              <a:stCxn id="36" idx="5"/>
              <a:endCxn id="45" idx="1"/>
            </p:cNvCxnSpPr>
            <p:nvPr/>
          </p:nvCxnSpPr>
          <p:spPr bwMode="auto">
            <a:xfrm>
              <a:off x="4981660" y="4481328"/>
              <a:ext cx="188891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 bwMode="auto">
            <a:xfrm>
              <a:off x="5076899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870513" y="4770241"/>
              <a:ext cx="649212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cxnSp>
          <p:nvCxnSpPr>
            <p:cNvPr id="49" name="Право съединение 48"/>
            <p:cNvCxnSpPr>
              <a:endCxn id="47" idx="7"/>
            </p:cNvCxnSpPr>
            <p:nvPr/>
          </p:nvCxnSpPr>
          <p:spPr bwMode="auto">
            <a:xfrm flipH="1">
              <a:off x="1424487" y="4481328"/>
              <a:ext cx="27301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 bwMode="auto">
            <a:xfrm>
              <a:off x="6481673" y="4081294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52" name="Право съединение 51"/>
            <p:cNvCxnSpPr>
              <a:stCxn id="41" idx="3"/>
              <a:endCxn id="51" idx="7"/>
            </p:cNvCxnSpPr>
            <p:nvPr/>
          </p:nvCxnSpPr>
          <p:spPr bwMode="auto">
            <a:xfrm flipH="1">
              <a:off x="7035646" y="3681260"/>
              <a:ext cx="258733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 bwMode="auto">
            <a:xfrm>
              <a:off x="149872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sp>
          <p:nvSpPr>
            <p:cNvPr id="54" name="Овал 53"/>
            <p:cNvSpPr/>
            <p:nvPr/>
          </p:nvSpPr>
          <p:spPr bwMode="auto">
            <a:xfrm>
              <a:off x="1560996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7</a:t>
              </a:r>
            </a:p>
          </p:txBody>
        </p:sp>
        <p:cxnSp>
          <p:nvCxnSpPr>
            <p:cNvPr id="55" name="Право съединение 54"/>
            <p:cNvCxnSpPr>
              <a:stCxn id="47" idx="3"/>
              <a:endCxn id="53" idx="7"/>
            </p:cNvCxnSpPr>
            <p:nvPr/>
          </p:nvCxnSpPr>
          <p:spPr bwMode="auto">
            <a:xfrm flipH="1">
              <a:off x="702258" y="5324256"/>
              <a:ext cx="263494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аво съединение 55"/>
            <p:cNvCxnSpPr>
              <a:stCxn id="47" idx="5"/>
              <a:endCxn id="54" idx="1"/>
            </p:cNvCxnSpPr>
            <p:nvPr/>
          </p:nvCxnSpPr>
          <p:spPr bwMode="auto">
            <a:xfrm>
              <a:off x="1424487" y="5324256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 bwMode="auto">
            <a:xfrm>
              <a:off x="3756252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58" name="Право съединение 57"/>
            <p:cNvCxnSpPr>
              <a:stCxn id="36" idx="3"/>
              <a:endCxn id="57" idx="7"/>
            </p:cNvCxnSpPr>
            <p:nvPr/>
          </p:nvCxnSpPr>
          <p:spPr bwMode="auto">
            <a:xfrm flipH="1">
              <a:off x="4308638" y="4481328"/>
              <a:ext cx="21428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Овал 58"/>
            <p:cNvSpPr/>
            <p:nvPr/>
          </p:nvSpPr>
          <p:spPr bwMode="auto">
            <a:xfrm>
              <a:off x="3065771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cxnSp>
          <p:nvCxnSpPr>
            <p:cNvPr id="60" name="Право съединение 59"/>
            <p:cNvCxnSpPr>
              <a:stCxn id="57" idx="3"/>
              <a:endCxn id="59" idx="7"/>
            </p:cNvCxnSpPr>
            <p:nvPr/>
          </p:nvCxnSpPr>
          <p:spPr bwMode="auto">
            <a:xfrm flipH="1">
              <a:off x="3619743" y="5324256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 bwMode="auto">
            <a:xfrm>
              <a:off x="5724523" y="56607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19</a:t>
              </a:r>
            </a:p>
          </p:txBody>
        </p:sp>
        <p:cxnSp>
          <p:nvCxnSpPr>
            <p:cNvPr id="62" name="Право съединение 61"/>
            <p:cNvCxnSpPr>
              <a:stCxn id="45" idx="5"/>
              <a:endCxn id="61" idx="1"/>
            </p:cNvCxnSpPr>
            <p:nvPr/>
          </p:nvCxnSpPr>
          <p:spPr bwMode="auto">
            <a:xfrm>
              <a:off x="5629284" y="5324256"/>
              <a:ext cx="190478" cy="43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/>
          </p:cNvSpPr>
          <p:nvPr/>
        </p:nvSpPr>
        <p:spPr bwMode="auto">
          <a:xfrm>
            <a:off x="381000" y="355600"/>
            <a:ext cx="8382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bg-BG" sz="2800" b="1" cap="all" spc="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изтриване на елемент</a:t>
            </a:r>
            <a:br>
              <a:rPr lang="bg-BG" sz="2800" b="1" cap="all" spc="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</a:br>
            <a:endParaRPr lang="bg-BG" sz="2800" b="1" cap="all" spc="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493" name="Текстово поле 45"/>
          <p:cNvSpPr txBox="1">
            <a:spLocks noChangeArrowheads="1"/>
          </p:cNvSpPr>
          <p:nvPr/>
        </p:nvSpPr>
        <p:spPr bwMode="auto">
          <a:xfrm>
            <a:off x="468313" y="1989138"/>
            <a:ext cx="8135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/>
              <a:t>Напишете процедура </a:t>
            </a:r>
            <a:r>
              <a:rPr lang="en-US" dirty="0" err="1">
                <a:solidFill>
                  <a:srgbClr val="FF0000"/>
                </a:solidFill>
              </a:rPr>
              <a:t>trie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k) </a:t>
            </a:r>
            <a:endParaRPr lang="bg-BG" dirty="0">
              <a:solidFill>
                <a:srgbClr val="FF0000"/>
              </a:solidFill>
              <a:latin typeface="Arial" charset="0"/>
            </a:endParaRPr>
          </a:p>
          <a:p>
            <a:r>
              <a:rPr lang="bg-BG"/>
              <a:t>която изтрива </a:t>
            </a:r>
            <a:r>
              <a:rPr lang="bg-BG" b="1">
                <a:solidFill>
                  <a:srgbClr val="FF0000"/>
                </a:solidFill>
                <a:latin typeface="Arial" charset="0"/>
              </a:rPr>
              <a:t>листо</a:t>
            </a:r>
            <a:r>
              <a:rPr lang="bg-BG">
                <a:latin typeface="Arial" charset="0"/>
              </a:rPr>
              <a:t> </a:t>
            </a:r>
            <a:r>
              <a:rPr lang="bg-BG"/>
              <a:t>със стойност (</a:t>
            </a:r>
            <a:r>
              <a:rPr lang="bg-BG" i="1"/>
              <a:t>ключ</a:t>
            </a:r>
            <a:r>
              <a:rPr lang="bg-BG"/>
              <a:t>) </a:t>
            </a:r>
            <a:r>
              <a:rPr lang="en-US" dirty="0"/>
              <a:t>k.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539750" y="3524250"/>
            <a:ext cx="28797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void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tyrsi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 ( 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int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 k, </a:t>
            </a:r>
            <a:r>
              <a:rPr lang="bg-BG" sz="1400" b="1" dirty="0" err="1">
                <a:solidFill>
                  <a:srgbClr val="008000"/>
                </a:solidFill>
                <a:latin typeface="Arial" charset="0"/>
              </a:rPr>
              <a:t>link</a:t>
            </a:r>
            <a:r>
              <a:rPr lang="bg-BG" sz="1400" b="1" dirty="0">
                <a:solidFill>
                  <a:srgbClr val="008000"/>
                </a:solidFill>
                <a:latin typeface="Arial" charset="0"/>
              </a:rPr>
              <a:t> t</a:t>
            </a:r>
            <a:r>
              <a:rPr lang="bg-BG" sz="14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bg-BG" sz="1400" dirty="0" err="1">
                <a:solidFill>
                  <a:srgbClr val="FF0000"/>
                </a:solidFill>
                <a:latin typeface="Arial" charset="0"/>
              </a:rPr>
              <a:t>link</a:t>
            </a:r>
            <a:r>
              <a:rPr lang="bg-BG" sz="1400" dirty="0">
                <a:solidFill>
                  <a:srgbClr val="FF0000"/>
                </a:solidFill>
                <a:latin typeface="Arial" charset="0"/>
              </a:rPr>
              <a:t> &amp;q 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) {</a:t>
            </a:r>
          </a:p>
          <a:p>
            <a:r>
              <a:rPr lang="bg-BG" sz="1400" dirty="0">
                <a:solidFill>
                  <a:srgbClr val="0033CC"/>
                </a:solidFill>
                <a:latin typeface="Arial" charset="0"/>
              </a:rPr>
              <a:t>   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if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 (t) {</a:t>
            </a:r>
          </a:p>
          <a:p>
            <a:r>
              <a:rPr lang="bg-BG" sz="1400" dirty="0">
                <a:solidFill>
                  <a:srgbClr val="0033CC"/>
                </a:solidFill>
                <a:latin typeface="Arial" charset="0"/>
              </a:rPr>
              <a:t>     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if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 (t-&gt;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key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 == k) {</a:t>
            </a:r>
          </a:p>
          <a:p>
            <a:r>
              <a:rPr lang="bg-BG" sz="1400" dirty="0">
                <a:solidFill>
                  <a:srgbClr val="0033CC"/>
                </a:solidFill>
                <a:latin typeface="Arial" charset="0"/>
              </a:rPr>
              <a:t>       q=t;</a:t>
            </a:r>
          </a:p>
          <a:p>
            <a:r>
              <a:rPr lang="bg-BG" sz="1400" dirty="0">
                <a:solidFill>
                  <a:srgbClr val="0033CC"/>
                </a:solidFill>
                <a:latin typeface="Arial" charset="0"/>
              </a:rPr>
              <a:t>       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exit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;</a:t>
            </a:r>
          </a:p>
          <a:p>
            <a:r>
              <a:rPr lang="en-US" sz="1400" dirty="0">
                <a:solidFill>
                  <a:srgbClr val="0033CC"/>
                </a:solidFill>
                <a:latin typeface="Arial" charset="0"/>
              </a:rPr>
              <a:t>    }</a:t>
            </a:r>
            <a:endParaRPr lang="bg-BG" sz="1400" dirty="0">
              <a:solidFill>
                <a:srgbClr val="0033CC"/>
              </a:solidFill>
              <a:latin typeface="Arial" charset="0"/>
            </a:endParaRPr>
          </a:p>
          <a:p>
            <a:r>
              <a:rPr lang="en-US" sz="1400" dirty="0">
                <a:solidFill>
                  <a:srgbClr val="0033CC"/>
                </a:solidFill>
                <a:latin typeface="Arial" charset="0"/>
              </a:rPr>
              <a:t>    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else</a:t>
            </a:r>
            <a:endParaRPr lang="bg-BG" sz="1400" dirty="0">
              <a:solidFill>
                <a:srgbClr val="0033CC"/>
              </a:solidFill>
              <a:latin typeface="Arial" charset="0"/>
            </a:endParaRPr>
          </a:p>
          <a:p>
            <a:r>
              <a:rPr lang="en-US" sz="1400" dirty="0">
                <a:solidFill>
                  <a:srgbClr val="0033CC"/>
                </a:solidFill>
                <a:latin typeface="Arial" charset="0"/>
              </a:rPr>
              <a:t>    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if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 (k &lt; t-&gt;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key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)	</a:t>
            </a:r>
          </a:p>
          <a:p>
            <a:r>
              <a:rPr lang="en-US" sz="1400" dirty="0">
                <a:solidFill>
                  <a:srgbClr val="0033CC"/>
                </a:solidFill>
                <a:latin typeface="Arial" charset="0"/>
              </a:rPr>
              <a:t>      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tyrsi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 (k,t-&gt;l,q);</a:t>
            </a:r>
          </a:p>
          <a:p>
            <a:r>
              <a:rPr lang="bg-BG" sz="140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Arial" charset="0"/>
              </a:rPr>
              <a:t>     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else</a:t>
            </a:r>
            <a:endParaRPr lang="bg-BG" sz="1400" dirty="0">
              <a:solidFill>
                <a:srgbClr val="0033CC"/>
              </a:solidFill>
              <a:latin typeface="Arial" charset="0"/>
            </a:endParaRPr>
          </a:p>
          <a:p>
            <a:r>
              <a:rPr lang="bg-BG" sz="140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Arial" charset="0"/>
              </a:rPr>
              <a:t>     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tyrsi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 (k,t-&gt;r,q);</a:t>
            </a:r>
          </a:p>
          <a:p>
            <a:r>
              <a:rPr lang="en-US" sz="1400" dirty="0">
                <a:solidFill>
                  <a:srgbClr val="0033CC"/>
                </a:solidFill>
                <a:latin typeface="Arial" charset="0"/>
              </a:rPr>
              <a:t>    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}</a:t>
            </a:r>
          </a:p>
          <a:p>
            <a:r>
              <a:rPr lang="bg-BG" sz="1400" dirty="0">
                <a:solidFill>
                  <a:srgbClr val="0033CC"/>
                </a:solidFill>
                <a:latin typeface="Arial" charset="0"/>
              </a:rPr>
              <a:t>}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468313" y="2859088"/>
            <a:ext cx="3598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За целта променете процедурата </a:t>
            </a:r>
            <a:r>
              <a:rPr lang="en-US">
                <a:solidFill>
                  <a:srgbClr val="FF0000"/>
                </a:solidFill>
              </a:rPr>
              <a:t>tyrsi</a:t>
            </a:r>
            <a:r>
              <a:rPr lang="en-US"/>
              <a:t> </a:t>
            </a:r>
            <a:r>
              <a:rPr lang="bg-BG"/>
              <a:t>по следния начин: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5219700" y="3500438"/>
            <a:ext cx="367188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void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trie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 (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int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 k) {</a:t>
            </a:r>
          </a:p>
          <a:p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link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 t,q</a:t>
            </a:r>
            <a:r>
              <a:rPr lang="bg-BG" sz="1400" dirty="0" smtClean="0">
                <a:solidFill>
                  <a:srgbClr val="0033CC"/>
                </a:solidFill>
                <a:latin typeface="Arial" charset="0"/>
              </a:rPr>
              <a:t>;</a:t>
            </a:r>
            <a:endParaRPr lang="bg-BG" sz="1400" dirty="0">
              <a:solidFill>
                <a:srgbClr val="0033CC"/>
              </a:solidFill>
              <a:latin typeface="Arial" charset="0"/>
            </a:endParaRPr>
          </a:p>
          <a:p>
            <a:r>
              <a:rPr lang="bg-BG" sz="1400" dirty="0">
                <a:solidFill>
                  <a:srgbClr val="0033CC"/>
                </a:solidFill>
                <a:latin typeface="Arial" charset="0"/>
              </a:rPr>
              <a:t>    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tyrsi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 (k,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pStart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,t);</a:t>
            </a:r>
          </a:p>
          <a:p>
            <a:r>
              <a:rPr lang="bg-BG" sz="1400" dirty="0">
                <a:solidFill>
                  <a:srgbClr val="0033CC"/>
                </a:solidFill>
                <a:latin typeface="Arial" charset="0"/>
              </a:rPr>
              <a:t>    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if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 (t) {</a:t>
            </a:r>
          </a:p>
          <a:p>
            <a:r>
              <a:rPr lang="bg-BG" sz="1400" dirty="0">
                <a:solidFill>
                  <a:srgbClr val="0033CC"/>
                </a:solidFill>
                <a:latin typeface="Arial" charset="0"/>
              </a:rPr>
              <a:t>    </a:t>
            </a:r>
            <a:r>
              <a:rPr lang="bg-BG" sz="1400" dirty="0" err="1">
                <a:solidFill>
                  <a:srgbClr val="0033CC"/>
                </a:solidFill>
                <a:latin typeface="Arial" charset="0"/>
              </a:rPr>
              <a:t>if</a:t>
            </a:r>
            <a:r>
              <a:rPr lang="bg-BG" sz="1400" dirty="0">
                <a:solidFill>
                  <a:srgbClr val="0033CC"/>
                </a:solidFill>
                <a:latin typeface="Arial" charset="0"/>
              </a:rPr>
              <a:t> (t-&gt;l == NULL &amp;&amp; t-&gt;r == NULL)  </a:t>
            </a:r>
            <a:r>
              <a:rPr lang="en-US" sz="1400" dirty="0">
                <a:solidFill>
                  <a:srgbClr val="0033CC"/>
                </a:solidFill>
                <a:latin typeface="Arial" charset="0"/>
              </a:rPr>
              <a:t>{</a:t>
            </a:r>
          </a:p>
          <a:p>
            <a:r>
              <a:rPr lang="en-US" sz="1400" dirty="0">
                <a:solidFill>
                  <a:srgbClr val="0033CC"/>
                </a:solidFill>
                <a:latin typeface="Arial" charset="0"/>
              </a:rPr>
              <a:t>        </a:t>
            </a:r>
          </a:p>
          <a:p>
            <a:r>
              <a:rPr lang="en-US" sz="1400" dirty="0">
                <a:solidFill>
                  <a:srgbClr val="0033CC"/>
                </a:solidFill>
                <a:latin typeface="Arial" charset="0"/>
              </a:rPr>
              <a:t>       </a:t>
            </a:r>
            <a:r>
              <a:rPr lang="bg-BG" sz="1400" dirty="0">
                <a:solidFill>
                  <a:srgbClr val="FF0000"/>
                </a:solidFill>
                <a:latin typeface="Arial" charset="0"/>
              </a:rPr>
              <a:t>Вашият код за изтриване на листо</a:t>
            </a:r>
            <a:endParaRPr lang="en-US" sz="1400" dirty="0">
              <a:solidFill>
                <a:srgbClr val="FF0000"/>
              </a:solidFill>
              <a:latin typeface="Arial" charset="0"/>
            </a:endParaRPr>
          </a:p>
          <a:p>
            <a:endParaRPr lang="en-US" sz="1400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1400" dirty="0">
                <a:solidFill>
                  <a:srgbClr val="0033CC"/>
                </a:solidFill>
                <a:latin typeface="Arial" charset="0"/>
              </a:rPr>
              <a:t>     }</a:t>
            </a:r>
            <a:endParaRPr lang="bg-BG" sz="14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63530" name="Line 42"/>
          <p:cNvSpPr>
            <a:spLocks noChangeShapeType="1"/>
          </p:cNvSpPr>
          <p:nvPr/>
        </p:nvSpPr>
        <p:spPr bwMode="auto">
          <a:xfrm flipV="1">
            <a:off x="2195513" y="3789363"/>
            <a:ext cx="0" cy="122396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>
            <a:off x="2195513" y="5013325"/>
            <a:ext cx="360362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3532" name="Text Box 44"/>
          <p:cNvSpPr txBox="1">
            <a:spLocks noChangeArrowheads="1"/>
          </p:cNvSpPr>
          <p:nvPr/>
        </p:nvSpPr>
        <p:spPr bwMode="auto">
          <a:xfrm>
            <a:off x="2555875" y="4762500"/>
            <a:ext cx="1584325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200">
                <a:latin typeface="Arial" charset="0"/>
              </a:rPr>
              <a:t>Указател, от който започва търсенето</a:t>
            </a:r>
          </a:p>
        </p:txBody>
      </p:sp>
      <p:sp>
        <p:nvSpPr>
          <p:cNvPr id="63533" name="Text Box 45"/>
          <p:cNvSpPr txBox="1">
            <a:spLocks noChangeArrowheads="1"/>
          </p:cNvSpPr>
          <p:nvPr/>
        </p:nvSpPr>
        <p:spPr bwMode="auto">
          <a:xfrm>
            <a:off x="3132138" y="3933825"/>
            <a:ext cx="1584325" cy="649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200">
                <a:latin typeface="Arial" charset="0"/>
              </a:rPr>
              <a:t>Указател, който връща </a:t>
            </a:r>
            <a:r>
              <a:rPr lang="bg-BG" sz="1200" b="1">
                <a:latin typeface="Arial" charset="0"/>
              </a:rPr>
              <a:t>адреса</a:t>
            </a:r>
            <a:r>
              <a:rPr lang="bg-BG" sz="1200">
                <a:latin typeface="Arial" charset="0"/>
              </a:rPr>
              <a:t> на търсения елемент</a:t>
            </a:r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 flipV="1">
            <a:off x="2843213" y="3832225"/>
            <a:ext cx="14287" cy="3889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2843213" y="4221163"/>
            <a:ext cx="2889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/>
          </p:cNvSpPr>
          <p:nvPr/>
        </p:nvSpPr>
        <p:spPr bwMode="auto">
          <a:xfrm>
            <a:off x="381000" y="355600"/>
            <a:ext cx="8382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bg-BG" sz="2800" b="1" cap="all" spc="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изтриване на елемент</a:t>
            </a:r>
            <a:br>
              <a:rPr lang="bg-BG" sz="2800" b="1" cap="all" spc="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</a:br>
            <a:endParaRPr lang="bg-BG" sz="2800" b="1" cap="all" spc="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4548" name="Group 36"/>
          <p:cNvGrpSpPr>
            <a:grpSpLocks/>
          </p:cNvGrpSpPr>
          <p:nvPr/>
        </p:nvGrpSpPr>
        <p:grpSpPr bwMode="auto">
          <a:xfrm>
            <a:off x="939800" y="1647825"/>
            <a:ext cx="6588130" cy="3584580"/>
            <a:chOff x="592" y="1038"/>
            <a:chExt cx="4150" cy="2258"/>
          </a:xfrm>
        </p:grpSpPr>
        <p:sp>
          <p:nvSpPr>
            <p:cNvPr id="8" name="Овал 7"/>
            <p:cNvSpPr/>
            <p:nvPr/>
          </p:nvSpPr>
          <p:spPr bwMode="auto">
            <a:xfrm>
              <a:off x="2791" y="1038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 dirty="0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9" name="Овал 8"/>
            <p:cNvSpPr/>
            <p:nvPr/>
          </p:nvSpPr>
          <p:spPr bwMode="auto">
            <a:xfrm>
              <a:off x="1787" y="1489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 bwMode="auto">
            <a:xfrm>
              <a:off x="1297" y="1936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8</a:t>
              </a:r>
            </a:p>
          </p:txBody>
        </p:sp>
        <p:sp>
          <p:nvSpPr>
            <p:cNvPr id="11" name="Овал 10"/>
            <p:cNvSpPr/>
            <p:nvPr/>
          </p:nvSpPr>
          <p:spPr bwMode="auto">
            <a:xfrm>
              <a:off x="2670" y="1936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15</a:t>
              </a:r>
            </a:p>
          </p:txBody>
        </p:sp>
        <p:cxnSp>
          <p:nvCxnSpPr>
            <p:cNvPr id="12" name="Право съединение 11"/>
            <p:cNvCxnSpPr>
              <a:stCxn id="8" idx="3"/>
              <a:endCxn id="9" idx="7"/>
            </p:cNvCxnSpPr>
            <p:nvPr/>
          </p:nvCxnSpPr>
          <p:spPr bwMode="auto">
            <a:xfrm flipH="1">
              <a:off x="2097" y="1348"/>
              <a:ext cx="747" cy="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аво съединение 12"/>
            <p:cNvCxnSpPr>
              <a:stCxn id="8" idx="5"/>
              <a:endCxn id="16" idx="1"/>
            </p:cNvCxnSpPr>
            <p:nvPr/>
          </p:nvCxnSpPr>
          <p:spPr bwMode="auto">
            <a:xfrm>
              <a:off x="3101" y="1348"/>
              <a:ext cx="968" cy="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аво съединение 13"/>
            <p:cNvCxnSpPr>
              <a:stCxn id="9" idx="3"/>
            </p:cNvCxnSpPr>
            <p:nvPr/>
          </p:nvCxnSpPr>
          <p:spPr bwMode="auto">
            <a:xfrm flipH="1">
              <a:off x="1566" y="1799"/>
              <a:ext cx="274" cy="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аво съединение 14"/>
            <p:cNvCxnSpPr>
              <a:stCxn id="9" idx="5"/>
              <a:endCxn id="11" idx="1"/>
            </p:cNvCxnSpPr>
            <p:nvPr/>
          </p:nvCxnSpPr>
          <p:spPr bwMode="auto">
            <a:xfrm>
              <a:off x="2097" y="1799"/>
              <a:ext cx="626" cy="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 bwMode="auto">
            <a:xfrm>
              <a:off x="4016" y="1489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30</a:t>
              </a:r>
            </a:p>
          </p:txBody>
        </p:sp>
        <p:sp>
          <p:nvSpPr>
            <p:cNvPr id="17" name="Овал 16"/>
            <p:cNvSpPr/>
            <p:nvPr/>
          </p:nvSpPr>
          <p:spPr bwMode="auto">
            <a:xfrm>
              <a:off x="4379" y="2021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40</a:t>
              </a:r>
            </a:p>
          </p:txBody>
        </p:sp>
        <p:cxnSp>
          <p:nvCxnSpPr>
            <p:cNvPr id="18" name="Право съединение 17"/>
            <p:cNvCxnSpPr>
              <a:stCxn id="16" idx="5"/>
              <a:endCxn id="17" idx="1"/>
            </p:cNvCxnSpPr>
            <p:nvPr/>
          </p:nvCxnSpPr>
          <p:spPr bwMode="auto">
            <a:xfrm>
              <a:off x="4326" y="1799"/>
              <a:ext cx="106" cy="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аво съединение 19"/>
            <p:cNvCxnSpPr>
              <a:stCxn id="11" idx="5"/>
              <a:endCxn id="21" idx="1"/>
            </p:cNvCxnSpPr>
            <p:nvPr/>
          </p:nvCxnSpPr>
          <p:spPr bwMode="auto">
            <a:xfrm>
              <a:off x="2980" y="2246"/>
              <a:ext cx="58" cy="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 bwMode="auto">
            <a:xfrm>
              <a:off x="2985" y="2406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18</a:t>
              </a:r>
            </a:p>
          </p:txBody>
        </p:sp>
        <p:sp>
          <p:nvSpPr>
            <p:cNvPr id="22" name="Овал 21"/>
            <p:cNvSpPr/>
            <p:nvPr/>
          </p:nvSpPr>
          <p:spPr bwMode="auto">
            <a:xfrm>
              <a:off x="942" y="2406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23" name="Овал 22"/>
            <p:cNvSpPr>
              <a:spLocks noChangeArrowheads="1"/>
            </p:cNvSpPr>
            <p:nvPr/>
          </p:nvSpPr>
          <p:spPr bwMode="auto">
            <a:xfrm>
              <a:off x="1616" y="2414"/>
              <a:ext cx="363" cy="363"/>
            </a:xfrm>
            <a:prstGeom prst="ellipse">
              <a:avLst/>
            </a:prstGeom>
            <a:solidFill>
              <a:srgbClr val="0033CC"/>
            </a:solidFill>
            <a:ln w="19050" algn="ctr">
              <a:solidFill>
                <a:srgbClr val="914B3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9</a:t>
              </a:r>
            </a:p>
          </p:txBody>
        </p:sp>
        <p:cxnSp>
          <p:nvCxnSpPr>
            <p:cNvPr id="24" name="Право съединение 23"/>
            <p:cNvCxnSpPr>
              <a:endCxn id="22" idx="7"/>
            </p:cNvCxnSpPr>
            <p:nvPr/>
          </p:nvCxnSpPr>
          <p:spPr bwMode="auto">
            <a:xfrm flipH="1">
              <a:off x="1252" y="2238"/>
              <a:ext cx="92" cy="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аво съединение 24"/>
            <p:cNvCxnSpPr>
              <a:endCxn id="23" idx="1"/>
            </p:cNvCxnSpPr>
            <p:nvPr/>
          </p:nvCxnSpPr>
          <p:spPr bwMode="auto">
            <a:xfrm>
              <a:off x="1566" y="2237"/>
              <a:ext cx="103" cy="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Овал 29"/>
            <p:cNvSpPr/>
            <p:nvPr/>
          </p:nvSpPr>
          <p:spPr bwMode="auto">
            <a:xfrm>
              <a:off x="3667" y="2021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25</a:t>
              </a:r>
            </a:p>
          </p:txBody>
        </p:sp>
        <p:cxnSp>
          <p:nvCxnSpPr>
            <p:cNvPr id="31" name="Право съединение 30"/>
            <p:cNvCxnSpPr>
              <a:stCxn id="16" idx="3"/>
              <a:endCxn id="30" idx="7"/>
            </p:cNvCxnSpPr>
            <p:nvPr/>
          </p:nvCxnSpPr>
          <p:spPr bwMode="auto">
            <a:xfrm flipH="1">
              <a:off x="3977" y="1799"/>
              <a:ext cx="92" cy="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Овал 70"/>
            <p:cNvSpPr/>
            <p:nvPr/>
          </p:nvSpPr>
          <p:spPr bwMode="auto">
            <a:xfrm>
              <a:off x="592" y="2933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72" name="Овал 71"/>
            <p:cNvSpPr/>
            <p:nvPr/>
          </p:nvSpPr>
          <p:spPr bwMode="auto">
            <a:xfrm>
              <a:off x="1277" y="2933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7</a:t>
              </a:r>
            </a:p>
          </p:txBody>
        </p:sp>
        <p:cxnSp>
          <p:nvCxnSpPr>
            <p:cNvPr id="73" name="Право съединение 72"/>
            <p:cNvCxnSpPr>
              <a:stCxn id="22" idx="3"/>
              <a:endCxn id="71" idx="7"/>
            </p:cNvCxnSpPr>
            <p:nvPr/>
          </p:nvCxnSpPr>
          <p:spPr bwMode="auto">
            <a:xfrm flipH="1">
              <a:off x="902" y="2716"/>
              <a:ext cx="93" cy="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аво съединение 73"/>
            <p:cNvCxnSpPr>
              <a:stCxn id="22" idx="5"/>
              <a:endCxn id="72" idx="1"/>
            </p:cNvCxnSpPr>
            <p:nvPr/>
          </p:nvCxnSpPr>
          <p:spPr bwMode="auto">
            <a:xfrm>
              <a:off x="1252" y="2716"/>
              <a:ext cx="78" cy="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Овал 76"/>
            <p:cNvSpPr/>
            <p:nvPr/>
          </p:nvSpPr>
          <p:spPr bwMode="auto">
            <a:xfrm>
              <a:off x="2344" y="2406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13</a:t>
              </a:r>
            </a:p>
          </p:txBody>
        </p:sp>
        <p:cxnSp>
          <p:nvCxnSpPr>
            <p:cNvPr id="78" name="Право съединение 77"/>
            <p:cNvCxnSpPr>
              <a:stCxn id="11" idx="3"/>
              <a:endCxn id="77" idx="7"/>
            </p:cNvCxnSpPr>
            <p:nvPr/>
          </p:nvCxnSpPr>
          <p:spPr bwMode="auto">
            <a:xfrm flipH="1">
              <a:off x="2654" y="2246"/>
              <a:ext cx="69" cy="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Овал 98"/>
            <p:cNvSpPr/>
            <p:nvPr/>
          </p:nvSpPr>
          <p:spPr bwMode="auto">
            <a:xfrm>
              <a:off x="2008" y="2933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11</a:t>
              </a:r>
            </a:p>
          </p:txBody>
        </p:sp>
        <p:cxnSp>
          <p:nvCxnSpPr>
            <p:cNvPr id="100" name="Право съединение 99"/>
            <p:cNvCxnSpPr>
              <a:stCxn id="77" idx="3"/>
              <a:endCxn id="99" idx="7"/>
            </p:cNvCxnSpPr>
            <p:nvPr/>
          </p:nvCxnSpPr>
          <p:spPr bwMode="auto">
            <a:xfrm flipH="1">
              <a:off x="2318" y="2716"/>
              <a:ext cx="79" cy="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Овал 104"/>
            <p:cNvSpPr/>
            <p:nvPr/>
          </p:nvSpPr>
          <p:spPr bwMode="auto">
            <a:xfrm>
              <a:off x="3299" y="2902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19</a:t>
              </a:r>
            </a:p>
          </p:txBody>
        </p:sp>
        <p:cxnSp>
          <p:nvCxnSpPr>
            <p:cNvPr id="106" name="Право съединение 105"/>
            <p:cNvCxnSpPr>
              <a:stCxn id="21" idx="5"/>
              <a:endCxn id="105" idx="1"/>
            </p:cNvCxnSpPr>
            <p:nvPr/>
          </p:nvCxnSpPr>
          <p:spPr bwMode="auto">
            <a:xfrm>
              <a:off x="3295" y="2716"/>
              <a:ext cx="57" cy="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539750" y="5589588"/>
            <a:ext cx="8208963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Изтрийте листо със стойност 9.</a:t>
            </a:r>
          </a:p>
          <a:p>
            <a:pPr>
              <a:spcBef>
                <a:spcPct val="50000"/>
              </a:spcBef>
            </a:pPr>
            <a:r>
              <a:rPr lang="bg-BG"/>
              <a:t>Резултат от </a:t>
            </a:r>
            <a:r>
              <a:rPr lang="en-US">
                <a:solidFill>
                  <a:srgbClr val="0033CC"/>
                </a:solidFill>
              </a:rPr>
              <a:t>preorder</a:t>
            </a:r>
            <a:r>
              <a:rPr lang="en-US"/>
              <a:t>: 20 10 8 6 4 7 15 13 11 18 19 30 25 40</a:t>
            </a:r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/>
          </p:cNvSpPr>
          <p:nvPr/>
        </p:nvSpPr>
        <p:spPr bwMode="auto">
          <a:xfrm>
            <a:off x="381000" y="355600"/>
            <a:ext cx="8382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bg-BG" sz="2800" b="1" cap="all" spc="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изтриване на елемент</a:t>
            </a:r>
            <a:br>
              <a:rPr lang="bg-BG" sz="2800" b="1" cap="all" spc="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</a:br>
            <a:endParaRPr lang="bg-BG" sz="2800" b="1" cap="all" spc="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5570" name="Group 34"/>
          <p:cNvGrpSpPr>
            <a:grpSpLocks/>
          </p:cNvGrpSpPr>
          <p:nvPr/>
        </p:nvGrpSpPr>
        <p:grpSpPr bwMode="auto">
          <a:xfrm>
            <a:off x="939800" y="1647825"/>
            <a:ext cx="6588130" cy="3584575"/>
            <a:chOff x="592" y="1038"/>
            <a:chExt cx="4150" cy="2258"/>
          </a:xfrm>
        </p:grpSpPr>
        <p:sp>
          <p:nvSpPr>
            <p:cNvPr id="8" name="Овал 7"/>
            <p:cNvSpPr/>
            <p:nvPr/>
          </p:nvSpPr>
          <p:spPr bwMode="auto">
            <a:xfrm>
              <a:off x="2791" y="1038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 dirty="0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9" name="Овал 8"/>
            <p:cNvSpPr/>
            <p:nvPr/>
          </p:nvSpPr>
          <p:spPr bwMode="auto">
            <a:xfrm>
              <a:off x="1787" y="1489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 bwMode="auto">
            <a:xfrm>
              <a:off x="1297" y="1936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8</a:t>
              </a:r>
            </a:p>
          </p:txBody>
        </p:sp>
        <p:sp>
          <p:nvSpPr>
            <p:cNvPr id="11" name="Овал 10"/>
            <p:cNvSpPr/>
            <p:nvPr/>
          </p:nvSpPr>
          <p:spPr bwMode="auto">
            <a:xfrm>
              <a:off x="2670" y="1936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15</a:t>
              </a:r>
            </a:p>
          </p:txBody>
        </p:sp>
        <p:cxnSp>
          <p:nvCxnSpPr>
            <p:cNvPr id="12" name="Право съединение 11"/>
            <p:cNvCxnSpPr>
              <a:stCxn id="8" idx="3"/>
              <a:endCxn id="9" idx="7"/>
            </p:cNvCxnSpPr>
            <p:nvPr/>
          </p:nvCxnSpPr>
          <p:spPr bwMode="auto">
            <a:xfrm flipH="1">
              <a:off x="2097" y="1348"/>
              <a:ext cx="747" cy="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аво съединение 12"/>
            <p:cNvCxnSpPr>
              <a:stCxn id="8" idx="5"/>
              <a:endCxn id="16" idx="1"/>
            </p:cNvCxnSpPr>
            <p:nvPr/>
          </p:nvCxnSpPr>
          <p:spPr bwMode="auto">
            <a:xfrm>
              <a:off x="3101" y="1348"/>
              <a:ext cx="968" cy="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аво съединение 13"/>
            <p:cNvCxnSpPr>
              <a:stCxn id="9" idx="3"/>
            </p:cNvCxnSpPr>
            <p:nvPr/>
          </p:nvCxnSpPr>
          <p:spPr bwMode="auto">
            <a:xfrm flipH="1">
              <a:off x="1566" y="1799"/>
              <a:ext cx="274" cy="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аво съединение 14"/>
            <p:cNvCxnSpPr>
              <a:stCxn id="9" idx="5"/>
              <a:endCxn id="11" idx="1"/>
            </p:cNvCxnSpPr>
            <p:nvPr/>
          </p:nvCxnSpPr>
          <p:spPr bwMode="auto">
            <a:xfrm>
              <a:off x="2097" y="1799"/>
              <a:ext cx="626" cy="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 bwMode="auto">
            <a:xfrm>
              <a:off x="4016" y="1489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30</a:t>
              </a:r>
            </a:p>
          </p:txBody>
        </p:sp>
        <p:sp>
          <p:nvSpPr>
            <p:cNvPr id="17" name="Овал 16"/>
            <p:cNvSpPr/>
            <p:nvPr/>
          </p:nvSpPr>
          <p:spPr bwMode="auto">
            <a:xfrm>
              <a:off x="4379" y="2021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40</a:t>
              </a:r>
            </a:p>
          </p:txBody>
        </p:sp>
        <p:cxnSp>
          <p:nvCxnSpPr>
            <p:cNvPr id="18" name="Право съединение 17"/>
            <p:cNvCxnSpPr>
              <a:stCxn id="16" idx="5"/>
              <a:endCxn id="17" idx="1"/>
            </p:cNvCxnSpPr>
            <p:nvPr/>
          </p:nvCxnSpPr>
          <p:spPr bwMode="auto">
            <a:xfrm>
              <a:off x="4326" y="1799"/>
              <a:ext cx="106" cy="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аво съединение 19"/>
            <p:cNvCxnSpPr>
              <a:stCxn id="11" idx="5"/>
              <a:endCxn id="21" idx="1"/>
            </p:cNvCxnSpPr>
            <p:nvPr/>
          </p:nvCxnSpPr>
          <p:spPr bwMode="auto">
            <a:xfrm>
              <a:off x="2980" y="2246"/>
              <a:ext cx="58" cy="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 bwMode="auto">
            <a:xfrm>
              <a:off x="2985" y="2406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18</a:t>
              </a:r>
            </a:p>
          </p:txBody>
        </p:sp>
        <p:sp>
          <p:nvSpPr>
            <p:cNvPr id="22" name="Овал 21"/>
            <p:cNvSpPr/>
            <p:nvPr/>
          </p:nvSpPr>
          <p:spPr bwMode="auto">
            <a:xfrm>
              <a:off x="942" y="2406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6</a:t>
              </a:r>
            </a:p>
          </p:txBody>
        </p:sp>
        <p:cxnSp>
          <p:nvCxnSpPr>
            <p:cNvPr id="24" name="Право съединение 23"/>
            <p:cNvCxnSpPr>
              <a:endCxn id="22" idx="7"/>
            </p:cNvCxnSpPr>
            <p:nvPr/>
          </p:nvCxnSpPr>
          <p:spPr bwMode="auto">
            <a:xfrm flipH="1">
              <a:off x="1252" y="2244"/>
              <a:ext cx="92" cy="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Овал 29"/>
            <p:cNvSpPr/>
            <p:nvPr/>
          </p:nvSpPr>
          <p:spPr bwMode="auto">
            <a:xfrm>
              <a:off x="3667" y="2021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25</a:t>
              </a:r>
            </a:p>
          </p:txBody>
        </p:sp>
        <p:cxnSp>
          <p:nvCxnSpPr>
            <p:cNvPr id="31" name="Право съединение 30"/>
            <p:cNvCxnSpPr>
              <a:stCxn id="16" idx="3"/>
              <a:endCxn id="30" idx="7"/>
            </p:cNvCxnSpPr>
            <p:nvPr/>
          </p:nvCxnSpPr>
          <p:spPr bwMode="auto">
            <a:xfrm flipH="1">
              <a:off x="3977" y="1799"/>
              <a:ext cx="92" cy="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Овал 70"/>
            <p:cNvSpPr/>
            <p:nvPr/>
          </p:nvSpPr>
          <p:spPr bwMode="auto">
            <a:xfrm>
              <a:off x="592" y="2933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72" name="Овал 71"/>
            <p:cNvSpPr/>
            <p:nvPr/>
          </p:nvSpPr>
          <p:spPr bwMode="auto">
            <a:xfrm>
              <a:off x="1277" y="2933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7</a:t>
              </a:r>
            </a:p>
          </p:txBody>
        </p:sp>
        <p:cxnSp>
          <p:nvCxnSpPr>
            <p:cNvPr id="73" name="Право съединение 72"/>
            <p:cNvCxnSpPr>
              <a:stCxn id="22" idx="3"/>
              <a:endCxn id="71" idx="7"/>
            </p:cNvCxnSpPr>
            <p:nvPr/>
          </p:nvCxnSpPr>
          <p:spPr bwMode="auto">
            <a:xfrm flipH="1">
              <a:off x="902" y="2716"/>
              <a:ext cx="93" cy="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аво съединение 73"/>
            <p:cNvCxnSpPr>
              <a:stCxn id="22" idx="5"/>
              <a:endCxn id="72" idx="1"/>
            </p:cNvCxnSpPr>
            <p:nvPr/>
          </p:nvCxnSpPr>
          <p:spPr bwMode="auto">
            <a:xfrm>
              <a:off x="1252" y="2716"/>
              <a:ext cx="78" cy="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Овал 76"/>
            <p:cNvSpPr/>
            <p:nvPr/>
          </p:nvSpPr>
          <p:spPr bwMode="auto">
            <a:xfrm>
              <a:off x="2344" y="2406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13</a:t>
              </a:r>
            </a:p>
          </p:txBody>
        </p:sp>
        <p:cxnSp>
          <p:nvCxnSpPr>
            <p:cNvPr id="78" name="Право съединение 77"/>
            <p:cNvCxnSpPr>
              <a:stCxn id="11" idx="3"/>
              <a:endCxn id="77" idx="7"/>
            </p:cNvCxnSpPr>
            <p:nvPr/>
          </p:nvCxnSpPr>
          <p:spPr bwMode="auto">
            <a:xfrm flipH="1">
              <a:off x="2654" y="2246"/>
              <a:ext cx="69" cy="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Овал 98"/>
            <p:cNvSpPr/>
            <p:nvPr/>
          </p:nvSpPr>
          <p:spPr bwMode="auto">
            <a:xfrm>
              <a:off x="2008" y="2933"/>
              <a:ext cx="418" cy="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11</a:t>
              </a:r>
            </a:p>
          </p:txBody>
        </p:sp>
        <p:cxnSp>
          <p:nvCxnSpPr>
            <p:cNvPr id="100" name="Право съединение 99"/>
            <p:cNvCxnSpPr>
              <a:stCxn id="77" idx="3"/>
              <a:endCxn id="99" idx="7"/>
            </p:cNvCxnSpPr>
            <p:nvPr/>
          </p:nvCxnSpPr>
          <p:spPr bwMode="auto">
            <a:xfrm flipH="1">
              <a:off x="2365" y="2716"/>
              <a:ext cx="32" cy="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Овал 104"/>
            <p:cNvSpPr>
              <a:spLocks noChangeArrowheads="1"/>
            </p:cNvSpPr>
            <p:nvPr/>
          </p:nvSpPr>
          <p:spPr bwMode="auto">
            <a:xfrm>
              <a:off x="3299" y="2902"/>
              <a:ext cx="363" cy="363"/>
            </a:xfrm>
            <a:prstGeom prst="ellipse">
              <a:avLst/>
            </a:prstGeom>
            <a:solidFill>
              <a:srgbClr val="0033CC"/>
            </a:solidFill>
            <a:ln w="19050" algn="ctr">
              <a:solidFill>
                <a:srgbClr val="914B3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19</a:t>
              </a:r>
            </a:p>
          </p:txBody>
        </p:sp>
        <p:cxnSp>
          <p:nvCxnSpPr>
            <p:cNvPr id="106" name="Право съединение 105"/>
            <p:cNvCxnSpPr>
              <a:stCxn id="21" idx="5"/>
              <a:endCxn id="105" idx="1"/>
            </p:cNvCxnSpPr>
            <p:nvPr/>
          </p:nvCxnSpPr>
          <p:spPr bwMode="auto">
            <a:xfrm>
              <a:off x="3295" y="2716"/>
              <a:ext cx="57" cy="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539750" y="5589588"/>
            <a:ext cx="8208963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dirty="0"/>
              <a:t>Изтрийте листо със стойност </a:t>
            </a:r>
            <a:r>
              <a:rPr lang="en-US" dirty="0"/>
              <a:t>1</a:t>
            </a:r>
            <a:r>
              <a:rPr lang="bg-BG" dirty="0"/>
              <a:t>9.</a:t>
            </a:r>
          </a:p>
          <a:p>
            <a:pPr>
              <a:spcBef>
                <a:spcPct val="50000"/>
              </a:spcBef>
            </a:pPr>
            <a:r>
              <a:rPr lang="bg-BG" dirty="0"/>
              <a:t>Резултат от </a:t>
            </a:r>
            <a:r>
              <a:rPr lang="en-US" dirty="0">
                <a:solidFill>
                  <a:srgbClr val="0033CC"/>
                </a:solidFill>
              </a:rPr>
              <a:t>preorder</a:t>
            </a:r>
            <a:r>
              <a:rPr lang="en-US" dirty="0"/>
              <a:t>: 20 10 8 6 4 7 15 13 11 18 30 25 40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563" name="Текстово поле 45"/>
          <p:cNvSpPr txBox="1">
            <a:spLocks noChangeArrowheads="1"/>
          </p:cNvSpPr>
          <p:nvPr/>
        </p:nvSpPr>
        <p:spPr bwMode="auto">
          <a:xfrm>
            <a:off x="468313" y="1916113"/>
            <a:ext cx="81359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Когато елементът има само ляв наследник – указателят на родителя му се пренасочва към левия наследник !</a:t>
            </a:r>
          </a:p>
        </p:txBody>
      </p:sp>
      <p:grpSp>
        <p:nvGrpSpPr>
          <p:cNvPr id="66564" name="Групиране 31"/>
          <p:cNvGrpSpPr>
            <a:grpSpLocks/>
          </p:cNvGrpSpPr>
          <p:nvPr/>
        </p:nvGrpSpPr>
        <p:grpSpPr bwMode="auto">
          <a:xfrm>
            <a:off x="149225" y="2319338"/>
            <a:ext cx="8447088" cy="4043362"/>
            <a:chOff x="149872" y="2319239"/>
            <a:chExt cx="8446105" cy="4043201"/>
          </a:xfrm>
        </p:grpSpPr>
        <p:sp>
          <p:nvSpPr>
            <p:cNvPr id="33" name="Овал 32"/>
            <p:cNvSpPr/>
            <p:nvPr/>
          </p:nvSpPr>
          <p:spPr bwMode="auto">
            <a:xfrm>
              <a:off x="4678483" y="2319239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2610211" y="3127244"/>
              <a:ext cx="649212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10</a:t>
              </a:r>
            </a:p>
          </p:txBody>
        </p:sp>
        <p:sp>
          <p:nvSpPr>
            <p:cNvPr id="35" name="Овал 34"/>
            <p:cNvSpPr/>
            <p:nvPr/>
          </p:nvSpPr>
          <p:spPr bwMode="auto">
            <a:xfrm>
              <a:off x="1602266" y="3928900"/>
              <a:ext cx="647625" cy="64767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8</a:t>
              </a: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4427687" y="3928900"/>
              <a:ext cx="649211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37" name="Право съединение 36"/>
            <p:cNvCxnSpPr>
              <a:stCxn id="33" idx="3"/>
              <a:endCxn id="34" idx="7"/>
            </p:cNvCxnSpPr>
            <p:nvPr/>
          </p:nvCxnSpPr>
          <p:spPr bwMode="auto">
            <a:xfrm flipH="1">
              <a:off x="3164184" y="2871667"/>
              <a:ext cx="1607950" cy="350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5"/>
              <a:endCxn id="41" idx="1"/>
            </p:cNvCxnSpPr>
            <p:nvPr/>
          </p:nvCxnSpPr>
          <p:spPr bwMode="auto">
            <a:xfrm>
              <a:off x="5230869" y="2871667"/>
              <a:ext cx="2063510" cy="350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4" idx="3"/>
            </p:cNvCxnSpPr>
            <p:nvPr/>
          </p:nvCxnSpPr>
          <p:spPr bwMode="auto">
            <a:xfrm flipH="1">
              <a:off x="2156238" y="3681260"/>
              <a:ext cx="549211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аво съединение 39"/>
            <p:cNvCxnSpPr>
              <a:stCxn id="34" idx="5"/>
              <a:endCxn id="36" idx="1"/>
            </p:cNvCxnSpPr>
            <p:nvPr/>
          </p:nvCxnSpPr>
          <p:spPr bwMode="auto">
            <a:xfrm>
              <a:off x="3164184" y="3681260"/>
              <a:ext cx="1358742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 bwMode="auto">
            <a:xfrm>
              <a:off x="7199140" y="3127244"/>
              <a:ext cx="649211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42" name="Овал 41"/>
            <p:cNvSpPr/>
            <p:nvPr/>
          </p:nvSpPr>
          <p:spPr bwMode="auto">
            <a:xfrm>
              <a:off x="7948352" y="4081294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43" name="Право съединение 42"/>
            <p:cNvCxnSpPr>
              <a:stCxn id="41" idx="5"/>
              <a:endCxn id="42" idx="1"/>
            </p:cNvCxnSpPr>
            <p:nvPr/>
          </p:nvCxnSpPr>
          <p:spPr bwMode="auto">
            <a:xfrm>
              <a:off x="7753112" y="3681260"/>
              <a:ext cx="290479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аво съединение 43"/>
            <p:cNvCxnSpPr>
              <a:stCxn id="36" idx="5"/>
              <a:endCxn id="45" idx="1"/>
            </p:cNvCxnSpPr>
            <p:nvPr/>
          </p:nvCxnSpPr>
          <p:spPr bwMode="auto">
            <a:xfrm>
              <a:off x="4981660" y="4481328"/>
              <a:ext cx="188891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 bwMode="auto">
            <a:xfrm>
              <a:off x="5076899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870513" y="4770241"/>
              <a:ext cx="649212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cxnSp>
          <p:nvCxnSpPr>
            <p:cNvPr id="49" name="Право съединение 48"/>
            <p:cNvCxnSpPr>
              <a:endCxn id="47" idx="7"/>
            </p:cNvCxnSpPr>
            <p:nvPr/>
          </p:nvCxnSpPr>
          <p:spPr bwMode="auto">
            <a:xfrm flipH="1">
              <a:off x="1424487" y="4481328"/>
              <a:ext cx="27301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 bwMode="auto">
            <a:xfrm>
              <a:off x="6481673" y="4081294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52" name="Право съединение 51"/>
            <p:cNvCxnSpPr>
              <a:stCxn id="41" idx="3"/>
              <a:endCxn id="51" idx="7"/>
            </p:cNvCxnSpPr>
            <p:nvPr/>
          </p:nvCxnSpPr>
          <p:spPr bwMode="auto">
            <a:xfrm flipH="1">
              <a:off x="7035646" y="3681260"/>
              <a:ext cx="258733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 bwMode="auto">
            <a:xfrm>
              <a:off x="149872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sp>
          <p:nvSpPr>
            <p:cNvPr id="54" name="Овал 53"/>
            <p:cNvSpPr/>
            <p:nvPr/>
          </p:nvSpPr>
          <p:spPr bwMode="auto">
            <a:xfrm>
              <a:off x="1560996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7</a:t>
              </a:r>
            </a:p>
          </p:txBody>
        </p:sp>
        <p:cxnSp>
          <p:nvCxnSpPr>
            <p:cNvPr id="55" name="Право съединение 54"/>
            <p:cNvCxnSpPr>
              <a:stCxn id="47" idx="3"/>
              <a:endCxn id="53" idx="7"/>
            </p:cNvCxnSpPr>
            <p:nvPr/>
          </p:nvCxnSpPr>
          <p:spPr bwMode="auto">
            <a:xfrm flipH="1">
              <a:off x="702258" y="5324256"/>
              <a:ext cx="263494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аво съединение 55"/>
            <p:cNvCxnSpPr>
              <a:stCxn id="47" idx="5"/>
              <a:endCxn id="54" idx="1"/>
            </p:cNvCxnSpPr>
            <p:nvPr/>
          </p:nvCxnSpPr>
          <p:spPr bwMode="auto">
            <a:xfrm>
              <a:off x="1424487" y="5324256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 bwMode="auto">
            <a:xfrm>
              <a:off x="3756252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58" name="Право съединение 57"/>
            <p:cNvCxnSpPr>
              <a:stCxn id="36" idx="3"/>
              <a:endCxn id="57" idx="7"/>
            </p:cNvCxnSpPr>
            <p:nvPr/>
          </p:nvCxnSpPr>
          <p:spPr bwMode="auto">
            <a:xfrm flipH="1">
              <a:off x="4308638" y="4481328"/>
              <a:ext cx="21428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Овал 58"/>
            <p:cNvSpPr/>
            <p:nvPr/>
          </p:nvSpPr>
          <p:spPr bwMode="auto">
            <a:xfrm>
              <a:off x="3065771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cxnSp>
          <p:nvCxnSpPr>
            <p:cNvPr id="60" name="Право съединение 59"/>
            <p:cNvCxnSpPr>
              <a:stCxn id="57" idx="3"/>
              <a:endCxn id="59" idx="7"/>
            </p:cNvCxnSpPr>
            <p:nvPr/>
          </p:nvCxnSpPr>
          <p:spPr bwMode="auto">
            <a:xfrm flipH="1">
              <a:off x="3619743" y="5324256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723" name="Текстово поле 45"/>
          <p:cNvSpPr txBox="1">
            <a:spLocks noChangeArrowheads="1"/>
          </p:cNvSpPr>
          <p:nvPr/>
        </p:nvSpPr>
        <p:spPr bwMode="auto">
          <a:xfrm>
            <a:off x="468313" y="1916113"/>
            <a:ext cx="81359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Когато елементът има само ляв наследник – указателят на родителя му се пренасочва към левия наследник !</a:t>
            </a:r>
          </a:p>
        </p:txBody>
      </p:sp>
      <p:grpSp>
        <p:nvGrpSpPr>
          <p:cNvPr id="30724" name="Групиране 31"/>
          <p:cNvGrpSpPr>
            <a:grpSpLocks/>
          </p:cNvGrpSpPr>
          <p:nvPr/>
        </p:nvGrpSpPr>
        <p:grpSpPr bwMode="auto">
          <a:xfrm>
            <a:off x="149225" y="2317750"/>
            <a:ext cx="8447088" cy="4043363"/>
            <a:chOff x="149872" y="2319239"/>
            <a:chExt cx="8446105" cy="4043201"/>
          </a:xfrm>
        </p:grpSpPr>
        <p:sp>
          <p:nvSpPr>
            <p:cNvPr id="33" name="Овал 32"/>
            <p:cNvSpPr/>
            <p:nvPr/>
          </p:nvSpPr>
          <p:spPr bwMode="auto">
            <a:xfrm>
              <a:off x="4678483" y="2319239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2610211" y="3127245"/>
              <a:ext cx="649212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10</a:t>
              </a: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4427687" y="3928900"/>
              <a:ext cx="649211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37" name="Право съединение 36"/>
            <p:cNvCxnSpPr>
              <a:stCxn id="33" idx="3"/>
              <a:endCxn id="34" idx="7"/>
            </p:cNvCxnSpPr>
            <p:nvPr/>
          </p:nvCxnSpPr>
          <p:spPr bwMode="auto">
            <a:xfrm flipH="1">
              <a:off x="3164184" y="2871667"/>
              <a:ext cx="160795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5"/>
              <a:endCxn id="41" idx="1"/>
            </p:cNvCxnSpPr>
            <p:nvPr/>
          </p:nvCxnSpPr>
          <p:spPr bwMode="auto">
            <a:xfrm>
              <a:off x="5230869" y="2871667"/>
              <a:ext cx="206351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4" idx="3"/>
              <a:endCxn id="47" idx="7"/>
            </p:cNvCxnSpPr>
            <p:nvPr/>
          </p:nvCxnSpPr>
          <p:spPr bwMode="auto">
            <a:xfrm flipH="1">
              <a:off x="1424487" y="3681259"/>
              <a:ext cx="1280963" cy="1184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аво съединение 39"/>
            <p:cNvCxnSpPr>
              <a:stCxn id="34" idx="5"/>
              <a:endCxn id="36" idx="1"/>
            </p:cNvCxnSpPr>
            <p:nvPr/>
          </p:nvCxnSpPr>
          <p:spPr bwMode="auto">
            <a:xfrm>
              <a:off x="3164184" y="3681259"/>
              <a:ext cx="1358742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 bwMode="auto">
            <a:xfrm>
              <a:off x="7199140" y="3127245"/>
              <a:ext cx="649211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42" name="Овал 41"/>
            <p:cNvSpPr/>
            <p:nvPr/>
          </p:nvSpPr>
          <p:spPr bwMode="auto">
            <a:xfrm>
              <a:off x="7948352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43" name="Право съединение 42"/>
            <p:cNvCxnSpPr>
              <a:stCxn id="41" idx="5"/>
              <a:endCxn id="42" idx="1"/>
            </p:cNvCxnSpPr>
            <p:nvPr/>
          </p:nvCxnSpPr>
          <p:spPr bwMode="auto">
            <a:xfrm>
              <a:off x="7753112" y="3681259"/>
              <a:ext cx="290479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аво съединение 43"/>
            <p:cNvCxnSpPr>
              <a:stCxn id="36" idx="5"/>
              <a:endCxn id="45" idx="1"/>
            </p:cNvCxnSpPr>
            <p:nvPr/>
          </p:nvCxnSpPr>
          <p:spPr bwMode="auto">
            <a:xfrm>
              <a:off x="4981660" y="4481327"/>
              <a:ext cx="188891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 bwMode="auto">
            <a:xfrm>
              <a:off x="5076899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870513" y="4770241"/>
              <a:ext cx="649212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sp>
          <p:nvSpPr>
            <p:cNvPr id="51" name="Овал 50"/>
            <p:cNvSpPr/>
            <p:nvPr/>
          </p:nvSpPr>
          <p:spPr bwMode="auto">
            <a:xfrm>
              <a:off x="6481673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52" name="Право съединение 51"/>
            <p:cNvCxnSpPr>
              <a:stCxn id="41" idx="3"/>
              <a:endCxn id="51" idx="7"/>
            </p:cNvCxnSpPr>
            <p:nvPr/>
          </p:nvCxnSpPr>
          <p:spPr bwMode="auto">
            <a:xfrm flipH="1">
              <a:off x="7035646" y="3681259"/>
              <a:ext cx="258733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 bwMode="auto">
            <a:xfrm>
              <a:off x="149872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sp>
          <p:nvSpPr>
            <p:cNvPr id="54" name="Овал 53"/>
            <p:cNvSpPr/>
            <p:nvPr/>
          </p:nvSpPr>
          <p:spPr bwMode="auto">
            <a:xfrm>
              <a:off x="1560996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7</a:t>
              </a:r>
            </a:p>
          </p:txBody>
        </p:sp>
        <p:cxnSp>
          <p:nvCxnSpPr>
            <p:cNvPr id="55" name="Право съединение 54"/>
            <p:cNvCxnSpPr>
              <a:stCxn id="47" idx="3"/>
              <a:endCxn id="53" idx="7"/>
            </p:cNvCxnSpPr>
            <p:nvPr/>
          </p:nvCxnSpPr>
          <p:spPr bwMode="auto">
            <a:xfrm flipH="1">
              <a:off x="702258" y="5324257"/>
              <a:ext cx="263494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аво съединение 55"/>
            <p:cNvCxnSpPr>
              <a:stCxn id="47" idx="5"/>
              <a:endCxn id="54" idx="1"/>
            </p:cNvCxnSpPr>
            <p:nvPr/>
          </p:nvCxnSpPr>
          <p:spPr bwMode="auto">
            <a:xfrm>
              <a:off x="1424487" y="5324257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 bwMode="auto">
            <a:xfrm>
              <a:off x="3756252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58" name="Право съединение 57"/>
            <p:cNvCxnSpPr>
              <a:stCxn id="36" idx="3"/>
              <a:endCxn id="57" idx="7"/>
            </p:cNvCxnSpPr>
            <p:nvPr/>
          </p:nvCxnSpPr>
          <p:spPr bwMode="auto">
            <a:xfrm flipH="1">
              <a:off x="4308638" y="4481327"/>
              <a:ext cx="21428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Овал 58"/>
            <p:cNvSpPr/>
            <p:nvPr/>
          </p:nvSpPr>
          <p:spPr bwMode="auto">
            <a:xfrm>
              <a:off x="3065771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cxnSp>
          <p:nvCxnSpPr>
            <p:cNvPr id="60" name="Право съединение 59"/>
            <p:cNvCxnSpPr>
              <a:stCxn id="57" idx="3"/>
              <a:endCxn id="59" idx="7"/>
            </p:cNvCxnSpPr>
            <p:nvPr/>
          </p:nvCxnSpPr>
          <p:spPr bwMode="auto">
            <a:xfrm flipH="1">
              <a:off x="3619743" y="5324257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747" name="Текстово поле 45"/>
          <p:cNvSpPr txBox="1">
            <a:spLocks noChangeArrowheads="1"/>
          </p:cNvSpPr>
          <p:nvPr/>
        </p:nvSpPr>
        <p:spPr bwMode="auto">
          <a:xfrm>
            <a:off x="468313" y="1916113"/>
            <a:ext cx="81359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Когато елементът има само ляв наследник – указателят на родителя му се пренасочва към левия наследник !</a:t>
            </a:r>
          </a:p>
        </p:txBody>
      </p:sp>
      <p:grpSp>
        <p:nvGrpSpPr>
          <p:cNvPr id="31748" name="Групиране 31"/>
          <p:cNvGrpSpPr>
            <a:grpSpLocks/>
          </p:cNvGrpSpPr>
          <p:nvPr/>
        </p:nvGrpSpPr>
        <p:grpSpPr bwMode="auto">
          <a:xfrm>
            <a:off x="149225" y="2317750"/>
            <a:ext cx="8447088" cy="4043363"/>
            <a:chOff x="149872" y="2319239"/>
            <a:chExt cx="8446105" cy="4043201"/>
          </a:xfrm>
        </p:grpSpPr>
        <p:sp>
          <p:nvSpPr>
            <p:cNvPr id="33" name="Овал 32"/>
            <p:cNvSpPr/>
            <p:nvPr/>
          </p:nvSpPr>
          <p:spPr bwMode="auto">
            <a:xfrm>
              <a:off x="4678483" y="2319239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2610211" y="3127245"/>
              <a:ext cx="649212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10</a:t>
              </a: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4427687" y="3928900"/>
              <a:ext cx="649211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37" name="Право съединение 36"/>
            <p:cNvCxnSpPr>
              <a:stCxn id="33" idx="3"/>
              <a:endCxn id="34" idx="7"/>
            </p:cNvCxnSpPr>
            <p:nvPr/>
          </p:nvCxnSpPr>
          <p:spPr bwMode="auto">
            <a:xfrm flipH="1">
              <a:off x="3164184" y="2871667"/>
              <a:ext cx="160795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5"/>
              <a:endCxn id="41" idx="1"/>
            </p:cNvCxnSpPr>
            <p:nvPr/>
          </p:nvCxnSpPr>
          <p:spPr bwMode="auto">
            <a:xfrm>
              <a:off x="5230869" y="2871667"/>
              <a:ext cx="206351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4" idx="3"/>
              <a:endCxn id="47" idx="7"/>
            </p:cNvCxnSpPr>
            <p:nvPr/>
          </p:nvCxnSpPr>
          <p:spPr bwMode="auto">
            <a:xfrm flipH="1">
              <a:off x="1424487" y="3681259"/>
              <a:ext cx="1280963" cy="484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аво съединение 39"/>
            <p:cNvCxnSpPr>
              <a:stCxn id="34" idx="5"/>
              <a:endCxn id="36" idx="1"/>
            </p:cNvCxnSpPr>
            <p:nvPr/>
          </p:nvCxnSpPr>
          <p:spPr bwMode="auto">
            <a:xfrm>
              <a:off x="3164184" y="3681259"/>
              <a:ext cx="1358742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 bwMode="auto">
            <a:xfrm>
              <a:off x="7199140" y="3127245"/>
              <a:ext cx="649211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42" name="Овал 41"/>
            <p:cNvSpPr/>
            <p:nvPr/>
          </p:nvSpPr>
          <p:spPr bwMode="auto">
            <a:xfrm>
              <a:off x="7948352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43" name="Право съединение 42"/>
            <p:cNvCxnSpPr>
              <a:stCxn id="41" idx="5"/>
              <a:endCxn id="42" idx="1"/>
            </p:cNvCxnSpPr>
            <p:nvPr/>
          </p:nvCxnSpPr>
          <p:spPr bwMode="auto">
            <a:xfrm>
              <a:off x="7753112" y="3681259"/>
              <a:ext cx="290479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аво съединение 43"/>
            <p:cNvCxnSpPr>
              <a:stCxn id="36" idx="5"/>
              <a:endCxn id="45" idx="1"/>
            </p:cNvCxnSpPr>
            <p:nvPr/>
          </p:nvCxnSpPr>
          <p:spPr bwMode="auto">
            <a:xfrm>
              <a:off x="4981660" y="4481327"/>
              <a:ext cx="188891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 bwMode="auto">
            <a:xfrm>
              <a:off x="5076899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870513" y="4070182"/>
              <a:ext cx="649212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sp>
          <p:nvSpPr>
            <p:cNvPr id="51" name="Овал 50"/>
            <p:cNvSpPr/>
            <p:nvPr/>
          </p:nvSpPr>
          <p:spPr bwMode="auto">
            <a:xfrm>
              <a:off x="6481673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52" name="Право съединение 51"/>
            <p:cNvCxnSpPr>
              <a:stCxn id="41" idx="3"/>
              <a:endCxn id="51" idx="7"/>
            </p:cNvCxnSpPr>
            <p:nvPr/>
          </p:nvCxnSpPr>
          <p:spPr bwMode="auto">
            <a:xfrm flipH="1">
              <a:off x="7035646" y="3681259"/>
              <a:ext cx="258733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 bwMode="auto">
            <a:xfrm>
              <a:off x="149872" y="501470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sp>
          <p:nvSpPr>
            <p:cNvPr id="54" name="Овал 53"/>
            <p:cNvSpPr/>
            <p:nvPr/>
          </p:nvSpPr>
          <p:spPr bwMode="auto">
            <a:xfrm>
              <a:off x="1560996" y="501470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7</a:t>
              </a:r>
            </a:p>
          </p:txBody>
        </p:sp>
        <p:cxnSp>
          <p:nvCxnSpPr>
            <p:cNvPr id="55" name="Право съединение 54"/>
            <p:cNvCxnSpPr>
              <a:stCxn id="47" idx="3"/>
              <a:endCxn id="53" idx="7"/>
            </p:cNvCxnSpPr>
            <p:nvPr/>
          </p:nvCxnSpPr>
          <p:spPr bwMode="auto">
            <a:xfrm flipH="1">
              <a:off x="702258" y="4622610"/>
              <a:ext cx="263494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аво съединение 55"/>
            <p:cNvCxnSpPr>
              <a:stCxn id="47" idx="5"/>
              <a:endCxn id="54" idx="1"/>
            </p:cNvCxnSpPr>
            <p:nvPr/>
          </p:nvCxnSpPr>
          <p:spPr bwMode="auto">
            <a:xfrm>
              <a:off x="1424487" y="4622610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 bwMode="auto">
            <a:xfrm>
              <a:off x="3756252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58" name="Право съединение 57"/>
            <p:cNvCxnSpPr>
              <a:stCxn id="36" idx="3"/>
              <a:endCxn id="57" idx="7"/>
            </p:cNvCxnSpPr>
            <p:nvPr/>
          </p:nvCxnSpPr>
          <p:spPr bwMode="auto">
            <a:xfrm flipH="1">
              <a:off x="4308638" y="4481327"/>
              <a:ext cx="21428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Овал 58"/>
            <p:cNvSpPr/>
            <p:nvPr/>
          </p:nvSpPr>
          <p:spPr bwMode="auto">
            <a:xfrm>
              <a:off x="3065771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cxnSp>
          <p:nvCxnSpPr>
            <p:cNvPr id="60" name="Право съединение 59"/>
            <p:cNvCxnSpPr>
              <a:stCxn id="57" idx="3"/>
              <a:endCxn id="59" idx="7"/>
            </p:cNvCxnSpPr>
            <p:nvPr/>
          </p:nvCxnSpPr>
          <p:spPr bwMode="auto">
            <a:xfrm flipH="1">
              <a:off x="3619743" y="5324257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771" name="Текстово поле 4"/>
          <p:cNvSpPr txBox="1">
            <a:spLocks noChangeArrowheads="1"/>
          </p:cNvSpPr>
          <p:nvPr/>
        </p:nvSpPr>
        <p:spPr bwMode="auto">
          <a:xfrm>
            <a:off x="323850" y="1731963"/>
            <a:ext cx="8424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Аналогичен е случаят, когато има само десен наследник.</a:t>
            </a:r>
          </a:p>
        </p:txBody>
      </p:sp>
      <p:sp>
        <p:nvSpPr>
          <p:cNvPr id="32772" name="Текстово поле 5"/>
          <p:cNvSpPr txBox="1">
            <a:spLocks noChangeArrowheads="1"/>
          </p:cNvSpPr>
          <p:nvPr/>
        </p:nvSpPr>
        <p:spPr bwMode="auto">
          <a:xfrm>
            <a:off x="323850" y="2101850"/>
            <a:ext cx="8424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Какво трябва да имаме предвид, когато пренасочваме левия и десния указател на родителя? </a:t>
            </a:r>
          </a:p>
        </p:txBody>
      </p:sp>
      <p:grpSp>
        <p:nvGrpSpPr>
          <p:cNvPr id="38" name="Групиране 37"/>
          <p:cNvGrpSpPr>
            <a:grpSpLocks/>
          </p:cNvGrpSpPr>
          <p:nvPr/>
        </p:nvGrpSpPr>
        <p:grpSpPr bwMode="auto">
          <a:xfrm>
            <a:off x="944563" y="2949575"/>
            <a:ext cx="2616200" cy="2411413"/>
            <a:chOff x="1026413" y="3603625"/>
            <a:chExt cx="2616200" cy="2411976"/>
          </a:xfrm>
        </p:grpSpPr>
        <p:sp>
          <p:nvSpPr>
            <p:cNvPr id="7" name="Овал 6"/>
            <p:cNvSpPr/>
            <p:nvPr/>
          </p:nvSpPr>
          <p:spPr bwMode="auto">
            <a:xfrm>
              <a:off x="1697925" y="3603625"/>
              <a:ext cx="649288" cy="647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16</a:t>
              </a:r>
            </a:p>
          </p:txBody>
        </p:sp>
        <p:cxnSp>
          <p:nvCxnSpPr>
            <p:cNvPr id="8" name="Право съединение 7"/>
            <p:cNvCxnSpPr>
              <a:stCxn id="7" idx="5"/>
              <a:endCxn id="9" idx="1"/>
            </p:cNvCxnSpPr>
            <p:nvPr/>
          </p:nvCxnSpPr>
          <p:spPr bwMode="auto">
            <a:xfrm>
              <a:off x="2251963" y="4156204"/>
              <a:ext cx="188912" cy="384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Овал 8"/>
            <p:cNvSpPr/>
            <p:nvPr/>
          </p:nvSpPr>
          <p:spPr bwMode="auto">
            <a:xfrm>
              <a:off x="2347213" y="4445196"/>
              <a:ext cx="647700" cy="647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10" name="Овал 9"/>
            <p:cNvSpPr/>
            <p:nvPr/>
          </p:nvSpPr>
          <p:spPr bwMode="auto">
            <a:xfrm>
              <a:off x="1026413" y="4445196"/>
              <a:ext cx="647700" cy="64785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11" name="Право съединение 10"/>
            <p:cNvCxnSpPr>
              <a:stCxn id="7" idx="3"/>
              <a:endCxn id="10" idx="7"/>
            </p:cNvCxnSpPr>
            <p:nvPr/>
          </p:nvCxnSpPr>
          <p:spPr bwMode="auto">
            <a:xfrm flipH="1">
              <a:off x="1578863" y="4156204"/>
              <a:ext cx="214312" cy="384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/>
            <p:cNvSpPr/>
            <p:nvPr/>
          </p:nvSpPr>
          <p:spPr bwMode="auto">
            <a:xfrm>
              <a:off x="1824925" y="5367750"/>
              <a:ext cx="647700" cy="647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14</a:t>
              </a:r>
            </a:p>
          </p:txBody>
        </p:sp>
        <p:cxnSp>
          <p:nvCxnSpPr>
            <p:cNvPr id="13" name="Право съединение 12"/>
            <p:cNvCxnSpPr>
              <a:stCxn id="10" idx="5"/>
              <a:endCxn id="12" idx="1"/>
            </p:cNvCxnSpPr>
            <p:nvPr/>
          </p:nvCxnSpPr>
          <p:spPr bwMode="auto">
            <a:xfrm>
              <a:off x="1578863" y="4997775"/>
              <a:ext cx="339725" cy="465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/>
            <p:cNvSpPr/>
            <p:nvPr/>
          </p:nvSpPr>
          <p:spPr bwMode="auto">
            <a:xfrm>
              <a:off x="2994913" y="5335992"/>
              <a:ext cx="647700" cy="6494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19</a:t>
              </a:r>
            </a:p>
          </p:txBody>
        </p:sp>
        <p:cxnSp>
          <p:nvCxnSpPr>
            <p:cNvPr id="15" name="Право съединение 14"/>
            <p:cNvCxnSpPr>
              <a:stCxn id="9" idx="5"/>
              <a:endCxn id="14" idx="1"/>
            </p:cNvCxnSpPr>
            <p:nvPr/>
          </p:nvCxnSpPr>
          <p:spPr bwMode="auto">
            <a:xfrm>
              <a:off x="2899663" y="4999364"/>
              <a:ext cx="190500" cy="431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Групиране 38"/>
          <p:cNvGrpSpPr>
            <a:grpSpLocks/>
          </p:cNvGrpSpPr>
          <p:nvPr/>
        </p:nvGrpSpPr>
        <p:grpSpPr bwMode="auto">
          <a:xfrm>
            <a:off x="5478463" y="2743200"/>
            <a:ext cx="2616200" cy="2411413"/>
            <a:chOff x="5340176" y="3573016"/>
            <a:chExt cx="2616200" cy="2411976"/>
          </a:xfrm>
        </p:grpSpPr>
        <p:sp>
          <p:nvSpPr>
            <p:cNvPr id="29" name="Овал 28"/>
            <p:cNvSpPr/>
            <p:nvPr/>
          </p:nvSpPr>
          <p:spPr bwMode="auto">
            <a:xfrm>
              <a:off x="6011688" y="3573016"/>
              <a:ext cx="649288" cy="647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16</a:t>
              </a:r>
            </a:p>
          </p:txBody>
        </p:sp>
        <p:cxnSp>
          <p:nvCxnSpPr>
            <p:cNvPr id="30" name="Право съединение 29"/>
            <p:cNvCxnSpPr>
              <a:stCxn id="29" idx="5"/>
              <a:endCxn id="31" idx="1"/>
            </p:cNvCxnSpPr>
            <p:nvPr/>
          </p:nvCxnSpPr>
          <p:spPr bwMode="auto">
            <a:xfrm>
              <a:off x="6565726" y="4125595"/>
              <a:ext cx="188912" cy="384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 bwMode="auto">
            <a:xfrm>
              <a:off x="6660976" y="4414587"/>
              <a:ext cx="647700" cy="64785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32" name="Овал 31"/>
            <p:cNvSpPr/>
            <p:nvPr/>
          </p:nvSpPr>
          <p:spPr bwMode="auto">
            <a:xfrm>
              <a:off x="5340176" y="4414587"/>
              <a:ext cx="647700" cy="647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33" name="Право съединение 32"/>
            <p:cNvCxnSpPr>
              <a:stCxn id="29" idx="3"/>
              <a:endCxn id="32" idx="7"/>
            </p:cNvCxnSpPr>
            <p:nvPr/>
          </p:nvCxnSpPr>
          <p:spPr bwMode="auto">
            <a:xfrm flipH="1">
              <a:off x="5892626" y="4125595"/>
              <a:ext cx="214312" cy="384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Овал 33"/>
            <p:cNvSpPr/>
            <p:nvPr/>
          </p:nvSpPr>
          <p:spPr bwMode="auto">
            <a:xfrm>
              <a:off x="6138688" y="5337141"/>
              <a:ext cx="647700" cy="647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14</a:t>
              </a:r>
            </a:p>
          </p:txBody>
        </p:sp>
        <p:cxnSp>
          <p:nvCxnSpPr>
            <p:cNvPr id="35" name="Право съединение 34"/>
            <p:cNvCxnSpPr>
              <a:stCxn id="32" idx="5"/>
              <a:endCxn id="34" idx="1"/>
            </p:cNvCxnSpPr>
            <p:nvPr/>
          </p:nvCxnSpPr>
          <p:spPr bwMode="auto">
            <a:xfrm>
              <a:off x="5892626" y="4967166"/>
              <a:ext cx="339725" cy="465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Овал 35"/>
            <p:cNvSpPr/>
            <p:nvPr/>
          </p:nvSpPr>
          <p:spPr bwMode="auto">
            <a:xfrm>
              <a:off x="7308676" y="5305383"/>
              <a:ext cx="647700" cy="6494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19</a:t>
              </a:r>
            </a:p>
          </p:txBody>
        </p:sp>
        <p:cxnSp>
          <p:nvCxnSpPr>
            <p:cNvPr id="37" name="Право съединение 36"/>
            <p:cNvCxnSpPr>
              <a:stCxn id="31" idx="5"/>
              <a:endCxn id="36" idx="1"/>
            </p:cNvCxnSpPr>
            <p:nvPr/>
          </p:nvCxnSpPr>
          <p:spPr bwMode="auto">
            <a:xfrm>
              <a:off x="7213426" y="4968755"/>
              <a:ext cx="190500" cy="431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Свободна форма 41"/>
          <p:cNvSpPr/>
          <p:nvPr/>
        </p:nvSpPr>
        <p:spPr>
          <a:xfrm>
            <a:off x="6810375" y="3016250"/>
            <a:ext cx="1074738" cy="1490663"/>
          </a:xfrm>
          <a:custGeom>
            <a:avLst/>
            <a:gdLst>
              <a:gd name="connsiteX0" fmla="*/ 0 w 1226922"/>
              <a:gd name="connsiteY0" fmla="*/ 0 h 1544641"/>
              <a:gd name="connsiteX1" fmla="*/ 1146412 w 1226922"/>
              <a:gd name="connsiteY1" fmla="*/ 272955 h 1544641"/>
              <a:gd name="connsiteX2" fmla="*/ 1132764 w 1226922"/>
              <a:gd name="connsiteY2" fmla="*/ 1433015 h 1544641"/>
              <a:gd name="connsiteX3" fmla="*/ 1146412 w 1226922"/>
              <a:gd name="connsiteY3" fmla="*/ 1433015 h 154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922" h="1544641">
                <a:moveTo>
                  <a:pt x="0" y="0"/>
                </a:moveTo>
                <a:cubicBezTo>
                  <a:pt x="478809" y="17059"/>
                  <a:pt x="957618" y="34119"/>
                  <a:pt x="1146412" y="272955"/>
                </a:cubicBezTo>
                <a:cubicBezTo>
                  <a:pt x="1335206" y="511791"/>
                  <a:pt x="1132764" y="1239672"/>
                  <a:pt x="1132764" y="1433015"/>
                </a:cubicBezTo>
                <a:cubicBezTo>
                  <a:pt x="1132764" y="1626358"/>
                  <a:pt x="1139588" y="1529686"/>
                  <a:pt x="1146412" y="1433015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g-BG"/>
          </a:p>
        </p:txBody>
      </p:sp>
      <p:cxnSp>
        <p:nvCxnSpPr>
          <p:cNvPr id="46" name="Право съединение 45"/>
          <p:cNvCxnSpPr/>
          <p:nvPr/>
        </p:nvCxnSpPr>
        <p:spPr>
          <a:xfrm>
            <a:off x="1939925" y="3694113"/>
            <a:ext cx="0" cy="90011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Текстово поле 50"/>
          <p:cNvSpPr txBox="1">
            <a:spLocks noChangeArrowheads="1"/>
          </p:cNvSpPr>
          <p:nvPr/>
        </p:nvSpPr>
        <p:spPr bwMode="auto">
          <a:xfrm>
            <a:off x="468313" y="5589588"/>
            <a:ext cx="381635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В този случай се пренасочва </a:t>
            </a:r>
            <a:r>
              <a:rPr lang="bg-BG">
                <a:solidFill>
                  <a:srgbClr val="FF0000"/>
                </a:solidFill>
              </a:rPr>
              <a:t>левия</a:t>
            </a:r>
            <a:r>
              <a:rPr lang="bg-BG"/>
              <a:t> указател  на възела със стойност 16</a:t>
            </a:r>
          </a:p>
        </p:txBody>
      </p:sp>
      <p:sp>
        <p:nvSpPr>
          <p:cNvPr id="52" name="Текстово поле 51"/>
          <p:cNvSpPr txBox="1">
            <a:spLocks noChangeArrowheads="1"/>
          </p:cNvSpPr>
          <p:nvPr/>
        </p:nvSpPr>
        <p:spPr bwMode="auto">
          <a:xfrm>
            <a:off x="4795838" y="5611813"/>
            <a:ext cx="3816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А в този се пренасочва </a:t>
            </a:r>
            <a:r>
              <a:rPr lang="bg-BG">
                <a:solidFill>
                  <a:srgbClr val="FF0000"/>
                </a:solidFill>
              </a:rPr>
              <a:t>десния</a:t>
            </a:r>
            <a:r>
              <a:rPr lang="bg-BG"/>
              <a:t> указател  на възела със стойност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797" name="Текстово поле 7"/>
          <p:cNvSpPr txBox="1">
            <a:spLocks noChangeArrowheads="1"/>
          </p:cNvSpPr>
          <p:nvPr/>
        </p:nvSpPr>
        <p:spPr bwMode="auto">
          <a:xfrm>
            <a:off x="539750" y="1844675"/>
            <a:ext cx="7848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Допишете процедурата </a:t>
            </a:r>
            <a:r>
              <a:rPr lang="en-US">
                <a:solidFill>
                  <a:srgbClr val="FF0000"/>
                </a:solidFill>
              </a:rPr>
              <a:t>trie</a:t>
            </a:r>
            <a:r>
              <a:rPr lang="en-US"/>
              <a:t> </a:t>
            </a:r>
            <a:r>
              <a:rPr lang="bg-BG"/>
              <a:t>със случаите</a:t>
            </a:r>
          </a:p>
          <a:p>
            <a:pPr>
              <a:buFontTx/>
              <a:buChar char="-"/>
            </a:pPr>
            <a:r>
              <a:rPr lang="bg-BG"/>
              <a:t> само ляв наследник</a:t>
            </a:r>
          </a:p>
          <a:p>
            <a:pPr>
              <a:buFontTx/>
              <a:buChar char="-"/>
            </a:pPr>
            <a:r>
              <a:rPr lang="bg-BG"/>
              <a:t> само десен наследник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381000" y="1719263"/>
            <a:ext cx="3470275" cy="4406900"/>
          </a:xfrm>
        </p:spPr>
        <p:txBody>
          <a:bodyPr>
            <a:normAutofit fontScale="92500"/>
          </a:bodyPr>
          <a:lstStyle/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bg-BG" dirty="0" smtClean="0"/>
              <a:t>Даден е следния код:</a:t>
            </a: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a, b;</a:t>
            </a: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*p, *q;</a:t>
            </a: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	a=10;</a:t>
            </a: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	p=&amp;a;</a:t>
            </a: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	q=&amp;b;</a:t>
            </a: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	*q=*(&amp;a);</a:t>
            </a: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	*p=12;</a:t>
            </a: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&lt;&lt;a&lt;&lt;</a:t>
            </a:r>
            <a:r>
              <a:rPr lang="en-US" dirty="0" err="1">
                <a:solidFill>
                  <a:srgbClr val="0070C0"/>
                </a:solidFill>
              </a:rPr>
              <a:t>endl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&lt;&lt;b&lt;&lt;</a:t>
            </a:r>
            <a:r>
              <a:rPr lang="en-US" dirty="0" err="1">
                <a:solidFill>
                  <a:srgbClr val="0070C0"/>
                </a:solidFill>
              </a:rPr>
              <a:t>endl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bg-BG" dirty="0" smtClean="0">
                <a:solidFill>
                  <a:srgbClr val="FF0000"/>
                </a:solidFill>
              </a:rPr>
              <a:t>Колко е стойността на </a:t>
            </a:r>
            <a:r>
              <a:rPr lang="bg-BG" b="1" dirty="0" smtClean="0">
                <a:solidFill>
                  <a:srgbClr val="FF0000"/>
                </a:solidFill>
              </a:rPr>
              <a:t>а</a:t>
            </a:r>
            <a:r>
              <a:rPr lang="bg-BG" dirty="0" smtClean="0">
                <a:solidFill>
                  <a:srgbClr val="FF0000"/>
                </a:solidFill>
              </a:rPr>
              <a:t>?</a:t>
            </a:r>
            <a:endParaRPr lang="en-US" dirty="0" smtClean="0">
              <a:solidFill>
                <a:srgbClr val="FF0000"/>
              </a:solidFill>
            </a:endParaRP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bg-BG" dirty="0">
                <a:solidFill>
                  <a:srgbClr val="FF0000"/>
                </a:solidFill>
              </a:rPr>
              <a:t>Колко е стойността на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bg-BG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 smtClean="0"/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 smtClean="0"/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bg-BG" dirty="0" smtClean="0"/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bg-BG" dirty="0"/>
          </a:p>
        </p:txBody>
      </p:sp>
      <p:sp>
        <p:nvSpPr>
          <p:cNvPr id="4" name="Заглавие 2"/>
          <p:cNvSpPr>
            <a:spLocks noGrp="1"/>
          </p:cNvSpPr>
          <p:nvPr>
            <p:ph type="title"/>
          </p:nvPr>
        </p:nvSpPr>
        <p:spPr>
          <a:xfrm>
            <a:off x="381000" y="498323"/>
            <a:ext cx="8381260" cy="769441"/>
          </a:xfrm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n-lt"/>
                <a:ea typeface="+mn-ea"/>
                <a:cs typeface="+mn-cs"/>
              </a:rPr>
              <a:t>УКАЗАТЕЛИ</a:t>
            </a:r>
          </a:p>
        </p:txBody>
      </p:sp>
      <p:grpSp>
        <p:nvGrpSpPr>
          <p:cNvPr id="28" name="Групиране 27"/>
          <p:cNvGrpSpPr>
            <a:grpSpLocks/>
          </p:cNvGrpSpPr>
          <p:nvPr/>
        </p:nvGrpSpPr>
        <p:grpSpPr bwMode="auto">
          <a:xfrm>
            <a:off x="3779838" y="1739900"/>
            <a:ext cx="4754562" cy="684213"/>
            <a:chOff x="3779912" y="1739434"/>
            <a:chExt cx="4754460" cy="684659"/>
          </a:xfrm>
        </p:grpSpPr>
        <p:sp>
          <p:nvSpPr>
            <p:cNvPr id="10268" name="Текстово поле 8"/>
            <p:cNvSpPr txBox="1">
              <a:spLocks noChangeArrowheads="1"/>
            </p:cNvSpPr>
            <p:nvPr/>
          </p:nvSpPr>
          <p:spPr bwMode="auto">
            <a:xfrm>
              <a:off x="5004048" y="1772816"/>
              <a:ext cx="10441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0x22fee4</a:t>
              </a:r>
              <a:endParaRPr lang="bg-BG" sz="1400">
                <a:solidFill>
                  <a:srgbClr val="FF0000"/>
                </a:solidFill>
              </a:endParaRPr>
            </a:p>
          </p:txBody>
        </p:sp>
        <p:sp>
          <p:nvSpPr>
            <p:cNvPr id="10269" name="Текстово поле 9"/>
            <p:cNvSpPr txBox="1">
              <a:spLocks noChangeArrowheads="1"/>
            </p:cNvSpPr>
            <p:nvPr/>
          </p:nvSpPr>
          <p:spPr bwMode="auto">
            <a:xfrm>
              <a:off x="5004048" y="2054761"/>
              <a:ext cx="864096" cy="369332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XXX</a:t>
              </a:r>
              <a:endParaRPr lang="bg-BG"/>
            </a:p>
          </p:txBody>
        </p:sp>
        <p:sp>
          <p:nvSpPr>
            <p:cNvPr id="10270" name="Текстово поле 10"/>
            <p:cNvSpPr txBox="1">
              <a:spLocks noChangeArrowheads="1"/>
            </p:cNvSpPr>
            <p:nvPr/>
          </p:nvSpPr>
          <p:spPr bwMode="auto">
            <a:xfrm>
              <a:off x="3779912" y="1750810"/>
              <a:ext cx="396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  <a:endParaRPr lang="bg-BG"/>
            </a:p>
          </p:txBody>
        </p:sp>
        <p:cxnSp>
          <p:nvCxnSpPr>
            <p:cNvPr id="13" name="Съединител &quot;права стрелка&quot; 12"/>
            <p:cNvCxnSpPr>
              <a:stCxn id="10270" idx="3"/>
            </p:cNvCxnSpPr>
            <p:nvPr/>
          </p:nvCxnSpPr>
          <p:spPr>
            <a:xfrm>
              <a:off x="4175191" y="1934824"/>
              <a:ext cx="5413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2" name="Текстово поле 15"/>
            <p:cNvSpPr txBox="1">
              <a:spLocks noChangeArrowheads="1"/>
            </p:cNvSpPr>
            <p:nvPr/>
          </p:nvSpPr>
          <p:spPr bwMode="auto">
            <a:xfrm>
              <a:off x="7490256" y="1761440"/>
              <a:ext cx="10441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0x22fee8</a:t>
              </a:r>
              <a:endParaRPr lang="bg-BG" sz="1400">
                <a:solidFill>
                  <a:srgbClr val="FF0000"/>
                </a:solidFill>
              </a:endParaRPr>
            </a:p>
          </p:txBody>
        </p:sp>
        <p:sp>
          <p:nvSpPr>
            <p:cNvPr id="10273" name="Текстово поле 16"/>
            <p:cNvSpPr txBox="1">
              <a:spLocks noChangeArrowheads="1"/>
            </p:cNvSpPr>
            <p:nvPr/>
          </p:nvSpPr>
          <p:spPr bwMode="auto">
            <a:xfrm>
              <a:off x="7490256" y="2043385"/>
              <a:ext cx="864096" cy="369332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XXX</a:t>
              </a:r>
              <a:endParaRPr lang="bg-BG"/>
            </a:p>
          </p:txBody>
        </p:sp>
        <p:sp>
          <p:nvSpPr>
            <p:cNvPr id="10274" name="Текстово поле 17"/>
            <p:cNvSpPr txBox="1">
              <a:spLocks noChangeArrowheads="1"/>
            </p:cNvSpPr>
            <p:nvPr/>
          </p:nvSpPr>
          <p:spPr bwMode="auto">
            <a:xfrm>
              <a:off x="6266120" y="1739434"/>
              <a:ext cx="396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  <a:endParaRPr lang="bg-BG"/>
            </a:p>
          </p:txBody>
        </p:sp>
        <p:cxnSp>
          <p:nvCxnSpPr>
            <p:cNvPr id="19" name="Съединител &quot;права стрелка&quot; 18"/>
            <p:cNvCxnSpPr>
              <a:stCxn id="10274" idx="3"/>
            </p:cNvCxnSpPr>
            <p:nvPr/>
          </p:nvCxnSpPr>
          <p:spPr>
            <a:xfrm>
              <a:off x="6662750" y="1923704"/>
              <a:ext cx="5397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иране 29"/>
          <p:cNvGrpSpPr>
            <a:grpSpLocks/>
          </p:cNvGrpSpPr>
          <p:nvPr/>
        </p:nvGrpSpPr>
        <p:grpSpPr bwMode="auto">
          <a:xfrm>
            <a:off x="3781425" y="2397125"/>
            <a:ext cx="4754563" cy="685800"/>
            <a:chOff x="3782184" y="2396810"/>
            <a:chExt cx="4754460" cy="686634"/>
          </a:xfrm>
        </p:grpSpPr>
        <p:grpSp>
          <p:nvGrpSpPr>
            <p:cNvPr id="10259" name="Групиране 26"/>
            <p:cNvGrpSpPr>
              <a:grpSpLocks/>
            </p:cNvGrpSpPr>
            <p:nvPr/>
          </p:nvGrpSpPr>
          <p:grpSpPr bwMode="auto">
            <a:xfrm>
              <a:off x="3782184" y="2410161"/>
              <a:ext cx="4754460" cy="673283"/>
              <a:chOff x="3932312" y="2765009"/>
              <a:chExt cx="4754460" cy="673283"/>
            </a:xfrm>
          </p:grpSpPr>
          <p:sp>
            <p:nvSpPr>
              <p:cNvPr id="10261" name="Текстово поле 19"/>
              <p:cNvSpPr txBox="1">
                <a:spLocks noChangeArrowheads="1"/>
              </p:cNvSpPr>
              <p:nvPr/>
            </p:nvSpPr>
            <p:spPr bwMode="auto">
              <a:xfrm>
                <a:off x="5156448" y="2787015"/>
                <a:ext cx="104411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0x22fee4</a:t>
                </a:r>
                <a:endParaRPr lang="bg-BG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62" name="Текстово поле 20"/>
              <p:cNvSpPr txBox="1">
                <a:spLocks noChangeArrowheads="1"/>
              </p:cNvSpPr>
              <p:nvPr/>
            </p:nvSpPr>
            <p:spPr bwMode="auto">
              <a:xfrm>
                <a:off x="5156448" y="3068960"/>
                <a:ext cx="864096" cy="369332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/>
                <a:r>
                  <a:rPr lang="en-US">
                    <a:solidFill>
                      <a:schemeClr val="bg1"/>
                    </a:solidFill>
                  </a:rPr>
                  <a:t>10</a:t>
                </a:r>
                <a:endParaRPr lang="bg-BG">
                  <a:solidFill>
                    <a:schemeClr val="bg1"/>
                  </a:solidFill>
                </a:endParaRPr>
              </a:p>
            </p:txBody>
          </p:sp>
          <p:sp>
            <p:nvSpPr>
              <p:cNvPr id="10263" name="Текстово поле 21"/>
              <p:cNvSpPr txBox="1">
                <a:spLocks noChangeArrowheads="1"/>
              </p:cNvSpPr>
              <p:nvPr/>
            </p:nvSpPr>
            <p:spPr bwMode="auto">
              <a:xfrm>
                <a:off x="3932312" y="2765009"/>
                <a:ext cx="3960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a</a:t>
                </a:r>
                <a:endParaRPr lang="bg-BG"/>
              </a:p>
            </p:txBody>
          </p:sp>
          <p:cxnSp>
            <p:nvCxnSpPr>
              <p:cNvPr id="23" name="Съединител &quot;права стрелка&quot; 22"/>
              <p:cNvCxnSpPr>
                <a:stCxn id="10263" idx="3"/>
              </p:cNvCxnSpPr>
              <p:nvPr/>
            </p:nvCxnSpPr>
            <p:spPr>
              <a:xfrm>
                <a:off x="4327591" y="2948747"/>
                <a:ext cx="5413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65" name="Текстово поле 23"/>
              <p:cNvSpPr txBox="1">
                <a:spLocks noChangeArrowheads="1"/>
              </p:cNvSpPr>
              <p:nvPr/>
            </p:nvSpPr>
            <p:spPr bwMode="auto">
              <a:xfrm>
                <a:off x="7642656" y="2775639"/>
                <a:ext cx="104411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0x22fee8</a:t>
                </a:r>
                <a:endParaRPr lang="bg-BG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66" name="Текстово поле 24"/>
              <p:cNvSpPr txBox="1">
                <a:spLocks noChangeArrowheads="1"/>
              </p:cNvSpPr>
              <p:nvPr/>
            </p:nvSpPr>
            <p:spPr bwMode="auto">
              <a:xfrm>
                <a:off x="7642656" y="3057584"/>
                <a:ext cx="864096" cy="369332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/>
                <a:r>
                  <a:rPr lang="en-US"/>
                  <a:t>XXX</a:t>
                </a:r>
                <a:endParaRPr lang="bg-BG"/>
              </a:p>
            </p:txBody>
          </p:sp>
          <p:cxnSp>
            <p:nvCxnSpPr>
              <p:cNvPr id="26" name="Съединител &quot;права стрелка&quot; 25"/>
              <p:cNvCxnSpPr/>
              <p:nvPr/>
            </p:nvCxnSpPr>
            <p:spPr>
              <a:xfrm>
                <a:off x="6815150" y="2937622"/>
                <a:ext cx="5397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60" name="Текстово поле 28"/>
            <p:cNvSpPr txBox="1">
              <a:spLocks noChangeArrowheads="1"/>
            </p:cNvSpPr>
            <p:nvPr/>
          </p:nvSpPr>
          <p:spPr bwMode="auto">
            <a:xfrm>
              <a:off x="6254744" y="2396810"/>
              <a:ext cx="396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  <a:endParaRPr lang="bg-BG"/>
            </a:p>
          </p:txBody>
        </p:sp>
      </p:grpSp>
      <p:grpSp>
        <p:nvGrpSpPr>
          <p:cNvPr id="36" name="Групиране 35"/>
          <p:cNvGrpSpPr>
            <a:grpSpLocks/>
          </p:cNvGrpSpPr>
          <p:nvPr/>
        </p:nvGrpSpPr>
        <p:grpSpPr bwMode="auto">
          <a:xfrm>
            <a:off x="3798888" y="2497138"/>
            <a:ext cx="3725862" cy="1049337"/>
            <a:chOff x="3798104" y="2496664"/>
            <a:chExt cx="3726224" cy="1049389"/>
          </a:xfrm>
        </p:grpSpPr>
        <p:sp>
          <p:nvSpPr>
            <p:cNvPr id="10255" name="Текстово поле 30"/>
            <p:cNvSpPr txBox="1">
              <a:spLocks noChangeArrowheads="1"/>
            </p:cNvSpPr>
            <p:nvPr/>
          </p:nvSpPr>
          <p:spPr bwMode="auto">
            <a:xfrm>
              <a:off x="3798104" y="3176721"/>
              <a:ext cx="396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endParaRPr lang="bg-BG"/>
            </a:p>
          </p:txBody>
        </p:sp>
        <p:cxnSp>
          <p:nvCxnSpPr>
            <p:cNvPr id="32" name="Съединител &quot;права стрелка&quot; 31"/>
            <p:cNvCxnSpPr>
              <a:stCxn id="10255" idx="3"/>
              <a:endCxn id="10261" idx="1"/>
            </p:cNvCxnSpPr>
            <p:nvPr/>
          </p:nvCxnSpPr>
          <p:spPr>
            <a:xfrm flipV="1">
              <a:off x="4193429" y="2585568"/>
              <a:ext cx="812879" cy="776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7" name="Текстово поле 33"/>
            <p:cNvSpPr txBox="1">
              <a:spLocks noChangeArrowheads="1"/>
            </p:cNvSpPr>
            <p:nvPr/>
          </p:nvSpPr>
          <p:spPr bwMode="auto">
            <a:xfrm>
              <a:off x="6316112" y="3087329"/>
              <a:ext cx="396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endParaRPr lang="bg-BG"/>
            </a:p>
          </p:txBody>
        </p:sp>
        <p:cxnSp>
          <p:nvCxnSpPr>
            <p:cNvPr id="35" name="Съединител &quot;права стрелка&quot; 34"/>
            <p:cNvCxnSpPr>
              <a:stCxn id="10257" idx="3"/>
            </p:cNvCxnSpPr>
            <p:nvPr/>
          </p:nvCxnSpPr>
          <p:spPr>
            <a:xfrm flipV="1">
              <a:off x="6711449" y="2496664"/>
              <a:ext cx="812879" cy="7747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иране 45"/>
          <p:cNvGrpSpPr>
            <a:grpSpLocks/>
          </p:cNvGrpSpPr>
          <p:nvPr/>
        </p:nvGrpSpPr>
        <p:grpSpPr bwMode="auto">
          <a:xfrm>
            <a:off x="2843213" y="3228975"/>
            <a:ext cx="5668962" cy="700088"/>
            <a:chOff x="2843808" y="3228295"/>
            <a:chExt cx="5667812" cy="701297"/>
          </a:xfrm>
        </p:grpSpPr>
        <p:sp>
          <p:nvSpPr>
            <p:cNvPr id="10252" name="Текстово поле 36"/>
            <p:cNvSpPr txBox="1">
              <a:spLocks noChangeArrowheads="1"/>
            </p:cNvSpPr>
            <p:nvPr/>
          </p:nvSpPr>
          <p:spPr bwMode="auto">
            <a:xfrm>
              <a:off x="7467504" y="3228295"/>
              <a:ext cx="10441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0x22fee8</a:t>
              </a:r>
              <a:endParaRPr lang="bg-BG" sz="1400">
                <a:solidFill>
                  <a:srgbClr val="FF0000"/>
                </a:solidFill>
              </a:endParaRPr>
            </a:p>
          </p:txBody>
        </p:sp>
        <p:sp>
          <p:nvSpPr>
            <p:cNvPr id="10253" name="Текстово поле 37"/>
            <p:cNvSpPr txBox="1">
              <a:spLocks noChangeArrowheads="1"/>
            </p:cNvSpPr>
            <p:nvPr/>
          </p:nvSpPr>
          <p:spPr bwMode="auto">
            <a:xfrm>
              <a:off x="7467504" y="3510240"/>
              <a:ext cx="864096" cy="369332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chemeClr val="bg1"/>
                  </a:solidFill>
                </a:rPr>
                <a:t>10</a:t>
              </a:r>
              <a:endParaRPr lang="bg-BG">
                <a:solidFill>
                  <a:schemeClr val="bg1"/>
                </a:solidFill>
              </a:endParaRPr>
            </a:p>
          </p:txBody>
        </p:sp>
        <p:cxnSp>
          <p:nvCxnSpPr>
            <p:cNvPr id="42" name="Съединение с чупка 41"/>
            <p:cNvCxnSpPr/>
            <p:nvPr/>
          </p:nvCxnSpPr>
          <p:spPr>
            <a:xfrm flipV="1">
              <a:off x="2843808" y="3481144"/>
              <a:ext cx="4464731" cy="44844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иране 46"/>
          <p:cNvGrpSpPr>
            <a:grpSpLocks/>
          </p:cNvGrpSpPr>
          <p:nvPr/>
        </p:nvGrpSpPr>
        <p:grpSpPr bwMode="auto">
          <a:xfrm>
            <a:off x="2555875" y="4030663"/>
            <a:ext cx="3482975" cy="652462"/>
            <a:chOff x="2555776" y="4031255"/>
            <a:chExt cx="3483284" cy="651277"/>
          </a:xfrm>
        </p:grpSpPr>
        <p:sp>
          <p:nvSpPr>
            <p:cNvPr id="10249" name="Текстово поле 38"/>
            <p:cNvSpPr txBox="1">
              <a:spLocks noChangeArrowheads="1"/>
            </p:cNvSpPr>
            <p:nvPr/>
          </p:nvSpPr>
          <p:spPr bwMode="auto">
            <a:xfrm>
              <a:off x="4994944" y="4031255"/>
              <a:ext cx="10441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0x22fee4</a:t>
              </a:r>
              <a:endParaRPr lang="bg-BG" sz="1400">
                <a:solidFill>
                  <a:srgbClr val="FF0000"/>
                </a:solidFill>
              </a:endParaRPr>
            </a:p>
          </p:txBody>
        </p:sp>
        <p:sp>
          <p:nvSpPr>
            <p:cNvPr id="10250" name="Текстово поле 39"/>
            <p:cNvSpPr txBox="1">
              <a:spLocks noChangeArrowheads="1"/>
            </p:cNvSpPr>
            <p:nvPr/>
          </p:nvSpPr>
          <p:spPr bwMode="auto">
            <a:xfrm>
              <a:off x="4994944" y="4313200"/>
              <a:ext cx="864096" cy="369332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chemeClr val="bg1"/>
                  </a:solidFill>
                </a:rPr>
                <a:t>12</a:t>
              </a:r>
              <a:endParaRPr lang="bg-BG">
                <a:solidFill>
                  <a:schemeClr val="bg1"/>
                </a:solidFill>
              </a:endParaRPr>
            </a:p>
          </p:txBody>
        </p:sp>
        <p:cxnSp>
          <p:nvCxnSpPr>
            <p:cNvPr id="45" name="Съединител &quot;права стрелка&quot; 44"/>
            <p:cNvCxnSpPr/>
            <p:nvPr/>
          </p:nvCxnSpPr>
          <p:spPr>
            <a:xfrm>
              <a:off x="2555776" y="4338671"/>
              <a:ext cx="216236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5125" y="2492375"/>
            <a:ext cx="54578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8" name="Текстово поле 7"/>
          <p:cNvSpPr txBox="1">
            <a:spLocks noChangeArrowheads="1"/>
          </p:cNvSpPr>
          <p:nvPr/>
        </p:nvSpPr>
        <p:spPr bwMode="auto">
          <a:xfrm>
            <a:off x="539750" y="1844675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/>
              <a:t>Възстановете 19. Изтрийте </a:t>
            </a:r>
            <a:r>
              <a:rPr lang="bg-BG" dirty="0"/>
              <a:t>последователно 4, </a:t>
            </a:r>
            <a:r>
              <a:rPr lang="bg-BG" dirty="0" smtClean="0"/>
              <a:t>11 </a:t>
            </a:r>
            <a:r>
              <a:rPr lang="bg-BG" dirty="0"/>
              <a:t>и 13. Трябва да се получи дървото от картинката: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539750" y="5876925"/>
            <a:ext cx="8208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Резултат от </a:t>
            </a:r>
            <a:r>
              <a:rPr lang="en-US">
                <a:solidFill>
                  <a:srgbClr val="0033CC"/>
                </a:solidFill>
              </a:rPr>
              <a:t>preorder</a:t>
            </a:r>
            <a:r>
              <a:rPr lang="en-US"/>
              <a:t>: 20 10 8 6 7 15 18 </a:t>
            </a:r>
            <a:r>
              <a:rPr lang="bg-BG"/>
              <a:t>19 </a:t>
            </a:r>
            <a:r>
              <a:rPr lang="en-US"/>
              <a:t>30 25 40</a:t>
            </a:r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819" name="Текстово поле 7"/>
          <p:cNvSpPr txBox="1">
            <a:spLocks noChangeArrowheads="1"/>
          </p:cNvSpPr>
          <p:nvPr/>
        </p:nvSpPr>
        <p:spPr bwMode="auto">
          <a:xfrm>
            <a:off x="539750" y="1844675"/>
            <a:ext cx="7848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След това изтрийте последователно 8 и 15. Отпечатайте резултата с </a:t>
            </a:r>
            <a:r>
              <a:rPr lang="en-US">
                <a:solidFill>
                  <a:srgbClr val="0070C0"/>
                </a:solidFill>
              </a:rPr>
              <a:t>preorder</a:t>
            </a:r>
            <a:r>
              <a:rPr lang="en-US"/>
              <a:t> </a:t>
            </a:r>
            <a:r>
              <a:rPr lang="bg-BG"/>
              <a:t>и го сравнете с картинката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4725" y="3141663"/>
            <a:ext cx="44386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843" name="Текстово поле 7"/>
          <p:cNvSpPr txBox="1">
            <a:spLocks noChangeArrowheads="1"/>
          </p:cNvSpPr>
          <p:nvPr/>
        </p:nvSpPr>
        <p:spPr bwMode="auto">
          <a:xfrm>
            <a:off x="539750" y="1844675"/>
            <a:ext cx="7848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Сега изтрийте последователно 6 и 18. Отпечатайте резултата с </a:t>
            </a:r>
            <a:r>
              <a:rPr lang="en-US">
                <a:solidFill>
                  <a:srgbClr val="0070C0"/>
                </a:solidFill>
              </a:rPr>
              <a:t>preorder</a:t>
            </a:r>
            <a:r>
              <a:rPr lang="en-US"/>
              <a:t> </a:t>
            </a:r>
            <a:r>
              <a:rPr lang="bg-BG"/>
              <a:t>и го сравнете с картинката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2675" y="2595563"/>
            <a:ext cx="44386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867" name="Текстово поле 45"/>
          <p:cNvSpPr txBox="1">
            <a:spLocks noChangeArrowheads="1"/>
          </p:cNvSpPr>
          <p:nvPr/>
        </p:nvSpPr>
        <p:spPr bwMode="auto">
          <a:xfrm>
            <a:off x="468313" y="1916113"/>
            <a:ext cx="81359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Когато елементът има два наследника – замества се с най-десния наследник на лявото поддърво</a:t>
            </a:r>
          </a:p>
        </p:txBody>
      </p:sp>
      <p:grpSp>
        <p:nvGrpSpPr>
          <p:cNvPr id="36868" name="Групиране 31"/>
          <p:cNvGrpSpPr>
            <a:grpSpLocks/>
          </p:cNvGrpSpPr>
          <p:nvPr/>
        </p:nvGrpSpPr>
        <p:grpSpPr bwMode="auto">
          <a:xfrm>
            <a:off x="149225" y="2317750"/>
            <a:ext cx="8447088" cy="4043363"/>
            <a:chOff x="149872" y="2319239"/>
            <a:chExt cx="8446105" cy="4043201"/>
          </a:xfrm>
        </p:grpSpPr>
        <p:sp>
          <p:nvSpPr>
            <p:cNvPr id="33" name="Овал 32"/>
            <p:cNvSpPr/>
            <p:nvPr/>
          </p:nvSpPr>
          <p:spPr bwMode="auto">
            <a:xfrm>
              <a:off x="4678483" y="2319239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2610211" y="3127245"/>
              <a:ext cx="649212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10</a:t>
              </a: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4427687" y="3928900"/>
              <a:ext cx="649211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37" name="Право съединение 36"/>
            <p:cNvCxnSpPr>
              <a:stCxn id="33" idx="3"/>
              <a:endCxn id="34" idx="7"/>
            </p:cNvCxnSpPr>
            <p:nvPr/>
          </p:nvCxnSpPr>
          <p:spPr bwMode="auto">
            <a:xfrm flipH="1">
              <a:off x="3164184" y="2871667"/>
              <a:ext cx="160795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5"/>
              <a:endCxn id="41" idx="1"/>
            </p:cNvCxnSpPr>
            <p:nvPr/>
          </p:nvCxnSpPr>
          <p:spPr bwMode="auto">
            <a:xfrm>
              <a:off x="5230869" y="2871667"/>
              <a:ext cx="206351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4" idx="3"/>
              <a:endCxn id="47" idx="7"/>
            </p:cNvCxnSpPr>
            <p:nvPr/>
          </p:nvCxnSpPr>
          <p:spPr bwMode="auto">
            <a:xfrm flipH="1">
              <a:off x="1424487" y="3681259"/>
              <a:ext cx="1280963" cy="484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аво съединение 39"/>
            <p:cNvCxnSpPr>
              <a:stCxn id="34" idx="5"/>
              <a:endCxn id="36" idx="1"/>
            </p:cNvCxnSpPr>
            <p:nvPr/>
          </p:nvCxnSpPr>
          <p:spPr bwMode="auto">
            <a:xfrm>
              <a:off x="3164184" y="3681259"/>
              <a:ext cx="1358742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 bwMode="auto">
            <a:xfrm>
              <a:off x="7199140" y="3127245"/>
              <a:ext cx="649211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42" name="Овал 41"/>
            <p:cNvSpPr/>
            <p:nvPr/>
          </p:nvSpPr>
          <p:spPr bwMode="auto">
            <a:xfrm>
              <a:off x="7948352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43" name="Право съединение 42"/>
            <p:cNvCxnSpPr>
              <a:stCxn id="41" idx="5"/>
              <a:endCxn id="42" idx="1"/>
            </p:cNvCxnSpPr>
            <p:nvPr/>
          </p:nvCxnSpPr>
          <p:spPr bwMode="auto">
            <a:xfrm>
              <a:off x="7753112" y="3681259"/>
              <a:ext cx="290479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аво съединение 43"/>
            <p:cNvCxnSpPr>
              <a:stCxn id="36" idx="5"/>
              <a:endCxn id="45" idx="1"/>
            </p:cNvCxnSpPr>
            <p:nvPr/>
          </p:nvCxnSpPr>
          <p:spPr bwMode="auto">
            <a:xfrm>
              <a:off x="4981660" y="4481327"/>
              <a:ext cx="188891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 bwMode="auto">
            <a:xfrm>
              <a:off x="5076899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870513" y="4070182"/>
              <a:ext cx="649212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sp>
          <p:nvSpPr>
            <p:cNvPr id="51" name="Овал 50"/>
            <p:cNvSpPr/>
            <p:nvPr/>
          </p:nvSpPr>
          <p:spPr bwMode="auto">
            <a:xfrm>
              <a:off x="6481673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52" name="Право съединение 51"/>
            <p:cNvCxnSpPr>
              <a:stCxn id="41" idx="3"/>
              <a:endCxn id="51" idx="7"/>
            </p:cNvCxnSpPr>
            <p:nvPr/>
          </p:nvCxnSpPr>
          <p:spPr bwMode="auto">
            <a:xfrm flipH="1">
              <a:off x="7035646" y="3681259"/>
              <a:ext cx="258733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 bwMode="auto">
            <a:xfrm>
              <a:off x="149872" y="501470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sp>
          <p:nvSpPr>
            <p:cNvPr id="54" name="Овал 53"/>
            <p:cNvSpPr/>
            <p:nvPr/>
          </p:nvSpPr>
          <p:spPr bwMode="auto">
            <a:xfrm>
              <a:off x="1560996" y="501470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7</a:t>
              </a:r>
            </a:p>
          </p:txBody>
        </p:sp>
        <p:cxnSp>
          <p:nvCxnSpPr>
            <p:cNvPr id="55" name="Право съединение 54"/>
            <p:cNvCxnSpPr>
              <a:stCxn id="47" idx="3"/>
              <a:endCxn id="53" idx="7"/>
            </p:cNvCxnSpPr>
            <p:nvPr/>
          </p:nvCxnSpPr>
          <p:spPr bwMode="auto">
            <a:xfrm flipH="1">
              <a:off x="702258" y="4622610"/>
              <a:ext cx="263494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аво съединение 55"/>
            <p:cNvCxnSpPr>
              <a:stCxn id="47" idx="5"/>
              <a:endCxn id="54" idx="1"/>
            </p:cNvCxnSpPr>
            <p:nvPr/>
          </p:nvCxnSpPr>
          <p:spPr bwMode="auto">
            <a:xfrm>
              <a:off x="1424487" y="4622610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 bwMode="auto">
            <a:xfrm>
              <a:off x="3756252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58" name="Право съединение 57"/>
            <p:cNvCxnSpPr>
              <a:stCxn id="36" idx="3"/>
              <a:endCxn id="57" idx="7"/>
            </p:cNvCxnSpPr>
            <p:nvPr/>
          </p:nvCxnSpPr>
          <p:spPr bwMode="auto">
            <a:xfrm flipH="1">
              <a:off x="4308638" y="4481327"/>
              <a:ext cx="21428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Овал 58"/>
            <p:cNvSpPr/>
            <p:nvPr/>
          </p:nvSpPr>
          <p:spPr bwMode="auto">
            <a:xfrm>
              <a:off x="3065771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cxnSp>
          <p:nvCxnSpPr>
            <p:cNvPr id="60" name="Право съединение 59"/>
            <p:cNvCxnSpPr>
              <a:stCxn id="57" idx="3"/>
              <a:endCxn id="59" idx="7"/>
            </p:cNvCxnSpPr>
            <p:nvPr/>
          </p:nvCxnSpPr>
          <p:spPr bwMode="auto">
            <a:xfrm flipH="1">
              <a:off x="3619743" y="5324257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 bwMode="auto">
            <a:xfrm>
              <a:off x="5724523" y="5660793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19</a:t>
              </a:r>
            </a:p>
          </p:txBody>
        </p:sp>
        <p:cxnSp>
          <p:nvCxnSpPr>
            <p:cNvPr id="62" name="Право съединение 61"/>
            <p:cNvCxnSpPr>
              <a:stCxn id="45" idx="5"/>
              <a:endCxn id="61" idx="1"/>
            </p:cNvCxnSpPr>
            <p:nvPr/>
          </p:nvCxnSpPr>
          <p:spPr bwMode="auto">
            <a:xfrm>
              <a:off x="5629284" y="5324257"/>
              <a:ext cx="190478" cy="43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891" name="Текстово поле 45"/>
          <p:cNvSpPr txBox="1">
            <a:spLocks noChangeArrowheads="1"/>
          </p:cNvSpPr>
          <p:nvPr/>
        </p:nvSpPr>
        <p:spPr bwMode="auto">
          <a:xfrm>
            <a:off x="468313" y="1916113"/>
            <a:ext cx="81359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Когато елементът има два наследника – замества се с най-десния наследник на лявото поддърво</a:t>
            </a:r>
          </a:p>
        </p:txBody>
      </p:sp>
      <p:grpSp>
        <p:nvGrpSpPr>
          <p:cNvPr id="37892" name="Групиране 31"/>
          <p:cNvGrpSpPr>
            <a:grpSpLocks/>
          </p:cNvGrpSpPr>
          <p:nvPr/>
        </p:nvGrpSpPr>
        <p:grpSpPr bwMode="auto">
          <a:xfrm>
            <a:off x="149225" y="2317750"/>
            <a:ext cx="8447088" cy="4043363"/>
            <a:chOff x="149872" y="2319239"/>
            <a:chExt cx="8446105" cy="4043201"/>
          </a:xfrm>
        </p:grpSpPr>
        <p:sp>
          <p:nvSpPr>
            <p:cNvPr id="33" name="Овал 32"/>
            <p:cNvSpPr/>
            <p:nvPr/>
          </p:nvSpPr>
          <p:spPr bwMode="auto">
            <a:xfrm>
              <a:off x="4678483" y="2319239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2610211" y="3127245"/>
              <a:ext cx="649212" cy="64926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10</a:t>
              </a: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4427687" y="3928900"/>
              <a:ext cx="649211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37" name="Право съединение 36"/>
            <p:cNvCxnSpPr>
              <a:stCxn id="33" idx="3"/>
              <a:endCxn id="34" idx="7"/>
            </p:cNvCxnSpPr>
            <p:nvPr/>
          </p:nvCxnSpPr>
          <p:spPr bwMode="auto">
            <a:xfrm flipH="1">
              <a:off x="3164184" y="2871667"/>
              <a:ext cx="160795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5"/>
              <a:endCxn id="41" idx="1"/>
            </p:cNvCxnSpPr>
            <p:nvPr/>
          </p:nvCxnSpPr>
          <p:spPr bwMode="auto">
            <a:xfrm>
              <a:off x="5230869" y="2871667"/>
              <a:ext cx="206351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4" idx="3"/>
              <a:endCxn id="47" idx="7"/>
            </p:cNvCxnSpPr>
            <p:nvPr/>
          </p:nvCxnSpPr>
          <p:spPr bwMode="auto">
            <a:xfrm flipH="1">
              <a:off x="1424487" y="3681259"/>
              <a:ext cx="1280963" cy="484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аво съединение 39"/>
            <p:cNvCxnSpPr>
              <a:stCxn id="34" idx="5"/>
              <a:endCxn id="36" idx="1"/>
            </p:cNvCxnSpPr>
            <p:nvPr/>
          </p:nvCxnSpPr>
          <p:spPr bwMode="auto">
            <a:xfrm>
              <a:off x="3164184" y="3681259"/>
              <a:ext cx="1358742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 bwMode="auto">
            <a:xfrm>
              <a:off x="7199140" y="3127245"/>
              <a:ext cx="649211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42" name="Овал 41"/>
            <p:cNvSpPr/>
            <p:nvPr/>
          </p:nvSpPr>
          <p:spPr bwMode="auto">
            <a:xfrm>
              <a:off x="7948352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43" name="Право съединение 42"/>
            <p:cNvCxnSpPr>
              <a:stCxn id="41" idx="5"/>
              <a:endCxn id="42" idx="1"/>
            </p:cNvCxnSpPr>
            <p:nvPr/>
          </p:nvCxnSpPr>
          <p:spPr bwMode="auto">
            <a:xfrm>
              <a:off x="7753112" y="3681259"/>
              <a:ext cx="290479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аво съединение 43"/>
            <p:cNvCxnSpPr>
              <a:stCxn id="36" idx="5"/>
              <a:endCxn id="45" idx="1"/>
            </p:cNvCxnSpPr>
            <p:nvPr/>
          </p:nvCxnSpPr>
          <p:spPr bwMode="auto">
            <a:xfrm>
              <a:off x="4981660" y="4481327"/>
              <a:ext cx="188891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 bwMode="auto">
            <a:xfrm>
              <a:off x="5076899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870513" y="4070182"/>
              <a:ext cx="649212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sp>
          <p:nvSpPr>
            <p:cNvPr id="51" name="Овал 50"/>
            <p:cNvSpPr/>
            <p:nvPr/>
          </p:nvSpPr>
          <p:spPr bwMode="auto">
            <a:xfrm>
              <a:off x="6481673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52" name="Право съединение 51"/>
            <p:cNvCxnSpPr>
              <a:stCxn id="41" idx="3"/>
              <a:endCxn id="51" idx="7"/>
            </p:cNvCxnSpPr>
            <p:nvPr/>
          </p:nvCxnSpPr>
          <p:spPr bwMode="auto">
            <a:xfrm flipH="1">
              <a:off x="7035646" y="3681259"/>
              <a:ext cx="258733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 bwMode="auto">
            <a:xfrm>
              <a:off x="149872" y="501470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sp>
          <p:nvSpPr>
            <p:cNvPr id="54" name="Овал 53"/>
            <p:cNvSpPr/>
            <p:nvPr/>
          </p:nvSpPr>
          <p:spPr bwMode="auto">
            <a:xfrm>
              <a:off x="1560996" y="501470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7</a:t>
              </a:r>
            </a:p>
          </p:txBody>
        </p:sp>
        <p:cxnSp>
          <p:nvCxnSpPr>
            <p:cNvPr id="55" name="Право съединение 54"/>
            <p:cNvCxnSpPr>
              <a:stCxn id="47" idx="3"/>
              <a:endCxn id="53" idx="7"/>
            </p:cNvCxnSpPr>
            <p:nvPr/>
          </p:nvCxnSpPr>
          <p:spPr bwMode="auto">
            <a:xfrm flipH="1">
              <a:off x="702258" y="4622610"/>
              <a:ext cx="263494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аво съединение 55"/>
            <p:cNvCxnSpPr>
              <a:stCxn id="47" idx="5"/>
              <a:endCxn id="54" idx="1"/>
            </p:cNvCxnSpPr>
            <p:nvPr/>
          </p:nvCxnSpPr>
          <p:spPr bwMode="auto">
            <a:xfrm>
              <a:off x="1424487" y="4622610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 bwMode="auto">
            <a:xfrm>
              <a:off x="3756252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58" name="Право съединение 57"/>
            <p:cNvCxnSpPr>
              <a:stCxn id="36" idx="3"/>
              <a:endCxn id="57" idx="7"/>
            </p:cNvCxnSpPr>
            <p:nvPr/>
          </p:nvCxnSpPr>
          <p:spPr bwMode="auto">
            <a:xfrm flipH="1">
              <a:off x="4308638" y="4481327"/>
              <a:ext cx="21428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Овал 58"/>
            <p:cNvSpPr/>
            <p:nvPr/>
          </p:nvSpPr>
          <p:spPr bwMode="auto">
            <a:xfrm>
              <a:off x="3065771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cxnSp>
          <p:nvCxnSpPr>
            <p:cNvPr id="60" name="Право съединение 59"/>
            <p:cNvCxnSpPr>
              <a:stCxn id="57" idx="3"/>
              <a:endCxn id="59" idx="7"/>
            </p:cNvCxnSpPr>
            <p:nvPr/>
          </p:nvCxnSpPr>
          <p:spPr bwMode="auto">
            <a:xfrm flipH="1">
              <a:off x="3619743" y="5324257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 bwMode="auto">
            <a:xfrm>
              <a:off x="5724523" y="5660793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19</a:t>
              </a:r>
            </a:p>
          </p:txBody>
        </p:sp>
        <p:cxnSp>
          <p:nvCxnSpPr>
            <p:cNvPr id="62" name="Право съединение 61"/>
            <p:cNvCxnSpPr>
              <a:stCxn id="45" idx="5"/>
              <a:endCxn id="61" idx="1"/>
            </p:cNvCxnSpPr>
            <p:nvPr/>
          </p:nvCxnSpPr>
          <p:spPr bwMode="auto">
            <a:xfrm>
              <a:off x="5629284" y="5324257"/>
              <a:ext cx="190478" cy="43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915" name="Текстово поле 45"/>
          <p:cNvSpPr txBox="1">
            <a:spLocks noChangeArrowheads="1"/>
          </p:cNvSpPr>
          <p:nvPr/>
        </p:nvSpPr>
        <p:spPr bwMode="auto">
          <a:xfrm>
            <a:off x="468313" y="1916113"/>
            <a:ext cx="81359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Когато елементът има два наследника – замества се с най-десния наследник на лявото поддърво</a:t>
            </a:r>
          </a:p>
        </p:txBody>
      </p:sp>
      <p:grpSp>
        <p:nvGrpSpPr>
          <p:cNvPr id="38916" name="Групиране 31"/>
          <p:cNvGrpSpPr>
            <a:grpSpLocks/>
          </p:cNvGrpSpPr>
          <p:nvPr/>
        </p:nvGrpSpPr>
        <p:grpSpPr bwMode="auto">
          <a:xfrm>
            <a:off x="149225" y="2317750"/>
            <a:ext cx="8447088" cy="4043363"/>
            <a:chOff x="149872" y="2319239"/>
            <a:chExt cx="8446105" cy="4043201"/>
          </a:xfrm>
        </p:grpSpPr>
        <p:sp>
          <p:nvSpPr>
            <p:cNvPr id="33" name="Овал 32"/>
            <p:cNvSpPr/>
            <p:nvPr/>
          </p:nvSpPr>
          <p:spPr bwMode="auto">
            <a:xfrm>
              <a:off x="4678483" y="2319239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2610211" y="3127245"/>
              <a:ext cx="649212" cy="64926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10</a:t>
              </a: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4427687" y="3928900"/>
              <a:ext cx="649211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37" name="Право съединение 36"/>
            <p:cNvCxnSpPr>
              <a:stCxn id="33" idx="3"/>
              <a:endCxn id="34" idx="7"/>
            </p:cNvCxnSpPr>
            <p:nvPr/>
          </p:nvCxnSpPr>
          <p:spPr bwMode="auto">
            <a:xfrm flipH="1">
              <a:off x="3164184" y="2871667"/>
              <a:ext cx="160795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5"/>
              <a:endCxn id="41" idx="1"/>
            </p:cNvCxnSpPr>
            <p:nvPr/>
          </p:nvCxnSpPr>
          <p:spPr bwMode="auto">
            <a:xfrm>
              <a:off x="5230869" y="2871667"/>
              <a:ext cx="206351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4" idx="3"/>
              <a:endCxn id="47" idx="7"/>
            </p:cNvCxnSpPr>
            <p:nvPr/>
          </p:nvCxnSpPr>
          <p:spPr bwMode="auto">
            <a:xfrm flipH="1">
              <a:off x="1424487" y="3681259"/>
              <a:ext cx="1280963" cy="484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аво съединение 39"/>
            <p:cNvCxnSpPr>
              <a:stCxn id="34" idx="5"/>
              <a:endCxn id="36" idx="1"/>
            </p:cNvCxnSpPr>
            <p:nvPr/>
          </p:nvCxnSpPr>
          <p:spPr bwMode="auto">
            <a:xfrm>
              <a:off x="3164184" y="3681259"/>
              <a:ext cx="1358742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 bwMode="auto">
            <a:xfrm>
              <a:off x="7199140" y="3127245"/>
              <a:ext cx="649211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42" name="Овал 41"/>
            <p:cNvSpPr/>
            <p:nvPr/>
          </p:nvSpPr>
          <p:spPr bwMode="auto">
            <a:xfrm>
              <a:off x="7948352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43" name="Право съединение 42"/>
            <p:cNvCxnSpPr>
              <a:stCxn id="41" idx="5"/>
              <a:endCxn id="42" idx="1"/>
            </p:cNvCxnSpPr>
            <p:nvPr/>
          </p:nvCxnSpPr>
          <p:spPr bwMode="auto">
            <a:xfrm>
              <a:off x="7753112" y="3681259"/>
              <a:ext cx="290479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аво съединение 43"/>
            <p:cNvCxnSpPr>
              <a:stCxn id="36" idx="5"/>
              <a:endCxn id="45" idx="1"/>
            </p:cNvCxnSpPr>
            <p:nvPr/>
          </p:nvCxnSpPr>
          <p:spPr bwMode="auto">
            <a:xfrm>
              <a:off x="4981660" y="4481327"/>
              <a:ext cx="188891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 bwMode="auto">
            <a:xfrm>
              <a:off x="5076899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870513" y="4070182"/>
              <a:ext cx="649212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sp>
          <p:nvSpPr>
            <p:cNvPr id="51" name="Овал 50"/>
            <p:cNvSpPr/>
            <p:nvPr/>
          </p:nvSpPr>
          <p:spPr bwMode="auto">
            <a:xfrm>
              <a:off x="6481673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52" name="Право съединение 51"/>
            <p:cNvCxnSpPr>
              <a:stCxn id="41" idx="3"/>
              <a:endCxn id="51" idx="7"/>
            </p:cNvCxnSpPr>
            <p:nvPr/>
          </p:nvCxnSpPr>
          <p:spPr bwMode="auto">
            <a:xfrm flipH="1">
              <a:off x="7035646" y="3681259"/>
              <a:ext cx="258733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 bwMode="auto">
            <a:xfrm>
              <a:off x="149872" y="501470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sp>
          <p:nvSpPr>
            <p:cNvPr id="54" name="Овал 53"/>
            <p:cNvSpPr/>
            <p:nvPr/>
          </p:nvSpPr>
          <p:spPr bwMode="auto">
            <a:xfrm>
              <a:off x="1560996" y="501470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7</a:t>
              </a:r>
            </a:p>
          </p:txBody>
        </p:sp>
        <p:cxnSp>
          <p:nvCxnSpPr>
            <p:cNvPr id="55" name="Право съединение 54"/>
            <p:cNvCxnSpPr>
              <a:stCxn id="47" idx="3"/>
              <a:endCxn id="53" idx="7"/>
            </p:cNvCxnSpPr>
            <p:nvPr/>
          </p:nvCxnSpPr>
          <p:spPr bwMode="auto">
            <a:xfrm flipH="1">
              <a:off x="702258" y="4622610"/>
              <a:ext cx="263494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аво съединение 55"/>
            <p:cNvCxnSpPr>
              <a:stCxn id="47" idx="5"/>
              <a:endCxn id="54" idx="1"/>
            </p:cNvCxnSpPr>
            <p:nvPr/>
          </p:nvCxnSpPr>
          <p:spPr bwMode="auto">
            <a:xfrm>
              <a:off x="1424487" y="4622610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 bwMode="auto">
            <a:xfrm>
              <a:off x="3756252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58" name="Право съединение 57"/>
            <p:cNvCxnSpPr>
              <a:stCxn id="36" idx="3"/>
              <a:endCxn id="57" idx="7"/>
            </p:cNvCxnSpPr>
            <p:nvPr/>
          </p:nvCxnSpPr>
          <p:spPr bwMode="auto">
            <a:xfrm flipH="1">
              <a:off x="4308638" y="4481327"/>
              <a:ext cx="21428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Овал 58"/>
            <p:cNvSpPr/>
            <p:nvPr/>
          </p:nvSpPr>
          <p:spPr bwMode="auto">
            <a:xfrm>
              <a:off x="3065771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cxnSp>
          <p:nvCxnSpPr>
            <p:cNvPr id="60" name="Право съединение 59"/>
            <p:cNvCxnSpPr>
              <a:stCxn id="57" idx="3"/>
              <a:endCxn id="59" idx="7"/>
            </p:cNvCxnSpPr>
            <p:nvPr/>
          </p:nvCxnSpPr>
          <p:spPr bwMode="auto">
            <a:xfrm flipH="1">
              <a:off x="3619743" y="5324257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 bwMode="auto">
            <a:xfrm>
              <a:off x="5724523" y="5660793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19</a:t>
              </a:r>
            </a:p>
          </p:txBody>
        </p:sp>
        <p:cxnSp>
          <p:nvCxnSpPr>
            <p:cNvPr id="62" name="Право съединение 61"/>
            <p:cNvCxnSpPr>
              <a:stCxn id="45" idx="5"/>
              <a:endCxn id="61" idx="1"/>
            </p:cNvCxnSpPr>
            <p:nvPr/>
          </p:nvCxnSpPr>
          <p:spPr bwMode="auto">
            <a:xfrm>
              <a:off x="5629284" y="5324257"/>
              <a:ext cx="190478" cy="43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Съединител &quot;права стрелка&quot; 2"/>
          <p:cNvCxnSpPr/>
          <p:nvPr/>
        </p:nvCxnSpPr>
        <p:spPr>
          <a:xfrm flipH="1">
            <a:off x="2065338" y="3851275"/>
            <a:ext cx="777875" cy="116205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939" name="Текстово поле 45"/>
          <p:cNvSpPr txBox="1">
            <a:spLocks noChangeArrowheads="1"/>
          </p:cNvSpPr>
          <p:nvPr/>
        </p:nvSpPr>
        <p:spPr bwMode="auto">
          <a:xfrm>
            <a:off x="468313" y="1916113"/>
            <a:ext cx="81359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Когато елементът има два наследника – замества се с най-десния наследник на лявото поддърво</a:t>
            </a:r>
          </a:p>
        </p:txBody>
      </p:sp>
      <p:grpSp>
        <p:nvGrpSpPr>
          <p:cNvPr id="39940" name="Групиране 31"/>
          <p:cNvGrpSpPr>
            <a:grpSpLocks/>
          </p:cNvGrpSpPr>
          <p:nvPr/>
        </p:nvGrpSpPr>
        <p:grpSpPr bwMode="auto">
          <a:xfrm>
            <a:off x="149225" y="2317750"/>
            <a:ext cx="8447088" cy="4043363"/>
            <a:chOff x="149872" y="2319239"/>
            <a:chExt cx="8446105" cy="4043201"/>
          </a:xfrm>
        </p:grpSpPr>
        <p:sp>
          <p:nvSpPr>
            <p:cNvPr id="33" name="Овал 32"/>
            <p:cNvSpPr/>
            <p:nvPr/>
          </p:nvSpPr>
          <p:spPr bwMode="auto">
            <a:xfrm>
              <a:off x="4678483" y="2319239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2610211" y="3127245"/>
              <a:ext cx="649212" cy="64926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7</a:t>
              </a: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4427687" y="3928900"/>
              <a:ext cx="649211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37" name="Право съединение 36"/>
            <p:cNvCxnSpPr>
              <a:stCxn id="33" idx="3"/>
              <a:endCxn id="34" idx="7"/>
            </p:cNvCxnSpPr>
            <p:nvPr/>
          </p:nvCxnSpPr>
          <p:spPr bwMode="auto">
            <a:xfrm flipH="1">
              <a:off x="3164184" y="2871667"/>
              <a:ext cx="160795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5"/>
              <a:endCxn id="41" idx="1"/>
            </p:cNvCxnSpPr>
            <p:nvPr/>
          </p:nvCxnSpPr>
          <p:spPr bwMode="auto">
            <a:xfrm>
              <a:off x="5230869" y="2871667"/>
              <a:ext cx="206351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4" idx="3"/>
              <a:endCxn id="47" idx="7"/>
            </p:cNvCxnSpPr>
            <p:nvPr/>
          </p:nvCxnSpPr>
          <p:spPr bwMode="auto">
            <a:xfrm flipH="1">
              <a:off x="1424487" y="3681259"/>
              <a:ext cx="1280963" cy="484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аво съединение 39"/>
            <p:cNvCxnSpPr>
              <a:stCxn id="34" idx="5"/>
              <a:endCxn id="36" idx="1"/>
            </p:cNvCxnSpPr>
            <p:nvPr/>
          </p:nvCxnSpPr>
          <p:spPr bwMode="auto">
            <a:xfrm>
              <a:off x="3164184" y="3681259"/>
              <a:ext cx="1358742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 bwMode="auto">
            <a:xfrm>
              <a:off x="7199140" y="3127245"/>
              <a:ext cx="649211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42" name="Овал 41"/>
            <p:cNvSpPr/>
            <p:nvPr/>
          </p:nvSpPr>
          <p:spPr bwMode="auto">
            <a:xfrm>
              <a:off x="7948352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43" name="Право съединение 42"/>
            <p:cNvCxnSpPr>
              <a:stCxn id="41" idx="5"/>
              <a:endCxn id="42" idx="1"/>
            </p:cNvCxnSpPr>
            <p:nvPr/>
          </p:nvCxnSpPr>
          <p:spPr bwMode="auto">
            <a:xfrm>
              <a:off x="7753112" y="3681259"/>
              <a:ext cx="290479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аво съединение 43"/>
            <p:cNvCxnSpPr>
              <a:stCxn id="36" idx="5"/>
              <a:endCxn id="45" idx="1"/>
            </p:cNvCxnSpPr>
            <p:nvPr/>
          </p:nvCxnSpPr>
          <p:spPr bwMode="auto">
            <a:xfrm>
              <a:off x="4981660" y="4481327"/>
              <a:ext cx="188891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 bwMode="auto">
            <a:xfrm>
              <a:off x="5076899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870513" y="4070182"/>
              <a:ext cx="649212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sp>
          <p:nvSpPr>
            <p:cNvPr id="51" name="Овал 50"/>
            <p:cNvSpPr/>
            <p:nvPr/>
          </p:nvSpPr>
          <p:spPr bwMode="auto">
            <a:xfrm>
              <a:off x="6481673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52" name="Право съединение 51"/>
            <p:cNvCxnSpPr>
              <a:stCxn id="41" idx="3"/>
              <a:endCxn id="51" idx="7"/>
            </p:cNvCxnSpPr>
            <p:nvPr/>
          </p:nvCxnSpPr>
          <p:spPr bwMode="auto">
            <a:xfrm flipH="1">
              <a:off x="7035646" y="3681259"/>
              <a:ext cx="258733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 bwMode="auto">
            <a:xfrm>
              <a:off x="149872" y="501470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sp>
          <p:nvSpPr>
            <p:cNvPr id="54" name="Овал 53"/>
            <p:cNvSpPr/>
            <p:nvPr/>
          </p:nvSpPr>
          <p:spPr bwMode="auto">
            <a:xfrm>
              <a:off x="1560996" y="5014706"/>
              <a:ext cx="647625" cy="64767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10</a:t>
              </a:r>
            </a:p>
          </p:txBody>
        </p:sp>
        <p:cxnSp>
          <p:nvCxnSpPr>
            <p:cNvPr id="55" name="Право съединение 54"/>
            <p:cNvCxnSpPr>
              <a:stCxn id="47" idx="3"/>
              <a:endCxn id="53" idx="7"/>
            </p:cNvCxnSpPr>
            <p:nvPr/>
          </p:nvCxnSpPr>
          <p:spPr bwMode="auto">
            <a:xfrm flipH="1">
              <a:off x="702258" y="4622610"/>
              <a:ext cx="263494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аво съединение 55"/>
            <p:cNvCxnSpPr>
              <a:stCxn id="47" idx="5"/>
              <a:endCxn id="54" idx="1"/>
            </p:cNvCxnSpPr>
            <p:nvPr/>
          </p:nvCxnSpPr>
          <p:spPr bwMode="auto">
            <a:xfrm>
              <a:off x="1424487" y="4622610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 bwMode="auto">
            <a:xfrm>
              <a:off x="3756252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58" name="Право съединение 57"/>
            <p:cNvCxnSpPr>
              <a:stCxn id="36" idx="3"/>
              <a:endCxn id="57" idx="7"/>
            </p:cNvCxnSpPr>
            <p:nvPr/>
          </p:nvCxnSpPr>
          <p:spPr bwMode="auto">
            <a:xfrm flipH="1">
              <a:off x="4308638" y="4481327"/>
              <a:ext cx="21428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Овал 58"/>
            <p:cNvSpPr/>
            <p:nvPr/>
          </p:nvSpPr>
          <p:spPr bwMode="auto">
            <a:xfrm>
              <a:off x="3065771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cxnSp>
          <p:nvCxnSpPr>
            <p:cNvPr id="60" name="Право съединение 59"/>
            <p:cNvCxnSpPr>
              <a:stCxn id="57" idx="3"/>
              <a:endCxn id="59" idx="7"/>
            </p:cNvCxnSpPr>
            <p:nvPr/>
          </p:nvCxnSpPr>
          <p:spPr bwMode="auto">
            <a:xfrm flipH="1">
              <a:off x="3619743" y="5324257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 bwMode="auto">
            <a:xfrm>
              <a:off x="5724523" y="5660793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19</a:t>
              </a:r>
            </a:p>
          </p:txBody>
        </p:sp>
        <p:cxnSp>
          <p:nvCxnSpPr>
            <p:cNvPr id="62" name="Право съединение 61"/>
            <p:cNvCxnSpPr>
              <a:stCxn id="45" idx="5"/>
              <a:endCxn id="61" idx="1"/>
            </p:cNvCxnSpPr>
            <p:nvPr/>
          </p:nvCxnSpPr>
          <p:spPr bwMode="auto">
            <a:xfrm>
              <a:off x="5629284" y="5324257"/>
              <a:ext cx="190478" cy="43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Съединител &quot;права стрелка&quot; 2"/>
          <p:cNvCxnSpPr/>
          <p:nvPr/>
        </p:nvCxnSpPr>
        <p:spPr>
          <a:xfrm flipH="1">
            <a:off x="2065338" y="3851275"/>
            <a:ext cx="777875" cy="116205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963" name="Текстово поле 45"/>
          <p:cNvSpPr txBox="1">
            <a:spLocks noChangeArrowheads="1"/>
          </p:cNvSpPr>
          <p:nvPr/>
        </p:nvSpPr>
        <p:spPr bwMode="auto">
          <a:xfrm>
            <a:off x="468313" y="1916113"/>
            <a:ext cx="81359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Когато елементът има два наследника – замества се с най-десния наследник на лявото поддърво</a:t>
            </a:r>
          </a:p>
        </p:txBody>
      </p:sp>
      <p:grpSp>
        <p:nvGrpSpPr>
          <p:cNvPr id="40964" name="Групиране 31"/>
          <p:cNvGrpSpPr>
            <a:grpSpLocks/>
          </p:cNvGrpSpPr>
          <p:nvPr/>
        </p:nvGrpSpPr>
        <p:grpSpPr bwMode="auto">
          <a:xfrm>
            <a:off x="149225" y="2317750"/>
            <a:ext cx="8447088" cy="4043363"/>
            <a:chOff x="149872" y="2319239"/>
            <a:chExt cx="8446105" cy="4043201"/>
          </a:xfrm>
        </p:grpSpPr>
        <p:sp>
          <p:nvSpPr>
            <p:cNvPr id="33" name="Овал 32"/>
            <p:cNvSpPr/>
            <p:nvPr/>
          </p:nvSpPr>
          <p:spPr bwMode="auto">
            <a:xfrm>
              <a:off x="4678483" y="2319239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2610211" y="3127245"/>
              <a:ext cx="649212" cy="64926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7</a:t>
              </a: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4427687" y="3928900"/>
              <a:ext cx="649211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37" name="Право съединение 36"/>
            <p:cNvCxnSpPr>
              <a:stCxn id="33" idx="3"/>
              <a:endCxn id="34" idx="7"/>
            </p:cNvCxnSpPr>
            <p:nvPr/>
          </p:nvCxnSpPr>
          <p:spPr bwMode="auto">
            <a:xfrm flipH="1">
              <a:off x="3164184" y="2871667"/>
              <a:ext cx="160795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5"/>
              <a:endCxn id="41" idx="1"/>
            </p:cNvCxnSpPr>
            <p:nvPr/>
          </p:nvCxnSpPr>
          <p:spPr bwMode="auto">
            <a:xfrm>
              <a:off x="5230869" y="2871667"/>
              <a:ext cx="206351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4" idx="3"/>
              <a:endCxn id="47" idx="7"/>
            </p:cNvCxnSpPr>
            <p:nvPr/>
          </p:nvCxnSpPr>
          <p:spPr bwMode="auto">
            <a:xfrm flipH="1">
              <a:off x="1424487" y="3681259"/>
              <a:ext cx="1280963" cy="484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аво съединение 39"/>
            <p:cNvCxnSpPr>
              <a:stCxn id="34" idx="5"/>
              <a:endCxn id="36" idx="1"/>
            </p:cNvCxnSpPr>
            <p:nvPr/>
          </p:nvCxnSpPr>
          <p:spPr bwMode="auto">
            <a:xfrm>
              <a:off x="3164184" y="3681259"/>
              <a:ext cx="1358742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 bwMode="auto">
            <a:xfrm>
              <a:off x="7199140" y="3127245"/>
              <a:ext cx="649211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42" name="Овал 41"/>
            <p:cNvSpPr/>
            <p:nvPr/>
          </p:nvSpPr>
          <p:spPr bwMode="auto">
            <a:xfrm>
              <a:off x="7948352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43" name="Право съединение 42"/>
            <p:cNvCxnSpPr>
              <a:stCxn id="41" idx="5"/>
              <a:endCxn id="42" idx="1"/>
            </p:cNvCxnSpPr>
            <p:nvPr/>
          </p:nvCxnSpPr>
          <p:spPr bwMode="auto">
            <a:xfrm>
              <a:off x="7753112" y="3681259"/>
              <a:ext cx="290479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аво съединение 43"/>
            <p:cNvCxnSpPr>
              <a:stCxn id="36" idx="5"/>
              <a:endCxn id="45" idx="1"/>
            </p:cNvCxnSpPr>
            <p:nvPr/>
          </p:nvCxnSpPr>
          <p:spPr bwMode="auto">
            <a:xfrm>
              <a:off x="4981660" y="4481327"/>
              <a:ext cx="188891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 bwMode="auto">
            <a:xfrm>
              <a:off x="5076899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870513" y="4070182"/>
              <a:ext cx="649212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sp>
          <p:nvSpPr>
            <p:cNvPr id="51" name="Овал 50"/>
            <p:cNvSpPr/>
            <p:nvPr/>
          </p:nvSpPr>
          <p:spPr bwMode="auto">
            <a:xfrm>
              <a:off x="6481673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52" name="Право съединение 51"/>
            <p:cNvCxnSpPr>
              <a:stCxn id="41" idx="3"/>
              <a:endCxn id="51" idx="7"/>
            </p:cNvCxnSpPr>
            <p:nvPr/>
          </p:nvCxnSpPr>
          <p:spPr bwMode="auto">
            <a:xfrm flipH="1">
              <a:off x="7035646" y="3681259"/>
              <a:ext cx="258733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 bwMode="auto">
            <a:xfrm>
              <a:off x="149872" y="501470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cxnSp>
          <p:nvCxnSpPr>
            <p:cNvPr id="55" name="Право съединение 54"/>
            <p:cNvCxnSpPr>
              <a:stCxn id="47" idx="3"/>
              <a:endCxn id="53" idx="7"/>
            </p:cNvCxnSpPr>
            <p:nvPr/>
          </p:nvCxnSpPr>
          <p:spPr bwMode="auto">
            <a:xfrm flipH="1">
              <a:off x="702258" y="4622610"/>
              <a:ext cx="263494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 bwMode="auto">
            <a:xfrm>
              <a:off x="3756252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58" name="Право съединение 57"/>
            <p:cNvCxnSpPr>
              <a:stCxn id="36" idx="3"/>
              <a:endCxn id="57" idx="7"/>
            </p:cNvCxnSpPr>
            <p:nvPr/>
          </p:nvCxnSpPr>
          <p:spPr bwMode="auto">
            <a:xfrm flipH="1">
              <a:off x="4308638" y="4481327"/>
              <a:ext cx="21428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Овал 58"/>
            <p:cNvSpPr/>
            <p:nvPr/>
          </p:nvSpPr>
          <p:spPr bwMode="auto">
            <a:xfrm>
              <a:off x="3065771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cxnSp>
          <p:nvCxnSpPr>
            <p:cNvPr id="60" name="Право съединение 59"/>
            <p:cNvCxnSpPr>
              <a:stCxn id="57" idx="3"/>
              <a:endCxn id="59" idx="7"/>
            </p:cNvCxnSpPr>
            <p:nvPr/>
          </p:nvCxnSpPr>
          <p:spPr bwMode="auto">
            <a:xfrm flipH="1">
              <a:off x="3619743" y="5324257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 bwMode="auto">
            <a:xfrm>
              <a:off x="5724523" y="5660793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19</a:t>
              </a:r>
            </a:p>
          </p:txBody>
        </p:sp>
        <p:cxnSp>
          <p:nvCxnSpPr>
            <p:cNvPr id="62" name="Право съединение 61"/>
            <p:cNvCxnSpPr>
              <a:stCxn id="45" idx="5"/>
              <a:endCxn id="61" idx="1"/>
            </p:cNvCxnSpPr>
            <p:nvPr/>
          </p:nvCxnSpPr>
          <p:spPr bwMode="auto">
            <a:xfrm>
              <a:off x="5629284" y="5324257"/>
              <a:ext cx="190478" cy="43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987" name="Текстово поле 45"/>
          <p:cNvSpPr txBox="1">
            <a:spLocks noChangeArrowheads="1"/>
          </p:cNvSpPr>
          <p:nvPr/>
        </p:nvSpPr>
        <p:spPr bwMode="auto">
          <a:xfrm>
            <a:off x="468313" y="1916113"/>
            <a:ext cx="8135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>
                <a:solidFill>
                  <a:srgbClr val="FF0000"/>
                </a:solidFill>
              </a:rPr>
              <a:t>ИЛИ</a:t>
            </a:r>
            <a:r>
              <a:rPr lang="bg-BG"/>
              <a:t> се замества с най-левия наследник на дясното поддърво</a:t>
            </a:r>
          </a:p>
        </p:txBody>
      </p:sp>
      <p:grpSp>
        <p:nvGrpSpPr>
          <p:cNvPr id="41988" name="Групиране 31"/>
          <p:cNvGrpSpPr>
            <a:grpSpLocks/>
          </p:cNvGrpSpPr>
          <p:nvPr/>
        </p:nvGrpSpPr>
        <p:grpSpPr bwMode="auto">
          <a:xfrm>
            <a:off x="149225" y="2317750"/>
            <a:ext cx="8447088" cy="4043363"/>
            <a:chOff x="149872" y="2319239"/>
            <a:chExt cx="8446105" cy="4043201"/>
          </a:xfrm>
        </p:grpSpPr>
        <p:sp>
          <p:nvSpPr>
            <p:cNvPr id="33" name="Овал 32"/>
            <p:cNvSpPr/>
            <p:nvPr/>
          </p:nvSpPr>
          <p:spPr bwMode="auto">
            <a:xfrm>
              <a:off x="4678483" y="2319239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2610211" y="3127245"/>
              <a:ext cx="649212" cy="64926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7</a:t>
              </a: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4427687" y="3928900"/>
              <a:ext cx="649211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37" name="Право съединение 36"/>
            <p:cNvCxnSpPr>
              <a:stCxn id="33" idx="3"/>
              <a:endCxn id="34" idx="7"/>
            </p:cNvCxnSpPr>
            <p:nvPr/>
          </p:nvCxnSpPr>
          <p:spPr bwMode="auto">
            <a:xfrm flipH="1">
              <a:off x="3164184" y="2871667"/>
              <a:ext cx="160795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5"/>
              <a:endCxn id="41" idx="1"/>
            </p:cNvCxnSpPr>
            <p:nvPr/>
          </p:nvCxnSpPr>
          <p:spPr bwMode="auto">
            <a:xfrm>
              <a:off x="5230869" y="2871667"/>
              <a:ext cx="206351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4" idx="3"/>
              <a:endCxn id="47" idx="7"/>
            </p:cNvCxnSpPr>
            <p:nvPr/>
          </p:nvCxnSpPr>
          <p:spPr bwMode="auto">
            <a:xfrm flipH="1">
              <a:off x="1424487" y="3681259"/>
              <a:ext cx="1280963" cy="484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аво съединение 39"/>
            <p:cNvCxnSpPr>
              <a:stCxn id="34" idx="5"/>
              <a:endCxn id="36" idx="1"/>
            </p:cNvCxnSpPr>
            <p:nvPr/>
          </p:nvCxnSpPr>
          <p:spPr bwMode="auto">
            <a:xfrm>
              <a:off x="3164184" y="3681259"/>
              <a:ext cx="1358742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 bwMode="auto">
            <a:xfrm>
              <a:off x="7199140" y="3127245"/>
              <a:ext cx="649211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42" name="Овал 41"/>
            <p:cNvSpPr/>
            <p:nvPr/>
          </p:nvSpPr>
          <p:spPr bwMode="auto">
            <a:xfrm>
              <a:off x="7948352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43" name="Право съединение 42"/>
            <p:cNvCxnSpPr>
              <a:stCxn id="41" idx="5"/>
              <a:endCxn id="42" idx="1"/>
            </p:cNvCxnSpPr>
            <p:nvPr/>
          </p:nvCxnSpPr>
          <p:spPr bwMode="auto">
            <a:xfrm>
              <a:off x="7753112" y="3681259"/>
              <a:ext cx="290479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аво съединение 43"/>
            <p:cNvCxnSpPr>
              <a:stCxn id="36" idx="5"/>
              <a:endCxn id="45" idx="1"/>
            </p:cNvCxnSpPr>
            <p:nvPr/>
          </p:nvCxnSpPr>
          <p:spPr bwMode="auto">
            <a:xfrm>
              <a:off x="4981660" y="4481327"/>
              <a:ext cx="188891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 bwMode="auto">
            <a:xfrm>
              <a:off x="5076899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870513" y="4070182"/>
              <a:ext cx="649212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sp>
          <p:nvSpPr>
            <p:cNvPr id="51" name="Овал 50"/>
            <p:cNvSpPr/>
            <p:nvPr/>
          </p:nvSpPr>
          <p:spPr bwMode="auto">
            <a:xfrm>
              <a:off x="6481673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52" name="Право съединение 51"/>
            <p:cNvCxnSpPr>
              <a:stCxn id="41" idx="3"/>
              <a:endCxn id="51" idx="7"/>
            </p:cNvCxnSpPr>
            <p:nvPr/>
          </p:nvCxnSpPr>
          <p:spPr bwMode="auto">
            <a:xfrm flipH="1">
              <a:off x="7035646" y="3681259"/>
              <a:ext cx="258733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 bwMode="auto">
            <a:xfrm>
              <a:off x="149872" y="501470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cxnSp>
          <p:nvCxnSpPr>
            <p:cNvPr id="55" name="Право съединение 54"/>
            <p:cNvCxnSpPr>
              <a:stCxn id="47" idx="3"/>
              <a:endCxn id="53" idx="7"/>
            </p:cNvCxnSpPr>
            <p:nvPr/>
          </p:nvCxnSpPr>
          <p:spPr bwMode="auto">
            <a:xfrm flipH="1">
              <a:off x="702258" y="4622610"/>
              <a:ext cx="263494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 bwMode="auto">
            <a:xfrm>
              <a:off x="3756252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58" name="Право съединение 57"/>
            <p:cNvCxnSpPr>
              <a:stCxn id="36" idx="3"/>
              <a:endCxn id="57" idx="7"/>
            </p:cNvCxnSpPr>
            <p:nvPr/>
          </p:nvCxnSpPr>
          <p:spPr bwMode="auto">
            <a:xfrm flipH="1">
              <a:off x="4308638" y="4481327"/>
              <a:ext cx="21428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Овал 58"/>
            <p:cNvSpPr/>
            <p:nvPr/>
          </p:nvSpPr>
          <p:spPr bwMode="auto">
            <a:xfrm>
              <a:off x="3065771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cxnSp>
          <p:nvCxnSpPr>
            <p:cNvPr id="60" name="Право съединение 59"/>
            <p:cNvCxnSpPr>
              <a:stCxn id="57" idx="3"/>
              <a:endCxn id="59" idx="7"/>
            </p:cNvCxnSpPr>
            <p:nvPr/>
          </p:nvCxnSpPr>
          <p:spPr bwMode="auto">
            <a:xfrm flipH="1">
              <a:off x="3619743" y="5324257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 bwMode="auto">
            <a:xfrm>
              <a:off x="5724523" y="5660793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19</a:t>
              </a:r>
            </a:p>
          </p:txBody>
        </p:sp>
        <p:cxnSp>
          <p:nvCxnSpPr>
            <p:cNvPr id="62" name="Право съединение 61"/>
            <p:cNvCxnSpPr>
              <a:stCxn id="45" idx="5"/>
              <a:endCxn id="61" idx="1"/>
            </p:cNvCxnSpPr>
            <p:nvPr/>
          </p:nvCxnSpPr>
          <p:spPr bwMode="auto">
            <a:xfrm>
              <a:off x="5629284" y="5324257"/>
              <a:ext cx="190478" cy="43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011" name="Текстово поле 45"/>
          <p:cNvSpPr txBox="1">
            <a:spLocks noChangeArrowheads="1"/>
          </p:cNvSpPr>
          <p:nvPr/>
        </p:nvSpPr>
        <p:spPr bwMode="auto">
          <a:xfrm>
            <a:off x="468313" y="1916113"/>
            <a:ext cx="8135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>
                <a:solidFill>
                  <a:srgbClr val="FF0000"/>
                </a:solidFill>
              </a:rPr>
              <a:t>ИЛИ</a:t>
            </a:r>
            <a:r>
              <a:rPr lang="bg-BG"/>
              <a:t> се замества с най-левия наследник на дясното поддърво</a:t>
            </a:r>
          </a:p>
        </p:txBody>
      </p:sp>
      <p:grpSp>
        <p:nvGrpSpPr>
          <p:cNvPr id="43012" name="Групиране 31"/>
          <p:cNvGrpSpPr>
            <a:grpSpLocks/>
          </p:cNvGrpSpPr>
          <p:nvPr/>
        </p:nvGrpSpPr>
        <p:grpSpPr bwMode="auto">
          <a:xfrm>
            <a:off x="149225" y="2317750"/>
            <a:ext cx="8447088" cy="4043363"/>
            <a:chOff x="149872" y="2319239"/>
            <a:chExt cx="8446105" cy="4043201"/>
          </a:xfrm>
        </p:grpSpPr>
        <p:sp>
          <p:nvSpPr>
            <p:cNvPr id="33" name="Овал 32"/>
            <p:cNvSpPr/>
            <p:nvPr/>
          </p:nvSpPr>
          <p:spPr bwMode="auto">
            <a:xfrm>
              <a:off x="4678483" y="2319239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2610211" y="3127245"/>
              <a:ext cx="649212" cy="64926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7</a:t>
              </a: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4427687" y="3928900"/>
              <a:ext cx="649211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37" name="Право съединение 36"/>
            <p:cNvCxnSpPr>
              <a:stCxn id="33" idx="3"/>
              <a:endCxn id="34" idx="7"/>
            </p:cNvCxnSpPr>
            <p:nvPr/>
          </p:nvCxnSpPr>
          <p:spPr bwMode="auto">
            <a:xfrm flipH="1">
              <a:off x="3164184" y="2871667"/>
              <a:ext cx="160795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5"/>
              <a:endCxn id="41" idx="1"/>
            </p:cNvCxnSpPr>
            <p:nvPr/>
          </p:nvCxnSpPr>
          <p:spPr bwMode="auto">
            <a:xfrm>
              <a:off x="5230869" y="2871667"/>
              <a:ext cx="206351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4" idx="3"/>
              <a:endCxn id="47" idx="7"/>
            </p:cNvCxnSpPr>
            <p:nvPr/>
          </p:nvCxnSpPr>
          <p:spPr bwMode="auto">
            <a:xfrm flipH="1">
              <a:off x="1424487" y="3681259"/>
              <a:ext cx="1280963" cy="484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аво съединение 39"/>
            <p:cNvCxnSpPr>
              <a:stCxn id="34" idx="5"/>
              <a:endCxn id="36" idx="1"/>
            </p:cNvCxnSpPr>
            <p:nvPr/>
          </p:nvCxnSpPr>
          <p:spPr bwMode="auto">
            <a:xfrm>
              <a:off x="3164184" y="3681259"/>
              <a:ext cx="1358742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 bwMode="auto">
            <a:xfrm>
              <a:off x="7199140" y="3127245"/>
              <a:ext cx="649211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42" name="Овал 41"/>
            <p:cNvSpPr/>
            <p:nvPr/>
          </p:nvSpPr>
          <p:spPr bwMode="auto">
            <a:xfrm>
              <a:off x="7948352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43" name="Право съединение 42"/>
            <p:cNvCxnSpPr>
              <a:stCxn id="41" idx="5"/>
              <a:endCxn id="42" idx="1"/>
            </p:cNvCxnSpPr>
            <p:nvPr/>
          </p:nvCxnSpPr>
          <p:spPr bwMode="auto">
            <a:xfrm>
              <a:off x="7753112" y="3681259"/>
              <a:ext cx="290479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аво съединение 43"/>
            <p:cNvCxnSpPr>
              <a:stCxn id="36" idx="5"/>
              <a:endCxn id="45" idx="1"/>
            </p:cNvCxnSpPr>
            <p:nvPr/>
          </p:nvCxnSpPr>
          <p:spPr bwMode="auto">
            <a:xfrm>
              <a:off x="4981660" y="4481327"/>
              <a:ext cx="188891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 bwMode="auto">
            <a:xfrm>
              <a:off x="5076899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870513" y="4070182"/>
              <a:ext cx="649212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sp>
          <p:nvSpPr>
            <p:cNvPr id="51" name="Овал 50"/>
            <p:cNvSpPr/>
            <p:nvPr/>
          </p:nvSpPr>
          <p:spPr bwMode="auto">
            <a:xfrm>
              <a:off x="6481673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52" name="Право съединение 51"/>
            <p:cNvCxnSpPr>
              <a:stCxn id="41" idx="3"/>
              <a:endCxn id="51" idx="7"/>
            </p:cNvCxnSpPr>
            <p:nvPr/>
          </p:nvCxnSpPr>
          <p:spPr bwMode="auto">
            <a:xfrm flipH="1">
              <a:off x="7035646" y="3681259"/>
              <a:ext cx="258733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 bwMode="auto">
            <a:xfrm>
              <a:off x="149872" y="501470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cxnSp>
          <p:nvCxnSpPr>
            <p:cNvPr id="55" name="Право съединение 54"/>
            <p:cNvCxnSpPr>
              <a:stCxn id="47" idx="3"/>
              <a:endCxn id="53" idx="7"/>
            </p:cNvCxnSpPr>
            <p:nvPr/>
          </p:nvCxnSpPr>
          <p:spPr bwMode="auto">
            <a:xfrm flipH="1">
              <a:off x="702258" y="4622610"/>
              <a:ext cx="263494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 bwMode="auto">
            <a:xfrm>
              <a:off x="3756252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58" name="Право съединение 57"/>
            <p:cNvCxnSpPr>
              <a:stCxn id="36" idx="3"/>
              <a:endCxn id="57" idx="7"/>
            </p:cNvCxnSpPr>
            <p:nvPr/>
          </p:nvCxnSpPr>
          <p:spPr bwMode="auto">
            <a:xfrm flipH="1">
              <a:off x="4308638" y="4481327"/>
              <a:ext cx="21428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Овал 58"/>
            <p:cNvSpPr/>
            <p:nvPr/>
          </p:nvSpPr>
          <p:spPr bwMode="auto">
            <a:xfrm>
              <a:off x="3065771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cxnSp>
          <p:nvCxnSpPr>
            <p:cNvPr id="60" name="Право съединение 59"/>
            <p:cNvCxnSpPr>
              <a:stCxn id="57" idx="3"/>
              <a:endCxn id="59" idx="7"/>
            </p:cNvCxnSpPr>
            <p:nvPr/>
          </p:nvCxnSpPr>
          <p:spPr bwMode="auto">
            <a:xfrm flipH="1">
              <a:off x="3619743" y="5324257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 bwMode="auto">
            <a:xfrm>
              <a:off x="5724523" y="5660793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19</a:t>
              </a:r>
            </a:p>
          </p:txBody>
        </p:sp>
        <p:cxnSp>
          <p:nvCxnSpPr>
            <p:cNvPr id="62" name="Право съединение 61"/>
            <p:cNvCxnSpPr>
              <a:stCxn id="45" idx="5"/>
              <a:endCxn id="61" idx="1"/>
            </p:cNvCxnSpPr>
            <p:nvPr/>
          </p:nvCxnSpPr>
          <p:spPr bwMode="auto">
            <a:xfrm>
              <a:off x="5629284" y="5324257"/>
              <a:ext cx="190478" cy="43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Съединител &quot;права стрелка&quot; 27"/>
          <p:cNvCxnSpPr/>
          <p:nvPr/>
        </p:nvCxnSpPr>
        <p:spPr>
          <a:xfrm>
            <a:off x="2843213" y="3851275"/>
            <a:ext cx="415925" cy="180975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39750" y="1773238"/>
            <a:ext cx="8229600" cy="1584325"/>
          </a:xfrm>
        </p:spPr>
        <p:txBody>
          <a:bodyPr>
            <a:normAutofit fontScale="92500" lnSpcReduction="20000"/>
          </a:bodyPr>
          <a:lstStyle/>
          <a:p>
            <a:pPr marL="45720" indent="0"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bg-BG" sz="2400" dirty="0" smtClean="0">
                <a:solidFill>
                  <a:srgbClr val="FF0000"/>
                </a:solidFill>
              </a:rPr>
              <a:t>Степен</a:t>
            </a:r>
            <a:r>
              <a:rPr lang="bg-BG" sz="2400" dirty="0" smtClean="0"/>
              <a:t> </a:t>
            </a:r>
            <a:r>
              <a:rPr lang="bg-BG" sz="2400" dirty="0" smtClean="0">
                <a:solidFill>
                  <a:srgbClr val="FF0000"/>
                </a:solidFill>
              </a:rPr>
              <a:t>на дърво </a:t>
            </a:r>
            <a:r>
              <a:rPr lang="bg-BG" sz="2400" dirty="0" smtClean="0"/>
              <a:t>се нарича максималният брой наследници на елемент от тази структура.</a:t>
            </a:r>
          </a:p>
          <a:p>
            <a:pPr marL="45720" indent="0"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bg-BG" sz="2400" dirty="0" smtClean="0">
                <a:solidFill>
                  <a:srgbClr val="FF0000"/>
                </a:solidFill>
              </a:rPr>
              <a:t>Двоично дърво</a:t>
            </a:r>
            <a:r>
              <a:rPr lang="bg-BG" sz="2400" dirty="0" smtClean="0"/>
              <a:t> е дървовидна структура от степен 2, т.е. всеки възел има не повече от два наследника - ляв и десен:</a:t>
            </a:r>
            <a:endParaRPr lang="bg-BG" sz="2400" dirty="0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539552" y="415968"/>
            <a:ext cx="7992888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n-lt"/>
              </a:rPr>
              <a:t>ДВОИЧНО ДЪРВО</a:t>
            </a:r>
          </a:p>
        </p:txBody>
      </p:sp>
      <p:grpSp>
        <p:nvGrpSpPr>
          <p:cNvPr id="11268" name="Групиране 32"/>
          <p:cNvGrpSpPr>
            <a:grpSpLocks/>
          </p:cNvGrpSpPr>
          <p:nvPr/>
        </p:nvGrpSpPr>
        <p:grpSpPr bwMode="auto">
          <a:xfrm>
            <a:off x="2778125" y="3663950"/>
            <a:ext cx="3017838" cy="1879600"/>
            <a:chOff x="2778750" y="3663360"/>
            <a:chExt cx="3017386" cy="1880592"/>
          </a:xfrm>
        </p:grpSpPr>
        <p:sp>
          <p:nvSpPr>
            <p:cNvPr id="10" name="Овал 9"/>
            <p:cNvSpPr/>
            <p:nvPr/>
          </p:nvSpPr>
          <p:spPr>
            <a:xfrm>
              <a:off x="4029513" y="3663360"/>
              <a:ext cx="449196" cy="503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3229532" y="4333639"/>
              <a:ext cx="449196" cy="505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2778750" y="4991210"/>
              <a:ext cx="450782" cy="503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</a:t>
              </a:r>
              <a:endParaRPr lang="bg-BG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3678728" y="4991210"/>
              <a:ext cx="450782" cy="503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E</a:t>
              </a:r>
              <a:endParaRPr lang="bg-BG" dirty="0"/>
            </a:p>
          </p:txBody>
        </p:sp>
        <p:cxnSp>
          <p:nvCxnSpPr>
            <p:cNvPr id="16" name="Право съединение 15"/>
            <p:cNvCxnSpPr>
              <a:stCxn id="10" idx="3"/>
              <a:endCxn id="11" idx="7"/>
            </p:cNvCxnSpPr>
            <p:nvPr/>
          </p:nvCxnSpPr>
          <p:spPr>
            <a:xfrm flipH="1">
              <a:off x="3613650" y="4093800"/>
              <a:ext cx="480941" cy="314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аво съединение 17"/>
            <p:cNvCxnSpPr>
              <a:stCxn id="10" idx="5"/>
              <a:endCxn id="23" idx="1"/>
            </p:cNvCxnSpPr>
            <p:nvPr/>
          </p:nvCxnSpPr>
          <p:spPr>
            <a:xfrm>
              <a:off x="4413630" y="4093800"/>
              <a:ext cx="547606" cy="363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аво съединение 19"/>
            <p:cNvCxnSpPr>
              <a:stCxn id="11" idx="3"/>
              <a:endCxn id="13" idx="7"/>
            </p:cNvCxnSpPr>
            <p:nvPr/>
          </p:nvCxnSpPr>
          <p:spPr>
            <a:xfrm flipH="1">
              <a:off x="3162867" y="4764079"/>
              <a:ext cx="131743" cy="30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аво съединение 21"/>
            <p:cNvCxnSpPr>
              <a:stCxn id="11" idx="5"/>
              <a:endCxn id="14" idx="1"/>
            </p:cNvCxnSpPr>
            <p:nvPr/>
          </p:nvCxnSpPr>
          <p:spPr>
            <a:xfrm>
              <a:off x="3613650" y="4764079"/>
              <a:ext cx="131743" cy="30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Овал 22"/>
            <p:cNvSpPr/>
            <p:nvPr/>
          </p:nvSpPr>
          <p:spPr>
            <a:xfrm>
              <a:off x="4896158" y="4382878"/>
              <a:ext cx="449196" cy="505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</a:t>
              </a:r>
              <a:endParaRPr lang="bg-BG" dirty="0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5345354" y="5040449"/>
              <a:ext cx="450782" cy="503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</a:t>
              </a:r>
              <a:endParaRPr lang="bg-BG" dirty="0"/>
            </a:p>
          </p:txBody>
        </p:sp>
        <p:cxnSp>
          <p:nvCxnSpPr>
            <p:cNvPr id="27" name="Право съединение 26"/>
            <p:cNvCxnSpPr>
              <a:stCxn id="23" idx="5"/>
              <a:endCxn id="25" idx="1"/>
            </p:cNvCxnSpPr>
            <p:nvPr/>
          </p:nvCxnSpPr>
          <p:spPr>
            <a:xfrm>
              <a:off x="5280275" y="4813317"/>
              <a:ext cx="131743" cy="300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4787900" y="306863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>
                <a:latin typeface="Arial" charset="0"/>
              </a:rPr>
              <a:t>корен</a:t>
            </a: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H="1">
            <a:off x="4500563" y="350043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3995738" y="616585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>
                <a:latin typeface="Arial" charset="0"/>
              </a:rPr>
              <a:t>листа</a:t>
            </a: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 flipV="1">
            <a:off x="3203575" y="5589588"/>
            <a:ext cx="122396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 flipV="1">
            <a:off x="4140200" y="5445125"/>
            <a:ext cx="28733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V="1">
            <a:off x="4427538" y="5516563"/>
            <a:ext cx="936625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468313" y="3357563"/>
            <a:ext cx="2374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>
                <a:latin typeface="Arial" charset="0"/>
              </a:rPr>
              <a:t>родител на </a:t>
            </a:r>
            <a:r>
              <a:rPr lang="en-US">
                <a:latin typeface="Arial" charset="0"/>
              </a:rPr>
              <a:t>D</a:t>
            </a:r>
            <a:r>
              <a:rPr lang="bg-BG">
                <a:latin typeface="Arial" charset="0"/>
              </a:rPr>
              <a:t> и на Е</a:t>
            </a:r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2771775" y="3716338"/>
            <a:ext cx="504825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6156325" y="4221163"/>
            <a:ext cx="2374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>
                <a:latin typeface="Arial" charset="0"/>
              </a:rPr>
              <a:t>наследник на С</a:t>
            </a: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H="1">
            <a:off x="5795963" y="4581525"/>
            <a:ext cx="3603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1" grpId="0"/>
      <p:bldP spid="11282" grpId="0" animBg="1"/>
      <p:bldP spid="11283" grpId="0"/>
      <p:bldP spid="11284" grpId="0" animBg="1"/>
      <p:bldP spid="11285" grpId="0" animBg="1"/>
      <p:bldP spid="11286" grpId="0" animBg="1"/>
      <p:bldP spid="11287" grpId="0"/>
      <p:bldP spid="11288" grpId="0" animBg="1"/>
      <p:bldP spid="11289" grpId="0"/>
      <p:bldP spid="1129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035" name="Текстово поле 45"/>
          <p:cNvSpPr txBox="1">
            <a:spLocks noChangeArrowheads="1"/>
          </p:cNvSpPr>
          <p:nvPr/>
        </p:nvSpPr>
        <p:spPr bwMode="auto">
          <a:xfrm>
            <a:off x="468313" y="1916113"/>
            <a:ext cx="8135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>
                <a:solidFill>
                  <a:srgbClr val="FF0000"/>
                </a:solidFill>
              </a:rPr>
              <a:t>ИЛИ</a:t>
            </a:r>
            <a:r>
              <a:rPr lang="bg-BG"/>
              <a:t> се замества с най-левия наследник на дясното поддърво</a:t>
            </a:r>
          </a:p>
        </p:txBody>
      </p:sp>
      <p:grpSp>
        <p:nvGrpSpPr>
          <p:cNvPr id="44036" name="Групиране 31"/>
          <p:cNvGrpSpPr>
            <a:grpSpLocks/>
          </p:cNvGrpSpPr>
          <p:nvPr/>
        </p:nvGrpSpPr>
        <p:grpSpPr bwMode="auto">
          <a:xfrm>
            <a:off x="149225" y="2317750"/>
            <a:ext cx="8447088" cy="4043363"/>
            <a:chOff x="149872" y="2319239"/>
            <a:chExt cx="8446105" cy="4043201"/>
          </a:xfrm>
        </p:grpSpPr>
        <p:sp>
          <p:nvSpPr>
            <p:cNvPr id="33" name="Овал 32"/>
            <p:cNvSpPr/>
            <p:nvPr/>
          </p:nvSpPr>
          <p:spPr bwMode="auto">
            <a:xfrm>
              <a:off x="4678483" y="2319239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2610211" y="3127245"/>
              <a:ext cx="649212" cy="64926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4427687" y="3928900"/>
              <a:ext cx="649211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37" name="Право съединение 36"/>
            <p:cNvCxnSpPr>
              <a:stCxn id="33" idx="3"/>
              <a:endCxn id="34" idx="7"/>
            </p:cNvCxnSpPr>
            <p:nvPr/>
          </p:nvCxnSpPr>
          <p:spPr bwMode="auto">
            <a:xfrm flipH="1">
              <a:off x="3164184" y="2871667"/>
              <a:ext cx="160795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5"/>
              <a:endCxn id="41" idx="1"/>
            </p:cNvCxnSpPr>
            <p:nvPr/>
          </p:nvCxnSpPr>
          <p:spPr bwMode="auto">
            <a:xfrm>
              <a:off x="5230869" y="2871667"/>
              <a:ext cx="2063510" cy="35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4" idx="3"/>
              <a:endCxn id="47" idx="7"/>
            </p:cNvCxnSpPr>
            <p:nvPr/>
          </p:nvCxnSpPr>
          <p:spPr bwMode="auto">
            <a:xfrm flipH="1">
              <a:off x="1424487" y="3681259"/>
              <a:ext cx="1280963" cy="484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аво съединение 39"/>
            <p:cNvCxnSpPr>
              <a:stCxn id="34" idx="5"/>
              <a:endCxn id="36" idx="1"/>
            </p:cNvCxnSpPr>
            <p:nvPr/>
          </p:nvCxnSpPr>
          <p:spPr bwMode="auto">
            <a:xfrm>
              <a:off x="3164184" y="3681259"/>
              <a:ext cx="1358742" cy="34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 bwMode="auto">
            <a:xfrm>
              <a:off x="7199140" y="3127245"/>
              <a:ext cx="649211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42" name="Овал 41"/>
            <p:cNvSpPr/>
            <p:nvPr/>
          </p:nvSpPr>
          <p:spPr bwMode="auto">
            <a:xfrm>
              <a:off x="7948352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43" name="Право съединение 42"/>
            <p:cNvCxnSpPr>
              <a:stCxn id="41" idx="5"/>
              <a:endCxn id="42" idx="1"/>
            </p:cNvCxnSpPr>
            <p:nvPr/>
          </p:nvCxnSpPr>
          <p:spPr bwMode="auto">
            <a:xfrm>
              <a:off x="7753112" y="3681259"/>
              <a:ext cx="290479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аво съединение 43"/>
            <p:cNvCxnSpPr>
              <a:stCxn id="36" idx="5"/>
              <a:endCxn id="45" idx="1"/>
            </p:cNvCxnSpPr>
            <p:nvPr/>
          </p:nvCxnSpPr>
          <p:spPr bwMode="auto">
            <a:xfrm>
              <a:off x="4981660" y="4481327"/>
              <a:ext cx="188891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 bwMode="auto">
            <a:xfrm>
              <a:off x="5076899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870513" y="4070182"/>
              <a:ext cx="649212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sp>
          <p:nvSpPr>
            <p:cNvPr id="51" name="Овал 50"/>
            <p:cNvSpPr/>
            <p:nvPr/>
          </p:nvSpPr>
          <p:spPr bwMode="auto">
            <a:xfrm>
              <a:off x="6481673" y="4081293"/>
              <a:ext cx="647625" cy="649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52" name="Право съединение 51"/>
            <p:cNvCxnSpPr>
              <a:stCxn id="41" idx="3"/>
              <a:endCxn id="51" idx="7"/>
            </p:cNvCxnSpPr>
            <p:nvPr/>
          </p:nvCxnSpPr>
          <p:spPr bwMode="auto">
            <a:xfrm flipH="1">
              <a:off x="7035646" y="3681259"/>
              <a:ext cx="258733" cy="495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 bwMode="auto">
            <a:xfrm>
              <a:off x="149872" y="501470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cxnSp>
          <p:nvCxnSpPr>
            <p:cNvPr id="55" name="Право съединение 54"/>
            <p:cNvCxnSpPr>
              <a:stCxn id="47" idx="3"/>
              <a:endCxn id="53" idx="7"/>
            </p:cNvCxnSpPr>
            <p:nvPr/>
          </p:nvCxnSpPr>
          <p:spPr bwMode="auto">
            <a:xfrm flipH="1">
              <a:off x="702258" y="4622610"/>
              <a:ext cx="263494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 bwMode="auto">
            <a:xfrm>
              <a:off x="3756252" y="4770241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58" name="Право съединение 57"/>
            <p:cNvCxnSpPr>
              <a:stCxn id="36" idx="3"/>
              <a:endCxn id="57" idx="7"/>
            </p:cNvCxnSpPr>
            <p:nvPr/>
          </p:nvCxnSpPr>
          <p:spPr bwMode="auto">
            <a:xfrm flipH="1">
              <a:off x="4308638" y="4481327"/>
              <a:ext cx="214288" cy="38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Овал 58"/>
            <p:cNvSpPr/>
            <p:nvPr/>
          </p:nvSpPr>
          <p:spPr bwMode="auto">
            <a:xfrm>
              <a:off x="3065771" y="5714766"/>
              <a:ext cx="647625" cy="647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7</a:t>
              </a:r>
            </a:p>
          </p:txBody>
        </p:sp>
        <p:cxnSp>
          <p:nvCxnSpPr>
            <p:cNvPr id="60" name="Право съединение 59"/>
            <p:cNvCxnSpPr>
              <a:stCxn id="57" idx="3"/>
              <a:endCxn id="59" idx="7"/>
            </p:cNvCxnSpPr>
            <p:nvPr/>
          </p:nvCxnSpPr>
          <p:spPr bwMode="auto">
            <a:xfrm flipH="1">
              <a:off x="3619743" y="5324257"/>
              <a:ext cx="231748" cy="48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 bwMode="auto">
            <a:xfrm>
              <a:off x="5724523" y="5660793"/>
              <a:ext cx="647625" cy="649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19</a:t>
              </a:r>
            </a:p>
          </p:txBody>
        </p:sp>
        <p:cxnSp>
          <p:nvCxnSpPr>
            <p:cNvPr id="62" name="Право съединение 61"/>
            <p:cNvCxnSpPr>
              <a:stCxn id="45" idx="5"/>
              <a:endCxn id="61" idx="1"/>
            </p:cNvCxnSpPr>
            <p:nvPr/>
          </p:nvCxnSpPr>
          <p:spPr bwMode="auto">
            <a:xfrm>
              <a:off x="5629284" y="5324257"/>
              <a:ext cx="190478" cy="43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Съединител &quot;права стрелка&quot; 27"/>
          <p:cNvCxnSpPr/>
          <p:nvPr/>
        </p:nvCxnSpPr>
        <p:spPr>
          <a:xfrm>
            <a:off x="2843213" y="3851275"/>
            <a:ext cx="415925" cy="180975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059" name="Текстово поле 45"/>
          <p:cNvSpPr txBox="1">
            <a:spLocks noChangeArrowheads="1"/>
          </p:cNvSpPr>
          <p:nvPr/>
        </p:nvSpPr>
        <p:spPr bwMode="auto">
          <a:xfrm>
            <a:off x="468313" y="1916113"/>
            <a:ext cx="8135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>
                <a:solidFill>
                  <a:srgbClr val="FF0000"/>
                </a:solidFill>
              </a:rPr>
              <a:t>ИЛИ</a:t>
            </a:r>
            <a:r>
              <a:rPr lang="bg-BG"/>
              <a:t> се замества с най-левия наследник на дясното поддърво</a:t>
            </a:r>
          </a:p>
        </p:txBody>
      </p:sp>
      <p:grpSp>
        <p:nvGrpSpPr>
          <p:cNvPr id="45060" name="Групиране 31"/>
          <p:cNvGrpSpPr>
            <a:grpSpLocks/>
          </p:cNvGrpSpPr>
          <p:nvPr/>
        </p:nvGrpSpPr>
        <p:grpSpPr bwMode="auto">
          <a:xfrm>
            <a:off x="149225" y="2317750"/>
            <a:ext cx="8447088" cy="3990975"/>
            <a:chOff x="149872" y="2319239"/>
            <a:chExt cx="8446105" cy="3990081"/>
          </a:xfrm>
        </p:grpSpPr>
        <p:sp>
          <p:nvSpPr>
            <p:cNvPr id="33" name="Овал 32"/>
            <p:cNvSpPr/>
            <p:nvPr/>
          </p:nvSpPr>
          <p:spPr bwMode="auto">
            <a:xfrm>
              <a:off x="4678483" y="2319239"/>
              <a:ext cx="647625" cy="6475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2610211" y="3127096"/>
              <a:ext cx="649212" cy="64914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4427687" y="3928603"/>
              <a:ext cx="649211" cy="6475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37" name="Право съединение 36"/>
            <p:cNvCxnSpPr>
              <a:stCxn id="33" idx="3"/>
              <a:endCxn id="34" idx="7"/>
            </p:cNvCxnSpPr>
            <p:nvPr/>
          </p:nvCxnSpPr>
          <p:spPr bwMode="auto">
            <a:xfrm flipH="1">
              <a:off x="3164184" y="2871565"/>
              <a:ext cx="1607950" cy="350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5"/>
              <a:endCxn id="41" idx="1"/>
            </p:cNvCxnSpPr>
            <p:nvPr/>
          </p:nvCxnSpPr>
          <p:spPr bwMode="auto">
            <a:xfrm>
              <a:off x="5230869" y="2871565"/>
              <a:ext cx="2063510" cy="350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4" idx="3"/>
              <a:endCxn id="47" idx="7"/>
            </p:cNvCxnSpPr>
            <p:nvPr/>
          </p:nvCxnSpPr>
          <p:spPr bwMode="auto">
            <a:xfrm flipH="1">
              <a:off x="1424487" y="3681009"/>
              <a:ext cx="1280963" cy="484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аво съединение 39"/>
            <p:cNvCxnSpPr>
              <a:stCxn id="34" idx="5"/>
              <a:endCxn id="36" idx="1"/>
            </p:cNvCxnSpPr>
            <p:nvPr/>
          </p:nvCxnSpPr>
          <p:spPr bwMode="auto">
            <a:xfrm>
              <a:off x="3164184" y="3681009"/>
              <a:ext cx="1358742" cy="342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 bwMode="auto">
            <a:xfrm>
              <a:off x="7199140" y="3127096"/>
              <a:ext cx="649211" cy="649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42" name="Овал 41"/>
            <p:cNvSpPr/>
            <p:nvPr/>
          </p:nvSpPr>
          <p:spPr bwMode="auto">
            <a:xfrm>
              <a:off x="7948352" y="4082557"/>
              <a:ext cx="647625" cy="6475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43" name="Право съединение 42"/>
            <p:cNvCxnSpPr>
              <a:stCxn id="41" idx="5"/>
              <a:endCxn id="42" idx="1"/>
            </p:cNvCxnSpPr>
            <p:nvPr/>
          </p:nvCxnSpPr>
          <p:spPr bwMode="auto">
            <a:xfrm>
              <a:off x="7753112" y="3681009"/>
              <a:ext cx="290479" cy="495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аво съединение 43"/>
            <p:cNvCxnSpPr>
              <a:stCxn id="36" idx="5"/>
              <a:endCxn id="45" idx="1"/>
            </p:cNvCxnSpPr>
            <p:nvPr/>
          </p:nvCxnSpPr>
          <p:spPr bwMode="auto">
            <a:xfrm>
              <a:off x="4981660" y="4482517"/>
              <a:ext cx="188891" cy="382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 bwMode="auto">
            <a:xfrm>
              <a:off x="5076899" y="4769790"/>
              <a:ext cx="647625" cy="6491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870513" y="4069860"/>
              <a:ext cx="649212" cy="6475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sp>
          <p:nvSpPr>
            <p:cNvPr id="51" name="Овал 50"/>
            <p:cNvSpPr/>
            <p:nvPr/>
          </p:nvSpPr>
          <p:spPr bwMode="auto">
            <a:xfrm>
              <a:off x="6481673" y="4082557"/>
              <a:ext cx="647625" cy="6475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52" name="Право съединение 51"/>
            <p:cNvCxnSpPr>
              <a:stCxn id="41" idx="3"/>
              <a:endCxn id="51" idx="7"/>
            </p:cNvCxnSpPr>
            <p:nvPr/>
          </p:nvCxnSpPr>
          <p:spPr bwMode="auto">
            <a:xfrm flipH="1">
              <a:off x="7035646" y="3681009"/>
              <a:ext cx="258733" cy="495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 bwMode="auto">
            <a:xfrm>
              <a:off x="149872" y="5014210"/>
              <a:ext cx="647625" cy="6475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cxnSp>
          <p:nvCxnSpPr>
            <p:cNvPr id="55" name="Право съединение 54"/>
            <p:cNvCxnSpPr>
              <a:stCxn id="47" idx="3"/>
              <a:endCxn id="53" idx="7"/>
            </p:cNvCxnSpPr>
            <p:nvPr/>
          </p:nvCxnSpPr>
          <p:spPr bwMode="auto">
            <a:xfrm flipH="1">
              <a:off x="702258" y="4623773"/>
              <a:ext cx="263494" cy="485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 bwMode="auto">
            <a:xfrm>
              <a:off x="3756252" y="4769790"/>
              <a:ext cx="647625" cy="6491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58" name="Право съединение 57"/>
            <p:cNvCxnSpPr>
              <a:stCxn id="36" idx="3"/>
              <a:endCxn id="57" idx="7"/>
            </p:cNvCxnSpPr>
            <p:nvPr/>
          </p:nvCxnSpPr>
          <p:spPr bwMode="auto">
            <a:xfrm flipH="1">
              <a:off x="4308638" y="4482517"/>
              <a:ext cx="214288" cy="382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 bwMode="auto">
            <a:xfrm>
              <a:off x="5724523" y="5661765"/>
              <a:ext cx="647625" cy="6475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19</a:t>
              </a:r>
            </a:p>
          </p:txBody>
        </p:sp>
        <p:cxnSp>
          <p:nvCxnSpPr>
            <p:cNvPr id="62" name="Право съединение 61"/>
            <p:cNvCxnSpPr>
              <a:stCxn id="45" idx="5"/>
              <a:endCxn id="61" idx="1"/>
            </p:cNvCxnSpPr>
            <p:nvPr/>
          </p:nvCxnSpPr>
          <p:spPr bwMode="auto">
            <a:xfrm>
              <a:off x="5629284" y="5323704"/>
              <a:ext cx="190478" cy="433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371" name="Текстово поле 45"/>
          <p:cNvSpPr txBox="1">
            <a:spLocks noChangeArrowheads="1"/>
          </p:cNvSpPr>
          <p:nvPr/>
        </p:nvSpPr>
        <p:spPr bwMode="auto">
          <a:xfrm>
            <a:off x="468313" y="1700213"/>
            <a:ext cx="8135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b="1">
                <a:solidFill>
                  <a:srgbClr val="FF0000"/>
                </a:solidFill>
                <a:latin typeface="Arial" charset="0"/>
              </a:rPr>
              <a:t>Частен случай!</a:t>
            </a:r>
          </a:p>
          <a:p>
            <a:r>
              <a:rPr lang="bg-BG" b="1">
                <a:solidFill>
                  <a:srgbClr val="FF0000"/>
                </a:solidFill>
                <a:latin typeface="Arial" charset="0"/>
              </a:rPr>
              <a:t>Най-левия наследник на дясното поддърво има десен наследник,</a:t>
            </a:r>
            <a:endParaRPr lang="bg-BG" b="1">
              <a:latin typeface="Arial" charset="0"/>
            </a:endParaRPr>
          </a:p>
        </p:txBody>
      </p:sp>
      <p:grpSp>
        <p:nvGrpSpPr>
          <p:cNvPr id="58418" name="Group 50"/>
          <p:cNvGrpSpPr>
            <a:grpSpLocks/>
          </p:cNvGrpSpPr>
          <p:nvPr/>
        </p:nvGrpSpPr>
        <p:grpSpPr bwMode="auto">
          <a:xfrm>
            <a:off x="149225" y="2317750"/>
            <a:ext cx="8447088" cy="4064000"/>
            <a:chOff x="94" y="1460"/>
            <a:chExt cx="5321" cy="2560"/>
          </a:xfrm>
        </p:grpSpPr>
        <p:sp>
          <p:nvSpPr>
            <p:cNvPr id="33" name="Овал 32"/>
            <p:cNvSpPr/>
            <p:nvPr/>
          </p:nvSpPr>
          <p:spPr bwMode="auto">
            <a:xfrm>
              <a:off x="2947" y="1460"/>
              <a:ext cx="408" cy="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1644" y="1969"/>
              <a:ext cx="409" cy="40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2789" y="2474"/>
              <a:ext cx="409" cy="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37" name="Право съединение 36"/>
            <p:cNvCxnSpPr>
              <a:stCxn id="33" idx="3"/>
              <a:endCxn id="34" idx="7"/>
            </p:cNvCxnSpPr>
            <p:nvPr/>
          </p:nvCxnSpPr>
          <p:spPr bwMode="auto">
            <a:xfrm flipH="1">
              <a:off x="1993" y="1808"/>
              <a:ext cx="1013" cy="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5"/>
              <a:endCxn id="41" idx="1"/>
            </p:cNvCxnSpPr>
            <p:nvPr/>
          </p:nvCxnSpPr>
          <p:spPr bwMode="auto">
            <a:xfrm>
              <a:off x="3295" y="1808"/>
              <a:ext cx="1300" cy="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4" idx="3"/>
              <a:endCxn id="47" idx="7"/>
            </p:cNvCxnSpPr>
            <p:nvPr/>
          </p:nvCxnSpPr>
          <p:spPr bwMode="auto">
            <a:xfrm flipH="1">
              <a:off x="897" y="2318"/>
              <a:ext cx="807" cy="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аво съединение 39"/>
            <p:cNvCxnSpPr>
              <a:stCxn id="34" idx="5"/>
              <a:endCxn id="36" idx="1"/>
            </p:cNvCxnSpPr>
            <p:nvPr/>
          </p:nvCxnSpPr>
          <p:spPr bwMode="auto">
            <a:xfrm>
              <a:off x="1993" y="2318"/>
              <a:ext cx="856" cy="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 bwMode="auto">
            <a:xfrm>
              <a:off x="4535" y="1969"/>
              <a:ext cx="409" cy="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42" name="Овал 41"/>
            <p:cNvSpPr/>
            <p:nvPr/>
          </p:nvSpPr>
          <p:spPr bwMode="auto">
            <a:xfrm>
              <a:off x="5007" y="2571"/>
              <a:ext cx="408" cy="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43" name="Право съединение 42"/>
            <p:cNvCxnSpPr>
              <a:stCxn id="41" idx="5"/>
              <a:endCxn id="42" idx="1"/>
            </p:cNvCxnSpPr>
            <p:nvPr/>
          </p:nvCxnSpPr>
          <p:spPr bwMode="auto">
            <a:xfrm>
              <a:off x="4884" y="2318"/>
              <a:ext cx="183" cy="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аво съединение 43"/>
            <p:cNvCxnSpPr>
              <a:stCxn id="36" idx="5"/>
              <a:endCxn id="45" idx="1"/>
            </p:cNvCxnSpPr>
            <p:nvPr/>
          </p:nvCxnSpPr>
          <p:spPr bwMode="auto">
            <a:xfrm>
              <a:off x="3138" y="2823"/>
              <a:ext cx="119" cy="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 bwMode="auto">
            <a:xfrm>
              <a:off x="3198" y="3004"/>
              <a:ext cx="408" cy="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548" y="2563"/>
              <a:ext cx="409" cy="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sp>
          <p:nvSpPr>
            <p:cNvPr id="51" name="Овал 50"/>
            <p:cNvSpPr/>
            <p:nvPr/>
          </p:nvSpPr>
          <p:spPr bwMode="auto">
            <a:xfrm>
              <a:off x="4083" y="2571"/>
              <a:ext cx="408" cy="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52" name="Право съединение 51"/>
            <p:cNvCxnSpPr>
              <a:stCxn id="41" idx="3"/>
              <a:endCxn id="51" idx="7"/>
            </p:cNvCxnSpPr>
            <p:nvPr/>
          </p:nvCxnSpPr>
          <p:spPr bwMode="auto">
            <a:xfrm flipH="1">
              <a:off x="4432" y="2318"/>
              <a:ext cx="163" cy="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 bwMode="auto">
            <a:xfrm>
              <a:off x="94" y="3158"/>
              <a:ext cx="408" cy="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cxnSp>
          <p:nvCxnSpPr>
            <p:cNvPr id="55" name="Право съединение 54"/>
            <p:cNvCxnSpPr>
              <a:stCxn id="47" idx="3"/>
              <a:endCxn id="53" idx="7"/>
            </p:cNvCxnSpPr>
            <p:nvPr/>
          </p:nvCxnSpPr>
          <p:spPr bwMode="auto">
            <a:xfrm flipH="1">
              <a:off x="442" y="2912"/>
              <a:ext cx="166" cy="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 bwMode="auto">
            <a:xfrm>
              <a:off x="2366" y="3004"/>
              <a:ext cx="408" cy="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58" name="Право съединение 57"/>
            <p:cNvCxnSpPr>
              <a:stCxn id="36" idx="3"/>
              <a:endCxn id="57" idx="7"/>
            </p:cNvCxnSpPr>
            <p:nvPr/>
          </p:nvCxnSpPr>
          <p:spPr bwMode="auto">
            <a:xfrm flipH="1">
              <a:off x="2714" y="2823"/>
              <a:ext cx="135" cy="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 bwMode="auto">
            <a:xfrm>
              <a:off x="3606" y="3566"/>
              <a:ext cx="408" cy="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19</a:t>
              </a:r>
            </a:p>
          </p:txBody>
        </p:sp>
        <p:cxnSp>
          <p:nvCxnSpPr>
            <p:cNvPr id="62" name="Право съединение 61"/>
            <p:cNvCxnSpPr>
              <a:stCxn id="45" idx="5"/>
              <a:endCxn id="61" idx="1"/>
            </p:cNvCxnSpPr>
            <p:nvPr/>
          </p:nvCxnSpPr>
          <p:spPr bwMode="auto">
            <a:xfrm>
              <a:off x="3546" y="3353"/>
              <a:ext cx="120" cy="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Овал 60"/>
            <p:cNvSpPr/>
            <p:nvPr/>
          </p:nvSpPr>
          <p:spPr bwMode="auto">
            <a:xfrm>
              <a:off x="2744" y="3612"/>
              <a:ext cx="408" cy="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>
                  <a:solidFill>
                    <a:srgbClr val="FFFFFF"/>
                  </a:solidFill>
                </a:rPr>
                <a:t>1</a:t>
              </a:r>
              <a:r>
                <a:rPr lang="bg-BG">
                  <a:solidFill>
                    <a:srgbClr val="FFFFFF"/>
                  </a:solidFill>
                  <a:latin typeface="Arial" charset="0"/>
                </a:rPr>
                <a:t>4</a:t>
              </a:r>
            </a:p>
          </p:txBody>
        </p:sp>
        <p:cxnSp>
          <p:nvCxnSpPr>
            <p:cNvPr id="3" name="Право съединение 61"/>
            <p:cNvCxnSpPr>
              <a:stCxn id="45" idx="5"/>
              <a:endCxn id="0" idx="1"/>
            </p:cNvCxnSpPr>
            <p:nvPr/>
          </p:nvCxnSpPr>
          <p:spPr bwMode="auto">
            <a:xfrm>
              <a:off x="2684" y="3393"/>
              <a:ext cx="120" cy="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395" name="Текстово поле 45"/>
          <p:cNvSpPr txBox="1">
            <a:spLocks noChangeArrowheads="1"/>
          </p:cNvSpPr>
          <p:nvPr/>
        </p:nvSpPr>
        <p:spPr bwMode="auto">
          <a:xfrm>
            <a:off x="468313" y="1700213"/>
            <a:ext cx="8135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b="1">
                <a:solidFill>
                  <a:srgbClr val="FF0000"/>
                </a:solidFill>
                <a:latin typeface="Arial" charset="0"/>
              </a:rPr>
              <a:t>Частен случай!</a:t>
            </a:r>
          </a:p>
          <a:p>
            <a:r>
              <a:rPr lang="bg-BG" b="1">
                <a:solidFill>
                  <a:srgbClr val="FF0000"/>
                </a:solidFill>
                <a:latin typeface="Arial" charset="0"/>
              </a:rPr>
              <a:t>Най-левия наследник на дясното поддърво има десен наследник,</a:t>
            </a:r>
            <a:endParaRPr lang="bg-BG" b="1">
              <a:latin typeface="Arial" charset="0"/>
            </a:endParaRPr>
          </a:p>
        </p:txBody>
      </p:sp>
      <p:grpSp>
        <p:nvGrpSpPr>
          <p:cNvPr id="59419" name="Group 27"/>
          <p:cNvGrpSpPr>
            <a:grpSpLocks/>
          </p:cNvGrpSpPr>
          <p:nvPr/>
        </p:nvGrpSpPr>
        <p:grpSpPr bwMode="auto">
          <a:xfrm>
            <a:off x="149225" y="2317750"/>
            <a:ext cx="8447088" cy="4064000"/>
            <a:chOff x="94" y="1460"/>
            <a:chExt cx="5321" cy="2560"/>
          </a:xfrm>
        </p:grpSpPr>
        <p:sp>
          <p:nvSpPr>
            <p:cNvPr id="33" name="Овал 32"/>
            <p:cNvSpPr/>
            <p:nvPr/>
          </p:nvSpPr>
          <p:spPr bwMode="auto">
            <a:xfrm>
              <a:off x="2947" y="1460"/>
              <a:ext cx="408" cy="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1644" y="1969"/>
              <a:ext cx="409" cy="40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11</a:t>
              </a: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2789" y="2474"/>
              <a:ext cx="409" cy="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37" name="Право съединение 36"/>
            <p:cNvCxnSpPr>
              <a:stCxn id="33" idx="3"/>
              <a:endCxn id="34" idx="7"/>
            </p:cNvCxnSpPr>
            <p:nvPr/>
          </p:nvCxnSpPr>
          <p:spPr bwMode="auto">
            <a:xfrm flipH="1">
              <a:off x="1993" y="1808"/>
              <a:ext cx="1013" cy="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5"/>
              <a:endCxn id="41" idx="1"/>
            </p:cNvCxnSpPr>
            <p:nvPr/>
          </p:nvCxnSpPr>
          <p:spPr bwMode="auto">
            <a:xfrm>
              <a:off x="3295" y="1808"/>
              <a:ext cx="1300" cy="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4" idx="3"/>
              <a:endCxn id="47" idx="7"/>
            </p:cNvCxnSpPr>
            <p:nvPr/>
          </p:nvCxnSpPr>
          <p:spPr bwMode="auto">
            <a:xfrm flipH="1">
              <a:off x="897" y="2318"/>
              <a:ext cx="807" cy="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аво съединение 39"/>
            <p:cNvCxnSpPr>
              <a:stCxn id="34" idx="5"/>
              <a:endCxn id="36" idx="1"/>
            </p:cNvCxnSpPr>
            <p:nvPr/>
          </p:nvCxnSpPr>
          <p:spPr bwMode="auto">
            <a:xfrm>
              <a:off x="1993" y="2318"/>
              <a:ext cx="856" cy="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 bwMode="auto">
            <a:xfrm>
              <a:off x="4535" y="1969"/>
              <a:ext cx="409" cy="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42" name="Овал 41"/>
            <p:cNvSpPr/>
            <p:nvPr/>
          </p:nvSpPr>
          <p:spPr bwMode="auto">
            <a:xfrm>
              <a:off x="5007" y="2571"/>
              <a:ext cx="408" cy="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43" name="Право съединение 42"/>
            <p:cNvCxnSpPr>
              <a:stCxn id="41" idx="5"/>
              <a:endCxn id="42" idx="1"/>
            </p:cNvCxnSpPr>
            <p:nvPr/>
          </p:nvCxnSpPr>
          <p:spPr bwMode="auto">
            <a:xfrm>
              <a:off x="4884" y="2318"/>
              <a:ext cx="183" cy="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аво съединение 43"/>
            <p:cNvCxnSpPr>
              <a:stCxn id="36" idx="5"/>
              <a:endCxn id="45" idx="1"/>
            </p:cNvCxnSpPr>
            <p:nvPr/>
          </p:nvCxnSpPr>
          <p:spPr bwMode="auto">
            <a:xfrm>
              <a:off x="3138" y="2823"/>
              <a:ext cx="119" cy="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 bwMode="auto">
            <a:xfrm>
              <a:off x="3198" y="3004"/>
              <a:ext cx="408" cy="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18</a:t>
              </a: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548" y="2563"/>
              <a:ext cx="409" cy="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6</a:t>
              </a:r>
            </a:p>
          </p:txBody>
        </p:sp>
        <p:sp>
          <p:nvSpPr>
            <p:cNvPr id="51" name="Овал 50"/>
            <p:cNvSpPr/>
            <p:nvPr/>
          </p:nvSpPr>
          <p:spPr bwMode="auto">
            <a:xfrm>
              <a:off x="4083" y="2571"/>
              <a:ext cx="408" cy="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25</a:t>
              </a:r>
            </a:p>
          </p:txBody>
        </p:sp>
        <p:cxnSp>
          <p:nvCxnSpPr>
            <p:cNvPr id="52" name="Право съединение 51"/>
            <p:cNvCxnSpPr>
              <a:stCxn id="41" idx="3"/>
              <a:endCxn id="51" idx="7"/>
            </p:cNvCxnSpPr>
            <p:nvPr/>
          </p:nvCxnSpPr>
          <p:spPr bwMode="auto">
            <a:xfrm flipH="1">
              <a:off x="4432" y="2318"/>
              <a:ext cx="163" cy="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 bwMode="auto">
            <a:xfrm>
              <a:off x="94" y="3158"/>
              <a:ext cx="408" cy="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</a:t>
              </a:r>
            </a:p>
          </p:txBody>
        </p:sp>
        <p:cxnSp>
          <p:nvCxnSpPr>
            <p:cNvPr id="55" name="Право съединение 54"/>
            <p:cNvCxnSpPr>
              <a:stCxn id="47" idx="3"/>
              <a:endCxn id="53" idx="7"/>
            </p:cNvCxnSpPr>
            <p:nvPr/>
          </p:nvCxnSpPr>
          <p:spPr bwMode="auto">
            <a:xfrm flipH="1">
              <a:off x="442" y="2912"/>
              <a:ext cx="166" cy="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 bwMode="auto">
            <a:xfrm>
              <a:off x="2366" y="3004"/>
              <a:ext cx="408" cy="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13</a:t>
              </a:r>
            </a:p>
          </p:txBody>
        </p:sp>
        <p:cxnSp>
          <p:nvCxnSpPr>
            <p:cNvPr id="58" name="Право съединение 57"/>
            <p:cNvCxnSpPr>
              <a:stCxn id="36" idx="3"/>
              <a:endCxn id="57" idx="7"/>
            </p:cNvCxnSpPr>
            <p:nvPr/>
          </p:nvCxnSpPr>
          <p:spPr bwMode="auto">
            <a:xfrm flipH="1">
              <a:off x="2714" y="2823"/>
              <a:ext cx="135" cy="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 bwMode="auto">
            <a:xfrm>
              <a:off x="3606" y="3566"/>
              <a:ext cx="408" cy="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19</a:t>
              </a:r>
            </a:p>
          </p:txBody>
        </p:sp>
        <p:cxnSp>
          <p:nvCxnSpPr>
            <p:cNvPr id="62" name="Право съединение 61"/>
            <p:cNvCxnSpPr>
              <a:stCxn id="45" idx="5"/>
              <a:endCxn id="61" idx="1"/>
            </p:cNvCxnSpPr>
            <p:nvPr/>
          </p:nvCxnSpPr>
          <p:spPr bwMode="auto">
            <a:xfrm>
              <a:off x="3546" y="3353"/>
              <a:ext cx="120" cy="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Овал 60"/>
            <p:cNvSpPr/>
            <p:nvPr/>
          </p:nvSpPr>
          <p:spPr bwMode="auto">
            <a:xfrm>
              <a:off x="2744" y="3612"/>
              <a:ext cx="408" cy="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>
                  <a:solidFill>
                    <a:srgbClr val="FFFFFF"/>
                  </a:solidFill>
                </a:rPr>
                <a:t>1</a:t>
              </a:r>
              <a:r>
                <a:rPr lang="bg-BG" b="1">
                  <a:solidFill>
                    <a:srgbClr val="FFFFFF"/>
                  </a:solidFill>
                  <a:latin typeface="Arial" charset="0"/>
                </a:rPr>
                <a:t>4</a:t>
              </a:r>
            </a:p>
          </p:txBody>
        </p:sp>
        <p:cxnSp>
          <p:nvCxnSpPr>
            <p:cNvPr id="3" name="Право съединение 61"/>
            <p:cNvCxnSpPr>
              <a:stCxn id="45" idx="5"/>
              <a:endCxn id="0" idx="1"/>
            </p:cNvCxnSpPr>
            <p:nvPr/>
          </p:nvCxnSpPr>
          <p:spPr bwMode="auto">
            <a:xfrm>
              <a:off x="2684" y="3393"/>
              <a:ext cx="120" cy="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3132138" y="3789363"/>
            <a:ext cx="719137" cy="100806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419" name="Текстово поле 45"/>
          <p:cNvSpPr txBox="1">
            <a:spLocks noChangeArrowheads="1"/>
          </p:cNvSpPr>
          <p:nvPr/>
        </p:nvSpPr>
        <p:spPr bwMode="auto">
          <a:xfrm>
            <a:off x="468313" y="1700213"/>
            <a:ext cx="8135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b="1">
                <a:solidFill>
                  <a:srgbClr val="FF0000"/>
                </a:solidFill>
                <a:latin typeface="Arial" charset="0"/>
              </a:rPr>
              <a:t>Частен случай!</a:t>
            </a:r>
          </a:p>
          <a:p>
            <a:r>
              <a:rPr lang="bg-BG" b="1">
                <a:solidFill>
                  <a:srgbClr val="FF0000"/>
                </a:solidFill>
                <a:latin typeface="Arial" charset="0"/>
              </a:rPr>
              <a:t>Най-левия наследник на дясното поддърво има десен наследник,</a:t>
            </a:r>
            <a:endParaRPr lang="bg-BG" b="1">
              <a:latin typeface="Arial" charset="0"/>
            </a:endParaRPr>
          </a:p>
        </p:txBody>
      </p:sp>
      <p:sp>
        <p:nvSpPr>
          <p:cNvPr id="33" name="Овал 32"/>
          <p:cNvSpPr/>
          <p:nvPr/>
        </p:nvSpPr>
        <p:spPr bwMode="auto">
          <a:xfrm>
            <a:off x="4678363" y="2317750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20</a:t>
            </a:r>
          </a:p>
        </p:txBody>
      </p:sp>
      <p:sp>
        <p:nvSpPr>
          <p:cNvPr id="34" name="Овал 33"/>
          <p:cNvSpPr/>
          <p:nvPr/>
        </p:nvSpPr>
        <p:spPr bwMode="auto">
          <a:xfrm>
            <a:off x="2609850" y="3125788"/>
            <a:ext cx="649288" cy="64928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bg-BG" b="1">
                <a:solidFill>
                  <a:srgbClr val="FFFFFF"/>
                </a:solidFill>
                <a:latin typeface="Arial" charset="0"/>
              </a:rPr>
              <a:t>13</a:t>
            </a:r>
          </a:p>
        </p:txBody>
      </p:sp>
      <p:sp>
        <p:nvSpPr>
          <p:cNvPr id="36" name="Овал 35"/>
          <p:cNvSpPr/>
          <p:nvPr/>
        </p:nvSpPr>
        <p:spPr bwMode="auto">
          <a:xfrm>
            <a:off x="4427538" y="3927475"/>
            <a:ext cx="649287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15</a:t>
            </a:r>
          </a:p>
        </p:txBody>
      </p:sp>
      <p:cxnSp>
        <p:nvCxnSpPr>
          <p:cNvPr id="37" name="Право съединение 36"/>
          <p:cNvCxnSpPr>
            <a:stCxn id="33" idx="3"/>
            <a:endCxn id="34" idx="7"/>
          </p:cNvCxnSpPr>
          <p:nvPr/>
        </p:nvCxnSpPr>
        <p:spPr bwMode="auto">
          <a:xfrm flipH="1">
            <a:off x="3163888" y="2870200"/>
            <a:ext cx="1608137" cy="35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аво съединение 37"/>
          <p:cNvCxnSpPr>
            <a:stCxn id="33" idx="5"/>
            <a:endCxn id="41" idx="1"/>
          </p:cNvCxnSpPr>
          <p:nvPr/>
        </p:nvCxnSpPr>
        <p:spPr bwMode="auto">
          <a:xfrm>
            <a:off x="5230813" y="2870200"/>
            <a:ext cx="2063750" cy="35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аво съединение 38"/>
          <p:cNvCxnSpPr>
            <a:stCxn id="34" idx="3"/>
            <a:endCxn id="47" idx="7"/>
          </p:cNvCxnSpPr>
          <p:nvPr/>
        </p:nvCxnSpPr>
        <p:spPr bwMode="auto">
          <a:xfrm flipH="1">
            <a:off x="1423988" y="3679825"/>
            <a:ext cx="1281112" cy="48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аво съединение 39"/>
          <p:cNvCxnSpPr>
            <a:stCxn id="34" idx="5"/>
            <a:endCxn id="36" idx="1"/>
          </p:cNvCxnSpPr>
          <p:nvPr/>
        </p:nvCxnSpPr>
        <p:spPr bwMode="auto">
          <a:xfrm>
            <a:off x="3163888" y="3679825"/>
            <a:ext cx="13589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 bwMode="auto">
          <a:xfrm>
            <a:off x="7199313" y="3125788"/>
            <a:ext cx="649287" cy="649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30</a:t>
            </a:r>
          </a:p>
        </p:txBody>
      </p:sp>
      <p:sp>
        <p:nvSpPr>
          <p:cNvPr id="42" name="Овал 41"/>
          <p:cNvSpPr/>
          <p:nvPr/>
        </p:nvSpPr>
        <p:spPr bwMode="auto">
          <a:xfrm>
            <a:off x="7948613" y="4081463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40</a:t>
            </a:r>
          </a:p>
        </p:txBody>
      </p:sp>
      <p:cxnSp>
        <p:nvCxnSpPr>
          <p:cNvPr id="43" name="Право съединение 42"/>
          <p:cNvCxnSpPr>
            <a:stCxn id="41" idx="5"/>
            <a:endCxn id="42" idx="1"/>
          </p:cNvCxnSpPr>
          <p:nvPr/>
        </p:nvCxnSpPr>
        <p:spPr bwMode="auto">
          <a:xfrm>
            <a:off x="7753350" y="3679825"/>
            <a:ext cx="290513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аво съединение 43"/>
          <p:cNvCxnSpPr>
            <a:stCxn id="36" idx="5"/>
            <a:endCxn id="45" idx="1"/>
          </p:cNvCxnSpPr>
          <p:nvPr/>
        </p:nvCxnSpPr>
        <p:spPr bwMode="auto">
          <a:xfrm>
            <a:off x="4981575" y="4481513"/>
            <a:ext cx="188913" cy="382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 bwMode="auto">
          <a:xfrm>
            <a:off x="5076825" y="4768850"/>
            <a:ext cx="647700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18</a:t>
            </a:r>
          </a:p>
        </p:txBody>
      </p:sp>
      <p:sp>
        <p:nvSpPr>
          <p:cNvPr id="47" name="Овал 46"/>
          <p:cNvSpPr/>
          <p:nvPr/>
        </p:nvSpPr>
        <p:spPr bwMode="auto">
          <a:xfrm>
            <a:off x="869950" y="4068763"/>
            <a:ext cx="649288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6</a:t>
            </a:r>
          </a:p>
        </p:txBody>
      </p:sp>
      <p:sp>
        <p:nvSpPr>
          <p:cNvPr id="51" name="Овал 50"/>
          <p:cNvSpPr/>
          <p:nvPr/>
        </p:nvSpPr>
        <p:spPr bwMode="auto">
          <a:xfrm>
            <a:off x="6481763" y="4081463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25</a:t>
            </a:r>
          </a:p>
        </p:txBody>
      </p:sp>
      <p:cxnSp>
        <p:nvCxnSpPr>
          <p:cNvPr id="52" name="Право съединение 51"/>
          <p:cNvCxnSpPr>
            <a:stCxn id="41" idx="3"/>
            <a:endCxn id="51" idx="7"/>
          </p:cNvCxnSpPr>
          <p:nvPr/>
        </p:nvCxnSpPr>
        <p:spPr bwMode="auto">
          <a:xfrm flipH="1">
            <a:off x="7035800" y="3679825"/>
            <a:ext cx="258763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 bwMode="auto">
          <a:xfrm>
            <a:off x="149225" y="501332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4</a:t>
            </a:r>
          </a:p>
        </p:txBody>
      </p:sp>
      <p:cxnSp>
        <p:nvCxnSpPr>
          <p:cNvPr id="55" name="Право съединение 54"/>
          <p:cNvCxnSpPr>
            <a:stCxn id="47" idx="3"/>
            <a:endCxn id="53" idx="7"/>
          </p:cNvCxnSpPr>
          <p:nvPr/>
        </p:nvCxnSpPr>
        <p:spPr bwMode="auto">
          <a:xfrm flipH="1">
            <a:off x="701675" y="4622800"/>
            <a:ext cx="263525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 bwMode="auto">
          <a:xfrm>
            <a:off x="3756025" y="4768850"/>
            <a:ext cx="647700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bg-BG" b="1">
                <a:solidFill>
                  <a:srgbClr val="FFFFFF"/>
                </a:solidFill>
                <a:latin typeface="Arial" charset="0"/>
              </a:rPr>
              <a:t>11</a:t>
            </a:r>
          </a:p>
        </p:txBody>
      </p:sp>
      <p:cxnSp>
        <p:nvCxnSpPr>
          <p:cNvPr id="58" name="Право съединение 57"/>
          <p:cNvCxnSpPr>
            <a:stCxn id="36" idx="3"/>
            <a:endCxn id="57" idx="7"/>
          </p:cNvCxnSpPr>
          <p:nvPr/>
        </p:nvCxnSpPr>
        <p:spPr bwMode="auto">
          <a:xfrm flipH="1">
            <a:off x="4308475" y="4481513"/>
            <a:ext cx="214313" cy="382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 bwMode="auto">
          <a:xfrm>
            <a:off x="5724525" y="566102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19</a:t>
            </a:r>
          </a:p>
        </p:txBody>
      </p:sp>
      <p:cxnSp>
        <p:nvCxnSpPr>
          <p:cNvPr id="62" name="Право съединение 61"/>
          <p:cNvCxnSpPr>
            <a:stCxn id="45" idx="5"/>
            <a:endCxn id="61" idx="1"/>
          </p:cNvCxnSpPr>
          <p:nvPr/>
        </p:nvCxnSpPr>
        <p:spPr bwMode="auto">
          <a:xfrm>
            <a:off x="5629275" y="5322888"/>
            <a:ext cx="190500" cy="43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60"/>
          <p:cNvSpPr/>
          <p:nvPr/>
        </p:nvSpPr>
        <p:spPr bwMode="auto">
          <a:xfrm>
            <a:off x="4356100" y="5734050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bg-BG">
                <a:solidFill>
                  <a:srgbClr val="FFFFFF"/>
                </a:solidFill>
              </a:rPr>
              <a:t>1</a:t>
            </a:r>
            <a:r>
              <a:rPr lang="bg-BG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cxnSp>
        <p:nvCxnSpPr>
          <p:cNvPr id="3" name="Право съединение 61"/>
          <p:cNvCxnSpPr>
            <a:stCxn id="45" idx="5"/>
            <a:endCxn id="0" idx="1"/>
          </p:cNvCxnSpPr>
          <p:nvPr/>
        </p:nvCxnSpPr>
        <p:spPr bwMode="auto">
          <a:xfrm>
            <a:off x="4260850" y="5386388"/>
            <a:ext cx="190500" cy="43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4716463" y="4581525"/>
            <a:ext cx="0" cy="11525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443" name="Текстово поле 45"/>
          <p:cNvSpPr txBox="1">
            <a:spLocks noChangeArrowheads="1"/>
          </p:cNvSpPr>
          <p:nvPr/>
        </p:nvSpPr>
        <p:spPr bwMode="auto">
          <a:xfrm>
            <a:off x="468313" y="1700213"/>
            <a:ext cx="8135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b="1">
                <a:solidFill>
                  <a:srgbClr val="FF0000"/>
                </a:solidFill>
                <a:latin typeface="Arial" charset="0"/>
              </a:rPr>
              <a:t>Частен случай!</a:t>
            </a:r>
          </a:p>
          <a:p>
            <a:r>
              <a:rPr lang="bg-BG" b="1">
                <a:solidFill>
                  <a:srgbClr val="FF0000"/>
                </a:solidFill>
                <a:latin typeface="Arial" charset="0"/>
              </a:rPr>
              <a:t>Най-левия наследник на дясното поддърво има десен наследник,</a:t>
            </a:r>
            <a:endParaRPr lang="bg-BG" b="1">
              <a:latin typeface="Arial" charset="0"/>
            </a:endParaRPr>
          </a:p>
        </p:txBody>
      </p:sp>
      <p:sp>
        <p:nvSpPr>
          <p:cNvPr id="33" name="Овал 32"/>
          <p:cNvSpPr/>
          <p:nvPr/>
        </p:nvSpPr>
        <p:spPr bwMode="auto">
          <a:xfrm>
            <a:off x="4678363" y="2317750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20</a:t>
            </a:r>
          </a:p>
        </p:txBody>
      </p:sp>
      <p:sp>
        <p:nvSpPr>
          <p:cNvPr id="34" name="Овал 33"/>
          <p:cNvSpPr/>
          <p:nvPr/>
        </p:nvSpPr>
        <p:spPr bwMode="auto">
          <a:xfrm>
            <a:off x="2609850" y="3125788"/>
            <a:ext cx="649288" cy="64928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bg-BG" b="1">
                <a:solidFill>
                  <a:srgbClr val="FFFFFF"/>
                </a:solidFill>
                <a:latin typeface="Arial" charset="0"/>
              </a:rPr>
              <a:t>13</a:t>
            </a:r>
          </a:p>
        </p:txBody>
      </p:sp>
      <p:sp>
        <p:nvSpPr>
          <p:cNvPr id="36" name="Овал 35"/>
          <p:cNvSpPr/>
          <p:nvPr/>
        </p:nvSpPr>
        <p:spPr bwMode="auto">
          <a:xfrm>
            <a:off x="4427538" y="3927475"/>
            <a:ext cx="649287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15</a:t>
            </a:r>
          </a:p>
        </p:txBody>
      </p:sp>
      <p:cxnSp>
        <p:nvCxnSpPr>
          <p:cNvPr id="37" name="Право съединение 36"/>
          <p:cNvCxnSpPr>
            <a:stCxn id="33" idx="3"/>
            <a:endCxn id="34" idx="7"/>
          </p:cNvCxnSpPr>
          <p:nvPr/>
        </p:nvCxnSpPr>
        <p:spPr bwMode="auto">
          <a:xfrm flipH="1">
            <a:off x="3163888" y="2870200"/>
            <a:ext cx="1608137" cy="35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аво съединение 37"/>
          <p:cNvCxnSpPr>
            <a:stCxn id="33" idx="5"/>
            <a:endCxn id="41" idx="1"/>
          </p:cNvCxnSpPr>
          <p:nvPr/>
        </p:nvCxnSpPr>
        <p:spPr bwMode="auto">
          <a:xfrm>
            <a:off x="5230813" y="2870200"/>
            <a:ext cx="2063750" cy="35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аво съединение 38"/>
          <p:cNvCxnSpPr>
            <a:stCxn id="34" idx="3"/>
            <a:endCxn id="47" idx="7"/>
          </p:cNvCxnSpPr>
          <p:nvPr/>
        </p:nvCxnSpPr>
        <p:spPr bwMode="auto">
          <a:xfrm flipH="1">
            <a:off x="1423988" y="3679825"/>
            <a:ext cx="1281112" cy="48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аво съединение 39"/>
          <p:cNvCxnSpPr>
            <a:stCxn id="34" idx="5"/>
            <a:endCxn id="36" idx="1"/>
          </p:cNvCxnSpPr>
          <p:nvPr/>
        </p:nvCxnSpPr>
        <p:spPr bwMode="auto">
          <a:xfrm>
            <a:off x="3163888" y="3679825"/>
            <a:ext cx="13589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 bwMode="auto">
          <a:xfrm>
            <a:off x="7199313" y="3125788"/>
            <a:ext cx="649287" cy="649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30</a:t>
            </a:r>
          </a:p>
        </p:txBody>
      </p:sp>
      <p:sp>
        <p:nvSpPr>
          <p:cNvPr id="42" name="Овал 41"/>
          <p:cNvSpPr/>
          <p:nvPr/>
        </p:nvSpPr>
        <p:spPr bwMode="auto">
          <a:xfrm>
            <a:off x="7948613" y="4081463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40</a:t>
            </a:r>
          </a:p>
        </p:txBody>
      </p:sp>
      <p:cxnSp>
        <p:nvCxnSpPr>
          <p:cNvPr id="43" name="Право съединение 42"/>
          <p:cNvCxnSpPr>
            <a:stCxn id="41" idx="5"/>
            <a:endCxn id="42" idx="1"/>
          </p:cNvCxnSpPr>
          <p:nvPr/>
        </p:nvCxnSpPr>
        <p:spPr bwMode="auto">
          <a:xfrm>
            <a:off x="7753350" y="3679825"/>
            <a:ext cx="290513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аво съединение 43"/>
          <p:cNvCxnSpPr>
            <a:stCxn id="36" idx="5"/>
            <a:endCxn id="45" idx="1"/>
          </p:cNvCxnSpPr>
          <p:nvPr/>
        </p:nvCxnSpPr>
        <p:spPr bwMode="auto">
          <a:xfrm>
            <a:off x="4981575" y="4481513"/>
            <a:ext cx="188913" cy="382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 bwMode="auto">
          <a:xfrm>
            <a:off x="5076825" y="4768850"/>
            <a:ext cx="647700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18</a:t>
            </a:r>
          </a:p>
        </p:txBody>
      </p:sp>
      <p:sp>
        <p:nvSpPr>
          <p:cNvPr id="47" name="Овал 46"/>
          <p:cNvSpPr/>
          <p:nvPr/>
        </p:nvSpPr>
        <p:spPr bwMode="auto">
          <a:xfrm>
            <a:off x="869950" y="4068763"/>
            <a:ext cx="649288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6</a:t>
            </a:r>
          </a:p>
        </p:txBody>
      </p:sp>
      <p:sp>
        <p:nvSpPr>
          <p:cNvPr id="51" name="Овал 50"/>
          <p:cNvSpPr/>
          <p:nvPr/>
        </p:nvSpPr>
        <p:spPr bwMode="auto">
          <a:xfrm>
            <a:off x="6481763" y="4081463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25</a:t>
            </a:r>
          </a:p>
        </p:txBody>
      </p:sp>
      <p:cxnSp>
        <p:nvCxnSpPr>
          <p:cNvPr id="52" name="Право съединение 51"/>
          <p:cNvCxnSpPr>
            <a:stCxn id="41" idx="3"/>
            <a:endCxn id="51" idx="7"/>
          </p:cNvCxnSpPr>
          <p:nvPr/>
        </p:nvCxnSpPr>
        <p:spPr bwMode="auto">
          <a:xfrm flipH="1">
            <a:off x="7035800" y="3679825"/>
            <a:ext cx="258763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 bwMode="auto">
          <a:xfrm>
            <a:off x="149225" y="501332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4</a:t>
            </a:r>
          </a:p>
        </p:txBody>
      </p:sp>
      <p:cxnSp>
        <p:nvCxnSpPr>
          <p:cNvPr id="55" name="Право съединение 54"/>
          <p:cNvCxnSpPr>
            <a:stCxn id="47" idx="3"/>
            <a:endCxn id="53" idx="7"/>
          </p:cNvCxnSpPr>
          <p:nvPr/>
        </p:nvCxnSpPr>
        <p:spPr bwMode="auto">
          <a:xfrm flipH="1">
            <a:off x="701675" y="4622800"/>
            <a:ext cx="263525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 bwMode="auto">
          <a:xfrm>
            <a:off x="5724525" y="566102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19</a:t>
            </a:r>
          </a:p>
        </p:txBody>
      </p:sp>
      <p:cxnSp>
        <p:nvCxnSpPr>
          <p:cNvPr id="62" name="Право съединение 61"/>
          <p:cNvCxnSpPr>
            <a:stCxn id="45" idx="5"/>
            <a:endCxn id="61" idx="1"/>
          </p:cNvCxnSpPr>
          <p:nvPr/>
        </p:nvCxnSpPr>
        <p:spPr bwMode="auto">
          <a:xfrm>
            <a:off x="5629275" y="5322888"/>
            <a:ext cx="190500" cy="43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60"/>
          <p:cNvSpPr/>
          <p:nvPr/>
        </p:nvSpPr>
        <p:spPr bwMode="auto">
          <a:xfrm>
            <a:off x="4356100" y="5734050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bg-BG">
                <a:solidFill>
                  <a:srgbClr val="FFFFFF"/>
                </a:solidFill>
              </a:rPr>
              <a:t>1</a:t>
            </a:r>
            <a:r>
              <a:rPr lang="bg-BG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>
            <a:off x="4716463" y="4581525"/>
            <a:ext cx="0" cy="11525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467" name="Текстово поле 45"/>
          <p:cNvSpPr txBox="1">
            <a:spLocks noChangeArrowheads="1"/>
          </p:cNvSpPr>
          <p:nvPr/>
        </p:nvSpPr>
        <p:spPr bwMode="auto">
          <a:xfrm>
            <a:off x="468313" y="1700213"/>
            <a:ext cx="8135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b="1">
                <a:solidFill>
                  <a:srgbClr val="FF0000"/>
                </a:solidFill>
                <a:latin typeface="Arial" charset="0"/>
              </a:rPr>
              <a:t>Частен случай!</a:t>
            </a:r>
          </a:p>
          <a:p>
            <a:r>
              <a:rPr lang="bg-BG" b="1">
                <a:solidFill>
                  <a:srgbClr val="FF0000"/>
                </a:solidFill>
                <a:latin typeface="Arial" charset="0"/>
              </a:rPr>
              <a:t>Най-левия наследник на дясното поддърво има десен наследник,</a:t>
            </a:r>
            <a:endParaRPr lang="bg-BG" b="1">
              <a:latin typeface="Arial" charset="0"/>
            </a:endParaRPr>
          </a:p>
        </p:txBody>
      </p:sp>
      <p:sp>
        <p:nvSpPr>
          <p:cNvPr id="33" name="Овал 32"/>
          <p:cNvSpPr/>
          <p:nvPr/>
        </p:nvSpPr>
        <p:spPr bwMode="auto">
          <a:xfrm>
            <a:off x="4678363" y="2317750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20</a:t>
            </a:r>
          </a:p>
        </p:txBody>
      </p:sp>
      <p:sp>
        <p:nvSpPr>
          <p:cNvPr id="34" name="Овал 33"/>
          <p:cNvSpPr/>
          <p:nvPr/>
        </p:nvSpPr>
        <p:spPr bwMode="auto">
          <a:xfrm>
            <a:off x="2609850" y="3125788"/>
            <a:ext cx="649288" cy="64928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bg-BG" b="1">
                <a:solidFill>
                  <a:srgbClr val="FFFFFF"/>
                </a:solidFill>
                <a:latin typeface="Arial" charset="0"/>
              </a:rPr>
              <a:t>13</a:t>
            </a:r>
          </a:p>
        </p:txBody>
      </p:sp>
      <p:sp>
        <p:nvSpPr>
          <p:cNvPr id="36" name="Овал 35"/>
          <p:cNvSpPr/>
          <p:nvPr/>
        </p:nvSpPr>
        <p:spPr bwMode="auto">
          <a:xfrm>
            <a:off x="4427538" y="3927475"/>
            <a:ext cx="649287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15</a:t>
            </a:r>
          </a:p>
        </p:txBody>
      </p:sp>
      <p:cxnSp>
        <p:nvCxnSpPr>
          <p:cNvPr id="37" name="Право съединение 36"/>
          <p:cNvCxnSpPr>
            <a:stCxn id="33" idx="3"/>
            <a:endCxn id="34" idx="7"/>
          </p:cNvCxnSpPr>
          <p:nvPr/>
        </p:nvCxnSpPr>
        <p:spPr bwMode="auto">
          <a:xfrm flipH="1">
            <a:off x="3163888" y="2870200"/>
            <a:ext cx="1608137" cy="35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аво съединение 37"/>
          <p:cNvCxnSpPr>
            <a:stCxn id="33" idx="5"/>
            <a:endCxn id="41" idx="1"/>
          </p:cNvCxnSpPr>
          <p:nvPr/>
        </p:nvCxnSpPr>
        <p:spPr bwMode="auto">
          <a:xfrm>
            <a:off x="5230813" y="2870200"/>
            <a:ext cx="2063750" cy="35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аво съединение 38"/>
          <p:cNvCxnSpPr>
            <a:stCxn id="34" idx="3"/>
            <a:endCxn id="47" idx="7"/>
          </p:cNvCxnSpPr>
          <p:nvPr/>
        </p:nvCxnSpPr>
        <p:spPr bwMode="auto">
          <a:xfrm flipH="1">
            <a:off x="1423988" y="3679825"/>
            <a:ext cx="1281112" cy="48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аво съединение 39"/>
          <p:cNvCxnSpPr>
            <a:stCxn id="34" idx="5"/>
            <a:endCxn id="36" idx="1"/>
          </p:cNvCxnSpPr>
          <p:nvPr/>
        </p:nvCxnSpPr>
        <p:spPr bwMode="auto">
          <a:xfrm>
            <a:off x="3163888" y="3679825"/>
            <a:ext cx="13589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 bwMode="auto">
          <a:xfrm>
            <a:off x="7199313" y="3125788"/>
            <a:ext cx="649287" cy="649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30</a:t>
            </a:r>
          </a:p>
        </p:txBody>
      </p:sp>
      <p:sp>
        <p:nvSpPr>
          <p:cNvPr id="42" name="Овал 41"/>
          <p:cNvSpPr/>
          <p:nvPr/>
        </p:nvSpPr>
        <p:spPr bwMode="auto">
          <a:xfrm>
            <a:off x="7948613" y="4081463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40</a:t>
            </a:r>
          </a:p>
        </p:txBody>
      </p:sp>
      <p:cxnSp>
        <p:nvCxnSpPr>
          <p:cNvPr id="43" name="Право съединение 42"/>
          <p:cNvCxnSpPr>
            <a:stCxn id="41" idx="5"/>
            <a:endCxn id="42" idx="1"/>
          </p:cNvCxnSpPr>
          <p:nvPr/>
        </p:nvCxnSpPr>
        <p:spPr bwMode="auto">
          <a:xfrm>
            <a:off x="7753350" y="3679825"/>
            <a:ext cx="290513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аво съединение 43"/>
          <p:cNvCxnSpPr>
            <a:stCxn id="36" idx="5"/>
            <a:endCxn id="45" idx="1"/>
          </p:cNvCxnSpPr>
          <p:nvPr/>
        </p:nvCxnSpPr>
        <p:spPr bwMode="auto">
          <a:xfrm>
            <a:off x="4981575" y="4481513"/>
            <a:ext cx="188913" cy="382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 bwMode="auto">
          <a:xfrm>
            <a:off x="5076825" y="4768850"/>
            <a:ext cx="647700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18</a:t>
            </a:r>
          </a:p>
        </p:txBody>
      </p:sp>
      <p:sp>
        <p:nvSpPr>
          <p:cNvPr id="47" name="Овал 46"/>
          <p:cNvSpPr/>
          <p:nvPr/>
        </p:nvSpPr>
        <p:spPr bwMode="auto">
          <a:xfrm>
            <a:off x="869950" y="4068763"/>
            <a:ext cx="649288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6</a:t>
            </a:r>
          </a:p>
        </p:txBody>
      </p:sp>
      <p:sp>
        <p:nvSpPr>
          <p:cNvPr id="51" name="Овал 50"/>
          <p:cNvSpPr/>
          <p:nvPr/>
        </p:nvSpPr>
        <p:spPr bwMode="auto">
          <a:xfrm>
            <a:off x="6481763" y="4081463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25</a:t>
            </a:r>
          </a:p>
        </p:txBody>
      </p:sp>
      <p:cxnSp>
        <p:nvCxnSpPr>
          <p:cNvPr id="52" name="Право съединение 51"/>
          <p:cNvCxnSpPr>
            <a:stCxn id="41" idx="3"/>
            <a:endCxn id="51" idx="7"/>
          </p:cNvCxnSpPr>
          <p:nvPr/>
        </p:nvCxnSpPr>
        <p:spPr bwMode="auto">
          <a:xfrm flipH="1">
            <a:off x="7035800" y="3679825"/>
            <a:ext cx="258763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 bwMode="auto">
          <a:xfrm>
            <a:off x="149225" y="501332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4</a:t>
            </a:r>
          </a:p>
        </p:txBody>
      </p:sp>
      <p:cxnSp>
        <p:nvCxnSpPr>
          <p:cNvPr id="55" name="Право съединение 54"/>
          <p:cNvCxnSpPr>
            <a:stCxn id="47" idx="3"/>
            <a:endCxn id="53" idx="7"/>
          </p:cNvCxnSpPr>
          <p:nvPr/>
        </p:nvCxnSpPr>
        <p:spPr bwMode="auto">
          <a:xfrm flipH="1">
            <a:off x="701675" y="4622800"/>
            <a:ext cx="263525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 bwMode="auto">
          <a:xfrm>
            <a:off x="5724525" y="566102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dirty="0"/>
              <a:t>19</a:t>
            </a:r>
          </a:p>
        </p:txBody>
      </p:sp>
      <p:cxnSp>
        <p:nvCxnSpPr>
          <p:cNvPr id="62" name="Право съединение 61"/>
          <p:cNvCxnSpPr>
            <a:stCxn id="45" idx="5"/>
            <a:endCxn id="61" idx="1"/>
          </p:cNvCxnSpPr>
          <p:nvPr/>
        </p:nvCxnSpPr>
        <p:spPr bwMode="auto">
          <a:xfrm>
            <a:off x="5629275" y="5322888"/>
            <a:ext cx="190500" cy="43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60"/>
          <p:cNvSpPr/>
          <p:nvPr/>
        </p:nvSpPr>
        <p:spPr bwMode="auto">
          <a:xfrm>
            <a:off x="3635375" y="4941888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bg-BG">
                <a:solidFill>
                  <a:srgbClr val="FFFFFF"/>
                </a:solidFill>
              </a:rPr>
              <a:t>1</a:t>
            </a:r>
            <a:r>
              <a:rPr lang="bg-BG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 flipH="1">
            <a:off x="4140200" y="4437063"/>
            <a:ext cx="431800" cy="6477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изтриване на елемент</a:t>
            </a: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083" name="Текстово поле 45"/>
          <p:cNvSpPr txBox="1">
            <a:spLocks noChangeArrowheads="1"/>
          </p:cNvSpPr>
          <p:nvPr/>
        </p:nvSpPr>
        <p:spPr bwMode="auto">
          <a:xfrm>
            <a:off x="468313" y="1700213"/>
            <a:ext cx="813593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bg-BG"/>
              <a:t>Допишете процедурата </a:t>
            </a:r>
            <a:r>
              <a:rPr lang="en-US">
                <a:solidFill>
                  <a:srgbClr val="0070C0"/>
                </a:solidFill>
              </a:rPr>
              <a:t>trie (int k</a:t>
            </a:r>
            <a:r>
              <a:rPr lang="en-US"/>
              <a:t>)</a:t>
            </a:r>
            <a:r>
              <a:rPr lang="bg-BG"/>
              <a:t> със случая, когато елементът има два наследника. </a:t>
            </a:r>
          </a:p>
          <a:p>
            <a:pPr algn="just"/>
            <a:r>
              <a:rPr lang="bg-BG"/>
              <a:t>Изтрийте елемента, използвайки замяна с най-левия елемент от дясното поддърво!</a:t>
            </a:r>
          </a:p>
          <a:p>
            <a:pPr algn="just"/>
            <a:r>
              <a:rPr lang="bg-BG"/>
              <a:t>Допълнете дървото до показаното на картинката и експериментирайте:</a:t>
            </a:r>
            <a:endParaRPr lang="en-US"/>
          </a:p>
        </p:txBody>
      </p:sp>
      <p:grpSp>
        <p:nvGrpSpPr>
          <p:cNvPr id="46084" name="Групиране 107"/>
          <p:cNvGrpSpPr>
            <a:grpSpLocks/>
          </p:cNvGrpSpPr>
          <p:nvPr/>
        </p:nvGrpSpPr>
        <p:grpSpPr bwMode="auto">
          <a:xfrm>
            <a:off x="684213" y="3284538"/>
            <a:ext cx="7200900" cy="3251200"/>
            <a:chOff x="149872" y="2319239"/>
            <a:chExt cx="8446105" cy="4043201"/>
          </a:xfrm>
        </p:grpSpPr>
        <p:sp>
          <p:nvSpPr>
            <p:cNvPr id="6" name="Овал 5"/>
            <p:cNvSpPr/>
            <p:nvPr/>
          </p:nvSpPr>
          <p:spPr bwMode="auto">
            <a:xfrm>
              <a:off x="4678295" y="2319239"/>
              <a:ext cx="647982" cy="647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7" name="Овал 6"/>
            <p:cNvSpPr/>
            <p:nvPr/>
          </p:nvSpPr>
          <p:spPr bwMode="auto">
            <a:xfrm>
              <a:off x="2609595" y="3126694"/>
              <a:ext cx="649844" cy="6495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10</a:t>
              </a:r>
            </a:p>
          </p:txBody>
        </p:sp>
        <p:sp>
          <p:nvSpPr>
            <p:cNvPr id="8" name="Овал 7"/>
            <p:cNvSpPr/>
            <p:nvPr/>
          </p:nvSpPr>
          <p:spPr bwMode="auto">
            <a:xfrm>
              <a:off x="1602245" y="3928227"/>
              <a:ext cx="647982" cy="647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8</a:t>
              </a:r>
            </a:p>
          </p:txBody>
        </p:sp>
        <p:sp>
          <p:nvSpPr>
            <p:cNvPr id="9" name="Овал 8"/>
            <p:cNvSpPr/>
            <p:nvPr/>
          </p:nvSpPr>
          <p:spPr bwMode="auto">
            <a:xfrm>
              <a:off x="4426922" y="3928227"/>
              <a:ext cx="649844" cy="647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15</a:t>
              </a:r>
            </a:p>
          </p:txBody>
        </p:sp>
        <p:cxnSp>
          <p:nvCxnSpPr>
            <p:cNvPr id="10" name="Право съединение 9"/>
            <p:cNvCxnSpPr>
              <a:stCxn id="6" idx="3"/>
              <a:endCxn id="7" idx="7"/>
            </p:cNvCxnSpPr>
            <p:nvPr/>
          </p:nvCxnSpPr>
          <p:spPr bwMode="auto">
            <a:xfrm flipH="1">
              <a:off x="3164475" y="2872020"/>
              <a:ext cx="1606920" cy="351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аво съединение 10"/>
            <p:cNvCxnSpPr>
              <a:stCxn id="6" idx="5"/>
              <a:endCxn id="14" idx="1"/>
            </p:cNvCxnSpPr>
            <p:nvPr/>
          </p:nvCxnSpPr>
          <p:spPr bwMode="auto">
            <a:xfrm>
              <a:off x="5231313" y="2872020"/>
              <a:ext cx="2063114" cy="351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аво съединение 11"/>
            <p:cNvCxnSpPr>
              <a:stCxn id="7" idx="3"/>
            </p:cNvCxnSpPr>
            <p:nvPr/>
          </p:nvCxnSpPr>
          <p:spPr bwMode="auto">
            <a:xfrm flipH="1">
              <a:off x="2157125" y="3681450"/>
              <a:ext cx="547433" cy="343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аво съединение 12"/>
            <p:cNvCxnSpPr>
              <a:stCxn id="7" idx="5"/>
              <a:endCxn id="9" idx="1"/>
            </p:cNvCxnSpPr>
            <p:nvPr/>
          </p:nvCxnSpPr>
          <p:spPr bwMode="auto">
            <a:xfrm>
              <a:off x="3164475" y="3681450"/>
              <a:ext cx="1359272" cy="343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/>
            <p:cNvSpPr/>
            <p:nvPr/>
          </p:nvSpPr>
          <p:spPr bwMode="auto">
            <a:xfrm>
              <a:off x="7199465" y="3126694"/>
              <a:ext cx="647982" cy="6495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30</a:t>
              </a:r>
            </a:p>
          </p:txBody>
        </p:sp>
        <p:sp>
          <p:nvSpPr>
            <p:cNvPr id="15" name="Овал 14"/>
            <p:cNvSpPr/>
            <p:nvPr/>
          </p:nvSpPr>
          <p:spPr bwMode="auto">
            <a:xfrm>
              <a:off x="7947995" y="4082216"/>
              <a:ext cx="647982" cy="647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40</a:t>
              </a:r>
            </a:p>
          </p:txBody>
        </p:sp>
        <p:cxnSp>
          <p:nvCxnSpPr>
            <p:cNvPr id="16" name="Право съединение 15"/>
            <p:cNvCxnSpPr>
              <a:stCxn id="14" idx="5"/>
              <a:endCxn id="15" idx="1"/>
            </p:cNvCxnSpPr>
            <p:nvPr/>
          </p:nvCxnSpPr>
          <p:spPr bwMode="auto">
            <a:xfrm>
              <a:off x="7752483" y="3681450"/>
              <a:ext cx="290475" cy="495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аво съединение 16"/>
            <p:cNvCxnSpPr>
              <a:stCxn id="9" idx="5"/>
              <a:endCxn id="18" idx="1"/>
            </p:cNvCxnSpPr>
            <p:nvPr/>
          </p:nvCxnSpPr>
          <p:spPr bwMode="auto">
            <a:xfrm>
              <a:off x="4981803" y="4481008"/>
              <a:ext cx="188064" cy="384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Овал 17"/>
            <p:cNvSpPr/>
            <p:nvPr/>
          </p:nvSpPr>
          <p:spPr bwMode="auto">
            <a:xfrm>
              <a:off x="5076767" y="4771219"/>
              <a:ext cx="647982" cy="647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18</a:t>
              </a:r>
            </a:p>
          </p:txBody>
        </p:sp>
        <p:sp>
          <p:nvSpPr>
            <p:cNvPr id="19" name="Овал 18"/>
            <p:cNvSpPr/>
            <p:nvPr/>
          </p:nvSpPr>
          <p:spPr bwMode="auto">
            <a:xfrm>
              <a:off x="870472" y="4771219"/>
              <a:ext cx="649844" cy="647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 bwMode="auto">
            <a:xfrm>
              <a:off x="2257674" y="4787013"/>
              <a:ext cx="647982" cy="647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9</a:t>
              </a:r>
            </a:p>
          </p:txBody>
        </p:sp>
        <p:cxnSp>
          <p:nvCxnSpPr>
            <p:cNvPr id="21" name="Право съединение 20"/>
            <p:cNvCxnSpPr>
              <a:endCxn id="19" idx="7"/>
            </p:cNvCxnSpPr>
            <p:nvPr/>
          </p:nvCxnSpPr>
          <p:spPr bwMode="auto">
            <a:xfrm flipH="1">
              <a:off x="1425352" y="4481008"/>
              <a:ext cx="271854" cy="384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аво съединение 21"/>
            <p:cNvCxnSpPr>
              <a:endCxn id="20" idx="1"/>
            </p:cNvCxnSpPr>
            <p:nvPr/>
          </p:nvCxnSpPr>
          <p:spPr bwMode="auto">
            <a:xfrm>
              <a:off x="2157125" y="4481008"/>
              <a:ext cx="195511" cy="4007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Овал 22"/>
            <p:cNvSpPr/>
            <p:nvPr/>
          </p:nvSpPr>
          <p:spPr bwMode="auto">
            <a:xfrm>
              <a:off x="6482588" y="4082216"/>
              <a:ext cx="646120" cy="647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25</a:t>
              </a:r>
            </a:p>
          </p:txBody>
        </p:sp>
        <p:cxnSp>
          <p:nvCxnSpPr>
            <p:cNvPr id="24" name="Право съединение 23"/>
            <p:cNvCxnSpPr>
              <a:stCxn id="14" idx="3"/>
              <a:endCxn id="23" idx="7"/>
            </p:cNvCxnSpPr>
            <p:nvPr/>
          </p:nvCxnSpPr>
          <p:spPr bwMode="auto">
            <a:xfrm flipH="1">
              <a:off x="7035608" y="3681450"/>
              <a:ext cx="258820" cy="495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/>
            <p:cNvSpPr/>
            <p:nvPr/>
          </p:nvSpPr>
          <p:spPr bwMode="auto">
            <a:xfrm>
              <a:off x="149872" y="5714896"/>
              <a:ext cx="647982" cy="647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26" name="Овал 25"/>
            <p:cNvSpPr/>
            <p:nvPr/>
          </p:nvSpPr>
          <p:spPr bwMode="auto">
            <a:xfrm>
              <a:off x="1561280" y="5714896"/>
              <a:ext cx="647982" cy="647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7</a:t>
              </a:r>
            </a:p>
          </p:txBody>
        </p:sp>
        <p:cxnSp>
          <p:nvCxnSpPr>
            <p:cNvPr id="27" name="Право съединение 26"/>
            <p:cNvCxnSpPr>
              <a:stCxn id="19" idx="3"/>
              <a:endCxn id="25" idx="7"/>
            </p:cNvCxnSpPr>
            <p:nvPr/>
          </p:nvCxnSpPr>
          <p:spPr bwMode="auto">
            <a:xfrm flipH="1">
              <a:off x="702890" y="5324001"/>
              <a:ext cx="262545" cy="48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аво съединение 27"/>
            <p:cNvCxnSpPr>
              <a:stCxn id="19" idx="5"/>
              <a:endCxn id="26" idx="1"/>
            </p:cNvCxnSpPr>
            <p:nvPr/>
          </p:nvCxnSpPr>
          <p:spPr bwMode="auto">
            <a:xfrm>
              <a:off x="1425352" y="5324001"/>
              <a:ext cx="230890" cy="48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 bwMode="auto">
            <a:xfrm>
              <a:off x="3756597" y="4771219"/>
              <a:ext cx="647982" cy="647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13</a:t>
              </a:r>
            </a:p>
          </p:txBody>
        </p:sp>
        <p:cxnSp>
          <p:nvCxnSpPr>
            <p:cNvPr id="30" name="Право съединение 29"/>
            <p:cNvCxnSpPr>
              <a:stCxn id="9" idx="3"/>
              <a:endCxn id="29" idx="7"/>
            </p:cNvCxnSpPr>
            <p:nvPr/>
          </p:nvCxnSpPr>
          <p:spPr bwMode="auto">
            <a:xfrm flipH="1">
              <a:off x="4307753" y="4481008"/>
              <a:ext cx="215994" cy="384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 bwMode="auto">
            <a:xfrm>
              <a:off x="3065789" y="5714896"/>
              <a:ext cx="647982" cy="647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11</a:t>
              </a:r>
            </a:p>
          </p:txBody>
        </p:sp>
        <p:cxnSp>
          <p:nvCxnSpPr>
            <p:cNvPr id="32" name="Право съединение 31"/>
            <p:cNvCxnSpPr>
              <a:stCxn id="29" idx="3"/>
              <a:endCxn id="31" idx="7"/>
            </p:cNvCxnSpPr>
            <p:nvPr/>
          </p:nvCxnSpPr>
          <p:spPr bwMode="auto">
            <a:xfrm flipH="1">
              <a:off x="3620670" y="5324001"/>
              <a:ext cx="230890" cy="48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Овал 32"/>
            <p:cNvSpPr/>
            <p:nvPr/>
          </p:nvSpPr>
          <p:spPr bwMode="auto">
            <a:xfrm>
              <a:off x="5724748" y="5661592"/>
              <a:ext cx="647982" cy="647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bg-BG" sz="1400" b="1">
                  <a:solidFill>
                    <a:srgbClr val="FFFFFF"/>
                  </a:solidFill>
                </a:rPr>
                <a:t>19</a:t>
              </a:r>
            </a:p>
          </p:txBody>
        </p:sp>
        <p:cxnSp>
          <p:nvCxnSpPr>
            <p:cNvPr id="34" name="Право съединение 33"/>
            <p:cNvCxnSpPr>
              <a:stCxn id="18" idx="5"/>
              <a:endCxn id="33" idx="1"/>
            </p:cNvCxnSpPr>
            <p:nvPr/>
          </p:nvCxnSpPr>
          <p:spPr bwMode="auto">
            <a:xfrm>
              <a:off x="5629785" y="5324001"/>
              <a:ext cx="189926" cy="432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460500" y="2565400"/>
            <a:ext cx="6640513" cy="2862263"/>
          </a:xfrm>
        </p:spPr>
        <p:txBody>
          <a:bodyPr/>
          <a:lstStyle/>
          <a:p>
            <a:pPr marL="274320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bg-BG" sz="2800" dirty="0" smtClean="0"/>
              <a:t>Инициализиране на дърво</a:t>
            </a:r>
          </a:p>
          <a:p>
            <a:pPr marL="274320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bg-BG" sz="2800" dirty="0" smtClean="0"/>
              <a:t>Добавяне на елемент в дърво</a:t>
            </a:r>
          </a:p>
          <a:p>
            <a:pPr marL="274320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bg-BG" sz="2800" dirty="0" smtClean="0"/>
              <a:t>Обхождане на дърво</a:t>
            </a:r>
          </a:p>
          <a:p>
            <a:pPr marL="274320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bg-BG" sz="2800" dirty="0" smtClean="0"/>
              <a:t>Търсене на елемент</a:t>
            </a:r>
            <a:endParaRPr lang="en-US" sz="2800" dirty="0" smtClean="0"/>
          </a:p>
          <a:p>
            <a:pPr marL="274320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bg-BG" sz="2800" dirty="0"/>
              <a:t>Премахване на елемент от </a:t>
            </a:r>
            <a:r>
              <a:rPr lang="bg-BG" sz="2800" dirty="0" smtClean="0"/>
              <a:t>дърво</a:t>
            </a:r>
            <a:endParaRPr lang="bg-BG" sz="280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Основни операции със структура дърво</a:t>
            </a:r>
            <a:endParaRPr lang="bg-BG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4450" indent="0" eaLnBrk="1" hangingPunct="1">
              <a:buFont typeface="Wingdings 2" pitchFamily="18" charset="2"/>
              <a:buNone/>
            </a:pPr>
            <a:endParaRPr lang="en-US" smtClean="0"/>
          </a:p>
          <a:p>
            <a:pPr marL="44450" indent="0" eaLnBrk="1" hangingPunct="1">
              <a:buFont typeface="Wingdings 2" pitchFamily="18" charset="2"/>
              <a:buNone/>
            </a:pPr>
            <a:r>
              <a:rPr lang="pt-BR" smtClean="0">
                <a:solidFill>
                  <a:srgbClr val="0070C0"/>
                </a:solidFill>
              </a:rPr>
              <a:t>struct node {</a:t>
            </a:r>
          </a:p>
          <a:p>
            <a:pPr marL="44450" indent="0" eaLnBrk="1" hangingPunct="1">
              <a:buFont typeface="Wingdings 2" pitchFamily="18" charset="2"/>
              <a:buNone/>
            </a:pPr>
            <a:r>
              <a:rPr lang="pt-BR" smtClean="0">
                <a:solidFill>
                  <a:srgbClr val="0070C0"/>
                </a:solidFill>
              </a:rPr>
              <a:t>  int 	key;		</a:t>
            </a:r>
            <a:r>
              <a:rPr lang="bg-BG" smtClean="0">
                <a:solidFill>
                  <a:srgbClr val="FF0000"/>
                </a:solidFill>
              </a:rPr>
              <a:t>Ключ</a:t>
            </a:r>
            <a:endParaRPr lang="pt-BR" smtClean="0">
              <a:solidFill>
                <a:srgbClr val="FF0000"/>
              </a:solidFill>
            </a:endParaRPr>
          </a:p>
          <a:p>
            <a:pPr marL="44450" indent="0" eaLnBrk="1" hangingPunct="1">
              <a:buFont typeface="Wingdings 2" pitchFamily="18" charset="2"/>
              <a:buNone/>
            </a:pPr>
            <a:r>
              <a:rPr lang="pt-BR" smtClean="0">
                <a:solidFill>
                  <a:srgbClr val="0070C0"/>
                </a:solidFill>
              </a:rPr>
              <a:t>  node </a:t>
            </a:r>
            <a:r>
              <a:rPr lang="bg-BG" smtClean="0">
                <a:solidFill>
                  <a:srgbClr val="0070C0"/>
                </a:solidFill>
                <a:latin typeface="Arial" charset="0"/>
              </a:rPr>
              <a:t>  </a:t>
            </a:r>
            <a:r>
              <a:rPr lang="pt-BR" smtClean="0">
                <a:solidFill>
                  <a:srgbClr val="0070C0"/>
                </a:solidFill>
              </a:rPr>
              <a:t>*l, </a:t>
            </a:r>
            <a:r>
              <a:rPr lang="bg-BG" smtClean="0">
                <a:solidFill>
                  <a:srgbClr val="0070C0"/>
                </a:solidFill>
              </a:rPr>
              <a:t>		</a:t>
            </a:r>
            <a:r>
              <a:rPr lang="bg-BG" smtClean="0">
                <a:solidFill>
                  <a:srgbClr val="FF0000"/>
                </a:solidFill>
              </a:rPr>
              <a:t>указател към лявото поддърво</a:t>
            </a:r>
            <a:endParaRPr lang="pt-BR" smtClean="0">
              <a:solidFill>
                <a:srgbClr val="FF0000"/>
              </a:solidFill>
            </a:endParaRPr>
          </a:p>
          <a:p>
            <a:pPr marL="44450" indent="0" eaLnBrk="1" hangingPunct="1">
              <a:buFont typeface="Wingdings 2" pitchFamily="18" charset="2"/>
              <a:buNone/>
            </a:pPr>
            <a:r>
              <a:rPr lang="pt-BR" smtClean="0">
                <a:solidFill>
                  <a:srgbClr val="0070C0"/>
                </a:solidFill>
              </a:rPr>
              <a:t>	*r, </a:t>
            </a:r>
            <a:r>
              <a:rPr lang="bg-BG" smtClean="0">
                <a:solidFill>
                  <a:srgbClr val="0070C0"/>
                </a:solidFill>
              </a:rPr>
              <a:t>		</a:t>
            </a:r>
            <a:r>
              <a:rPr lang="bg-BG" smtClean="0">
                <a:solidFill>
                  <a:srgbClr val="FF0000"/>
                </a:solidFill>
              </a:rPr>
              <a:t>указател към дясното поддърво</a:t>
            </a:r>
            <a:endParaRPr lang="pt-BR" smtClean="0">
              <a:solidFill>
                <a:srgbClr val="FF0000"/>
              </a:solidFill>
            </a:endParaRPr>
          </a:p>
          <a:p>
            <a:pPr marL="44450" indent="0" eaLnBrk="1" hangingPunct="1">
              <a:buFont typeface="Wingdings 2" pitchFamily="18" charset="2"/>
              <a:buNone/>
            </a:pPr>
            <a:r>
              <a:rPr lang="pt-BR" smtClean="0">
                <a:solidFill>
                  <a:srgbClr val="0070C0"/>
                </a:solidFill>
              </a:rPr>
              <a:t>	*p;</a:t>
            </a:r>
            <a:r>
              <a:rPr lang="bg-BG" smtClean="0">
                <a:solidFill>
                  <a:srgbClr val="0070C0"/>
                </a:solidFill>
              </a:rPr>
              <a:t>		</a:t>
            </a:r>
            <a:r>
              <a:rPr lang="bg-BG" smtClean="0">
                <a:solidFill>
                  <a:srgbClr val="FF0000"/>
                </a:solidFill>
              </a:rPr>
              <a:t>указател към родителя</a:t>
            </a:r>
            <a:endParaRPr lang="pt-BR" i="1" smtClean="0">
              <a:solidFill>
                <a:srgbClr val="FF0000"/>
              </a:solidFill>
            </a:endParaRPr>
          </a:p>
          <a:p>
            <a:pPr marL="44450" indent="0" eaLnBrk="1" hangingPunct="1">
              <a:buFont typeface="Wingdings 2" pitchFamily="18" charset="2"/>
              <a:buNone/>
            </a:pPr>
            <a:r>
              <a:rPr lang="pt-BR" smtClean="0">
                <a:solidFill>
                  <a:srgbClr val="0070C0"/>
                </a:solidFill>
              </a:rPr>
              <a:t>};</a:t>
            </a:r>
          </a:p>
          <a:p>
            <a:pPr marL="44450" indent="0" eaLnBrk="1" hangingPunct="1">
              <a:buFont typeface="Wingdings 2" pitchFamily="18" charset="2"/>
              <a:buNone/>
            </a:pPr>
            <a:r>
              <a:rPr lang="nl-NL" smtClean="0">
                <a:solidFill>
                  <a:srgbClr val="0070C0"/>
                </a:solidFill>
              </a:rPr>
              <a:t>typedef node *link;</a:t>
            </a:r>
          </a:p>
          <a:p>
            <a:pPr marL="44450" indent="0" eaLnBrk="1" hangingPunct="1">
              <a:buFont typeface="Wingdings 2" pitchFamily="18" charset="2"/>
              <a:buNone/>
            </a:pPr>
            <a:r>
              <a:rPr lang="nl-NL" smtClean="0">
                <a:solidFill>
                  <a:srgbClr val="0070C0"/>
                </a:solidFill>
              </a:rPr>
              <a:t>link root;</a:t>
            </a:r>
            <a:endParaRPr lang="pt-BR" smtClean="0">
              <a:solidFill>
                <a:srgbClr val="0070C0"/>
              </a:solidFill>
            </a:endParaRPr>
          </a:p>
          <a:p>
            <a:pPr marL="44450" indent="0" eaLnBrk="1" hangingPunct="1">
              <a:buFont typeface="Wingdings 2" pitchFamily="18" charset="2"/>
              <a:buNone/>
            </a:pPr>
            <a:endParaRPr lang="bg-BG" smtClean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Инициализиране на дърво</a:t>
            </a:r>
          </a:p>
        </p:txBody>
      </p:sp>
      <p:cxnSp>
        <p:nvCxnSpPr>
          <p:cNvPr id="5" name="Съединител &quot;права стрелка&quot; 4"/>
          <p:cNvCxnSpPr/>
          <p:nvPr/>
        </p:nvCxnSpPr>
        <p:spPr>
          <a:xfrm flipH="1">
            <a:off x="2259013" y="2678113"/>
            <a:ext cx="647700" cy="0"/>
          </a:xfrm>
          <a:prstGeom prst="straightConnector1">
            <a:avLst/>
          </a:prstGeom>
          <a:ln w="381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ъединител &quot;права стрелка&quot; 6"/>
          <p:cNvCxnSpPr/>
          <p:nvPr/>
        </p:nvCxnSpPr>
        <p:spPr>
          <a:xfrm flipH="1">
            <a:off x="2257425" y="3041650"/>
            <a:ext cx="647700" cy="0"/>
          </a:xfrm>
          <a:prstGeom prst="straightConnector1">
            <a:avLst/>
          </a:prstGeom>
          <a:ln w="381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ъединител &quot;права стрелка&quot; 7"/>
          <p:cNvCxnSpPr/>
          <p:nvPr/>
        </p:nvCxnSpPr>
        <p:spPr>
          <a:xfrm flipH="1">
            <a:off x="2246313" y="3402013"/>
            <a:ext cx="647700" cy="0"/>
          </a:xfrm>
          <a:prstGeom prst="straightConnector1">
            <a:avLst/>
          </a:prstGeom>
          <a:ln w="381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/>
          <p:nvPr/>
        </p:nvCxnSpPr>
        <p:spPr>
          <a:xfrm flipH="1">
            <a:off x="2254250" y="3762375"/>
            <a:ext cx="647700" cy="0"/>
          </a:xfrm>
          <a:prstGeom prst="straightConnector1">
            <a:avLst/>
          </a:prstGeom>
          <a:ln w="381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Групиране 32"/>
          <p:cNvGrpSpPr>
            <a:grpSpLocks/>
          </p:cNvGrpSpPr>
          <p:nvPr/>
        </p:nvGrpSpPr>
        <p:grpSpPr bwMode="auto">
          <a:xfrm>
            <a:off x="5411788" y="1784350"/>
            <a:ext cx="3017837" cy="1879600"/>
            <a:chOff x="2778750" y="3663360"/>
            <a:chExt cx="3017386" cy="1880592"/>
          </a:xfrm>
        </p:grpSpPr>
        <p:sp>
          <p:nvSpPr>
            <p:cNvPr id="10" name="Овал 9"/>
            <p:cNvSpPr/>
            <p:nvPr/>
          </p:nvSpPr>
          <p:spPr>
            <a:xfrm>
              <a:off x="4029513" y="3663360"/>
              <a:ext cx="449195" cy="503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3229533" y="4333639"/>
              <a:ext cx="449195" cy="505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2778750" y="4991210"/>
              <a:ext cx="450783" cy="503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</a:t>
              </a:r>
              <a:endParaRPr lang="bg-BG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3678727" y="4991210"/>
              <a:ext cx="450783" cy="503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E</a:t>
              </a:r>
              <a:endParaRPr lang="bg-BG" dirty="0"/>
            </a:p>
          </p:txBody>
        </p:sp>
        <p:cxnSp>
          <p:nvCxnSpPr>
            <p:cNvPr id="16" name="Право съединение 15"/>
            <p:cNvCxnSpPr>
              <a:stCxn id="10" idx="3"/>
              <a:endCxn id="11" idx="7"/>
            </p:cNvCxnSpPr>
            <p:nvPr/>
          </p:nvCxnSpPr>
          <p:spPr>
            <a:xfrm flipH="1">
              <a:off x="3613650" y="4093800"/>
              <a:ext cx="480940" cy="314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аво съединение 17"/>
            <p:cNvCxnSpPr>
              <a:stCxn id="10" idx="5"/>
              <a:endCxn id="23" idx="1"/>
            </p:cNvCxnSpPr>
            <p:nvPr/>
          </p:nvCxnSpPr>
          <p:spPr>
            <a:xfrm>
              <a:off x="4413631" y="4093800"/>
              <a:ext cx="547605" cy="363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аво съединение 19"/>
            <p:cNvCxnSpPr>
              <a:stCxn id="11" idx="3"/>
              <a:endCxn id="13" idx="7"/>
            </p:cNvCxnSpPr>
            <p:nvPr/>
          </p:nvCxnSpPr>
          <p:spPr>
            <a:xfrm flipH="1">
              <a:off x="3162868" y="4764079"/>
              <a:ext cx="131742" cy="30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аво съединение 21"/>
            <p:cNvCxnSpPr>
              <a:stCxn id="11" idx="5"/>
              <a:endCxn id="14" idx="1"/>
            </p:cNvCxnSpPr>
            <p:nvPr/>
          </p:nvCxnSpPr>
          <p:spPr>
            <a:xfrm>
              <a:off x="3613650" y="4764079"/>
              <a:ext cx="131742" cy="30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Овал 22"/>
            <p:cNvSpPr/>
            <p:nvPr/>
          </p:nvSpPr>
          <p:spPr>
            <a:xfrm>
              <a:off x="4896159" y="4382878"/>
              <a:ext cx="449195" cy="505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</a:t>
              </a:r>
              <a:endParaRPr lang="bg-BG" dirty="0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5345353" y="5040449"/>
              <a:ext cx="450783" cy="503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</a:t>
              </a:r>
              <a:endParaRPr lang="bg-BG" dirty="0"/>
            </a:p>
          </p:txBody>
        </p:sp>
        <p:cxnSp>
          <p:nvCxnSpPr>
            <p:cNvPr id="27" name="Право съединение 26"/>
            <p:cNvCxnSpPr>
              <a:stCxn id="23" idx="5"/>
              <a:endCxn id="25" idx="1"/>
            </p:cNvCxnSpPr>
            <p:nvPr/>
          </p:nvCxnSpPr>
          <p:spPr>
            <a:xfrm>
              <a:off x="5280276" y="4813317"/>
              <a:ext cx="131742" cy="300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39" name="Текстово поле 1"/>
          <p:cNvSpPr txBox="1">
            <a:spLocks noChangeArrowheads="1"/>
          </p:cNvSpPr>
          <p:nvPr/>
        </p:nvSpPr>
        <p:spPr bwMode="auto">
          <a:xfrm>
            <a:off x="250825" y="1916113"/>
            <a:ext cx="2592388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Пример:</a:t>
            </a:r>
          </a:p>
          <a:p>
            <a:r>
              <a:rPr lang="bg-BG"/>
              <a:t>За </a:t>
            </a:r>
            <a:r>
              <a:rPr lang="bg-BG">
                <a:solidFill>
                  <a:srgbClr val="FF0000"/>
                </a:solidFill>
              </a:rPr>
              <a:t>корена А </a:t>
            </a:r>
            <a:r>
              <a:rPr lang="bg-BG"/>
              <a:t>имаме</a:t>
            </a:r>
          </a:p>
          <a:p>
            <a:r>
              <a:rPr lang="en-US">
                <a:solidFill>
                  <a:srgbClr val="0070C0"/>
                </a:solidFill>
              </a:rPr>
              <a:t>A-&gt;l = B</a:t>
            </a:r>
          </a:p>
          <a:p>
            <a:r>
              <a:rPr lang="en-US">
                <a:solidFill>
                  <a:srgbClr val="0070C0"/>
                </a:solidFill>
              </a:rPr>
              <a:t>A-&gt;r = C</a:t>
            </a:r>
            <a:endParaRPr lang="bg-BG">
              <a:solidFill>
                <a:srgbClr val="0070C0"/>
              </a:solidFill>
            </a:endParaRPr>
          </a:p>
          <a:p>
            <a:endParaRPr lang="bg-BG"/>
          </a:p>
        </p:txBody>
      </p:sp>
      <p:sp>
        <p:nvSpPr>
          <p:cNvPr id="17" name="Текстово поле 16"/>
          <p:cNvSpPr txBox="1">
            <a:spLocks noChangeArrowheads="1"/>
          </p:cNvSpPr>
          <p:nvPr/>
        </p:nvSpPr>
        <p:spPr bwMode="auto">
          <a:xfrm>
            <a:off x="250825" y="3582988"/>
            <a:ext cx="25923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Към кой възел сочи</a:t>
            </a:r>
          </a:p>
          <a:p>
            <a:r>
              <a:rPr lang="en-US">
                <a:solidFill>
                  <a:srgbClr val="0070C0"/>
                </a:solidFill>
              </a:rPr>
              <a:t>A-&gt;l</a:t>
            </a:r>
            <a:r>
              <a:rPr lang="bg-BG">
                <a:solidFill>
                  <a:srgbClr val="0070C0"/>
                </a:solidFill>
              </a:rPr>
              <a:t>-&gt;</a:t>
            </a:r>
            <a:r>
              <a:rPr lang="en-US">
                <a:solidFill>
                  <a:srgbClr val="0070C0"/>
                </a:solidFill>
              </a:rPr>
              <a:t>r ?</a:t>
            </a:r>
            <a:endParaRPr lang="bg-BG"/>
          </a:p>
        </p:txBody>
      </p:sp>
      <p:grpSp>
        <p:nvGrpSpPr>
          <p:cNvPr id="8" name="Групиране 7"/>
          <p:cNvGrpSpPr>
            <a:grpSpLocks/>
          </p:cNvGrpSpPr>
          <p:nvPr/>
        </p:nvGrpSpPr>
        <p:grpSpPr bwMode="auto">
          <a:xfrm>
            <a:off x="5880100" y="1820863"/>
            <a:ext cx="608013" cy="550862"/>
            <a:chOff x="5879641" y="1820965"/>
            <a:chExt cx="607678" cy="550760"/>
          </a:xfrm>
        </p:grpSpPr>
        <p:cxnSp>
          <p:nvCxnSpPr>
            <p:cNvPr id="6" name="Съединител &quot;права стрелка&quot; 5"/>
            <p:cNvCxnSpPr/>
            <p:nvPr/>
          </p:nvCxnSpPr>
          <p:spPr>
            <a:xfrm flipH="1">
              <a:off x="5927240" y="2035237"/>
              <a:ext cx="560079" cy="33648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1" name="Текстово поле 6"/>
            <p:cNvSpPr txBox="1">
              <a:spLocks noChangeArrowheads="1"/>
            </p:cNvSpPr>
            <p:nvPr/>
          </p:nvSpPr>
          <p:spPr bwMode="auto">
            <a:xfrm rot="-1896030">
              <a:off x="5879641" y="1820965"/>
              <a:ext cx="5070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</a:rPr>
                <a:t>l &lt;-</a:t>
              </a:r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Групиране 8"/>
          <p:cNvGrpSpPr>
            <a:grpSpLocks/>
          </p:cNvGrpSpPr>
          <p:nvPr/>
        </p:nvGrpSpPr>
        <p:grpSpPr bwMode="auto">
          <a:xfrm>
            <a:off x="6373813" y="2397125"/>
            <a:ext cx="601662" cy="782638"/>
            <a:chOff x="6374272" y="2396384"/>
            <a:chExt cx="601383" cy="783348"/>
          </a:xfrm>
        </p:grpSpPr>
        <p:cxnSp>
          <p:nvCxnSpPr>
            <p:cNvPr id="26" name="Съединител &quot;права стрелка&quot; 25"/>
            <p:cNvCxnSpPr/>
            <p:nvPr/>
          </p:nvCxnSpPr>
          <p:spPr>
            <a:xfrm rot="16459066" flipH="1">
              <a:off x="6262815" y="2657201"/>
              <a:ext cx="559307" cy="33639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49" name="Текстово поле 27"/>
            <p:cNvSpPr txBox="1">
              <a:spLocks noChangeArrowheads="1"/>
            </p:cNvSpPr>
            <p:nvPr/>
          </p:nvSpPr>
          <p:spPr bwMode="auto">
            <a:xfrm rot="3991099">
              <a:off x="6399315" y="2603392"/>
              <a:ext cx="7833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</a:rPr>
                <a:t>-&gt; r</a:t>
              </a:r>
              <a:endParaRPr lang="bg-BG">
                <a:solidFill>
                  <a:srgbClr val="0070C0"/>
                </a:solidFill>
              </a:endParaRPr>
            </a:p>
          </p:txBody>
        </p:sp>
      </p:grpSp>
      <p:sp>
        <p:nvSpPr>
          <p:cNvPr id="29" name="Текстово поле 28"/>
          <p:cNvSpPr txBox="1">
            <a:spLocks noChangeArrowheads="1"/>
          </p:cNvSpPr>
          <p:nvPr/>
        </p:nvSpPr>
        <p:spPr bwMode="auto">
          <a:xfrm>
            <a:off x="277813" y="4508500"/>
            <a:ext cx="25923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Към кой възел сочи</a:t>
            </a:r>
          </a:p>
          <a:p>
            <a:r>
              <a:rPr lang="en-US">
                <a:solidFill>
                  <a:srgbClr val="0070C0"/>
                </a:solidFill>
              </a:rPr>
              <a:t>A-&gt;r</a:t>
            </a:r>
            <a:r>
              <a:rPr lang="bg-BG">
                <a:solidFill>
                  <a:srgbClr val="0070C0"/>
                </a:solidFill>
              </a:rPr>
              <a:t>-&gt;</a:t>
            </a:r>
            <a:r>
              <a:rPr lang="en-US">
                <a:solidFill>
                  <a:srgbClr val="0070C0"/>
                </a:solidFill>
              </a:rPr>
              <a:t>l ?</a:t>
            </a:r>
            <a:endParaRPr lang="bg-BG"/>
          </a:p>
        </p:txBody>
      </p:sp>
      <p:grpSp>
        <p:nvGrpSpPr>
          <p:cNvPr id="11269" name="Групиране 11268"/>
          <p:cNvGrpSpPr>
            <a:grpSpLocks/>
          </p:cNvGrpSpPr>
          <p:nvPr/>
        </p:nvGrpSpPr>
        <p:grpSpPr bwMode="auto">
          <a:xfrm>
            <a:off x="7035800" y="2933700"/>
            <a:ext cx="719138" cy="715963"/>
            <a:chOff x="7036060" y="2934383"/>
            <a:chExt cx="718084" cy="715010"/>
          </a:xfrm>
        </p:grpSpPr>
        <p:cxnSp>
          <p:nvCxnSpPr>
            <p:cNvPr id="15" name="Съединител &quot;права стрелка&quot; 14"/>
            <p:cNvCxnSpPr>
              <a:stCxn id="23" idx="3"/>
              <a:endCxn id="14347" idx="0"/>
            </p:cNvCxnSpPr>
            <p:nvPr/>
          </p:nvCxnSpPr>
          <p:spPr>
            <a:xfrm flipH="1">
              <a:off x="7395895" y="2934383"/>
              <a:ext cx="199732" cy="3456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47" name="Текстово поле 18"/>
            <p:cNvSpPr txBox="1">
              <a:spLocks noChangeArrowheads="1"/>
            </p:cNvSpPr>
            <p:nvPr/>
          </p:nvSpPr>
          <p:spPr bwMode="auto">
            <a:xfrm>
              <a:off x="7036060" y="3280061"/>
              <a:ext cx="71808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NULL</a:t>
              </a:r>
              <a:endParaRPr lang="bg-BG"/>
            </a:p>
          </p:txBody>
        </p:sp>
      </p:grpSp>
      <p:sp>
        <p:nvSpPr>
          <p:cNvPr id="38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Инициализиране на дърво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Групиране 32"/>
          <p:cNvGrpSpPr>
            <a:grpSpLocks/>
          </p:cNvGrpSpPr>
          <p:nvPr/>
        </p:nvGrpSpPr>
        <p:grpSpPr bwMode="auto">
          <a:xfrm>
            <a:off x="5411788" y="1784350"/>
            <a:ext cx="3017837" cy="1879600"/>
            <a:chOff x="2778750" y="3663360"/>
            <a:chExt cx="3017386" cy="1880592"/>
          </a:xfrm>
        </p:grpSpPr>
        <p:sp>
          <p:nvSpPr>
            <p:cNvPr id="10" name="Овал 9"/>
            <p:cNvSpPr/>
            <p:nvPr/>
          </p:nvSpPr>
          <p:spPr>
            <a:xfrm>
              <a:off x="4029513" y="3663360"/>
              <a:ext cx="449195" cy="503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A</a:t>
              </a:r>
              <a:endParaRPr lang="bg-BG" dirty="0">
                <a:solidFill>
                  <a:prstClr val="white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3229533" y="4333639"/>
              <a:ext cx="449195" cy="505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B</a:t>
              </a:r>
              <a:endParaRPr lang="bg-BG" dirty="0">
                <a:solidFill>
                  <a:prstClr val="white"/>
                </a:solidFill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2778750" y="4991210"/>
              <a:ext cx="450783" cy="503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D</a:t>
              </a:r>
              <a:endParaRPr lang="bg-BG" dirty="0">
                <a:solidFill>
                  <a:prstClr val="white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678727" y="4991210"/>
              <a:ext cx="450783" cy="503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E</a:t>
              </a:r>
              <a:endParaRPr lang="bg-BG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Право съединение 15"/>
            <p:cNvCxnSpPr>
              <a:stCxn id="10" idx="3"/>
              <a:endCxn id="11" idx="7"/>
            </p:cNvCxnSpPr>
            <p:nvPr/>
          </p:nvCxnSpPr>
          <p:spPr>
            <a:xfrm flipH="1">
              <a:off x="3613650" y="4093800"/>
              <a:ext cx="480940" cy="314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аво съединение 17"/>
            <p:cNvCxnSpPr>
              <a:stCxn id="10" idx="5"/>
              <a:endCxn id="23" idx="1"/>
            </p:cNvCxnSpPr>
            <p:nvPr/>
          </p:nvCxnSpPr>
          <p:spPr>
            <a:xfrm>
              <a:off x="4413631" y="4093800"/>
              <a:ext cx="547605" cy="363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аво съединение 19"/>
            <p:cNvCxnSpPr>
              <a:stCxn id="11" idx="3"/>
              <a:endCxn id="13" idx="7"/>
            </p:cNvCxnSpPr>
            <p:nvPr/>
          </p:nvCxnSpPr>
          <p:spPr>
            <a:xfrm flipH="1">
              <a:off x="3162868" y="4764079"/>
              <a:ext cx="131742" cy="30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аво съединение 21"/>
            <p:cNvCxnSpPr>
              <a:stCxn id="11" idx="5"/>
              <a:endCxn id="14" idx="1"/>
            </p:cNvCxnSpPr>
            <p:nvPr/>
          </p:nvCxnSpPr>
          <p:spPr>
            <a:xfrm>
              <a:off x="3613650" y="4764079"/>
              <a:ext cx="131742" cy="30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Овал 22"/>
            <p:cNvSpPr/>
            <p:nvPr/>
          </p:nvSpPr>
          <p:spPr>
            <a:xfrm>
              <a:off x="4896159" y="4382878"/>
              <a:ext cx="449195" cy="505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C</a:t>
              </a:r>
              <a:endParaRPr lang="bg-BG" dirty="0">
                <a:solidFill>
                  <a:prstClr val="white"/>
                </a:solidFill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5345353" y="5040449"/>
              <a:ext cx="450783" cy="503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F</a:t>
              </a:r>
              <a:endParaRPr lang="bg-BG" dirty="0">
                <a:solidFill>
                  <a:prstClr val="white"/>
                </a:solidFill>
              </a:endParaRPr>
            </a:p>
          </p:txBody>
        </p:sp>
        <p:cxnSp>
          <p:nvCxnSpPr>
            <p:cNvPr id="27" name="Право съединение 26"/>
            <p:cNvCxnSpPr>
              <a:stCxn id="23" idx="5"/>
              <a:endCxn id="25" idx="1"/>
            </p:cNvCxnSpPr>
            <p:nvPr/>
          </p:nvCxnSpPr>
          <p:spPr>
            <a:xfrm>
              <a:off x="5280276" y="4813317"/>
              <a:ext cx="131742" cy="300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63" name="Групиране 11268"/>
          <p:cNvGrpSpPr>
            <a:grpSpLocks/>
          </p:cNvGrpSpPr>
          <p:nvPr/>
        </p:nvGrpSpPr>
        <p:grpSpPr bwMode="auto">
          <a:xfrm>
            <a:off x="7035800" y="2933700"/>
            <a:ext cx="719138" cy="715963"/>
            <a:chOff x="7036060" y="2934383"/>
            <a:chExt cx="718084" cy="715010"/>
          </a:xfrm>
        </p:grpSpPr>
        <p:cxnSp>
          <p:nvCxnSpPr>
            <p:cNvPr id="15" name="Съединител &quot;права стрелка&quot; 14"/>
            <p:cNvCxnSpPr>
              <a:stCxn id="23" idx="3"/>
              <a:endCxn id="15382" idx="0"/>
            </p:cNvCxnSpPr>
            <p:nvPr/>
          </p:nvCxnSpPr>
          <p:spPr>
            <a:xfrm flipH="1">
              <a:off x="7395895" y="2934383"/>
              <a:ext cx="199732" cy="3456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82" name="Текстово поле 18"/>
            <p:cNvSpPr txBox="1">
              <a:spLocks noChangeArrowheads="1"/>
            </p:cNvSpPr>
            <p:nvPr/>
          </p:nvSpPr>
          <p:spPr bwMode="auto">
            <a:xfrm>
              <a:off x="7036060" y="3280061"/>
              <a:ext cx="71808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NULL</a:t>
              </a:r>
              <a:endParaRPr lang="bg-BG">
                <a:solidFill>
                  <a:srgbClr val="000000"/>
                </a:solidFill>
              </a:endParaRPr>
            </a:p>
          </p:txBody>
        </p:sp>
      </p:grpSp>
      <p:sp>
        <p:nvSpPr>
          <p:cNvPr id="30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Добавяне на елемент в дърво</a:t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365" name="Текстово поле 2"/>
          <p:cNvSpPr txBox="1">
            <a:spLocks noChangeArrowheads="1"/>
          </p:cNvSpPr>
          <p:nvPr/>
        </p:nvSpPr>
        <p:spPr bwMode="auto">
          <a:xfrm>
            <a:off x="323850" y="2036763"/>
            <a:ext cx="4103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Нека да добавим за ляв наследник на С връх </a:t>
            </a:r>
            <a:r>
              <a:rPr lang="en-US"/>
              <a:t>N.</a:t>
            </a:r>
            <a:endParaRPr lang="bg-BG"/>
          </a:p>
        </p:txBody>
      </p:sp>
      <p:sp>
        <p:nvSpPr>
          <p:cNvPr id="5" name="Текстово поле 4"/>
          <p:cNvSpPr txBox="1">
            <a:spLocks noChangeArrowheads="1"/>
          </p:cNvSpPr>
          <p:nvPr/>
        </p:nvSpPr>
        <p:spPr bwMode="auto">
          <a:xfrm>
            <a:off x="323850" y="3008313"/>
            <a:ext cx="1727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link  t;</a:t>
            </a:r>
          </a:p>
          <a:p>
            <a:r>
              <a:rPr lang="en-US">
                <a:solidFill>
                  <a:srgbClr val="0070C0"/>
                </a:solidFill>
              </a:rPr>
              <a:t>t=new node;</a:t>
            </a:r>
          </a:p>
          <a:p>
            <a:r>
              <a:rPr lang="en-US">
                <a:solidFill>
                  <a:srgbClr val="0070C0"/>
                </a:solidFill>
              </a:rPr>
              <a:t>t-&gt;key = ……;</a:t>
            </a:r>
          </a:p>
          <a:p>
            <a:r>
              <a:rPr lang="en-US">
                <a:solidFill>
                  <a:srgbClr val="0070C0"/>
                </a:solidFill>
              </a:rPr>
              <a:t>t-&gt;l = NULL;</a:t>
            </a:r>
          </a:p>
          <a:p>
            <a:r>
              <a:rPr lang="en-US">
                <a:solidFill>
                  <a:srgbClr val="0070C0"/>
                </a:solidFill>
              </a:rPr>
              <a:t>t-&gt;r = NULL;</a:t>
            </a:r>
          </a:p>
          <a:p>
            <a:r>
              <a:rPr lang="en-US">
                <a:solidFill>
                  <a:srgbClr val="0070C0"/>
                </a:solidFill>
              </a:rPr>
              <a:t>t-&gt;p= C;</a:t>
            </a:r>
          </a:p>
          <a:p>
            <a:r>
              <a:rPr lang="en-US">
                <a:solidFill>
                  <a:srgbClr val="0070C0"/>
                </a:solidFill>
              </a:rPr>
              <a:t>C-&gt;l = t;</a:t>
            </a:r>
          </a:p>
          <a:p>
            <a:r>
              <a:rPr lang="en-US"/>
              <a:t>	</a:t>
            </a:r>
            <a:endParaRPr lang="bg-BG"/>
          </a:p>
        </p:txBody>
      </p:sp>
      <p:grpSp>
        <p:nvGrpSpPr>
          <p:cNvPr id="12" name="Групиране 11"/>
          <p:cNvGrpSpPr>
            <a:grpSpLocks/>
          </p:cNvGrpSpPr>
          <p:nvPr/>
        </p:nvGrpSpPr>
        <p:grpSpPr bwMode="auto">
          <a:xfrm>
            <a:off x="5564188" y="4292600"/>
            <a:ext cx="3017837" cy="1882775"/>
            <a:chOff x="5564188" y="4293096"/>
            <a:chExt cx="3017838" cy="1882378"/>
          </a:xfrm>
        </p:grpSpPr>
        <p:sp>
          <p:nvSpPr>
            <p:cNvPr id="32" name="Овал 31"/>
            <p:cNvSpPr/>
            <p:nvPr/>
          </p:nvSpPr>
          <p:spPr bwMode="auto">
            <a:xfrm>
              <a:off x="6815138" y="4293096"/>
              <a:ext cx="449262" cy="503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A</a:t>
              </a:r>
              <a:endParaRPr lang="bg-BG" dirty="0">
                <a:solidFill>
                  <a:prstClr val="white"/>
                </a:solidFill>
              </a:endParaRPr>
            </a:p>
          </p:txBody>
        </p:sp>
        <p:sp>
          <p:nvSpPr>
            <p:cNvPr id="33" name="Овал 32"/>
            <p:cNvSpPr/>
            <p:nvPr/>
          </p:nvSpPr>
          <p:spPr bwMode="auto">
            <a:xfrm>
              <a:off x="6015038" y="4962880"/>
              <a:ext cx="449262" cy="504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B</a:t>
              </a:r>
              <a:endParaRPr lang="bg-BG" dirty="0">
                <a:solidFill>
                  <a:prstClr val="white"/>
                </a:solidFill>
              </a:endParaRPr>
            </a:p>
          </p:txBody>
        </p:sp>
        <p:sp>
          <p:nvSpPr>
            <p:cNvPr id="34" name="Овал 33"/>
            <p:cNvSpPr/>
            <p:nvPr/>
          </p:nvSpPr>
          <p:spPr bwMode="auto">
            <a:xfrm>
              <a:off x="5564188" y="5619966"/>
              <a:ext cx="450850" cy="503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D</a:t>
              </a:r>
              <a:endParaRPr lang="bg-BG" dirty="0">
                <a:solidFill>
                  <a:prstClr val="white"/>
                </a:solidFill>
              </a:endParaRPr>
            </a:p>
          </p:txBody>
        </p:sp>
        <p:sp>
          <p:nvSpPr>
            <p:cNvPr id="35" name="Овал 34"/>
            <p:cNvSpPr/>
            <p:nvPr/>
          </p:nvSpPr>
          <p:spPr bwMode="auto">
            <a:xfrm>
              <a:off x="6464300" y="5619966"/>
              <a:ext cx="450850" cy="503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E</a:t>
              </a:r>
              <a:endParaRPr lang="bg-BG" dirty="0">
                <a:solidFill>
                  <a:prstClr val="white"/>
                </a:solidFill>
              </a:endParaRPr>
            </a:p>
          </p:txBody>
        </p:sp>
        <p:cxnSp>
          <p:nvCxnSpPr>
            <p:cNvPr id="36" name="Право съединение 35"/>
            <p:cNvCxnSpPr>
              <a:stCxn id="32" idx="3"/>
              <a:endCxn id="33" idx="7"/>
            </p:cNvCxnSpPr>
            <p:nvPr/>
          </p:nvCxnSpPr>
          <p:spPr bwMode="auto">
            <a:xfrm flipH="1">
              <a:off x="6399213" y="4723218"/>
              <a:ext cx="481012" cy="314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аво съединение 36"/>
            <p:cNvCxnSpPr>
              <a:stCxn id="32" idx="5"/>
              <a:endCxn id="40" idx="1"/>
            </p:cNvCxnSpPr>
            <p:nvPr/>
          </p:nvCxnSpPr>
          <p:spPr bwMode="auto">
            <a:xfrm>
              <a:off x="7199314" y="4723218"/>
              <a:ext cx="547687" cy="363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37"/>
            <p:cNvCxnSpPr>
              <a:stCxn id="33" idx="3"/>
              <a:endCxn id="34" idx="7"/>
            </p:cNvCxnSpPr>
            <p:nvPr/>
          </p:nvCxnSpPr>
          <p:spPr bwMode="auto">
            <a:xfrm flipH="1">
              <a:off x="5948363" y="5393002"/>
              <a:ext cx="131762" cy="299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аво съединение 38"/>
            <p:cNvCxnSpPr>
              <a:stCxn id="33" idx="5"/>
              <a:endCxn id="35" idx="1"/>
            </p:cNvCxnSpPr>
            <p:nvPr/>
          </p:nvCxnSpPr>
          <p:spPr bwMode="auto">
            <a:xfrm>
              <a:off x="6399213" y="5393002"/>
              <a:ext cx="131762" cy="299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Овал 39"/>
            <p:cNvSpPr/>
            <p:nvPr/>
          </p:nvSpPr>
          <p:spPr bwMode="auto">
            <a:xfrm>
              <a:off x="7681914" y="5012082"/>
              <a:ext cx="449262" cy="504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C</a:t>
              </a:r>
              <a:endParaRPr lang="bg-BG" dirty="0">
                <a:solidFill>
                  <a:prstClr val="white"/>
                </a:solidFill>
              </a:endParaRPr>
            </a:p>
          </p:txBody>
        </p:sp>
        <p:sp>
          <p:nvSpPr>
            <p:cNvPr id="41" name="Овал 40"/>
            <p:cNvSpPr/>
            <p:nvPr/>
          </p:nvSpPr>
          <p:spPr bwMode="auto">
            <a:xfrm>
              <a:off x="8131176" y="5669169"/>
              <a:ext cx="450850" cy="5031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F</a:t>
              </a:r>
              <a:endParaRPr lang="bg-BG" dirty="0">
                <a:solidFill>
                  <a:prstClr val="white"/>
                </a:solidFill>
              </a:endParaRPr>
            </a:p>
          </p:txBody>
        </p:sp>
        <p:cxnSp>
          <p:nvCxnSpPr>
            <p:cNvPr id="42" name="Право съединение 41"/>
            <p:cNvCxnSpPr>
              <a:stCxn id="40" idx="5"/>
              <a:endCxn id="41" idx="1"/>
            </p:cNvCxnSpPr>
            <p:nvPr/>
          </p:nvCxnSpPr>
          <p:spPr bwMode="auto">
            <a:xfrm>
              <a:off x="8066089" y="5442204"/>
              <a:ext cx="131762" cy="299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Овал 42"/>
            <p:cNvSpPr/>
            <p:nvPr/>
          </p:nvSpPr>
          <p:spPr bwMode="auto">
            <a:xfrm>
              <a:off x="7218364" y="5672343"/>
              <a:ext cx="450850" cy="5031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N</a:t>
              </a:r>
              <a:endParaRPr lang="bg-BG" dirty="0">
                <a:solidFill>
                  <a:prstClr val="white"/>
                </a:solidFill>
              </a:endParaRPr>
            </a:p>
          </p:txBody>
        </p:sp>
        <p:cxnSp>
          <p:nvCxnSpPr>
            <p:cNvPr id="44" name="Право съединение 43"/>
            <p:cNvCxnSpPr>
              <a:endCxn id="43" idx="7"/>
            </p:cNvCxnSpPr>
            <p:nvPr/>
          </p:nvCxnSpPr>
          <p:spPr bwMode="auto">
            <a:xfrm flipH="1">
              <a:off x="7602539" y="5445378"/>
              <a:ext cx="131762" cy="299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381000" y="1719263"/>
            <a:ext cx="8407400" cy="414337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44450" indent="0" algn="ctr" eaLnBrk="1" hangingPunct="1">
              <a:buFont typeface="Wingdings 2" pitchFamily="18" charset="2"/>
              <a:buNone/>
            </a:pPr>
            <a:r>
              <a:rPr lang="bg-BG" smtClean="0"/>
              <a:t>Ще работим с </a:t>
            </a:r>
          </a:p>
          <a:p>
            <a:pPr marL="44450" indent="0" algn="ctr" eaLnBrk="1" hangingPunct="1">
              <a:buFont typeface="Wingdings 2" pitchFamily="18" charset="2"/>
              <a:buNone/>
            </a:pPr>
            <a:r>
              <a:rPr lang="bg-BG" smtClean="0">
                <a:solidFill>
                  <a:srgbClr val="FF0000"/>
                </a:solidFill>
              </a:rPr>
              <a:t>двоично дърво за търсене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Добавяне на елемент в дърво</a:t>
            </a:r>
            <a:br>
              <a:rPr lang="bg-BG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bg-BG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388" name="Групиране 3"/>
          <p:cNvGrpSpPr>
            <a:grpSpLocks/>
          </p:cNvGrpSpPr>
          <p:nvPr/>
        </p:nvGrpSpPr>
        <p:grpSpPr bwMode="auto">
          <a:xfrm>
            <a:off x="2411413" y="2852738"/>
            <a:ext cx="3824287" cy="1944687"/>
            <a:chOff x="2402760" y="3573016"/>
            <a:chExt cx="3825424" cy="1943966"/>
          </a:xfrm>
        </p:grpSpPr>
        <p:sp>
          <p:nvSpPr>
            <p:cNvPr id="5" name="Овал 4"/>
            <p:cNvSpPr/>
            <p:nvPr/>
          </p:nvSpPr>
          <p:spPr>
            <a:xfrm>
              <a:off x="4028843" y="3573016"/>
              <a:ext cx="659008" cy="595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20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003013" y="4268083"/>
              <a:ext cx="659008" cy="5697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10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2402760" y="4963150"/>
              <a:ext cx="600253" cy="553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8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3679489" y="4963150"/>
              <a:ext cx="678064" cy="5316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15</a:t>
              </a:r>
            </a:p>
          </p:txBody>
        </p:sp>
        <p:cxnSp>
          <p:nvCxnSpPr>
            <p:cNvPr id="9" name="Право съединение 8"/>
            <p:cNvCxnSpPr>
              <a:stCxn id="5" idx="3"/>
              <a:endCxn id="6" idx="7"/>
            </p:cNvCxnSpPr>
            <p:nvPr/>
          </p:nvCxnSpPr>
          <p:spPr>
            <a:xfrm flipH="1">
              <a:off x="3565155" y="4080828"/>
              <a:ext cx="560554" cy="27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аво съединение 9"/>
            <p:cNvCxnSpPr>
              <a:stCxn id="5" idx="5"/>
              <a:endCxn id="13" idx="1"/>
            </p:cNvCxnSpPr>
            <p:nvPr/>
          </p:nvCxnSpPr>
          <p:spPr>
            <a:xfrm>
              <a:off x="4590985" y="4080828"/>
              <a:ext cx="403345" cy="349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аво съединение 10"/>
            <p:cNvCxnSpPr>
              <a:stCxn id="6" idx="3"/>
              <a:endCxn id="7" idx="7"/>
            </p:cNvCxnSpPr>
            <p:nvPr/>
          </p:nvCxnSpPr>
          <p:spPr>
            <a:xfrm flipH="1">
              <a:off x="2915674" y="4755265"/>
              <a:ext cx="184205" cy="288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аво съединение 11"/>
            <p:cNvCxnSpPr>
              <a:stCxn id="6" idx="5"/>
              <a:endCxn id="8" idx="1"/>
            </p:cNvCxnSpPr>
            <p:nvPr/>
          </p:nvCxnSpPr>
          <p:spPr>
            <a:xfrm>
              <a:off x="3565155" y="4755265"/>
              <a:ext cx="212788" cy="285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4895876" y="4352189"/>
              <a:ext cx="674888" cy="534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30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5559648" y="4963150"/>
              <a:ext cx="668536" cy="553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40</a:t>
              </a:r>
            </a:p>
          </p:txBody>
        </p:sp>
        <p:cxnSp>
          <p:nvCxnSpPr>
            <p:cNvPr id="15" name="Право съединение 14"/>
            <p:cNvCxnSpPr>
              <a:stCxn id="13" idx="5"/>
              <a:endCxn id="14" idx="1"/>
            </p:cNvCxnSpPr>
            <p:nvPr/>
          </p:nvCxnSpPr>
          <p:spPr>
            <a:xfrm>
              <a:off x="5472309" y="4809220"/>
              <a:ext cx="185793" cy="234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395288" y="5373688"/>
            <a:ext cx="835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В него за всеки родител ключът на наследниците от лявото поддърво са по-малки от неговия ключ, а в дясното – по-големи.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режа">
  <a:themeElements>
    <a:clrScheme name="Мрежа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Мрежа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Мрежа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Мрежа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922</TotalTime>
  <Words>1838</Words>
  <Application>Microsoft Office PowerPoint</Application>
  <PresentationFormat>Презентация на цял екран (4:3)</PresentationFormat>
  <Paragraphs>671</Paragraphs>
  <Slides>47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48" baseType="lpstr">
      <vt:lpstr>Мрежа</vt:lpstr>
      <vt:lpstr>УКАЗАТЕЛИ</vt:lpstr>
      <vt:lpstr>УКАЗАТЕЛИ</vt:lpstr>
      <vt:lpstr>УКАЗАТЕЛИ</vt:lpstr>
      <vt:lpstr>Слайд 4</vt:lpstr>
      <vt:lpstr>Основни операции със структура дърво</vt:lpstr>
      <vt:lpstr>Инициализиране на дърво</vt:lpstr>
      <vt:lpstr>Инициализиране на дърво</vt:lpstr>
      <vt:lpstr>Добавяне на елемент в дърво </vt:lpstr>
      <vt:lpstr>Добавяне на елемент в дърво </vt:lpstr>
      <vt:lpstr>Добавяне на елемент в дърво </vt:lpstr>
      <vt:lpstr>Добавяне на елемент в дърво </vt:lpstr>
      <vt:lpstr>Добавяне на елемент в дърво </vt:lpstr>
      <vt:lpstr>Добавяне на елемент в дърво </vt:lpstr>
      <vt:lpstr>Добавяне на елемент в дърво </vt:lpstr>
      <vt:lpstr>Добавяне на елемент в дърво </vt:lpstr>
      <vt:lpstr>Обхождане на дърво </vt:lpstr>
      <vt:lpstr>Търсене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Слайд 22</vt:lpstr>
      <vt:lpstr>Слайд 23</vt:lpstr>
      <vt:lpstr>Слайд 24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  <vt:lpstr>изтриване на елемент </vt:lpstr>
    </vt:vector>
  </TitlesOfParts>
  <Company>RIO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Pavel</dc:creator>
  <cp:lastModifiedBy>Dell</cp:lastModifiedBy>
  <cp:revision>92</cp:revision>
  <dcterms:created xsi:type="dcterms:W3CDTF">2013-08-02T06:40:56Z</dcterms:created>
  <dcterms:modified xsi:type="dcterms:W3CDTF">2016-09-04T10:22:04Z</dcterms:modified>
</cp:coreProperties>
</file>