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9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  <p:sldId id="261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262" r:id="rId51"/>
    <p:sldId id="299" r:id="rId52"/>
    <p:sldId id="296" r:id="rId5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F52F0-0D4F-4B2F-BE2C-ACD2CABECDC6}" type="datetimeFigureOut">
              <a:rPr lang="bg-BG" smtClean="0"/>
              <a:t>15.7.2017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A796-DBD9-4200-91E7-24DFF798CC7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A796-DBD9-4200-91E7-24DFF798CC7C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B7CAEB"/>
            </a:gs>
            <a:gs pos="7000">
              <a:srgbClr val="B3C7EA"/>
            </a:gs>
            <a:gs pos="0">
              <a:schemeClr val="accent1">
                <a:tint val="660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pPr/>
              <a:t>15.7.2017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611560" y="54868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Дадена е водопроводна мрежа, представена като ориентиран граф, в който ребрата са тръби. Два от върховете на графа са </a:t>
            </a:r>
            <a:r>
              <a:rPr lang="bg-BG" dirty="0" smtClean="0">
                <a:solidFill>
                  <a:srgbClr val="FF0000"/>
                </a:solidFill>
              </a:rPr>
              <a:t>източник</a:t>
            </a:r>
            <a:r>
              <a:rPr lang="bg-BG" dirty="0" smtClean="0"/>
              <a:t> на вода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)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rgbClr val="FF0000"/>
                </a:solidFill>
              </a:rPr>
              <a:t>резервоар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)</a:t>
            </a:r>
            <a:r>
              <a:rPr lang="bg-BG" dirty="0" smtClean="0"/>
              <a:t>. Останалите върхове може да разгледаме като междинни станции. Всяка тръба има капацитет /максималното количество вода, което може да премине през нея за единица време/. Целта е да се прекарва максимално количество вода от източника до резервоара. Приема се, че в източника има безкрайно много вода.</a:t>
            </a:r>
            <a:endParaRPr lang="bg-BG" dirty="0"/>
          </a:p>
        </p:txBody>
      </p:sp>
      <p:grpSp>
        <p:nvGrpSpPr>
          <p:cNvPr id="43" name="Групиране 42"/>
          <p:cNvGrpSpPr/>
          <p:nvPr/>
        </p:nvGrpSpPr>
        <p:grpSpPr>
          <a:xfrm>
            <a:off x="1907445" y="2865971"/>
            <a:ext cx="4896803" cy="2403879"/>
            <a:chOff x="1043608" y="2865971"/>
            <a:chExt cx="4896803" cy="2403879"/>
          </a:xfrm>
        </p:grpSpPr>
        <p:sp>
          <p:nvSpPr>
            <p:cNvPr id="3" name="Овал 2"/>
            <p:cNvSpPr/>
            <p:nvPr/>
          </p:nvSpPr>
          <p:spPr>
            <a:xfrm>
              <a:off x="1115616" y="2996952"/>
              <a:ext cx="504056" cy="504056"/>
            </a:xfrm>
            <a:prstGeom prst="ellipse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3435342" y="299695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1115616" y="4581128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19872" y="456192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220072" y="299695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220072" y="4581128"/>
              <a:ext cx="504056" cy="5040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339752" y="378904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Съединител &quot;права стрелка&quot; 11"/>
            <p:cNvCxnSpPr>
              <a:stCxn id="3" idx="6"/>
              <a:endCxn id="4" idx="2"/>
            </p:cNvCxnSpPr>
            <p:nvPr/>
          </p:nvCxnSpPr>
          <p:spPr>
            <a:xfrm>
              <a:off x="1619672" y="3248980"/>
              <a:ext cx="18156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/>
            <p:cNvCxnSpPr>
              <a:stCxn id="4" idx="6"/>
              <a:endCxn id="7" idx="2"/>
            </p:cNvCxnSpPr>
            <p:nvPr/>
          </p:nvCxnSpPr>
          <p:spPr>
            <a:xfrm>
              <a:off x="3939398" y="3248980"/>
              <a:ext cx="128067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ъединител &quot;права стрелка&quot; 17"/>
            <p:cNvCxnSpPr>
              <a:stCxn id="7" idx="4"/>
              <a:endCxn id="8" idx="0"/>
            </p:cNvCxnSpPr>
            <p:nvPr/>
          </p:nvCxnSpPr>
          <p:spPr>
            <a:xfrm>
              <a:off x="5472100" y="3501008"/>
              <a:ext cx="0" cy="10801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ъединител &quot;права стрелка&quot; 19"/>
            <p:cNvCxnSpPr>
              <a:stCxn id="9" idx="7"/>
              <a:endCxn id="4" idx="3"/>
            </p:cNvCxnSpPr>
            <p:nvPr/>
          </p:nvCxnSpPr>
          <p:spPr>
            <a:xfrm flipV="1">
              <a:off x="2769991" y="3427191"/>
              <a:ext cx="739168" cy="4356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ъединител &quot;права стрелка&quot; 23"/>
            <p:cNvCxnSpPr>
              <a:stCxn id="3" idx="4"/>
              <a:endCxn id="5" idx="0"/>
            </p:cNvCxnSpPr>
            <p:nvPr/>
          </p:nvCxnSpPr>
          <p:spPr>
            <a:xfrm>
              <a:off x="1367644" y="3501008"/>
              <a:ext cx="0" cy="10801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ъединител &quot;права стрелка&quot; 25"/>
            <p:cNvCxnSpPr>
              <a:stCxn id="5" idx="7"/>
              <a:endCxn id="9" idx="3"/>
            </p:cNvCxnSpPr>
            <p:nvPr/>
          </p:nvCxnSpPr>
          <p:spPr>
            <a:xfrm flipV="1">
              <a:off x="1545855" y="4219279"/>
              <a:ext cx="867714" cy="4356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Съединител &quot;права стрелка&quot; 27"/>
            <p:cNvCxnSpPr>
              <a:stCxn id="9" idx="5"/>
              <a:endCxn id="6" idx="1"/>
            </p:cNvCxnSpPr>
            <p:nvPr/>
          </p:nvCxnSpPr>
          <p:spPr>
            <a:xfrm>
              <a:off x="2769991" y="4219279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ъединител &quot;права стрелка&quot; 29"/>
            <p:cNvCxnSpPr>
              <a:stCxn id="4" idx="4"/>
              <a:endCxn id="6" idx="0"/>
            </p:cNvCxnSpPr>
            <p:nvPr/>
          </p:nvCxnSpPr>
          <p:spPr>
            <a:xfrm flipH="1">
              <a:off x="3671900" y="3501008"/>
              <a:ext cx="15470" cy="10609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Съединител &quot;права стрелка&quot; 31"/>
            <p:cNvCxnSpPr>
              <a:stCxn id="6" idx="6"/>
              <a:endCxn id="8" idx="2"/>
            </p:cNvCxnSpPr>
            <p:nvPr/>
          </p:nvCxnSpPr>
          <p:spPr>
            <a:xfrm>
              <a:off x="3923928" y="4813953"/>
              <a:ext cx="1296144" cy="192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Текстово поле 32"/>
            <p:cNvSpPr txBox="1"/>
            <p:nvPr/>
          </p:nvSpPr>
          <p:spPr>
            <a:xfrm>
              <a:off x="2375756" y="286597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bg-BG" dirty="0"/>
            </a:p>
          </p:txBody>
        </p:sp>
        <p:sp>
          <p:nvSpPr>
            <p:cNvPr id="34" name="Текстово поле 33"/>
            <p:cNvSpPr txBox="1"/>
            <p:nvPr/>
          </p:nvSpPr>
          <p:spPr>
            <a:xfrm>
              <a:off x="4427984" y="287964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6</a:t>
              </a:r>
            </a:p>
          </p:txBody>
        </p:sp>
        <p:sp>
          <p:nvSpPr>
            <p:cNvPr id="35" name="Текстово поле 34"/>
            <p:cNvSpPr txBox="1"/>
            <p:nvPr/>
          </p:nvSpPr>
          <p:spPr>
            <a:xfrm>
              <a:off x="5508363" y="389149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9</a:t>
              </a:r>
              <a:endParaRPr lang="bg-BG" dirty="0"/>
            </a:p>
          </p:txBody>
        </p:sp>
        <p:sp>
          <p:nvSpPr>
            <p:cNvPr id="36" name="Текстово поле 35"/>
            <p:cNvSpPr txBox="1"/>
            <p:nvPr/>
          </p:nvSpPr>
          <p:spPr>
            <a:xfrm>
              <a:off x="3723374" y="389149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38" name="Текстово поле 37"/>
            <p:cNvSpPr txBox="1"/>
            <p:nvPr/>
          </p:nvSpPr>
          <p:spPr>
            <a:xfrm>
              <a:off x="4348438" y="490051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1</a:t>
              </a:r>
            </a:p>
          </p:txBody>
        </p:sp>
        <p:sp>
          <p:nvSpPr>
            <p:cNvPr id="39" name="Текстово поле 38"/>
            <p:cNvSpPr txBox="1"/>
            <p:nvPr/>
          </p:nvSpPr>
          <p:spPr>
            <a:xfrm>
              <a:off x="1943708" y="44371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2</a:t>
              </a:r>
            </a:p>
          </p:txBody>
        </p:sp>
        <p:sp>
          <p:nvSpPr>
            <p:cNvPr id="40" name="Текстово поле 39"/>
            <p:cNvSpPr txBox="1"/>
            <p:nvPr/>
          </p:nvSpPr>
          <p:spPr>
            <a:xfrm>
              <a:off x="1043608" y="384680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bg-BG" dirty="0"/>
            </a:p>
          </p:txBody>
        </p:sp>
        <p:sp>
          <p:nvSpPr>
            <p:cNvPr id="41" name="Текстово поле 40"/>
            <p:cNvSpPr txBox="1"/>
            <p:nvPr/>
          </p:nvSpPr>
          <p:spPr>
            <a:xfrm>
              <a:off x="2884752" y="333405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1</a:t>
              </a:r>
            </a:p>
          </p:txBody>
        </p:sp>
        <p:sp>
          <p:nvSpPr>
            <p:cNvPr id="42" name="Текстово поле 41"/>
            <p:cNvSpPr txBox="1"/>
            <p:nvPr/>
          </p:nvSpPr>
          <p:spPr>
            <a:xfrm>
              <a:off x="2748090" y="439646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4</a:t>
              </a:r>
            </a:p>
          </p:txBody>
        </p:sp>
      </p:grpSp>
      <p:sp>
        <p:nvSpPr>
          <p:cNvPr id="44" name="Текстово поле 43"/>
          <p:cNvSpPr txBox="1"/>
          <p:nvPr/>
        </p:nvSpPr>
        <p:spPr>
          <a:xfrm>
            <a:off x="611560" y="2510316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източник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7092280" y="490051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резервоар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47" name="Съединител &quot;права стрелка&quot; 46"/>
          <p:cNvCxnSpPr>
            <a:stCxn id="44" idx="3"/>
            <a:endCxn id="3" idx="1"/>
          </p:cNvCxnSpPr>
          <p:nvPr/>
        </p:nvCxnSpPr>
        <p:spPr>
          <a:xfrm>
            <a:off x="1692946" y="2694982"/>
            <a:ext cx="360324" cy="375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ъединител &quot;права стрелка&quot; 49"/>
          <p:cNvCxnSpPr>
            <a:stCxn id="45" idx="1"/>
            <a:endCxn id="8" idx="6"/>
          </p:cNvCxnSpPr>
          <p:nvPr/>
        </p:nvCxnSpPr>
        <p:spPr>
          <a:xfrm flipH="1" flipV="1">
            <a:off x="6587965" y="4833156"/>
            <a:ext cx="504315" cy="252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Текстово поле 50"/>
          <p:cNvSpPr txBox="1"/>
          <p:nvPr/>
        </p:nvSpPr>
        <p:spPr>
          <a:xfrm>
            <a:off x="520766" y="4108430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капацитет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53" name="Съединител &quot;права стрелка&quot; 52"/>
          <p:cNvCxnSpPr>
            <a:stCxn id="51" idx="3"/>
            <a:endCxn id="40" idx="1"/>
          </p:cNvCxnSpPr>
          <p:nvPr/>
        </p:nvCxnSpPr>
        <p:spPr>
          <a:xfrm flipV="1">
            <a:off x="1692946" y="4031466"/>
            <a:ext cx="214499" cy="261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ъединител &quot;права стрелка&quot; 45"/>
          <p:cNvCxnSpPr/>
          <p:nvPr/>
        </p:nvCxnSpPr>
        <p:spPr>
          <a:xfrm>
            <a:off x="2245129" y="3509101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784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Увеличаваме потока с 1.</a:t>
            </a:r>
          </a:p>
        </p:txBody>
      </p:sp>
    </p:spTree>
    <p:extLst>
      <p:ext uri="{BB962C8B-B14F-4D97-AF65-F5344CB8AC3E}">
        <p14:creationId xmlns="" xmlns:p14="http://schemas.microsoft.com/office/powerpoint/2010/main" val="10950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Пускаме нов </a:t>
            </a:r>
            <a:r>
              <a:rPr lang="en-US" dirty="0"/>
              <a:t>B</a:t>
            </a:r>
            <a:r>
              <a:rPr lang="en-US" dirty="0" smtClean="0"/>
              <a:t>FS.</a:t>
            </a:r>
          </a:p>
          <a:p>
            <a:r>
              <a:rPr lang="bg-BG" dirty="0" smtClean="0"/>
              <a:t>По този път може да пуснем още 2 единици </a:t>
            </a:r>
            <a:r>
              <a:rPr lang="bg-BG" dirty="0" smtClean="0"/>
              <a:t>вода.</a:t>
            </a:r>
          </a:p>
          <a:p>
            <a:endParaRPr lang="bg-BG" dirty="0" smtClean="0"/>
          </a:p>
          <a:p>
            <a:r>
              <a:rPr lang="bg-BG" dirty="0" smtClean="0"/>
              <a:t>Защо не са 3 ?</a:t>
            </a:r>
            <a:endParaRPr lang="bg-BG" dirty="0" smtClean="0"/>
          </a:p>
        </p:txBody>
      </p:sp>
    </p:spTree>
    <p:extLst>
      <p:ext uri="{BB962C8B-B14F-4D97-AF65-F5344CB8AC3E}">
        <p14:creationId xmlns="" xmlns:p14="http://schemas.microsoft.com/office/powerpoint/2010/main" val="931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  <a:r>
              <a:rPr lang="bg-BG" dirty="0" smtClean="0"/>
              <a:t>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Потокът вече е 1+2=3.</a:t>
            </a:r>
          </a:p>
        </p:txBody>
      </p:sp>
    </p:spTree>
    <p:extLst>
      <p:ext uri="{BB962C8B-B14F-4D97-AF65-F5344CB8AC3E}">
        <p14:creationId xmlns="" xmlns:p14="http://schemas.microsoft.com/office/powerpoint/2010/main" val="21901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  <a:r>
              <a:rPr lang="bg-BG" dirty="0" smtClean="0"/>
              <a:t>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Пускаме нов </a:t>
            </a:r>
            <a:r>
              <a:rPr lang="en-US" dirty="0"/>
              <a:t>B</a:t>
            </a:r>
            <a:r>
              <a:rPr lang="en-US" dirty="0" smtClean="0"/>
              <a:t>FS.</a:t>
            </a:r>
          </a:p>
        </p:txBody>
      </p:sp>
    </p:spTree>
    <p:extLst>
      <p:ext uri="{BB962C8B-B14F-4D97-AF65-F5344CB8AC3E}">
        <p14:creationId xmlns="" xmlns:p14="http://schemas.microsoft.com/office/powerpoint/2010/main" val="11980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3</a:t>
            </a:r>
            <a:r>
              <a:rPr lang="bg-BG" dirty="0" smtClean="0"/>
              <a:t>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Пускаме нов </a:t>
            </a:r>
            <a:r>
              <a:rPr lang="en-US" dirty="0"/>
              <a:t>B</a:t>
            </a:r>
            <a:r>
              <a:rPr lang="en-US" dirty="0" smtClean="0"/>
              <a:t>FS.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Потокът е 3+1=4.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6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3</a:t>
            </a:r>
            <a:r>
              <a:rPr lang="bg-BG" dirty="0" smtClean="0"/>
              <a:t>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Пускаме нов </a:t>
            </a:r>
            <a:r>
              <a:rPr lang="en-US" dirty="0"/>
              <a:t>B</a:t>
            </a:r>
            <a:r>
              <a:rPr lang="en-US" dirty="0" smtClean="0"/>
              <a:t>FS.</a:t>
            </a:r>
            <a:endParaRPr lang="bg-BG" dirty="0" smtClean="0"/>
          </a:p>
          <a:p>
            <a:r>
              <a:rPr lang="bg-BG" dirty="0" smtClean="0"/>
              <a:t>Не може да се стигне до </a:t>
            </a:r>
            <a:r>
              <a:rPr lang="en-US" dirty="0" smtClean="0"/>
              <a:t>t, </a:t>
            </a:r>
            <a:r>
              <a:rPr lang="bg-BG" dirty="0" smtClean="0"/>
              <a:t>защото ребрата </a:t>
            </a:r>
            <a:r>
              <a:rPr lang="en-US" dirty="0" smtClean="0"/>
              <a:t>s-3, 2-3 </a:t>
            </a:r>
            <a:r>
              <a:rPr lang="bg-BG" dirty="0" smtClean="0"/>
              <a:t>и 4-</a:t>
            </a:r>
            <a:r>
              <a:rPr lang="en-US" dirty="0" smtClean="0"/>
              <a:t>t </a:t>
            </a:r>
            <a:r>
              <a:rPr lang="bg-BG" dirty="0" smtClean="0"/>
              <a:t>са </a:t>
            </a:r>
            <a:r>
              <a:rPr lang="bg-BG" dirty="0" smtClean="0">
                <a:solidFill>
                  <a:srgbClr val="FF0000"/>
                </a:solidFill>
              </a:rPr>
              <a:t>наситени</a:t>
            </a:r>
            <a:r>
              <a:rPr lang="bg-BG" dirty="0" smtClean="0"/>
              <a:t>.</a:t>
            </a: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960837" y="4930214"/>
            <a:ext cx="453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Потокът стана 4, но това не е максималния !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4054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ово поле 35"/>
          <p:cNvSpPr txBox="1"/>
          <p:nvPr/>
        </p:nvSpPr>
        <p:spPr>
          <a:xfrm>
            <a:off x="2625230" y="198314"/>
            <a:ext cx="325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Нека имаме следната ситуация</a:t>
            </a:r>
            <a:endParaRPr lang="bg-BG" dirty="0"/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1115616" y="4653136"/>
            <a:ext cx="567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Последно е намерен поток в </a:t>
            </a:r>
            <a:r>
              <a:rPr lang="en-US" dirty="0" smtClean="0"/>
              <a:t>t</a:t>
            </a:r>
            <a:r>
              <a:rPr lang="bg-BG" dirty="0" smtClean="0"/>
              <a:t>, който е със стойност 3.</a:t>
            </a:r>
          </a:p>
        </p:txBody>
      </p:sp>
      <p:grpSp>
        <p:nvGrpSpPr>
          <p:cNvPr id="50" name="Групиране 49"/>
          <p:cNvGrpSpPr/>
          <p:nvPr/>
        </p:nvGrpSpPr>
        <p:grpSpPr>
          <a:xfrm>
            <a:off x="1312065" y="764179"/>
            <a:ext cx="6431394" cy="2828040"/>
            <a:chOff x="1312065" y="764179"/>
            <a:chExt cx="6431394" cy="2828040"/>
          </a:xfrm>
        </p:grpSpPr>
        <p:sp>
          <p:nvSpPr>
            <p:cNvPr id="2" name="Овал 1"/>
            <p:cNvSpPr/>
            <p:nvPr/>
          </p:nvSpPr>
          <p:spPr>
            <a:xfrm>
              <a:off x="3631791" y="1503987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3616321" y="306896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2536201" y="229607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Съединител &quot;права стрелка&quot; 4"/>
            <p:cNvCxnSpPr>
              <a:stCxn id="17" idx="6"/>
              <a:endCxn id="2" idx="2"/>
            </p:cNvCxnSpPr>
            <p:nvPr/>
          </p:nvCxnSpPr>
          <p:spPr>
            <a:xfrm flipV="1">
              <a:off x="1816121" y="1756015"/>
              <a:ext cx="1815670" cy="6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ъединител &quot;права стрелка&quot; 5"/>
            <p:cNvCxnSpPr>
              <a:stCxn id="2" idx="6"/>
              <a:endCxn id="21" idx="2"/>
            </p:cNvCxnSpPr>
            <p:nvPr/>
          </p:nvCxnSpPr>
          <p:spPr>
            <a:xfrm flipV="1">
              <a:off x="4135847" y="1743048"/>
              <a:ext cx="1314865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ъединител &quot;права стрелка&quot; 6"/>
            <p:cNvCxnSpPr>
              <a:stCxn id="4" idx="5"/>
              <a:endCxn id="3" idx="1"/>
            </p:cNvCxnSpPr>
            <p:nvPr/>
          </p:nvCxnSpPr>
          <p:spPr>
            <a:xfrm>
              <a:off x="2966440" y="2726314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7"/>
            <p:cNvCxnSpPr>
              <a:stCxn id="2" idx="4"/>
              <a:endCxn id="3" idx="0"/>
            </p:cNvCxnSpPr>
            <p:nvPr/>
          </p:nvCxnSpPr>
          <p:spPr>
            <a:xfrm flipH="1">
              <a:off x="3868349" y="2008043"/>
              <a:ext cx="15470" cy="1060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Текстово поле 8"/>
            <p:cNvSpPr txBox="1"/>
            <p:nvPr/>
          </p:nvSpPr>
          <p:spPr>
            <a:xfrm>
              <a:off x="3919823" y="239853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FF0000"/>
                  </a:solidFill>
                </a:rPr>
                <a:t>3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2944539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0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cxnSp>
          <p:nvCxnSpPr>
            <p:cNvPr id="11" name="Съединител &quot;права стрелка&quot; 10"/>
            <p:cNvCxnSpPr>
              <a:stCxn id="19" idx="6"/>
              <a:endCxn id="2" idx="1"/>
            </p:cNvCxnSpPr>
            <p:nvPr/>
          </p:nvCxnSpPr>
          <p:spPr>
            <a:xfrm>
              <a:off x="2176420" y="1016207"/>
              <a:ext cx="1529188" cy="5615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Текстово поле 13"/>
            <p:cNvSpPr txBox="1"/>
            <p:nvPr/>
          </p:nvSpPr>
          <p:spPr>
            <a:xfrm>
              <a:off x="2070427" y="139313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1/</a:t>
              </a:r>
              <a:r>
                <a:rPr lang="en-US" dirty="0" smtClean="0"/>
                <a:t>1</a:t>
              </a:r>
              <a:endParaRPr lang="bg-BG" dirty="0"/>
            </a:p>
          </p:txBody>
        </p:sp>
        <p:sp>
          <p:nvSpPr>
            <p:cNvPr id="15" name="Текстово поле 14"/>
            <p:cNvSpPr txBox="1"/>
            <p:nvPr/>
          </p:nvSpPr>
          <p:spPr>
            <a:xfrm>
              <a:off x="3194224" y="102380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bg-BG" dirty="0" smtClean="0"/>
                <a:t>/</a:t>
              </a:r>
              <a:r>
                <a:rPr lang="bg-BG" dirty="0"/>
                <a:t>2</a:t>
              </a:r>
            </a:p>
          </p:txBody>
        </p:sp>
        <p:sp>
          <p:nvSpPr>
            <p:cNvPr id="16" name="Текстово поле 15"/>
            <p:cNvSpPr txBox="1"/>
            <p:nvPr/>
          </p:nvSpPr>
          <p:spPr>
            <a:xfrm>
              <a:off x="4585823" y="13193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bg-BG" dirty="0" smtClean="0"/>
                <a:t>/</a:t>
              </a:r>
              <a:r>
                <a:rPr lang="en-US" dirty="0"/>
                <a:t>5</a:t>
              </a:r>
              <a:endParaRPr lang="bg-BG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1312065" y="151044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2364" y="76417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5450712" y="14910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Съединител &quot;права стрелка&quot; 22"/>
            <p:cNvCxnSpPr>
              <a:stCxn id="3" idx="6"/>
              <a:endCxn id="24" idx="2"/>
            </p:cNvCxnSpPr>
            <p:nvPr/>
          </p:nvCxnSpPr>
          <p:spPr>
            <a:xfrm flipV="1">
              <a:off x="4120377" y="3320463"/>
              <a:ext cx="1330335" cy="5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5450712" y="306843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7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Текстово поле 26"/>
            <p:cNvSpPr txBox="1"/>
            <p:nvPr/>
          </p:nvSpPr>
          <p:spPr>
            <a:xfrm>
              <a:off x="4460279" y="2883769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FF0000"/>
                  </a:solidFill>
                </a:rPr>
                <a:t>3</a:t>
              </a:r>
              <a:r>
                <a:rPr lang="bg-BG" dirty="0" smtClean="0"/>
                <a:t>/</a:t>
              </a:r>
              <a:r>
                <a:rPr lang="bg-BG" dirty="0" err="1" smtClean="0"/>
                <a:t>3</a:t>
              </a:r>
              <a:endParaRPr lang="bg-BG" dirty="0"/>
            </a:p>
          </p:txBody>
        </p:sp>
        <p:cxnSp>
          <p:nvCxnSpPr>
            <p:cNvPr id="28" name="Съединител &quot;права стрелка&quot; 27"/>
            <p:cNvCxnSpPr>
              <a:stCxn id="21" idx="6"/>
              <a:endCxn id="29" idx="2"/>
            </p:cNvCxnSpPr>
            <p:nvPr/>
          </p:nvCxnSpPr>
          <p:spPr>
            <a:xfrm>
              <a:off x="5954768" y="1743048"/>
              <a:ext cx="858654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6813422" y="1503987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8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Съединител &quot;права стрелка&quot; 30"/>
            <p:cNvCxnSpPr>
              <a:stCxn id="24" idx="6"/>
              <a:endCxn id="42" idx="2"/>
            </p:cNvCxnSpPr>
            <p:nvPr/>
          </p:nvCxnSpPr>
          <p:spPr>
            <a:xfrm>
              <a:off x="5954768" y="3320463"/>
              <a:ext cx="847284" cy="197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Текстово поле 33"/>
            <p:cNvSpPr txBox="1"/>
            <p:nvPr/>
          </p:nvSpPr>
          <p:spPr>
            <a:xfrm>
              <a:off x="6088003" y="132680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35" name="Текстово поле 34"/>
            <p:cNvSpPr txBox="1"/>
            <p:nvPr/>
          </p:nvSpPr>
          <p:spPr>
            <a:xfrm>
              <a:off x="6051095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solidFill>
                    <a:srgbClr val="FF0000"/>
                  </a:solidFill>
                </a:rPr>
                <a:t>3</a:t>
              </a:r>
              <a:r>
                <a:rPr lang="bg-BG" dirty="0" smtClean="0"/>
                <a:t>/</a:t>
              </a:r>
              <a:r>
                <a:rPr lang="bg-BG" dirty="0" err="1" smtClean="0"/>
                <a:t>3</a:t>
              </a:r>
              <a:endParaRPr lang="bg-BG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6802052" y="3088163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Съединител &quot;права стрелка&quot; 43"/>
            <p:cNvCxnSpPr>
              <a:stCxn id="29" idx="4"/>
              <a:endCxn id="42" idx="0"/>
            </p:cNvCxnSpPr>
            <p:nvPr/>
          </p:nvCxnSpPr>
          <p:spPr>
            <a:xfrm flipH="1">
              <a:off x="7054080" y="2008043"/>
              <a:ext cx="11370" cy="10801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Текстово поле 48"/>
            <p:cNvSpPr txBox="1"/>
            <p:nvPr/>
          </p:nvSpPr>
          <p:spPr>
            <a:xfrm>
              <a:off x="7077459" y="231496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bg-BG" dirty="0" smtClean="0"/>
                <a:t>/5</a:t>
              </a:r>
              <a:endParaRPr lang="bg-BG" dirty="0"/>
            </a:p>
          </p:txBody>
        </p:sp>
      </p:grpSp>
      <p:cxnSp>
        <p:nvCxnSpPr>
          <p:cNvPr id="37" name="Съединител &quot;права стрелка&quot; 36"/>
          <p:cNvCxnSpPr>
            <a:endCxn id="19" idx="2"/>
          </p:cNvCxnSpPr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endCxn id="17" idx="2"/>
          </p:cNvCxnSpPr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endCxn id="4" idx="2"/>
          </p:cNvCxnSpPr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4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ово поле 37"/>
          <p:cNvSpPr txBox="1"/>
          <p:nvPr/>
        </p:nvSpPr>
        <p:spPr>
          <a:xfrm>
            <a:off x="516700" y="4302387"/>
            <a:ext cx="840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Ако пуснем обаче алгоритъма отново от т.2, </a:t>
            </a:r>
            <a:r>
              <a:rPr lang="bg-BG" dirty="0" smtClean="0">
                <a:solidFill>
                  <a:srgbClr val="FF0000"/>
                </a:solidFill>
              </a:rPr>
              <a:t>той ще спре </a:t>
            </a:r>
            <a:r>
              <a:rPr lang="bg-BG" dirty="0" smtClean="0"/>
              <a:t>в т.4, защото </a:t>
            </a:r>
            <a:endParaRPr lang="bg-BG" dirty="0"/>
          </a:p>
        </p:txBody>
      </p:sp>
      <p:grpSp>
        <p:nvGrpSpPr>
          <p:cNvPr id="33" name="Групиране 32"/>
          <p:cNvGrpSpPr/>
          <p:nvPr/>
        </p:nvGrpSpPr>
        <p:grpSpPr>
          <a:xfrm>
            <a:off x="1312065" y="764179"/>
            <a:ext cx="6449964" cy="2814566"/>
            <a:chOff x="1312065" y="764179"/>
            <a:chExt cx="6449964" cy="2814566"/>
          </a:xfrm>
        </p:grpSpPr>
        <p:sp>
          <p:nvSpPr>
            <p:cNvPr id="2" name="Овал 1"/>
            <p:cNvSpPr/>
            <p:nvPr/>
          </p:nvSpPr>
          <p:spPr>
            <a:xfrm>
              <a:off x="3631791" y="1503987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3616321" y="306896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2536201" y="229607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Съединител &quot;права стрелка&quot; 4"/>
            <p:cNvCxnSpPr>
              <a:stCxn id="17" idx="6"/>
              <a:endCxn id="2" idx="2"/>
            </p:cNvCxnSpPr>
            <p:nvPr/>
          </p:nvCxnSpPr>
          <p:spPr>
            <a:xfrm flipV="1">
              <a:off x="1816121" y="1756015"/>
              <a:ext cx="1815670" cy="6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ъединител &quot;права стрелка&quot; 5"/>
            <p:cNvCxnSpPr>
              <a:stCxn id="2" idx="6"/>
              <a:endCxn id="21" idx="2"/>
            </p:cNvCxnSpPr>
            <p:nvPr/>
          </p:nvCxnSpPr>
          <p:spPr>
            <a:xfrm flipV="1">
              <a:off x="4135847" y="1743048"/>
              <a:ext cx="1314865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ъединител &quot;права стрелка&quot; 6"/>
            <p:cNvCxnSpPr>
              <a:stCxn id="4" idx="5"/>
              <a:endCxn id="3" idx="1"/>
            </p:cNvCxnSpPr>
            <p:nvPr/>
          </p:nvCxnSpPr>
          <p:spPr>
            <a:xfrm>
              <a:off x="2966440" y="2726314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7"/>
            <p:cNvCxnSpPr>
              <a:stCxn id="2" idx="4"/>
              <a:endCxn id="3" idx="0"/>
            </p:cNvCxnSpPr>
            <p:nvPr/>
          </p:nvCxnSpPr>
          <p:spPr>
            <a:xfrm flipH="1">
              <a:off x="3868349" y="2008043"/>
              <a:ext cx="15470" cy="10609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Текстово поле 8"/>
            <p:cNvSpPr txBox="1"/>
            <p:nvPr/>
          </p:nvSpPr>
          <p:spPr>
            <a:xfrm>
              <a:off x="3919823" y="239853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3/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2944539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0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cxnSp>
          <p:nvCxnSpPr>
            <p:cNvPr id="11" name="Съединител &quot;права стрелка&quot; 10"/>
            <p:cNvCxnSpPr>
              <a:stCxn id="19" idx="6"/>
              <a:endCxn id="2" idx="1"/>
            </p:cNvCxnSpPr>
            <p:nvPr/>
          </p:nvCxnSpPr>
          <p:spPr>
            <a:xfrm>
              <a:off x="2176420" y="1016207"/>
              <a:ext cx="1529188" cy="5615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Текстово поле 13"/>
            <p:cNvSpPr txBox="1"/>
            <p:nvPr/>
          </p:nvSpPr>
          <p:spPr>
            <a:xfrm>
              <a:off x="2070427" y="139313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bg-BG" dirty="0" smtClean="0"/>
                <a:t>/</a:t>
              </a:r>
              <a:r>
                <a:rPr lang="en-US" dirty="0" smtClean="0"/>
                <a:t>1</a:t>
              </a:r>
              <a:endParaRPr lang="bg-BG" dirty="0"/>
            </a:p>
          </p:txBody>
        </p:sp>
        <p:sp>
          <p:nvSpPr>
            <p:cNvPr id="15" name="Текстово поле 14"/>
            <p:cNvSpPr txBox="1"/>
            <p:nvPr/>
          </p:nvSpPr>
          <p:spPr>
            <a:xfrm>
              <a:off x="3194224" y="102380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bg-BG" dirty="0" smtClean="0"/>
                <a:t>/</a:t>
              </a:r>
              <a:r>
                <a:rPr lang="bg-BG" dirty="0"/>
                <a:t>2</a:t>
              </a:r>
            </a:p>
          </p:txBody>
        </p:sp>
        <p:sp>
          <p:nvSpPr>
            <p:cNvPr id="16" name="Текстово поле 15"/>
            <p:cNvSpPr txBox="1"/>
            <p:nvPr/>
          </p:nvSpPr>
          <p:spPr>
            <a:xfrm>
              <a:off x="4585823" y="13193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 smtClean="0"/>
                <a:t>5</a:t>
              </a:r>
              <a:endParaRPr lang="bg-BG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1312065" y="151044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2364" y="76417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5450712" y="14910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Съединител &quot;права стрелка&quot; 22"/>
            <p:cNvCxnSpPr>
              <a:stCxn id="3" idx="6"/>
              <a:endCxn id="24" idx="2"/>
            </p:cNvCxnSpPr>
            <p:nvPr/>
          </p:nvCxnSpPr>
          <p:spPr>
            <a:xfrm flipV="1">
              <a:off x="4120377" y="3320463"/>
              <a:ext cx="1330335" cy="5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5450712" y="306843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7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Текстово поле 26"/>
            <p:cNvSpPr txBox="1"/>
            <p:nvPr/>
          </p:nvSpPr>
          <p:spPr>
            <a:xfrm>
              <a:off x="4460279" y="2883769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/3</a:t>
              </a:r>
              <a:endParaRPr lang="bg-BG" dirty="0"/>
            </a:p>
          </p:txBody>
        </p:sp>
        <p:cxnSp>
          <p:nvCxnSpPr>
            <p:cNvPr id="28" name="Съединител &quot;права стрелка&quot; 27"/>
            <p:cNvCxnSpPr>
              <a:stCxn id="21" idx="6"/>
              <a:endCxn id="29" idx="2"/>
            </p:cNvCxnSpPr>
            <p:nvPr/>
          </p:nvCxnSpPr>
          <p:spPr>
            <a:xfrm>
              <a:off x="5954768" y="1743048"/>
              <a:ext cx="860032" cy="137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6814800" y="150480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8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Съединител &quot;права стрелка&quot; 30"/>
            <p:cNvCxnSpPr>
              <a:stCxn id="24" idx="6"/>
              <a:endCxn id="32" idx="2"/>
            </p:cNvCxnSpPr>
            <p:nvPr/>
          </p:nvCxnSpPr>
          <p:spPr>
            <a:xfrm>
              <a:off x="5954768" y="3320463"/>
              <a:ext cx="860032" cy="62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Текстово поле 33"/>
            <p:cNvSpPr txBox="1"/>
            <p:nvPr/>
          </p:nvSpPr>
          <p:spPr>
            <a:xfrm>
              <a:off x="6184983" y="133343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35" name="Текстово поле 34"/>
            <p:cNvSpPr txBox="1"/>
            <p:nvPr/>
          </p:nvSpPr>
          <p:spPr>
            <a:xfrm>
              <a:off x="6051784" y="29348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3/</a:t>
              </a:r>
              <a:r>
                <a:rPr lang="bg-BG" dirty="0" err="1" smtClean="0"/>
                <a:t>3</a:t>
              </a:r>
              <a:endParaRPr lang="bg-BG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6814800" y="307468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Съединител &quot;права стрелка&quot; 38"/>
            <p:cNvCxnSpPr>
              <a:stCxn id="29" idx="4"/>
              <a:endCxn id="32" idx="0"/>
            </p:cNvCxnSpPr>
            <p:nvPr/>
          </p:nvCxnSpPr>
          <p:spPr>
            <a:xfrm>
              <a:off x="7066828" y="2008856"/>
              <a:ext cx="0" cy="10658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Текстово поле 39"/>
            <p:cNvSpPr txBox="1"/>
            <p:nvPr/>
          </p:nvSpPr>
          <p:spPr>
            <a:xfrm>
              <a:off x="7096029" y="2345255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0/5</a:t>
              </a:r>
              <a:endParaRPr lang="bg-BG" dirty="0"/>
            </a:p>
          </p:txBody>
        </p:sp>
      </p:grpSp>
      <p:sp>
        <p:nvSpPr>
          <p:cNvPr id="41" name="Текстово поле 40"/>
          <p:cNvSpPr txBox="1"/>
          <p:nvPr/>
        </p:nvSpPr>
        <p:spPr>
          <a:xfrm>
            <a:off x="629800" y="4719133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4-7 е наситено ребро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629800" y="5136674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посоката </a:t>
            </a:r>
            <a:r>
              <a:rPr lang="bg-BG" dirty="0"/>
              <a:t>на другото е от 3 към 4</a:t>
            </a:r>
          </a:p>
        </p:txBody>
      </p:sp>
      <p:sp>
        <p:nvSpPr>
          <p:cNvPr id="43" name="Овал 42"/>
          <p:cNvSpPr/>
          <p:nvPr/>
        </p:nvSpPr>
        <p:spPr>
          <a:xfrm>
            <a:off x="4403320" y="2828945"/>
            <a:ext cx="633456" cy="4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Стрелка надолу 43"/>
          <p:cNvSpPr/>
          <p:nvPr/>
        </p:nvSpPr>
        <p:spPr>
          <a:xfrm>
            <a:off x="3753109" y="2714587"/>
            <a:ext cx="245562" cy="3378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629800" y="3731427"/>
            <a:ext cx="488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Колко в действителност е максималният поток?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5526159" y="3731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7" name="Съединител &quot;права стрелка&quot; 36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ъединител &quot;права стрелка&quot; 46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ъединител &quot;права стрелка&quot; 47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10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 animBg="1"/>
      <p:bldP spid="44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ово поле 37"/>
          <p:cNvSpPr txBox="1"/>
          <p:nvPr/>
        </p:nvSpPr>
        <p:spPr>
          <a:xfrm>
            <a:off x="2966440" y="3933056"/>
            <a:ext cx="459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Какво да направим, за да увеличим потока ?</a:t>
            </a:r>
            <a:endParaRPr lang="bg-BG" dirty="0"/>
          </a:p>
        </p:txBody>
      </p:sp>
      <p:grpSp>
        <p:nvGrpSpPr>
          <p:cNvPr id="63" name="Групиране 62"/>
          <p:cNvGrpSpPr/>
          <p:nvPr/>
        </p:nvGrpSpPr>
        <p:grpSpPr>
          <a:xfrm>
            <a:off x="1312065" y="764179"/>
            <a:ext cx="6449964" cy="2814566"/>
            <a:chOff x="1312065" y="764179"/>
            <a:chExt cx="6449964" cy="2814566"/>
          </a:xfrm>
        </p:grpSpPr>
        <p:sp>
          <p:nvSpPr>
            <p:cNvPr id="64" name="Овал 63"/>
            <p:cNvSpPr/>
            <p:nvPr/>
          </p:nvSpPr>
          <p:spPr>
            <a:xfrm>
              <a:off x="3631791" y="1503987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3616321" y="306896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2536201" y="229607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Съединител &quot;права стрелка&quot; 66"/>
            <p:cNvCxnSpPr>
              <a:stCxn id="77" idx="6"/>
              <a:endCxn id="64" idx="2"/>
            </p:cNvCxnSpPr>
            <p:nvPr/>
          </p:nvCxnSpPr>
          <p:spPr>
            <a:xfrm flipV="1">
              <a:off x="1816121" y="1756015"/>
              <a:ext cx="1815670" cy="6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ъединител &quot;права стрелка&quot; 67"/>
            <p:cNvCxnSpPr>
              <a:stCxn id="64" idx="6"/>
              <a:endCxn id="79" idx="2"/>
            </p:cNvCxnSpPr>
            <p:nvPr/>
          </p:nvCxnSpPr>
          <p:spPr>
            <a:xfrm flipV="1">
              <a:off x="4135847" y="1743048"/>
              <a:ext cx="1314865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Съединител &quot;права стрелка&quot; 68"/>
            <p:cNvCxnSpPr>
              <a:stCxn id="66" idx="5"/>
              <a:endCxn id="65" idx="1"/>
            </p:cNvCxnSpPr>
            <p:nvPr/>
          </p:nvCxnSpPr>
          <p:spPr>
            <a:xfrm>
              <a:off x="2966440" y="2726314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Съединител &quot;права стрелка&quot; 69"/>
            <p:cNvCxnSpPr>
              <a:stCxn id="64" idx="4"/>
              <a:endCxn id="65" idx="0"/>
            </p:cNvCxnSpPr>
            <p:nvPr/>
          </p:nvCxnSpPr>
          <p:spPr>
            <a:xfrm flipH="1">
              <a:off x="3868349" y="2008043"/>
              <a:ext cx="15470" cy="10609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Текстово поле 70"/>
            <p:cNvSpPr txBox="1"/>
            <p:nvPr/>
          </p:nvSpPr>
          <p:spPr>
            <a:xfrm>
              <a:off x="3919823" y="239853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72" name="Текстово поле 71"/>
            <p:cNvSpPr txBox="1"/>
            <p:nvPr/>
          </p:nvSpPr>
          <p:spPr>
            <a:xfrm>
              <a:off x="2944539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0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cxnSp>
          <p:nvCxnSpPr>
            <p:cNvPr id="73" name="Съединител &quot;права стрелка&quot; 72"/>
            <p:cNvCxnSpPr>
              <a:stCxn id="78" idx="6"/>
              <a:endCxn id="64" idx="1"/>
            </p:cNvCxnSpPr>
            <p:nvPr/>
          </p:nvCxnSpPr>
          <p:spPr>
            <a:xfrm>
              <a:off x="2176420" y="1016207"/>
              <a:ext cx="1529188" cy="5615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Текстово поле 73"/>
            <p:cNvSpPr txBox="1"/>
            <p:nvPr/>
          </p:nvSpPr>
          <p:spPr>
            <a:xfrm>
              <a:off x="2070427" y="139313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bg-BG" dirty="0" smtClean="0"/>
                <a:t>/</a:t>
              </a:r>
              <a:r>
                <a:rPr lang="en-US" dirty="0" smtClean="0"/>
                <a:t>1</a:t>
              </a:r>
              <a:endParaRPr lang="bg-BG" dirty="0"/>
            </a:p>
          </p:txBody>
        </p:sp>
        <p:sp>
          <p:nvSpPr>
            <p:cNvPr id="75" name="Текстово поле 74"/>
            <p:cNvSpPr txBox="1"/>
            <p:nvPr/>
          </p:nvSpPr>
          <p:spPr>
            <a:xfrm>
              <a:off x="3194224" y="102380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bg-BG" dirty="0" smtClean="0"/>
                <a:t>/</a:t>
              </a:r>
              <a:r>
                <a:rPr lang="bg-BG" dirty="0"/>
                <a:t>2</a:t>
              </a:r>
            </a:p>
          </p:txBody>
        </p:sp>
        <p:sp>
          <p:nvSpPr>
            <p:cNvPr id="76" name="Текстово поле 75"/>
            <p:cNvSpPr txBox="1"/>
            <p:nvPr/>
          </p:nvSpPr>
          <p:spPr>
            <a:xfrm>
              <a:off x="4585823" y="13193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/>
                <a:t>5</a:t>
              </a:r>
              <a:endParaRPr lang="bg-BG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312065" y="151044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Овал 77"/>
            <p:cNvSpPr/>
            <p:nvPr/>
          </p:nvSpPr>
          <p:spPr>
            <a:xfrm>
              <a:off x="1672364" y="76417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Овал 78"/>
            <p:cNvSpPr/>
            <p:nvPr/>
          </p:nvSpPr>
          <p:spPr>
            <a:xfrm>
              <a:off x="5450712" y="14910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Съединител &quot;права стрелка&quot; 79"/>
            <p:cNvCxnSpPr>
              <a:stCxn id="65" idx="6"/>
              <a:endCxn id="81" idx="2"/>
            </p:cNvCxnSpPr>
            <p:nvPr/>
          </p:nvCxnSpPr>
          <p:spPr>
            <a:xfrm flipV="1">
              <a:off x="4120377" y="3320463"/>
              <a:ext cx="1330335" cy="5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5450712" y="306843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7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Текстово поле 81"/>
            <p:cNvSpPr txBox="1"/>
            <p:nvPr/>
          </p:nvSpPr>
          <p:spPr>
            <a:xfrm>
              <a:off x="4460279" y="2883769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/3</a:t>
              </a:r>
              <a:endParaRPr lang="bg-BG" dirty="0"/>
            </a:p>
          </p:txBody>
        </p:sp>
        <p:cxnSp>
          <p:nvCxnSpPr>
            <p:cNvPr id="83" name="Съединител &quot;права стрелка&quot; 82"/>
            <p:cNvCxnSpPr>
              <a:stCxn id="79" idx="6"/>
              <a:endCxn id="84" idx="2"/>
            </p:cNvCxnSpPr>
            <p:nvPr/>
          </p:nvCxnSpPr>
          <p:spPr>
            <a:xfrm>
              <a:off x="5954768" y="1743048"/>
              <a:ext cx="860032" cy="137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Овал 83"/>
            <p:cNvSpPr/>
            <p:nvPr/>
          </p:nvSpPr>
          <p:spPr>
            <a:xfrm>
              <a:off x="6814800" y="150480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8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Съединител &quot;права стрелка&quot; 84"/>
            <p:cNvCxnSpPr>
              <a:stCxn id="81" idx="6"/>
              <a:endCxn id="88" idx="2"/>
            </p:cNvCxnSpPr>
            <p:nvPr/>
          </p:nvCxnSpPr>
          <p:spPr>
            <a:xfrm>
              <a:off x="5954768" y="3320463"/>
              <a:ext cx="860032" cy="62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Текстово поле 85"/>
            <p:cNvSpPr txBox="1"/>
            <p:nvPr/>
          </p:nvSpPr>
          <p:spPr>
            <a:xfrm>
              <a:off x="6184983" y="133343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87" name="Текстово поле 86"/>
            <p:cNvSpPr txBox="1"/>
            <p:nvPr/>
          </p:nvSpPr>
          <p:spPr>
            <a:xfrm>
              <a:off x="6051784" y="29348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3/</a:t>
              </a:r>
              <a:r>
                <a:rPr lang="bg-BG" dirty="0"/>
                <a:t>3</a:t>
              </a:r>
            </a:p>
          </p:txBody>
        </p:sp>
        <p:sp>
          <p:nvSpPr>
            <p:cNvPr id="88" name="Овал 87"/>
            <p:cNvSpPr/>
            <p:nvPr/>
          </p:nvSpPr>
          <p:spPr>
            <a:xfrm>
              <a:off x="6814800" y="307468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Съединител &quot;права стрелка&quot; 88"/>
            <p:cNvCxnSpPr>
              <a:stCxn id="84" idx="4"/>
              <a:endCxn id="88" idx="0"/>
            </p:cNvCxnSpPr>
            <p:nvPr/>
          </p:nvCxnSpPr>
          <p:spPr>
            <a:xfrm>
              <a:off x="7066828" y="2008856"/>
              <a:ext cx="0" cy="10658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Текстово поле 89"/>
            <p:cNvSpPr txBox="1"/>
            <p:nvPr/>
          </p:nvSpPr>
          <p:spPr>
            <a:xfrm>
              <a:off x="7096029" y="2345255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0/5</a:t>
              </a:r>
              <a:endParaRPr lang="bg-BG" dirty="0"/>
            </a:p>
          </p:txBody>
        </p:sp>
      </p:grpSp>
      <p:cxnSp>
        <p:nvCxnSpPr>
          <p:cNvPr id="31" name="Съединител &quot;права стрелка&quot; 30"/>
          <p:cNvCxnSpPr/>
          <p:nvPr/>
        </p:nvCxnSpPr>
        <p:spPr>
          <a:xfrm flipV="1">
            <a:off x="683568" y="1033008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ъединител &quot;права стрелка&quot; 31"/>
          <p:cNvCxnSpPr/>
          <p:nvPr/>
        </p:nvCxnSpPr>
        <p:spPr>
          <a:xfrm>
            <a:off x="683568" y="1779271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1564093" y="2564904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01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ово поле 37"/>
          <p:cNvSpPr txBox="1"/>
          <p:nvPr/>
        </p:nvSpPr>
        <p:spPr>
          <a:xfrm>
            <a:off x="1117718" y="3789040"/>
            <a:ext cx="7414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т.3 имаме 3 единици поток, „идващи“ от точки 1 и 5. </a:t>
            </a:r>
          </a:p>
          <a:p>
            <a:endParaRPr lang="bg-BG" dirty="0" smtClean="0"/>
          </a:p>
          <a:p>
            <a:r>
              <a:rPr lang="bg-BG" dirty="0" smtClean="0"/>
              <a:t>Те могат да се разпределят или по реброто 3-6 или по реброто 3-4.</a:t>
            </a:r>
          </a:p>
          <a:p>
            <a:endParaRPr lang="bg-BG" dirty="0"/>
          </a:p>
          <a:p>
            <a:r>
              <a:rPr lang="en-US" dirty="0"/>
              <a:t>B</a:t>
            </a:r>
            <a:r>
              <a:rPr lang="en-US" dirty="0" smtClean="0"/>
              <a:t>FS </a:t>
            </a:r>
            <a:r>
              <a:rPr lang="bg-BG" dirty="0" smtClean="0"/>
              <a:t>„избра“ първо реброто 3-4.</a:t>
            </a:r>
          </a:p>
          <a:p>
            <a:endParaRPr lang="bg-BG" dirty="0"/>
          </a:p>
        </p:txBody>
      </p:sp>
      <p:grpSp>
        <p:nvGrpSpPr>
          <p:cNvPr id="30" name="Групиране 29"/>
          <p:cNvGrpSpPr/>
          <p:nvPr/>
        </p:nvGrpSpPr>
        <p:grpSpPr>
          <a:xfrm>
            <a:off x="1312065" y="764179"/>
            <a:ext cx="6449964" cy="2814566"/>
            <a:chOff x="1312065" y="764179"/>
            <a:chExt cx="6449964" cy="2814566"/>
          </a:xfrm>
        </p:grpSpPr>
        <p:sp>
          <p:nvSpPr>
            <p:cNvPr id="32" name="Овал 31"/>
            <p:cNvSpPr/>
            <p:nvPr/>
          </p:nvSpPr>
          <p:spPr>
            <a:xfrm>
              <a:off x="3631791" y="1503987"/>
              <a:ext cx="504056" cy="5040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3616321" y="306896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36201" y="229607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Съединител &quot;права стрелка&quot; 36"/>
            <p:cNvCxnSpPr>
              <a:stCxn id="48" idx="6"/>
              <a:endCxn id="32" idx="2"/>
            </p:cNvCxnSpPr>
            <p:nvPr/>
          </p:nvCxnSpPr>
          <p:spPr>
            <a:xfrm flipV="1">
              <a:off x="1816121" y="1756015"/>
              <a:ext cx="1815670" cy="6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ъединител &quot;права стрелка&quot; 38"/>
            <p:cNvCxnSpPr>
              <a:stCxn id="32" idx="6"/>
              <a:endCxn id="50" idx="2"/>
            </p:cNvCxnSpPr>
            <p:nvPr/>
          </p:nvCxnSpPr>
          <p:spPr>
            <a:xfrm flipV="1">
              <a:off x="4135847" y="1743048"/>
              <a:ext cx="1314865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ъединител &quot;права стрелка&quot; 39"/>
            <p:cNvCxnSpPr>
              <a:stCxn id="36" idx="5"/>
              <a:endCxn id="33" idx="1"/>
            </p:cNvCxnSpPr>
            <p:nvPr/>
          </p:nvCxnSpPr>
          <p:spPr>
            <a:xfrm>
              <a:off x="2966440" y="2726314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ъединител &quot;права стрелка&quot; 40"/>
            <p:cNvCxnSpPr>
              <a:stCxn id="32" idx="4"/>
              <a:endCxn id="33" idx="0"/>
            </p:cNvCxnSpPr>
            <p:nvPr/>
          </p:nvCxnSpPr>
          <p:spPr>
            <a:xfrm flipH="1">
              <a:off x="3868349" y="2008043"/>
              <a:ext cx="15470" cy="10609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Текстово поле 41"/>
            <p:cNvSpPr txBox="1"/>
            <p:nvPr/>
          </p:nvSpPr>
          <p:spPr>
            <a:xfrm>
              <a:off x="3919823" y="239853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43" name="Текстово поле 42"/>
            <p:cNvSpPr txBox="1"/>
            <p:nvPr/>
          </p:nvSpPr>
          <p:spPr>
            <a:xfrm>
              <a:off x="2944539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0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cxnSp>
          <p:nvCxnSpPr>
            <p:cNvPr id="44" name="Съединител &quot;права стрелка&quot; 43"/>
            <p:cNvCxnSpPr>
              <a:stCxn id="49" idx="6"/>
              <a:endCxn id="32" idx="1"/>
            </p:cNvCxnSpPr>
            <p:nvPr/>
          </p:nvCxnSpPr>
          <p:spPr>
            <a:xfrm>
              <a:off x="2176420" y="1016207"/>
              <a:ext cx="1529188" cy="5615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Текстово поле 44"/>
            <p:cNvSpPr txBox="1"/>
            <p:nvPr/>
          </p:nvSpPr>
          <p:spPr>
            <a:xfrm>
              <a:off x="2070427" y="139313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bg-BG" dirty="0" smtClean="0"/>
                <a:t>/</a:t>
              </a:r>
              <a:r>
                <a:rPr lang="en-US" dirty="0" smtClean="0"/>
                <a:t>1</a:t>
              </a:r>
              <a:endParaRPr lang="bg-BG" dirty="0"/>
            </a:p>
          </p:txBody>
        </p:sp>
        <p:sp>
          <p:nvSpPr>
            <p:cNvPr id="46" name="Текстово поле 45"/>
            <p:cNvSpPr txBox="1"/>
            <p:nvPr/>
          </p:nvSpPr>
          <p:spPr>
            <a:xfrm>
              <a:off x="3194224" y="102380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bg-BG" dirty="0" smtClean="0"/>
                <a:t>/</a:t>
              </a:r>
              <a:r>
                <a:rPr lang="bg-BG" dirty="0"/>
                <a:t>2</a:t>
              </a:r>
            </a:p>
          </p:txBody>
        </p:sp>
        <p:sp>
          <p:nvSpPr>
            <p:cNvPr id="47" name="Текстово поле 46"/>
            <p:cNvSpPr txBox="1"/>
            <p:nvPr/>
          </p:nvSpPr>
          <p:spPr>
            <a:xfrm>
              <a:off x="4585823" y="13193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/>
                <a:t>5</a:t>
              </a:r>
              <a:endParaRPr lang="bg-BG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1312065" y="151044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1672364" y="76417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450712" y="14910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Съединител &quot;права стрелка&quot; 50"/>
            <p:cNvCxnSpPr>
              <a:stCxn id="33" idx="6"/>
              <a:endCxn id="52" idx="2"/>
            </p:cNvCxnSpPr>
            <p:nvPr/>
          </p:nvCxnSpPr>
          <p:spPr>
            <a:xfrm flipV="1">
              <a:off x="4120377" y="3320463"/>
              <a:ext cx="1330335" cy="5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/>
            <p:cNvSpPr/>
            <p:nvPr/>
          </p:nvSpPr>
          <p:spPr>
            <a:xfrm>
              <a:off x="5450712" y="306843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7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Текстово поле 52"/>
            <p:cNvSpPr txBox="1"/>
            <p:nvPr/>
          </p:nvSpPr>
          <p:spPr>
            <a:xfrm>
              <a:off x="4460279" y="2883769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/3</a:t>
              </a:r>
              <a:endParaRPr lang="bg-BG" dirty="0"/>
            </a:p>
          </p:txBody>
        </p:sp>
        <p:cxnSp>
          <p:nvCxnSpPr>
            <p:cNvPr id="54" name="Съединител &quot;права стрелка&quot; 53"/>
            <p:cNvCxnSpPr>
              <a:stCxn id="50" idx="6"/>
              <a:endCxn id="55" idx="2"/>
            </p:cNvCxnSpPr>
            <p:nvPr/>
          </p:nvCxnSpPr>
          <p:spPr>
            <a:xfrm>
              <a:off x="5954768" y="1743048"/>
              <a:ext cx="860032" cy="137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6814800" y="150480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8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Съединител &quot;права стрелка&quot; 55"/>
            <p:cNvCxnSpPr>
              <a:stCxn id="52" idx="6"/>
              <a:endCxn id="59" idx="2"/>
            </p:cNvCxnSpPr>
            <p:nvPr/>
          </p:nvCxnSpPr>
          <p:spPr>
            <a:xfrm>
              <a:off x="5954768" y="3320463"/>
              <a:ext cx="860032" cy="62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Текстово поле 56"/>
            <p:cNvSpPr txBox="1"/>
            <p:nvPr/>
          </p:nvSpPr>
          <p:spPr>
            <a:xfrm>
              <a:off x="6184983" y="133343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58" name="Текстово поле 57"/>
            <p:cNvSpPr txBox="1"/>
            <p:nvPr/>
          </p:nvSpPr>
          <p:spPr>
            <a:xfrm>
              <a:off x="6051784" y="29348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/>
                <a:t>3</a:t>
              </a:r>
              <a:r>
                <a:rPr lang="bg-BG" dirty="0" smtClean="0"/>
                <a:t>/</a:t>
              </a:r>
              <a:r>
                <a:rPr lang="bg-BG" dirty="0" err="1" smtClean="0"/>
                <a:t>3</a:t>
              </a:r>
              <a:endParaRPr lang="bg-BG" dirty="0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6814800" y="307468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Съединител &quot;права стрелка&quot; 59"/>
            <p:cNvCxnSpPr>
              <a:stCxn id="55" idx="4"/>
              <a:endCxn id="59" idx="0"/>
            </p:cNvCxnSpPr>
            <p:nvPr/>
          </p:nvCxnSpPr>
          <p:spPr>
            <a:xfrm>
              <a:off x="7066828" y="2008856"/>
              <a:ext cx="0" cy="10658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Текстово поле 60"/>
            <p:cNvSpPr txBox="1"/>
            <p:nvPr/>
          </p:nvSpPr>
          <p:spPr>
            <a:xfrm>
              <a:off x="7096029" y="2345255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0/5</a:t>
              </a:r>
              <a:endParaRPr lang="bg-BG" dirty="0"/>
            </a:p>
          </p:txBody>
        </p:sp>
      </p:grpSp>
      <p:cxnSp>
        <p:nvCxnSpPr>
          <p:cNvPr id="31" name="Съединител &quot;права стрелка&quot; 30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695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907445" y="1634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</a:t>
            </a: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722531" y="3305782"/>
            <a:ext cx="693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 този пример водата пристига от </a:t>
            </a:r>
            <a:r>
              <a:rPr lang="en-US" dirty="0"/>
              <a:t>s </a:t>
            </a:r>
            <a:r>
              <a:rPr lang="bg-BG" dirty="0"/>
              <a:t>до 1</a:t>
            </a:r>
            <a:r>
              <a:rPr lang="en-US" dirty="0"/>
              <a:t> </a:t>
            </a:r>
            <a:r>
              <a:rPr lang="bg-BG" dirty="0"/>
              <a:t>с максимално количество 3.</a:t>
            </a:r>
          </a:p>
        </p:txBody>
      </p:sp>
    </p:spTree>
    <p:extLst>
      <p:ext uri="{BB962C8B-B14F-4D97-AF65-F5344CB8AC3E}">
        <p14:creationId xmlns="" xmlns:p14="http://schemas.microsoft.com/office/powerpoint/2010/main" val="24492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ово поле 37"/>
          <p:cNvSpPr txBox="1"/>
          <p:nvPr/>
        </p:nvSpPr>
        <p:spPr>
          <a:xfrm>
            <a:off x="1117718" y="3789040"/>
            <a:ext cx="741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Започвайки </a:t>
            </a:r>
            <a:r>
              <a:rPr lang="en-US" dirty="0" smtClean="0"/>
              <a:t>BFS </a:t>
            </a:r>
            <a:r>
              <a:rPr lang="bg-BG" dirty="0" smtClean="0"/>
              <a:t>от т.2, и стигайки до т.4, можем да пренасочим тези 3 единици</a:t>
            </a:r>
            <a:r>
              <a:rPr lang="en-US" dirty="0" smtClean="0"/>
              <a:t>, </a:t>
            </a:r>
            <a:r>
              <a:rPr lang="bg-BG" dirty="0" smtClean="0"/>
              <a:t>идващи от т.1 и т.5, </a:t>
            </a:r>
            <a:r>
              <a:rPr lang="bg-BG" b="1" dirty="0" smtClean="0">
                <a:solidFill>
                  <a:srgbClr val="FF0000"/>
                </a:solidFill>
              </a:rPr>
              <a:t>към реброто 3-6.</a:t>
            </a:r>
          </a:p>
        </p:txBody>
      </p:sp>
      <p:grpSp>
        <p:nvGrpSpPr>
          <p:cNvPr id="30" name="Групиране 29"/>
          <p:cNvGrpSpPr/>
          <p:nvPr/>
        </p:nvGrpSpPr>
        <p:grpSpPr>
          <a:xfrm>
            <a:off x="1312065" y="764179"/>
            <a:ext cx="6449964" cy="2814566"/>
            <a:chOff x="1312065" y="764179"/>
            <a:chExt cx="6449964" cy="2814566"/>
          </a:xfrm>
        </p:grpSpPr>
        <p:sp>
          <p:nvSpPr>
            <p:cNvPr id="32" name="Овал 31"/>
            <p:cNvSpPr/>
            <p:nvPr/>
          </p:nvSpPr>
          <p:spPr>
            <a:xfrm>
              <a:off x="3631791" y="1503987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3616321" y="306896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36201" y="229607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Съединител &quot;права стрелка&quot; 36"/>
            <p:cNvCxnSpPr>
              <a:stCxn id="48" idx="6"/>
              <a:endCxn id="32" idx="2"/>
            </p:cNvCxnSpPr>
            <p:nvPr/>
          </p:nvCxnSpPr>
          <p:spPr>
            <a:xfrm flipV="1">
              <a:off x="1816121" y="1756015"/>
              <a:ext cx="1815670" cy="6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ъединител &quot;права стрелка&quot; 38"/>
            <p:cNvCxnSpPr>
              <a:stCxn id="32" idx="6"/>
              <a:endCxn id="50" idx="2"/>
            </p:cNvCxnSpPr>
            <p:nvPr/>
          </p:nvCxnSpPr>
          <p:spPr>
            <a:xfrm flipV="1">
              <a:off x="4135847" y="1743048"/>
              <a:ext cx="1314865" cy="129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ъединител &quot;права стрелка&quot; 39"/>
            <p:cNvCxnSpPr>
              <a:stCxn id="36" idx="5"/>
              <a:endCxn id="33" idx="1"/>
            </p:cNvCxnSpPr>
            <p:nvPr/>
          </p:nvCxnSpPr>
          <p:spPr>
            <a:xfrm>
              <a:off x="2966440" y="2726314"/>
              <a:ext cx="723698" cy="4164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ъединител &quot;права стрелка&quot; 40"/>
            <p:cNvCxnSpPr>
              <a:stCxn id="32" idx="4"/>
              <a:endCxn id="33" idx="0"/>
            </p:cNvCxnSpPr>
            <p:nvPr/>
          </p:nvCxnSpPr>
          <p:spPr>
            <a:xfrm flipH="1">
              <a:off x="3868349" y="2008043"/>
              <a:ext cx="15470" cy="10609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Текстово поле 41"/>
            <p:cNvSpPr txBox="1"/>
            <p:nvPr/>
          </p:nvSpPr>
          <p:spPr>
            <a:xfrm>
              <a:off x="3919823" y="2398533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43" name="Текстово поле 42"/>
            <p:cNvSpPr txBox="1"/>
            <p:nvPr/>
          </p:nvSpPr>
          <p:spPr>
            <a:xfrm>
              <a:off x="2944539" y="2903497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cxnSp>
          <p:nvCxnSpPr>
            <p:cNvPr id="44" name="Съединител &quot;права стрелка&quot; 43"/>
            <p:cNvCxnSpPr>
              <a:stCxn id="49" idx="6"/>
              <a:endCxn id="32" idx="1"/>
            </p:cNvCxnSpPr>
            <p:nvPr/>
          </p:nvCxnSpPr>
          <p:spPr>
            <a:xfrm>
              <a:off x="2176420" y="1016207"/>
              <a:ext cx="1529188" cy="5615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Текстово поле 44"/>
            <p:cNvSpPr txBox="1"/>
            <p:nvPr/>
          </p:nvSpPr>
          <p:spPr>
            <a:xfrm>
              <a:off x="2070427" y="1393138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bg-BG" dirty="0" smtClean="0"/>
                <a:t>/</a:t>
              </a:r>
              <a:r>
                <a:rPr lang="en-US" dirty="0" smtClean="0"/>
                <a:t>1</a:t>
              </a:r>
              <a:endParaRPr lang="bg-BG" dirty="0"/>
            </a:p>
          </p:txBody>
        </p:sp>
        <p:sp>
          <p:nvSpPr>
            <p:cNvPr id="46" name="Текстово поле 45"/>
            <p:cNvSpPr txBox="1"/>
            <p:nvPr/>
          </p:nvSpPr>
          <p:spPr>
            <a:xfrm>
              <a:off x="3194224" y="102380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bg-BG" dirty="0" smtClean="0"/>
                <a:t>/</a:t>
              </a:r>
              <a:r>
                <a:rPr lang="bg-BG" dirty="0"/>
                <a:t>2</a:t>
              </a:r>
            </a:p>
          </p:txBody>
        </p:sp>
        <p:sp>
          <p:nvSpPr>
            <p:cNvPr id="47" name="Текстово поле 46"/>
            <p:cNvSpPr txBox="1"/>
            <p:nvPr/>
          </p:nvSpPr>
          <p:spPr>
            <a:xfrm>
              <a:off x="4585823" y="13193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/>
                <a:t>5</a:t>
              </a:r>
              <a:endParaRPr lang="bg-BG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1312065" y="151044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1672364" y="76417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450712" y="14910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Съединител &quot;права стрелка&quot; 50"/>
            <p:cNvCxnSpPr>
              <a:stCxn id="33" idx="6"/>
              <a:endCxn id="52" idx="2"/>
            </p:cNvCxnSpPr>
            <p:nvPr/>
          </p:nvCxnSpPr>
          <p:spPr>
            <a:xfrm flipV="1">
              <a:off x="4120377" y="3320463"/>
              <a:ext cx="1330335" cy="5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/>
            <p:cNvSpPr/>
            <p:nvPr/>
          </p:nvSpPr>
          <p:spPr>
            <a:xfrm>
              <a:off x="5450712" y="306843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7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Текстово поле 52"/>
            <p:cNvSpPr txBox="1"/>
            <p:nvPr/>
          </p:nvSpPr>
          <p:spPr>
            <a:xfrm>
              <a:off x="4460279" y="2883769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bg-BG" dirty="0" smtClean="0"/>
                <a:t>/3</a:t>
              </a:r>
              <a:endParaRPr lang="bg-BG" dirty="0"/>
            </a:p>
          </p:txBody>
        </p:sp>
        <p:cxnSp>
          <p:nvCxnSpPr>
            <p:cNvPr id="54" name="Съединител &quot;права стрелка&quot; 53"/>
            <p:cNvCxnSpPr>
              <a:stCxn id="50" idx="6"/>
              <a:endCxn id="55" idx="2"/>
            </p:cNvCxnSpPr>
            <p:nvPr/>
          </p:nvCxnSpPr>
          <p:spPr>
            <a:xfrm>
              <a:off x="5954768" y="1743048"/>
              <a:ext cx="860032" cy="137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6814800" y="150480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8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Съединител &quot;права стрелка&quot; 55"/>
            <p:cNvCxnSpPr>
              <a:stCxn id="52" idx="6"/>
              <a:endCxn id="59" idx="2"/>
            </p:cNvCxnSpPr>
            <p:nvPr/>
          </p:nvCxnSpPr>
          <p:spPr>
            <a:xfrm>
              <a:off x="5954768" y="3320463"/>
              <a:ext cx="860032" cy="62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Текстово поле 56"/>
            <p:cNvSpPr txBox="1"/>
            <p:nvPr/>
          </p:nvSpPr>
          <p:spPr>
            <a:xfrm>
              <a:off x="6184983" y="133343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sp>
          <p:nvSpPr>
            <p:cNvPr id="58" name="Текстово поле 57"/>
            <p:cNvSpPr txBox="1"/>
            <p:nvPr/>
          </p:nvSpPr>
          <p:spPr>
            <a:xfrm>
              <a:off x="6051784" y="2934821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bg-BG" dirty="0" smtClean="0"/>
                <a:t>/</a:t>
              </a:r>
              <a:r>
                <a:rPr lang="en-US" dirty="0"/>
                <a:t>3</a:t>
              </a:r>
              <a:endParaRPr lang="bg-BG" dirty="0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6814800" y="3074689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Съединител &quot;права стрелка&quot; 59"/>
            <p:cNvCxnSpPr>
              <a:stCxn id="55" idx="4"/>
              <a:endCxn id="59" idx="0"/>
            </p:cNvCxnSpPr>
            <p:nvPr/>
          </p:nvCxnSpPr>
          <p:spPr>
            <a:xfrm>
              <a:off x="7066828" y="2008856"/>
              <a:ext cx="0" cy="10658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Текстово поле 60"/>
            <p:cNvSpPr txBox="1"/>
            <p:nvPr/>
          </p:nvSpPr>
          <p:spPr>
            <a:xfrm>
              <a:off x="7096029" y="2345255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0/5</a:t>
              </a:r>
              <a:endParaRPr lang="bg-BG" dirty="0"/>
            </a:p>
          </p:txBody>
        </p:sp>
      </p:grpSp>
      <p:cxnSp>
        <p:nvCxnSpPr>
          <p:cNvPr id="31" name="Съединител &quot;права стрелка&quot; 30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0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32" idx="4"/>
            <a:endCxn id="33" idx="0"/>
          </p:cNvCxnSpPr>
          <p:nvPr/>
        </p:nvCxnSpPr>
        <p:spPr>
          <a:xfrm flipH="1">
            <a:off x="3868349" y="2008043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0/5</a:t>
            </a:r>
            <a:endParaRPr lang="bg-BG" dirty="0"/>
          </a:p>
        </p:txBody>
      </p:sp>
      <p:cxnSp>
        <p:nvCxnSpPr>
          <p:cNvPr id="29" name="Съединител &quot;права стрелка&quot; 28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18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0/5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3" idx="0"/>
            <a:endCxn id="32" idx="4"/>
          </p:cNvCxnSpPr>
          <p:nvPr/>
        </p:nvCxnSpPr>
        <p:spPr>
          <a:xfrm flipV="1">
            <a:off x="3868349" y="2008043"/>
            <a:ext cx="15470" cy="106091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9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0/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0/5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3" idx="0"/>
            <a:endCxn id="32" idx="4"/>
          </p:cNvCxnSpPr>
          <p:nvPr/>
        </p:nvCxnSpPr>
        <p:spPr>
          <a:xfrm flipV="1">
            <a:off x="3868349" y="2008043"/>
            <a:ext cx="15470" cy="106091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13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0/5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3" idx="0"/>
            <a:endCxn id="32" idx="4"/>
          </p:cNvCxnSpPr>
          <p:nvPr/>
        </p:nvCxnSpPr>
        <p:spPr>
          <a:xfrm flipV="1">
            <a:off x="3868349" y="2008043"/>
            <a:ext cx="15470" cy="106091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6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/5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3" idx="0"/>
            <a:endCxn id="32" idx="4"/>
          </p:cNvCxnSpPr>
          <p:nvPr/>
        </p:nvCxnSpPr>
        <p:spPr>
          <a:xfrm flipV="1">
            <a:off x="3868349" y="2008043"/>
            <a:ext cx="15470" cy="106091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764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3631791" y="1503987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616321" y="306896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36201" y="229607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7" name="Съединител &quot;права стрелка&quot; 36"/>
          <p:cNvCxnSpPr>
            <a:stCxn id="48" idx="6"/>
            <a:endCxn id="32" idx="2"/>
          </p:cNvCxnSpPr>
          <p:nvPr/>
        </p:nvCxnSpPr>
        <p:spPr>
          <a:xfrm flipV="1">
            <a:off x="1816121" y="1756015"/>
            <a:ext cx="1815670" cy="64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32" idx="6"/>
            <a:endCxn id="50" idx="2"/>
          </p:cNvCxnSpPr>
          <p:nvPr/>
        </p:nvCxnSpPr>
        <p:spPr>
          <a:xfrm flipV="1">
            <a:off x="4135847" y="1743048"/>
            <a:ext cx="1314865" cy="129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6" idx="5"/>
            <a:endCxn id="33" idx="1"/>
          </p:cNvCxnSpPr>
          <p:nvPr/>
        </p:nvCxnSpPr>
        <p:spPr>
          <a:xfrm>
            <a:off x="2966440" y="2726314"/>
            <a:ext cx="723698" cy="4164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919823" y="2398533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944539" y="2903497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3/4</a:t>
            </a:r>
            <a:endParaRPr lang="bg-BG" dirty="0"/>
          </a:p>
        </p:txBody>
      </p:sp>
      <p:cxnSp>
        <p:nvCxnSpPr>
          <p:cNvPr id="44" name="Съединител &quot;права стрелка&quot; 43"/>
          <p:cNvCxnSpPr>
            <a:stCxn id="49" idx="6"/>
            <a:endCxn id="32" idx="1"/>
          </p:cNvCxnSpPr>
          <p:nvPr/>
        </p:nvCxnSpPr>
        <p:spPr>
          <a:xfrm>
            <a:off x="2176420" y="1016207"/>
            <a:ext cx="1529188" cy="5615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екстово поле 44"/>
          <p:cNvSpPr txBox="1"/>
          <p:nvPr/>
        </p:nvSpPr>
        <p:spPr>
          <a:xfrm>
            <a:off x="2070427" y="139313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3194224" y="102380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bg-BG" dirty="0" smtClean="0"/>
              <a:t>/</a:t>
            </a:r>
            <a:r>
              <a:rPr lang="bg-BG" dirty="0"/>
              <a:t>2</a:t>
            </a: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4585823" y="13193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48" name="Овал 47"/>
          <p:cNvSpPr/>
          <p:nvPr/>
        </p:nvSpPr>
        <p:spPr>
          <a:xfrm>
            <a:off x="1312065" y="151044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672364" y="76417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5450712" y="14910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1" name="Съединител &quot;права стрелка&quot; 50"/>
          <p:cNvCxnSpPr>
            <a:stCxn id="33" idx="6"/>
            <a:endCxn id="52" idx="2"/>
          </p:cNvCxnSpPr>
          <p:nvPr/>
        </p:nvCxnSpPr>
        <p:spPr>
          <a:xfrm flipV="1">
            <a:off x="4120377" y="3320463"/>
            <a:ext cx="1330335" cy="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450712" y="306843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60279" y="2883769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bg-BG" dirty="0" smtClean="0"/>
              <a:t>/3</a:t>
            </a:r>
            <a:endParaRPr lang="bg-BG" dirty="0"/>
          </a:p>
        </p:txBody>
      </p:sp>
      <p:cxnSp>
        <p:nvCxnSpPr>
          <p:cNvPr id="54" name="Съединител &quot;права стрелка&quot; 53"/>
          <p:cNvCxnSpPr>
            <a:stCxn id="50" idx="6"/>
            <a:endCxn id="55" idx="2"/>
          </p:cNvCxnSpPr>
          <p:nvPr/>
        </p:nvCxnSpPr>
        <p:spPr>
          <a:xfrm>
            <a:off x="5954768" y="1743048"/>
            <a:ext cx="860032" cy="13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14800" y="15048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6" name="Съединител &quot;права стрелка&quot; 55"/>
          <p:cNvCxnSpPr>
            <a:stCxn id="52" idx="6"/>
            <a:endCxn id="59" idx="2"/>
          </p:cNvCxnSpPr>
          <p:nvPr/>
        </p:nvCxnSpPr>
        <p:spPr>
          <a:xfrm>
            <a:off x="5954768" y="3320463"/>
            <a:ext cx="860032" cy="62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 поле 56"/>
          <p:cNvSpPr txBox="1"/>
          <p:nvPr/>
        </p:nvSpPr>
        <p:spPr>
          <a:xfrm>
            <a:off x="6184983" y="1333436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58" name="Текстово поле 57"/>
          <p:cNvSpPr txBox="1"/>
          <p:nvPr/>
        </p:nvSpPr>
        <p:spPr>
          <a:xfrm>
            <a:off x="6051784" y="293482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bg-BG" dirty="0" smtClean="0"/>
              <a:t>/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6814800" y="3074689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60" name="Съединител &quot;права стрелка&quot; 59"/>
          <p:cNvCxnSpPr>
            <a:stCxn id="55" idx="4"/>
            <a:endCxn id="59" idx="0"/>
          </p:cNvCxnSpPr>
          <p:nvPr/>
        </p:nvCxnSpPr>
        <p:spPr>
          <a:xfrm>
            <a:off x="7066828" y="2008856"/>
            <a:ext cx="0" cy="10658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ово поле 60"/>
          <p:cNvSpPr txBox="1"/>
          <p:nvPr/>
        </p:nvSpPr>
        <p:spPr>
          <a:xfrm>
            <a:off x="7096029" y="2345255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/5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3" idx="0"/>
            <a:endCxn id="32" idx="4"/>
          </p:cNvCxnSpPr>
          <p:nvPr/>
        </p:nvCxnSpPr>
        <p:spPr>
          <a:xfrm flipV="1">
            <a:off x="3868349" y="2008043"/>
            <a:ext cx="15470" cy="106091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1043608" y="4581128"/>
            <a:ext cx="32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Как в реброто 3-4 се получи 0?</a:t>
            </a:r>
            <a:endParaRPr lang="bg-BG" dirty="0"/>
          </a:p>
        </p:txBody>
      </p:sp>
      <p:cxnSp>
        <p:nvCxnSpPr>
          <p:cNvPr id="30" name="Съединител &quot;права стрелка&quot; 29"/>
          <p:cNvCxnSpPr/>
          <p:nvPr/>
        </p:nvCxnSpPr>
        <p:spPr>
          <a:xfrm flipV="1">
            <a:off x="683568" y="1016207"/>
            <a:ext cx="988796" cy="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/>
          <p:cNvCxnSpPr/>
          <p:nvPr/>
        </p:nvCxnSpPr>
        <p:spPr>
          <a:xfrm>
            <a:off x="683568" y="1762470"/>
            <a:ext cx="6284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1564093" y="2548103"/>
            <a:ext cx="9721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73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иране 20"/>
          <p:cNvGrpSpPr/>
          <p:nvPr/>
        </p:nvGrpSpPr>
        <p:grpSpPr>
          <a:xfrm>
            <a:off x="188476" y="1186453"/>
            <a:ext cx="2232248" cy="3863891"/>
            <a:chOff x="188476" y="1186453"/>
            <a:chExt cx="2232248" cy="3863891"/>
          </a:xfrm>
        </p:grpSpPr>
        <p:grpSp>
          <p:nvGrpSpPr>
            <p:cNvPr id="11" name="Групиране 10"/>
            <p:cNvGrpSpPr/>
            <p:nvPr/>
          </p:nvGrpSpPr>
          <p:grpSpPr>
            <a:xfrm>
              <a:off x="668098" y="1186453"/>
              <a:ext cx="969502" cy="2069029"/>
              <a:chOff x="668098" y="1186453"/>
              <a:chExt cx="969502" cy="2069029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683568" y="1186453"/>
                <a:ext cx="504056" cy="5040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3</a:t>
                </a:r>
                <a:endParaRPr lang="bg-BG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668098" y="2751426"/>
                <a:ext cx="504056" cy="5040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4</a:t>
                </a:r>
                <a:endParaRPr lang="bg-BG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Текстово поле 6"/>
              <p:cNvSpPr txBox="1"/>
              <p:nvPr/>
            </p:nvSpPr>
            <p:spPr>
              <a:xfrm>
                <a:off x="971600" y="2080999"/>
                <a:ext cx="66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solidFill>
                      <a:srgbClr val="FF0000"/>
                    </a:solidFill>
                  </a:rPr>
                  <a:t>3</a:t>
                </a:r>
                <a:r>
                  <a:rPr lang="bg-BG" dirty="0" smtClean="0"/>
                  <a:t>/</a:t>
                </a:r>
                <a:r>
                  <a:rPr lang="en-US" dirty="0" smtClean="0"/>
                  <a:t>4</a:t>
                </a:r>
                <a:endParaRPr lang="bg-BG" dirty="0"/>
              </a:p>
            </p:txBody>
          </p:sp>
          <p:cxnSp>
            <p:nvCxnSpPr>
              <p:cNvPr id="10" name="Съединител &quot;права стрелка&quot; 9"/>
              <p:cNvCxnSpPr>
                <a:stCxn id="5" idx="4"/>
                <a:endCxn id="6" idx="0"/>
              </p:cNvCxnSpPr>
              <p:nvPr/>
            </p:nvCxnSpPr>
            <p:spPr>
              <a:xfrm flipH="1">
                <a:off x="920126" y="1690509"/>
                <a:ext cx="15470" cy="10609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Текстово поле 11"/>
            <p:cNvSpPr txBox="1"/>
            <p:nvPr/>
          </p:nvSpPr>
          <p:spPr>
            <a:xfrm>
              <a:off x="188476" y="3573016"/>
              <a:ext cx="22322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Когато за първи път използвахме реброто 3-4, записахме в посока </a:t>
              </a:r>
              <a:r>
                <a:rPr lang="bg-BG" dirty="0" smtClean="0">
                  <a:solidFill>
                    <a:srgbClr val="FF0000"/>
                  </a:solidFill>
                </a:rPr>
                <a:t>3 -&gt; 4 </a:t>
              </a:r>
              <a:r>
                <a:rPr lang="bg-BG" dirty="0" smtClean="0"/>
                <a:t>поток </a:t>
              </a:r>
              <a:r>
                <a:rPr lang="bg-BG" dirty="0" smtClean="0">
                  <a:solidFill>
                    <a:srgbClr val="FF0000"/>
                  </a:solidFill>
                </a:rPr>
                <a:t>3.</a:t>
              </a:r>
            </a:p>
          </p:txBody>
        </p:sp>
      </p:grpSp>
      <p:grpSp>
        <p:nvGrpSpPr>
          <p:cNvPr id="22" name="Групиране 21"/>
          <p:cNvGrpSpPr/>
          <p:nvPr/>
        </p:nvGrpSpPr>
        <p:grpSpPr>
          <a:xfrm>
            <a:off x="2834074" y="1231150"/>
            <a:ext cx="2602022" cy="4096192"/>
            <a:chOff x="2834074" y="1231150"/>
            <a:chExt cx="2602022" cy="4096192"/>
          </a:xfrm>
        </p:grpSpPr>
        <p:cxnSp>
          <p:nvCxnSpPr>
            <p:cNvPr id="8" name="Съединител &quot;права стрелка&quot; 7"/>
            <p:cNvCxnSpPr/>
            <p:nvPr/>
          </p:nvCxnSpPr>
          <p:spPr>
            <a:xfrm flipV="1">
              <a:off x="3722804" y="1748989"/>
              <a:ext cx="15470" cy="1002437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3705905" y="123115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3690435" y="2796123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Текстово поле 15"/>
            <p:cNvSpPr txBox="1"/>
            <p:nvPr/>
          </p:nvSpPr>
          <p:spPr>
            <a:xfrm>
              <a:off x="3993937" y="2125696"/>
              <a:ext cx="66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solidFill>
                    <a:srgbClr val="FF0000"/>
                  </a:solidFill>
                </a:rPr>
                <a:t>3</a:t>
              </a:r>
              <a:r>
                <a:rPr lang="bg-BG" dirty="0" smtClean="0"/>
                <a:t>/</a:t>
              </a:r>
              <a:r>
                <a:rPr lang="en-US" dirty="0" smtClean="0"/>
                <a:t>4</a:t>
              </a:r>
              <a:endParaRPr lang="bg-BG" dirty="0"/>
            </a:p>
          </p:txBody>
        </p:sp>
        <p:cxnSp>
          <p:nvCxnSpPr>
            <p:cNvPr id="17" name="Съединител &quot;права стрелка&quot; 16"/>
            <p:cNvCxnSpPr>
              <a:stCxn id="14" idx="4"/>
              <a:endCxn id="15" idx="0"/>
            </p:cNvCxnSpPr>
            <p:nvPr/>
          </p:nvCxnSpPr>
          <p:spPr>
            <a:xfrm flipH="1">
              <a:off x="3942463" y="1735206"/>
              <a:ext cx="15470" cy="10609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Текстово поле 17"/>
            <p:cNvSpPr txBox="1"/>
            <p:nvPr/>
          </p:nvSpPr>
          <p:spPr>
            <a:xfrm>
              <a:off x="2834074" y="3573016"/>
              <a:ext cx="26020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Веднага в посока </a:t>
              </a:r>
              <a:r>
                <a:rPr lang="bg-BG" dirty="0" smtClean="0">
                  <a:solidFill>
                    <a:srgbClr val="FF0000"/>
                  </a:solidFill>
                </a:rPr>
                <a:t>4 -&gt; 3 </a:t>
              </a:r>
              <a:r>
                <a:rPr lang="bg-BG" dirty="0" smtClean="0"/>
                <a:t>записваме потока </a:t>
              </a:r>
              <a:r>
                <a:rPr lang="bg-BG" dirty="0" smtClean="0">
                  <a:solidFill>
                    <a:srgbClr val="FF0000"/>
                  </a:solidFill>
                </a:rPr>
                <a:t>-3</a:t>
              </a:r>
              <a:r>
                <a:rPr lang="bg-BG" dirty="0" smtClean="0"/>
                <a:t>.</a:t>
              </a:r>
              <a:endParaRPr lang="en-US" dirty="0" smtClean="0"/>
            </a:p>
            <a:p>
              <a:r>
                <a:rPr lang="bg-BG" dirty="0" smtClean="0"/>
                <a:t>Това означава, че тези 3 единици може да се върнат в т.3 и да поемат по друг път.</a:t>
              </a:r>
            </a:p>
          </p:txBody>
        </p:sp>
        <p:sp>
          <p:nvSpPr>
            <p:cNvPr id="19" name="Текстово поле 18"/>
            <p:cNvSpPr txBox="1"/>
            <p:nvPr/>
          </p:nvSpPr>
          <p:spPr>
            <a:xfrm>
              <a:off x="2958504" y="2036301"/>
              <a:ext cx="767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 smtClean="0">
                  <a:solidFill>
                    <a:srgbClr val="0070C0"/>
                  </a:solidFill>
                </a:rPr>
                <a:t>-3/0</a:t>
              </a:r>
              <a:endParaRPr lang="bg-BG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Текстово поле 22"/>
          <p:cNvSpPr txBox="1"/>
          <p:nvPr/>
        </p:nvSpPr>
        <p:spPr>
          <a:xfrm>
            <a:off x="5436096" y="1438481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 целта използваме два масива:</a:t>
            </a:r>
          </a:p>
          <a:p>
            <a:endParaRPr lang="bg-BG" dirty="0"/>
          </a:p>
          <a:p>
            <a:r>
              <a:rPr lang="bg-BG" dirty="0" smtClean="0"/>
              <a:t>Един в който помним само капацитетите</a:t>
            </a:r>
            <a:r>
              <a:rPr lang="en-US" dirty="0" smtClean="0"/>
              <a:t>, </a:t>
            </a:r>
            <a:r>
              <a:rPr lang="bg-BG" dirty="0" smtClean="0"/>
              <a:t>защото те не се променят /в примера е 4/. Обратните ребра имат капацитет </a:t>
            </a:r>
            <a:r>
              <a:rPr lang="bg-BG" dirty="0" smtClean="0">
                <a:solidFill>
                  <a:srgbClr val="FF0000"/>
                </a:solidFill>
              </a:rPr>
              <a:t>0</a:t>
            </a:r>
          </a:p>
          <a:p>
            <a:endParaRPr lang="bg-BG" dirty="0"/>
          </a:p>
          <a:p>
            <a:r>
              <a:rPr lang="bg-BG" dirty="0" smtClean="0"/>
              <a:t>и друг масив </a:t>
            </a:r>
            <a:r>
              <a:rPr lang="en-US" dirty="0"/>
              <a:t>f</a:t>
            </a:r>
            <a:r>
              <a:rPr lang="en-US" dirty="0" smtClean="0"/>
              <a:t>[I][J]</a:t>
            </a:r>
            <a:r>
              <a:rPr lang="bg-BG" dirty="0" smtClean="0"/>
              <a:t>, в който помним единиците поток в реброто в посока </a:t>
            </a:r>
            <a:r>
              <a:rPr lang="en-US" b="1" dirty="0" smtClean="0">
                <a:solidFill>
                  <a:srgbClr val="FF0000"/>
                </a:solidFill>
              </a:rPr>
              <a:t>I -&gt; J</a:t>
            </a:r>
            <a:r>
              <a:rPr lang="en-US" dirty="0" smtClean="0"/>
              <a:t>.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2699792" y="476672"/>
            <a:ext cx="353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Въвеждане на отрицателни ребра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2535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431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187624" y="3789040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FS </a:t>
            </a:r>
            <a:r>
              <a:rPr lang="bg-BG" dirty="0" smtClean="0"/>
              <a:t>намира пътя </a:t>
            </a:r>
            <a:r>
              <a:rPr lang="en-US" dirty="0" smtClean="0"/>
              <a:t>s –</a:t>
            </a:r>
            <a:r>
              <a:rPr lang="bg-BG" dirty="0" smtClean="0"/>
              <a:t>&gt;</a:t>
            </a:r>
            <a:r>
              <a:rPr lang="en-US" dirty="0" smtClean="0"/>
              <a:t> 3 –</a:t>
            </a:r>
            <a:r>
              <a:rPr lang="bg-BG" dirty="0" smtClean="0"/>
              <a:t>&gt;</a:t>
            </a:r>
            <a:r>
              <a:rPr lang="en-US" dirty="0" smtClean="0"/>
              <a:t> 4 –</a:t>
            </a:r>
            <a:r>
              <a:rPr lang="bg-BG" dirty="0" smtClean="0"/>
              <a:t>&gt;</a:t>
            </a:r>
            <a:r>
              <a:rPr lang="en-US" dirty="0" smtClean="0"/>
              <a:t> t.</a:t>
            </a:r>
          </a:p>
          <a:p>
            <a:endParaRPr lang="en-US" dirty="0"/>
          </a:p>
          <a:p>
            <a:r>
              <a:rPr lang="bg-BG" dirty="0" smtClean="0"/>
              <a:t>Максималният поток в този път е минималния от капацитета минус текущия поток, който засега е 0 за всички ребра. Намираме </a:t>
            </a:r>
            <a:r>
              <a:rPr lang="en-US" dirty="0" smtClean="0"/>
              <a:t>min(3,2,1) = 1.</a:t>
            </a:r>
          </a:p>
        </p:txBody>
      </p:sp>
    </p:spTree>
    <p:extLst>
      <p:ext uri="{BB962C8B-B14F-4D97-AF65-F5344CB8AC3E}">
        <p14:creationId xmlns="" xmlns:p14="http://schemas.microsoft.com/office/powerpoint/2010/main" val="5346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907445" y="1634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</a:t>
            </a: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722531" y="3305782"/>
            <a:ext cx="693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 този пример водата пристига от </a:t>
            </a:r>
            <a:r>
              <a:rPr lang="en-US" dirty="0" smtClean="0"/>
              <a:t>s </a:t>
            </a:r>
            <a:r>
              <a:rPr lang="bg-BG" dirty="0" smtClean="0"/>
              <a:t>до 1</a:t>
            </a:r>
            <a:r>
              <a:rPr lang="en-US" dirty="0" smtClean="0"/>
              <a:t> </a:t>
            </a:r>
            <a:r>
              <a:rPr lang="bg-BG" dirty="0" smtClean="0"/>
              <a:t>с максимално количество 3.</a:t>
            </a:r>
            <a:endParaRPr lang="bg-BG" dirty="0"/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781544" y="3846460"/>
            <a:ext cx="480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Водата пристига от 1</a:t>
            </a:r>
            <a:r>
              <a:rPr lang="en-US" dirty="0" smtClean="0"/>
              <a:t> </a:t>
            </a:r>
            <a:r>
              <a:rPr lang="bg-BG" dirty="0" smtClean="0"/>
              <a:t>до 2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bg-BG" dirty="0" err="1" smtClean="0"/>
              <a:t>макс</a:t>
            </a:r>
            <a:r>
              <a:rPr lang="bg-BG" dirty="0" smtClean="0"/>
              <a:t>. количество </a:t>
            </a:r>
            <a:r>
              <a:rPr lang="en-US" dirty="0" smtClean="0"/>
              <a:t>2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287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611560" y="378904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Връщайки се обратно по пътя, запълваме масива </a:t>
            </a:r>
            <a:r>
              <a:rPr lang="en-US" dirty="0"/>
              <a:t>f</a:t>
            </a:r>
            <a:r>
              <a:rPr lang="en-US" dirty="0" smtClean="0"/>
              <a:t>[][]</a:t>
            </a:r>
            <a:r>
              <a:rPr lang="bg-BG" dirty="0" smtClean="0"/>
              <a:t> по следния начин:</a:t>
            </a:r>
          </a:p>
          <a:p>
            <a:endParaRPr lang="bg-BG" dirty="0"/>
          </a:p>
          <a:p>
            <a:r>
              <a:rPr lang="bg-BG" dirty="0" smtClean="0"/>
              <a:t>Добавяме</a:t>
            </a:r>
            <a:r>
              <a:rPr lang="bg-BG" b="1" dirty="0" smtClean="0">
                <a:solidFill>
                  <a:srgbClr val="FF0000"/>
                </a:solidFill>
              </a:rPr>
              <a:t> 1 </a:t>
            </a:r>
            <a:r>
              <a:rPr lang="bg-BG" dirty="0" smtClean="0"/>
              <a:t>към всяко </a:t>
            </a:r>
            <a:r>
              <a:rPr lang="en-US" dirty="0"/>
              <a:t>f</a:t>
            </a:r>
            <a:r>
              <a:rPr lang="en-US" dirty="0" smtClean="0"/>
              <a:t>[I][J]</a:t>
            </a:r>
            <a:r>
              <a:rPr lang="bg-BG" dirty="0" smtClean="0"/>
              <a:t>, за което </a:t>
            </a:r>
            <a:r>
              <a:rPr lang="en-US" dirty="0" smtClean="0"/>
              <a:t>I </a:t>
            </a:r>
            <a:r>
              <a:rPr lang="bg-BG" dirty="0" smtClean="0"/>
              <a:t>и </a:t>
            </a:r>
            <a:r>
              <a:rPr lang="en-US" dirty="0" smtClean="0"/>
              <a:t>J </a:t>
            </a:r>
            <a:r>
              <a:rPr lang="bg-BG" dirty="0" smtClean="0"/>
              <a:t>са върхове </a:t>
            </a:r>
            <a:r>
              <a:rPr lang="bg-BG" dirty="0" smtClean="0"/>
              <a:t>от пътя </a:t>
            </a:r>
            <a:r>
              <a:rPr lang="en-US" dirty="0" smtClean="0"/>
              <a:t>s </a:t>
            </a:r>
            <a:r>
              <a:rPr lang="bg-BG" dirty="0" smtClean="0"/>
              <a:t>към </a:t>
            </a:r>
            <a:r>
              <a:rPr lang="en-US" dirty="0" smtClean="0"/>
              <a:t>t</a:t>
            </a:r>
            <a:r>
              <a:rPr lang="en-US" dirty="0" smtClean="0"/>
              <a:t>/</a:t>
            </a:r>
            <a:r>
              <a:rPr lang="bg-BG" dirty="0" smtClean="0"/>
              <a:t>в червено/, а за </a:t>
            </a:r>
            <a:r>
              <a:rPr lang="en-US" dirty="0"/>
              <a:t>f</a:t>
            </a:r>
            <a:r>
              <a:rPr lang="en-US" dirty="0" smtClean="0"/>
              <a:t>[J][I] </a:t>
            </a:r>
            <a:r>
              <a:rPr lang="bg-BG" dirty="0" smtClean="0"/>
              <a:t>добавяме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bg-BG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bg-BG" dirty="0" smtClean="0"/>
              <a:t> /в синьо/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67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 </a:t>
            </a:r>
            <a:r>
              <a:rPr lang="en-US" dirty="0" smtClean="0"/>
              <a:t>1/3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204644" y="3789040"/>
            <a:ext cx="747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bg-BG" dirty="0" smtClean="0"/>
              <a:t>Следващият път, който ще намери </a:t>
            </a:r>
            <a:r>
              <a:rPr lang="en-US" dirty="0" smtClean="0"/>
              <a:t>BFS</a:t>
            </a:r>
            <a:r>
              <a:rPr lang="bg-BG" dirty="0" smtClean="0"/>
              <a:t>, е </a:t>
            </a:r>
            <a:r>
              <a:rPr lang="en-US" dirty="0" smtClean="0"/>
              <a:t>s-3-5-t. 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В реброто </a:t>
            </a:r>
            <a:r>
              <a:rPr lang="en-US" dirty="0" smtClean="0"/>
              <a:t>s-3 </a:t>
            </a:r>
            <a:r>
              <a:rPr lang="bg-BG" dirty="0" smtClean="0"/>
              <a:t>можем да пуснем само 3 - 1 = 2 единици. В останалите можем да пуснем 6 – 0 = 6 и 9 – 0 = 9.</a:t>
            </a:r>
          </a:p>
          <a:p>
            <a:r>
              <a:rPr lang="bg-BG" dirty="0" smtClean="0"/>
              <a:t>Максималния поток в този път ще е </a:t>
            </a:r>
            <a:r>
              <a:rPr lang="en-US" dirty="0" smtClean="0"/>
              <a:t>min(</a:t>
            </a:r>
            <a:r>
              <a:rPr lang="bg-BG" dirty="0" smtClean="0"/>
              <a:t>2,6,9</a:t>
            </a:r>
            <a:r>
              <a:rPr lang="en-US" dirty="0" smtClean="0"/>
              <a:t>)</a:t>
            </a:r>
            <a:r>
              <a:rPr lang="bg-BG" dirty="0" smtClean="0"/>
              <a:t> = 2.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326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1524" y="667128"/>
            <a:ext cx="9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</a:t>
            </a:r>
            <a:r>
              <a:rPr lang="bg-BG" dirty="0">
                <a:solidFill>
                  <a:srgbClr val="0070C0"/>
                </a:solidFill>
              </a:rPr>
              <a:t>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/6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611560" y="378904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bg-BG" dirty="0" smtClean="0"/>
              <a:t>Увеличаваме потока в намерения път с 2, а обратните ребра намаляваме с 2.</a:t>
            </a:r>
          </a:p>
          <a:p>
            <a:endParaRPr lang="bg-BG" dirty="0" smtClean="0"/>
          </a:p>
          <a:p>
            <a:r>
              <a:rPr lang="bg-BG" dirty="0" smtClean="0"/>
              <a:t>Текущият общ поток стана 3.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520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en-US" dirty="0" smtClean="0"/>
              <a:t>3/3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1524" y="667128"/>
            <a:ext cx="9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en-US" dirty="0" smtClean="0"/>
              <a:t>2/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en-US" dirty="0" smtClean="0"/>
              <a:t>2/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755576" y="3789040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Сега </a:t>
            </a:r>
            <a:r>
              <a:rPr lang="en-US" dirty="0" smtClean="0"/>
              <a:t>BFS </a:t>
            </a:r>
            <a:r>
              <a:rPr lang="bg-BG" dirty="0" smtClean="0"/>
              <a:t>ще открие пътя </a:t>
            </a:r>
            <a:r>
              <a:rPr lang="en-US" dirty="0" smtClean="0"/>
              <a:t>s-1-</a:t>
            </a:r>
            <a:r>
              <a:rPr lang="bg-BG" dirty="0" smtClean="0"/>
              <a:t>2-</a:t>
            </a:r>
            <a:r>
              <a:rPr lang="en-US" dirty="0" smtClean="0"/>
              <a:t>3-5-t</a:t>
            </a:r>
            <a:r>
              <a:rPr lang="bg-BG" dirty="0" smtClean="0"/>
              <a:t>, </a:t>
            </a:r>
            <a:r>
              <a:rPr lang="bg-BG" dirty="0" smtClean="0"/>
              <a:t>защото</a:t>
            </a:r>
            <a:r>
              <a:rPr lang="en-US" dirty="0" smtClean="0"/>
              <a:t> s-3 </a:t>
            </a:r>
            <a:r>
              <a:rPr lang="bg-BG" dirty="0" smtClean="0"/>
              <a:t>и </a:t>
            </a:r>
            <a:r>
              <a:rPr lang="bg-BG" dirty="0" smtClean="0"/>
              <a:t>4-</a:t>
            </a:r>
            <a:r>
              <a:rPr lang="en-US" dirty="0" smtClean="0"/>
              <a:t>t </a:t>
            </a:r>
            <a:r>
              <a:rPr lang="bg-BG" dirty="0" smtClean="0"/>
              <a:t>са</a:t>
            </a:r>
            <a:r>
              <a:rPr lang="bg-BG" dirty="0" smtClean="0"/>
              <a:t> наситени </a:t>
            </a:r>
            <a:r>
              <a:rPr lang="bg-BG" dirty="0" smtClean="0"/>
              <a:t>и не може да се мине от там.</a:t>
            </a:r>
            <a:endParaRPr lang="bg-BG" dirty="0"/>
          </a:p>
          <a:p>
            <a:endParaRPr lang="bg-BG" dirty="0"/>
          </a:p>
          <a:p>
            <a:r>
              <a:rPr lang="bg-BG" dirty="0"/>
              <a:t>В реброто </a:t>
            </a:r>
            <a:r>
              <a:rPr lang="bg-BG" dirty="0" smtClean="0"/>
              <a:t>3-5</a:t>
            </a:r>
            <a:r>
              <a:rPr lang="en-US" dirty="0" smtClean="0"/>
              <a:t> </a:t>
            </a:r>
            <a:r>
              <a:rPr lang="bg-BG" dirty="0"/>
              <a:t>можем да пуснем само </a:t>
            </a:r>
            <a:r>
              <a:rPr lang="bg-BG" dirty="0" smtClean="0"/>
              <a:t>6 – 2 </a:t>
            </a:r>
            <a:r>
              <a:rPr lang="bg-BG" dirty="0"/>
              <a:t>= </a:t>
            </a:r>
            <a:r>
              <a:rPr lang="bg-BG" dirty="0" smtClean="0"/>
              <a:t>4 единици и в 5-</a:t>
            </a:r>
            <a:r>
              <a:rPr lang="en-US" dirty="0" smtClean="0"/>
              <a:t>t </a:t>
            </a:r>
            <a:r>
              <a:rPr lang="bg-BG" dirty="0" smtClean="0"/>
              <a:t>можем 9 – 2 = 7. </a:t>
            </a:r>
          </a:p>
          <a:p>
            <a:endParaRPr lang="bg-BG" dirty="0" smtClean="0"/>
          </a:p>
          <a:p>
            <a:r>
              <a:rPr lang="bg-BG" dirty="0" smtClean="0"/>
              <a:t>В </a:t>
            </a:r>
            <a:r>
              <a:rPr lang="bg-BG" dirty="0"/>
              <a:t>останалите можем да пуснем </a:t>
            </a:r>
            <a:r>
              <a:rPr lang="bg-BG" dirty="0" smtClean="0"/>
              <a:t>колкото капацитета.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Максималния </a:t>
            </a:r>
            <a:r>
              <a:rPr lang="bg-BG" dirty="0"/>
              <a:t>поток в този път ще е </a:t>
            </a:r>
            <a:r>
              <a:rPr lang="en-US" dirty="0" smtClean="0"/>
              <a:t>min(</a:t>
            </a:r>
            <a:r>
              <a:rPr lang="bg-BG" dirty="0" smtClean="0"/>
              <a:t>3,2,1,4,7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bg-BG" dirty="0"/>
              <a:t>= </a:t>
            </a:r>
            <a:r>
              <a:rPr lang="bg-BG" dirty="0" smtClean="0"/>
              <a:t>1.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en-US" dirty="0" smtClean="0"/>
              <a:t>3/3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1524" y="667128"/>
            <a:ext cx="9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587211" y="1678978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595825" y="2237956"/>
            <a:ext cx="9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352446" y="1617159"/>
            <a:ext cx="1153036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277406" y="1121532"/>
            <a:ext cx="9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204644" y="3789040"/>
            <a:ext cx="747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bg-BG" dirty="0" smtClean="0"/>
              <a:t>Увеличаваме потока с 1, и от обратните ребра изваждаме 1.</a:t>
            </a:r>
          </a:p>
          <a:p>
            <a:endParaRPr lang="bg-BG" dirty="0" smtClean="0"/>
          </a:p>
          <a:p>
            <a:r>
              <a:rPr lang="bg-BG" dirty="0" smtClean="0"/>
              <a:t>Общият поток стана 4.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3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en-US" dirty="0" smtClean="0"/>
              <a:t>3/3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1524" y="667128"/>
            <a:ext cx="9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/>
              <a:t>3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/>
              <a:t>3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595825" y="2237956"/>
            <a:ext cx="9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352446" y="1617159"/>
            <a:ext cx="1153036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277406" y="1121532"/>
            <a:ext cx="9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</a:t>
            </a:r>
            <a:r>
              <a:rPr lang="en-US" dirty="0" smtClean="0"/>
              <a:t>1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447584" y="3645024"/>
            <a:ext cx="708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</a:t>
            </a:r>
            <a:r>
              <a:rPr lang="bg-BG" dirty="0" smtClean="0"/>
              <a:t> минава през </a:t>
            </a:r>
            <a:r>
              <a:rPr lang="en-US" dirty="0" smtClean="0"/>
              <a:t>s-1-2-4-3-5-t</a:t>
            </a:r>
          </a:p>
          <a:p>
            <a:r>
              <a:rPr lang="bg-BG" dirty="0" smtClean="0"/>
              <a:t>Забележете че пътят минава през обратното ребро 4-3. Капацитетът му е 0, а потокът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 smtClean="0"/>
              <a:t>. Алгоритъмът ще намери че потокът който можем да увеличим там е 0 – (–1 ) = +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.</a:t>
            </a:r>
          </a:p>
          <a:p>
            <a:r>
              <a:rPr lang="bg-BG" dirty="0" smtClean="0"/>
              <a:t>Максималният поток става </a:t>
            </a:r>
            <a:r>
              <a:rPr lang="en-US" dirty="0" smtClean="0"/>
              <a:t>min(</a:t>
            </a:r>
            <a:r>
              <a:rPr lang="bg-BG" dirty="0" smtClean="0"/>
              <a:t>2,1,4,</a:t>
            </a:r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,3,6) = 1.</a:t>
            </a:r>
          </a:p>
        </p:txBody>
      </p:sp>
      <p:cxnSp>
        <p:nvCxnSpPr>
          <p:cNvPr id="30" name="Съединител &quot;права стрелка&quot; 29"/>
          <p:cNvCxnSpPr>
            <a:stCxn id="5" idx="7"/>
            <a:endCxn id="3" idx="5"/>
          </p:cNvCxnSpPr>
          <p:nvPr/>
        </p:nvCxnSpPr>
        <p:spPr>
          <a:xfrm flipV="1">
            <a:off x="4713948" y="1214671"/>
            <a:ext cx="15470" cy="1208551"/>
          </a:xfrm>
          <a:prstGeom prst="straightConnector1">
            <a:avLst/>
          </a:prstGeom>
          <a:ln w="15875">
            <a:solidFill>
              <a:srgbClr val="0070C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419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2" idx="6"/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8" idx="7"/>
            <a:endCxn id="3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2" idx="4"/>
            <a:endCxn id="4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4" idx="7"/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en-US" dirty="0" smtClean="0"/>
              <a:t>3/3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11524" y="667128"/>
            <a:ext cx="9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/>
              <a:t>3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-3</a:t>
            </a:r>
            <a:r>
              <a:rPr lang="bg-BG" dirty="0" smtClean="0"/>
              <a:t>/</a:t>
            </a:r>
            <a:r>
              <a:rPr lang="bg-BG" dirty="0"/>
              <a:t>3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en-US" dirty="0" smtClean="0"/>
              <a:t>1/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595825" y="2237956"/>
            <a:ext cx="9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352446" y="1617159"/>
            <a:ext cx="1153036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</a:t>
            </a:r>
            <a:r>
              <a:rPr lang="bg-BG" dirty="0" smtClean="0">
                <a:solidFill>
                  <a:srgbClr val="0070C0"/>
                </a:solidFill>
              </a:rPr>
              <a:t>1</a:t>
            </a:r>
            <a:r>
              <a:rPr lang="bg-BG" dirty="0" smtClean="0"/>
              <a:t>/</a:t>
            </a:r>
            <a:r>
              <a:rPr lang="en-US" dirty="0" smtClean="0"/>
              <a:t>1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3277406" y="1121532"/>
            <a:ext cx="9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-1</a:t>
            </a:r>
            <a:r>
              <a:rPr lang="bg-BG" dirty="0"/>
              <a:t>/</a:t>
            </a:r>
            <a:r>
              <a:rPr lang="en-US" dirty="0" smtClean="0"/>
              <a:t>1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331640" y="364502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 се изчислява потока в ребрата 3-4 и 4-3, след като го увеличим?</a:t>
            </a:r>
          </a:p>
        </p:txBody>
      </p:sp>
      <p:cxnSp>
        <p:nvCxnSpPr>
          <p:cNvPr id="30" name="Съединител &quot;права стрелка&quot; 29"/>
          <p:cNvCxnSpPr>
            <a:stCxn id="5" idx="7"/>
            <a:endCxn id="3" idx="5"/>
          </p:cNvCxnSpPr>
          <p:nvPr/>
        </p:nvCxnSpPr>
        <p:spPr>
          <a:xfrm flipV="1">
            <a:off x="4713948" y="1214671"/>
            <a:ext cx="15470" cy="1208551"/>
          </a:xfrm>
          <a:prstGeom prst="straightConnector1">
            <a:avLst/>
          </a:prstGeom>
          <a:ln w="15875">
            <a:solidFill>
              <a:srgbClr val="0070C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349454" y="4520153"/>
            <a:ext cx="708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Алгоритъмът ще добави към ребро 4-3 единица и то ще стане с поток -1 + </a:t>
            </a:r>
            <a:r>
              <a:rPr lang="bg-BG" dirty="0" err="1" smtClean="0"/>
              <a:t>1</a:t>
            </a:r>
            <a:r>
              <a:rPr lang="bg-BG" dirty="0" smtClean="0"/>
              <a:t> = 0, а </a:t>
            </a:r>
            <a:r>
              <a:rPr lang="bg-BG" dirty="0" smtClean="0"/>
              <a:t>от неговото обратно </a:t>
            </a:r>
            <a:r>
              <a:rPr lang="bg-BG" dirty="0" smtClean="0"/>
              <a:t>/3-4/ ще извади единица: 1 - </a:t>
            </a:r>
            <a:r>
              <a:rPr lang="bg-BG" dirty="0" err="1" smtClean="0"/>
              <a:t>1</a:t>
            </a:r>
            <a:r>
              <a:rPr lang="bg-BG" dirty="0" smtClean="0"/>
              <a:t> = 0.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2798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-4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447584" y="3645024"/>
            <a:ext cx="70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Какво се случва в действителност?</a:t>
            </a: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grpSp>
        <p:nvGrpSpPr>
          <p:cNvPr id="36" name="Групиране 35"/>
          <p:cNvGrpSpPr/>
          <p:nvPr/>
        </p:nvGrpSpPr>
        <p:grpSpPr>
          <a:xfrm>
            <a:off x="1352446" y="653451"/>
            <a:ext cx="5235519" cy="2703541"/>
            <a:chOff x="1352446" y="653451"/>
            <a:chExt cx="5235519" cy="2703541"/>
          </a:xfrm>
        </p:grpSpPr>
        <p:sp>
          <p:nvSpPr>
            <p:cNvPr id="2" name="Овал 1"/>
            <p:cNvSpPr/>
            <p:nvPr/>
          </p:nvSpPr>
          <p:spPr>
            <a:xfrm>
              <a:off x="1979453" y="784432"/>
              <a:ext cx="504056" cy="504056"/>
            </a:xfrm>
            <a:prstGeom prst="ellipse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4299179" y="78443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1979453" y="2368608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4283709" y="2349405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4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083909" y="784432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6083909" y="2368608"/>
              <a:ext cx="504056" cy="5040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203589" y="1576520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bg-BG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Съединител &quot;права стрелка&quot; 8"/>
            <p:cNvCxnSpPr>
              <a:stCxn id="2" idx="6"/>
              <a:endCxn id="3" idx="2"/>
            </p:cNvCxnSpPr>
            <p:nvPr/>
          </p:nvCxnSpPr>
          <p:spPr>
            <a:xfrm>
              <a:off x="2483509" y="1036460"/>
              <a:ext cx="18156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ъединител &quot;права стрелка&quot; 9"/>
            <p:cNvCxnSpPr>
              <a:stCxn id="3" idx="6"/>
              <a:endCxn id="6" idx="2"/>
            </p:cNvCxnSpPr>
            <p:nvPr/>
          </p:nvCxnSpPr>
          <p:spPr>
            <a:xfrm>
              <a:off x="4803235" y="1036460"/>
              <a:ext cx="1280674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ъединител &quot;права стрелка&quot; 10"/>
            <p:cNvCxnSpPr>
              <a:stCxn id="6" idx="4"/>
              <a:endCxn id="7" idx="0"/>
            </p:cNvCxnSpPr>
            <p:nvPr/>
          </p:nvCxnSpPr>
          <p:spPr>
            <a:xfrm>
              <a:off x="6335937" y="1288488"/>
              <a:ext cx="0" cy="10801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ъединител &quot;права стрелка&quot; 11"/>
            <p:cNvCxnSpPr>
              <a:stCxn id="8" idx="7"/>
              <a:endCxn id="3" idx="3"/>
            </p:cNvCxnSpPr>
            <p:nvPr/>
          </p:nvCxnSpPr>
          <p:spPr>
            <a:xfrm flipV="1">
              <a:off x="3633828" y="1214671"/>
              <a:ext cx="739168" cy="4356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13"/>
            <p:cNvCxnSpPr>
              <a:stCxn id="2" idx="4"/>
              <a:endCxn id="4" idx="0"/>
            </p:cNvCxnSpPr>
            <p:nvPr/>
          </p:nvCxnSpPr>
          <p:spPr>
            <a:xfrm>
              <a:off x="2231481" y="1288488"/>
              <a:ext cx="0" cy="10801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ъединител &quot;права стрелка&quot; 14"/>
            <p:cNvCxnSpPr>
              <a:stCxn id="4" idx="7"/>
              <a:endCxn id="8" idx="3"/>
            </p:cNvCxnSpPr>
            <p:nvPr/>
          </p:nvCxnSpPr>
          <p:spPr>
            <a:xfrm flipV="1">
              <a:off x="2409692" y="2006759"/>
              <a:ext cx="867714" cy="43566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/>
            <p:cNvCxnSpPr>
              <a:stCxn id="8" idx="5"/>
              <a:endCxn id="5" idx="1"/>
            </p:cNvCxnSpPr>
            <p:nvPr/>
          </p:nvCxnSpPr>
          <p:spPr>
            <a:xfrm>
              <a:off x="3633828" y="2006759"/>
              <a:ext cx="723698" cy="4164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Съединител &quot;права стрелка&quot; 16"/>
            <p:cNvCxnSpPr>
              <a:stCxn id="3" idx="4"/>
              <a:endCxn id="5" idx="0"/>
            </p:cNvCxnSpPr>
            <p:nvPr/>
          </p:nvCxnSpPr>
          <p:spPr>
            <a:xfrm flipH="1">
              <a:off x="4535737" y="1288488"/>
              <a:ext cx="15470" cy="106091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ъединител &quot;права стрелка&quot; 17"/>
            <p:cNvCxnSpPr>
              <a:stCxn id="5" idx="6"/>
              <a:endCxn id="7" idx="2"/>
            </p:cNvCxnSpPr>
            <p:nvPr/>
          </p:nvCxnSpPr>
          <p:spPr>
            <a:xfrm>
              <a:off x="4787765" y="2601433"/>
              <a:ext cx="1296144" cy="192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Текстово поле 18"/>
            <p:cNvSpPr txBox="1"/>
            <p:nvPr/>
          </p:nvSpPr>
          <p:spPr>
            <a:xfrm>
              <a:off x="3239590" y="653451"/>
              <a:ext cx="99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-3</a:t>
              </a:r>
              <a:r>
                <a:rPr lang="bg-BG" dirty="0" smtClean="0"/>
                <a:t>/</a:t>
              </a:r>
              <a:r>
                <a:rPr lang="en-US" dirty="0" smtClean="0"/>
                <a:t>3/3</a:t>
              </a:r>
              <a:endParaRPr lang="bg-BG" dirty="0"/>
            </a:p>
          </p:txBody>
        </p:sp>
        <p:sp>
          <p:nvSpPr>
            <p:cNvPr id="20" name="Текстово поле 19"/>
            <p:cNvSpPr txBox="1"/>
            <p:nvPr/>
          </p:nvSpPr>
          <p:spPr>
            <a:xfrm>
              <a:off x="5011524" y="667128"/>
              <a:ext cx="946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-4</a:t>
              </a:r>
              <a:r>
                <a:rPr lang="bg-BG" dirty="0" smtClean="0"/>
                <a:t>/</a:t>
              </a:r>
              <a:r>
                <a:rPr lang="bg-BG" dirty="0" err="1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/</a:t>
              </a:r>
              <a:r>
                <a:rPr lang="bg-BG" dirty="0" smtClean="0"/>
                <a:t>6</a:t>
              </a:r>
              <a:endParaRPr lang="bg-BG" dirty="0"/>
            </a:p>
          </p:txBody>
        </p:sp>
        <p:sp>
          <p:nvSpPr>
            <p:cNvPr id="22" name="Текстово поле 21"/>
            <p:cNvSpPr txBox="1"/>
            <p:nvPr/>
          </p:nvSpPr>
          <p:spPr>
            <a:xfrm>
              <a:off x="4706865" y="1665634"/>
              <a:ext cx="848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0</a:t>
              </a:r>
              <a:r>
                <a:rPr lang="bg-BG" dirty="0" smtClean="0"/>
                <a:t>/</a:t>
              </a:r>
              <a:r>
                <a:rPr lang="bg-BG" dirty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24" name="Текстово поле 23"/>
            <p:cNvSpPr txBox="1"/>
            <p:nvPr/>
          </p:nvSpPr>
          <p:spPr>
            <a:xfrm>
              <a:off x="5212275" y="2687998"/>
              <a:ext cx="871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-1</a:t>
              </a:r>
              <a:r>
                <a:rPr lang="bg-BG" dirty="0" smtClean="0"/>
                <a:t>/</a:t>
              </a:r>
              <a:r>
                <a:rPr lang="en-US" dirty="0" smtClean="0"/>
                <a:t>1/</a:t>
              </a:r>
              <a:r>
                <a:rPr lang="bg-BG" dirty="0" smtClean="0"/>
                <a:t>1</a:t>
              </a:r>
              <a:endParaRPr lang="bg-BG" dirty="0"/>
            </a:p>
          </p:txBody>
        </p:sp>
        <p:sp>
          <p:nvSpPr>
            <p:cNvPr id="25" name="Текстово поле 24"/>
            <p:cNvSpPr txBox="1"/>
            <p:nvPr/>
          </p:nvSpPr>
          <p:spPr>
            <a:xfrm>
              <a:off x="2595825" y="2237956"/>
              <a:ext cx="96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-2</a:t>
              </a:r>
              <a:r>
                <a:rPr lang="bg-BG" dirty="0" smtClean="0"/>
                <a:t>/</a:t>
              </a:r>
              <a:r>
                <a:rPr lang="bg-BG" dirty="0">
                  <a:solidFill>
                    <a:srgbClr val="FF0000"/>
                  </a:solidFill>
                </a:rPr>
                <a:t>2</a:t>
              </a:r>
              <a:r>
                <a:rPr lang="bg-BG" dirty="0" smtClean="0"/>
                <a:t>/</a:t>
              </a:r>
              <a:r>
                <a:rPr lang="bg-BG" dirty="0" err="1" smtClean="0"/>
                <a:t>2</a:t>
              </a:r>
              <a:endParaRPr lang="bg-BG" dirty="0"/>
            </a:p>
          </p:txBody>
        </p:sp>
        <p:sp>
          <p:nvSpPr>
            <p:cNvPr id="26" name="Текстово поле 25"/>
            <p:cNvSpPr txBox="1"/>
            <p:nvPr/>
          </p:nvSpPr>
          <p:spPr>
            <a:xfrm>
              <a:off x="1352446" y="1617159"/>
              <a:ext cx="1153036" cy="369332"/>
            </a:xfrm>
            <a:prstGeom prst="rect">
              <a:avLst/>
            </a:prstGeom>
            <a:ln w="15875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bg-BG" dirty="0" smtClean="0">
                  <a:solidFill>
                    <a:srgbClr val="0070C0"/>
                  </a:solidFill>
                </a:rPr>
                <a:t>-</a:t>
              </a:r>
              <a:r>
                <a:rPr lang="bg-BG" dirty="0">
                  <a:solidFill>
                    <a:srgbClr val="0070C0"/>
                  </a:solidFill>
                </a:rPr>
                <a:t>2</a:t>
              </a:r>
              <a:r>
                <a:rPr lang="bg-BG" dirty="0" smtClean="0"/>
                <a:t>/</a:t>
              </a:r>
              <a:r>
                <a:rPr lang="bg-BG" dirty="0" err="1" smtClean="0">
                  <a:solidFill>
                    <a:srgbClr val="FF0000"/>
                  </a:solidFill>
                </a:rPr>
                <a:t>2</a:t>
              </a:r>
              <a:r>
                <a:rPr lang="bg-BG" dirty="0" smtClean="0"/>
                <a:t>/</a:t>
              </a:r>
              <a:r>
                <a:rPr lang="en-US" dirty="0" smtClean="0"/>
                <a:t>3</a:t>
              </a:r>
              <a:endParaRPr lang="bg-BG" dirty="0"/>
            </a:p>
          </p:txBody>
        </p:sp>
        <p:sp>
          <p:nvSpPr>
            <p:cNvPr id="27" name="Текстово поле 26"/>
            <p:cNvSpPr txBox="1"/>
            <p:nvPr/>
          </p:nvSpPr>
          <p:spPr>
            <a:xfrm>
              <a:off x="3277406" y="1121532"/>
              <a:ext cx="95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solidFill>
                    <a:srgbClr val="0070C0"/>
                  </a:solidFill>
                </a:rPr>
                <a:t>-1</a:t>
              </a:r>
              <a:r>
                <a:rPr lang="bg-BG" dirty="0"/>
                <a:t>/</a:t>
              </a:r>
              <a:r>
                <a:rPr lang="en-US" dirty="0" smtClean="0"/>
                <a:t>1</a:t>
              </a:r>
              <a:r>
                <a:rPr lang="bg-BG" dirty="0" smtClean="0"/>
                <a:t>/1</a:t>
              </a:r>
              <a:endParaRPr lang="bg-BG" dirty="0"/>
            </a:p>
          </p:txBody>
        </p:sp>
        <p:sp>
          <p:nvSpPr>
            <p:cNvPr id="28" name="Текстово поле 27"/>
            <p:cNvSpPr txBox="1"/>
            <p:nvPr/>
          </p:nvSpPr>
          <p:spPr>
            <a:xfrm>
              <a:off x="3331227" y="2238540"/>
              <a:ext cx="95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 smtClean="0"/>
                <a:t>-1/</a:t>
              </a:r>
              <a:r>
                <a:rPr lang="bg-BG" dirty="0" err="1" smtClean="0">
                  <a:solidFill>
                    <a:srgbClr val="FF0000"/>
                  </a:solidFill>
                </a:rPr>
                <a:t>1</a:t>
              </a:r>
              <a:r>
                <a:rPr lang="bg-BG" dirty="0" smtClean="0"/>
                <a:t>/4</a:t>
              </a:r>
              <a:endParaRPr lang="bg-BG" dirty="0"/>
            </a:p>
          </p:txBody>
        </p:sp>
        <p:grpSp>
          <p:nvGrpSpPr>
            <p:cNvPr id="42" name="Групиране 41"/>
            <p:cNvGrpSpPr/>
            <p:nvPr/>
          </p:nvGrpSpPr>
          <p:grpSpPr>
            <a:xfrm>
              <a:off x="3807468" y="2687998"/>
              <a:ext cx="1840624" cy="668994"/>
              <a:chOff x="3807468" y="2687998"/>
              <a:chExt cx="1840624" cy="668994"/>
            </a:xfrm>
          </p:grpSpPr>
          <p:cxnSp>
            <p:nvCxnSpPr>
              <p:cNvPr id="35" name="Право съединение 34"/>
              <p:cNvCxnSpPr/>
              <p:nvPr/>
            </p:nvCxnSpPr>
            <p:spPr>
              <a:xfrm>
                <a:off x="3807468" y="2687998"/>
                <a:ext cx="0" cy="6689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аво съединение 36"/>
              <p:cNvCxnSpPr/>
              <p:nvPr/>
            </p:nvCxnSpPr>
            <p:spPr>
              <a:xfrm>
                <a:off x="3807468" y="3356992"/>
                <a:ext cx="18406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Съединител &quot;права стрелка&quot; 38"/>
              <p:cNvCxnSpPr>
                <a:endCxn id="24" idx="2"/>
              </p:cNvCxnSpPr>
              <p:nvPr/>
            </p:nvCxnSpPr>
            <p:spPr>
              <a:xfrm flipV="1">
                <a:off x="5648092" y="3057330"/>
                <a:ext cx="0" cy="2996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Текстово поле 42"/>
          <p:cNvSpPr txBox="1"/>
          <p:nvPr/>
        </p:nvSpPr>
        <p:spPr>
          <a:xfrm>
            <a:off x="1447584" y="433548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Единицата поток от 3-4 се пренасочва към 3-5, а идващата нова единица поток от 2-4 ще отиде на мястото на старата в реброто </a:t>
            </a:r>
            <a:r>
              <a:rPr lang="en-US" dirty="0"/>
              <a:t>4-t.</a:t>
            </a:r>
            <a:endParaRPr lang="bg-BG" dirty="0"/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2978077" y="5435932"/>
            <a:ext cx="323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Кой е следващия път от </a:t>
            </a:r>
            <a:r>
              <a:rPr lang="en-US" dirty="0" smtClean="0"/>
              <a:t>s </a:t>
            </a:r>
            <a:r>
              <a:rPr lang="bg-BG" dirty="0" smtClean="0"/>
              <a:t>до </a:t>
            </a:r>
            <a:r>
              <a:rPr lang="en-US" dirty="0" smtClean="0"/>
              <a:t>t ?</a:t>
            </a:r>
            <a:endParaRPr lang="bg-BG" dirty="0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2325551" y="5890316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Правилно, алгоритъмът спира и отговорът е 5 !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447584" y="3645024"/>
            <a:ext cx="50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</a:t>
            </a:r>
            <a:r>
              <a:rPr lang="bg-BG" dirty="0" smtClean="0"/>
              <a:t> е в т.2 и идва с поток 1. Какво ще се случи ? </a:t>
            </a:r>
            <a:endParaRPr lang="bg-BG" dirty="0" smtClean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cxnSp>
        <p:nvCxnSpPr>
          <p:cNvPr id="26" name="Съединител &quot;права стрелка&quot; 25"/>
          <p:cNvCxnSpPr>
            <a:stCxn id="5" idx="1"/>
            <a:endCxn id="3" idx="3"/>
          </p:cNvCxnSpPr>
          <p:nvPr/>
        </p:nvCxnSpPr>
        <p:spPr>
          <a:xfrm flipV="1">
            <a:off x="4357526" y="1214671"/>
            <a:ext cx="15470" cy="1208551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907445" y="1634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</a:t>
            </a: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722531" y="3305782"/>
            <a:ext cx="693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 този пример водата пристига от </a:t>
            </a:r>
            <a:r>
              <a:rPr lang="en-US" dirty="0"/>
              <a:t>s </a:t>
            </a:r>
            <a:r>
              <a:rPr lang="bg-BG" dirty="0"/>
              <a:t>до 1</a:t>
            </a:r>
            <a:r>
              <a:rPr lang="en-US" dirty="0"/>
              <a:t> </a:t>
            </a:r>
            <a:r>
              <a:rPr lang="bg-BG" dirty="0"/>
              <a:t>с максимално количество 3.</a:t>
            </a: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781544" y="3846460"/>
            <a:ext cx="480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Водата пристига от 1</a:t>
            </a:r>
            <a:r>
              <a:rPr lang="en-US" dirty="0"/>
              <a:t> </a:t>
            </a:r>
            <a:r>
              <a:rPr lang="bg-BG" dirty="0"/>
              <a:t>до 2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err="1"/>
              <a:t>макс</a:t>
            </a:r>
            <a:r>
              <a:rPr lang="bg-BG" dirty="0"/>
              <a:t>. количество </a:t>
            </a:r>
            <a:r>
              <a:rPr lang="en-US" dirty="0"/>
              <a:t>2</a:t>
            </a:r>
            <a:r>
              <a:rPr lang="bg-BG" dirty="0"/>
              <a:t>.</a:t>
            </a:r>
          </a:p>
        </p:txBody>
      </p:sp>
      <p:sp>
        <p:nvSpPr>
          <p:cNvPr id="32" name="Текстово поле 31"/>
          <p:cNvSpPr txBox="1"/>
          <p:nvPr/>
        </p:nvSpPr>
        <p:spPr>
          <a:xfrm>
            <a:off x="1763688" y="4283804"/>
            <a:ext cx="431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Водата пристига от 2</a:t>
            </a:r>
            <a:r>
              <a:rPr lang="en-US" dirty="0" smtClean="0"/>
              <a:t> </a:t>
            </a:r>
            <a:r>
              <a:rPr lang="bg-BG" dirty="0" smtClean="0"/>
              <a:t>до 4</a:t>
            </a:r>
            <a:r>
              <a:rPr lang="en-US" dirty="0" smtClean="0"/>
              <a:t> </a:t>
            </a:r>
            <a:r>
              <a:rPr lang="bg-BG" dirty="0" smtClean="0"/>
              <a:t>с количество 2.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843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cxnSp>
        <p:nvCxnSpPr>
          <p:cNvPr id="26" name="Съединител &quot;права стрелка&quot; 25"/>
          <p:cNvCxnSpPr>
            <a:stCxn id="5" idx="1"/>
            <a:endCxn id="3" idx="3"/>
          </p:cNvCxnSpPr>
          <p:nvPr/>
        </p:nvCxnSpPr>
        <p:spPr>
          <a:xfrm flipV="1">
            <a:off x="4357526" y="1214671"/>
            <a:ext cx="15470" cy="1208551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/>
          <p:cNvCxnSpPr>
            <a:stCxn id="3" idx="5"/>
            <a:endCxn id="6" idx="3"/>
          </p:cNvCxnSpPr>
          <p:nvPr/>
        </p:nvCxnSpPr>
        <p:spPr>
          <a:xfrm>
            <a:off x="4729418" y="1214671"/>
            <a:ext cx="142830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cxnSp>
        <p:nvCxnSpPr>
          <p:cNvPr id="26" name="Съединител &quot;права стрелка&quot; 25"/>
          <p:cNvCxnSpPr>
            <a:stCxn id="5" idx="1"/>
            <a:endCxn id="3" idx="3"/>
          </p:cNvCxnSpPr>
          <p:nvPr/>
        </p:nvCxnSpPr>
        <p:spPr>
          <a:xfrm flipV="1">
            <a:off x="4357526" y="1214671"/>
            <a:ext cx="15470" cy="1208551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/>
          <p:cNvCxnSpPr>
            <a:stCxn id="3" idx="5"/>
            <a:endCxn id="6" idx="3"/>
          </p:cNvCxnSpPr>
          <p:nvPr/>
        </p:nvCxnSpPr>
        <p:spPr>
          <a:xfrm>
            <a:off x="4729418" y="1214671"/>
            <a:ext cx="142830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>
            <a:stCxn id="6" idx="3"/>
            <a:endCxn id="7" idx="1"/>
          </p:cNvCxnSpPr>
          <p:nvPr/>
        </p:nvCxnSpPr>
        <p:spPr>
          <a:xfrm>
            <a:off x="6157726" y="1214671"/>
            <a:ext cx="0" cy="12277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cxnSp>
        <p:nvCxnSpPr>
          <p:cNvPr id="26" name="Съединител &quot;права стрелка&quot; 25"/>
          <p:cNvCxnSpPr>
            <a:stCxn id="5" idx="1"/>
            <a:endCxn id="3" idx="3"/>
          </p:cNvCxnSpPr>
          <p:nvPr/>
        </p:nvCxnSpPr>
        <p:spPr>
          <a:xfrm flipV="1">
            <a:off x="4357526" y="1214671"/>
            <a:ext cx="15470" cy="1208551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/>
          <p:cNvCxnSpPr>
            <a:stCxn id="3" idx="5"/>
            <a:endCxn id="6" idx="3"/>
          </p:cNvCxnSpPr>
          <p:nvPr/>
        </p:nvCxnSpPr>
        <p:spPr>
          <a:xfrm>
            <a:off x="4729418" y="1214671"/>
            <a:ext cx="142830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>
            <a:stCxn id="6" idx="3"/>
            <a:endCxn id="7" idx="1"/>
          </p:cNvCxnSpPr>
          <p:nvPr/>
        </p:nvCxnSpPr>
        <p:spPr>
          <a:xfrm>
            <a:off x="6157726" y="1214671"/>
            <a:ext cx="0" cy="12277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ово поле 29"/>
          <p:cNvSpPr txBox="1"/>
          <p:nvPr/>
        </p:nvSpPr>
        <p:spPr>
          <a:xfrm>
            <a:off x="1475656" y="3933056"/>
            <a:ext cx="28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Колко е потока в този път ? </a:t>
            </a:r>
            <a:endParaRPr lang="bg-BG" dirty="0"/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4499992" y="3933056"/>
            <a:ext cx="3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7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0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bg-BG" dirty="0" err="1" smtClean="0">
                <a:solidFill>
                  <a:srgbClr val="FF0000"/>
                </a:solidFill>
              </a:rPr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cxnSp>
        <p:nvCxnSpPr>
          <p:cNvPr id="26" name="Съединител &quot;права стрелка&quot; 25"/>
          <p:cNvCxnSpPr>
            <a:stCxn id="5" idx="1"/>
            <a:endCxn id="3" idx="3"/>
          </p:cNvCxnSpPr>
          <p:nvPr/>
        </p:nvCxnSpPr>
        <p:spPr>
          <a:xfrm flipV="1">
            <a:off x="4357526" y="1214671"/>
            <a:ext cx="15470" cy="1208551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/>
          <p:cNvCxnSpPr>
            <a:stCxn id="3" idx="5"/>
            <a:endCxn id="6" idx="3"/>
          </p:cNvCxnSpPr>
          <p:nvPr/>
        </p:nvCxnSpPr>
        <p:spPr>
          <a:xfrm>
            <a:off x="4729418" y="1214671"/>
            <a:ext cx="142830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>
            <a:stCxn id="6" idx="3"/>
            <a:endCxn id="7" idx="1"/>
          </p:cNvCxnSpPr>
          <p:nvPr/>
        </p:nvCxnSpPr>
        <p:spPr>
          <a:xfrm>
            <a:off x="6157726" y="1214671"/>
            <a:ext cx="0" cy="12277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ово поле 29"/>
          <p:cNvSpPr txBox="1"/>
          <p:nvPr/>
        </p:nvSpPr>
        <p:spPr>
          <a:xfrm>
            <a:off x="1475656" y="3933056"/>
            <a:ext cx="426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Как ще се променят потоците в ребрата? 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475656" y="3933056"/>
            <a:ext cx="483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Как се разпределя потока във върховете 4 и 3? 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392392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392392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220072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548680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392392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220072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2987824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2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620688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392392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220072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2987824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2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4860032" y="26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4572000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ово поле 20"/>
          <p:cNvSpPr txBox="1"/>
          <p:nvPr/>
        </p:nvSpPr>
        <p:spPr>
          <a:xfrm>
            <a:off x="6372200" y="16789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447584" y="4797152"/>
            <a:ext cx="62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endCxn id="3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3" idx="6"/>
            <a:endCxn id="6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4"/>
            <a:endCxn id="7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endCxn id="8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8" idx="5"/>
            <a:endCxn id="5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3" idx="4"/>
            <a:endCxn id="5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5" idx="6"/>
            <a:endCxn id="7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3239590" y="653451"/>
            <a:ext cx="9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004048" y="620688"/>
            <a:ext cx="946297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06865" y="1665634"/>
            <a:ext cx="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5212275" y="2687998"/>
            <a:ext cx="87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-2</a:t>
            </a:r>
            <a:r>
              <a:rPr lang="bg-BG" dirty="0" smtClean="0"/>
              <a:t>/</a:t>
            </a:r>
            <a:r>
              <a:rPr lang="bg-BG" dirty="0" err="1" smtClean="0"/>
              <a:t>2</a:t>
            </a:r>
            <a:r>
              <a:rPr lang="en-US" dirty="0" smtClean="0"/>
              <a:t>/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99792" y="223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475243" y="2238540"/>
            <a:ext cx="8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bg-BG" dirty="0" smtClean="0"/>
              <a:t>/</a:t>
            </a:r>
            <a:r>
              <a:rPr lang="bg-BG" dirty="0" err="1" smtClean="0">
                <a:solidFill>
                  <a:srgbClr val="FF0000"/>
                </a:solidFill>
              </a:rPr>
              <a:t>1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392392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292080" y="19888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1+1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2987824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2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4860032" y="26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4572000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  <p:cxnSp>
        <p:nvCxnSpPr>
          <p:cNvPr id="32" name="Съединител &quot;права стрелка&quot; 31"/>
          <p:cNvCxnSpPr>
            <a:stCxn id="5" idx="7"/>
            <a:endCxn id="7" idx="1"/>
          </p:cNvCxnSpPr>
          <p:nvPr/>
        </p:nvCxnSpPr>
        <p:spPr>
          <a:xfrm>
            <a:off x="4713948" y="2423222"/>
            <a:ext cx="1443778" cy="1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>
            <a:stCxn id="6" idx="3"/>
            <a:endCxn id="7" idx="1"/>
          </p:cNvCxnSpPr>
          <p:nvPr/>
        </p:nvCxnSpPr>
        <p:spPr>
          <a:xfrm>
            <a:off x="6157726" y="1214671"/>
            <a:ext cx="0" cy="1227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Текстово поле 37"/>
          <p:cNvSpPr txBox="1"/>
          <p:nvPr/>
        </p:nvSpPr>
        <p:spPr>
          <a:xfrm>
            <a:off x="5796136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1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907445" y="1634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</a:t>
            </a: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722531" y="3305782"/>
            <a:ext cx="693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 този пример водата пристига от </a:t>
            </a:r>
            <a:r>
              <a:rPr lang="en-US" dirty="0"/>
              <a:t>s </a:t>
            </a:r>
            <a:r>
              <a:rPr lang="bg-BG" dirty="0"/>
              <a:t>до 1</a:t>
            </a:r>
            <a:r>
              <a:rPr lang="en-US" dirty="0"/>
              <a:t> </a:t>
            </a:r>
            <a:r>
              <a:rPr lang="bg-BG" dirty="0"/>
              <a:t>с максимално количество 3.</a:t>
            </a: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781544" y="3846460"/>
            <a:ext cx="480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Водата пристига от 1</a:t>
            </a:r>
            <a:r>
              <a:rPr lang="en-US" dirty="0"/>
              <a:t> </a:t>
            </a:r>
            <a:r>
              <a:rPr lang="bg-BG" dirty="0"/>
              <a:t>до 2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err="1"/>
              <a:t>макс</a:t>
            </a:r>
            <a:r>
              <a:rPr lang="bg-BG" dirty="0"/>
              <a:t>. количество </a:t>
            </a:r>
            <a:r>
              <a:rPr lang="en-US" dirty="0"/>
              <a:t>2</a:t>
            </a:r>
            <a:r>
              <a:rPr lang="bg-BG" dirty="0"/>
              <a:t>.</a:t>
            </a:r>
          </a:p>
        </p:txBody>
      </p:sp>
      <p:sp>
        <p:nvSpPr>
          <p:cNvPr id="32" name="Текстово поле 31"/>
          <p:cNvSpPr txBox="1"/>
          <p:nvPr/>
        </p:nvSpPr>
        <p:spPr>
          <a:xfrm>
            <a:off x="1763688" y="4283804"/>
            <a:ext cx="431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Водата пристига от 2</a:t>
            </a:r>
            <a:r>
              <a:rPr lang="en-US" dirty="0" smtClean="0"/>
              <a:t> </a:t>
            </a:r>
            <a:r>
              <a:rPr lang="bg-BG" dirty="0" smtClean="0"/>
              <a:t>до 4</a:t>
            </a:r>
            <a:r>
              <a:rPr lang="en-US" dirty="0" smtClean="0"/>
              <a:t> </a:t>
            </a:r>
            <a:r>
              <a:rPr lang="bg-BG" dirty="0" smtClean="0"/>
              <a:t>с количество 2.</a:t>
            </a:r>
            <a:endParaRPr lang="bg-BG" dirty="0"/>
          </a:p>
        </p:txBody>
      </p:sp>
      <p:sp>
        <p:nvSpPr>
          <p:cNvPr id="33" name="Текстово поле 32"/>
          <p:cNvSpPr txBox="1"/>
          <p:nvPr/>
        </p:nvSpPr>
        <p:spPr>
          <a:xfrm>
            <a:off x="1781544" y="4805536"/>
            <a:ext cx="431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Водата пристига от 4</a:t>
            </a:r>
            <a:r>
              <a:rPr lang="en-US" dirty="0" smtClean="0"/>
              <a:t> </a:t>
            </a:r>
            <a:r>
              <a:rPr lang="bg-BG" dirty="0" smtClean="0"/>
              <a:t>до </a:t>
            </a:r>
            <a:r>
              <a:rPr lang="en-US" dirty="0" smtClean="0"/>
              <a:t>t </a:t>
            </a:r>
            <a:r>
              <a:rPr lang="bg-BG" dirty="0" smtClean="0"/>
              <a:t>с количество </a:t>
            </a:r>
            <a:r>
              <a:rPr lang="en-US" dirty="0" smtClean="0"/>
              <a:t>1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8211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1475656" y="90872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Може да се докаже, че при използване на </a:t>
            </a:r>
            <a:r>
              <a:rPr lang="en-US" dirty="0" smtClean="0"/>
              <a:t>BFS </a:t>
            </a:r>
            <a:r>
              <a:rPr lang="bg-BG" dirty="0" smtClean="0"/>
              <a:t>за намиране на пътищата, сложността на алгоритъма е О(</a:t>
            </a:r>
            <a:r>
              <a:rPr lang="en-US" dirty="0" smtClean="0"/>
              <a:t>VE</a:t>
            </a:r>
            <a:r>
              <a:rPr lang="en-US" baseline="30000" dirty="0" smtClean="0"/>
              <a:t>2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където</a:t>
            </a:r>
            <a:r>
              <a:rPr lang="en-US" dirty="0" smtClean="0"/>
              <a:t> V</a:t>
            </a:r>
            <a:r>
              <a:rPr lang="bg-BG" dirty="0" smtClean="0"/>
              <a:t> е броят на върховете, а</a:t>
            </a:r>
            <a:r>
              <a:rPr lang="en-US" dirty="0" smtClean="0"/>
              <a:t> E</a:t>
            </a:r>
            <a:r>
              <a:rPr lang="bg-BG" dirty="0" smtClean="0"/>
              <a:t> е броят на ребрата.</a:t>
            </a:r>
          </a:p>
          <a:p>
            <a:r>
              <a:rPr lang="bg-BG" dirty="0" smtClean="0"/>
              <a:t>Този алгоритъм носи името на откривателите му </a:t>
            </a:r>
            <a:r>
              <a:rPr lang="en-US" b="1" dirty="0" smtClean="0"/>
              <a:t>Edmonds</a:t>
            </a:r>
            <a:r>
              <a:rPr lang="bg-BG" b="1" dirty="0" smtClean="0"/>
              <a:t>  </a:t>
            </a:r>
            <a:r>
              <a:rPr lang="bg-BG" dirty="0" smtClean="0"/>
              <a:t>и </a:t>
            </a:r>
            <a:r>
              <a:rPr lang="en-US" b="1" dirty="0" smtClean="0"/>
              <a:t>Karp</a:t>
            </a:r>
            <a:r>
              <a:rPr lang="bg-BG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При използване на </a:t>
            </a:r>
            <a:r>
              <a:rPr lang="en-US" dirty="0" smtClean="0"/>
              <a:t>DFS </a:t>
            </a:r>
            <a:r>
              <a:rPr lang="bg-BG" dirty="0" smtClean="0"/>
              <a:t>алгоритъмът е на </a:t>
            </a:r>
            <a:r>
              <a:rPr lang="en-US" b="1" dirty="0" smtClean="0"/>
              <a:t>Ford </a:t>
            </a:r>
            <a:r>
              <a:rPr lang="bg-BG" dirty="0"/>
              <a:t>и </a:t>
            </a:r>
            <a:r>
              <a:rPr lang="en-US" b="1" dirty="0" smtClean="0"/>
              <a:t>Fulkerson</a:t>
            </a:r>
            <a:r>
              <a:rPr lang="bg-BG" dirty="0" smtClean="0"/>
              <a:t>, и сложността му е О(Е</a:t>
            </a:r>
            <a:r>
              <a:rPr lang="en-US" dirty="0" smtClean="0"/>
              <a:t>f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където </a:t>
            </a:r>
            <a:r>
              <a:rPr lang="en-US" dirty="0" smtClean="0"/>
              <a:t>f </a:t>
            </a:r>
            <a:r>
              <a:rPr lang="bg-BG" dirty="0" smtClean="0"/>
              <a:t>е големината на максималния поток.</a:t>
            </a:r>
          </a:p>
          <a:p>
            <a:endParaRPr lang="bg-BG" dirty="0" smtClean="0"/>
          </a:p>
          <a:p>
            <a:r>
              <a:rPr lang="bg-BG" dirty="0" smtClean="0"/>
              <a:t>Съществува алгоритъм със сложност О(</a:t>
            </a:r>
            <a:r>
              <a:rPr lang="en-US" dirty="0" smtClean="0"/>
              <a:t>VE</a:t>
            </a:r>
            <a:r>
              <a:rPr lang="bg-BG" dirty="0" smtClean="0"/>
              <a:t>)</a:t>
            </a:r>
            <a:r>
              <a:rPr lang="en-US" dirty="0" smtClean="0"/>
              <a:t>,</a:t>
            </a:r>
            <a:r>
              <a:rPr lang="bg-BG" dirty="0" smtClean="0"/>
              <a:t> но е прекалено сложен за разбиране и бърза реализация.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2198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971600" y="52006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err="1" smtClean="0"/>
              <a:t>Псевдокод</a:t>
            </a:r>
            <a:r>
              <a:rPr lang="bg-BG" dirty="0" smtClean="0"/>
              <a:t> на </a:t>
            </a:r>
            <a:r>
              <a:rPr lang="en-US" b="1" dirty="0" smtClean="0"/>
              <a:t>Edmonds</a:t>
            </a:r>
            <a:r>
              <a:rPr lang="bg-BG" b="1" dirty="0" smtClean="0"/>
              <a:t>-</a:t>
            </a:r>
            <a:r>
              <a:rPr lang="en-US" b="1" dirty="0" smtClean="0"/>
              <a:t>Karp</a:t>
            </a:r>
            <a:r>
              <a:rPr lang="bg-BG" b="1" dirty="0"/>
              <a:t>: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971600" y="1052736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c[V][V] – </a:t>
            </a:r>
            <a:r>
              <a:rPr lang="bg-BG" dirty="0" smtClean="0"/>
              <a:t>масив на капацитетите</a:t>
            </a:r>
          </a:p>
          <a:p>
            <a:r>
              <a:rPr lang="en-US" dirty="0" smtClean="0"/>
              <a:t>f[V][V] </a:t>
            </a:r>
            <a:r>
              <a:rPr lang="bg-BG" dirty="0" smtClean="0"/>
              <a:t>– масив на потока</a:t>
            </a:r>
          </a:p>
          <a:p>
            <a:r>
              <a:rPr lang="en-US" dirty="0"/>
              <a:t>f</a:t>
            </a:r>
            <a:r>
              <a:rPr lang="en-US" dirty="0" smtClean="0"/>
              <a:t>low = 0 – </a:t>
            </a:r>
            <a:r>
              <a:rPr lang="bg-BG" dirty="0" smtClean="0"/>
              <a:t>максимален общ поток</a:t>
            </a:r>
            <a:endParaRPr lang="bg-BG" dirty="0"/>
          </a:p>
          <a:p>
            <a:r>
              <a:rPr lang="en-US" dirty="0" smtClean="0"/>
              <a:t>While</a:t>
            </a:r>
            <a:r>
              <a:rPr lang="en-US" dirty="0" smtClean="0"/>
              <a:t>( BFS() ) - </a:t>
            </a:r>
            <a:r>
              <a:rPr lang="bg-BG" i="1" dirty="0" smtClean="0"/>
              <a:t>съществува </a:t>
            </a:r>
            <a:r>
              <a:rPr lang="bg-BG" i="1" dirty="0"/>
              <a:t>път от </a:t>
            </a:r>
            <a:r>
              <a:rPr lang="en-US" i="1" dirty="0"/>
              <a:t>s do t</a:t>
            </a:r>
            <a:r>
              <a:rPr lang="bg-BG" i="1" dirty="0"/>
              <a:t>, чиито поток можем да увеличим</a:t>
            </a:r>
            <a:endParaRPr lang="en-US" i="1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maxf</a:t>
            </a:r>
            <a:r>
              <a:rPr lang="en-US" dirty="0" smtClean="0"/>
              <a:t> = INFINITY – </a:t>
            </a:r>
            <a:r>
              <a:rPr lang="bg-BG" dirty="0" err="1" smtClean="0"/>
              <a:t>макс</a:t>
            </a:r>
            <a:r>
              <a:rPr lang="bg-BG" dirty="0" smtClean="0"/>
              <a:t>. поток който да пуснем по пътя</a:t>
            </a:r>
          </a:p>
          <a:p>
            <a:r>
              <a:rPr lang="bg-BG" dirty="0"/>
              <a:t>	</a:t>
            </a:r>
            <a:r>
              <a:rPr lang="en-US" dirty="0" smtClean="0"/>
              <a:t>for </a:t>
            </a:r>
            <a:r>
              <a:rPr lang="bg-BG" dirty="0" smtClean="0"/>
              <a:t>всяко ребро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bg-BG" dirty="0" smtClean="0"/>
              <a:t>от пътя</a:t>
            </a:r>
          </a:p>
          <a:p>
            <a:r>
              <a:rPr lang="bg-BG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maxf</a:t>
            </a:r>
            <a:r>
              <a:rPr lang="en-US" dirty="0" smtClean="0"/>
              <a:t> = min( </a:t>
            </a:r>
            <a:r>
              <a:rPr lang="en-US" dirty="0" err="1" smtClean="0"/>
              <a:t>maxf</a:t>
            </a:r>
            <a:r>
              <a:rPr lang="en-US" dirty="0" smtClean="0"/>
              <a:t> , c[u][v] – f[u][v] )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for </a:t>
            </a:r>
            <a:r>
              <a:rPr lang="bg-BG" dirty="0"/>
              <a:t>всяко ребро 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bg-BG" dirty="0"/>
              <a:t>от пътя</a:t>
            </a:r>
          </a:p>
          <a:p>
            <a:r>
              <a:rPr lang="bg-BG" dirty="0"/>
              <a:t>	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f[u][v] += </a:t>
            </a:r>
            <a:r>
              <a:rPr lang="en-US" dirty="0" err="1" smtClean="0"/>
              <a:t>maxf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f[v][u] -= </a:t>
            </a:r>
            <a:r>
              <a:rPr lang="en-US" dirty="0" err="1" smtClean="0"/>
              <a:t>maxf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flow += </a:t>
            </a:r>
            <a:r>
              <a:rPr lang="en-US" dirty="0" err="1" smtClean="0"/>
              <a:t>maxf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flow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27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755576" y="62068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Домашно:</a:t>
            </a:r>
          </a:p>
          <a:p>
            <a:r>
              <a:rPr lang="bg-BG" dirty="0" smtClean="0"/>
              <a:t>Какво ще се случи ако между някои два върха има по една тръба в двете посоки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3" name="Овал 2"/>
          <p:cNvSpPr/>
          <p:nvPr/>
        </p:nvSpPr>
        <p:spPr>
          <a:xfrm>
            <a:off x="3406814" y="22408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191544" y="22408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5" name="Съединител &quot;права стрелка&quot; 4"/>
          <p:cNvCxnSpPr>
            <a:stCxn id="3" idx="5"/>
            <a:endCxn id="4" idx="3"/>
          </p:cNvCxnSpPr>
          <p:nvPr/>
        </p:nvCxnSpPr>
        <p:spPr>
          <a:xfrm>
            <a:off x="3837053" y="2671107"/>
            <a:ext cx="14283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5"/>
          <p:cNvCxnSpPr>
            <a:stCxn id="4" idx="1"/>
            <a:endCxn id="3" idx="7"/>
          </p:cNvCxnSpPr>
          <p:nvPr/>
        </p:nvCxnSpPr>
        <p:spPr>
          <a:xfrm flipH="1">
            <a:off x="3837053" y="2314685"/>
            <a:ext cx="14283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4283968" y="1916832"/>
            <a:ext cx="90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0/7</a:t>
            </a:r>
            <a:endParaRPr lang="bg-BG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283968" y="2744924"/>
            <a:ext cx="98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0/5</a:t>
            </a:r>
            <a:endParaRPr lang="bg-BG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1094823" y="411394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БЛАГОДАРЯ ЗА ВНИМАНИЕТО!</a:t>
            </a:r>
            <a:endParaRPr lang="bg-BG" sz="3600" dirty="0"/>
          </a:p>
        </p:txBody>
      </p:sp>
    </p:spTree>
    <p:extLst>
      <p:ext uri="{BB962C8B-B14F-4D97-AF65-F5344CB8AC3E}">
        <p14:creationId xmlns="" xmlns:p14="http://schemas.microsoft.com/office/powerpoint/2010/main" val="14864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51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5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1/4</a:t>
            </a:r>
            <a:endParaRPr lang="bg-BG" dirty="0"/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1722531" y="3305782"/>
            <a:ext cx="65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Или по целия път може да се пусне най-много 1 количество вода.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8667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3" y="6534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51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bg-BG" dirty="0" err="1" smtClean="0"/>
              <a:t>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748589" y="11215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5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1/4</a:t>
            </a:r>
            <a:endParaRPr lang="bg-BG" dirty="0"/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688478" y="3260883"/>
            <a:ext cx="701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Във всеки от посетените върхове колкото вода влиза, толкова и излиза, в случая количеството е 1.</a:t>
            </a:r>
          </a:p>
          <a:p>
            <a:endParaRPr lang="bg-BG" dirty="0" smtClean="0"/>
          </a:p>
          <a:p>
            <a:r>
              <a:rPr lang="bg-BG" dirty="0" smtClean="0"/>
              <a:t>Тази единица, която я сложихме,  на практика е </a:t>
            </a:r>
            <a:r>
              <a:rPr lang="bg-BG" dirty="0" smtClean="0">
                <a:solidFill>
                  <a:srgbClr val="FF0000"/>
                </a:solidFill>
              </a:rPr>
              <a:t>поток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664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Алгоритъмът е следния:</a:t>
            </a:r>
          </a:p>
          <a:p>
            <a:r>
              <a:rPr lang="bg-BG" dirty="0" smtClean="0"/>
              <a:t>Търсим път с </a:t>
            </a:r>
            <a:r>
              <a:rPr lang="en-US" dirty="0" smtClean="0"/>
              <a:t>BFS</a:t>
            </a:r>
            <a:r>
              <a:rPr lang="bg-BG" dirty="0" smtClean="0"/>
              <a:t> в който може да се увеличи потока.</a:t>
            </a:r>
          </a:p>
          <a:p>
            <a:r>
              <a:rPr lang="bg-BG" dirty="0" smtClean="0"/>
              <a:t>Ако няма такъв път, алгоритъмът спира.</a:t>
            </a:r>
          </a:p>
        </p:txBody>
      </p:sp>
    </p:spTree>
    <p:extLst>
      <p:ext uri="{BB962C8B-B14F-4D97-AF65-F5344CB8AC3E}">
        <p14:creationId xmlns="" xmlns:p14="http://schemas.microsoft.com/office/powerpoint/2010/main" val="817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979453" y="784432"/>
            <a:ext cx="504056" cy="5040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9917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79453" y="23686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83709" y="2349405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3909" y="7844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83909" y="2368608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03589" y="15765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0" name="Съединител &quot;права стрелка&quot; 9"/>
          <p:cNvCxnSpPr>
            <a:stCxn id="3" idx="6"/>
            <a:endCxn id="4" idx="2"/>
          </p:cNvCxnSpPr>
          <p:nvPr/>
        </p:nvCxnSpPr>
        <p:spPr>
          <a:xfrm>
            <a:off x="2483509" y="1036460"/>
            <a:ext cx="181567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4" idx="6"/>
            <a:endCxn id="7" idx="2"/>
          </p:cNvCxnSpPr>
          <p:nvPr/>
        </p:nvCxnSpPr>
        <p:spPr>
          <a:xfrm>
            <a:off x="4803235" y="1036460"/>
            <a:ext cx="128067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4"/>
            <a:endCxn id="8" idx="0"/>
          </p:cNvCxnSpPr>
          <p:nvPr/>
        </p:nvCxnSpPr>
        <p:spPr>
          <a:xfrm>
            <a:off x="6335937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9" idx="7"/>
            <a:endCxn id="4" idx="3"/>
          </p:cNvCxnSpPr>
          <p:nvPr/>
        </p:nvCxnSpPr>
        <p:spPr>
          <a:xfrm flipV="1">
            <a:off x="3633828" y="1214671"/>
            <a:ext cx="739168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/>
          <p:cNvCxnSpPr>
            <a:stCxn id="3" idx="4"/>
            <a:endCxn id="5" idx="0"/>
          </p:cNvCxnSpPr>
          <p:nvPr/>
        </p:nvCxnSpPr>
        <p:spPr>
          <a:xfrm>
            <a:off x="2231481" y="1288488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7"/>
            <a:endCxn id="9" idx="3"/>
          </p:cNvCxnSpPr>
          <p:nvPr/>
        </p:nvCxnSpPr>
        <p:spPr>
          <a:xfrm flipV="1">
            <a:off x="2409692" y="2006759"/>
            <a:ext cx="867714" cy="435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>
            <a:stCxn id="9" idx="5"/>
            <a:endCxn id="6" idx="1"/>
          </p:cNvCxnSpPr>
          <p:nvPr/>
        </p:nvCxnSpPr>
        <p:spPr>
          <a:xfrm>
            <a:off x="3633828" y="2006759"/>
            <a:ext cx="723698" cy="4164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stCxn id="4" idx="4"/>
            <a:endCxn id="6" idx="0"/>
          </p:cNvCxnSpPr>
          <p:nvPr/>
        </p:nvCxnSpPr>
        <p:spPr>
          <a:xfrm flipH="1">
            <a:off x="4535737" y="1288488"/>
            <a:ext cx="15470" cy="10609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stCxn id="6" idx="6"/>
            <a:endCxn id="8" idx="2"/>
          </p:cNvCxnSpPr>
          <p:nvPr/>
        </p:nvCxnSpPr>
        <p:spPr>
          <a:xfrm>
            <a:off x="4787765" y="2601433"/>
            <a:ext cx="1296144" cy="192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3239591" y="653451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5291821" y="66712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0/6</a:t>
            </a:r>
            <a:endParaRPr lang="bg-BG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6372200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0/9</a:t>
            </a:r>
            <a:endParaRPr lang="bg-BG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4587211" y="167897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0/2</a:t>
            </a:r>
            <a:endParaRPr lang="bg-BG" dirty="0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212275" y="2687998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/1</a:t>
            </a:r>
            <a:endParaRPr lang="bg-BG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2807545" y="222459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/2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691680" y="1634280"/>
            <a:ext cx="666000" cy="369332"/>
          </a:xfrm>
          <a:prstGeom prst="rect">
            <a:avLst/>
          </a:prstGeom>
          <a:ln w="158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112153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0/1</a:t>
            </a:r>
            <a:endParaRPr lang="bg-BG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3611927" y="2183942"/>
            <a:ext cx="6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</a:t>
            </a:r>
            <a:r>
              <a:rPr lang="bg-BG" dirty="0" smtClean="0"/>
              <a:t>/4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259632" y="37170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Нека </a:t>
            </a:r>
            <a:r>
              <a:rPr lang="en-US" dirty="0" smtClean="0"/>
              <a:t>DFS </a:t>
            </a:r>
            <a:r>
              <a:rPr lang="bg-BG" dirty="0" smtClean="0"/>
              <a:t>е намерил пътя </a:t>
            </a:r>
            <a:r>
              <a:rPr lang="en-US" dirty="0" smtClean="0">
                <a:solidFill>
                  <a:srgbClr val="FF0000"/>
                </a:solidFill>
              </a:rPr>
              <a:t>s-3-4-t</a:t>
            </a:r>
            <a:r>
              <a:rPr lang="en-US" dirty="0" smtClean="0"/>
              <a:t>.</a:t>
            </a:r>
            <a:endParaRPr lang="bg-BG" dirty="0" smtClean="0"/>
          </a:p>
        </p:txBody>
      </p:sp>
    </p:spTree>
    <p:extLst>
      <p:ext uri="{BB962C8B-B14F-4D97-AF65-F5344CB8AC3E}">
        <p14:creationId xmlns="" xmlns:p14="http://schemas.microsoft.com/office/powerpoint/2010/main" val="18766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2446</Words>
  <Application>Microsoft Office PowerPoint</Application>
  <PresentationFormat>Презентация на цял екран (4:3)</PresentationFormat>
  <Paragraphs>910</Paragraphs>
  <Slides>52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Office тема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Pawel</dc:creator>
  <cp:lastModifiedBy>Dell</cp:lastModifiedBy>
  <cp:revision>61</cp:revision>
  <dcterms:created xsi:type="dcterms:W3CDTF">2017-07-10T13:58:20Z</dcterms:created>
  <dcterms:modified xsi:type="dcterms:W3CDTF">2017-07-15T19:37:29Z</dcterms:modified>
</cp:coreProperties>
</file>