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256" r:id="rId3"/>
    <p:sldId id="304" r:id="rId4"/>
    <p:sldId id="305" r:id="rId5"/>
    <p:sldId id="306" r:id="rId6"/>
    <p:sldId id="277" r:id="rId7"/>
    <p:sldId id="278" r:id="rId8"/>
    <p:sldId id="281" r:id="rId9"/>
    <p:sldId id="286" r:id="rId10"/>
    <p:sldId id="287" r:id="rId11"/>
    <p:sldId id="288" r:id="rId12"/>
    <p:sldId id="289" r:id="rId13"/>
    <p:sldId id="290" r:id="rId14"/>
    <p:sldId id="292" r:id="rId15"/>
    <p:sldId id="293" r:id="rId16"/>
    <p:sldId id="294" r:id="rId17"/>
    <p:sldId id="295" r:id="rId18"/>
    <p:sldId id="296" r:id="rId19"/>
    <p:sldId id="297" r:id="rId20"/>
    <p:sldId id="299" r:id="rId21"/>
    <p:sldId id="298" r:id="rId22"/>
    <p:sldId id="276" r:id="rId23"/>
    <p:sldId id="307" r:id="rId24"/>
    <p:sldId id="258" r:id="rId25"/>
    <p:sldId id="257" r:id="rId26"/>
    <p:sldId id="264" r:id="rId27"/>
    <p:sldId id="259" r:id="rId28"/>
    <p:sldId id="265" r:id="rId29"/>
    <p:sldId id="266" r:id="rId30"/>
    <p:sldId id="267" r:id="rId31"/>
    <p:sldId id="268" r:id="rId32"/>
    <p:sldId id="270" r:id="rId33"/>
    <p:sldId id="308" r:id="rId34"/>
    <p:sldId id="271" r:id="rId35"/>
    <p:sldId id="272" r:id="rId36"/>
    <p:sldId id="273" r:id="rId37"/>
    <p:sldId id="274" r:id="rId38"/>
    <p:sldId id="275" r:id="rId39"/>
    <p:sldId id="309" r:id="rId40"/>
    <p:sldId id="310" r:id="rId41"/>
    <p:sldId id="300" r:id="rId42"/>
    <p:sldId id="301" r:id="rId4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F5FC3A2F-434F-4B54-A187-A476F6DB701E}">
          <p14:sldIdLst>
            <p14:sldId id="303"/>
            <p14:sldId id="256"/>
            <p14:sldId id="304"/>
            <p14:sldId id="305"/>
            <p14:sldId id="306"/>
            <p14:sldId id="277"/>
            <p14:sldId id="278"/>
            <p14:sldId id="281"/>
            <p14:sldId id="286"/>
            <p14:sldId id="287"/>
            <p14:sldId id="288"/>
            <p14:sldId id="289"/>
            <p14:sldId id="290"/>
            <p14:sldId id="292"/>
            <p14:sldId id="293"/>
            <p14:sldId id="294"/>
            <p14:sldId id="295"/>
            <p14:sldId id="296"/>
            <p14:sldId id="297"/>
            <p14:sldId id="299"/>
            <p14:sldId id="298"/>
            <p14:sldId id="276"/>
            <p14:sldId id="307"/>
            <p14:sldId id="258"/>
            <p14:sldId id="257"/>
            <p14:sldId id="264"/>
            <p14:sldId id="259"/>
            <p14:sldId id="265"/>
            <p14:sldId id="266"/>
            <p14:sldId id="267"/>
            <p14:sldId id="268"/>
            <p14:sldId id="270"/>
            <p14:sldId id="308"/>
            <p14:sldId id="271"/>
            <p14:sldId id="272"/>
            <p14:sldId id="273"/>
            <p14:sldId id="274"/>
            <p14:sldId id="275"/>
            <p14:sldId id="309"/>
            <p14:sldId id="310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4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99A8-4868-4830-B2AF-AAF113446F42}" type="datetimeFigureOut">
              <a:rPr lang="bg-BG" smtClean="0"/>
              <a:pPr/>
              <a:t>17.7.2017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6FDC-EEB4-4C18-9752-3B7013B69DAF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0680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99A8-4868-4830-B2AF-AAF113446F42}" type="datetimeFigureOut">
              <a:rPr lang="bg-BG" smtClean="0"/>
              <a:pPr/>
              <a:t>17.7.2017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6FDC-EEB4-4C18-9752-3B7013B69DAF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9445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99A8-4868-4830-B2AF-AAF113446F42}" type="datetimeFigureOut">
              <a:rPr lang="bg-BG" smtClean="0"/>
              <a:pPr/>
              <a:t>17.7.2017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6FDC-EEB4-4C18-9752-3B7013B69DAF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615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99A8-4868-4830-B2AF-AAF113446F42}" type="datetimeFigureOut">
              <a:rPr lang="bg-BG" smtClean="0"/>
              <a:pPr/>
              <a:t>17.7.2017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6FDC-EEB4-4C18-9752-3B7013B69DAF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500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99A8-4868-4830-B2AF-AAF113446F42}" type="datetimeFigureOut">
              <a:rPr lang="bg-BG" smtClean="0"/>
              <a:pPr/>
              <a:t>17.7.2017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6FDC-EEB4-4C18-9752-3B7013B69DAF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930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99A8-4868-4830-B2AF-AAF113446F42}" type="datetimeFigureOut">
              <a:rPr lang="bg-BG" smtClean="0"/>
              <a:pPr/>
              <a:t>17.7.2017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6FDC-EEB4-4C18-9752-3B7013B69DAF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783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dirty="0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dirty="0" smtClean="0"/>
              <a:t>Второ ниво</a:t>
            </a:r>
          </a:p>
          <a:p>
            <a:pPr lvl="2"/>
            <a:r>
              <a:rPr lang="bg-BG" dirty="0" smtClean="0"/>
              <a:t>Трето ниво</a:t>
            </a:r>
          </a:p>
          <a:p>
            <a:pPr lvl="3"/>
            <a:r>
              <a:rPr lang="bg-BG" dirty="0" smtClean="0"/>
              <a:t>Четвърто ниво</a:t>
            </a:r>
          </a:p>
          <a:p>
            <a:pPr lvl="4"/>
            <a:r>
              <a:rPr lang="bg-BG" dirty="0" smtClean="0"/>
              <a:t>Пето ниво</a:t>
            </a:r>
            <a:endParaRPr lang="bg-BG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99A8-4868-4830-B2AF-AAF113446F42}" type="datetimeFigureOut">
              <a:rPr lang="bg-BG" smtClean="0"/>
              <a:pPr/>
              <a:t>17.7.2017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6FDC-EEB4-4C18-9752-3B7013B69DAF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2713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99A8-4868-4830-B2AF-AAF113446F42}" type="datetimeFigureOut">
              <a:rPr lang="bg-BG" smtClean="0"/>
              <a:pPr/>
              <a:t>17.7.2017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6FDC-EEB4-4C18-9752-3B7013B69DAF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490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99A8-4868-4830-B2AF-AAF113446F42}" type="datetimeFigureOut">
              <a:rPr lang="bg-BG" smtClean="0"/>
              <a:pPr/>
              <a:t>17.7.2017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6FDC-EEB4-4C18-9752-3B7013B69DAF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742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99A8-4868-4830-B2AF-AAF113446F42}" type="datetimeFigureOut">
              <a:rPr lang="bg-BG" smtClean="0"/>
              <a:pPr/>
              <a:t>17.7.2017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6FDC-EEB4-4C18-9752-3B7013B69DAF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277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99A8-4868-4830-B2AF-AAF113446F42}" type="datetimeFigureOut">
              <a:rPr lang="bg-BG" smtClean="0"/>
              <a:pPr/>
              <a:t>17.7.2017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6FDC-EEB4-4C18-9752-3B7013B69DAF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9942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44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699A8-4868-4830-B2AF-AAF113446F42}" type="datetimeFigureOut">
              <a:rPr lang="bg-BG" smtClean="0"/>
              <a:pPr/>
              <a:t>17.7.2017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A6FDC-EEB4-4C18-9752-3B7013B69DAF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468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e-maxx.ru/algo/kuhn_match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ШКОЛА ПО ИНФОРМАТИКА</a:t>
            </a:r>
            <a:endParaRPr lang="bg-BG" dirty="0"/>
          </a:p>
        </p:txBody>
      </p:sp>
      <p:sp>
        <p:nvSpPr>
          <p:cNvPr id="4" name="Заглавие 1"/>
          <p:cNvSpPr txBox="1">
            <a:spLocks/>
          </p:cNvSpPr>
          <p:nvPr/>
        </p:nvSpPr>
        <p:spPr>
          <a:xfrm>
            <a:off x="395536" y="19888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ЯМБОЛ 2017 </a:t>
            </a:r>
            <a:endParaRPr lang="bg-BG" dirty="0"/>
          </a:p>
        </p:txBody>
      </p:sp>
      <p:sp>
        <p:nvSpPr>
          <p:cNvPr id="5" name="Заглавие 1"/>
          <p:cNvSpPr txBox="1">
            <a:spLocks/>
          </p:cNvSpPr>
          <p:nvPr/>
        </p:nvSpPr>
        <p:spPr>
          <a:xfrm>
            <a:off x="395536" y="43651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>
                <a:solidFill>
                  <a:srgbClr val="0070C0"/>
                </a:solidFill>
              </a:rPr>
              <a:t>ДВОЙКОСЪЧЕТАНИЯ</a:t>
            </a:r>
          </a:p>
          <a:p>
            <a:r>
              <a:rPr lang="bg-BG" dirty="0" smtClean="0">
                <a:solidFill>
                  <a:srgbClr val="0070C0"/>
                </a:solidFill>
              </a:rPr>
              <a:t>в </a:t>
            </a:r>
            <a:r>
              <a:rPr lang="bg-BG" dirty="0" err="1" smtClean="0">
                <a:solidFill>
                  <a:srgbClr val="0070C0"/>
                </a:solidFill>
              </a:rPr>
              <a:t>двуделен</a:t>
            </a:r>
            <a:r>
              <a:rPr lang="bg-BG" dirty="0" smtClean="0">
                <a:solidFill>
                  <a:srgbClr val="0070C0"/>
                </a:solidFill>
              </a:rPr>
              <a:t> граф</a:t>
            </a:r>
            <a:endParaRPr lang="bg-B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09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Овал 27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1" name="Право съединение 10"/>
          <p:cNvCxnSpPr>
            <a:stCxn id="29" idx="6"/>
            <a:endCxn id="111" idx="2"/>
          </p:cNvCxnSpPr>
          <p:nvPr/>
        </p:nvCxnSpPr>
        <p:spPr>
          <a:xfrm>
            <a:off x="1431943" y="1736812"/>
            <a:ext cx="211829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аво съединение 11"/>
          <p:cNvCxnSpPr>
            <a:stCxn id="30" idx="6"/>
            <a:endCxn id="110" idx="2"/>
          </p:cNvCxnSpPr>
          <p:nvPr/>
        </p:nvCxnSpPr>
        <p:spPr>
          <a:xfrm flipV="1">
            <a:off x="1431943" y="1736812"/>
            <a:ext cx="211829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аво съединение 12"/>
          <p:cNvCxnSpPr>
            <a:stCxn id="30" idx="6"/>
            <a:endCxn id="114" idx="2"/>
          </p:cNvCxnSpPr>
          <p:nvPr/>
        </p:nvCxnSpPr>
        <p:spPr>
          <a:xfrm>
            <a:off x="1431943" y="2672916"/>
            <a:ext cx="2118291" cy="233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аво съединение 16"/>
          <p:cNvCxnSpPr>
            <a:stCxn id="33" idx="6"/>
            <a:endCxn id="109" idx="2"/>
          </p:cNvCxnSpPr>
          <p:nvPr/>
        </p:nvCxnSpPr>
        <p:spPr>
          <a:xfrm flipV="1">
            <a:off x="1431943" y="944724"/>
            <a:ext cx="211829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аво съединение 34"/>
          <p:cNvCxnSpPr>
            <a:stCxn id="29" idx="6"/>
            <a:endCxn id="113" idx="2"/>
          </p:cNvCxnSpPr>
          <p:nvPr/>
        </p:nvCxnSpPr>
        <p:spPr>
          <a:xfrm>
            <a:off x="1431943" y="1736812"/>
            <a:ext cx="2118291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Текстово поле 101"/>
          <p:cNvSpPr txBox="1"/>
          <p:nvPr/>
        </p:nvSpPr>
        <p:spPr>
          <a:xfrm>
            <a:off x="4414330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1</a:t>
            </a:r>
            <a:endParaRPr lang="bg-BG" dirty="0"/>
          </a:p>
        </p:txBody>
      </p:sp>
      <p:sp>
        <p:nvSpPr>
          <p:cNvPr id="109" name="Овал 108"/>
          <p:cNvSpPr/>
          <p:nvPr/>
        </p:nvSpPr>
        <p:spPr>
          <a:xfrm>
            <a:off x="3550234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0" name="Овал 109"/>
          <p:cNvSpPr/>
          <p:nvPr/>
        </p:nvSpPr>
        <p:spPr>
          <a:xfrm>
            <a:off x="3550234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1" name="Овал 110"/>
          <p:cNvSpPr/>
          <p:nvPr/>
        </p:nvSpPr>
        <p:spPr>
          <a:xfrm>
            <a:off x="3550234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2" name="Овал 111"/>
          <p:cNvSpPr/>
          <p:nvPr/>
        </p:nvSpPr>
        <p:spPr>
          <a:xfrm>
            <a:off x="3550234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3" name="Овал 112"/>
          <p:cNvSpPr/>
          <p:nvPr/>
        </p:nvSpPr>
        <p:spPr>
          <a:xfrm>
            <a:off x="3550234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4" name="Овал 113"/>
          <p:cNvSpPr/>
          <p:nvPr/>
        </p:nvSpPr>
        <p:spPr>
          <a:xfrm>
            <a:off x="3550234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5" name="Овал 114"/>
          <p:cNvSpPr/>
          <p:nvPr/>
        </p:nvSpPr>
        <p:spPr>
          <a:xfrm>
            <a:off x="3550234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6" name="Текстово поле 115"/>
          <p:cNvSpPr txBox="1"/>
          <p:nvPr/>
        </p:nvSpPr>
        <p:spPr>
          <a:xfrm>
            <a:off x="4414330" y="2483604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2</a:t>
            </a:r>
          </a:p>
        </p:txBody>
      </p:sp>
      <p:sp>
        <p:nvSpPr>
          <p:cNvPr id="117" name="Текстово поле 116"/>
          <p:cNvSpPr txBox="1"/>
          <p:nvPr/>
        </p:nvSpPr>
        <p:spPr>
          <a:xfrm>
            <a:off x="4414330" y="407464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6</a:t>
            </a:r>
          </a:p>
        </p:txBody>
      </p:sp>
      <p:sp>
        <p:nvSpPr>
          <p:cNvPr id="118" name="Текстово поле 117"/>
          <p:cNvSpPr txBox="1"/>
          <p:nvPr/>
        </p:nvSpPr>
        <p:spPr>
          <a:xfrm>
            <a:off x="4414330" y="482567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3</a:t>
            </a:r>
          </a:p>
        </p:txBody>
      </p:sp>
      <p:cxnSp>
        <p:nvCxnSpPr>
          <p:cNvPr id="124" name="Право съединение 123"/>
          <p:cNvCxnSpPr>
            <a:stCxn id="33" idx="6"/>
            <a:endCxn id="113" idx="2"/>
          </p:cNvCxnSpPr>
          <p:nvPr/>
        </p:nvCxnSpPr>
        <p:spPr>
          <a:xfrm flipV="1">
            <a:off x="1431943" y="4257092"/>
            <a:ext cx="2118291" cy="75325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аво съединение 126"/>
          <p:cNvCxnSpPr>
            <a:stCxn id="33" idx="6"/>
            <a:endCxn id="114" idx="2"/>
          </p:cNvCxnSpPr>
          <p:nvPr/>
        </p:nvCxnSpPr>
        <p:spPr>
          <a:xfrm>
            <a:off x="1431943" y="5010344"/>
            <a:ext cx="2118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аво съединение 36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ъединител &quot;права стрелка&quot; 8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ъединител &quot;права стрелка&quot; 35"/>
          <p:cNvCxnSpPr>
            <a:stCxn id="111" idx="2"/>
            <a:endCxn id="29" idx="6"/>
          </p:cNvCxnSpPr>
          <p:nvPr/>
        </p:nvCxnSpPr>
        <p:spPr>
          <a:xfrm flipH="1" flipV="1">
            <a:off x="1431943" y="1736812"/>
            <a:ext cx="2118291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Текстово поле 1"/>
          <p:cNvSpPr txBox="1"/>
          <p:nvPr/>
        </p:nvSpPr>
        <p:spPr>
          <a:xfrm>
            <a:off x="5220072" y="944724"/>
            <a:ext cx="2674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5 -&gt; 10 (2)</a:t>
            </a:r>
            <a:endParaRPr lang="en-US" dirty="0" smtClean="0"/>
          </a:p>
          <a:p>
            <a:r>
              <a:rPr lang="bg-BG" dirty="0" smtClean="0"/>
              <a:t>2 -&gt; 12 (6)</a:t>
            </a:r>
          </a:p>
          <a:p>
            <a:r>
              <a:rPr lang="bg-BG" dirty="0" smtClean="0"/>
              <a:t>6 -&gt; 12 (6)</a:t>
            </a:r>
            <a:r>
              <a:rPr lang="en-US" dirty="0" smtClean="0"/>
              <a:t> – 6 </a:t>
            </a:r>
            <a:r>
              <a:rPr lang="bg-BG" dirty="0" smtClean="0"/>
              <a:t>е маркиран</a:t>
            </a:r>
          </a:p>
        </p:txBody>
      </p:sp>
      <p:cxnSp>
        <p:nvCxnSpPr>
          <p:cNvPr id="38" name="Съединител &quot;права стрелка&quot; 37"/>
          <p:cNvCxnSpPr>
            <a:stCxn id="29" idx="6"/>
            <a:endCxn id="113" idx="2"/>
          </p:cNvCxnSpPr>
          <p:nvPr/>
        </p:nvCxnSpPr>
        <p:spPr>
          <a:xfrm>
            <a:off x="1431943" y="1736812"/>
            <a:ext cx="2118291" cy="25202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ъединител &quot;права стрелка&quot; 38"/>
          <p:cNvCxnSpPr>
            <a:stCxn id="113" idx="2"/>
            <a:endCxn id="33" idx="6"/>
          </p:cNvCxnSpPr>
          <p:nvPr/>
        </p:nvCxnSpPr>
        <p:spPr>
          <a:xfrm flipH="1">
            <a:off x="1431943" y="4257092"/>
            <a:ext cx="2118291" cy="753252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аво съединение 39"/>
          <p:cNvCxnSpPr/>
          <p:nvPr/>
        </p:nvCxnSpPr>
        <p:spPr>
          <a:xfrm>
            <a:off x="1454739" y="944724"/>
            <a:ext cx="2095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аво съединение 41"/>
          <p:cNvCxnSpPr/>
          <p:nvPr/>
        </p:nvCxnSpPr>
        <p:spPr>
          <a:xfrm>
            <a:off x="1403648" y="2675748"/>
            <a:ext cx="2118291" cy="233742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аво съединение 42"/>
          <p:cNvCxnSpPr/>
          <p:nvPr/>
        </p:nvCxnSpPr>
        <p:spPr>
          <a:xfrm flipV="1">
            <a:off x="1403648" y="4259924"/>
            <a:ext cx="2118291" cy="7532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аво съединение 43"/>
          <p:cNvCxnSpPr/>
          <p:nvPr/>
        </p:nvCxnSpPr>
        <p:spPr>
          <a:xfrm>
            <a:off x="1426444" y="947556"/>
            <a:ext cx="209549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8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Овал 27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1" name="Право съединение 10"/>
          <p:cNvCxnSpPr>
            <a:stCxn id="29" idx="6"/>
            <a:endCxn id="111" idx="2"/>
          </p:cNvCxnSpPr>
          <p:nvPr/>
        </p:nvCxnSpPr>
        <p:spPr>
          <a:xfrm>
            <a:off x="1431943" y="1736812"/>
            <a:ext cx="211829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аво съединение 11"/>
          <p:cNvCxnSpPr>
            <a:stCxn id="30" idx="6"/>
            <a:endCxn id="110" idx="2"/>
          </p:cNvCxnSpPr>
          <p:nvPr/>
        </p:nvCxnSpPr>
        <p:spPr>
          <a:xfrm flipV="1">
            <a:off x="1431943" y="1736812"/>
            <a:ext cx="211829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аво съединение 12"/>
          <p:cNvCxnSpPr>
            <a:stCxn id="30" idx="6"/>
            <a:endCxn id="114" idx="2"/>
          </p:cNvCxnSpPr>
          <p:nvPr/>
        </p:nvCxnSpPr>
        <p:spPr>
          <a:xfrm>
            <a:off x="1431943" y="2672916"/>
            <a:ext cx="2118291" cy="233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аво съединение 16"/>
          <p:cNvCxnSpPr>
            <a:stCxn id="33" idx="6"/>
            <a:endCxn id="109" idx="2"/>
          </p:cNvCxnSpPr>
          <p:nvPr/>
        </p:nvCxnSpPr>
        <p:spPr>
          <a:xfrm flipV="1">
            <a:off x="1431943" y="944724"/>
            <a:ext cx="211829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аво съединение 34"/>
          <p:cNvCxnSpPr>
            <a:stCxn id="29" idx="6"/>
            <a:endCxn id="113" idx="2"/>
          </p:cNvCxnSpPr>
          <p:nvPr/>
        </p:nvCxnSpPr>
        <p:spPr>
          <a:xfrm>
            <a:off x="1431943" y="1736812"/>
            <a:ext cx="2118291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Текстово поле 101"/>
          <p:cNvSpPr txBox="1"/>
          <p:nvPr/>
        </p:nvSpPr>
        <p:spPr>
          <a:xfrm>
            <a:off x="4414330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1</a:t>
            </a:r>
            <a:endParaRPr lang="bg-BG" dirty="0"/>
          </a:p>
        </p:txBody>
      </p:sp>
      <p:sp>
        <p:nvSpPr>
          <p:cNvPr id="109" name="Овал 108"/>
          <p:cNvSpPr/>
          <p:nvPr/>
        </p:nvSpPr>
        <p:spPr>
          <a:xfrm>
            <a:off x="3550234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0" name="Овал 109"/>
          <p:cNvSpPr/>
          <p:nvPr/>
        </p:nvSpPr>
        <p:spPr>
          <a:xfrm>
            <a:off x="3550234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1" name="Овал 110"/>
          <p:cNvSpPr/>
          <p:nvPr/>
        </p:nvSpPr>
        <p:spPr>
          <a:xfrm>
            <a:off x="3550234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2" name="Овал 111"/>
          <p:cNvSpPr/>
          <p:nvPr/>
        </p:nvSpPr>
        <p:spPr>
          <a:xfrm>
            <a:off x="3550234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3" name="Овал 112"/>
          <p:cNvSpPr/>
          <p:nvPr/>
        </p:nvSpPr>
        <p:spPr>
          <a:xfrm>
            <a:off x="3550234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4" name="Овал 113"/>
          <p:cNvSpPr/>
          <p:nvPr/>
        </p:nvSpPr>
        <p:spPr>
          <a:xfrm>
            <a:off x="3550234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5" name="Овал 114"/>
          <p:cNvSpPr/>
          <p:nvPr/>
        </p:nvSpPr>
        <p:spPr>
          <a:xfrm>
            <a:off x="3550234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6" name="Текстово поле 115"/>
          <p:cNvSpPr txBox="1"/>
          <p:nvPr/>
        </p:nvSpPr>
        <p:spPr>
          <a:xfrm>
            <a:off x="4414330" y="2483604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2</a:t>
            </a:r>
          </a:p>
        </p:txBody>
      </p:sp>
      <p:sp>
        <p:nvSpPr>
          <p:cNvPr id="117" name="Текстово поле 116"/>
          <p:cNvSpPr txBox="1"/>
          <p:nvPr/>
        </p:nvSpPr>
        <p:spPr>
          <a:xfrm>
            <a:off x="4414330" y="407464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6</a:t>
            </a:r>
          </a:p>
        </p:txBody>
      </p:sp>
      <p:sp>
        <p:nvSpPr>
          <p:cNvPr id="118" name="Текстово поле 117"/>
          <p:cNvSpPr txBox="1"/>
          <p:nvPr/>
        </p:nvSpPr>
        <p:spPr>
          <a:xfrm>
            <a:off x="4414330" y="482567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3</a:t>
            </a:r>
          </a:p>
        </p:txBody>
      </p:sp>
      <p:cxnSp>
        <p:nvCxnSpPr>
          <p:cNvPr id="124" name="Право съединение 123"/>
          <p:cNvCxnSpPr>
            <a:stCxn id="33" idx="6"/>
            <a:endCxn id="113" idx="2"/>
          </p:cNvCxnSpPr>
          <p:nvPr/>
        </p:nvCxnSpPr>
        <p:spPr>
          <a:xfrm flipV="1">
            <a:off x="1431943" y="4257092"/>
            <a:ext cx="2118291" cy="75325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аво съединение 126"/>
          <p:cNvCxnSpPr>
            <a:stCxn id="33" idx="6"/>
            <a:endCxn id="114" idx="2"/>
          </p:cNvCxnSpPr>
          <p:nvPr/>
        </p:nvCxnSpPr>
        <p:spPr>
          <a:xfrm>
            <a:off x="1431943" y="5010344"/>
            <a:ext cx="2118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аво съединение 36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ъединител &quot;права стрелка&quot; 8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ъединител &quot;права стрелка&quot; 35"/>
          <p:cNvCxnSpPr>
            <a:stCxn id="111" idx="2"/>
            <a:endCxn id="29" idx="6"/>
          </p:cNvCxnSpPr>
          <p:nvPr/>
        </p:nvCxnSpPr>
        <p:spPr>
          <a:xfrm flipH="1" flipV="1">
            <a:off x="1431943" y="1736812"/>
            <a:ext cx="2118291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Текстово поле 1"/>
          <p:cNvSpPr txBox="1"/>
          <p:nvPr/>
        </p:nvSpPr>
        <p:spPr>
          <a:xfrm>
            <a:off x="5220072" y="2060848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Отиваме в 1 чрез 8, но тъй като 1 няма други съседи рекурсията се връща без успех</a:t>
            </a:r>
            <a:endParaRPr lang="bg-BG" b="1" dirty="0" smtClean="0">
              <a:solidFill>
                <a:srgbClr val="FF0000"/>
              </a:solidFill>
            </a:endParaRPr>
          </a:p>
        </p:txBody>
      </p:sp>
      <p:cxnSp>
        <p:nvCxnSpPr>
          <p:cNvPr id="38" name="Съединител &quot;права стрелка&quot; 37"/>
          <p:cNvCxnSpPr>
            <a:stCxn id="29" idx="6"/>
            <a:endCxn id="113" idx="2"/>
          </p:cNvCxnSpPr>
          <p:nvPr/>
        </p:nvCxnSpPr>
        <p:spPr>
          <a:xfrm>
            <a:off x="1431943" y="1736812"/>
            <a:ext cx="2118291" cy="25202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ъединител &quot;права стрелка&quot; 38"/>
          <p:cNvCxnSpPr>
            <a:stCxn id="113" idx="2"/>
            <a:endCxn id="33" idx="6"/>
          </p:cNvCxnSpPr>
          <p:nvPr/>
        </p:nvCxnSpPr>
        <p:spPr>
          <a:xfrm flipH="1">
            <a:off x="1431943" y="4257092"/>
            <a:ext cx="2118291" cy="7532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аво съединение 39"/>
          <p:cNvCxnSpPr/>
          <p:nvPr/>
        </p:nvCxnSpPr>
        <p:spPr>
          <a:xfrm>
            <a:off x="1454739" y="944724"/>
            <a:ext cx="2095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ъединител &quot;права стрелка&quot; 8"/>
          <p:cNvCxnSpPr>
            <a:stCxn id="33" idx="6"/>
            <a:endCxn id="109" idx="2"/>
          </p:cNvCxnSpPr>
          <p:nvPr/>
        </p:nvCxnSpPr>
        <p:spPr>
          <a:xfrm flipV="1">
            <a:off x="1431943" y="944724"/>
            <a:ext cx="2118291" cy="406562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ъединител &quot;права стрелка&quot; 8"/>
          <p:cNvCxnSpPr/>
          <p:nvPr/>
        </p:nvCxnSpPr>
        <p:spPr>
          <a:xfrm flipH="1">
            <a:off x="1477535" y="955456"/>
            <a:ext cx="208635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Текстово поле 46"/>
          <p:cNvSpPr txBox="1"/>
          <p:nvPr/>
        </p:nvSpPr>
        <p:spPr>
          <a:xfrm>
            <a:off x="5220072" y="944724"/>
            <a:ext cx="1138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5 -&gt; 10 (2)</a:t>
            </a:r>
            <a:endParaRPr lang="en-US" dirty="0" smtClean="0"/>
          </a:p>
          <a:p>
            <a:r>
              <a:rPr lang="bg-BG" dirty="0" smtClean="0"/>
              <a:t>2 -&gt; 12 (6)</a:t>
            </a:r>
          </a:p>
          <a:p>
            <a:r>
              <a:rPr lang="bg-BG" dirty="0" smtClean="0"/>
              <a:t>6 -&gt; 8 (1)</a:t>
            </a:r>
          </a:p>
        </p:txBody>
      </p:sp>
      <p:cxnSp>
        <p:nvCxnSpPr>
          <p:cNvPr id="50" name="Право съединение 49"/>
          <p:cNvCxnSpPr/>
          <p:nvPr/>
        </p:nvCxnSpPr>
        <p:spPr>
          <a:xfrm>
            <a:off x="1403648" y="2675748"/>
            <a:ext cx="2118291" cy="233742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70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Овал 27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1" name="Право съединение 10"/>
          <p:cNvCxnSpPr>
            <a:stCxn id="29" idx="6"/>
            <a:endCxn id="111" idx="2"/>
          </p:cNvCxnSpPr>
          <p:nvPr/>
        </p:nvCxnSpPr>
        <p:spPr>
          <a:xfrm>
            <a:off x="1431943" y="1736812"/>
            <a:ext cx="211829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аво съединение 11"/>
          <p:cNvCxnSpPr>
            <a:stCxn id="30" idx="6"/>
            <a:endCxn id="110" idx="2"/>
          </p:cNvCxnSpPr>
          <p:nvPr/>
        </p:nvCxnSpPr>
        <p:spPr>
          <a:xfrm flipV="1">
            <a:off x="1431943" y="1736812"/>
            <a:ext cx="211829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аво съединение 12"/>
          <p:cNvCxnSpPr>
            <a:stCxn id="30" idx="6"/>
            <a:endCxn id="114" idx="2"/>
          </p:cNvCxnSpPr>
          <p:nvPr/>
        </p:nvCxnSpPr>
        <p:spPr>
          <a:xfrm>
            <a:off x="1431943" y="2672916"/>
            <a:ext cx="2118291" cy="233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аво съединение 16"/>
          <p:cNvCxnSpPr>
            <a:stCxn id="33" idx="6"/>
            <a:endCxn id="109" idx="2"/>
          </p:cNvCxnSpPr>
          <p:nvPr/>
        </p:nvCxnSpPr>
        <p:spPr>
          <a:xfrm flipV="1">
            <a:off x="1431943" y="944724"/>
            <a:ext cx="211829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аво съединение 34"/>
          <p:cNvCxnSpPr>
            <a:stCxn id="29" idx="6"/>
            <a:endCxn id="113" idx="2"/>
          </p:cNvCxnSpPr>
          <p:nvPr/>
        </p:nvCxnSpPr>
        <p:spPr>
          <a:xfrm>
            <a:off x="1431943" y="1736812"/>
            <a:ext cx="2118291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Текстово поле 101"/>
          <p:cNvSpPr txBox="1"/>
          <p:nvPr/>
        </p:nvSpPr>
        <p:spPr>
          <a:xfrm>
            <a:off x="4414330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1</a:t>
            </a:r>
            <a:endParaRPr lang="bg-BG" dirty="0"/>
          </a:p>
        </p:txBody>
      </p:sp>
      <p:sp>
        <p:nvSpPr>
          <p:cNvPr id="109" name="Овал 108"/>
          <p:cNvSpPr/>
          <p:nvPr/>
        </p:nvSpPr>
        <p:spPr>
          <a:xfrm>
            <a:off x="3550234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0" name="Овал 109"/>
          <p:cNvSpPr/>
          <p:nvPr/>
        </p:nvSpPr>
        <p:spPr>
          <a:xfrm>
            <a:off x="3550234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1" name="Овал 110"/>
          <p:cNvSpPr/>
          <p:nvPr/>
        </p:nvSpPr>
        <p:spPr>
          <a:xfrm>
            <a:off x="3550234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2" name="Овал 111"/>
          <p:cNvSpPr/>
          <p:nvPr/>
        </p:nvSpPr>
        <p:spPr>
          <a:xfrm>
            <a:off x="3550234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3" name="Овал 112"/>
          <p:cNvSpPr/>
          <p:nvPr/>
        </p:nvSpPr>
        <p:spPr>
          <a:xfrm>
            <a:off x="3550234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4" name="Овал 113"/>
          <p:cNvSpPr/>
          <p:nvPr/>
        </p:nvSpPr>
        <p:spPr>
          <a:xfrm>
            <a:off x="3550234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5" name="Овал 114"/>
          <p:cNvSpPr/>
          <p:nvPr/>
        </p:nvSpPr>
        <p:spPr>
          <a:xfrm>
            <a:off x="3550234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6" name="Текстово поле 115"/>
          <p:cNvSpPr txBox="1"/>
          <p:nvPr/>
        </p:nvSpPr>
        <p:spPr>
          <a:xfrm>
            <a:off x="4414330" y="2483604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2</a:t>
            </a:r>
          </a:p>
        </p:txBody>
      </p:sp>
      <p:sp>
        <p:nvSpPr>
          <p:cNvPr id="117" name="Текстово поле 116"/>
          <p:cNvSpPr txBox="1"/>
          <p:nvPr/>
        </p:nvSpPr>
        <p:spPr>
          <a:xfrm>
            <a:off x="4414330" y="407464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6</a:t>
            </a:r>
          </a:p>
        </p:txBody>
      </p:sp>
      <p:sp>
        <p:nvSpPr>
          <p:cNvPr id="118" name="Текстово поле 117"/>
          <p:cNvSpPr txBox="1"/>
          <p:nvPr/>
        </p:nvSpPr>
        <p:spPr>
          <a:xfrm>
            <a:off x="4414330" y="482567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3</a:t>
            </a:r>
          </a:p>
        </p:txBody>
      </p:sp>
      <p:cxnSp>
        <p:nvCxnSpPr>
          <p:cNvPr id="124" name="Право съединение 123"/>
          <p:cNvCxnSpPr>
            <a:stCxn id="33" idx="6"/>
            <a:endCxn id="113" idx="2"/>
          </p:cNvCxnSpPr>
          <p:nvPr/>
        </p:nvCxnSpPr>
        <p:spPr>
          <a:xfrm flipV="1">
            <a:off x="1431943" y="4257092"/>
            <a:ext cx="2118291" cy="75325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аво съединение 126"/>
          <p:cNvCxnSpPr>
            <a:stCxn id="33" idx="6"/>
            <a:endCxn id="114" idx="2"/>
          </p:cNvCxnSpPr>
          <p:nvPr/>
        </p:nvCxnSpPr>
        <p:spPr>
          <a:xfrm>
            <a:off x="1431943" y="5010344"/>
            <a:ext cx="2118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аво съединение 36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ъединител &quot;права стрелка&quot; 8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ъединител &quot;права стрелка&quot; 35"/>
          <p:cNvCxnSpPr>
            <a:stCxn id="111" idx="2"/>
            <a:endCxn id="29" idx="6"/>
          </p:cNvCxnSpPr>
          <p:nvPr/>
        </p:nvCxnSpPr>
        <p:spPr>
          <a:xfrm flipH="1" flipV="1">
            <a:off x="1431943" y="1736812"/>
            <a:ext cx="2118291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Текстово поле 1"/>
          <p:cNvSpPr txBox="1"/>
          <p:nvPr/>
        </p:nvSpPr>
        <p:spPr>
          <a:xfrm>
            <a:off x="5220072" y="944724"/>
            <a:ext cx="113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5 -&gt; 10 (2)</a:t>
            </a:r>
          </a:p>
          <a:p>
            <a:r>
              <a:rPr lang="bg-BG" dirty="0" smtClean="0"/>
              <a:t>2 -&gt; 12 (6)</a:t>
            </a:r>
          </a:p>
        </p:txBody>
      </p:sp>
      <p:cxnSp>
        <p:nvCxnSpPr>
          <p:cNvPr id="38" name="Съединител &quot;права стрелка&quot; 37"/>
          <p:cNvCxnSpPr>
            <a:stCxn id="29" idx="6"/>
            <a:endCxn id="113" idx="2"/>
          </p:cNvCxnSpPr>
          <p:nvPr/>
        </p:nvCxnSpPr>
        <p:spPr>
          <a:xfrm>
            <a:off x="1431943" y="1736812"/>
            <a:ext cx="2118291" cy="25202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ъединител &quot;права стрелка&quot; 38"/>
          <p:cNvCxnSpPr>
            <a:stCxn id="113" idx="2"/>
            <a:endCxn id="33" idx="6"/>
          </p:cNvCxnSpPr>
          <p:nvPr/>
        </p:nvCxnSpPr>
        <p:spPr>
          <a:xfrm flipH="1">
            <a:off x="1431943" y="4257092"/>
            <a:ext cx="2118291" cy="7532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аво съединение 39"/>
          <p:cNvCxnSpPr/>
          <p:nvPr/>
        </p:nvCxnSpPr>
        <p:spPr>
          <a:xfrm>
            <a:off x="1454739" y="944724"/>
            <a:ext cx="2095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аво съединение 41"/>
          <p:cNvCxnSpPr/>
          <p:nvPr/>
        </p:nvCxnSpPr>
        <p:spPr>
          <a:xfrm>
            <a:off x="1445597" y="2675748"/>
            <a:ext cx="2118291" cy="233742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аво съединение 43"/>
          <p:cNvCxnSpPr/>
          <p:nvPr/>
        </p:nvCxnSpPr>
        <p:spPr>
          <a:xfrm>
            <a:off x="1468393" y="947556"/>
            <a:ext cx="209549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4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Овал 27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1" name="Право съединение 10"/>
          <p:cNvCxnSpPr>
            <a:stCxn id="29" idx="6"/>
            <a:endCxn id="111" idx="2"/>
          </p:cNvCxnSpPr>
          <p:nvPr/>
        </p:nvCxnSpPr>
        <p:spPr>
          <a:xfrm>
            <a:off x="1431943" y="1736812"/>
            <a:ext cx="211829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аво съединение 11"/>
          <p:cNvCxnSpPr>
            <a:stCxn id="30" idx="6"/>
            <a:endCxn id="110" idx="2"/>
          </p:cNvCxnSpPr>
          <p:nvPr/>
        </p:nvCxnSpPr>
        <p:spPr>
          <a:xfrm flipV="1">
            <a:off x="1431943" y="1736812"/>
            <a:ext cx="211829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аво съединение 12"/>
          <p:cNvCxnSpPr>
            <a:stCxn id="30" idx="6"/>
            <a:endCxn id="114" idx="2"/>
          </p:cNvCxnSpPr>
          <p:nvPr/>
        </p:nvCxnSpPr>
        <p:spPr>
          <a:xfrm>
            <a:off x="1431943" y="2672916"/>
            <a:ext cx="2118291" cy="233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аво съединение 16"/>
          <p:cNvCxnSpPr>
            <a:stCxn id="33" idx="6"/>
            <a:endCxn id="109" idx="2"/>
          </p:cNvCxnSpPr>
          <p:nvPr/>
        </p:nvCxnSpPr>
        <p:spPr>
          <a:xfrm flipV="1">
            <a:off x="1431943" y="944724"/>
            <a:ext cx="211829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аво съединение 34"/>
          <p:cNvCxnSpPr>
            <a:stCxn id="29" idx="6"/>
            <a:endCxn id="113" idx="2"/>
          </p:cNvCxnSpPr>
          <p:nvPr/>
        </p:nvCxnSpPr>
        <p:spPr>
          <a:xfrm>
            <a:off x="1431943" y="1736812"/>
            <a:ext cx="2118291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Текстово поле 101"/>
          <p:cNvSpPr txBox="1"/>
          <p:nvPr/>
        </p:nvSpPr>
        <p:spPr>
          <a:xfrm>
            <a:off x="4414330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1</a:t>
            </a:r>
          </a:p>
        </p:txBody>
      </p:sp>
      <p:sp>
        <p:nvSpPr>
          <p:cNvPr id="109" name="Овал 108"/>
          <p:cNvSpPr/>
          <p:nvPr/>
        </p:nvSpPr>
        <p:spPr>
          <a:xfrm>
            <a:off x="3550234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0" name="Овал 109"/>
          <p:cNvSpPr/>
          <p:nvPr/>
        </p:nvSpPr>
        <p:spPr>
          <a:xfrm>
            <a:off x="3550234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1" name="Овал 110"/>
          <p:cNvSpPr/>
          <p:nvPr/>
        </p:nvSpPr>
        <p:spPr>
          <a:xfrm>
            <a:off x="3550234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2" name="Овал 111"/>
          <p:cNvSpPr/>
          <p:nvPr/>
        </p:nvSpPr>
        <p:spPr>
          <a:xfrm>
            <a:off x="3550234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3" name="Овал 112"/>
          <p:cNvSpPr/>
          <p:nvPr/>
        </p:nvSpPr>
        <p:spPr>
          <a:xfrm>
            <a:off x="3550234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4" name="Овал 113"/>
          <p:cNvSpPr/>
          <p:nvPr/>
        </p:nvSpPr>
        <p:spPr>
          <a:xfrm>
            <a:off x="3550234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5" name="Овал 114"/>
          <p:cNvSpPr/>
          <p:nvPr/>
        </p:nvSpPr>
        <p:spPr>
          <a:xfrm>
            <a:off x="3550234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6" name="Текстово поле 115"/>
          <p:cNvSpPr txBox="1"/>
          <p:nvPr/>
        </p:nvSpPr>
        <p:spPr>
          <a:xfrm>
            <a:off x="4414330" y="2483604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2</a:t>
            </a:r>
          </a:p>
        </p:txBody>
      </p:sp>
      <p:sp>
        <p:nvSpPr>
          <p:cNvPr id="117" name="Текстово поле 116"/>
          <p:cNvSpPr txBox="1"/>
          <p:nvPr/>
        </p:nvSpPr>
        <p:spPr>
          <a:xfrm>
            <a:off x="4414330" y="407464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6</a:t>
            </a:r>
          </a:p>
        </p:txBody>
      </p:sp>
      <p:sp>
        <p:nvSpPr>
          <p:cNvPr id="118" name="Текстово поле 117"/>
          <p:cNvSpPr txBox="1"/>
          <p:nvPr/>
        </p:nvSpPr>
        <p:spPr>
          <a:xfrm>
            <a:off x="4414330" y="482567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3</a:t>
            </a:r>
          </a:p>
        </p:txBody>
      </p:sp>
      <p:cxnSp>
        <p:nvCxnSpPr>
          <p:cNvPr id="124" name="Право съединение 123"/>
          <p:cNvCxnSpPr>
            <a:stCxn id="33" idx="6"/>
            <a:endCxn id="113" idx="2"/>
          </p:cNvCxnSpPr>
          <p:nvPr/>
        </p:nvCxnSpPr>
        <p:spPr>
          <a:xfrm flipV="1">
            <a:off x="1431943" y="4257092"/>
            <a:ext cx="2118291" cy="75325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аво съединение 126"/>
          <p:cNvCxnSpPr>
            <a:stCxn id="33" idx="6"/>
            <a:endCxn id="114" idx="2"/>
          </p:cNvCxnSpPr>
          <p:nvPr/>
        </p:nvCxnSpPr>
        <p:spPr>
          <a:xfrm>
            <a:off x="1431943" y="5010344"/>
            <a:ext cx="2118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аво съединение 36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ъединител &quot;права стрелка&quot; 8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ъединител &quot;права стрелка&quot; 35"/>
          <p:cNvCxnSpPr>
            <a:stCxn id="111" idx="2"/>
            <a:endCxn id="29" idx="6"/>
          </p:cNvCxnSpPr>
          <p:nvPr/>
        </p:nvCxnSpPr>
        <p:spPr>
          <a:xfrm flipH="1" flipV="1">
            <a:off x="1431943" y="1736812"/>
            <a:ext cx="2118291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Текстово поле 1"/>
          <p:cNvSpPr txBox="1"/>
          <p:nvPr/>
        </p:nvSpPr>
        <p:spPr>
          <a:xfrm>
            <a:off x="5220072" y="944724"/>
            <a:ext cx="1138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5 -&gt; 10 (2)</a:t>
            </a:r>
          </a:p>
          <a:p>
            <a:r>
              <a:rPr lang="bg-BG" dirty="0" smtClean="0"/>
              <a:t>2 -&gt; 12 (6)</a:t>
            </a:r>
          </a:p>
          <a:p>
            <a:r>
              <a:rPr lang="bg-BG" dirty="0" smtClean="0"/>
              <a:t>6 -&gt; 13 (3)</a:t>
            </a:r>
          </a:p>
        </p:txBody>
      </p:sp>
      <p:cxnSp>
        <p:nvCxnSpPr>
          <p:cNvPr id="38" name="Съединител &quot;права стрелка&quot; 37"/>
          <p:cNvCxnSpPr>
            <a:stCxn id="29" idx="6"/>
            <a:endCxn id="113" idx="2"/>
          </p:cNvCxnSpPr>
          <p:nvPr/>
        </p:nvCxnSpPr>
        <p:spPr>
          <a:xfrm>
            <a:off x="1431943" y="1736812"/>
            <a:ext cx="2118291" cy="25202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ъединител &quot;права стрелка&quot; 38"/>
          <p:cNvCxnSpPr>
            <a:stCxn id="113" idx="2"/>
            <a:endCxn id="33" idx="6"/>
          </p:cNvCxnSpPr>
          <p:nvPr/>
        </p:nvCxnSpPr>
        <p:spPr>
          <a:xfrm flipH="1">
            <a:off x="1431943" y="4257092"/>
            <a:ext cx="2118291" cy="7532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ъединител &quot;права стрелка&quot; 39"/>
          <p:cNvCxnSpPr>
            <a:stCxn id="33" idx="6"/>
            <a:endCxn id="114" idx="2"/>
          </p:cNvCxnSpPr>
          <p:nvPr/>
        </p:nvCxnSpPr>
        <p:spPr>
          <a:xfrm>
            <a:off x="1431943" y="5010344"/>
            <a:ext cx="211829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аво съединение 40"/>
          <p:cNvCxnSpPr/>
          <p:nvPr/>
        </p:nvCxnSpPr>
        <p:spPr>
          <a:xfrm>
            <a:off x="1454739" y="944724"/>
            <a:ext cx="2095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аво съединение 42"/>
          <p:cNvCxnSpPr/>
          <p:nvPr/>
        </p:nvCxnSpPr>
        <p:spPr>
          <a:xfrm>
            <a:off x="1445597" y="2675748"/>
            <a:ext cx="2118291" cy="233742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аво съединение 44"/>
          <p:cNvCxnSpPr/>
          <p:nvPr/>
        </p:nvCxnSpPr>
        <p:spPr>
          <a:xfrm>
            <a:off x="1468393" y="947556"/>
            <a:ext cx="209549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70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Овал 27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1" name="Право съединение 10"/>
          <p:cNvCxnSpPr>
            <a:stCxn id="29" idx="6"/>
            <a:endCxn id="111" idx="2"/>
          </p:cNvCxnSpPr>
          <p:nvPr/>
        </p:nvCxnSpPr>
        <p:spPr>
          <a:xfrm>
            <a:off x="1431943" y="1736812"/>
            <a:ext cx="211829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аво съединение 11"/>
          <p:cNvCxnSpPr>
            <a:stCxn id="30" idx="6"/>
            <a:endCxn id="110" idx="2"/>
          </p:cNvCxnSpPr>
          <p:nvPr/>
        </p:nvCxnSpPr>
        <p:spPr>
          <a:xfrm flipV="1">
            <a:off x="1431943" y="1736812"/>
            <a:ext cx="211829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аво съединение 12"/>
          <p:cNvCxnSpPr>
            <a:stCxn id="30" idx="6"/>
            <a:endCxn id="114" idx="2"/>
          </p:cNvCxnSpPr>
          <p:nvPr/>
        </p:nvCxnSpPr>
        <p:spPr>
          <a:xfrm>
            <a:off x="1431943" y="2672916"/>
            <a:ext cx="2118291" cy="233742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аво съединение 16"/>
          <p:cNvCxnSpPr>
            <a:stCxn id="33" idx="6"/>
            <a:endCxn id="109" idx="2"/>
          </p:cNvCxnSpPr>
          <p:nvPr/>
        </p:nvCxnSpPr>
        <p:spPr>
          <a:xfrm flipV="1">
            <a:off x="1431943" y="944724"/>
            <a:ext cx="211829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аво съединение 34"/>
          <p:cNvCxnSpPr>
            <a:stCxn id="29" idx="6"/>
            <a:endCxn id="113" idx="2"/>
          </p:cNvCxnSpPr>
          <p:nvPr/>
        </p:nvCxnSpPr>
        <p:spPr>
          <a:xfrm>
            <a:off x="1431943" y="1736812"/>
            <a:ext cx="2118291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Текстово поле 101"/>
          <p:cNvSpPr txBox="1"/>
          <p:nvPr/>
        </p:nvSpPr>
        <p:spPr>
          <a:xfrm>
            <a:off x="4414330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1</a:t>
            </a:r>
            <a:endParaRPr lang="bg-BG" dirty="0"/>
          </a:p>
        </p:txBody>
      </p:sp>
      <p:sp>
        <p:nvSpPr>
          <p:cNvPr id="109" name="Овал 108"/>
          <p:cNvSpPr/>
          <p:nvPr/>
        </p:nvSpPr>
        <p:spPr>
          <a:xfrm>
            <a:off x="3550234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0" name="Овал 109"/>
          <p:cNvSpPr/>
          <p:nvPr/>
        </p:nvSpPr>
        <p:spPr>
          <a:xfrm>
            <a:off x="3550234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1" name="Овал 110"/>
          <p:cNvSpPr/>
          <p:nvPr/>
        </p:nvSpPr>
        <p:spPr>
          <a:xfrm>
            <a:off x="3550234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2" name="Овал 111"/>
          <p:cNvSpPr/>
          <p:nvPr/>
        </p:nvSpPr>
        <p:spPr>
          <a:xfrm>
            <a:off x="3550234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3" name="Овал 112"/>
          <p:cNvSpPr/>
          <p:nvPr/>
        </p:nvSpPr>
        <p:spPr>
          <a:xfrm>
            <a:off x="3550234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4" name="Овал 113"/>
          <p:cNvSpPr/>
          <p:nvPr/>
        </p:nvSpPr>
        <p:spPr>
          <a:xfrm>
            <a:off x="3550234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5" name="Овал 114"/>
          <p:cNvSpPr/>
          <p:nvPr/>
        </p:nvSpPr>
        <p:spPr>
          <a:xfrm>
            <a:off x="3550234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6" name="Текстово поле 115"/>
          <p:cNvSpPr txBox="1"/>
          <p:nvPr/>
        </p:nvSpPr>
        <p:spPr>
          <a:xfrm>
            <a:off x="4414330" y="2483604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2</a:t>
            </a:r>
          </a:p>
        </p:txBody>
      </p:sp>
      <p:sp>
        <p:nvSpPr>
          <p:cNvPr id="117" name="Текстово поле 116"/>
          <p:cNvSpPr txBox="1"/>
          <p:nvPr/>
        </p:nvSpPr>
        <p:spPr>
          <a:xfrm>
            <a:off x="4414330" y="407464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6</a:t>
            </a:r>
          </a:p>
        </p:txBody>
      </p:sp>
      <p:sp>
        <p:nvSpPr>
          <p:cNvPr id="118" name="Текстово поле 117"/>
          <p:cNvSpPr txBox="1"/>
          <p:nvPr/>
        </p:nvSpPr>
        <p:spPr>
          <a:xfrm>
            <a:off x="4414330" y="482567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3</a:t>
            </a:r>
          </a:p>
        </p:txBody>
      </p:sp>
      <p:cxnSp>
        <p:nvCxnSpPr>
          <p:cNvPr id="124" name="Право съединение 123"/>
          <p:cNvCxnSpPr>
            <a:stCxn id="33" idx="6"/>
            <a:endCxn id="113" idx="2"/>
          </p:cNvCxnSpPr>
          <p:nvPr/>
        </p:nvCxnSpPr>
        <p:spPr>
          <a:xfrm flipV="1">
            <a:off x="1431943" y="4257092"/>
            <a:ext cx="2118291" cy="75325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аво съединение 126"/>
          <p:cNvCxnSpPr>
            <a:stCxn id="33" idx="6"/>
            <a:endCxn id="114" idx="2"/>
          </p:cNvCxnSpPr>
          <p:nvPr/>
        </p:nvCxnSpPr>
        <p:spPr>
          <a:xfrm>
            <a:off x="1431943" y="5010344"/>
            <a:ext cx="2118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аво съединение 36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ъединител &quot;права стрелка&quot; 8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ъединител &quot;права стрелка&quot; 35"/>
          <p:cNvCxnSpPr>
            <a:stCxn id="111" idx="2"/>
            <a:endCxn id="29" idx="6"/>
          </p:cNvCxnSpPr>
          <p:nvPr/>
        </p:nvCxnSpPr>
        <p:spPr>
          <a:xfrm flipH="1" flipV="1">
            <a:off x="1431943" y="1736812"/>
            <a:ext cx="2118291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Текстово поле 1"/>
          <p:cNvSpPr txBox="1"/>
          <p:nvPr/>
        </p:nvSpPr>
        <p:spPr>
          <a:xfrm>
            <a:off x="5220072" y="944724"/>
            <a:ext cx="1138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5 -&gt; 10 (2)</a:t>
            </a:r>
          </a:p>
          <a:p>
            <a:r>
              <a:rPr lang="bg-BG" dirty="0" smtClean="0"/>
              <a:t>2 -&gt; 12 (6)</a:t>
            </a:r>
          </a:p>
          <a:p>
            <a:r>
              <a:rPr lang="bg-BG" dirty="0" smtClean="0"/>
              <a:t>6 -&gt; 13 (3)</a:t>
            </a:r>
          </a:p>
          <a:p>
            <a:r>
              <a:rPr lang="bg-BG" dirty="0" smtClean="0"/>
              <a:t>3 -&gt; 9 (0)</a:t>
            </a:r>
          </a:p>
        </p:txBody>
      </p:sp>
      <p:cxnSp>
        <p:nvCxnSpPr>
          <p:cNvPr id="38" name="Съединител &quot;права стрелка&quot; 37"/>
          <p:cNvCxnSpPr>
            <a:stCxn id="29" idx="6"/>
            <a:endCxn id="113" idx="2"/>
          </p:cNvCxnSpPr>
          <p:nvPr/>
        </p:nvCxnSpPr>
        <p:spPr>
          <a:xfrm>
            <a:off x="1431943" y="1736812"/>
            <a:ext cx="2118291" cy="25202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ъединител &quot;права стрелка&quot; 38"/>
          <p:cNvCxnSpPr>
            <a:stCxn id="113" idx="2"/>
            <a:endCxn id="33" idx="6"/>
          </p:cNvCxnSpPr>
          <p:nvPr/>
        </p:nvCxnSpPr>
        <p:spPr>
          <a:xfrm flipH="1">
            <a:off x="1431943" y="4257092"/>
            <a:ext cx="2118291" cy="7532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ъединител &quot;права стрелка&quot; 39"/>
          <p:cNvCxnSpPr>
            <a:stCxn id="33" idx="6"/>
            <a:endCxn id="114" idx="2"/>
          </p:cNvCxnSpPr>
          <p:nvPr/>
        </p:nvCxnSpPr>
        <p:spPr>
          <a:xfrm>
            <a:off x="1431943" y="5010344"/>
            <a:ext cx="211829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ъединител &quot;права стрелка&quot; 40"/>
          <p:cNvCxnSpPr>
            <a:stCxn id="114" idx="2"/>
            <a:endCxn id="30" idx="6"/>
          </p:cNvCxnSpPr>
          <p:nvPr/>
        </p:nvCxnSpPr>
        <p:spPr>
          <a:xfrm flipH="1" flipV="1">
            <a:off x="1431943" y="2672916"/>
            <a:ext cx="2118291" cy="23374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аво съединение 41"/>
          <p:cNvCxnSpPr/>
          <p:nvPr/>
        </p:nvCxnSpPr>
        <p:spPr>
          <a:xfrm>
            <a:off x="1454739" y="944724"/>
            <a:ext cx="2095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аво съединение 45"/>
          <p:cNvCxnSpPr/>
          <p:nvPr/>
        </p:nvCxnSpPr>
        <p:spPr>
          <a:xfrm>
            <a:off x="1468393" y="947556"/>
            <a:ext cx="209549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44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Овал 27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1" name="Право съединение 10"/>
          <p:cNvCxnSpPr>
            <a:stCxn id="29" idx="6"/>
            <a:endCxn id="111" idx="2"/>
          </p:cNvCxnSpPr>
          <p:nvPr/>
        </p:nvCxnSpPr>
        <p:spPr>
          <a:xfrm>
            <a:off x="1431943" y="1736812"/>
            <a:ext cx="211829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аво съединение 11"/>
          <p:cNvCxnSpPr>
            <a:stCxn id="30" idx="6"/>
            <a:endCxn id="110" idx="2"/>
          </p:cNvCxnSpPr>
          <p:nvPr/>
        </p:nvCxnSpPr>
        <p:spPr>
          <a:xfrm flipV="1">
            <a:off x="1431943" y="1736812"/>
            <a:ext cx="211829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аво съединение 12"/>
          <p:cNvCxnSpPr>
            <a:stCxn id="30" idx="6"/>
            <a:endCxn id="114" idx="2"/>
          </p:cNvCxnSpPr>
          <p:nvPr/>
        </p:nvCxnSpPr>
        <p:spPr>
          <a:xfrm>
            <a:off x="1431943" y="2672916"/>
            <a:ext cx="2118291" cy="233742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аво съединение 16"/>
          <p:cNvCxnSpPr>
            <a:stCxn id="33" idx="6"/>
            <a:endCxn id="109" idx="2"/>
          </p:cNvCxnSpPr>
          <p:nvPr/>
        </p:nvCxnSpPr>
        <p:spPr>
          <a:xfrm flipV="1">
            <a:off x="1431943" y="944724"/>
            <a:ext cx="211829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аво съединение 34"/>
          <p:cNvCxnSpPr>
            <a:stCxn id="29" idx="6"/>
            <a:endCxn id="113" idx="2"/>
          </p:cNvCxnSpPr>
          <p:nvPr/>
        </p:nvCxnSpPr>
        <p:spPr>
          <a:xfrm>
            <a:off x="1431943" y="1736812"/>
            <a:ext cx="2118291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Текстово поле 101"/>
          <p:cNvSpPr txBox="1"/>
          <p:nvPr/>
        </p:nvSpPr>
        <p:spPr>
          <a:xfrm>
            <a:off x="4414330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1</a:t>
            </a:r>
            <a:endParaRPr lang="bg-BG" dirty="0"/>
          </a:p>
        </p:txBody>
      </p:sp>
      <p:sp>
        <p:nvSpPr>
          <p:cNvPr id="109" name="Овал 108"/>
          <p:cNvSpPr/>
          <p:nvPr/>
        </p:nvSpPr>
        <p:spPr>
          <a:xfrm>
            <a:off x="3550234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0" name="Овал 109"/>
          <p:cNvSpPr/>
          <p:nvPr/>
        </p:nvSpPr>
        <p:spPr>
          <a:xfrm>
            <a:off x="3550234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1" name="Овал 110"/>
          <p:cNvSpPr/>
          <p:nvPr/>
        </p:nvSpPr>
        <p:spPr>
          <a:xfrm>
            <a:off x="3550234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2" name="Овал 111"/>
          <p:cNvSpPr/>
          <p:nvPr/>
        </p:nvSpPr>
        <p:spPr>
          <a:xfrm>
            <a:off x="3550234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3" name="Овал 112"/>
          <p:cNvSpPr/>
          <p:nvPr/>
        </p:nvSpPr>
        <p:spPr>
          <a:xfrm>
            <a:off x="3550234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4" name="Овал 113"/>
          <p:cNvSpPr/>
          <p:nvPr/>
        </p:nvSpPr>
        <p:spPr>
          <a:xfrm>
            <a:off x="3550234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5" name="Овал 114"/>
          <p:cNvSpPr/>
          <p:nvPr/>
        </p:nvSpPr>
        <p:spPr>
          <a:xfrm>
            <a:off x="3550234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6" name="Текстово поле 115"/>
          <p:cNvSpPr txBox="1"/>
          <p:nvPr/>
        </p:nvSpPr>
        <p:spPr>
          <a:xfrm>
            <a:off x="4414330" y="2483604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2</a:t>
            </a:r>
          </a:p>
        </p:txBody>
      </p:sp>
      <p:sp>
        <p:nvSpPr>
          <p:cNvPr id="117" name="Текстово поле 116"/>
          <p:cNvSpPr txBox="1"/>
          <p:nvPr/>
        </p:nvSpPr>
        <p:spPr>
          <a:xfrm>
            <a:off x="4414330" y="407464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6</a:t>
            </a:r>
          </a:p>
        </p:txBody>
      </p:sp>
      <p:sp>
        <p:nvSpPr>
          <p:cNvPr id="118" name="Текстово поле 117"/>
          <p:cNvSpPr txBox="1"/>
          <p:nvPr/>
        </p:nvSpPr>
        <p:spPr>
          <a:xfrm>
            <a:off x="4414330" y="482567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3</a:t>
            </a:r>
          </a:p>
        </p:txBody>
      </p:sp>
      <p:cxnSp>
        <p:nvCxnSpPr>
          <p:cNvPr id="124" name="Право съединение 123"/>
          <p:cNvCxnSpPr>
            <a:stCxn id="33" idx="6"/>
            <a:endCxn id="113" idx="2"/>
          </p:cNvCxnSpPr>
          <p:nvPr/>
        </p:nvCxnSpPr>
        <p:spPr>
          <a:xfrm flipV="1">
            <a:off x="1431943" y="4257092"/>
            <a:ext cx="2118291" cy="75325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аво съединение 126"/>
          <p:cNvCxnSpPr>
            <a:stCxn id="33" idx="6"/>
            <a:endCxn id="114" idx="2"/>
          </p:cNvCxnSpPr>
          <p:nvPr/>
        </p:nvCxnSpPr>
        <p:spPr>
          <a:xfrm>
            <a:off x="1431943" y="5010344"/>
            <a:ext cx="2118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аво съединение 36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ъединител &quot;права стрелка&quot; 8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ъединител &quot;права стрелка&quot; 35"/>
          <p:cNvCxnSpPr>
            <a:stCxn id="111" idx="2"/>
            <a:endCxn id="29" idx="6"/>
          </p:cNvCxnSpPr>
          <p:nvPr/>
        </p:nvCxnSpPr>
        <p:spPr>
          <a:xfrm flipH="1" flipV="1">
            <a:off x="1431943" y="1736812"/>
            <a:ext cx="2118291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Текстово поле 1"/>
          <p:cNvSpPr txBox="1"/>
          <p:nvPr/>
        </p:nvSpPr>
        <p:spPr>
          <a:xfrm>
            <a:off x="5220072" y="944724"/>
            <a:ext cx="1138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5 -&gt; 10 (2)</a:t>
            </a:r>
          </a:p>
          <a:p>
            <a:r>
              <a:rPr lang="bg-BG" dirty="0" smtClean="0"/>
              <a:t>2 -&gt; 12 (6)</a:t>
            </a:r>
          </a:p>
          <a:p>
            <a:r>
              <a:rPr lang="bg-BG" dirty="0" smtClean="0"/>
              <a:t>6 -&gt; 13 (3)</a:t>
            </a:r>
          </a:p>
          <a:p>
            <a:r>
              <a:rPr lang="bg-BG" dirty="0" smtClean="0"/>
              <a:t>3 -&gt; 9 (0)</a:t>
            </a:r>
          </a:p>
        </p:txBody>
      </p:sp>
      <p:cxnSp>
        <p:nvCxnSpPr>
          <p:cNvPr id="38" name="Съединител &quot;права стрелка&quot; 37"/>
          <p:cNvCxnSpPr>
            <a:stCxn id="29" idx="6"/>
            <a:endCxn id="113" idx="2"/>
          </p:cNvCxnSpPr>
          <p:nvPr/>
        </p:nvCxnSpPr>
        <p:spPr>
          <a:xfrm>
            <a:off x="1431943" y="1736812"/>
            <a:ext cx="2118291" cy="25202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ъединител &quot;права стрелка&quot; 38"/>
          <p:cNvCxnSpPr>
            <a:stCxn id="113" idx="2"/>
            <a:endCxn id="33" idx="6"/>
          </p:cNvCxnSpPr>
          <p:nvPr/>
        </p:nvCxnSpPr>
        <p:spPr>
          <a:xfrm flipH="1">
            <a:off x="1431943" y="4257092"/>
            <a:ext cx="2118291" cy="7532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ъединител &quot;права стрелка&quot; 39"/>
          <p:cNvCxnSpPr>
            <a:stCxn id="33" idx="6"/>
            <a:endCxn id="114" idx="2"/>
          </p:cNvCxnSpPr>
          <p:nvPr/>
        </p:nvCxnSpPr>
        <p:spPr>
          <a:xfrm>
            <a:off x="1431943" y="5010344"/>
            <a:ext cx="211829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ъединител &quot;права стрелка&quot; 40"/>
          <p:cNvCxnSpPr>
            <a:stCxn id="114" idx="2"/>
            <a:endCxn id="30" idx="6"/>
          </p:cNvCxnSpPr>
          <p:nvPr/>
        </p:nvCxnSpPr>
        <p:spPr>
          <a:xfrm flipH="1" flipV="1">
            <a:off x="1431943" y="2672916"/>
            <a:ext cx="2118291" cy="23374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ъединител &quot;права стрелка&quot; 41"/>
          <p:cNvCxnSpPr>
            <a:stCxn id="30" idx="6"/>
            <a:endCxn id="110" idx="2"/>
          </p:cNvCxnSpPr>
          <p:nvPr/>
        </p:nvCxnSpPr>
        <p:spPr>
          <a:xfrm flipV="1">
            <a:off x="1431943" y="1736812"/>
            <a:ext cx="2118291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Текстово поле 5"/>
          <p:cNvSpPr txBox="1"/>
          <p:nvPr/>
        </p:nvSpPr>
        <p:spPr>
          <a:xfrm>
            <a:off x="5220073" y="2668270"/>
            <a:ext cx="2880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9 не идва от никой – намерихме свободен връх!</a:t>
            </a:r>
          </a:p>
        </p:txBody>
      </p:sp>
      <p:cxnSp>
        <p:nvCxnSpPr>
          <p:cNvPr id="43" name="Право съединение 42"/>
          <p:cNvCxnSpPr/>
          <p:nvPr/>
        </p:nvCxnSpPr>
        <p:spPr>
          <a:xfrm>
            <a:off x="1454739" y="944724"/>
            <a:ext cx="2095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аво съединение 50"/>
          <p:cNvCxnSpPr/>
          <p:nvPr/>
        </p:nvCxnSpPr>
        <p:spPr>
          <a:xfrm>
            <a:off x="1468393" y="947556"/>
            <a:ext cx="209549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2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Овал 27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1" name="Право съединение 10"/>
          <p:cNvCxnSpPr>
            <a:stCxn id="29" idx="6"/>
            <a:endCxn id="111" idx="2"/>
          </p:cNvCxnSpPr>
          <p:nvPr/>
        </p:nvCxnSpPr>
        <p:spPr>
          <a:xfrm>
            <a:off x="1431943" y="1736812"/>
            <a:ext cx="211829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аво съединение 11"/>
          <p:cNvCxnSpPr>
            <a:stCxn id="30" idx="6"/>
            <a:endCxn id="110" idx="2"/>
          </p:cNvCxnSpPr>
          <p:nvPr/>
        </p:nvCxnSpPr>
        <p:spPr>
          <a:xfrm flipV="1">
            <a:off x="1431943" y="1736812"/>
            <a:ext cx="211829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аво съединение 12"/>
          <p:cNvCxnSpPr>
            <a:stCxn id="30" idx="6"/>
            <a:endCxn id="114" idx="2"/>
          </p:cNvCxnSpPr>
          <p:nvPr/>
        </p:nvCxnSpPr>
        <p:spPr>
          <a:xfrm>
            <a:off x="1431943" y="2672916"/>
            <a:ext cx="2118291" cy="233742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аво съединение 16"/>
          <p:cNvCxnSpPr>
            <a:stCxn id="33" idx="6"/>
            <a:endCxn id="109" idx="2"/>
          </p:cNvCxnSpPr>
          <p:nvPr/>
        </p:nvCxnSpPr>
        <p:spPr>
          <a:xfrm flipV="1">
            <a:off x="1431943" y="944724"/>
            <a:ext cx="211829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аво съединение 34"/>
          <p:cNvCxnSpPr>
            <a:stCxn id="29" idx="6"/>
            <a:endCxn id="113" idx="2"/>
          </p:cNvCxnSpPr>
          <p:nvPr/>
        </p:nvCxnSpPr>
        <p:spPr>
          <a:xfrm>
            <a:off x="1431943" y="1736812"/>
            <a:ext cx="2118291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Текстово поле 101"/>
          <p:cNvSpPr txBox="1"/>
          <p:nvPr/>
        </p:nvSpPr>
        <p:spPr>
          <a:xfrm>
            <a:off x="4414330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1</a:t>
            </a:r>
            <a:endParaRPr lang="bg-BG" dirty="0"/>
          </a:p>
        </p:txBody>
      </p:sp>
      <p:sp>
        <p:nvSpPr>
          <p:cNvPr id="109" name="Овал 108"/>
          <p:cNvSpPr/>
          <p:nvPr/>
        </p:nvSpPr>
        <p:spPr>
          <a:xfrm>
            <a:off x="3550234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0" name="Овал 109"/>
          <p:cNvSpPr/>
          <p:nvPr/>
        </p:nvSpPr>
        <p:spPr>
          <a:xfrm>
            <a:off x="3550234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1" name="Овал 110"/>
          <p:cNvSpPr/>
          <p:nvPr/>
        </p:nvSpPr>
        <p:spPr>
          <a:xfrm>
            <a:off x="3550234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2" name="Овал 111"/>
          <p:cNvSpPr/>
          <p:nvPr/>
        </p:nvSpPr>
        <p:spPr>
          <a:xfrm>
            <a:off x="3550234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3" name="Овал 112"/>
          <p:cNvSpPr/>
          <p:nvPr/>
        </p:nvSpPr>
        <p:spPr>
          <a:xfrm>
            <a:off x="3550234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4" name="Овал 113"/>
          <p:cNvSpPr/>
          <p:nvPr/>
        </p:nvSpPr>
        <p:spPr>
          <a:xfrm>
            <a:off x="3550234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5" name="Овал 114"/>
          <p:cNvSpPr/>
          <p:nvPr/>
        </p:nvSpPr>
        <p:spPr>
          <a:xfrm>
            <a:off x="3550234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6" name="Текстово поле 115"/>
          <p:cNvSpPr txBox="1"/>
          <p:nvPr/>
        </p:nvSpPr>
        <p:spPr>
          <a:xfrm>
            <a:off x="4414330" y="2483604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2</a:t>
            </a:r>
          </a:p>
        </p:txBody>
      </p:sp>
      <p:sp>
        <p:nvSpPr>
          <p:cNvPr id="117" name="Текстово поле 116"/>
          <p:cNvSpPr txBox="1"/>
          <p:nvPr/>
        </p:nvSpPr>
        <p:spPr>
          <a:xfrm>
            <a:off x="4414330" y="407464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6</a:t>
            </a:r>
          </a:p>
        </p:txBody>
      </p:sp>
      <p:sp>
        <p:nvSpPr>
          <p:cNvPr id="118" name="Текстово поле 117"/>
          <p:cNvSpPr txBox="1"/>
          <p:nvPr/>
        </p:nvSpPr>
        <p:spPr>
          <a:xfrm>
            <a:off x="4414330" y="482567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3</a:t>
            </a:r>
          </a:p>
        </p:txBody>
      </p:sp>
      <p:cxnSp>
        <p:nvCxnSpPr>
          <p:cNvPr id="124" name="Право съединение 123"/>
          <p:cNvCxnSpPr>
            <a:stCxn id="33" idx="6"/>
            <a:endCxn id="113" idx="2"/>
          </p:cNvCxnSpPr>
          <p:nvPr/>
        </p:nvCxnSpPr>
        <p:spPr>
          <a:xfrm flipV="1">
            <a:off x="1431943" y="4257092"/>
            <a:ext cx="2118291" cy="75325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аво съединение 126"/>
          <p:cNvCxnSpPr>
            <a:stCxn id="33" idx="6"/>
            <a:endCxn id="114" idx="2"/>
          </p:cNvCxnSpPr>
          <p:nvPr/>
        </p:nvCxnSpPr>
        <p:spPr>
          <a:xfrm>
            <a:off x="1431943" y="5010344"/>
            <a:ext cx="2118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аво съединение 36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ъединител &quot;права стрелка&quot; 8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ъединител &quot;права стрелка&quot; 35"/>
          <p:cNvCxnSpPr>
            <a:stCxn id="111" idx="2"/>
            <a:endCxn id="29" idx="6"/>
          </p:cNvCxnSpPr>
          <p:nvPr/>
        </p:nvCxnSpPr>
        <p:spPr>
          <a:xfrm flipH="1" flipV="1">
            <a:off x="1431943" y="1736812"/>
            <a:ext cx="2118291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Текстово поле 1"/>
          <p:cNvSpPr txBox="1"/>
          <p:nvPr/>
        </p:nvSpPr>
        <p:spPr>
          <a:xfrm>
            <a:off x="5220072" y="944724"/>
            <a:ext cx="1138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5 -&gt; 10 (2)</a:t>
            </a:r>
          </a:p>
          <a:p>
            <a:r>
              <a:rPr lang="bg-BG" dirty="0" smtClean="0"/>
              <a:t>2 -&gt; 12 (6)</a:t>
            </a:r>
          </a:p>
          <a:p>
            <a:r>
              <a:rPr lang="bg-BG" dirty="0" smtClean="0"/>
              <a:t>6 -&gt; 13 (3)</a:t>
            </a:r>
          </a:p>
          <a:p>
            <a:r>
              <a:rPr lang="bg-BG" dirty="0" smtClean="0"/>
              <a:t>3 -&gt; 9 (0)</a:t>
            </a:r>
          </a:p>
        </p:txBody>
      </p:sp>
      <p:cxnSp>
        <p:nvCxnSpPr>
          <p:cNvPr id="38" name="Съединител &quot;права стрелка&quot; 37"/>
          <p:cNvCxnSpPr>
            <a:stCxn id="29" idx="6"/>
            <a:endCxn id="113" idx="2"/>
          </p:cNvCxnSpPr>
          <p:nvPr/>
        </p:nvCxnSpPr>
        <p:spPr>
          <a:xfrm>
            <a:off x="1431943" y="1736812"/>
            <a:ext cx="2118291" cy="25202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ъединител &quot;права стрелка&quot; 38"/>
          <p:cNvCxnSpPr>
            <a:stCxn id="113" idx="2"/>
            <a:endCxn id="33" idx="6"/>
          </p:cNvCxnSpPr>
          <p:nvPr/>
        </p:nvCxnSpPr>
        <p:spPr>
          <a:xfrm flipH="1">
            <a:off x="1431943" y="4257092"/>
            <a:ext cx="2118291" cy="7532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ъединител &quot;права стрелка&quot; 39"/>
          <p:cNvCxnSpPr>
            <a:stCxn id="33" idx="6"/>
            <a:endCxn id="114" idx="2"/>
          </p:cNvCxnSpPr>
          <p:nvPr/>
        </p:nvCxnSpPr>
        <p:spPr>
          <a:xfrm>
            <a:off x="1431943" y="5010344"/>
            <a:ext cx="211829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ъединител &quot;права стрелка&quot; 40"/>
          <p:cNvCxnSpPr>
            <a:stCxn id="114" idx="2"/>
            <a:endCxn id="30" idx="6"/>
          </p:cNvCxnSpPr>
          <p:nvPr/>
        </p:nvCxnSpPr>
        <p:spPr>
          <a:xfrm flipH="1" flipV="1">
            <a:off x="1431943" y="2672916"/>
            <a:ext cx="2118291" cy="23374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ъединител &quot;права стрелка&quot; 41"/>
          <p:cNvCxnSpPr>
            <a:stCxn id="30" idx="6"/>
            <a:endCxn id="110" idx="2"/>
          </p:cNvCxnSpPr>
          <p:nvPr/>
        </p:nvCxnSpPr>
        <p:spPr>
          <a:xfrm flipV="1">
            <a:off x="1431943" y="1736812"/>
            <a:ext cx="2118291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Текстово поле 5"/>
          <p:cNvSpPr txBox="1"/>
          <p:nvPr/>
        </p:nvSpPr>
        <p:spPr>
          <a:xfrm>
            <a:off x="5220072" y="2668270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Отзад-напред променяме на върховете в десния дял кой откъде идва.</a:t>
            </a:r>
          </a:p>
        </p:txBody>
      </p:sp>
      <p:cxnSp>
        <p:nvCxnSpPr>
          <p:cNvPr id="44" name="Право съединение 43"/>
          <p:cNvCxnSpPr/>
          <p:nvPr/>
        </p:nvCxnSpPr>
        <p:spPr>
          <a:xfrm>
            <a:off x="1454739" y="944724"/>
            <a:ext cx="2095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аво съединение 46"/>
          <p:cNvCxnSpPr/>
          <p:nvPr/>
        </p:nvCxnSpPr>
        <p:spPr>
          <a:xfrm>
            <a:off x="1468393" y="947556"/>
            <a:ext cx="209549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84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Овал 27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1" name="Право съединение 10"/>
          <p:cNvCxnSpPr>
            <a:stCxn id="29" idx="6"/>
            <a:endCxn id="111" idx="2"/>
          </p:cNvCxnSpPr>
          <p:nvPr/>
        </p:nvCxnSpPr>
        <p:spPr>
          <a:xfrm>
            <a:off x="1431943" y="1736812"/>
            <a:ext cx="211829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аво съединение 11"/>
          <p:cNvCxnSpPr>
            <a:stCxn id="30" idx="6"/>
            <a:endCxn id="110" idx="2"/>
          </p:cNvCxnSpPr>
          <p:nvPr/>
        </p:nvCxnSpPr>
        <p:spPr>
          <a:xfrm flipV="1">
            <a:off x="1431943" y="1736812"/>
            <a:ext cx="2118291" cy="93610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аво съединение 12"/>
          <p:cNvCxnSpPr>
            <a:stCxn id="30" idx="6"/>
            <a:endCxn id="114" idx="2"/>
          </p:cNvCxnSpPr>
          <p:nvPr/>
        </p:nvCxnSpPr>
        <p:spPr>
          <a:xfrm>
            <a:off x="1431943" y="2672916"/>
            <a:ext cx="2118291" cy="233742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аво съединение 16"/>
          <p:cNvCxnSpPr>
            <a:stCxn id="33" idx="6"/>
            <a:endCxn id="109" idx="2"/>
          </p:cNvCxnSpPr>
          <p:nvPr/>
        </p:nvCxnSpPr>
        <p:spPr>
          <a:xfrm flipV="1">
            <a:off x="1431943" y="944724"/>
            <a:ext cx="211829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аво съединение 34"/>
          <p:cNvCxnSpPr>
            <a:stCxn id="29" idx="6"/>
            <a:endCxn id="113" idx="2"/>
          </p:cNvCxnSpPr>
          <p:nvPr/>
        </p:nvCxnSpPr>
        <p:spPr>
          <a:xfrm>
            <a:off x="1431943" y="1736812"/>
            <a:ext cx="2118291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Текстово поле 101"/>
          <p:cNvSpPr txBox="1"/>
          <p:nvPr/>
        </p:nvSpPr>
        <p:spPr>
          <a:xfrm>
            <a:off x="4414330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1</a:t>
            </a:r>
            <a:endParaRPr lang="bg-BG" dirty="0"/>
          </a:p>
        </p:txBody>
      </p:sp>
      <p:sp>
        <p:nvSpPr>
          <p:cNvPr id="109" name="Овал 108"/>
          <p:cNvSpPr/>
          <p:nvPr/>
        </p:nvSpPr>
        <p:spPr>
          <a:xfrm>
            <a:off x="3550234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0" name="Овал 109"/>
          <p:cNvSpPr/>
          <p:nvPr/>
        </p:nvSpPr>
        <p:spPr>
          <a:xfrm>
            <a:off x="3550234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1" name="Овал 110"/>
          <p:cNvSpPr/>
          <p:nvPr/>
        </p:nvSpPr>
        <p:spPr>
          <a:xfrm>
            <a:off x="3550234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2" name="Овал 111"/>
          <p:cNvSpPr/>
          <p:nvPr/>
        </p:nvSpPr>
        <p:spPr>
          <a:xfrm>
            <a:off x="3550234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3" name="Овал 112"/>
          <p:cNvSpPr/>
          <p:nvPr/>
        </p:nvSpPr>
        <p:spPr>
          <a:xfrm>
            <a:off x="3550234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4" name="Овал 113"/>
          <p:cNvSpPr/>
          <p:nvPr/>
        </p:nvSpPr>
        <p:spPr>
          <a:xfrm>
            <a:off x="3550234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5" name="Овал 114"/>
          <p:cNvSpPr/>
          <p:nvPr/>
        </p:nvSpPr>
        <p:spPr>
          <a:xfrm>
            <a:off x="3550234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6" name="Текстово поле 115"/>
          <p:cNvSpPr txBox="1"/>
          <p:nvPr/>
        </p:nvSpPr>
        <p:spPr>
          <a:xfrm>
            <a:off x="4414330" y="2483604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2</a:t>
            </a:r>
          </a:p>
        </p:txBody>
      </p:sp>
      <p:sp>
        <p:nvSpPr>
          <p:cNvPr id="117" name="Текстово поле 116"/>
          <p:cNvSpPr txBox="1"/>
          <p:nvPr/>
        </p:nvSpPr>
        <p:spPr>
          <a:xfrm>
            <a:off x="4414330" y="407464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6</a:t>
            </a:r>
          </a:p>
        </p:txBody>
      </p:sp>
      <p:sp>
        <p:nvSpPr>
          <p:cNvPr id="118" name="Текстово поле 117"/>
          <p:cNvSpPr txBox="1"/>
          <p:nvPr/>
        </p:nvSpPr>
        <p:spPr>
          <a:xfrm>
            <a:off x="4414330" y="482567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3</a:t>
            </a:r>
          </a:p>
        </p:txBody>
      </p:sp>
      <p:cxnSp>
        <p:nvCxnSpPr>
          <p:cNvPr id="124" name="Право съединение 123"/>
          <p:cNvCxnSpPr>
            <a:stCxn id="33" idx="6"/>
            <a:endCxn id="113" idx="2"/>
          </p:cNvCxnSpPr>
          <p:nvPr/>
        </p:nvCxnSpPr>
        <p:spPr>
          <a:xfrm flipV="1">
            <a:off x="1431943" y="4257092"/>
            <a:ext cx="2118291" cy="75325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аво съединение 126"/>
          <p:cNvCxnSpPr>
            <a:stCxn id="33" idx="6"/>
            <a:endCxn id="114" idx="2"/>
          </p:cNvCxnSpPr>
          <p:nvPr/>
        </p:nvCxnSpPr>
        <p:spPr>
          <a:xfrm>
            <a:off x="1431943" y="5010344"/>
            <a:ext cx="2118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аво съединение 36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ъединител &quot;права стрелка&quot; 8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ъединител &quot;права стрелка&quot; 35"/>
          <p:cNvCxnSpPr>
            <a:stCxn id="111" idx="2"/>
            <a:endCxn id="29" idx="6"/>
          </p:cNvCxnSpPr>
          <p:nvPr/>
        </p:nvCxnSpPr>
        <p:spPr>
          <a:xfrm flipH="1" flipV="1">
            <a:off x="1431943" y="1736812"/>
            <a:ext cx="2118291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Текстово поле 1"/>
          <p:cNvSpPr txBox="1"/>
          <p:nvPr/>
        </p:nvSpPr>
        <p:spPr>
          <a:xfrm>
            <a:off x="5220072" y="944724"/>
            <a:ext cx="1138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5 -&gt; 10 (2)</a:t>
            </a:r>
          </a:p>
          <a:p>
            <a:r>
              <a:rPr lang="bg-BG" dirty="0" smtClean="0"/>
              <a:t>2 -&gt; 12 (6)</a:t>
            </a:r>
          </a:p>
          <a:p>
            <a:r>
              <a:rPr lang="bg-BG" dirty="0" smtClean="0"/>
              <a:t>6 -&gt; 13 (3)</a:t>
            </a:r>
          </a:p>
          <a:p>
            <a:r>
              <a:rPr lang="bg-BG" dirty="0" smtClean="0">
                <a:solidFill>
                  <a:srgbClr val="FF0000"/>
                </a:solidFill>
              </a:rPr>
              <a:t>3</a:t>
            </a:r>
            <a:r>
              <a:rPr lang="bg-BG" dirty="0" smtClean="0"/>
              <a:t> -&gt; </a:t>
            </a:r>
            <a:r>
              <a:rPr lang="bg-BG" dirty="0" smtClean="0">
                <a:solidFill>
                  <a:srgbClr val="FF0000"/>
                </a:solidFill>
              </a:rPr>
              <a:t>9</a:t>
            </a:r>
            <a:r>
              <a:rPr lang="bg-BG" dirty="0" smtClean="0"/>
              <a:t> (0)</a:t>
            </a:r>
          </a:p>
        </p:txBody>
      </p:sp>
      <p:cxnSp>
        <p:nvCxnSpPr>
          <p:cNvPr id="38" name="Съединител &quot;права стрелка&quot; 37"/>
          <p:cNvCxnSpPr>
            <a:stCxn id="29" idx="6"/>
            <a:endCxn id="113" idx="2"/>
          </p:cNvCxnSpPr>
          <p:nvPr/>
        </p:nvCxnSpPr>
        <p:spPr>
          <a:xfrm>
            <a:off x="1431943" y="1736812"/>
            <a:ext cx="2118291" cy="25202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ъединител &quot;права стрелка&quot; 38"/>
          <p:cNvCxnSpPr>
            <a:stCxn id="113" idx="2"/>
            <a:endCxn id="33" idx="6"/>
          </p:cNvCxnSpPr>
          <p:nvPr/>
        </p:nvCxnSpPr>
        <p:spPr>
          <a:xfrm flipH="1">
            <a:off x="1431943" y="4257092"/>
            <a:ext cx="2118291" cy="7532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ъединител &quot;права стрелка&quot; 39"/>
          <p:cNvCxnSpPr>
            <a:stCxn id="33" idx="6"/>
            <a:endCxn id="114" idx="2"/>
          </p:cNvCxnSpPr>
          <p:nvPr/>
        </p:nvCxnSpPr>
        <p:spPr>
          <a:xfrm>
            <a:off x="1431943" y="5010344"/>
            <a:ext cx="211829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ъединител &quot;права стрелка&quot; 40"/>
          <p:cNvCxnSpPr>
            <a:stCxn id="114" idx="2"/>
            <a:endCxn id="30" idx="6"/>
          </p:cNvCxnSpPr>
          <p:nvPr/>
        </p:nvCxnSpPr>
        <p:spPr>
          <a:xfrm flipH="1" flipV="1">
            <a:off x="1431943" y="2672916"/>
            <a:ext cx="2118291" cy="23374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Текстово поле 42"/>
          <p:cNvSpPr txBox="1"/>
          <p:nvPr/>
        </p:nvSpPr>
        <p:spPr>
          <a:xfrm>
            <a:off x="4414330" y="1552146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3</a:t>
            </a:r>
            <a:endParaRPr lang="bg-BG" dirty="0"/>
          </a:p>
        </p:txBody>
      </p:sp>
      <p:cxnSp>
        <p:nvCxnSpPr>
          <p:cNvPr id="44" name="Право съединение 43"/>
          <p:cNvCxnSpPr/>
          <p:nvPr/>
        </p:nvCxnSpPr>
        <p:spPr>
          <a:xfrm>
            <a:off x="1454739" y="944724"/>
            <a:ext cx="2095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аво съединение 47"/>
          <p:cNvCxnSpPr/>
          <p:nvPr/>
        </p:nvCxnSpPr>
        <p:spPr>
          <a:xfrm>
            <a:off x="1468393" y="947556"/>
            <a:ext cx="209549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6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Овал 27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1" name="Право съединение 10"/>
          <p:cNvCxnSpPr>
            <a:stCxn id="29" idx="6"/>
            <a:endCxn id="111" idx="2"/>
          </p:cNvCxnSpPr>
          <p:nvPr/>
        </p:nvCxnSpPr>
        <p:spPr>
          <a:xfrm>
            <a:off x="1431943" y="1736812"/>
            <a:ext cx="211829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аво съединение 11"/>
          <p:cNvCxnSpPr>
            <a:stCxn id="30" idx="6"/>
            <a:endCxn id="110" idx="2"/>
          </p:cNvCxnSpPr>
          <p:nvPr/>
        </p:nvCxnSpPr>
        <p:spPr>
          <a:xfrm flipV="1">
            <a:off x="1431943" y="1736812"/>
            <a:ext cx="2118291" cy="93610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аво съединение 12"/>
          <p:cNvCxnSpPr>
            <a:stCxn id="30" idx="6"/>
            <a:endCxn id="114" idx="2"/>
          </p:cNvCxnSpPr>
          <p:nvPr/>
        </p:nvCxnSpPr>
        <p:spPr>
          <a:xfrm>
            <a:off x="1431943" y="2672916"/>
            <a:ext cx="2118291" cy="233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аво съединение 16"/>
          <p:cNvCxnSpPr>
            <a:stCxn id="33" idx="6"/>
            <a:endCxn id="109" idx="2"/>
          </p:cNvCxnSpPr>
          <p:nvPr/>
        </p:nvCxnSpPr>
        <p:spPr>
          <a:xfrm flipV="1">
            <a:off x="1431943" y="944724"/>
            <a:ext cx="211829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аво съединение 34"/>
          <p:cNvCxnSpPr>
            <a:stCxn id="29" idx="6"/>
            <a:endCxn id="113" idx="2"/>
          </p:cNvCxnSpPr>
          <p:nvPr/>
        </p:nvCxnSpPr>
        <p:spPr>
          <a:xfrm>
            <a:off x="1431943" y="1736812"/>
            <a:ext cx="2118291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Текстово поле 101"/>
          <p:cNvSpPr txBox="1"/>
          <p:nvPr/>
        </p:nvSpPr>
        <p:spPr>
          <a:xfrm>
            <a:off x="4414330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1</a:t>
            </a:r>
            <a:endParaRPr lang="bg-BG" dirty="0"/>
          </a:p>
        </p:txBody>
      </p:sp>
      <p:sp>
        <p:nvSpPr>
          <p:cNvPr id="109" name="Овал 108"/>
          <p:cNvSpPr/>
          <p:nvPr/>
        </p:nvSpPr>
        <p:spPr>
          <a:xfrm>
            <a:off x="3550234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0" name="Овал 109"/>
          <p:cNvSpPr/>
          <p:nvPr/>
        </p:nvSpPr>
        <p:spPr>
          <a:xfrm>
            <a:off x="3550234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1" name="Овал 110"/>
          <p:cNvSpPr/>
          <p:nvPr/>
        </p:nvSpPr>
        <p:spPr>
          <a:xfrm>
            <a:off x="3550234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2" name="Овал 111"/>
          <p:cNvSpPr/>
          <p:nvPr/>
        </p:nvSpPr>
        <p:spPr>
          <a:xfrm>
            <a:off x="3550234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3" name="Овал 112"/>
          <p:cNvSpPr/>
          <p:nvPr/>
        </p:nvSpPr>
        <p:spPr>
          <a:xfrm>
            <a:off x="3550234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4" name="Овал 113"/>
          <p:cNvSpPr/>
          <p:nvPr/>
        </p:nvSpPr>
        <p:spPr>
          <a:xfrm>
            <a:off x="3550234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5" name="Овал 114"/>
          <p:cNvSpPr/>
          <p:nvPr/>
        </p:nvSpPr>
        <p:spPr>
          <a:xfrm>
            <a:off x="3550234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6" name="Текстово поле 115"/>
          <p:cNvSpPr txBox="1"/>
          <p:nvPr/>
        </p:nvSpPr>
        <p:spPr>
          <a:xfrm>
            <a:off x="4414330" y="2483604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2</a:t>
            </a:r>
          </a:p>
        </p:txBody>
      </p:sp>
      <p:sp>
        <p:nvSpPr>
          <p:cNvPr id="117" name="Текстово поле 116"/>
          <p:cNvSpPr txBox="1"/>
          <p:nvPr/>
        </p:nvSpPr>
        <p:spPr>
          <a:xfrm>
            <a:off x="4414330" y="407464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6</a:t>
            </a:r>
          </a:p>
        </p:txBody>
      </p:sp>
      <p:sp>
        <p:nvSpPr>
          <p:cNvPr id="118" name="Текстово поле 117"/>
          <p:cNvSpPr txBox="1"/>
          <p:nvPr/>
        </p:nvSpPr>
        <p:spPr>
          <a:xfrm>
            <a:off x="4414330" y="482567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6</a:t>
            </a:r>
            <a:endParaRPr lang="bg-BG" dirty="0"/>
          </a:p>
        </p:txBody>
      </p:sp>
      <p:cxnSp>
        <p:nvCxnSpPr>
          <p:cNvPr id="124" name="Право съединение 123"/>
          <p:cNvCxnSpPr>
            <a:stCxn id="33" idx="6"/>
            <a:endCxn id="113" idx="2"/>
          </p:cNvCxnSpPr>
          <p:nvPr/>
        </p:nvCxnSpPr>
        <p:spPr>
          <a:xfrm flipV="1">
            <a:off x="1431943" y="4257092"/>
            <a:ext cx="2118291" cy="75325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аво съединение 126"/>
          <p:cNvCxnSpPr>
            <a:stCxn id="33" idx="6"/>
            <a:endCxn id="114" idx="2"/>
          </p:cNvCxnSpPr>
          <p:nvPr/>
        </p:nvCxnSpPr>
        <p:spPr>
          <a:xfrm>
            <a:off x="1431943" y="5010344"/>
            <a:ext cx="2118291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аво съединение 36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ъединител &quot;права стрелка&quot; 8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ъединител &quot;права стрелка&quot; 35"/>
          <p:cNvCxnSpPr>
            <a:stCxn id="111" idx="2"/>
            <a:endCxn id="29" idx="6"/>
          </p:cNvCxnSpPr>
          <p:nvPr/>
        </p:nvCxnSpPr>
        <p:spPr>
          <a:xfrm flipH="1" flipV="1">
            <a:off x="1431943" y="1736812"/>
            <a:ext cx="2118291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Текстово поле 1"/>
          <p:cNvSpPr txBox="1"/>
          <p:nvPr/>
        </p:nvSpPr>
        <p:spPr>
          <a:xfrm>
            <a:off x="5220072" y="944724"/>
            <a:ext cx="1138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5 -&gt; 10 (2)</a:t>
            </a:r>
          </a:p>
          <a:p>
            <a:r>
              <a:rPr lang="bg-BG" dirty="0" smtClean="0"/>
              <a:t>2 -&gt; 12 (6)</a:t>
            </a:r>
          </a:p>
          <a:p>
            <a:r>
              <a:rPr lang="bg-BG" dirty="0" smtClean="0">
                <a:solidFill>
                  <a:srgbClr val="FF0000"/>
                </a:solidFill>
              </a:rPr>
              <a:t>6 </a:t>
            </a:r>
            <a:r>
              <a:rPr lang="bg-BG" dirty="0" smtClean="0"/>
              <a:t>-&gt; </a:t>
            </a:r>
            <a:r>
              <a:rPr lang="bg-BG" dirty="0" smtClean="0">
                <a:solidFill>
                  <a:srgbClr val="FF0000"/>
                </a:solidFill>
              </a:rPr>
              <a:t>13</a:t>
            </a:r>
            <a:r>
              <a:rPr lang="bg-BG" dirty="0" smtClean="0"/>
              <a:t> (3)</a:t>
            </a:r>
          </a:p>
        </p:txBody>
      </p:sp>
      <p:cxnSp>
        <p:nvCxnSpPr>
          <p:cNvPr id="38" name="Съединител &quot;права стрелка&quot; 37"/>
          <p:cNvCxnSpPr>
            <a:stCxn id="29" idx="6"/>
            <a:endCxn id="113" idx="2"/>
          </p:cNvCxnSpPr>
          <p:nvPr/>
        </p:nvCxnSpPr>
        <p:spPr>
          <a:xfrm>
            <a:off x="1431943" y="1736812"/>
            <a:ext cx="2118291" cy="25202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ъединител &quot;права стрелка&quot; 38"/>
          <p:cNvCxnSpPr>
            <a:stCxn id="113" idx="2"/>
            <a:endCxn id="33" idx="6"/>
          </p:cNvCxnSpPr>
          <p:nvPr/>
        </p:nvCxnSpPr>
        <p:spPr>
          <a:xfrm flipH="1">
            <a:off x="1431943" y="4257092"/>
            <a:ext cx="2118291" cy="7532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Текстово поле 42"/>
          <p:cNvSpPr txBox="1"/>
          <p:nvPr/>
        </p:nvSpPr>
        <p:spPr>
          <a:xfrm>
            <a:off x="4414330" y="1552146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3</a:t>
            </a:r>
            <a:endParaRPr lang="bg-BG" dirty="0"/>
          </a:p>
        </p:txBody>
      </p:sp>
      <p:cxnSp>
        <p:nvCxnSpPr>
          <p:cNvPr id="44" name="Право съединение 43"/>
          <p:cNvCxnSpPr/>
          <p:nvPr/>
        </p:nvCxnSpPr>
        <p:spPr>
          <a:xfrm>
            <a:off x="1454739" y="944724"/>
            <a:ext cx="2095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аво съединение 47"/>
          <p:cNvCxnSpPr/>
          <p:nvPr/>
        </p:nvCxnSpPr>
        <p:spPr>
          <a:xfrm>
            <a:off x="1468393" y="947556"/>
            <a:ext cx="209549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49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Овал 27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1" name="Право съединение 10"/>
          <p:cNvCxnSpPr>
            <a:stCxn id="29" idx="6"/>
            <a:endCxn id="111" idx="2"/>
          </p:cNvCxnSpPr>
          <p:nvPr/>
        </p:nvCxnSpPr>
        <p:spPr>
          <a:xfrm>
            <a:off x="1431943" y="1736812"/>
            <a:ext cx="211829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аво съединение 11"/>
          <p:cNvCxnSpPr>
            <a:stCxn id="30" idx="6"/>
            <a:endCxn id="110" idx="2"/>
          </p:cNvCxnSpPr>
          <p:nvPr/>
        </p:nvCxnSpPr>
        <p:spPr>
          <a:xfrm flipV="1">
            <a:off x="1431943" y="1736812"/>
            <a:ext cx="2118291" cy="93610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аво съединение 12"/>
          <p:cNvCxnSpPr>
            <a:stCxn id="30" idx="6"/>
            <a:endCxn id="114" idx="2"/>
          </p:cNvCxnSpPr>
          <p:nvPr/>
        </p:nvCxnSpPr>
        <p:spPr>
          <a:xfrm>
            <a:off x="1431943" y="2672916"/>
            <a:ext cx="2118291" cy="233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аво съединение 16"/>
          <p:cNvCxnSpPr>
            <a:stCxn id="33" idx="6"/>
            <a:endCxn id="109" idx="2"/>
          </p:cNvCxnSpPr>
          <p:nvPr/>
        </p:nvCxnSpPr>
        <p:spPr>
          <a:xfrm flipV="1">
            <a:off x="1431943" y="944724"/>
            <a:ext cx="211829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аво съединение 34"/>
          <p:cNvCxnSpPr>
            <a:stCxn id="29" idx="6"/>
            <a:endCxn id="113" idx="2"/>
          </p:cNvCxnSpPr>
          <p:nvPr/>
        </p:nvCxnSpPr>
        <p:spPr>
          <a:xfrm>
            <a:off x="1431943" y="1736812"/>
            <a:ext cx="2118291" cy="25202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Текстово поле 101"/>
          <p:cNvSpPr txBox="1"/>
          <p:nvPr/>
        </p:nvSpPr>
        <p:spPr>
          <a:xfrm>
            <a:off x="4414330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1</a:t>
            </a:r>
            <a:endParaRPr lang="bg-BG" dirty="0"/>
          </a:p>
        </p:txBody>
      </p:sp>
      <p:sp>
        <p:nvSpPr>
          <p:cNvPr id="109" name="Овал 108"/>
          <p:cNvSpPr/>
          <p:nvPr/>
        </p:nvSpPr>
        <p:spPr>
          <a:xfrm>
            <a:off x="3550234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0" name="Овал 109"/>
          <p:cNvSpPr/>
          <p:nvPr/>
        </p:nvSpPr>
        <p:spPr>
          <a:xfrm>
            <a:off x="3550234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1" name="Овал 110"/>
          <p:cNvSpPr/>
          <p:nvPr/>
        </p:nvSpPr>
        <p:spPr>
          <a:xfrm>
            <a:off x="3550234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2" name="Овал 111"/>
          <p:cNvSpPr/>
          <p:nvPr/>
        </p:nvSpPr>
        <p:spPr>
          <a:xfrm>
            <a:off x="3550234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3" name="Овал 112"/>
          <p:cNvSpPr/>
          <p:nvPr/>
        </p:nvSpPr>
        <p:spPr>
          <a:xfrm>
            <a:off x="3550234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4" name="Овал 113"/>
          <p:cNvSpPr/>
          <p:nvPr/>
        </p:nvSpPr>
        <p:spPr>
          <a:xfrm>
            <a:off x="3550234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5" name="Овал 114"/>
          <p:cNvSpPr/>
          <p:nvPr/>
        </p:nvSpPr>
        <p:spPr>
          <a:xfrm>
            <a:off x="3550234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6" name="Текстово поле 115"/>
          <p:cNvSpPr txBox="1"/>
          <p:nvPr/>
        </p:nvSpPr>
        <p:spPr>
          <a:xfrm>
            <a:off x="4414330" y="2483604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2</a:t>
            </a:r>
          </a:p>
        </p:txBody>
      </p:sp>
      <p:sp>
        <p:nvSpPr>
          <p:cNvPr id="117" name="Текстово поле 116"/>
          <p:cNvSpPr txBox="1"/>
          <p:nvPr/>
        </p:nvSpPr>
        <p:spPr>
          <a:xfrm>
            <a:off x="4414330" y="407464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2</a:t>
            </a:r>
            <a:endParaRPr lang="bg-BG" dirty="0"/>
          </a:p>
        </p:txBody>
      </p:sp>
      <p:sp>
        <p:nvSpPr>
          <p:cNvPr id="118" name="Текстово поле 117"/>
          <p:cNvSpPr txBox="1"/>
          <p:nvPr/>
        </p:nvSpPr>
        <p:spPr>
          <a:xfrm>
            <a:off x="4414330" y="482567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6</a:t>
            </a:r>
            <a:endParaRPr lang="bg-BG" dirty="0"/>
          </a:p>
        </p:txBody>
      </p:sp>
      <p:cxnSp>
        <p:nvCxnSpPr>
          <p:cNvPr id="124" name="Право съединение 123"/>
          <p:cNvCxnSpPr>
            <a:stCxn id="33" idx="6"/>
            <a:endCxn id="113" idx="2"/>
          </p:cNvCxnSpPr>
          <p:nvPr/>
        </p:nvCxnSpPr>
        <p:spPr>
          <a:xfrm flipV="1">
            <a:off x="1431943" y="4257092"/>
            <a:ext cx="2118291" cy="75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аво съединение 126"/>
          <p:cNvCxnSpPr>
            <a:stCxn id="33" idx="6"/>
            <a:endCxn id="114" idx="2"/>
          </p:cNvCxnSpPr>
          <p:nvPr/>
        </p:nvCxnSpPr>
        <p:spPr>
          <a:xfrm>
            <a:off x="1431943" y="5010344"/>
            <a:ext cx="2118291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аво съединение 36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ъединител &quot;права стрелка&quot; 8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ъединител &quot;права стрелка&quot; 35"/>
          <p:cNvCxnSpPr>
            <a:stCxn id="111" idx="2"/>
            <a:endCxn id="29" idx="6"/>
          </p:cNvCxnSpPr>
          <p:nvPr/>
        </p:nvCxnSpPr>
        <p:spPr>
          <a:xfrm flipH="1" flipV="1">
            <a:off x="1431943" y="1736812"/>
            <a:ext cx="2118291" cy="9361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Текстово поле 1"/>
          <p:cNvSpPr txBox="1"/>
          <p:nvPr/>
        </p:nvSpPr>
        <p:spPr>
          <a:xfrm>
            <a:off x="5220072" y="944724"/>
            <a:ext cx="113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5 -&gt; 10 (2)</a:t>
            </a:r>
          </a:p>
          <a:p>
            <a:r>
              <a:rPr lang="bg-BG" dirty="0" smtClean="0">
                <a:solidFill>
                  <a:srgbClr val="FF0000"/>
                </a:solidFill>
              </a:rPr>
              <a:t>2</a:t>
            </a:r>
            <a:r>
              <a:rPr lang="bg-BG" dirty="0" smtClean="0"/>
              <a:t> -&gt; </a:t>
            </a:r>
            <a:r>
              <a:rPr lang="bg-BG" dirty="0" smtClean="0">
                <a:solidFill>
                  <a:srgbClr val="FF0000"/>
                </a:solidFill>
              </a:rPr>
              <a:t>12</a:t>
            </a:r>
            <a:r>
              <a:rPr lang="bg-BG" dirty="0" smtClean="0"/>
              <a:t> (6)</a:t>
            </a:r>
          </a:p>
        </p:txBody>
      </p:sp>
      <p:sp>
        <p:nvSpPr>
          <p:cNvPr id="43" name="Текстово поле 42"/>
          <p:cNvSpPr txBox="1"/>
          <p:nvPr/>
        </p:nvSpPr>
        <p:spPr>
          <a:xfrm>
            <a:off x="4414330" y="1552146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3</a:t>
            </a:r>
            <a:endParaRPr lang="bg-BG" dirty="0"/>
          </a:p>
        </p:txBody>
      </p:sp>
      <p:cxnSp>
        <p:nvCxnSpPr>
          <p:cNvPr id="44" name="Право съединение 43"/>
          <p:cNvCxnSpPr/>
          <p:nvPr/>
        </p:nvCxnSpPr>
        <p:spPr>
          <a:xfrm>
            <a:off x="1454739" y="944724"/>
            <a:ext cx="2095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аво съединение 47"/>
          <p:cNvCxnSpPr/>
          <p:nvPr/>
        </p:nvCxnSpPr>
        <p:spPr>
          <a:xfrm>
            <a:off x="1468393" y="947556"/>
            <a:ext cx="209549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23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Овал 27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1" name="Право съединение 10"/>
          <p:cNvCxnSpPr>
            <a:stCxn id="29" idx="6"/>
            <a:endCxn id="111" idx="2"/>
          </p:cNvCxnSpPr>
          <p:nvPr/>
        </p:nvCxnSpPr>
        <p:spPr>
          <a:xfrm>
            <a:off x="1431943" y="1736812"/>
            <a:ext cx="2118291" cy="93610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аво съединение 11"/>
          <p:cNvCxnSpPr>
            <a:stCxn id="30" idx="6"/>
            <a:endCxn id="110" idx="2"/>
          </p:cNvCxnSpPr>
          <p:nvPr/>
        </p:nvCxnSpPr>
        <p:spPr>
          <a:xfrm flipV="1">
            <a:off x="1431943" y="1736812"/>
            <a:ext cx="2118291" cy="93610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аво съединение 12"/>
          <p:cNvCxnSpPr>
            <a:stCxn id="30" idx="6"/>
            <a:endCxn id="114" idx="2"/>
          </p:cNvCxnSpPr>
          <p:nvPr/>
        </p:nvCxnSpPr>
        <p:spPr>
          <a:xfrm>
            <a:off x="1431943" y="2672916"/>
            <a:ext cx="2118291" cy="233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аво съединение 14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аво съединение 16"/>
          <p:cNvCxnSpPr>
            <a:stCxn id="33" idx="6"/>
            <a:endCxn id="109" idx="2"/>
          </p:cNvCxnSpPr>
          <p:nvPr/>
        </p:nvCxnSpPr>
        <p:spPr>
          <a:xfrm flipV="1">
            <a:off x="1431943" y="944724"/>
            <a:ext cx="211829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аво съединение 34"/>
          <p:cNvCxnSpPr>
            <a:stCxn id="29" idx="6"/>
            <a:endCxn id="113" idx="2"/>
          </p:cNvCxnSpPr>
          <p:nvPr/>
        </p:nvCxnSpPr>
        <p:spPr>
          <a:xfrm>
            <a:off x="1431943" y="1736812"/>
            <a:ext cx="2118291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Овал 108"/>
          <p:cNvSpPr/>
          <p:nvPr/>
        </p:nvSpPr>
        <p:spPr>
          <a:xfrm>
            <a:off x="3550234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0" name="Овал 109"/>
          <p:cNvSpPr/>
          <p:nvPr/>
        </p:nvSpPr>
        <p:spPr>
          <a:xfrm>
            <a:off x="3550234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1" name="Овал 110"/>
          <p:cNvSpPr/>
          <p:nvPr/>
        </p:nvSpPr>
        <p:spPr>
          <a:xfrm>
            <a:off x="3550234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2" name="Овал 111"/>
          <p:cNvSpPr/>
          <p:nvPr/>
        </p:nvSpPr>
        <p:spPr>
          <a:xfrm>
            <a:off x="3550234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3" name="Овал 112"/>
          <p:cNvSpPr/>
          <p:nvPr/>
        </p:nvSpPr>
        <p:spPr>
          <a:xfrm>
            <a:off x="3550234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4" name="Овал 113"/>
          <p:cNvSpPr/>
          <p:nvPr/>
        </p:nvSpPr>
        <p:spPr>
          <a:xfrm>
            <a:off x="3550234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5" name="Овал 114"/>
          <p:cNvSpPr/>
          <p:nvPr/>
        </p:nvSpPr>
        <p:spPr>
          <a:xfrm>
            <a:off x="3550234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6" name="Текстово поле 115"/>
          <p:cNvSpPr txBox="1"/>
          <p:nvPr/>
        </p:nvSpPr>
        <p:spPr>
          <a:xfrm>
            <a:off x="4414330" y="2483604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2</a:t>
            </a:r>
            <a:endParaRPr lang="bg-BG" dirty="0"/>
          </a:p>
        </p:txBody>
      </p:sp>
      <p:sp>
        <p:nvSpPr>
          <p:cNvPr id="117" name="Текстово поле 116"/>
          <p:cNvSpPr txBox="1"/>
          <p:nvPr/>
        </p:nvSpPr>
        <p:spPr>
          <a:xfrm>
            <a:off x="4414330" y="407464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6</a:t>
            </a:r>
          </a:p>
        </p:txBody>
      </p:sp>
      <p:sp>
        <p:nvSpPr>
          <p:cNvPr id="118" name="Текстово поле 117"/>
          <p:cNvSpPr txBox="1"/>
          <p:nvPr/>
        </p:nvSpPr>
        <p:spPr>
          <a:xfrm>
            <a:off x="4414330" y="482567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3</a:t>
            </a:r>
          </a:p>
        </p:txBody>
      </p:sp>
      <p:cxnSp>
        <p:nvCxnSpPr>
          <p:cNvPr id="124" name="Право съединение 123"/>
          <p:cNvCxnSpPr>
            <a:stCxn id="33" idx="6"/>
            <a:endCxn id="113" idx="2"/>
          </p:cNvCxnSpPr>
          <p:nvPr/>
        </p:nvCxnSpPr>
        <p:spPr>
          <a:xfrm flipV="1">
            <a:off x="1431943" y="4257092"/>
            <a:ext cx="2118291" cy="75325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аво съединение 126"/>
          <p:cNvCxnSpPr>
            <a:stCxn id="33" idx="6"/>
            <a:endCxn id="114" idx="2"/>
          </p:cNvCxnSpPr>
          <p:nvPr/>
        </p:nvCxnSpPr>
        <p:spPr>
          <a:xfrm>
            <a:off x="1431943" y="5010344"/>
            <a:ext cx="2118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Текстово поле 134"/>
          <p:cNvSpPr txBox="1"/>
          <p:nvPr/>
        </p:nvSpPr>
        <p:spPr>
          <a:xfrm>
            <a:off x="5004048" y="692696"/>
            <a:ext cx="3960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 smtClean="0"/>
              <a:t>ДВУДЕЛЕН ГРАФ</a:t>
            </a:r>
          </a:p>
          <a:p>
            <a:pPr algn="just"/>
            <a:r>
              <a:rPr lang="bg-BG" dirty="0" smtClean="0"/>
              <a:t>Граф, на който върховете са му разпределени в два дяла – примерно ляв и десен, и не може да има ребра между върхове от един и същ дял.</a:t>
            </a:r>
            <a:endParaRPr lang="bg-BG" dirty="0"/>
          </a:p>
        </p:txBody>
      </p:sp>
      <p:sp>
        <p:nvSpPr>
          <p:cNvPr id="136" name="Текстово поле 135"/>
          <p:cNvSpPr txBox="1"/>
          <p:nvPr/>
        </p:nvSpPr>
        <p:spPr>
          <a:xfrm>
            <a:off x="5004048" y="2420888"/>
            <a:ext cx="3852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 smtClean="0"/>
              <a:t>Търсим максимално оцветяване на ребра така</a:t>
            </a:r>
            <a:r>
              <a:rPr lang="en-US" dirty="0" smtClean="0"/>
              <a:t>,</a:t>
            </a:r>
            <a:r>
              <a:rPr lang="bg-BG" dirty="0" smtClean="0"/>
              <a:t> че всеки две от тях да нямат общ връх.</a:t>
            </a:r>
            <a:endParaRPr lang="bg-BG" dirty="0"/>
          </a:p>
        </p:txBody>
      </p:sp>
      <p:cxnSp>
        <p:nvCxnSpPr>
          <p:cNvPr id="141" name="Право съединение 140"/>
          <p:cNvCxnSpPr>
            <a:stCxn id="34" idx="6"/>
          </p:cNvCxnSpPr>
          <p:nvPr/>
        </p:nvCxnSpPr>
        <p:spPr>
          <a:xfrm flipV="1">
            <a:off x="1431943" y="5262372"/>
            <a:ext cx="619777" cy="68120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аво съединение 141"/>
          <p:cNvCxnSpPr>
            <a:stCxn id="34" idx="6"/>
          </p:cNvCxnSpPr>
          <p:nvPr/>
        </p:nvCxnSpPr>
        <p:spPr>
          <a:xfrm flipV="1">
            <a:off x="1431943" y="5414773"/>
            <a:ext cx="772177" cy="5288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аво съединение 149"/>
          <p:cNvCxnSpPr>
            <a:endCxn id="115" idx="2"/>
          </p:cNvCxnSpPr>
          <p:nvPr/>
        </p:nvCxnSpPr>
        <p:spPr>
          <a:xfrm>
            <a:off x="2987824" y="5262372"/>
            <a:ext cx="562410" cy="6509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аво съединение 150"/>
          <p:cNvCxnSpPr>
            <a:endCxn id="115" idx="2"/>
          </p:cNvCxnSpPr>
          <p:nvPr/>
        </p:nvCxnSpPr>
        <p:spPr>
          <a:xfrm flipV="1">
            <a:off x="2759327" y="5913276"/>
            <a:ext cx="790907" cy="4267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аво съединение 155"/>
          <p:cNvCxnSpPr/>
          <p:nvPr/>
        </p:nvCxnSpPr>
        <p:spPr>
          <a:xfrm>
            <a:off x="1454739" y="944724"/>
            <a:ext cx="2095495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Текстово поле 156"/>
          <p:cNvSpPr txBox="1"/>
          <p:nvPr/>
        </p:nvSpPr>
        <p:spPr>
          <a:xfrm>
            <a:off x="4414330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1</a:t>
            </a:r>
            <a:endParaRPr lang="bg-BG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5004048" y="3557987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 smtClean="0"/>
              <a:t>С други думи всеки връх трябва да е инцидентен с най-много едно оцветено ребро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1064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Овал 27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1" name="Право съединение 10"/>
          <p:cNvCxnSpPr>
            <a:stCxn id="29" idx="6"/>
            <a:endCxn id="111" idx="2"/>
          </p:cNvCxnSpPr>
          <p:nvPr/>
        </p:nvCxnSpPr>
        <p:spPr>
          <a:xfrm>
            <a:off x="1431943" y="1736812"/>
            <a:ext cx="211829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аво съединение 11"/>
          <p:cNvCxnSpPr>
            <a:stCxn id="30" idx="6"/>
            <a:endCxn id="110" idx="2"/>
          </p:cNvCxnSpPr>
          <p:nvPr/>
        </p:nvCxnSpPr>
        <p:spPr>
          <a:xfrm flipV="1">
            <a:off x="1431943" y="1736812"/>
            <a:ext cx="2118291" cy="93610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аво съединение 12"/>
          <p:cNvCxnSpPr>
            <a:stCxn id="30" idx="6"/>
            <a:endCxn id="114" idx="2"/>
          </p:cNvCxnSpPr>
          <p:nvPr/>
        </p:nvCxnSpPr>
        <p:spPr>
          <a:xfrm>
            <a:off x="1431943" y="2672916"/>
            <a:ext cx="2118291" cy="233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аво съединение 16"/>
          <p:cNvCxnSpPr>
            <a:stCxn id="33" idx="6"/>
            <a:endCxn id="109" idx="2"/>
          </p:cNvCxnSpPr>
          <p:nvPr/>
        </p:nvCxnSpPr>
        <p:spPr>
          <a:xfrm flipV="1">
            <a:off x="1431943" y="944724"/>
            <a:ext cx="211829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аво съединение 34"/>
          <p:cNvCxnSpPr>
            <a:stCxn id="29" idx="6"/>
            <a:endCxn id="113" idx="2"/>
          </p:cNvCxnSpPr>
          <p:nvPr/>
        </p:nvCxnSpPr>
        <p:spPr>
          <a:xfrm>
            <a:off x="1431943" y="1736812"/>
            <a:ext cx="2118291" cy="25202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Текстово поле 101"/>
          <p:cNvSpPr txBox="1"/>
          <p:nvPr/>
        </p:nvSpPr>
        <p:spPr>
          <a:xfrm>
            <a:off x="4414330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1</a:t>
            </a:r>
            <a:endParaRPr lang="bg-BG" dirty="0"/>
          </a:p>
        </p:txBody>
      </p:sp>
      <p:sp>
        <p:nvSpPr>
          <p:cNvPr id="109" name="Овал 108"/>
          <p:cNvSpPr/>
          <p:nvPr/>
        </p:nvSpPr>
        <p:spPr>
          <a:xfrm>
            <a:off x="3550234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0" name="Овал 109"/>
          <p:cNvSpPr/>
          <p:nvPr/>
        </p:nvSpPr>
        <p:spPr>
          <a:xfrm>
            <a:off x="3550234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1" name="Овал 110"/>
          <p:cNvSpPr/>
          <p:nvPr/>
        </p:nvSpPr>
        <p:spPr>
          <a:xfrm>
            <a:off x="3550234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2" name="Овал 111"/>
          <p:cNvSpPr/>
          <p:nvPr/>
        </p:nvSpPr>
        <p:spPr>
          <a:xfrm>
            <a:off x="3550234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3" name="Овал 112"/>
          <p:cNvSpPr/>
          <p:nvPr/>
        </p:nvSpPr>
        <p:spPr>
          <a:xfrm>
            <a:off x="3550234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4" name="Овал 113"/>
          <p:cNvSpPr/>
          <p:nvPr/>
        </p:nvSpPr>
        <p:spPr>
          <a:xfrm>
            <a:off x="3550234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5" name="Овал 114"/>
          <p:cNvSpPr/>
          <p:nvPr/>
        </p:nvSpPr>
        <p:spPr>
          <a:xfrm>
            <a:off x="3550234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6" name="Текстово поле 115"/>
          <p:cNvSpPr txBox="1"/>
          <p:nvPr/>
        </p:nvSpPr>
        <p:spPr>
          <a:xfrm>
            <a:off x="4414330" y="2483604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5</a:t>
            </a:r>
            <a:endParaRPr lang="bg-BG" dirty="0"/>
          </a:p>
        </p:txBody>
      </p:sp>
      <p:sp>
        <p:nvSpPr>
          <p:cNvPr id="117" name="Текстово поле 116"/>
          <p:cNvSpPr txBox="1"/>
          <p:nvPr/>
        </p:nvSpPr>
        <p:spPr>
          <a:xfrm>
            <a:off x="4414330" y="407464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2</a:t>
            </a:r>
            <a:endParaRPr lang="bg-BG" dirty="0"/>
          </a:p>
        </p:txBody>
      </p:sp>
      <p:sp>
        <p:nvSpPr>
          <p:cNvPr id="118" name="Текстово поле 117"/>
          <p:cNvSpPr txBox="1"/>
          <p:nvPr/>
        </p:nvSpPr>
        <p:spPr>
          <a:xfrm>
            <a:off x="4414330" y="482567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6</a:t>
            </a:r>
            <a:endParaRPr lang="bg-BG" dirty="0"/>
          </a:p>
        </p:txBody>
      </p:sp>
      <p:cxnSp>
        <p:nvCxnSpPr>
          <p:cNvPr id="124" name="Право съединение 123"/>
          <p:cNvCxnSpPr>
            <a:stCxn id="33" idx="6"/>
            <a:endCxn id="113" idx="2"/>
          </p:cNvCxnSpPr>
          <p:nvPr/>
        </p:nvCxnSpPr>
        <p:spPr>
          <a:xfrm flipV="1">
            <a:off x="1431943" y="4257092"/>
            <a:ext cx="2118291" cy="75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аво съединение 126"/>
          <p:cNvCxnSpPr>
            <a:stCxn id="33" idx="6"/>
            <a:endCxn id="114" idx="2"/>
          </p:cNvCxnSpPr>
          <p:nvPr/>
        </p:nvCxnSpPr>
        <p:spPr>
          <a:xfrm>
            <a:off x="1431943" y="5010344"/>
            <a:ext cx="2118291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аво съединение 36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Текстово поле 1"/>
          <p:cNvSpPr txBox="1"/>
          <p:nvPr/>
        </p:nvSpPr>
        <p:spPr>
          <a:xfrm>
            <a:off x="5220072" y="944724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5 -&gt; 10 (2)</a:t>
            </a:r>
          </a:p>
        </p:txBody>
      </p:sp>
      <p:sp>
        <p:nvSpPr>
          <p:cNvPr id="43" name="Текстово поле 42"/>
          <p:cNvSpPr txBox="1"/>
          <p:nvPr/>
        </p:nvSpPr>
        <p:spPr>
          <a:xfrm>
            <a:off x="4414330" y="1552146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3</a:t>
            </a:r>
            <a:endParaRPr lang="bg-BG" dirty="0"/>
          </a:p>
        </p:txBody>
      </p:sp>
      <p:cxnSp>
        <p:nvCxnSpPr>
          <p:cNvPr id="44" name="Право съединение 43"/>
          <p:cNvCxnSpPr/>
          <p:nvPr/>
        </p:nvCxnSpPr>
        <p:spPr>
          <a:xfrm>
            <a:off x="1454739" y="944724"/>
            <a:ext cx="2095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аво съединение 47"/>
          <p:cNvCxnSpPr/>
          <p:nvPr/>
        </p:nvCxnSpPr>
        <p:spPr>
          <a:xfrm>
            <a:off x="1468393" y="947556"/>
            <a:ext cx="209549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70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Овал 27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1" name="Право съединение 10"/>
          <p:cNvCxnSpPr>
            <a:stCxn id="29" idx="6"/>
            <a:endCxn id="111" idx="2"/>
          </p:cNvCxnSpPr>
          <p:nvPr/>
        </p:nvCxnSpPr>
        <p:spPr>
          <a:xfrm>
            <a:off x="1431943" y="1736812"/>
            <a:ext cx="211829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аво съединение 11"/>
          <p:cNvCxnSpPr>
            <a:stCxn id="30" idx="6"/>
            <a:endCxn id="110" idx="2"/>
          </p:cNvCxnSpPr>
          <p:nvPr/>
        </p:nvCxnSpPr>
        <p:spPr>
          <a:xfrm flipV="1">
            <a:off x="1431943" y="1736812"/>
            <a:ext cx="2118291" cy="93610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аво съединение 12"/>
          <p:cNvCxnSpPr>
            <a:stCxn id="30" idx="6"/>
            <a:endCxn id="114" idx="2"/>
          </p:cNvCxnSpPr>
          <p:nvPr/>
        </p:nvCxnSpPr>
        <p:spPr>
          <a:xfrm>
            <a:off x="1431943" y="2672916"/>
            <a:ext cx="2118291" cy="233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аво съединение 16"/>
          <p:cNvCxnSpPr>
            <a:stCxn id="33" idx="6"/>
            <a:endCxn id="109" idx="2"/>
          </p:cNvCxnSpPr>
          <p:nvPr/>
        </p:nvCxnSpPr>
        <p:spPr>
          <a:xfrm flipV="1">
            <a:off x="1431943" y="944724"/>
            <a:ext cx="211829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аво съединение 34"/>
          <p:cNvCxnSpPr>
            <a:stCxn id="29" idx="6"/>
            <a:endCxn id="113" idx="2"/>
          </p:cNvCxnSpPr>
          <p:nvPr/>
        </p:nvCxnSpPr>
        <p:spPr>
          <a:xfrm>
            <a:off x="1431943" y="1736812"/>
            <a:ext cx="2118291" cy="25202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Текстово поле 101"/>
          <p:cNvSpPr txBox="1"/>
          <p:nvPr/>
        </p:nvSpPr>
        <p:spPr>
          <a:xfrm>
            <a:off x="4414330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1</a:t>
            </a:r>
            <a:endParaRPr lang="bg-BG" dirty="0"/>
          </a:p>
        </p:txBody>
      </p:sp>
      <p:sp>
        <p:nvSpPr>
          <p:cNvPr id="109" name="Овал 108"/>
          <p:cNvSpPr/>
          <p:nvPr/>
        </p:nvSpPr>
        <p:spPr>
          <a:xfrm>
            <a:off x="3550234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0" name="Овал 109"/>
          <p:cNvSpPr/>
          <p:nvPr/>
        </p:nvSpPr>
        <p:spPr>
          <a:xfrm>
            <a:off x="3550234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1" name="Овал 110"/>
          <p:cNvSpPr/>
          <p:nvPr/>
        </p:nvSpPr>
        <p:spPr>
          <a:xfrm>
            <a:off x="3550234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2" name="Овал 111"/>
          <p:cNvSpPr/>
          <p:nvPr/>
        </p:nvSpPr>
        <p:spPr>
          <a:xfrm>
            <a:off x="3550234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3" name="Овал 112"/>
          <p:cNvSpPr/>
          <p:nvPr/>
        </p:nvSpPr>
        <p:spPr>
          <a:xfrm>
            <a:off x="3550234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4" name="Овал 113"/>
          <p:cNvSpPr/>
          <p:nvPr/>
        </p:nvSpPr>
        <p:spPr>
          <a:xfrm>
            <a:off x="3550234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5" name="Овал 114"/>
          <p:cNvSpPr/>
          <p:nvPr/>
        </p:nvSpPr>
        <p:spPr>
          <a:xfrm>
            <a:off x="3550234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6" name="Текстово поле 115"/>
          <p:cNvSpPr txBox="1"/>
          <p:nvPr/>
        </p:nvSpPr>
        <p:spPr>
          <a:xfrm>
            <a:off x="4414330" y="2483604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5</a:t>
            </a:r>
            <a:endParaRPr lang="bg-BG" dirty="0"/>
          </a:p>
        </p:txBody>
      </p:sp>
      <p:sp>
        <p:nvSpPr>
          <p:cNvPr id="117" name="Текстово поле 116"/>
          <p:cNvSpPr txBox="1"/>
          <p:nvPr/>
        </p:nvSpPr>
        <p:spPr>
          <a:xfrm>
            <a:off x="4414330" y="407464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bg-BG"/>
            </a:defPPr>
          </a:lstStyle>
          <a:p>
            <a:r>
              <a:rPr lang="bg-BG" dirty="0"/>
              <a:t>2</a:t>
            </a:r>
          </a:p>
        </p:txBody>
      </p:sp>
      <p:sp>
        <p:nvSpPr>
          <p:cNvPr id="118" name="Текстово поле 117"/>
          <p:cNvSpPr txBox="1"/>
          <p:nvPr/>
        </p:nvSpPr>
        <p:spPr>
          <a:xfrm>
            <a:off x="4414330" y="482567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bg-BG"/>
            </a:defPPr>
          </a:lstStyle>
          <a:p>
            <a:r>
              <a:rPr lang="bg-BG" dirty="0"/>
              <a:t>6</a:t>
            </a:r>
          </a:p>
        </p:txBody>
      </p:sp>
      <p:cxnSp>
        <p:nvCxnSpPr>
          <p:cNvPr id="124" name="Право съединение 123"/>
          <p:cNvCxnSpPr>
            <a:stCxn id="33" idx="6"/>
            <a:endCxn id="113" idx="2"/>
          </p:cNvCxnSpPr>
          <p:nvPr/>
        </p:nvCxnSpPr>
        <p:spPr>
          <a:xfrm flipV="1">
            <a:off x="1431943" y="4257092"/>
            <a:ext cx="2118291" cy="75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аво съединение 126"/>
          <p:cNvCxnSpPr>
            <a:stCxn id="33" idx="6"/>
            <a:endCxn id="114" idx="2"/>
          </p:cNvCxnSpPr>
          <p:nvPr/>
        </p:nvCxnSpPr>
        <p:spPr>
          <a:xfrm>
            <a:off x="1431943" y="5010344"/>
            <a:ext cx="2118291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аво съединение 36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Текстово поле 42"/>
          <p:cNvSpPr txBox="1"/>
          <p:nvPr/>
        </p:nvSpPr>
        <p:spPr>
          <a:xfrm>
            <a:off x="4414330" y="155214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bg-BG"/>
            </a:defPPr>
          </a:lstStyle>
          <a:p>
            <a:r>
              <a:rPr lang="bg-BG" dirty="0" smtClean="0"/>
              <a:t>3</a:t>
            </a:r>
            <a:endParaRPr lang="bg-BG" dirty="0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5004048" y="692696"/>
            <a:ext cx="3960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Обходили сме вече всички върхове отляво (приехме че 6 е било обходено преди да обходим 5). Програмата приключва и това е максималното двойкосъчетание</a:t>
            </a:r>
            <a:endParaRPr lang="bg-BG" dirty="0"/>
          </a:p>
        </p:txBody>
      </p:sp>
      <p:cxnSp>
        <p:nvCxnSpPr>
          <p:cNvPr id="44" name="Право съединение 43"/>
          <p:cNvCxnSpPr>
            <a:stCxn id="28" idx="6"/>
            <a:endCxn id="109" idx="2"/>
          </p:cNvCxnSpPr>
          <p:nvPr/>
        </p:nvCxnSpPr>
        <p:spPr>
          <a:xfrm>
            <a:off x="1454739" y="944724"/>
            <a:ext cx="209549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7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Овал 27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" name="Право съединение 7"/>
          <p:cNvCxnSpPr>
            <a:stCxn id="28" idx="6"/>
          </p:cNvCxnSpPr>
          <p:nvPr/>
        </p:nvCxnSpPr>
        <p:spPr>
          <a:xfrm>
            <a:off x="1454739" y="944724"/>
            <a:ext cx="957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аво съединение 8"/>
          <p:cNvCxnSpPr>
            <a:stCxn id="28" idx="6"/>
          </p:cNvCxnSpPr>
          <p:nvPr/>
        </p:nvCxnSpPr>
        <p:spPr>
          <a:xfrm>
            <a:off x="1454739" y="94472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аво съединение 9"/>
          <p:cNvCxnSpPr>
            <a:stCxn id="29" idx="6"/>
          </p:cNvCxnSpPr>
          <p:nvPr/>
        </p:nvCxnSpPr>
        <p:spPr>
          <a:xfrm>
            <a:off x="1431943" y="1736812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аво съединение 10"/>
          <p:cNvCxnSpPr>
            <a:stCxn id="29" idx="6"/>
          </p:cNvCxnSpPr>
          <p:nvPr/>
        </p:nvCxnSpPr>
        <p:spPr>
          <a:xfrm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аво съединение 11"/>
          <p:cNvCxnSpPr>
            <a:stCxn id="30" idx="6"/>
          </p:cNvCxnSpPr>
          <p:nvPr/>
        </p:nvCxnSpPr>
        <p:spPr>
          <a:xfrm flipV="1"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аво съединение 12"/>
          <p:cNvCxnSpPr>
            <a:stCxn id="30" idx="6"/>
          </p:cNvCxnSpPr>
          <p:nvPr/>
        </p:nvCxnSpPr>
        <p:spPr>
          <a:xfrm>
            <a:off x="1431943" y="2672916"/>
            <a:ext cx="979817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аво съединение 13"/>
          <p:cNvCxnSpPr>
            <a:stCxn id="31" idx="6"/>
          </p:cNvCxnSpPr>
          <p:nvPr/>
        </p:nvCxnSpPr>
        <p:spPr>
          <a:xfrm flipV="1">
            <a:off x="1431943" y="1736812"/>
            <a:ext cx="979817" cy="1733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аво съединение 14"/>
          <p:cNvCxnSpPr>
            <a:stCxn id="32" idx="6"/>
          </p:cNvCxnSpPr>
          <p:nvPr/>
        </p:nvCxnSpPr>
        <p:spPr>
          <a:xfrm flipV="1">
            <a:off x="1454739" y="2672916"/>
            <a:ext cx="957021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аво съединение 15"/>
          <p:cNvCxnSpPr>
            <a:stCxn id="32" idx="6"/>
          </p:cNvCxnSpPr>
          <p:nvPr/>
        </p:nvCxnSpPr>
        <p:spPr>
          <a:xfrm flipV="1">
            <a:off x="1454739" y="346500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аво съединение 16"/>
          <p:cNvCxnSpPr>
            <a:stCxn id="33" idx="6"/>
          </p:cNvCxnSpPr>
          <p:nvPr/>
        </p:nvCxnSpPr>
        <p:spPr>
          <a:xfrm flipV="1">
            <a:off x="1431943" y="3465004"/>
            <a:ext cx="979817" cy="154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аво съединение 17"/>
          <p:cNvCxnSpPr>
            <a:stCxn id="33" idx="6"/>
          </p:cNvCxnSpPr>
          <p:nvPr/>
        </p:nvCxnSpPr>
        <p:spPr>
          <a:xfrm>
            <a:off x="1431943" y="5010344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аво съединение 19"/>
          <p:cNvCxnSpPr>
            <a:stCxn id="34" idx="6"/>
          </p:cNvCxnSpPr>
          <p:nvPr/>
        </p:nvCxnSpPr>
        <p:spPr>
          <a:xfrm flipV="1">
            <a:off x="1431943" y="4257092"/>
            <a:ext cx="979817" cy="168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аво съединение 34"/>
          <p:cNvCxnSpPr>
            <a:stCxn id="28" idx="6"/>
          </p:cNvCxnSpPr>
          <p:nvPr/>
        </p:nvCxnSpPr>
        <p:spPr>
          <a:xfrm>
            <a:off x="1454739" y="944724"/>
            <a:ext cx="95702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аво съединение 87"/>
          <p:cNvCxnSpPr>
            <a:stCxn id="29" idx="6"/>
          </p:cNvCxnSpPr>
          <p:nvPr/>
        </p:nvCxnSpPr>
        <p:spPr>
          <a:xfrm>
            <a:off x="1431943" y="1736812"/>
            <a:ext cx="1064180" cy="399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Съединител &quot;права стрелка&quot; 100"/>
          <p:cNvCxnSpPr>
            <a:stCxn id="28" idx="6"/>
          </p:cNvCxnSpPr>
          <p:nvPr/>
        </p:nvCxnSpPr>
        <p:spPr>
          <a:xfrm>
            <a:off x="1454739" y="944724"/>
            <a:ext cx="95702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Текстово поле 101"/>
          <p:cNvSpPr txBox="1"/>
          <p:nvPr/>
        </p:nvSpPr>
        <p:spPr>
          <a:xfrm>
            <a:off x="3275856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109" name="Овал 108"/>
          <p:cNvSpPr/>
          <p:nvPr/>
        </p:nvSpPr>
        <p:spPr>
          <a:xfrm>
            <a:off x="2411760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0" name="Овал 109"/>
          <p:cNvSpPr/>
          <p:nvPr/>
        </p:nvSpPr>
        <p:spPr>
          <a:xfrm>
            <a:off x="2411760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1" name="Овал 110"/>
          <p:cNvSpPr/>
          <p:nvPr/>
        </p:nvSpPr>
        <p:spPr>
          <a:xfrm>
            <a:off x="2411760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2" name="Овал 111"/>
          <p:cNvSpPr/>
          <p:nvPr/>
        </p:nvSpPr>
        <p:spPr>
          <a:xfrm>
            <a:off x="2411760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3" name="Овал 112"/>
          <p:cNvSpPr/>
          <p:nvPr/>
        </p:nvSpPr>
        <p:spPr>
          <a:xfrm>
            <a:off x="2411760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4" name="Овал 113"/>
          <p:cNvSpPr/>
          <p:nvPr/>
        </p:nvSpPr>
        <p:spPr>
          <a:xfrm>
            <a:off x="2411760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5" name="Овал 114"/>
          <p:cNvSpPr/>
          <p:nvPr/>
        </p:nvSpPr>
        <p:spPr>
          <a:xfrm>
            <a:off x="2411760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Текстово поле 1"/>
          <p:cNvSpPr txBox="1"/>
          <p:nvPr/>
        </p:nvSpPr>
        <p:spPr>
          <a:xfrm>
            <a:off x="4427985" y="944724"/>
            <a:ext cx="439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Започваме от връх 1.</a:t>
            </a:r>
          </a:p>
          <a:p>
            <a:r>
              <a:rPr lang="bg-BG" dirty="0" smtClean="0"/>
              <a:t>1 -&gt; 8 (0)</a:t>
            </a:r>
          </a:p>
          <a:p>
            <a:r>
              <a:rPr lang="bg-BG" dirty="0" smtClean="0"/>
              <a:t>Спираме алгоритъма и посочваме, че връх 8 идва от 1.</a:t>
            </a:r>
          </a:p>
        </p:txBody>
      </p:sp>
    </p:spTree>
    <p:extLst>
      <p:ext uri="{BB962C8B-B14F-4D97-AF65-F5344CB8AC3E}">
        <p14:creationId xmlns:p14="http://schemas.microsoft.com/office/powerpoint/2010/main" val="196277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Овал 27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" name="Право съединение 7"/>
          <p:cNvCxnSpPr>
            <a:stCxn id="28" idx="6"/>
          </p:cNvCxnSpPr>
          <p:nvPr/>
        </p:nvCxnSpPr>
        <p:spPr>
          <a:xfrm>
            <a:off x="1454739" y="944724"/>
            <a:ext cx="957021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аво съединение 8"/>
          <p:cNvCxnSpPr>
            <a:stCxn id="28" idx="6"/>
          </p:cNvCxnSpPr>
          <p:nvPr/>
        </p:nvCxnSpPr>
        <p:spPr>
          <a:xfrm>
            <a:off x="1454739" y="94472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аво съединение 9"/>
          <p:cNvCxnSpPr>
            <a:stCxn id="29" idx="6"/>
          </p:cNvCxnSpPr>
          <p:nvPr/>
        </p:nvCxnSpPr>
        <p:spPr>
          <a:xfrm>
            <a:off x="1431943" y="1736812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аво съединение 10"/>
          <p:cNvCxnSpPr>
            <a:stCxn id="29" idx="6"/>
          </p:cNvCxnSpPr>
          <p:nvPr/>
        </p:nvCxnSpPr>
        <p:spPr>
          <a:xfrm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аво съединение 11"/>
          <p:cNvCxnSpPr>
            <a:stCxn id="30" idx="6"/>
          </p:cNvCxnSpPr>
          <p:nvPr/>
        </p:nvCxnSpPr>
        <p:spPr>
          <a:xfrm flipV="1"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аво съединение 12"/>
          <p:cNvCxnSpPr>
            <a:stCxn id="30" idx="6"/>
          </p:cNvCxnSpPr>
          <p:nvPr/>
        </p:nvCxnSpPr>
        <p:spPr>
          <a:xfrm>
            <a:off x="1431943" y="2672916"/>
            <a:ext cx="979817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аво съединение 13"/>
          <p:cNvCxnSpPr>
            <a:stCxn id="31" idx="6"/>
          </p:cNvCxnSpPr>
          <p:nvPr/>
        </p:nvCxnSpPr>
        <p:spPr>
          <a:xfrm flipV="1">
            <a:off x="1431943" y="1736812"/>
            <a:ext cx="979817" cy="1733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аво съединение 14"/>
          <p:cNvCxnSpPr>
            <a:stCxn id="32" idx="6"/>
          </p:cNvCxnSpPr>
          <p:nvPr/>
        </p:nvCxnSpPr>
        <p:spPr>
          <a:xfrm flipV="1">
            <a:off x="1454739" y="2672916"/>
            <a:ext cx="957021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аво съединение 15"/>
          <p:cNvCxnSpPr>
            <a:stCxn id="32" idx="6"/>
          </p:cNvCxnSpPr>
          <p:nvPr/>
        </p:nvCxnSpPr>
        <p:spPr>
          <a:xfrm flipV="1">
            <a:off x="1454739" y="346500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аво съединение 16"/>
          <p:cNvCxnSpPr>
            <a:stCxn id="33" idx="6"/>
          </p:cNvCxnSpPr>
          <p:nvPr/>
        </p:nvCxnSpPr>
        <p:spPr>
          <a:xfrm flipV="1">
            <a:off x="1431943" y="3465004"/>
            <a:ext cx="979817" cy="154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аво съединение 17"/>
          <p:cNvCxnSpPr>
            <a:stCxn id="33" idx="6"/>
          </p:cNvCxnSpPr>
          <p:nvPr/>
        </p:nvCxnSpPr>
        <p:spPr>
          <a:xfrm>
            <a:off x="1431943" y="5010344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аво съединение 19"/>
          <p:cNvCxnSpPr>
            <a:stCxn id="34" idx="6"/>
          </p:cNvCxnSpPr>
          <p:nvPr/>
        </p:nvCxnSpPr>
        <p:spPr>
          <a:xfrm flipV="1">
            <a:off x="1431943" y="4257092"/>
            <a:ext cx="979817" cy="168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аво съединение 34"/>
          <p:cNvCxnSpPr>
            <a:stCxn id="28" idx="6"/>
          </p:cNvCxnSpPr>
          <p:nvPr/>
        </p:nvCxnSpPr>
        <p:spPr>
          <a:xfrm>
            <a:off x="1454739" y="944724"/>
            <a:ext cx="95702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аво съединение 87"/>
          <p:cNvCxnSpPr>
            <a:stCxn id="29" idx="6"/>
          </p:cNvCxnSpPr>
          <p:nvPr/>
        </p:nvCxnSpPr>
        <p:spPr>
          <a:xfrm>
            <a:off x="1431943" y="1736812"/>
            <a:ext cx="1064180" cy="399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Текстово поле 101"/>
          <p:cNvSpPr txBox="1"/>
          <p:nvPr/>
        </p:nvSpPr>
        <p:spPr>
          <a:xfrm>
            <a:off x="3275856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103" name="Текстово поле 102"/>
          <p:cNvSpPr txBox="1"/>
          <p:nvPr/>
        </p:nvSpPr>
        <p:spPr>
          <a:xfrm>
            <a:off x="3277413" y="155214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bg-BG" dirty="0"/>
          </a:p>
        </p:txBody>
      </p:sp>
      <p:cxnSp>
        <p:nvCxnSpPr>
          <p:cNvPr id="105" name="Съединител &quot;права стрелка&quot; 104"/>
          <p:cNvCxnSpPr>
            <a:stCxn id="29" idx="6"/>
          </p:cNvCxnSpPr>
          <p:nvPr/>
        </p:nvCxnSpPr>
        <p:spPr>
          <a:xfrm>
            <a:off x="1431943" y="1736812"/>
            <a:ext cx="97981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Овал 108"/>
          <p:cNvSpPr/>
          <p:nvPr/>
        </p:nvSpPr>
        <p:spPr>
          <a:xfrm>
            <a:off x="2411760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0" name="Овал 109"/>
          <p:cNvSpPr/>
          <p:nvPr/>
        </p:nvSpPr>
        <p:spPr>
          <a:xfrm>
            <a:off x="2411760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1" name="Овал 110"/>
          <p:cNvSpPr/>
          <p:nvPr/>
        </p:nvSpPr>
        <p:spPr>
          <a:xfrm>
            <a:off x="2411760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2" name="Овал 111"/>
          <p:cNvSpPr/>
          <p:nvPr/>
        </p:nvSpPr>
        <p:spPr>
          <a:xfrm>
            <a:off x="2411760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3" name="Овал 112"/>
          <p:cNvSpPr/>
          <p:nvPr/>
        </p:nvSpPr>
        <p:spPr>
          <a:xfrm>
            <a:off x="2411760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4" name="Овал 113"/>
          <p:cNvSpPr/>
          <p:nvPr/>
        </p:nvSpPr>
        <p:spPr>
          <a:xfrm>
            <a:off x="2411760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5" name="Овал 114"/>
          <p:cNvSpPr/>
          <p:nvPr/>
        </p:nvSpPr>
        <p:spPr>
          <a:xfrm>
            <a:off x="2411760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Текстово поле 1"/>
          <p:cNvSpPr txBox="1"/>
          <p:nvPr/>
        </p:nvSpPr>
        <p:spPr>
          <a:xfrm>
            <a:off x="4427985" y="944724"/>
            <a:ext cx="439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След това отиваме във връх 2.</a:t>
            </a:r>
          </a:p>
          <a:p>
            <a:r>
              <a:rPr lang="bg-BG" dirty="0" smtClean="0"/>
              <a:t>Той първо отива в 9, </a:t>
            </a:r>
          </a:p>
          <a:p>
            <a:r>
              <a:rPr lang="bg-BG" dirty="0" smtClean="0"/>
              <a:t>2 -&gt; 9 (0)</a:t>
            </a:r>
          </a:p>
          <a:p>
            <a:r>
              <a:rPr lang="bg-BG" dirty="0" smtClean="0"/>
              <a:t>Посочваме, че 9 идва от 2.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596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Овал 32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5" name="Овал 34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7" name="Право съединение 46"/>
          <p:cNvCxnSpPr>
            <a:stCxn id="33" idx="6"/>
          </p:cNvCxnSpPr>
          <p:nvPr/>
        </p:nvCxnSpPr>
        <p:spPr>
          <a:xfrm>
            <a:off x="1454739" y="944724"/>
            <a:ext cx="957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аво съединение 47"/>
          <p:cNvCxnSpPr>
            <a:stCxn id="33" idx="6"/>
          </p:cNvCxnSpPr>
          <p:nvPr/>
        </p:nvCxnSpPr>
        <p:spPr>
          <a:xfrm>
            <a:off x="1454739" y="94472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аво съединение 48"/>
          <p:cNvCxnSpPr>
            <a:stCxn id="34" idx="6"/>
          </p:cNvCxnSpPr>
          <p:nvPr/>
        </p:nvCxnSpPr>
        <p:spPr>
          <a:xfrm>
            <a:off x="1431943" y="1736812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аво съединение 49"/>
          <p:cNvCxnSpPr>
            <a:stCxn id="34" idx="6"/>
          </p:cNvCxnSpPr>
          <p:nvPr/>
        </p:nvCxnSpPr>
        <p:spPr>
          <a:xfrm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аво съединение 50"/>
          <p:cNvCxnSpPr>
            <a:stCxn id="35" idx="6"/>
          </p:cNvCxnSpPr>
          <p:nvPr/>
        </p:nvCxnSpPr>
        <p:spPr>
          <a:xfrm flipV="1"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аво съединение 51"/>
          <p:cNvCxnSpPr>
            <a:stCxn id="35" idx="6"/>
          </p:cNvCxnSpPr>
          <p:nvPr/>
        </p:nvCxnSpPr>
        <p:spPr>
          <a:xfrm>
            <a:off x="1431943" y="2672916"/>
            <a:ext cx="979817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аво съединение 52"/>
          <p:cNvCxnSpPr>
            <a:stCxn id="36" idx="6"/>
          </p:cNvCxnSpPr>
          <p:nvPr/>
        </p:nvCxnSpPr>
        <p:spPr>
          <a:xfrm flipV="1">
            <a:off x="1431943" y="1736812"/>
            <a:ext cx="979817" cy="1733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аво съединение 53"/>
          <p:cNvCxnSpPr>
            <a:stCxn id="37" idx="6"/>
          </p:cNvCxnSpPr>
          <p:nvPr/>
        </p:nvCxnSpPr>
        <p:spPr>
          <a:xfrm flipV="1">
            <a:off x="1454739" y="2672916"/>
            <a:ext cx="957021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аво съединение 54"/>
          <p:cNvCxnSpPr>
            <a:stCxn id="37" idx="6"/>
          </p:cNvCxnSpPr>
          <p:nvPr/>
        </p:nvCxnSpPr>
        <p:spPr>
          <a:xfrm flipV="1">
            <a:off x="1454739" y="346500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аво съединение 55"/>
          <p:cNvCxnSpPr>
            <a:stCxn id="38" idx="6"/>
          </p:cNvCxnSpPr>
          <p:nvPr/>
        </p:nvCxnSpPr>
        <p:spPr>
          <a:xfrm flipV="1">
            <a:off x="1431943" y="3465004"/>
            <a:ext cx="979817" cy="154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аво съединение 56"/>
          <p:cNvCxnSpPr>
            <a:stCxn id="38" idx="6"/>
          </p:cNvCxnSpPr>
          <p:nvPr/>
        </p:nvCxnSpPr>
        <p:spPr>
          <a:xfrm>
            <a:off x="1431943" y="5010344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аво съединение 57"/>
          <p:cNvCxnSpPr>
            <a:stCxn id="39" idx="6"/>
          </p:cNvCxnSpPr>
          <p:nvPr/>
        </p:nvCxnSpPr>
        <p:spPr>
          <a:xfrm flipV="1">
            <a:off x="1431943" y="4257092"/>
            <a:ext cx="979817" cy="168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аво съединение 58"/>
          <p:cNvCxnSpPr>
            <a:stCxn id="33" idx="6"/>
          </p:cNvCxnSpPr>
          <p:nvPr/>
        </p:nvCxnSpPr>
        <p:spPr>
          <a:xfrm>
            <a:off x="1454739" y="944724"/>
            <a:ext cx="95702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аво съединение 59"/>
          <p:cNvCxnSpPr>
            <a:stCxn id="34" idx="6"/>
          </p:cNvCxnSpPr>
          <p:nvPr/>
        </p:nvCxnSpPr>
        <p:spPr>
          <a:xfrm>
            <a:off x="1431943" y="1736812"/>
            <a:ext cx="1064180" cy="399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Текстово поле 61"/>
          <p:cNvSpPr txBox="1"/>
          <p:nvPr/>
        </p:nvSpPr>
        <p:spPr>
          <a:xfrm>
            <a:off x="3275856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63" name="Текстово поле 62"/>
          <p:cNvSpPr txBox="1"/>
          <p:nvPr/>
        </p:nvSpPr>
        <p:spPr>
          <a:xfrm>
            <a:off x="3277413" y="155214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bg-BG" dirty="0"/>
          </a:p>
        </p:txBody>
      </p:sp>
      <p:cxnSp>
        <p:nvCxnSpPr>
          <p:cNvPr id="66" name="Право съединение 65"/>
          <p:cNvCxnSpPr>
            <a:stCxn id="33" idx="6"/>
            <a:endCxn id="78" idx="2"/>
          </p:cNvCxnSpPr>
          <p:nvPr/>
        </p:nvCxnSpPr>
        <p:spPr>
          <a:xfrm>
            <a:off x="1454739" y="944724"/>
            <a:ext cx="957021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аво съединение 66"/>
          <p:cNvCxnSpPr>
            <a:stCxn id="34" idx="6"/>
            <a:endCxn id="79" idx="2"/>
          </p:cNvCxnSpPr>
          <p:nvPr/>
        </p:nvCxnSpPr>
        <p:spPr>
          <a:xfrm>
            <a:off x="1431943" y="1736812"/>
            <a:ext cx="979817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ъединител &quot;права стрелка&quot; 70"/>
          <p:cNvCxnSpPr>
            <a:stCxn id="35" idx="6"/>
          </p:cNvCxnSpPr>
          <p:nvPr/>
        </p:nvCxnSpPr>
        <p:spPr>
          <a:xfrm flipV="1">
            <a:off x="1431943" y="1736812"/>
            <a:ext cx="979817" cy="936104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Овал 77"/>
          <p:cNvSpPr/>
          <p:nvPr/>
        </p:nvSpPr>
        <p:spPr>
          <a:xfrm>
            <a:off x="2411760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9" name="Овал 78"/>
          <p:cNvSpPr/>
          <p:nvPr/>
        </p:nvSpPr>
        <p:spPr>
          <a:xfrm>
            <a:off x="2411760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0" name="Овал 79"/>
          <p:cNvSpPr/>
          <p:nvPr/>
        </p:nvSpPr>
        <p:spPr>
          <a:xfrm>
            <a:off x="2411760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1" name="Овал 80"/>
          <p:cNvSpPr/>
          <p:nvPr/>
        </p:nvSpPr>
        <p:spPr>
          <a:xfrm>
            <a:off x="2411760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2" name="Овал 81"/>
          <p:cNvSpPr/>
          <p:nvPr/>
        </p:nvSpPr>
        <p:spPr>
          <a:xfrm>
            <a:off x="2411760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3" name="Овал 82"/>
          <p:cNvSpPr/>
          <p:nvPr/>
        </p:nvSpPr>
        <p:spPr>
          <a:xfrm>
            <a:off x="2411760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4" name="Овал 83"/>
          <p:cNvSpPr/>
          <p:nvPr/>
        </p:nvSpPr>
        <p:spPr>
          <a:xfrm>
            <a:off x="2411760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7" name="Текстово поле 96"/>
          <p:cNvSpPr txBox="1"/>
          <p:nvPr/>
        </p:nvSpPr>
        <p:spPr>
          <a:xfrm>
            <a:off x="3944845" y="760058"/>
            <a:ext cx="4307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Започваме обхождането на всички връзки на 3, както са по номера – 9 и 12.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4141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Съединител &quot;права стрелка&quot; 67"/>
          <p:cNvCxnSpPr>
            <a:stCxn id="43" idx="2"/>
            <a:endCxn id="36" idx="6"/>
          </p:cNvCxnSpPr>
          <p:nvPr/>
        </p:nvCxnSpPr>
        <p:spPr>
          <a:xfrm flipH="1">
            <a:off x="1431943" y="1736812"/>
            <a:ext cx="979817" cy="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2411760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11760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411760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2411760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2411760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2411760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411760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9" name="Право съединение 48"/>
          <p:cNvCxnSpPr>
            <a:stCxn id="35" idx="6"/>
            <a:endCxn id="42" idx="2"/>
          </p:cNvCxnSpPr>
          <p:nvPr/>
        </p:nvCxnSpPr>
        <p:spPr>
          <a:xfrm>
            <a:off x="1454739" y="944724"/>
            <a:ext cx="957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аво съединение 49"/>
          <p:cNvCxnSpPr>
            <a:stCxn id="35" idx="6"/>
            <a:endCxn id="43" idx="2"/>
          </p:cNvCxnSpPr>
          <p:nvPr/>
        </p:nvCxnSpPr>
        <p:spPr>
          <a:xfrm>
            <a:off x="1454739" y="94472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аво съединение 51"/>
          <p:cNvCxnSpPr>
            <a:stCxn id="36" idx="6"/>
            <a:endCxn id="44" idx="2"/>
          </p:cNvCxnSpPr>
          <p:nvPr/>
        </p:nvCxnSpPr>
        <p:spPr>
          <a:xfrm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аво съединение 52"/>
          <p:cNvCxnSpPr>
            <a:stCxn id="37" idx="6"/>
            <a:endCxn id="43" idx="2"/>
          </p:cNvCxnSpPr>
          <p:nvPr/>
        </p:nvCxnSpPr>
        <p:spPr>
          <a:xfrm flipV="1"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аво съединение 53"/>
          <p:cNvCxnSpPr>
            <a:stCxn id="37" idx="6"/>
            <a:endCxn id="46" idx="2"/>
          </p:cNvCxnSpPr>
          <p:nvPr/>
        </p:nvCxnSpPr>
        <p:spPr>
          <a:xfrm>
            <a:off x="1431943" y="2672916"/>
            <a:ext cx="979817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аво съединение 54"/>
          <p:cNvCxnSpPr>
            <a:stCxn id="38" idx="6"/>
            <a:endCxn id="43" idx="2"/>
          </p:cNvCxnSpPr>
          <p:nvPr/>
        </p:nvCxnSpPr>
        <p:spPr>
          <a:xfrm flipV="1">
            <a:off x="1431943" y="1736812"/>
            <a:ext cx="979817" cy="1733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аво съединение 55"/>
          <p:cNvCxnSpPr>
            <a:stCxn id="39" idx="6"/>
            <a:endCxn id="44" idx="2"/>
          </p:cNvCxnSpPr>
          <p:nvPr/>
        </p:nvCxnSpPr>
        <p:spPr>
          <a:xfrm flipV="1">
            <a:off x="1454739" y="2672916"/>
            <a:ext cx="957021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аво съединение 56"/>
          <p:cNvCxnSpPr>
            <a:stCxn id="39" idx="6"/>
            <a:endCxn id="45" idx="2"/>
          </p:cNvCxnSpPr>
          <p:nvPr/>
        </p:nvCxnSpPr>
        <p:spPr>
          <a:xfrm flipV="1">
            <a:off x="1454739" y="346500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аво съединение 57"/>
          <p:cNvCxnSpPr>
            <a:stCxn id="40" idx="6"/>
            <a:endCxn id="45" idx="2"/>
          </p:cNvCxnSpPr>
          <p:nvPr/>
        </p:nvCxnSpPr>
        <p:spPr>
          <a:xfrm flipV="1">
            <a:off x="1431943" y="3465004"/>
            <a:ext cx="979817" cy="154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аво съединение 58"/>
          <p:cNvCxnSpPr>
            <a:stCxn id="40" idx="6"/>
            <a:endCxn id="47" idx="2"/>
          </p:cNvCxnSpPr>
          <p:nvPr/>
        </p:nvCxnSpPr>
        <p:spPr>
          <a:xfrm>
            <a:off x="1431943" y="5010344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аво съединение 59"/>
          <p:cNvCxnSpPr>
            <a:stCxn id="41" idx="6"/>
            <a:endCxn id="46" idx="2"/>
          </p:cNvCxnSpPr>
          <p:nvPr/>
        </p:nvCxnSpPr>
        <p:spPr>
          <a:xfrm flipV="1">
            <a:off x="1431943" y="4257092"/>
            <a:ext cx="979817" cy="168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аво съединение 60"/>
          <p:cNvCxnSpPr>
            <a:stCxn id="35" idx="6"/>
            <a:endCxn id="47" idx="2"/>
          </p:cNvCxnSpPr>
          <p:nvPr/>
        </p:nvCxnSpPr>
        <p:spPr>
          <a:xfrm>
            <a:off x="1454739" y="944724"/>
            <a:ext cx="95702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аво съединение 61"/>
          <p:cNvCxnSpPr>
            <a:stCxn id="36" idx="6"/>
            <a:endCxn id="48" idx="1"/>
          </p:cNvCxnSpPr>
          <p:nvPr/>
        </p:nvCxnSpPr>
        <p:spPr>
          <a:xfrm>
            <a:off x="1431943" y="1736812"/>
            <a:ext cx="1064180" cy="399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Текстово поле 62"/>
          <p:cNvSpPr txBox="1"/>
          <p:nvPr/>
        </p:nvSpPr>
        <p:spPr>
          <a:xfrm>
            <a:off x="3275856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64" name="Текстово поле 63"/>
          <p:cNvSpPr txBox="1"/>
          <p:nvPr/>
        </p:nvSpPr>
        <p:spPr>
          <a:xfrm>
            <a:off x="3277413" y="155214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bg-BG" dirty="0"/>
          </a:p>
        </p:txBody>
      </p:sp>
      <p:cxnSp>
        <p:nvCxnSpPr>
          <p:cNvPr id="65" name="Право съединение 64"/>
          <p:cNvCxnSpPr/>
          <p:nvPr/>
        </p:nvCxnSpPr>
        <p:spPr>
          <a:xfrm>
            <a:off x="1501201" y="936016"/>
            <a:ext cx="86409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Съединител &quot;права стрелка&quot; 66"/>
          <p:cNvCxnSpPr>
            <a:stCxn id="37" idx="6"/>
            <a:endCxn id="43" idx="2"/>
          </p:cNvCxnSpPr>
          <p:nvPr/>
        </p:nvCxnSpPr>
        <p:spPr>
          <a:xfrm flipV="1">
            <a:off x="1431943" y="1736812"/>
            <a:ext cx="979817" cy="9361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Съединител &quot;права стрелка&quot; 69"/>
          <p:cNvCxnSpPr/>
          <p:nvPr/>
        </p:nvCxnSpPr>
        <p:spPr>
          <a:xfrm>
            <a:off x="1409326" y="1496387"/>
            <a:ext cx="1086797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Съединител &quot;права стрелка&quot; 72"/>
          <p:cNvCxnSpPr>
            <a:stCxn id="43" idx="7"/>
          </p:cNvCxnSpPr>
          <p:nvPr/>
        </p:nvCxnSpPr>
        <p:spPr>
          <a:xfrm>
            <a:off x="2903461" y="1558601"/>
            <a:ext cx="458205" cy="12268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Дъга 75"/>
          <p:cNvSpPr/>
          <p:nvPr/>
        </p:nvSpPr>
        <p:spPr>
          <a:xfrm flipV="1">
            <a:off x="1331640" y="1529644"/>
            <a:ext cx="1944216" cy="675220"/>
          </a:xfrm>
          <a:prstGeom prst="arc">
            <a:avLst>
              <a:gd name="adj1" fmla="val 11217468"/>
              <a:gd name="adj2" fmla="val 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77" name="Текстово поле 76"/>
          <p:cNvSpPr txBox="1"/>
          <p:nvPr/>
        </p:nvSpPr>
        <p:spPr>
          <a:xfrm>
            <a:off x="4852133" y="550421"/>
            <a:ext cx="34642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3 -&gt; 9 (2)</a:t>
            </a:r>
          </a:p>
          <a:p>
            <a:r>
              <a:rPr lang="bg-BG" dirty="0" smtClean="0"/>
              <a:t>2 -&gt; 9 (2)</a:t>
            </a:r>
          </a:p>
          <a:p>
            <a:r>
              <a:rPr lang="bg-BG" dirty="0" smtClean="0"/>
              <a:t>2 -&gt;</a:t>
            </a:r>
            <a:r>
              <a:rPr lang="en-US" dirty="0" smtClean="0"/>
              <a:t> </a:t>
            </a:r>
            <a:r>
              <a:rPr lang="bg-BG" dirty="0" smtClean="0"/>
              <a:t>но </a:t>
            </a:r>
            <a:r>
              <a:rPr lang="en-US" b="1" dirty="0" smtClean="0"/>
              <a:t>2</a:t>
            </a:r>
            <a:r>
              <a:rPr lang="en-US" dirty="0" smtClean="0"/>
              <a:t> </a:t>
            </a:r>
            <a:r>
              <a:rPr lang="bg-BG" dirty="0" smtClean="0"/>
              <a:t>е маркирано, продължаваме към следващия съсед на 2, който е 10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7775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Овал 34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2411760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11760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411760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2411760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2411760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2411760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411760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9" name="Право съединение 48"/>
          <p:cNvCxnSpPr>
            <a:stCxn id="35" idx="6"/>
            <a:endCxn id="42" idx="2"/>
          </p:cNvCxnSpPr>
          <p:nvPr/>
        </p:nvCxnSpPr>
        <p:spPr>
          <a:xfrm>
            <a:off x="1454739" y="944724"/>
            <a:ext cx="957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аво съединение 49"/>
          <p:cNvCxnSpPr>
            <a:stCxn id="35" idx="6"/>
            <a:endCxn id="43" idx="2"/>
          </p:cNvCxnSpPr>
          <p:nvPr/>
        </p:nvCxnSpPr>
        <p:spPr>
          <a:xfrm>
            <a:off x="1454739" y="94472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аво съединение 51"/>
          <p:cNvCxnSpPr>
            <a:stCxn id="36" idx="6"/>
            <a:endCxn id="44" idx="2"/>
          </p:cNvCxnSpPr>
          <p:nvPr/>
        </p:nvCxnSpPr>
        <p:spPr>
          <a:xfrm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аво съединение 52"/>
          <p:cNvCxnSpPr>
            <a:stCxn id="37" idx="6"/>
            <a:endCxn id="43" idx="2"/>
          </p:cNvCxnSpPr>
          <p:nvPr/>
        </p:nvCxnSpPr>
        <p:spPr>
          <a:xfrm flipV="1"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аво съединение 53"/>
          <p:cNvCxnSpPr>
            <a:stCxn id="37" idx="6"/>
            <a:endCxn id="46" idx="2"/>
          </p:cNvCxnSpPr>
          <p:nvPr/>
        </p:nvCxnSpPr>
        <p:spPr>
          <a:xfrm>
            <a:off x="1431943" y="2672916"/>
            <a:ext cx="979817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аво съединение 54"/>
          <p:cNvCxnSpPr>
            <a:stCxn id="38" idx="6"/>
            <a:endCxn id="43" idx="2"/>
          </p:cNvCxnSpPr>
          <p:nvPr/>
        </p:nvCxnSpPr>
        <p:spPr>
          <a:xfrm flipV="1">
            <a:off x="1431943" y="1736812"/>
            <a:ext cx="979817" cy="1733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аво съединение 55"/>
          <p:cNvCxnSpPr>
            <a:stCxn id="39" idx="6"/>
            <a:endCxn id="44" idx="2"/>
          </p:cNvCxnSpPr>
          <p:nvPr/>
        </p:nvCxnSpPr>
        <p:spPr>
          <a:xfrm flipV="1">
            <a:off x="1454739" y="2672916"/>
            <a:ext cx="957021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аво съединение 56"/>
          <p:cNvCxnSpPr>
            <a:stCxn id="39" idx="6"/>
            <a:endCxn id="45" idx="2"/>
          </p:cNvCxnSpPr>
          <p:nvPr/>
        </p:nvCxnSpPr>
        <p:spPr>
          <a:xfrm flipV="1">
            <a:off x="1454739" y="346500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аво съединение 57"/>
          <p:cNvCxnSpPr>
            <a:stCxn id="40" idx="6"/>
            <a:endCxn id="45" idx="2"/>
          </p:cNvCxnSpPr>
          <p:nvPr/>
        </p:nvCxnSpPr>
        <p:spPr>
          <a:xfrm flipV="1">
            <a:off x="1431943" y="3465004"/>
            <a:ext cx="979817" cy="154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аво съединение 58"/>
          <p:cNvCxnSpPr>
            <a:stCxn id="40" idx="6"/>
            <a:endCxn id="47" idx="2"/>
          </p:cNvCxnSpPr>
          <p:nvPr/>
        </p:nvCxnSpPr>
        <p:spPr>
          <a:xfrm>
            <a:off x="1431943" y="5010344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аво съединение 59"/>
          <p:cNvCxnSpPr>
            <a:stCxn id="41" idx="6"/>
            <a:endCxn id="46" idx="2"/>
          </p:cNvCxnSpPr>
          <p:nvPr/>
        </p:nvCxnSpPr>
        <p:spPr>
          <a:xfrm flipV="1">
            <a:off x="1431943" y="4257092"/>
            <a:ext cx="979817" cy="168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аво съединение 60"/>
          <p:cNvCxnSpPr>
            <a:stCxn id="35" idx="6"/>
            <a:endCxn id="47" idx="2"/>
          </p:cNvCxnSpPr>
          <p:nvPr/>
        </p:nvCxnSpPr>
        <p:spPr>
          <a:xfrm>
            <a:off x="1454739" y="944724"/>
            <a:ext cx="95702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аво съединение 61"/>
          <p:cNvCxnSpPr>
            <a:stCxn id="36" idx="6"/>
            <a:endCxn id="48" idx="1"/>
          </p:cNvCxnSpPr>
          <p:nvPr/>
        </p:nvCxnSpPr>
        <p:spPr>
          <a:xfrm>
            <a:off x="1431943" y="1736812"/>
            <a:ext cx="1064180" cy="399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Текстово поле 62"/>
          <p:cNvSpPr txBox="1"/>
          <p:nvPr/>
        </p:nvSpPr>
        <p:spPr>
          <a:xfrm>
            <a:off x="3275856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64" name="Текстово поле 63"/>
          <p:cNvSpPr txBox="1"/>
          <p:nvPr/>
        </p:nvSpPr>
        <p:spPr>
          <a:xfrm>
            <a:off x="3277413" y="155214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bg-BG" dirty="0"/>
          </a:p>
        </p:txBody>
      </p:sp>
      <p:cxnSp>
        <p:nvCxnSpPr>
          <p:cNvPr id="65" name="Право съединение 64"/>
          <p:cNvCxnSpPr/>
          <p:nvPr/>
        </p:nvCxnSpPr>
        <p:spPr>
          <a:xfrm>
            <a:off x="1501201" y="936016"/>
            <a:ext cx="86409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Съединител &quot;права стрелка&quot; 66"/>
          <p:cNvCxnSpPr>
            <a:stCxn id="37" idx="6"/>
            <a:endCxn id="43" idx="2"/>
          </p:cNvCxnSpPr>
          <p:nvPr/>
        </p:nvCxnSpPr>
        <p:spPr>
          <a:xfrm flipV="1">
            <a:off x="1431943" y="1736812"/>
            <a:ext cx="979817" cy="936104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Съединител &quot;права стрелка&quot; 72"/>
          <p:cNvCxnSpPr>
            <a:stCxn id="36" idx="6"/>
            <a:endCxn id="44" idx="2"/>
          </p:cNvCxnSpPr>
          <p:nvPr/>
        </p:nvCxnSpPr>
        <p:spPr>
          <a:xfrm>
            <a:off x="1431943" y="1736812"/>
            <a:ext cx="979817" cy="936104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ово поле 68"/>
          <p:cNvSpPr txBox="1"/>
          <p:nvPr/>
        </p:nvSpPr>
        <p:spPr>
          <a:xfrm>
            <a:off x="4843290" y="951981"/>
            <a:ext cx="3464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3 -&gt; 9 (2)</a:t>
            </a:r>
          </a:p>
          <a:p>
            <a:r>
              <a:rPr lang="bg-BG" dirty="0" smtClean="0"/>
              <a:t>2 -&gt; 10 (0)</a:t>
            </a:r>
          </a:p>
          <a:p>
            <a:r>
              <a:rPr lang="bg-BG" dirty="0" smtClean="0"/>
              <a:t>10 не идва от никой.</a:t>
            </a:r>
            <a:endParaRPr lang="bg-BG" dirty="0"/>
          </a:p>
        </p:txBody>
      </p:sp>
      <p:sp>
        <p:nvSpPr>
          <p:cNvPr id="5" name="Текстово поле 4"/>
          <p:cNvSpPr txBox="1"/>
          <p:nvPr/>
        </p:nvSpPr>
        <p:spPr>
          <a:xfrm>
            <a:off x="4808489" y="2603784"/>
            <a:ext cx="2739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Като се връща рекурсията</a:t>
            </a:r>
          </a:p>
          <a:p>
            <a:r>
              <a:rPr lang="bg-BG" dirty="0"/>
              <a:t>п</a:t>
            </a:r>
            <a:r>
              <a:rPr lang="bg-BG" dirty="0" smtClean="0"/>
              <a:t>равим 10 да идва от 2:</a:t>
            </a:r>
            <a:endParaRPr lang="bg-BG" dirty="0"/>
          </a:p>
        </p:txBody>
      </p:sp>
      <p:sp>
        <p:nvSpPr>
          <p:cNvPr id="71" name="Текстово поле 70"/>
          <p:cNvSpPr txBox="1"/>
          <p:nvPr/>
        </p:nvSpPr>
        <p:spPr>
          <a:xfrm>
            <a:off x="4930919" y="3781171"/>
            <a:ext cx="2401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3 -&gt; 9 (2)</a:t>
            </a:r>
          </a:p>
          <a:p>
            <a:r>
              <a:rPr lang="bg-BG" dirty="0" smtClean="0">
                <a:solidFill>
                  <a:srgbClr val="FF0000"/>
                </a:solidFill>
              </a:rPr>
              <a:t>2</a:t>
            </a:r>
            <a:r>
              <a:rPr lang="bg-BG" dirty="0" smtClean="0"/>
              <a:t> -&gt; </a:t>
            </a:r>
            <a:r>
              <a:rPr lang="bg-BG" dirty="0" smtClean="0">
                <a:solidFill>
                  <a:srgbClr val="FF0000"/>
                </a:solidFill>
              </a:rPr>
              <a:t>10</a:t>
            </a:r>
            <a:r>
              <a:rPr lang="bg-BG" dirty="0" smtClean="0"/>
              <a:t> (2)</a:t>
            </a:r>
          </a:p>
        </p:txBody>
      </p:sp>
      <p:sp>
        <p:nvSpPr>
          <p:cNvPr id="72" name="Текстово поле 71"/>
          <p:cNvSpPr txBox="1"/>
          <p:nvPr/>
        </p:nvSpPr>
        <p:spPr>
          <a:xfrm>
            <a:off x="4932040" y="4654877"/>
            <a:ext cx="2401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И 9 да идва от 3:</a:t>
            </a:r>
          </a:p>
          <a:p>
            <a:r>
              <a:rPr lang="bg-BG" dirty="0" smtClean="0">
                <a:solidFill>
                  <a:srgbClr val="FF0000"/>
                </a:solidFill>
              </a:rPr>
              <a:t>3</a:t>
            </a:r>
            <a:r>
              <a:rPr lang="bg-BG" dirty="0" smtClean="0"/>
              <a:t> -&gt; </a:t>
            </a:r>
            <a:r>
              <a:rPr lang="bg-BG" dirty="0" smtClean="0">
                <a:solidFill>
                  <a:srgbClr val="FF0000"/>
                </a:solidFill>
              </a:rPr>
              <a:t>9</a:t>
            </a:r>
            <a:r>
              <a:rPr lang="bg-BG" dirty="0" smtClean="0"/>
              <a:t> (2)</a:t>
            </a: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4932040" y="1875311"/>
            <a:ext cx="16450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Получи се път</a:t>
            </a:r>
          </a:p>
          <a:p>
            <a:r>
              <a:rPr lang="bg-BG" b="1" dirty="0" smtClean="0">
                <a:solidFill>
                  <a:srgbClr val="FF0000"/>
                </a:solidFill>
              </a:rPr>
              <a:t>3</a:t>
            </a:r>
            <a:r>
              <a:rPr lang="bg-BG" b="1" dirty="0" smtClean="0"/>
              <a:t> -&gt; </a:t>
            </a:r>
            <a:r>
              <a:rPr lang="bg-BG" b="1" dirty="0" smtClean="0">
                <a:solidFill>
                  <a:srgbClr val="FF0000"/>
                </a:solidFill>
              </a:rPr>
              <a:t>9 </a:t>
            </a:r>
            <a:r>
              <a:rPr lang="bg-BG" b="1" dirty="0" smtClean="0"/>
              <a:t>-&gt;</a:t>
            </a:r>
            <a:r>
              <a:rPr lang="bg-BG" b="1" dirty="0" smtClean="0">
                <a:solidFill>
                  <a:srgbClr val="FF0000"/>
                </a:solidFill>
              </a:rPr>
              <a:t> 2 </a:t>
            </a:r>
            <a:r>
              <a:rPr lang="bg-BG" b="1" dirty="0" smtClean="0"/>
              <a:t>-&gt;</a:t>
            </a:r>
            <a:r>
              <a:rPr lang="bg-BG" b="1" dirty="0" smtClean="0">
                <a:solidFill>
                  <a:srgbClr val="FF0000"/>
                </a:solidFill>
              </a:rPr>
              <a:t> 10</a:t>
            </a:r>
          </a:p>
          <a:p>
            <a:endParaRPr lang="bg-BG" dirty="0"/>
          </a:p>
        </p:txBody>
      </p:sp>
      <p:cxnSp>
        <p:nvCxnSpPr>
          <p:cNvPr id="68" name="Съединител &quot;права стрелка&quot; 67"/>
          <p:cNvCxnSpPr>
            <a:stCxn id="43" idx="2"/>
            <a:endCxn id="36" idx="6"/>
          </p:cNvCxnSpPr>
          <p:nvPr/>
        </p:nvCxnSpPr>
        <p:spPr>
          <a:xfrm flipH="1">
            <a:off x="1431943" y="1736812"/>
            <a:ext cx="979817" cy="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76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5" grpId="0"/>
      <p:bldP spid="71" grpId="0"/>
      <p:bldP spid="72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Овал 34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2411760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11760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411760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2411760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2411760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2411760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411760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9" name="Право съединение 48"/>
          <p:cNvCxnSpPr>
            <a:stCxn id="35" idx="6"/>
            <a:endCxn id="42" idx="2"/>
          </p:cNvCxnSpPr>
          <p:nvPr/>
        </p:nvCxnSpPr>
        <p:spPr>
          <a:xfrm>
            <a:off x="1454739" y="944724"/>
            <a:ext cx="957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аво съединение 49"/>
          <p:cNvCxnSpPr>
            <a:stCxn id="35" idx="6"/>
            <a:endCxn id="43" idx="2"/>
          </p:cNvCxnSpPr>
          <p:nvPr/>
        </p:nvCxnSpPr>
        <p:spPr>
          <a:xfrm>
            <a:off x="1454739" y="94472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аво съединение 50"/>
          <p:cNvCxnSpPr>
            <a:stCxn id="36" idx="6"/>
            <a:endCxn id="43" idx="2"/>
          </p:cNvCxnSpPr>
          <p:nvPr/>
        </p:nvCxnSpPr>
        <p:spPr>
          <a:xfrm>
            <a:off x="1431943" y="1736812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аво съединение 51"/>
          <p:cNvCxnSpPr>
            <a:stCxn id="36" idx="6"/>
            <a:endCxn id="44" idx="2"/>
          </p:cNvCxnSpPr>
          <p:nvPr/>
        </p:nvCxnSpPr>
        <p:spPr>
          <a:xfrm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аво съединение 52"/>
          <p:cNvCxnSpPr>
            <a:stCxn id="37" idx="6"/>
            <a:endCxn id="43" idx="2"/>
          </p:cNvCxnSpPr>
          <p:nvPr/>
        </p:nvCxnSpPr>
        <p:spPr>
          <a:xfrm flipV="1"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аво съединение 53"/>
          <p:cNvCxnSpPr>
            <a:stCxn id="37" idx="6"/>
            <a:endCxn id="46" idx="2"/>
          </p:cNvCxnSpPr>
          <p:nvPr/>
        </p:nvCxnSpPr>
        <p:spPr>
          <a:xfrm>
            <a:off x="1431943" y="2672916"/>
            <a:ext cx="979817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аво съединение 54"/>
          <p:cNvCxnSpPr>
            <a:stCxn id="38" idx="6"/>
            <a:endCxn id="43" idx="2"/>
          </p:cNvCxnSpPr>
          <p:nvPr/>
        </p:nvCxnSpPr>
        <p:spPr>
          <a:xfrm flipV="1">
            <a:off x="1431943" y="1736812"/>
            <a:ext cx="979817" cy="1733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аво съединение 55"/>
          <p:cNvCxnSpPr>
            <a:stCxn id="39" idx="6"/>
            <a:endCxn id="44" idx="2"/>
          </p:cNvCxnSpPr>
          <p:nvPr/>
        </p:nvCxnSpPr>
        <p:spPr>
          <a:xfrm flipV="1">
            <a:off x="1454739" y="2672916"/>
            <a:ext cx="957021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аво съединение 56"/>
          <p:cNvCxnSpPr>
            <a:stCxn id="39" idx="6"/>
            <a:endCxn id="45" idx="2"/>
          </p:cNvCxnSpPr>
          <p:nvPr/>
        </p:nvCxnSpPr>
        <p:spPr>
          <a:xfrm flipV="1">
            <a:off x="1454739" y="346500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аво съединение 57"/>
          <p:cNvCxnSpPr>
            <a:stCxn id="40" idx="6"/>
            <a:endCxn id="45" idx="2"/>
          </p:cNvCxnSpPr>
          <p:nvPr/>
        </p:nvCxnSpPr>
        <p:spPr>
          <a:xfrm flipV="1">
            <a:off x="1431943" y="3465004"/>
            <a:ext cx="979817" cy="154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аво съединение 58"/>
          <p:cNvCxnSpPr>
            <a:stCxn id="40" idx="6"/>
            <a:endCxn id="47" idx="2"/>
          </p:cNvCxnSpPr>
          <p:nvPr/>
        </p:nvCxnSpPr>
        <p:spPr>
          <a:xfrm>
            <a:off x="1431943" y="5010344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аво съединение 59"/>
          <p:cNvCxnSpPr>
            <a:stCxn id="41" idx="6"/>
            <a:endCxn id="46" idx="2"/>
          </p:cNvCxnSpPr>
          <p:nvPr/>
        </p:nvCxnSpPr>
        <p:spPr>
          <a:xfrm flipV="1">
            <a:off x="1431943" y="4257092"/>
            <a:ext cx="979817" cy="168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аво съединение 60"/>
          <p:cNvCxnSpPr>
            <a:stCxn id="35" idx="6"/>
            <a:endCxn id="47" idx="2"/>
          </p:cNvCxnSpPr>
          <p:nvPr/>
        </p:nvCxnSpPr>
        <p:spPr>
          <a:xfrm>
            <a:off x="1454739" y="944724"/>
            <a:ext cx="95702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аво съединение 61"/>
          <p:cNvCxnSpPr>
            <a:stCxn id="36" idx="6"/>
            <a:endCxn id="48" idx="1"/>
          </p:cNvCxnSpPr>
          <p:nvPr/>
        </p:nvCxnSpPr>
        <p:spPr>
          <a:xfrm>
            <a:off x="1431943" y="1736812"/>
            <a:ext cx="1064180" cy="399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Текстово поле 62"/>
          <p:cNvSpPr txBox="1"/>
          <p:nvPr/>
        </p:nvSpPr>
        <p:spPr>
          <a:xfrm>
            <a:off x="3275856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64" name="Текстово поле 63"/>
          <p:cNvSpPr txBox="1"/>
          <p:nvPr/>
        </p:nvSpPr>
        <p:spPr>
          <a:xfrm>
            <a:off x="3277413" y="155214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3</a:t>
            </a:r>
            <a:endParaRPr lang="bg-BG" dirty="0"/>
          </a:p>
        </p:txBody>
      </p:sp>
      <p:cxnSp>
        <p:nvCxnSpPr>
          <p:cNvPr id="65" name="Право съединение 64"/>
          <p:cNvCxnSpPr/>
          <p:nvPr/>
        </p:nvCxnSpPr>
        <p:spPr>
          <a:xfrm>
            <a:off x="1501201" y="936016"/>
            <a:ext cx="86409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Текстово поле 69"/>
          <p:cNvSpPr txBox="1"/>
          <p:nvPr/>
        </p:nvSpPr>
        <p:spPr>
          <a:xfrm>
            <a:off x="3275856" y="241159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2</a:t>
            </a:r>
          </a:p>
        </p:txBody>
      </p:sp>
      <p:cxnSp>
        <p:nvCxnSpPr>
          <p:cNvPr id="71" name="Право съединение 70"/>
          <p:cNvCxnSpPr>
            <a:stCxn id="36" idx="6"/>
            <a:endCxn id="44" idx="2"/>
          </p:cNvCxnSpPr>
          <p:nvPr/>
        </p:nvCxnSpPr>
        <p:spPr>
          <a:xfrm>
            <a:off x="1431943" y="1736812"/>
            <a:ext cx="979817" cy="93610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аво съединение 71"/>
          <p:cNvCxnSpPr>
            <a:stCxn id="37" idx="6"/>
            <a:endCxn id="43" idx="2"/>
          </p:cNvCxnSpPr>
          <p:nvPr/>
        </p:nvCxnSpPr>
        <p:spPr>
          <a:xfrm flipV="1">
            <a:off x="1431943" y="1736812"/>
            <a:ext cx="979817" cy="93610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Текстово поле 72"/>
          <p:cNvSpPr txBox="1"/>
          <p:nvPr/>
        </p:nvSpPr>
        <p:spPr>
          <a:xfrm>
            <a:off x="4860032" y="936016"/>
            <a:ext cx="2471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Резултатът дотук е това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172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Съединител &quot;права стрелка&quot; 65"/>
          <p:cNvCxnSpPr>
            <a:stCxn id="43" idx="2"/>
            <a:endCxn id="37" idx="6"/>
          </p:cNvCxnSpPr>
          <p:nvPr/>
        </p:nvCxnSpPr>
        <p:spPr>
          <a:xfrm flipH="1">
            <a:off x="1431943" y="1736812"/>
            <a:ext cx="979817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2411760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11760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411760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2411760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2411760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2411760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411760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9" name="Право съединение 48"/>
          <p:cNvCxnSpPr>
            <a:stCxn id="35" idx="6"/>
            <a:endCxn id="42" idx="2"/>
          </p:cNvCxnSpPr>
          <p:nvPr/>
        </p:nvCxnSpPr>
        <p:spPr>
          <a:xfrm>
            <a:off x="1454739" y="944724"/>
            <a:ext cx="957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аво съединение 49"/>
          <p:cNvCxnSpPr>
            <a:stCxn id="35" idx="6"/>
            <a:endCxn id="43" idx="2"/>
          </p:cNvCxnSpPr>
          <p:nvPr/>
        </p:nvCxnSpPr>
        <p:spPr>
          <a:xfrm>
            <a:off x="1454739" y="94472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аво съединение 50"/>
          <p:cNvCxnSpPr>
            <a:stCxn id="36" idx="6"/>
            <a:endCxn id="43" idx="2"/>
          </p:cNvCxnSpPr>
          <p:nvPr/>
        </p:nvCxnSpPr>
        <p:spPr>
          <a:xfrm>
            <a:off x="1431943" y="1736812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аво съединение 51"/>
          <p:cNvCxnSpPr>
            <a:stCxn id="36" idx="6"/>
            <a:endCxn id="44" idx="2"/>
          </p:cNvCxnSpPr>
          <p:nvPr/>
        </p:nvCxnSpPr>
        <p:spPr>
          <a:xfrm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аво съединение 52"/>
          <p:cNvCxnSpPr>
            <a:stCxn id="37" idx="6"/>
            <a:endCxn id="43" idx="2"/>
          </p:cNvCxnSpPr>
          <p:nvPr/>
        </p:nvCxnSpPr>
        <p:spPr>
          <a:xfrm flipV="1">
            <a:off x="1431943" y="1736812"/>
            <a:ext cx="979817" cy="936104"/>
          </a:xfrm>
          <a:prstGeom prst="line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аво съединение 53"/>
          <p:cNvCxnSpPr>
            <a:stCxn id="37" idx="6"/>
            <a:endCxn id="46" idx="2"/>
          </p:cNvCxnSpPr>
          <p:nvPr/>
        </p:nvCxnSpPr>
        <p:spPr>
          <a:xfrm>
            <a:off x="1431943" y="2672916"/>
            <a:ext cx="979817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аво съединение 54"/>
          <p:cNvCxnSpPr>
            <a:stCxn id="38" idx="6"/>
            <a:endCxn id="43" idx="2"/>
          </p:cNvCxnSpPr>
          <p:nvPr/>
        </p:nvCxnSpPr>
        <p:spPr>
          <a:xfrm flipV="1">
            <a:off x="1431943" y="1736812"/>
            <a:ext cx="979817" cy="1733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аво съединение 55"/>
          <p:cNvCxnSpPr>
            <a:stCxn id="39" idx="6"/>
            <a:endCxn id="44" idx="2"/>
          </p:cNvCxnSpPr>
          <p:nvPr/>
        </p:nvCxnSpPr>
        <p:spPr>
          <a:xfrm flipV="1">
            <a:off x="1454739" y="2672916"/>
            <a:ext cx="957021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аво съединение 56"/>
          <p:cNvCxnSpPr>
            <a:stCxn id="39" idx="6"/>
            <a:endCxn id="45" idx="2"/>
          </p:cNvCxnSpPr>
          <p:nvPr/>
        </p:nvCxnSpPr>
        <p:spPr>
          <a:xfrm flipV="1">
            <a:off x="1454739" y="346500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аво съединение 57"/>
          <p:cNvCxnSpPr>
            <a:stCxn id="40" idx="6"/>
            <a:endCxn id="45" idx="2"/>
          </p:cNvCxnSpPr>
          <p:nvPr/>
        </p:nvCxnSpPr>
        <p:spPr>
          <a:xfrm flipV="1">
            <a:off x="1431943" y="3465004"/>
            <a:ext cx="979817" cy="154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аво съединение 58"/>
          <p:cNvCxnSpPr>
            <a:stCxn id="40" idx="6"/>
            <a:endCxn id="47" idx="2"/>
          </p:cNvCxnSpPr>
          <p:nvPr/>
        </p:nvCxnSpPr>
        <p:spPr>
          <a:xfrm>
            <a:off x="1431943" y="5010344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аво съединение 59"/>
          <p:cNvCxnSpPr>
            <a:stCxn id="41" idx="6"/>
            <a:endCxn id="46" idx="2"/>
          </p:cNvCxnSpPr>
          <p:nvPr/>
        </p:nvCxnSpPr>
        <p:spPr>
          <a:xfrm flipV="1">
            <a:off x="1431943" y="4257092"/>
            <a:ext cx="979817" cy="168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аво съединение 60"/>
          <p:cNvCxnSpPr>
            <a:stCxn id="35" idx="6"/>
            <a:endCxn id="47" idx="2"/>
          </p:cNvCxnSpPr>
          <p:nvPr/>
        </p:nvCxnSpPr>
        <p:spPr>
          <a:xfrm>
            <a:off x="1454739" y="944724"/>
            <a:ext cx="95702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аво съединение 61"/>
          <p:cNvCxnSpPr>
            <a:stCxn id="36" idx="6"/>
            <a:endCxn id="48" idx="1"/>
          </p:cNvCxnSpPr>
          <p:nvPr/>
        </p:nvCxnSpPr>
        <p:spPr>
          <a:xfrm>
            <a:off x="1431943" y="1736812"/>
            <a:ext cx="1064180" cy="399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Текстово поле 62"/>
          <p:cNvSpPr txBox="1"/>
          <p:nvPr/>
        </p:nvSpPr>
        <p:spPr>
          <a:xfrm>
            <a:off x="3275856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64" name="Текстово поле 63"/>
          <p:cNvSpPr txBox="1"/>
          <p:nvPr/>
        </p:nvSpPr>
        <p:spPr>
          <a:xfrm>
            <a:off x="3277413" y="155214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3</a:t>
            </a:r>
            <a:endParaRPr lang="bg-BG" dirty="0"/>
          </a:p>
        </p:txBody>
      </p:sp>
      <p:cxnSp>
        <p:nvCxnSpPr>
          <p:cNvPr id="65" name="Право съединение 64"/>
          <p:cNvCxnSpPr/>
          <p:nvPr/>
        </p:nvCxnSpPr>
        <p:spPr>
          <a:xfrm>
            <a:off x="1501201" y="936016"/>
            <a:ext cx="86409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Текстово поле 69"/>
          <p:cNvSpPr txBox="1"/>
          <p:nvPr/>
        </p:nvSpPr>
        <p:spPr>
          <a:xfrm>
            <a:off x="3275856" y="241159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2</a:t>
            </a:r>
          </a:p>
        </p:txBody>
      </p:sp>
      <p:cxnSp>
        <p:nvCxnSpPr>
          <p:cNvPr id="71" name="Право съединение 70"/>
          <p:cNvCxnSpPr>
            <a:stCxn id="36" idx="6"/>
            <a:endCxn id="44" idx="2"/>
          </p:cNvCxnSpPr>
          <p:nvPr/>
        </p:nvCxnSpPr>
        <p:spPr>
          <a:xfrm>
            <a:off x="1431943" y="1736812"/>
            <a:ext cx="979817" cy="93610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Текстово поле 72"/>
          <p:cNvSpPr txBox="1"/>
          <p:nvPr/>
        </p:nvSpPr>
        <p:spPr>
          <a:xfrm>
            <a:off x="4860032" y="508030"/>
            <a:ext cx="3160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Маркираме следващия връх 4</a:t>
            </a:r>
            <a:endParaRPr lang="bg-BG" dirty="0"/>
          </a:p>
        </p:txBody>
      </p:sp>
      <p:cxnSp>
        <p:nvCxnSpPr>
          <p:cNvPr id="4" name="Съединител &quot;права стрелка&quot; 3"/>
          <p:cNvCxnSpPr>
            <a:stCxn id="38" idx="6"/>
            <a:endCxn id="43" idx="2"/>
          </p:cNvCxnSpPr>
          <p:nvPr/>
        </p:nvCxnSpPr>
        <p:spPr>
          <a:xfrm flipV="1">
            <a:off x="1431943" y="1736812"/>
            <a:ext cx="979817" cy="173394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ово поле 4"/>
          <p:cNvSpPr txBox="1"/>
          <p:nvPr/>
        </p:nvSpPr>
        <p:spPr>
          <a:xfrm>
            <a:off x="4485399" y="101966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4 -&gt; 9 (3)</a:t>
            </a:r>
            <a:endParaRPr lang="bg-BG" dirty="0"/>
          </a:p>
        </p:txBody>
      </p:sp>
      <p:sp>
        <p:nvSpPr>
          <p:cNvPr id="6" name="Текстово поле 5"/>
          <p:cNvSpPr txBox="1"/>
          <p:nvPr/>
        </p:nvSpPr>
        <p:spPr>
          <a:xfrm>
            <a:off x="6012160" y="1019660"/>
            <a:ext cx="287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4 отива в 9, който идва от 3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6251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Съединител &quot;права стрелка&quot; 65"/>
          <p:cNvCxnSpPr>
            <a:stCxn id="43" idx="2"/>
            <a:endCxn id="37" idx="6"/>
          </p:cNvCxnSpPr>
          <p:nvPr/>
        </p:nvCxnSpPr>
        <p:spPr>
          <a:xfrm flipH="1">
            <a:off x="1431943" y="1736812"/>
            <a:ext cx="979817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2411760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11760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411760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2411760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2411760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2411760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411760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9" name="Право съединение 48"/>
          <p:cNvCxnSpPr>
            <a:stCxn id="35" idx="6"/>
            <a:endCxn id="42" idx="2"/>
          </p:cNvCxnSpPr>
          <p:nvPr/>
        </p:nvCxnSpPr>
        <p:spPr>
          <a:xfrm>
            <a:off x="1454739" y="944724"/>
            <a:ext cx="957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аво съединение 49"/>
          <p:cNvCxnSpPr>
            <a:stCxn id="35" idx="6"/>
            <a:endCxn id="43" idx="2"/>
          </p:cNvCxnSpPr>
          <p:nvPr/>
        </p:nvCxnSpPr>
        <p:spPr>
          <a:xfrm>
            <a:off x="1454739" y="94472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аво съединение 50"/>
          <p:cNvCxnSpPr>
            <a:stCxn id="36" idx="6"/>
            <a:endCxn id="43" idx="2"/>
          </p:cNvCxnSpPr>
          <p:nvPr/>
        </p:nvCxnSpPr>
        <p:spPr>
          <a:xfrm>
            <a:off x="1431943" y="1736812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аво съединение 51"/>
          <p:cNvCxnSpPr>
            <a:stCxn id="36" idx="6"/>
            <a:endCxn id="44" idx="2"/>
          </p:cNvCxnSpPr>
          <p:nvPr/>
        </p:nvCxnSpPr>
        <p:spPr>
          <a:xfrm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аво съединение 52"/>
          <p:cNvCxnSpPr>
            <a:stCxn id="37" idx="6"/>
            <a:endCxn id="43" idx="2"/>
          </p:cNvCxnSpPr>
          <p:nvPr/>
        </p:nvCxnSpPr>
        <p:spPr>
          <a:xfrm flipV="1"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аво съединение 53"/>
          <p:cNvCxnSpPr>
            <a:stCxn id="37" idx="6"/>
            <a:endCxn id="46" idx="2"/>
          </p:cNvCxnSpPr>
          <p:nvPr/>
        </p:nvCxnSpPr>
        <p:spPr>
          <a:xfrm>
            <a:off x="1431943" y="2672916"/>
            <a:ext cx="979817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аво съединение 54"/>
          <p:cNvCxnSpPr>
            <a:stCxn id="38" idx="6"/>
            <a:endCxn id="43" idx="2"/>
          </p:cNvCxnSpPr>
          <p:nvPr/>
        </p:nvCxnSpPr>
        <p:spPr>
          <a:xfrm flipV="1">
            <a:off x="1431943" y="1736812"/>
            <a:ext cx="979817" cy="1733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аво съединение 55"/>
          <p:cNvCxnSpPr>
            <a:stCxn id="39" idx="6"/>
            <a:endCxn id="44" idx="2"/>
          </p:cNvCxnSpPr>
          <p:nvPr/>
        </p:nvCxnSpPr>
        <p:spPr>
          <a:xfrm flipV="1">
            <a:off x="1454739" y="2672916"/>
            <a:ext cx="957021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аво съединение 56"/>
          <p:cNvCxnSpPr>
            <a:stCxn id="39" idx="6"/>
            <a:endCxn id="45" idx="2"/>
          </p:cNvCxnSpPr>
          <p:nvPr/>
        </p:nvCxnSpPr>
        <p:spPr>
          <a:xfrm flipV="1">
            <a:off x="1454739" y="346500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аво съединение 57"/>
          <p:cNvCxnSpPr>
            <a:stCxn id="40" idx="6"/>
            <a:endCxn id="45" idx="2"/>
          </p:cNvCxnSpPr>
          <p:nvPr/>
        </p:nvCxnSpPr>
        <p:spPr>
          <a:xfrm flipV="1">
            <a:off x="1431943" y="3465004"/>
            <a:ext cx="979817" cy="154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аво съединение 58"/>
          <p:cNvCxnSpPr>
            <a:stCxn id="40" idx="6"/>
            <a:endCxn id="47" idx="2"/>
          </p:cNvCxnSpPr>
          <p:nvPr/>
        </p:nvCxnSpPr>
        <p:spPr>
          <a:xfrm>
            <a:off x="1431943" y="5010344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аво съединение 59"/>
          <p:cNvCxnSpPr>
            <a:stCxn id="41" idx="6"/>
            <a:endCxn id="46" idx="2"/>
          </p:cNvCxnSpPr>
          <p:nvPr/>
        </p:nvCxnSpPr>
        <p:spPr>
          <a:xfrm flipV="1">
            <a:off x="1431943" y="4257092"/>
            <a:ext cx="979817" cy="168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аво съединение 60"/>
          <p:cNvCxnSpPr>
            <a:stCxn id="35" idx="6"/>
            <a:endCxn id="47" idx="2"/>
          </p:cNvCxnSpPr>
          <p:nvPr/>
        </p:nvCxnSpPr>
        <p:spPr>
          <a:xfrm>
            <a:off x="1454739" y="944724"/>
            <a:ext cx="95702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аво съединение 61"/>
          <p:cNvCxnSpPr>
            <a:stCxn id="36" idx="6"/>
            <a:endCxn id="48" idx="1"/>
          </p:cNvCxnSpPr>
          <p:nvPr/>
        </p:nvCxnSpPr>
        <p:spPr>
          <a:xfrm>
            <a:off x="1431943" y="1736812"/>
            <a:ext cx="1064180" cy="399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Текстово поле 62"/>
          <p:cNvSpPr txBox="1"/>
          <p:nvPr/>
        </p:nvSpPr>
        <p:spPr>
          <a:xfrm>
            <a:off x="3275856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64" name="Текстово поле 63"/>
          <p:cNvSpPr txBox="1"/>
          <p:nvPr/>
        </p:nvSpPr>
        <p:spPr>
          <a:xfrm>
            <a:off x="3277413" y="155214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3</a:t>
            </a:r>
            <a:endParaRPr lang="bg-BG" dirty="0"/>
          </a:p>
        </p:txBody>
      </p:sp>
      <p:cxnSp>
        <p:nvCxnSpPr>
          <p:cNvPr id="65" name="Право съединение 64"/>
          <p:cNvCxnSpPr/>
          <p:nvPr/>
        </p:nvCxnSpPr>
        <p:spPr>
          <a:xfrm>
            <a:off x="1501201" y="936016"/>
            <a:ext cx="86409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Текстово поле 69"/>
          <p:cNvSpPr txBox="1"/>
          <p:nvPr/>
        </p:nvSpPr>
        <p:spPr>
          <a:xfrm>
            <a:off x="3275856" y="241159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2</a:t>
            </a:r>
          </a:p>
        </p:txBody>
      </p:sp>
      <p:cxnSp>
        <p:nvCxnSpPr>
          <p:cNvPr id="71" name="Право съединение 70"/>
          <p:cNvCxnSpPr/>
          <p:nvPr/>
        </p:nvCxnSpPr>
        <p:spPr>
          <a:xfrm>
            <a:off x="1475656" y="1772816"/>
            <a:ext cx="979817" cy="93610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аво съединение 71"/>
          <p:cNvCxnSpPr>
            <a:stCxn id="37" idx="6"/>
            <a:endCxn id="43" idx="2"/>
          </p:cNvCxnSpPr>
          <p:nvPr/>
        </p:nvCxnSpPr>
        <p:spPr>
          <a:xfrm flipV="1">
            <a:off x="1431943" y="1736812"/>
            <a:ext cx="979817" cy="93610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Текстово поле 72"/>
          <p:cNvSpPr txBox="1"/>
          <p:nvPr/>
        </p:nvSpPr>
        <p:spPr>
          <a:xfrm>
            <a:off x="4860032" y="508030"/>
            <a:ext cx="202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Маркираме връх 3</a:t>
            </a:r>
            <a:endParaRPr lang="bg-BG" dirty="0"/>
          </a:p>
        </p:txBody>
      </p:sp>
      <p:cxnSp>
        <p:nvCxnSpPr>
          <p:cNvPr id="4" name="Съединител &quot;права стрелка&quot; 3"/>
          <p:cNvCxnSpPr>
            <a:stCxn id="38" idx="6"/>
            <a:endCxn id="43" idx="2"/>
          </p:cNvCxnSpPr>
          <p:nvPr/>
        </p:nvCxnSpPr>
        <p:spPr>
          <a:xfrm flipV="1">
            <a:off x="1431943" y="1736812"/>
            <a:ext cx="979817" cy="173394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ово поле 4"/>
          <p:cNvSpPr txBox="1"/>
          <p:nvPr/>
        </p:nvSpPr>
        <p:spPr>
          <a:xfrm>
            <a:off x="4485399" y="1019660"/>
            <a:ext cx="1021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4 -&gt; 9 (3)</a:t>
            </a:r>
          </a:p>
          <a:p>
            <a:r>
              <a:rPr lang="bg-BG" dirty="0" smtClean="0"/>
              <a:t>3 -&gt;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5200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/>
          <p:cNvSpPr txBox="1"/>
          <p:nvPr/>
        </p:nvSpPr>
        <p:spPr>
          <a:xfrm>
            <a:off x="634050" y="629980"/>
            <a:ext cx="7754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Идеята е следната:</a:t>
            </a:r>
          </a:p>
          <a:p>
            <a:endParaRPr lang="bg-BG" dirty="0" smtClean="0"/>
          </a:p>
          <a:p>
            <a:pPr algn="just"/>
            <a:r>
              <a:rPr lang="bg-BG" dirty="0" smtClean="0"/>
              <a:t>Ще обходим всеки връх от левия  дял по възходящ ред на номера, като се опитваме да го съчетаем /свържем/ с оцветено ребро с друг връх от десния.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634050" y="1972888"/>
            <a:ext cx="775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Как ще се случва това?</a:t>
            </a:r>
            <a:endParaRPr lang="bg-BG" dirty="0"/>
          </a:p>
        </p:txBody>
      </p:sp>
      <p:sp>
        <p:nvSpPr>
          <p:cNvPr id="8" name="Текстово поле 7"/>
          <p:cNvSpPr txBox="1"/>
          <p:nvPr/>
        </p:nvSpPr>
        <p:spPr>
          <a:xfrm>
            <a:off x="634051" y="2564904"/>
            <a:ext cx="7754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 smtClean="0"/>
              <a:t>Ако върхът отляво, до който сме стигнали, е свързан с връх отдясно, който </a:t>
            </a:r>
            <a:r>
              <a:rPr lang="bg-BG" b="1" dirty="0" smtClean="0"/>
              <a:t>не участва</a:t>
            </a:r>
            <a:r>
              <a:rPr lang="bg-BG" dirty="0" smtClean="0"/>
              <a:t> в </a:t>
            </a:r>
            <a:r>
              <a:rPr lang="bg-BG" dirty="0" err="1" smtClean="0"/>
              <a:t>двойкосъчетание</a:t>
            </a:r>
            <a:r>
              <a:rPr lang="bg-BG" dirty="0"/>
              <a:t> </a:t>
            </a:r>
            <a:r>
              <a:rPr lang="bg-BG" dirty="0" smtClean="0"/>
              <a:t>-&gt; оцветяваме реброто и приключваме с този връх.</a:t>
            </a:r>
            <a:endParaRPr lang="bg-BG" dirty="0"/>
          </a:p>
        </p:txBody>
      </p:sp>
      <p:sp>
        <p:nvSpPr>
          <p:cNvPr id="27" name="Стрелка надясно 26"/>
          <p:cNvSpPr/>
          <p:nvPr/>
        </p:nvSpPr>
        <p:spPr>
          <a:xfrm>
            <a:off x="3668266" y="5373216"/>
            <a:ext cx="831726" cy="51573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Текстово поле 33"/>
          <p:cNvSpPr txBox="1"/>
          <p:nvPr/>
        </p:nvSpPr>
        <p:spPr>
          <a:xfrm>
            <a:off x="634051" y="3645024"/>
            <a:ext cx="775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 smtClean="0"/>
              <a:t>Освен това на всеки връх отдясно ще запишем с кой връх отляво е съчетан. Ако няма такъв, казваме, че е </a:t>
            </a:r>
            <a:r>
              <a:rPr lang="bg-BG" b="1" i="1" dirty="0" smtClean="0"/>
              <a:t>свободен</a:t>
            </a:r>
            <a:r>
              <a:rPr lang="bg-BG" dirty="0" smtClean="0"/>
              <a:t> и пишем 0.</a:t>
            </a:r>
            <a:endParaRPr lang="bg-BG" dirty="0"/>
          </a:p>
        </p:txBody>
      </p:sp>
      <p:grpSp>
        <p:nvGrpSpPr>
          <p:cNvPr id="21" name="Групиране 20"/>
          <p:cNvGrpSpPr/>
          <p:nvPr/>
        </p:nvGrpSpPr>
        <p:grpSpPr>
          <a:xfrm>
            <a:off x="898127" y="4313771"/>
            <a:ext cx="2530864" cy="2102811"/>
            <a:chOff x="898127" y="4313771"/>
            <a:chExt cx="2530864" cy="2102811"/>
          </a:xfrm>
        </p:grpSpPr>
        <p:sp>
          <p:nvSpPr>
            <p:cNvPr id="9" name="Овал 8"/>
            <p:cNvSpPr/>
            <p:nvPr/>
          </p:nvSpPr>
          <p:spPr>
            <a:xfrm>
              <a:off x="898127" y="5393891"/>
              <a:ext cx="576064" cy="5040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  <a:endParaRPr lang="bg-BG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1" name="Право съединение 10"/>
            <p:cNvCxnSpPr>
              <a:stCxn id="9" idx="6"/>
            </p:cNvCxnSpPr>
            <p:nvPr/>
          </p:nvCxnSpPr>
          <p:spPr>
            <a:xfrm>
              <a:off x="1474191" y="5645919"/>
              <a:ext cx="9798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Овал 11"/>
            <p:cNvSpPr/>
            <p:nvPr/>
          </p:nvSpPr>
          <p:spPr>
            <a:xfrm>
              <a:off x="2454008" y="5393891"/>
              <a:ext cx="576064" cy="50405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50000"/>
                    </a:schemeClr>
                  </a:solidFill>
                </a:rPr>
                <a:t>13</a:t>
              </a:r>
              <a:endParaRPr lang="bg-BG" sz="1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3" name="Право съединение 12"/>
            <p:cNvCxnSpPr>
              <a:endCxn id="12" idx="2"/>
            </p:cNvCxnSpPr>
            <p:nvPr/>
          </p:nvCxnSpPr>
          <p:spPr>
            <a:xfrm>
              <a:off x="1169469" y="4618900"/>
              <a:ext cx="1284539" cy="1027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аво съединение 15"/>
            <p:cNvCxnSpPr>
              <a:endCxn id="12" idx="2"/>
            </p:cNvCxnSpPr>
            <p:nvPr/>
          </p:nvCxnSpPr>
          <p:spPr>
            <a:xfrm flipV="1">
              <a:off x="1169469" y="5645919"/>
              <a:ext cx="1284539" cy="770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аво съединение 18"/>
            <p:cNvCxnSpPr>
              <a:endCxn id="12" idx="2"/>
            </p:cNvCxnSpPr>
            <p:nvPr/>
          </p:nvCxnSpPr>
          <p:spPr>
            <a:xfrm>
              <a:off x="1701559" y="4313771"/>
              <a:ext cx="752449" cy="13321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Текстово поле 40"/>
            <p:cNvSpPr txBox="1"/>
            <p:nvPr/>
          </p:nvSpPr>
          <p:spPr>
            <a:xfrm>
              <a:off x="3127305" y="5528615"/>
              <a:ext cx="301686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bg-BG" dirty="0"/>
                <a:t>0</a:t>
              </a:r>
            </a:p>
          </p:txBody>
        </p:sp>
      </p:grpSp>
      <p:grpSp>
        <p:nvGrpSpPr>
          <p:cNvPr id="22" name="Групиране 21"/>
          <p:cNvGrpSpPr/>
          <p:nvPr/>
        </p:nvGrpSpPr>
        <p:grpSpPr>
          <a:xfrm>
            <a:off x="5707980" y="4313771"/>
            <a:ext cx="2553568" cy="2102811"/>
            <a:chOff x="5707980" y="4313771"/>
            <a:chExt cx="2553568" cy="2102811"/>
          </a:xfrm>
        </p:grpSpPr>
        <p:sp>
          <p:nvSpPr>
            <p:cNvPr id="28" name="Овал 27"/>
            <p:cNvSpPr/>
            <p:nvPr/>
          </p:nvSpPr>
          <p:spPr>
            <a:xfrm>
              <a:off x="5707980" y="5393891"/>
              <a:ext cx="576064" cy="5040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  <a:endParaRPr lang="bg-BG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9" name="Право съединение 28"/>
            <p:cNvCxnSpPr>
              <a:stCxn id="28" idx="6"/>
            </p:cNvCxnSpPr>
            <p:nvPr/>
          </p:nvCxnSpPr>
          <p:spPr>
            <a:xfrm>
              <a:off x="6284044" y="5645919"/>
              <a:ext cx="97981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Овал 29"/>
            <p:cNvSpPr/>
            <p:nvPr/>
          </p:nvSpPr>
          <p:spPr>
            <a:xfrm>
              <a:off x="7263861" y="5393891"/>
              <a:ext cx="576064" cy="50405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50000"/>
                    </a:schemeClr>
                  </a:solidFill>
                </a:rPr>
                <a:t>13</a:t>
              </a:r>
              <a:endParaRPr lang="bg-BG" sz="1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1" name="Право съединение 30"/>
            <p:cNvCxnSpPr>
              <a:endCxn id="30" idx="2"/>
            </p:cNvCxnSpPr>
            <p:nvPr/>
          </p:nvCxnSpPr>
          <p:spPr>
            <a:xfrm>
              <a:off x="5979322" y="4618900"/>
              <a:ext cx="1284539" cy="1027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аво съединение 31"/>
            <p:cNvCxnSpPr>
              <a:endCxn id="30" idx="2"/>
            </p:cNvCxnSpPr>
            <p:nvPr/>
          </p:nvCxnSpPr>
          <p:spPr>
            <a:xfrm flipV="1">
              <a:off x="5979322" y="5645919"/>
              <a:ext cx="1284539" cy="770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аво съединение 32"/>
            <p:cNvCxnSpPr>
              <a:endCxn id="30" idx="2"/>
            </p:cNvCxnSpPr>
            <p:nvPr/>
          </p:nvCxnSpPr>
          <p:spPr>
            <a:xfrm>
              <a:off x="6511412" y="4313771"/>
              <a:ext cx="752449" cy="13321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Текстово поле 41"/>
            <p:cNvSpPr txBox="1"/>
            <p:nvPr/>
          </p:nvSpPr>
          <p:spPr>
            <a:xfrm>
              <a:off x="7959862" y="5461253"/>
              <a:ext cx="301686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bg-BG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44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7" grpId="0" animBg="1"/>
      <p:bldP spid="3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Съединител &quot;права стрелка&quot; 65"/>
          <p:cNvCxnSpPr>
            <a:stCxn id="43" idx="2"/>
            <a:endCxn id="37" idx="6"/>
          </p:cNvCxnSpPr>
          <p:nvPr/>
        </p:nvCxnSpPr>
        <p:spPr>
          <a:xfrm flipH="1">
            <a:off x="1431943" y="1736812"/>
            <a:ext cx="979817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2411760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11760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411760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2411760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2411760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2411760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411760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9" name="Право съединение 48"/>
          <p:cNvCxnSpPr>
            <a:stCxn id="35" idx="6"/>
            <a:endCxn id="42" idx="2"/>
          </p:cNvCxnSpPr>
          <p:nvPr/>
        </p:nvCxnSpPr>
        <p:spPr>
          <a:xfrm>
            <a:off x="1454739" y="944724"/>
            <a:ext cx="957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аво съединение 49"/>
          <p:cNvCxnSpPr>
            <a:stCxn id="35" idx="6"/>
            <a:endCxn id="43" idx="2"/>
          </p:cNvCxnSpPr>
          <p:nvPr/>
        </p:nvCxnSpPr>
        <p:spPr>
          <a:xfrm>
            <a:off x="1454739" y="94472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аво съединение 50"/>
          <p:cNvCxnSpPr>
            <a:stCxn id="36" idx="6"/>
            <a:endCxn id="43" idx="2"/>
          </p:cNvCxnSpPr>
          <p:nvPr/>
        </p:nvCxnSpPr>
        <p:spPr>
          <a:xfrm>
            <a:off x="1431943" y="1736812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аво съединение 51"/>
          <p:cNvCxnSpPr>
            <a:stCxn id="36" idx="6"/>
            <a:endCxn id="44" idx="2"/>
          </p:cNvCxnSpPr>
          <p:nvPr/>
        </p:nvCxnSpPr>
        <p:spPr>
          <a:xfrm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аво съединение 52"/>
          <p:cNvCxnSpPr>
            <a:stCxn id="37" idx="6"/>
            <a:endCxn id="43" idx="2"/>
          </p:cNvCxnSpPr>
          <p:nvPr/>
        </p:nvCxnSpPr>
        <p:spPr>
          <a:xfrm flipV="1"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аво съединение 53"/>
          <p:cNvCxnSpPr>
            <a:stCxn id="37" idx="6"/>
            <a:endCxn id="46" idx="2"/>
          </p:cNvCxnSpPr>
          <p:nvPr/>
        </p:nvCxnSpPr>
        <p:spPr>
          <a:xfrm>
            <a:off x="1431943" y="2672916"/>
            <a:ext cx="979817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аво съединение 54"/>
          <p:cNvCxnSpPr>
            <a:stCxn id="38" idx="6"/>
            <a:endCxn id="43" idx="2"/>
          </p:cNvCxnSpPr>
          <p:nvPr/>
        </p:nvCxnSpPr>
        <p:spPr>
          <a:xfrm flipV="1">
            <a:off x="1431943" y="1736812"/>
            <a:ext cx="979817" cy="1733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аво съединение 55"/>
          <p:cNvCxnSpPr>
            <a:stCxn id="39" idx="6"/>
            <a:endCxn id="44" idx="2"/>
          </p:cNvCxnSpPr>
          <p:nvPr/>
        </p:nvCxnSpPr>
        <p:spPr>
          <a:xfrm flipV="1">
            <a:off x="1454739" y="2672916"/>
            <a:ext cx="957021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аво съединение 56"/>
          <p:cNvCxnSpPr>
            <a:stCxn id="39" idx="6"/>
            <a:endCxn id="45" idx="2"/>
          </p:cNvCxnSpPr>
          <p:nvPr/>
        </p:nvCxnSpPr>
        <p:spPr>
          <a:xfrm flipV="1">
            <a:off x="1454739" y="346500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аво съединение 57"/>
          <p:cNvCxnSpPr>
            <a:stCxn id="40" idx="6"/>
            <a:endCxn id="45" idx="2"/>
          </p:cNvCxnSpPr>
          <p:nvPr/>
        </p:nvCxnSpPr>
        <p:spPr>
          <a:xfrm flipV="1">
            <a:off x="1431943" y="3465004"/>
            <a:ext cx="979817" cy="154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аво съединение 58"/>
          <p:cNvCxnSpPr>
            <a:stCxn id="40" idx="6"/>
            <a:endCxn id="47" idx="2"/>
          </p:cNvCxnSpPr>
          <p:nvPr/>
        </p:nvCxnSpPr>
        <p:spPr>
          <a:xfrm>
            <a:off x="1431943" y="5010344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аво съединение 59"/>
          <p:cNvCxnSpPr>
            <a:stCxn id="41" idx="6"/>
            <a:endCxn id="46" idx="2"/>
          </p:cNvCxnSpPr>
          <p:nvPr/>
        </p:nvCxnSpPr>
        <p:spPr>
          <a:xfrm flipV="1">
            <a:off x="1431943" y="4257092"/>
            <a:ext cx="979817" cy="168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аво съединение 60"/>
          <p:cNvCxnSpPr>
            <a:stCxn id="35" idx="6"/>
            <a:endCxn id="47" idx="2"/>
          </p:cNvCxnSpPr>
          <p:nvPr/>
        </p:nvCxnSpPr>
        <p:spPr>
          <a:xfrm>
            <a:off x="1454739" y="944724"/>
            <a:ext cx="95702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аво съединение 61"/>
          <p:cNvCxnSpPr>
            <a:stCxn id="36" idx="6"/>
            <a:endCxn id="48" idx="1"/>
          </p:cNvCxnSpPr>
          <p:nvPr/>
        </p:nvCxnSpPr>
        <p:spPr>
          <a:xfrm>
            <a:off x="1431943" y="1736812"/>
            <a:ext cx="1064180" cy="399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Текстово поле 62"/>
          <p:cNvSpPr txBox="1"/>
          <p:nvPr/>
        </p:nvSpPr>
        <p:spPr>
          <a:xfrm>
            <a:off x="3275856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64" name="Текстово поле 63"/>
          <p:cNvSpPr txBox="1"/>
          <p:nvPr/>
        </p:nvSpPr>
        <p:spPr>
          <a:xfrm>
            <a:off x="3277413" y="155214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3</a:t>
            </a:r>
            <a:endParaRPr lang="bg-BG" dirty="0"/>
          </a:p>
        </p:txBody>
      </p:sp>
      <p:cxnSp>
        <p:nvCxnSpPr>
          <p:cNvPr id="65" name="Право съединение 64"/>
          <p:cNvCxnSpPr/>
          <p:nvPr/>
        </p:nvCxnSpPr>
        <p:spPr>
          <a:xfrm>
            <a:off x="1501201" y="936016"/>
            <a:ext cx="86409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Текстово поле 69"/>
          <p:cNvSpPr txBox="1"/>
          <p:nvPr/>
        </p:nvSpPr>
        <p:spPr>
          <a:xfrm>
            <a:off x="3275856" y="241159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2</a:t>
            </a:r>
          </a:p>
        </p:txBody>
      </p:sp>
      <p:cxnSp>
        <p:nvCxnSpPr>
          <p:cNvPr id="71" name="Право съединение 70"/>
          <p:cNvCxnSpPr/>
          <p:nvPr/>
        </p:nvCxnSpPr>
        <p:spPr>
          <a:xfrm>
            <a:off x="1475656" y="1772816"/>
            <a:ext cx="979817" cy="93610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аво съединение 71"/>
          <p:cNvCxnSpPr>
            <a:stCxn id="37" idx="6"/>
            <a:endCxn id="43" idx="2"/>
          </p:cNvCxnSpPr>
          <p:nvPr/>
        </p:nvCxnSpPr>
        <p:spPr>
          <a:xfrm flipV="1">
            <a:off x="1431943" y="1736812"/>
            <a:ext cx="979817" cy="93610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Съединител &quot;права стрелка&quot; 3"/>
          <p:cNvCxnSpPr>
            <a:stCxn id="38" idx="6"/>
            <a:endCxn id="43" idx="2"/>
          </p:cNvCxnSpPr>
          <p:nvPr/>
        </p:nvCxnSpPr>
        <p:spPr>
          <a:xfrm flipV="1">
            <a:off x="1431943" y="1736812"/>
            <a:ext cx="979817" cy="173394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ово поле 4"/>
          <p:cNvSpPr txBox="1"/>
          <p:nvPr/>
        </p:nvSpPr>
        <p:spPr>
          <a:xfrm>
            <a:off x="4485399" y="1019660"/>
            <a:ext cx="1797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4 -&gt; 9 (3)</a:t>
            </a:r>
          </a:p>
          <a:p>
            <a:r>
              <a:rPr lang="bg-BG" dirty="0" smtClean="0"/>
              <a:t>3 -&gt; 9 (3)</a:t>
            </a:r>
            <a:endParaRPr lang="bg-BG" dirty="0"/>
          </a:p>
          <a:p>
            <a:r>
              <a:rPr lang="bg-BG" dirty="0" smtClean="0">
                <a:solidFill>
                  <a:srgbClr val="FF0000"/>
                </a:solidFill>
              </a:rPr>
              <a:t>но 3 е маркиран</a:t>
            </a:r>
            <a:endParaRPr lang="bg-BG" dirty="0">
              <a:solidFill>
                <a:srgbClr val="FF0000"/>
              </a:solidFill>
            </a:endParaRPr>
          </a:p>
        </p:txBody>
      </p:sp>
      <p:cxnSp>
        <p:nvCxnSpPr>
          <p:cNvPr id="3" name="Съединител &quot;права стрелка&quot; 2"/>
          <p:cNvCxnSpPr/>
          <p:nvPr/>
        </p:nvCxnSpPr>
        <p:spPr>
          <a:xfrm flipV="1">
            <a:off x="1431943" y="1772816"/>
            <a:ext cx="763793" cy="64807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31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Съединител &quot;права стрелка&quot; 65"/>
          <p:cNvCxnSpPr>
            <a:stCxn id="43" idx="2"/>
            <a:endCxn id="37" idx="6"/>
          </p:cNvCxnSpPr>
          <p:nvPr/>
        </p:nvCxnSpPr>
        <p:spPr>
          <a:xfrm flipH="1">
            <a:off x="1431943" y="1736812"/>
            <a:ext cx="979817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2411760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11760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411760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2411760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2411760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2411760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411760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9" name="Право съединение 48"/>
          <p:cNvCxnSpPr>
            <a:stCxn id="35" idx="6"/>
            <a:endCxn id="42" idx="2"/>
          </p:cNvCxnSpPr>
          <p:nvPr/>
        </p:nvCxnSpPr>
        <p:spPr>
          <a:xfrm>
            <a:off x="1454739" y="944724"/>
            <a:ext cx="957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аво съединение 49"/>
          <p:cNvCxnSpPr>
            <a:stCxn id="35" idx="6"/>
            <a:endCxn id="43" idx="2"/>
          </p:cNvCxnSpPr>
          <p:nvPr/>
        </p:nvCxnSpPr>
        <p:spPr>
          <a:xfrm>
            <a:off x="1454739" y="94472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аво съединение 50"/>
          <p:cNvCxnSpPr>
            <a:stCxn id="36" idx="6"/>
            <a:endCxn id="43" idx="2"/>
          </p:cNvCxnSpPr>
          <p:nvPr/>
        </p:nvCxnSpPr>
        <p:spPr>
          <a:xfrm>
            <a:off x="1431943" y="1736812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аво съединение 51"/>
          <p:cNvCxnSpPr>
            <a:stCxn id="36" idx="6"/>
            <a:endCxn id="44" idx="2"/>
          </p:cNvCxnSpPr>
          <p:nvPr/>
        </p:nvCxnSpPr>
        <p:spPr>
          <a:xfrm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аво съединение 52"/>
          <p:cNvCxnSpPr>
            <a:stCxn id="37" idx="6"/>
            <a:endCxn id="43" idx="2"/>
          </p:cNvCxnSpPr>
          <p:nvPr/>
        </p:nvCxnSpPr>
        <p:spPr>
          <a:xfrm flipV="1"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аво съединение 53"/>
          <p:cNvCxnSpPr>
            <a:stCxn id="37" idx="6"/>
            <a:endCxn id="46" idx="2"/>
          </p:cNvCxnSpPr>
          <p:nvPr/>
        </p:nvCxnSpPr>
        <p:spPr>
          <a:xfrm>
            <a:off x="1431943" y="2672916"/>
            <a:ext cx="979817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аво съединение 54"/>
          <p:cNvCxnSpPr>
            <a:stCxn id="38" idx="6"/>
            <a:endCxn id="43" idx="2"/>
          </p:cNvCxnSpPr>
          <p:nvPr/>
        </p:nvCxnSpPr>
        <p:spPr>
          <a:xfrm flipV="1">
            <a:off x="1431943" y="1736812"/>
            <a:ext cx="979817" cy="1733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аво съединение 55"/>
          <p:cNvCxnSpPr>
            <a:stCxn id="39" idx="6"/>
            <a:endCxn id="44" idx="2"/>
          </p:cNvCxnSpPr>
          <p:nvPr/>
        </p:nvCxnSpPr>
        <p:spPr>
          <a:xfrm flipV="1">
            <a:off x="1454739" y="2672916"/>
            <a:ext cx="957021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аво съединение 56"/>
          <p:cNvCxnSpPr>
            <a:stCxn id="39" idx="6"/>
            <a:endCxn id="45" idx="2"/>
          </p:cNvCxnSpPr>
          <p:nvPr/>
        </p:nvCxnSpPr>
        <p:spPr>
          <a:xfrm flipV="1">
            <a:off x="1454739" y="346500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аво съединение 57"/>
          <p:cNvCxnSpPr>
            <a:stCxn id="40" idx="6"/>
            <a:endCxn id="45" idx="2"/>
          </p:cNvCxnSpPr>
          <p:nvPr/>
        </p:nvCxnSpPr>
        <p:spPr>
          <a:xfrm flipV="1">
            <a:off x="1431943" y="3465004"/>
            <a:ext cx="979817" cy="154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аво съединение 58"/>
          <p:cNvCxnSpPr>
            <a:stCxn id="40" idx="6"/>
            <a:endCxn id="47" idx="2"/>
          </p:cNvCxnSpPr>
          <p:nvPr/>
        </p:nvCxnSpPr>
        <p:spPr>
          <a:xfrm>
            <a:off x="1431943" y="5010344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аво съединение 59"/>
          <p:cNvCxnSpPr>
            <a:stCxn id="41" idx="6"/>
            <a:endCxn id="46" idx="2"/>
          </p:cNvCxnSpPr>
          <p:nvPr/>
        </p:nvCxnSpPr>
        <p:spPr>
          <a:xfrm flipV="1">
            <a:off x="1431943" y="4257092"/>
            <a:ext cx="979817" cy="168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аво съединение 60"/>
          <p:cNvCxnSpPr>
            <a:stCxn id="35" idx="6"/>
            <a:endCxn id="47" idx="2"/>
          </p:cNvCxnSpPr>
          <p:nvPr/>
        </p:nvCxnSpPr>
        <p:spPr>
          <a:xfrm>
            <a:off x="1454739" y="944724"/>
            <a:ext cx="95702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аво съединение 61"/>
          <p:cNvCxnSpPr>
            <a:stCxn id="36" idx="6"/>
            <a:endCxn id="48" idx="1"/>
          </p:cNvCxnSpPr>
          <p:nvPr/>
        </p:nvCxnSpPr>
        <p:spPr>
          <a:xfrm>
            <a:off x="1431943" y="1736812"/>
            <a:ext cx="1064180" cy="399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Текстово поле 62"/>
          <p:cNvSpPr txBox="1"/>
          <p:nvPr/>
        </p:nvSpPr>
        <p:spPr>
          <a:xfrm>
            <a:off x="3275856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bg-BG" dirty="0"/>
          </a:p>
        </p:txBody>
      </p:sp>
      <p:cxnSp>
        <p:nvCxnSpPr>
          <p:cNvPr id="65" name="Право съединение 64"/>
          <p:cNvCxnSpPr/>
          <p:nvPr/>
        </p:nvCxnSpPr>
        <p:spPr>
          <a:xfrm>
            <a:off x="1501201" y="936016"/>
            <a:ext cx="86409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Текстово поле 69"/>
          <p:cNvSpPr txBox="1"/>
          <p:nvPr/>
        </p:nvSpPr>
        <p:spPr>
          <a:xfrm>
            <a:off x="3275856" y="241159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2</a:t>
            </a:r>
          </a:p>
        </p:txBody>
      </p:sp>
      <p:cxnSp>
        <p:nvCxnSpPr>
          <p:cNvPr id="71" name="Право съединение 70"/>
          <p:cNvCxnSpPr/>
          <p:nvPr/>
        </p:nvCxnSpPr>
        <p:spPr>
          <a:xfrm>
            <a:off x="1475656" y="1772816"/>
            <a:ext cx="979817" cy="93610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аво съединение 71"/>
          <p:cNvCxnSpPr>
            <a:stCxn id="37" idx="6"/>
            <a:endCxn id="43" idx="2"/>
          </p:cNvCxnSpPr>
          <p:nvPr/>
        </p:nvCxnSpPr>
        <p:spPr>
          <a:xfrm flipV="1">
            <a:off x="1431943" y="1736812"/>
            <a:ext cx="979817" cy="93610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Съединител &quot;права стрелка&quot; 3"/>
          <p:cNvCxnSpPr>
            <a:stCxn id="38" idx="6"/>
            <a:endCxn id="43" idx="2"/>
          </p:cNvCxnSpPr>
          <p:nvPr/>
        </p:nvCxnSpPr>
        <p:spPr>
          <a:xfrm flipV="1">
            <a:off x="1431943" y="1736812"/>
            <a:ext cx="979817" cy="173394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ово поле 4"/>
          <p:cNvSpPr txBox="1"/>
          <p:nvPr/>
        </p:nvSpPr>
        <p:spPr>
          <a:xfrm>
            <a:off x="4485399" y="1019660"/>
            <a:ext cx="113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4 -&gt; 9 (3)</a:t>
            </a:r>
          </a:p>
          <a:p>
            <a:r>
              <a:rPr lang="bg-BG" dirty="0" smtClean="0"/>
              <a:t>3 -&gt; 12 (0)</a:t>
            </a:r>
            <a:endParaRPr lang="bg-BG" dirty="0"/>
          </a:p>
        </p:txBody>
      </p:sp>
      <p:cxnSp>
        <p:nvCxnSpPr>
          <p:cNvPr id="3" name="Съединител &quot;права стрелка&quot; 2"/>
          <p:cNvCxnSpPr>
            <a:stCxn id="37" idx="6"/>
            <a:endCxn id="46" idx="2"/>
          </p:cNvCxnSpPr>
          <p:nvPr/>
        </p:nvCxnSpPr>
        <p:spPr>
          <a:xfrm>
            <a:off x="1431943" y="2672916"/>
            <a:ext cx="979817" cy="1584176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Текстово поле 8"/>
          <p:cNvSpPr txBox="1"/>
          <p:nvPr/>
        </p:nvSpPr>
        <p:spPr>
          <a:xfrm>
            <a:off x="4485399" y="1988840"/>
            <a:ext cx="3326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Открихме свободен връх.</a:t>
            </a:r>
          </a:p>
          <a:p>
            <a:r>
              <a:rPr lang="bg-BG" dirty="0"/>
              <a:t>П</a:t>
            </a:r>
            <a:r>
              <a:rPr lang="bg-BG" dirty="0" smtClean="0"/>
              <a:t>роменяме 12 и 3 от кой идват:</a:t>
            </a:r>
            <a:endParaRPr lang="bg-BG" dirty="0"/>
          </a:p>
        </p:txBody>
      </p:sp>
      <p:sp>
        <p:nvSpPr>
          <p:cNvPr id="67" name="Текстово поле 66"/>
          <p:cNvSpPr txBox="1"/>
          <p:nvPr/>
        </p:nvSpPr>
        <p:spPr>
          <a:xfrm>
            <a:off x="4637799" y="3140968"/>
            <a:ext cx="113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>
                <a:solidFill>
                  <a:srgbClr val="FF0000"/>
                </a:solidFill>
              </a:rPr>
              <a:t>4</a:t>
            </a:r>
            <a:r>
              <a:rPr lang="bg-BG" dirty="0" smtClean="0"/>
              <a:t> -&gt; </a:t>
            </a:r>
            <a:r>
              <a:rPr lang="bg-BG" b="1" dirty="0" smtClean="0">
                <a:solidFill>
                  <a:srgbClr val="FF0000"/>
                </a:solidFill>
              </a:rPr>
              <a:t>9</a:t>
            </a:r>
            <a:r>
              <a:rPr lang="bg-BG" dirty="0" smtClean="0"/>
              <a:t> (3)</a:t>
            </a:r>
          </a:p>
          <a:p>
            <a:r>
              <a:rPr lang="bg-BG" b="1" dirty="0" smtClean="0">
                <a:solidFill>
                  <a:srgbClr val="FF0000"/>
                </a:solidFill>
              </a:rPr>
              <a:t>3</a:t>
            </a:r>
            <a:r>
              <a:rPr lang="bg-BG" dirty="0" smtClean="0">
                <a:solidFill>
                  <a:srgbClr val="FF0000"/>
                </a:solidFill>
              </a:rPr>
              <a:t> </a:t>
            </a:r>
            <a:r>
              <a:rPr lang="bg-BG" dirty="0" smtClean="0"/>
              <a:t>-&gt; </a:t>
            </a:r>
            <a:r>
              <a:rPr lang="bg-BG" b="1" dirty="0" smtClean="0">
                <a:solidFill>
                  <a:srgbClr val="FF0000"/>
                </a:solidFill>
              </a:rPr>
              <a:t>12</a:t>
            </a:r>
            <a:r>
              <a:rPr lang="bg-BG" dirty="0" smtClean="0"/>
              <a:t> (0)</a:t>
            </a:r>
            <a:endParaRPr lang="bg-BG" dirty="0"/>
          </a:p>
        </p:txBody>
      </p:sp>
      <p:sp>
        <p:nvSpPr>
          <p:cNvPr id="10" name="Текстово поле 9"/>
          <p:cNvSpPr txBox="1"/>
          <p:nvPr/>
        </p:nvSpPr>
        <p:spPr>
          <a:xfrm>
            <a:off x="5940152" y="1300118"/>
            <a:ext cx="281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Следващия съсед на 3 е 12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6436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Овал 34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2411760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11760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411760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2411760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2411760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2411760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411760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9" name="Право съединение 48"/>
          <p:cNvCxnSpPr>
            <a:stCxn id="35" idx="6"/>
            <a:endCxn id="42" idx="2"/>
          </p:cNvCxnSpPr>
          <p:nvPr/>
        </p:nvCxnSpPr>
        <p:spPr>
          <a:xfrm>
            <a:off x="1454739" y="944724"/>
            <a:ext cx="957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аво съединение 49"/>
          <p:cNvCxnSpPr>
            <a:stCxn id="35" idx="6"/>
            <a:endCxn id="43" idx="2"/>
          </p:cNvCxnSpPr>
          <p:nvPr/>
        </p:nvCxnSpPr>
        <p:spPr>
          <a:xfrm>
            <a:off x="1454739" y="94472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аво съединение 50"/>
          <p:cNvCxnSpPr>
            <a:stCxn id="36" idx="6"/>
            <a:endCxn id="43" idx="2"/>
          </p:cNvCxnSpPr>
          <p:nvPr/>
        </p:nvCxnSpPr>
        <p:spPr>
          <a:xfrm>
            <a:off x="1431943" y="1736812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аво съединение 51"/>
          <p:cNvCxnSpPr>
            <a:stCxn id="36" idx="6"/>
            <a:endCxn id="44" idx="2"/>
          </p:cNvCxnSpPr>
          <p:nvPr/>
        </p:nvCxnSpPr>
        <p:spPr>
          <a:xfrm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аво съединение 52"/>
          <p:cNvCxnSpPr>
            <a:stCxn id="37" idx="6"/>
            <a:endCxn id="43" idx="2"/>
          </p:cNvCxnSpPr>
          <p:nvPr/>
        </p:nvCxnSpPr>
        <p:spPr>
          <a:xfrm flipV="1"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аво съединение 53"/>
          <p:cNvCxnSpPr>
            <a:stCxn id="37" idx="6"/>
            <a:endCxn id="46" idx="2"/>
          </p:cNvCxnSpPr>
          <p:nvPr/>
        </p:nvCxnSpPr>
        <p:spPr>
          <a:xfrm>
            <a:off x="1431943" y="2672916"/>
            <a:ext cx="979817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аво съединение 54"/>
          <p:cNvCxnSpPr>
            <a:stCxn id="38" idx="6"/>
            <a:endCxn id="43" idx="2"/>
          </p:cNvCxnSpPr>
          <p:nvPr/>
        </p:nvCxnSpPr>
        <p:spPr>
          <a:xfrm flipV="1">
            <a:off x="1431943" y="1736812"/>
            <a:ext cx="979817" cy="1733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аво съединение 55"/>
          <p:cNvCxnSpPr>
            <a:stCxn id="39" idx="6"/>
            <a:endCxn id="44" idx="2"/>
          </p:cNvCxnSpPr>
          <p:nvPr/>
        </p:nvCxnSpPr>
        <p:spPr>
          <a:xfrm flipV="1">
            <a:off x="1454739" y="2672916"/>
            <a:ext cx="957021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аво съединение 56"/>
          <p:cNvCxnSpPr>
            <a:stCxn id="39" idx="6"/>
            <a:endCxn id="45" idx="2"/>
          </p:cNvCxnSpPr>
          <p:nvPr/>
        </p:nvCxnSpPr>
        <p:spPr>
          <a:xfrm flipV="1">
            <a:off x="1454739" y="346500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аво съединение 57"/>
          <p:cNvCxnSpPr>
            <a:stCxn id="40" idx="6"/>
            <a:endCxn id="45" idx="2"/>
          </p:cNvCxnSpPr>
          <p:nvPr/>
        </p:nvCxnSpPr>
        <p:spPr>
          <a:xfrm flipV="1">
            <a:off x="1431943" y="3465004"/>
            <a:ext cx="979817" cy="154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аво съединение 58"/>
          <p:cNvCxnSpPr>
            <a:stCxn id="40" idx="6"/>
            <a:endCxn id="47" idx="2"/>
          </p:cNvCxnSpPr>
          <p:nvPr/>
        </p:nvCxnSpPr>
        <p:spPr>
          <a:xfrm>
            <a:off x="1431943" y="5010344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аво съединение 59"/>
          <p:cNvCxnSpPr>
            <a:stCxn id="41" idx="6"/>
            <a:endCxn id="46" idx="2"/>
          </p:cNvCxnSpPr>
          <p:nvPr/>
        </p:nvCxnSpPr>
        <p:spPr>
          <a:xfrm flipV="1">
            <a:off x="1431943" y="4257092"/>
            <a:ext cx="979817" cy="168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аво съединение 60"/>
          <p:cNvCxnSpPr>
            <a:stCxn id="35" idx="6"/>
            <a:endCxn id="47" idx="2"/>
          </p:cNvCxnSpPr>
          <p:nvPr/>
        </p:nvCxnSpPr>
        <p:spPr>
          <a:xfrm>
            <a:off x="1454739" y="944724"/>
            <a:ext cx="95702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аво съединение 61"/>
          <p:cNvCxnSpPr>
            <a:stCxn id="36" idx="6"/>
            <a:endCxn id="48" idx="1"/>
          </p:cNvCxnSpPr>
          <p:nvPr/>
        </p:nvCxnSpPr>
        <p:spPr>
          <a:xfrm>
            <a:off x="1431943" y="1736812"/>
            <a:ext cx="1064180" cy="399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Текстово поле 62"/>
          <p:cNvSpPr txBox="1"/>
          <p:nvPr/>
        </p:nvSpPr>
        <p:spPr>
          <a:xfrm>
            <a:off x="3275856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64" name="Текстово поле 63"/>
          <p:cNvSpPr txBox="1"/>
          <p:nvPr/>
        </p:nvSpPr>
        <p:spPr>
          <a:xfrm>
            <a:off x="3277413" y="155214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4</a:t>
            </a:r>
            <a:endParaRPr lang="bg-BG" dirty="0"/>
          </a:p>
        </p:txBody>
      </p:sp>
      <p:cxnSp>
        <p:nvCxnSpPr>
          <p:cNvPr id="65" name="Право съединение 64"/>
          <p:cNvCxnSpPr/>
          <p:nvPr/>
        </p:nvCxnSpPr>
        <p:spPr>
          <a:xfrm>
            <a:off x="1501201" y="908720"/>
            <a:ext cx="86409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Текстово поле 69"/>
          <p:cNvSpPr txBox="1"/>
          <p:nvPr/>
        </p:nvSpPr>
        <p:spPr>
          <a:xfrm>
            <a:off x="3275856" y="241159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2</a:t>
            </a:r>
          </a:p>
        </p:txBody>
      </p:sp>
      <p:cxnSp>
        <p:nvCxnSpPr>
          <p:cNvPr id="71" name="Право съединение 70"/>
          <p:cNvCxnSpPr/>
          <p:nvPr/>
        </p:nvCxnSpPr>
        <p:spPr>
          <a:xfrm>
            <a:off x="1475656" y="1772816"/>
            <a:ext cx="979817" cy="93610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аво съединение 71"/>
          <p:cNvCxnSpPr>
            <a:stCxn id="38" idx="6"/>
            <a:endCxn id="43" idx="2"/>
          </p:cNvCxnSpPr>
          <p:nvPr/>
        </p:nvCxnSpPr>
        <p:spPr>
          <a:xfrm flipV="1">
            <a:off x="1431943" y="1736812"/>
            <a:ext cx="979817" cy="173394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аво съединение 66"/>
          <p:cNvCxnSpPr>
            <a:stCxn id="46" idx="2"/>
            <a:endCxn id="37" idx="6"/>
          </p:cNvCxnSpPr>
          <p:nvPr/>
        </p:nvCxnSpPr>
        <p:spPr>
          <a:xfrm flipH="1" flipV="1">
            <a:off x="1431943" y="2672916"/>
            <a:ext cx="979817" cy="158417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Текстово поле 67"/>
          <p:cNvSpPr txBox="1"/>
          <p:nvPr/>
        </p:nvSpPr>
        <p:spPr>
          <a:xfrm>
            <a:off x="3275856" y="4067780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3</a:t>
            </a:r>
            <a:endParaRPr lang="bg-BG" dirty="0"/>
          </a:p>
        </p:txBody>
      </p:sp>
      <p:sp>
        <p:nvSpPr>
          <p:cNvPr id="10" name="Текстово поле 9"/>
          <p:cNvSpPr txBox="1"/>
          <p:nvPr/>
        </p:nvSpPr>
        <p:spPr>
          <a:xfrm>
            <a:off x="4283968" y="692696"/>
            <a:ext cx="2775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Дотук това е положението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3611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Овал 34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2411760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11760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411760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2411760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2411760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2411760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411760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9" name="Право съединение 48"/>
          <p:cNvCxnSpPr>
            <a:stCxn id="35" idx="6"/>
            <a:endCxn id="42" idx="2"/>
          </p:cNvCxnSpPr>
          <p:nvPr/>
        </p:nvCxnSpPr>
        <p:spPr>
          <a:xfrm>
            <a:off x="1454739" y="944724"/>
            <a:ext cx="957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аво съединение 49"/>
          <p:cNvCxnSpPr>
            <a:stCxn id="35" idx="6"/>
            <a:endCxn id="43" idx="2"/>
          </p:cNvCxnSpPr>
          <p:nvPr/>
        </p:nvCxnSpPr>
        <p:spPr>
          <a:xfrm>
            <a:off x="1454739" y="94472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аво съединение 50"/>
          <p:cNvCxnSpPr>
            <a:stCxn id="36" idx="6"/>
            <a:endCxn id="43" idx="2"/>
          </p:cNvCxnSpPr>
          <p:nvPr/>
        </p:nvCxnSpPr>
        <p:spPr>
          <a:xfrm>
            <a:off x="1431943" y="1736812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аво съединение 51"/>
          <p:cNvCxnSpPr>
            <a:stCxn id="36" idx="6"/>
            <a:endCxn id="44" idx="2"/>
          </p:cNvCxnSpPr>
          <p:nvPr/>
        </p:nvCxnSpPr>
        <p:spPr>
          <a:xfrm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аво съединение 52"/>
          <p:cNvCxnSpPr>
            <a:stCxn id="37" idx="6"/>
            <a:endCxn id="43" idx="2"/>
          </p:cNvCxnSpPr>
          <p:nvPr/>
        </p:nvCxnSpPr>
        <p:spPr>
          <a:xfrm flipV="1"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аво съединение 53"/>
          <p:cNvCxnSpPr>
            <a:stCxn id="37" idx="6"/>
            <a:endCxn id="46" idx="2"/>
          </p:cNvCxnSpPr>
          <p:nvPr/>
        </p:nvCxnSpPr>
        <p:spPr>
          <a:xfrm>
            <a:off x="1431943" y="2672916"/>
            <a:ext cx="979817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аво съединение 54"/>
          <p:cNvCxnSpPr>
            <a:stCxn id="38" idx="6"/>
            <a:endCxn id="43" idx="2"/>
          </p:cNvCxnSpPr>
          <p:nvPr/>
        </p:nvCxnSpPr>
        <p:spPr>
          <a:xfrm flipV="1">
            <a:off x="1431943" y="1736812"/>
            <a:ext cx="979817" cy="1733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аво съединение 55"/>
          <p:cNvCxnSpPr>
            <a:stCxn id="39" idx="6"/>
            <a:endCxn id="44" idx="2"/>
          </p:cNvCxnSpPr>
          <p:nvPr/>
        </p:nvCxnSpPr>
        <p:spPr>
          <a:xfrm flipV="1">
            <a:off x="1454739" y="2672916"/>
            <a:ext cx="957021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аво съединение 56"/>
          <p:cNvCxnSpPr>
            <a:stCxn id="39" idx="6"/>
            <a:endCxn id="45" idx="2"/>
          </p:cNvCxnSpPr>
          <p:nvPr/>
        </p:nvCxnSpPr>
        <p:spPr>
          <a:xfrm flipV="1">
            <a:off x="1454739" y="346500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аво съединение 57"/>
          <p:cNvCxnSpPr>
            <a:stCxn id="40" idx="6"/>
            <a:endCxn id="45" idx="2"/>
          </p:cNvCxnSpPr>
          <p:nvPr/>
        </p:nvCxnSpPr>
        <p:spPr>
          <a:xfrm flipV="1">
            <a:off x="1431943" y="3465004"/>
            <a:ext cx="979817" cy="154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аво съединение 58"/>
          <p:cNvCxnSpPr>
            <a:stCxn id="40" idx="6"/>
            <a:endCxn id="47" idx="2"/>
          </p:cNvCxnSpPr>
          <p:nvPr/>
        </p:nvCxnSpPr>
        <p:spPr>
          <a:xfrm>
            <a:off x="1431943" y="5010344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аво съединение 59"/>
          <p:cNvCxnSpPr>
            <a:stCxn id="41" idx="6"/>
            <a:endCxn id="46" idx="2"/>
          </p:cNvCxnSpPr>
          <p:nvPr/>
        </p:nvCxnSpPr>
        <p:spPr>
          <a:xfrm flipV="1">
            <a:off x="1431943" y="4257092"/>
            <a:ext cx="979817" cy="168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аво съединение 60"/>
          <p:cNvCxnSpPr>
            <a:stCxn id="35" idx="6"/>
            <a:endCxn id="47" idx="2"/>
          </p:cNvCxnSpPr>
          <p:nvPr/>
        </p:nvCxnSpPr>
        <p:spPr>
          <a:xfrm>
            <a:off x="1454739" y="944724"/>
            <a:ext cx="95702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аво съединение 61"/>
          <p:cNvCxnSpPr>
            <a:stCxn id="36" idx="6"/>
            <a:endCxn id="48" idx="1"/>
          </p:cNvCxnSpPr>
          <p:nvPr/>
        </p:nvCxnSpPr>
        <p:spPr>
          <a:xfrm>
            <a:off x="1431943" y="1736812"/>
            <a:ext cx="1064180" cy="399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Текстово поле 62"/>
          <p:cNvSpPr txBox="1"/>
          <p:nvPr/>
        </p:nvSpPr>
        <p:spPr>
          <a:xfrm>
            <a:off x="3275856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64" name="Текстово поле 63"/>
          <p:cNvSpPr txBox="1"/>
          <p:nvPr/>
        </p:nvSpPr>
        <p:spPr>
          <a:xfrm>
            <a:off x="3277413" y="155214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4</a:t>
            </a:r>
            <a:endParaRPr lang="bg-BG" dirty="0"/>
          </a:p>
        </p:txBody>
      </p:sp>
      <p:cxnSp>
        <p:nvCxnSpPr>
          <p:cNvPr id="65" name="Право съединение 64"/>
          <p:cNvCxnSpPr/>
          <p:nvPr/>
        </p:nvCxnSpPr>
        <p:spPr>
          <a:xfrm>
            <a:off x="1501201" y="908720"/>
            <a:ext cx="86409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Текстово поле 69"/>
          <p:cNvSpPr txBox="1"/>
          <p:nvPr/>
        </p:nvSpPr>
        <p:spPr>
          <a:xfrm>
            <a:off x="3275856" y="241159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2</a:t>
            </a:r>
          </a:p>
        </p:txBody>
      </p:sp>
      <p:cxnSp>
        <p:nvCxnSpPr>
          <p:cNvPr id="71" name="Право съединение 70"/>
          <p:cNvCxnSpPr/>
          <p:nvPr/>
        </p:nvCxnSpPr>
        <p:spPr>
          <a:xfrm>
            <a:off x="1475656" y="1772816"/>
            <a:ext cx="979817" cy="93610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аво съединение 71"/>
          <p:cNvCxnSpPr>
            <a:stCxn id="38" idx="6"/>
            <a:endCxn id="43" idx="2"/>
          </p:cNvCxnSpPr>
          <p:nvPr/>
        </p:nvCxnSpPr>
        <p:spPr>
          <a:xfrm flipV="1">
            <a:off x="1431943" y="1736812"/>
            <a:ext cx="979817" cy="173394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аво съединение 66"/>
          <p:cNvCxnSpPr>
            <a:stCxn id="46" idx="2"/>
            <a:endCxn id="37" idx="6"/>
          </p:cNvCxnSpPr>
          <p:nvPr/>
        </p:nvCxnSpPr>
        <p:spPr>
          <a:xfrm flipH="1" flipV="1">
            <a:off x="1431943" y="2672916"/>
            <a:ext cx="979817" cy="158417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Текстово поле 67"/>
          <p:cNvSpPr txBox="1"/>
          <p:nvPr/>
        </p:nvSpPr>
        <p:spPr>
          <a:xfrm>
            <a:off x="3275856" y="4067780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3</a:t>
            </a:r>
            <a:endParaRPr lang="bg-BG" dirty="0"/>
          </a:p>
        </p:txBody>
      </p:sp>
      <p:sp>
        <p:nvSpPr>
          <p:cNvPr id="10" name="Текстово поле 9"/>
          <p:cNvSpPr txBox="1"/>
          <p:nvPr/>
        </p:nvSpPr>
        <p:spPr>
          <a:xfrm>
            <a:off x="4283968" y="692696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Отиваме на 5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346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Право съединение 71"/>
          <p:cNvCxnSpPr>
            <a:stCxn id="38" idx="6"/>
            <a:endCxn id="43" idx="2"/>
          </p:cNvCxnSpPr>
          <p:nvPr/>
        </p:nvCxnSpPr>
        <p:spPr>
          <a:xfrm flipV="1">
            <a:off x="1431943" y="1736812"/>
            <a:ext cx="979817" cy="173394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аво съединение 70"/>
          <p:cNvCxnSpPr>
            <a:stCxn id="73" idx="6"/>
            <a:endCxn id="44" idx="2"/>
          </p:cNvCxnSpPr>
          <p:nvPr/>
        </p:nvCxnSpPr>
        <p:spPr>
          <a:xfrm>
            <a:off x="1417296" y="1736812"/>
            <a:ext cx="994464" cy="93610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ъединител &quot;права стрелка&quot; 65"/>
          <p:cNvCxnSpPr>
            <a:stCxn id="39" idx="6"/>
            <a:endCxn id="44" idx="2"/>
          </p:cNvCxnSpPr>
          <p:nvPr/>
        </p:nvCxnSpPr>
        <p:spPr>
          <a:xfrm flipV="1">
            <a:off x="1454739" y="2672916"/>
            <a:ext cx="957021" cy="15841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ъединител &quot;права стрелка&quot; 73"/>
          <p:cNvCxnSpPr>
            <a:stCxn id="44" idx="2"/>
            <a:endCxn id="73" idx="6"/>
          </p:cNvCxnSpPr>
          <p:nvPr/>
        </p:nvCxnSpPr>
        <p:spPr>
          <a:xfrm flipH="1" flipV="1">
            <a:off x="1417296" y="1736812"/>
            <a:ext cx="994464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ъединител &quot;права стрелка&quot; 75"/>
          <p:cNvCxnSpPr>
            <a:stCxn id="73" idx="6"/>
            <a:endCxn id="43" idx="2"/>
          </p:cNvCxnSpPr>
          <p:nvPr/>
        </p:nvCxnSpPr>
        <p:spPr>
          <a:xfrm>
            <a:off x="1417296" y="1736812"/>
            <a:ext cx="99446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ъединител &quot;права стрелка&quot; 76"/>
          <p:cNvCxnSpPr>
            <a:stCxn id="43" idx="2"/>
            <a:endCxn id="38" idx="6"/>
          </p:cNvCxnSpPr>
          <p:nvPr/>
        </p:nvCxnSpPr>
        <p:spPr>
          <a:xfrm flipH="1">
            <a:off x="1431943" y="1736812"/>
            <a:ext cx="979817" cy="173394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2411760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11760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411760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2411760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2411760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2411760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411760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9" name="Право съединение 48"/>
          <p:cNvCxnSpPr>
            <a:stCxn id="35" idx="6"/>
            <a:endCxn id="42" idx="2"/>
          </p:cNvCxnSpPr>
          <p:nvPr/>
        </p:nvCxnSpPr>
        <p:spPr>
          <a:xfrm>
            <a:off x="1454739" y="944724"/>
            <a:ext cx="957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аво съединение 49"/>
          <p:cNvCxnSpPr>
            <a:stCxn id="35" idx="6"/>
            <a:endCxn id="43" idx="2"/>
          </p:cNvCxnSpPr>
          <p:nvPr/>
        </p:nvCxnSpPr>
        <p:spPr>
          <a:xfrm>
            <a:off x="1454739" y="94472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аво съединение 50"/>
          <p:cNvCxnSpPr>
            <a:stCxn id="36" idx="6"/>
            <a:endCxn id="43" idx="2"/>
          </p:cNvCxnSpPr>
          <p:nvPr/>
        </p:nvCxnSpPr>
        <p:spPr>
          <a:xfrm>
            <a:off x="1431943" y="1736812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аво съединение 52"/>
          <p:cNvCxnSpPr>
            <a:stCxn id="37" idx="6"/>
            <a:endCxn id="43" idx="2"/>
          </p:cNvCxnSpPr>
          <p:nvPr/>
        </p:nvCxnSpPr>
        <p:spPr>
          <a:xfrm flipV="1"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аво съединение 53"/>
          <p:cNvCxnSpPr>
            <a:stCxn id="37" idx="6"/>
            <a:endCxn id="46" idx="2"/>
          </p:cNvCxnSpPr>
          <p:nvPr/>
        </p:nvCxnSpPr>
        <p:spPr>
          <a:xfrm>
            <a:off x="1431943" y="2672916"/>
            <a:ext cx="979817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аво съединение 56"/>
          <p:cNvCxnSpPr>
            <a:stCxn id="39" idx="6"/>
            <a:endCxn id="45" idx="2"/>
          </p:cNvCxnSpPr>
          <p:nvPr/>
        </p:nvCxnSpPr>
        <p:spPr>
          <a:xfrm flipV="1">
            <a:off x="1454739" y="346500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аво съединение 57"/>
          <p:cNvCxnSpPr>
            <a:stCxn id="40" idx="6"/>
            <a:endCxn id="45" idx="2"/>
          </p:cNvCxnSpPr>
          <p:nvPr/>
        </p:nvCxnSpPr>
        <p:spPr>
          <a:xfrm flipV="1">
            <a:off x="1431943" y="3465004"/>
            <a:ext cx="979817" cy="154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аво съединение 58"/>
          <p:cNvCxnSpPr>
            <a:stCxn id="40" idx="6"/>
            <a:endCxn id="47" idx="2"/>
          </p:cNvCxnSpPr>
          <p:nvPr/>
        </p:nvCxnSpPr>
        <p:spPr>
          <a:xfrm>
            <a:off x="1431943" y="5010344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аво съединение 59"/>
          <p:cNvCxnSpPr>
            <a:stCxn id="41" idx="6"/>
            <a:endCxn id="46" idx="2"/>
          </p:cNvCxnSpPr>
          <p:nvPr/>
        </p:nvCxnSpPr>
        <p:spPr>
          <a:xfrm flipV="1">
            <a:off x="1431943" y="4257092"/>
            <a:ext cx="979817" cy="168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аво съединение 60"/>
          <p:cNvCxnSpPr>
            <a:stCxn id="35" idx="6"/>
            <a:endCxn id="47" idx="2"/>
          </p:cNvCxnSpPr>
          <p:nvPr/>
        </p:nvCxnSpPr>
        <p:spPr>
          <a:xfrm>
            <a:off x="1454739" y="944724"/>
            <a:ext cx="95702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аво съединение 61"/>
          <p:cNvCxnSpPr>
            <a:stCxn id="36" idx="6"/>
            <a:endCxn id="48" idx="1"/>
          </p:cNvCxnSpPr>
          <p:nvPr/>
        </p:nvCxnSpPr>
        <p:spPr>
          <a:xfrm>
            <a:off x="1431943" y="1736812"/>
            <a:ext cx="1064180" cy="399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Текстово поле 62"/>
          <p:cNvSpPr txBox="1"/>
          <p:nvPr/>
        </p:nvSpPr>
        <p:spPr>
          <a:xfrm>
            <a:off x="3275856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64" name="Текстово поле 63"/>
          <p:cNvSpPr txBox="1"/>
          <p:nvPr/>
        </p:nvSpPr>
        <p:spPr>
          <a:xfrm>
            <a:off x="3277413" y="155214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4</a:t>
            </a:r>
            <a:endParaRPr lang="bg-BG" dirty="0"/>
          </a:p>
        </p:txBody>
      </p:sp>
      <p:cxnSp>
        <p:nvCxnSpPr>
          <p:cNvPr id="65" name="Право съединение 64"/>
          <p:cNvCxnSpPr/>
          <p:nvPr/>
        </p:nvCxnSpPr>
        <p:spPr>
          <a:xfrm>
            <a:off x="1501201" y="936016"/>
            <a:ext cx="86409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Текстово поле 69"/>
          <p:cNvSpPr txBox="1"/>
          <p:nvPr/>
        </p:nvSpPr>
        <p:spPr>
          <a:xfrm>
            <a:off x="3275856" y="241159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2</a:t>
            </a:r>
          </a:p>
        </p:txBody>
      </p:sp>
      <p:cxnSp>
        <p:nvCxnSpPr>
          <p:cNvPr id="67" name="Право съединение 66"/>
          <p:cNvCxnSpPr>
            <a:stCxn id="46" idx="2"/>
            <a:endCxn id="37" idx="6"/>
          </p:cNvCxnSpPr>
          <p:nvPr/>
        </p:nvCxnSpPr>
        <p:spPr>
          <a:xfrm flipH="1" flipV="1">
            <a:off x="1431943" y="2672916"/>
            <a:ext cx="979817" cy="158417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Текстово поле 67"/>
          <p:cNvSpPr txBox="1"/>
          <p:nvPr/>
        </p:nvSpPr>
        <p:spPr>
          <a:xfrm>
            <a:off x="3275856" y="4067780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3</a:t>
            </a:r>
            <a:endParaRPr lang="bg-BG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4427984" y="1196752"/>
            <a:ext cx="1437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Получава се:</a:t>
            </a:r>
            <a:endParaRPr lang="bg-BG" dirty="0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572000" y="1736812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5 -&gt; 10 (2)</a:t>
            </a:r>
            <a:endParaRPr lang="bg-BG" dirty="0"/>
          </a:p>
        </p:txBody>
      </p:sp>
      <p:sp>
        <p:nvSpPr>
          <p:cNvPr id="69" name="Текстово поле 68"/>
          <p:cNvSpPr txBox="1"/>
          <p:nvPr/>
        </p:nvSpPr>
        <p:spPr>
          <a:xfrm>
            <a:off x="4577319" y="2197037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2 -&gt; 9 (4)</a:t>
            </a:r>
            <a:endParaRPr lang="bg-BG" dirty="0"/>
          </a:p>
        </p:txBody>
      </p:sp>
      <p:sp>
        <p:nvSpPr>
          <p:cNvPr id="73" name="Овал 72"/>
          <p:cNvSpPr/>
          <p:nvPr/>
        </p:nvSpPr>
        <p:spPr>
          <a:xfrm>
            <a:off x="841232" y="1484784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5" name="Текстово поле 74"/>
          <p:cNvSpPr txBox="1"/>
          <p:nvPr/>
        </p:nvSpPr>
        <p:spPr>
          <a:xfrm>
            <a:off x="4558352" y="2627620"/>
            <a:ext cx="31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Спираме, защото има само връзката</a:t>
            </a:r>
          </a:p>
          <a:p>
            <a:r>
              <a:rPr lang="bg-BG" dirty="0" smtClean="0"/>
              <a:t>4 -&gt; 9</a:t>
            </a:r>
          </a:p>
          <a:p>
            <a:r>
              <a:rPr lang="bg-BG" dirty="0" smtClean="0"/>
              <a:t>Рекурсията се връща в 2</a:t>
            </a:r>
          </a:p>
        </p:txBody>
      </p:sp>
      <p:cxnSp>
        <p:nvCxnSpPr>
          <p:cNvPr id="52" name="Право съединение 55"/>
          <p:cNvCxnSpPr>
            <a:stCxn id="39" idx="6"/>
            <a:endCxn id="44" idx="2"/>
          </p:cNvCxnSpPr>
          <p:nvPr/>
        </p:nvCxnSpPr>
        <p:spPr>
          <a:xfrm flipV="1">
            <a:off x="1454739" y="2672916"/>
            <a:ext cx="957021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19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9" grpId="0"/>
      <p:bldP spid="73" grpId="0" animBg="1"/>
      <p:bldP spid="7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Право съединение 55"/>
          <p:cNvCxnSpPr>
            <a:stCxn id="39" idx="6"/>
            <a:endCxn id="44" idx="2"/>
          </p:cNvCxnSpPr>
          <p:nvPr/>
        </p:nvCxnSpPr>
        <p:spPr>
          <a:xfrm flipV="1">
            <a:off x="1454739" y="2672916"/>
            <a:ext cx="957021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ъединител &quot;права стрелка&quot; 65"/>
          <p:cNvCxnSpPr>
            <a:stCxn id="39" idx="6"/>
            <a:endCxn id="44" idx="2"/>
          </p:cNvCxnSpPr>
          <p:nvPr/>
        </p:nvCxnSpPr>
        <p:spPr>
          <a:xfrm flipV="1">
            <a:off x="1454739" y="2672916"/>
            <a:ext cx="957021" cy="15841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ъединител &quot;права стрелка&quot; 73"/>
          <p:cNvCxnSpPr>
            <a:stCxn id="44" idx="2"/>
            <a:endCxn id="73" idx="6"/>
          </p:cNvCxnSpPr>
          <p:nvPr/>
        </p:nvCxnSpPr>
        <p:spPr>
          <a:xfrm flipH="1" flipV="1">
            <a:off x="1417296" y="1736812"/>
            <a:ext cx="994464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2411760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11760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411760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2411760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2411760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2411760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411760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9" name="Право съединение 48"/>
          <p:cNvCxnSpPr>
            <a:stCxn id="35" idx="6"/>
            <a:endCxn id="42" idx="2"/>
          </p:cNvCxnSpPr>
          <p:nvPr/>
        </p:nvCxnSpPr>
        <p:spPr>
          <a:xfrm>
            <a:off x="1454739" y="944724"/>
            <a:ext cx="957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аво съединение 49"/>
          <p:cNvCxnSpPr>
            <a:stCxn id="35" idx="6"/>
            <a:endCxn id="43" idx="2"/>
          </p:cNvCxnSpPr>
          <p:nvPr/>
        </p:nvCxnSpPr>
        <p:spPr>
          <a:xfrm>
            <a:off x="1454739" y="94472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аво съединение 50"/>
          <p:cNvCxnSpPr>
            <a:stCxn id="36" idx="6"/>
            <a:endCxn id="43" idx="2"/>
          </p:cNvCxnSpPr>
          <p:nvPr/>
        </p:nvCxnSpPr>
        <p:spPr>
          <a:xfrm>
            <a:off x="1431943" y="1736812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аво съединение 52"/>
          <p:cNvCxnSpPr>
            <a:stCxn id="37" idx="6"/>
            <a:endCxn id="43" idx="2"/>
          </p:cNvCxnSpPr>
          <p:nvPr/>
        </p:nvCxnSpPr>
        <p:spPr>
          <a:xfrm flipV="1"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аво съединение 53"/>
          <p:cNvCxnSpPr>
            <a:stCxn id="37" idx="6"/>
            <a:endCxn id="46" idx="2"/>
          </p:cNvCxnSpPr>
          <p:nvPr/>
        </p:nvCxnSpPr>
        <p:spPr>
          <a:xfrm>
            <a:off x="1431943" y="2672916"/>
            <a:ext cx="979817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аво съединение 54"/>
          <p:cNvCxnSpPr>
            <a:stCxn id="38" idx="6"/>
            <a:endCxn id="43" idx="2"/>
          </p:cNvCxnSpPr>
          <p:nvPr/>
        </p:nvCxnSpPr>
        <p:spPr>
          <a:xfrm flipV="1">
            <a:off x="1431943" y="1736812"/>
            <a:ext cx="979817" cy="1733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аво съединение 56"/>
          <p:cNvCxnSpPr>
            <a:stCxn id="39" idx="6"/>
            <a:endCxn id="45" idx="2"/>
          </p:cNvCxnSpPr>
          <p:nvPr/>
        </p:nvCxnSpPr>
        <p:spPr>
          <a:xfrm flipV="1">
            <a:off x="1454739" y="346500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аво съединение 57"/>
          <p:cNvCxnSpPr>
            <a:stCxn id="40" idx="6"/>
            <a:endCxn id="45" idx="2"/>
          </p:cNvCxnSpPr>
          <p:nvPr/>
        </p:nvCxnSpPr>
        <p:spPr>
          <a:xfrm flipV="1">
            <a:off x="1431943" y="3465004"/>
            <a:ext cx="979817" cy="154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аво съединение 58"/>
          <p:cNvCxnSpPr>
            <a:stCxn id="40" idx="6"/>
            <a:endCxn id="47" idx="2"/>
          </p:cNvCxnSpPr>
          <p:nvPr/>
        </p:nvCxnSpPr>
        <p:spPr>
          <a:xfrm>
            <a:off x="1431943" y="5010344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аво съединение 59"/>
          <p:cNvCxnSpPr>
            <a:stCxn id="41" idx="6"/>
            <a:endCxn id="46" idx="2"/>
          </p:cNvCxnSpPr>
          <p:nvPr/>
        </p:nvCxnSpPr>
        <p:spPr>
          <a:xfrm flipV="1">
            <a:off x="1431943" y="4257092"/>
            <a:ext cx="979817" cy="168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аво съединение 60"/>
          <p:cNvCxnSpPr>
            <a:stCxn id="35" idx="6"/>
            <a:endCxn id="47" idx="2"/>
          </p:cNvCxnSpPr>
          <p:nvPr/>
        </p:nvCxnSpPr>
        <p:spPr>
          <a:xfrm>
            <a:off x="1454739" y="944724"/>
            <a:ext cx="95702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аво съединение 61"/>
          <p:cNvCxnSpPr>
            <a:stCxn id="36" idx="6"/>
            <a:endCxn id="48" idx="1"/>
          </p:cNvCxnSpPr>
          <p:nvPr/>
        </p:nvCxnSpPr>
        <p:spPr>
          <a:xfrm>
            <a:off x="1431943" y="1736812"/>
            <a:ext cx="1064180" cy="399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Текстово поле 62"/>
          <p:cNvSpPr txBox="1"/>
          <p:nvPr/>
        </p:nvSpPr>
        <p:spPr>
          <a:xfrm>
            <a:off x="3275856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64" name="Текстово поле 63"/>
          <p:cNvSpPr txBox="1"/>
          <p:nvPr/>
        </p:nvSpPr>
        <p:spPr>
          <a:xfrm>
            <a:off x="3277413" y="155214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4</a:t>
            </a:r>
            <a:endParaRPr lang="bg-BG" dirty="0"/>
          </a:p>
        </p:txBody>
      </p:sp>
      <p:cxnSp>
        <p:nvCxnSpPr>
          <p:cNvPr id="65" name="Право съединение 64"/>
          <p:cNvCxnSpPr/>
          <p:nvPr/>
        </p:nvCxnSpPr>
        <p:spPr>
          <a:xfrm>
            <a:off x="1501201" y="936016"/>
            <a:ext cx="86409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Текстово поле 69"/>
          <p:cNvSpPr txBox="1"/>
          <p:nvPr/>
        </p:nvSpPr>
        <p:spPr>
          <a:xfrm>
            <a:off x="3275856" y="241159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2</a:t>
            </a:r>
          </a:p>
        </p:txBody>
      </p:sp>
      <p:cxnSp>
        <p:nvCxnSpPr>
          <p:cNvPr id="72" name="Право съединение 71"/>
          <p:cNvCxnSpPr>
            <a:stCxn id="38" idx="6"/>
            <a:endCxn id="43" idx="2"/>
          </p:cNvCxnSpPr>
          <p:nvPr/>
        </p:nvCxnSpPr>
        <p:spPr>
          <a:xfrm flipV="1">
            <a:off x="1431943" y="1736812"/>
            <a:ext cx="979817" cy="173394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аво съединение 66"/>
          <p:cNvCxnSpPr>
            <a:stCxn id="46" idx="2"/>
            <a:endCxn id="37" idx="6"/>
          </p:cNvCxnSpPr>
          <p:nvPr/>
        </p:nvCxnSpPr>
        <p:spPr>
          <a:xfrm flipH="1" flipV="1">
            <a:off x="1431943" y="2672916"/>
            <a:ext cx="979817" cy="158417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Текстово поле 67"/>
          <p:cNvSpPr txBox="1"/>
          <p:nvPr/>
        </p:nvSpPr>
        <p:spPr>
          <a:xfrm>
            <a:off x="3275856" y="4067780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3</a:t>
            </a:r>
            <a:endParaRPr lang="bg-BG" dirty="0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572000" y="936016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5 -&gt; 10 (2)</a:t>
            </a:r>
            <a:endParaRPr lang="bg-BG" dirty="0"/>
          </a:p>
        </p:txBody>
      </p:sp>
      <p:sp>
        <p:nvSpPr>
          <p:cNvPr id="69" name="Текстово поле 68"/>
          <p:cNvSpPr txBox="1"/>
          <p:nvPr/>
        </p:nvSpPr>
        <p:spPr>
          <a:xfrm>
            <a:off x="4577319" y="1367480"/>
            <a:ext cx="4171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2 -&gt; 14 (0) – рекурсията се връща намерихме свободен връх</a:t>
            </a:r>
            <a:endParaRPr lang="bg-BG" dirty="0"/>
          </a:p>
        </p:txBody>
      </p:sp>
      <p:sp>
        <p:nvSpPr>
          <p:cNvPr id="73" name="Овал 72"/>
          <p:cNvSpPr/>
          <p:nvPr/>
        </p:nvSpPr>
        <p:spPr>
          <a:xfrm>
            <a:off x="841232" y="1484784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6" name="Съединител &quot;права стрелка&quot; 75"/>
          <p:cNvCxnSpPr>
            <a:stCxn id="73" idx="6"/>
            <a:endCxn id="48" idx="1"/>
          </p:cNvCxnSpPr>
          <p:nvPr/>
        </p:nvCxnSpPr>
        <p:spPr>
          <a:xfrm>
            <a:off x="1417296" y="1736812"/>
            <a:ext cx="1078827" cy="3998253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Текстово поле 77"/>
          <p:cNvSpPr txBox="1"/>
          <p:nvPr/>
        </p:nvSpPr>
        <p:spPr>
          <a:xfrm>
            <a:off x="4577319" y="3140968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>
                <a:solidFill>
                  <a:srgbClr val="FF0000"/>
                </a:solidFill>
              </a:rPr>
              <a:t>5</a:t>
            </a:r>
            <a:r>
              <a:rPr lang="bg-BG" dirty="0" smtClean="0"/>
              <a:t>-&gt; </a:t>
            </a:r>
            <a:r>
              <a:rPr lang="bg-BG" b="1" dirty="0" smtClean="0">
                <a:solidFill>
                  <a:srgbClr val="FF0000"/>
                </a:solidFill>
              </a:rPr>
              <a:t>10</a:t>
            </a:r>
            <a:r>
              <a:rPr lang="bg-BG" dirty="0" smtClean="0"/>
              <a:t> (2)</a:t>
            </a:r>
            <a:endParaRPr lang="bg-BG" dirty="0"/>
          </a:p>
        </p:txBody>
      </p:sp>
      <p:sp>
        <p:nvSpPr>
          <p:cNvPr id="79" name="Текстово поле 78"/>
          <p:cNvSpPr txBox="1"/>
          <p:nvPr/>
        </p:nvSpPr>
        <p:spPr>
          <a:xfrm>
            <a:off x="4572000" y="4222829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>
                <a:solidFill>
                  <a:srgbClr val="FF0000"/>
                </a:solidFill>
              </a:rPr>
              <a:t>2</a:t>
            </a:r>
            <a:r>
              <a:rPr lang="bg-BG" dirty="0" smtClean="0"/>
              <a:t> -&gt; </a:t>
            </a:r>
            <a:r>
              <a:rPr lang="bg-BG" b="1" dirty="0" smtClean="0">
                <a:solidFill>
                  <a:srgbClr val="FF0000"/>
                </a:solidFill>
              </a:rPr>
              <a:t>14 </a:t>
            </a:r>
            <a:r>
              <a:rPr lang="bg-BG" dirty="0" smtClean="0"/>
              <a:t>(0)</a:t>
            </a:r>
          </a:p>
        </p:txBody>
      </p:sp>
      <p:sp>
        <p:nvSpPr>
          <p:cNvPr id="80" name="Текстово поле 79"/>
          <p:cNvSpPr txBox="1"/>
          <p:nvPr/>
        </p:nvSpPr>
        <p:spPr>
          <a:xfrm>
            <a:off x="4477984" y="2054204"/>
            <a:ext cx="3326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Отдолу-нагоре променяме 1</a:t>
            </a:r>
            <a:r>
              <a:rPr lang="en-US" dirty="0" smtClean="0"/>
              <a:t>4</a:t>
            </a:r>
            <a:r>
              <a:rPr lang="bg-BG" dirty="0" smtClean="0"/>
              <a:t> и 10 от кой идват:</a:t>
            </a:r>
            <a:endParaRPr lang="bg-BG" dirty="0"/>
          </a:p>
        </p:txBody>
      </p:sp>
      <p:sp>
        <p:nvSpPr>
          <p:cNvPr id="82" name="Текстово поле 81"/>
          <p:cNvSpPr txBox="1"/>
          <p:nvPr/>
        </p:nvSpPr>
        <p:spPr>
          <a:xfrm>
            <a:off x="3289504" y="2434536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5</a:t>
            </a:r>
            <a:endParaRPr lang="bg-BG" dirty="0"/>
          </a:p>
        </p:txBody>
      </p:sp>
      <p:sp>
        <p:nvSpPr>
          <p:cNvPr id="75" name="Текстово поле 74"/>
          <p:cNvSpPr txBox="1"/>
          <p:nvPr/>
        </p:nvSpPr>
        <p:spPr>
          <a:xfrm>
            <a:off x="3277413" y="574693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199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1"/>
      <p:bldP spid="79" grpId="0"/>
      <p:bldP spid="82" grpId="0" animBg="1"/>
      <p:bldP spid="7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Овал 34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2411760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11760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411760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2411760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2411760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2411760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411760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9" name="Право съединение 48"/>
          <p:cNvCxnSpPr>
            <a:stCxn id="35" idx="6"/>
            <a:endCxn id="42" idx="2"/>
          </p:cNvCxnSpPr>
          <p:nvPr/>
        </p:nvCxnSpPr>
        <p:spPr>
          <a:xfrm>
            <a:off x="1454739" y="944724"/>
            <a:ext cx="957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аво съединение 49"/>
          <p:cNvCxnSpPr>
            <a:stCxn id="35" idx="6"/>
            <a:endCxn id="43" idx="2"/>
          </p:cNvCxnSpPr>
          <p:nvPr/>
        </p:nvCxnSpPr>
        <p:spPr>
          <a:xfrm>
            <a:off x="1454739" y="94472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аво съединение 50"/>
          <p:cNvCxnSpPr>
            <a:stCxn id="36" idx="6"/>
            <a:endCxn id="43" idx="2"/>
          </p:cNvCxnSpPr>
          <p:nvPr/>
        </p:nvCxnSpPr>
        <p:spPr>
          <a:xfrm>
            <a:off x="1431943" y="1736812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аво съединение 51"/>
          <p:cNvCxnSpPr>
            <a:stCxn id="36" idx="6"/>
            <a:endCxn id="44" idx="2"/>
          </p:cNvCxnSpPr>
          <p:nvPr/>
        </p:nvCxnSpPr>
        <p:spPr>
          <a:xfrm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аво съединение 52"/>
          <p:cNvCxnSpPr>
            <a:stCxn id="37" idx="6"/>
            <a:endCxn id="43" idx="2"/>
          </p:cNvCxnSpPr>
          <p:nvPr/>
        </p:nvCxnSpPr>
        <p:spPr>
          <a:xfrm flipV="1"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аво съединение 53"/>
          <p:cNvCxnSpPr>
            <a:stCxn id="37" idx="6"/>
            <a:endCxn id="46" idx="2"/>
          </p:cNvCxnSpPr>
          <p:nvPr/>
        </p:nvCxnSpPr>
        <p:spPr>
          <a:xfrm>
            <a:off x="1431943" y="2672916"/>
            <a:ext cx="979817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аво съединение 54"/>
          <p:cNvCxnSpPr>
            <a:stCxn id="38" idx="6"/>
            <a:endCxn id="43" idx="2"/>
          </p:cNvCxnSpPr>
          <p:nvPr/>
        </p:nvCxnSpPr>
        <p:spPr>
          <a:xfrm flipV="1">
            <a:off x="1431943" y="1736812"/>
            <a:ext cx="979817" cy="1733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аво съединение 55"/>
          <p:cNvCxnSpPr>
            <a:stCxn id="39" idx="6"/>
            <a:endCxn id="44" idx="2"/>
          </p:cNvCxnSpPr>
          <p:nvPr/>
        </p:nvCxnSpPr>
        <p:spPr>
          <a:xfrm flipV="1">
            <a:off x="1454739" y="2672916"/>
            <a:ext cx="957021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аво съединение 56"/>
          <p:cNvCxnSpPr>
            <a:stCxn id="39" idx="6"/>
            <a:endCxn id="45" idx="2"/>
          </p:cNvCxnSpPr>
          <p:nvPr/>
        </p:nvCxnSpPr>
        <p:spPr>
          <a:xfrm flipV="1">
            <a:off x="1454739" y="346500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аво съединение 57"/>
          <p:cNvCxnSpPr>
            <a:stCxn id="40" idx="6"/>
            <a:endCxn id="45" idx="2"/>
          </p:cNvCxnSpPr>
          <p:nvPr/>
        </p:nvCxnSpPr>
        <p:spPr>
          <a:xfrm flipV="1">
            <a:off x="1431943" y="3465004"/>
            <a:ext cx="979817" cy="154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аво съединение 58"/>
          <p:cNvCxnSpPr>
            <a:stCxn id="40" idx="6"/>
            <a:endCxn id="47" idx="2"/>
          </p:cNvCxnSpPr>
          <p:nvPr/>
        </p:nvCxnSpPr>
        <p:spPr>
          <a:xfrm>
            <a:off x="1431943" y="5010344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аво съединение 59"/>
          <p:cNvCxnSpPr>
            <a:stCxn id="41" idx="6"/>
            <a:endCxn id="46" idx="2"/>
          </p:cNvCxnSpPr>
          <p:nvPr/>
        </p:nvCxnSpPr>
        <p:spPr>
          <a:xfrm flipV="1">
            <a:off x="1431943" y="4257092"/>
            <a:ext cx="979817" cy="168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аво съединение 60"/>
          <p:cNvCxnSpPr>
            <a:stCxn id="35" idx="6"/>
            <a:endCxn id="47" idx="2"/>
          </p:cNvCxnSpPr>
          <p:nvPr/>
        </p:nvCxnSpPr>
        <p:spPr>
          <a:xfrm>
            <a:off x="1454739" y="944724"/>
            <a:ext cx="95702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аво съединение 61"/>
          <p:cNvCxnSpPr>
            <a:stCxn id="36" idx="6"/>
            <a:endCxn id="48" idx="1"/>
          </p:cNvCxnSpPr>
          <p:nvPr/>
        </p:nvCxnSpPr>
        <p:spPr>
          <a:xfrm>
            <a:off x="1431943" y="1736812"/>
            <a:ext cx="1064180" cy="399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Текстово поле 62"/>
          <p:cNvSpPr txBox="1"/>
          <p:nvPr/>
        </p:nvSpPr>
        <p:spPr>
          <a:xfrm>
            <a:off x="3275856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64" name="Текстово поле 63"/>
          <p:cNvSpPr txBox="1"/>
          <p:nvPr/>
        </p:nvSpPr>
        <p:spPr>
          <a:xfrm>
            <a:off x="3277413" y="155214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4</a:t>
            </a:r>
            <a:endParaRPr lang="bg-BG" dirty="0"/>
          </a:p>
        </p:txBody>
      </p:sp>
      <p:cxnSp>
        <p:nvCxnSpPr>
          <p:cNvPr id="65" name="Право съединение 64"/>
          <p:cNvCxnSpPr>
            <a:stCxn id="35" idx="6"/>
            <a:endCxn id="42" idx="2"/>
          </p:cNvCxnSpPr>
          <p:nvPr/>
        </p:nvCxnSpPr>
        <p:spPr>
          <a:xfrm>
            <a:off x="1454739" y="944724"/>
            <a:ext cx="957021" cy="0"/>
          </a:xfrm>
          <a:prstGeom prst="line">
            <a:avLst/>
          </a:prstGeom>
          <a:ln w="349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Текстово поле 69"/>
          <p:cNvSpPr txBox="1"/>
          <p:nvPr/>
        </p:nvSpPr>
        <p:spPr>
          <a:xfrm>
            <a:off x="3275856" y="241159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5</a:t>
            </a:r>
          </a:p>
        </p:txBody>
      </p:sp>
      <p:cxnSp>
        <p:nvCxnSpPr>
          <p:cNvPr id="71" name="Право съединение 70"/>
          <p:cNvCxnSpPr>
            <a:stCxn id="39" idx="6"/>
            <a:endCxn id="44" idx="2"/>
          </p:cNvCxnSpPr>
          <p:nvPr/>
        </p:nvCxnSpPr>
        <p:spPr>
          <a:xfrm flipV="1">
            <a:off x="1454739" y="2672916"/>
            <a:ext cx="957021" cy="1584176"/>
          </a:xfrm>
          <a:prstGeom prst="line">
            <a:avLst/>
          </a:prstGeom>
          <a:ln w="349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аво съединение 71"/>
          <p:cNvCxnSpPr>
            <a:stCxn id="38" idx="6"/>
            <a:endCxn id="43" idx="2"/>
          </p:cNvCxnSpPr>
          <p:nvPr/>
        </p:nvCxnSpPr>
        <p:spPr>
          <a:xfrm flipV="1">
            <a:off x="1431943" y="1736812"/>
            <a:ext cx="979817" cy="1733944"/>
          </a:xfrm>
          <a:prstGeom prst="line">
            <a:avLst/>
          </a:prstGeom>
          <a:ln w="349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аво съединение 66"/>
          <p:cNvCxnSpPr>
            <a:stCxn id="46" idx="2"/>
            <a:endCxn id="37" idx="6"/>
          </p:cNvCxnSpPr>
          <p:nvPr/>
        </p:nvCxnSpPr>
        <p:spPr>
          <a:xfrm flipH="1" flipV="1">
            <a:off x="1431943" y="2672916"/>
            <a:ext cx="979817" cy="1584176"/>
          </a:xfrm>
          <a:prstGeom prst="line">
            <a:avLst/>
          </a:prstGeom>
          <a:ln w="349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Текстово поле 67"/>
          <p:cNvSpPr txBox="1"/>
          <p:nvPr/>
        </p:nvSpPr>
        <p:spPr>
          <a:xfrm>
            <a:off x="3275856" y="4067780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3</a:t>
            </a:r>
            <a:endParaRPr lang="bg-BG" dirty="0"/>
          </a:p>
        </p:txBody>
      </p:sp>
      <p:sp>
        <p:nvSpPr>
          <p:cNvPr id="73" name="Овал 72"/>
          <p:cNvSpPr/>
          <p:nvPr/>
        </p:nvSpPr>
        <p:spPr>
          <a:xfrm>
            <a:off x="841232" y="1484784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1" name="Текстово поле 80"/>
          <p:cNvSpPr txBox="1"/>
          <p:nvPr/>
        </p:nvSpPr>
        <p:spPr>
          <a:xfrm>
            <a:off x="3277413" y="5746930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2</a:t>
            </a:r>
            <a:endParaRPr lang="bg-BG" dirty="0"/>
          </a:p>
        </p:txBody>
      </p:sp>
      <p:cxnSp>
        <p:nvCxnSpPr>
          <p:cNvPr id="75" name="Право съединение 74"/>
          <p:cNvCxnSpPr>
            <a:stCxn id="36" idx="6"/>
            <a:endCxn id="48" idx="1"/>
          </p:cNvCxnSpPr>
          <p:nvPr/>
        </p:nvCxnSpPr>
        <p:spPr>
          <a:xfrm>
            <a:off x="1431943" y="1736812"/>
            <a:ext cx="1064180" cy="3998253"/>
          </a:xfrm>
          <a:prstGeom prst="line">
            <a:avLst/>
          </a:prstGeom>
          <a:ln w="349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ово поле 14"/>
          <p:cNvSpPr txBox="1"/>
          <p:nvPr/>
        </p:nvSpPr>
        <p:spPr>
          <a:xfrm>
            <a:off x="4427984" y="944724"/>
            <a:ext cx="272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Двойките до този момент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0777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Овал 34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2411760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11760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411760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2411760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2411760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2411760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411760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9" name="Право съединение 48"/>
          <p:cNvCxnSpPr>
            <a:stCxn id="35" idx="6"/>
            <a:endCxn id="42" idx="2"/>
          </p:cNvCxnSpPr>
          <p:nvPr/>
        </p:nvCxnSpPr>
        <p:spPr>
          <a:xfrm>
            <a:off x="1454739" y="944724"/>
            <a:ext cx="957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аво съединение 49"/>
          <p:cNvCxnSpPr>
            <a:stCxn id="35" idx="6"/>
            <a:endCxn id="43" idx="2"/>
          </p:cNvCxnSpPr>
          <p:nvPr/>
        </p:nvCxnSpPr>
        <p:spPr>
          <a:xfrm>
            <a:off x="1454739" y="94472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аво съединение 50"/>
          <p:cNvCxnSpPr>
            <a:stCxn id="36" idx="6"/>
            <a:endCxn id="43" idx="2"/>
          </p:cNvCxnSpPr>
          <p:nvPr/>
        </p:nvCxnSpPr>
        <p:spPr>
          <a:xfrm>
            <a:off x="1431943" y="1736812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аво съединение 51"/>
          <p:cNvCxnSpPr>
            <a:stCxn id="36" idx="6"/>
            <a:endCxn id="44" idx="2"/>
          </p:cNvCxnSpPr>
          <p:nvPr/>
        </p:nvCxnSpPr>
        <p:spPr>
          <a:xfrm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аво съединение 52"/>
          <p:cNvCxnSpPr>
            <a:stCxn id="37" idx="6"/>
            <a:endCxn id="43" idx="2"/>
          </p:cNvCxnSpPr>
          <p:nvPr/>
        </p:nvCxnSpPr>
        <p:spPr>
          <a:xfrm flipV="1"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аво съединение 53"/>
          <p:cNvCxnSpPr>
            <a:stCxn id="37" idx="6"/>
            <a:endCxn id="46" idx="2"/>
          </p:cNvCxnSpPr>
          <p:nvPr/>
        </p:nvCxnSpPr>
        <p:spPr>
          <a:xfrm>
            <a:off x="1431943" y="2672916"/>
            <a:ext cx="979817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аво съединение 54"/>
          <p:cNvCxnSpPr>
            <a:stCxn id="38" idx="6"/>
            <a:endCxn id="43" idx="2"/>
          </p:cNvCxnSpPr>
          <p:nvPr/>
        </p:nvCxnSpPr>
        <p:spPr>
          <a:xfrm flipV="1">
            <a:off x="1431943" y="1736812"/>
            <a:ext cx="979817" cy="1733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аво съединение 55"/>
          <p:cNvCxnSpPr>
            <a:stCxn id="39" idx="6"/>
            <a:endCxn id="44" idx="2"/>
          </p:cNvCxnSpPr>
          <p:nvPr/>
        </p:nvCxnSpPr>
        <p:spPr>
          <a:xfrm flipV="1">
            <a:off x="1454739" y="2672916"/>
            <a:ext cx="957021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аво съединение 56"/>
          <p:cNvCxnSpPr>
            <a:stCxn id="39" idx="6"/>
            <a:endCxn id="45" idx="2"/>
          </p:cNvCxnSpPr>
          <p:nvPr/>
        </p:nvCxnSpPr>
        <p:spPr>
          <a:xfrm flipV="1">
            <a:off x="1454739" y="346500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аво съединение 57"/>
          <p:cNvCxnSpPr>
            <a:stCxn id="40" idx="6"/>
            <a:endCxn id="45" idx="2"/>
          </p:cNvCxnSpPr>
          <p:nvPr/>
        </p:nvCxnSpPr>
        <p:spPr>
          <a:xfrm flipV="1">
            <a:off x="1431943" y="3465004"/>
            <a:ext cx="979817" cy="154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аво съединение 58"/>
          <p:cNvCxnSpPr>
            <a:stCxn id="40" idx="6"/>
            <a:endCxn id="47" idx="2"/>
          </p:cNvCxnSpPr>
          <p:nvPr/>
        </p:nvCxnSpPr>
        <p:spPr>
          <a:xfrm>
            <a:off x="1431943" y="5010344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аво съединение 59"/>
          <p:cNvCxnSpPr>
            <a:stCxn id="41" idx="6"/>
            <a:endCxn id="46" idx="2"/>
          </p:cNvCxnSpPr>
          <p:nvPr/>
        </p:nvCxnSpPr>
        <p:spPr>
          <a:xfrm flipV="1">
            <a:off x="1431943" y="4257092"/>
            <a:ext cx="979817" cy="168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аво съединение 60"/>
          <p:cNvCxnSpPr>
            <a:stCxn id="35" idx="6"/>
            <a:endCxn id="47" idx="2"/>
          </p:cNvCxnSpPr>
          <p:nvPr/>
        </p:nvCxnSpPr>
        <p:spPr>
          <a:xfrm>
            <a:off x="1454739" y="944724"/>
            <a:ext cx="95702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аво съединение 61"/>
          <p:cNvCxnSpPr>
            <a:stCxn id="36" idx="6"/>
            <a:endCxn id="48" idx="1"/>
          </p:cNvCxnSpPr>
          <p:nvPr/>
        </p:nvCxnSpPr>
        <p:spPr>
          <a:xfrm>
            <a:off x="1431943" y="1736812"/>
            <a:ext cx="1064180" cy="399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Текстово поле 62"/>
          <p:cNvSpPr txBox="1"/>
          <p:nvPr/>
        </p:nvSpPr>
        <p:spPr>
          <a:xfrm>
            <a:off x="3275856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64" name="Текстово поле 63"/>
          <p:cNvSpPr txBox="1"/>
          <p:nvPr/>
        </p:nvSpPr>
        <p:spPr>
          <a:xfrm>
            <a:off x="3277413" y="155214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4</a:t>
            </a:r>
            <a:endParaRPr lang="bg-BG" dirty="0"/>
          </a:p>
        </p:txBody>
      </p:sp>
      <p:cxnSp>
        <p:nvCxnSpPr>
          <p:cNvPr id="65" name="Право съединение 64"/>
          <p:cNvCxnSpPr/>
          <p:nvPr/>
        </p:nvCxnSpPr>
        <p:spPr>
          <a:xfrm>
            <a:off x="1501201" y="936016"/>
            <a:ext cx="864096" cy="0"/>
          </a:xfrm>
          <a:prstGeom prst="lin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0" name="Текстово поле 69"/>
          <p:cNvSpPr txBox="1"/>
          <p:nvPr/>
        </p:nvSpPr>
        <p:spPr>
          <a:xfrm>
            <a:off x="3275856" y="241159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5</a:t>
            </a:r>
          </a:p>
        </p:txBody>
      </p:sp>
      <p:cxnSp>
        <p:nvCxnSpPr>
          <p:cNvPr id="71" name="Право съединение 70"/>
          <p:cNvCxnSpPr>
            <a:stCxn id="39" idx="6"/>
            <a:endCxn id="44" idx="2"/>
          </p:cNvCxnSpPr>
          <p:nvPr/>
        </p:nvCxnSpPr>
        <p:spPr>
          <a:xfrm flipV="1">
            <a:off x="1454739" y="2672916"/>
            <a:ext cx="957021" cy="1584176"/>
          </a:xfrm>
          <a:prstGeom prst="lin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Право съединение 71"/>
          <p:cNvCxnSpPr>
            <a:stCxn id="38" idx="6"/>
            <a:endCxn id="43" idx="2"/>
          </p:cNvCxnSpPr>
          <p:nvPr/>
        </p:nvCxnSpPr>
        <p:spPr>
          <a:xfrm flipV="1">
            <a:off x="1431943" y="1736812"/>
            <a:ext cx="979817" cy="1733944"/>
          </a:xfrm>
          <a:prstGeom prst="lin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Право съединение 66"/>
          <p:cNvCxnSpPr>
            <a:stCxn id="46" idx="2"/>
            <a:endCxn id="37" idx="6"/>
          </p:cNvCxnSpPr>
          <p:nvPr/>
        </p:nvCxnSpPr>
        <p:spPr>
          <a:xfrm flipH="1" flipV="1">
            <a:off x="1431943" y="2672916"/>
            <a:ext cx="979817" cy="1584176"/>
          </a:xfrm>
          <a:prstGeom prst="lin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Текстово поле 67"/>
          <p:cNvSpPr txBox="1"/>
          <p:nvPr/>
        </p:nvSpPr>
        <p:spPr>
          <a:xfrm>
            <a:off x="3275856" y="4067780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3</a:t>
            </a:r>
            <a:endParaRPr lang="bg-BG" dirty="0"/>
          </a:p>
        </p:txBody>
      </p:sp>
      <p:sp>
        <p:nvSpPr>
          <p:cNvPr id="73" name="Овал 72"/>
          <p:cNvSpPr/>
          <p:nvPr/>
        </p:nvSpPr>
        <p:spPr>
          <a:xfrm>
            <a:off x="841232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1" name="Текстово поле 80"/>
          <p:cNvSpPr txBox="1"/>
          <p:nvPr/>
        </p:nvSpPr>
        <p:spPr>
          <a:xfrm>
            <a:off x="3277413" y="5746930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2</a:t>
            </a:r>
            <a:endParaRPr lang="bg-BG" dirty="0"/>
          </a:p>
        </p:txBody>
      </p:sp>
      <p:cxnSp>
        <p:nvCxnSpPr>
          <p:cNvPr id="75" name="Право съединение 74"/>
          <p:cNvCxnSpPr>
            <a:stCxn id="36" idx="6"/>
            <a:endCxn id="48" idx="1"/>
          </p:cNvCxnSpPr>
          <p:nvPr/>
        </p:nvCxnSpPr>
        <p:spPr>
          <a:xfrm>
            <a:off x="1431943" y="1736812"/>
            <a:ext cx="1064180" cy="3998253"/>
          </a:xfrm>
          <a:prstGeom prst="lin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Текстово поле 1"/>
          <p:cNvSpPr txBox="1"/>
          <p:nvPr/>
        </p:nvSpPr>
        <p:spPr>
          <a:xfrm>
            <a:off x="4716016" y="692696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6 – 11 (0)</a:t>
            </a:r>
          </a:p>
          <a:p>
            <a:endParaRPr lang="bg-BG" dirty="0"/>
          </a:p>
          <a:p>
            <a:r>
              <a:rPr lang="bg-BG" dirty="0" smtClean="0"/>
              <a:t>Свързваме 11 с 6</a:t>
            </a:r>
            <a:endParaRPr lang="bg-BG" dirty="0"/>
          </a:p>
        </p:txBody>
      </p:sp>
      <p:cxnSp>
        <p:nvCxnSpPr>
          <p:cNvPr id="4" name="Съединител &quot;права стрелка&quot; 3"/>
          <p:cNvCxnSpPr>
            <a:stCxn id="40" idx="6"/>
            <a:endCxn id="45" idx="2"/>
          </p:cNvCxnSpPr>
          <p:nvPr/>
        </p:nvCxnSpPr>
        <p:spPr>
          <a:xfrm flipV="1">
            <a:off x="1431943" y="3465004"/>
            <a:ext cx="979817" cy="15453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Овал 34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2411760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11760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411760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2411760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2411760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2411760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411760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9" name="Право съединение 48"/>
          <p:cNvCxnSpPr>
            <a:stCxn id="35" idx="6"/>
            <a:endCxn id="42" idx="2"/>
          </p:cNvCxnSpPr>
          <p:nvPr/>
        </p:nvCxnSpPr>
        <p:spPr>
          <a:xfrm>
            <a:off x="1454739" y="944724"/>
            <a:ext cx="957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аво съединение 49"/>
          <p:cNvCxnSpPr>
            <a:stCxn id="35" idx="6"/>
            <a:endCxn id="43" idx="2"/>
          </p:cNvCxnSpPr>
          <p:nvPr/>
        </p:nvCxnSpPr>
        <p:spPr>
          <a:xfrm>
            <a:off x="1454739" y="94472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аво съединение 50"/>
          <p:cNvCxnSpPr>
            <a:stCxn id="36" idx="6"/>
            <a:endCxn id="43" idx="2"/>
          </p:cNvCxnSpPr>
          <p:nvPr/>
        </p:nvCxnSpPr>
        <p:spPr>
          <a:xfrm>
            <a:off x="1431943" y="1736812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аво съединение 51"/>
          <p:cNvCxnSpPr>
            <a:stCxn id="36" idx="6"/>
            <a:endCxn id="44" idx="2"/>
          </p:cNvCxnSpPr>
          <p:nvPr/>
        </p:nvCxnSpPr>
        <p:spPr>
          <a:xfrm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аво съединение 52"/>
          <p:cNvCxnSpPr>
            <a:stCxn id="37" idx="6"/>
            <a:endCxn id="43" idx="2"/>
          </p:cNvCxnSpPr>
          <p:nvPr/>
        </p:nvCxnSpPr>
        <p:spPr>
          <a:xfrm flipV="1"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аво съединение 53"/>
          <p:cNvCxnSpPr>
            <a:stCxn id="37" idx="6"/>
            <a:endCxn id="46" idx="2"/>
          </p:cNvCxnSpPr>
          <p:nvPr/>
        </p:nvCxnSpPr>
        <p:spPr>
          <a:xfrm>
            <a:off x="1431943" y="2672916"/>
            <a:ext cx="979817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аво съединение 54"/>
          <p:cNvCxnSpPr>
            <a:stCxn id="38" idx="6"/>
            <a:endCxn id="43" idx="2"/>
          </p:cNvCxnSpPr>
          <p:nvPr/>
        </p:nvCxnSpPr>
        <p:spPr>
          <a:xfrm flipV="1">
            <a:off x="1431943" y="1736812"/>
            <a:ext cx="979817" cy="1733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аво съединение 55"/>
          <p:cNvCxnSpPr>
            <a:stCxn id="39" idx="6"/>
            <a:endCxn id="44" idx="2"/>
          </p:cNvCxnSpPr>
          <p:nvPr/>
        </p:nvCxnSpPr>
        <p:spPr>
          <a:xfrm flipV="1">
            <a:off x="1454739" y="2672916"/>
            <a:ext cx="957021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аво съединение 56"/>
          <p:cNvCxnSpPr>
            <a:stCxn id="39" idx="6"/>
            <a:endCxn id="45" idx="2"/>
          </p:cNvCxnSpPr>
          <p:nvPr/>
        </p:nvCxnSpPr>
        <p:spPr>
          <a:xfrm flipV="1">
            <a:off x="1454739" y="346500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аво съединение 57"/>
          <p:cNvCxnSpPr>
            <a:stCxn id="40" idx="6"/>
            <a:endCxn id="45" idx="2"/>
          </p:cNvCxnSpPr>
          <p:nvPr/>
        </p:nvCxnSpPr>
        <p:spPr>
          <a:xfrm flipV="1">
            <a:off x="1431943" y="3465004"/>
            <a:ext cx="979817" cy="1545340"/>
          </a:xfrm>
          <a:prstGeom prst="lin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Право съединение 58"/>
          <p:cNvCxnSpPr>
            <a:stCxn id="40" idx="6"/>
            <a:endCxn id="47" idx="2"/>
          </p:cNvCxnSpPr>
          <p:nvPr/>
        </p:nvCxnSpPr>
        <p:spPr>
          <a:xfrm>
            <a:off x="1431943" y="5010344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аво съединение 59"/>
          <p:cNvCxnSpPr>
            <a:stCxn id="41" idx="6"/>
            <a:endCxn id="46" idx="2"/>
          </p:cNvCxnSpPr>
          <p:nvPr/>
        </p:nvCxnSpPr>
        <p:spPr>
          <a:xfrm flipV="1">
            <a:off x="1431943" y="4257092"/>
            <a:ext cx="979817" cy="168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аво съединение 60"/>
          <p:cNvCxnSpPr>
            <a:stCxn id="35" idx="6"/>
            <a:endCxn id="47" idx="2"/>
          </p:cNvCxnSpPr>
          <p:nvPr/>
        </p:nvCxnSpPr>
        <p:spPr>
          <a:xfrm>
            <a:off x="1454739" y="944724"/>
            <a:ext cx="95702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аво съединение 61"/>
          <p:cNvCxnSpPr>
            <a:stCxn id="36" idx="6"/>
            <a:endCxn id="48" idx="1"/>
          </p:cNvCxnSpPr>
          <p:nvPr/>
        </p:nvCxnSpPr>
        <p:spPr>
          <a:xfrm>
            <a:off x="1431943" y="1736812"/>
            <a:ext cx="1064180" cy="399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Текстово поле 62"/>
          <p:cNvSpPr txBox="1"/>
          <p:nvPr/>
        </p:nvSpPr>
        <p:spPr>
          <a:xfrm>
            <a:off x="3275856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64" name="Текстово поле 63"/>
          <p:cNvSpPr txBox="1"/>
          <p:nvPr/>
        </p:nvSpPr>
        <p:spPr>
          <a:xfrm>
            <a:off x="3277413" y="155214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4</a:t>
            </a:r>
            <a:endParaRPr lang="bg-BG" dirty="0"/>
          </a:p>
        </p:txBody>
      </p:sp>
      <p:cxnSp>
        <p:nvCxnSpPr>
          <p:cNvPr id="65" name="Право съединение 64"/>
          <p:cNvCxnSpPr/>
          <p:nvPr/>
        </p:nvCxnSpPr>
        <p:spPr>
          <a:xfrm>
            <a:off x="1501201" y="936016"/>
            <a:ext cx="864096" cy="0"/>
          </a:xfrm>
          <a:prstGeom prst="lin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0" name="Текстово поле 69"/>
          <p:cNvSpPr txBox="1"/>
          <p:nvPr/>
        </p:nvSpPr>
        <p:spPr>
          <a:xfrm>
            <a:off x="3275856" y="241159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5</a:t>
            </a:r>
          </a:p>
        </p:txBody>
      </p:sp>
      <p:cxnSp>
        <p:nvCxnSpPr>
          <p:cNvPr id="71" name="Право съединение 70"/>
          <p:cNvCxnSpPr>
            <a:stCxn id="39" idx="6"/>
            <a:endCxn id="44" idx="2"/>
          </p:cNvCxnSpPr>
          <p:nvPr/>
        </p:nvCxnSpPr>
        <p:spPr>
          <a:xfrm flipV="1">
            <a:off x="1454739" y="2672916"/>
            <a:ext cx="957021" cy="1584176"/>
          </a:xfrm>
          <a:prstGeom prst="lin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Право съединение 71"/>
          <p:cNvCxnSpPr>
            <a:stCxn id="38" idx="6"/>
            <a:endCxn id="43" idx="2"/>
          </p:cNvCxnSpPr>
          <p:nvPr/>
        </p:nvCxnSpPr>
        <p:spPr>
          <a:xfrm flipV="1">
            <a:off x="1431943" y="1736812"/>
            <a:ext cx="979817" cy="1733944"/>
          </a:xfrm>
          <a:prstGeom prst="lin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Право съединение 66"/>
          <p:cNvCxnSpPr>
            <a:stCxn id="46" idx="2"/>
            <a:endCxn id="37" idx="6"/>
          </p:cNvCxnSpPr>
          <p:nvPr/>
        </p:nvCxnSpPr>
        <p:spPr>
          <a:xfrm flipH="1" flipV="1">
            <a:off x="1431943" y="2672916"/>
            <a:ext cx="979817" cy="1584176"/>
          </a:xfrm>
          <a:prstGeom prst="lin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Текстово поле 67"/>
          <p:cNvSpPr txBox="1"/>
          <p:nvPr/>
        </p:nvSpPr>
        <p:spPr>
          <a:xfrm>
            <a:off x="3275856" y="4067780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3</a:t>
            </a:r>
            <a:endParaRPr lang="bg-BG" dirty="0"/>
          </a:p>
        </p:txBody>
      </p:sp>
      <p:sp>
        <p:nvSpPr>
          <p:cNvPr id="73" name="Овал 72"/>
          <p:cNvSpPr/>
          <p:nvPr/>
        </p:nvSpPr>
        <p:spPr>
          <a:xfrm>
            <a:off x="841232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1" name="Текстово поле 80"/>
          <p:cNvSpPr txBox="1"/>
          <p:nvPr/>
        </p:nvSpPr>
        <p:spPr>
          <a:xfrm>
            <a:off x="3277413" y="5746930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2</a:t>
            </a:r>
            <a:endParaRPr lang="bg-BG" dirty="0"/>
          </a:p>
        </p:txBody>
      </p:sp>
      <p:cxnSp>
        <p:nvCxnSpPr>
          <p:cNvPr id="75" name="Право съединение 74"/>
          <p:cNvCxnSpPr>
            <a:stCxn id="36" idx="6"/>
            <a:endCxn id="48" idx="1"/>
          </p:cNvCxnSpPr>
          <p:nvPr/>
        </p:nvCxnSpPr>
        <p:spPr>
          <a:xfrm>
            <a:off x="1431943" y="1736812"/>
            <a:ext cx="1064180" cy="3998253"/>
          </a:xfrm>
          <a:prstGeom prst="lin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Текстово поле 1"/>
          <p:cNvSpPr txBox="1"/>
          <p:nvPr/>
        </p:nvSpPr>
        <p:spPr>
          <a:xfrm>
            <a:off x="4499992" y="631583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Маркираме последния връх 7</a:t>
            </a:r>
            <a:endParaRPr lang="bg-BG" dirty="0"/>
          </a:p>
        </p:txBody>
      </p:sp>
      <p:sp>
        <p:nvSpPr>
          <p:cNvPr id="66" name="Текстово поле 65"/>
          <p:cNvSpPr txBox="1"/>
          <p:nvPr/>
        </p:nvSpPr>
        <p:spPr>
          <a:xfrm>
            <a:off x="3277413" y="328033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6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8335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Съединител &quot;права стрелка&quot; 8"/>
          <p:cNvCxnSpPr>
            <a:stCxn id="43" idx="2"/>
            <a:endCxn id="38" idx="6"/>
          </p:cNvCxnSpPr>
          <p:nvPr/>
        </p:nvCxnSpPr>
        <p:spPr>
          <a:xfrm flipH="1">
            <a:off x="1431943" y="1736812"/>
            <a:ext cx="979817" cy="173394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ъединител &quot;права стрелка&quot; 8"/>
          <p:cNvCxnSpPr>
            <a:stCxn id="46" idx="2"/>
            <a:endCxn id="37" idx="6"/>
          </p:cNvCxnSpPr>
          <p:nvPr/>
        </p:nvCxnSpPr>
        <p:spPr>
          <a:xfrm flipH="1" flipV="1">
            <a:off x="1431943" y="2672916"/>
            <a:ext cx="979817" cy="15841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2411760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11760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411760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2411760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2411760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2411760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411760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9" name="Право съединение 48"/>
          <p:cNvCxnSpPr>
            <a:stCxn id="35" idx="6"/>
            <a:endCxn id="42" idx="2"/>
          </p:cNvCxnSpPr>
          <p:nvPr/>
        </p:nvCxnSpPr>
        <p:spPr>
          <a:xfrm>
            <a:off x="1454739" y="944724"/>
            <a:ext cx="957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аво съединение 49"/>
          <p:cNvCxnSpPr>
            <a:stCxn id="35" idx="6"/>
            <a:endCxn id="43" idx="2"/>
          </p:cNvCxnSpPr>
          <p:nvPr/>
        </p:nvCxnSpPr>
        <p:spPr>
          <a:xfrm>
            <a:off x="1454739" y="94472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аво съединение 50"/>
          <p:cNvCxnSpPr>
            <a:stCxn id="36" idx="6"/>
            <a:endCxn id="43" idx="2"/>
          </p:cNvCxnSpPr>
          <p:nvPr/>
        </p:nvCxnSpPr>
        <p:spPr>
          <a:xfrm>
            <a:off x="1431943" y="1736812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аво съединение 51"/>
          <p:cNvCxnSpPr>
            <a:stCxn id="36" idx="6"/>
            <a:endCxn id="44" idx="2"/>
          </p:cNvCxnSpPr>
          <p:nvPr/>
        </p:nvCxnSpPr>
        <p:spPr>
          <a:xfrm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аво съединение 55"/>
          <p:cNvCxnSpPr>
            <a:stCxn id="39" idx="6"/>
            <a:endCxn id="44" idx="2"/>
          </p:cNvCxnSpPr>
          <p:nvPr/>
        </p:nvCxnSpPr>
        <p:spPr>
          <a:xfrm flipV="1">
            <a:off x="1454739" y="2672916"/>
            <a:ext cx="957021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аво съединение 56"/>
          <p:cNvCxnSpPr>
            <a:stCxn id="39" idx="6"/>
            <a:endCxn id="45" idx="2"/>
          </p:cNvCxnSpPr>
          <p:nvPr/>
        </p:nvCxnSpPr>
        <p:spPr>
          <a:xfrm flipV="1">
            <a:off x="1454739" y="346500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аво съединение 57"/>
          <p:cNvCxnSpPr>
            <a:stCxn id="40" idx="6"/>
            <a:endCxn id="45" idx="2"/>
          </p:cNvCxnSpPr>
          <p:nvPr/>
        </p:nvCxnSpPr>
        <p:spPr>
          <a:xfrm flipV="1">
            <a:off x="1431943" y="3465004"/>
            <a:ext cx="979817" cy="1545340"/>
          </a:xfrm>
          <a:prstGeom prst="lin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Право съединение 58"/>
          <p:cNvCxnSpPr>
            <a:stCxn id="40" idx="6"/>
            <a:endCxn id="47" idx="2"/>
          </p:cNvCxnSpPr>
          <p:nvPr/>
        </p:nvCxnSpPr>
        <p:spPr>
          <a:xfrm>
            <a:off x="1431943" y="5010344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аво съединение 60"/>
          <p:cNvCxnSpPr>
            <a:stCxn id="35" idx="6"/>
            <a:endCxn id="47" idx="2"/>
          </p:cNvCxnSpPr>
          <p:nvPr/>
        </p:nvCxnSpPr>
        <p:spPr>
          <a:xfrm>
            <a:off x="1454739" y="944724"/>
            <a:ext cx="95702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аво съединение 61"/>
          <p:cNvCxnSpPr>
            <a:stCxn id="36" idx="6"/>
            <a:endCxn id="48" idx="1"/>
          </p:cNvCxnSpPr>
          <p:nvPr/>
        </p:nvCxnSpPr>
        <p:spPr>
          <a:xfrm>
            <a:off x="1431943" y="1736812"/>
            <a:ext cx="1064180" cy="399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Текстово поле 62"/>
          <p:cNvSpPr txBox="1"/>
          <p:nvPr/>
        </p:nvSpPr>
        <p:spPr>
          <a:xfrm>
            <a:off x="3275856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64" name="Текстово поле 63"/>
          <p:cNvSpPr txBox="1"/>
          <p:nvPr/>
        </p:nvSpPr>
        <p:spPr>
          <a:xfrm>
            <a:off x="3277413" y="155214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4</a:t>
            </a:r>
            <a:endParaRPr lang="bg-BG" dirty="0"/>
          </a:p>
        </p:txBody>
      </p:sp>
      <p:cxnSp>
        <p:nvCxnSpPr>
          <p:cNvPr id="65" name="Право съединение 64"/>
          <p:cNvCxnSpPr/>
          <p:nvPr/>
        </p:nvCxnSpPr>
        <p:spPr>
          <a:xfrm>
            <a:off x="1501201" y="936016"/>
            <a:ext cx="864096" cy="0"/>
          </a:xfrm>
          <a:prstGeom prst="lin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0" name="Текстово поле 69"/>
          <p:cNvSpPr txBox="1"/>
          <p:nvPr/>
        </p:nvSpPr>
        <p:spPr>
          <a:xfrm>
            <a:off x="3275856" y="241159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5</a:t>
            </a:r>
          </a:p>
        </p:txBody>
      </p:sp>
      <p:cxnSp>
        <p:nvCxnSpPr>
          <p:cNvPr id="71" name="Право съединение 70"/>
          <p:cNvCxnSpPr>
            <a:stCxn id="39" idx="6"/>
            <a:endCxn id="44" idx="2"/>
          </p:cNvCxnSpPr>
          <p:nvPr/>
        </p:nvCxnSpPr>
        <p:spPr>
          <a:xfrm flipV="1">
            <a:off x="1454739" y="2672916"/>
            <a:ext cx="957021" cy="1584176"/>
          </a:xfrm>
          <a:prstGeom prst="lin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Текстово поле 67"/>
          <p:cNvSpPr txBox="1"/>
          <p:nvPr/>
        </p:nvSpPr>
        <p:spPr>
          <a:xfrm>
            <a:off x="3275856" y="4067780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3</a:t>
            </a:r>
            <a:endParaRPr lang="bg-BG" dirty="0"/>
          </a:p>
        </p:txBody>
      </p:sp>
      <p:sp>
        <p:nvSpPr>
          <p:cNvPr id="73" name="Овал 72"/>
          <p:cNvSpPr/>
          <p:nvPr/>
        </p:nvSpPr>
        <p:spPr>
          <a:xfrm>
            <a:off x="841232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1" name="Текстово поле 80"/>
          <p:cNvSpPr txBox="1"/>
          <p:nvPr/>
        </p:nvSpPr>
        <p:spPr>
          <a:xfrm>
            <a:off x="3277413" y="5746930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2</a:t>
            </a:r>
            <a:endParaRPr lang="bg-BG" dirty="0"/>
          </a:p>
        </p:txBody>
      </p:sp>
      <p:cxnSp>
        <p:nvCxnSpPr>
          <p:cNvPr id="75" name="Право съединение 74"/>
          <p:cNvCxnSpPr>
            <a:stCxn id="36" idx="6"/>
            <a:endCxn id="48" idx="1"/>
          </p:cNvCxnSpPr>
          <p:nvPr/>
        </p:nvCxnSpPr>
        <p:spPr>
          <a:xfrm>
            <a:off x="1431943" y="1736812"/>
            <a:ext cx="1064180" cy="3998253"/>
          </a:xfrm>
          <a:prstGeom prst="lin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Текстово поле 2"/>
          <p:cNvSpPr txBox="1"/>
          <p:nvPr/>
        </p:nvSpPr>
        <p:spPr>
          <a:xfrm>
            <a:off x="4355976" y="1412776"/>
            <a:ext cx="44644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7 -&gt; 12 (3)</a:t>
            </a:r>
          </a:p>
          <a:p>
            <a:r>
              <a:rPr lang="bg-BG" dirty="0" smtClean="0"/>
              <a:t>3 –&gt; 9(4)</a:t>
            </a:r>
          </a:p>
          <a:p>
            <a:r>
              <a:rPr lang="bg-BG" dirty="0" smtClean="0"/>
              <a:t>4 -&gt; 9(4)</a:t>
            </a:r>
          </a:p>
          <a:p>
            <a:r>
              <a:rPr lang="bg-BG" dirty="0" smtClean="0"/>
              <a:t>4 е маркирано и няма повече съседи и се връщаме</a:t>
            </a:r>
          </a:p>
          <a:p>
            <a:r>
              <a:rPr lang="bg-BG" dirty="0" smtClean="0"/>
              <a:t>3 -&gt; ?</a:t>
            </a:r>
          </a:p>
          <a:p>
            <a:r>
              <a:rPr lang="bg-BG" dirty="0" smtClean="0"/>
              <a:t>3 отива в 12, но 12 идва от маркираното 3.</a:t>
            </a:r>
          </a:p>
          <a:p>
            <a:r>
              <a:rPr lang="bg-BG" dirty="0" smtClean="0"/>
              <a:t>Връщаме се на 7, което също няма други съседи и приключваме.</a:t>
            </a:r>
            <a:endParaRPr lang="bg-BG" dirty="0"/>
          </a:p>
        </p:txBody>
      </p:sp>
      <p:sp>
        <p:nvSpPr>
          <p:cNvPr id="66" name="Текстово поле 65"/>
          <p:cNvSpPr txBox="1"/>
          <p:nvPr/>
        </p:nvSpPr>
        <p:spPr>
          <a:xfrm>
            <a:off x="3277413" y="328033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6</a:t>
            </a:r>
            <a:endParaRPr lang="bg-BG" dirty="0"/>
          </a:p>
        </p:txBody>
      </p:sp>
      <p:cxnSp>
        <p:nvCxnSpPr>
          <p:cNvPr id="69" name="Съединител &quot;права стрелка&quot; 8"/>
          <p:cNvCxnSpPr>
            <a:stCxn id="41" idx="7"/>
            <a:endCxn id="46" idx="2"/>
          </p:cNvCxnSpPr>
          <p:nvPr/>
        </p:nvCxnSpPr>
        <p:spPr>
          <a:xfrm flipV="1">
            <a:off x="1347580" y="4257092"/>
            <a:ext cx="1064180" cy="150827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ъединител &quot;права стрелка&quot; 8"/>
          <p:cNvCxnSpPr>
            <a:stCxn id="37" idx="6"/>
            <a:endCxn id="43" idx="2"/>
          </p:cNvCxnSpPr>
          <p:nvPr/>
        </p:nvCxnSpPr>
        <p:spPr>
          <a:xfrm flipV="1">
            <a:off x="1431943" y="1736812"/>
            <a:ext cx="979817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Текстово поле 87"/>
          <p:cNvSpPr txBox="1"/>
          <p:nvPr/>
        </p:nvSpPr>
        <p:spPr>
          <a:xfrm>
            <a:off x="4427984" y="548680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Посочете реда, по който ще се обходят върховете</a:t>
            </a:r>
            <a:endParaRPr lang="bg-BG" dirty="0"/>
          </a:p>
        </p:txBody>
      </p:sp>
      <p:cxnSp>
        <p:nvCxnSpPr>
          <p:cNvPr id="60" name="Право съединение 74"/>
          <p:cNvCxnSpPr>
            <a:stCxn id="37" idx="6"/>
            <a:endCxn id="46" idx="2"/>
          </p:cNvCxnSpPr>
          <p:nvPr/>
        </p:nvCxnSpPr>
        <p:spPr>
          <a:xfrm>
            <a:off x="1431943" y="2672916"/>
            <a:ext cx="979817" cy="1584176"/>
          </a:xfrm>
          <a:prstGeom prst="lin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Право съединение 50"/>
          <p:cNvCxnSpPr>
            <a:stCxn id="41" idx="7"/>
            <a:endCxn id="46" idx="2"/>
          </p:cNvCxnSpPr>
          <p:nvPr/>
        </p:nvCxnSpPr>
        <p:spPr>
          <a:xfrm flipV="1">
            <a:off x="1347580" y="4257092"/>
            <a:ext cx="1064180" cy="1508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аво съединение 50"/>
          <p:cNvCxnSpPr>
            <a:stCxn id="37" idx="6"/>
            <a:endCxn id="43" idx="2"/>
          </p:cNvCxnSpPr>
          <p:nvPr/>
        </p:nvCxnSpPr>
        <p:spPr>
          <a:xfrm flipV="1"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аво съединение 70"/>
          <p:cNvCxnSpPr>
            <a:stCxn id="38" idx="6"/>
            <a:endCxn id="43" idx="2"/>
          </p:cNvCxnSpPr>
          <p:nvPr/>
        </p:nvCxnSpPr>
        <p:spPr>
          <a:xfrm flipV="1">
            <a:off x="1431943" y="1736812"/>
            <a:ext cx="979817" cy="1733944"/>
          </a:xfrm>
          <a:prstGeom prst="lin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3267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о поле 7"/>
          <p:cNvSpPr txBox="1"/>
          <p:nvPr/>
        </p:nvSpPr>
        <p:spPr>
          <a:xfrm>
            <a:off x="755576" y="548680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 smtClean="0"/>
              <a:t>Ако не е свободен върха отдясно, взимаме го, и пускаме програмата рекурсивно в левия връх с който е бил свързан.</a:t>
            </a:r>
            <a:endParaRPr lang="bg-BG" dirty="0"/>
          </a:p>
          <a:p>
            <a:r>
              <a:rPr lang="bg-BG" dirty="0" smtClean="0"/>
              <a:t>Целта е да „преместим“ някое оцветено ребро за да може то да освободи върха отдясно</a:t>
            </a:r>
            <a:endParaRPr lang="bg-BG" dirty="0"/>
          </a:p>
        </p:txBody>
      </p:sp>
      <p:sp>
        <p:nvSpPr>
          <p:cNvPr id="27" name="Стрелка надясно 26"/>
          <p:cNvSpPr/>
          <p:nvPr/>
        </p:nvSpPr>
        <p:spPr>
          <a:xfrm>
            <a:off x="3666368" y="2442218"/>
            <a:ext cx="1193664" cy="55473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58" name="Групиране 57"/>
          <p:cNvGrpSpPr/>
          <p:nvPr/>
        </p:nvGrpSpPr>
        <p:grpSpPr>
          <a:xfrm>
            <a:off x="748051" y="1937257"/>
            <a:ext cx="2532421" cy="1531075"/>
            <a:chOff x="748051" y="1937257"/>
            <a:chExt cx="2532421" cy="1531075"/>
          </a:xfrm>
        </p:grpSpPr>
        <p:sp>
          <p:nvSpPr>
            <p:cNvPr id="9" name="Овал 8"/>
            <p:cNvSpPr/>
            <p:nvPr/>
          </p:nvSpPr>
          <p:spPr>
            <a:xfrm>
              <a:off x="748051" y="2964276"/>
              <a:ext cx="576064" cy="5040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  <a:endParaRPr lang="bg-BG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1" name="Право съединение 10"/>
            <p:cNvCxnSpPr>
              <a:stCxn id="9" idx="6"/>
            </p:cNvCxnSpPr>
            <p:nvPr/>
          </p:nvCxnSpPr>
          <p:spPr>
            <a:xfrm>
              <a:off x="1324115" y="3216304"/>
              <a:ext cx="9798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Овал 11"/>
            <p:cNvSpPr/>
            <p:nvPr/>
          </p:nvSpPr>
          <p:spPr>
            <a:xfrm>
              <a:off x="2303932" y="2964276"/>
              <a:ext cx="576064" cy="50405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50000"/>
                    </a:schemeClr>
                  </a:solidFill>
                </a:rPr>
                <a:t>13</a:t>
              </a:r>
              <a:endParaRPr lang="bg-BG" sz="1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3" name="Право съединение 12"/>
            <p:cNvCxnSpPr>
              <a:stCxn id="24" idx="6"/>
              <a:endCxn id="12" idx="2"/>
            </p:cNvCxnSpPr>
            <p:nvPr/>
          </p:nvCxnSpPr>
          <p:spPr>
            <a:xfrm>
              <a:off x="1324288" y="2189285"/>
              <a:ext cx="979644" cy="1027019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Текстово поле 40"/>
            <p:cNvSpPr txBox="1"/>
            <p:nvPr/>
          </p:nvSpPr>
          <p:spPr>
            <a:xfrm>
              <a:off x="2977229" y="3099000"/>
              <a:ext cx="301686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bg-BG" dirty="0" smtClean="0"/>
                <a:t>3</a:t>
              </a:r>
              <a:endParaRPr lang="bg-BG" dirty="0"/>
            </a:p>
          </p:txBody>
        </p:sp>
        <p:sp>
          <p:nvSpPr>
            <p:cNvPr id="24" name="Овал 23"/>
            <p:cNvSpPr/>
            <p:nvPr/>
          </p:nvSpPr>
          <p:spPr>
            <a:xfrm>
              <a:off x="748224" y="1937257"/>
              <a:ext cx="576064" cy="50405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35" name="Овал 34"/>
            <p:cNvSpPr/>
            <p:nvPr/>
          </p:nvSpPr>
          <p:spPr>
            <a:xfrm>
              <a:off x="2268062" y="1947923"/>
              <a:ext cx="576064" cy="50405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r>
                <a:rPr lang="bg-BG" sz="1600" dirty="0" smtClean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  <a:endParaRPr lang="bg-BG" sz="1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6" name="Текстово поле 35"/>
            <p:cNvSpPr txBox="1"/>
            <p:nvPr/>
          </p:nvSpPr>
          <p:spPr>
            <a:xfrm>
              <a:off x="2978786" y="2004619"/>
              <a:ext cx="301686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bg-BG" dirty="0"/>
                <a:t>0</a:t>
              </a:r>
            </a:p>
          </p:txBody>
        </p:sp>
        <p:cxnSp>
          <p:nvCxnSpPr>
            <p:cNvPr id="47" name="Право съединение 46"/>
            <p:cNvCxnSpPr>
              <a:stCxn id="24" idx="6"/>
              <a:endCxn id="35" idx="2"/>
            </p:cNvCxnSpPr>
            <p:nvPr/>
          </p:nvCxnSpPr>
          <p:spPr>
            <a:xfrm>
              <a:off x="1324288" y="2189285"/>
              <a:ext cx="943774" cy="10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Стрелка надолу 17"/>
          <p:cNvSpPr/>
          <p:nvPr/>
        </p:nvSpPr>
        <p:spPr>
          <a:xfrm>
            <a:off x="6328392" y="3645024"/>
            <a:ext cx="547864" cy="792088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Текстово поле 19"/>
          <p:cNvSpPr txBox="1"/>
          <p:nvPr/>
        </p:nvSpPr>
        <p:spPr>
          <a:xfrm>
            <a:off x="755576" y="4067779"/>
            <a:ext cx="4248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 smtClean="0"/>
              <a:t>В бяло маркираме вече посетените върхове за да не може рекурсията да се върне там където вече е била и да зацикли.</a:t>
            </a:r>
          </a:p>
          <a:p>
            <a:r>
              <a:rPr lang="bg-BG" dirty="0" smtClean="0"/>
              <a:t>Зеленото показва къде се намираме в момента.</a:t>
            </a:r>
          </a:p>
        </p:txBody>
      </p:sp>
      <p:grpSp>
        <p:nvGrpSpPr>
          <p:cNvPr id="59" name="Групиране 58"/>
          <p:cNvGrpSpPr/>
          <p:nvPr/>
        </p:nvGrpSpPr>
        <p:grpSpPr>
          <a:xfrm>
            <a:off x="5458725" y="1937257"/>
            <a:ext cx="2532421" cy="1531075"/>
            <a:chOff x="5458725" y="1937257"/>
            <a:chExt cx="2532421" cy="1531075"/>
          </a:xfrm>
        </p:grpSpPr>
        <p:cxnSp>
          <p:nvCxnSpPr>
            <p:cNvPr id="42" name="Съединител &quot;права стрелка&quot; 8"/>
            <p:cNvCxnSpPr>
              <a:stCxn id="39" idx="2"/>
              <a:endCxn id="44" idx="6"/>
            </p:cNvCxnSpPr>
            <p:nvPr/>
          </p:nvCxnSpPr>
          <p:spPr>
            <a:xfrm flipH="1" flipV="1">
              <a:off x="6034962" y="2189285"/>
              <a:ext cx="979644" cy="1027019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Овал 36"/>
            <p:cNvSpPr/>
            <p:nvPr/>
          </p:nvSpPr>
          <p:spPr>
            <a:xfrm>
              <a:off x="5458725" y="2964276"/>
              <a:ext cx="576064" cy="5040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  <a:endParaRPr lang="bg-BG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8" name="Право съединение 37"/>
            <p:cNvCxnSpPr>
              <a:stCxn id="37" idx="6"/>
            </p:cNvCxnSpPr>
            <p:nvPr/>
          </p:nvCxnSpPr>
          <p:spPr>
            <a:xfrm>
              <a:off x="6034789" y="3216304"/>
              <a:ext cx="9798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Овал 38"/>
            <p:cNvSpPr/>
            <p:nvPr/>
          </p:nvSpPr>
          <p:spPr>
            <a:xfrm>
              <a:off x="7014606" y="2964276"/>
              <a:ext cx="576064" cy="50405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50000"/>
                    </a:schemeClr>
                  </a:solidFill>
                </a:rPr>
                <a:t>13</a:t>
              </a:r>
              <a:endParaRPr lang="bg-BG" sz="1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0" name="Право съединение 39"/>
            <p:cNvCxnSpPr>
              <a:stCxn id="44" idx="6"/>
              <a:endCxn id="39" idx="2"/>
            </p:cNvCxnSpPr>
            <p:nvPr/>
          </p:nvCxnSpPr>
          <p:spPr>
            <a:xfrm>
              <a:off x="6034962" y="2189285"/>
              <a:ext cx="979644" cy="1027019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Текстово поле 42"/>
            <p:cNvSpPr txBox="1"/>
            <p:nvPr/>
          </p:nvSpPr>
          <p:spPr>
            <a:xfrm>
              <a:off x="7687903" y="3099000"/>
              <a:ext cx="301686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bg-BG" dirty="0" smtClean="0"/>
                <a:t>3</a:t>
              </a:r>
              <a:endParaRPr lang="bg-BG" dirty="0"/>
            </a:p>
          </p:txBody>
        </p:sp>
        <p:sp>
          <p:nvSpPr>
            <p:cNvPr id="44" name="Овал 43"/>
            <p:cNvSpPr/>
            <p:nvPr/>
          </p:nvSpPr>
          <p:spPr>
            <a:xfrm>
              <a:off x="5458898" y="1937257"/>
              <a:ext cx="576064" cy="5040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45" name="Овал 44"/>
            <p:cNvSpPr/>
            <p:nvPr/>
          </p:nvSpPr>
          <p:spPr>
            <a:xfrm>
              <a:off x="6978736" y="1947923"/>
              <a:ext cx="576064" cy="50405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r>
                <a:rPr lang="bg-BG" sz="1600" dirty="0" smtClean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  <a:endParaRPr lang="bg-BG" sz="1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6" name="Текстово поле 45"/>
            <p:cNvSpPr txBox="1"/>
            <p:nvPr/>
          </p:nvSpPr>
          <p:spPr>
            <a:xfrm>
              <a:off x="7689460" y="2004619"/>
              <a:ext cx="301686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bg-BG" dirty="0"/>
                <a:t>0</a:t>
              </a:r>
            </a:p>
          </p:txBody>
        </p:sp>
        <p:cxnSp>
          <p:nvCxnSpPr>
            <p:cNvPr id="48" name="Право съединение 47"/>
            <p:cNvCxnSpPr>
              <a:stCxn id="44" idx="6"/>
              <a:endCxn id="45" idx="2"/>
            </p:cNvCxnSpPr>
            <p:nvPr/>
          </p:nvCxnSpPr>
          <p:spPr>
            <a:xfrm>
              <a:off x="6034962" y="2189285"/>
              <a:ext cx="943774" cy="10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Съединител &quot;права стрелка&quot; 8"/>
            <p:cNvCxnSpPr>
              <a:stCxn id="37" idx="6"/>
              <a:endCxn id="39" idx="2"/>
            </p:cNvCxnSpPr>
            <p:nvPr/>
          </p:nvCxnSpPr>
          <p:spPr>
            <a:xfrm>
              <a:off x="6034789" y="3216304"/>
              <a:ext cx="979817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Групиране 71"/>
          <p:cNvGrpSpPr/>
          <p:nvPr/>
        </p:nvGrpSpPr>
        <p:grpSpPr>
          <a:xfrm>
            <a:off x="5608139" y="4689140"/>
            <a:ext cx="2532421" cy="1531075"/>
            <a:chOff x="5608139" y="4689140"/>
            <a:chExt cx="2532421" cy="1531075"/>
          </a:xfrm>
        </p:grpSpPr>
        <p:sp>
          <p:nvSpPr>
            <p:cNvPr id="49" name="Овал 48"/>
            <p:cNvSpPr/>
            <p:nvPr/>
          </p:nvSpPr>
          <p:spPr>
            <a:xfrm>
              <a:off x="5608139" y="5716159"/>
              <a:ext cx="576064" cy="5040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  <a:endParaRPr lang="bg-BG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50" name="Право съединение 49"/>
            <p:cNvCxnSpPr>
              <a:stCxn id="49" idx="6"/>
            </p:cNvCxnSpPr>
            <p:nvPr/>
          </p:nvCxnSpPr>
          <p:spPr>
            <a:xfrm>
              <a:off x="6184203" y="5968187"/>
              <a:ext cx="97981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Овал 50"/>
            <p:cNvSpPr/>
            <p:nvPr/>
          </p:nvSpPr>
          <p:spPr>
            <a:xfrm>
              <a:off x="7164020" y="5716159"/>
              <a:ext cx="576064" cy="50405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50000"/>
                    </a:schemeClr>
                  </a:solidFill>
                </a:rPr>
                <a:t>13</a:t>
              </a:r>
              <a:endParaRPr lang="bg-BG" sz="1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52" name="Право съединение 51"/>
            <p:cNvCxnSpPr>
              <a:stCxn id="54" idx="6"/>
              <a:endCxn id="51" idx="2"/>
            </p:cNvCxnSpPr>
            <p:nvPr/>
          </p:nvCxnSpPr>
          <p:spPr>
            <a:xfrm>
              <a:off x="6184376" y="4941168"/>
              <a:ext cx="979644" cy="1027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Текстово поле 52"/>
            <p:cNvSpPr txBox="1"/>
            <p:nvPr/>
          </p:nvSpPr>
          <p:spPr>
            <a:xfrm>
              <a:off x="7837317" y="5850883"/>
              <a:ext cx="301686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bg-BG" dirty="0" smtClean="0"/>
                <a:t>6</a:t>
              </a:r>
              <a:endParaRPr lang="bg-BG" dirty="0"/>
            </a:p>
          </p:txBody>
        </p:sp>
        <p:sp>
          <p:nvSpPr>
            <p:cNvPr id="54" name="Овал 53"/>
            <p:cNvSpPr/>
            <p:nvPr/>
          </p:nvSpPr>
          <p:spPr>
            <a:xfrm>
              <a:off x="5608312" y="4689140"/>
              <a:ext cx="576064" cy="5040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55" name="Овал 54"/>
            <p:cNvSpPr/>
            <p:nvPr/>
          </p:nvSpPr>
          <p:spPr>
            <a:xfrm>
              <a:off x="7128150" y="4699806"/>
              <a:ext cx="576064" cy="50405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r>
                <a:rPr lang="bg-BG" sz="1600" dirty="0" smtClean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  <a:endParaRPr lang="bg-BG" sz="1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6" name="Текстово поле 55"/>
            <p:cNvSpPr txBox="1"/>
            <p:nvPr/>
          </p:nvSpPr>
          <p:spPr>
            <a:xfrm>
              <a:off x="7838874" y="4756502"/>
              <a:ext cx="301686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bg-BG" dirty="0" smtClean="0"/>
                <a:t>3</a:t>
              </a:r>
              <a:endParaRPr lang="bg-BG" dirty="0"/>
            </a:p>
          </p:txBody>
        </p:sp>
        <p:cxnSp>
          <p:nvCxnSpPr>
            <p:cNvPr id="57" name="Право съединение 56"/>
            <p:cNvCxnSpPr>
              <a:stCxn id="54" idx="6"/>
              <a:endCxn id="55" idx="2"/>
            </p:cNvCxnSpPr>
            <p:nvPr/>
          </p:nvCxnSpPr>
          <p:spPr>
            <a:xfrm>
              <a:off x="6184376" y="4941168"/>
              <a:ext cx="943774" cy="1066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Групиране 70"/>
          <p:cNvGrpSpPr/>
          <p:nvPr/>
        </p:nvGrpSpPr>
        <p:grpSpPr>
          <a:xfrm>
            <a:off x="6156176" y="4941168"/>
            <a:ext cx="1023452" cy="1027019"/>
            <a:chOff x="4644008" y="3212976"/>
            <a:chExt cx="1023452" cy="1027019"/>
          </a:xfrm>
        </p:grpSpPr>
        <p:cxnSp>
          <p:nvCxnSpPr>
            <p:cNvPr id="62" name="Съединител &quot;права стрелка&quot; 8"/>
            <p:cNvCxnSpPr/>
            <p:nvPr/>
          </p:nvCxnSpPr>
          <p:spPr>
            <a:xfrm>
              <a:off x="4687643" y="4239995"/>
              <a:ext cx="979817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Съединител &quot;права стрелка&quot; 8"/>
            <p:cNvCxnSpPr/>
            <p:nvPr/>
          </p:nvCxnSpPr>
          <p:spPr>
            <a:xfrm flipH="1" flipV="1">
              <a:off x="4644008" y="3212976"/>
              <a:ext cx="979644" cy="1027019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Съединител &quot;права стрелка&quot; 8"/>
            <p:cNvCxnSpPr/>
            <p:nvPr/>
          </p:nvCxnSpPr>
          <p:spPr>
            <a:xfrm>
              <a:off x="4644008" y="3212976"/>
              <a:ext cx="943774" cy="10666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086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8" grpId="1" animBg="1"/>
      <p:bldP spid="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Овал 34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2411760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11760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411760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2411760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2411760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2411760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411760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9" name="Право съединение 48"/>
          <p:cNvCxnSpPr>
            <a:stCxn id="35" idx="6"/>
            <a:endCxn id="42" idx="2"/>
          </p:cNvCxnSpPr>
          <p:nvPr/>
        </p:nvCxnSpPr>
        <p:spPr>
          <a:xfrm>
            <a:off x="1454739" y="944724"/>
            <a:ext cx="957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аво съединение 49"/>
          <p:cNvCxnSpPr>
            <a:stCxn id="35" idx="6"/>
            <a:endCxn id="43" idx="2"/>
          </p:cNvCxnSpPr>
          <p:nvPr/>
        </p:nvCxnSpPr>
        <p:spPr>
          <a:xfrm>
            <a:off x="1454739" y="94472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аво съединение 50"/>
          <p:cNvCxnSpPr>
            <a:stCxn id="36" idx="6"/>
            <a:endCxn id="43" idx="2"/>
          </p:cNvCxnSpPr>
          <p:nvPr/>
        </p:nvCxnSpPr>
        <p:spPr>
          <a:xfrm>
            <a:off x="1431943" y="1736812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аво съединение 51"/>
          <p:cNvCxnSpPr>
            <a:stCxn id="36" idx="6"/>
            <a:endCxn id="44" idx="2"/>
          </p:cNvCxnSpPr>
          <p:nvPr/>
        </p:nvCxnSpPr>
        <p:spPr>
          <a:xfrm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аво съединение 52"/>
          <p:cNvCxnSpPr>
            <a:stCxn id="37" idx="6"/>
            <a:endCxn id="43" idx="2"/>
          </p:cNvCxnSpPr>
          <p:nvPr/>
        </p:nvCxnSpPr>
        <p:spPr>
          <a:xfrm flipV="1"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аво съединение 53"/>
          <p:cNvCxnSpPr>
            <a:stCxn id="37" idx="6"/>
            <a:endCxn id="46" idx="2"/>
          </p:cNvCxnSpPr>
          <p:nvPr/>
        </p:nvCxnSpPr>
        <p:spPr>
          <a:xfrm>
            <a:off x="1431943" y="2672916"/>
            <a:ext cx="979817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аво съединение 54"/>
          <p:cNvCxnSpPr>
            <a:stCxn id="38" idx="6"/>
            <a:endCxn id="43" idx="2"/>
          </p:cNvCxnSpPr>
          <p:nvPr/>
        </p:nvCxnSpPr>
        <p:spPr>
          <a:xfrm flipV="1">
            <a:off x="1431943" y="1736812"/>
            <a:ext cx="979817" cy="1733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аво съединение 55"/>
          <p:cNvCxnSpPr>
            <a:stCxn id="39" idx="6"/>
            <a:endCxn id="44" idx="2"/>
          </p:cNvCxnSpPr>
          <p:nvPr/>
        </p:nvCxnSpPr>
        <p:spPr>
          <a:xfrm flipV="1">
            <a:off x="1454739" y="2672916"/>
            <a:ext cx="957021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аво съединение 56"/>
          <p:cNvCxnSpPr>
            <a:stCxn id="39" idx="6"/>
            <a:endCxn id="45" idx="2"/>
          </p:cNvCxnSpPr>
          <p:nvPr/>
        </p:nvCxnSpPr>
        <p:spPr>
          <a:xfrm flipV="1">
            <a:off x="1454739" y="346500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аво съединение 57"/>
          <p:cNvCxnSpPr>
            <a:stCxn id="40" idx="6"/>
            <a:endCxn id="45" idx="2"/>
          </p:cNvCxnSpPr>
          <p:nvPr/>
        </p:nvCxnSpPr>
        <p:spPr>
          <a:xfrm flipV="1">
            <a:off x="1431943" y="3465004"/>
            <a:ext cx="979817" cy="1545340"/>
          </a:xfrm>
          <a:prstGeom prst="lin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Право съединение 58"/>
          <p:cNvCxnSpPr>
            <a:stCxn id="40" idx="6"/>
            <a:endCxn id="47" idx="2"/>
          </p:cNvCxnSpPr>
          <p:nvPr/>
        </p:nvCxnSpPr>
        <p:spPr>
          <a:xfrm>
            <a:off x="1431943" y="5010344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аво съединение 59"/>
          <p:cNvCxnSpPr>
            <a:stCxn id="41" idx="6"/>
            <a:endCxn id="46" idx="2"/>
          </p:cNvCxnSpPr>
          <p:nvPr/>
        </p:nvCxnSpPr>
        <p:spPr>
          <a:xfrm flipV="1">
            <a:off x="1431943" y="4257092"/>
            <a:ext cx="979817" cy="168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аво съединение 60"/>
          <p:cNvCxnSpPr>
            <a:stCxn id="35" idx="6"/>
            <a:endCxn id="47" idx="2"/>
          </p:cNvCxnSpPr>
          <p:nvPr/>
        </p:nvCxnSpPr>
        <p:spPr>
          <a:xfrm>
            <a:off x="1454739" y="944724"/>
            <a:ext cx="95702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аво съединение 61"/>
          <p:cNvCxnSpPr>
            <a:stCxn id="36" idx="6"/>
            <a:endCxn id="48" idx="1"/>
          </p:cNvCxnSpPr>
          <p:nvPr/>
        </p:nvCxnSpPr>
        <p:spPr>
          <a:xfrm>
            <a:off x="1431943" y="1736812"/>
            <a:ext cx="1064180" cy="399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Текстово поле 62"/>
          <p:cNvSpPr txBox="1"/>
          <p:nvPr/>
        </p:nvSpPr>
        <p:spPr>
          <a:xfrm>
            <a:off x="3275856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64" name="Текстово поле 63"/>
          <p:cNvSpPr txBox="1"/>
          <p:nvPr/>
        </p:nvSpPr>
        <p:spPr>
          <a:xfrm>
            <a:off x="3277413" y="155214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4</a:t>
            </a:r>
            <a:endParaRPr lang="bg-BG" dirty="0"/>
          </a:p>
        </p:txBody>
      </p:sp>
      <p:cxnSp>
        <p:nvCxnSpPr>
          <p:cNvPr id="65" name="Право съединение 64"/>
          <p:cNvCxnSpPr/>
          <p:nvPr/>
        </p:nvCxnSpPr>
        <p:spPr>
          <a:xfrm>
            <a:off x="1501201" y="936016"/>
            <a:ext cx="864096" cy="0"/>
          </a:xfrm>
          <a:prstGeom prst="lin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0" name="Текстово поле 69"/>
          <p:cNvSpPr txBox="1"/>
          <p:nvPr/>
        </p:nvSpPr>
        <p:spPr>
          <a:xfrm>
            <a:off x="3275856" y="241159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5</a:t>
            </a:r>
          </a:p>
        </p:txBody>
      </p:sp>
      <p:cxnSp>
        <p:nvCxnSpPr>
          <p:cNvPr id="71" name="Право съединение 70"/>
          <p:cNvCxnSpPr>
            <a:stCxn id="39" idx="6"/>
            <a:endCxn id="44" idx="2"/>
          </p:cNvCxnSpPr>
          <p:nvPr/>
        </p:nvCxnSpPr>
        <p:spPr>
          <a:xfrm flipV="1">
            <a:off x="1454739" y="2672916"/>
            <a:ext cx="957021" cy="1584176"/>
          </a:xfrm>
          <a:prstGeom prst="lin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Право съединение 71"/>
          <p:cNvCxnSpPr>
            <a:stCxn id="38" idx="6"/>
            <a:endCxn id="43" idx="2"/>
          </p:cNvCxnSpPr>
          <p:nvPr/>
        </p:nvCxnSpPr>
        <p:spPr>
          <a:xfrm flipV="1">
            <a:off x="1431943" y="1736812"/>
            <a:ext cx="979817" cy="1733944"/>
          </a:xfrm>
          <a:prstGeom prst="lin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Право съединение 66"/>
          <p:cNvCxnSpPr>
            <a:stCxn id="46" idx="2"/>
            <a:endCxn id="37" idx="6"/>
          </p:cNvCxnSpPr>
          <p:nvPr/>
        </p:nvCxnSpPr>
        <p:spPr>
          <a:xfrm flipH="1" flipV="1">
            <a:off x="1431943" y="2672916"/>
            <a:ext cx="979817" cy="1584176"/>
          </a:xfrm>
          <a:prstGeom prst="lin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Текстово поле 67"/>
          <p:cNvSpPr txBox="1"/>
          <p:nvPr/>
        </p:nvSpPr>
        <p:spPr>
          <a:xfrm>
            <a:off x="3275856" y="4067780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3</a:t>
            </a:r>
            <a:endParaRPr lang="bg-BG" dirty="0"/>
          </a:p>
        </p:txBody>
      </p:sp>
      <p:sp>
        <p:nvSpPr>
          <p:cNvPr id="73" name="Овал 72"/>
          <p:cNvSpPr/>
          <p:nvPr/>
        </p:nvSpPr>
        <p:spPr>
          <a:xfrm>
            <a:off x="841232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1" name="Текстово поле 80"/>
          <p:cNvSpPr txBox="1"/>
          <p:nvPr/>
        </p:nvSpPr>
        <p:spPr>
          <a:xfrm>
            <a:off x="3277413" y="5746930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2</a:t>
            </a:r>
            <a:endParaRPr lang="bg-BG" dirty="0"/>
          </a:p>
        </p:txBody>
      </p:sp>
      <p:cxnSp>
        <p:nvCxnSpPr>
          <p:cNvPr id="75" name="Право съединение 74"/>
          <p:cNvCxnSpPr>
            <a:stCxn id="36" idx="6"/>
            <a:endCxn id="48" idx="1"/>
          </p:cNvCxnSpPr>
          <p:nvPr/>
        </p:nvCxnSpPr>
        <p:spPr>
          <a:xfrm>
            <a:off x="1431943" y="1736812"/>
            <a:ext cx="1064180" cy="3998253"/>
          </a:xfrm>
          <a:prstGeom prst="lin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Текстово поле 1"/>
          <p:cNvSpPr txBox="1"/>
          <p:nvPr/>
        </p:nvSpPr>
        <p:spPr>
          <a:xfrm>
            <a:off x="4499992" y="631583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Обходихме всички върхове отляво и програмата приключва. Намерихме максималното двойкосъчетание с големина 6. </a:t>
            </a:r>
            <a:endParaRPr lang="bg-BG" dirty="0"/>
          </a:p>
        </p:txBody>
      </p:sp>
      <p:sp>
        <p:nvSpPr>
          <p:cNvPr id="66" name="Текстово поле 65"/>
          <p:cNvSpPr txBox="1"/>
          <p:nvPr/>
        </p:nvSpPr>
        <p:spPr>
          <a:xfrm>
            <a:off x="3277413" y="328033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6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4499992" y="2411596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М</a:t>
            </a:r>
            <a:r>
              <a:rPr lang="bg-BG" dirty="0" smtClean="0"/>
              <a:t>оже да се докаже че действително алгоритъмът дава оптимален резултат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499992" y="3881153"/>
            <a:ext cx="3672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Тъй като обхождаме всички върхове от ляво(нека са </a:t>
            </a:r>
            <a:r>
              <a:rPr lang="en-US" dirty="0" smtClean="0"/>
              <a:t>N</a:t>
            </a:r>
            <a:r>
              <a:rPr lang="bg-BG" dirty="0" smtClean="0"/>
              <a:t>)</a:t>
            </a:r>
            <a:r>
              <a:rPr lang="en-US" dirty="0" smtClean="0"/>
              <a:t>, </a:t>
            </a:r>
            <a:r>
              <a:rPr lang="bg-BG" dirty="0" smtClean="0"/>
              <a:t>а рекурсията обхожда всяко ребро най-много веднъж</a:t>
            </a:r>
            <a:r>
              <a:rPr lang="en-US" dirty="0" smtClean="0"/>
              <a:t>,</a:t>
            </a:r>
            <a:r>
              <a:rPr lang="bg-BG" dirty="0" smtClean="0"/>
              <a:t> то сложността на алгоритъма е </a:t>
            </a:r>
            <a:r>
              <a:rPr lang="en-US" dirty="0" smtClean="0"/>
              <a:t>O(NM), </a:t>
            </a:r>
          </a:p>
          <a:p>
            <a:r>
              <a:rPr lang="bg-BG" dirty="0" smtClean="0"/>
              <a:t>където </a:t>
            </a:r>
            <a:r>
              <a:rPr lang="en-US" dirty="0" smtClean="0"/>
              <a:t>M</a:t>
            </a:r>
            <a:r>
              <a:rPr lang="bg-BG" dirty="0" smtClean="0"/>
              <a:t> е броя на ребрата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89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476672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Алгоритъмът носи името на откривателя му </a:t>
            </a:r>
            <a:r>
              <a:rPr lang="en-US" dirty="0" smtClean="0"/>
              <a:t>Harold </a:t>
            </a:r>
            <a:r>
              <a:rPr lang="en-US" b="1" dirty="0" smtClean="0"/>
              <a:t>Kuhn</a:t>
            </a:r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846004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Ето го и кодът на рекурсията: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1250863"/>
            <a:ext cx="822859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int used[N1]</a:t>
            </a:r>
            <a:r>
              <a:rPr lang="bg-BG" dirty="0" smtClean="0"/>
              <a:t>;</a:t>
            </a:r>
            <a:r>
              <a:rPr lang="en-GB" dirty="0" smtClean="0"/>
              <a:t>  // </a:t>
            </a:r>
            <a:r>
              <a:rPr lang="bg-BG" dirty="0" smtClean="0"/>
              <a:t>отбелязваме посетените отляво</a:t>
            </a:r>
            <a:endParaRPr lang="en-GB" dirty="0" smtClean="0"/>
          </a:p>
          <a:p>
            <a:r>
              <a:rPr lang="en-US" dirty="0"/>
              <a:t>i</a:t>
            </a:r>
            <a:r>
              <a:rPr lang="en-US" dirty="0" smtClean="0"/>
              <a:t>nt </a:t>
            </a:r>
            <a:r>
              <a:rPr lang="en-US" dirty="0" err="1" smtClean="0"/>
              <a:t>mt</a:t>
            </a:r>
            <a:r>
              <a:rPr lang="en-US" dirty="0" smtClean="0"/>
              <a:t>[N2]</a:t>
            </a:r>
            <a:r>
              <a:rPr lang="bg-BG" dirty="0" smtClean="0"/>
              <a:t>; // отбелязваме върховете отдясно с кои отляво са съчетани</a:t>
            </a:r>
          </a:p>
          <a:p>
            <a:r>
              <a:rPr lang="bg-BG" dirty="0" smtClean="0"/>
              <a:t>// не трябва да забравяме да нулираме масива </a:t>
            </a:r>
            <a:r>
              <a:rPr lang="en-US" dirty="0" smtClean="0"/>
              <a:t>used </a:t>
            </a:r>
            <a:r>
              <a:rPr lang="bg-BG" dirty="0" smtClean="0"/>
              <a:t>всеки път</a:t>
            </a:r>
            <a:endParaRPr lang="en-GB" dirty="0"/>
          </a:p>
          <a:p>
            <a:r>
              <a:rPr lang="en-GB" dirty="0"/>
              <a:t>bool </a:t>
            </a:r>
            <a:r>
              <a:rPr lang="en-GB" dirty="0" err="1"/>
              <a:t>try_kuhn</a:t>
            </a:r>
            <a:r>
              <a:rPr lang="en-GB" dirty="0"/>
              <a:t> (int v) </a:t>
            </a:r>
            <a:r>
              <a:rPr lang="bg-BG" dirty="0" smtClean="0"/>
              <a:t> // пускаме рекурсията за всеки връх от главната програма</a:t>
            </a:r>
          </a:p>
          <a:p>
            <a:r>
              <a:rPr lang="en-GB" dirty="0" smtClean="0"/>
              <a:t>{</a:t>
            </a:r>
            <a:endParaRPr lang="en-GB" dirty="0"/>
          </a:p>
          <a:p>
            <a:r>
              <a:rPr lang="en-GB" dirty="0"/>
              <a:t>	if (used[v])  return false</a:t>
            </a:r>
            <a:r>
              <a:rPr lang="en-GB" dirty="0" smtClean="0"/>
              <a:t>;</a:t>
            </a:r>
            <a:r>
              <a:rPr lang="bg-BG" dirty="0" smtClean="0"/>
              <a:t> </a:t>
            </a:r>
            <a:endParaRPr lang="en-GB" dirty="0"/>
          </a:p>
          <a:p>
            <a:r>
              <a:rPr lang="en-GB" dirty="0"/>
              <a:t>	used[v] = true</a:t>
            </a:r>
            <a:r>
              <a:rPr lang="en-GB" dirty="0" smtClean="0"/>
              <a:t>;</a:t>
            </a:r>
            <a:r>
              <a:rPr lang="bg-BG" dirty="0" smtClean="0"/>
              <a:t>  </a:t>
            </a:r>
            <a:endParaRPr lang="en-GB" dirty="0"/>
          </a:p>
          <a:p>
            <a:r>
              <a:rPr lang="en-GB" dirty="0"/>
              <a:t>	for </a:t>
            </a:r>
            <a:r>
              <a:rPr lang="en-GB" dirty="0" smtClean="0"/>
              <a:t>(</a:t>
            </a:r>
            <a:r>
              <a:rPr lang="en-US" dirty="0" smtClean="0"/>
              <a:t>int</a:t>
            </a:r>
            <a:r>
              <a:rPr lang="en-GB" dirty="0" smtClean="0"/>
              <a:t>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&lt;g[v].size(); ++</a:t>
            </a:r>
            <a:r>
              <a:rPr lang="en-GB" dirty="0" err="1"/>
              <a:t>i</a:t>
            </a:r>
            <a:r>
              <a:rPr lang="en-GB" dirty="0"/>
              <a:t>) </a:t>
            </a:r>
            <a:endParaRPr lang="bg-BG" dirty="0" smtClean="0"/>
          </a:p>
          <a:p>
            <a:r>
              <a:rPr lang="bg-BG" dirty="0"/>
              <a:t>	</a:t>
            </a:r>
            <a:r>
              <a:rPr lang="en-GB" dirty="0" smtClean="0"/>
              <a:t>{</a:t>
            </a:r>
            <a:endParaRPr lang="en-GB" dirty="0"/>
          </a:p>
          <a:p>
            <a:r>
              <a:rPr lang="en-GB" dirty="0"/>
              <a:t>		int to = g[v][</a:t>
            </a:r>
            <a:r>
              <a:rPr lang="en-GB" dirty="0" err="1"/>
              <a:t>i</a:t>
            </a:r>
            <a:r>
              <a:rPr lang="en-GB" dirty="0"/>
              <a:t>];</a:t>
            </a:r>
          </a:p>
          <a:p>
            <a:r>
              <a:rPr lang="en-GB" dirty="0"/>
              <a:t>		if (</a:t>
            </a:r>
            <a:r>
              <a:rPr lang="en-GB" dirty="0" err="1"/>
              <a:t>mt</a:t>
            </a:r>
            <a:r>
              <a:rPr lang="en-GB" dirty="0"/>
              <a:t>[to] == </a:t>
            </a:r>
            <a:r>
              <a:rPr lang="bg-BG" dirty="0"/>
              <a:t>0</a:t>
            </a:r>
            <a:r>
              <a:rPr lang="en-GB" dirty="0" smtClean="0"/>
              <a:t> </a:t>
            </a:r>
            <a:r>
              <a:rPr lang="en-GB" dirty="0"/>
              <a:t>|| </a:t>
            </a:r>
            <a:r>
              <a:rPr lang="en-GB" dirty="0" err="1"/>
              <a:t>try_kuhn</a:t>
            </a:r>
            <a:r>
              <a:rPr lang="en-GB" dirty="0"/>
              <a:t> (</a:t>
            </a:r>
            <a:r>
              <a:rPr lang="en-GB" dirty="0" err="1"/>
              <a:t>mt</a:t>
            </a:r>
            <a:r>
              <a:rPr lang="en-GB" dirty="0"/>
              <a:t>[to</a:t>
            </a:r>
            <a:r>
              <a:rPr lang="en-GB" dirty="0" smtClean="0"/>
              <a:t>]))</a:t>
            </a:r>
            <a:endParaRPr lang="bg-BG" dirty="0" smtClean="0"/>
          </a:p>
          <a:p>
            <a:r>
              <a:rPr lang="bg-BG" dirty="0"/>
              <a:t>	</a:t>
            </a:r>
            <a:r>
              <a:rPr lang="bg-BG" dirty="0" smtClean="0"/>
              <a:t>	</a:t>
            </a:r>
            <a:r>
              <a:rPr lang="en-GB" dirty="0" smtClean="0"/>
              <a:t> </a:t>
            </a:r>
            <a:r>
              <a:rPr lang="en-GB" dirty="0"/>
              <a:t>{</a:t>
            </a:r>
          </a:p>
          <a:p>
            <a:r>
              <a:rPr lang="en-GB" dirty="0"/>
              <a:t>			</a:t>
            </a:r>
            <a:r>
              <a:rPr lang="en-GB" dirty="0" err="1"/>
              <a:t>mt</a:t>
            </a:r>
            <a:r>
              <a:rPr lang="en-GB" dirty="0"/>
              <a:t>[to] = v</a:t>
            </a:r>
            <a:r>
              <a:rPr lang="en-GB" dirty="0" smtClean="0"/>
              <a:t>;</a:t>
            </a:r>
            <a:r>
              <a:rPr lang="bg-BG" dirty="0" smtClean="0"/>
              <a:t> //пренасочваме, ако рекурсията успешно е</a:t>
            </a:r>
          </a:p>
          <a:p>
            <a:r>
              <a:rPr lang="bg-BG" dirty="0" smtClean="0"/>
              <a:t> 				  //намерила свободен връх</a:t>
            </a:r>
            <a:endParaRPr lang="en-GB" dirty="0"/>
          </a:p>
          <a:p>
            <a:r>
              <a:rPr lang="en-GB" dirty="0"/>
              <a:t>			return true;</a:t>
            </a:r>
          </a:p>
          <a:p>
            <a:r>
              <a:rPr lang="en-GB" dirty="0"/>
              <a:t>		}</a:t>
            </a:r>
          </a:p>
          <a:p>
            <a:r>
              <a:rPr lang="en-GB" dirty="0"/>
              <a:t>	}</a:t>
            </a:r>
          </a:p>
          <a:p>
            <a:r>
              <a:rPr lang="en-GB" dirty="0"/>
              <a:t>	return false;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457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052736"/>
            <a:ext cx="77048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6000" dirty="0" smtClean="0"/>
              <a:t>БЛАГОДАРЯ </a:t>
            </a:r>
          </a:p>
          <a:p>
            <a:pPr algn="ctr"/>
            <a:r>
              <a:rPr lang="bg-BG" sz="6000" dirty="0" smtClean="0"/>
              <a:t>ЗА </a:t>
            </a:r>
          </a:p>
          <a:p>
            <a:pPr algn="ctr"/>
            <a:r>
              <a:rPr lang="bg-BG" sz="6000" dirty="0" smtClean="0"/>
              <a:t>ВНИМАНИЕТО!</a:t>
            </a:r>
            <a:endParaRPr lang="en-GB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629695" y="5517232"/>
            <a:ext cx="7884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Литература + доказателства:</a:t>
            </a:r>
          </a:p>
          <a:p>
            <a:r>
              <a:rPr lang="bg-BG" dirty="0" smtClean="0"/>
              <a:t>Руски - </a:t>
            </a:r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e-maxx.ru/algo/kuhn_matching</a:t>
            </a:r>
            <a:endParaRPr lang="bg-BG" dirty="0" smtClean="0"/>
          </a:p>
          <a:p>
            <a:r>
              <a:rPr lang="bg-BG" dirty="0" smtClean="0"/>
              <a:t>Английски - </a:t>
            </a:r>
            <a:r>
              <a:rPr lang="en-GB" dirty="0"/>
              <a:t>http://math.mit.edu/~goemans/18433S09/matching-notes.pdf</a:t>
            </a:r>
          </a:p>
        </p:txBody>
      </p:sp>
    </p:spTree>
    <p:extLst>
      <p:ext uri="{BB962C8B-B14F-4D97-AF65-F5344CB8AC3E}">
        <p14:creationId xmlns:p14="http://schemas.microsoft.com/office/powerpoint/2010/main" val="393980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о поле 7"/>
          <p:cNvSpPr txBox="1"/>
          <p:nvPr/>
        </p:nvSpPr>
        <p:spPr>
          <a:xfrm>
            <a:off x="755576" y="548680"/>
            <a:ext cx="7790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 smtClean="0"/>
              <a:t>Можем да забележим, че дори при голямо задълбочаване на рекурсията, ако намерим свободен връх отдясно, броя на оцветените ребра пак ще се увеличи, а съчетаните върхове отляво си остават съчетани</a:t>
            </a:r>
            <a:endParaRPr lang="bg-BG" dirty="0"/>
          </a:p>
        </p:txBody>
      </p:sp>
      <p:sp>
        <p:nvSpPr>
          <p:cNvPr id="59" name="Овал 58"/>
          <p:cNvSpPr/>
          <p:nvPr/>
        </p:nvSpPr>
        <p:spPr>
          <a:xfrm>
            <a:off x="1435275" y="1916747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0" name="Овал 59"/>
          <p:cNvSpPr/>
          <p:nvPr/>
        </p:nvSpPr>
        <p:spPr>
          <a:xfrm>
            <a:off x="1412479" y="266999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1" name="Овал 60"/>
          <p:cNvSpPr/>
          <p:nvPr/>
        </p:nvSpPr>
        <p:spPr>
          <a:xfrm>
            <a:off x="1412479" y="3603232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0" name="Право съединение 69"/>
          <p:cNvCxnSpPr>
            <a:stCxn id="59" idx="6"/>
            <a:endCxn id="86" idx="2"/>
          </p:cNvCxnSpPr>
          <p:nvPr/>
        </p:nvCxnSpPr>
        <p:spPr>
          <a:xfrm>
            <a:off x="2011339" y="2168775"/>
            <a:ext cx="957021" cy="75325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аво съединение 70"/>
          <p:cNvCxnSpPr>
            <a:stCxn id="60" idx="6"/>
            <a:endCxn id="86" idx="2"/>
          </p:cNvCxnSpPr>
          <p:nvPr/>
        </p:nvCxnSpPr>
        <p:spPr>
          <a:xfrm>
            <a:off x="1988543" y="2922027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аво съединение 71"/>
          <p:cNvCxnSpPr>
            <a:stCxn id="60" idx="6"/>
            <a:endCxn id="87" idx="2"/>
          </p:cNvCxnSpPr>
          <p:nvPr/>
        </p:nvCxnSpPr>
        <p:spPr>
          <a:xfrm>
            <a:off x="1988543" y="2922027"/>
            <a:ext cx="979817" cy="90293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аво съединение 72"/>
          <p:cNvCxnSpPr>
            <a:stCxn id="61" idx="6"/>
            <a:endCxn id="87" idx="2"/>
          </p:cNvCxnSpPr>
          <p:nvPr/>
        </p:nvCxnSpPr>
        <p:spPr>
          <a:xfrm flipV="1">
            <a:off x="1988543" y="3824959"/>
            <a:ext cx="979817" cy="30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Овал 84"/>
          <p:cNvSpPr/>
          <p:nvPr/>
        </p:nvSpPr>
        <p:spPr>
          <a:xfrm>
            <a:off x="2968360" y="1916747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6" name="Овал 85"/>
          <p:cNvSpPr/>
          <p:nvPr/>
        </p:nvSpPr>
        <p:spPr>
          <a:xfrm>
            <a:off x="2968360" y="266999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7" name="Овал 86"/>
          <p:cNvSpPr/>
          <p:nvPr/>
        </p:nvSpPr>
        <p:spPr>
          <a:xfrm>
            <a:off x="2968360" y="3572931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92" name="Право съединение 91"/>
          <p:cNvCxnSpPr>
            <a:stCxn id="59" idx="6"/>
            <a:endCxn id="85" idx="2"/>
          </p:cNvCxnSpPr>
          <p:nvPr/>
        </p:nvCxnSpPr>
        <p:spPr>
          <a:xfrm>
            <a:off x="2011339" y="2168775"/>
            <a:ext cx="957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Стрелка надясно 94"/>
          <p:cNvSpPr/>
          <p:nvPr/>
        </p:nvSpPr>
        <p:spPr>
          <a:xfrm>
            <a:off x="4211960" y="2708920"/>
            <a:ext cx="864096" cy="46513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7" name="Текстово поле 106"/>
          <p:cNvSpPr txBox="1"/>
          <p:nvPr/>
        </p:nvSpPr>
        <p:spPr>
          <a:xfrm>
            <a:off x="3654283" y="362717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6</a:t>
            </a:r>
            <a:endParaRPr lang="bg-BG" dirty="0"/>
          </a:p>
        </p:txBody>
      </p:sp>
      <p:sp>
        <p:nvSpPr>
          <p:cNvPr id="108" name="Текстово поле 107"/>
          <p:cNvSpPr txBox="1"/>
          <p:nvPr/>
        </p:nvSpPr>
        <p:spPr>
          <a:xfrm>
            <a:off x="3654283" y="2737361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5</a:t>
            </a:r>
          </a:p>
        </p:txBody>
      </p:sp>
      <p:sp>
        <p:nvSpPr>
          <p:cNvPr id="111" name="Текстово поле 110"/>
          <p:cNvSpPr txBox="1"/>
          <p:nvPr/>
        </p:nvSpPr>
        <p:spPr>
          <a:xfrm>
            <a:off x="3654283" y="1988131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0</a:t>
            </a:r>
            <a:endParaRPr lang="bg-BG" dirty="0"/>
          </a:p>
        </p:txBody>
      </p:sp>
      <p:grpSp>
        <p:nvGrpSpPr>
          <p:cNvPr id="40" name="Групиране 39"/>
          <p:cNvGrpSpPr/>
          <p:nvPr/>
        </p:nvGrpSpPr>
        <p:grpSpPr>
          <a:xfrm>
            <a:off x="6005396" y="1843324"/>
            <a:ext cx="2540698" cy="2190541"/>
            <a:chOff x="6005396" y="1843324"/>
            <a:chExt cx="2540698" cy="2190541"/>
          </a:xfrm>
        </p:grpSpPr>
        <p:sp>
          <p:nvSpPr>
            <p:cNvPr id="96" name="Овал 95"/>
            <p:cNvSpPr/>
            <p:nvPr/>
          </p:nvSpPr>
          <p:spPr>
            <a:xfrm>
              <a:off x="6028192" y="1843324"/>
              <a:ext cx="576064" cy="5040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lang="bg-BG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97" name="Овал 96"/>
            <p:cNvSpPr/>
            <p:nvPr/>
          </p:nvSpPr>
          <p:spPr>
            <a:xfrm>
              <a:off x="6005396" y="2596576"/>
              <a:ext cx="576064" cy="5040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  <a:endParaRPr lang="bg-BG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98" name="Овал 97"/>
            <p:cNvSpPr/>
            <p:nvPr/>
          </p:nvSpPr>
          <p:spPr>
            <a:xfrm>
              <a:off x="6005396" y="3529809"/>
              <a:ext cx="576064" cy="5040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7</a:t>
              </a:r>
              <a:endParaRPr lang="bg-BG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99" name="Право съединение 98"/>
            <p:cNvCxnSpPr>
              <a:stCxn id="96" idx="6"/>
              <a:endCxn id="104" idx="2"/>
            </p:cNvCxnSpPr>
            <p:nvPr/>
          </p:nvCxnSpPr>
          <p:spPr>
            <a:xfrm>
              <a:off x="6604256" y="2095352"/>
              <a:ext cx="957021" cy="7532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аво съединение 99"/>
            <p:cNvCxnSpPr>
              <a:stCxn id="97" idx="6"/>
              <a:endCxn id="104" idx="2"/>
            </p:cNvCxnSpPr>
            <p:nvPr/>
          </p:nvCxnSpPr>
          <p:spPr>
            <a:xfrm>
              <a:off x="6581460" y="2848604"/>
              <a:ext cx="97981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аво съединение 100"/>
            <p:cNvCxnSpPr>
              <a:stCxn id="97" idx="6"/>
              <a:endCxn id="105" idx="2"/>
            </p:cNvCxnSpPr>
            <p:nvPr/>
          </p:nvCxnSpPr>
          <p:spPr>
            <a:xfrm>
              <a:off x="6581460" y="2848604"/>
              <a:ext cx="979817" cy="9029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аво съединение 101"/>
            <p:cNvCxnSpPr>
              <a:stCxn id="98" idx="6"/>
              <a:endCxn id="105" idx="2"/>
            </p:cNvCxnSpPr>
            <p:nvPr/>
          </p:nvCxnSpPr>
          <p:spPr>
            <a:xfrm flipV="1">
              <a:off x="6581460" y="3751536"/>
              <a:ext cx="979817" cy="30301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Овал 102"/>
            <p:cNvSpPr/>
            <p:nvPr/>
          </p:nvSpPr>
          <p:spPr>
            <a:xfrm>
              <a:off x="7561277" y="1843324"/>
              <a:ext cx="576064" cy="50405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50000"/>
                    </a:schemeClr>
                  </a:solidFill>
                </a:rPr>
                <a:t>12</a:t>
              </a:r>
              <a:endParaRPr lang="bg-BG" sz="1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4" name="Овал 103"/>
            <p:cNvSpPr/>
            <p:nvPr/>
          </p:nvSpPr>
          <p:spPr>
            <a:xfrm>
              <a:off x="7561277" y="2596576"/>
              <a:ext cx="576064" cy="50405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50000"/>
                    </a:schemeClr>
                  </a:solidFill>
                </a:rPr>
                <a:t>13</a:t>
              </a:r>
              <a:endParaRPr lang="bg-BG" sz="1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5" name="Овал 104"/>
            <p:cNvSpPr/>
            <p:nvPr/>
          </p:nvSpPr>
          <p:spPr>
            <a:xfrm>
              <a:off x="7561277" y="3499508"/>
              <a:ext cx="576064" cy="50405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50000"/>
                    </a:schemeClr>
                  </a:solidFill>
                </a:rPr>
                <a:t>14</a:t>
              </a:r>
              <a:endParaRPr lang="bg-BG" sz="1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06" name="Право съединение 105"/>
            <p:cNvCxnSpPr>
              <a:stCxn id="96" idx="6"/>
              <a:endCxn id="103" idx="2"/>
            </p:cNvCxnSpPr>
            <p:nvPr/>
          </p:nvCxnSpPr>
          <p:spPr>
            <a:xfrm>
              <a:off x="6604256" y="2095352"/>
              <a:ext cx="957021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Текстово поле 114"/>
            <p:cNvSpPr txBox="1"/>
            <p:nvPr/>
          </p:nvSpPr>
          <p:spPr>
            <a:xfrm>
              <a:off x="8244408" y="3555792"/>
              <a:ext cx="301686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bg-BG" dirty="0" smtClean="0"/>
                <a:t>6</a:t>
              </a:r>
              <a:endParaRPr lang="bg-BG" dirty="0"/>
            </a:p>
          </p:txBody>
        </p:sp>
        <p:sp>
          <p:nvSpPr>
            <p:cNvPr id="116" name="Текстово поле 115"/>
            <p:cNvSpPr txBox="1"/>
            <p:nvPr/>
          </p:nvSpPr>
          <p:spPr>
            <a:xfrm>
              <a:off x="8244408" y="2665977"/>
              <a:ext cx="301686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bg-BG" dirty="0"/>
                <a:t>5</a:t>
              </a:r>
            </a:p>
          </p:txBody>
        </p:sp>
        <p:sp>
          <p:nvSpPr>
            <p:cNvPr id="117" name="Текстово поле 116"/>
            <p:cNvSpPr txBox="1"/>
            <p:nvPr/>
          </p:nvSpPr>
          <p:spPr>
            <a:xfrm>
              <a:off x="8244408" y="1916747"/>
              <a:ext cx="301686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bg-BG" dirty="0"/>
                <a:t>0</a:t>
              </a:r>
            </a:p>
          </p:txBody>
        </p:sp>
      </p:grpSp>
      <p:cxnSp>
        <p:nvCxnSpPr>
          <p:cNvPr id="119" name="Съединител &quot;права стрелка&quot; 118"/>
          <p:cNvCxnSpPr>
            <a:endCxn id="61" idx="3"/>
          </p:cNvCxnSpPr>
          <p:nvPr/>
        </p:nvCxnSpPr>
        <p:spPr>
          <a:xfrm flipV="1">
            <a:off x="611559" y="4033471"/>
            <a:ext cx="885283" cy="7949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Текстово поле 121"/>
          <p:cNvSpPr txBox="1"/>
          <p:nvPr/>
        </p:nvSpPr>
        <p:spPr>
          <a:xfrm>
            <a:off x="179512" y="4828377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FF0000"/>
                </a:solidFill>
              </a:rPr>
              <a:t>Връх който искаме да съчетаем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123" name="Текстово поле 122"/>
          <p:cNvSpPr txBox="1"/>
          <p:nvPr/>
        </p:nvSpPr>
        <p:spPr>
          <a:xfrm>
            <a:off x="3805126" y="4828377"/>
            <a:ext cx="4740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 smtClean="0"/>
              <a:t>Също така, когато се връща рекурсията, трябва да запишем във всеки връх отдясно с кой отляво е съчетан</a:t>
            </a:r>
            <a:endParaRPr lang="bg-BG" dirty="0"/>
          </a:p>
        </p:txBody>
      </p:sp>
      <p:cxnSp>
        <p:nvCxnSpPr>
          <p:cNvPr id="35" name="Съединител &quot;права стрелка&quot; 8"/>
          <p:cNvCxnSpPr>
            <a:stCxn id="61" idx="5"/>
            <a:endCxn id="87" idx="3"/>
          </p:cNvCxnSpPr>
          <p:nvPr/>
        </p:nvCxnSpPr>
        <p:spPr>
          <a:xfrm flipV="1">
            <a:off x="1904180" y="4003170"/>
            <a:ext cx="1148543" cy="30301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ъединител &quot;права стрелка&quot; 8"/>
          <p:cNvCxnSpPr>
            <a:stCxn id="87" idx="1"/>
            <a:endCxn id="60" idx="6"/>
          </p:cNvCxnSpPr>
          <p:nvPr/>
        </p:nvCxnSpPr>
        <p:spPr>
          <a:xfrm flipH="1" flipV="1">
            <a:off x="1988543" y="2922027"/>
            <a:ext cx="1064180" cy="724721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ъединител &quot;права стрелка&quot; 8"/>
          <p:cNvCxnSpPr>
            <a:stCxn id="60" idx="6"/>
            <a:endCxn id="86" idx="3"/>
          </p:cNvCxnSpPr>
          <p:nvPr/>
        </p:nvCxnSpPr>
        <p:spPr>
          <a:xfrm>
            <a:off x="1988543" y="2922027"/>
            <a:ext cx="1064180" cy="178211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ъединител &quot;права стрелка&quot; 8"/>
          <p:cNvCxnSpPr>
            <a:stCxn id="86" idx="1"/>
            <a:endCxn id="59" idx="6"/>
          </p:cNvCxnSpPr>
          <p:nvPr/>
        </p:nvCxnSpPr>
        <p:spPr>
          <a:xfrm flipH="1" flipV="1">
            <a:off x="2011339" y="2168775"/>
            <a:ext cx="1041384" cy="575041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ъединител &quot;права стрелка&quot; 8"/>
          <p:cNvCxnSpPr>
            <a:stCxn id="59" idx="6"/>
            <a:endCxn id="85" idx="3"/>
          </p:cNvCxnSpPr>
          <p:nvPr/>
        </p:nvCxnSpPr>
        <p:spPr>
          <a:xfrm>
            <a:off x="2011339" y="2168775"/>
            <a:ext cx="1041384" cy="178211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1403648" y="2679116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1403648" y="3601152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1431784" y="1916832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45" name="Овал 44"/>
          <p:cNvSpPr/>
          <p:nvPr/>
        </p:nvSpPr>
        <p:spPr>
          <a:xfrm>
            <a:off x="1403648" y="2666716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7" name="Текстово поле 46"/>
          <p:cNvSpPr txBox="1"/>
          <p:nvPr/>
        </p:nvSpPr>
        <p:spPr>
          <a:xfrm>
            <a:off x="8244408" y="1916832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5</a:t>
            </a:r>
          </a:p>
        </p:txBody>
      </p:sp>
      <p:sp>
        <p:nvSpPr>
          <p:cNvPr id="48" name="Текстово поле 47"/>
          <p:cNvSpPr txBox="1"/>
          <p:nvPr/>
        </p:nvSpPr>
        <p:spPr>
          <a:xfrm>
            <a:off x="8244408" y="269962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6</a:t>
            </a:r>
          </a:p>
        </p:txBody>
      </p:sp>
      <p:sp>
        <p:nvSpPr>
          <p:cNvPr id="49" name="Текстово поле 48"/>
          <p:cNvSpPr txBox="1"/>
          <p:nvPr/>
        </p:nvSpPr>
        <p:spPr>
          <a:xfrm>
            <a:off x="8244408" y="3563724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7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2100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123" grpId="0"/>
      <p:bldP spid="42" grpId="0" animBg="1"/>
      <p:bldP spid="43" grpId="0" animBg="1"/>
      <p:bldP spid="46" grpId="0" animBg="1"/>
      <p:bldP spid="45" grpId="0" animBg="1"/>
      <p:bldP spid="47" grpId="0" animBg="1"/>
      <p:bldP spid="48" grpId="0" animBg="1"/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Овал 27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878675" y="4077072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1" name="Право съединение 10"/>
          <p:cNvCxnSpPr>
            <a:stCxn id="29" idx="6"/>
            <a:endCxn id="111" idx="2"/>
          </p:cNvCxnSpPr>
          <p:nvPr/>
        </p:nvCxnSpPr>
        <p:spPr>
          <a:xfrm>
            <a:off x="1431943" y="1736812"/>
            <a:ext cx="2118291" cy="93610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аво съединение 11"/>
          <p:cNvCxnSpPr>
            <a:stCxn id="30" idx="6"/>
            <a:endCxn id="110" idx="2"/>
          </p:cNvCxnSpPr>
          <p:nvPr/>
        </p:nvCxnSpPr>
        <p:spPr>
          <a:xfrm flipV="1">
            <a:off x="1431943" y="1736812"/>
            <a:ext cx="211829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аво съединение 12"/>
          <p:cNvCxnSpPr>
            <a:stCxn id="30" idx="6"/>
            <a:endCxn id="114" idx="2"/>
          </p:cNvCxnSpPr>
          <p:nvPr/>
        </p:nvCxnSpPr>
        <p:spPr>
          <a:xfrm>
            <a:off x="1431943" y="2672916"/>
            <a:ext cx="2118291" cy="233742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аво съединение 16"/>
          <p:cNvCxnSpPr>
            <a:stCxn id="33" idx="6"/>
            <a:endCxn id="109" idx="2"/>
          </p:cNvCxnSpPr>
          <p:nvPr/>
        </p:nvCxnSpPr>
        <p:spPr>
          <a:xfrm flipV="1">
            <a:off x="1431943" y="944724"/>
            <a:ext cx="211829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аво съединение 34"/>
          <p:cNvCxnSpPr>
            <a:stCxn id="29" idx="6"/>
            <a:endCxn id="113" idx="2"/>
          </p:cNvCxnSpPr>
          <p:nvPr/>
        </p:nvCxnSpPr>
        <p:spPr>
          <a:xfrm>
            <a:off x="1431943" y="1736812"/>
            <a:ext cx="2118291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Овал 108"/>
          <p:cNvSpPr/>
          <p:nvPr/>
        </p:nvSpPr>
        <p:spPr>
          <a:xfrm>
            <a:off x="3550234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0" name="Овал 109"/>
          <p:cNvSpPr/>
          <p:nvPr/>
        </p:nvSpPr>
        <p:spPr>
          <a:xfrm>
            <a:off x="3550234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1" name="Овал 110"/>
          <p:cNvSpPr/>
          <p:nvPr/>
        </p:nvSpPr>
        <p:spPr>
          <a:xfrm>
            <a:off x="3550234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2" name="Овал 111"/>
          <p:cNvSpPr/>
          <p:nvPr/>
        </p:nvSpPr>
        <p:spPr>
          <a:xfrm>
            <a:off x="3550234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3" name="Овал 112"/>
          <p:cNvSpPr/>
          <p:nvPr/>
        </p:nvSpPr>
        <p:spPr>
          <a:xfrm>
            <a:off x="3550234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4" name="Овал 113"/>
          <p:cNvSpPr/>
          <p:nvPr/>
        </p:nvSpPr>
        <p:spPr>
          <a:xfrm>
            <a:off x="3550234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5" name="Овал 114"/>
          <p:cNvSpPr/>
          <p:nvPr/>
        </p:nvSpPr>
        <p:spPr>
          <a:xfrm>
            <a:off x="3550234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7" name="Текстово поле 116"/>
          <p:cNvSpPr txBox="1"/>
          <p:nvPr/>
        </p:nvSpPr>
        <p:spPr>
          <a:xfrm>
            <a:off x="4414330" y="407464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6</a:t>
            </a:r>
          </a:p>
        </p:txBody>
      </p:sp>
      <p:sp>
        <p:nvSpPr>
          <p:cNvPr id="118" name="Текстово поле 117"/>
          <p:cNvSpPr txBox="1"/>
          <p:nvPr/>
        </p:nvSpPr>
        <p:spPr>
          <a:xfrm>
            <a:off x="4414330" y="482567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3</a:t>
            </a:r>
          </a:p>
        </p:txBody>
      </p:sp>
      <p:cxnSp>
        <p:nvCxnSpPr>
          <p:cNvPr id="124" name="Право съединение 123"/>
          <p:cNvCxnSpPr>
            <a:stCxn id="33" idx="6"/>
            <a:endCxn id="113" idx="2"/>
          </p:cNvCxnSpPr>
          <p:nvPr/>
        </p:nvCxnSpPr>
        <p:spPr>
          <a:xfrm flipV="1">
            <a:off x="1431943" y="4257092"/>
            <a:ext cx="2118291" cy="7532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аво съединение 126"/>
          <p:cNvCxnSpPr>
            <a:stCxn id="33" idx="6"/>
            <a:endCxn id="114" idx="2"/>
          </p:cNvCxnSpPr>
          <p:nvPr/>
        </p:nvCxnSpPr>
        <p:spPr>
          <a:xfrm>
            <a:off x="1431943" y="5010344"/>
            <a:ext cx="2118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Текстово поле 135"/>
          <p:cNvSpPr txBox="1"/>
          <p:nvPr/>
        </p:nvSpPr>
        <p:spPr>
          <a:xfrm>
            <a:off x="5562108" y="2329615"/>
            <a:ext cx="3330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 smtClean="0"/>
              <a:t>Показва, че връх </a:t>
            </a:r>
            <a:r>
              <a:rPr lang="en-US" dirty="0" smtClean="0"/>
              <a:t>10</a:t>
            </a:r>
            <a:r>
              <a:rPr lang="bg-BG" dirty="0" smtClean="0"/>
              <a:t> е съчетан с връх 2. Където не е отбелязано приемаме че пише 0.</a:t>
            </a:r>
            <a:endParaRPr lang="bg-BG" dirty="0"/>
          </a:p>
        </p:txBody>
      </p:sp>
      <p:sp>
        <p:nvSpPr>
          <p:cNvPr id="2" name="Овал 1"/>
          <p:cNvSpPr/>
          <p:nvPr/>
        </p:nvSpPr>
        <p:spPr>
          <a:xfrm>
            <a:off x="4219721" y="2335921"/>
            <a:ext cx="690903" cy="612068"/>
          </a:xfrm>
          <a:prstGeom prst="ellipse">
            <a:avLst/>
          </a:prstGeom>
          <a:solidFill>
            <a:srgbClr val="FFFF00">
              <a:alpha val="2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Стрелка наляво 2"/>
          <p:cNvSpPr/>
          <p:nvPr/>
        </p:nvSpPr>
        <p:spPr>
          <a:xfrm>
            <a:off x="5004048" y="2533943"/>
            <a:ext cx="432048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Текстово поле 3"/>
          <p:cNvSpPr txBox="1"/>
          <p:nvPr/>
        </p:nvSpPr>
        <p:spPr>
          <a:xfrm>
            <a:off x="5004048" y="760058"/>
            <a:ext cx="3986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 smtClean="0"/>
              <a:t>В този случай за демонстрация ще съчетаем връх 5 след като сме съчетали връх 6.</a:t>
            </a:r>
            <a:r>
              <a:rPr lang="en-US" dirty="0" smtClean="0"/>
              <a:t>(</a:t>
            </a:r>
            <a:r>
              <a:rPr lang="bg-BG" dirty="0" smtClean="0"/>
              <a:t>все едно 5 и 6 са с разменени места</a:t>
            </a:r>
            <a:r>
              <a:rPr lang="en-US" dirty="0" smtClean="0"/>
              <a:t>)</a:t>
            </a:r>
            <a:endParaRPr lang="bg-BG" dirty="0" smtClean="0"/>
          </a:p>
        </p:txBody>
      </p:sp>
      <p:sp>
        <p:nvSpPr>
          <p:cNvPr id="36" name="Текстово поле 35"/>
          <p:cNvSpPr txBox="1"/>
          <p:nvPr/>
        </p:nvSpPr>
        <p:spPr>
          <a:xfrm>
            <a:off x="5015999" y="3889997"/>
            <a:ext cx="3804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 smtClean="0"/>
              <a:t>Нека сме стигнали до връх 5 и досега са построени връзките</a:t>
            </a:r>
          </a:p>
          <a:p>
            <a:pPr algn="just"/>
            <a:r>
              <a:rPr lang="en-US" dirty="0" smtClean="0"/>
              <a:t>1</a:t>
            </a:r>
            <a:r>
              <a:rPr lang="bg-BG" dirty="0" smtClean="0"/>
              <a:t>-8, </a:t>
            </a:r>
            <a:r>
              <a:rPr lang="en-US" dirty="0" smtClean="0"/>
              <a:t>2</a:t>
            </a:r>
            <a:r>
              <a:rPr lang="bg-BG" dirty="0" smtClean="0"/>
              <a:t>-10, 6-12 и 3-13.</a:t>
            </a:r>
          </a:p>
        </p:txBody>
      </p:sp>
      <p:sp>
        <p:nvSpPr>
          <p:cNvPr id="37" name="Текстово поле 36"/>
          <p:cNvSpPr txBox="1"/>
          <p:nvPr/>
        </p:nvSpPr>
        <p:spPr>
          <a:xfrm>
            <a:off x="4414330" y="2483604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2</a:t>
            </a:r>
          </a:p>
        </p:txBody>
      </p:sp>
      <p:cxnSp>
        <p:nvCxnSpPr>
          <p:cNvPr id="38" name="Право съединение 37"/>
          <p:cNvCxnSpPr/>
          <p:nvPr/>
        </p:nvCxnSpPr>
        <p:spPr>
          <a:xfrm flipV="1">
            <a:off x="1454739" y="2672916"/>
            <a:ext cx="2095495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аво съединение 38"/>
          <p:cNvCxnSpPr/>
          <p:nvPr/>
        </p:nvCxnSpPr>
        <p:spPr>
          <a:xfrm>
            <a:off x="1454739" y="944724"/>
            <a:ext cx="209549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Текстово поле 39"/>
          <p:cNvSpPr txBox="1"/>
          <p:nvPr/>
        </p:nvSpPr>
        <p:spPr>
          <a:xfrm>
            <a:off x="4414330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1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6254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Овал 27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1" name="Право съединение 10"/>
          <p:cNvCxnSpPr>
            <a:stCxn id="29" idx="6"/>
            <a:endCxn id="111" idx="2"/>
          </p:cNvCxnSpPr>
          <p:nvPr/>
        </p:nvCxnSpPr>
        <p:spPr>
          <a:xfrm>
            <a:off x="1431943" y="1736812"/>
            <a:ext cx="211829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аво съединение 11"/>
          <p:cNvCxnSpPr>
            <a:stCxn id="30" idx="6"/>
            <a:endCxn id="110" idx="2"/>
          </p:cNvCxnSpPr>
          <p:nvPr/>
        </p:nvCxnSpPr>
        <p:spPr>
          <a:xfrm flipV="1">
            <a:off x="1431943" y="1736812"/>
            <a:ext cx="211829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аво съединение 12"/>
          <p:cNvCxnSpPr>
            <a:stCxn id="30" idx="6"/>
            <a:endCxn id="114" idx="2"/>
          </p:cNvCxnSpPr>
          <p:nvPr/>
        </p:nvCxnSpPr>
        <p:spPr>
          <a:xfrm>
            <a:off x="1431943" y="2672916"/>
            <a:ext cx="2118291" cy="233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аво съединение 16"/>
          <p:cNvCxnSpPr>
            <a:stCxn id="33" idx="6"/>
            <a:endCxn id="109" idx="2"/>
          </p:cNvCxnSpPr>
          <p:nvPr/>
        </p:nvCxnSpPr>
        <p:spPr>
          <a:xfrm flipV="1">
            <a:off x="1431943" y="944724"/>
            <a:ext cx="211829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аво съединение 34"/>
          <p:cNvCxnSpPr>
            <a:stCxn id="29" idx="6"/>
            <a:endCxn id="113" idx="2"/>
          </p:cNvCxnSpPr>
          <p:nvPr/>
        </p:nvCxnSpPr>
        <p:spPr>
          <a:xfrm>
            <a:off x="1431943" y="1736812"/>
            <a:ext cx="2118291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Текстово поле 101"/>
          <p:cNvSpPr txBox="1"/>
          <p:nvPr/>
        </p:nvSpPr>
        <p:spPr>
          <a:xfrm>
            <a:off x="4414330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1</a:t>
            </a:r>
            <a:endParaRPr lang="bg-BG" dirty="0"/>
          </a:p>
        </p:txBody>
      </p:sp>
      <p:sp>
        <p:nvSpPr>
          <p:cNvPr id="109" name="Овал 108"/>
          <p:cNvSpPr/>
          <p:nvPr/>
        </p:nvSpPr>
        <p:spPr>
          <a:xfrm>
            <a:off x="3550234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0" name="Овал 109"/>
          <p:cNvSpPr/>
          <p:nvPr/>
        </p:nvSpPr>
        <p:spPr>
          <a:xfrm>
            <a:off x="3550234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1" name="Овал 110"/>
          <p:cNvSpPr/>
          <p:nvPr/>
        </p:nvSpPr>
        <p:spPr>
          <a:xfrm>
            <a:off x="3550234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2" name="Овал 111"/>
          <p:cNvSpPr/>
          <p:nvPr/>
        </p:nvSpPr>
        <p:spPr>
          <a:xfrm>
            <a:off x="3550234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3" name="Овал 112"/>
          <p:cNvSpPr/>
          <p:nvPr/>
        </p:nvSpPr>
        <p:spPr>
          <a:xfrm>
            <a:off x="3550234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4" name="Овал 113"/>
          <p:cNvSpPr/>
          <p:nvPr/>
        </p:nvSpPr>
        <p:spPr>
          <a:xfrm>
            <a:off x="3550234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5" name="Овал 114"/>
          <p:cNvSpPr/>
          <p:nvPr/>
        </p:nvSpPr>
        <p:spPr>
          <a:xfrm>
            <a:off x="3550234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6" name="Текстово поле 115"/>
          <p:cNvSpPr txBox="1"/>
          <p:nvPr/>
        </p:nvSpPr>
        <p:spPr>
          <a:xfrm>
            <a:off x="4414330" y="2483604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2</a:t>
            </a:r>
          </a:p>
        </p:txBody>
      </p:sp>
      <p:sp>
        <p:nvSpPr>
          <p:cNvPr id="117" name="Текстово поле 116"/>
          <p:cNvSpPr txBox="1"/>
          <p:nvPr/>
        </p:nvSpPr>
        <p:spPr>
          <a:xfrm>
            <a:off x="4414330" y="407464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6</a:t>
            </a:r>
          </a:p>
        </p:txBody>
      </p:sp>
      <p:sp>
        <p:nvSpPr>
          <p:cNvPr id="118" name="Текстово поле 117"/>
          <p:cNvSpPr txBox="1"/>
          <p:nvPr/>
        </p:nvSpPr>
        <p:spPr>
          <a:xfrm>
            <a:off x="4414330" y="482567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3</a:t>
            </a:r>
          </a:p>
        </p:txBody>
      </p:sp>
      <p:cxnSp>
        <p:nvCxnSpPr>
          <p:cNvPr id="124" name="Право съединение 123"/>
          <p:cNvCxnSpPr>
            <a:stCxn id="33" idx="6"/>
            <a:endCxn id="113" idx="2"/>
          </p:cNvCxnSpPr>
          <p:nvPr/>
        </p:nvCxnSpPr>
        <p:spPr>
          <a:xfrm flipV="1">
            <a:off x="1431943" y="4257092"/>
            <a:ext cx="2118291" cy="75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аво съединение 126"/>
          <p:cNvCxnSpPr>
            <a:stCxn id="33" idx="6"/>
            <a:endCxn id="114" idx="2"/>
          </p:cNvCxnSpPr>
          <p:nvPr/>
        </p:nvCxnSpPr>
        <p:spPr>
          <a:xfrm>
            <a:off x="1431943" y="5010344"/>
            <a:ext cx="2118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Текстово поле 135"/>
          <p:cNvSpPr txBox="1"/>
          <p:nvPr/>
        </p:nvSpPr>
        <p:spPr>
          <a:xfrm>
            <a:off x="5724128" y="62155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 smtClean="0"/>
              <a:t>Маркираме връх 5</a:t>
            </a:r>
            <a:endParaRPr lang="bg-BG" dirty="0"/>
          </a:p>
        </p:txBody>
      </p:sp>
      <p:sp>
        <p:nvSpPr>
          <p:cNvPr id="5" name="Текстово поле 4"/>
          <p:cNvSpPr txBox="1"/>
          <p:nvPr/>
        </p:nvSpPr>
        <p:spPr>
          <a:xfrm>
            <a:off x="5724128" y="1340768"/>
            <a:ext cx="30396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Има единствен съсед 10.</a:t>
            </a:r>
          </a:p>
          <a:p>
            <a:r>
              <a:rPr lang="bg-BG" dirty="0" smtClean="0"/>
              <a:t>Ще го означим така:</a:t>
            </a:r>
          </a:p>
          <a:p>
            <a:r>
              <a:rPr lang="bg-BG" dirty="0" smtClean="0"/>
              <a:t>5 -&gt; 10 (2) </a:t>
            </a:r>
          </a:p>
          <a:p>
            <a:r>
              <a:rPr lang="bg-BG" b="1" dirty="0" smtClean="0">
                <a:solidFill>
                  <a:srgbClr val="FF0000"/>
                </a:solidFill>
              </a:rPr>
              <a:t>5 отива в 10, който идва от 2</a:t>
            </a:r>
            <a:endParaRPr lang="bg-BG" b="1" dirty="0">
              <a:solidFill>
                <a:srgbClr val="FF0000"/>
              </a:solidFill>
            </a:endParaRPr>
          </a:p>
        </p:txBody>
      </p:sp>
      <p:cxnSp>
        <p:nvCxnSpPr>
          <p:cNvPr id="37" name="Право съединение 36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аво съединение 39"/>
          <p:cNvCxnSpPr/>
          <p:nvPr/>
        </p:nvCxnSpPr>
        <p:spPr>
          <a:xfrm>
            <a:off x="1454739" y="944724"/>
            <a:ext cx="2095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аво съединение 41"/>
          <p:cNvCxnSpPr>
            <a:stCxn id="29" idx="6"/>
            <a:endCxn id="111" idx="2"/>
          </p:cNvCxnSpPr>
          <p:nvPr/>
        </p:nvCxnSpPr>
        <p:spPr>
          <a:xfrm>
            <a:off x="1431943" y="1736812"/>
            <a:ext cx="2118291" cy="93610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аво съединение 42"/>
          <p:cNvCxnSpPr>
            <a:stCxn id="30" idx="6"/>
            <a:endCxn id="114" idx="2"/>
          </p:cNvCxnSpPr>
          <p:nvPr/>
        </p:nvCxnSpPr>
        <p:spPr>
          <a:xfrm>
            <a:off x="1431943" y="2672916"/>
            <a:ext cx="2118291" cy="23374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аво съединение 43"/>
          <p:cNvCxnSpPr>
            <a:stCxn id="33" idx="6"/>
            <a:endCxn id="113" idx="2"/>
          </p:cNvCxnSpPr>
          <p:nvPr/>
        </p:nvCxnSpPr>
        <p:spPr>
          <a:xfrm flipV="1">
            <a:off x="1431943" y="4257092"/>
            <a:ext cx="2118291" cy="75325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аво съединение 44"/>
          <p:cNvCxnSpPr/>
          <p:nvPr/>
        </p:nvCxnSpPr>
        <p:spPr>
          <a:xfrm>
            <a:off x="1426444" y="947556"/>
            <a:ext cx="209549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ъединител &quot;права стрелка&quot; 8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44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Овал 27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1" name="Право съединение 10"/>
          <p:cNvCxnSpPr>
            <a:stCxn id="29" idx="6"/>
            <a:endCxn id="111" idx="2"/>
          </p:cNvCxnSpPr>
          <p:nvPr/>
        </p:nvCxnSpPr>
        <p:spPr>
          <a:xfrm>
            <a:off x="1431943" y="1736812"/>
            <a:ext cx="211829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аво съединение 11"/>
          <p:cNvCxnSpPr>
            <a:stCxn id="30" idx="6"/>
            <a:endCxn id="110" idx="2"/>
          </p:cNvCxnSpPr>
          <p:nvPr/>
        </p:nvCxnSpPr>
        <p:spPr>
          <a:xfrm flipV="1">
            <a:off x="1431943" y="1736812"/>
            <a:ext cx="211829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аво съединение 12"/>
          <p:cNvCxnSpPr>
            <a:stCxn id="30" idx="6"/>
            <a:endCxn id="114" idx="2"/>
          </p:cNvCxnSpPr>
          <p:nvPr/>
        </p:nvCxnSpPr>
        <p:spPr>
          <a:xfrm>
            <a:off x="1431943" y="2672916"/>
            <a:ext cx="2118291" cy="233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аво съединение 16"/>
          <p:cNvCxnSpPr>
            <a:stCxn id="33" idx="6"/>
            <a:endCxn id="109" idx="2"/>
          </p:cNvCxnSpPr>
          <p:nvPr/>
        </p:nvCxnSpPr>
        <p:spPr>
          <a:xfrm flipV="1">
            <a:off x="1431943" y="944724"/>
            <a:ext cx="211829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аво съединение 34"/>
          <p:cNvCxnSpPr>
            <a:stCxn id="29" idx="6"/>
            <a:endCxn id="113" idx="2"/>
          </p:cNvCxnSpPr>
          <p:nvPr/>
        </p:nvCxnSpPr>
        <p:spPr>
          <a:xfrm>
            <a:off x="1431943" y="1736812"/>
            <a:ext cx="2118291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Овал 108"/>
          <p:cNvSpPr/>
          <p:nvPr/>
        </p:nvSpPr>
        <p:spPr>
          <a:xfrm>
            <a:off x="3550234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0" name="Овал 109"/>
          <p:cNvSpPr/>
          <p:nvPr/>
        </p:nvSpPr>
        <p:spPr>
          <a:xfrm>
            <a:off x="3550234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1" name="Овал 110"/>
          <p:cNvSpPr/>
          <p:nvPr/>
        </p:nvSpPr>
        <p:spPr>
          <a:xfrm>
            <a:off x="3550234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2" name="Овал 111"/>
          <p:cNvSpPr/>
          <p:nvPr/>
        </p:nvSpPr>
        <p:spPr>
          <a:xfrm>
            <a:off x="3550234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3" name="Овал 112"/>
          <p:cNvSpPr/>
          <p:nvPr/>
        </p:nvSpPr>
        <p:spPr>
          <a:xfrm>
            <a:off x="3550234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4" name="Овал 113"/>
          <p:cNvSpPr/>
          <p:nvPr/>
        </p:nvSpPr>
        <p:spPr>
          <a:xfrm>
            <a:off x="3550234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5" name="Овал 114"/>
          <p:cNvSpPr/>
          <p:nvPr/>
        </p:nvSpPr>
        <p:spPr>
          <a:xfrm>
            <a:off x="3550234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6" name="Текстово поле 115"/>
          <p:cNvSpPr txBox="1"/>
          <p:nvPr/>
        </p:nvSpPr>
        <p:spPr>
          <a:xfrm>
            <a:off x="4414330" y="2483604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2</a:t>
            </a:r>
          </a:p>
        </p:txBody>
      </p:sp>
      <p:sp>
        <p:nvSpPr>
          <p:cNvPr id="117" name="Текстово поле 116"/>
          <p:cNvSpPr txBox="1"/>
          <p:nvPr/>
        </p:nvSpPr>
        <p:spPr>
          <a:xfrm>
            <a:off x="4414330" y="407464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6</a:t>
            </a:r>
          </a:p>
        </p:txBody>
      </p:sp>
      <p:sp>
        <p:nvSpPr>
          <p:cNvPr id="118" name="Текстово поле 117"/>
          <p:cNvSpPr txBox="1"/>
          <p:nvPr/>
        </p:nvSpPr>
        <p:spPr>
          <a:xfrm>
            <a:off x="4414330" y="482567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3</a:t>
            </a:r>
          </a:p>
        </p:txBody>
      </p:sp>
      <p:cxnSp>
        <p:nvCxnSpPr>
          <p:cNvPr id="124" name="Право съединение 123"/>
          <p:cNvCxnSpPr>
            <a:stCxn id="33" idx="6"/>
            <a:endCxn id="113" idx="2"/>
          </p:cNvCxnSpPr>
          <p:nvPr/>
        </p:nvCxnSpPr>
        <p:spPr>
          <a:xfrm flipV="1">
            <a:off x="1431943" y="4257092"/>
            <a:ext cx="2118291" cy="75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аво съединение 126"/>
          <p:cNvCxnSpPr>
            <a:stCxn id="33" idx="6"/>
            <a:endCxn id="114" idx="2"/>
          </p:cNvCxnSpPr>
          <p:nvPr/>
        </p:nvCxnSpPr>
        <p:spPr>
          <a:xfrm>
            <a:off x="1431943" y="5010344"/>
            <a:ext cx="2118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аво съединение 36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ъединител &quot;права стрелка&quot; 8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ъединител &quot;права стрелка&quot; 35"/>
          <p:cNvCxnSpPr>
            <a:stCxn id="111" idx="2"/>
            <a:endCxn id="29" idx="6"/>
          </p:cNvCxnSpPr>
          <p:nvPr/>
        </p:nvCxnSpPr>
        <p:spPr>
          <a:xfrm flipH="1" flipV="1">
            <a:off x="1431943" y="1736812"/>
            <a:ext cx="2118291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Текстово поле 1"/>
          <p:cNvSpPr txBox="1"/>
          <p:nvPr/>
        </p:nvSpPr>
        <p:spPr>
          <a:xfrm>
            <a:off x="5116846" y="2324779"/>
            <a:ext cx="38476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Маркираме 2 и пускаме рекурсивно програмата от него. Съседите са му:</a:t>
            </a:r>
          </a:p>
          <a:p>
            <a:r>
              <a:rPr lang="bg-BG" dirty="0" smtClean="0"/>
              <a:t>10, 12</a:t>
            </a:r>
          </a:p>
          <a:p>
            <a:endParaRPr lang="bg-BG" dirty="0"/>
          </a:p>
          <a:p>
            <a:r>
              <a:rPr lang="bg-BG" dirty="0" smtClean="0"/>
              <a:t>Започваме обхождането от връх 10.</a:t>
            </a:r>
          </a:p>
          <a:p>
            <a:r>
              <a:rPr lang="bg-BG" dirty="0" smtClean="0"/>
              <a:t>Тъй като той е съчетан с 2, а ние вече</a:t>
            </a:r>
            <a:r>
              <a:rPr lang="bg-BG" dirty="0"/>
              <a:t> </a:t>
            </a:r>
            <a:r>
              <a:rPr lang="bg-BG" dirty="0" smtClean="0"/>
              <a:t>сме в 2, не влизаме в рекурсията отново.</a:t>
            </a:r>
          </a:p>
          <a:p>
            <a:r>
              <a:rPr lang="bg-BG" dirty="0" smtClean="0"/>
              <a:t>Отиваме в 12:</a:t>
            </a:r>
          </a:p>
          <a:p>
            <a:r>
              <a:rPr lang="bg-BG" dirty="0" smtClean="0"/>
              <a:t>2 -&gt; 12(6)</a:t>
            </a:r>
          </a:p>
        </p:txBody>
      </p:sp>
      <p:sp>
        <p:nvSpPr>
          <p:cNvPr id="38" name="Текстово поле 37"/>
          <p:cNvSpPr txBox="1"/>
          <p:nvPr/>
        </p:nvSpPr>
        <p:spPr>
          <a:xfrm>
            <a:off x="5292080" y="827420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5 -&gt; 10 (2)</a:t>
            </a:r>
          </a:p>
        </p:txBody>
      </p:sp>
      <p:cxnSp>
        <p:nvCxnSpPr>
          <p:cNvPr id="39" name="Право съединение 38"/>
          <p:cNvCxnSpPr/>
          <p:nvPr/>
        </p:nvCxnSpPr>
        <p:spPr>
          <a:xfrm>
            <a:off x="1454739" y="944724"/>
            <a:ext cx="2095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Текстово поле 39"/>
          <p:cNvSpPr txBox="1"/>
          <p:nvPr/>
        </p:nvSpPr>
        <p:spPr>
          <a:xfrm>
            <a:off x="4414330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1</a:t>
            </a:r>
            <a:endParaRPr lang="bg-BG" dirty="0"/>
          </a:p>
        </p:txBody>
      </p:sp>
      <p:cxnSp>
        <p:nvCxnSpPr>
          <p:cNvPr id="42" name="Право съединение 41"/>
          <p:cNvCxnSpPr/>
          <p:nvPr/>
        </p:nvCxnSpPr>
        <p:spPr>
          <a:xfrm>
            <a:off x="1475656" y="2708920"/>
            <a:ext cx="2118291" cy="233742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аво съединение 42"/>
          <p:cNvCxnSpPr/>
          <p:nvPr/>
        </p:nvCxnSpPr>
        <p:spPr>
          <a:xfrm flipV="1">
            <a:off x="1403648" y="4259924"/>
            <a:ext cx="2118291" cy="7532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аво съединение 43"/>
          <p:cNvCxnSpPr/>
          <p:nvPr/>
        </p:nvCxnSpPr>
        <p:spPr>
          <a:xfrm>
            <a:off x="1426444" y="947556"/>
            <a:ext cx="209549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45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Овал 27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1" name="Право съединение 10"/>
          <p:cNvCxnSpPr>
            <a:stCxn id="29" idx="6"/>
            <a:endCxn id="111" idx="2"/>
          </p:cNvCxnSpPr>
          <p:nvPr/>
        </p:nvCxnSpPr>
        <p:spPr>
          <a:xfrm>
            <a:off x="1431943" y="1736812"/>
            <a:ext cx="211829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аво съединение 11"/>
          <p:cNvCxnSpPr>
            <a:stCxn id="30" idx="6"/>
            <a:endCxn id="110" idx="2"/>
          </p:cNvCxnSpPr>
          <p:nvPr/>
        </p:nvCxnSpPr>
        <p:spPr>
          <a:xfrm flipV="1">
            <a:off x="1431943" y="1736812"/>
            <a:ext cx="211829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аво съединение 12"/>
          <p:cNvCxnSpPr>
            <a:stCxn id="30" idx="6"/>
            <a:endCxn id="114" idx="2"/>
          </p:cNvCxnSpPr>
          <p:nvPr/>
        </p:nvCxnSpPr>
        <p:spPr>
          <a:xfrm>
            <a:off x="1431943" y="2672916"/>
            <a:ext cx="2118291" cy="233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аво съединение 16"/>
          <p:cNvCxnSpPr>
            <a:stCxn id="33" idx="6"/>
            <a:endCxn id="109" idx="2"/>
          </p:cNvCxnSpPr>
          <p:nvPr/>
        </p:nvCxnSpPr>
        <p:spPr>
          <a:xfrm flipV="1">
            <a:off x="1431943" y="944724"/>
            <a:ext cx="211829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аво съединение 34"/>
          <p:cNvCxnSpPr>
            <a:stCxn id="29" idx="6"/>
            <a:endCxn id="113" idx="2"/>
          </p:cNvCxnSpPr>
          <p:nvPr/>
        </p:nvCxnSpPr>
        <p:spPr>
          <a:xfrm>
            <a:off x="1431943" y="1736812"/>
            <a:ext cx="2118291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Текстово поле 101"/>
          <p:cNvSpPr txBox="1"/>
          <p:nvPr/>
        </p:nvSpPr>
        <p:spPr>
          <a:xfrm>
            <a:off x="4414330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1</a:t>
            </a:r>
            <a:endParaRPr lang="bg-BG" dirty="0"/>
          </a:p>
        </p:txBody>
      </p:sp>
      <p:sp>
        <p:nvSpPr>
          <p:cNvPr id="109" name="Овал 108"/>
          <p:cNvSpPr/>
          <p:nvPr/>
        </p:nvSpPr>
        <p:spPr>
          <a:xfrm>
            <a:off x="3550234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0" name="Овал 109"/>
          <p:cNvSpPr/>
          <p:nvPr/>
        </p:nvSpPr>
        <p:spPr>
          <a:xfrm>
            <a:off x="3550234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1" name="Овал 110"/>
          <p:cNvSpPr/>
          <p:nvPr/>
        </p:nvSpPr>
        <p:spPr>
          <a:xfrm>
            <a:off x="3550234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2" name="Овал 111"/>
          <p:cNvSpPr/>
          <p:nvPr/>
        </p:nvSpPr>
        <p:spPr>
          <a:xfrm>
            <a:off x="3550234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3" name="Овал 112"/>
          <p:cNvSpPr/>
          <p:nvPr/>
        </p:nvSpPr>
        <p:spPr>
          <a:xfrm>
            <a:off x="3550234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4" name="Овал 113"/>
          <p:cNvSpPr/>
          <p:nvPr/>
        </p:nvSpPr>
        <p:spPr>
          <a:xfrm>
            <a:off x="3550234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5" name="Овал 114"/>
          <p:cNvSpPr/>
          <p:nvPr/>
        </p:nvSpPr>
        <p:spPr>
          <a:xfrm>
            <a:off x="3550234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6" name="Текстово поле 115"/>
          <p:cNvSpPr txBox="1"/>
          <p:nvPr/>
        </p:nvSpPr>
        <p:spPr>
          <a:xfrm>
            <a:off x="4414330" y="2483604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2</a:t>
            </a:r>
          </a:p>
        </p:txBody>
      </p:sp>
      <p:sp>
        <p:nvSpPr>
          <p:cNvPr id="117" name="Текстово поле 116"/>
          <p:cNvSpPr txBox="1"/>
          <p:nvPr/>
        </p:nvSpPr>
        <p:spPr>
          <a:xfrm>
            <a:off x="4414330" y="407464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6</a:t>
            </a:r>
          </a:p>
        </p:txBody>
      </p:sp>
      <p:sp>
        <p:nvSpPr>
          <p:cNvPr id="118" name="Текстово поле 117"/>
          <p:cNvSpPr txBox="1"/>
          <p:nvPr/>
        </p:nvSpPr>
        <p:spPr>
          <a:xfrm>
            <a:off x="4414330" y="482567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3</a:t>
            </a:r>
          </a:p>
        </p:txBody>
      </p:sp>
      <p:cxnSp>
        <p:nvCxnSpPr>
          <p:cNvPr id="124" name="Право съединение 123"/>
          <p:cNvCxnSpPr>
            <a:stCxn id="33" idx="6"/>
            <a:endCxn id="113" idx="2"/>
          </p:cNvCxnSpPr>
          <p:nvPr/>
        </p:nvCxnSpPr>
        <p:spPr>
          <a:xfrm flipV="1">
            <a:off x="1431943" y="4257092"/>
            <a:ext cx="2118291" cy="75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аво съединение 126"/>
          <p:cNvCxnSpPr>
            <a:stCxn id="33" idx="6"/>
            <a:endCxn id="114" idx="2"/>
          </p:cNvCxnSpPr>
          <p:nvPr/>
        </p:nvCxnSpPr>
        <p:spPr>
          <a:xfrm>
            <a:off x="1431943" y="5010344"/>
            <a:ext cx="2118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аво съединение 36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ъединител &quot;права стрелка&quot; 8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ъединител &quot;права стрелка&quot; 35"/>
          <p:cNvCxnSpPr>
            <a:stCxn id="111" idx="2"/>
            <a:endCxn id="29" idx="6"/>
          </p:cNvCxnSpPr>
          <p:nvPr/>
        </p:nvCxnSpPr>
        <p:spPr>
          <a:xfrm flipH="1" flipV="1">
            <a:off x="1431943" y="1736812"/>
            <a:ext cx="2118291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Текстово поле 1"/>
          <p:cNvSpPr txBox="1"/>
          <p:nvPr/>
        </p:nvSpPr>
        <p:spPr>
          <a:xfrm>
            <a:off x="5220072" y="944724"/>
            <a:ext cx="113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5 -&gt; 10 (2)</a:t>
            </a:r>
          </a:p>
          <a:p>
            <a:r>
              <a:rPr lang="bg-BG" dirty="0" smtClean="0"/>
              <a:t>2 -&gt; 12 (6)</a:t>
            </a:r>
          </a:p>
        </p:txBody>
      </p:sp>
      <p:cxnSp>
        <p:nvCxnSpPr>
          <p:cNvPr id="38" name="Съединител &quot;права стрелка&quot; 37"/>
          <p:cNvCxnSpPr>
            <a:stCxn id="29" idx="6"/>
            <a:endCxn id="113" idx="2"/>
          </p:cNvCxnSpPr>
          <p:nvPr/>
        </p:nvCxnSpPr>
        <p:spPr>
          <a:xfrm>
            <a:off x="1431943" y="1736812"/>
            <a:ext cx="2118291" cy="25202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аво съединение 38"/>
          <p:cNvCxnSpPr/>
          <p:nvPr/>
        </p:nvCxnSpPr>
        <p:spPr>
          <a:xfrm>
            <a:off x="1454739" y="944724"/>
            <a:ext cx="2095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аво съединение 40"/>
          <p:cNvCxnSpPr>
            <a:stCxn id="30" idx="6"/>
            <a:endCxn id="114" idx="2"/>
          </p:cNvCxnSpPr>
          <p:nvPr/>
        </p:nvCxnSpPr>
        <p:spPr>
          <a:xfrm>
            <a:off x="1431943" y="2672916"/>
            <a:ext cx="2118291" cy="233742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аво съединение 41"/>
          <p:cNvCxnSpPr/>
          <p:nvPr/>
        </p:nvCxnSpPr>
        <p:spPr>
          <a:xfrm flipV="1">
            <a:off x="1403648" y="4259924"/>
            <a:ext cx="2118291" cy="7532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аво съединение 42"/>
          <p:cNvCxnSpPr/>
          <p:nvPr/>
        </p:nvCxnSpPr>
        <p:spPr>
          <a:xfrm>
            <a:off x="1426444" y="947556"/>
            <a:ext cx="209549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40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1985</Words>
  <Application>Microsoft Office PowerPoint</Application>
  <PresentationFormat>On-screen Show (4:3)</PresentationFormat>
  <Paragraphs>875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Arial</vt:lpstr>
      <vt:lpstr>Calibri</vt:lpstr>
      <vt:lpstr>Office тема</vt:lpstr>
      <vt:lpstr>ШКОЛА ПО ИНФОРМАТИКА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Pawel</dc:creator>
  <cp:lastModifiedBy>1</cp:lastModifiedBy>
  <cp:revision>108</cp:revision>
  <dcterms:created xsi:type="dcterms:W3CDTF">2016-12-14T11:08:05Z</dcterms:created>
  <dcterms:modified xsi:type="dcterms:W3CDTF">2017-07-17T03:59:31Z</dcterms:modified>
</cp:coreProperties>
</file>