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6"/>
  </p:notesMasterIdLst>
  <p:sldIdLst>
    <p:sldId id="258" r:id="rId2"/>
    <p:sldId id="259" r:id="rId3"/>
    <p:sldId id="261" r:id="rId4"/>
    <p:sldId id="369" r:id="rId5"/>
    <p:sldId id="382" r:id="rId6"/>
    <p:sldId id="368" r:id="rId7"/>
    <p:sldId id="383" r:id="rId8"/>
    <p:sldId id="384" r:id="rId9"/>
    <p:sldId id="385" r:id="rId10"/>
    <p:sldId id="386" r:id="rId11"/>
    <p:sldId id="387" r:id="rId12"/>
    <p:sldId id="388" r:id="rId13"/>
    <p:sldId id="370" r:id="rId14"/>
    <p:sldId id="263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FFFFFF"/>
    <a:srgbClr val="FF0000"/>
    <a:srgbClr val="FFCC00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/>
    <p:restoredTop sz="94700" autoAdjust="0"/>
  </p:normalViewPr>
  <p:slideViewPr>
    <p:cSldViewPr snapToGrid="0">
      <p:cViewPr varScale="1">
        <p:scale>
          <a:sx n="69" d="100"/>
          <a:sy n="69" d="100"/>
        </p:scale>
        <p:origin x="-5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noProof="0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noProof="0" smtClean="0"/>
              <a:t>Второ ниво</a:t>
            </a:r>
          </a:p>
          <a:p>
            <a:pPr lvl="2"/>
            <a:r>
              <a:rPr lang="bg-BG" noProof="0" smtClean="0"/>
              <a:t>Трето ниво</a:t>
            </a:r>
          </a:p>
          <a:p>
            <a:pPr lvl="3"/>
            <a:r>
              <a:rPr lang="bg-BG" noProof="0" smtClean="0"/>
              <a:t>Четвърто ниво</a:t>
            </a:r>
          </a:p>
          <a:p>
            <a:pPr lvl="4"/>
            <a:r>
              <a:rPr lang="bg-BG" noProof="0" smtClean="0"/>
              <a:t>Пето ниво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B04A977-DDF6-470E-81B5-1BE7CDAA715C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145592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8A196D-F9F3-4225-8975-86FC3EF9299E}" type="slidenum">
              <a:rPr lang="bg-BG" altLang="bg-BG" smtClean="0"/>
              <a:pPr eaLnBrk="1" hangingPunct="1"/>
              <a:t>1</a:t>
            </a:fld>
            <a:endParaRPr lang="bg-BG" altLang="bg-BG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indent="-119063" eaLnBrk="1" hangingPunct="1"/>
            <a:r>
              <a:rPr lang="bg-BG" altLang="bg-BG" smtClean="0"/>
              <a:t>[</a:t>
            </a:r>
            <a:r>
              <a:rPr lang="bg-BG" altLang="bg-BG" b="1" smtClean="0"/>
              <a:t>Бележки за обучаващия</a:t>
            </a:r>
            <a:r>
              <a:rPr lang="bg-BG" altLang="bg-BG" smtClean="0"/>
              <a:t>: </a:t>
            </a:r>
          </a:p>
          <a:p>
            <a:pPr marL="119063" indent="-119063" eaLnBrk="1" hangingPunct="1">
              <a:buFontTx/>
              <a:buChar char="•"/>
            </a:pPr>
            <a:r>
              <a:rPr lang="bg-BG" altLang="bg-BG" smtClean="0"/>
              <a:t>За подробна помощ относно персонализирането на този шаблон вижте последния слайд. Прегледайте също за допълнителен поучителен текст в прозореца за бележки на някои слайдове.]</a:t>
            </a:r>
          </a:p>
          <a:p>
            <a:pPr marL="119063" indent="-119063" eaLnBrk="1" hangingPunct="1">
              <a:buFontTx/>
              <a:buChar char="•"/>
            </a:pPr>
            <a:r>
              <a:rPr lang="bg-BG" altLang="bg-BG" smtClean="0"/>
              <a:t>Тъй като тази презентация съдържа Adobe Flash анимации, при записването на шаблона може да се появи предупредително съобщение, касаещо личната информация. Освен ако не добавяте информация в свойствата на самите Flash файлове, това предупреждение не се касае за тази презентация. Щракнете върху </a:t>
            </a:r>
            <a:r>
              <a:rPr lang="bg-BG" altLang="bg-BG" b="1" smtClean="0"/>
              <a:t>OK</a:t>
            </a:r>
            <a:r>
              <a:rPr lang="bg-BG" altLang="bg-BG" smtClean="0"/>
              <a:t> в съобщението.]</a:t>
            </a:r>
          </a:p>
          <a:p>
            <a:pPr marL="119063" indent="-119063" eaLnBrk="1" hangingPunct="1"/>
            <a:endParaRPr lang="bg-BG" altLang="bg-BG" smtClean="0"/>
          </a:p>
          <a:p>
            <a:pPr marL="119063" indent="-119063" eaLnBrk="1" hangingPunct="1"/>
            <a:endParaRPr lang="bg-BG" altLang="bg-BG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8C9765-E1D4-4634-8C86-44103951D7BD}" type="slidenum">
              <a:rPr lang="bg-BG" altLang="bg-BG" smtClean="0"/>
              <a:pPr eaLnBrk="1" hangingPunct="1"/>
              <a:t>10</a:t>
            </a:fld>
            <a:endParaRPr lang="bg-BG" altLang="bg-BG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 altLang="bg-BG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8C9765-E1D4-4634-8C86-44103951D7BD}" type="slidenum">
              <a:rPr lang="bg-BG" altLang="bg-BG" smtClean="0"/>
              <a:pPr eaLnBrk="1" hangingPunct="1"/>
              <a:t>11</a:t>
            </a:fld>
            <a:endParaRPr lang="bg-BG" altLang="bg-BG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 altLang="bg-BG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8C9765-E1D4-4634-8C86-44103951D7BD}" type="slidenum">
              <a:rPr lang="bg-BG" altLang="bg-BG" smtClean="0"/>
              <a:pPr eaLnBrk="1" hangingPunct="1"/>
              <a:t>12</a:t>
            </a:fld>
            <a:endParaRPr lang="bg-BG" altLang="bg-BG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 altLang="bg-BG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8C9765-E1D4-4634-8C86-44103951D7BD}" type="slidenum">
              <a:rPr lang="bg-BG" altLang="bg-BG" smtClean="0"/>
              <a:pPr eaLnBrk="1" hangingPunct="1"/>
              <a:t>13</a:t>
            </a:fld>
            <a:endParaRPr lang="bg-BG" altLang="bg-BG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 altLang="bg-BG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8829B56-44A0-4202-ACB9-AD9806C88D45}" type="slidenum">
              <a:rPr lang="bg-BG" altLang="bg-BG" smtClean="0"/>
              <a:pPr eaLnBrk="1" hangingPunct="1"/>
              <a:t>14</a:t>
            </a:fld>
            <a:endParaRPr lang="bg-BG" altLang="bg-BG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 altLang="bg-BG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8B5BA6-6FEB-4C2F-A635-95B269D5F904}" type="slidenum">
              <a:rPr lang="bg-BG" altLang="bg-BG" smtClean="0"/>
              <a:pPr eaLnBrk="1" hangingPunct="1"/>
              <a:t>2</a:t>
            </a:fld>
            <a:endParaRPr lang="bg-BG" altLang="bg-BG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 altLang="bg-B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31C3A1A-EAFD-4FA2-AD47-8A7A61C41E2D}" type="slidenum">
              <a:rPr lang="bg-BG" altLang="bg-BG" smtClean="0"/>
              <a:pPr eaLnBrk="1" hangingPunct="1"/>
              <a:t>3</a:t>
            </a:fld>
            <a:endParaRPr lang="bg-BG" altLang="bg-BG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ct val="75000"/>
              </a:spcAft>
            </a:pPr>
            <a:r>
              <a:rPr lang="bg-BG" altLang="bg-BG" smtClean="0"/>
              <a:t>Отчетите с обобщени таблици ви позволяват само с няколко щраквания на мишката да видите кой е продал най-много и къде, кои тримесечия са били най-доходни и кои продукти са продавани най-добре.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31C3A1A-EAFD-4FA2-AD47-8A7A61C41E2D}" type="slidenum">
              <a:rPr lang="bg-BG" altLang="bg-BG" smtClean="0"/>
              <a:pPr eaLnBrk="1" hangingPunct="1"/>
              <a:t>4</a:t>
            </a:fld>
            <a:endParaRPr lang="bg-BG" altLang="bg-BG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ct val="75000"/>
              </a:spcAft>
            </a:pPr>
            <a:r>
              <a:rPr lang="bg-BG" altLang="bg-BG" smtClean="0"/>
              <a:t>Отчетите с обобщени таблици ви позволяват само с няколко щраквания на мишката да видите кой е продал най-много и къде, кои тримесечия са били най-доходни и кои продукти са продавани най-добре.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31C3A1A-EAFD-4FA2-AD47-8A7A61C41E2D}" type="slidenum">
              <a:rPr lang="bg-BG" altLang="bg-BG" smtClean="0"/>
              <a:pPr eaLnBrk="1" hangingPunct="1"/>
              <a:t>5</a:t>
            </a:fld>
            <a:endParaRPr lang="bg-BG" altLang="bg-BG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ct val="75000"/>
              </a:spcAft>
            </a:pPr>
            <a:r>
              <a:rPr lang="bg-BG" altLang="bg-BG" smtClean="0"/>
              <a:t>Отчетите с обобщени таблици ви позволяват само с няколко щраквания на мишката да видите кой е продал най-много и къде, кои тримесечия са били най-доходни и кои продукти са продавани най-добре.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8C9765-E1D4-4634-8C86-44103951D7BD}" type="slidenum">
              <a:rPr lang="bg-BG" altLang="bg-BG" smtClean="0"/>
              <a:pPr eaLnBrk="1" hangingPunct="1"/>
              <a:t>6</a:t>
            </a:fld>
            <a:endParaRPr lang="bg-BG" altLang="bg-BG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 altLang="bg-BG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8C9765-E1D4-4634-8C86-44103951D7BD}" type="slidenum">
              <a:rPr lang="bg-BG" altLang="bg-BG" smtClean="0"/>
              <a:pPr eaLnBrk="1" hangingPunct="1"/>
              <a:t>7</a:t>
            </a:fld>
            <a:endParaRPr lang="bg-BG" altLang="bg-BG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 altLang="bg-BG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8C9765-E1D4-4634-8C86-44103951D7BD}" type="slidenum">
              <a:rPr lang="bg-BG" altLang="bg-BG" smtClean="0"/>
              <a:pPr eaLnBrk="1" hangingPunct="1"/>
              <a:t>8</a:t>
            </a:fld>
            <a:endParaRPr lang="bg-BG" altLang="bg-BG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 altLang="bg-BG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8C9765-E1D4-4634-8C86-44103951D7BD}" type="slidenum">
              <a:rPr lang="bg-BG" altLang="bg-BG" smtClean="0"/>
              <a:pPr eaLnBrk="1" hangingPunct="1"/>
              <a:t>9</a:t>
            </a:fld>
            <a:endParaRPr lang="bg-BG" altLang="bg-BG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 alt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3200">
                <a:solidFill>
                  <a:srgbClr val="FF9900"/>
                </a:solidFill>
              </a:defRPr>
            </a:lvl1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00775"/>
            <a:ext cx="2895600" cy="476250"/>
          </a:xfr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ru-RU"/>
              <a:t>Начално запознаване с отчети  с обобщени таблици</a:t>
            </a: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fld id="{DE1A536F-4D50-4CB7-871C-4CF5FA7AA368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947577464"/>
      </p:ext>
    </p:extLst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Начално запознаване с отчети  с обобщени таблици</a:t>
            </a:r>
            <a:endParaRPr lang="bg-BG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1336F-7078-4BB4-8A56-E4137F97AA3B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248244777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73025"/>
            <a:ext cx="2141537" cy="587057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313" y="73025"/>
            <a:ext cx="6273800" cy="587057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Начално запознаване с отчети  с обобщени таблици</a:t>
            </a:r>
            <a:endParaRPr lang="bg-BG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4D00D-8BB4-49FD-BC65-1D5314F72E73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163324864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Заглавие, съдържан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Начално запознаване с отчети  с обобщени таблици</a:t>
            </a:r>
            <a:endParaRPr lang="bg-BG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0FAF9-019E-491E-875E-34D50F986AE5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847383175"/>
      </p:ext>
    </p:extLst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лавие, текст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Начално запознаване с отчети  с обобщени таблици</a:t>
            </a:r>
            <a:endParaRPr lang="bg-BG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691F9-E17A-457D-8EBB-A548BD5A1DF6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936344997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Начално запознаване с отчети  с обобщени таблици</a:t>
            </a:r>
            <a:endParaRPr lang="bg-BG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4E0F4-32E1-4BE2-B228-6373CC69C131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884607983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Начално запознаване с отчети  с обобщени таблици</a:t>
            </a:r>
            <a:endParaRPr lang="bg-BG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0BB9A-3739-4739-A077-724FD46F9E94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260068532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Начално запознаване с отчети  с обобщени таблици</a:t>
            </a:r>
            <a:endParaRPr lang="bg-BG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96792-EEF4-405A-8FB1-761C66C27275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492661677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Начално запознаване с отчети  с обобщени таблици</a:t>
            </a:r>
            <a:endParaRPr lang="bg-BG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678F5-D092-4B91-B070-AC0C0E696669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205756721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Начално запознаване с отчети  с обобщени таблици</a:t>
            </a:r>
            <a:endParaRPr lang="bg-BG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12D68-1663-4824-B63A-A0FE9D393B55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709036688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Начално запознаване с отчети  с обобщени таблици</a:t>
            </a:r>
            <a:endParaRPr lang="bg-BG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ABD47-53F9-4169-BD03-D61E65579BD9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378064968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Начално запознаване с отчети  с обобщени таблици</a:t>
            </a:r>
            <a:endParaRPr lang="bg-BG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1300E-9782-413F-B012-CAF1BC3F971A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641194550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bg-BG" noProof="0" smtClean="0"/>
              <a:t>Щракнете върху иконата, за да добавите картина</a:t>
            </a:r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Начално запознаване с отчети  с обобщени таблици</a:t>
            </a:r>
            <a:endParaRPr lang="bg-BG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46E21-D87C-4B6B-8A06-1DC1EA66FF91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347719625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6572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  <a:defRPr/>
            </a:pPr>
            <a:endParaRPr lang="bg-BG" sz="240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200775"/>
            <a:ext cx="9144000" cy="6572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  <a:defRPr/>
            </a:pPr>
            <a:endParaRPr lang="bg-BG" sz="2400">
              <a:solidFill>
                <a:schemeClr val="tx2"/>
              </a:solidFill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alt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altLang="bg-BG" smtClean="0"/>
              <a:t>Второ ниво</a:t>
            </a:r>
          </a:p>
          <a:p>
            <a:pPr lvl="2"/>
            <a:r>
              <a:rPr lang="bg-BG" altLang="bg-BG" smtClean="0"/>
              <a:t>Трето ниво</a:t>
            </a:r>
          </a:p>
          <a:p>
            <a:pPr lvl="3"/>
            <a:r>
              <a:rPr lang="bg-BG" altLang="bg-BG" smtClean="0"/>
              <a:t>Четвърто ниво</a:t>
            </a:r>
          </a:p>
          <a:p>
            <a:pPr lvl="4"/>
            <a:r>
              <a:rPr lang="bg-BG" altLang="bg-BG" smtClean="0"/>
              <a:t>Пето ниво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bg-BG" altLang="bg-BG" smtClean="0"/>
              <a:t>Щракнете, за да редактирате стила на заглавието в образеца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007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5AB4"/>
                </a:solidFill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7800" y="6200775"/>
            <a:ext cx="3708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005AB4"/>
                </a:solidFill>
              </a:defRPr>
            </a:lvl1pPr>
          </a:lstStyle>
          <a:p>
            <a:pPr>
              <a:defRPr/>
            </a:pPr>
            <a:r>
              <a:rPr lang="ru-RU"/>
              <a:t>Начално запознаване с отчети  с обобщени таблици</a:t>
            </a:r>
            <a:endParaRPr lang="bg-BG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5AB4"/>
                </a:solidFill>
              </a:defRPr>
            </a:lvl1pPr>
          </a:lstStyle>
          <a:p>
            <a:pPr>
              <a:defRPr/>
            </a:pPr>
            <a:fld id="{12E4A88F-4964-485A-823D-4888DB1FC8F9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0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ransition spd="med">
    <p:wipe dir="d"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2044" y="1103220"/>
            <a:ext cx="6919912" cy="1470025"/>
          </a:xfrm>
        </p:spPr>
        <p:txBody>
          <a:bodyPr/>
          <a:lstStyle/>
          <a:p>
            <a:pPr eaLnBrk="1" hangingPunct="1"/>
            <a:r>
              <a:rPr lang="bg-BG" altLang="bg-BG" dirty="0" smtClean="0"/>
              <a:t>ЯМБОЛ </a:t>
            </a:r>
            <a:r>
              <a:rPr lang="bg-BG" altLang="bg-BG" dirty="0" smtClean="0">
                <a:cs typeface="Tahoma" pitchFamily="34" charset="0"/>
              </a:rPr>
              <a:t>2017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4291013"/>
            <a:ext cx="5170488" cy="1030287"/>
          </a:xfrm>
        </p:spPr>
        <p:txBody>
          <a:bodyPr/>
          <a:lstStyle/>
          <a:p>
            <a:pPr eaLnBrk="1" hangingPunct="1"/>
            <a:r>
              <a:rPr lang="bg-BG" altLang="bg-BG" b="1" dirty="0" smtClean="0"/>
              <a:t>Дърво на </a:t>
            </a:r>
            <a:r>
              <a:rPr lang="bg-BG" altLang="bg-BG" b="1" dirty="0" err="1" smtClean="0"/>
              <a:t>Фен</a:t>
            </a:r>
            <a:r>
              <a:rPr lang="bg-BG" altLang="bg-BG" b="1" dirty="0" err="1"/>
              <a:t>у</a:t>
            </a:r>
            <a:r>
              <a:rPr lang="bg-BG" altLang="bg-BG" b="1" dirty="0" err="1" smtClean="0"/>
              <a:t>ик</a:t>
            </a:r>
            <a:endParaRPr lang="bg-BG" altLang="bg-BG" b="1" dirty="0" smtClean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gray">
          <a:xfrm>
            <a:off x="2019300" y="341126"/>
            <a:ext cx="510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altLang="bg-BG" sz="2400" dirty="0" smtClean="0">
                <a:latin typeface="Tahoma" pitchFamily="34" charset="0"/>
              </a:rPr>
              <a:t>Школа по информатика</a:t>
            </a:r>
            <a:endParaRPr lang="bg-BG" altLang="bg-BG" sz="2400" dirty="0">
              <a:latin typeface="Tahoma" pitchFamily="34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5" grpId="0" build="p" autoUpdateAnimBg="0" advAuto="1000"/>
      <p:bldP spid="819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bg-BG" dirty="0" smtClean="0"/>
              <a:t>Операция 1 /</a:t>
            </a:r>
            <a:r>
              <a:rPr lang="en-US" dirty="0" smtClean="0"/>
              <a:t>update</a:t>
            </a:r>
            <a:r>
              <a:rPr lang="bg-BG" dirty="0" smtClean="0"/>
              <a:t>/ </a:t>
            </a:r>
            <a:endParaRPr lang="bg-BG" altLang="bg-BG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67751"/>
            <a:ext cx="5694218" cy="5651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Текстово поле 16"/>
          <p:cNvSpPr txBox="1"/>
          <p:nvPr/>
        </p:nvSpPr>
        <p:spPr>
          <a:xfrm>
            <a:off x="5943600" y="1149927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Заявки</a:t>
            </a:r>
            <a:r>
              <a:rPr lang="en-US" dirty="0" smtClean="0"/>
              <a:t> [0;P]</a:t>
            </a:r>
            <a:r>
              <a:rPr lang="bg-BG" dirty="0" smtClean="0"/>
              <a:t>:</a:t>
            </a: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5971310" y="1565564"/>
            <a:ext cx="157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&lt;= P &lt;=30</a:t>
            </a:r>
            <a:endParaRPr lang="bg-BG" dirty="0" smtClean="0"/>
          </a:p>
        </p:txBody>
      </p:sp>
      <p:sp>
        <p:nvSpPr>
          <p:cNvPr id="6" name="Правоъгълник 5"/>
          <p:cNvSpPr/>
          <p:nvPr/>
        </p:nvSpPr>
        <p:spPr>
          <a:xfrm>
            <a:off x="2909455" y="872836"/>
            <a:ext cx="2549236" cy="2549237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6012870" y="193963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Винаги се стига до  </a:t>
            </a:r>
            <a:r>
              <a:rPr lang="en-US" dirty="0" smtClean="0"/>
              <a:t>B</a:t>
            </a:r>
            <a:r>
              <a:rPr lang="en-US" baseline="-25000" dirty="0" smtClean="0"/>
              <a:t>15 </a:t>
            </a:r>
            <a:r>
              <a:rPr lang="bg-BG" dirty="0" smtClean="0"/>
              <a:t>и се спира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35005411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bg-BG" dirty="0" smtClean="0"/>
              <a:t>Операция 1 /</a:t>
            </a:r>
            <a:r>
              <a:rPr lang="en-US" dirty="0" smtClean="0"/>
              <a:t>update</a:t>
            </a:r>
            <a:r>
              <a:rPr lang="bg-BG" dirty="0" smtClean="0"/>
              <a:t>/ </a:t>
            </a:r>
            <a:endParaRPr lang="bg-BG" altLang="bg-BG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67751"/>
            <a:ext cx="5694218" cy="5651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Текстово поле 16"/>
          <p:cNvSpPr txBox="1"/>
          <p:nvPr/>
        </p:nvSpPr>
        <p:spPr>
          <a:xfrm>
            <a:off x="6373091" y="678873"/>
            <a:ext cx="1640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Заявка</a:t>
            </a:r>
            <a:r>
              <a:rPr lang="en-US" dirty="0" smtClean="0"/>
              <a:t> [0;</a:t>
            </a:r>
            <a:r>
              <a:rPr lang="bg-BG" dirty="0" smtClean="0"/>
              <a:t>29</a:t>
            </a:r>
            <a:r>
              <a:rPr lang="en-US" dirty="0" smtClean="0"/>
              <a:t>]</a:t>
            </a:r>
            <a:r>
              <a:rPr lang="bg-BG" dirty="0" smtClean="0"/>
              <a:t>:</a:t>
            </a:r>
          </a:p>
        </p:txBody>
      </p:sp>
      <p:sp>
        <p:nvSpPr>
          <p:cNvPr id="8" name="Правоъгълник 7"/>
          <p:cNvSpPr/>
          <p:nvPr/>
        </p:nvSpPr>
        <p:spPr>
          <a:xfrm>
            <a:off x="5153891" y="1039089"/>
            <a:ext cx="138546" cy="360219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Правоъгълник 9"/>
          <p:cNvSpPr/>
          <p:nvPr/>
        </p:nvSpPr>
        <p:spPr>
          <a:xfrm>
            <a:off x="4793672" y="1385455"/>
            <a:ext cx="180110" cy="720436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Правоъгълник 10"/>
          <p:cNvSpPr/>
          <p:nvPr/>
        </p:nvSpPr>
        <p:spPr>
          <a:xfrm>
            <a:off x="4114800" y="2078181"/>
            <a:ext cx="166255" cy="1357745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Текстово поле 11"/>
          <p:cNvSpPr txBox="1"/>
          <p:nvPr/>
        </p:nvSpPr>
        <p:spPr>
          <a:xfrm>
            <a:off x="5888182" y="9975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28-29</a:t>
            </a:r>
            <a:endParaRPr lang="bg-BG" dirty="0"/>
          </a:p>
        </p:txBody>
      </p:sp>
      <p:sp>
        <p:nvSpPr>
          <p:cNvPr id="13" name="Текстово поле 12"/>
          <p:cNvSpPr txBox="1"/>
          <p:nvPr/>
        </p:nvSpPr>
        <p:spPr>
          <a:xfrm>
            <a:off x="5915891" y="155170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24-27</a:t>
            </a:r>
            <a:endParaRPr lang="bg-BG" dirty="0"/>
          </a:p>
        </p:txBody>
      </p:sp>
      <p:sp>
        <p:nvSpPr>
          <p:cNvPr id="14" name="Текстово поле 13"/>
          <p:cNvSpPr txBox="1"/>
          <p:nvPr/>
        </p:nvSpPr>
        <p:spPr>
          <a:xfrm>
            <a:off x="5888177" y="25076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16-23</a:t>
            </a:r>
            <a:endParaRPr lang="bg-BG" dirty="0"/>
          </a:p>
        </p:txBody>
      </p:sp>
      <p:sp>
        <p:nvSpPr>
          <p:cNvPr id="15" name="Овал 14"/>
          <p:cNvSpPr/>
          <p:nvPr/>
        </p:nvSpPr>
        <p:spPr>
          <a:xfrm>
            <a:off x="2549236" y="3214255"/>
            <a:ext cx="595746" cy="3117272"/>
          </a:xfrm>
          <a:prstGeom prst="ellipse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Текстово поле 15"/>
          <p:cNvSpPr txBox="1"/>
          <p:nvPr/>
        </p:nvSpPr>
        <p:spPr>
          <a:xfrm>
            <a:off x="5915889" y="44334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0-15</a:t>
            </a:r>
            <a:endParaRPr lang="bg-BG" dirty="0"/>
          </a:p>
        </p:txBody>
      </p:sp>
      <p:sp>
        <p:nvSpPr>
          <p:cNvPr id="18" name="Правоъгълник 17"/>
          <p:cNvSpPr/>
          <p:nvPr/>
        </p:nvSpPr>
        <p:spPr>
          <a:xfrm>
            <a:off x="5153886" y="1052940"/>
            <a:ext cx="180000" cy="360219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Правоъгълник 18"/>
          <p:cNvSpPr/>
          <p:nvPr/>
        </p:nvSpPr>
        <p:spPr>
          <a:xfrm>
            <a:off x="4779812" y="1399305"/>
            <a:ext cx="180110" cy="720436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Правоъгълник 19"/>
          <p:cNvSpPr/>
          <p:nvPr/>
        </p:nvSpPr>
        <p:spPr>
          <a:xfrm>
            <a:off x="4114794" y="2078176"/>
            <a:ext cx="180000" cy="1357745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35005411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85185E-6 L -0.14705 -1.85185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48148E-6 L -0.21806 -1.48148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L -0.2592 -0.00185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/>
      <p:bldP spid="13" grpId="0"/>
      <p:bldP spid="14" grpId="0"/>
      <p:bldP spid="15" grpId="0" animBg="1"/>
      <p:bldP spid="16" grpId="0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bg-BG" dirty="0" smtClean="0"/>
              <a:t>Операция 1 /</a:t>
            </a:r>
            <a:r>
              <a:rPr lang="en-US" dirty="0" smtClean="0"/>
              <a:t>update</a:t>
            </a:r>
            <a:r>
              <a:rPr lang="bg-BG" dirty="0" smtClean="0"/>
              <a:t>/ </a:t>
            </a:r>
            <a:endParaRPr lang="bg-BG" altLang="bg-BG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67751"/>
            <a:ext cx="5694218" cy="5651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Текстово поле 16"/>
          <p:cNvSpPr txBox="1"/>
          <p:nvPr/>
        </p:nvSpPr>
        <p:spPr>
          <a:xfrm>
            <a:off x="6373091" y="678873"/>
            <a:ext cx="1640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Заявка</a:t>
            </a:r>
            <a:r>
              <a:rPr lang="en-US" dirty="0" smtClean="0"/>
              <a:t> [0;</a:t>
            </a:r>
            <a:r>
              <a:rPr lang="bg-BG" dirty="0" smtClean="0"/>
              <a:t>13</a:t>
            </a:r>
            <a:r>
              <a:rPr lang="en-US" dirty="0" smtClean="0"/>
              <a:t>]</a:t>
            </a:r>
            <a:r>
              <a:rPr lang="bg-BG" dirty="0" smtClean="0"/>
              <a:t>:</a:t>
            </a:r>
          </a:p>
        </p:txBody>
      </p:sp>
      <p:sp>
        <p:nvSpPr>
          <p:cNvPr id="8" name="Правоъгълник 7"/>
          <p:cNvSpPr/>
          <p:nvPr/>
        </p:nvSpPr>
        <p:spPr>
          <a:xfrm>
            <a:off x="2410691" y="3782289"/>
            <a:ext cx="138546" cy="360219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Правоъгълник 9"/>
          <p:cNvSpPr/>
          <p:nvPr/>
        </p:nvSpPr>
        <p:spPr>
          <a:xfrm>
            <a:off x="2064326" y="4100946"/>
            <a:ext cx="180110" cy="720436"/>
          </a:xfrm>
          <a:prstGeom prst="rect">
            <a:avLst/>
          </a:prstGeom>
          <a:solidFill>
            <a:srgbClr val="9999FF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Текстово поле 11"/>
          <p:cNvSpPr txBox="1"/>
          <p:nvPr/>
        </p:nvSpPr>
        <p:spPr>
          <a:xfrm>
            <a:off x="5777346" y="368530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12-13</a:t>
            </a:r>
            <a:endParaRPr lang="bg-BG" dirty="0"/>
          </a:p>
        </p:txBody>
      </p:sp>
      <p:sp>
        <p:nvSpPr>
          <p:cNvPr id="13" name="Текстово поле 12"/>
          <p:cNvSpPr txBox="1"/>
          <p:nvPr/>
        </p:nvSpPr>
        <p:spPr>
          <a:xfrm>
            <a:off x="5777345" y="4281055"/>
            <a:ext cx="62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8-11</a:t>
            </a:r>
            <a:endParaRPr lang="bg-BG" dirty="0"/>
          </a:p>
        </p:txBody>
      </p:sp>
      <p:sp>
        <p:nvSpPr>
          <p:cNvPr id="15" name="Овал 14"/>
          <p:cNvSpPr/>
          <p:nvPr/>
        </p:nvSpPr>
        <p:spPr>
          <a:xfrm>
            <a:off x="1260763" y="4738254"/>
            <a:ext cx="387928" cy="1510145"/>
          </a:xfrm>
          <a:prstGeom prst="ellipse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Текстово поле 15"/>
          <p:cNvSpPr txBox="1"/>
          <p:nvPr/>
        </p:nvSpPr>
        <p:spPr>
          <a:xfrm>
            <a:off x="5818907" y="529243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0-7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35005411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/>
      <p:bldP spid="13" grpId="0"/>
      <p:bldP spid="15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bg-BG" dirty="0" smtClean="0"/>
              <a:t>Реализация</a:t>
            </a:r>
          </a:p>
        </p:txBody>
      </p:sp>
      <p:sp>
        <p:nvSpPr>
          <p:cNvPr id="2" name="Текстово поле 1"/>
          <p:cNvSpPr txBox="1"/>
          <p:nvPr/>
        </p:nvSpPr>
        <p:spPr>
          <a:xfrm>
            <a:off x="457199" y="1237129"/>
            <a:ext cx="38458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rsq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k) {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sum=0;	</a:t>
            </a:r>
          </a:p>
          <a:p>
            <a:r>
              <a:rPr lang="en-US" dirty="0" smtClean="0"/>
              <a:t>	while (k&gt;=0) {</a:t>
            </a:r>
          </a:p>
          <a:p>
            <a:r>
              <a:rPr lang="en-US" dirty="0" smtClean="0"/>
              <a:t>		sum+=b[k];</a:t>
            </a:r>
          </a:p>
          <a:p>
            <a:r>
              <a:rPr lang="en-US" dirty="0" smtClean="0"/>
              <a:t>		k=(k&amp;(k+1)) - 1;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return sum;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57199" y="3822452"/>
            <a:ext cx="30524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void </a:t>
            </a:r>
            <a:r>
              <a:rPr lang="en-US" b="1" dirty="0" smtClean="0">
                <a:solidFill>
                  <a:srgbClr val="FFFF00"/>
                </a:solidFill>
              </a:rPr>
              <a:t>update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k, </a:t>
            </a:r>
            <a:r>
              <a:rPr lang="en-US" dirty="0" err="1" smtClean="0"/>
              <a:t>int</a:t>
            </a:r>
            <a:r>
              <a:rPr lang="en-US" dirty="0" smtClean="0"/>
              <a:t> d) {</a:t>
            </a:r>
          </a:p>
          <a:p>
            <a:endParaRPr lang="en-US" dirty="0" smtClean="0"/>
          </a:p>
          <a:p>
            <a:r>
              <a:rPr lang="en-US" dirty="0" smtClean="0"/>
              <a:t>	while (k&lt;N) {</a:t>
            </a:r>
          </a:p>
          <a:p>
            <a:r>
              <a:rPr lang="en-US" dirty="0" smtClean="0"/>
              <a:t>		b[k]+=d;</a:t>
            </a:r>
          </a:p>
          <a:p>
            <a:r>
              <a:rPr lang="en-US" dirty="0" smtClean="0"/>
              <a:t>		k=k|(k+1);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76921882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bg-BG" altLang="bg-BG" dirty="0" smtClean="0"/>
              <a:t>БЛАГОДАРЯ !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3825" y="0"/>
            <a:ext cx="8229600" cy="609600"/>
          </a:xfrm>
        </p:spPr>
        <p:txBody>
          <a:bodyPr/>
          <a:lstStyle/>
          <a:p>
            <a:pPr eaLnBrk="1" hangingPunct="1"/>
            <a:r>
              <a:rPr lang="bg-BG" altLang="bg-BG" dirty="0" smtClean="0"/>
              <a:t>Дърво на </a:t>
            </a:r>
            <a:r>
              <a:rPr lang="bg-BG" altLang="bg-BG" dirty="0" err="1" smtClean="0"/>
              <a:t>Фенуик</a:t>
            </a:r>
            <a:endParaRPr lang="bg-BG" altLang="bg-BG" dirty="0" smtClean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389" y="2213722"/>
            <a:ext cx="8431213" cy="2237254"/>
          </a:xfrm>
          <a:noFill/>
        </p:spPr>
        <p:txBody>
          <a:bodyPr/>
          <a:lstStyle/>
          <a:p>
            <a:pPr marL="0" indent="0" eaLnBrk="1" hangingPunct="1">
              <a:spcAft>
                <a:spcPct val="75000"/>
              </a:spcAft>
              <a:buClr>
                <a:srgbClr val="FF9900"/>
              </a:buClr>
            </a:pPr>
            <a:r>
              <a:rPr lang="bg-BG" altLang="bg-BG" sz="2800" dirty="0" smtClean="0"/>
              <a:t>Дървото на </a:t>
            </a:r>
            <a:r>
              <a:rPr lang="bg-BG" altLang="bg-BG" sz="2800" dirty="0" err="1" smtClean="0"/>
              <a:t>Фенуик</a:t>
            </a:r>
            <a:r>
              <a:rPr lang="bg-BG" altLang="bg-BG" sz="2800" dirty="0" smtClean="0"/>
              <a:t> е структура от данни, която позволява да се обработват  отговори на въпроси, касаещи частични суми в различни отрязъци от масив.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/>
          <p:cNvSpPr txBox="1"/>
          <p:nvPr/>
        </p:nvSpPr>
        <p:spPr>
          <a:xfrm>
            <a:off x="497539" y="1116106"/>
            <a:ext cx="78530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 smtClean="0"/>
          </a:p>
          <a:p>
            <a:r>
              <a:rPr lang="bg-BG" dirty="0" smtClean="0"/>
              <a:t>Даден е целочислен масив А: </a:t>
            </a:r>
            <a:r>
              <a:rPr lang="bg-BG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2,3,1,5,6,4,3</a:t>
            </a:r>
            <a:r>
              <a:rPr lang="bg-BG" dirty="0" smtClean="0">
                <a:solidFill>
                  <a:srgbClr val="FFC000"/>
                </a:solidFill>
              </a:rPr>
              <a:t>.</a:t>
            </a:r>
          </a:p>
          <a:p>
            <a:endParaRPr lang="bg-BG" dirty="0" smtClean="0">
              <a:solidFill>
                <a:srgbClr val="FFC000"/>
              </a:solidFill>
            </a:endParaRPr>
          </a:p>
          <a:p>
            <a:r>
              <a:rPr lang="bg-BG" dirty="0" smtClean="0">
                <a:solidFill>
                  <a:srgbClr val="FFC000"/>
                </a:solidFill>
              </a:rPr>
              <a:t>Имаме 2 операции:</a:t>
            </a:r>
          </a:p>
          <a:p>
            <a:r>
              <a:rPr lang="bg-BG" dirty="0" smtClean="0"/>
              <a:t>1. Увеличаване /намаляване/ на който и да било от елементите на масива /</a:t>
            </a:r>
            <a:r>
              <a:rPr lang="en-US" dirty="0" smtClean="0">
                <a:solidFill>
                  <a:srgbClr val="FFFF00"/>
                </a:solidFill>
              </a:rPr>
              <a:t>update</a:t>
            </a:r>
            <a:r>
              <a:rPr lang="bg-BG" dirty="0" smtClean="0"/>
              <a:t>/.</a:t>
            </a:r>
          </a:p>
          <a:p>
            <a:r>
              <a:rPr lang="bg-BG" dirty="0" smtClean="0"/>
              <a:t>2. Извеждане на сумата на числата от позиция </a:t>
            </a:r>
            <a:r>
              <a:rPr lang="en-US" dirty="0" err="1" smtClean="0"/>
              <a:t>i</a:t>
            </a:r>
            <a:r>
              <a:rPr lang="bg-BG" dirty="0" smtClean="0"/>
              <a:t> до позиция </a:t>
            </a:r>
            <a:r>
              <a:rPr lang="en-US" dirty="0" smtClean="0"/>
              <a:t>j</a:t>
            </a:r>
            <a:r>
              <a:rPr lang="bg-BG" dirty="0" smtClean="0"/>
              <a:t> /</a:t>
            </a:r>
            <a:r>
              <a:rPr lang="en-US" dirty="0" err="1" smtClean="0">
                <a:solidFill>
                  <a:srgbClr val="FFFF00"/>
                </a:solidFill>
              </a:rPr>
              <a:t>rsq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- range sum query</a:t>
            </a:r>
            <a:r>
              <a:rPr lang="bg-BG" dirty="0" smtClean="0"/>
              <a:t>/.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97538" y="3739101"/>
            <a:ext cx="79606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9999FF"/>
                </a:solidFill>
              </a:rPr>
              <a:t>Операция 1:</a:t>
            </a:r>
            <a:r>
              <a:rPr lang="bg-BG" dirty="0" smtClean="0"/>
              <a:t> 2 4 		- увеличи А</a:t>
            </a:r>
            <a:r>
              <a:rPr lang="bg-BG" baseline="-25000" dirty="0" smtClean="0"/>
              <a:t>2</a:t>
            </a:r>
            <a:r>
              <a:rPr lang="en-US" dirty="0" smtClean="0"/>
              <a:t> </a:t>
            </a:r>
            <a:r>
              <a:rPr lang="bg-BG" dirty="0" smtClean="0"/>
              <a:t>с 4: </a:t>
            </a:r>
            <a:r>
              <a:rPr lang="bg-BG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2,</a:t>
            </a:r>
            <a:r>
              <a:rPr lang="bg-BG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bg-BG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,1,5,6,4,3</a:t>
            </a:r>
            <a:r>
              <a:rPr lang="bg-BG" dirty="0" smtClean="0">
                <a:solidFill>
                  <a:srgbClr val="FFC000"/>
                </a:solidFill>
              </a:rPr>
              <a:t>.</a:t>
            </a:r>
            <a:r>
              <a:rPr lang="bg-BG" dirty="0" smtClean="0"/>
              <a:t> </a:t>
            </a:r>
          </a:p>
          <a:p>
            <a:r>
              <a:rPr lang="bg-BG" dirty="0" smtClean="0"/>
              <a:t>Операция 2: 1 3 		- колко е сумата от А</a:t>
            </a:r>
            <a:r>
              <a:rPr lang="bg-BG" baseline="-25000" dirty="0" smtClean="0"/>
              <a:t>1</a:t>
            </a:r>
            <a:r>
              <a:rPr lang="bg-BG" dirty="0" smtClean="0"/>
              <a:t> до А</a:t>
            </a:r>
            <a:r>
              <a:rPr lang="bg-BG" baseline="-25000" dirty="0" smtClean="0"/>
              <a:t>3</a:t>
            </a:r>
            <a:r>
              <a:rPr lang="bg-BG" dirty="0" smtClean="0"/>
              <a:t>: Отговор: </a:t>
            </a:r>
            <a:r>
              <a:rPr lang="bg-BG" b="1" dirty="0" smtClean="0">
                <a:solidFill>
                  <a:srgbClr val="FFFF00"/>
                </a:solidFill>
              </a:rPr>
              <a:t>10</a:t>
            </a:r>
          </a:p>
          <a:p>
            <a:r>
              <a:rPr lang="bg-BG" dirty="0" smtClean="0">
                <a:solidFill>
                  <a:srgbClr val="9999FF"/>
                </a:solidFill>
              </a:rPr>
              <a:t>Операция 1: </a:t>
            </a:r>
            <a:r>
              <a:rPr lang="bg-BG" dirty="0" smtClean="0"/>
              <a:t>4 1		- намали А</a:t>
            </a:r>
            <a:r>
              <a:rPr lang="bg-BG" baseline="-25000" dirty="0" smtClean="0"/>
              <a:t>4</a:t>
            </a:r>
            <a:r>
              <a:rPr lang="bg-BG" dirty="0" smtClean="0"/>
              <a:t> с 1:  </a:t>
            </a:r>
            <a:r>
              <a:rPr lang="bg-BG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2,</a:t>
            </a:r>
            <a:r>
              <a:rPr lang="bg-BG" i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bg-BG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,1,</a:t>
            </a:r>
            <a:r>
              <a:rPr lang="bg-BG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bg-BG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,6,4,3.</a:t>
            </a:r>
            <a:r>
              <a:rPr lang="bg-BG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bg-BG" dirty="0" smtClean="0">
                <a:solidFill>
                  <a:srgbClr val="9999FF"/>
                </a:solidFill>
              </a:rPr>
              <a:t>Операция 1:</a:t>
            </a:r>
            <a:r>
              <a:rPr lang="bg-BG" dirty="0" smtClean="0"/>
              <a:t> 3 1 		- увеличи А</a:t>
            </a:r>
            <a:r>
              <a:rPr lang="bg-BG" baseline="-25000" dirty="0" smtClean="0"/>
              <a:t>3</a:t>
            </a:r>
            <a:r>
              <a:rPr lang="en-US" dirty="0" smtClean="0"/>
              <a:t> </a:t>
            </a:r>
            <a:r>
              <a:rPr lang="bg-BG" dirty="0" smtClean="0"/>
              <a:t>с 1: </a:t>
            </a:r>
            <a:r>
              <a:rPr lang="bg-BG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2,</a:t>
            </a:r>
            <a:r>
              <a:rPr lang="bg-BG" i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bg-BG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bg-BG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bg-BG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,4,6,4,3</a:t>
            </a:r>
            <a:r>
              <a:rPr lang="bg-BG" dirty="0" smtClean="0">
                <a:solidFill>
                  <a:srgbClr val="FFC000"/>
                </a:solidFill>
              </a:rPr>
              <a:t>.</a:t>
            </a:r>
            <a:r>
              <a:rPr lang="bg-BG" dirty="0" smtClean="0"/>
              <a:t> </a:t>
            </a:r>
          </a:p>
          <a:p>
            <a:r>
              <a:rPr lang="bg-BG" dirty="0" smtClean="0"/>
              <a:t>Операция 2: </a:t>
            </a:r>
            <a:r>
              <a:rPr lang="bg-BG" dirty="0" err="1" smtClean="0"/>
              <a:t>2</a:t>
            </a:r>
            <a:r>
              <a:rPr lang="bg-BG" dirty="0" smtClean="0"/>
              <a:t> 5 		- колко е сумата от А</a:t>
            </a:r>
            <a:r>
              <a:rPr lang="bg-BG" baseline="-25000" dirty="0" smtClean="0"/>
              <a:t>2</a:t>
            </a:r>
            <a:r>
              <a:rPr lang="bg-BG" dirty="0" smtClean="0"/>
              <a:t> до А</a:t>
            </a:r>
            <a:r>
              <a:rPr lang="bg-BG" baseline="-25000" dirty="0" smtClean="0"/>
              <a:t>5</a:t>
            </a:r>
            <a:r>
              <a:rPr lang="bg-BG" dirty="0" smtClean="0"/>
              <a:t>: Отговор: </a:t>
            </a:r>
            <a:r>
              <a:rPr lang="bg-BG" b="1" dirty="0" smtClean="0">
                <a:solidFill>
                  <a:srgbClr val="FFFF00"/>
                </a:solidFill>
              </a:rPr>
              <a:t>19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3825" y="0"/>
            <a:ext cx="8229600" cy="609600"/>
          </a:xfrm>
        </p:spPr>
        <p:txBody>
          <a:bodyPr/>
          <a:lstStyle/>
          <a:p>
            <a:pPr eaLnBrk="1" hangingPunct="1"/>
            <a:r>
              <a:rPr lang="bg-BG" altLang="bg-BG" dirty="0" smtClean="0"/>
              <a:t>Дърво на </a:t>
            </a:r>
            <a:r>
              <a:rPr lang="bg-BG" altLang="bg-BG" dirty="0" err="1" smtClean="0"/>
              <a:t>Фенуик</a:t>
            </a:r>
            <a:endParaRPr lang="bg-BG" altLang="bg-BG" dirty="0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/>
          <p:cNvSpPr txBox="1"/>
          <p:nvPr/>
        </p:nvSpPr>
        <p:spPr>
          <a:xfrm>
            <a:off x="497536" y="814009"/>
            <a:ext cx="785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Идеята е следната:</a:t>
            </a: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168084" y="1461699"/>
            <a:ext cx="48678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Необходим ни е втори масив В, в който В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bg-BG" dirty="0" smtClean="0"/>
              <a:t>„отговаря“ за сумата на числата в някакъв интервал.</a:t>
            </a:r>
          </a:p>
          <a:p>
            <a:endParaRPr lang="bg-BG" dirty="0"/>
          </a:p>
          <a:p>
            <a:r>
              <a:rPr lang="bg-BG" dirty="0" smtClean="0"/>
              <a:t>На картинката: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</a:t>
            </a:r>
            <a:r>
              <a:rPr lang="en-US" dirty="0" smtClean="0"/>
              <a:t> [0;0]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</a:t>
            </a:r>
            <a:r>
              <a:rPr lang="bg-BG" dirty="0" smtClean="0">
                <a:sym typeface="Wingdings"/>
              </a:rPr>
              <a:t> </a:t>
            </a:r>
            <a:r>
              <a:rPr lang="en-US" dirty="0" smtClean="0"/>
              <a:t>[</a:t>
            </a:r>
            <a:r>
              <a:rPr lang="bg-BG" dirty="0" smtClean="0"/>
              <a:t>0</a:t>
            </a:r>
            <a:r>
              <a:rPr lang="en-US" dirty="0" smtClean="0"/>
              <a:t>;</a:t>
            </a:r>
            <a:r>
              <a:rPr lang="bg-BG" dirty="0" smtClean="0"/>
              <a:t>1</a:t>
            </a:r>
            <a:r>
              <a:rPr lang="en-US" dirty="0" smtClean="0"/>
              <a:t>]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</a:t>
            </a:r>
            <a:r>
              <a:rPr lang="en-US" dirty="0" smtClean="0"/>
              <a:t> [</a:t>
            </a:r>
            <a:r>
              <a:rPr lang="bg-BG" dirty="0" smtClean="0"/>
              <a:t>2</a:t>
            </a:r>
            <a:r>
              <a:rPr lang="en-US" dirty="0" smtClean="0"/>
              <a:t>;</a:t>
            </a:r>
            <a:r>
              <a:rPr lang="bg-BG" dirty="0" smtClean="0"/>
              <a:t>2</a:t>
            </a:r>
            <a:r>
              <a:rPr lang="en-US" dirty="0" smtClean="0"/>
              <a:t>]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</a:t>
            </a:r>
            <a:r>
              <a:rPr lang="en-US" dirty="0" smtClean="0"/>
              <a:t> [</a:t>
            </a:r>
            <a:r>
              <a:rPr lang="bg-BG" dirty="0" smtClean="0"/>
              <a:t>0</a:t>
            </a:r>
            <a:r>
              <a:rPr lang="en-US" dirty="0" smtClean="0"/>
              <a:t>;</a:t>
            </a:r>
            <a:r>
              <a:rPr lang="bg-BG" dirty="0" smtClean="0"/>
              <a:t>3</a:t>
            </a:r>
            <a:r>
              <a:rPr lang="en-US" dirty="0" smtClean="0"/>
              <a:t>]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</a:t>
            </a:r>
            <a:r>
              <a:rPr lang="en-US" dirty="0" smtClean="0"/>
              <a:t> [4;4]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5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</a:t>
            </a:r>
            <a:r>
              <a:rPr lang="en-US" dirty="0" smtClean="0"/>
              <a:t> [4;5]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</a:t>
            </a:r>
            <a:r>
              <a:rPr lang="en-US" dirty="0" smtClean="0"/>
              <a:t> [6;6]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7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</a:t>
            </a:r>
            <a:r>
              <a:rPr lang="en-US" dirty="0" smtClean="0"/>
              <a:t> [</a:t>
            </a:r>
            <a:r>
              <a:rPr lang="bg-BG" dirty="0" smtClean="0"/>
              <a:t>0</a:t>
            </a:r>
            <a:r>
              <a:rPr lang="en-US" dirty="0" smtClean="0"/>
              <a:t>;7]</a:t>
            </a:r>
          </a:p>
          <a:p>
            <a:endParaRPr lang="bg-BG" dirty="0" smtClean="0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59954" y="2595029"/>
            <a:ext cx="2675967" cy="2698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Текстово поле 5"/>
          <p:cNvSpPr txBox="1"/>
          <p:nvPr/>
        </p:nvSpPr>
        <p:spPr>
          <a:xfrm>
            <a:off x="5271247" y="1502040"/>
            <a:ext cx="3576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Ще използваме операцията </a:t>
            </a:r>
            <a:r>
              <a:rPr lang="bg-BG" dirty="0" err="1" smtClean="0"/>
              <a:t>побитово</a:t>
            </a:r>
            <a:r>
              <a:rPr lang="bg-BG" dirty="0" smtClean="0"/>
              <a:t> логическо И /</a:t>
            </a:r>
            <a:r>
              <a:rPr lang="en-US" b="1" dirty="0" smtClean="0">
                <a:solidFill>
                  <a:srgbClr val="FFFF00"/>
                </a:solidFill>
              </a:rPr>
              <a:t>&amp;</a:t>
            </a:r>
            <a:r>
              <a:rPr lang="bg-BG" dirty="0" smtClean="0"/>
              <a:t>/</a:t>
            </a:r>
            <a:r>
              <a:rPr lang="en-US" dirty="0" smtClean="0"/>
              <a:t>.</a:t>
            </a:r>
          </a:p>
          <a:p>
            <a:r>
              <a:rPr lang="bg-BG" dirty="0" smtClean="0"/>
              <a:t>Определено е че </a:t>
            </a:r>
            <a:r>
              <a:rPr lang="en-US" dirty="0" smtClean="0"/>
              <a:t>Bk </a:t>
            </a:r>
            <a:r>
              <a:rPr lang="bg-BG" dirty="0" smtClean="0"/>
              <a:t>отговаря за интервала </a:t>
            </a:r>
            <a:r>
              <a:rPr lang="en-US" dirty="0" smtClean="0"/>
              <a:t>[k&amp;(k+1),k].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5271247" y="2790237"/>
            <a:ext cx="12795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Пример</a:t>
            </a:r>
            <a:r>
              <a:rPr lang="en-US" dirty="0" smtClean="0"/>
              <a:t> 1</a:t>
            </a:r>
            <a:r>
              <a:rPr lang="bg-BG" dirty="0" smtClean="0"/>
              <a:t>: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</a:t>
            </a:r>
            <a:r>
              <a:rPr lang="en-US" dirty="0" smtClean="0"/>
              <a:t> [0;3]</a:t>
            </a:r>
          </a:p>
          <a:p>
            <a:r>
              <a:rPr lang="en-US" dirty="0" smtClean="0"/>
              <a:t>011</a:t>
            </a:r>
            <a:endParaRPr lang="bg-BG" dirty="0" smtClean="0"/>
          </a:p>
          <a:p>
            <a:r>
              <a:rPr lang="en-US" dirty="0" smtClean="0"/>
              <a:t>&amp;</a:t>
            </a:r>
          </a:p>
          <a:p>
            <a:r>
              <a:rPr lang="en-US" dirty="0"/>
              <a:t>1</a:t>
            </a:r>
            <a:r>
              <a:rPr lang="en-US" dirty="0" smtClean="0"/>
              <a:t>00</a:t>
            </a:r>
            <a:r>
              <a:rPr lang="bg-BG" dirty="0" smtClean="0"/>
              <a:t> </a:t>
            </a:r>
          </a:p>
          <a:p>
            <a:r>
              <a:rPr lang="bg-BG" dirty="0" smtClean="0"/>
              <a:t>----- </a:t>
            </a:r>
            <a:r>
              <a:rPr lang="en-US" dirty="0" smtClean="0"/>
              <a:t> </a:t>
            </a:r>
            <a:endParaRPr lang="bg-BG" dirty="0" smtClean="0"/>
          </a:p>
          <a:p>
            <a:r>
              <a:rPr lang="en-US" dirty="0"/>
              <a:t>0</a:t>
            </a:r>
            <a:r>
              <a:rPr lang="en-US" dirty="0" smtClean="0"/>
              <a:t>00 = 0</a:t>
            </a:r>
            <a:r>
              <a:rPr lang="en-US" baseline="-25000" dirty="0" smtClean="0"/>
              <a:t>10</a:t>
            </a:r>
            <a:endParaRPr lang="bg-BG" baseline="-25000" dirty="0" smtClean="0"/>
          </a:p>
          <a:p>
            <a:endParaRPr lang="bg-BG" dirty="0"/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7333121" y="2790237"/>
            <a:ext cx="12795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Пример</a:t>
            </a:r>
            <a:r>
              <a:rPr lang="en-US" dirty="0" smtClean="0"/>
              <a:t> 2</a:t>
            </a:r>
            <a:r>
              <a:rPr lang="bg-BG" dirty="0" smtClean="0"/>
              <a:t>: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5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</a:t>
            </a:r>
            <a:r>
              <a:rPr lang="en-US" dirty="0" smtClean="0"/>
              <a:t> [4;5]</a:t>
            </a:r>
          </a:p>
          <a:p>
            <a:r>
              <a:rPr lang="bg-BG" dirty="0" smtClean="0"/>
              <a:t>10</a:t>
            </a:r>
            <a:r>
              <a:rPr lang="en-US" dirty="0" smtClean="0"/>
              <a:t>1</a:t>
            </a:r>
            <a:endParaRPr lang="bg-BG" dirty="0" smtClean="0"/>
          </a:p>
          <a:p>
            <a:r>
              <a:rPr lang="en-US" dirty="0" smtClean="0"/>
              <a:t>&amp;</a:t>
            </a:r>
          </a:p>
          <a:p>
            <a:r>
              <a:rPr lang="bg-BG" dirty="0" smtClean="0"/>
              <a:t>1</a:t>
            </a:r>
            <a:r>
              <a:rPr lang="en-US" dirty="0" smtClean="0"/>
              <a:t>10</a:t>
            </a:r>
            <a:r>
              <a:rPr lang="bg-BG" dirty="0" smtClean="0"/>
              <a:t> </a:t>
            </a:r>
          </a:p>
          <a:p>
            <a:r>
              <a:rPr lang="bg-BG" dirty="0" smtClean="0"/>
              <a:t>----- </a:t>
            </a:r>
            <a:r>
              <a:rPr lang="en-US" dirty="0" smtClean="0"/>
              <a:t> </a:t>
            </a:r>
            <a:endParaRPr lang="bg-BG" dirty="0" smtClean="0"/>
          </a:p>
          <a:p>
            <a:r>
              <a:rPr lang="en-US" dirty="0" smtClean="0"/>
              <a:t>100 = 4</a:t>
            </a:r>
            <a:r>
              <a:rPr lang="en-US" baseline="-25000" dirty="0" smtClean="0"/>
              <a:t>10</a:t>
            </a:r>
            <a:endParaRPr lang="bg-BG" baseline="-25000" dirty="0" smtClean="0"/>
          </a:p>
          <a:p>
            <a:endParaRPr lang="bg-BG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23825" y="0"/>
            <a:ext cx="8229600" cy="609600"/>
          </a:xfrm>
        </p:spPr>
        <p:txBody>
          <a:bodyPr/>
          <a:lstStyle/>
          <a:p>
            <a:pPr eaLnBrk="1" hangingPunct="1"/>
            <a:r>
              <a:rPr lang="bg-BG" altLang="bg-BG" dirty="0" smtClean="0"/>
              <a:t>Дърво на </a:t>
            </a:r>
            <a:r>
              <a:rPr lang="bg-BG" altLang="bg-BG" dirty="0" err="1" smtClean="0"/>
              <a:t>Фенуик</a:t>
            </a:r>
            <a:endParaRPr lang="bg-BG" altLang="bg-BG" dirty="0" smtClean="0"/>
          </a:p>
        </p:txBody>
      </p:sp>
    </p:spTree>
    <p:extLst>
      <p:ext uri="{BB962C8B-B14F-4D97-AF65-F5344CB8AC3E}">
        <p14:creationId xmlns:p14="http://schemas.microsoft.com/office/powerpoint/2010/main" xmlns="" val="198775990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Операция 2 /</a:t>
            </a:r>
            <a:r>
              <a:rPr lang="en-US" dirty="0" smtClean="0"/>
              <a:t> </a:t>
            </a:r>
            <a:r>
              <a:rPr lang="en-US" dirty="0" err="1" smtClean="0"/>
              <a:t>rsq</a:t>
            </a:r>
            <a:r>
              <a:rPr lang="en-US" dirty="0" smtClean="0"/>
              <a:t> </a:t>
            </a:r>
            <a:r>
              <a:rPr lang="bg-BG" dirty="0" smtClean="0"/>
              <a:t>/ </a:t>
            </a:r>
            <a:endParaRPr lang="bg-BG" altLang="bg-BG" dirty="0" smtClean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242048" y="1017511"/>
            <a:ext cx="8108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Намирането на сумата в интервала </a:t>
            </a:r>
            <a:r>
              <a:rPr lang="en-US" dirty="0" smtClean="0"/>
              <a:t>[I,J] </a:t>
            </a:r>
            <a:r>
              <a:rPr lang="bg-BG" dirty="0" smtClean="0"/>
              <a:t>ще се получи от разликата на сумите в интервалите </a:t>
            </a:r>
            <a:r>
              <a:rPr lang="en-US" dirty="0" smtClean="0"/>
              <a:t>[0,J] </a:t>
            </a:r>
            <a:r>
              <a:rPr lang="bg-BG" dirty="0" smtClean="0"/>
              <a:t>и</a:t>
            </a:r>
            <a:r>
              <a:rPr lang="en-US" dirty="0" smtClean="0"/>
              <a:t> [0;I-1]</a:t>
            </a:r>
            <a:r>
              <a:rPr lang="bg-BG" dirty="0" smtClean="0"/>
              <a:t>.</a:t>
            </a:r>
          </a:p>
          <a:p>
            <a:r>
              <a:rPr lang="bg-BG" dirty="0" smtClean="0"/>
              <a:t>Първо ще намерим сумата в интервала </a:t>
            </a:r>
            <a:r>
              <a:rPr lang="en-US" dirty="0" smtClean="0"/>
              <a:t>[0;P].</a:t>
            </a:r>
          </a:p>
          <a:p>
            <a:r>
              <a:rPr lang="en-US" dirty="0" smtClean="0"/>
              <a:t> </a:t>
            </a:r>
            <a:endParaRPr lang="bg-BG" dirty="0" smtClean="0"/>
          </a:p>
        </p:txBody>
      </p:sp>
      <p:sp>
        <p:nvSpPr>
          <p:cNvPr id="4" name="Текстово поле 3"/>
          <p:cNvSpPr txBox="1"/>
          <p:nvPr/>
        </p:nvSpPr>
        <p:spPr>
          <a:xfrm>
            <a:off x="242047" y="1936375"/>
            <a:ext cx="86330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Например, </a:t>
            </a:r>
            <a:r>
              <a:rPr lang="bg-BG" dirty="0"/>
              <a:t>с</a:t>
            </a:r>
            <a:r>
              <a:rPr lang="bg-BG" dirty="0" smtClean="0"/>
              <a:t>умата в интервала </a:t>
            </a:r>
            <a:r>
              <a:rPr lang="en-US" dirty="0" smtClean="0"/>
              <a:t>[</a:t>
            </a:r>
            <a:r>
              <a:rPr lang="bg-BG" dirty="0" smtClean="0"/>
              <a:t>0;5</a:t>
            </a:r>
            <a:r>
              <a:rPr lang="en-US" dirty="0" smtClean="0"/>
              <a:t>]</a:t>
            </a:r>
            <a:r>
              <a:rPr lang="bg-BG" dirty="0" smtClean="0"/>
              <a:t> може да се намери като</a:t>
            </a:r>
            <a:r>
              <a:rPr lang="en-US" dirty="0" smtClean="0"/>
              <a:t> [0;5]  = [0;3]+[4;5] = B</a:t>
            </a:r>
            <a:r>
              <a:rPr lang="bg-BG" dirty="0" smtClean="0"/>
              <a:t>3</a:t>
            </a:r>
            <a:r>
              <a:rPr lang="en-US" dirty="0" smtClean="0"/>
              <a:t> + B5.</a:t>
            </a:r>
          </a:p>
          <a:p>
            <a:endParaRPr lang="en-US" dirty="0"/>
          </a:p>
          <a:p>
            <a:r>
              <a:rPr lang="bg-BG" b="1" dirty="0" smtClean="0"/>
              <a:t>Няма друго представяне на </a:t>
            </a:r>
            <a:r>
              <a:rPr lang="en-US" b="1" dirty="0" smtClean="0"/>
              <a:t>B</a:t>
            </a:r>
            <a:r>
              <a:rPr lang="en-US" b="1" baseline="-25000" dirty="0" smtClean="0"/>
              <a:t>i</a:t>
            </a:r>
            <a:r>
              <a:rPr lang="bg-BG" b="1" baseline="-25000" dirty="0" smtClean="0"/>
              <a:t>1</a:t>
            </a:r>
            <a:r>
              <a:rPr lang="en-US" b="1" baseline="-25000" dirty="0" smtClean="0"/>
              <a:t> </a:t>
            </a:r>
            <a:r>
              <a:rPr lang="en-US" b="1" dirty="0" smtClean="0"/>
              <a:t>+ B</a:t>
            </a:r>
            <a:r>
              <a:rPr lang="en-US" b="1" baseline="-25000" dirty="0" smtClean="0"/>
              <a:t>i2 </a:t>
            </a:r>
            <a:r>
              <a:rPr lang="en-US" b="1" dirty="0" smtClean="0"/>
              <a:t>+…, </a:t>
            </a:r>
            <a:r>
              <a:rPr lang="bg-BG" b="1" dirty="0" smtClean="0"/>
              <a:t>което да покрие този интервал !!!</a:t>
            </a:r>
            <a:endParaRPr lang="bg-BG" b="1" dirty="0"/>
          </a:p>
          <a:p>
            <a:endParaRPr lang="bg-BG" dirty="0" smtClean="0"/>
          </a:p>
        </p:txBody>
      </p:sp>
      <p:grpSp>
        <p:nvGrpSpPr>
          <p:cNvPr id="5" name="Групиране 4"/>
          <p:cNvGrpSpPr/>
          <p:nvPr/>
        </p:nvGrpSpPr>
        <p:grpSpPr>
          <a:xfrm>
            <a:off x="3086095" y="3350005"/>
            <a:ext cx="2675967" cy="2698741"/>
            <a:chOff x="5674655" y="3096364"/>
            <a:chExt cx="2675967" cy="2698741"/>
          </a:xfrm>
        </p:grpSpPr>
        <p:pic>
          <p:nvPicPr>
            <p:cNvPr id="9113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4655" y="3096364"/>
              <a:ext cx="2675967" cy="2698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Правоъгълник 2"/>
            <p:cNvSpPr/>
            <p:nvPr/>
          </p:nvSpPr>
          <p:spPr>
            <a:xfrm>
              <a:off x="7355540" y="3751728"/>
              <a:ext cx="295836" cy="662157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" name="Правоъгълник 6"/>
            <p:cNvSpPr/>
            <p:nvPr/>
          </p:nvSpPr>
          <p:spPr>
            <a:xfrm>
              <a:off x="6743696" y="4382447"/>
              <a:ext cx="295836" cy="1283308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xmlns="" val="152898430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/>
          <p:cNvSpPr txBox="1"/>
          <p:nvPr/>
        </p:nvSpPr>
        <p:spPr>
          <a:xfrm>
            <a:off x="484094" y="672355"/>
            <a:ext cx="840441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Как се определя кои </a:t>
            </a:r>
            <a:r>
              <a:rPr lang="en-US" dirty="0" smtClean="0"/>
              <a:t>Bi </a:t>
            </a:r>
            <a:r>
              <a:rPr lang="bg-BG" dirty="0" smtClean="0"/>
              <a:t>отговарят за интервала </a:t>
            </a:r>
            <a:r>
              <a:rPr lang="en-US" dirty="0" smtClean="0"/>
              <a:t>[0;P] ?</a:t>
            </a:r>
          </a:p>
          <a:p>
            <a:endParaRPr lang="en-US" dirty="0" smtClean="0"/>
          </a:p>
          <a:p>
            <a:r>
              <a:rPr lang="bg-BG" dirty="0" smtClean="0"/>
              <a:t>Да вземем Р = 14. Образуваме Р‘=Р</a:t>
            </a:r>
            <a:r>
              <a:rPr lang="en-US" dirty="0" smtClean="0"/>
              <a:t>&amp;</a:t>
            </a:r>
            <a:r>
              <a:rPr lang="bg-BG" dirty="0" smtClean="0"/>
              <a:t>(Р+1).</a:t>
            </a:r>
          </a:p>
          <a:p>
            <a:endParaRPr lang="bg-BG" dirty="0"/>
          </a:p>
          <a:p>
            <a:r>
              <a:rPr lang="bg-BG" dirty="0" smtClean="0"/>
              <a:t>1110	-&gt; </a:t>
            </a:r>
            <a:r>
              <a:rPr lang="bg-BG" b="1" dirty="0" smtClean="0">
                <a:solidFill>
                  <a:srgbClr val="FFFF00"/>
                </a:solidFill>
              </a:rPr>
              <a:t>14</a:t>
            </a:r>
            <a:r>
              <a:rPr lang="bg-BG" b="1" baseline="-25000" dirty="0" smtClean="0">
                <a:solidFill>
                  <a:srgbClr val="FFFF00"/>
                </a:solidFill>
              </a:rPr>
              <a:t>10</a:t>
            </a:r>
          </a:p>
          <a:p>
            <a:r>
              <a:rPr lang="bg-BG" dirty="0" smtClean="0"/>
              <a:t>1111 	-&gt; 15</a:t>
            </a:r>
            <a:r>
              <a:rPr lang="bg-BG" baseline="-25000" dirty="0" smtClean="0"/>
              <a:t>10</a:t>
            </a:r>
          </a:p>
          <a:p>
            <a:r>
              <a:rPr lang="bg-BG" dirty="0" smtClean="0"/>
              <a:t>-------</a:t>
            </a:r>
          </a:p>
          <a:p>
            <a:r>
              <a:rPr lang="bg-BG" dirty="0" smtClean="0"/>
              <a:t>1110       -&gt; </a:t>
            </a:r>
            <a:r>
              <a:rPr lang="bg-BG" b="1" dirty="0" smtClean="0">
                <a:solidFill>
                  <a:srgbClr val="FFFF00"/>
                </a:solidFill>
              </a:rPr>
              <a:t>14</a:t>
            </a:r>
            <a:r>
              <a:rPr lang="bg-BG" b="1" baseline="-25000" dirty="0" smtClean="0">
                <a:solidFill>
                  <a:srgbClr val="FFFF00"/>
                </a:solidFill>
              </a:rPr>
              <a:t>10 </a:t>
            </a:r>
            <a:r>
              <a:rPr lang="bg-BG" dirty="0" smtClean="0"/>
              <a:t>,  </a:t>
            </a:r>
            <a:endParaRPr lang="en-US" b="1" dirty="0">
              <a:solidFill>
                <a:srgbClr val="FFFF00"/>
              </a:solidFill>
            </a:endParaRPr>
          </a:p>
          <a:p>
            <a:endParaRPr lang="bg-BG" dirty="0" smtClean="0"/>
          </a:p>
          <a:p>
            <a:r>
              <a:rPr lang="bg-BG" dirty="0" smtClean="0"/>
              <a:t>Правим </a:t>
            </a:r>
            <a:r>
              <a:rPr lang="en-US" dirty="0" smtClean="0"/>
              <a:t>P=P’</a:t>
            </a:r>
            <a:r>
              <a:rPr lang="bg-BG" dirty="0" smtClean="0"/>
              <a:t> - 1</a:t>
            </a:r>
            <a:r>
              <a:rPr lang="en-US" dirty="0" smtClean="0"/>
              <a:t> </a:t>
            </a:r>
            <a:r>
              <a:rPr lang="bg-BG" dirty="0" smtClean="0"/>
              <a:t>и продължаваме:</a:t>
            </a:r>
          </a:p>
          <a:p>
            <a:r>
              <a:rPr lang="bg-BG" dirty="0" smtClean="0"/>
              <a:t>1101	-&gt; </a:t>
            </a:r>
            <a:r>
              <a:rPr lang="bg-BG" b="1" dirty="0" smtClean="0">
                <a:solidFill>
                  <a:srgbClr val="FFFF00"/>
                </a:solidFill>
              </a:rPr>
              <a:t>13</a:t>
            </a:r>
            <a:r>
              <a:rPr lang="bg-BG" b="1" baseline="-25000" dirty="0" smtClean="0">
                <a:solidFill>
                  <a:srgbClr val="FFFF00"/>
                </a:solidFill>
              </a:rPr>
              <a:t>10</a:t>
            </a:r>
            <a:r>
              <a:rPr lang="bg-BG" baseline="-25000" dirty="0" smtClean="0"/>
              <a:t> 		</a:t>
            </a:r>
            <a:r>
              <a:rPr lang="bg-BG" dirty="0" smtClean="0"/>
              <a:t>1011	-&gt; </a:t>
            </a:r>
            <a:r>
              <a:rPr lang="bg-BG" b="1" dirty="0" smtClean="0">
                <a:solidFill>
                  <a:srgbClr val="FFFF00"/>
                </a:solidFill>
              </a:rPr>
              <a:t>11</a:t>
            </a:r>
            <a:r>
              <a:rPr lang="bg-BG" b="1" baseline="-25000" dirty="0" smtClean="0">
                <a:solidFill>
                  <a:srgbClr val="FFFF00"/>
                </a:solidFill>
              </a:rPr>
              <a:t>10</a:t>
            </a:r>
            <a:r>
              <a:rPr lang="bg-BG" baseline="-25000" dirty="0" smtClean="0"/>
              <a:t> 		</a:t>
            </a:r>
            <a:r>
              <a:rPr lang="bg-BG" dirty="0" smtClean="0"/>
              <a:t> 0111	-&gt; </a:t>
            </a:r>
            <a:r>
              <a:rPr lang="bg-BG" b="1" dirty="0" smtClean="0">
                <a:solidFill>
                  <a:srgbClr val="FFFF00"/>
                </a:solidFill>
              </a:rPr>
              <a:t>7</a:t>
            </a:r>
            <a:r>
              <a:rPr lang="bg-BG" b="1" baseline="-25000" dirty="0" smtClean="0">
                <a:solidFill>
                  <a:srgbClr val="FFFF00"/>
                </a:solidFill>
              </a:rPr>
              <a:t>10</a:t>
            </a:r>
          </a:p>
          <a:p>
            <a:r>
              <a:rPr lang="bg-BG" dirty="0" smtClean="0"/>
              <a:t>1110 	-&gt; 14</a:t>
            </a:r>
            <a:r>
              <a:rPr lang="bg-BG" baseline="-25000" dirty="0" smtClean="0"/>
              <a:t>10		</a:t>
            </a:r>
            <a:r>
              <a:rPr lang="bg-BG" dirty="0" smtClean="0"/>
              <a:t>1101	-&gt; 12</a:t>
            </a:r>
            <a:r>
              <a:rPr lang="bg-BG" baseline="-25000" dirty="0" smtClean="0"/>
              <a:t>10		</a:t>
            </a:r>
            <a:r>
              <a:rPr lang="bg-BG" dirty="0" smtClean="0"/>
              <a:t> 1000	-&gt; 8</a:t>
            </a:r>
            <a:r>
              <a:rPr lang="bg-BG" baseline="-25000" dirty="0" smtClean="0"/>
              <a:t>10</a:t>
            </a:r>
          </a:p>
          <a:p>
            <a:r>
              <a:rPr lang="bg-BG" dirty="0" smtClean="0"/>
              <a:t>-------			-------			--------</a:t>
            </a:r>
          </a:p>
          <a:p>
            <a:r>
              <a:rPr lang="bg-BG" dirty="0" smtClean="0"/>
              <a:t>1100      -&gt; </a:t>
            </a:r>
            <a:r>
              <a:rPr lang="bg-BG" b="1" dirty="0" smtClean="0">
                <a:solidFill>
                  <a:srgbClr val="FFFF00"/>
                </a:solidFill>
              </a:rPr>
              <a:t>12</a:t>
            </a:r>
            <a:r>
              <a:rPr lang="bg-BG" b="1" baseline="-25000" dirty="0" smtClean="0">
                <a:solidFill>
                  <a:srgbClr val="FFFF00"/>
                </a:solidFill>
              </a:rPr>
              <a:t>10</a:t>
            </a:r>
            <a:r>
              <a:rPr lang="bg-BG" baseline="-25000" dirty="0" smtClean="0"/>
              <a:t>		</a:t>
            </a:r>
            <a:r>
              <a:rPr lang="bg-BG" dirty="0" smtClean="0"/>
              <a:t>1001       -&gt; </a:t>
            </a:r>
            <a:r>
              <a:rPr lang="bg-BG" b="1" dirty="0">
                <a:solidFill>
                  <a:srgbClr val="FFFF00"/>
                </a:solidFill>
              </a:rPr>
              <a:t>8</a:t>
            </a:r>
            <a:r>
              <a:rPr lang="bg-BG" b="1" baseline="-25000" dirty="0" smtClean="0">
                <a:solidFill>
                  <a:srgbClr val="FFFF00"/>
                </a:solidFill>
              </a:rPr>
              <a:t>10</a:t>
            </a:r>
            <a:r>
              <a:rPr lang="bg-BG" baseline="-25000" dirty="0" smtClean="0"/>
              <a:t>		</a:t>
            </a:r>
            <a:r>
              <a:rPr lang="bg-BG" dirty="0" smtClean="0"/>
              <a:t> 0000     -&gt; </a:t>
            </a:r>
            <a:r>
              <a:rPr lang="bg-BG" b="1" dirty="0">
                <a:solidFill>
                  <a:srgbClr val="FFFF00"/>
                </a:solidFill>
              </a:rPr>
              <a:t>0</a:t>
            </a:r>
            <a:r>
              <a:rPr lang="bg-BG" b="1" baseline="-25000" dirty="0" smtClean="0">
                <a:solidFill>
                  <a:srgbClr val="FFFF00"/>
                </a:solidFill>
              </a:rPr>
              <a:t>10</a:t>
            </a:r>
          </a:p>
          <a:p>
            <a:endParaRPr lang="bg-BG" baseline="-25000" dirty="0"/>
          </a:p>
          <a:p>
            <a:r>
              <a:rPr lang="bg-BG" dirty="0" smtClean="0"/>
              <a:t>Когато </a:t>
            </a:r>
            <a:r>
              <a:rPr lang="en-US" dirty="0" smtClean="0"/>
              <a:t>P’ </a:t>
            </a:r>
            <a:r>
              <a:rPr lang="bg-BG" dirty="0"/>
              <a:t>=</a:t>
            </a:r>
            <a:r>
              <a:rPr lang="en-US" dirty="0" smtClean="0"/>
              <a:t> </a:t>
            </a:r>
            <a:r>
              <a:rPr lang="bg-BG" dirty="0" smtClean="0"/>
              <a:t>0</a:t>
            </a:r>
            <a:r>
              <a:rPr lang="en-US" dirty="0" smtClean="0"/>
              <a:t> </a:t>
            </a:r>
            <a:r>
              <a:rPr lang="bg-BG" dirty="0" smtClean="0"/>
              <a:t> спираме.</a:t>
            </a:r>
          </a:p>
          <a:p>
            <a:endParaRPr lang="bg-BG" dirty="0" smtClean="0"/>
          </a:p>
          <a:p>
            <a:r>
              <a:rPr lang="bg-BG" dirty="0" smtClean="0"/>
              <a:t>Получаваме, че сумата на числата от интервала </a:t>
            </a:r>
            <a:r>
              <a:rPr lang="en-US" dirty="0" smtClean="0"/>
              <a:t>[</a:t>
            </a:r>
            <a:r>
              <a:rPr lang="bg-BG" dirty="0" smtClean="0"/>
              <a:t>0;14</a:t>
            </a:r>
            <a:r>
              <a:rPr lang="en-US" dirty="0" smtClean="0"/>
              <a:t>] </a:t>
            </a:r>
            <a:r>
              <a:rPr lang="bg-BG" dirty="0" smtClean="0"/>
              <a:t>е В</a:t>
            </a:r>
            <a:r>
              <a:rPr lang="bg-BG" baseline="-25000" dirty="0" smtClean="0"/>
              <a:t>14</a:t>
            </a:r>
            <a:r>
              <a:rPr lang="bg-BG" dirty="0" smtClean="0"/>
              <a:t>+В</a:t>
            </a:r>
            <a:r>
              <a:rPr lang="bg-BG" baseline="-25000" dirty="0" smtClean="0"/>
              <a:t>13</a:t>
            </a:r>
            <a:r>
              <a:rPr lang="bg-BG" dirty="0" smtClean="0"/>
              <a:t>+В</a:t>
            </a:r>
            <a:r>
              <a:rPr lang="bg-BG" baseline="-25000" dirty="0" smtClean="0"/>
              <a:t>11</a:t>
            </a:r>
            <a:r>
              <a:rPr lang="bg-BG" dirty="0" smtClean="0"/>
              <a:t>+В</a:t>
            </a:r>
            <a:r>
              <a:rPr lang="bg-BG" baseline="-25000" dirty="0" smtClean="0"/>
              <a:t>7</a:t>
            </a:r>
            <a:r>
              <a:rPr lang="bg-BG" dirty="0" smtClean="0"/>
              <a:t>.</a:t>
            </a:r>
            <a:endParaRPr lang="bg-BG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bg-BG" dirty="0" smtClean="0"/>
              <a:t>Операция 2 /</a:t>
            </a:r>
            <a:r>
              <a:rPr lang="en-US" dirty="0" smtClean="0"/>
              <a:t> </a:t>
            </a:r>
            <a:r>
              <a:rPr lang="en-US" dirty="0" err="1" smtClean="0"/>
              <a:t>rsq</a:t>
            </a:r>
            <a:r>
              <a:rPr lang="en-US" dirty="0" smtClean="0"/>
              <a:t> </a:t>
            </a:r>
            <a:r>
              <a:rPr lang="bg-BG" dirty="0" smtClean="0"/>
              <a:t>/</a:t>
            </a:r>
            <a:endParaRPr lang="bg-BG" altLang="bg-BG" dirty="0" smtClean="0"/>
          </a:p>
        </p:txBody>
      </p:sp>
      <p:grpSp>
        <p:nvGrpSpPr>
          <p:cNvPr id="10" name="Групиране 9"/>
          <p:cNvGrpSpPr/>
          <p:nvPr/>
        </p:nvGrpSpPr>
        <p:grpSpPr>
          <a:xfrm>
            <a:off x="2433918" y="1882588"/>
            <a:ext cx="914401" cy="1021978"/>
            <a:chOff x="2433918" y="1882588"/>
            <a:chExt cx="914401" cy="1021978"/>
          </a:xfrm>
        </p:grpSpPr>
        <p:sp>
          <p:nvSpPr>
            <p:cNvPr id="5" name="Дясна фигурна скоба 4"/>
            <p:cNvSpPr/>
            <p:nvPr/>
          </p:nvSpPr>
          <p:spPr>
            <a:xfrm>
              <a:off x="2433918" y="1882588"/>
              <a:ext cx="282388" cy="1021978"/>
            </a:xfrm>
            <a:prstGeom prst="rightBrac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" name="Текстово поле 7"/>
            <p:cNvSpPr txBox="1"/>
            <p:nvPr/>
          </p:nvSpPr>
          <p:spPr>
            <a:xfrm>
              <a:off x="2716307" y="2178424"/>
              <a:ext cx="632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 smtClean="0"/>
                <a:t>14</a:t>
              </a:r>
              <a:endParaRPr lang="bg-BG" baseline="-25000" dirty="0"/>
            </a:p>
          </p:txBody>
        </p:sp>
      </p:grpSp>
      <p:grpSp>
        <p:nvGrpSpPr>
          <p:cNvPr id="15" name="Групиране 14"/>
          <p:cNvGrpSpPr/>
          <p:nvPr/>
        </p:nvGrpSpPr>
        <p:grpSpPr>
          <a:xfrm>
            <a:off x="2223249" y="3563471"/>
            <a:ext cx="914401" cy="1013006"/>
            <a:chOff x="2433918" y="1891560"/>
            <a:chExt cx="914401" cy="1013006"/>
          </a:xfrm>
        </p:grpSpPr>
        <p:sp>
          <p:nvSpPr>
            <p:cNvPr id="16" name="Дясна фигурна скоба 15"/>
            <p:cNvSpPr/>
            <p:nvPr/>
          </p:nvSpPr>
          <p:spPr>
            <a:xfrm>
              <a:off x="2433918" y="1891560"/>
              <a:ext cx="210669" cy="1013006"/>
            </a:xfrm>
            <a:prstGeom prst="rightBrac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Текстово поле 16"/>
            <p:cNvSpPr txBox="1"/>
            <p:nvPr/>
          </p:nvSpPr>
          <p:spPr>
            <a:xfrm>
              <a:off x="2716307" y="2178424"/>
              <a:ext cx="632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 smtClean="0"/>
                <a:t>13</a:t>
              </a:r>
              <a:endParaRPr lang="bg-BG" baseline="-25000" dirty="0"/>
            </a:p>
          </p:txBody>
        </p:sp>
      </p:grpSp>
      <p:grpSp>
        <p:nvGrpSpPr>
          <p:cNvPr id="18" name="Групиране 17"/>
          <p:cNvGrpSpPr/>
          <p:nvPr/>
        </p:nvGrpSpPr>
        <p:grpSpPr>
          <a:xfrm>
            <a:off x="4955590" y="3527613"/>
            <a:ext cx="1106425" cy="1013006"/>
            <a:chOff x="2433918" y="1891560"/>
            <a:chExt cx="914401" cy="1013006"/>
          </a:xfrm>
        </p:grpSpPr>
        <p:sp>
          <p:nvSpPr>
            <p:cNvPr id="19" name="Дясна фигурна скоба 18"/>
            <p:cNvSpPr/>
            <p:nvPr/>
          </p:nvSpPr>
          <p:spPr>
            <a:xfrm>
              <a:off x="2433918" y="1891560"/>
              <a:ext cx="210669" cy="1013006"/>
            </a:xfrm>
            <a:prstGeom prst="rightBrac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" name="Текстово поле 19"/>
            <p:cNvSpPr txBox="1"/>
            <p:nvPr/>
          </p:nvSpPr>
          <p:spPr>
            <a:xfrm>
              <a:off x="2716307" y="2178424"/>
              <a:ext cx="632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 smtClean="0"/>
                <a:t>11</a:t>
              </a:r>
              <a:endParaRPr lang="bg-BG" baseline="-25000" dirty="0"/>
            </a:p>
          </p:txBody>
        </p:sp>
      </p:grpSp>
      <p:grpSp>
        <p:nvGrpSpPr>
          <p:cNvPr id="21" name="Групиране 20"/>
          <p:cNvGrpSpPr/>
          <p:nvPr/>
        </p:nvGrpSpPr>
        <p:grpSpPr>
          <a:xfrm>
            <a:off x="7676375" y="3550024"/>
            <a:ext cx="1106425" cy="1013006"/>
            <a:chOff x="2433918" y="1891560"/>
            <a:chExt cx="914401" cy="1013006"/>
          </a:xfrm>
        </p:grpSpPr>
        <p:sp>
          <p:nvSpPr>
            <p:cNvPr id="22" name="Дясна фигурна скоба 21"/>
            <p:cNvSpPr/>
            <p:nvPr/>
          </p:nvSpPr>
          <p:spPr>
            <a:xfrm>
              <a:off x="2433918" y="1891560"/>
              <a:ext cx="210669" cy="1013006"/>
            </a:xfrm>
            <a:prstGeom prst="rightBrac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3" name="Текстово поле 22"/>
            <p:cNvSpPr txBox="1"/>
            <p:nvPr/>
          </p:nvSpPr>
          <p:spPr>
            <a:xfrm>
              <a:off x="2716307" y="2178424"/>
              <a:ext cx="632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/>
                <a:t>7</a:t>
              </a:r>
              <a:endParaRPr lang="bg-BG" baseline="-25000" dirty="0"/>
            </a:p>
          </p:txBody>
        </p:sp>
      </p:grpSp>
      <p:sp>
        <p:nvSpPr>
          <p:cNvPr id="24" name="Правоъгълник 23"/>
          <p:cNvSpPr/>
          <p:nvPr/>
        </p:nvSpPr>
        <p:spPr>
          <a:xfrm>
            <a:off x="443345" y="3089563"/>
            <a:ext cx="4087091" cy="4294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Правоъгълник 24"/>
          <p:cNvSpPr/>
          <p:nvPr/>
        </p:nvSpPr>
        <p:spPr>
          <a:xfrm>
            <a:off x="443345" y="3519056"/>
            <a:ext cx="2660073" cy="12053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Правоъгълник 25"/>
          <p:cNvSpPr/>
          <p:nvPr/>
        </p:nvSpPr>
        <p:spPr>
          <a:xfrm>
            <a:off x="3103424" y="3505200"/>
            <a:ext cx="2729340" cy="12053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Правоъгълник 26"/>
          <p:cNvSpPr/>
          <p:nvPr/>
        </p:nvSpPr>
        <p:spPr>
          <a:xfrm>
            <a:off x="5832770" y="3505201"/>
            <a:ext cx="2729340" cy="12053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Правоъгълник 27"/>
          <p:cNvSpPr/>
          <p:nvPr/>
        </p:nvSpPr>
        <p:spPr>
          <a:xfrm>
            <a:off x="457200" y="4710545"/>
            <a:ext cx="8160327" cy="9559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bg-BG" dirty="0" smtClean="0"/>
              <a:t>Операция 2 /</a:t>
            </a:r>
            <a:r>
              <a:rPr lang="en-US" dirty="0" smtClean="0"/>
              <a:t> </a:t>
            </a:r>
            <a:r>
              <a:rPr lang="en-US" dirty="0" err="1" smtClean="0"/>
              <a:t>rsq</a:t>
            </a:r>
            <a:r>
              <a:rPr lang="en-US" dirty="0" smtClean="0"/>
              <a:t> </a:t>
            </a:r>
            <a:r>
              <a:rPr lang="bg-BG" dirty="0" smtClean="0"/>
              <a:t>/</a:t>
            </a:r>
            <a:endParaRPr lang="bg-BG" altLang="bg-BG" dirty="0" smtClean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0646" y="940858"/>
            <a:ext cx="71678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Интервалът </a:t>
            </a:r>
            <a:r>
              <a:rPr lang="en-US" dirty="0" smtClean="0"/>
              <a:t>[</a:t>
            </a:r>
            <a:r>
              <a:rPr lang="bg-BG" dirty="0" smtClean="0"/>
              <a:t>0;14</a:t>
            </a:r>
            <a:r>
              <a:rPr lang="en-US" dirty="0" smtClean="0"/>
              <a:t>] </a:t>
            </a:r>
            <a:r>
              <a:rPr lang="bg-BG" dirty="0" smtClean="0"/>
              <a:t>се „разпределя“ по следния начин в масива В:</a:t>
            </a:r>
          </a:p>
          <a:p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</a:t>
            </a:r>
            <a:r>
              <a:rPr lang="bg-BG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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[14;14]</a:t>
            </a:r>
          </a:p>
          <a:p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</a:t>
            </a:r>
            <a:r>
              <a:rPr lang="bg-BG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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[12;13]</a:t>
            </a:r>
          </a:p>
          <a:p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</a:t>
            </a:r>
            <a:r>
              <a:rPr lang="bg-BG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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[ 8;11]</a:t>
            </a:r>
          </a:p>
          <a:p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bg-BG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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[ 0; 7]</a:t>
            </a:r>
            <a:endParaRPr lang="bg-BG" dirty="0"/>
          </a:p>
        </p:txBody>
      </p:sp>
      <p:sp>
        <p:nvSpPr>
          <p:cNvPr id="4" name="Текстово поле 3"/>
          <p:cNvSpPr txBox="1"/>
          <p:nvPr/>
        </p:nvSpPr>
        <p:spPr>
          <a:xfrm>
            <a:off x="470646" y="3240741"/>
            <a:ext cx="8135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В общия случай, ако означим с </a:t>
            </a:r>
            <a:r>
              <a:rPr lang="en-US" b="1" dirty="0" smtClean="0">
                <a:solidFill>
                  <a:srgbClr val="FFFF00"/>
                </a:solidFill>
              </a:rPr>
              <a:t>f(k) = k &amp; (k </a:t>
            </a:r>
            <a:r>
              <a:rPr lang="bg-BG" b="1" dirty="0" smtClean="0">
                <a:solidFill>
                  <a:srgbClr val="FFFF00"/>
                </a:solidFill>
              </a:rPr>
              <a:t>+</a:t>
            </a:r>
            <a:r>
              <a:rPr lang="en-US" b="1" dirty="0" smtClean="0">
                <a:solidFill>
                  <a:srgbClr val="FFFF00"/>
                </a:solidFill>
              </a:rPr>
              <a:t> 1), </a:t>
            </a:r>
            <a:r>
              <a:rPr lang="bg-BG" dirty="0" smtClean="0"/>
              <a:t>се получава следното:</a:t>
            </a:r>
            <a:endParaRPr lang="bg-BG" dirty="0"/>
          </a:p>
        </p:txBody>
      </p:sp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6266" y="2550508"/>
            <a:ext cx="51625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467" y="3838296"/>
            <a:ext cx="6046276" cy="189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8142035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bg-BG" dirty="0" smtClean="0"/>
              <a:t>Операция 1 /</a:t>
            </a:r>
            <a:r>
              <a:rPr lang="en-US" dirty="0" smtClean="0"/>
              <a:t>update</a:t>
            </a:r>
            <a:r>
              <a:rPr lang="bg-BG" dirty="0" smtClean="0"/>
              <a:t>/ </a:t>
            </a:r>
            <a:endParaRPr lang="bg-BG" altLang="bg-BG" dirty="0" smtClean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618565" y="1492624"/>
            <a:ext cx="527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Сега се използва операцията </a:t>
            </a:r>
            <a:r>
              <a:rPr lang="bg-BG" dirty="0" err="1" smtClean="0"/>
              <a:t>побитово</a:t>
            </a:r>
            <a:r>
              <a:rPr lang="bg-BG" dirty="0" smtClean="0"/>
              <a:t> ИЛИ</a:t>
            </a:r>
            <a:r>
              <a:rPr lang="en-US" dirty="0" smtClean="0"/>
              <a:t> /</a:t>
            </a:r>
            <a:r>
              <a:rPr lang="en-US" b="1" dirty="0" smtClean="0">
                <a:solidFill>
                  <a:srgbClr val="FFFF00"/>
                </a:solidFill>
              </a:rPr>
              <a:t>|</a:t>
            </a:r>
            <a:r>
              <a:rPr lang="en-US" dirty="0" smtClean="0"/>
              <a:t>/</a:t>
            </a:r>
            <a:r>
              <a:rPr lang="bg-BG" dirty="0" smtClean="0"/>
              <a:t>.</a:t>
            </a:r>
            <a:endParaRPr lang="bg-BG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618565" y="2407024"/>
            <a:ext cx="81758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При увеличаване на А</a:t>
            </a:r>
            <a:r>
              <a:rPr lang="en-US" baseline="-25000" dirty="0" err="1" smtClean="0"/>
              <a:t>k</a:t>
            </a:r>
            <a:r>
              <a:rPr lang="bg-BG" dirty="0" smtClean="0"/>
              <a:t> с число </a:t>
            </a:r>
            <a:r>
              <a:rPr lang="en-US" dirty="0" smtClean="0"/>
              <a:t>d, </a:t>
            </a:r>
            <a:r>
              <a:rPr lang="bg-BG" dirty="0" smtClean="0"/>
              <a:t>добавяме </a:t>
            </a:r>
            <a:r>
              <a:rPr lang="en-US" dirty="0" smtClean="0"/>
              <a:t>d </a:t>
            </a:r>
            <a:r>
              <a:rPr lang="bg-BG" dirty="0" smtClean="0"/>
              <a:t>във всички </a:t>
            </a:r>
            <a:r>
              <a:rPr lang="en-US" dirty="0" smtClean="0"/>
              <a:t>B</a:t>
            </a:r>
            <a:r>
              <a:rPr lang="en-US" baseline="-25000" dirty="0" smtClean="0"/>
              <a:t>i</a:t>
            </a:r>
            <a:r>
              <a:rPr lang="bg-BG" dirty="0" smtClean="0"/>
              <a:t>,</a:t>
            </a:r>
            <a:r>
              <a:rPr lang="en-US" dirty="0" smtClean="0"/>
              <a:t> </a:t>
            </a:r>
            <a:r>
              <a:rPr lang="bg-BG" dirty="0" smtClean="0"/>
              <a:t>в чиито интервал попада индексът </a:t>
            </a:r>
            <a:r>
              <a:rPr lang="en-US" dirty="0" smtClean="0"/>
              <a:t>k</a:t>
            </a:r>
            <a:r>
              <a:rPr lang="bg-BG" dirty="0" smtClean="0"/>
              <a:t>:</a:t>
            </a:r>
          </a:p>
          <a:p>
            <a:r>
              <a:rPr lang="en-US" dirty="0"/>
              <a:t>f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&lt;= k &lt;=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endParaRPr lang="bg-BG" dirty="0" smtClean="0"/>
          </a:p>
          <a:p>
            <a:r>
              <a:rPr lang="bg-BG" dirty="0" smtClean="0"/>
              <a:t>Нека това са:</a:t>
            </a:r>
            <a:endParaRPr lang="bg-BG" dirty="0"/>
          </a:p>
          <a:p>
            <a:r>
              <a:rPr lang="en-US" dirty="0" smtClean="0"/>
              <a:t>B</a:t>
            </a:r>
            <a:r>
              <a:rPr lang="en-US" baseline="-25000" dirty="0" smtClean="0"/>
              <a:t>i1</a:t>
            </a:r>
            <a:r>
              <a:rPr lang="en-US" dirty="0" smtClean="0"/>
              <a:t>, B</a:t>
            </a:r>
            <a:r>
              <a:rPr lang="en-US" baseline="-25000" dirty="0" smtClean="0"/>
              <a:t>i2</a:t>
            </a:r>
            <a:r>
              <a:rPr lang="en-US" dirty="0" smtClean="0"/>
              <a:t> …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im</a:t>
            </a:r>
            <a:endParaRPr lang="en-US" baseline="-25000" dirty="0"/>
          </a:p>
          <a:p>
            <a:r>
              <a:rPr lang="bg-BG" dirty="0" smtClean="0"/>
              <a:t>Доказва се, че</a:t>
            </a:r>
            <a:r>
              <a:rPr lang="en-US" dirty="0" smtClean="0"/>
              <a:t> </a:t>
            </a:r>
            <a:r>
              <a:rPr lang="bg-BG" dirty="0" smtClean="0"/>
              <a:t>ако</a:t>
            </a:r>
            <a:r>
              <a:rPr lang="en-US" dirty="0" smtClean="0"/>
              <a:t> i</a:t>
            </a:r>
            <a:r>
              <a:rPr lang="en-US" baseline="-25000" dirty="0" smtClean="0"/>
              <a:t>1</a:t>
            </a:r>
            <a:r>
              <a:rPr lang="en-US" dirty="0" smtClean="0"/>
              <a:t> = k</a:t>
            </a:r>
            <a:r>
              <a:rPr lang="bg-BG" dirty="0" smtClean="0"/>
              <a:t>, то  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j</a:t>
            </a:r>
            <a:r>
              <a:rPr lang="bg-BG" baseline="-25000" dirty="0" smtClean="0"/>
              <a:t>+1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j</a:t>
            </a:r>
            <a:r>
              <a:rPr lang="en-US" dirty="0" smtClean="0"/>
              <a:t> | (</a:t>
            </a:r>
            <a:r>
              <a:rPr lang="en-US" dirty="0" err="1" smtClean="0"/>
              <a:t>i</a:t>
            </a:r>
            <a:r>
              <a:rPr lang="en-US" baseline="-25000" dirty="0" err="1" smtClean="0"/>
              <a:t>j</a:t>
            </a:r>
            <a:r>
              <a:rPr lang="en-US" dirty="0" smtClean="0"/>
              <a:t> + 1)</a:t>
            </a:r>
            <a:r>
              <a:rPr lang="bg-BG" dirty="0" smtClean="0"/>
              <a:t>. Тъй като</a:t>
            </a:r>
            <a:r>
              <a:rPr lang="en-US" dirty="0" smtClean="0"/>
              <a:t> </a:t>
            </a:r>
            <a:r>
              <a:rPr lang="bg-BG" dirty="0" smtClean="0"/>
              <a:t>редицата индекси е растяща, </a:t>
            </a:r>
            <a:r>
              <a:rPr lang="bg-BG" dirty="0" err="1" smtClean="0"/>
              <a:t>алгоритъмът</a:t>
            </a:r>
            <a:r>
              <a:rPr lang="bg-BG" dirty="0" smtClean="0"/>
              <a:t> спира когато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j</a:t>
            </a:r>
            <a:r>
              <a:rPr lang="en-US" dirty="0" smtClean="0"/>
              <a:t> &gt;= n, </a:t>
            </a:r>
            <a:r>
              <a:rPr lang="bg-BG" dirty="0" smtClean="0"/>
              <a:t>където </a:t>
            </a:r>
            <a:r>
              <a:rPr lang="en-US" dirty="0" smtClean="0"/>
              <a:t>n e </a:t>
            </a:r>
            <a:r>
              <a:rPr lang="bg-BG" dirty="0" smtClean="0"/>
              <a:t>дължината на редицата </a:t>
            </a:r>
            <a:r>
              <a:rPr lang="en-US" dirty="0" smtClean="0"/>
              <a:t>A.</a:t>
            </a:r>
            <a:endParaRPr lang="en-US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005411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bg-BG" dirty="0" smtClean="0"/>
              <a:t>Операция 1 /</a:t>
            </a:r>
            <a:r>
              <a:rPr lang="en-US" dirty="0" smtClean="0"/>
              <a:t>update</a:t>
            </a:r>
            <a:r>
              <a:rPr lang="bg-BG" dirty="0" smtClean="0"/>
              <a:t>/ </a:t>
            </a:r>
            <a:endParaRPr lang="bg-BG" altLang="bg-BG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67751"/>
            <a:ext cx="5694218" cy="5651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Текстово поле 16"/>
          <p:cNvSpPr txBox="1"/>
          <p:nvPr/>
        </p:nvSpPr>
        <p:spPr>
          <a:xfrm>
            <a:off x="5943600" y="1149927"/>
            <a:ext cx="29536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Променяме А</a:t>
            </a:r>
            <a:r>
              <a:rPr lang="bg-BG" baseline="-25000" dirty="0" smtClean="0"/>
              <a:t>10</a:t>
            </a:r>
            <a:r>
              <a:rPr lang="bg-BG" dirty="0" smtClean="0"/>
              <a:t>.</a:t>
            </a:r>
          </a:p>
          <a:p>
            <a:endParaRPr lang="bg-BG" dirty="0" smtClean="0"/>
          </a:p>
          <a:p>
            <a:r>
              <a:rPr lang="bg-BG" dirty="0" smtClean="0"/>
              <a:t>Това води до промяна  на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10</a:t>
            </a:r>
            <a:r>
              <a:rPr lang="en-US" dirty="0" smtClean="0"/>
              <a:t>, B</a:t>
            </a:r>
            <a:r>
              <a:rPr lang="en-US" baseline="-25000" dirty="0" smtClean="0"/>
              <a:t>11</a:t>
            </a:r>
            <a:r>
              <a:rPr lang="en-US" dirty="0" smtClean="0"/>
              <a:t>, B</a:t>
            </a:r>
            <a:r>
              <a:rPr lang="en-US" baseline="-25000" dirty="0" smtClean="0"/>
              <a:t>15</a:t>
            </a:r>
            <a:r>
              <a:rPr lang="en-US" dirty="0" smtClean="0"/>
              <a:t>, B</a:t>
            </a:r>
            <a:r>
              <a:rPr lang="en-US" baseline="-25000" dirty="0" smtClean="0"/>
              <a:t>31</a:t>
            </a:r>
            <a:endParaRPr lang="bg-BG" baseline="-25000" dirty="0"/>
          </a:p>
        </p:txBody>
      </p:sp>
    </p:spTree>
    <p:extLst>
      <p:ext uri="{BB962C8B-B14F-4D97-AF65-F5344CB8AC3E}">
        <p14:creationId xmlns:p14="http://schemas.microsoft.com/office/powerpoint/2010/main" xmlns="" val="335005411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езентация за обучение- Excel 2007 – Запознаване с отчетите с обобщени таблици">
  <a:themeElements>
    <a:clrScheme name="1_Default Design 13">
      <a:dk1>
        <a:srgbClr val="7B7A8E"/>
      </a:dk1>
      <a:lt1>
        <a:srgbClr val="FFFFFF"/>
      </a:lt1>
      <a:dk2>
        <a:srgbClr val="9B9AB3"/>
      </a:dk2>
      <a:lt2>
        <a:srgbClr val="FFFFFF"/>
      </a:lt2>
      <a:accent1>
        <a:srgbClr val="807EB0"/>
      </a:accent1>
      <a:accent2>
        <a:srgbClr val="333399"/>
      </a:accent2>
      <a:accent3>
        <a:srgbClr val="CBCAD6"/>
      </a:accent3>
      <a:accent4>
        <a:srgbClr val="DADADA"/>
      </a:accent4>
      <a:accent5>
        <a:srgbClr val="C0C0D4"/>
      </a:accent5>
      <a:accent6>
        <a:srgbClr val="2D2D8A"/>
      </a:accent6>
      <a:hlink>
        <a:srgbClr val="DEE8F9"/>
      </a:hlink>
      <a:folHlink>
        <a:srgbClr val="D1CFFB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7B7A8E"/>
        </a:dk1>
        <a:lt1>
          <a:srgbClr val="FFFFFF"/>
        </a:lt1>
        <a:dk2>
          <a:srgbClr val="9B9AB3"/>
        </a:dk2>
        <a:lt2>
          <a:srgbClr val="FFFFFF"/>
        </a:lt2>
        <a:accent1>
          <a:srgbClr val="807EB0"/>
        </a:accent1>
        <a:accent2>
          <a:srgbClr val="333399"/>
        </a:accent2>
        <a:accent3>
          <a:srgbClr val="CBCAD6"/>
        </a:accent3>
        <a:accent4>
          <a:srgbClr val="DADADA"/>
        </a:accent4>
        <a:accent5>
          <a:srgbClr val="C0C0D4"/>
        </a:accent5>
        <a:accent6>
          <a:srgbClr val="2D2D8A"/>
        </a:accent6>
        <a:hlink>
          <a:srgbClr val="DEE8F9"/>
        </a:hlink>
        <a:folHlink>
          <a:srgbClr val="D1CFF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за обучение- Excel 2007 – Запознаване с отчетите с обобщени таблици</Template>
  <TotalTime>411</TotalTime>
  <Words>799</Words>
  <Application>Microsoft Office PowerPoint</Application>
  <PresentationFormat>Презентация на цял екран (4:3)</PresentationFormat>
  <Paragraphs>148</Paragraphs>
  <Slides>14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15" baseType="lpstr">
      <vt:lpstr>Презентация за обучение- Excel 2007 – Запознаване с отчетите с обобщени таблици</vt:lpstr>
      <vt:lpstr>ЯМБОЛ 2017</vt:lpstr>
      <vt:lpstr>Дърво на Фенуик</vt:lpstr>
      <vt:lpstr>Дърво на Фенуик</vt:lpstr>
      <vt:lpstr>Дърво на Фенуик</vt:lpstr>
      <vt:lpstr>Операция 2 / rsq / </vt:lpstr>
      <vt:lpstr>Операция 2 / rsq /</vt:lpstr>
      <vt:lpstr>Операция 2 / rsq /</vt:lpstr>
      <vt:lpstr>Операция 1 /update/ </vt:lpstr>
      <vt:lpstr>Операция 1 /update/ </vt:lpstr>
      <vt:lpstr>Операция 1 /update/ </vt:lpstr>
      <vt:lpstr>Операция 1 /update/ </vt:lpstr>
      <vt:lpstr>Операция 1 /update/ </vt:lpstr>
      <vt:lpstr>Реализация</vt:lpstr>
      <vt:lpstr>БЛАГОДАРЯ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ЯМБОЛ 2017</dc:title>
  <dc:creator>Pawel</dc:creator>
  <cp:lastModifiedBy>Dell</cp:lastModifiedBy>
  <cp:revision>58</cp:revision>
  <dcterms:created xsi:type="dcterms:W3CDTF">2017-07-09T10:40:32Z</dcterms:created>
  <dcterms:modified xsi:type="dcterms:W3CDTF">2017-07-16T20:05:54Z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TC102160141026</vt:lpwstr>
  </property>
</Properties>
</file>