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74" r:id="rId24"/>
    <p:sldId id="267" r:id="rId25"/>
    <p:sldId id="269" r:id="rId26"/>
    <p:sldId id="268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C3E8-B006-4126-B18F-25752BA96B5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FF86-32EB-475A-8667-A38D461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judge.openfmi.net:9080/mediawiki/index.php/%D0%A4%D0%B0%D0%B9%D0%BB:Hull1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udge.openfmi.net:9080/mediawiki/index.php/%D0%A4%D0%B0%D0%B9%D0%BB:Oriented_area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judge.openfmi.net:9080/mediawiki/index.php/%D0%A4%D0%B0%D0%B9%D0%BB:Area_copy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ГЕОМЕТРИЯ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pPr algn="ctr"/>
            <a:r>
              <a:rPr lang="bg-BG" b="1" dirty="0"/>
              <a:t>Р</a:t>
            </a:r>
            <a:r>
              <a:rPr lang="en-GB" b="1" dirty="0" err="1"/>
              <a:t>азстояние</a:t>
            </a:r>
            <a:r>
              <a:rPr lang="en-GB" b="1" dirty="0"/>
              <a:t> </a:t>
            </a:r>
            <a:r>
              <a:rPr lang="en-GB" b="1" dirty="0" err="1"/>
              <a:t>от</a:t>
            </a:r>
            <a:r>
              <a:rPr lang="en-GB" b="1" dirty="0"/>
              <a:t> </a:t>
            </a:r>
            <a:r>
              <a:rPr lang="en-GB" b="1" dirty="0" err="1"/>
              <a:t>точката</a:t>
            </a:r>
            <a:r>
              <a:rPr lang="en-GB" b="1" dirty="0"/>
              <a:t> С </a:t>
            </a:r>
            <a:r>
              <a:rPr lang="en-GB" b="1" dirty="0" err="1"/>
              <a:t>до</a:t>
            </a:r>
            <a:r>
              <a:rPr lang="en-GB" b="1" dirty="0"/>
              <a:t> </a:t>
            </a:r>
            <a:r>
              <a:rPr lang="en-GB" b="1" dirty="0" err="1"/>
              <a:t>отсечката</a:t>
            </a:r>
            <a:r>
              <a:rPr lang="en-GB" b="1" dirty="0"/>
              <a:t> </a:t>
            </a:r>
            <a:r>
              <a:rPr lang="en-GB" b="1" dirty="0" smtClean="0"/>
              <a:t>АВ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04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bg-BG" dirty="0" smtClean="0"/>
                  <a:t>Разглеждаме случая, когато петата </a:t>
                </a:r>
                <a:r>
                  <a:rPr lang="bg-BG" dirty="0"/>
                  <a:t>на </a:t>
                </a:r>
                <a:r>
                  <a:rPr lang="en-GB" dirty="0" err="1"/>
                  <a:t>перпендикуляр</a:t>
                </a:r>
                <a:r>
                  <a:rPr lang="bg-BG" dirty="0"/>
                  <a:t>а</a:t>
                </a:r>
                <a:r>
                  <a:rPr lang="en-GB" dirty="0"/>
                  <a:t> </a:t>
                </a:r>
                <a:r>
                  <a:rPr lang="en-GB" dirty="0" err="1"/>
                  <a:t>от</a:t>
                </a:r>
                <a:r>
                  <a:rPr lang="en-GB" dirty="0"/>
                  <a:t> </a:t>
                </a:r>
                <a:r>
                  <a:rPr lang="bg-BG" dirty="0" smtClean="0"/>
                  <a:t>точка </a:t>
                </a:r>
                <a:r>
                  <a:rPr lang="en-GB" dirty="0" smtClean="0"/>
                  <a:t>С </a:t>
                </a:r>
                <a:r>
                  <a:rPr lang="en-GB" dirty="0" err="1"/>
                  <a:t>към</a:t>
                </a:r>
                <a:r>
                  <a:rPr lang="en-GB" dirty="0"/>
                  <a:t> </a:t>
                </a:r>
                <a:r>
                  <a:rPr lang="en-GB" dirty="0" err="1"/>
                  <a:t>правата</a:t>
                </a:r>
                <a:r>
                  <a:rPr lang="en-GB" dirty="0"/>
                  <a:t> АВ </a:t>
                </a:r>
                <a:r>
                  <a:rPr lang="bg-BG" dirty="0"/>
                  <a:t>е</a:t>
                </a:r>
                <a:r>
                  <a:rPr lang="en-GB" dirty="0"/>
                  <a:t> </a:t>
                </a:r>
                <a:r>
                  <a:rPr lang="en-GB" dirty="0" err="1"/>
                  <a:t>извън</a:t>
                </a:r>
                <a:r>
                  <a:rPr lang="en-GB" dirty="0"/>
                  <a:t> </a:t>
                </a:r>
                <a:r>
                  <a:rPr lang="en-GB" dirty="0" err="1"/>
                  <a:t>отсечката</a:t>
                </a:r>
                <a:r>
                  <a:rPr lang="en-GB" dirty="0"/>
                  <a:t> </a:t>
                </a:r>
                <a:r>
                  <a:rPr lang="en-GB" dirty="0" smtClean="0"/>
                  <a:t>АВ</a:t>
                </a:r>
                <a:r>
                  <a:rPr lang="bg-BG" dirty="0" smtClean="0"/>
                  <a:t>.</a:t>
                </a:r>
                <a:r>
                  <a:rPr lang="en-GB" dirty="0" smtClean="0"/>
                  <a:t> </a:t>
                </a:r>
                <a:r>
                  <a:rPr lang="bg-BG" dirty="0" smtClean="0"/>
                  <a:t>Т</a:t>
                </a:r>
                <a:r>
                  <a:rPr lang="en-GB" dirty="0" err="1" smtClean="0"/>
                  <a:t>огава</a:t>
                </a:r>
                <a:r>
                  <a:rPr lang="en-GB" dirty="0" smtClean="0"/>
                  <a:t> </a:t>
                </a:r>
                <a:r>
                  <a:rPr lang="en-GB" dirty="0" err="1"/>
                  <a:t>най-близката</a:t>
                </a:r>
                <a:r>
                  <a:rPr lang="en-GB" dirty="0"/>
                  <a:t> </a:t>
                </a:r>
                <a:r>
                  <a:rPr lang="en-GB" dirty="0" err="1"/>
                  <a:t>точка</a:t>
                </a:r>
                <a:r>
                  <a:rPr lang="en-GB" dirty="0"/>
                  <a:t> </a:t>
                </a:r>
                <a:r>
                  <a:rPr lang="en-GB" dirty="0" err="1"/>
                  <a:t>ще</a:t>
                </a:r>
                <a:r>
                  <a:rPr lang="en-GB" dirty="0"/>
                  <a:t> </a:t>
                </a:r>
                <a:r>
                  <a:rPr lang="en-GB" dirty="0" err="1"/>
                  <a:t>бъде</a:t>
                </a:r>
                <a:r>
                  <a:rPr lang="en-GB" dirty="0"/>
                  <a:t> </a:t>
                </a:r>
                <a:r>
                  <a:rPr lang="en-GB" dirty="0" err="1"/>
                  <a:t>или</a:t>
                </a:r>
                <a:r>
                  <a:rPr lang="en-GB" dirty="0"/>
                  <a:t> А, </a:t>
                </a:r>
                <a:r>
                  <a:rPr lang="en-GB" dirty="0" err="1"/>
                  <a:t>или</a:t>
                </a:r>
                <a:r>
                  <a:rPr lang="en-GB" dirty="0"/>
                  <a:t> В. </a:t>
                </a:r>
                <a:endParaRPr lang="bg-BG" dirty="0" smtClean="0"/>
              </a:p>
              <a:p>
                <a:pPr marL="0" indent="0">
                  <a:buNone/>
                </a:pPr>
                <a:endParaRPr lang="bg-BG" dirty="0"/>
              </a:p>
              <a:p>
                <a:pPr marL="0" indent="0">
                  <a:buNone/>
                </a:pPr>
                <a:r>
                  <a:rPr lang="en-GB" dirty="0" err="1" smtClean="0"/>
                  <a:t>За</a:t>
                </a:r>
                <a:r>
                  <a:rPr lang="en-GB" dirty="0" smtClean="0"/>
                  <a:t> </a:t>
                </a:r>
                <a:r>
                  <a:rPr lang="en-GB" dirty="0" err="1"/>
                  <a:t>да</a:t>
                </a:r>
                <a:r>
                  <a:rPr lang="en-GB" dirty="0"/>
                  <a:t> </a:t>
                </a:r>
                <a:r>
                  <a:rPr lang="en-GB" dirty="0" err="1"/>
                  <a:t>проверим</a:t>
                </a:r>
                <a:r>
                  <a:rPr lang="en-GB" dirty="0"/>
                  <a:t> </a:t>
                </a:r>
                <a:r>
                  <a:rPr lang="en-GB" dirty="0" err="1"/>
                  <a:t>това</a:t>
                </a:r>
                <a:r>
                  <a:rPr lang="bg-BG" dirty="0"/>
                  <a:t>,</a:t>
                </a:r>
                <a:r>
                  <a:rPr lang="en-GB" dirty="0"/>
                  <a:t> </a:t>
                </a:r>
                <a:r>
                  <a:rPr lang="en-GB" dirty="0" err="1"/>
                  <a:t>изчисл</a:t>
                </a:r>
                <a:r>
                  <a:rPr lang="bg-BG" dirty="0" err="1"/>
                  <a:t>яваме</a:t>
                </a:r>
                <a:r>
                  <a:rPr lang="en-GB" dirty="0"/>
                  <a:t> </a:t>
                </a:r>
                <a:r>
                  <a:rPr lang="en-GB" dirty="0" err="1"/>
                  <a:t>скаларното</a:t>
                </a:r>
                <a:r>
                  <a:rPr lang="en-GB" dirty="0"/>
                  <a:t> </a:t>
                </a:r>
                <a:r>
                  <a:rPr lang="en-GB" dirty="0" err="1"/>
                  <a:t>призведение</a:t>
                </a:r>
                <a:r>
                  <a:rPr lang="en-GB" dirty="0"/>
                  <a:t> </a:t>
                </a:r>
                <a:r>
                  <a:rPr lang="en-GB" dirty="0" err="1"/>
                  <a:t>между</a:t>
                </a:r>
                <a:r>
                  <a:rPr lang="en-GB" dirty="0"/>
                  <a:t> 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/>
                          <m:t>АВ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и</a:t>
                </a: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/>
                          <m:t>ВС</m:t>
                        </m:r>
                      </m:e>
                    </m:acc>
                  </m:oMath>
                </a14:m>
                <a:r>
                  <a:rPr lang="en-GB" dirty="0" smtClean="0"/>
                  <a:t>. </a:t>
                </a:r>
                <a:r>
                  <a:rPr lang="en-GB" dirty="0" err="1"/>
                  <a:t>Ако</a:t>
                </a:r>
                <a:r>
                  <a:rPr lang="en-GB" dirty="0"/>
                  <a:t> </a:t>
                </a:r>
                <a:r>
                  <a:rPr lang="en-GB" dirty="0" err="1"/>
                  <a:t>то</a:t>
                </a:r>
                <a:r>
                  <a:rPr lang="en-GB" dirty="0"/>
                  <a:t> е &gt; 0</a:t>
                </a:r>
                <a:r>
                  <a:rPr lang="bg-BG" dirty="0"/>
                  <a:t>,</a:t>
                </a:r>
                <a:r>
                  <a:rPr lang="en-GB" dirty="0"/>
                  <a:t> </a:t>
                </a:r>
                <a:r>
                  <a:rPr lang="en-GB" dirty="0" err="1"/>
                  <a:t>тогава</a:t>
                </a:r>
                <a:r>
                  <a:rPr lang="en-GB" dirty="0"/>
                  <a:t> </a:t>
                </a:r>
                <a:r>
                  <a:rPr lang="en-GB" dirty="0" err="1"/>
                  <a:t>ъгълът</a:t>
                </a:r>
                <a:r>
                  <a:rPr lang="en-GB" dirty="0"/>
                  <a:t> </a:t>
                </a:r>
                <a:r>
                  <a:rPr lang="en-GB" dirty="0" err="1"/>
                  <a:t>между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/>
                          <m:t>АВ</m:t>
                        </m:r>
                      </m:e>
                    </m:acc>
                  </m:oMath>
                </a14:m>
                <a:r>
                  <a:rPr lang="en-GB" dirty="0"/>
                  <a:t> и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/>
                          <m:t>ВС</m:t>
                        </m:r>
                      </m:e>
                    </m:acc>
                  </m:oMath>
                </a14:m>
                <a:r>
                  <a:rPr lang="bg-BG" dirty="0"/>
                  <a:t> </a:t>
                </a:r>
                <a:r>
                  <a:rPr lang="bg-BG" dirty="0" smtClean="0"/>
                  <a:t>е</a:t>
                </a:r>
                <a:r>
                  <a:rPr lang="en-GB" dirty="0" smtClean="0"/>
                  <a:t> </a:t>
                </a:r>
                <a:r>
                  <a:rPr lang="en-GB" dirty="0" err="1"/>
                  <a:t>между</a:t>
                </a:r>
                <a:r>
                  <a:rPr lang="en-GB" dirty="0"/>
                  <a:t> -90 и 90 </a:t>
                </a:r>
                <a:r>
                  <a:rPr lang="en-GB" dirty="0" err="1"/>
                  <a:t>градуса</a:t>
                </a:r>
                <a:r>
                  <a:rPr lang="en-GB" dirty="0"/>
                  <a:t> </a:t>
                </a:r>
                <a:r>
                  <a:rPr lang="en-GB" dirty="0" smtClean="0"/>
                  <a:t>(</a:t>
                </a:r>
                <a:r>
                  <a:rPr lang="bg-BG" dirty="0" smtClean="0"/>
                  <a:t>т.е.</a:t>
                </a:r>
                <a:r>
                  <a:rPr lang="en-GB" dirty="0" smtClean="0"/>
                  <a:t> </a:t>
                </a:r>
                <a:r>
                  <a:rPr lang="en-GB" dirty="0" err="1"/>
                  <a:t>ъгъла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АВС</m:t>
                    </m:r>
                  </m:oMath>
                </a14:m>
                <a:r>
                  <a:rPr lang="en-GB" dirty="0"/>
                  <a:t> е </a:t>
                </a:r>
                <a:r>
                  <a:rPr lang="en-GB" dirty="0" err="1"/>
                  <a:t>тъп</a:t>
                </a:r>
                <a:r>
                  <a:rPr lang="en-GB" dirty="0"/>
                  <a:t>) и </a:t>
                </a:r>
                <a:r>
                  <a:rPr lang="en-GB" dirty="0" err="1"/>
                  <a:t>съответно</a:t>
                </a:r>
                <a:r>
                  <a:rPr lang="en-GB" dirty="0"/>
                  <a:t> </a:t>
                </a:r>
                <a:r>
                  <a:rPr lang="en-GB" dirty="0" err="1"/>
                  <a:t>точката</a:t>
                </a:r>
                <a:r>
                  <a:rPr lang="en-GB" dirty="0"/>
                  <a:t> В е </a:t>
                </a:r>
                <a:r>
                  <a:rPr lang="en-GB" dirty="0" err="1"/>
                  <a:t>най-близката</a:t>
                </a:r>
                <a:r>
                  <a:rPr lang="en-GB" dirty="0"/>
                  <a:t> </a:t>
                </a:r>
                <a:r>
                  <a:rPr lang="en-GB" dirty="0" err="1"/>
                  <a:t>точка</a:t>
                </a:r>
                <a:r>
                  <a:rPr lang="en-GB" dirty="0"/>
                  <a:t> </a:t>
                </a:r>
                <a:r>
                  <a:rPr lang="en-GB" dirty="0" err="1"/>
                  <a:t>от</a:t>
                </a:r>
                <a:r>
                  <a:rPr lang="en-GB" dirty="0"/>
                  <a:t> </a:t>
                </a:r>
                <a:r>
                  <a:rPr lang="en-GB" dirty="0" err="1"/>
                  <a:t>отсечката</a:t>
                </a:r>
                <a:r>
                  <a:rPr lang="en-GB" dirty="0"/>
                  <a:t> </a:t>
                </a:r>
                <a:r>
                  <a:rPr lang="en-GB" dirty="0" err="1"/>
                  <a:t>до</a:t>
                </a:r>
                <a:r>
                  <a:rPr lang="en-GB" dirty="0"/>
                  <a:t> С. </a:t>
                </a:r>
                <a:endParaRPr lang="bg-BG" dirty="0" smtClean="0"/>
              </a:p>
              <a:p>
                <a:pPr marL="0" indent="0">
                  <a:buNone/>
                </a:pPr>
                <a:r>
                  <a:rPr lang="en-GB" dirty="0" err="1" smtClean="0"/>
                  <a:t>Същата</a:t>
                </a:r>
                <a:r>
                  <a:rPr lang="en-GB" dirty="0" smtClean="0"/>
                  <a:t> </a:t>
                </a:r>
                <a:r>
                  <a:rPr lang="en-GB" dirty="0" err="1"/>
                  <a:t>проверка</a:t>
                </a:r>
                <a:r>
                  <a:rPr lang="en-GB" dirty="0"/>
                  <a:t> </a:t>
                </a:r>
                <a:r>
                  <a:rPr lang="en-GB" dirty="0" err="1"/>
                  <a:t>правим</a:t>
                </a:r>
                <a:r>
                  <a:rPr lang="en-GB" dirty="0"/>
                  <a:t> и </a:t>
                </a:r>
                <a:r>
                  <a:rPr lang="en-GB" dirty="0" err="1"/>
                  <a:t>за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/>
                          <m:t>В</m:t>
                        </m:r>
                        <m:r>
                          <m:rPr>
                            <m:nor/>
                          </m:rPr>
                          <a:rPr lang="bg-BG" b="0" i="0" dirty="0" smtClean="0"/>
                          <m:t>А</m:t>
                        </m:r>
                      </m:e>
                    </m:acc>
                  </m:oMath>
                </a14:m>
                <a:r>
                  <a:rPr lang="en-GB" dirty="0"/>
                  <a:t> и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/>
                          <m:t>С</m:t>
                        </m:r>
                        <m:r>
                          <m:rPr>
                            <m:nor/>
                          </m:rPr>
                          <a:rPr lang="bg-BG" b="0" i="0" dirty="0" smtClean="0"/>
                          <m:t>А</m:t>
                        </m:r>
                      </m:e>
                    </m:acc>
                  </m:oMath>
                </a14:m>
                <a:r>
                  <a:rPr lang="en-GB" dirty="0"/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040"/>
                <a:ext cx="10515600" cy="4351338"/>
              </a:xfrm>
              <a:blipFill rotWithShape="0"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5009" y="180305"/>
            <a:ext cx="9259910" cy="634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GB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скаларно</a:t>
            </a:r>
            <a:r>
              <a:rPr lang="en-GB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призведение</a:t>
            </a:r>
            <a:r>
              <a:rPr lang="en-GB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АВ . ВС</a:t>
            </a:r>
            <a:endParaRPr lang="en-US" sz="2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</a:t>
            </a:r>
            <a:r>
              <a:rPr lang="en-GB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skalar</a:t>
            </a: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(double[] A, double[] B, double[] C)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double AB[2] = { B[0] - A[0], B[1] - A[1]};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double ВС[2] = { В[0] - С[0], В[1] - С[1]}; 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return AB[0] * ВС[0] + AB[1] * ВС[1];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</a:t>
            </a:r>
            <a:r>
              <a:rPr lang="en-GB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segmentDist</a:t>
            </a: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(double[] A, double[] B, double[] C)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if(</a:t>
            </a:r>
            <a:r>
              <a:rPr lang="en-GB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skalar</a:t>
            </a: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(A,B,C) &gt; 0)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return length(B,C);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else if( </a:t>
            </a:r>
            <a:r>
              <a:rPr lang="en-GB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skalar</a:t>
            </a: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(B,A,C) &gt; 0 )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return length(A,C);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else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return abs( vector(А,В,С) / length(A,B) </a:t>
            </a:r>
            <a:r>
              <a:rPr lang="en-GB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bg-BG" sz="2000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6518" y="321226"/>
                <a:ext cx="11578107" cy="5076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bg-BG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en-GB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предполoжим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че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имаме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прави</a:t>
                </a:r>
                <a:r>
                  <a:rPr lang="bg-B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зададени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 </a:t>
                </a:r>
                <a:r>
                  <a:rPr lang="bg-B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общи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уравнения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 </a:t>
                </a:r>
                <a:r>
                  <a:rPr lang="en-GB" sz="24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b="1" baseline="-25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*x 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B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*y + C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bg-BG" sz="24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	    </a:t>
                </a:r>
                <a:r>
                  <a:rPr lang="en-GB" sz="24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b="1" baseline="-25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*x 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B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*y + C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искаме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намерим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пресечната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им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точка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в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случaй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че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има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такава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Двете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уравнения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образуват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проста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система</a:t>
                </a:r>
                <a:r>
                  <a:rPr lang="bg-B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А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детеминатата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bg-BG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А1</m:t>
                              </m:r>
                            </m:e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en-GB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*B</a:t>
                </a:r>
                <a:r>
                  <a:rPr lang="en-GB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A</a:t>
                </a:r>
                <a:r>
                  <a:rPr lang="en-GB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*B</a:t>
                </a:r>
                <a:r>
                  <a:rPr lang="en-GB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системата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има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или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безбро</a:t>
                </a:r>
                <a:r>
                  <a:rPr lang="bg-BG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й</a:t>
                </a:r>
                <a:r>
                  <a:rPr lang="en-GB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много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ре</a:t>
                </a:r>
                <a:r>
                  <a:rPr lang="bg-BG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ше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ни</a:t>
                </a:r>
                <a:r>
                  <a:rPr lang="bg-BG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</a:t>
                </a:r>
                <a:r>
                  <a:rPr lang="bg-BG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GB" sz="2400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правите</a:t>
                </a:r>
                <a:r>
                  <a:rPr lang="en-GB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успоредни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или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съвпадат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противен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случай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решаваме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системата</a:t>
                </a:r>
                <a:r>
                  <a:rPr lang="bg-B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получим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единствената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пресечна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точка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(X, Y): </a:t>
                </a:r>
                <a:r>
                  <a:rPr lang="bg-BG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GB" sz="24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(B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*C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B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*C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)/(A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*B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A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*B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= (A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*C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A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*C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)/(A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*B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A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*B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8" y="321226"/>
                <a:ext cx="11578107" cy="5076198"/>
              </a:xfrm>
              <a:prstGeom prst="rect">
                <a:avLst/>
              </a:prstGeom>
              <a:blipFill rotWithShape="0">
                <a:blip r:embed="rId2"/>
                <a:stretch>
                  <a:fillRect l="-790" t="-962" r="-843" b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53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разгледаме</a:t>
            </a:r>
            <a:r>
              <a:rPr lang="en-GB" dirty="0"/>
              <a:t> </a:t>
            </a:r>
            <a:r>
              <a:rPr lang="en-GB" dirty="0" err="1"/>
              <a:t>сега</a:t>
            </a:r>
            <a:r>
              <a:rPr lang="en-GB" dirty="0"/>
              <a:t> </a:t>
            </a:r>
            <a:r>
              <a:rPr lang="en-GB" dirty="0" err="1"/>
              <a:t>случая</a:t>
            </a:r>
            <a:r>
              <a:rPr lang="bg-BG" dirty="0"/>
              <a:t>,</a:t>
            </a:r>
            <a:r>
              <a:rPr lang="en-GB" dirty="0"/>
              <a:t> в </a:t>
            </a:r>
            <a:r>
              <a:rPr lang="en-GB" dirty="0" err="1"/>
              <a:t>ко</a:t>
            </a:r>
            <a:r>
              <a:rPr lang="bg-BG" dirty="0"/>
              <a:t>й</a:t>
            </a:r>
            <a:r>
              <a:rPr lang="en-GB" dirty="0" err="1"/>
              <a:t>то</a:t>
            </a:r>
            <a:r>
              <a:rPr lang="en-GB" dirty="0"/>
              <a:t> </a:t>
            </a:r>
            <a:r>
              <a:rPr lang="en-GB" dirty="0" err="1"/>
              <a:t>пресичаме</a:t>
            </a:r>
            <a:r>
              <a:rPr lang="en-GB" dirty="0"/>
              <a:t> 2 </a:t>
            </a:r>
            <a:r>
              <a:rPr lang="en-GB" dirty="0" err="1"/>
              <a:t>отсечки</a:t>
            </a:r>
            <a:r>
              <a:rPr lang="en-GB" dirty="0"/>
              <a:t>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Т</a:t>
            </a:r>
            <a:r>
              <a:rPr lang="en-GB" dirty="0" smtClean="0"/>
              <a:t>р</a:t>
            </a:r>
            <a:r>
              <a:rPr lang="bg-BG" dirty="0"/>
              <a:t>я</a:t>
            </a:r>
            <a:r>
              <a:rPr lang="en-GB" dirty="0" err="1"/>
              <a:t>бва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проверим</a:t>
            </a:r>
            <a:r>
              <a:rPr lang="en-GB" dirty="0"/>
              <a:t> </a:t>
            </a:r>
            <a:r>
              <a:rPr lang="en-GB" dirty="0" err="1"/>
              <a:t>дали</a:t>
            </a:r>
            <a:r>
              <a:rPr lang="en-GB" dirty="0"/>
              <a:t> </a:t>
            </a:r>
            <a:r>
              <a:rPr lang="en-GB" dirty="0" err="1"/>
              <a:t>точката</a:t>
            </a:r>
            <a:r>
              <a:rPr lang="en-GB" dirty="0"/>
              <a:t> </a:t>
            </a:r>
            <a:r>
              <a:rPr lang="en-GB" dirty="0" err="1"/>
              <a:t>лежи</a:t>
            </a:r>
            <a:r>
              <a:rPr lang="en-GB" dirty="0"/>
              <a:t> и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двете</a:t>
            </a:r>
            <a:r>
              <a:rPr lang="en-GB" dirty="0"/>
              <a:t> </a:t>
            </a:r>
            <a:r>
              <a:rPr lang="en-GB" dirty="0" err="1"/>
              <a:t>отсечки</a:t>
            </a:r>
            <a:r>
              <a:rPr lang="en-GB" dirty="0"/>
              <a:t> </a:t>
            </a:r>
            <a:r>
              <a:rPr lang="en-GB" dirty="0" err="1"/>
              <a:t>едновремен</a:t>
            </a:r>
            <a:r>
              <a:rPr lang="bg-BG" dirty="0"/>
              <a:t>н</a:t>
            </a:r>
            <a:r>
              <a:rPr lang="en-GB" dirty="0"/>
              <a:t>о. </a:t>
            </a:r>
            <a:endParaRPr lang="bg-BG" dirty="0" smtClean="0"/>
          </a:p>
          <a:p>
            <a:pPr marL="0" indent="0">
              <a:buNone/>
            </a:pPr>
            <a:r>
              <a:rPr lang="en-GB" dirty="0" err="1" smtClean="0"/>
              <a:t>Ако</a:t>
            </a:r>
            <a:r>
              <a:rPr lang="en-GB" dirty="0" smtClean="0"/>
              <a:t> </a:t>
            </a:r>
            <a:r>
              <a:rPr lang="en-GB" dirty="0" err="1"/>
              <a:t>отсечката</a:t>
            </a:r>
            <a:r>
              <a:rPr lang="en-GB" dirty="0"/>
              <a:t> </a:t>
            </a:r>
            <a:r>
              <a:rPr lang="bg-BG" dirty="0"/>
              <a:t>е с краища в точки с координати </a:t>
            </a:r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 y</a:t>
            </a:r>
            <a:r>
              <a:rPr lang="en-GB" baseline="-25000" dirty="0"/>
              <a:t>1</a:t>
            </a:r>
            <a:r>
              <a:rPr lang="en-GB" dirty="0"/>
              <a:t>)</a:t>
            </a:r>
            <a:r>
              <a:rPr lang="bg-BG" dirty="0"/>
              <a:t> и </a:t>
            </a:r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 y</a:t>
            </a:r>
            <a:r>
              <a:rPr lang="en-GB" baseline="-25000" dirty="0"/>
              <a:t>2</a:t>
            </a:r>
            <a:r>
              <a:rPr lang="en-GB" dirty="0"/>
              <a:t>), </a:t>
            </a:r>
            <a:r>
              <a:rPr lang="bg-BG" dirty="0"/>
              <a:t>а</a:t>
            </a:r>
            <a:r>
              <a:rPr lang="en-GB" dirty="0"/>
              <a:t> </a:t>
            </a:r>
            <a:r>
              <a:rPr lang="en-GB" dirty="0" err="1"/>
              <a:t>точката</a:t>
            </a:r>
            <a:r>
              <a:rPr lang="en-GB" dirty="0"/>
              <a:t> </a:t>
            </a:r>
            <a:r>
              <a:rPr lang="bg-BG" dirty="0"/>
              <a:t>е с координати </a:t>
            </a:r>
            <a:r>
              <a:rPr lang="en-GB" dirty="0"/>
              <a:t>(x, y), </a:t>
            </a:r>
            <a:r>
              <a:rPr lang="en-GB" dirty="0" err="1"/>
              <a:t>то</a:t>
            </a:r>
            <a:r>
              <a:rPr lang="en-GB" dirty="0"/>
              <a:t> </a:t>
            </a:r>
            <a:r>
              <a:rPr lang="en-GB" dirty="0" err="1"/>
              <a:t>трябва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проверим</a:t>
            </a:r>
            <a:r>
              <a:rPr lang="en-GB" dirty="0"/>
              <a:t> </a:t>
            </a:r>
            <a:r>
              <a:rPr lang="en-GB" dirty="0" err="1" smtClean="0"/>
              <a:t>дали</a:t>
            </a:r>
            <a:r>
              <a:rPr lang="bg-BG" dirty="0" smtClean="0"/>
              <a:t> са изпълнени неравенствата</a:t>
            </a:r>
            <a:r>
              <a:rPr lang="en-GB" dirty="0" smtClean="0"/>
              <a:t>: </a:t>
            </a:r>
            <a:endParaRPr lang="en-US" dirty="0"/>
          </a:p>
          <a:p>
            <a:pPr marL="0" indent="0" algn="ctr">
              <a:buNone/>
            </a:pPr>
            <a:r>
              <a:rPr lang="en-GB" b="1" dirty="0"/>
              <a:t>min(x</a:t>
            </a:r>
            <a:r>
              <a:rPr lang="en-GB" b="1" baseline="-25000" dirty="0"/>
              <a:t>1</a:t>
            </a:r>
            <a:r>
              <a:rPr lang="en-GB" b="1" dirty="0"/>
              <a:t>,x</a:t>
            </a:r>
            <a:r>
              <a:rPr lang="en-GB" b="1" baseline="-25000" dirty="0"/>
              <a:t>2</a:t>
            </a:r>
            <a:r>
              <a:rPr lang="en-GB" b="1" dirty="0"/>
              <a:t>) ≤ x ≤ max(x</a:t>
            </a:r>
            <a:r>
              <a:rPr lang="en-GB" b="1" baseline="-25000" dirty="0"/>
              <a:t>1</a:t>
            </a:r>
            <a:r>
              <a:rPr lang="en-GB" b="1" dirty="0"/>
              <a:t>,x</a:t>
            </a:r>
            <a:r>
              <a:rPr lang="en-GB" b="1" baseline="-25000" dirty="0"/>
              <a:t>2</a:t>
            </a:r>
            <a:r>
              <a:rPr lang="en-GB" b="1" dirty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en-GB" b="1" dirty="0"/>
              <a:t>min(y</a:t>
            </a:r>
            <a:r>
              <a:rPr lang="en-GB" b="1" baseline="-25000" dirty="0"/>
              <a:t>1</a:t>
            </a:r>
            <a:r>
              <a:rPr lang="en-GB" b="1" dirty="0"/>
              <a:t>,y</a:t>
            </a:r>
            <a:r>
              <a:rPr lang="en-GB" b="1" baseline="-25000" dirty="0"/>
              <a:t>2</a:t>
            </a:r>
            <a:r>
              <a:rPr lang="en-GB" b="1" dirty="0"/>
              <a:t>) ≤ y ≤ max(y</a:t>
            </a:r>
            <a:r>
              <a:rPr lang="en-GB" b="1" baseline="-25000" dirty="0"/>
              <a:t>1</a:t>
            </a:r>
            <a:r>
              <a:rPr lang="en-GB" b="1" dirty="0"/>
              <a:t>,y</a:t>
            </a:r>
            <a:r>
              <a:rPr lang="en-GB" b="1" baseline="-25000" dirty="0"/>
              <a:t>2</a:t>
            </a:r>
            <a:r>
              <a:rPr lang="en-GB" b="1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pPr algn="ctr"/>
            <a:r>
              <a:rPr lang="en-GB" b="1" dirty="0" err="1"/>
              <a:t>Изпъкнала</a:t>
            </a:r>
            <a:r>
              <a:rPr lang="en-GB" b="1" dirty="0"/>
              <a:t> </a:t>
            </a:r>
            <a:r>
              <a:rPr lang="en-GB" b="1" dirty="0" err="1"/>
              <a:t>обвивка</a:t>
            </a:r>
            <a:endParaRPr lang="en-US" dirty="0"/>
          </a:p>
        </p:txBody>
      </p:sp>
      <p:pic>
        <p:nvPicPr>
          <p:cNvPr id="4" name="Picture 3" descr="http://judge.openfmi.net:9080/mediawiki/images/6/63/Hull1.jpg">
            <a:hlinkClick r:id="rId2" tooltip="&quot;изпъкнала обвивка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23" y="1214370"/>
            <a:ext cx="4155047" cy="34864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35073" y="2027177"/>
            <a:ext cx="66036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Изпъкналата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обвивка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GB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точки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е </a:t>
            </a:r>
            <a:r>
              <a:rPr lang="en-GB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единствени</a:t>
            </a:r>
            <a:r>
              <a:rPr lang="bg-BG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</a:t>
            </a:r>
            <a:r>
              <a:rPr lang="en-GB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изпъкнал</a:t>
            </a:r>
            <a:r>
              <a:rPr lang="en-GB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многоъгълник</a:t>
            </a:r>
            <a:r>
              <a:rPr lang="en-GB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</a:t>
            </a:r>
            <a:r>
              <a:rPr lang="en-GB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върхове</a:t>
            </a:r>
            <a:r>
              <a:rPr lang="en-GB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точки</a:t>
            </a:r>
            <a:r>
              <a:rPr lang="en-GB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GB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който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съдържа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всички </a:t>
            </a:r>
            <a:r>
              <a:rPr lang="bg-BG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тички</a:t>
            </a:r>
            <a:r>
              <a:rPr lang="bg-BG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 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26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0"/>
            <a:ext cx="10920211" cy="1325563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лгоритъм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Graham scan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намиране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изпъкнала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обвивка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многоъгълник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0788" y="1325563"/>
            <a:ext cx="6588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началото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алгоритъма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 е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празен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8" y="662781"/>
            <a:ext cx="3294842" cy="329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0" y="3730466"/>
            <a:ext cx="2928332" cy="29283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361" y="1787228"/>
            <a:ext cx="7959143" cy="464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Намираме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най-долан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ляво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разположена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множеството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означим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Р.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сигурност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принадлежи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изпъкналата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обвивка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Сортираме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останалите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големината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ъгъла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сключва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минаваща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съответната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точката 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 с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абцисата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този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чин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наредената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последователност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сортираните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образуват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многоъгълник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видими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Добавяме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стека 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 и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първата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сортираната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едователност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сигурност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влизат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изпъкналата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обвивка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558" y="6431641"/>
            <a:ext cx="66117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Червените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линии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показват</a:t>
            </a:r>
            <a:r>
              <a:rPr lang="bg-BG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че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вадим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точка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стека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2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 smtClean="0"/>
              <a:t>4. </a:t>
            </a:r>
            <a:r>
              <a:rPr lang="en-GB" dirty="0" err="1" smtClean="0"/>
              <a:t>Обхождаме</a:t>
            </a:r>
            <a:r>
              <a:rPr lang="en-GB" dirty="0" smtClean="0"/>
              <a:t> </a:t>
            </a:r>
            <a:r>
              <a:rPr lang="en-GB" dirty="0" err="1"/>
              <a:t>последователно</a:t>
            </a:r>
            <a:r>
              <a:rPr lang="en-GB" dirty="0"/>
              <a:t> </a:t>
            </a:r>
            <a:r>
              <a:rPr lang="en-GB" dirty="0" err="1"/>
              <a:t>вси</a:t>
            </a:r>
            <a:r>
              <a:rPr lang="bg-BG" dirty="0"/>
              <a:t>ч</a:t>
            </a:r>
            <a:r>
              <a:rPr lang="en-GB" dirty="0" err="1"/>
              <a:t>ки</a:t>
            </a:r>
            <a:r>
              <a:rPr lang="en-GB" dirty="0"/>
              <a:t> </a:t>
            </a:r>
            <a:r>
              <a:rPr lang="en-GB" dirty="0" err="1"/>
              <a:t>точки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сортираната</a:t>
            </a:r>
            <a:r>
              <a:rPr lang="en-GB" dirty="0"/>
              <a:t> </a:t>
            </a:r>
            <a:r>
              <a:rPr lang="en-GB" dirty="0" err="1"/>
              <a:t>последователност</a:t>
            </a:r>
            <a:r>
              <a:rPr lang="en-GB" dirty="0"/>
              <a:t> (</a:t>
            </a:r>
            <a:r>
              <a:rPr lang="en-GB" dirty="0" err="1"/>
              <a:t>без</a:t>
            </a:r>
            <a:r>
              <a:rPr lang="en-GB" dirty="0"/>
              <a:t> </a:t>
            </a:r>
            <a:r>
              <a:rPr lang="en-GB" dirty="0" err="1"/>
              <a:t>първата</a:t>
            </a:r>
            <a:r>
              <a:rPr lang="bg-BG" dirty="0"/>
              <a:t>,</a:t>
            </a:r>
            <a:r>
              <a:rPr lang="en-GB" dirty="0"/>
              <a:t> </a:t>
            </a:r>
            <a:r>
              <a:rPr lang="en-GB" dirty="0" err="1"/>
              <a:t>защото</a:t>
            </a:r>
            <a:r>
              <a:rPr lang="en-GB" dirty="0"/>
              <a:t> </a:t>
            </a:r>
            <a:r>
              <a:rPr lang="en-GB" dirty="0" err="1"/>
              <a:t>вече</a:t>
            </a:r>
            <a:r>
              <a:rPr lang="en-GB" dirty="0"/>
              <a:t> е в </a:t>
            </a:r>
            <a:r>
              <a:rPr lang="en-GB" dirty="0" err="1"/>
              <a:t>стека</a:t>
            </a:r>
            <a:r>
              <a:rPr lang="en-GB" dirty="0"/>
              <a:t>) и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вс</a:t>
            </a:r>
            <a:r>
              <a:rPr lang="bg-BG" dirty="0"/>
              <a:t>я</a:t>
            </a:r>
            <a:r>
              <a:rPr lang="en-GB" dirty="0" err="1"/>
              <a:t>ка</a:t>
            </a:r>
            <a:r>
              <a:rPr lang="en-GB" dirty="0"/>
              <a:t> </a:t>
            </a:r>
            <a:r>
              <a:rPr lang="bg-BG" dirty="0"/>
              <a:t>п</a:t>
            </a:r>
            <a:r>
              <a:rPr lang="en-GB" dirty="0" err="1"/>
              <a:t>овтаряме</a:t>
            </a:r>
            <a:r>
              <a:rPr lang="en-GB" dirty="0"/>
              <a:t> </a:t>
            </a:r>
            <a:r>
              <a:rPr lang="en-GB" dirty="0" err="1"/>
              <a:t>следното</a:t>
            </a:r>
            <a:r>
              <a:rPr lang="en-GB" dirty="0"/>
              <a:t>: </a:t>
            </a:r>
            <a:endParaRPr lang="en-US" sz="2400" dirty="0"/>
          </a:p>
          <a:p>
            <a:pPr lvl="1"/>
            <a:r>
              <a:rPr lang="en-GB" dirty="0" err="1"/>
              <a:t>Нека</a:t>
            </a:r>
            <a:r>
              <a:rPr lang="en-GB" dirty="0"/>
              <a:t> С е </a:t>
            </a:r>
            <a:r>
              <a:rPr lang="en-GB" dirty="0" err="1"/>
              <a:t>точката</a:t>
            </a:r>
            <a:r>
              <a:rPr lang="bg-BG" dirty="0"/>
              <a:t>,</a:t>
            </a:r>
            <a:r>
              <a:rPr lang="en-GB" dirty="0"/>
              <a:t> </a:t>
            </a:r>
            <a:r>
              <a:rPr lang="en-GB" dirty="0" err="1"/>
              <a:t>ко</a:t>
            </a:r>
            <a:r>
              <a:rPr lang="bg-BG" dirty="0"/>
              <a:t>я</a:t>
            </a:r>
            <a:r>
              <a:rPr lang="en-GB" dirty="0" err="1"/>
              <a:t>то</a:t>
            </a:r>
            <a:r>
              <a:rPr lang="en-GB" dirty="0"/>
              <a:t> </a:t>
            </a:r>
            <a:r>
              <a:rPr lang="en-GB" dirty="0" err="1"/>
              <a:t>обхождаме</a:t>
            </a:r>
            <a:r>
              <a:rPr lang="en-GB" dirty="0"/>
              <a:t>, В е </a:t>
            </a:r>
            <a:r>
              <a:rPr lang="en-GB" dirty="0" err="1"/>
              <a:t>точката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върха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стека</a:t>
            </a:r>
            <a:r>
              <a:rPr lang="en-GB" dirty="0"/>
              <a:t>, а </a:t>
            </a:r>
            <a:r>
              <a:rPr lang="en-GB" dirty="0" err="1"/>
              <a:t>А</a:t>
            </a:r>
            <a:r>
              <a:rPr lang="en-GB" dirty="0"/>
              <a:t> е </a:t>
            </a:r>
            <a:r>
              <a:rPr lang="en-GB" dirty="0" err="1"/>
              <a:t>точката</a:t>
            </a:r>
            <a:r>
              <a:rPr lang="en-GB" dirty="0"/>
              <a:t> "</a:t>
            </a:r>
            <a:r>
              <a:rPr lang="en-GB" dirty="0" err="1"/>
              <a:t>под</a:t>
            </a:r>
            <a:r>
              <a:rPr lang="en-GB" dirty="0"/>
              <a:t>" </a:t>
            </a:r>
            <a:r>
              <a:rPr lang="en-GB" dirty="0" err="1"/>
              <a:t>върха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стека</a:t>
            </a:r>
            <a:r>
              <a:rPr lang="en-GB" dirty="0"/>
              <a:t>. </a:t>
            </a:r>
            <a:endParaRPr lang="en-US" sz="2000" dirty="0"/>
          </a:p>
          <a:p>
            <a:pPr lvl="1"/>
            <a:r>
              <a:rPr lang="en-GB" dirty="0" err="1"/>
              <a:t>Ако</a:t>
            </a:r>
            <a:r>
              <a:rPr lang="en-GB" dirty="0"/>
              <a:t> </a:t>
            </a:r>
            <a:r>
              <a:rPr lang="en-GB" dirty="0" err="1"/>
              <a:t>ъгълът</a:t>
            </a:r>
            <a:r>
              <a:rPr lang="en-GB" dirty="0"/>
              <a:t> АВС е </a:t>
            </a:r>
            <a:r>
              <a:rPr lang="en-GB" dirty="0" err="1"/>
              <a:t>по-малък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180 (в </a:t>
            </a:r>
            <a:r>
              <a:rPr lang="en-GB" dirty="0" err="1"/>
              <a:t>положителна</a:t>
            </a:r>
            <a:r>
              <a:rPr lang="en-GB" dirty="0"/>
              <a:t> </a:t>
            </a:r>
            <a:r>
              <a:rPr lang="en-GB" dirty="0" err="1"/>
              <a:t>посока</a:t>
            </a:r>
            <a:r>
              <a:rPr lang="en-GB" dirty="0"/>
              <a:t>) </a:t>
            </a:r>
            <a:r>
              <a:rPr lang="en-GB" dirty="0" err="1"/>
              <a:t>вадим</a:t>
            </a:r>
            <a:r>
              <a:rPr lang="en-GB" dirty="0"/>
              <a:t> В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стека</a:t>
            </a:r>
            <a:r>
              <a:rPr lang="en-GB" dirty="0"/>
              <a:t> и </a:t>
            </a:r>
            <a:r>
              <a:rPr lang="en-GB" dirty="0" err="1"/>
              <a:t>отиваме</a:t>
            </a:r>
            <a:r>
              <a:rPr lang="en-GB" dirty="0"/>
              <a:t> </a:t>
            </a:r>
            <a:r>
              <a:rPr lang="en-GB" dirty="0" err="1"/>
              <a:t>към</a:t>
            </a:r>
            <a:r>
              <a:rPr lang="en-GB" dirty="0"/>
              <a:t> 4.1</a:t>
            </a:r>
            <a:r>
              <a:rPr lang="bg-BG" dirty="0"/>
              <a:t>,</a:t>
            </a:r>
            <a:r>
              <a:rPr lang="en-GB" dirty="0"/>
              <a:t> в </a:t>
            </a:r>
            <a:r>
              <a:rPr lang="en-GB" dirty="0" err="1"/>
              <a:t>противен</a:t>
            </a:r>
            <a:r>
              <a:rPr lang="en-GB" dirty="0"/>
              <a:t> </a:t>
            </a:r>
            <a:r>
              <a:rPr lang="en-GB" dirty="0" err="1"/>
              <a:t>случай</a:t>
            </a:r>
            <a:r>
              <a:rPr lang="en-GB" dirty="0"/>
              <a:t> </a:t>
            </a:r>
            <a:r>
              <a:rPr lang="en-GB" dirty="0" err="1"/>
              <a:t>добавяме</a:t>
            </a:r>
            <a:r>
              <a:rPr lang="en-GB" dirty="0"/>
              <a:t> С в </a:t>
            </a:r>
            <a:r>
              <a:rPr lang="en-GB" dirty="0" err="1"/>
              <a:t>стека</a:t>
            </a:r>
            <a:r>
              <a:rPr lang="en-GB" dirty="0"/>
              <a:t> и </a:t>
            </a:r>
            <a:r>
              <a:rPr lang="en-GB" dirty="0" err="1"/>
              <a:t>преминаваме</a:t>
            </a:r>
            <a:r>
              <a:rPr lang="en-GB" dirty="0"/>
              <a:t> </a:t>
            </a:r>
            <a:r>
              <a:rPr lang="en-GB" dirty="0" err="1"/>
              <a:t>към</a:t>
            </a:r>
            <a:r>
              <a:rPr lang="en-GB" dirty="0"/>
              <a:t> </a:t>
            </a:r>
            <a:r>
              <a:rPr lang="en-GB" dirty="0" err="1"/>
              <a:t>следващата</a:t>
            </a:r>
            <a:r>
              <a:rPr lang="en-GB" dirty="0"/>
              <a:t> </a:t>
            </a:r>
            <a:r>
              <a:rPr lang="en-GB" dirty="0" err="1"/>
              <a:t>точка</a:t>
            </a:r>
            <a:r>
              <a:rPr lang="en-GB" dirty="0"/>
              <a:t>. </a:t>
            </a:r>
            <a:endParaRPr lang="en-US" sz="2000" dirty="0"/>
          </a:p>
          <a:p>
            <a:pPr marL="0" lvl="0" indent="0">
              <a:buNone/>
            </a:pPr>
            <a:r>
              <a:rPr lang="en-GB" dirty="0" smtClean="0"/>
              <a:t>5. В </a:t>
            </a:r>
            <a:r>
              <a:rPr lang="en-GB" dirty="0" err="1"/>
              <a:t>стека</a:t>
            </a:r>
            <a:r>
              <a:rPr lang="en-GB" dirty="0"/>
              <a:t> Т </a:t>
            </a:r>
            <a:r>
              <a:rPr lang="en-GB" dirty="0" err="1"/>
              <a:t>вече</a:t>
            </a:r>
            <a:r>
              <a:rPr lang="en-GB" dirty="0"/>
              <a:t> </a:t>
            </a:r>
            <a:r>
              <a:rPr lang="en-GB" dirty="0" err="1"/>
              <a:t>имаме</a:t>
            </a:r>
            <a:r>
              <a:rPr lang="en-GB" dirty="0"/>
              <a:t> </a:t>
            </a:r>
            <a:r>
              <a:rPr lang="en-GB" dirty="0" err="1"/>
              <a:t>изпъкнала</a:t>
            </a:r>
            <a:r>
              <a:rPr lang="en-GB" dirty="0"/>
              <a:t> </a:t>
            </a:r>
            <a:r>
              <a:rPr lang="en-GB" dirty="0" err="1"/>
              <a:t>обвивка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множеството</a:t>
            </a:r>
            <a:r>
              <a:rPr lang="en-GB" dirty="0"/>
              <a:t>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b="1" dirty="0"/>
              <a:t>Алгоритъм на</a:t>
            </a:r>
            <a:r>
              <a:rPr lang="bg-BG" dirty="0"/>
              <a:t> </a:t>
            </a:r>
            <a:r>
              <a:rPr lang="en-US" b="1" dirty="0"/>
              <a:t>Andrew </a:t>
            </a:r>
            <a:r>
              <a:rPr lang="en-US" b="1" dirty="0" err="1"/>
              <a:t>за</a:t>
            </a:r>
            <a:r>
              <a:rPr lang="en-US" b="1" dirty="0"/>
              <a:t> </a:t>
            </a:r>
            <a:r>
              <a:rPr lang="en-US" b="1" dirty="0" err="1"/>
              <a:t>намиране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изпъкнала</a:t>
            </a:r>
            <a:r>
              <a:rPr lang="en-US" b="1" dirty="0"/>
              <a:t> </a:t>
            </a:r>
            <a:r>
              <a:rPr lang="en-US" b="1" dirty="0" err="1"/>
              <a:t>обвивка</a:t>
            </a:r>
            <a:r>
              <a:rPr lang="en-US" b="1" dirty="0"/>
              <a:t> </a:t>
            </a:r>
            <a:r>
              <a:rPr lang="bg-BG" b="1" dirty="0"/>
              <a:t>на множество от точки в </a:t>
            </a:r>
            <a:r>
              <a:rPr lang="bg-BG" b="1" dirty="0" smtClean="0"/>
              <a:t>равнината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4606" cy="4351338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Точките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 да се сортират в нарастващ ред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координатите им, ако те са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свързани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 по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координатите им.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Построяваме горна и долна изпъкнала обвивки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Горна изпъкнала обвивка се нарича част от </a:t>
            </a: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цялата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изпъкнала обвивка, в която всички точки се виждат отгоре. Тя се движи от най-дясната си точка до най-лявата в посока обратна на часовниковата стрелка. Долната изпъкнала обвивка е останалата част от изпъкналата обвивка.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Алгоритъмът, зададен като </a:t>
            </a:r>
            <a:r>
              <a:rPr lang="bg-B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 log 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3689" y="1433111"/>
            <a:ext cx="11496541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 точки в равнината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Сортиране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точките от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координатите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когато са свързани - по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y-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координатите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Инициализираме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празни списъка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тях ще записваме върховете, които образуват горната и долна изпъкнала обвивка.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2, ..., n: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докато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съдържа поне 2 точки и наредената тройка от последните 2 точки с точка 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 обратна на часовниковата стрелка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изтрий последната точка от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добави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P[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към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790"/>
            <a:ext cx="10515600" cy="79397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Алгоритъмът, зададен като </a:t>
            </a:r>
            <a:r>
              <a:rPr lang="bg-B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3690" y="1008108"/>
            <a:ext cx="11204620" cy="559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n, n-1, ..., 1: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докато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съдържа поне 2 точки и наредената тройка от последните 2 точки с точка 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 обратна на часовниковата стрелка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изтрий последната точка от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добави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P[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към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Изтрий последната точка от всеки списък (тя е първа от другия. Свържи 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 да получиш изпъкналата обвивка на 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Точките в резултата ще се изведат в посока, обратна на часовниковата стрелка.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1133342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 smtClean="0"/>
              <a:t>Вектори</a:t>
            </a:r>
            <a:r>
              <a:rPr lang="en-GB" b="1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5169" y="1143045"/>
                <a:ext cx="11074758" cy="4351338"/>
              </a:xfrm>
            </p:spPr>
            <p:txBody>
              <a:bodyPr/>
              <a:lstStyle/>
              <a:p>
                <a:r>
                  <a:rPr lang="bg-BG" b="1" dirty="0" smtClean="0"/>
                  <a:t>Дължина на вектор</a:t>
                </a:r>
              </a:p>
              <a:p>
                <a:pPr marL="0" indent="0">
                  <a:buNone/>
                </a:pPr>
                <a:r>
                  <a:rPr lang="bg-BG" dirty="0" smtClean="0"/>
                  <a:t>Ако ни е даден </a:t>
                </a:r>
                <a:r>
                  <a:rPr lang="en-GB" dirty="0" err="1" smtClean="0"/>
                  <a:t>вектор</a:t>
                </a:r>
                <a:r>
                  <a:rPr lang="en-GB" dirty="0" smtClean="0"/>
                  <a:t> </a:t>
                </a:r>
                <a:r>
                  <a:rPr lang="en-GB" dirty="0"/>
                  <a:t>(</a:t>
                </a:r>
                <a:r>
                  <a:rPr lang="en-GB" dirty="0" err="1"/>
                  <a:t>x,y</a:t>
                </a:r>
                <a:r>
                  <a:rPr lang="en-GB" dirty="0" smtClean="0"/>
                  <a:t>)</a:t>
                </a:r>
                <a:r>
                  <a:rPr lang="bg-BG" dirty="0" smtClean="0"/>
                  <a:t>,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дължината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му</a:t>
                </a:r>
                <a:r>
                  <a:rPr lang="bg-BG" dirty="0" smtClean="0"/>
                  <a:t> е</a:t>
                </a:r>
                <a:r>
                  <a:rPr lang="en-GB" dirty="0" smtClean="0"/>
                  <a:t>: </a:t>
                </a:r>
                <a:endParaRPr lang="bg-BG" dirty="0" smtClean="0"/>
              </a:p>
              <a:p>
                <a:pPr marL="0" indent="0" algn="ctr">
                  <a:buNone/>
                </a:pPr>
                <a:r>
                  <a:rPr lang="en-GB" b="1" dirty="0" smtClean="0"/>
                  <a:t>|(</a:t>
                </a:r>
                <a:r>
                  <a:rPr lang="en-GB" b="1" dirty="0" err="1"/>
                  <a:t>x,y</a:t>
                </a:r>
                <a:r>
                  <a:rPr lang="en-GB" b="1" dirty="0"/>
                  <a:t>)|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  <a:p>
                <a:r>
                  <a:rPr lang="bg-BG" b="1" dirty="0" smtClean="0"/>
                  <a:t>Събиране (изваждане) на вектори</a:t>
                </a:r>
              </a:p>
              <a:p>
                <a:pPr marL="0" indent="0">
                  <a:buNone/>
                </a:pPr>
                <a:r>
                  <a:rPr lang="bg-BG" dirty="0" smtClean="0"/>
                  <a:t>Ако са ни дадени два </a:t>
                </a:r>
                <a:r>
                  <a:rPr lang="en-GB" dirty="0" err="1" smtClean="0"/>
                  <a:t>вектор</a:t>
                </a:r>
                <a:r>
                  <a:rPr lang="bg-BG" dirty="0" smtClean="0"/>
                  <a:t>а</a:t>
                </a:r>
                <a:r>
                  <a:rPr lang="en-GB" dirty="0" smtClean="0"/>
                  <a:t> (x</a:t>
                </a:r>
                <a:r>
                  <a:rPr lang="bg-BG" dirty="0" smtClean="0"/>
                  <a:t>1</a:t>
                </a:r>
                <a:r>
                  <a:rPr lang="en-GB" dirty="0" smtClean="0"/>
                  <a:t>,y</a:t>
                </a:r>
                <a:r>
                  <a:rPr lang="bg-BG" dirty="0" smtClean="0"/>
                  <a:t>1</a:t>
                </a:r>
                <a:r>
                  <a:rPr lang="en-GB" dirty="0" smtClean="0"/>
                  <a:t>)</a:t>
                </a:r>
                <a:r>
                  <a:rPr lang="bg-BG" dirty="0" smtClean="0"/>
                  <a:t> и (</a:t>
                </a:r>
                <a:r>
                  <a:rPr lang="en-GB" dirty="0" smtClean="0"/>
                  <a:t>x</a:t>
                </a:r>
                <a:r>
                  <a:rPr lang="bg-BG" dirty="0" smtClean="0"/>
                  <a:t>2</a:t>
                </a:r>
                <a:r>
                  <a:rPr lang="en-GB" dirty="0" smtClean="0"/>
                  <a:t>,y</a:t>
                </a:r>
                <a:r>
                  <a:rPr lang="bg-BG" dirty="0" smtClean="0"/>
                  <a:t>2</a:t>
                </a:r>
                <a:r>
                  <a:rPr lang="en-GB" dirty="0" smtClean="0"/>
                  <a:t>)</a:t>
                </a:r>
                <a:r>
                  <a:rPr lang="bg-BG" dirty="0" smtClean="0"/>
                  <a:t>, сумата (разликата) им е: </a:t>
                </a:r>
              </a:p>
              <a:p>
                <a:pPr marL="0" indent="0" algn="ctr">
                  <a:buNone/>
                </a:pPr>
                <a:r>
                  <a:rPr lang="en-GB" b="1" dirty="0" smtClean="0"/>
                  <a:t>(</a:t>
                </a:r>
                <a:r>
                  <a:rPr lang="en-GB" b="1" dirty="0"/>
                  <a:t>x1, y1) </a:t>
                </a:r>
                <a:r>
                  <a:rPr lang="en-GB" b="1" dirty="0" smtClean="0"/>
                  <a:t>+</a:t>
                </a:r>
                <a:r>
                  <a:rPr lang="bg-BG" b="1" dirty="0" smtClean="0"/>
                  <a:t>/-</a:t>
                </a:r>
                <a:r>
                  <a:rPr lang="en-GB" b="1" dirty="0" smtClean="0"/>
                  <a:t> </a:t>
                </a:r>
                <a:r>
                  <a:rPr lang="en-GB" b="1" dirty="0"/>
                  <a:t>(x2, y2) = (x1 </a:t>
                </a:r>
                <a:r>
                  <a:rPr lang="en-GB" b="1" dirty="0" smtClean="0"/>
                  <a:t>+</a:t>
                </a:r>
                <a:r>
                  <a:rPr lang="bg-BG" b="1" dirty="0" smtClean="0"/>
                  <a:t>/-</a:t>
                </a:r>
                <a:r>
                  <a:rPr lang="en-GB" b="1" dirty="0" smtClean="0"/>
                  <a:t> </a:t>
                </a:r>
                <a:r>
                  <a:rPr lang="en-GB" b="1" dirty="0"/>
                  <a:t>x2, y1 </a:t>
                </a:r>
                <a:r>
                  <a:rPr lang="en-GB" b="1" dirty="0" smtClean="0"/>
                  <a:t>+</a:t>
                </a:r>
                <a:r>
                  <a:rPr lang="bg-BG" b="1" dirty="0" smtClean="0"/>
                  <a:t>/-</a:t>
                </a:r>
                <a:r>
                  <a:rPr lang="en-GB" b="1" dirty="0" smtClean="0"/>
                  <a:t> </a:t>
                </a:r>
                <a:r>
                  <a:rPr lang="en-GB" b="1" dirty="0"/>
                  <a:t>y2) </a:t>
                </a:r>
                <a:endParaRPr lang="en-US" b="1" dirty="0"/>
              </a:p>
              <a:p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169" y="1143045"/>
                <a:ext cx="11074758" cy="4351338"/>
              </a:xfrm>
              <a:blipFill rotWithShape="0">
                <a:blip r:embed="rId2"/>
                <a:stretch>
                  <a:fillRect l="-1156" t="-2384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8448541" y="1906073"/>
            <a:ext cx="1545465" cy="824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0038651">
            <a:off x="9123240" y="2241348"/>
            <a:ext cx="6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ysClr val="windowText" lastClr="000000"/>
                </a:solidFill>
              </a:rPr>
              <a:t>(</a:t>
            </a:r>
            <a:r>
              <a:rPr lang="en-US" dirty="0" err="1" smtClean="0">
                <a:solidFill>
                  <a:sysClr val="windowText" lastClr="000000"/>
                </a:solidFill>
              </a:rPr>
              <a:t>x,y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06852" y="5082259"/>
            <a:ext cx="1841678" cy="610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61387" y="5082259"/>
            <a:ext cx="1545465" cy="824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61387" y="5692462"/>
            <a:ext cx="3348507" cy="214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038651">
            <a:off x="3663764" y="5058940"/>
            <a:ext cx="9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ysClr val="windowText" lastClr="000000"/>
                </a:solidFill>
              </a:rPr>
              <a:t>(</a:t>
            </a:r>
            <a:r>
              <a:rPr lang="en-US" dirty="0" smtClean="0">
                <a:solidFill>
                  <a:sysClr val="windowText" lastClr="000000"/>
                </a:solidFill>
              </a:rPr>
              <a:t>x1,y1)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083027">
            <a:off x="5201831" y="4969593"/>
            <a:ext cx="9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ysClr val="windowText" lastClr="000000"/>
                </a:solidFill>
              </a:rPr>
              <a:t>(</a:t>
            </a:r>
            <a:r>
              <a:rPr lang="en-US" dirty="0" smtClean="0">
                <a:solidFill>
                  <a:sysClr val="windowText" lastClr="000000"/>
                </a:solidFill>
              </a:rPr>
              <a:t>x2,y2)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386834">
            <a:off x="4461568" y="586364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(x1 + x2, y1 + y2)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003" y="308283"/>
            <a:ext cx="1143643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Implementation of Andrew's monotone chain 2D convex hull algorithm.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Asymptotic complexity: O(n log n).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&lt;algorithm&gt;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coordinate type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coord2_t;  // must be big enough to hold 2*max(|coordinate|)^2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bool operator &lt;(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Point &amp;p)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|| (x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y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213" y="124346"/>
            <a:ext cx="1189578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Връща положителна стойност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ако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OAB 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 обратно </a:t>
            </a:r>
            <a:r>
              <a:rPr lang="bg-B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на 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часовниковата стрелка, отрицателна стойност по </a:t>
            </a:r>
            <a:r>
              <a:rPr lang="bg-B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посока на 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часовниковата стрелка, и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ако точките са </a:t>
            </a:r>
            <a:r>
              <a:rPr lang="bg-BG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колинеарни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coord2_t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cross(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Point &amp;O,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Point &amp;A,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Point &amp;B)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list of points on the convex hull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counter-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clockwise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Note: the last point in the returned list is the same as 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 one.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convex_hull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(vector&lt;Point&gt;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k =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1) return P;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vector&lt;Point&gt; H(2*n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213" y="124346"/>
            <a:ext cx="117584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 Sort points lexicographically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sort(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 Build lower hull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&gt;= 2 &amp;&amp; cross(H[k-2], H[k-1], P[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&lt;= 0) k--;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H[k++] = P[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 Build upper hull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n-2, t = k+1;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&gt;= t &amp;&amp; cross(H[k-2], H[k-1], P[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&lt;= 0) k--;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H[k++] = P[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H.resize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(k-1);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H;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1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9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err="1"/>
              <a:t>Пресичане</a:t>
            </a:r>
            <a:r>
              <a:rPr lang="en-GB" b="1" dirty="0"/>
              <a:t> </a:t>
            </a:r>
            <a:r>
              <a:rPr lang="en-GB" b="1" dirty="0" err="1"/>
              <a:t>на</a:t>
            </a:r>
            <a:r>
              <a:rPr lang="en-GB" b="1" dirty="0"/>
              <a:t> </a:t>
            </a:r>
            <a:r>
              <a:rPr lang="en-GB" b="1" dirty="0" err="1"/>
              <a:t>две</a:t>
            </a:r>
            <a:r>
              <a:rPr lang="en-GB" b="1" dirty="0"/>
              <a:t> </a:t>
            </a:r>
            <a:r>
              <a:rPr lang="en-GB" b="1" dirty="0" err="1"/>
              <a:t>прави</a:t>
            </a:r>
            <a:r>
              <a:rPr lang="en-GB" b="1" dirty="0"/>
              <a:t> (</a:t>
            </a:r>
            <a:r>
              <a:rPr lang="en-GB" b="1" dirty="0" err="1"/>
              <a:t>отсечки</a:t>
            </a:r>
            <a:r>
              <a:rPr lang="en-GB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027134"/>
            <a:ext cx="1102324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bg-B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бщо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By + C =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правата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зададена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налага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пресметнем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стойностите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коефициентите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А, В и С. 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става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точките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(x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y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дадени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винаги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начин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представим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общото им уравнение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611746"/>
            <a:ext cx="10791423" cy="577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За да намерим </a:t>
            </a:r>
            <a:r>
              <a:rPr lang="ru-RU" sz="3000" dirty="0" smtClean="0"/>
              <a:t>координатите </a:t>
            </a:r>
            <a:r>
              <a:rPr lang="ru-RU" sz="3000" dirty="0"/>
              <a:t>на най-високата точка на купа от варели, е необходимо да пресметнем последователно центровете на дъната на варелите във всички последователни слоеве и </a:t>
            </a:r>
            <a:r>
              <a:rPr lang="ru-RU" sz="3000" b="1" dirty="0"/>
              <a:t>към y координатата на центъра на окръжността, която представя дъното на най-горния варел, да прибавим дължината на радиуса. x координатата има същата стойност.</a:t>
            </a:r>
          </a:p>
          <a:p>
            <a:pPr marL="0" indent="0">
              <a:buNone/>
            </a:pPr>
            <a:r>
              <a:rPr lang="ru-RU" sz="3000" dirty="0"/>
              <a:t>Лесно се съобразява, че колкото варела имаме на дъното на контейнера, толкова реда ще има в контейнера.</a:t>
            </a:r>
          </a:p>
          <a:p>
            <a:pPr marL="0" indent="0">
              <a:buNone/>
            </a:pPr>
            <a:r>
              <a:rPr lang="ru-RU" sz="3000" dirty="0"/>
              <a:t>За да пресметнем координатите на центъра на j-та окръжност от k-ти слой, разглеждаме триъгълника, който се образува от </a:t>
            </a:r>
            <a:r>
              <a:rPr lang="ru-RU" sz="3000" b="1" dirty="0"/>
              <a:t>центровете на j-та и j+1-та окръжности от k-1-ви слой и центъра на тази окръжност. </a:t>
            </a:r>
            <a:r>
              <a:rPr lang="ru-RU" sz="3000" dirty="0"/>
              <a:t>Този триъгълник е равнобедрен с бедро равно на два пъти зададения радиус на дъното на </a:t>
            </a:r>
            <a:r>
              <a:rPr lang="ru-RU" sz="3000" dirty="0" smtClean="0"/>
              <a:t>варелите.</a:t>
            </a:r>
            <a:endParaRPr lang="ru-RU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4945487" y="150081"/>
            <a:ext cx="271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С1. ВАРЕЛИ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3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46" y="176144"/>
            <a:ext cx="6986954" cy="47307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Точка </a:t>
            </a:r>
            <a:r>
              <a:rPr lang="ru-RU" dirty="0"/>
              <a:t>S е среда на O1O2. Да означим координатите на центровете O1(x1,y1) и O2(x2,y2). Тогава координатите на S са: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Sx=1/2</a:t>
            </a:r>
            <a:r>
              <a:rPr lang="ru-RU" b="1" dirty="0"/>
              <a:t>*(x1+x2), Sy=1/2*(y1+y2).</a:t>
            </a:r>
          </a:p>
          <a:p>
            <a:pPr marL="0" indent="0">
              <a:buNone/>
            </a:pPr>
            <a:r>
              <a:rPr lang="ru-RU" b="1" dirty="0"/>
              <a:t>vx=1/2*(x2-x1), vy=1/2*(y2-y1</a:t>
            </a:r>
            <a:r>
              <a:rPr lang="ru-RU" b="1" dirty="0" smtClean="0"/>
              <a:t>).</a:t>
            </a:r>
          </a:p>
          <a:p>
            <a:pPr marL="0" indent="0">
              <a:buNone/>
            </a:pPr>
            <a:endParaRPr lang="ru-RU" sz="1300" dirty="0"/>
          </a:p>
          <a:p>
            <a:pPr marL="0" indent="0">
              <a:buNone/>
            </a:pPr>
            <a:r>
              <a:rPr lang="ru-RU" dirty="0"/>
              <a:t>от триъгълник O1SM: SM=vy/2, O1M=vx/2, O1S=(SM2+O1M2)1/2</a:t>
            </a:r>
          </a:p>
          <a:p>
            <a:pPr marL="0" indent="0">
              <a:buNone/>
            </a:pPr>
            <a:endParaRPr lang="ru-RU" sz="1300" dirty="0" smtClean="0"/>
          </a:p>
          <a:p>
            <a:pPr marL="0" indent="0">
              <a:buNone/>
            </a:pPr>
            <a:r>
              <a:rPr lang="ru-RU" dirty="0" smtClean="0"/>
              <a:t>от </a:t>
            </a:r>
            <a:r>
              <a:rPr lang="ru-RU" dirty="0"/>
              <a:t>триъгълник O1SO3: SO3==(4*r2-O1S2)1/2</a:t>
            </a:r>
          </a:p>
          <a:p>
            <a:pPr marL="0" indent="0">
              <a:buNone/>
            </a:pPr>
            <a:r>
              <a:rPr lang="ru-RU" dirty="0"/>
              <a:t>Ако означим ъгъл MO1S, който е равен на ъгъл SNO3 с α (триъгълник O1MS е подобен на триъгълник SNO3), тогава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px</a:t>
            </a:r>
            <a:r>
              <a:rPr lang="ru-RU" b="1" dirty="0"/>
              <a:t>=-sin(α), a py=cos(α</a:t>
            </a:r>
            <a:r>
              <a:rPr lang="ru-RU" b="1" dirty="0" smtClean="0"/>
              <a:t>).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8" y="407963"/>
            <a:ext cx="4709042" cy="37463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8578" y="4906852"/>
            <a:ext cx="116959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 триъгълник SNO3 пресмятаме дължините на страните му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Вече </a:t>
            </a:r>
            <a:r>
              <a:rPr lang="ru-RU" sz="3200" dirty="0"/>
              <a:t>можем да пресметнем координатите на центъра на третата окръжност O(x3,y3</a:t>
            </a:r>
            <a:r>
              <a:rPr lang="ru-RU" sz="3200" dirty="0" smtClean="0"/>
              <a:t>):  </a:t>
            </a:r>
            <a:r>
              <a:rPr lang="ru-RU" sz="3200" b="1" dirty="0" smtClean="0"/>
              <a:t>x3</a:t>
            </a:r>
            <a:r>
              <a:rPr lang="ru-RU" sz="3200" b="1" dirty="0"/>
              <a:t>= Sx+SN, и y3= Sy+NO3</a:t>
            </a:r>
          </a:p>
        </p:txBody>
      </p:sp>
    </p:spTree>
    <p:extLst>
      <p:ext uri="{BB962C8B-B14F-4D97-AF65-F5344CB8AC3E}">
        <p14:creationId xmlns:p14="http://schemas.microsoft.com/office/powerpoint/2010/main" val="2398407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 smtClean="0"/>
              <a:t>Задача С2. Многоъгълник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907332" cy="4786045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Лицето на многоъгълника се получава чрез добавяне или изваждане на лицата на правоъгълниците, образувани от вертикалните страни и оста </a:t>
            </a:r>
            <a:r>
              <a:rPr lang="en-GB" i="1" dirty="0"/>
              <a:t>Oy</a:t>
            </a:r>
            <a:r>
              <a:rPr lang="bg-BG" dirty="0"/>
              <a:t>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Лицето </a:t>
            </a:r>
            <a:r>
              <a:rPr lang="bg-BG" dirty="0"/>
              <a:t>на един правоъгълник се </a:t>
            </a:r>
            <a:r>
              <a:rPr lang="bg-BG" b="1" dirty="0"/>
              <a:t>добавя</a:t>
            </a:r>
            <a:r>
              <a:rPr lang="bg-BG" dirty="0"/>
              <a:t> към лицето на многоъгълника, ако хоризонтална права, преминаваща през точка </a:t>
            </a:r>
            <a:r>
              <a:rPr lang="bg-BG" b="1" i="1" dirty="0"/>
              <a:t>(x+0.5, y+0.5),</a:t>
            </a:r>
            <a:r>
              <a:rPr lang="bg-BG" b="1" dirty="0"/>
              <a:t> </a:t>
            </a:r>
            <a:r>
              <a:rPr lang="bg-BG" dirty="0"/>
              <a:t>където </a:t>
            </a:r>
            <a:r>
              <a:rPr lang="bg-BG" i="1" dirty="0"/>
              <a:t>x</a:t>
            </a:r>
            <a:r>
              <a:rPr lang="bg-BG" dirty="0"/>
              <a:t> и </a:t>
            </a:r>
            <a:r>
              <a:rPr lang="bg-BG" i="1" dirty="0"/>
              <a:t>y</a:t>
            </a:r>
            <a:r>
              <a:rPr lang="bg-BG" dirty="0"/>
              <a:t> са координати на долния край на съответната страна, </a:t>
            </a:r>
            <a:r>
              <a:rPr lang="bg-BG" b="1" dirty="0"/>
              <a:t>пресича нечетен брой от останалите страни на многоъгълника</a:t>
            </a:r>
            <a:r>
              <a:rPr lang="bg-BG" dirty="0"/>
              <a:t>. Ако броят на пресичанията е </a:t>
            </a:r>
            <a:r>
              <a:rPr lang="bg-BG" b="1" dirty="0"/>
              <a:t>четен, лицето на правоъгълника се изважда.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5" y="370311"/>
            <a:ext cx="11784168" cy="60304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n, y1[1000], y2[1000], x[1000];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s=0;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cross(double a, long b, long 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b&lt;a &amp;&amp; a&lt;c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inside(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a=y1[k]+0.5, d=x[k]+0.5;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c=0;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d)if(cross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y1[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y2[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c%2;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9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595" y="215766"/>
            <a:ext cx="10515600" cy="627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]&gt;&gt;y1[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]&gt;&gt;y2[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]*(y2[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]-y1[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if(inside(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))s-=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s+=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&lt;&lt;abs(s)&lt;&lt;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/>
              <a:t>Вектори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/>
              <a:t>Скаларно</a:t>
            </a:r>
            <a:r>
              <a:rPr lang="en-GB" b="1" dirty="0"/>
              <a:t> </a:t>
            </a:r>
            <a:r>
              <a:rPr lang="en-GB" b="1" dirty="0" err="1" smtClean="0"/>
              <a:t>произведение</a:t>
            </a:r>
            <a:endParaRPr lang="bg-BG" b="1" dirty="0" smtClean="0"/>
          </a:p>
          <a:p>
            <a:pPr marL="0" indent="0">
              <a:buNone/>
            </a:pPr>
            <a:r>
              <a:rPr lang="en-GB" dirty="0" err="1" smtClean="0"/>
              <a:t>Скал</a:t>
            </a:r>
            <a:r>
              <a:rPr lang="bg-BG" dirty="0" smtClean="0"/>
              <a:t>а</a:t>
            </a:r>
            <a:r>
              <a:rPr lang="en-GB" dirty="0" err="1" smtClean="0"/>
              <a:t>рното</a:t>
            </a:r>
            <a:r>
              <a:rPr lang="en-GB" dirty="0" smtClean="0"/>
              <a:t> </a:t>
            </a:r>
            <a:r>
              <a:rPr lang="en-GB" dirty="0" err="1"/>
              <a:t>произведение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2 </a:t>
            </a:r>
            <a:r>
              <a:rPr lang="en-GB" dirty="0" err="1"/>
              <a:t>вектора</a:t>
            </a:r>
            <a:r>
              <a:rPr lang="en-GB" dirty="0"/>
              <a:t> е </a:t>
            </a:r>
            <a:r>
              <a:rPr lang="en-GB" b="1" dirty="0" err="1"/>
              <a:t>число</a:t>
            </a:r>
            <a:r>
              <a:rPr lang="bg-BG" dirty="0"/>
              <a:t>,</a:t>
            </a:r>
            <a:r>
              <a:rPr lang="en-GB" dirty="0"/>
              <a:t> </a:t>
            </a:r>
            <a:r>
              <a:rPr lang="en-GB" dirty="0" err="1"/>
              <a:t>равно</a:t>
            </a:r>
            <a:r>
              <a:rPr lang="en-GB" dirty="0"/>
              <a:t> </a:t>
            </a:r>
            <a:r>
              <a:rPr lang="en-GB" dirty="0" err="1"/>
              <a:t>сумата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призведенията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съответните</a:t>
            </a:r>
            <a:r>
              <a:rPr lang="en-GB" dirty="0"/>
              <a:t> </a:t>
            </a:r>
            <a:r>
              <a:rPr lang="en-GB" dirty="0" err="1"/>
              <a:t>елементи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векторите</a:t>
            </a:r>
            <a:r>
              <a:rPr lang="en-GB" dirty="0"/>
              <a:t>: </a:t>
            </a:r>
            <a:endParaRPr lang="en-US" dirty="0"/>
          </a:p>
          <a:p>
            <a:pPr marL="0" indent="0" algn="ctr">
              <a:buNone/>
            </a:pPr>
            <a:r>
              <a:rPr lang="en-GB" b="1" dirty="0"/>
              <a:t>(x1, y1) . (x2, y2) = x1x2 + y1y2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където </a:t>
            </a:r>
            <a:r>
              <a:rPr lang="en-GB" dirty="0" smtClean="0"/>
              <a:t>(x1, y1) </a:t>
            </a:r>
            <a:r>
              <a:rPr lang="bg-BG" dirty="0" smtClean="0"/>
              <a:t>и</a:t>
            </a:r>
            <a:r>
              <a:rPr lang="en-GB" dirty="0" smtClean="0"/>
              <a:t> (x2, y2) </a:t>
            </a:r>
            <a:r>
              <a:rPr lang="bg-BG" dirty="0" smtClean="0"/>
              <a:t>са двата дадени вектора.</a:t>
            </a:r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Ако </a:t>
            </a:r>
            <a:r>
              <a:rPr lang="en-GB" dirty="0" smtClean="0"/>
              <a:t>A </a:t>
            </a:r>
            <a:r>
              <a:rPr lang="en-GB" dirty="0"/>
              <a:t>и B </a:t>
            </a:r>
            <a:r>
              <a:rPr lang="en-GB" dirty="0" err="1"/>
              <a:t>са</a:t>
            </a:r>
            <a:r>
              <a:rPr lang="en-GB" dirty="0"/>
              <a:t> </a:t>
            </a:r>
            <a:r>
              <a:rPr lang="bg-BG" dirty="0" smtClean="0"/>
              <a:t>два </a:t>
            </a:r>
            <a:r>
              <a:rPr lang="en-GB" dirty="0" err="1" smtClean="0"/>
              <a:t>вектор</a:t>
            </a:r>
            <a:r>
              <a:rPr lang="bg-BG" dirty="0" smtClean="0"/>
              <a:t>а,</a:t>
            </a:r>
            <a:r>
              <a:rPr lang="en-GB" dirty="0" smtClean="0"/>
              <a:t> </a:t>
            </a:r>
            <a:r>
              <a:rPr lang="bg-BG" dirty="0" smtClean="0"/>
              <a:t>а </a:t>
            </a:r>
            <a:r>
              <a:rPr lang="en-GB" dirty="0" smtClean="0"/>
              <a:t>α</a:t>
            </a:r>
            <a:r>
              <a:rPr lang="bg-BG" dirty="0" smtClean="0"/>
              <a:t> е </a:t>
            </a:r>
            <a:r>
              <a:rPr lang="en-GB" dirty="0" err="1" smtClean="0"/>
              <a:t>ъгъла</a:t>
            </a:r>
            <a:r>
              <a:rPr lang="en-GB" dirty="0" smtClean="0"/>
              <a:t> </a:t>
            </a:r>
            <a:r>
              <a:rPr lang="bg-BG" dirty="0" smtClean="0"/>
              <a:t>между тях, то скаларното им произведение е:</a:t>
            </a:r>
            <a:endParaRPr lang="en-US" dirty="0"/>
          </a:p>
          <a:p>
            <a:pPr marL="0" indent="0" algn="ctr">
              <a:buNone/>
            </a:pPr>
            <a:r>
              <a:rPr lang="en-GB" b="1" dirty="0" smtClean="0"/>
              <a:t>A.B </a:t>
            </a:r>
            <a:r>
              <a:rPr lang="en-GB" b="1" dirty="0"/>
              <a:t>= cos(α)|A|.|B</a:t>
            </a:r>
            <a:r>
              <a:rPr lang="en-GB" dirty="0"/>
              <a:t>|</a:t>
            </a:r>
            <a:endParaRPr lang="en-US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656941" y="5252380"/>
            <a:ext cx="1545465" cy="824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56941" y="5862583"/>
            <a:ext cx="3348507" cy="214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9288346">
                <a:off x="8011631" y="5311122"/>
                <a:ext cx="303029" cy="416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8346">
                <a:off x="8011631" y="5311122"/>
                <a:ext cx="303029" cy="4165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8165" y="6076628"/>
                <a:ext cx="303029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165" y="6076628"/>
                <a:ext cx="303029" cy="414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469616" y="5634969"/>
                <a:ext cx="399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616" y="5634969"/>
                <a:ext cx="3994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8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210578"/>
            <a:ext cx="10515600" cy="935641"/>
          </a:xfrm>
        </p:spPr>
        <p:txBody>
          <a:bodyPr/>
          <a:lstStyle/>
          <a:p>
            <a:pPr algn="ctr"/>
            <a:r>
              <a:rPr lang="en-GB" b="1" dirty="0" err="1" smtClean="0"/>
              <a:t>Вектори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8" y="1249252"/>
            <a:ext cx="11372045" cy="5035638"/>
          </a:xfrm>
        </p:spPr>
        <p:txBody>
          <a:bodyPr>
            <a:noAutofit/>
          </a:bodyPr>
          <a:lstStyle/>
          <a:p>
            <a:r>
              <a:rPr lang="en-GB" sz="2400" b="1" dirty="0" err="1"/>
              <a:t>Векторно</a:t>
            </a:r>
            <a:r>
              <a:rPr lang="en-GB" sz="2400" b="1" dirty="0"/>
              <a:t> </a:t>
            </a:r>
            <a:r>
              <a:rPr lang="en-GB" sz="2400" b="1" dirty="0" err="1"/>
              <a:t>произведение</a:t>
            </a:r>
            <a:r>
              <a:rPr lang="en-GB" sz="2400" b="1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GB" sz="2400" dirty="0" err="1" smtClean="0"/>
              <a:t>Векторно</a:t>
            </a:r>
            <a:r>
              <a:rPr lang="bg-BG" sz="2400" dirty="0" smtClean="0"/>
              <a:t>то</a:t>
            </a:r>
            <a:r>
              <a:rPr lang="en-GB" sz="2400" dirty="0" smtClean="0"/>
              <a:t> </a:t>
            </a:r>
            <a:r>
              <a:rPr lang="en-GB" sz="2400" dirty="0" err="1"/>
              <a:t>призведение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2 </a:t>
            </a:r>
            <a:r>
              <a:rPr lang="en-GB" sz="2400" dirty="0" err="1"/>
              <a:t>вектора</a:t>
            </a:r>
            <a:r>
              <a:rPr lang="en-GB" sz="2400" dirty="0"/>
              <a:t> е </a:t>
            </a:r>
            <a:r>
              <a:rPr lang="en-GB" sz="2400" b="1" dirty="0" err="1"/>
              <a:t>вектор</a:t>
            </a:r>
            <a:r>
              <a:rPr lang="bg-BG" sz="2400" dirty="0"/>
              <a:t>, </a:t>
            </a:r>
            <a:r>
              <a:rPr lang="en-GB" sz="2400" dirty="0" err="1"/>
              <a:t>препендикулярен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равнината</a:t>
            </a:r>
            <a:r>
              <a:rPr lang="bg-BG" sz="2400" dirty="0"/>
              <a:t>,</a:t>
            </a:r>
            <a:r>
              <a:rPr lang="en-GB" sz="2400" dirty="0"/>
              <a:t> </a:t>
            </a:r>
            <a:r>
              <a:rPr lang="en-GB" sz="2400" dirty="0" err="1"/>
              <a:t>образувана</a:t>
            </a:r>
            <a:r>
              <a:rPr lang="en-GB" sz="2400" dirty="0"/>
              <a:t> </a:t>
            </a:r>
            <a:r>
              <a:rPr lang="en-GB" sz="2400" dirty="0" err="1"/>
              <a:t>от</a:t>
            </a:r>
            <a:r>
              <a:rPr lang="en-GB" sz="2400" dirty="0"/>
              <a:t> 2</a:t>
            </a:r>
            <a:r>
              <a:rPr lang="bg-BG" sz="2400" dirty="0"/>
              <a:t>-</a:t>
            </a:r>
            <a:r>
              <a:rPr lang="en-GB" sz="2400" dirty="0" err="1"/>
              <a:t>та</a:t>
            </a:r>
            <a:r>
              <a:rPr lang="en-GB" sz="2400" dirty="0"/>
              <a:t> </a:t>
            </a:r>
            <a:r>
              <a:rPr lang="en-GB" sz="2400" dirty="0" err="1"/>
              <a:t>вектора</a:t>
            </a:r>
            <a:r>
              <a:rPr lang="bg-BG" sz="2400" dirty="0"/>
              <a:t>,</a:t>
            </a:r>
            <a:r>
              <a:rPr lang="en-GB" sz="2400" dirty="0"/>
              <a:t> с </a:t>
            </a:r>
            <a:r>
              <a:rPr lang="en-GB" sz="2400" dirty="0" err="1"/>
              <a:t>дължина</a:t>
            </a:r>
            <a:r>
              <a:rPr lang="en-GB" sz="2400" dirty="0"/>
              <a:t> </a:t>
            </a:r>
            <a:r>
              <a:rPr lang="en-GB" sz="2400" b="1" dirty="0"/>
              <a:t>|(x1*y2 - x2*y1)| </a:t>
            </a:r>
            <a:r>
              <a:rPr lang="en-GB" sz="2400" dirty="0"/>
              <a:t>и </a:t>
            </a:r>
            <a:r>
              <a:rPr lang="en-GB" sz="2400" dirty="0" err="1"/>
              <a:t>посока</a:t>
            </a:r>
            <a:r>
              <a:rPr lang="en-GB" sz="2400" dirty="0"/>
              <a:t>, </a:t>
            </a:r>
            <a:r>
              <a:rPr lang="en-GB" sz="2400" dirty="0" err="1"/>
              <a:t>такава</a:t>
            </a:r>
            <a:r>
              <a:rPr lang="en-GB" sz="2400" dirty="0"/>
              <a:t> </a:t>
            </a:r>
            <a:r>
              <a:rPr lang="en-GB" sz="2400" dirty="0" err="1"/>
              <a:t>че</a:t>
            </a:r>
            <a:r>
              <a:rPr lang="en-GB" sz="2400" dirty="0"/>
              <a:t> </a:t>
            </a:r>
            <a:r>
              <a:rPr lang="en-GB" sz="2400" dirty="0" err="1"/>
              <a:t>трите</a:t>
            </a:r>
            <a:r>
              <a:rPr lang="en-GB" sz="2400" dirty="0"/>
              <a:t> </a:t>
            </a:r>
            <a:r>
              <a:rPr lang="en-GB" sz="2400" dirty="0" err="1"/>
              <a:t>вектора</a:t>
            </a:r>
            <a:r>
              <a:rPr lang="en-GB" sz="2400" dirty="0"/>
              <a:t> </a:t>
            </a:r>
            <a:r>
              <a:rPr lang="en-GB" sz="2400" dirty="0" err="1"/>
              <a:t>да</a:t>
            </a:r>
            <a:r>
              <a:rPr lang="en-GB" sz="2400" dirty="0"/>
              <a:t> </a:t>
            </a:r>
            <a:r>
              <a:rPr lang="en-GB" sz="2400" dirty="0" err="1"/>
              <a:t>са</a:t>
            </a:r>
            <a:r>
              <a:rPr lang="en-GB" sz="2400" dirty="0"/>
              <a:t> </a:t>
            </a:r>
            <a:r>
              <a:rPr lang="en-GB" sz="2400" dirty="0" err="1"/>
              <a:t>положително</a:t>
            </a:r>
            <a:r>
              <a:rPr lang="en-GB" sz="2400" dirty="0"/>
              <a:t> </a:t>
            </a:r>
            <a:r>
              <a:rPr lang="en-GB" sz="2400" dirty="0" err="1"/>
              <a:t>ориентирани</a:t>
            </a:r>
            <a:r>
              <a:rPr lang="en-GB" sz="2400" dirty="0"/>
              <a:t> в </a:t>
            </a:r>
            <a:r>
              <a:rPr lang="en-GB" sz="2400" dirty="0" err="1"/>
              <a:t>пространството</a:t>
            </a:r>
            <a:r>
              <a:rPr lang="en-GB" sz="2400" dirty="0"/>
              <a:t>. </a:t>
            </a:r>
            <a:endParaRPr lang="bg-BG" sz="2400" dirty="0" smtClean="0"/>
          </a:p>
          <a:p>
            <a:pPr marL="0" indent="0">
              <a:buNone/>
            </a:pPr>
            <a:r>
              <a:rPr lang="en-GB" sz="2400" dirty="0" err="1" smtClean="0"/>
              <a:t>Тъй</a:t>
            </a:r>
            <a:r>
              <a:rPr lang="en-GB" sz="2400" dirty="0" smtClean="0"/>
              <a:t> </a:t>
            </a:r>
            <a:r>
              <a:rPr lang="en-GB" sz="2400" dirty="0" err="1"/>
              <a:t>като</a:t>
            </a:r>
            <a:r>
              <a:rPr lang="en-GB" sz="2400" dirty="0"/>
              <a:t> </a:t>
            </a:r>
            <a:r>
              <a:rPr lang="en-GB" sz="2400" dirty="0" err="1"/>
              <a:t>ни</a:t>
            </a:r>
            <a:r>
              <a:rPr lang="bg-BG" sz="2400" dirty="0"/>
              <a:t>е</a:t>
            </a:r>
            <a:r>
              <a:rPr lang="en-GB" sz="2400" dirty="0"/>
              <a:t> </a:t>
            </a:r>
            <a:r>
              <a:rPr lang="en-GB" sz="2400" dirty="0" err="1" smtClean="0"/>
              <a:t>работим</a:t>
            </a:r>
            <a:r>
              <a:rPr lang="en-GB" sz="2400" dirty="0" smtClean="0"/>
              <a:t> </a:t>
            </a:r>
            <a:r>
              <a:rPr lang="en-GB" sz="2400" dirty="0" err="1"/>
              <a:t>предимно</a:t>
            </a:r>
            <a:r>
              <a:rPr lang="en-GB" sz="2400" dirty="0"/>
              <a:t> в </a:t>
            </a:r>
            <a:r>
              <a:rPr lang="en-GB" sz="2400" dirty="0" err="1"/>
              <a:t>равнината</a:t>
            </a:r>
            <a:r>
              <a:rPr lang="en-GB" sz="2400" dirty="0"/>
              <a:t> </a:t>
            </a:r>
            <a:r>
              <a:rPr lang="en-GB" sz="2400" dirty="0" err="1"/>
              <a:t>мо</a:t>
            </a:r>
            <a:r>
              <a:rPr lang="bg-BG" sz="2400" dirty="0"/>
              <a:t>ж</a:t>
            </a:r>
            <a:r>
              <a:rPr lang="en-GB" sz="2400" dirty="0" err="1"/>
              <a:t>ем</a:t>
            </a:r>
            <a:r>
              <a:rPr lang="en-GB" sz="2400" dirty="0"/>
              <a:t> </a:t>
            </a:r>
            <a:r>
              <a:rPr lang="en-GB" sz="2400" dirty="0" err="1"/>
              <a:t>да</a:t>
            </a:r>
            <a:r>
              <a:rPr lang="en-GB" sz="2400" dirty="0"/>
              <a:t> </a:t>
            </a:r>
            <a:r>
              <a:rPr lang="en-GB" sz="2400" dirty="0" err="1"/>
              <a:t>си</a:t>
            </a:r>
            <a:r>
              <a:rPr lang="en-GB" sz="2400" dirty="0"/>
              <a:t> </a:t>
            </a:r>
            <a:r>
              <a:rPr lang="en-GB" sz="2400" dirty="0" err="1"/>
              <a:t>милим</a:t>
            </a:r>
            <a:r>
              <a:rPr lang="en-GB" sz="2400" dirty="0"/>
              <a:t> </a:t>
            </a:r>
            <a:r>
              <a:rPr lang="en-GB" sz="2400" dirty="0" err="1"/>
              <a:t>за</a:t>
            </a:r>
            <a:r>
              <a:rPr lang="en-GB" sz="2400" dirty="0"/>
              <a:t> </a:t>
            </a:r>
            <a:r>
              <a:rPr lang="en-GB" sz="2400" dirty="0" err="1"/>
              <a:t>векторното</a:t>
            </a:r>
            <a:r>
              <a:rPr lang="en-GB" sz="2400" dirty="0"/>
              <a:t> </a:t>
            </a:r>
            <a:r>
              <a:rPr lang="en-GB" sz="2400" dirty="0" err="1"/>
              <a:t>произведение</a:t>
            </a:r>
            <a:r>
              <a:rPr lang="en-GB" sz="2400" dirty="0"/>
              <a:t> </a:t>
            </a:r>
            <a:r>
              <a:rPr lang="en-GB" sz="2400" dirty="0" err="1"/>
              <a:t>като</a:t>
            </a:r>
            <a:r>
              <a:rPr lang="en-GB" sz="2400" dirty="0"/>
              <a:t> </a:t>
            </a:r>
            <a:r>
              <a:rPr lang="en-GB" sz="2400" dirty="0" err="1"/>
              <a:t>число</a:t>
            </a:r>
            <a:r>
              <a:rPr lang="en-GB" sz="2400" dirty="0"/>
              <a:t>: </a:t>
            </a:r>
            <a:endParaRPr lang="en-US" sz="2400" dirty="0"/>
          </a:p>
          <a:p>
            <a:pPr marL="0" indent="0" algn="ctr">
              <a:buNone/>
            </a:pPr>
            <a:r>
              <a:rPr lang="en-GB" sz="2400" dirty="0"/>
              <a:t> </a:t>
            </a:r>
            <a:r>
              <a:rPr lang="en-GB" sz="2400" b="1" dirty="0" smtClean="0"/>
              <a:t>(</a:t>
            </a:r>
            <a:r>
              <a:rPr lang="en-GB" sz="2400" b="1" dirty="0"/>
              <a:t>x1, y1) x (x2, y2) = x1*y2 - x2*y1</a:t>
            </a:r>
            <a:endParaRPr lang="en-US" sz="2400" dirty="0"/>
          </a:p>
          <a:p>
            <a:pPr marL="0" indent="0">
              <a:buNone/>
            </a:pPr>
            <a:r>
              <a:rPr lang="en-GB" sz="2400" dirty="0"/>
              <a:t> </a:t>
            </a:r>
            <a:r>
              <a:rPr lang="en-GB" sz="2400" dirty="0" err="1" smtClean="0"/>
              <a:t>Нека</a:t>
            </a:r>
            <a:r>
              <a:rPr lang="en-GB" sz="2400" dirty="0" smtClean="0"/>
              <a:t> </a:t>
            </a:r>
            <a:r>
              <a:rPr lang="en-GB" sz="2400" dirty="0"/>
              <a:t>A и B </a:t>
            </a:r>
            <a:r>
              <a:rPr lang="en-GB" sz="2400" dirty="0" err="1"/>
              <a:t>са</a:t>
            </a:r>
            <a:r>
              <a:rPr lang="en-GB" sz="2400" dirty="0"/>
              <a:t> </a:t>
            </a:r>
            <a:r>
              <a:rPr lang="en-GB" sz="2400" dirty="0" err="1" smtClean="0"/>
              <a:t>вектор</a:t>
            </a:r>
            <a:r>
              <a:rPr lang="bg-BG" sz="2400" dirty="0" smtClean="0"/>
              <a:t>а, а</a:t>
            </a:r>
            <a:r>
              <a:rPr lang="en-GB" sz="2400" dirty="0" smtClean="0"/>
              <a:t> α </a:t>
            </a:r>
            <a:r>
              <a:rPr lang="bg-BG" sz="2400" dirty="0" smtClean="0"/>
              <a:t>е </a:t>
            </a:r>
            <a:r>
              <a:rPr lang="en-GB" sz="2400" dirty="0" err="1" smtClean="0"/>
              <a:t>ъгъла</a:t>
            </a:r>
            <a:r>
              <a:rPr lang="en-GB" sz="2400" dirty="0" smtClean="0"/>
              <a:t> м</a:t>
            </a:r>
            <a:r>
              <a:rPr lang="bg-BG" sz="2400" dirty="0" err="1" smtClean="0"/>
              <a:t>ежд</a:t>
            </a:r>
            <a:r>
              <a:rPr lang="en-GB" sz="2400" dirty="0" smtClean="0"/>
              <a:t>у </a:t>
            </a:r>
            <a:r>
              <a:rPr lang="bg-BG" sz="2400" dirty="0" smtClean="0"/>
              <a:t>тях, то</a:t>
            </a:r>
            <a:endParaRPr lang="en-US" sz="2400" dirty="0"/>
          </a:p>
          <a:p>
            <a:pPr marL="0" indent="0" algn="ctr">
              <a:buNone/>
            </a:pPr>
            <a:r>
              <a:rPr lang="en-GB" sz="2400" dirty="0"/>
              <a:t> </a:t>
            </a:r>
            <a:r>
              <a:rPr lang="en-GB" sz="2400" b="1" dirty="0" smtClean="0"/>
              <a:t>A </a:t>
            </a:r>
            <a:r>
              <a:rPr lang="en-GB" sz="2400" b="1" dirty="0"/>
              <a:t>x B =  sin(α) |</a:t>
            </a:r>
            <a:r>
              <a:rPr lang="en-GB" sz="2400" b="1" dirty="0" smtClean="0"/>
              <a:t>A|</a:t>
            </a:r>
            <a:r>
              <a:rPr lang="bg-BG" sz="2400" b="1" dirty="0"/>
              <a:t>.</a:t>
            </a:r>
            <a:r>
              <a:rPr lang="en-GB" sz="2400" b="1" dirty="0" smtClean="0"/>
              <a:t>|B</a:t>
            </a:r>
            <a:r>
              <a:rPr lang="en-GB" sz="2400" b="1" dirty="0"/>
              <a:t>|</a:t>
            </a:r>
            <a:endParaRPr lang="en-US" sz="2400" dirty="0"/>
          </a:p>
          <a:p>
            <a:pPr marL="0" indent="0">
              <a:buNone/>
            </a:pPr>
            <a:r>
              <a:rPr lang="bg-BG" sz="2400" dirty="0" smtClean="0"/>
              <a:t>З</a:t>
            </a:r>
            <a:r>
              <a:rPr lang="en-GB" sz="2400" dirty="0" err="1" smtClean="0"/>
              <a:t>нак</a:t>
            </a:r>
            <a:r>
              <a:rPr lang="bg-BG" sz="2400" dirty="0" err="1"/>
              <a:t>ът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α </a:t>
            </a:r>
            <a:r>
              <a:rPr lang="en-GB" sz="2400" dirty="0" err="1"/>
              <a:t>има</a:t>
            </a:r>
            <a:r>
              <a:rPr lang="en-GB" sz="2400" dirty="0"/>
              <a:t> </a:t>
            </a:r>
            <a:r>
              <a:rPr lang="en-GB" sz="2400" dirty="0" err="1" smtClean="0"/>
              <a:t>значение</a:t>
            </a:r>
            <a:r>
              <a:rPr lang="bg-BG" sz="2400" dirty="0" smtClean="0"/>
              <a:t>:</a:t>
            </a:r>
            <a:r>
              <a:rPr lang="en-GB" sz="2400" dirty="0" smtClean="0"/>
              <a:t> </a:t>
            </a:r>
            <a:r>
              <a:rPr lang="en-GB" sz="2400" dirty="0" err="1"/>
              <a:t>Ако</a:t>
            </a:r>
            <a:r>
              <a:rPr lang="en-GB" sz="2400" dirty="0"/>
              <a:t> α е </a:t>
            </a:r>
            <a:r>
              <a:rPr lang="en-GB" sz="2400" dirty="0" err="1"/>
              <a:t>по</a:t>
            </a:r>
            <a:r>
              <a:rPr lang="bg-BG" sz="2400" dirty="0"/>
              <a:t>-</a:t>
            </a:r>
            <a:r>
              <a:rPr lang="en-GB" sz="2400" dirty="0"/>
              <a:t> </a:t>
            </a:r>
            <a:r>
              <a:rPr lang="en-GB" sz="2400" dirty="0" err="1"/>
              <a:t>малко</a:t>
            </a:r>
            <a:r>
              <a:rPr lang="en-GB" sz="2400" dirty="0"/>
              <a:t> </a:t>
            </a:r>
            <a:r>
              <a:rPr lang="en-GB" sz="2400" dirty="0" err="1"/>
              <a:t>от</a:t>
            </a:r>
            <a:r>
              <a:rPr lang="en-GB" sz="2400" dirty="0"/>
              <a:t> 180 </a:t>
            </a:r>
            <a:r>
              <a:rPr lang="en-GB" sz="2400" dirty="0" err="1"/>
              <a:t>градуса</a:t>
            </a:r>
            <a:r>
              <a:rPr lang="en-GB" sz="2400" dirty="0"/>
              <a:t> А </a:t>
            </a:r>
            <a:r>
              <a:rPr lang="bg-BG" sz="2400" dirty="0"/>
              <a:t>е </a:t>
            </a:r>
            <a:r>
              <a:rPr lang="en-GB" sz="2400" dirty="0" err="1"/>
              <a:t>по</a:t>
            </a:r>
            <a:r>
              <a:rPr lang="en-GB" sz="2400" dirty="0"/>
              <a:t> </a:t>
            </a:r>
            <a:r>
              <a:rPr lang="en-GB" sz="2400" dirty="0" err="1"/>
              <a:t>часовниковата</a:t>
            </a:r>
            <a:r>
              <a:rPr lang="en-GB" sz="2400" dirty="0"/>
              <a:t> </a:t>
            </a:r>
            <a:r>
              <a:rPr lang="en-GB" sz="2400" dirty="0" err="1"/>
              <a:t>стрелка</a:t>
            </a:r>
            <a:r>
              <a:rPr lang="en-GB" sz="2400" dirty="0"/>
              <a:t> </a:t>
            </a:r>
            <a:r>
              <a:rPr lang="bg-BG" sz="2400" dirty="0" smtClean="0"/>
              <a:t>спрямо</a:t>
            </a:r>
            <a:r>
              <a:rPr lang="en-GB" sz="2400" dirty="0" smtClean="0"/>
              <a:t> В, </a:t>
            </a:r>
            <a:r>
              <a:rPr lang="en-GB" sz="2400" dirty="0" err="1"/>
              <a:t>тогава</a:t>
            </a:r>
            <a:r>
              <a:rPr lang="en-GB" sz="2400" dirty="0"/>
              <a:t> α е </a:t>
            </a:r>
            <a:r>
              <a:rPr lang="en-GB" sz="2400" dirty="0" err="1"/>
              <a:t>положи</a:t>
            </a:r>
            <a:r>
              <a:rPr lang="bg-BG" sz="2400" dirty="0"/>
              <a:t>т</a:t>
            </a:r>
            <a:r>
              <a:rPr lang="en-GB" sz="2400" dirty="0" err="1"/>
              <a:t>елно</a:t>
            </a:r>
            <a:r>
              <a:rPr lang="en-GB" sz="2400" dirty="0"/>
              <a:t>. </a:t>
            </a:r>
            <a:endParaRPr lang="en-US" sz="2400" dirty="0"/>
          </a:p>
          <a:p>
            <a:pPr marL="0" indent="0">
              <a:buNone/>
            </a:pPr>
            <a:r>
              <a:rPr lang="bg-BG" sz="2400" dirty="0"/>
              <a:t>А</a:t>
            </a:r>
            <a:r>
              <a:rPr lang="en-GB" sz="2400" dirty="0" err="1"/>
              <a:t>ко</a:t>
            </a:r>
            <a:r>
              <a:rPr lang="en-GB" sz="2400" dirty="0"/>
              <a:t> </a:t>
            </a:r>
            <a:r>
              <a:rPr lang="en-GB" sz="2400" dirty="0" err="1"/>
              <a:t>образуваме</a:t>
            </a:r>
            <a:r>
              <a:rPr lang="en-GB" sz="2400" dirty="0"/>
              <a:t> </a:t>
            </a:r>
            <a:r>
              <a:rPr lang="en-GB" sz="2400" dirty="0" err="1"/>
              <a:t>триъгълник</a:t>
            </a:r>
            <a:r>
              <a:rPr lang="en-GB" sz="2400" dirty="0"/>
              <a:t> </a:t>
            </a:r>
            <a:r>
              <a:rPr lang="en-GB" sz="2400" dirty="0" err="1"/>
              <a:t>от</a:t>
            </a:r>
            <a:r>
              <a:rPr lang="en-GB" sz="2400" dirty="0"/>
              <a:t> </a:t>
            </a:r>
            <a:r>
              <a:rPr lang="en-GB" sz="2400" dirty="0" err="1"/>
              <a:t>двата</a:t>
            </a:r>
            <a:r>
              <a:rPr lang="en-GB" sz="2400" dirty="0"/>
              <a:t> </a:t>
            </a:r>
            <a:r>
              <a:rPr lang="en-GB" sz="2400" dirty="0" err="1"/>
              <a:t>вектора</a:t>
            </a:r>
            <a:r>
              <a:rPr lang="bg-BG" sz="2400" dirty="0"/>
              <a:t>,</a:t>
            </a:r>
            <a:r>
              <a:rPr lang="en-GB" sz="2400" dirty="0"/>
              <a:t> </a:t>
            </a:r>
            <a:r>
              <a:rPr lang="en-GB" sz="2400" dirty="0" err="1"/>
              <a:t>тогава</a:t>
            </a:r>
            <a:r>
              <a:rPr lang="en-GB" sz="2400" dirty="0"/>
              <a:t> </a:t>
            </a:r>
            <a:r>
              <a:rPr lang="en-GB" sz="2400" dirty="0" err="1"/>
              <a:t>неговото</a:t>
            </a:r>
            <a:r>
              <a:rPr lang="en-GB" sz="2400" dirty="0"/>
              <a:t> </a:t>
            </a:r>
            <a:r>
              <a:rPr lang="en-GB" sz="2400" dirty="0" err="1"/>
              <a:t>лице</a:t>
            </a:r>
            <a:r>
              <a:rPr lang="en-GB" sz="2400" dirty="0"/>
              <a:t> е </a:t>
            </a:r>
            <a:r>
              <a:rPr lang="en-GB" sz="2400" dirty="0" err="1"/>
              <a:t>точно</a:t>
            </a:r>
            <a:r>
              <a:rPr lang="en-GB" sz="2400" dirty="0"/>
              <a:t> </a:t>
            </a:r>
            <a:r>
              <a:rPr lang="en-GB" sz="2400" b="1" dirty="0"/>
              <a:t>|A x B|/2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42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02" y="0"/>
            <a:ext cx="10515600" cy="920719"/>
          </a:xfrm>
        </p:spPr>
        <p:txBody>
          <a:bodyPr/>
          <a:lstStyle/>
          <a:p>
            <a:pPr algn="ctr"/>
            <a:r>
              <a:rPr lang="en-GB" b="1" dirty="0" err="1"/>
              <a:t>Ориентирано</a:t>
            </a:r>
            <a:r>
              <a:rPr lang="en-GB" b="1" dirty="0"/>
              <a:t> </a:t>
            </a:r>
            <a:r>
              <a:rPr lang="en-GB" b="1" dirty="0" err="1" smtClean="0"/>
              <a:t>лице</a:t>
            </a:r>
            <a:r>
              <a:rPr lang="en-GB" b="1" dirty="0" smtClean="0"/>
              <a:t> </a:t>
            </a:r>
            <a:r>
              <a:rPr lang="bg-BG" b="1" dirty="0" smtClean="0"/>
              <a:t>на триъгълник</a:t>
            </a:r>
            <a:endParaRPr lang="en-US" dirty="0"/>
          </a:p>
        </p:txBody>
      </p:sp>
      <p:pic>
        <p:nvPicPr>
          <p:cNvPr id="4" name="Content Placeholder 3" descr="Картинка:oriented_area1.jpg">
            <a:hlinkClick r:id="rId2" tooltip="&quot;Картинка:oriented_area1.jpg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31" y="1110511"/>
            <a:ext cx="449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77581" y="3134193"/>
            <a:ext cx="6591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z="2800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en-GB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S</a:t>
            </a:r>
            <a:r>
              <a:rPr lang="en-GB" sz="2800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BCA</a:t>
            </a:r>
            <a:r>
              <a:rPr lang="en-GB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S</a:t>
            </a:r>
            <a:r>
              <a:rPr lang="en-GB" sz="2800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CAB</a:t>
            </a:r>
            <a:r>
              <a:rPr lang="en-GB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-S</a:t>
            </a:r>
            <a:r>
              <a:rPr lang="en-GB" sz="2800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ACB</a:t>
            </a:r>
            <a:r>
              <a:rPr lang="en-GB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-S</a:t>
            </a:r>
            <a:r>
              <a:rPr lang="en-GB" sz="2800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CBA</a:t>
            </a:r>
            <a:r>
              <a:rPr lang="en-GB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-S</a:t>
            </a:r>
            <a:r>
              <a:rPr lang="en-GB" sz="2800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25963" y="3942157"/>
            <a:ext cx="104943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Ориентирантото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лице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тригълника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ABC e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положително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</a:t>
            </a:r>
            <a:r>
              <a:rPr lang="bg-B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ако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точките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A, B и C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наредени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положителна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GB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обратн</a:t>
            </a:r>
            <a:r>
              <a:rPr lang="bg-BG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en-GB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GB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часовниковата</a:t>
            </a:r>
            <a:r>
              <a:rPr lang="en-GB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стрелка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GB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посока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bg-BG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Тоест</a:t>
            </a:r>
            <a:r>
              <a:rPr lang="bg-B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ако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вземем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една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вътрешна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триъгълника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започнем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въртим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една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стрелка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през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нея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положително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посока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ще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посочваме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точките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В С А В С А В С ... </a:t>
            </a:r>
            <a:endParaRPr lang="bg-BG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Ако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лицето</a:t>
            </a:r>
            <a:r>
              <a:rPr lang="en-GB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 </a:t>
            </a:r>
            <a:r>
              <a:rPr lang="en-GB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отрицателно</a:t>
            </a:r>
            <a:r>
              <a:rPr lang="bg-B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същата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</a:t>
            </a:r>
            <a:r>
              <a:rPr lang="bg-B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цедура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ще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посочваме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точките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 С В А С В А С В...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28050" y="5704229"/>
                <a:ext cx="2690160" cy="538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4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GB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)/2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50" y="5704229"/>
                <a:ext cx="2690160" cy="538032"/>
              </a:xfrm>
              <a:prstGeom prst="rect">
                <a:avLst/>
              </a:prstGeom>
              <a:blipFill rotWithShape="0">
                <a:blip r:embed="rId4"/>
                <a:stretch>
                  <a:fillRect l="-2948" t="-2273" r="-317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Картинка:Area_copy.jpg">
            <a:hlinkClick r:id="rId2" tooltip="&quot;Картинка:Area_copy.jpg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49" y="460359"/>
            <a:ext cx="3199514" cy="35820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6302" y="0"/>
            <a:ext cx="10515600" cy="920719"/>
          </a:xfrm>
        </p:spPr>
        <p:txBody>
          <a:bodyPr/>
          <a:lstStyle/>
          <a:p>
            <a:pPr algn="ctr"/>
            <a:r>
              <a:rPr lang="en-GB" b="1" dirty="0" err="1"/>
              <a:t>Ориентирано</a:t>
            </a:r>
            <a:r>
              <a:rPr lang="en-GB" b="1" dirty="0"/>
              <a:t> </a:t>
            </a:r>
            <a:r>
              <a:rPr lang="en-GB" b="1" dirty="0" err="1" smtClean="0"/>
              <a:t>лице</a:t>
            </a:r>
            <a:r>
              <a:rPr lang="en-GB" b="1" dirty="0" smtClean="0"/>
              <a:t> </a:t>
            </a:r>
            <a:r>
              <a:rPr lang="bg-BG" b="1" dirty="0" smtClean="0"/>
              <a:t>на многоъгълник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2892" y="3255168"/>
            <a:ext cx="7721281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GB" sz="2800" b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A1,A2, ..., AN </a:t>
            </a:r>
            <a:r>
              <a:rPr lang="en-GB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S </a:t>
            </a:r>
            <a:r>
              <a:rPr lang="en-GB" sz="2800" b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A1,A2,A</a:t>
            </a:r>
            <a:r>
              <a:rPr lang="bg-BG" sz="2800" b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S </a:t>
            </a:r>
            <a:r>
              <a:rPr lang="en-GB" sz="2800" b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A1,A3, A</a:t>
            </a:r>
            <a:r>
              <a:rPr lang="bg-BG" sz="2800" b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GB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... + S</a:t>
            </a:r>
            <a:r>
              <a:rPr lang="en-GB" sz="2800" b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A1,AN-1,AN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567" y="4015941"/>
            <a:ext cx="10863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Формулата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вярна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само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изпъкнали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многолъгълници</a:t>
            </a:r>
            <a:r>
              <a:rPr lang="bg-BG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тъй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като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вдлъбнатите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(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сини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чертежа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многоъгълник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имат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обратна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ориентация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спрямо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изпъкналите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(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розови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чертежа</a:t>
            </a: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6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422127"/>
            <a:ext cx="11155325" cy="50430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bg-BG" sz="5500" b="1" dirty="0"/>
              <a:t>Е</a:t>
            </a:r>
            <a:r>
              <a:rPr lang="en-GB" sz="5500" b="1" dirty="0" err="1"/>
              <a:t>дна</a:t>
            </a:r>
            <a:r>
              <a:rPr lang="en-GB" sz="5500" b="1" dirty="0"/>
              <a:t> </a:t>
            </a:r>
            <a:r>
              <a:rPr lang="en-GB" sz="5500" b="1" dirty="0" err="1"/>
              <a:t>примерна</a:t>
            </a:r>
            <a:r>
              <a:rPr lang="en-GB" sz="5500" b="1" dirty="0"/>
              <a:t> </a:t>
            </a:r>
            <a:r>
              <a:rPr lang="en-GB" sz="5500" b="1" dirty="0" err="1"/>
              <a:t>реализация</a:t>
            </a:r>
            <a:r>
              <a:rPr lang="bg-BG" sz="5500" b="1" dirty="0" smtClean="0"/>
              <a:t>: </a:t>
            </a:r>
            <a:r>
              <a:rPr lang="en-GB" sz="5500" dirty="0" err="1" smtClean="0"/>
              <a:t>Ще</a:t>
            </a:r>
            <a:r>
              <a:rPr lang="en-GB" sz="5500" dirty="0" smtClean="0"/>
              <a:t> </a:t>
            </a:r>
            <a:r>
              <a:rPr lang="en-GB" sz="5500" dirty="0" err="1"/>
              <a:t>приемем</a:t>
            </a:r>
            <a:r>
              <a:rPr lang="en-GB" sz="5500" dirty="0"/>
              <a:t> </a:t>
            </a:r>
            <a:r>
              <a:rPr lang="en-GB" sz="5500" dirty="0" err="1"/>
              <a:t>че</a:t>
            </a:r>
            <a:r>
              <a:rPr lang="en-GB" sz="5500" dirty="0"/>
              <a:t> </a:t>
            </a:r>
            <a:r>
              <a:rPr lang="en-GB" sz="5500" dirty="0" err="1"/>
              <a:t>предварително</a:t>
            </a:r>
            <a:r>
              <a:rPr lang="en-GB" sz="5500" dirty="0"/>
              <a:t> </a:t>
            </a:r>
            <a:r>
              <a:rPr lang="en-GB" sz="5500" dirty="0" err="1"/>
              <a:t>сме</a:t>
            </a:r>
            <a:r>
              <a:rPr lang="en-GB" sz="5500" dirty="0"/>
              <a:t> </a:t>
            </a:r>
            <a:r>
              <a:rPr lang="en-GB" sz="5500" dirty="0" err="1"/>
              <a:t>записали</a:t>
            </a:r>
            <a:r>
              <a:rPr lang="en-GB" sz="5500" dirty="0"/>
              <a:t> </a:t>
            </a:r>
            <a:r>
              <a:rPr lang="en-GB" sz="5500" dirty="0" err="1"/>
              <a:t>точките</a:t>
            </a:r>
            <a:r>
              <a:rPr lang="en-GB" sz="5500" dirty="0"/>
              <a:t> в </a:t>
            </a:r>
            <a:r>
              <a:rPr lang="en-GB" sz="5500" dirty="0" err="1"/>
              <a:t>двумерен</a:t>
            </a:r>
            <a:r>
              <a:rPr lang="en-GB" sz="5500" dirty="0"/>
              <a:t> </a:t>
            </a:r>
            <a:r>
              <a:rPr lang="en-GB" sz="5500" dirty="0" err="1"/>
              <a:t>масив</a:t>
            </a:r>
            <a:r>
              <a:rPr lang="en-GB" sz="5500" dirty="0"/>
              <a:t> А[N][2]. </a:t>
            </a:r>
            <a:endParaRPr lang="en-US" sz="5500" dirty="0"/>
          </a:p>
          <a:p>
            <a:pPr marL="0" indent="0">
              <a:buNone/>
            </a:pPr>
            <a:r>
              <a:rPr lang="en-GB" sz="4200" dirty="0"/>
              <a:t> </a:t>
            </a:r>
            <a:endParaRPr lang="en-US" sz="4200" dirty="0"/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Area()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0;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GB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++</a:t>
            </a:r>
            <a:r>
              <a:rPr lang="en-GB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x1 = A[</a:t>
            </a:r>
            <a:r>
              <a:rPr lang="en-GB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][0] - A[0][0];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y1 = A[</a:t>
            </a:r>
            <a:r>
              <a:rPr lang="en-GB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][1] - A[0][1];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x2 = A[i+1][0] - A[0][0];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y2 = A[i+1][1] - A[0][1];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S += x1*y2 - x2*y1;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S/2;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1"/>
            <a:ext cx="10515600" cy="1070271"/>
          </a:xfrm>
        </p:spPr>
        <p:txBody>
          <a:bodyPr/>
          <a:lstStyle/>
          <a:p>
            <a:r>
              <a:rPr lang="en-GB" b="1" dirty="0" err="1"/>
              <a:t>Разстояние</a:t>
            </a:r>
            <a:r>
              <a:rPr lang="en-GB" b="1" dirty="0"/>
              <a:t> </a:t>
            </a:r>
            <a:r>
              <a:rPr lang="en-GB" b="1" dirty="0" err="1"/>
              <a:t>между</a:t>
            </a:r>
            <a:r>
              <a:rPr lang="en-GB" b="1" dirty="0"/>
              <a:t> </a:t>
            </a:r>
            <a:r>
              <a:rPr lang="en-GB" b="1" dirty="0" err="1"/>
              <a:t>права</a:t>
            </a:r>
            <a:r>
              <a:rPr lang="en-GB" b="1" dirty="0"/>
              <a:t> (</a:t>
            </a:r>
            <a:r>
              <a:rPr lang="en-GB" b="1" dirty="0" err="1"/>
              <a:t>отсечка</a:t>
            </a:r>
            <a:r>
              <a:rPr lang="en-GB" b="1" dirty="0"/>
              <a:t>) и </a:t>
            </a:r>
            <a:r>
              <a:rPr lang="en-GB" b="1" dirty="0" err="1"/>
              <a:t>точка</a:t>
            </a:r>
            <a:r>
              <a:rPr lang="en-GB" b="1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3139" y="1212112"/>
                <a:ext cx="1088951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err="1"/>
                  <a:t>Нека</a:t>
                </a:r>
                <a:r>
                  <a:rPr lang="en-GB" dirty="0"/>
                  <a:t> </a:t>
                </a:r>
                <a:r>
                  <a:rPr lang="en-GB" dirty="0" err="1"/>
                  <a:t>имаме</a:t>
                </a:r>
                <a:r>
                  <a:rPr lang="en-GB" dirty="0"/>
                  <a:t> </a:t>
                </a:r>
                <a:r>
                  <a:rPr lang="en-GB" dirty="0" err="1" smtClean="0"/>
                  <a:t>правата</a:t>
                </a:r>
                <a:r>
                  <a:rPr lang="bg-BG" dirty="0" smtClean="0"/>
                  <a:t> </a:t>
                </a:r>
                <a:r>
                  <a:rPr lang="en-US" dirty="0" smtClean="0"/>
                  <a:t>g</a:t>
                </a:r>
                <a:r>
                  <a:rPr lang="bg-BG" dirty="0" smtClean="0"/>
                  <a:t>,</a:t>
                </a:r>
                <a:r>
                  <a:rPr lang="en-GB" dirty="0" smtClean="0"/>
                  <a:t> </a:t>
                </a:r>
                <a:r>
                  <a:rPr lang="en-GB" dirty="0" err="1"/>
                  <a:t>определена</a:t>
                </a:r>
                <a:r>
                  <a:rPr lang="en-GB" dirty="0"/>
                  <a:t> </a:t>
                </a:r>
                <a:r>
                  <a:rPr lang="en-GB" dirty="0" err="1"/>
                  <a:t>от</a:t>
                </a:r>
                <a:r>
                  <a:rPr lang="en-GB" dirty="0"/>
                  <a:t> </a:t>
                </a:r>
                <a:r>
                  <a:rPr lang="en-GB" dirty="0" err="1"/>
                  <a:t>точките</a:t>
                </a:r>
                <a:r>
                  <a:rPr lang="en-GB" dirty="0"/>
                  <a:t> А и В, и </a:t>
                </a:r>
                <a:r>
                  <a:rPr lang="en-GB" dirty="0" err="1"/>
                  <a:t>искаме</a:t>
                </a:r>
                <a:r>
                  <a:rPr lang="en-GB" dirty="0"/>
                  <a:t> </a:t>
                </a:r>
                <a:r>
                  <a:rPr lang="en-GB" dirty="0" err="1"/>
                  <a:t>да</a:t>
                </a:r>
                <a:r>
                  <a:rPr lang="en-GB" dirty="0"/>
                  <a:t> </a:t>
                </a:r>
                <a:r>
                  <a:rPr lang="en-GB" dirty="0" err="1"/>
                  <a:t>намерим</a:t>
                </a:r>
                <a:r>
                  <a:rPr lang="en-GB" dirty="0"/>
                  <a:t> </a:t>
                </a:r>
                <a:r>
                  <a:rPr lang="en-GB" dirty="0" err="1"/>
                  <a:t>разстоянието</a:t>
                </a:r>
                <a:r>
                  <a:rPr lang="en-GB" dirty="0"/>
                  <a:t> (d) </a:t>
                </a:r>
                <a:r>
                  <a:rPr lang="en-GB" dirty="0" err="1"/>
                  <a:t>от</a:t>
                </a:r>
                <a:r>
                  <a:rPr lang="en-GB" dirty="0"/>
                  <a:t> </a:t>
                </a:r>
                <a:r>
                  <a:rPr lang="en-GB" dirty="0" smtClean="0"/>
                  <a:t>g </a:t>
                </a:r>
                <a:r>
                  <a:rPr lang="en-GB" dirty="0" err="1"/>
                  <a:t>до</a:t>
                </a:r>
                <a:r>
                  <a:rPr lang="en-GB" dirty="0"/>
                  <a:t> </a:t>
                </a:r>
                <a:r>
                  <a:rPr lang="en-GB" dirty="0" err="1"/>
                  <a:t>точката</a:t>
                </a:r>
                <a:r>
                  <a:rPr lang="en-GB" dirty="0"/>
                  <a:t> С. </a:t>
                </a:r>
                <a:r>
                  <a:rPr lang="en-GB" dirty="0" err="1"/>
                  <a:t>Това</a:t>
                </a:r>
                <a:r>
                  <a:rPr lang="en-GB" dirty="0"/>
                  <a:t> </a:t>
                </a:r>
                <a:r>
                  <a:rPr lang="en-GB" dirty="0" err="1"/>
                  <a:t>разсояние</a:t>
                </a:r>
                <a:r>
                  <a:rPr lang="en-GB" dirty="0"/>
                  <a:t> е </a:t>
                </a:r>
                <a:r>
                  <a:rPr lang="en-GB" dirty="0" err="1"/>
                  <a:t>равно</a:t>
                </a:r>
                <a:r>
                  <a:rPr lang="en-GB" dirty="0"/>
                  <a:t> </a:t>
                </a:r>
                <a:r>
                  <a:rPr lang="en-GB" dirty="0" err="1"/>
                  <a:t>на</a:t>
                </a:r>
                <a:r>
                  <a:rPr lang="en-GB" dirty="0"/>
                  <a:t> </a:t>
                </a:r>
                <a:r>
                  <a:rPr lang="en-GB" dirty="0" err="1"/>
                  <a:t>височината</a:t>
                </a:r>
                <a:r>
                  <a:rPr lang="en-GB" dirty="0"/>
                  <a:t> </a:t>
                </a:r>
                <a:r>
                  <a:rPr lang="en-GB" dirty="0" err="1"/>
                  <a:t>на</a:t>
                </a:r>
                <a:r>
                  <a:rPr lang="en-GB" dirty="0"/>
                  <a:t> </a:t>
                </a:r>
                <a:r>
                  <a:rPr lang="bg-BG" dirty="0" smtClean="0"/>
                  <a:t>триъгълник </a:t>
                </a:r>
                <a:r>
                  <a:rPr lang="en-GB" dirty="0" smtClean="0"/>
                  <a:t>АВС </a:t>
                </a:r>
                <a:r>
                  <a:rPr lang="en-GB" dirty="0" err="1"/>
                  <a:t>към</a:t>
                </a:r>
                <a:r>
                  <a:rPr lang="en-GB" dirty="0"/>
                  <a:t> </a:t>
                </a:r>
                <a:r>
                  <a:rPr lang="en-GB" dirty="0" err="1"/>
                  <a:t>стран</a:t>
                </a:r>
                <a:r>
                  <a:rPr lang="bg-BG" dirty="0"/>
                  <a:t>а</a:t>
                </a:r>
                <a:r>
                  <a:rPr lang="en-GB" dirty="0" err="1"/>
                  <a:t>та</a:t>
                </a:r>
                <a:r>
                  <a:rPr lang="en-GB" dirty="0"/>
                  <a:t> АB, </a:t>
                </a:r>
                <a:r>
                  <a:rPr lang="en-GB" dirty="0" err="1"/>
                  <a:t>тоест</a:t>
                </a:r>
                <a:r>
                  <a:rPr lang="en-GB" dirty="0"/>
                  <a:t> </a:t>
                </a:r>
                <a:r>
                  <a:rPr lang="en-GB" dirty="0" err="1"/>
                  <a:t>на</a:t>
                </a:r>
                <a:r>
                  <a:rPr lang="en-GB" dirty="0"/>
                  <a:t> </a:t>
                </a:r>
                <a:r>
                  <a:rPr lang="en-GB" dirty="0" err="1"/>
                  <a:t>лицето</a:t>
                </a:r>
                <a:r>
                  <a:rPr lang="en-GB" dirty="0"/>
                  <a:t> </a:t>
                </a:r>
                <a:r>
                  <a:rPr lang="en-GB" dirty="0" err="1"/>
                  <a:t>на</a:t>
                </a:r>
                <a:r>
                  <a:rPr lang="en-GB" dirty="0"/>
                  <a:t> </a:t>
                </a:r>
                <a:r>
                  <a:rPr lang="en-GB" dirty="0" err="1"/>
                  <a:t>триъгълника</a:t>
                </a:r>
                <a:r>
                  <a:rPr lang="bg-BG" dirty="0"/>
                  <a:t>,</a:t>
                </a:r>
                <a:r>
                  <a:rPr lang="en-GB" dirty="0"/>
                  <a:t> </a:t>
                </a:r>
                <a:r>
                  <a:rPr lang="en-GB" dirty="0" err="1"/>
                  <a:t>разделено</a:t>
                </a:r>
                <a:r>
                  <a:rPr lang="en-GB" dirty="0"/>
                  <a:t> </a:t>
                </a:r>
                <a:r>
                  <a:rPr lang="en-GB" dirty="0" err="1"/>
                  <a:t>на</a:t>
                </a:r>
                <a:r>
                  <a:rPr lang="en-GB" dirty="0"/>
                  <a:t> </a:t>
                </a:r>
                <a:r>
                  <a:rPr lang="en-GB" dirty="0" err="1"/>
                  <a:t>дължината</a:t>
                </a:r>
                <a:r>
                  <a:rPr lang="en-GB" dirty="0"/>
                  <a:t> </a:t>
                </a:r>
                <a:r>
                  <a:rPr lang="en-GB" dirty="0" err="1"/>
                  <a:t>на</a:t>
                </a:r>
                <a:r>
                  <a:rPr lang="en-GB" dirty="0"/>
                  <a:t> АВ: 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GB" dirty="0"/>
                  <a:t> </a:t>
                </a:r>
                <a:r>
                  <a:rPr lang="en-GB" b="1" dirty="0" smtClean="0"/>
                  <a:t>d </a:t>
                </a:r>
                <a:r>
                  <a:rPr lang="en-GB" b="1" dirty="0"/>
                  <a:t>=|(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GB" b="1" dirty="0"/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GB" b="1" dirty="0"/>
                  <a:t>)/2| / |AB|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139" y="1212112"/>
                <a:ext cx="10889511" cy="4351338"/>
              </a:xfrm>
              <a:blipFill rotWithShape="0">
                <a:blip r:embed="rId2"/>
                <a:stretch>
                  <a:fillRect l="-1176" t="-2381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>
            <a:off x="5007935" y="3902149"/>
            <a:ext cx="2466753" cy="1233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0219" y="5135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4688" y="5164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2453" y="35328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60967" y="5135526"/>
            <a:ext cx="53830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34096" y="5135526"/>
            <a:ext cx="22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2"/>
            <a:endCxn id="4" idx="3"/>
          </p:cNvCxnSpPr>
          <p:nvPr/>
        </p:nvCxnSpPr>
        <p:spPr>
          <a:xfrm>
            <a:off x="6241311" y="3902149"/>
            <a:ext cx="1" cy="12333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54000"/>
            <a:ext cx="10515600" cy="6432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/>
              <a:t>в </a:t>
            </a:r>
            <a:r>
              <a:rPr lang="en-GB" sz="2400" b="1" dirty="0" err="1"/>
              <a:t>код</a:t>
            </a:r>
            <a:r>
              <a:rPr lang="en-GB" sz="2400" b="1" dirty="0"/>
              <a:t> </a:t>
            </a:r>
            <a:r>
              <a:rPr lang="en-GB" sz="2400" b="1" dirty="0" err="1"/>
              <a:t>това</a:t>
            </a:r>
            <a:r>
              <a:rPr lang="en-GB" sz="2400" b="1" dirty="0"/>
              <a:t> </a:t>
            </a:r>
            <a:r>
              <a:rPr lang="en-GB" sz="2400" b="1" dirty="0" err="1"/>
              <a:t>изглежда</a:t>
            </a:r>
            <a:r>
              <a:rPr lang="en-GB" sz="2400" b="1" dirty="0"/>
              <a:t> </a:t>
            </a:r>
            <a:r>
              <a:rPr lang="en-GB" sz="2400" b="1" dirty="0" err="1"/>
              <a:t>така</a:t>
            </a:r>
            <a:r>
              <a:rPr lang="en-GB" sz="2400" b="1" dirty="0"/>
              <a:t>: </a:t>
            </a:r>
            <a:endParaRPr lang="en-US" sz="2400" b="1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разсточние</a:t>
            </a: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м/у А и В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length(double[] A, double[] B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 = B[0] - A[0];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 = B[1] - A[1];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(x*x + y*y);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векторно</a:t>
            </a: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призведение</a:t>
            </a: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AB x AC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vector(double [] A, double [] B, double [] C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AB[2] = { B[0] - A[0], B[1] - A[1]};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AC[2] = { C[0] - A[0], C[1] - A[1]};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AB[0] * AC[1] - AB[1] * AC[0];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lineDist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(double[] A, double[] B, double[] C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retrun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abs( vector(А,В,С) / length(A,B) 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1802</Words>
  <Application>Microsoft Office PowerPoint</Application>
  <PresentationFormat>Widescreen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ГЕОМЕТРИЯ</vt:lpstr>
      <vt:lpstr>Вектори </vt:lpstr>
      <vt:lpstr>Вектори</vt:lpstr>
      <vt:lpstr>Вектори</vt:lpstr>
      <vt:lpstr>Ориентирано лице на триъгълник</vt:lpstr>
      <vt:lpstr>Ориентирано лице на многоъгълник</vt:lpstr>
      <vt:lpstr>PowerPoint Presentation</vt:lpstr>
      <vt:lpstr>Разстояние между права (отсечка) и точка </vt:lpstr>
      <vt:lpstr>PowerPoint Presentation</vt:lpstr>
      <vt:lpstr>Разстояние от точката С до отсечката АВ</vt:lpstr>
      <vt:lpstr>PowerPoint Presentation</vt:lpstr>
      <vt:lpstr>PowerPoint Presentation</vt:lpstr>
      <vt:lpstr>PowerPoint Presentation</vt:lpstr>
      <vt:lpstr>Изпъкнала обвивка</vt:lpstr>
      <vt:lpstr>Алгоритъм на Graham scan за намиране на изпъкнала обвивка на многоъгълник</vt:lpstr>
      <vt:lpstr>PowerPoint Presentation</vt:lpstr>
      <vt:lpstr>Алгоритъм на Andrew за намиране на изпъкнала обвивка на множество от точки в равнината</vt:lpstr>
      <vt:lpstr>Алгоритъмът, зададен като псевдокод: O ( n log n )</vt:lpstr>
      <vt:lpstr>Алгоритъмът, зададен като псевдокод:</vt:lpstr>
      <vt:lpstr>PowerPoint Presentation</vt:lpstr>
      <vt:lpstr>PowerPoint Presentation</vt:lpstr>
      <vt:lpstr>PowerPoint Presentation</vt:lpstr>
      <vt:lpstr>Пресичане на две прави (отсечки)</vt:lpstr>
      <vt:lpstr>PowerPoint Presentation</vt:lpstr>
      <vt:lpstr>PowerPoint Presentation</vt:lpstr>
      <vt:lpstr>Задача С2. Многоъгълник</vt:lpstr>
      <vt:lpstr>PowerPoint Presentation</vt:lpstr>
      <vt:lpstr>PowerPoint Presentation</vt:lpstr>
    </vt:vector>
  </TitlesOfParts>
  <Company>University of Ruse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ГЕОМЕТРИЯ</dc:title>
  <dc:creator>ruuser</dc:creator>
  <cp:lastModifiedBy>ruuser</cp:lastModifiedBy>
  <cp:revision>58</cp:revision>
  <dcterms:created xsi:type="dcterms:W3CDTF">2017-07-15T11:45:53Z</dcterms:created>
  <dcterms:modified xsi:type="dcterms:W3CDTF">2017-07-17T11:49:06Z</dcterms:modified>
</cp:coreProperties>
</file>