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84"/>
  </p:notesMasterIdLst>
  <p:handoutMasterIdLst>
    <p:handoutMasterId r:id="rId85"/>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41" r:id="rId36"/>
    <p:sldId id="315" r:id="rId37"/>
    <p:sldId id="273" r:id="rId38"/>
    <p:sldId id="274" r:id="rId39"/>
    <p:sldId id="275" r:id="rId40"/>
    <p:sldId id="276" r:id="rId41"/>
    <p:sldId id="305" r:id="rId42"/>
    <p:sldId id="278" r:id="rId43"/>
    <p:sldId id="334" r:id="rId44"/>
    <p:sldId id="335" r:id="rId45"/>
    <p:sldId id="279" r:id="rId46"/>
    <p:sldId id="339" r:id="rId47"/>
    <p:sldId id="280" r:id="rId48"/>
    <p:sldId id="281" r:id="rId49"/>
    <p:sldId id="282" r:id="rId50"/>
    <p:sldId id="283" r:id="rId51"/>
    <p:sldId id="320" r:id="rId52"/>
    <p:sldId id="321" r:id="rId53"/>
    <p:sldId id="284" r:id="rId54"/>
    <p:sldId id="303" r:id="rId55"/>
    <p:sldId id="285" r:id="rId56"/>
    <p:sldId id="286" r:id="rId57"/>
    <p:sldId id="316" r:id="rId58"/>
    <p:sldId id="342" r:id="rId59"/>
    <p:sldId id="304" r:id="rId60"/>
    <p:sldId id="289" r:id="rId61"/>
    <p:sldId id="317" r:id="rId62"/>
    <p:sldId id="343" r:id="rId63"/>
    <p:sldId id="318" r:id="rId64"/>
    <p:sldId id="290" r:id="rId65"/>
    <p:sldId id="344" r:id="rId66"/>
    <p:sldId id="291" r:id="rId67"/>
    <p:sldId id="319" r:id="rId68"/>
    <p:sldId id="345" r:id="rId69"/>
    <p:sldId id="292" r:id="rId70"/>
    <p:sldId id="293" r:id="rId71"/>
    <p:sldId id="322" r:id="rId72"/>
    <p:sldId id="346" r:id="rId73"/>
    <p:sldId id="294" r:id="rId74"/>
    <p:sldId id="302" r:id="rId75"/>
    <p:sldId id="311" r:id="rId76"/>
    <p:sldId id="296" r:id="rId77"/>
    <p:sldId id="297" r:id="rId78"/>
    <p:sldId id="298" r:id="rId79"/>
    <p:sldId id="299" r:id="rId80"/>
    <p:sldId id="300" r:id="rId81"/>
    <p:sldId id="301" r:id="rId82"/>
    <p:sldId id="327"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41"/>
            <p14:sldId id="315"/>
            <p14:sldId id="273"/>
            <p14:sldId id="274"/>
            <p14:sldId id="275"/>
            <p14:sldId id="27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42"/>
            <p14:sldId id="304"/>
            <p14:sldId id="289"/>
            <p14:sldId id="317"/>
            <p14:sldId id="343"/>
            <p14:sldId id="318"/>
            <p14:sldId id="290"/>
            <p14:sldId id="344"/>
            <p14:sldId id="291"/>
            <p14:sldId id="319"/>
            <p14:sldId id="345"/>
            <p14:sldId id="292"/>
            <p14:sldId id="293"/>
            <p14:sldId id="322"/>
            <p14:sldId id="346"/>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B9BD5"/>
    <a:srgbClr val="118776"/>
    <a:srgbClr val="C00000"/>
    <a:srgbClr val="00007F"/>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3" autoAdjust="0"/>
    <p:restoredTop sz="77829" autoAdjust="0"/>
  </p:normalViewPr>
  <p:slideViewPr>
    <p:cSldViewPr>
      <p:cViewPr varScale="1">
        <p:scale>
          <a:sx n="127" d="100"/>
          <a:sy n="127" d="100"/>
        </p:scale>
        <p:origin x="1512"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1.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24.05.2023</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24.05.2023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В</a:t>
            </a:r>
            <a:r>
              <a:rPr lang="ru-RU" baseline="0" smtClean="0"/>
              <a:t> </a:t>
            </a:r>
            <a:r>
              <a:rPr lang="en-US" baseline="0" smtClean="0"/>
              <a:t>python </a:t>
            </a:r>
            <a:r>
              <a:rPr lang="ru-RU" baseline="0" smtClean="0"/>
              <a:t>тоже можно расширить поведение, но делать это не лучшая практика, особенно для примитивных типов.</a:t>
            </a:r>
            <a:br>
              <a:rPr lang="ru-RU" baseline="0" smtClean="0"/>
            </a:br>
            <a:r>
              <a:rPr lang="ru-RU" baseline="0" smtClean="0"/>
              <a:t>Возможный вариант использования, когда нужно расширить стороннюю библиотеку.</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30</a:t>
            </a:fld>
            <a:endParaRPr lang="ru-RU"/>
          </a:p>
        </p:txBody>
      </p:sp>
    </p:spTree>
    <p:extLst>
      <p:ext uri="{BB962C8B-B14F-4D97-AF65-F5344CB8AC3E}">
        <p14:creationId xmlns:p14="http://schemas.microsoft.com/office/powerpoint/2010/main" val="300080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47</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 же самое на </a:t>
            </a:r>
            <a:r>
              <a:rPr lang="en-US" smtClean="0"/>
              <a:t>python</a:t>
            </a:r>
            <a:endParaRPr lang="ru-RU"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059922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smtClean="0"/>
              <a:t>То же самое на </a:t>
            </a:r>
            <a:r>
              <a:rPr lang="en-US" baseline="0" smtClean="0"/>
              <a:t>python</a:t>
            </a:r>
            <a:endParaRPr lang="ru-RU" baseline="0" smtClean="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3503756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a:t>
            </a:r>
            <a:r>
              <a:rPr lang="ru-RU" baseline="0" smtClean="0"/>
              <a:t> же самое на </a:t>
            </a:r>
            <a:r>
              <a:rPr lang="en-US" baseline="0" smtClean="0"/>
              <a:t>python</a:t>
            </a:r>
            <a:endParaRPr lang="ru-RU"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2603987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311210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66</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2655796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72</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73</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74</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75</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di" TargetMode="External"/><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a:t>
            </a:r>
            <a:r>
              <a:rPr lang="en-US" dirty="0">
                <a:hlinkClick r:id="rId3"/>
              </a:rPr>
              <a:t>kontur-courses</a:t>
            </a:r>
            <a:r>
              <a:rPr lang="en-US" dirty="0">
                <a:hlinkClick r:id="rId2"/>
              </a:rPr>
              <a:t>/</a:t>
            </a:r>
            <a:r>
              <a:rPr lang="en-US" b="1" dirty="0">
                <a:hlinkClick r:id="rId2"/>
              </a:rPr>
              <a:t>clean-code</a:t>
            </a:r>
            <a:endParaRPr lang="en-US" b="1" dirty="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ControlDigit</a:t>
            </a:r>
            <a:r>
              <a:rPr lang="en-US" dirty="0" smtClean="0"/>
              <a:t> / Isbn13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a:t>
            </a:r>
            <a:r>
              <a:rPr lang="en-US" dirty="0" smtClean="0"/>
              <a:t>Pat</a:t>
            </a:r>
            <a:r>
              <a:rPr lang="en-US" dirty="0"/>
              <a:t>c</a:t>
            </a:r>
            <a:r>
              <a:rPr lang="en-US" dirty="0" smtClean="0"/>
              <a:t>hing</a:t>
            </a:r>
            <a:r>
              <a:rPr lang="ru-RU" dirty="0" smtClean="0"/>
              <a:t> </a:t>
            </a:r>
            <a:r>
              <a:rPr lang="ru-RU" dirty="0"/>
              <a:t>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a:solidFill>
                  <a:srgbClr val="0000FF"/>
                </a:solidFill>
                <a:latin typeface="Consolas" panose="020B0609020204030204" pitchFamily="49" charset="0"/>
              </a:rPr>
              <a:t>class</a:t>
            </a:r>
            <a:r>
              <a:rPr lang="en-US" sz="2000">
                <a:latin typeface="Consolas" panose="020B0609020204030204" pitchFamily="49" charset="0"/>
              </a:rPr>
              <a:t> </a:t>
            </a:r>
            <a:r>
              <a:rPr lang="en-US" sz="2000">
                <a:solidFill>
                  <a:schemeClr val="accent3">
                    <a:lumMod val="60000"/>
                    <a:lumOff val="40000"/>
                  </a:schemeClr>
                </a:solidFill>
                <a:latin typeface="Consolas" panose="020B0609020204030204" pitchFamily="49" charset="0"/>
              </a:rPr>
              <a:t>TokenReader</a:t>
            </a:r>
            <a:r>
              <a:rPr lang="en-US" sz="2000">
                <a:latin typeface="Consolas" panose="020B0609020204030204" pitchFamily="49" charset="0"/>
              </a:rPr>
              <a:t>:</a:t>
            </a:r>
            <a:r>
              <a:rPr lang="ru-RU" sz="2000">
                <a:latin typeface="Consolas" panose="020B0609020204030204" pitchFamily="49" charset="0"/>
              </a:rPr>
              <a:t> </a:t>
            </a:r>
            <a:r>
              <a:rPr lang="en-US" sz="2000">
                <a:latin typeface="Consolas" panose="020B0609020204030204" pitchFamily="49" charset="0"/>
              </a:rPr>
              <a:t>...</a:t>
            </a:r>
          </a:p>
          <a:p>
            <a:pPr marL="0" indent="0">
              <a:buNone/>
            </a:pPr>
            <a:endParaRPr lang="ru-RU" sz="2000">
              <a:latin typeface="Consolas" panose="020B0609020204030204" pitchFamily="49" charset="0"/>
            </a:endParaRPr>
          </a:p>
          <a:p>
            <a:pPr marL="0" indent="0">
              <a:buNone/>
            </a:pP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Если надо добавить что-то ещё</a:t>
            </a:r>
            <a:r>
              <a:rPr lang="ru-RU" sz="2000">
                <a:latin typeface="Consolas" panose="020B0609020204030204" pitchFamily="49" charset="0"/>
              </a:rPr>
              <a:t/>
            </a:r>
            <a:br>
              <a:rPr lang="ru-RU" sz="2000">
                <a:latin typeface="Consolas" panose="020B0609020204030204" pitchFamily="49" charset="0"/>
              </a:rPr>
            </a:br>
            <a:r>
              <a:rPr lang="en-US" sz="2000">
                <a:solidFill>
                  <a:srgbClr val="0000FF"/>
                </a:solidFill>
                <a:latin typeface="Consolas" panose="020B0609020204030204" pitchFamily="49" charset="0"/>
              </a:rPr>
              <a:t>def</a:t>
            </a:r>
            <a:r>
              <a:rPr lang="en-US" sz="2000">
                <a:latin typeface="Consolas" panose="020B0609020204030204" pitchFamily="49" charset="0"/>
              </a:rPr>
              <a:t> </a:t>
            </a:r>
            <a:r>
              <a:rPr lang="en-US" sz="2000" smtClean="0">
                <a:solidFill>
                  <a:schemeClr val="accent3">
                    <a:lumMod val="60000"/>
                    <a:lumOff val="40000"/>
                  </a:schemeClr>
                </a:solidFill>
                <a:latin typeface="Consolas" panose="020B0609020204030204" pitchFamily="49" charset="0"/>
              </a:rPr>
              <a:t>read_field</a:t>
            </a:r>
            <a:r>
              <a:rPr lang="en-US" sz="2000" smtClean="0">
                <a:latin typeface="Consolas" panose="020B0609020204030204" pitchFamily="49" charset="0"/>
              </a:rPr>
              <a:t>(field</a:t>
            </a:r>
            <a:r>
              <a:rPr lang="en-US" sz="2000">
                <a:latin typeface="Consolas" panose="020B0609020204030204" pitchFamily="49" charset="0"/>
              </a:rPr>
              <a:t>): ...</a:t>
            </a:r>
            <a:r>
              <a:rPr lang="ru-RU" sz="2000">
                <a:latin typeface="Consolas" panose="020B0609020204030204" pitchFamily="49" charset="0"/>
              </a:rPr>
              <a:t/>
            </a:r>
            <a:br>
              <a:rPr lang="ru-RU" sz="2000">
                <a:latin typeface="Consolas" panose="020B0609020204030204" pitchFamily="49" charset="0"/>
              </a:rPr>
            </a:br>
            <a:r>
              <a:rPr lang="en-US" sz="2000">
                <a:latin typeface="Consolas" panose="020B0609020204030204" pitchFamily="49" charset="0"/>
              </a:rPr>
              <a:t>TokenReader.read_field </a:t>
            </a:r>
            <a:r>
              <a:rPr lang="en-US" sz="2000">
                <a:solidFill>
                  <a:srgbClr val="0000FF"/>
                </a:solidFill>
                <a:latin typeface="Consolas" panose="020B0609020204030204" pitchFamily="49" charset="0"/>
              </a:rPr>
              <a:t>=</a:t>
            </a:r>
            <a:r>
              <a:rPr lang="en-US" sz="2000">
                <a:latin typeface="Consolas" panose="020B0609020204030204" pitchFamily="49" charset="0"/>
              </a:rPr>
              <a:t> read_field</a:t>
            </a:r>
          </a:p>
          <a:p>
            <a:pPr marL="0" indent="0">
              <a:buNone/>
            </a:pPr>
            <a:endParaRPr lang="ru-RU" sz="2000">
              <a:latin typeface="Consolas" panose="020B0609020204030204" pitchFamily="49" charset="0"/>
            </a:endParaRPr>
          </a:p>
          <a:p>
            <a:pPr marL="0" indent="0">
              <a:buNone/>
            </a:pP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И можно использовать</a:t>
            </a:r>
            <a:r>
              <a:rPr lang="ru-RU" sz="2000">
                <a:latin typeface="Consolas" panose="020B0609020204030204" pitchFamily="49" charset="0"/>
              </a:rPr>
              <a:t/>
            </a:r>
            <a:br>
              <a:rPr lang="ru-RU" sz="2000">
                <a:latin typeface="Consolas" panose="020B0609020204030204" pitchFamily="49" charset="0"/>
              </a:rPr>
            </a:br>
            <a:r>
              <a:rPr lang="en-US" sz="2000">
                <a:latin typeface="Consolas" panose="020B0609020204030204" pitchFamily="49" charset="0"/>
              </a:rPr>
              <a:t>TokenReader.read_field(field)</a:t>
            </a:r>
            <a:r>
              <a:rPr lang="ru-RU" sz="2000">
                <a:latin typeface="Consolas" panose="020B0609020204030204" pitchFamily="49" charset="0"/>
              </a:rPr>
              <a:t/>
            </a:r>
            <a:br>
              <a:rPr lang="ru-RU" sz="2000">
                <a:latin typeface="Consolas" panose="020B0609020204030204" pitchFamily="49" charset="0"/>
              </a:rPr>
            </a:b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не лучшая практика, но допустимо</a:t>
            </a:r>
            <a:endParaRPr lang="en-US" sz="2000">
              <a:solidFill>
                <a:srgbClr val="00B050"/>
              </a:solidFill>
              <a:latin typeface="Consolas" panose="020B0609020204030204" pitchFamily="49" charset="0"/>
            </a:endParaRPr>
          </a:p>
          <a:p>
            <a:pPr marL="0" indent="0">
              <a:buNone/>
            </a:pPr>
            <a:endParaRPr lang="en-US" sz="2000">
              <a:latin typeface="Consolas" panose="020B0609020204030204" pitchFamily="49" charset="0"/>
            </a:endParaRPr>
          </a:p>
          <a:p>
            <a:pPr marL="0" indent="0">
              <a:buNone/>
            </a:pPr>
            <a:endParaRPr lang="ru-RU" sz="2000">
              <a:latin typeface="Consolas" panose="020B0609020204030204" pitchFamily="49" charset="0"/>
            </a:endParaRPr>
          </a:p>
          <a:p>
            <a:pPr marL="0" indent="0">
              <a:buNone/>
            </a:pPr>
            <a:r>
              <a:rPr lang="ru-RU" sz="2000">
                <a:solidFill>
                  <a:srgbClr val="C00000"/>
                </a:solidFill>
                <a:latin typeface="Consolas" panose="020B0609020204030204" pitchFamily="49" charset="0"/>
              </a:rPr>
              <a:t>"123"</a:t>
            </a:r>
            <a:r>
              <a:rPr lang="ru-RU" sz="2000">
                <a:latin typeface="Consolas" panose="020B0609020204030204" pitchFamily="49" charset="0"/>
              </a:rPr>
              <a:t>.</a:t>
            </a:r>
            <a:r>
              <a:rPr lang="en-US" sz="2000">
                <a:latin typeface="Consolas" panose="020B0609020204030204" pitchFamily="49" charset="0"/>
              </a:rPr>
              <a:t>is_inn() </a:t>
            </a: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примитивные типы лучше не </a:t>
            </a:r>
            <a:r>
              <a:rPr lang="ru-RU" sz="2000" smtClean="0">
                <a:solidFill>
                  <a:srgbClr val="00B050"/>
                </a:solidFill>
                <a:latin typeface="Consolas" panose="020B0609020204030204" pitchFamily="49" charset="0"/>
              </a:rPr>
              <a:t>расширять</a:t>
            </a:r>
            <a:endParaRPr lang="ru-RU" sz="2000">
              <a:solidFill>
                <a:srgbClr val="00B050"/>
              </a:solidFill>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a:t>
            </a:r>
            <a:r>
              <a:rPr lang="ru-RU"/>
              <a:t>в </a:t>
            </a:r>
            <a:r>
              <a:rPr lang="en-US" smtClean="0"/>
              <a:t>python</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5" name="Прямоугольник 4">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4008"/>
            <a:ext cx="655044" cy="655044"/>
          </a:xfrm>
          <a:prstGeom prst="rect">
            <a:avLst/>
          </a:prstGeom>
        </p:spPr>
      </p:pic>
    </p:spTree>
    <p:extLst>
      <p:ext uri="{BB962C8B-B14F-4D97-AF65-F5344CB8AC3E}">
        <p14:creationId xmlns:p14="http://schemas.microsoft.com/office/powerpoint/2010/main" val="48767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1628779"/>
            <a:ext cx="9601133" cy="4679951"/>
          </a:xfrm>
        </p:spPr>
        <p:txBody>
          <a:bodyPr>
            <a:normAutofit/>
          </a:bodyPr>
          <a:lstStyle/>
          <a:p>
            <a:pPr marL="0" indent="0">
              <a:buNone/>
            </a:pPr>
            <a:r>
              <a:rPr lang="ru-RU" sz="2400" dirty="0">
                <a:solidFill>
                  <a:schemeClr val="accent1"/>
                </a:solidFill>
              </a:rPr>
              <a:t>Решение С</a:t>
            </a:r>
            <a:r>
              <a:rPr lang="en-US" sz="2400" dirty="0">
                <a:solidFill>
                  <a:schemeClr val="accent1"/>
                </a:solidFill>
              </a:rPr>
              <a:t>#</a:t>
            </a:r>
            <a:endParaRPr lang="ru-RU" sz="2400" dirty="0">
              <a:solidFill>
                <a:schemeClr val="accent1"/>
              </a:solidFill>
            </a:endParaRPr>
          </a:p>
          <a:p>
            <a:pPr marL="0" indent="0">
              <a:buNone/>
            </a:pPr>
            <a:r>
              <a:rPr lang="en-US" sz="2400" dirty="0" err="1">
                <a:latin typeface="Consolas" panose="020B0609020204030204" pitchFamily="49" charset="0"/>
              </a:rPr>
              <a:t>array.Skip</a:t>
            </a:r>
            <a:r>
              <a:rPr lang="en-US" sz="2400" dirty="0">
                <a:latin typeface="Consolas" panose="020B0609020204030204" pitchFamily="49" charset="0"/>
              </a:rPr>
              <a:t>(</a:t>
            </a:r>
            <a:r>
              <a:rPr lang="en-US" sz="2400" dirty="0" err="1">
                <a:latin typeface="Consolas" panose="020B0609020204030204" pitchFamily="49" charset="0"/>
              </a:rPr>
              <a:t>shiftSize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Concat</a:t>
            </a:r>
            <a:r>
              <a:rPr lang="en-US" sz="2400" dirty="0">
                <a:latin typeface="Consolas" panose="020B0609020204030204" pitchFamily="49" charset="0"/>
              </a:rPr>
              <a:t>(</a:t>
            </a:r>
            <a:r>
              <a:rPr lang="en-US" sz="2400" dirty="0" err="1">
                <a:latin typeface="Consolas" panose="020B0609020204030204" pitchFamily="49" charset="0"/>
              </a:rPr>
              <a:t>array.Take</a:t>
            </a:r>
            <a:r>
              <a:rPr lang="en-US" sz="2400" dirty="0">
                <a:latin typeface="Consolas" panose="020B0609020204030204" pitchFamily="49" charset="0"/>
              </a:rPr>
              <a:t>(</a:t>
            </a:r>
            <a:r>
              <a:rPr lang="en-US" sz="2400" dirty="0" err="1">
                <a:latin typeface="Consolas" panose="020B0609020204030204" pitchFamily="49" charset="0"/>
              </a:rPr>
              <a:t>shiftSize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ToArray</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ru-RU" sz="2400" dirty="0">
                <a:solidFill>
                  <a:schemeClr val="accent1"/>
                </a:solidFill>
              </a:rPr>
              <a:t>Решение </a:t>
            </a:r>
            <a:r>
              <a:rPr lang="en-US" sz="2400" dirty="0">
                <a:solidFill>
                  <a:schemeClr val="accent1"/>
                </a:solidFill>
              </a:rPr>
              <a:t>JS</a:t>
            </a:r>
            <a:endParaRPr lang="ru-RU" sz="2400" dirty="0">
              <a:solidFill>
                <a:schemeClr val="accent1"/>
              </a:solidFill>
            </a:endParaRPr>
          </a:p>
          <a:p>
            <a:pPr marL="0" indent="0">
              <a:buNone/>
            </a:pPr>
            <a:r>
              <a:rPr lang="en-US" sz="2400" dirty="0" err="1">
                <a:latin typeface="Consolas" panose="020B0609020204030204" pitchFamily="49" charset="0"/>
              </a:rPr>
              <a:t>array.slice</a:t>
            </a:r>
            <a:r>
              <a:rPr lang="en-US" sz="2400" dirty="0">
                <a:latin typeface="Consolas" panose="020B0609020204030204" pitchFamily="49" charset="0"/>
              </a:rPr>
              <a:t>(</a:t>
            </a:r>
            <a:r>
              <a:rPr lang="en-US" sz="2400" dirty="0" err="1">
                <a:latin typeface="Consolas" panose="020B0609020204030204" pitchFamily="49" charset="0"/>
              </a:rPr>
              <a:t>shiftSize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concat</a:t>
            </a:r>
            <a:r>
              <a:rPr lang="en-US" sz="2400" dirty="0">
                <a:latin typeface="Consolas" panose="020B0609020204030204" pitchFamily="49" charset="0"/>
              </a:rPr>
              <a:t>(</a:t>
            </a:r>
            <a:r>
              <a:rPr lang="en-US" sz="2400" dirty="0" err="1">
                <a:latin typeface="Consolas" panose="020B0609020204030204" pitchFamily="49" charset="0"/>
              </a:rPr>
              <a:t>array.slice</a:t>
            </a:r>
            <a:r>
              <a:rPr lang="en-US" sz="2400" dirty="0">
                <a:latin typeface="Consolas" panose="020B0609020204030204" pitchFamily="49" charset="0"/>
              </a:rPr>
              <a:t>(0, </a:t>
            </a:r>
            <a:r>
              <a:rPr lang="en-US" sz="2400" err="1">
                <a:latin typeface="Consolas" panose="020B0609020204030204" pitchFamily="49" charset="0"/>
              </a:rPr>
              <a:t>shiftSize</a:t>
            </a:r>
            <a:r>
              <a:rPr lang="en-US" sz="2400" smtClean="0">
                <a:latin typeface="Consolas" panose="020B0609020204030204" pitchFamily="49" charset="0"/>
              </a:rPr>
              <a:t>))</a:t>
            </a:r>
          </a:p>
          <a:p>
            <a:pPr marL="0" indent="0">
              <a:buNone/>
            </a:pPr>
            <a:endParaRPr lang="en-US" sz="2400" smtClean="0">
              <a:solidFill>
                <a:schemeClr val="accent1"/>
              </a:solidFill>
            </a:endParaRPr>
          </a:p>
          <a:p>
            <a:pPr marL="0" indent="0">
              <a:buNone/>
            </a:pPr>
            <a:r>
              <a:rPr lang="ru-RU" sz="2400" smtClean="0">
                <a:solidFill>
                  <a:schemeClr val="accent1"/>
                </a:solidFill>
              </a:rPr>
              <a:t>Решение </a:t>
            </a:r>
            <a:r>
              <a:rPr lang="en-US" sz="2400" smtClean="0">
                <a:solidFill>
                  <a:schemeClr val="accent1"/>
                </a:solidFill>
              </a:rPr>
              <a:t>Python</a:t>
            </a:r>
            <a:endParaRPr lang="ru-RU" sz="2400">
              <a:solidFill>
                <a:schemeClr val="accent1"/>
              </a:solidFill>
            </a:endParaRPr>
          </a:p>
          <a:p>
            <a:pPr marL="0" indent="0">
              <a:buNone/>
            </a:pPr>
            <a:r>
              <a:rPr lang="en-US" sz="2400" smtClean="0">
                <a:latin typeface="Consolas" panose="020B0609020204030204" pitchFamily="49" charset="0"/>
              </a:rPr>
              <a:t>array[shift_size:] + array[:shift_size]</a:t>
            </a:r>
            <a:endParaRPr lang="en-US" sz="2400">
              <a:latin typeface="Consolas" panose="020B0609020204030204" pitchFamily="49" charset="0"/>
            </a:endParaRPr>
          </a:p>
          <a:p>
            <a:pPr marL="0" indent="0">
              <a:buNone/>
            </a:pPr>
            <a:endParaRPr lang="en-US" sz="2400" dirty="0">
              <a:latin typeface="Consolas" panose="020B0609020204030204" pitchFamily="49" charset="0"/>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3608752"/>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grpSp>
        <p:nvGrpSpPr>
          <p:cNvPr id="7" name="Группа 6"/>
          <p:cNvGrpSpPr/>
          <p:nvPr/>
        </p:nvGrpSpPr>
        <p:grpSpPr>
          <a:xfrm>
            <a:off x="10167881" y="5445224"/>
            <a:ext cx="720000" cy="733222"/>
            <a:chOff x="10167881" y="5445224"/>
            <a:chExt cx="720000" cy="733222"/>
          </a:xfrm>
        </p:grpSpPr>
        <p:sp>
          <p:nvSpPr>
            <p:cNvPr id="8" name="Прямоугольник 7">
              <a:extLst>
                <a:ext uri="{FF2B5EF4-FFF2-40B4-BE49-F238E27FC236}">
                  <a16:creationId xmlns:a16="http://schemas.microsoft.com/office/drawing/2014/main" id="{1AD49043-8CB6-4B10-B8FE-D3256B6C4BF2}"/>
                </a:ext>
              </a:extLst>
            </p:cNvPr>
            <p:cNvSpPr/>
            <p:nvPr/>
          </p:nvSpPr>
          <p:spPr>
            <a:xfrm>
              <a:off x="10167881" y="5445224"/>
              <a:ext cx="720000" cy="73322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b="1" smtClean="0">
                <a:solidFill>
                  <a:schemeClr val="tx1"/>
                </a:solidFill>
              </a:endParaRPr>
            </a:p>
            <a:p>
              <a:pPr algn="ctr"/>
              <a:endParaRPr lang="ru-RU" sz="1200" b="1" smtClean="0">
                <a:solidFill>
                  <a:schemeClr val="tx1"/>
                </a:solidFill>
              </a:endParaRPr>
            </a:p>
            <a:p>
              <a:pPr algn="ctr">
                <a:spcBef>
                  <a:spcPts val="600"/>
                </a:spcBef>
              </a:pPr>
              <a:r>
                <a:rPr lang="en-US" sz="1200" b="1" smtClean="0">
                  <a:solidFill>
                    <a:schemeClr val="bg1"/>
                  </a:solidFill>
                </a:rPr>
                <a:t>Python</a:t>
              </a:r>
              <a:endParaRPr lang="en-US" sz="2000" b="1">
                <a:solidFill>
                  <a:schemeClr val="bg1"/>
                </a:solidFill>
              </a:endParaRPr>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5265" y="5472620"/>
              <a:ext cx="451802" cy="451802"/>
            </a:xfrm>
            <a:prstGeom prst="rect">
              <a:avLst/>
            </a:prstGeom>
          </p:spPr>
        </p:pic>
      </p:grpSp>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112-233-445. Рассчитаем 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r>
              <a:rPr lang="ru-RU" dirty="0" smtClean="0"/>
              <a:t>Помните </a:t>
            </a:r>
            <a:r>
              <a:rPr lang="ru-RU" dirty="0"/>
              <a:t>про декомпозицию и </a:t>
            </a:r>
            <a:r>
              <a:rPr lang="ru-RU" dirty="0" err="1" smtClean="0"/>
              <a:t>компонуемость</a:t>
            </a:r>
            <a:r>
              <a:rPr lang="ru-RU" dirty="0" smtClean="0"/>
              <a:t>. </a:t>
            </a:r>
          </a:p>
          <a:p>
            <a:pPr marL="0" indent="0">
              <a:buNone/>
            </a:pPr>
            <a:r>
              <a:rPr lang="ru-RU" dirty="0" smtClean="0"/>
              <a:t>Постарайтесь максимально </a:t>
            </a:r>
            <a:r>
              <a:rPr lang="ru-RU" dirty="0" err="1" smtClean="0"/>
              <a:t>реиспользовать</a:t>
            </a:r>
            <a:r>
              <a:rPr lang="ru-RU" dirty="0" smtClean="0"/>
              <a:t> уже написанный код.</a:t>
            </a:r>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050723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solidFill>
                  <a:srgbClr val="00B050"/>
                </a:solidFill>
              </a:rPr>
              <a:t>C#: </a:t>
            </a:r>
            <a:r>
              <a:rPr lang="en-US" smtClean="0"/>
              <a:t>Samples </a:t>
            </a:r>
            <a:r>
              <a:rPr lang="en-US"/>
              <a:t>/ </a:t>
            </a:r>
            <a:r>
              <a:rPr lang="en-US" smtClean="0"/>
              <a:t>pathfinder.cs</a:t>
            </a:r>
            <a:br>
              <a:rPr lang="en-US" smtClean="0"/>
            </a:br>
            <a:r>
              <a:rPr lang="en-US" smtClean="0">
                <a:solidFill>
                  <a:srgbClr val="00B050"/>
                </a:solidFill>
              </a:rPr>
              <a:t>python: </a:t>
            </a:r>
            <a:r>
              <a:rPr lang="en-US" smtClean="0"/>
              <a:t>Samples </a:t>
            </a:r>
            <a:r>
              <a:rPr lang="en-US"/>
              <a:t>/ </a:t>
            </a:r>
            <a:r>
              <a:rPr lang="en-US" smtClean="0"/>
              <a:t>path_finder.PY</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3785652"/>
          </a:xfrm>
          <a:prstGeom prst="rect">
            <a:avLst/>
          </a:prstGeom>
        </p:spPr>
        <p:txBody>
          <a:bodyPr wrap="square">
            <a:spAutoFit/>
          </a:bodyPr>
          <a:lstStyle/>
          <a:p>
            <a:r>
              <a:rPr lang="en-US" sz="2000">
                <a:solidFill>
                  <a:srgbClr val="0000FF"/>
                </a:solidFill>
                <a:latin typeface="Consolas" panose="020B0609020204030204" pitchFamily="49" charset="0"/>
              </a:rPr>
              <a:t>def</a:t>
            </a:r>
            <a:r>
              <a:rPr lang="en-US" sz="2000">
                <a:latin typeface="Consolas" panose="020B0609020204030204" pitchFamily="49" charset="0"/>
              </a:rPr>
              <a:t> </a:t>
            </a:r>
            <a:r>
              <a:rPr lang="en-US" sz="2000">
                <a:solidFill>
                  <a:srgbClr val="5B9BD5"/>
                </a:solidFill>
                <a:latin typeface="Consolas" panose="020B0609020204030204" pitchFamily="49" charset="0"/>
              </a:rPr>
              <a:t>clear_full_lines</a:t>
            </a:r>
            <a:r>
              <a:rPr lang="en-US" sz="2000">
                <a:latin typeface="Consolas" panose="020B0609020204030204" pitchFamily="49" charset="0"/>
              </a:rPr>
              <a:t>(self):</a:t>
            </a: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y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(self.height):</a:t>
            </a:r>
          </a:p>
          <a:p>
            <a:r>
              <a:rPr lang="en-US" sz="2000">
                <a:latin typeface="Consolas" panose="020B0609020204030204" pitchFamily="49" charset="0"/>
              </a:rPr>
              <a:t>        full </a:t>
            </a:r>
            <a:r>
              <a:rPr lang="en-US" sz="2000">
                <a:solidFill>
                  <a:srgbClr val="0000FF"/>
                </a:solidFill>
                <a:latin typeface="Consolas" panose="020B0609020204030204" pitchFamily="49" charset="0"/>
              </a:rPr>
              <a:t>=</a:t>
            </a:r>
            <a:r>
              <a:rPr lang="en-US" sz="2000">
                <a:latin typeface="Consolas" panose="020B0609020204030204" pitchFamily="49" charset="0"/>
              </a:rPr>
              <a:t> </a:t>
            </a:r>
            <a:r>
              <a:rPr lang="en-US" sz="2000">
                <a:solidFill>
                  <a:schemeClr val="accent4"/>
                </a:solidFill>
                <a:latin typeface="Consolas" panose="020B0609020204030204" pitchFamily="49" charset="0"/>
              </a:rPr>
              <a:t>all</a:t>
            </a:r>
            <a:r>
              <a:rPr lang="en-US" sz="2000">
                <a:latin typeface="Consolas" panose="020B0609020204030204" pitchFamily="49" charset="0"/>
              </a:rPr>
              <a:t>(self.filled[y])</a:t>
            </a:r>
          </a:p>
          <a:p>
            <a:r>
              <a:rPr lang="en-US" sz="2000">
                <a:latin typeface="Consolas" panose="020B0609020204030204" pitchFamily="49" charset="0"/>
              </a:rPr>
              <a:t>        </a:t>
            </a:r>
            <a:r>
              <a:rPr lang="en-US" sz="2000">
                <a:solidFill>
                  <a:srgbClr val="0000FF"/>
                </a:solidFill>
                <a:latin typeface="Consolas" panose="020B0609020204030204" pitchFamily="49" charset="0"/>
              </a:rPr>
              <a:t>if not</a:t>
            </a:r>
            <a:r>
              <a:rPr lang="en-US" sz="2000">
                <a:latin typeface="Consolas" panose="020B0609020204030204" pitchFamily="49" charset="0"/>
              </a:rPr>
              <a:t> full: </a:t>
            </a:r>
            <a:r>
              <a:rPr lang="en-US" sz="2000">
                <a:solidFill>
                  <a:srgbClr val="0000FF"/>
                </a:solidFill>
                <a:latin typeface="Consolas" panose="020B0609020204030204" pitchFamily="49" charset="0"/>
              </a:rPr>
              <a:t>continue</a:t>
            </a:r>
          </a:p>
          <a:p>
            <a:r>
              <a:rPr lang="en-US" sz="2000">
                <a:latin typeface="Consolas" panose="020B0609020204030204" pitchFamily="49" charset="0"/>
              </a:rPr>
              <a:t>    </a:t>
            </a: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yy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(y, self.height-1):</a:t>
            </a: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x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(self.width):</a:t>
            </a:r>
          </a:p>
          <a:p>
            <a:r>
              <a:rPr lang="en-US" sz="2000">
                <a:latin typeface="Consolas" panose="020B0609020204030204" pitchFamily="49" charset="0"/>
              </a:rPr>
              <a:t>            self.filled[yy][x] </a:t>
            </a:r>
            <a:r>
              <a:rPr lang="en-US" sz="2000">
                <a:solidFill>
                  <a:srgbClr val="0000FF"/>
                </a:solidFill>
                <a:latin typeface="Consolas" panose="020B0609020204030204" pitchFamily="49" charset="0"/>
              </a:rPr>
              <a:t>=</a:t>
            </a:r>
            <a:r>
              <a:rPr lang="en-US" sz="2000">
                <a:latin typeface="Consolas" panose="020B0609020204030204" pitchFamily="49" charset="0"/>
              </a:rPr>
              <a:t> self.filled[yy+1][x]</a:t>
            </a:r>
          </a:p>
          <a:p>
            <a:endParaRPr lang="en-US" sz="2000">
              <a:latin typeface="Consolas" panose="020B0609020204030204" pitchFamily="49" charset="0"/>
            </a:endParaRP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x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(self.width):</a:t>
            </a:r>
          </a:p>
          <a:p>
            <a:r>
              <a:rPr lang="en-US" sz="2000">
                <a:latin typeface="Consolas" panose="020B0609020204030204" pitchFamily="49" charset="0"/>
              </a:rPr>
              <a:t>        self.is_filled[self.height-1][x] </a:t>
            </a:r>
            <a:r>
              <a:rPr lang="en-US" sz="2000">
                <a:solidFill>
                  <a:srgbClr val="0000FF"/>
                </a:solidFill>
                <a:latin typeface="Consolas" panose="020B0609020204030204" pitchFamily="49" charset="0"/>
              </a:rPr>
              <a:t>=</a:t>
            </a:r>
            <a:r>
              <a:rPr lang="en-US" sz="2000">
                <a:latin typeface="Consolas" panose="020B0609020204030204" pitchFamily="49" charset="0"/>
              </a:rPr>
              <a:t> </a:t>
            </a:r>
            <a:r>
              <a:rPr lang="en-US" sz="2000">
                <a:solidFill>
                  <a:srgbClr val="118776"/>
                </a:solidFill>
                <a:latin typeface="Consolas" panose="020B0609020204030204" pitchFamily="49" charset="0"/>
              </a:rPr>
              <a:t>False</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10764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9416" y="549275"/>
            <a:ext cx="10057184" cy="3539430"/>
          </a:xfrm>
          <a:prstGeom prst="rect">
            <a:avLst/>
          </a:prstGeom>
        </p:spPr>
        <p:txBody>
          <a:bodyPr wrap="square">
            <a:spAutoFit/>
          </a:bodyPr>
          <a:lstStyle/>
          <a:p>
            <a:r>
              <a:rPr lang="en-US" sz="2800">
                <a:solidFill>
                  <a:srgbClr val="0000FF"/>
                </a:solidFill>
                <a:latin typeface="Consolas" panose="020B0609020204030204" pitchFamily="49" charset="0"/>
              </a:rPr>
              <a:t>def</a:t>
            </a:r>
            <a:r>
              <a:rPr lang="en-US" sz="2800">
                <a:latin typeface="Consolas" panose="020B0609020204030204" pitchFamily="49" charset="0"/>
              </a:rPr>
              <a:t> </a:t>
            </a:r>
            <a:r>
              <a:rPr lang="en-US" sz="2800">
                <a:solidFill>
                  <a:srgbClr val="5B9BD5"/>
                </a:solidFill>
                <a:latin typeface="Consolas" panose="020B0609020204030204" pitchFamily="49" charset="0"/>
              </a:rPr>
              <a:t>clear_full_lines</a:t>
            </a:r>
            <a:r>
              <a:rPr lang="en-US" sz="2800">
                <a:latin typeface="Consolas" panose="020B0609020204030204" pitchFamily="49" charset="0"/>
              </a:rPr>
              <a:t>(self):</a:t>
            </a:r>
          </a:p>
          <a:p>
            <a:r>
              <a:rPr lang="en-US" sz="2800">
                <a:latin typeface="Consolas" panose="020B0609020204030204" pitchFamily="49" charset="0"/>
              </a:rPr>
              <a:t>   y </a:t>
            </a:r>
            <a:r>
              <a:rPr lang="en-US" sz="2800">
                <a:solidFill>
                  <a:srgbClr val="0000FF"/>
                </a:solidFill>
                <a:latin typeface="Consolas" panose="020B0609020204030204" pitchFamily="49" charset="0"/>
              </a:rPr>
              <a:t>=</a:t>
            </a:r>
            <a:r>
              <a:rPr lang="en-US" sz="2800">
                <a:latin typeface="Consolas" panose="020B0609020204030204" pitchFamily="49" charset="0"/>
              </a:rPr>
              <a:t> 0 </a:t>
            </a:r>
            <a:r>
              <a:rPr lang="en-US" sz="2800">
                <a:solidFill>
                  <a:srgbClr val="00B050"/>
                </a:solidFill>
                <a:latin typeface="Consolas" panose="020B0609020204030204" pitchFamily="49" charset="0"/>
              </a:rPr>
              <a:t># bottom</a:t>
            </a:r>
          </a:p>
          <a:p>
            <a:r>
              <a:rPr lang="en-US" sz="2800">
                <a:latin typeface="Consolas" panose="020B0609020204030204" pitchFamily="49" charset="0"/>
              </a:rPr>
              <a:t>   </a:t>
            </a:r>
            <a:r>
              <a:rPr lang="en-US" sz="2800">
                <a:solidFill>
                  <a:srgbClr val="0000FF"/>
                </a:solidFill>
                <a:latin typeface="Consolas" panose="020B0609020204030204" pitchFamily="49" charset="0"/>
              </a:rPr>
              <a:t>while</a:t>
            </a:r>
            <a:r>
              <a:rPr lang="en-US" sz="2800">
                <a:latin typeface="Consolas" panose="020B0609020204030204" pitchFamily="49" charset="0"/>
              </a:rPr>
              <a:t> y </a:t>
            </a:r>
            <a:r>
              <a:rPr lang="en-US" sz="2800">
                <a:solidFill>
                  <a:srgbClr val="0000FF"/>
                </a:solidFill>
                <a:latin typeface="Consolas" panose="020B0609020204030204" pitchFamily="49" charset="0"/>
              </a:rPr>
              <a:t>&lt;</a:t>
            </a:r>
            <a:r>
              <a:rPr lang="en-US" sz="2800">
                <a:latin typeface="Consolas" panose="020B0609020204030204" pitchFamily="49" charset="0"/>
              </a:rPr>
              <a:t> self.height:</a:t>
            </a:r>
          </a:p>
          <a:p>
            <a:r>
              <a:rPr lang="en-US" sz="2800">
                <a:latin typeface="Consolas" panose="020B0609020204030204" pitchFamily="49" charset="0"/>
              </a:rPr>
              <a:t>      </a:t>
            </a:r>
            <a:r>
              <a:rPr lang="en-US" sz="2800">
                <a:solidFill>
                  <a:srgbClr val="0000FF"/>
                </a:solidFill>
                <a:latin typeface="Consolas" panose="020B0609020204030204" pitchFamily="49" charset="0"/>
              </a:rPr>
              <a:t>if</a:t>
            </a:r>
            <a:r>
              <a:rPr lang="en-US" sz="2800">
                <a:latin typeface="Consolas" panose="020B0609020204030204" pitchFamily="49" charset="0"/>
              </a:rPr>
              <a:t> self.line_is_full(y):</a:t>
            </a:r>
          </a:p>
          <a:p>
            <a:r>
              <a:rPr lang="en-US" sz="2800">
                <a:latin typeface="Consolas" panose="020B0609020204030204" pitchFamily="49" charset="0"/>
              </a:rPr>
              <a:t>         </a:t>
            </a:r>
            <a:r>
              <a:rPr lang="en-US" sz="2800" smtClean="0">
                <a:latin typeface="Consolas" panose="020B0609020204030204" pitchFamily="49" charset="0"/>
              </a:rPr>
              <a:t>self.shift_down_all_lines_higher_than(y</a:t>
            </a:r>
            <a:r>
              <a:rPr lang="en-US" sz="2800">
                <a:latin typeface="Consolas" panose="020B0609020204030204" pitchFamily="49" charset="0"/>
              </a:rPr>
              <a:t>)</a:t>
            </a:r>
          </a:p>
          <a:p>
            <a:r>
              <a:rPr lang="en-US" sz="2800">
                <a:latin typeface="Consolas" panose="020B0609020204030204" pitchFamily="49" charset="0"/>
              </a:rPr>
              <a:t>         self.add_empty_line_on_top()</a:t>
            </a:r>
          </a:p>
          <a:p>
            <a:r>
              <a:rPr lang="en-US" sz="2800">
                <a:latin typeface="Consolas" panose="020B0609020204030204" pitchFamily="49" charset="0"/>
              </a:rPr>
              <a:t>      </a:t>
            </a:r>
            <a:r>
              <a:rPr lang="en-US" sz="2800">
                <a:solidFill>
                  <a:srgbClr val="0000FF"/>
                </a:solidFill>
                <a:latin typeface="Consolas" panose="020B0609020204030204" pitchFamily="49" charset="0"/>
              </a:rPr>
              <a:t>else:</a:t>
            </a:r>
          </a:p>
          <a:p>
            <a:r>
              <a:rPr lang="en-US" sz="2800">
                <a:latin typeface="Consolas" panose="020B0609020204030204" pitchFamily="49" charset="0"/>
              </a:rPr>
              <a:t>         y </a:t>
            </a:r>
            <a:r>
              <a:rPr lang="en-US" sz="2800">
                <a:solidFill>
                  <a:srgbClr val="0000FF"/>
                </a:solidFill>
                <a:latin typeface="Consolas" panose="020B0609020204030204" pitchFamily="49" charset="0"/>
              </a:rPr>
              <a:t>+=</a:t>
            </a:r>
            <a:r>
              <a:rPr lang="en-US" sz="2800">
                <a:latin typeface="Consolas" panose="020B0609020204030204" pitchFamily="49" charset="0"/>
              </a:rPr>
              <a:t> 1</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35086"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7564" y="584058"/>
            <a:ext cx="655044" cy="655044"/>
          </a:xfrm>
          <a:prstGeom prst="rect">
            <a:avLst/>
          </a:prstGeom>
        </p:spPr>
      </p:pic>
    </p:spTree>
    <p:extLst>
      <p:ext uri="{BB962C8B-B14F-4D97-AF65-F5344CB8AC3E}">
        <p14:creationId xmlns:p14="http://schemas.microsoft.com/office/powerpoint/2010/main" val="29998172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911424" y="1628779"/>
            <a:ext cx="9985109" cy="4968573"/>
          </a:xfrm>
        </p:spPr>
        <p:txBody>
          <a:bodyPr>
            <a:noAutofit/>
          </a:bodyPr>
          <a:lstStyle/>
          <a:p>
            <a:pPr marL="0" indent="0">
              <a:buNone/>
            </a:pPr>
            <a:r>
              <a:rPr lang="en-US" sz="2400">
                <a:solidFill>
                  <a:srgbClr val="0000FF"/>
                </a:solidFill>
                <a:latin typeface="Consolas" panose="020B0609020204030204" pitchFamily="49" charset="0"/>
              </a:rPr>
              <a:t>def</a:t>
            </a:r>
            <a:r>
              <a:rPr lang="en-US" sz="2400">
                <a:latin typeface="Consolas" panose="020B0609020204030204" pitchFamily="49" charset="0"/>
              </a:rPr>
              <a:t> </a:t>
            </a:r>
            <a:r>
              <a:rPr lang="en-US" sz="2400" smtClean="0">
                <a:solidFill>
                  <a:srgbClr val="5B9BD5"/>
                </a:solidFill>
                <a:latin typeface="Consolas" panose="020B0609020204030204" pitchFamily="49" charset="0"/>
              </a:rPr>
              <a:t>clear_full_lines</a:t>
            </a:r>
            <a:r>
              <a:rPr lang="en-US" sz="2400" smtClean="0">
                <a:latin typeface="Consolas" panose="020B0609020204030204" pitchFamily="49" charset="0"/>
              </a:rPr>
              <a:t>(self):</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not_full_lines </a:t>
            </a:r>
            <a:r>
              <a:rPr lang="en-US" sz="2400">
                <a:solidFill>
                  <a:srgbClr val="0000FF"/>
                </a:solidFill>
                <a:latin typeface="Consolas" panose="020B0609020204030204" pitchFamily="49" charset="0"/>
              </a:rPr>
              <a:t>=</a:t>
            </a:r>
            <a:r>
              <a:rPr lang="en-US" sz="2400">
                <a:latin typeface="Consolas" panose="020B0609020204030204" pitchFamily="49" charset="0"/>
              </a:rPr>
              <a:t> self.get_all_not_full_lines()</a:t>
            </a:r>
            <a:br>
              <a:rPr lang="en-US" sz="2400">
                <a:latin typeface="Consolas" panose="020B0609020204030204" pitchFamily="49" charset="0"/>
              </a:rPr>
            </a:br>
            <a:r>
              <a:rPr lang="en-US" sz="2400">
                <a:latin typeface="Consolas" panose="020B0609020204030204" pitchFamily="49" charset="0"/>
              </a:rPr>
              <a:t>   cleared_lines_count </a:t>
            </a:r>
            <a:r>
              <a:rPr lang="en-US" sz="2400">
                <a:solidFill>
                  <a:srgbClr val="0000FF"/>
                </a:solidFill>
                <a:latin typeface="Consolas" panose="020B0609020204030204" pitchFamily="49" charset="0"/>
              </a:rPr>
              <a:t>=</a:t>
            </a:r>
            <a:r>
              <a:rPr lang="en-US" sz="2400">
                <a:latin typeface="Consolas" panose="020B0609020204030204" pitchFamily="49" charset="0"/>
              </a:rPr>
              <a:t> self.height </a:t>
            </a:r>
            <a:r>
              <a:rPr lang="en-US" sz="2400">
                <a:solidFill>
                  <a:srgbClr val="0000FF"/>
                </a:solidFill>
                <a:latin typeface="Consolas" panose="020B0609020204030204" pitchFamily="49" charset="0"/>
              </a:rPr>
              <a:t>–</a:t>
            </a:r>
            <a:r>
              <a:rPr lang="en-US" sz="2400">
                <a:latin typeface="Consolas" panose="020B0609020204030204" pitchFamily="49" charset="0"/>
              </a:rPr>
              <a:t> </a:t>
            </a:r>
            <a:r>
              <a:rPr lang="en-US" sz="2400">
                <a:solidFill>
                  <a:srgbClr val="7030A0"/>
                </a:solidFill>
                <a:latin typeface="Consolas" panose="020B0609020204030204" pitchFamily="49" charset="0"/>
              </a:rPr>
              <a:t>len</a:t>
            </a:r>
            <a:r>
              <a:rPr lang="en-US" sz="2400">
                <a:latin typeface="Consolas" panose="020B0609020204030204" pitchFamily="49" charset="0"/>
              </a:rPr>
              <a:t>(not_full_lines)</a:t>
            </a:r>
            <a:br>
              <a:rPr lang="en-US" sz="2400">
                <a:latin typeface="Consolas" panose="020B0609020204030204" pitchFamily="49" charset="0"/>
              </a:rPr>
            </a:br>
            <a:r>
              <a:rPr lang="en-US" sz="2400">
                <a:latin typeface="Consolas" panose="020B0609020204030204" pitchFamily="49" charset="0"/>
              </a:rPr>
              <a:t>   new_lines_array </a:t>
            </a:r>
            <a:r>
              <a:rPr lang="en-US" sz="2400">
                <a:solidFill>
                  <a:srgbClr val="0000FF"/>
                </a:solidFill>
                <a:latin typeface="Consolas" panose="020B0609020204030204" pitchFamily="49" charset="0"/>
              </a:rPr>
              <a:t>=</a:t>
            </a:r>
            <a:r>
              <a:rPr lang="en-US" sz="2400">
                <a:latin typeface="Consolas" panose="020B0609020204030204" pitchFamily="49" charset="0"/>
              </a:rPr>
              <a:t> self.create_new_lines_array(</a:t>
            </a:r>
            <a:br>
              <a:rPr lang="en-US" sz="2400">
                <a:latin typeface="Consolas" panose="020B0609020204030204" pitchFamily="49" charset="0"/>
              </a:rPr>
            </a:br>
            <a:r>
              <a:rPr lang="en-US" sz="2400">
                <a:latin typeface="Consolas" panose="020B0609020204030204" pitchFamily="49" charset="0"/>
              </a:rPr>
              <a:t>      cleared_lines_count, not_full_lines</a:t>
            </a:r>
          </a:p>
          <a:p>
            <a:pPr marL="0" indent="0">
              <a:buNone/>
            </a:pPr>
            <a:r>
              <a:rPr lang="en-US" sz="2400">
                <a:latin typeface="Consolas" panose="020B0609020204030204" pitchFamily="49" charset="0"/>
              </a:rPr>
              <a:t>   )</a:t>
            </a:r>
            <a:br>
              <a:rPr lang="en-US" sz="2400">
                <a:latin typeface="Consolas" panose="020B0609020204030204" pitchFamily="49" charset="0"/>
              </a:rPr>
            </a:br>
            <a:r>
              <a:rPr lang="en-US" sz="2400">
                <a:latin typeface="Consolas" panose="020B0609020204030204" pitchFamily="49" charset="0"/>
              </a:rPr>
              <a:t>   </a:t>
            </a:r>
            <a:r>
              <a:rPr lang="en-US" sz="2400">
                <a:solidFill>
                  <a:srgbClr val="0000FF"/>
                </a:solidFill>
                <a:latin typeface="Consolas" panose="020B0609020204030204" pitchFamily="49" charset="0"/>
              </a:rPr>
              <a:t>return</a:t>
            </a:r>
            <a:r>
              <a:rPr lang="en-US" sz="2400">
                <a:latin typeface="Consolas" panose="020B0609020204030204" pitchFamily="49" charset="0"/>
              </a:rPr>
              <a:t> Field(</a:t>
            </a:r>
            <a:br>
              <a:rPr lang="en-US" sz="2400">
                <a:latin typeface="Consolas" panose="020B0609020204030204" pitchFamily="49" charset="0"/>
              </a:rPr>
            </a:br>
            <a:r>
              <a:rPr lang="en-US" sz="2400">
                <a:latin typeface="Consolas" panose="020B0609020204030204" pitchFamily="49" charset="0"/>
              </a:rPr>
              <a:t>      self.width, </a:t>
            </a:r>
            <a:br>
              <a:rPr lang="en-US" sz="2400">
                <a:latin typeface="Consolas" panose="020B0609020204030204" pitchFamily="49" charset="0"/>
              </a:rPr>
            </a:br>
            <a:r>
              <a:rPr lang="en-US" sz="2400">
                <a:latin typeface="Consolas" panose="020B0609020204030204" pitchFamily="49" charset="0"/>
              </a:rPr>
              <a:t>      self.height, </a:t>
            </a:r>
            <a:br>
              <a:rPr lang="en-US" sz="2400">
                <a:latin typeface="Consolas" panose="020B0609020204030204" pitchFamily="49" charset="0"/>
              </a:rPr>
            </a:br>
            <a:r>
              <a:rPr lang="en-US" sz="2400">
                <a:latin typeface="Consolas" panose="020B0609020204030204" pitchFamily="49" charset="0"/>
              </a:rPr>
              <a:t>      new_lines_array, </a:t>
            </a:r>
            <a:br>
              <a:rPr lang="en-US" sz="2400">
                <a:latin typeface="Consolas" panose="020B0609020204030204" pitchFamily="49" charset="0"/>
              </a:rPr>
            </a:br>
            <a:r>
              <a:rPr lang="en-US" sz="2400">
                <a:latin typeface="Consolas" panose="020B0609020204030204" pitchFamily="49" charset="0"/>
              </a:rPr>
              <a:t>      self.score </a:t>
            </a:r>
            <a:r>
              <a:rPr lang="en-US" sz="2400">
                <a:solidFill>
                  <a:srgbClr val="0000FF"/>
                </a:solidFill>
                <a:latin typeface="Consolas" panose="020B0609020204030204" pitchFamily="49" charset="0"/>
              </a:rPr>
              <a:t>+</a:t>
            </a:r>
            <a:r>
              <a:rPr lang="en-US" sz="2400">
                <a:latin typeface="Consolas" panose="020B0609020204030204" pitchFamily="49" charset="0"/>
              </a:rPr>
              <a:t> cleared_lines_count</a:t>
            </a:r>
            <a:br>
              <a:rPr lang="en-US" sz="2400">
                <a:latin typeface="Consolas" panose="020B0609020204030204" pitchFamily="49" charset="0"/>
              </a:rPr>
            </a:br>
            <a:r>
              <a:rPr lang="en-US" sz="2400">
                <a:latin typeface="Consolas" panose="020B0609020204030204" pitchFamily="49" charset="0"/>
              </a:rPr>
              <a:t>   )</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5" name="Прямоугольник 4">
            <a:extLst>
              <a:ext uri="{FF2B5EF4-FFF2-40B4-BE49-F238E27FC236}">
                <a16:creationId xmlns:a16="http://schemas.microsoft.com/office/drawing/2014/main" id="{1AD49043-8CB6-4B10-B8FE-D3256B6C4BF2}"/>
              </a:ext>
            </a:extLst>
          </p:cNvPr>
          <p:cNvSpPr/>
          <p:nvPr/>
        </p:nvSpPr>
        <p:spPr>
          <a:xfrm>
            <a:off x="9816533" y="5229213"/>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3996"/>
            <a:ext cx="655044" cy="655044"/>
          </a:xfrm>
          <a:prstGeom prst="rect">
            <a:avLst/>
          </a:prstGeom>
        </p:spPr>
      </p:pic>
    </p:spTree>
    <p:extLst>
      <p:ext uri="{BB962C8B-B14F-4D97-AF65-F5344CB8AC3E}">
        <p14:creationId xmlns:p14="http://schemas.microsoft.com/office/powerpoint/2010/main" val="1499506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91677" y="584058"/>
            <a:ext cx="8928992" cy="4832092"/>
          </a:xfrm>
          <a:prstGeom prst="rect">
            <a:avLst/>
          </a:prstGeom>
        </p:spPr>
        <p:txBody>
          <a:bodyPr wrap="square">
            <a:spAutoFit/>
          </a:bodyPr>
          <a:lstStyle/>
          <a:p>
            <a:r>
              <a:rPr lang="en-US" sz="1400">
                <a:solidFill>
                  <a:srgbClr val="0000FF"/>
                </a:solidFill>
                <a:latin typeface="Consolas" panose="020B0609020204030204" pitchFamily="49" charset="0"/>
              </a:rPr>
              <a:t>def</a:t>
            </a:r>
            <a:r>
              <a:rPr lang="en-US" sz="1400">
                <a:latin typeface="Consolas" panose="020B0609020204030204" pitchFamily="49" charset="0"/>
              </a:rPr>
              <a:t> </a:t>
            </a:r>
            <a:r>
              <a:rPr lang="en-US" sz="1400" smtClean="0">
                <a:solidFill>
                  <a:srgbClr val="5B9BD5"/>
                </a:solidFill>
                <a:latin typeface="Consolas" panose="020B0609020204030204" pitchFamily="49" charset="0"/>
              </a:rPr>
              <a:t>compare_stacks</a:t>
            </a:r>
            <a:r>
              <a:rPr lang="en-US" sz="1400" smtClean="0">
                <a:latin typeface="Consolas" panose="020B0609020204030204" pitchFamily="49" charset="0"/>
              </a:rPr>
              <a:t>(self, first</a:t>
            </a:r>
            <a:r>
              <a:rPr lang="en-US" sz="1400">
                <a:latin typeface="Consolas" panose="020B0609020204030204" pitchFamily="49" charset="0"/>
              </a:rPr>
              <a:t>, second</a:t>
            </a:r>
            <a:r>
              <a:rPr lang="en-US" sz="1400" smtClean="0">
                <a:latin typeface="Consolas" panose="020B0609020204030204" pitchFamily="49" charset="0"/>
              </a:rPr>
              <a:t>)</a:t>
            </a:r>
            <a:endParaRPr lang="en-US" sz="1400">
              <a:latin typeface="Consolas" panose="020B0609020204030204" pitchFamily="49" charset="0"/>
            </a:endParaRPr>
          </a:p>
          <a:p>
            <a:r>
              <a:rPr lang="en-US" sz="1400">
                <a:latin typeface="Consolas" panose="020B0609020204030204" pitchFamily="49" charset="0"/>
              </a:rPr>
              <a:t>    merged </a:t>
            </a:r>
            <a:r>
              <a:rPr lang="en-US" sz="1400">
                <a:solidFill>
                  <a:srgbClr val="0000FF"/>
                </a:solidFill>
                <a:latin typeface="Consolas" panose="020B0609020204030204" pitchFamily="49" charset="0"/>
              </a:rPr>
              <a:t>=</a:t>
            </a:r>
            <a:r>
              <a:rPr lang="en-US" sz="1400">
                <a:latin typeface="Consolas" panose="020B0609020204030204" pitchFamily="49" charset="0"/>
              </a:rPr>
              <a:t> </a:t>
            </a:r>
            <a:r>
              <a:rPr lang="en-US" sz="1400">
                <a:solidFill>
                  <a:srgbClr val="7030A0"/>
                </a:solidFill>
                <a:latin typeface="Consolas" panose="020B0609020204030204" pitchFamily="49" charset="0"/>
              </a:rPr>
              <a:t>None</a:t>
            </a:r>
          </a:p>
          <a:p>
            <a:r>
              <a:rPr lang="en-US" sz="1400">
                <a:latin typeface="Consolas" panose="020B0609020204030204" pitchFamily="49" charset="0"/>
              </a:rPr>
              <a:t>    </a:t>
            </a:r>
            <a:r>
              <a:rPr lang="en-US" sz="1400">
                <a:solidFill>
                  <a:srgbClr val="0000FF"/>
                </a:solidFill>
                <a:latin typeface="Consolas" panose="020B0609020204030204" pitchFamily="49" charset="0"/>
              </a:rPr>
              <a:t>for</a:t>
            </a:r>
            <a:r>
              <a:rPr lang="en-US" sz="1400">
                <a:latin typeface="Consolas" panose="020B0609020204030204" pitchFamily="49" charset="0"/>
              </a:rPr>
              <a:t> i </a:t>
            </a:r>
            <a:r>
              <a:rPr lang="en-US" sz="1400">
                <a:solidFill>
                  <a:srgbClr val="0000FF"/>
                </a:solidFill>
                <a:latin typeface="Consolas" panose="020B0609020204030204" pitchFamily="49" charset="0"/>
              </a:rPr>
              <a:t>in</a:t>
            </a:r>
            <a:r>
              <a:rPr lang="en-US" sz="1400">
                <a:latin typeface="Consolas" panose="020B0609020204030204" pitchFamily="49" charset="0"/>
              </a:rPr>
              <a:t> </a:t>
            </a:r>
            <a:r>
              <a:rPr lang="en-US" sz="1400">
                <a:solidFill>
                  <a:srgbClr val="7030A0"/>
                </a:solidFill>
                <a:latin typeface="Consolas" panose="020B0609020204030204" pitchFamily="49" charset="0"/>
              </a:rPr>
              <a:t>range</a:t>
            </a:r>
            <a:r>
              <a:rPr lang="en-US" sz="1400">
                <a:latin typeface="Consolas" panose="020B0609020204030204" pitchFamily="49" charset="0"/>
              </a:rPr>
              <a:t>(</a:t>
            </a:r>
            <a:r>
              <a:rPr lang="en-US" sz="1400">
                <a:solidFill>
                  <a:srgbClr val="7030A0"/>
                </a:solidFill>
                <a:latin typeface="Consolas" panose="020B0609020204030204" pitchFamily="49" charset="0"/>
              </a:rPr>
              <a:t>len</a:t>
            </a:r>
            <a:r>
              <a:rPr lang="en-US" sz="1400">
                <a:latin typeface="Consolas" panose="020B0609020204030204" pitchFamily="49" charset="0"/>
              </a:rPr>
              <a:t>(first)):</a:t>
            </a:r>
          </a:p>
          <a:p>
            <a:r>
              <a:rPr lang="en-US" sz="1400">
                <a:latin typeface="Consolas" panose="020B0609020204030204" pitchFamily="49" charset="0"/>
              </a:rPr>
              <a:t>        first_CLI_type </a:t>
            </a:r>
            <a:r>
              <a:rPr lang="en-US" sz="1400">
                <a:solidFill>
                  <a:srgbClr val="0000FF"/>
                </a:solidFill>
                <a:latin typeface="Consolas" panose="020B0609020204030204" pitchFamily="49" charset="0"/>
              </a:rPr>
              <a:t>=</a:t>
            </a:r>
            <a:r>
              <a:rPr lang="en-US" sz="1400">
                <a:latin typeface="Consolas" panose="020B0609020204030204" pitchFamily="49" charset="0"/>
              </a:rPr>
              <a:t> self.to_CLI_type(first[i])</a:t>
            </a:r>
          </a:p>
          <a:p>
            <a:r>
              <a:rPr lang="en-US" sz="1400">
                <a:latin typeface="Consolas" panose="020B0609020204030204" pitchFamily="49" charset="0"/>
              </a:rPr>
              <a:t>        second_CLI_type </a:t>
            </a:r>
            <a:r>
              <a:rPr lang="en-US" sz="1400">
                <a:solidFill>
                  <a:srgbClr val="0000FF"/>
                </a:solidFill>
                <a:latin typeface="Consolas" panose="020B0609020204030204" pitchFamily="49" charset="0"/>
              </a:rPr>
              <a:t>=</a:t>
            </a:r>
            <a:r>
              <a:rPr lang="en-US" sz="1400">
                <a:latin typeface="Consolas" panose="020B0609020204030204" pitchFamily="49" charset="0"/>
              </a:rPr>
              <a:t> self.to_CLI_type(second[i])</a:t>
            </a:r>
          </a:p>
          <a:p>
            <a:r>
              <a:rPr lang="en-US" sz="1400">
                <a:latin typeface="Consolas" panose="020B0609020204030204" pitchFamily="49" charset="0"/>
              </a:rPr>
              <a:t>        </a:t>
            </a:r>
            <a:r>
              <a:rPr lang="en-US" sz="1400">
                <a:solidFill>
                  <a:srgbClr val="0000FF"/>
                </a:solidFill>
                <a:latin typeface="Consolas" panose="020B0609020204030204" pitchFamily="49" charset="0"/>
              </a:rPr>
              <a:t>if</a:t>
            </a:r>
            <a:r>
              <a:rPr lang="en-US" sz="1400">
                <a:latin typeface="Consolas" panose="020B0609020204030204" pitchFamily="49" charset="0"/>
              </a:rPr>
              <a:t> first_CLI_type </a:t>
            </a:r>
            <a:r>
              <a:rPr lang="en-US" sz="1400">
                <a:solidFill>
                  <a:srgbClr val="0000FF"/>
                </a:solidFill>
                <a:latin typeface="Consolas" panose="020B0609020204030204" pitchFamily="49" charset="0"/>
              </a:rPr>
              <a:t>!=</a:t>
            </a:r>
            <a:r>
              <a:rPr lang="en-US" sz="1400">
                <a:latin typeface="Consolas" panose="020B0609020204030204" pitchFamily="49" charset="0"/>
              </a:rPr>
              <a:t> second_CLI_type:</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ComparisonResult.Inconsistent}</a:t>
            </a: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self.equal_ES_types(first[i], second[i]):</a:t>
            </a:r>
          </a:p>
          <a:p>
            <a:r>
              <a:rPr lang="en-US" sz="1400">
                <a:latin typeface="Consolas" panose="020B0609020204030204" pitchFamily="49" charset="0"/>
              </a:rPr>
              <a:t>            common = self.find_common_type(first_CLI_type, first[i], second[i])</a:t>
            </a: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common:</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ComparisonResult.Inconsistent}</a:t>
            </a: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merged:</a:t>
            </a:r>
          </a:p>
          <a:p>
            <a:r>
              <a:rPr lang="en-US" sz="1400">
                <a:latin typeface="Consolas" panose="020B0609020204030204" pitchFamily="49" charset="0"/>
              </a:rPr>
              <a:t>                merged </a:t>
            </a:r>
            <a:r>
              <a:rPr lang="en-US" sz="1400">
                <a:solidFill>
                  <a:srgbClr val="0000FF"/>
                </a:solidFill>
                <a:latin typeface="Consolas" panose="020B0609020204030204" pitchFamily="49" charset="0"/>
              </a:rPr>
              <a:t>=</a:t>
            </a:r>
            <a:r>
              <a:rPr lang="en-US" sz="1400">
                <a:latin typeface="Consolas" panose="020B0609020204030204" pitchFamily="49" charset="0"/>
              </a:rPr>
              <a:t> ESType(</a:t>
            </a:r>
            <a:r>
              <a:rPr lang="en-US" sz="1400">
                <a:solidFill>
                  <a:srgbClr val="7030A0"/>
                </a:solidFill>
                <a:latin typeface="Consolas" panose="020B0609020204030204" pitchFamily="49" charset="0"/>
              </a:rPr>
              <a:t>len</a:t>
            </a:r>
            <a:r>
              <a:rPr lang="en-US" sz="1400">
                <a:latin typeface="Consolas" panose="020B0609020204030204" pitchFamily="49" charset="0"/>
              </a:rPr>
              <a:t>(first))</a:t>
            </a:r>
          </a:p>
          <a:p>
            <a:r>
              <a:rPr lang="en-US" sz="1400">
                <a:latin typeface="Consolas" panose="020B0609020204030204" pitchFamily="49" charset="0"/>
              </a:rPr>
              <a:t>                </a:t>
            </a:r>
            <a:r>
              <a:rPr lang="en-US" sz="1400">
                <a:solidFill>
                  <a:srgbClr val="0000FF"/>
                </a:solidFill>
                <a:latin typeface="Consolas" panose="020B0609020204030204" pitchFamily="49" charset="0"/>
              </a:rPr>
              <a:t>for</a:t>
            </a:r>
            <a:r>
              <a:rPr lang="en-US" sz="1400">
                <a:latin typeface="Consolas" panose="020B0609020204030204" pitchFamily="49" charset="0"/>
              </a:rPr>
              <a:t> j </a:t>
            </a:r>
            <a:r>
              <a:rPr lang="en-US" sz="1400">
                <a:solidFill>
                  <a:srgbClr val="0000FF"/>
                </a:solidFill>
                <a:latin typeface="Consolas" panose="020B0609020204030204" pitchFamily="49" charset="0"/>
              </a:rPr>
              <a:t>in</a:t>
            </a:r>
            <a:r>
              <a:rPr lang="en-US" sz="1400">
                <a:latin typeface="Consolas" panose="020B0609020204030204" pitchFamily="49" charset="0"/>
              </a:rPr>
              <a:t> </a:t>
            </a:r>
            <a:r>
              <a:rPr lang="en-US" sz="1400">
                <a:solidFill>
                  <a:srgbClr val="7030A0"/>
                </a:solidFill>
                <a:latin typeface="Consolas" panose="020B0609020204030204" pitchFamily="49" charset="0"/>
              </a:rPr>
              <a:t>range</a:t>
            </a:r>
            <a:r>
              <a:rPr lang="en-US" sz="1400">
                <a:latin typeface="Consolas" panose="020B0609020204030204" pitchFamily="49" charset="0"/>
              </a:rPr>
              <a:t>(i):</a:t>
            </a:r>
          </a:p>
          <a:p>
            <a:r>
              <a:rPr lang="en-US" sz="1400">
                <a:latin typeface="Consolas" panose="020B0609020204030204" pitchFamily="49" charset="0"/>
              </a:rPr>
              <a:t>                    merged[j] </a:t>
            </a:r>
            <a:r>
              <a:rPr lang="en-US" sz="1400">
                <a:solidFill>
                  <a:srgbClr val="0000FF"/>
                </a:solidFill>
                <a:latin typeface="Consolas" panose="020B0609020204030204" pitchFamily="49" charset="0"/>
              </a:rPr>
              <a:t>=</a:t>
            </a:r>
            <a:r>
              <a:rPr lang="en-US" sz="1400">
                <a:latin typeface="Consolas" panose="020B0609020204030204" pitchFamily="49" charset="0"/>
              </a:rPr>
              <a:t> first[j]</a:t>
            </a:r>
          </a:p>
          <a:p>
            <a:r>
              <a:rPr lang="en-US" sz="1400">
                <a:latin typeface="Consolas" panose="020B0609020204030204" pitchFamily="49" charset="0"/>
              </a:rPr>
              <a:t>            merged[i] </a:t>
            </a:r>
            <a:r>
              <a:rPr lang="en-US" sz="1400">
                <a:solidFill>
                  <a:srgbClr val="0000FF"/>
                </a:solidFill>
                <a:latin typeface="Consolas" panose="020B0609020204030204" pitchFamily="49" charset="0"/>
              </a:rPr>
              <a:t>=</a:t>
            </a:r>
            <a:r>
              <a:rPr lang="en-US" sz="1400">
                <a:latin typeface="Consolas" panose="020B0609020204030204" pitchFamily="49" charset="0"/>
              </a:rPr>
              <a:t> common</a:t>
            </a:r>
          </a:p>
          <a:p>
            <a:r>
              <a:rPr lang="en-US" sz="1400">
                <a:latin typeface="Consolas" panose="020B0609020204030204" pitchFamily="49" charset="0"/>
              </a:rPr>
              <a:t>        </a:t>
            </a:r>
            <a:r>
              <a:rPr lang="en-US" sz="1400">
                <a:solidFill>
                  <a:srgbClr val="0000FF"/>
                </a:solidFill>
                <a:latin typeface="Consolas" panose="020B0609020204030204" pitchFamily="49" charset="0"/>
              </a:rPr>
              <a:t>else if </a:t>
            </a:r>
            <a:r>
              <a:rPr lang="en-US" sz="1400">
                <a:latin typeface="Consolas" panose="020B0609020204030204" pitchFamily="49" charset="0"/>
              </a:rPr>
              <a:t>merged:</a:t>
            </a:r>
          </a:p>
          <a:p>
            <a:r>
              <a:rPr lang="en-US" sz="1400">
                <a:latin typeface="Consolas" panose="020B0609020204030204" pitchFamily="49" charset="0"/>
              </a:rPr>
              <a:t>            merged[i] </a:t>
            </a:r>
            <a:r>
              <a:rPr lang="en-US" sz="1400">
                <a:solidFill>
                  <a:srgbClr val="0000FF"/>
                </a:solidFill>
                <a:latin typeface="Consolas" panose="020B0609020204030204" pitchFamily="49" charset="0"/>
              </a:rPr>
              <a:t>=</a:t>
            </a:r>
            <a:r>
              <a:rPr lang="en-US" sz="1400">
                <a:latin typeface="Consolas" panose="020B0609020204030204" pitchFamily="49" charset="0"/>
              </a:rPr>
              <a:t> first[i]</a:t>
            </a:r>
          </a:p>
          <a:p>
            <a:endParaRPr lang="en-US" sz="1400">
              <a:latin typeface="Consolas" panose="020B0609020204030204" pitchFamily="49" charset="0"/>
            </a:endParaRP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merged:</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ComparisonResult.Equal}</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ComparisonResult.Equivalent, </a:t>
            </a:r>
            <a:r>
              <a:rPr lang="en-US" sz="1400">
                <a:solidFill>
                  <a:srgbClr val="C00000"/>
                </a:solidFill>
                <a:latin typeface="Consolas" panose="020B0609020204030204" pitchFamily="49" charset="0"/>
              </a:rPr>
              <a:t>"merged"</a:t>
            </a:r>
            <a:r>
              <a:rPr lang="en-US" sz="1400">
                <a:latin typeface="Consolas" panose="020B0609020204030204" pitchFamily="49" charset="0"/>
              </a:rPr>
              <a:t>: merged}</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6" name="Прямоугольник 5">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18257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575376" y="592043"/>
            <a:ext cx="9489175" cy="2862322"/>
          </a:xfrm>
          <a:prstGeom prst="rect">
            <a:avLst/>
          </a:prstGeom>
        </p:spPr>
        <p:txBody>
          <a:bodyPr wrap="square">
            <a:spAutoFit/>
          </a:bodyPr>
          <a:lstStyle/>
          <a:p>
            <a:r>
              <a:rPr lang="en-US">
                <a:solidFill>
                  <a:srgbClr val="0000FF"/>
                </a:solidFill>
                <a:latin typeface="Consolas" panose="020B0609020204030204" pitchFamily="49" charset="0"/>
              </a:rPr>
              <a:t>def</a:t>
            </a:r>
            <a:r>
              <a:rPr lang="en-US">
                <a:latin typeface="Consolas" panose="020B0609020204030204" pitchFamily="49" charset="0"/>
              </a:rPr>
              <a:t> </a:t>
            </a:r>
            <a:r>
              <a:rPr lang="en-US" smtClean="0">
                <a:solidFill>
                  <a:srgbClr val="5B9BD5"/>
                </a:solidFill>
                <a:latin typeface="Consolas" panose="020B0609020204030204" pitchFamily="49" charset="0"/>
              </a:rPr>
              <a:t>compare_stacks</a:t>
            </a:r>
            <a:r>
              <a:rPr lang="en-US" smtClean="0">
                <a:latin typeface="Consolas" panose="020B0609020204030204" pitchFamily="49" charset="0"/>
              </a:rPr>
              <a:t>(self, first</a:t>
            </a:r>
            <a:r>
              <a:rPr lang="en-US">
                <a:latin typeface="Consolas" panose="020B0609020204030204" pitchFamily="49" charset="0"/>
              </a:rPr>
              <a:t>, second)</a:t>
            </a:r>
          </a:p>
          <a:p>
            <a:r>
              <a:rPr lang="en-US">
                <a:latin typeface="Consolas" panose="020B0609020204030204" pitchFamily="49" charset="0"/>
              </a:rPr>
              <a:t>   merged </a:t>
            </a:r>
            <a:r>
              <a:rPr lang="en-US">
                <a:solidFill>
                  <a:srgbClr val="0000FF"/>
                </a:solidFill>
                <a:latin typeface="Consolas" panose="020B0609020204030204" pitchFamily="49" charset="0"/>
              </a:rPr>
              <a:t>=</a:t>
            </a:r>
            <a:r>
              <a:rPr lang="en-US">
                <a:latin typeface="Consolas" panose="020B0609020204030204" pitchFamily="49" charset="0"/>
              </a:rPr>
              <a:t> </a:t>
            </a:r>
            <a:r>
              <a:rPr lang="en-US" smtClean="0">
                <a:solidFill>
                  <a:srgbClr val="7030A0"/>
                </a:solidFill>
                <a:latin typeface="Consolas" panose="020B0609020204030204" pitchFamily="49" charset="0"/>
              </a:rPr>
              <a:t>None</a:t>
            </a:r>
            <a:endParaRPr lang="en-US">
              <a:solidFill>
                <a:srgbClr val="7030A0"/>
              </a:solidFill>
              <a:latin typeface="Consolas" panose="020B0609020204030204" pitchFamily="49" charset="0"/>
            </a:endParaRPr>
          </a:p>
          <a:p>
            <a:r>
              <a:rPr lang="en-US">
                <a:latin typeface="Consolas" panose="020B0609020204030204" pitchFamily="49" charset="0"/>
              </a:rPr>
              <a:t>   </a:t>
            </a:r>
            <a:r>
              <a:rPr lang="en-US">
                <a:solidFill>
                  <a:srgbClr val="0000FF"/>
                </a:solidFill>
                <a:latin typeface="Consolas" panose="020B0609020204030204" pitchFamily="49" charset="0"/>
              </a:rPr>
              <a:t>if</a:t>
            </a:r>
            <a:r>
              <a:rPr lang="en-US">
                <a:latin typeface="Consolas" panose="020B0609020204030204" pitchFamily="49" charset="0"/>
              </a:rPr>
              <a:t> </a:t>
            </a:r>
            <a:r>
              <a:rPr lang="en-US">
                <a:solidFill>
                  <a:srgbClr val="7030A0"/>
                </a:solidFill>
                <a:latin typeface="Consolas" panose="020B0609020204030204" pitchFamily="49" charset="0"/>
              </a:rPr>
              <a:t>all</a:t>
            </a:r>
            <a:r>
              <a:rPr lang="en-US">
                <a:latin typeface="Consolas" panose="020B0609020204030204" pitchFamily="49" charset="0"/>
              </a:rPr>
              <a:t>(</a:t>
            </a:r>
            <a:r>
              <a:rPr lang="en-US">
                <a:solidFill>
                  <a:srgbClr val="7030A0"/>
                </a:solidFill>
                <a:latin typeface="Consolas" panose="020B0609020204030204" pitchFamily="49" charset="0"/>
              </a:rPr>
              <a:t>map</a:t>
            </a:r>
            <a:r>
              <a:rPr lang="en-US">
                <a:latin typeface="Consolas" panose="020B0609020204030204" pitchFamily="49" charset="0"/>
              </a:rPr>
              <a:t>(self.equal_ES_types, first, second)): </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smtClean="0">
                <a:latin typeface="Consolas" panose="020B0609020204030204" pitchFamily="49" charset="0"/>
              </a:rPr>
              <a:t>{</a:t>
            </a:r>
            <a:r>
              <a:rPr lang="en-US" smtClean="0">
                <a:solidFill>
                  <a:srgbClr val="C00000"/>
                </a:solidFill>
                <a:latin typeface="Consolas" panose="020B0609020204030204" pitchFamily="49" charset="0"/>
              </a:rPr>
              <a:t>"result"</a:t>
            </a:r>
            <a:r>
              <a:rPr lang="en-US" smtClean="0">
                <a:latin typeface="Consolas" panose="020B0609020204030204" pitchFamily="49" charset="0"/>
              </a:rPr>
              <a:t>: ComparisonResult.Equal</a:t>
            </a:r>
            <a:r>
              <a:rPr lang="en-US">
                <a:latin typeface="Consolas" panose="020B0609020204030204" pitchFamily="49" charset="0"/>
              </a:rPr>
              <a:t>}</a:t>
            </a:r>
          </a:p>
          <a:p>
            <a:r>
              <a:rPr lang="en-US">
                <a:latin typeface="Consolas" panose="020B0609020204030204" pitchFamily="49" charset="0"/>
              </a:rPr>
              <a:t>   </a:t>
            </a:r>
            <a:r>
              <a:rPr lang="en-US">
                <a:solidFill>
                  <a:srgbClr val="0000FF"/>
                </a:solidFill>
                <a:latin typeface="Consolas" panose="020B0609020204030204" pitchFamily="49" charset="0"/>
              </a:rPr>
              <a:t>if not </a:t>
            </a:r>
            <a:r>
              <a:rPr lang="en-US" smtClean="0">
                <a:solidFill>
                  <a:srgbClr val="7030A0"/>
                </a:solidFill>
                <a:latin typeface="Consolas" panose="020B0609020204030204" pitchFamily="49" charset="0"/>
              </a:rPr>
              <a:t>all</a:t>
            </a:r>
            <a:r>
              <a:rPr lang="en-US" smtClean="0">
                <a:latin typeface="Consolas" panose="020B0609020204030204" pitchFamily="49" charset="0"/>
              </a:rPr>
              <a:t>(</a:t>
            </a:r>
            <a:r>
              <a:rPr lang="en-US" smtClean="0">
                <a:solidFill>
                  <a:srgbClr val="7030A0"/>
                </a:solidFill>
                <a:latin typeface="Consolas" panose="020B0609020204030204" pitchFamily="49" charset="0"/>
              </a:rPr>
              <a:t>map</a:t>
            </a:r>
            <a:r>
              <a:rPr lang="en-US" smtClean="0">
                <a:latin typeface="Consolas" panose="020B0609020204030204" pitchFamily="49" charset="0"/>
              </a:rPr>
              <a:t>(self.compatible_CLI_type</a:t>
            </a:r>
            <a:r>
              <a:rPr lang="en-US">
                <a:latin typeface="Consolas" panose="020B0609020204030204" pitchFamily="49" charset="0"/>
              </a:rPr>
              <a:t>, first, second)): </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a:solidFill>
                  <a:srgbClr val="C00000"/>
                </a:solidFill>
                <a:latin typeface="Consolas" panose="020B0609020204030204" pitchFamily="49" charset="0"/>
              </a:rPr>
              <a:t>"result"</a:t>
            </a:r>
            <a:r>
              <a:rPr lang="en-US">
                <a:latin typeface="Consolas" panose="020B0609020204030204" pitchFamily="49" charset="0"/>
              </a:rPr>
              <a:t>: ComparisonResult.Inconsistent}</a:t>
            </a:r>
          </a:p>
          <a:p>
            <a:r>
              <a:rPr lang="en-US">
                <a:latin typeface="Consolas" panose="020B0609020204030204" pitchFamily="49" charset="0"/>
              </a:rPr>
              <a:t>   common_types </a:t>
            </a:r>
            <a:r>
              <a:rPr lang="en-US">
                <a:solidFill>
                  <a:srgbClr val="0000FF"/>
                </a:solidFill>
                <a:latin typeface="Consolas" panose="020B0609020204030204" pitchFamily="49" charset="0"/>
              </a:rPr>
              <a:t>=</a:t>
            </a:r>
            <a:r>
              <a:rPr lang="en-US">
                <a:latin typeface="Consolas" panose="020B0609020204030204" pitchFamily="49" charset="0"/>
              </a:rPr>
              <a:t> </a:t>
            </a:r>
            <a:r>
              <a:rPr lang="en-US">
                <a:solidFill>
                  <a:srgbClr val="7030A0"/>
                </a:solidFill>
                <a:latin typeface="Consolas" panose="020B0609020204030204" pitchFamily="49" charset="0"/>
              </a:rPr>
              <a:t>list</a:t>
            </a:r>
            <a:r>
              <a:rPr lang="en-US">
                <a:latin typeface="Consolas" panose="020B0609020204030204" pitchFamily="49" charset="0"/>
              </a:rPr>
              <a:t>(</a:t>
            </a:r>
            <a:r>
              <a:rPr lang="en-US">
                <a:solidFill>
                  <a:srgbClr val="7030A0"/>
                </a:solidFill>
                <a:latin typeface="Consolas" panose="020B0609020204030204" pitchFamily="49" charset="0"/>
              </a:rPr>
              <a:t>map</a:t>
            </a:r>
            <a:r>
              <a:rPr lang="en-US">
                <a:latin typeface="Consolas" panose="020B0609020204030204" pitchFamily="49" charset="0"/>
              </a:rPr>
              <a:t>(self.get_common_type, first, second))</a:t>
            </a:r>
          </a:p>
          <a:p>
            <a:r>
              <a:rPr lang="en-US">
                <a:latin typeface="Consolas" panose="020B0609020204030204" pitchFamily="49" charset="0"/>
              </a:rPr>
              <a:t>   </a:t>
            </a:r>
            <a:r>
              <a:rPr lang="en-US">
                <a:solidFill>
                  <a:srgbClr val="0000FF"/>
                </a:solidFill>
                <a:latin typeface="Consolas" panose="020B0609020204030204" pitchFamily="49" charset="0"/>
              </a:rPr>
              <a:t>if not </a:t>
            </a:r>
            <a:r>
              <a:rPr lang="en-US">
                <a:solidFill>
                  <a:srgbClr val="7030A0"/>
                </a:solidFill>
                <a:latin typeface="Consolas" panose="020B0609020204030204" pitchFamily="49" charset="0"/>
              </a:rPr>
              <a:t>all</a:t>
            </a:r>
            <a:r>
              <a:rPr lang="en-US">
                <a:latin typeface="Consolas" panose="020B0609020204030204" pitchFamily="49" charset="0"/>
              </a:rPr>
              <a:t>(common_types): </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a:solidFill>
                  <a:srgbClr val="C00000"/>
                </a:solidFill>
                <a:latin typeface="Consolas" panose="020B0609020204030204" pitchFamily="49" charset="0"/>
              </a:rPr>
              <a:t>"result"</a:t>
            </a:r>
            <a:r>
              <a:rPr lang="en-US">
                <a:latin typeface="Consolas" panose="020B0609020204030204" pitchFamily="49" charset="0"/>
              </a:rPr>
              <a:t>: ComparisonResult.Inconsistent}</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a:solidFill>
                  <a:srgbClr val="C00000"/>
                </a:solidFill>
                <a:latin typeface="Consolas" panose="020B0609020204030204" pitchFamily="49" charset="0"/>
              </a:rPr>
              <a:t>"result"</a:t>
            </a:r>
            <a:r>
              <a:rPr lang="en-US">
                <a:latin typeface="Consolas" panose="020B0609020204030204" pitchFamily="49" charset="0"/>
              </a:rPr>
              <a:t>: ComparisonResult.Equivalent, </a:t>
            </a:r>
            <a:r>
              <a:rPr lang="en-US">
                <a:solidFill>
                  <a:srgbClr val="C00000"/>
                </a:solidFill>
                <a:latin typeface="Consolas" panose="020B0609020204030204" pitchFamily="49" charset="0"/>
              </a:rPr>
              <a:t>"merged"</a:t>
            </a:r>
            <a:r>
              <a:rPr lang="en-US">
                <a:latin typeface="Consolas" panose="020B0609020204030204" pitchFamily="49" charset="0"/>
              </a:rPr>
              <a:t>: common_types} </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29848055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a:t>03600029145</a:t>
            </a:r>
            <a:r>
              <a:rPr lang="ru-RU" sz="2800" dirty="0" smtClean="0">
                <a:latin typeface="+mn-lt"/>
              </a:rPr>
              <a:t>. Находим 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9 1 4 5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0×3 + 3×1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3720</TotalTime>
  <Words>2904</Words>
  <Application>Microsoft Office PowerPoint</Application>
  <PresentationFormat>Широкоэкранный</PresentationFormat>
  <Paragraphs>591</Paragraphs>
  <Slides>77</Slides>
  <Notes>48</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77</vt:i4>
      </vt:variant>
    </vt:vector>
  </HeadingPairs>
  <TitlesOfParts>
    <vt:vector size="87"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Методы расширения в python</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Задача controldigit</vt:lpstr>
      <vt:lpstr>Задача controldigit</vt:lpstr>
      <vt:lpstr>Задача controldigit</vt:lpstr>
      <vt:lpstr>Разбор задачи controldigit</vt:lpstr>
      <vt:lpstr>readability</vt:lpstr>
      <vt:lpstr>C#: Samples / pathfinder.cs python: Samples / path_finder.PY</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Презентация PowerPoint</vt:lpstr>
      <vt:lpstr>Immutable style</vt:lpstr>
      <vt:lpstr>Immutable style</vt:lpstr>
      <vt:lpstr>Immutable style</vt:lpstr>
      <vt:lpstr>Презентация PowerPoint</vt:lpstr>
      <vt:lpstr>Презентация PowerPoint</vt:lpstr>
      <vt:lpstr>Презентация PowerPoint</vt:lpstr>
      <vt:lpstr>Маркер ох, хочу кофе</vt:lpstr>
      <vt:lpstr>Презентация PowerPoint</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Артём Дюбков</cp:lastModifiedBy>
  <cp:revision>420</cp:revision>
  <dcterms:created xsi:type="dcterms:W3CDTF">2014-03-14T10:29:29Z</dcterms:created>
  <dcterms:modified xsi:type="dcterms:W3CDTF">2023-05-24T11:23:28Z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